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fec524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efec524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fec5244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fec5244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fec524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fec524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f1e6c2e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f1e6c2e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e1330f9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e1330f9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e1330f91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e1330f91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0d6cf8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0d6cf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47f733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47f733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47f7336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47f7336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53c097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53c097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826fba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826fba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826fbac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826fbac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e45641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e45641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f3430a5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f3430a5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8597c47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8597c4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0d6cf8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0d6cf8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f3430a5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f3430a5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e1330f9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e1330f9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5.jp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2.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jp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Self-supervised learning for visual tracking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Times New Roman"/>
                <a:ea typeface="Times New Roman"/>
                <a:cs typeface="Times New Roman"/>
                <a:sym typeface="Times New Roman"/>
              </a:rPr>
              <a:t>Carlos Cuartas, Airi Shimamura, Mostofa Adib Shakib, Junwoo Jang, Jordan Ketring</a:t>
            </a:r>
            <a:endParaRPr sz="1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6" name="Google Shape;56;p13"/>
          <p:cNvSpPr txBox="1"/>
          <p:nvPr/>
        </p:nvSpPr>
        <p:spPr>
          <a:xfrm>
            <a:off x="4096800" y="3376475"/>
            <a:ext cx="9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Group 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AMDIM (Augmented Multiscale Deep InfoMax)</a:t>
            </a:r>
            <a:endParaRPr/>
          </a:p>
        </p:txBody>
      </p:sp>
      <p:sp>
        <p:nvSpPr>
          <p:cNvPr id="119" name="Google Shape;119;p22"/>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Improvement on DIM</a:t>
            </a:r>
            <a:endParaRPr/>
          </a:p>
          <a:p>
            <a:pPr indent="-342900" lvl="0" marL="457200" rtl="0" algn="l">
              <a:spcBef>
                <a:spcPts val="0"/>
              </a:spcBef>
              <a:spcAft>
                <a:spcPts val="0"/>
              </a:spcAft>
              <a:buSzPts val="1800"/>
              <a:buChar char="●"/>
            </a:pPr>
            <a:r>
              <a:rPr lang="en"/>
              <a:t>Basic Idea:</a:t>
            </a:r>
            <a:endParaRPr/>
          </a:p>
          <a:p>
            <a:pPr indent="0" lvl="0" marL="0" rtl="0" algn="l">
              <a:spcBef>
                <a:spcPts val="1200"/>
              </a:spcBef>
              <a:spcAft>
                <a:spcPts val="1200"/>
              </a:spcAft>
              <a:buNone/>
            </a:pPr>
            <a:r>
              <a:rPr lang="en"/>
              <a:t>T</a:t>
            </a:r>
            <a:r>
              <a:rPr lang="en"/>
              <a:t>wo altered versions of the same image are compared in a contrasted neural network. The shared data of the intermediate features of this neural network are maximized.</a:t>
            </a:r>
            <a:endParaRPr/>
          </a:p>
        </p:txBody>
      </p:sp>
      <p:pic>
        <p:nvPicPr>
          <p:cNvPr id="120" name="Google Shape;120;p22"/>
          <p:cNvPicPr preferRelativeResize="0"/>
          <p:nvPr/>
        </p:nvPicPr>
        <p:blipFill>
          <a:blip r:embed="rId3">
            <a:alphaModFix/>
          </a:blip>
          <a:stretch>
            <a:fillRect/>
          </a:stretch>
        </p:blipFill>
        <p:spPr>
          <a:xfrm>
            <a:off x="311700" y="1184275"/>
            <a:ext cx="3911051" cy="3761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AMDIM Data Augmentation</a:t>
            </a:r>
            <a:endParaRPr/>
          </a:p>
        </p:txBody>
      </p:sp>
      <p:sp>
        <p:nvSpPr>
          <p:cNvPr id="126" name="Google Shape;126;p23"/>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AMDIM needs to alter image to create a sample pair by:</a:t>
            </a:r>
            <a:endParaRPr/>
          </a:p>
          <a:p>
            <a:pPr indent="-342900" lvl="0" marL="457200" rtl="0" algn="l">
              <a:spcBef>
                <a:spcPts val="1200"/>
              </a:spcBef>
              <a:spcAft>
                <a:spcPts val="0"/>
              </a:spcAft>
              <a:buSzPts val="1800"/>
              <a:buAutoNum type="arabicPeriod"/>
            </a:pPr>
            <a:r>
              <a:rPr lang="en"/>
              <a:t>Random Resizing and Crop</a:t>
            </a:r>
            <a:endParaRPr/>
          </a:p>
          <a:p>
            <a:pPr indent="-342900" lvl="0" marL="457200" rtl="0" algn="l">
              <a:spcBef>
                <a:spcPts val="0"/>
              </a:spcBef>
              <a:spcAft>
                <a:spcPts val="0"/>
              </a:spcAft>
              <a:buSzPts val="1800"/>
              <a:buAutoNum type="arabicPeriod"/>
            </a:pPr>
            <a:r>
              <a:rPr lang="en"/>
              <a:t>Color Jitter</a:t>
            </a:r>
            <a:endParaRPr/>
          </a:p>
          <a:p>
            <a:pPr indent="-342900" lvl="0" marL="457200" rtl="0" algn="l">
              <a:spcBef>
                <a:spcPts val="0"/>
              </a:spcBef>
              <a:spcAft>
                <a:spcPts val="0"/>
              </a:spcAft>
              <a:buSzPts val="1800"/>
              <a:buAutoNum type="arabicPeriod"/>
            </a:pPr>
            <a:r>
              <a:rPr lang="en"/>
              <a:t>Random Grayscale</a:t>
            </a:r>
            <a:endParaRPr/>
          </a:p>
          <a:p>
            <a:pPr indent="-342900" lvl="0" marL="457200" rtl="0" algn="l">
              <a:spcBef>
                <a:spcPts val="0"/>
              </a:spcBef>
              <a:spcAft>
                <a:spcPts val="0"/>
              </a:spcAft>
              <a:buSzPts val="1800"/>
              <a:buAutoNum type="arabicPeriod"/>
            </a:pPr>
            <a:r>
              <a:rPr lang="en"/>
              <a:t>Random Flip</a:t>
            </a:r>
            <a:endParaRPr/>
          </a:p>
          <a:p>
            <a:pPr indent="-342900" lvl="0" marL="457200" rtl="0" algn="l">
              <a:spcBef>
                <a:spcPts val="0"/>
              </a:spcBef>
              <a:spcAft>
                <a:spcPts val="0"/>
              </a:spcAft>
              <a:buSzPts val="1800"/>
              <a:buAutoNum type="arabicPeriod"/>
            </a:pPr>
            <a:r>
              <a:rPr lang="en"/>
              <a:t>Normalize Mean and SD</a:t>
            </a:r>
            <a:endParaRPr/>
          </a:p>
        </p:txBody>
      </p:sp>
      <p:pic>
        <p:nvPicPr>
          <p:cNvPr id="127" name="Google Shape;127;p23"/>
          <p:cNvPicPr preferRelativeResize="0"/>
          <p:nvPr/>
        </p:nvPicPr>
        <p:blipFill>
          <a:blip r:embed="rId3">
            <a:alphaModFix/>
          </a:blip>
          <a:stretch>
            <a:fillRect/>
          </a:stretch>
        </p:blipFill>
        <p:spPr>
          <a:xfrm>
            <a:off x="237300" y="1152475"/>
            <a:ext cx="3911057"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AMDIM Compare and Process</a:t>
            </a:r>
            <a:endParaRPr/>
          </a:p>
        </p:txBody>
      </p:sp>
      <p:sp>
        <p:nvSpPr>
          <p:cNvPr id="133" name="Google Shape;133;p24"/>
          <p:cNvSpPr txBox="1"/>
          <p:nvPr>
            <p:ph idx="1" type="body"/>
          </p:nvPr>
        </p:nvSpPr>
        <p:spPr>
          <a:xfrm>
            <a:off x="5369150" y="1152475"/>
            <a:ext cx="3463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AMDIM takes steps to avoid image fields overlapping too much</a:t>
            </a:r>
            <a:endParaRPr/>
          </a:p>
          <a:p>
            <a:pPr indent="-342900" lvl="0" marL="457200" rtl="0" algn="l">
              <a:spcBef>
                <a:spcPts val="0"/>
              </a:spcBef>
              <a:spcAft>
                <a:spcPts val="0"/>
              </a:spcAft>
              <a:buSzPts val="1800"/>
              <a:buChar char="●"/>
            </a:pPr>
            <a:r>
              <a:rPr lang="en"/>
              <a:t>Extract features at different scales</a:t>
            </a:r>
            <a:endParaRPr/>
          </a:p>
          <a:p>
            <a:pPr indent="-342900" lvl="0" marL="457200" rtl="0" algn="l">
              <a:spcBef>
                <a:spcPts val="0"/>
              </a:spcBef>
              <a:spcAft>
                <a:spcPts val="0"/>
              </a:spcAft>
              <a:buSzPts val="1800"/>
              <a:buChar char="●"/>
            </a:pPr>
            <a:r>
              <a:rPr lang="en"/>
              <a:t>Create feature vectors for each altered image</a:t>
            </a:r>
            <a:endParaRPr/>
          </a:p>
          <a:p>
            <a:pPr indent="-342900" lvl="0" marL="457200" rtl="0" algn="l">
              <a:spcBef>
                <a:spcPts val="0"/>
              </a:spcBef>
              <a:spcAft>
                <a:spcPts val="0"/>
              </a:spcAft>
              <a:buSzPts val="1800"/>
              <a:buChar char="●"/>
            </a:pPr>
            <a:r>
              <a:rPr lang="en"/>
              <a:t>Compare dot products of feature vectors</a:t>
            </a:r>
            <a:endParaRPr/>
          </a:p>
          <a:p>
            <a:pPr indent="-342900" lvl="0" marL="457200" rtl="0" algn="l">
              <a:spcBef>
                <a:spcPts val="0"/>
              </a:spcBef>
              <a:spcAft>
                <a:spcPts val="0"/>
              </a:spcAft>
              <a:buSzPts val="1800"/>
              <a:buChar char="●"/>
            </a:pPr>
            <a:r>
              <a:rPr lang="en"/>
              <a:t>Calculate loss with NCE Loss Function</a:t>
            </a:r>
            <a:endParaRPr/>
          </a:p>
        </p:txBody>
      </p:sp>
      <p:pic>
        <p:nvPicPr>
          <p:cNvPr id="134" name="Google Shape;134;p24"/>
          <p:cNvPicPr preferRelativeResize="0"/>
          <p:nvPr/>
        </p:nvPicPr>
        <p:blipFill>
          <a:blip r:embed="rId3">
            <a:alphaModFix/>
          </a:blip>
          <a:stretch>
            <a:fillRect/>
          </a:stretch>
        </p:blipFill>
        <p:spPr>
          <a:xfrm>
            <a:off x="346675" y="1503525"/>
            <a:ext cx="4818051" cy="271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b="0" l="0" r="32637" t="0"/>
          <a:stretch/>
        </p:blipFill>
        <p:spPr>
          <a:xfrm>
            <a:off x="3256150" y="1935325"/>
            <a:ext cx="5744150" cy="1850700"/>
          </a:xfrm>
          <a:prstGeom prst="rect">
            <a:avLst/>
          </a:prstGeom>
          <a:noFill/>
          <a:ln>
            <a:noFill/>
          </a:ln>
        </p:spPr>
      </p:pic>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latin typeface="Times New Roman"/>
                <a:ea typeface="Times New Roman"/>
                <a:cs typeface="Times New Roman"/>
                <a:sym typeface="Times New Roman"/>
              </a:rPr>
              <a:t>Bootstrap Your Own Latent (BYOL)</a:t>
            </a:r>
            <a:endParaRPr sz="4000"/>
          </a:p>
        </p:txBody>
      </p:sp>
      <p:sp>
        <p:nvSpPr>
          <p:cNvPr id="141" name="Google Shape;141;p25"/>
          <p:cNvSpPr txBox="1"/>
          <p:nvPr>
            <p:ph idx="1" type="body"/>
          </p:nvPr>
        </p:nvSpPr>
        <p:spPr>
          <a:xfrm>
            <a:off x="311700" y="1727100"/>
            <a:ext cx="31713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BYOL uses representation learning</a:t>
            </a:r>
            <a:endParaRPr sz="1200">
              <a:solidFill>
                <a:srgbClr val="202124"/>
              </a:solidFill>
              <a:highlight>
                <a:schemeClr val="lt1"/>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Relies on two neural networks, referred to as online and target</a:t>
            </a:r>
            <a:endParaRPr sz="1200">
              <a:solidFill>
                <a:srgbClr val="202124"/>
              </a:solidFill>
              <a:highlight>
                <a:schemeClr val="lt1"/>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Networks have two edited images </a:t>
            </a:r>
            <a:endParaRPr sz="1200">
              <a:solidFill>
                <a:srgbClr val="202124"/>
              </a:solidFill>
              <a:highlight>
                <a:schemeClr val="lt1"/>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Networks interact and learn from each other</a:t>
            </a:r>
            <a:endParaRPr sz="1200">
              <a:solidFill>
                <a:srgbClr val="202124"/>
              </a:solidFill>
              <a:highlight>
                <a:schemeClr val="lt1"/>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No negative images due to the two networks making up for it</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2307"/>
              <a:buFont typeface="Arial"/>
              <a:buNone/>
            </a:pPr>
            <a:r>
              <a:rPr b="1" lang="en" sz="2600">
                <a:latin typeface="Times New Roman"/>
                <a:ea typeface="Times New Roman"/>
                <a:cs typeface="Times New Roman"/>
                <a:sym typeface="Times New Roman"/>
              </a:rPr>
              <a:t>Bootstrap Your Own Latent (BYOL)</a:t>
            </a:r>
            <a:endParaRPr sz="4000"/>
          </a:p>
          <a:p>
            <a:pPr indent="0" lvl="0" marL="0" rtl="0" algn="l">
              <a:spcBef>
                <a:spcPts val="0"/>
              </a:spcBef>
              <a:spcAft>
                <a:spcPts val="0"/>
              </a:spcAft>
              <a:buNone/>
            </a:pPr>
            <a:r>
              <a:t/>
            </a:r>
            <a:endParaRPr/>
          </a:p>
        </p:txBody>
      </p:sp>
      <p:sp>
        <p:nvSpPr>
          <p:cNvPr id="147" name="Google Shape;147;p26"/>
          <p:cNvSpPr txBox="1"/>
          <p:nvPr>
            <p:ph idx="1" type="body"/>
          </p:nvPr>
        </p:nvSpPr>
        <p:spPr>
          <a:xfrm>
            <a:off x="311700" y="1152475"/>
            <a:ext cx="3107400" cy="3416400"/>
          </a:xfrm>
          <a:prstGeom prst="rect">
            <a:avLst/>
          </a:prstGeom>
        </p:spPr>
        <p:txBody>
          <a:bodyPr anchorCtr="0" anchor="t" bIns="91425" lIns="91425" spcFirstLastPara="1" rIns="91425" wrap="square" tIns="91425">
            <a:normAutofit/>
          </a:bodyPr>
          <a:lstStyle/>
          <a:p>
            <a:pPr indent="-374650" lvl="0" marL="457200" rtl="0" algn="just">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BYOL has a 74.3% top-1 accuracy on ImageNet</a:t>
            </a:r>
            <a:endParaRPr sz="17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74650" lvl="0" marL="457200" rtl="0" algn="just">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Accels in smaller batch sizes</a:t>
            </a:r>
            <a:endParaRPr sz="17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74650" lvl="0" marL="457200" rtl="0" algn="just">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BYOL achieves a new level of learning without negative data</a:t>
            </a:r>
            <a:endParaRPr sz="17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4488600" y="1152475"/>
            <a:ext cx="3738375" cy="323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latin typeface="Times New Roman"/>
                <a:ea typeface="Times New Roman"/>
                <a:cs typeface="Times New Roman"/>
                <a:sym typeface="Times New Roman"/>
              </a:rPr>
              <a:t>Bootstrap Your Own Latent (BYOL)</a:t>
            </a:r>
            <a:endParaRPr sz="4000"/>
          </a:p>
        </p:txBody>
      </p:sp>
      <p:sp>
        <p:nvSpPr>
          <p:cNvPr id="154" name="Google Shape;154;p27"/>
          <p:cNvSpPr txBox="1"/>
          <p:nvPr>
            <p:ph idx="1" type="body"/>
          </p:nvPr>
        </p:nvSpPr>
        <p:spPr>
          <a:xfrm>
            <a:off x="311700" y="1152475"/>
            <a:ext cx="31713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Small sample of training BYOL in JAX</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Squares up </a:t>
            </a:r>
            <a:r>
              <a:rPr lang="en" sz="1200">
                <a:solidFill>
                  <a:srgbClr val="202124"/>
                </a:solidFill>
                <a:highlight>
                  <a:srgbClr val="FFFFFF"/>
                </a:highlight>
                <a:latin typeface="Roboto"/>
                <a:ea typeface="Roboto"/>
                <a:cs typeface="Roboto"/>
                <a:sym typeface="Roboto"/>
              </a:rPr>
              <a:t>nicely</a:t>
            </a:r>
            <a:r>
              <a:rPr lang="en" sz="1200">
                <a:solidFill>
                  <a:srgbClr val="202124"/>
                </a:solidFill>
                <a:highlight>
                  <a:srgbClr val="FFFFFF"/>
                </a:highlight>
                <a:latin typeface="Roboto"/>
                <a:ea typeface="Roboto"/>
                <a:cs typeface="Roboto"/>
                <a:sym typeface="Roboto"/>
              </a:rPr>
              <a:t> with other methods</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Can be applied in other non image related learning</a:t>
            </a:r>
            <a:endParaRPr sz="1200">
              <a:solidFill>
                <a:srgbClr val="202124"/>
              </a:solidFill>
              <a:highlight>
                <a:srgbClr val="FFFFFF"/>
              </a:highlight>
              <a:latin typeface="Roboto"/>
              <a:ea typeface="Roboto"/>
              <a:cs typeface="Roboto"/>
              <a:sym typeface="Roboto"/>
            </a:endParaRPr>
          </a:p>
          <a:p>
            <a:pPr indent="0" lvl="0" marL="91440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pic>
        <p:nvPicPr>
          <p:cNvPr id="155" name="Google Shape;155;p27"/>
          <p:cNvPicPr preferRelativeResize="0"/>
          <p:nvPr/>
        </p:nvPicPr>
        <p:blipFill>
          <a:blip r:embed="rId3">
            <a:alphaModFix/>
          </a:blip>
          <a:stretch>
            <a:fillRect/>
          </a:stretch>
        </p:blipFill>
        <p:spPr>
          <a:xfrm>
            <a:off x="3674700" y="1152475"/>
            <a:ext cx="5157600" cy="3681870"/>
          </a:xfrm>
          <a:prstGeom prst="rect">
            <a:avLst/>
          </a:prstGeom>
          <a:noFill/>
          <a:ln>
            <a:noFill/>
          </a:ln>
        </p:spPr>
      </p:pic>
      <p:pic>
        <p:nvPicPr>
          <p:cNvPr id="156" name="Google Shape;156;p27"/>
          <p:cNvPicPr preferRelativeResize="0"/>
          <p:nvPr/>
        </p:nvPicPr>
        <p:blipFill>
          <a:blip r:embed="rId4">
            <a:alphaModFix/>
          </a:blip>
          <a:stretch>
            <a:fillRect/>
          </a:stretch>
        </p:blipFill>
        <p:spPr>
          <a:xfrm>
            <a:off x="403400" y="2431875"/>
            <a:ext cx="3171300" cy="23083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57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Times New Roman"/>
                <a:ea typeface="Times New Roman"/>
                <a:cs typeface="Times New Roman"/>
                <a:sym typeface="Times New Roman"/>
              </a:rPr>
              <a:t>Contrastive Predictive Coding (CPC)</a:t>
            </a:r>
            <a:endParaRPr b="1" sz="2720">
              <a:latin typeface="Times New Roman"/>
              <a:ea typeface="Times New Roman"/>
              <a:cs typeface="Times New Roman"/>
              <a:sym typeface="Times New Roman"/>
            </a:endParaRPr>
          </a:p>
        </p:txBody>
      </p:sp>
      <p:sp>
        <p:nvSpPr>
          <p:cNvPr id="162" name="Google Shape;162;p28"/>
          <p:cNvSpPr txBox="1"/>
          <p:nvPr>
            <p:ph idx="1" type="body"/>
          </p:nvPr>
        </p:nvSpPr>
        <p:spPr>
          <a:xfrm>
            <a:off x="215475" y="955425"/>
            <a:ext cx="7744800" cy="3764100"/>
          </a:xfrm>
          <a:prstGeom prst="rect">
            <a:avLst/>
          </a:prstGeom>
        </p:spPr>
        <p:txBody>
          <a:bodyPr anchorCtr="0" anchor="t" bIns="91425" lIns="91425" spcFirstLastPara="1" rIns="91425" wrap="square" tIns="91425">
            <a:noAutofit/>
          </a:bodyPr>
          <a:lstStyle/>
          <a:p>
            <a:pPr indent="-311150" lvl="0" marL="457200" rtl="0" algn="just">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CPC stands for Contrastive Predictive Coding, representation learning method </a:t>
            </a:r>
            <a:endParaRPr sz="13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a:t>
            </a:r>
            <a:r>
              <a:rPr lang="en" sz="1300">
                <a:solidFill>
                  <a:schemeClr val="dk1"/>
                </a:solidFill>
                <a:latin typeface="Times New Roman"/>
                <a:ea typeface="Times New Roman"/>
                <a:cs typeface="Times New Roman"/>
                <a:sym typeface="Times New Roman"/>
              </a:rPr>
              <a:t>he contrastive loss and InfoNEC loss</a:t>
            </a:r>
            <a:endParaRPr sz="13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Encodes the input data                      and decodes </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457200" lvl="0" marL="0" rtl="0" algn="just">
              <a:spcBef>
                <a:spcPts val="120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457200" lvl="0" marL="0" rtl="0" algn="just">
              <a:spcBef>
                <a:spcPts val="1200"/>
              </a:spcBef>
              <a:spcAft>
                <a:spcPts val="1200"/>
              </a:spcAft>
              <a:buClr>
                <a:schemeClr val="dk1"/>
              </a:buClr>
              <a:buSzPts val="1100"/>
              <a:buFont typeface="Arial"/>
              <a:buNone/>
            </a:pPr>
            <a:r>
              <a:t/>
            </a:r>
            <a:endParaRPr sz="2100">
              <a:latin typeface="Times New Roman"/>
              <a:ea typeface="Times New Roman"/>
              <a:cs typeface="Times New Roman"/>
              <a:sym typeface="Times New Roman"/>
            </a:endParaRPr>
          </a:p>
        </p:txBody>
      </p:sp>
      <p:pic>
        <p:nvPicPr>
          <p:cNvPr id="163" name="Google Shape;163;p28"/>
          <p:cNvPicPr preferRelativeResize="0"/>
          <p:nvPr/>
        </p:nvPicPr>
        <p:blipFill>
          <a:blip r:embed="rId3">
            <a:alphaModFix/>
          </a:blip>
          <a:stretch>
            <a:fillRect/>
          </a:stretch>
        </p:blipFill>
        <p:spPr>
          <a:xfrm>
            <a:off x="4446325" y="1919788"/>
            <a:ext cx="4434250" cy="2114950"/>
          </a:xfrm>
          <a:prstGeom prst="rect">
            <a:avLst/>
          </a:prstGeom>
          <a:noFill/>
          <a:ln>
            <a:noFill/>
          </a:ln>
        </p:spPr>
      </p:pic>
      <p:pic>
        <p:nvPicPr>
          <p:cNvPr id="164" name="Google Shape;164;p28"/>
          <p:cNvPicPr preferRelativeResize="0"/>
          <p:nvPr/>
        </p:nvPicPr>
        <p:blipFill>
          <a:blip r:embed="rId4">
            <a:alphaModFix/>
          </a:blip>
          <a:stretch>
            <a:fillRect/>
          </a:stretch>
        </p:blipFill>
        <p:spPr>
          <a:xfrm>
            <a:off x="714200" y="1769575"/>
            <a:ext cx="3295832" cy="572700"/>
          </a:xfrm>
          <a:prstGeom prst="rect">
            <a:avLst/>
          </a:prstGeom>
          <a:noFill/>
          <a:ln>
            <a:noFill/>
          </a:ln>
        </p:spPr>
      </p:pic>
      <p:pic>
        <p:nvPicPr>
          <p:cNvPr id="165" name="Google Shape;165;p28"/>
          <p:cNvPicPr preferRelativeResize="0"/>
          <p:nvPr/>
        </p:nvPicPr>
        <p:blipFill>
          <a:blip r:embed="rId5">
            <a:alphaModFix/>
          </a:blip>
          <a:stretch>
            <a:fillRect/>
          </a:stretch>
        </p:blipFill>
        <p:spPr>
          <a:xfrm>
            <a:off x="2354600" y="1527588"/>
            <a:ext cx="762000" cy="190500"/>
          </a:xfrm>
          <a:prstGeom prst="rect">
            <a:avLst/>
          </a:prstGeom>
          <a:noFill/>
          <a:ln>
            <a:noFill/>
          </a:ln>
        </p:spPr>
      </p:pic>
      <p:pic>
        <p:nvPicPr>
          <p:cNvPr id="166" name="Google Shape;166;p28"/>
          <p:cNvPicPr preferRelativeResize="0"/>
          <p:nvPr/>
        </p:nvPicPr>
        <p:blipFill>
          <a:blip r:embed="rId6">
            <a:alphaModFix/>
          </a:blip>
          <a:stretch>
            <a:fillRect/>
          </a:stretch>
        </p:blipFill>
        <p:spPr>
          <a:xfrm>
            <a:off x="4010025" y="1527600"/>
            <a:ext cx="771525" cy="190500"/>
          </a:xfrm>
          <a:prstGeom prst="rect">
            <a:avLst/>
          </a:prstGeom>
          <a:noFill/>
          <a:ln>
            <a:noFill/>
          </a:ln>
        </p:spPr>
      </p:pic>
      <p:sp>
        <p:nvSpPr>
          <p:cNvPr id="167" name="Google Shape;167;p28"/>
          <p:cNvSpPr txBox="1"/>
          <p:nvPr/>
        </p:nvSpPr>
        <p:spPr>
          <a:xfrm>
            <a:off x="215475" y="2150875"/>
            <a:ext cx="41886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Comparison</a:t>
            </a:r>
            <a:r>
              <a:rPr lang="en" sz="1300">
                <a:latin typeface="Times New Roman"/>
                <a:ea typeface="Times New Roman"/>
                <a:cs typeface="Times New Roman"/>
                <a:sym typeface="Times New Roman"/>
              </a:rPr>
              <a:t> with direct                 :  </a:t>
            </a:r>
            <a:endParaRPr sz="1300">
              <a:latin typeface="Times New Roman"/>
              <a:ea typeface="Times New Roman"/>
              <a:cs typeface="Times New Roman"/>
              <a:sym typeface="Times New Roman"/>
            </a:endParaRPr>
          </a:p>
        </p:txBody>
      </p:sp>
      <p:pic>
        <p:nvPicPr>
          <p:cNvPr id="168" name="Google Shape;168;p28"/>
          <p:cNvPicPr preferRelativeResize="0"/>
          <p:nvPr/>
        </p:nvPicPr>
        <p:blipFill>
          <a:blip r:embed="rId7">
            <a:alphaModFix/>
          </a:blip>
          <a:stretch>
            <a:fillRect/>
          </a:stretch>
        </p:blipFill>
        <p:spPr>
          <a:xfrm>
            <a:off x="2407300" y="2248063"/>
            <a:ext cx="533400" cy="190500"/>
          </a:xfrm>
          <a:prstGeom prst="rect">
            <a:avLst/>
          </a:prstGeom>
          <a:noFill/>
          <a:ln>
            <a:noFill/>
          </a:ln>
        </p:spPr>
      </p:pic>
      <p:pic>
        <p:nvPicPr>
          <p:cNvPr id="169" name="Google Shape;169;p28"/>
          <p:cNvPicPr preferRelativeResize="0"/>
          <p:nvPr/>
        </p:nvPicPr>
        <p:blipFill>
          <a:blip r:embed="rId8">
            <a:alphaModFix/>
          </a:blip>
          <a:stretch>
            <a:fillRect/>
          </a:stretch>
        </p:blipFill>
        <p:spPr>
          <a:xfrm>
            <a:off x="764225" y="2515525"/>
            <a:ext cx="2714564"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0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latin typeface="Times New Roman"/>
                <a:ea typeface="Times New Roman"/>
                <a:cs typeface="Times New Roman"/>
                <a:sym typeface="Times New Roman"/>
              </a:rPr>
              <a:t>Contrastive Predictive Coding (CPC)</a:t>
            </a:r>
            <a:endParaRPr b="1" sz="30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3020">
              <a:latin typeface="Times New Roman"/>
              <a:ea typeface="Times New Roman"/>
              <a:cs typeface="Times New Roman"/>
              <a:sym typeface="Times New Roman"/>
            </a:endParaRPr>
          </a:p>
        </p:txBody>
      </p:sp>
      <p:sp>
        <p:nvSpPr>
          <p:cNvPr id="175" name="Google Shape;175;p29"/>
          <p:cNvSpPr txBox="1"/>
          <p:nvPr>
            <p:ph idx="1" type="body"/>
          </p:nvPr>
        </p:nvSpPr>
        <p:spPr>
          <a:xfrm>
            <a:off x="147000" y="681700"/>
            <a:ext cx="8520600" cy="938400"/>
          </a:xfrm>
          <a:prstGeom prst="rect">
            <a:avLst/>
          </a:prstGeom>
        </p:spPr>
        <p:txBody>
          <a:bodyPr anchorCtr="0" anchor="t" bIns="91425" lIns="91425" spcFirstLastPara="1" rIns="91425" wrap="square" tIns="91425">
            <a:noAutofit/>
          </a:bodyPr>
          <a:lstStyle/>
          <a:p>
            <a:pPr indent="-354965" lvl="0" marL="457200" rtl="0" algn="l">
              <a:lnSpc>
                <a:spcPct val="95000"/>
              </a:lnSpc>
              <a:spcBef>
                <a:spcPts val="0"/>
              </a:spcBef>
              <a:spcAft>
                <a:spcPts val="0"/>
              </a:spcAft>
              <a:buClr>
                <a:srgbClr val="000000"/>
              </a:buClr>
              <a:buSzPts val="1990"/>
              <a:buFont typeface="Times New Roman"/>
              <a:buChar char="●"/>
            </a:pPr>
            <a:r>
              <a:rPr lang="en" sz="1990">
                <a:solidFill>
                  <a:srgbClr val="000000"/>
                </a:solidFill>
                <a:latin typeface="Times New Roman"/>
                <a:ea typeface="Times New Roman"/>
                <a:cs typeface="Times New Roman"/>
                <a:sym typeface="Times New Roman"/>
              </a:rPr>
              <a:t>Advantage</a:t>
            </a:r>
            <a:r>
              <a:rPr lang="en" sz="1990">
                <a:solidFill>
                  <a:srgbClr val="000000"/>
                </a:solidFill>
                <a:latin typeface="Times New Roman"/>
                <a:ea typeface="Times New Roman"/>
                <a:cs typeface="Times New Roman"/>
                <a:sym typeface="Times New Roman"/>
              </a:rPr>
              <a:t>:</a:t>
            </a:r>
            <a:endParaRPr sz="1990">
              <a:solidFill>
                <a:srgbClr val="000000"/>
              </a:solidFill>
              <a:latin typeface="Times New Roman"/>
              <a:ea typeface="Times New Roman"/>
              <a:cs typeface="Times New Roman"/>
              <a:sym typeface="Times New Roman"/>
            </a:endParaRPr>
          </a:p>
          <a:p>
            <a:pPr indent="457200" lvl="0" marL="0" rtl="0" algn="l">
              <a:lnSpc>
                <a:spcPct val="95000"/>
              </a:lnSpc>
              <a:spcBef>
                <a:spcPts val="1200"/>
              </a:spcBef>
              <a:spcAft>
                <a:spcPts val="0"/>
              </a:spcAft>
              <a:buNone/>
            </a:pPr>
            <a:r>
              <a:rPr lang="en" sz="1550">
                <a:solidFill>
                  <a:srgbClr val="000000"/>
                </a:solidFill>
                <a:highlight>
                  <a:srgbClr val="FDFDFD"/>
                </a:highlight>
                <a:latin typeface="Times New Roman"/>
                <a:ea typeface="Times New Roman"/>
                <a:cs typeface="Times New Roman"/>
                <a:sym typeface="Times New Roman"/>
              </a:rPr>
              <a:t>high amount of virtual movement data </a:t>
            </a:r>
            <a:endParaRPr sz="1550">
              <a:solidFill>
                <a:srgbClr val="000000"/>
              </a:solidFill>
              <a:highlight>
                <a:srgbClr val="FDFDFD"/>
              </a:highlight>
              <a:latin typeface="Times New Roman"/>
              <a:ea typeface="Times New Roman"/>
              <a:cs typeface="Times New Roman"/>
              <a:sym typeface="Times New Roman"/>
            </a:endParaRPr>
          </a:p>
          <a:p>
            <a:pPr indent="-354965" lvl="0" marL="457200" rtl="0" algn="l">
              <a:lnSpc>
                <a:spcPct val="95000"/>
              </a:lnSpc>
              <a:spcBef>
                <a:spcPts val="1200"/>
              </a:spcBef>
              <a:spcAft>
                <a:spcPts val="0"/>
              </a:spcAft>
              <a:buClr>
                <a:srgbClr val="000000"/>
              </a:buClr>
              <a:buSzPts val="1990"/>
              <a:buFont typeface="Times New Roman"/>
              <a:buChar char="●"/>
            </a:pPr>
            <a:r>
              <a:rPr lang="en" sz="1990">
                <a:solidFill>
                  <a:srgbClr val="000000"/>
                </a:solidFill>
                <a:latin typeface="Times New Roman"/>
                <a:ea typeface="Times New Roman"/>
                <a:cs typeface="Times New Roman"/>
                <a:sym typeface="Times New Roman"/>
              </a:rPr>
              <a:t>Disadvantage</a:t>
            </a:r>
            <a:r>
              <a:rPr lang="en" sz="1990">
                <a:solidFill>
                  <a:srgbClr val="000000"/>
                </a:solidFill>
                <a:latin typeface="Times New Roman"/>
                <a:ea typeface="Times New Roman"/>
                <a:cs typeface="Times New Roman"/>
                <a:sym typeface="Times New Roman"/>
              </a:rPr>
              <a:t>:</a:t>
            </a:r>
            <a:endParaRPr sz="1990">
              <a:solidFill>
                <a:srgbClr val="000000"/>
              </a:solidFill>
              <a:latin typeface="Times New Roman"/>
              <a:ea typeface="Times New Roman"/>
              <a:cs typeface="Times New Roman"/>
              <a:sym typeface="Times New Roman"/>
            </a:endParaRPr>
          </a:p>
          <a:p>
            <a:pPr indent="457200" lvl="0" marL="0" rtl="0" algn="l">
              <a:lnSpc>
                <a:spcPct val="95000"/>
              </a:lnSpc>
              <a:spcBef>
                <a:spcPts val="1200"/>
              </a:spcBef>
              <a:spcAft>
                <a:spcPts val="1200"/>
              </a:spcAft>
              <a:buSzPts val="605"/>
              <a:buNone/>
            </a:pPr>
            <a:r>
              <a:rPr lang="en" sz="1550">
                <a:solidFill>
                  <a:srgbClr val="000000"/>
                </a:solidFill>
                <a:highlight>
                  <a:srgbClr val="FDFDFD"/>
                </a:highlight>
                <a:latin typeface="Times New Roman"/>
                <a:ea typeface="Times New Roman"/>
                <a:cs typeface="Times New Roman"/>
                <a:sym typeface="Times New Roman"/>
              </a:rPr>
              <a:t>performed less than those performed on real IMU data</a:t>
            </a:r>
            <a:endParaRPr sz="1990">
              <a:solidFill>
                <a:srgbClr val="000000"/>
              </a:solidFill>
              <a:latin typeface="Times New Roman"/>
              <a:ea typeface="Times New Roman"/>
              <a:cs typeface="Times New Roman"/>
              <a:sym typeface="Times New Roman"/>
            </a:endParaRPr>
          </a:p>
        </p:txBody>
      </p:sp>
      <p:pic>
        <p:nvPicPr>
          <p:cNvPr id="176" name="Google Shape;176;p29"/>
          <p:cNvPicPr preferRelativeResize="0"/>
          <p:nvPr/>
        </p:nvPicPr>
        <p:blipFill>
          <a:blip r:embed="rId3">
            <a:alphaModFix/>
          </a:blip>
          <a:stretch>
            <a:fillRect/>
          </a:stretch>
        </p:blipFill>
        <p:spPr>
          <a:xfrm>
            <a:off x="5541550" y="1089150"/>
            <a:ext cx="3546925" cy="2497501"/>
          </a:xfrm>
          <a:prstGeom prst="rect">
            <a:avLst/>
          </a:prstGeom>
          <a:noFill/>
          <a:ln>
            <a:noFill/>
          </a:ln>
        </p:spPr>
      </p:pic>
      <p:sp>
        <p:nvSpPr>
          <p:cNvPr id="177" name="Google Shape;177;p29"/>
          <p:cNvSpPr txBox="1"/>
          <p:nvPr/>
        </p:nvSpPr>
        <p:spPr>
          <a:xfrm>
            <a:off x="147000" y="2326650"/>
            <a:ext cx="4624200" cy="1123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New techniques of</a:t>
            </a:r>
            <a:r>
              <a:rPr lang="en" sz="2100">
                <a:solidFill>
                  <a:schemeClr val="dk1"/>
                </a:solidFill>
                <a:latin typeface="Times New Roman"/>
                <a:ea typeface="Times New Roman"/>
                <a:cs typeface="Times New Roman"/>
                <a:sym typeface="Times New Roman"/>
              </a:rPr>
              <a:t> CPC</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A(x), a data augmentation pipeline</a:t>
            </a:r>
            <a:endParaRPr sz="1900">
              <a:solidFill>
                <a:schemeClr val="dk1"/>
              </a:solidFill>
              <a:latin typeface="Times New Roman"/>
              <a:ea typeface="Times New Roman"/>
              <a:cs typeface="Times New Roman"/>
              <a:sym typeface="Times New Roman"/>
            </a:endParaRPr>
          </a:p>
        </p:txBody>
      </p:sp>
      <p:pic>
        <p:nvPicPr>
          <p:cNvPr id="178" name="Google Shape;178;p29"/>
          <p:cNvPicPr preferRelativeResize="0"/>
          <p:nvPr/>
        </p:nvPicPr>
        <p:blipFill>
          <a:blip r:embed="rId4">
            <a:alphaModFix/>
          </a:blip>
          <a:stretch>
            <a:fillRect/>
          </a:stretch>
        </p:blipFill>
        <p:spPr>
          <a:xfrm>
            <a:off x="403975" y="3450148"/>
            <a:ext cx="4572002" cy="163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97800" y="9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a:t>Contrastive Predictive Coding (CPC)</a:t>
            </a:r>
            <a:endParaRPr b="1" sz="2820"/>
          </a:p>
          <a:p>
            <a:pPr indent="0" lvl="0" marL="0" rtl="0" algn="l">
              <a:spcBef>
                <a:spcPts val="0"/>
              </a:spcBef>
              <a:spcAft>
                <a:spcPts val="0"/>
              </a:spcAft>
              <a:buClr>
                <a:schemeClr val="dk1"/>
              </a:buClr>
              <a:buSzPts val="990"/>
              <a:buFont typeface="Arial"/>
              <a:buNone/>
            </a:pPr>
            <a:r>
              <a:t/>
            </a:r>
            <a:endParaRPr b="1" sz="2820"/>
          </a:p>
          <a:p>
            <a:pPr indent="0" lvl="0" marL="0" rtl="0" algn="l">
              <a:spcBef>
                <a:spcPts val="0"/>
              </a:spcBef>
              <a:spcAft>
                <a:spcPts val="0"/>
              </a:spcAft>
              <a:buSzPts val="990"/>
              <a:buNone/>
            </a:pPr>
            <a:r>
              <a:t/>
            </a:r>
            <a:endParaRPr b="1" sz="2820"/>
          </a:p>
        </p:txBody>
      </p:sp>
      <p:sp>
        <p:nvSpPr>
          <p:cNvPr id="184" name="Google Shape;184;p30"/>
          <p:cNvSpPr txBox="1"/>
          <p:nvPr>
            <p:ph idx="1" type="body"/>
          </p:nvPr>
        </p:nvSpPr>
        <p:spPr>
          <a:xfrm>
            <a:off x="152375" y="36627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111111"/>
              </a:buClr>
              <a:buSzPts val="1600"/>
              <a:buFont typeface="Times New Roman"/>
              <a:buChar char="●"/>
            </a:pPr>
            <a:r>
              <a:rPr lang="en" sz="1600">
                <a:solidFill>
                  <a:srgbClr val="111111"/>
                </a:solidFill>
                <a:highlight>
                  <a:srgbClr val="FDFDFD"/>
                </a:highlight>
                <a:latin typeface="Times New Roman"/>
                <a:ea typeface="Times New Roman"/>
                <a:cs typeface="Times New Roman"/>
                <a:sym typeface="Times New Roman"/>
              </a:rPr>
              <a:t>Comparison between CPC and SimCLR</a:t>
            </a:r>
            <a:endParaRPr sz="1600">
              <a:solidFill>
                <a:srgbClr val="11111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11111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11111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11111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111111"/>
                </a:solidFill>
                <a:highlight>
                  <a:srgbClr val="FDFDFD"/>
                </a:highlight>
                <a:latin typeface="Times New Roman"/>
                <a:ea typeface="Times New Roman"/>
                <a:cs typeface="Times New Roman"/>
                <a:sym typeface="Times New Roman"/>
              </a:rPr>
              <a:t>	</a:t>
            </a:r>
            <a:endParaRPr sz="1600">
              <a:solidFill>
                <a:srgbClr val="11111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111111"/>
              </a:solidFill>
              <a:highlight>
                <a:srgbClr val="FDFDFD"/>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solidFill>
                <a:srgbClr val="111111"/>
              </a:solidFill>
              <a:highlight>
                <a:srgbClr val="FDFDFD"/>
              </a:highlight>
              <a:latin typeface="Times New Roman"/>
              <a:ea typeface="Times New Roman"/>
              <a:cs typeface="Times New Roman"/>
              <a:sym typeface="Times New Roman"/>
            </a:endParaRPr>
          </a:p>
        </p:txBody>
      </p:sp>
      <p:pic>
        <p:nvPicPr>
          <p:cNvPr id="185" name="Google Shape;185;p30"/>
          <p:cNvPicPr preferRelativeResize="0"/>
          <p:nvPr/>
        </p:nvPicPr>
        <p:blipFill>
          <a:blip r:embed="rId3">
            <a:alphaModFix/>
          </a:blip>
          <a:stretch>
            <a:fillRect/>
          </a:stretch>
        </p:blipFill>
        <p:spPr>
          <a:xfrm>
            <a:off x="5783938" y="4235850"/>
            <a:ext cx="3079075" cy="641475"/>
          </a:xfrm>
          <a:prstGeom prst="rect">
            <a:avLst/>
          </a:prstGeom>
          <a:noFill/>
          <a:ln>
            <a:noFill/>
          </a:ln>
        </p:spPr>
      </p:pic>
      <p:sp>
        <p:nvSpPr>
          <p:cNvPr id="186" name="Google Shape;186;p30"/>
          <p:cNvSpPr txBox="1"/>
          <p:nvPr/>
        </p:nvSpPr>
        <p:spPr>
          <a:xfrm>
            <a:off x="277486" y="2080900"/>
            <a:ext cx="7602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t>
            </a:r>
            <a:r>
              <a:rPr lang="en" sz="1800">
                <a:latin typeface="Times New Roman"/>
                <a:ea typeface="Times New Roman"/>
                <a:cs typeface="Times New Roman"/>
                <a:sym typeface="Times New Roman"/>
              </a:rPr>
              <a:t>erformance on Linear evaluation and Semi-supervised training on ImageNet</a:t>
            </a:r>
            <a:endParaRPr sz="1800">
              <a:latin typeface="Times New Roman"/>
              <a:ea typeface="Times New Roman"/>
              <a:cs typeface="Times New Roman"/>
              <a:sym typeface="Times New Roman"/>
            </a:endParaRPr>
          </a:p>
        </p:txBody>
      </p:sp>
      <p:pic>
        <p:nvPicPr>
          <p:cNvPr id="187" name="Google Shape;187;p30"/>
          <p:cNvPicPr preferRelativeResize="0"/>
          <p:nvPr/>
        </p:nvPicPr>
        <p:blipFill>
          <a:blip r:embed="rId4">
            <a:alphaModFix/>
          </a:blip>
          <a:stretch>
            <a:fillRect/>
          </a:stretch>
        </p:blipFill>
        <p:spPr>
          <a:xfrm>
            <a:off x="152375" y="2701625"/>
            <a:ext cx="4096375" cy="1468275"/>
          </a:xfrm>
          <a:prstGeom prst="rect">
            <a:avLst/>
          </a:prstGeom>
          <a:noFill/>
          <a:ln>
            <a:noFill/>
          </a:ln>
        </p:spPr>
      </p:pic>
      <p:pic>
        <p:nvPicPr>
          <p:cNvPr id="188" name="Google Shape;188;p30"/>
          <p:cNvPicPr preferRelativeResize="0"/>
          <p:nvPr/>
        </p:nvPicPr>
        <p:blipFill>
          <a:blip r:embed="rId5">
            <a:alphaModFix/>
          </a:blip>
          <a:stretch>
            <a:fillRect/>
          </a:stretch>
        </p:blipFill>
        <p:spPr>
          <a:xfrm>
            <a:off x="4391924" y="2767575"/>
            <a:ext cx="4626475" cy="1402325"/>
          </a:xfrm>
          <a:prstGeom prst="rect">
            <a:avLst/>
          </a:prstGeom>
          <a:noFill/>
          <a:ln>
            <a:noFill/>
          </a:ln>
        </p:spPr>
      </p:pic>
      <p:sp>
        <p:nvSpPr>
          <p:cNvPr id="189" name="Google Shape;189;p30"/>
          <p:cNvSpPr txBox="1"/>
          <p:nvPr/>
        </p:nvSpPr>
        <p:spPr>
          <a:xfrm>
            <a:off x="277475" y="664875"/>
            <a:ext cx="8690700" cy="1631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First way to differentiate approaches: pipeline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-AMDIM has the best pipeline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Second way to differentiate approaches: type of encoder</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-AMDIM vs CPC with encoder robustness on CIFAR-10</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90" name="Google Shape;190;p30"/>
          <p:cNvPicPr preferRelativeResize="0"/>
          <p:nvPr/>
        </p:nvPicPr>
        <p:blipFill>
          <a:blip r:embed="rId6">
            <a:alphaModFix/>
          </a:blip>
          <a:stretch>
            <a:fillRect/>
          </a:stretch>
        </p:blipFill>
        <p:spPr>
          <a:xfrm>
            <a:off x="6906527" y="92175"/>
            <a:ext cx="2111873" cy="1936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196" name="Google Shape;196;p31"/>
          <p:cNvSpPr txBox="1"/>
          <p:nvPr>
            <p:ph idx="1" type="body"/>
          </p:nvPr>
        </p:nvSpPr>
        <p:spPr>
          <a:xfrm>
            <a:off x="428000" y="1017725"/>
            <a:ext cx="8287200" cy="3643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AMDIM</a:t>
            </a:r>
            <a:endParaRPr/>
          </a:p>
          <a:p>
            <a:pPr indent="-317500" lvl="1" marL="914400" rtl="0" algn="l">
              <a:spcBef>
                <a:spcPts val="0"/>
              </a:spcBef>
              <a:spcAft>
                <a:spcPts val="0"/>
              </a:spcAft>
              <a:buSzPts val="1400"/>
              <a:buChar char="○"/>
            </a:pPr>
            <a:r>
              <a:rPr lang="en"/>
              <a:t>best performance</a:t>
            </a:r>
            <a:endParaRPr/>
          </a:p>
          <a:p>
            <a:pPr indent="-317500" lvl="1" marL="914400" rtl="0" algn="l">
              <a:spcBef>
                <a:spcPts val="0"/>
              </a:spcBef>
              <a:spcAft>
                <a:spcPts val="0"/>
              </a:spcAft>
              <a:buSzPts val="1400"/>
              <a:buChar char="○"/>
            </a:pPr>
            <a:r>
              <a:rPr lang="en"/>
              <a:t>needs more negative images</a:t>
            </a:r>
            <a:endParaRPr/>
          </a:p>
          <a:p>
            <a:pPr indent="-342900" lvl="0" marL="457200" rtl="0" algn="l">
              <a:spcBef>
                <a:spcPts val="0"/>
              </a:spcBef>
              <a:spcAft>
                <a:spcPts val="0"/>
              </a:spcAft>
              <a:buSzPts val="1800"/>
              <a:buChar char="●"/>
            </a:pPr>
            <a:r>
              <a:rPr lang="en"/>
              <a:t>S</a:t>
            </a:r>
            <a:r>
              <a:rPr lang="en"/>
              <a:t>imCLR</a:t>
            </a:r>
            <a:endParaRPr/>
          </a:p>
          <a:p>
            <a:pPr indent="-317500" lvl="1" marL="914400" rtl="0" algn="l">
              <a:spcBef>
                <a:spcPts val="0"/>
              </a:spcBef>
              <a:spcAft>
                <a:spcPts val="0"/>
              </a:spcAft>
              <a:buSzPts val="1400"/>
              <a:buChar char="○"/>
            </a:pPr>
            <a:r>
              <a:rPr lang="en"/>
              <a:t>simple (doesn't need special memory architectures)</a:t>
            </a:r>
            <a:endParaRPr/>
          </a:p>
          <a:p>
            <a:pPr indent="-317500" lvl="1" marL="914400" rtl="0" algn="l">
              <a:spcBef>
                <a:spcPts val="0"/>
              </a:spcBef>
              <a:spcAft>
                <a:spcPts val="0"/>
              </a:spcAft>
              <a:buSzPts val="1400"/>
              <a:buChar char="○"/>
            </a:pPr>
            <a:r>
              <a:rPr lang="en"/>
              <a:t>needs way larger batch sizes, but maybe best if large batch size (negative data needed)</a:t>
            </a:r>
            <a:endParaRPr/>
          </a:p>
          <a:p>
            <a:pPr indent="-342900" lvl="0" marL="457200" rtl="0" algn="l">
              <a:spcBef>
                <a:spcPts val="0"/>
              </a:spcBef>
              <a:spcAft>
                <a:spcPts val="0"/>
              </a:spcAft>
              <a:buSzPts val="1800"/>
              <a:buChar char="●"/>
            </a:pPr>
            <a:r>
              <a:rPr lang="en"/>
              <a:t>SwAV</a:t>
            </a:r>
            <a:endParaRPr/>
          </a:p>
          <a:p>
            <a:pPr indent="-317500" lvl="1" marL="914400" rtl="0" algn="l">
              <a:spcBef>
                <a:spcPts val="0"/>
              </a:spcBef>
              <a:spcAft>
                <a:spcPts val="0"/>
              </a:spcAft>
              <a:buSzPts val="1400"/>
              <a:buChar char="○"/>
            </a:pPr>
            <a:r>
              <a:rPr lang="en"/>
              <a:t>works with any batch size (adaptable)</a:t>
            </a:r>
            <a:endParaRPr/>
          </a:p>
          <a:p>
            <a:pPr indent="-317500" lvl="1" marL="914400" rtl="0" algn="l">
              <a:spcBef>
                <a:spcPts val="0"/>
              </a:spcBef>
              <a:spcAft>
                <a:spcPts val="0"/>
              </a:spcAft>
              <a:buSzPts val="1400"/>
              <a:buChar char="○"/>
            </a:pPr>
            <a:r>
              <a:rPr lang="en"/>
              <a:t>less efficient</a:t>
            </a:r>
            <a:endParaRPr/>
          </a:p>
          <a:p>
            <a:pPr indent="-342900" lvl="0" marL="457200" rtl="0" algn="l">
              <a:spcBef>
                <a:spcPts val="0"/>
              </a:spcBef>
              <a:spcAft>
                <a:spcPts val="0"/>
              </a:spcAft>
              <a:buSzPts val="1800"/>
              <a:buChar char="●"/>
            </a:pPr>
            <a:r>
              <a:rPr lang="en"/>
              <a:t>BYOL</a:t>
            </a:r>
            <a:endParaRPr/>
          </a:p>
          <a:p>
            <a:pPr indent="-317500" lvl="1" marL="914400" rtl="0" algn="l">
              <a:spcBef>
                <a:spcPts val="0"/>
              </a:spcBef>
              <a:spcAft>
                <a:spcPts val="0"/>
              </a:spcAft>
              <a:buSzPts val="1400"/>
              <a:buChar char="○"/>
            </a:pPr>
            <a:r>
              <a:rPr lang="en"/>
              <a:t>doesn't need as many negative examples</a:t>
            </a:r>
            <a:endParaRPr/>
          </a:p>
          <a:p>
            <a:pPr indent="-317500" lvl="1" marL="914400" rtl="0" algn="l">
              <a:spcBef>
                <a:spcPts val="0"/>
              </a:spcBef>
              <a:spcAft>
                <a:spcPts val="0"/>
              </a:spcAft>
              <a:buSzPts val="1400"/>
              <a:buChar char="○"/>
            </a:pPr>
            <a:r>
              <a:rPr lang="en"/>
              <a:t>delicate fine tuning required</a:t>
            </a:r>
            <a:endParaRPr/>
          </a:p>
          <a:p>
            <a:pPr indent="-342900" lvl="0" marL="457200" rtl="0" algn="l">
              <a:spcBef>
                <a:spcPts val="0"/>
              </a:spcBef>
              <a:spcAft>
                <a:spcPts val="0"/>
              </a:spcAft>
              <a:buSzPts val="1800"/>
              <a:buChar char="●"/>
            </a:pPr>
            <a:r>
              <a:rPr lang="en"/>
              <a:t>CPC</a:t>
            </a:r>
            <a:endParaRPr/>
          </a:p>
          <a:p>
            <a:pPr indent="-317500" lvl="1" marL="914400" rtl="0" algn="l">
              <a:spcBef>
                <a:spcPts val="0"/>
              </a:spcBef>
              <a:spcAft>
                <a:spcPts val="0"/>
              </a:spcAft>
              <a:buSzPts val="1400"/>
              <a:buChar char="○"/>
            </a:pPr>
            <a:r>
              <a:rPr lang="en"/>
              <a:t>more robust with change in encoder</a:t>
            </a:r>
            <a:endParaRPr/>
          </a:p>
          <a:p>
            <a:pPr indent="-317500" lvl="1" marL="914400" rtl="0" algn="l">
              <a:spcBef>
                <a:spcPts val="0"/>
              </a:spcBef>
              <a:spcAft>
                <a:spcPts val="0"/>
              </a:spcAft>
              <a:buSzPts val="1400"/>
              <a:buChar char="○"/>
            </a:pPr>
            <a:r>
              <a:rPr lang="en"/>
              <a:t>inferior to AMDIM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SimCLR: </a:t>
            </a:r>
            <a:r>
              <a:rPr lang="en">
                <a:solidFill>
                  <a:srgbClr val="6AA84F"/>
                </a:solidFill>
              </a:rPr>
              <a:t>Strengths</a:t>
            </a:r>
            <a:r>
              <a:rPr lang="en"/>
              <a:t> and </a:t>
            </a:r>
            <a:r>
              <a:rPr lang="en">
                <a:solidFill>
                  <a:srgbClr val="0000FF"/>
                </a:solidFill>
              </a:rPr>
              <a:t>Weaknesses</a:t>
            </a:r>
            <a:r>
              <a:rPr lang="en">
                <a:solidFill>
                  <a:srgbClr val="0000FF"/>
                </a:solidFill>
              </a:rPr>
              <a:t> </a:t>
            </a:r>
            <a:endParaRPr>
              <a:solidFill>
                <a:srgbClr val="0000FF"/>
              </a:solidFill>
            </a:endParaRPr>
          </a:p>
        </p:txBody>
      </p:sp>
      <p:sp>
        <p:nvSpPr>
          <p:cNvPr id="62" name="Google Shape;62;p14"/>
          <p:cNvSpPr txBox="1"/>
          <p:nvPr>
            <p:ph idx="1" type="body"/>
          </p:nvPr>
        </p:nvSpPr>
        <p:spPr>
          <a:xfrm>
            <a:off x="388350" y="1071325"/>
            <a:ext cx="5321400" cy="369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 </a:t>
            </a:r>
            <a:r>
              <a:rPr lang="en" sz="2000">
                <a:solidFill>
                  <a:srgbClr val="6AA84F"/>
                </a:solidFill>
              </a:rPr>
              <a:t>✓</a:t>
            </a:r>
            <a:r>
              <a:rPr lang="en">
                <a:solidFill>
                  <a:schemeClr val="dk1"/>
                </a:solidFill>
              </a:rPr>
              <a:t>   </a:t>
            </a:r>
            <a:r>
              <a:rPr lang="en">
                <a:solidFill>
                  <a:schemeClr val="dk1"/>
                </a:solidFill>
              </a:rPr>
              <a:t>Simple framework</a:t>
            </a:r>
            <a:endParaRPr>
              <a:solidFill>
                <a:schemeClr val="dk1"/>
              </a:solidFill>
            </a:endParaRPr>
          </a:p>
          <a:p>
            <a:pPr indent="0" lvl="0" marL="0" rtl="0" algn="l">
              <a:spcBef>
                <a:spcPts val="1200"/>
              </a:spcBef>
              <a:spcAft>
                <a:spcPts val="0"/>
              </a:spcAft>
              <a:buNone/>
            </a:pPr>
            <a:r>
              <a:rPr lang="en" sz="2000">
                <a:solidFill>
                  <a:schemeClr val="dk1"/>
                </a:solidFill>
              </a:rPr>
              <a:t> </a:t>
            </a:r>
            <a:r>
              <a:rPr lang="en" sz="2000">
                <a:solidFill>
                  <a:srgbClr val="6AA84F"/>
                </a:solidFill>
              </a:rPr>
              <a:t>✓</a:t>
            </a:r>
            <a:r>
              <a:rPr lang="en">
                <a:solidFill>
                  <a:schemeClr val="dk1"/>
                </a:solidFill>
              </a:rPr>
              <a:t>   No specialized architectures or memory </a:t>
            </a:r>
            <a:r>
              <a:rPr lang="en">
                <a:solidFill>
                  <a:schemeClr val="dk1"/>
                </a:solidFill>
              </a:rPr>
              <a:t>banks</a:t>
            </a:r>
            <a:endParaRPr>
              <a:solidFill>
                <a:schemeClr val="dk1"/>
              </a:solidFill>
            </a:endParaRPr>
          </a:p>
          <a:p>
            <a:pPr indent="0" lvl="0" marL="0" rtl="0" algn="l">
              <a:spcBef>
                <a:spcPts val="1200"/>
              </a:spcBef>
              <a:spcAft>
                <a:spcPts val="0"/>
              </a:spcAft>
              <a:buNone/>
            </a:pPr>
            <a:r>
              <a:rPr lang="en" sz="2000">
                <a:solidFill>
                  <a:schemeClr val="dk1"/>
                </a:solidFill>
              </a:rPr>
              <a:t> </a:t>
            </a:r>
            <a:r>
              <a:rPr lang="en" sz="2000">
                <a:solidFill>
                  <a:srgbClr val="6AA84F"/>
                </a:solidFill>
              </a:rPr>
              <a:t>✓</a:t>
            </a:r>
            <a:r>
              <a:rPr lang="en">
                <a:solidFill>
                  <a:schemeClr val="dk1"/>
                </a:solidFill>
              </a:rPr>
              <a:t>   Use fewer labels </a:t>
            </a:r>
            <a:endParaRPr>
              <a:solidFill>
                <a:schemeClr val="dk1"/>
              </a:solidFill>
            </a:endParaRPr>
          </a:p>
          <a:p>
            <a:pPr indent="0" lvl="0" marL="0" rtl="0" algn="l">
              <a:spcBef>
                <a:spcPts val="1200"/>
              </a:spcBef>
              <a:spcAft>
                <a:spcPts val="0"/>
              </a:spcAft>
              <a:buNone/>
            </a:pPr>
            <a:r>
              <a:rPr lang="en">
                <a:solidFill>
                  <a:schemeClr val="dk1"/>
                </a:solidFill>
              </a:rPr>
              <a:t> </a:t>
            </a:r>
            <a:r>
              <a:rPr b="1" lang="en" sz="2700">
                <a:solidFill>
                  <a:srgbClr val="0000FF"/>
                </a:solidFill>
              </a:rPr>
              <a:t>⤫</a:t>
            </a:r>
            <a:r>
              <a:rPr lang="en">
                <a:solidFill>
                  <a:schemeClr val="dk1"/>
                </a:solidFill>
              </a:rPr>
              <a:t>   Requires a large batch size</a:t>
            </a:r>
            <a:endParaRPr>
              <a:solidFill>
                <a:schemeClr val="dk1"/>
              </a:solidFill>
            </a:endParaRPr>
          </a:p>
          <a:p>
            <a:pPr indent="-310832" lvl="1" marL="914400" rtl="0" algn="l">
              <a:spcBef>
                <a:spcPts val="1200"/>
              </a:spcBef>
              <a:spcAft>
                <a:spcPts val="0"/>
              </a:spcAft>
              <a:buClr>
                <a:schemeClr val="dk1"/>
              </a:buClr>
              <a:buSzPct val="100000"/>
              <a:buChar char="○"/>
            </a:pPr>
            <a:r>
              <a:rPr lang="en">
                <a:solidFill>
                  <a:schemeClr val="dk1"/>
                </a:solidFill>
              </a:rPr>
              <a:t>General: From 25~30 </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SimCLR: From 256 to 8192 </a:t>
            </a:r>
            <a:endParaRPr>
              <a:solidFill>
                <a:schemeClr val="dk1"/>
              </a:solidFill>
            </a:endParaRPr>
          </a:p>
          <a:p>
            <a:pPr indent="0" lvl="0" marL="457200" rtl="0" algn="l">
              <a:spcBef>
                <a:spcPts val="1200"/>
              </a:spcBef>
              <a:spcAft>
                <a:spcPts val="0"/>
              </a:spcAft>
              <a:buNone/>
            </a:pPr>
            <a:r>
              <a:rPr lang="en">
                <a:solidFill>
                  <a:schemeClr val="dk1"/>
                </a:solidFill>
              </a:rPr>
              <a:t>Gives us 16382 negative examples per positive pair</a:t>
            </a:r>
            <a:endParaRPr>
              <a:solidFill>
                <a:schemeClr val="dk1"/>
              </a:solidFill>
            </a:endParaRPr>
          </a:p>
          <a:p>
            <a:pPr indent="0" lvl="0" marL="0" rtl="0" algn="l">
              <a:spcBef>
                <a:spcPts val="1200"/>
              </a:spcBef>
              <a:spcAft>
                <a:spcPts val="1200"/>
              </a:spcAft>
              <a:buClr>
                <a:schemeClr val="dk1"/>
              </a:buClr>
              <a:buSzPct val="40740"/>
              <a:buFont typeface="Arial"/>
              <a:buNone/>
            </a:pPr>
            <a:r>
              <a:rPr b="1" lang="en" sz="2700">
                <a:solidFill>
                  <a:srgbClr val="0000FF"/>
                </a:solidFill>
              </a:rPr>
              <a:t> ⤫  </a:t>
            </a:r>
            <a:r>
              <a:rPr lang="en">
                <a:solidFill>
                  <a:schemeClr val="dk1"/>
                </a:solidFill>
              </a:rPr>
              <a:t>GPU memory issues</a:t>
            </a:r>
            <a:endParaRPr>
              <a:solidFill>
                <a:schemeClr val="dk1"/>
              </a:solidFill>
            </a:endParaRPr>
          </a:p>
        </p:txBody>
      </p:sp>
      <p:pic>
        <p:nvPicPr>
          <p:cNvPr id="63" name="Google Shape;63;p14"/>
          <p:cNvPicPr preferRelativeResize="0"/>
          <p:nvPr/>
        </p:nvPicPr>
        <p:blipFill rotWithShape="1">
          <a:blip r:embed="rId3">
            <a:alphaModFix/>
          </a:blip>
          <a:srcRect b="0" l="0" r="4816" t="0"/>
          <a:stretch/>
        </p:blipFill>
        <p:spPr>
          <a:xfrm>
            <a:off x="5596825" y="946325"/>
            <a:ext cx="3494025" cy="3005450"/>
          </a:xfrm>
          <a:prstGeom prst="rect">
            <a:avLst/>
          </a:prstGeom>
          <a:noFill/>
          <a:ln>
            <a:noFill/>
          </a:ln>
        </p:spPr>
      </p:pic>
      <p:sp>
        <p:nvSpPr>
          <p:cNvPr id="64" name="Google Shape;64;p14"/>
          <p:cNvSpPr txBox="1"/>
          <p:nvPr/>
        </p:nvSpPr>
        <p:spPr>
          <a:xfrm>
            <a:off x="466875" y="3276525"/>
            <a:ext cx="3561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2700">
                <a:solidFill>
                  <a:srgbClr val="0000FF"/>
                </a:solidFill>
              </a:rPr>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86700" y="473150"/>
            <a:ext cx="604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SimCLR: Benefits from larger batch sizes</a:t>
            </a:r>
            <a:endParaRPr/>
          </a:p>
        </p:txBody>
      </p:sp>
      <p:sp>
        <p:nvSpPr>
          <p:cNvPr id="70" name="Google Shape;70;p15"/>
          <p:cNvSpPr txBox="1"/>
          <p:nvPr>
            <p:ph idx="1" type="body"/>
          </p:nvPr>
        </p:nvSpPr>
        <p:spPr>
          <a:xfrm>
            <a:off x="311700" y="1238275"/>
            <a:ext cx="5267100" cy="252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 biases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Decreases the gaps between different batch sizes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Improves </a:t>
            </a:r>
            <a:r>
              <a:rPr lang="en">
                <a:solidFill>
                  <a:schemeClr val="dk1"/>
                </a:solidFill>
              </a:rPr>
              <a:t>the results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Facilitates convergence</a:t>
            </a:r>
            <a:endParaRPr>
              <a:solidFill>
                <a:schemeClr val="dk1"/>
              </a:solidFill>
            </a:endParaRPr>
          </a:p>
        </p:txBody>
      </p:sp>
      <p:pic>
        <p:nvPicPr>
          <p:cNvPr id="71" name="Google Shape;71;p15"/>
          <p:cNvPicPr preferRelativeResize="0"/>
          <p:nvPr/>
        </p:nvPicPr>
        <p:blipFill>
          <a:blip r:embed="rId3">
            <a:alphaModFix/>
          </a:blip>
          <a:stretch>
            <a:fillRect/>
          </a:stretch>
        </p:blipFill>
        <p:spPr>
          <a:xfrm>
            <a:off x="5691100" y="1161300"/>
            <a:ext cx="3309850" cy="3398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500">
                <a:solidFill>
                  <a:srgbClr val="24292E"/>
                </a:solidFill>
                <a:highlight>
                  <a:srgbClr val="FFFFFF"/>
                </a:highlight>
              </a:rPr>
              <a:t>Contrastive vs Generative Learning</a:t>
            </a:r>
            <a:endParaRPr b="1" sz="2500"/>
          </a:p>
        </p:txBody>
      </p:sp>
      <p:sp>
        <p:nvSpPr>
          <p:cNvPr id="77" name="Google Shape;77;p16"/>
          <p:cNvSpPr txBox="1"/>
          <p:nvPr>
            <p:ph idx="1" type="body"/>
          </p:nvPr>
        </p:nvSpPr>
        <p:spPr>
          <a:xfrm>
            <a:off x="6006650" y="1511600"/>
            <a:ext cx="2716800" cy="221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Humans do not store the full representation</a:t>
            </a:r>
            <a:endParaRPr sz="1200">
              <a:solidFill>
                <a:srgbClr val="555555"/>
              </a:solidFill>
            </a:endParaRPr>
          </a:p>
          <a:p>
            <a:pPr indent="-304800" lvl="0" marL="457200" rtl="0" algn="l">
              <a:spcBef>
                <a:spcPts val="0"/>
              </a:spcBef>
              <a:spcAft>
                <a:spcPts val="0"/>
              </a:spcAft>
              <a:buSzPts val="1200"/>
              <a:buChar char="●"/>
            </a:pPr>
            <a:r>
              <a:rPr lang="en" sz="1200">
                <a:solidFill>
                  <a:srgbClr val="555555"/>
                </a:solidFill>
              </a:rPr>
              <a:t>Humans only represent a dollar bill enough to know it's a dollar bill and not a cat or a coffee cup</a:t>
            </a:r>
            <a:endParaRPr sz="1200">
              <a:solidFill>
                <a:srgbClr val="555555"/>
              </a:solidFill>
            </a:endParaRPr>
          </a:p>
        </p:txBody>
      </p:sp>
      <p:pic>
        <p:nvPicPr>
          <p:cNvPr id="78" name="Google Shape;78;p16"/>
          <p:cNvPicPr preferRelativeResize="0"/>
          <p:nvPr/>
        </p:nvPicPr>
        <p:blipFill>
          <a:blip r:embed="rId3">
            <a:alphaModFix/>
          </a:blip>
          <a:stretch>
            <a:fillRect/>
          </a:stretch>
        </p:blipFill>
        <p:spPr>
          <a:xfrm>
            <a:off x="539025" y="1716763"/>
            <a:ext cx="5082299" cy="22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a:t>
            </a:r>
            <a:endParaRPr b="1"/>
          </a:p>
        </p:txBody>
      </p:sp>
      <p:sp>
        <p:nvSpPr>
          <p:cNvPr id="84" name="Google Shape;84;p17"/>
          <p:cNvSpPr txBox="1"/>
          <p:nvPr>
            <p:ph idx="1" type="body"/>
          </p:nvPr>
        </p:nvSpPr>
        <p:spPr>
          <a:xfrm>
            <a:off x="311700" y="1152475"/>
            <a:ext cx="8520600" cy="78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200">
                <a:solidFill>
                  <a:srgbClr val="000000"/>
                </a:solidFill>
              </a:rPr>
              <a:t>C</a:t>
            </a:r>
            <a:r>
              <a:rPr lang="en" sz="1200">
                <a:solidFill>
                  <a:srgbClr val="000000"/>
                </a:solidFill>
              </a:rPr>
              <a:t>ontrastive instance learning: Contrasting between multiple image views by comparing their cluster assignments instead of their features. </a:t>
            </a:r>
            <a:r>
              <a:rPr lang="en" sz="1200">
                <a:solidFill>
                  <a:srgbClr val="000000"/>
                </a:solidFill>
                <a:highlight>
                  <a:srgbClr val="FFFFFF"/>
                </a:highlight>
              </a:rPr>
              <a:t>Cluster assignment is achieved by assigning the features to a prototype vector and passing it through Sinkhorn Knopp</a:t>
            </a:r>
            <a:endParaRPr sz="1200">
              <a:solidFill>
                <a:srgbClr val="000000"/>
              </a:solidFill>
            </a:endParaRPr>
          </a:p>
        </p:txBody>
      </p:sp>
      <p:pic>
        <p:nvPicPr>
          <p:cNvPr id="85" name="Google Shape;85;p17"/>
          <p:cNvPicPr preferRelativeResize="0"/>
          <p:nvPr/>
        </p:nvPicPr>
        <p:blipFill>
          <a:blip r:embed="rId3">
            <a:alphaModFix/>
          </a:blip>
          <a:stretch>
            <a:fillRect/>
          </a:stretch>
        </p:blipFill>
        <p:spPr>
          <a:xfrm>
            <a:off x="2563213" y="1938475"/>
            <a:ext cx="4467225" cy="685800"/>
          </a:xfrm>
          <a:prstGeom prst="rect">
            <a:avLst/>
          </a:prstGeom>
          <a:noFill/>
          <a:ln>
            <a:noFill/>
          </a:ln>
        </p:spPr>
      </p:pic>
      <p:sp>
        <p:nvSpPr>
          <p:cNvPr id="86" name="Google Shape;86;p17"/>
          <p:cNvSpPr txBox="1"/>
          <p:nvPr/>
        </p:nvSpPr>
        <p:spPr>
          <a:xfrm>
            <a:off x="311700" y="2872425"/>
            <a:ext cx="686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Online clustering: </a:t>
            </a:r>
            <a:r>
              <a:rPr lang="en" sz="1200">
                <a:highlight>
                  <a:srgbClr val="FFFFFF"/>
                </a:highlight>
              </a:rPr>
              <a:t>The code of the view of an image is predicted from the representation of another view of the same image. The rationale here is if two views are semantically similar, their codes should also be similar.</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highlight>
                  <a:srgbClr val="FFFFFF"/>
                </a:highlight>
              </a:rPr>
              <a:t>Multi-crop: SwAV uses an unique multi-crop augmentation policy where-in the same image is randomly cropped to get a pair of high resolution images and cropped to get additional views of low resolution images.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Multi-Crop Augmentation Policy</a:t>
            </a:r>
            <a:endParaRPr b="1"/>
          </a:p>
        </p:txBody>
      </p:sp>
      <p:sp>
        <p:nvSpPr>
          <p:cNvPr id="92" name="Google Shape;92;p18"/>
          <p:cNvSpPr txBox="1"/>
          <p:nvPr>
            <p:ph idx="1" type="body"/>
          </p:nvPr>
        </p:nvSpPr>
        <p:spPr>
          <a:xfrm>
            <a:off x="4719000" y="1598950"/>
            <a:ext cx="4148700" cy="2377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63A3D"/>
              </a:buClr>
              <a:buSzPts val="1350"/>
              <a:buChar char="➔"/>
            </a:pPr>
            <a:r>
              <a:rPr lang="en" sz="1350">
                <a:solidFill>
                  <a:srgbClr val="363A3D"/>
                </a:solidFill>
                <a:highlight>
                  <a:srgbClr val="FFFFFF"/>
                </a:highlight>
              </a:rPr>
              <a:t>Two standard or high resolution (ex: 224x224) cropped images are generated</a:t>
            </a:r>
            <a:endParaRPr sz="1350">
              <a:solidFill>
                <a:srgbClr val="363A3D"/>
              </a:solidFill>
              <a:highlight>
                <a:srgbClr val="FFFFFF"/>
              </a:highlight>
            </a:endParaRPr>
          </a:p>
          <a:p>
            <a:pPr indent="-314325" lvl="0" marL="457200" rtl="0" algn="l">
              <a:spcBef>
                <a:spcPts val="0"/>
              </a:spcBef>
              <a:spcAft>
                <a:spcPts val="0"/>
              </a:spcAft>
              <a:buClr>
                <a:srgbClr val="363A3D"/>
              </a:buClr>
              <a:buSzPts val="1350"/>
              <a:buChar char="➔"/>
            </a:pPr>
            <a:r>
              <a:rPr lang="en" sz="1350">
                <a:solidFill>
                  <a:srgbClr val="363A3D"/>
                </a:solidFill>
                <a:highlight>
                  <a:srgbClr val="FFFFFF"/>
                </a:highlight>
              </a:rPr>
              <a:t>The strategy also samples 5 additional low resolution (ex: 96x96) image along with these two views</a:t>
            </a:r>
            <a:endParaRPr sz="1350">
              <a:solidFill>
                <a:srgbClr val="363A3D"/>
              </a:solidFill>
              <a:highlight>
                <a:srgbClr val="FFFFFF"/>
              </a:highlight>
            </a:endParaRPr>
          </a:p>
          <a:p>
            <a:pPr indent="-314325" lvl="0" marL="457200" rtl="0" algn="l">
              <a:spcBef>
                <a:spcPts val="0"/>
              </a:spcBef>
              <a:spcAft>
                <a:spcPts val="0"/>
              </a:spcAft>
              <a:buClr>
                <a:srgbClr val="363A3D"/>
              </a:buClr>
              <a:buSzPts val="1350"/>
              <a:buChar char="➔"/>
            </a:pPr>
            <a:r>
              <a:rPr lang="en" sz="1350">
                <a:solidFill>
                  <a:srgbClr val="363A3D"/>
                </a:solidFill>
                <a:highlight>
                  <a:srgbClr val="FFFFFF"/>
                </a:highlight>
              </a:rPr>
              <a:t>The use of low-resolution views ensures only a small increase in computing costs</a:t>
            </a:r>
            <a:endParaRPr sz="1350">
              <a:solidFill>
                <a:srgbClr val="363A3D"/>
              </a:solidFill>
              <a:highlight>
                <a:srgbClr val="FFFFFF"/>
              </a:highlight>
            </a:endParaRPr>
          </a:p>
          <a:p>
            <a:pPr indent="-314325" lvl="0" marL="457200" rtl="0" algn="l">
              <a:spcBef>
                <a:spcPts val="0"/>
              </a:spcBef>
              <a:spcAft>
                <a:spcPts val="0"/>
              </a:spcAft>
              <a:buClr>
                <a:srgbClr val="363A3D"/>
              </a:buClr>
              <a:buSzPts val="1350"/>
              <a:buChar char="➔"/>
            </a:pPr>
            <a:r>
              <a:rPr lang="en" sz="1350">
                <a:solidFill>
                  <a:srgbClr val="363A3D"/>
                </a:solidFill>
                <a:highlight>
                  <a:srgbClr val="FFFFFF"/>
                </a:highlight>
              </a:rPr>
              <a:t>Mapping small scenes with global views of the image can significantly boost performance</a:t>
            </a:r>
            <a:endParaRPr sz="1350">
              <a:solidFill>
                <a:srgbClr val="363A3D"/>
              </a:solidFill>
              <a:highlight>
                <a:srgbClr val="FFFFFF"/>
              </a:highlight>
            </a:endParaRPr>
          </a:p>
        </p:txBody>
      </p:sp>
      <p:pic>
        <p:nvPicPr>
          <p:cNvPr id="93" name="Google Shape;93;p18"/>
          <p:cNvPicPr preferRelativeResize="0"/>
          <p:nvPr/>
        </p:nvPicPr>
        <p:blipFill>
          <a:blip r:embed="rId3">
            <a:alphaModFix/>
          </a:blip>
          <a:stretch>
            <a:fillRect/>
          </a:stretch>
        </p:blipFill>
        <p:spPr>
          <a:xfrm>
            <a:off x="490125" y="1732625"/>
            <a:ext cx="3961426" cy="231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363A3D"/>
                </a:solidFill>
                <a:highlight>
                  <a:srgbClr val="FFFFFF"/>
                </a:highlight>
              </a:rPr>
              <a:t> High-level overview of SwAV</a:t>
            </a:r>
            <a:endParaRPr b="1" sz="2500"/>
          </a:p>
        </p:txBody>
      </p:sp>
      <p:sp>
        <p:nvSpPr>
          <p:cNvPr id="99" name="Google Shape;99;p19"/>
          <p:cNvSpPr txBox="1"/>
          <p:nvPr>
            <p:ph idx="1" type="body"/>
          </p:nvPr>
        </p:nvSpPr>
        <p:spPr>
          <a:xfrm>
            <a:off x="5695350" y="1422075"/>
            <a:ext cx="3049200" cy="253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AutoNum type="arabicPeriod"/>
            </a:pPr>
            <a:r>
              <a:rPr lang="en" sz="1200">
                <a:solidFill>
                  <a:srgbClr val="000000"/>
                </a:solidFill>
                <a:highlight>
                  <a:srgbClr val="FFFFFF"/>
                </a:highlight>
              </a:rPr>
              <a:t>Multiple views of a batch of images are generated</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rgbClr val="FFFFFF"/>
                </a:highlight>
              </a:rPr>
              <a:t>The views are passed through ResNet50 backbone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rgbClr val="FFFFFF"/>
                </a:highlight>
              </a:rPr>
              <a:t>This embedding vector then goes to a shallow non-linear network.</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rgbClr val="FFFFFF"/>
                </a:highlight>
              </a:rPr>
              <a:t>The projection vector is fed to a single linear layer</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rgbClr val="FFFFFF"/>
                </a:highlight>
              </a:rPr>
              <a:t>Sinkhorn Knopp algorithm </a:t>
            </a:r>
            <a:r>
              <a:rPr lang="en" sz="1200">
                <a:solidFill>
                  <a:srgbClr val="000000"/>
                </a:solidFill>
                <a:highlight>
                  <a:srgbClr val="FFFFFF"/>
                </a:highlight>
              </a:rPr>
              <a:t>is used for cluster assignment and a swapped prediction problem is setup.</a:t>
            </a:r>
            <a:endParaRPr sz="1200">
              <a:solidFill>
                <a:srgbClr val="000000"/>
              </a:solidFill>
              <a:highlight>
                <a:srgbClr val="FFFFFF"/>
              </a:highlight>
            </a:endParaRPr>
          </a:p>
        </p:txBody>
      </p:sp>
      <p:pic>
        <p:nvPicPr>
          <p:cNvPr id="100" name="Google Shape;100;p19"/>
          <p:cNvPicPr preferRelativeResize="0"/>
          <p:nvPr/>
        </p:nvPicPr>
        <p:blipFill>
          <a:blip r:embed="rId3">
            <a:alphaModFix/>
          </a:blip>
          <a:stretch>
            <a:fillRect/>
          </a:stretch>
        </p:blipFill>
        <p:spPr>
          <a:xfrm>
            <a:off x="311700" y="1804124"/>
            <a:ext cx="5191450" cy="205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61">
                <a:solidFill>
                  <a:srgbClr val="00FF00"/>
                </a:solidFill>
              </a:rPr>
              <a:t>Advantage </a:t>
            </a:r>
            <a:r>
              <a:rPr b="1" lang="en"/>
              <a:t>And </a:t>
            </a:r>
            <a:r>
              <a:rPr lang="en" sz="2761">
                <a:solidFill>
                  <a:srgbClr val="FF0000"/>
                </a:solidFill>
              </a:rPr>
              <a:t>Disadvantage </a:t>
            </a:r>
            <a:r>
              <a:rPr b="1" lang="en" sz="2761">
                <a:solidFill>
                  <a:schemeClr val="accent2"/>
                </a:solidFill>
              </a:rPr>
              <a:t>Of </a:t>
            </a:r>
            <a:r>
              <a:rPr b="1" lang="en"/>
              <a:t>SwaV: </a:t>
            </a:r>
            <a:endParaRPr b="1" sz="2761"/>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rPr>
              <a:t>Advantage</a:t>
            </a:r>
            <a:r>
              <a:rPr lang="en">
                <a:solidFill>
                  <a:srgbClr val="000000"/>
                </a:solidFill>
              </a:rPr>
              <a:t>:</a:t>
            </a:r>
            <a:endParaRPr>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SwAV </a:t>
            </a:r>
            <a:r>
              <a:rPr lang="en" sz="1400">
                <a:solidFill>
                  <a:srgbClr val="000000"/>
                </a:solidFill>
              </a:rPr>
              <a:t>method can scale to potentially unlimited amounts of data.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SwAV works with small and large batch sizes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Does not need a large memory bank</a:t>
            </a:r>
            <a:endParaRPr sz="1400">
              <a:solidFill>
                <a:srgbClr val="000000"/>
              </a:solidFill>
            </a:endParaRPr>
          </a:p>
          <a:p>
            <a:pPr indent="0" lvl="0" marL="0" rtl="0" algn="l">
              <a:spcBef>
                <a:spcPts val="1200"/>
              </a:spcBef>
              <a:spcAft>
                <a:spcPts val="0"/>
              </a:spcAft>
              <a:buNone/>
            </a:pPr>
            <a:r>
              <a:rPr lang="en">
                <a:solidFill>
                  <a:srgbClr val="FF0000"/>
                </a:solidFill>
              </a:rPr>
              <a:t>Disadvantage</a:t>
            </a:r>
            <a:r>
              <a:rPr lang="en" sz="1400">
                <a:solidFill>
                  <a:srgbClr val="000000"/>
                </a:solidFill>
              </a:rPr>
              <a:t>:</a:t>
            </a:r>
            <a:endParaRPr sz="1400">
              <a:solidFill>
                <a:srgbClr val="000000"/>
              </a:solidFill>
            </a:endParaRPr>
          </a:p>
          <a:p>
            <a:pPr indent="-317500" lvl="0" marL="457200" rtl="0" algn="l">
              <a:spcBef>
                <a:spcPts val="1200"/>
              </a:spcBef>
              <a:spcAft>
                <a:spcPts val="0"/>
              </a:spcAft>
              <a:buClr>
                <a:schemeClr val="dk1"/>
              </a:buClr>
              <a:buSzPts val="1400"/>
              <a:buChar char="❏"/>
            </a:pPr>
            <a:r>
              <a:rPr lang="en" sz="1400">
                <a:solidFill>
                  <a:schemeClr val="dk1"/>
                </a:solidFill>
              </a:rPr>
              <a:t>SwAV uses phases of knowledge installation and can be inefficient</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AMDIM (Augmented Multiscale Deep InfoMax)</a:t>
            </a:r>
            <a:endParaRPr/>
          </a:p>
        </p:txBody>
      </p:sp>
      <p:sp>
        <p:nvSpPr>
          <p:cNvPr id="112" name="Google Shape;112;p21"/>
          <p:cNvSpPr txBox="1"/>
          <p:nvPr>
            <p:ph idx="1" type="body"/>
          </p:nvPr>
        </p:nvSpPr>
        <p:spPr>
          <a:xfrm>
            <a:off x="4614375" y="1152475"/>
            <a:ext cx="42180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DIM</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Unsupervised</a:t>
            </a:r>
            <a:r>
              <a:rPr lang="en" sz="1800">
                <a:solidFill>
                  <a:schemeClr val="dk1"/>
                </a:solidFill>
                <a:latin typeface="Times New Roman"/>
                <a:ea typeface="Times New Roman"/>
                <a:cs typeface="Times New Roman"/>
                <a:sym typeface="Times New Roman"/>
              </a:rPr>
              <a:t> learning technique whose purpose is maximizing mutual information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Mutual information</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measure of how much the uncertainty of one variable is reduced when the other variable is known.</a:t>
            </a:r>
            <a:endParaRPr sz="1800"/>
          </a:p>
        </p:txBody>
      </p:sp>
      <p:pic>
        <p:nvPicPr>
          <p:cNvPr id="113" name="Google Shape;113;p21"/>
          <p:cNvPicPr preferRelativeResize="0"/>
          <p:nvPr/>
        </p:nvPicPr>
        <p:blipFill>
          <a:blip r:embed="rId3">
            <a:alphaModFix/>
          </a:blip>
          <a:stretch>
            <a:fillRect/>
          </a:stretch>
        </p:blipFill>
        <p:spPr>
          <a:xfrm>
            <a:off x="311700" y="1593850"/>
            <a:ext cx="3781425" cy="25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