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slide" Target="slides/slide17.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10f1fb34eea_2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10f1fb34eea_2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126a4ea6299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126a4ea6299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126a4ea6299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126a4ea6299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126a4ea6299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126a4ea6299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26a4ea6299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126a4ea6299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126a4ea6299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126a4ea6299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126a4ea6299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126a4ea6299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126a4ea6299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126a4ea6299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126a4ea6299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126a4ea6299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10f1fb34eea_2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10f1fb34eea_2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22ad64e39e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22ad64e39e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122ad64e39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122ad64e39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122ad64e39e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122ad64e39e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125b4dbe38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125b4dbe38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supporting slide addressing why your solution is better than existing ones (1 page, 1 mark) - Slide 4</a:t>
            </a:r>
            <a:endParaRPr/>
          </a:p>
          <a:p>
            <a:pPr indent="0" lvl="0" marL="0" rtl="0" algn="l">
              <a:spcBef>
                <a:spcPts val="0"/>
              </a:spcBef>
              <a:spcAft>
                <a:spcPts val="0"/>
              </a:spcAft>
              <a:buNone/>
            </a:pPr>
            <a:r>
              <a:rPr lang="en"/>
              <a:t>Younghoo Cho</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122ad64e39e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122ad64e39e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25b4dbe381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125b4dbe38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hardware/software architecture of the approach (1 page, 1 mark) - slide 6</a:t>
            </a:r>
            <a:endParaRPr/>
          </a:p>
          <a:p>
            <a:pPr indent="0" lvl="0" marL="0" rtl="0" algn="l">
              <a:spcBef>
                <a:spcPts val="0"/>
              </a:spcBef>
              <a:spcAft>
                <a:spcPts val="0"/>
              </a:spcAft>
              <a:buNone/>
            </a:pPr>
            <a:r>
              <a:rPr lang="en">
                <a:solidFill>
                  <a:schemeClr val="dk1"/>
                </a:solidFill>
              </a:rPr>
              <a:t>Younghoo Cho</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126a4ea629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126a4ea629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126a4ea6299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126a4ea6299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jp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0.jpg"/><Relationship Id="rId4" Type="http://schemas.openxmlformats.org/officeDocument/2006/relationships/image" Target="../media/image5.jpg"/><Relationship Id="rId5" Type="http://schemas.openxmlformats.org/officeDocument/2006/relationships/image" Target="../media/image9.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2.png"/><Relationship Id="rId4" Type="http://schemas.openxmlformats.org/officeDocument/2006/relationships/image" Target="../media/image6.png"/><Relationship Id="rId5"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9.jpg"/><Relationship Id="rId4" Type="http://schemas.openxmlformats.org/officeDocument/2006/relationships/image" Target="../media/image7.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mailto:user@ttu.edu"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3" name="Shape 53"/>
        <p:cNvGrpSpPr/>
        <p:nvPr/>
      </p:nvGrpSpPr>
      <p:grpSpPr>
        <a:xfrm>
          <a:off x="0" y="0"/>
          <a:ext cx="0" cy="0"/>
          <a:chOff x="0" y="0"/>
          <a:chExt cx="0" cy="0"/>
        </a:xfrm>
      </p:grpSpPr>
      <p:sp>
        <p:nvSpPr>
          <p:cNvPr id="54" name="Google Shape;54;p13"/>
          <p:cNvSpPr txBox="1"/>
          <p:nvPr/>
        </p:nvSpPr>
        <p:spPr>
          <a:xfrm>
            <a:off x="3579275" y="3750350"/>
            <a:ext cx="4898700" cy="1231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i="1" lang="en" sz="1700">
                <a:latin typeface="Times New Roman"/>
                <a:ea typeface="Times New Roman"/>
                <a:cs typeface="Times New Roman"/>
                <a:sym typeface="Times New Roman"/>
              </a:rPr>
              <a:t>Junwoo Jang</a:t>
            </a:r>
            <a:endParaRPr i="1" sz="1700">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i="1" lang="en" sz="1700">
                <a:latin typeface="Times New Roman"/>
                <a:ea typeface="Times New Roman"/>
                <a:cs typeface="Times New Roman"/>
                <a:sym typeface="Times New Roman"/>
              </a:rPr>
              <a:t>Matthew Silva</a:t>
            </a:r>
            <a:endParaRPr i="1" sz="1700">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i="1" lang="en" sz="1700">
                <a:latin typeface="Times New Roman"/>
                <a:ea typeface="Times New Roman"/>
                <a:cs typeface="Times New Roman"/>
                <a:sym typeface="Times New Roman"/>
              </a:rPr>
              <a:t>Monica Romero</a:t>
            </a:r>
            <a:endParaRPr i="1" sz="1700">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i="1" lang="en" sz="1700">
                <a:latin typeface="Times New Roman"/>
                <a:ea typeface="Times New Roman"/>
                <a:cs typeface="Times New Roman"/>
                <a:sym typeface="Times New Roman"/>
              </a:rPr>
              <a:t>Younghoo Cho</a:t>
            </a:r>
            <a:endParaRPr i="1" sz="1700">
              <a:latin typeface="Times New Roman"/>
              <a:ea typeface="Times New Roman"/>
              <a:cs typeface="Times New Roman"/>
              <a:sym typeface="Times New Roman"/>
            </a:endParaRPr>
          </a:p>
        </p:txBody>
      </p:sp>
      <p:pic>
        <p:nvPicPr>
          <p:cNvPr id="55" name="Google Shape;55;p13"/>
          <p:cNvPicPr preferRelativeResize="0"/>
          <p:nvPr/>
        </p:nvPicPr>
        <p:blipFill>
          <a:blip r:embed="rId4">
            <a:alphaModFix/>
          </a:blip>
          <a:stretch>
            <a:fillRect/>
          </a:stretch>
        </p:blipFill>
        <p:spPr>
          <a:xfrm>
            <a:off x="2906662" y="436750"/>
            <a:ext cx="3250275" cy="33136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2"/>
          <p:cNvSpPr txBox="1"/>
          <p:nvPr>
            <p:ph type="ctrTitle"/>
          </p:nvPr>
        </p:nvSpPr>
        <p:spPr>
          <a:xfrm>
            <a:off x="150000" y="148375"/>
            <a:ext cx="8520600" cy="5010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b="1" lang="en" sz="1600">
                <a:highlight>
                  <a:schemeClr val="lt1"/>
                </a:highlight>
                <a:latin typeface="Times New Roman"/>
                <a:ea typeface="Times New Roman"/>
                <a:cs typeface="Times New Roman"/>
                <a:sym typeface="Times New Roman"/>
              </a:rPr>
              <a:t>The contribution of each team member - Junwoo Jang -1/2</a:t>
            </a:r>
            <a:endParaRPr b="1" sz="5600">
              <a:highlight>
                <a:schemeClr val="lt1"/>
              </a:highlight>
            </a:endParaRPr>
          </a:p>
        </p:txBody>
      </p:sp>
      <p:sp>
        <p:nvSpPr>
          <p:cNvPr id="127" name="Google Shape;127;p22"/>
          <p:cNvSpPr txBox="1"/>
          <p:nvPr>
            <p:ph idx="1" type="subTitle"/>
          </p:nvPr>
        </p:nvSpPr>
        <p:spPr>
          <a:xfrm>
            <a:off x="261175" y="3915375"/>
            <a:ext cx="8520600" cy="792600"/>
          </a:xfrm>
          <a:prstGeom prst="rect">
            <a:avLst/>
          </a:prstGeom>
        </p:spPr>
        <p:txBody>
          <a:bodyPr anchorCtr="0" anchor="t" bIns="91425" lIns="91425" spcFirstLastPara="1" rIns="91425" wrap="square" tIns="91425">
            <a:normAutofit fontScale="47500"/>
          </a:bodyPr>
          <a:lstStyle/>
          <a:p>
            <a:pPr indent="-313055" lvl="0" marL="457200" rtl="0" algn="l">
              <a:spcBef>
                <a:spcPts val="0"/>
              </a:spcBef>
              <a:spcAft>
                <a:spcPts val="0"/>
              </a:spcAft>
              <a:buSzPct val="100000"/>
              <a:buAutoNum type="arabicParenR"/>
            </a:pPr>
            <a:r>
              <a:rPr lang="en"/>
              <a:t>A user can chat through “Chats” in the drawer(menu)</a:t>
            </a:r>
            <a:endParaRPr/>
          </a:p>
          <a:p>
            <a:pPr indent="-313055" lvl="0" marL="457200" rtl="0" algn="l">
              <a:spcBef>
                <a:spcPts val="0"/>
              </a:spcBef>
              <a:spcAft>
                <a:spcPts val="0"/>
              </a:spcAft>
              <a:buSzPct val="100000"/>
              <a:buAutoNum type="arabicParenR"/>
            </a:pPr>
            <a:r>
              <a:rPr lang="en"/>
              <a:t>A user can chat through “Message” in one’s profile</a:t>
            </a:r>
            <a:endParaRPr/>
          </a:p>
          <a:p>
            <a:pPr indent="-313055" lvl="0" marL="457200" rtl="0" algn="l">
              <a:spcBef>
                <a:spcPts val="0"/>
              </a:spcBef>
              <a:spcAft>
                <a:spcPts val="0"/>
              </a:spcAft>
              <a:buSzPct val="100000"/>
              <a:buAutoNum type="arabicParenR"/>
            </a:pPr>
            <a:r>
              <a:rPr lang="en"/>
              <a:t>They both are in one, same database to contain same chat contents and to be connected with each other</a:t>
            </a:r>
            <a:endParaRPr/>
          </a:p>
        </p:txBody>
      </p:sp>
      <p:pic>
        <p:nvPicPr>
          <p:cNvPr id="128" name="Google Shape;128;p22"/>
          <p:cNvPicPr preferRelativeResize="0"/>
          <p:nvPr/>
        </p:nvPicPr>
        <p:blipFill>
          <a:blip r:embed="rId3">
            <a:alphaModFix/>
          </a:blip>
          <a:stretch>
            <a:fillRect/>
          </a:stretch>
        </p:blipFill>
        <p:spPr>
          <a:xfrm>
            <a:off x="2594925" y="600225"/>
            <a:ext cx="1557246" cy="3203349"/>
          </a:xfrm>
          <a:prstGeom prst="rect">
            <a:avLst/>
          </a:prstGeom>
          <a:noFill/>
          <a:ln>
            <a:noFill/>
          </a:ln>
        </p:spPr>
      </p:pic>
      <p:pic>
        <p:nvPicPr>
          <p:cNvPr id="129" name="Google Shape;129;p22"/>
          <p:cNvPicPr preferRelativeResize="0"/>
          <p:nvPr/>
        </p:nvPicPr>
        <p:blipFill>
          <a:blip r:embed="rId4">
            <a:alphaModFix/>
          </a:blip>
          <a:stretch>
            <a:fillRect/>
          </a:stretch>
        </p:blipFill>
        <p:spPr>
          <a:xfrm>
            <a:off x="522875" y="600225"/>
            <a:ext cx="1831625" cy="3203349"/>
          </a:xfrm>
          <a:prstGeom prst="rect">
            <a:avLst/>
          </a:prstGeom>
          <a:noFill/>
          <a:ln>
            <a:noFill/>
          </a:ln>
        </p:spPr>
      </p:pic>
      <p:pic>
        <p:nvPicPr>
          <p:cNvPr id="130" name="Google Shape;130;p22"/>
          <p:cNvPicPr preferRelativeResize="0"/>
          <p:nvPr/>
        </p:nvPicPr>
        <p:blipFill>
          <a:blip r:embed="rId5">
            <a:alphaModFix/>
          </a:blip>
          <a:stretch>
            <a:fillRect/>
          </a:stretch>
        </p:blipFill>
        <p:spPr>
          <a:xfrm>
            <a:off x="4647725" y="600225"/>
            <a:ext cx="1557250" cy="320337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3"/>
          <p:cNvSpPr txBox="1"/>
          <p:nvPr>
            <p:ph type="ctrTitle"/>
          </p:nvPr>
        </p:nvSpPr>
        <p:spPr>
          <a:xfrm>
            <a:off x="311700" y="408275"/>
            <a:ext cx="8520600" cy="573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Clr>
                <a:schemeClr val="dk1"/>
              </a:buClr>
              <a:buSzPts val="990"/>
              <a:buFont typeface="Arial"/>
              <a:buNone/>
            </a:pPr>
            <a:r>
              <a:rPr b="1" lang="en" sz="1240">
                <a:highlight>
                  <a:schemeClr val="lt1"/>
                </a:highlight>
                <a:latin typeface="Times New Roman"/>
                <a:ea typeface="Times New Roman"/>
                <a:cs typeface="Times New Roman"/>
                <a:sym typeface="Times New Roman"/>
              </a:rPr>
              <a:t>The contribution of each team member - Junwoo Jang - 2/2</a:t>
            </a:r>
            <a:endParaRPr b="1" sz="4840">
              <a:highlight>
                <a:schemeClr val="lt1"/>
              </a:highlight>
            </a:endParaRPr>
          </a:p>
          <a:p>
            <a:pPr indent="0" lvl="0" marL="0" rtl="0" algn="ctr">
              <a:spcBef>
                <a:spcPts val="0"/>
              </a:spcBef>
              <a:spcAft>
                <a:spcPts val="0"/>
              </a:spcAft>
              <a:buSzPts val="990"/>
              <a:buNone/>
            </a:pPr>
            <a:r>
              <a:t/>
            </a:r>
            <a:endParaRPr sz="4480"/>
          </a:p>
        </p:txBody>
      </p:sp>
      <p:sp>
        <p:nvSpPr>
          <p:cNvPr id="136" name="Google Shape;136;p23"/>
          <p:cNvSpPr txBox="1"/>
          <p:nvPr>
            <p:ph idx="1" type="subTitle"/>
          </p:nvPr>
        </p:nvSpPr>
        <p:spPr>
          <a:xfrm>
            <a:off x="-141450" y="488950"/>
            <a:ext cx="4203600" cy="4028700"/>
          </a:xfrm>
          <a:prstGeom prst="rect">
            <a:avLst/>
          </a:prstGeom>
        </p:spPr>
        <p:txBody>
          <a:bodyPr anchorCtr="0" anchor="t" bIns="91425" lIns="91425" spcFirstLastPara="1" rIns="91425" wrap="square" tIns="91425">
            <a:noAutofit/>
          </a:bodyPr>
          <a:lstStyle/>
          <a:p>
            <a:pPr indent="0" lvl="0" marL="0" rtl="0" algn="ctr">
              <a:lnSpc>
                <a:spcPct val="80000"/>
              </a:lnSpc>
              <a:spcBef>
                <a:spcPts val="0"/>
              </a:spcBef>
              <a:spcAft>
                <a:spcPts val="0"/>
              </a:spcAft>
              <a:buClr>
                <a:schemeClr val="dk1"/>
              </a:buClr>
              <a:buSzPts val="275"/>
              <a:buFont typeface="Arial"/>
              <a:buNone/>
            </a:pPr>
            <a:r>
              <a:rPr lang="en" sz="700"/>
              <a:t>Add ChatsActivity.java, Message.java, MessageActivity.java to src and replace</a:t>
            </a:r>
            <a:endParaRPr sz="700"/>
          </a:p>
          <a:p>
            <a:pPr indent="0" lvl="0" marL="0" rtl="0" algn="ctr">
              <a:lnSpc>
                <a:spcPct val="80000"/>
              </a:lnSpc>
              <a:spcBef>
                <a:spcPts val="0"/>
              </a:spcBef>
              <a:spcAft>
                <a:spcPts val="0"/>
              </a:spcAft>
              <a:buClr>
                <a:schemeClr val="dk1"/>
              </a:buClr>
              <a:buSzPts val="275"/>
              <a:buFont typeface="Arial"/>
              <a:buNone/>
            </a:pPr>
            <a:r>
              <a:t/>
            </a:r>
            <a:endParaRPr sz="700"/>
          </a:p>
          <a:p>
            <a:pPr indent="0" lvl="0" marL="0" rtl="0" algn="ctr">
              <a:lnSpc>
                <a:spcPct val="80000"/>
              </a:lnSpc>
              <a:spcBef>
                <a:spcPts val="0"/>
              </a:spcBef>
              <a:spcAft>
                <a:spcPts val="0"/>
              </a:spcAft>
              <a:buClr>
                <a:schemeClr val="dk1"/>
              </a:buClr>
              <a:buSzPts val="275"/>
              <a:buFont typeface="Arial"/>
              <a:buNone/>
            </a:pPr>
            <a:r>
              <a:rPr lang="en" sz="700"/>
              <a:t>MainActivity.java:</a:t>
            </a:r>
            <a:endParaRPr sz="700"/>
          </a:p>
          <a:p>
            <a:pPr indent="0" lvl="0" marL="0" rtl="0" algn="ctr">
              <a:lnSpc>
                <a:spcPct val="80000"/>
              </a:lnSpc>
              <a:spcBef>
                <a:spcPts val="0"/>
              </a:spcBef>
              <a:spcAft>
                <a:spcPts val="0"/>
              </a:spcAft>
              <a:buClr>
                <a:schemeClr val="dk1"/>
              </a:buClr>
              <a:buSzPts val="275"/>
              <a:buFont typeface="Arial"/>
              <a:buNone/>
            </a:pPr>
            <a:r>
              <a:rPr lang="en" sz="700"/>
              <a:t>	Line 158:</a:t>
            </a:r>
            <a:endParaRPr sz="700"/>
          </a:p>
          <a:p>
            <a:pPr indent="0" lvl="0" marL="0" rtl="0" algn="ctr">
              <a:lnSpc>
                <a:spcPct val="80000"/>
              </a:lnSpc>
              <a:spcBef>
                <a:spcPts val="0"/>
              </a:spcBef>
              <a:spcAft>
                <a:spcPts val="0"/>
              </a:spcAft>
              <a:buClr>
                <a:schemeClr val="dk1"/>
              </a:buClr>
              <a:buSzPts val="275"/>
              <a:buFont typeface="Arial"/>
              <a:buNone/>
            </a:pPr>
            <a:r>
              <a:rPr lang="en" sz="700"/>
              <a:t>    	"UserMessages.class" -&gt; "ChatsActivity.class"</a:t>
            </a:r>
            <a:endParaRPr sz="700"/>
          </a:p>
          <a:p>
            <a:pPr indent="0" lvl="0" marL="0" rtl="0" algn="ctr">
              <a:lnSpc>
                <a:spcPct val="80000"/>
              </a:lnSpc>
              <a:spcBef>
                <a:spcPts val="0"/>
              </a:spcBef>
              <a:spcAft>
                <a:spcPts val="0"/>
              </a:spcAft>
              <a:buClr>
                <a:schemeClr val="dk1"/>
              </a:buClr>
              <a:buSzPts val="275"/>
              <a:buFont typeface="Arial"/>
              <a:buNone/>
            </a:pPr>
            <a:r>
              <a:t/>
            </a:r>
            <a:endParaRPr sz="700"/>
          </a:p>
          <a:p>
            <a:pPr indent="0" lvl="0" marL="0" rtl="0" algn="ctr">
              <a:lnSpc>
                <a:spcPct val="80000"/>
              </a:lnSpc>
              <a:spcBef>
                <a:spcPts val="0"/>
              </a:spcBef>
              <a:spcAft>
                <a:spcPts val="0"/>
              </a:spcAft>
              <a:buClr>
                <a:schemeClr val="dk1"/>
              </a:buClr>
              <a:buSzPts val="275"/>
              <a:buFont typeface="Arial"/>
              <a:buNone/>
            </a:pPr>
            <a:r>
              <a:rPr lang="en" sz="700"/>
              <a:t>Navigation.java:</a:t>
            </a:r>
            <a:endParaRPr sz="700"/>
          </a:p>
          <a:p>
            <a:pPr indent="0" lvl="0" marL="0" rtl="0" algn="ctr">
              <a:lnSpc>
                <a:spcPct val="80000"/>
              </a:lnSpc>
              <a:spcBef>
                <a:spcPts val="0"/>
              </a:spcBef>
              <a:spcAft>
                <a:spcPts val="0"/>
              </a:spcAft>
              <a:buClr>
                <a:schemeClr val="dk1"/>
              </a:buClr>
              <a:buSzPts val="275"/>
              <a:buFont typeface="Arial"/>
              <a:buNone/>
            </a:pPr>
            <a:r>
              <a:rPr lang="en" sz="700"/>
              <a:t>	Line 57:</a:t>
            </a:r>
            <a:endParaRPr sz="700"/>
          </a:p>
          <a:p>
            <a:pPr indent="0" lvl="0" marL="0" rtl="0" algn="ctr">
              <a:lnSpc>
                <a:spcPct val="80000"/>
              </a:lnSpc>
              <a:spcBef>
                <a:spcPts val="0"/>
              </a:spcBef>
              <a:spcAft>
                <a:spcPts val="0"/>
              </a:spcAft>
              <a:buClr>
                <a:schemeClr val="dk1"/>
              </a:buClr>
              <a:buSzPts val="275"/>
              <a:buFont typeface="Arial"/>
              <a:buNone/>
            </a:pPr>
            <a:r>
              <a:rPr lang="en" sz="700"/>
              <a:t>    	"UserMessages.class" -&gt; "ChatsActivity.class"</a:t>
            </a:r>
            <a:endParaRPr sz="700"/>
          </a:p>
          <a:p>
            <a:pPr indent="0" lvl="0" marL="0" rtl="0" algn="ctr">
              <a:lnSpc>
                <a:spcPct val="80000"/>
              </a:lnSpc>
              <a:spcBef>
                <a:spcPts val="0"/>
              </a:spcBef>
              <a:spcAft>
                <a:spcPts val="0"/>
              </a:spcAft>
              <a:buClr>
                <a:schemeClr val="dk1"/>
              </a:buClr>
              <a:buSzPts val="275"/>
              <a:buFont typeface="Arial"/>
              <a:buNone/>
            </a:pPr>
            <a:r>
              <a:t/>
            </a:r>
            <a:endParaRPr sz="700"/>
          </a:p>
          <a:p>
            <a:pPr indent="0" lvl="0" marL="0" rtl="0" algn="ctr">
              <a:lnSpc>
                <a:spcPct val="80000"/>
              </a:lnSpc>
              <a:spcBef>
                <a:spcPts val="0"/>
              </a:spcBef>
              <a:spcAft>
                <a:spcPts val="0"/>
              </a:spcAft>
              <a:buClr>
                <a:schemeClr val="dk1"/>
              </a:buClr>
              <a:buSzPts val="275"/>
              <a:buFont typeface="Arial"/>
              <a:buNone/>
            </a:pPr>
            <a:r>
              <a:rPr lang="en" sz="700"/>
              <a:t>PostActivity:</a:t>
            </a:r>
            <a:endParaRPr sz="700"/>
          </a:p>
          <a:p>
            <a:pPr indent="0" lvl="0" marL="0" rtl="0" algn="ctr">
              <a:lnSpc>
                <a:spcPct val="80000"/>
              </a:lnSpc>
              <a:spcBef>
                <a:spcPts val="0"/>
              </a:spcBef>
              <a:spcAft>
                <a:spcPts val="0"/>
              </a:spcAft>
              <a:buClr>
                <a:schemeClr val="dk1"/>
              </a:buClr>
              <a:buSzPts val="275"/>
              <a:buFont typeface="Arial"/>
              <a:buNone/>
            </a:pPr>
            <a:r>
              <a:rPr lang="en" sz="700"/>
              <a:t>	Line 184:</a:t>
            </a:r>
            <a:endParaRPr sz="700"/>
          </a:p>
          <a:p>
            <a:pPr indent="0" lvl="0" marL="0" rtl="0" algn="ctr">
              <a:lnSpc>
                <a:spcPct val="80000"/>
              </a:lnSpc>
              <a:spcBef>
                <a:spcPts val="0"/>
              </a:spcBef>
              <a:spcAft>
                <a:spcPts val="0"/>
              </a:spcAft>
              <a:buClr>
                <a:schemeClr val="dk1"/>
              </a:buClr>
              <a:buSzPts val="275"/>
              <a:buFont typeface="Arial"/>
              <a:buNone/>
            </a:pPr>
            <a:r>
              <a:rPr lang="en" sz="700"/>
              <a:t>    	"UserMessages.class" -&gt; "ChatsActivity.class"</a:t>
            </a:r>
            <a:endParaRPr sz="700"/>
          </a:p>
          <a:p>
            <a:pPr indent="0" lvl="0" marL="0" rtl="0" algn="ctr">
              <a:lnSpc>
                <a:spcPct val="80000"/>
              </a:lnSpc>
              <a:spcBef>
                <a:spcPts val="0"/>
              </a:spcBef>
              <a:spcAft>
                <a:spcPts val="0"/>
              </a:spcAft>
              <a:buClr>
                <a:schemeClr val="dk1"/>
              </a:buClr>
              <a:buSzPts val="275"/>
              <a:buFont typeface="Arial"/>
              <a:buNone/>
            </a:pPr>
            <a:r>
              <a:t/>
            </a:r>
            <a:endParaRPr sz="700"/>
          </a:p>
          <a:p>
            <a:pPr indent="0" lvl="0" marL="0" rtl="0" algn="ctr">
              <a:lnSpc>
                <a:spcPct val="80000"/>
              </a:lnSpc>
              <a:spcBef>
                <a:spcPts val="0"/>
              </a:spcBef>
              <a:spcAft>
                <a:spcPts val="0"/>
              </a:spcAft>
              <a:buClr>
                <a:schemeClr val="dk1"/>
              </a:buClr>
              <a:buSzPts val="275"/>
              <a:buFont typeface="Arial"/>
              <a:buNone/>
            </a:pPr>
            <a:r>
              <a:rPr lang="en" sz="700"/>
              <a:t>PostViewActivity.java:</a:t>
            </a:r>
            <a:endParaRPr sz="700"/>
          </a:p>
          <a:p>
            <a:pPr indent="0" lvl="0" marL="0" rtl="0" algn="ctr">
              <a:lnSpc>
                <a:spcPct val="80000"/>
              </a:lnSpc>
              <a:spcBef>
                <a:spcPts val="0"/>
              </a:spcBef>
              <a:spcAft>
                <a:spcPts val="0"/>
              </a:spcAft>
              <a:buClr>
                <a:schemeClr val="dk1"/>
              </a:buClr>
              <a:buSzPts val="275"/>
              <a:buFont typeface="Arial"/>
              <a:buNone/>
            </a:pPr>
            <a:r>
              <a:rPr lang="en" sz="700"/>
              <a:t>	Find (Line 121):</a:t>
            </a:r>
            <a:endParaRPr sz="700"/>
          </a:p>
          <a:p>
            <a:pPr indent="0" lvl="0" marL="0" rtl="0" algn="ctr">
              <a:lnSpc>
                <a:spcPct val="80000"/>
              </a:lnSpc>
              <a:spcBef>
                <a:spcPts val="0"/>
              </a:spcBef>
              <a:spcAft>
                <a:spcPts val="0"/>
              </a:spcAft>
              <a:buClr>
                <a:schemeClr val="dk1"/>
              </a:buClr>
              <a:buSzPts val="275"/>
              <a:buFont typeface="Arial"/>
              <a:buNone/>
            </a:pPr>
            <a:r>
              <a:rPr lang="en" sz="700"/>
              <a:t>	if (usr.userId.equals(dataSnapshot.getKey())) {</a:t>
            </a:r>
            <a:endParaRPr sz="700"/>
          </a:p>
          <a:p>
            <a:pPr indent="0" lvl="0" marL="0" rtl="0" algn="ctr">
              <a:lnSpc>
                <a:spcPct val="80000"/>
              </a:lnSpc>
              <a:spcBef>
                <a:spcPts val="0"/>
              </a:spcBef>
              <a:spcAft>
                <a:spcPts val="0"/>
              </a:spcAft>
              <a:buClr>
                <a:schemeClr val="dk1"/>
              </a:buClr>
              <a:buSzPts val="275"/>
              <a:buFont typeface="Arial"/>
              <a:buNone/>
            </a:pPr>
            <a:r>
              <a:rPr lang="en" sz="700"/>
              <a:t>    	tmpUsr = ....</a:t>
            </a:r>
            <a:endParaRPr sz="700"/>
          </a:p>
          <a:p>
            <a:pPr indent="0" lvl="0" marL="0" rtl="0" algn="ctr">
              <a:lnSpc>
                <a:spcPct val="80000"/>
              </a:lnSpc>
              <a:spcBef>
                <a:spcPts val="0"/>
              </a:spcBef>
              <a:spcAft>
                <a:spcPts val="0"/>
              </a:spcAft>
              <a:buClr>
                <a:schemeClr val="dk1"/>
              </a:buClr>
              <a:buSzPts val="275"/>
              <a:buFont typeface="Arial"/>
              <a:buNone/>
            </a:pPr>
            <a:r>
              <a:rPr lang="en" sz="700"/>
              <a:t>	}</a:t>
            </a:r>
            <a:endParaRPr sz="700"/>
          </a:p>
          <a:p>
            <a:pPr indent="0" lvl="0" marL="0" rtl="0" algn="ctr">
              <a:lnSpc>
                <a:spcPct val="80000"/>
              </a:lnSpc>
              <a:spcBef>
                <a:spcPts val="0"/>
              </a:spcBef>
              <a:spcAft>
                <a:spcPts val="0"/>
              </a:spcAft>
              <a:buClr>
                <a:schemeClr val="dk1"/>
              </a:buClr>
              <a:buSzPts val="275"/>
              <a:buFont typeface="Arial"/>
              <a:buNone/>
            </a:pPr>
            <a:r>
              <a:t/>
            </a:r>
            <a:endParaRPr sz="700"/>
          </a:p>
          <a:p>
            <a:pPr indent="0" lvl="0" marL="0" rtl="0" algn="ctr">
              <a:lnSpc>
                <a:spcPct val="80000"/>
              </a:lnSpc>
              <a:spcBef>
                <a:spcPts val="0"/>
              </a:spcBef>
              <a:spcAft>
                <a:spcPts val="0"/>
              </a:spcAft>
              <a:buClr>
                <a:schemeClr val="dk1"/>
              </a:buClr>
              <a:buSzPts val="275"/>
              <a:buFont typeface="Arial"/>
              <a:buNone/>
            </a:pPr>
            <a:r>
              <a:rPr lang="en" sz="700"/>
              <a:t>	Replace:</a:t>
            </a:r>
            <a:endParaRPr sz="700"/>
          </a:p>
          <a:p>
            <a:pPr indent="0" lvl="0" marL="0" rtl="0" algn="ctr">
              <a:lnSpc>
                <a:spcPct val="80000"/>
              </a:lnSpc>
              <a:spcBef>
                <a:spcPts val="0"/>
              </a:spcBef>
              <a:spcAft>
                <a:spcPts val="0"/>
              </a:spcAft>
              <a:buClr>
                <a:schemeClr val="dk1"/>
              </a:buClr>
              <a:buSzPts val="275"/>
              <a:buFont typeface="Arial"/>
              <a:buNone/>
            </a:pPr>
            <a:r>
              <a:rPr lang="en" sz="700"/>
              <a:t>	if (usr.userId.equals(dataSnapshot.getKey())) {</a:t>
            </a:r>
            <a:endParaRPr sz="700"/>
          </a:p>
          <a:p>
            <a:pPr indent="0" lvl="0" marL="0" rtl="0" algn="ctr">
              <a:lnSpc>
                <a:spcPct val="80000"/>
              </a:lnSpc>
              <a:spcBef>
                <a:spcPts val="0"/>
              </a:spcBef>
              <a:spcAft>
                <a:spcPts val="0"/>
              </a:spcAft>
              <a:buClr>
                <a:schemeClr val="dk1"/>
              </a:buClr>
              <a:buSzPts val="275"/>
              <a:buFont typeface="Arial"/>
              <a:buNone/>
            </a:pPr>
            <a:r>
              <a:rPr lang="en" sz="700"/>
              <a:t>    	tmpUsr = ....</a:t>
            </a:r>
            <a:endParaRPr sz="700"/>
          </a:p>
          <a:p>
            <a:pPr indent="0" lvl="0" marL="0" rtl="0" algn="ctr">
              <a:lnSpc>
                <a:spcPct val="80000"/>
              </a:lnSpc>
              <a:spcBef>
                <a:spcPts val="0"/>
              </a:spcBef>
              <a:spcAft>
                <a:spcPts val="0"/>
              </a:spcAft>
              <a:buClr>
                <a:schemeClr val="dk1"/>
              </a:buClr>
              <a:buSzPts val="275"/>
              <a:buFont typeface="Arial"/>
              <a:buNone/>
            </a:pPr>
            <a:r>
              <a:rPr lang="en" sz="700"/>
              <a:t>    	tmpUsr.userID = usr.userID;</a:t>
            </a:r>
            <a:endParaRPr sz="700"/>
          </a:p>
          <a:p>
            <a:pPr indent="0" lvl="0" marL="0" rtl="0" algn="ctr">
              <a:lnSpc>
                <a:spcPct val="80000"/>
              </a:lnSpc>
              <a:spcBef>
                <a:spcPts val="0"/>
              </a:spcBef>
              <a:spcAft>
                <a:spcPts val="0"/>
              </a:spcAft>
              <a:buClr>
                <a:schemeClr val="dk1"/>
              </a:buClr>
              <a:buSzPts val="275"/>
              <a:buFont typeface="Arial"/>
              <a:buNone/>
            </a:pPr>
            <a:r>
              <a:rPr lang="en" sz="700"/>
              <a:t>	}</a:t>
            </a:r>
            <a:endParaRPr sz="700"/>
          </a:p>
          <a:p>
            <a:pPr indent="0" lvl="0" marL="0" rtl="0" algn="ctr">
              <a:lnSpc>
                <a:spcPct val="80000"/>
              </a:lnSpc>
              <a:spcBef>
                <a:spcPts val="0"/>
              </a:spcBef>
              <a:spcAft>
                <a:spcPts val="0"/>
              </a:spcAft>
              <a:buClr>
                <a:schemeClr val="dk1"/>
              </a:buClr>
              <a:buSzPts val="275"/>
              <a:buFont typeface="Arial"/>
              <a:buNone/>
            </a:pPr>
            <a:r>
              <a:t/>
            </a:r>
            <a:endParaRPr sz="700"/>
          </a:p>
          <a:p>
            <a:pPr indent="0" lvl="0" marL="0" rtl="0" algn="ctr">
              <a:lnSpc>
                <a:spcPct val="80000"/>
              </a:lnSpc>
              <a:spcBef>
                <a:spcPts val="0"/>
              </a:spcBef>
              <a:spcAft>
                <a:spcPts val="0"/>
              </a:spcAft>
              <a:buClr>
                <a:schemeClr val="dk1"/>
              </a:buClr>
              <a:buSzPts val="275"/>
              <a:buFont typeface="Arial"/>
              <a:buNone/>
            </a:pPr>
            <a:r>
              <a:rPr lang="en" sz="700"/>
              <a:t>ProfilePage.java:</a:t>
            </a:r>
            <a:endParaRPr sz="700"/>
          </a:p>
          <a:p>
            <a:pPr indent="0" lvl="0" marL="0" rtl="0" algn="ctr">
              <a:lnSpc>
                <a:spcPct val="80000"/>
              </a:lnSpc>
              <a:spcBef>
                <a:spcPts val="0"/>
              </a:spcBef>
              <a:spcAft>
                <a:spcPts val="0"/>
              </a:spcAft>
              <a:buClr>
                <a:schemeClr val="dk1"/>
              </a:buClr>
              <a:buSzPts val="275"/>
              <a:buFont typeface="Arial"/>
              <a:buNone/>
            </a:pPr>
            <a:r>
              <a:rPr lang="en" sz="700"/>
              <a:t>	Line 137:</a:t>
            </a:r>
            <a:endParaRPr sz="700"/>
          </a:p>
          <a:p>
            <a:pPr indent="0" lvl="0" marL="0" rtl="0" algn="ctr">
              <a:lnSpc>
                <a:spcPct val="80000"/>
              </a:lnSpc>
              <a:spcBef>
                <a:spcPts val="0"/>
              </a:spcBef>
              <a:spcAft>
                <a:spcPts val="0"/>
              </a:spcAft>
              <a:buClr>
                <a:schemeClr val="dk1"/>
              </a:buClr>
              <a:buSzPts val="275"/>
              <a:buFont typeface="Arial"/>
              <a:buNone/>
            </a:pPr>
            <a:r>
              <a:rPr lang="en" sz="700"/>
              <a:t>    	"UserMessages.class" -&gt; "ChatsActivity.class"</a:t>
            </a:r>
            <a:endParaRPr sz="700"/>
          </a:p>
          <a:p>
            <a:pPr indent="0" lvl="0" marL="0" rtl="0" algn="ctr">
              <a:lnSpc>
                <a:spcPct val="80000"/>
              </a:lnSpc>
              <a:spcBef>
                <a:spcPts val="0"/>
              </a:spcBef>
              <a:spcAft>
                <a:spcPts val="0"/>
              </a:spcAft>
              <a:buClr>
                <a:schemeClr val="dk1"/>
              </a:buClr>
              <a:buSzPts val="275"/>
              <a:buFont typeface="Arial"/>
              <a:buNone/>
            </a:pPr>
            <a:r>
              <a:t/>
            </a:r>
            <a:endParaRPr sz="700"/>
          </a:p>
          <a:p>
            <a:pPr indent="0" lvl="0" marL="0" rtl="0" algn="ctr">
              <a:lnSpc>
                <a:spcPct val="80000"/>
              </a:lnSpc>
              <a:spcBef>
                <a:spcPts val="0"/>
              </a:spcBef>
              <a:spcAft>
                <a:spcPts val="0"/>
              </a:spcAft>
              <a:buClr>
                <a:schemeClr val="dk1"/>
              </a:buClr>
              <a:buSzPts val="275"/>
              <a:buFont typeface="Arial"/>
              <a:buNone/>
            </a:pPr>
            <a:r>
              <a:rPr lang="en" sz="700"/>
              <a:t>UserMessages.java: DELETE the file</a:t>
            </a:r>
            <a:endParaRPr sz="700"/>
          </a:p>
          <a:p>
            <a:pPr indent="0" lvl="0" marL="0" rtl="0" algn="ctr">
              <a:lnSpc>
                <a:spcPct val="80000"/>
              </a:lnSpc>
              <a:spcBef>
                <a:spcPts val="0"/>
              </a:spcBef>
              <a:spcAft>
                <a:spcPts val="0"/>
              </a:spcAft>
              <a:buClr>
                <a:schemeClr val="dk1"/>
              </a:buClr>
              <a:buSzPts val="275"/>
              <a:buFont typeface="Arial"/>
              <a:buNone/>
            </a:pPr>
            <a:r>
              <a:t/>
            </a:r>
            <a:endParaRPr sz="700"/>
          </a:p>
          <a:p>
            <a:pPr indent="0" lvl="0" marL="0" rtl="0" algn="ctr">
              <a:lnSpc>
                <a:spcPct val="80000"/>
              </a:lnSpc>
              <a:spcBef>
                <a:spcPts val="0"/>
              </a:spcBef>
              <a:spcAft>
                <a:spcPts val="0"/>
              </a:spcAft>
              <a:buClr>
                <a:schemeClr val="dk1"/>
              </a:buClr>
              <a:buSzPts val="275"/>
              <a:buFont typeface="Arial"/>
              <a:buNone/>
            </a:pPr>
            <a:r>
              <a:rPr lang="en" sz="700"/>
              <a:t>UserProfileActivity.java:</a:t>
            </a:r>
            <a:endParaRPr sz="700"/>
          </a:p>
          <a:p>
            <a:pPr indent="0" lvl="0" marL="0" rtl="0" algn="ctr">
              <a:lnSpc>
                <a:spcPct val="80000"/>
              </a:lnSpc>
              <a:spcBef>
                <a:spcPts val="0"/>
              </a:spcBef>
              <a:spcAft>
                <a:spcPts val="0"/>
              </a:spcAft>
              <a:buClr>
                <a:schemeClr val="dk1"/>
              </a:buClr>
              <a:buSzPts val="275"/>
              <a:buFont typeface="Arial"/>
              <a:buNone/>
            </a:pPr>
            <a:r>
              <a:rPr lang="en" sz="700"/>
              <a:t>	Line 83:</a:t>
            </a:r>
            <a:endParaRPr sz="700"/>
          </a:p>
          <a:p>
            <a:pPr indent="0" lvl="0" marL="0" rtl="0" algn="ctr">
              <a:lnSpc>
                <a:spcPct val="80000"/>
              </a:lnSpc>
              <a:spcBef>
                <a:spcPts val="0"/>
              </a:spcBef>
              <a:spcAft>
                <a:spcPts val="0"/>
              </a:spcAft>
              <a:buClr>
                <a:schemeClr val="dk1"/>
              </a:buClr>
              <a:buSzPts val="275"/>
              <a:buFont typeface="Arial"/>
              <a:buNone/>
            </a:pPr>
            <a:r>
              <a:rPr lang="en" sz="700"/>
              <a:t>    	replace onClick() contents with:</a:t>
            </a:r>
            <a:endParaRPr sz="700"/>
          </a:p>
          <a:p>
            <a:pPr indent="0" lvl="0" marL="0" rtl="0" algn="ctr">
              <a:lnSpc>
                <a:spcPct val="80000"/>
              </a:lnSpc>
              <a:spcBef>
                <a:spcPts val="0"/>
              </a:spcBef>
              <a:spcAft>
                <a:spcPts val="0"/>
              </a:spcAft>
              <a:buClr>
                <a:schemeClr val="dk1"/>
              </a:buClr>
              <a:buSzPts val="275"/>
              <a:buFont typeface="Arial"/>
              <a:buNone/>
            </a:pPr>
            <a:r>
              <a:rPr lang="en" sz="700"/>
              <a:t>            	Intent intent = new Intent(getApplicationContext(), MessageActivity.class);</a:t>
            </a:r>
            <a:endParaRPr sz="700"/>
          </a:p>
          <a:p>
            <a:pPr indent="0" lvl="0" marL="0" rtl="0" algn="ctr">
              <a:lnSpc>
                <a:spcPct val="80000"/>
              </a:lnSpc>
              <a:spcBef>
                <a:spcPts val="0"/>
              </a:spcBef>
              <a:spcAft>
                <a:spcPts val="0"/>
              </a:spcAft>
              <a:buClr>
                <a:schemeClr val="dk1"/>
              </a:buClr>
              <a:buSzPts val="275"/>
              <a:buFont typeface="Arial"/>
              <a:buNone/>
            </a:pPr>
            <a:r>
              <a:rPr lang="en" sz="700"/>
              <a:t>            	if (uId != null) {</a:t>
            </a:r>
            <a:endParaRPr sz="700"/>
          </a:p>
          <a:p>
            <a:pPr indent="0" lvl="0" marL="0" rtl="0" algn="ctr">
              <a:lnSpc>
                <a:spcPct val="80000"/>
              </a:lnSpc>
              <a:spcBef>
                <a:spcPts val="0"/>
              </a:spcBef>
              <a:spcAft>
                <a:spcPts val="0"/>
              </a:spcAft>
              <a:buClr>
                <a:schemeClr val="dk1"/>
              </a:buClr>
              <a:buSzPts val="275"/>
              <a:buFont typeface="Arial"/>
              <a:buNone/>
            </a:pPr>
            <a:r>
              <a:rPr lang="en" sz="700"/>
              <a:t>                	intent.putExtra(MessageActivity.EXTRA_CONTACT_UID, uId);</a:t>
            </a:r>
            <a:endParaRPr sz="700"/>
          </a:p>
          <a:p>
            <a:pPr indent="0" lvl="0" marL="0" rtl="0" algn="ctr">
              <a:lnSpc>
                <a:spcPct val="80000"/>
              </a:lnSpc>
              <a:spcBef>
                <a:spcPts val="0"/>
              </a:spcBef>
              <a:spcAft>
                <a:spcPts val="0"/>
              </a:spcAft>
              <a:buClr>
                <a:schemeClr val="dk1"/>
              </a:buClr>
              <a:buSzPts val="275"/>
              <a:buFont typeface="Arial"/>
              <a:buNone/>
            </a:pPr>
            <a:r>
              <a:rPr lang="en" sz="700"/>
              <a:t>            	}</a:t>
            </a:r>
            <a:endParaRPr sz="700"/>
          </a:p>
          <a:p>
            <a:pPr indent="0" lvl="0" marL="0" rtl="0" algn="ctr">
              <a:lnSpc>
                <a:spcPct val="80000"/>
              </a:lnSpc>
              <a:spcBef>
                <a:spcPts val="0"/>
              </a:spcBef>
              <a:spcAft>
                <a:spcPts val="0"/>
              </a:spcAft>
              <a:buClr>
                <a:schemeClr val="dk1"/>
              </a:buClr>
              <a:buSzPts val="275"/>
              <a:buFont typeface="Arial"/>
              <a:buNone/>
            </a:pPr>
            <a:r>
              <a:t/>
            </a:r>
            <a:endParaRPr sz="700"/>
          </a:p>
          <a:p>
            <a:pPr indent="0" lvl="0" marL="0" rtl="0" algn="ctr">
              <a:lnSpc>
                <a:spcPct val="80000"/>
              </a:lnSpc>
              <a:spcBef>
                <a:spcPts val="0"/>
              </a:spcBef>
              <a:spcAft>
                <a:spcPts val="0"/>
              </a:spcAft>
              <a:buClr>
                <a:schemeClr val="dk1"/>
              </a:buClr>
              <a:buSzPts val="275"/>
              <a:buFont typeface="Arial"/>
              <a:buNone/>
            </a:pPr>
            <a:r>
              <a:rPr lang="en" sz="700"/>
              <a:t>            	startActivity(intent);</a:t>
            </a:r>
            <a:endParaRPr sz="700"/>
          </a:p>
          <a:p>
            <a:pPr indent="0" lvl="0" marL="0" rtl="0" algn="ctr">
              <a:lnSpc>
                <a:spcPct val="80000"/>
              </a:lnSpc>
              <a:spcBef>
                <a:spcPts val="0"/>
              </a:spcBef>
              <a:spcAft>
                <a:spcPts val="0"/>
              </a:spcAft>
              <a:buSzPts val="275"/>
              <a:buNone/>
            </a:pPr>
            <a:r>
              <a:rPr lang="en" sz="700"/>
              <a:t>AndroidManifest.xml:</a:t>
            </a:r>
            <a:endParaRPr sz="700"/>
          </a:p>
          <a:p>
            <a:pPr indent="0" lvl="0" marL="0" rtl="0" algn="ctr">
              <a:lnSpc>
                <a:spcPct val="80000"/>
              </a:lnSpc>
              <a:spcBef>
                <a:spcPts val="0"/>
              </a:spcBef>
              <a:spcAft>
                <a:spcPts val="0"/>
              </a:spcAft>
              <a:buSzPts val="275"/>
              <a:buNone/>
            </a:pPr>
            <a:r>
              <a:rPr lang="en" sz="700"/>
              <a:t>	Declaration of activity:</a:t>
            </a:r>
            <a:endParaRPr sz="700"/>
          </a:p>
          <a:p>
            <a:pPr indent="0" lvl="0" marL="0" rtl="0" algn="ctr">
              <a:lnSpc>
                <a:spcPct val="80000"/>
              </a:lnSpc>
              <a:spcBef>
                <a:spcPts val="0"/>
              </a:spcBef>
              <a:spcAft>
                <a:spcPts val="0"/>
              </a:spcAft>
              <a:buSzPts val="275"/>
              <a:buNone/>
            </a:pPr>
            <a:r>
              <a:rPr lang="en" sz="700"/>
              <a:t>    	Change UserMessages -&gt; ChatsActivity</a:t>
            </a:r>
            <a:endParaRPr sz="700"/>
          </a:p>
          <a:p>
            <a:pPr indent="0" lvl="0" marL="0" rtl="0" algn="ctr">
              <a:lnSpc>
                <a:spcPct val="80000"/>
              </a:lnSpc>
              <a:spcBef>
                <a:spcPts val="0"/>
              </a:spcBef>
              <a:spcAft>
                <a:spcPts val="0"/>
              </a:spcAft>
              <a:buSzPts val="275"/>
              <a:buNone/>
            </a:pPr>
            <a:r>
              <a:t/>
            </a:r>
            <a:endParaRPr sz="700"/>
          </a:p>
          <a:p>
            <a:pPr indent="0" lvl="0" marL="0" rtl="0" algn="ctr">
              <a:lnSpc>
                <a:spcPct val="80000"/>
              </a:lnSpc>
              <a:spcBef>
                <a:spcPts val="0"/>
              </a:spcBef>
              <a:spcAft>
                <a:spcPts val="0"/>
              </a:spcAft>
              <a:buSzPts val="275"/>
              <a:buNone/>
            </a:pPr>
            <a:r>
              <a:rPr lang="en" sz="700"/>
              <a:t>res/drawable/rounded_corner1.xml &amp;&amp; rounded_corner2.xml:</a:t>
            </a:r>
            <a:endParaRPr sz="700"/>
          </a:p>
          <a:p>
            <a:pPr indent="0" lvl="0" marL="0" rtl="0" algn="ctr">
              <a:lnSpc>
                <a:spcPct val="80000"/>
              </a:lnSpc>
              <a:spcBef>
                <a:spcPts val="0"/>
              </a:spcBef>
              <a:spcAft>
                <a:spcPts val="0"/>
              </a:spcAft>
              <a:buSzPts val="275"/>
              <a:buNone/>
            </a:pPr>
            <a:r>
              <a:rPr lang="en" sz="700"/>
              <a:t>	Replace with the new files</a:t>
            </a:r>
            <a:endParaRPr sz="700"/>
          </a:p>
          <a:p>
            <a:pPr indent="0" lvl="0" marL="0" rtl="0" algn="ctr">
              <a:lnSpc>
                <a:spcPct val="80000"/>
              </a:lnSpc>
              <a:spcBef>
                <a:spcPts val="0"/>
              </a:spcBef>
              <a:spcAft>
                <a:spcPts val="0"/>
              </a:spcAft>
              <a:buSzPts val="275"/>
              <a:buNone/>
            </a:pPr>
            <a:r>
              <a:t/>
            </a:r>
            <a:endParaRPr sz="700"/>
          </a:p>
          <a:p>
            <a:pPr indent="0" lvl="0" marL="0" rtl="0" algn="ctr">
              <a:lnSpc>
                <a:spcPct val="80000"/>
              </a:lnSpc>
              <a:spcBef>
                <a:spcPts val="0"/>
              </a:spcBef>
              <a:spcAft>
                <a:spcPts val="0"/>
              </a:spcAft>
              <a:buSzPts val="275"/>
              <a:buNone/>
            </a:pPr>
            <a:r>
              <a:rPr lang="en" sz="700"/>
              <a:t>add activity_chats.xml to /res/layout/</a:t>
            </a:r>
            <a:endParaRPr sz="700"/>
          </a:p>
          <a:p>
            <a:pPr indent="0" lvl="0" marL="0" rtl="0" algn="ctr">
              <a:lnSpc>
                <a:spcPct val="80000"/>
              </a:lnSpc>
              <a:spcBef>
                <a:spcPts val="0"/>
              </a:spcBef>
              <a:spcAft>
                <a:spcPts val="0"/>
              </a:spcAft>
              <a:buSzPts val="275"/>
              <a:buNone/>
            </a:pPr>
            <a:r>
              <a:rPr lang="en" sz="700"/>
              <a:t>add chat_item.xml to /res/layout/</a:t>
            </a:r>
            <a:endParaRPr sz="700"/>
          </a:p>
          <a:p>
            <a:pPr indent="0" lvl="0" marL="0" rtl="0" algn="ctr">
              <a:lnSpc>
                <a:spcPct val="80000"/>
              </a:lnSpc>
              <a:spcBef>
                <a:spcPts val="0"/>
              </a:spcBef>
              <a:spcAft>
                <a:spcPts val="0"/>
              </a:spcAft>
              <a:buClr>
                <a:schemeClr val="dk1"/>
              </a:buClr>
              <a:buSzPts val="275"/>
              <a:buFont typeface="Arial"/>
              <a:buNone/>
            </a:pPr>
            <a:r>
              <a:t/>
            </a:r>
            <a:endParaRPr sz="700"/>
          </a:p>
          <a:p>
            <a:pPr indent="0" lvl="0" marL="0" rtl="0" algn="ctr">
              <a:lnSpc>
                <a:spcPct val="80000"/>
              </a:lnSpc>
              <a:spcBef>
                <a:spcPts val="0"/>
              </a:spcBef>
              <a:spcAft>
                <a:spcPts val="0"/>
              </a:spcAft>
              <a:buClr>
                <a:schemeClr val="dk1"/>
              </a:buClr>
              <a:buSzPts val="275"/>
              <a:buFont typeface="Arial"/>
              <a:buNone/>
            </a:pPr>
            <a:r>
              <a:t/>
            </a:r>
            <a:endParaRPr sz="700"/>
          </a:p>
          <a:p>
            <a:pPr indent="0" lvl="0" marL="0" rtl="0" algn="ctr">
              <a:lnSpc>
                <a:spcPct val="80000"/>
              </a:lnSpc>
              <a:spcBef>
                <a:spcPts val="0"/>
              </a:spcBef>
              <a:spcAft>
                <a:spcPts val="0"/>
              </a:spcAft>
              <a:buClr>
                <a:schemeClr val="dk1"/>
              </a:buClr>
              <a:buSzPts val="275"/>
              <a:buFont typeface="Arial"/>
              <a:buNone/>
            </a:pPr>
            <a:r>
              <a:t/>
            </a:r>
            <a:endParaRPr sz="700"/>
          </a:p>
          <a:p>
            <a:pPr indent="0" lvl="0" marL="0" rtl="0" algn="ctr">
              <a:lnSpc>
                <a:spcPct val="80000"/>
              </a:lnSpc>
              <a:spcBef>
                <a:spcPts val="0"/>
              </a:spcBef>
              <a:spcAft>
                <a:spcPts val="0"/>
              </a:spcAft>
              <a:buClr>
                <a:schemeClr val="dk1"/>
              </a:buClr>
              <a:buSzPts val="275"/>
              <a:buFont typeface="Arial"/>
              <a:buNone/>
            </a:pPr>
            <a:r>
              <a:t/>
            </a:r>
            <a:endParaRPr sz="700"/>
          </a:p>
          <a:p>
            <a:pPr indent="0" lvl="0" marL="0" rtl="0" algn="ctr">
              <a:lnSpc>
                <a:spcPct val="80000"/>
              </a:lnSpc>
              <a:spcBef>
                <a:spcPts val="0"/>
              </a:spcBef>
              <a:spcAft>
                <a:spcPts val="0"/>
              </a:spcAft>
              <a:buClr>
                <a:schemeClr val="dk1"/>
              </a:buClr>
              <a:buSzPts val="275"/>
              <a:buFont typeface="Arial"/>
              <a:buNone/>
            </a:pPr>
            <a:r>
              <a:t/>
            </a:r>
            <a:endParaRPr sz="700"/>
          </a:p>
          <a:p>
            <a:pPr indent="0" lvl="0" marL="0" rtl="0" algn="ctr">
              <a:lnSpc>
                <a:spcPct val="80000"/>
              </a:lnSpc>
              <a:spcBef>
                <a:spcPts val="0"/>
              </a:spcBef>
              <a:spcAft>
                <a:spcPts val="0"/>
              </a:spcAft>
              <a:buSzPts val="275"/>
              <a:buNone/>
            </a:pPr>
            <a:r>
              <a:t/>
            </a:r>
            <a:endParaRPr sz="700"/>
          </a:p>
        </p:txBody>
      </p:sp>
      <p:sp>
        <p:nvSpPr>
          <p:cNvPr id="137" name="Google Shape;137;p23"/>
          <p:cNvSpPr txBox="1"/>
          <p:nvPr/>
        </p:nvSpPr>
        <p:spPr>
          <a:xfrm>
            <a:off x="3516675" y="307225"/>
            <a:ext cx="3314400" cy="4916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Clr>
                <a:schemeClr val="dk1"/>
              </a:buClr>
              <a:buSzPts val="1100"/>
              <a:buFont typeface="Arial"/>
              <a:buNone/>
            </a:pPr>
            <a:r>
              <a:t/>
            </a:r>
            <a:endParaRPr sz="700">
              <a:solidFill>
                <a:schemeClr val="dk2"/>
              </a:solidFill>
            </a:endParaRPr>
          </a:p>
          <a:p>
            <a:pPr indent="0" lvl="0" marL="0" rtl="0" algn="ctr">
              <a:lnSpc>
                <a:spcPct val="80000"/>
              </a:lnSpc>
              <a:spcBef>
                <a:spcPts val="0"/>
              </a:spcBef>
              <a:spcAft>
                <a:spcPts val="0"/>
              </a:spcAft>
              <a:buClr>
                <a:schemeClr val="dk1"/>
              </a:buClr>
              <a:buSzPts val="275"/>
              <a:buFont typeface="Arial"/>
              <a:buNone/>
            </a:pPr>
            <a:r>
              <a:rPr lang="en" sz="600">
                <a:solidFill>
                  <a:schemeClr val="dk2"/>
                </a:solidFill>
              </a:rPr>
              <a:t>add single_message_layout.xml to /res/layout/</a:t>
            </a:r>
            <a:endParaRPr sz="600">
              <a:solidFill>
                <a:schemeClr val="dk2"/>
              </a:solidFill>
            </a:endParaRPr>
          </a:p>
          <a:p>
            <a:pPr indent="0" lvl="0" marL="0" rtl="0" algn="ctr">
              <a:lnSpc>
                <a:spcPct val="80000"/>
              </a:lnSpc>
              <a:spcBef>
                <a:spcPts val="0"/>
              </a:spcBef>
              <a:spcAft>
                <a:spcPts val="0"/>
              </a:spcAft>
              <a:buClr>
                <a:schemeClr val="dk1"/>
              </a:buClr>
              <a:buSzPts val="275"/>
              <a:buFont typeface="Arial"/>
              <a:buNone/>
            </a:pPr>
            <a:r>
              <a:t/>
            </a:r>
            <a:endParaRPr sz="600">
              <a:solidFill>
                <a:schemeClr val="dk2"/>
              </a:solidFill>
            </a:endParaRPr>
          </a:p>
          <a:p>
            <a:pPr indent="0" lvl="0" marL="0" rtl="0" algn="ctr">
              <a:lnSpc>
                <a:spcPct val="80000"/>
              </a:lnSpc>
              <a:spcBef>
                <a:spcPts val="0"/>
              </a:spcBef>
              <a:spcAft>
                <a:spcPts val="0"/>
              </a:spcAft>
              <a:buClr>
                <a:schemeClr val="dk1"/>
              </a:buClr>
              <a:buSzPts val="275"/>
              <a:buFont typeface="Arial"/>
              <a:buNone/>
            </a:pPr>
            <a:r>
              <a:rPr lang="en" sz="600">
                <a:solidFill>
                  <a:schemeClr val="dk2"/>
                </a:solidFill>
              </a:rPr>
              <a:t>replace activity_message.xml in /res/layout with new file</a:t>
            </a:r>
            <a:endParaRPr sz="600">
              <a:solidFill>
                <a:schemeClr val="dk2"/>
              </a:solidFill>
            </a:endParaRPr>
          </a:p>
          <a:p>
            <a:pPr indent="0" lvl="0" marL="0" rtl="0" algn="ctr">
              <a:lnSpc>
                <a:spcPct val="80000"/>
              </a:lnSpc>
              <a:spcBef>
                <a:spcPts val="0"/>
              </a:spcBef>
              <a:spcAft>
                <a:spcPts val="0"/>
              </a:spcAft>
              <a:buClr>
                <a:schemeClr val="dk1"/>
              </a:buClr>
              <a:buSzPts val="275"/>
              <a:buFont typeface="Arial"/>
              <a:buNone/>
            </a:pPr>
            <a:r>
              <a:rPr lang="en" sz="600">
                <a:solidFill>
                  <a:schemeClr val="dk2"/>
                </a:solidFill>
              </a:rPr>
              <a:t>replace message.xml in /res/layout with new file</a:t>
            </a:r>
            <a:endParaRPr sz="600">
              <a:solidFill>
                <a:schemeClr val="dk2"/>
              </a:solidFill>
            </a:endParaRPr>
          </a:p>
          <a:p>
            <a:pPr indent="0" lvl="0" marL="0" rtl="0" algn="ctr">
              <a:lnSpc>
                <a:spcPct val="80000"/>
              </a:lnSpc>
              <a:spcBef>
                <a:spcPts val="0"/>
              </a:spcBef>
              <a:spcAft>
                <a:spcPts val="0"/>
              </a:spcAft>
              <a:buClr>
                <a:schemeClr val="dk1"/>
              </a:buClr>
              <a:buSzPts val="275"/>
              <a:buFont typeface="Arial"/>
              <a:buNone/>
            </a:pPr>
            <a:r>
              <a:t/>
            </a:r>
            <a:endParaRPr sz="600">
              <a:solidFill>
                <a:schemeClr val="dk2"/>
              </a:solidFill>
            </a:endParaRPr>
          </a:p>
          <a:p>
            <a:pPr indent="0" lvl="0" marL="0" rtl="0" algn="ctr">
              <a:lnSpc>
                <a:spcPct val="80000"/>
              </a:lnSpc>
              <a:spcBef>
                <a:spcPts val="0"/>
              </a:spcBef>
              <a:spcAft>
                <a:spcPts val="0"/>
              </a:spcAft>
              <a:buClr>
                <a:schemeClr val="dk1"/>
              </a:buClr>
              <a:buSzPts val="275"/>
              <a:buFont typeface="Arial"/>
              <a:buNone/>
            </a:pPr>
            <a:r>
              <a:rPr lang="en" sz="600">
                <a:solidFill>
                  <a:schemeClr val="dk2"/>
                </a:solidFill>
              </a:rPr>
              <a:t>/res/layout/nav_toolbar.xml:</a:t>
            </a:r>
            <a:endParaRPr sz="600">
              <a:solidFill>
                <a:schemeClr val="dk2"/>
              </a:solidFill>
            </a:endParaRPr>
          </a:p>
          <a:p>
            <a:pPr indent="0" lvl="0" marL="0" rtl="0" algn="ctr">
              <a:lnSpc>
                <a:spcPct val="80000"/>
              </a:lnSpc>
              <a:spcBef>
                <a:spcPts val="0"/>
              </a:spcBef>
              <a:spcAft>
                <a:spcPts val="0"/>
              </a:spcAft>
              <a:buClr>
                <a:schemeClr val="dk1"/>
              </a:buClr>
              <a:buSzPts val="275"/>
              <a:buFont typeface="Arial"/>
              <a:buNone/>
            </a:pPr>
            <a:r>
              <a:rPr lang="en" sz="600">
                <a:solidFill>
                  <a:schemeClr val="dk2"/>
                </a:solidFill>
              </a:rPr>
              <a:t>	Line 22:</a:t>
            </a:r>
            <a:endParaRPr sz="600">
              <a:solidFill>
                <a:schemeClr val="dk2"/>
              </a:solidFill>
            </a:endParaRPr>
          </a:p>
          <a:p>
            <a:pPr indent="0" lvl="0" marL="0" rtl="0" algn="ctr">
              <a:lnSpc>
                <a:spcPct val="80000"/>
              </a:lnSpc>
              <a:spcBef>
                <a:spcPts val="0"/>
              </a:spcBef>
              <a:spcAft>
                <a:spcPts val="0"/>
              </a:spcAft>
              <a:buClr>
                <a:schemeClr val="dk1"/>
              </a:buClr>
              <a:buSzPts val="275"/>
              <a:buFont typeface="Arial"/>
              <a:buNone/>
            </a:pPr>
            <a:r>
              <a:rPr lang="en" sz="600">
                <a:solidFill>
                  <a:schemeClr val="dk2"/>
                </a:solidFill>
              </a:rPr>
              <a:t>    	"GitTogether" -&gt; "@string/app_name"</a:t>
            </a:r>
            <a:endParaRPr sz="600">
              <a:solidFill>
                <a:schemeClr val="dk2"/>
              </a:solidFill>
            </a:endParaRPr>
          </a:p>
          <a:p>
            <a:pPr indent="0" lvl="0" marL="0" rtl="0" algn="ctr">
              <a:lnSpc>
                <a:spcPct val="80000"/>
              </a:lnSpc>
              <a:spcBef>
                <a:spcPts val="0"/>
              </a:spcBef>
              <a:spcAft>
                <a:spcPts val="0"/>
              </a:spcAft>
              <a:buClr>
                <a:schemeClr val="dk1"/>
              </a:buClr>
              <a:buSzPts val="275"/>
              <a:buFont typeface="Arial"/>
              <a:buNone/>
            </a:pPr>
            <a:r>
              <a:t/>
            </a:r>
            <a:endParaRPr sz="600">
              <a:solidFill>
                <a:schemeClr val="dk2"/>
              </a:solidFill>
            </a:endParaRPr>
          </a:p>
          <a:p>
            <a:pPr indent="0" lvl="0" marL="0" rtl="0" algn="ctr">
              <a:lnSpc>
                <a:spcPct val="80000"/>
              </a:lnSpc>
              <a:spcBef>
                <a:spcPts val="0"/>
              </a:spcBef>
              <a:spcAft>
                <a:spcPts val="0"/>
              </a:spcAft>
              <a:buClr>
                <a:schemeClr val="dk1"/>
              </a:buClr>
              <a:buSzPts val="275"/>
              <a:buFont typeface="Arial"/>
              <a:buNone/>
            </a:pPr>
            <a:r>
              <a:rPr lang="en" sz="600">
                <a:solidFill>
                  <a:schemeClr val="dk2"/>
                </a:solidFill>
              </a:rPr>
              <a:t>/res/values/strings.xml:</a:t>
            </a:r>
            <a:endParaRPr sz="600">
              <a:solidFill>
                <a:schemeClr val="dk2"/>
              </a:solidFill>
            </a:endParaRPr>
          </a:p>
          <a:p>
            <a:pPr indent="0" lvl="0" marL="0" rtl="0" algn="ctr">
              <a:lnSpc>
                <a:spcPct val="80000"/>
              </a:lnSpc>
              <a:spcBef>
                <a:spcPts val="0"/>
              </a:spcBef>
              <a:spcAft>
                <a:spcPts val="0"/>
              </a:spcAft>
              <a:buClr>
                <a:schemeClr val="dk1"/>
              </a:buClr>
              <a:buSzPts val="275"/>
              <a:buFont typeface="Arial"/>
              <a:buNone/>
            </a:pPr>
            <a:r>
              <a:rPr lang="en" sz="600">
                <a:solidFill>
                  <a:schemeClr val="dk2"/>
                </a:solidFill>
              </a:rPr>
              <a:t>	Line 19:</a:t>
            </a:r>
            <a:endParaRPr sz="600">
              <a:solidFill>
                <a:schemeClr val="dk2"/>
              </a:solidFill>
            </a:endParaRPr>
          </a:p>
          <a:p>
            <a:pPr indent="0" lvl="0" marL="0" rtl="0" algn="ctr">
              <a:lnSpc>
                <a:spcPct val="80000"/>
              </a:lnSpc>
              <a:spcBef>
                <a:spcPts val="0"/>
              </a:spcBef>
              <a:spcAft>
                <a:spcPts val="0"/>
              </a:spcAft>
              <a:buClr>
                <a:schemeClr val="dk1"/>
              </a:buClr>
              <a:buSzPts val="275"/>
              <a:buFont typeface="Arial"/>
              <a:buNone/>
            </a:pPr>
            <a:r>
              <a:rPr lang="en" sz="600">
                <a:solidFill>
                  <a:schemeClr val="dk2"/>
                </a:solidFill>
              </a:rPr>
              <a:t>    	"Messages" -&gt; "Chats"</a:t>
            </a:r>
            <a:endParaRPr sz="600">
              <a:solidFill>
                <a:schemeClr val="dk2"/>
              </a:solidFill>
            </a:endParaRPr>
          </a:p>
          <a:p>
            <a:pPr indent="0" lvl="0" marL="0" rtl="0" algn="ctr">
              <a:lnSpc>
                <a:spcPct val="80000"/>
              </a:lnSpc>
              <a:spcBef>
                <a:spcPts val="0"/>
              </a:spcBef>
              <a:spcAft>
                <a:spcPts val="0"/>
              </a:spcAft>
              <a:buClr>
                <a:schemeClr val="dk1"/>
              </a:buClr>
              <a:buSzPts val="275"/>
              <a:buFont typeface="Arial"/>
              <a:buNone/>
            </a:pPr>
            <a:r>
              <a:t/>
            </a:r>
            <a:endParaRPr sz="600">
              <a:solidFill>
                <a:schemeClr val="dk2"/>
              </a:solidFill>
            </a:endParaRPr>
          </a:p>
          <a:p>
            <a:pPr indent="0" lvl="0" marL="0" rtl="0" algn="ctr">
              <a:spcBef>
                <a:spcPts val="0"/>
              </a:spcBef>
              <a:spcAft>
                <a:spcPts val="0"/>
              </a:spcAft>
              <a:buNone/>
            </a:pPr>
            <a:r>
              <a:t/>
            </a:r>
            <a:endParaRPr sz="700">
              <a:solidFill>
                <a:schemeClr val="dk2"/>
              </a:solidFill>
            </a:endParaRPr>
          </a:p>
          <a:p>
            <a:pPr indent="0" lvl="0" marL="0" rtl="0" algn="ctr">
              <a:spcBef>
                <a:spcPts val="0"/>
              </a:spcBef>
              <a:spcAft>
                <a:spcPts val="0"/>
              </a:spcAft>
              <a:buClr>
                <a:schemeClr val="dk1"/>
              </a:buClr>
              <a:buSzPts val="1100"/>
              <a:buFont typeface="Arial"/>
              <a:buNone/>
            </a:pPr>
            <a:r>
              <a:rPr lang="en" sz="700">
                <a:solidFill>
                  <a:schemeClr val="dk2"/>
                </a:solidFill>
              </a:rPr>
              <a:t>/res/layout/nav_drawer.xml:</a:t>
            </a:r>
            <a:endParaRPr sz="700">
              <a:solidFill>
                <a:schemeClr val="dk2"/>
              </a:solidFill>
            </a:endParaRPr>
          </a:p>
          <a:p>
            <a:pPr indent="0" lvl="0" marL="0" rtl="0" algn="ctr">
              <a:spcBef>
                <a:spcPts val="0"/>
              </a:spcBef>
              <a:spcAft>
                <a:spcPts val="0"/>
              </a:spcAft>
              <a:buClr>
                <a:schemeClr val="dk1"/>
              </a:buClr>
              <a:buSzPts val="1100"/>
              <a:buFont typeface="Arial"/>
              <a:buNone/>
            </a:pPr>
            <a:r>
              <a:rPr lang="en" sz="700">
                <a:solidFill>
                  <a:schemeClr val="dk2"/>
                </a:solidFill>
              </a:rPr>
              <a:t>	Line 86:</a:t>
            </a:r>
            <a:endParaRPr sz="700">
              <a:solidFill>
                <a:schemeClr val="dk2"/>
              </a:solidFill>
            </a:endParaRPr>
          </a:p>
          <a:p>
            <a:pPr indent="0" lvl="0" marL="0" rtl="0" algn="ctr">
              <a:spcBef>
                <a:spcPts val="0"/>
              </a:spcBef>
              <a:spcAft>
                <a:spcPts val="0"/>
              </a:spcAft>
              <a:buClr>
                <a:schemeClr val="dk1"/>
              </a:buClr>
              <a:buSzPts val="1100"/>
              <a:buFont typeface="Arial"/>
              <a:buNone/>
            </a:pPr>
            <a:r>
              <a:rPr lang="en" sz="700">
                <a:solidFill>
                  <a:schemeClr val="dk2"/>
                </a:solidFill>
              </a:rPr>
              <a:t>    	Uncomment LinearLayout for Chats button to make it show in the drawer</a:t>
            </a:r>
            <a:endParaRPr sz="700">
              <a:solidFill>
                <a:schemeClr val="dk2"/>
              </a:solidFill>
            </a:endParaRPr>
          </a:p>
          <a:p>
            <a:pPr indent="0" lvl="0" marL="0" rtl="0" algn="ctr">
              <a:spcBef>
                <a:spcPts val="0"/>
              </a:spcBef>
              <a:spcAft>
                <a:spcPts val="0"/>
              </a:spcAft>
              <a:buClr>
                <a:schemeClr val="dk1"/>
              </a:buClr>
              <a:buSzPts val="1100"/>
              <a:buFont typeface="Arial"/>
              <a:buNone/>
            </a:pPr>
            <a:r>
              <a:t/>
            </a:r>
            <a:endParaRPr sz="700">
              <a:solidFill>
                <a:schemeClr val="dk2"/>
              </a:solidFill>
            </a:endParaRPr>
          </a:p>
          <a:p>
            <a:pPr indent="0" lvl="0" marL="0" rtl="0" algn="ctr">
              <a:spcBef>
                <a:spcPts val="0"/>
              </a:spcBef>
              <a:spcAft>
                <a:spcPts val="0"/>
              </a:spcAft>
              <a:buClr>
                <a:schemeClr val="dk1"/>
              </a:buClr>
              <a:buSzPts val="1100"/>
              <a:buFont typeface="Arial"/>
              <a:buNone/>
            </a:pPr>
            <a:r>
              <a:t/>
            </a:r>
            <a:endParaRPr sz="700">
              <a:solidFill>
                <a:schemeClr val="dk2"/>
              </a:solidFill>
            </a:endParaRPr>
          </a:p>
          <a:p>
            <a:pPr indent="0" lvl="0" marL="0" rtl="0" algn="ctr">
              <a:spcBef>
                <a:spcPts val="0"/>
              </a:spcBef>
              <a:spcAft>
                <a:spcPts val="0"/>
              </a:spcAft>
              <a:buClr>
                <a:schemeClr val="dk1"/>
              </a:buClr>
              <a:buSzPts val="1100"/>
              <a:buFont typeface="Arial"/>
              <a:buNone/>
            </a:pPr>
            <a:r>
              <a:rPr lang="en" sz="700">
                <a:solidFill>
                  <a:schemeClr val="dk2"/>
                </a:solidFill>
              </a:rPr>
              <a:t>These part:</a:t>
            </a:r>
            <a:endParaRPr sz="700">
              <a:solidFill>
                <a:schemeClr val="dk2"/>
              </a:solidFill>
            </a:endParaRPr>
          </a:p>
          <a:p>
            <a:pPr indent="0" lvl="0" marL="0" rtl="0" algn="ctr">
              <a:spcBef>
                <a:spcPts val="0"/>
              </a:spcBef>
              <a:spcAft>
                <a:spcPts val="0"/>
              </a:spcAft>
              <a:buClr>
                <a:schemeClr val="dk1"/>
              </a:buClr>
              <a:buSzPts val="1100"/>
              <a:buFont typeface="Arial"/>
              <a:buNone/>
            </a:pPr>
            <a:r>
              <a:t/>
            </a:r>
            <a:endParaRPr sz="700">
              <a:solidFill>
                <a:schemeClr val="dk2"/>
              </a:solidFill>
            </a:endParaRPr>
          </a:p>
          <a:p>
            <a:pPr indent="0" lvl="0" marL="0" rtl="0" algn="ctr">
              <a:spcBef>
                <a:spcPts val="0"/>
              </a:spcBef>
              <a:spcAft>
                <a:spcPts val="0"/>
              </a:spcAft>
              <a:buClr>
                <a:schemeClr val="dk1"/>
              </a:buClr>
              <a:buSzPts val="1100"/>
              <a:buFont typeface="Arial"/>
              <a:buNone/>
            </a:pPr>
            <a:r>
              <a:rPr lang="en" sz="700">
                <a:solidFill>
                  <a:schemeClr val="dk2"/>
                </a:solidFill>
              </a:rPr>
              <a:t>&lt;LinearLayout</a:t>
            </a:r>
            <a:endParaRPr sz="700">
              <a:solidFill>
                <a:schemeClr val="dk2"/>
              </a:solidFill>
            </a:endParaRPr>
          </a:p>
          <a:p>
            <a:pPr indent="0" lvl="0" marL="0" rtl="0" algn="ctr">
              <a:spcBef>
                <a:spcPts val="0"/>
              </a:spcBef>
              <a:spcAft>
                <a:spcPts val="0"/>
              </a:spcAft>
              <a:buClr>
                <a:schemeClr val="dk1"/>
              </a:buClr>
              <a:buSzPts val="1100"/>
              <a:buFont typeface="Arial"/>
              <a:buNone/>
            </a:pPr>
            <a:r>
              <a:rPr lang="en" sz="700">
                <a:solidFill>
                  <a:schemeClr val="dk2"/>
                </a:solidFill>
              </a:rPr>
              <a:t>    	android:layout_width="match_parent"</a:t>
            </a:r>
            <a:endParaRPr sz="700">
              <a:solidFill>
                <a:schemeClr val="dk2"/>
              </a:solidFill>
            </a:endParaRPr>
          </a:p>
          <a:p>
            <a:pPr indent="0" lvl="0" marL="0" rtl="0" algn="ctr">
              <a:spcBef>
                <a:spcPts val="0"/>
              </a:spcBef>
              <a:spcAft>
                <a:spcPts val="0"/>
              </a:spcAft>
              <a:buClr>
                <a:schemeClr val="dk1"/>
              </a:buClr>
              <a:buSzPts val="1100"/>
              <a:buFont typeface="Arial"/>
              <a:buNone/>
            </a:pPr>
            <a:r>
              <a:rPr lang="en" sz="700">
                <a:solidFill>
                  <a:schemeClr val="dk2"/>
                </a:solidFill>
              </a:rPr>
              <a:t>    	android:layout_height="wrap_content"</a:t>
            </a:r>
            <a:endParaRPr sz="700">
              <a:solidFill>
                <a:schemeClr val="dk2"/>
              </a:solidFill>
            </a:endParaRPr>
          </a:p>
          <a:p>
            <a:pPr indent="0" lvl="0" marL="0" rtl="0" algn="ctr">
              <a:spcBef>
                <a:spcPts val="0"/>
              </a:spcBef>
              <a:spcAft>
                <a:spcPts val="0"/>
              </a:spcAft>
              <a:buClr>
                <a:schemeClr val="dk1"/>
              </a:buClr>
              <a:buSzPts val="1100"/>
              <a:buFont typeface="Arial"/>
              <a:buNone/>
            </a:pPr>
            <a:r>
              <a:rPr lang="en" sz="700">
                <a:solidFill>
                  <a:schemeClr val="dk2"/>
                </a:solidFill>
              </a:rPr>
              <a:t>    	android:orientation="horizontal"</a:t>
            </a:r>
            <a:endParaRPr sz="700">
              <a:solidFill>
                <a:schemeClr val="dk2"/>
              </a:solidFill>
            </a:endParaRPr>
          </a:p>
          <a:p>
            <a:pPr indent="0" lvl="0" marL="0" rtl="0" algn="ctr">
              <a:spcBef>
                <a:spcPts val="0"/>
              </a:spcBef>
              <a:spcAft>
                <a:spcPts val="0"/>
              </a:spcAft>
              <a:buClr>
                <a:schemeClr val="dk1"/>
              </a:buClr>
              <a:buSzPts val="1100"/>
              <a:buFont typeface="Arial"/>
              <a:buNone/>
            </a:pPr>
            <a:r>
              <a:rPr lang="en" sz="700">
                <a:solidFill>
                  <a:schemeClr val="dk2"/>
                </a:solidFill>
              </a:rPr>
              <a:t>    	android:gravity="center_vertical"</a:t>
            </a:r>
            <a:endParaRPr sz="700">
              <a:solidFill>
                <a:schemeClr val="dk2"/>
              </a:solidFill>
            </a:endParaRPr>
          </a:p>
          <a:p>
            <a:pPr indent="0" lvl="0" marL="0" rtl="0" algn="ctr">
              <a:spcBef>
                <a:spcPts val="0"/>
              </a:spcBef>
              <a:spcAft>
                <a:spcPts val="0"/>
              </a:spcAft>
              <a:buClr>
                <a:schemeClr val="dk1"/>
              </a:buClr>
              <a:buSzPts val="1100"/>
              <a:buFont typeface="Arial"/>
              <a:buNone/>
            </a:pPr>
            <a:r>
              <a:rPr lang="en" sz="700">
                <a:solidFill>
                  <a:schemeClr val="dk2"/>
                </a:solidFill>
              </a:rPr>
              <a:t>    	android:onClick="ClickMessage"&gt;</a:t>
            </a:r>
            <a:endParaRPr sz="700">
              <a:solidFill>
                <a:schemeClr val="dk2"/>
              </a:solidFill>
            </a:endParaRPr>
          </a:p>
          <a:p>
            <a:pPr indent="0" lvl="0" marL="0" rtl="0" algn="ctr">
              <a:spcBef>
                <a:spcPts val="0"/>
              </a:spcBef>
              <a:spcAft>
                <a:spcPts val="0"/>
              </a:spcAft>
              <a:buClr>
                <a:schemeClr val="dk1"/>
              </a:buClr>
              <a:buSzPts val="1100"/>
              <a:buFont typeface="Arial"/>
              <a:buNone/>
            </a:pPr>
            <a:r>
              <a:t/>
            </a:r>
            <a:endParaRPr sz="700">
              <a:solidFill>
                <a:schemeClr val="dk2"/>
              </a:solidFill>
            </a:endParaRPr>
          </a:p>
          <a:p>
            <a:pPr indent="0" lvl="0" marL="0" rtl="0" algn="ctr">
              <a:spcBef>
                <a:spcPts val="0"/>
              </a:spcBef>
              <a:spcAft>
                <a:spcPts val="0"/>
              </a:spcAft>
              <a:buClr>
                <a:schemeClr val="dk1"/>
              </a:buClr>
              <a:buSzPts val="1100"/>
              <a:buFont typeface="Arial"/>
              <a:buNone/>
            </a:pPr>
            <a:r>
              <a:rPr lang="en" sz="700">
                <a:solidFill>
                  <a:schemeClr val="dk2"/>
                </a:solidFill>
              </a:rPr>
              <a:t>    	&lt;TextView</a:t>
            </a:r>
            <a:endParaRPr sz="700">
              <a:solidFill>
                <a:schemeClr val="dk2"/>
              </a:solidFill>
            </a:endParaRPr>
          </a:p>
          <a:p>
            <a:pPr indent="0" lvl="0" marL="0" rtl="0" algn="ctr">
              <a:spcBef>
                <a:spcPts val="0"/>
              </a:spcBef>
              <a:spcAft>
                <a:spcPts val="0"/>
              </a:spcAft>
              <a:buClr>
                <a:schemeClr val="dk1"/>
              </a:buClr>
              <a:buSzPts val="1100"/>
              <a:buFont typeface="Arial"/>
              <a:buNone/>
            </a:pPr>
            <a:r>
              <a:rPr lang="en" sz="700">
                <a:solidFill>
                  <a:schemeClr val="dk2"/>
                </a:solidFill>
              </a:rPr>
              <a:t>        	android:layout_width="0dp"</a:t>
            </a:r>
            <a:endParaRPr sz="700">
              <a:solidFill>
                <a:schemeClr val="dk2"/>
              </a:solidFill>
            </a:endParaRPr>
          </a:p>
          <a:p>
            <a:pPr indent="0" lvl="0" marL="0" rtl="0" algn="ctr">
              <a:spcBef>
                <a:spcPts val="0"/>
              </a:spcBef>
              <a:spcAft>
                <a:spcPts val="0"/>
              </a:spcAft>
              <a:buClr>
                <a:schemeClr val="dk1"/>
              </a:buClr>
              <a:buSzPts val="1100"/>
              <a:buFont typeface="Arial"/>
              <a:buNone/>
            </a:pPr>
            <a:r>
              <a:rPr lang="en" sz="700">
                <a:solidFill>
                  <a:schemeClr val="dk2"/>
                </a:solidFill>
              </a:rPr>
              <a:t>        	android:layout_height="wrap_content"</a:t>
            </a:r>
            <a:endParaRPr sz="700">
              <a:solidFill>
                <a:schemeClr val="dk2"/>
              </a:solidFill>
            </a:endParaRPr>
          </a:p>
          <a:p>
            <a:pPr indent="0" lvl="0" marL="0" rtl="0" algn="ctr">
              <a:spcBef>
                <a:spcPts val="0"/>
              </a:spcBef>
              <a:spcAft>
                <a:spcPts val="0"/>
              </a:spcAft>
              <a:buClr>
                <a:schemeClr val="dk1"/>
              </a:buClr>
              <a:buSzPts val="1100"/>
              <a:buFont typeface="Arial"/>
              <a:buNone/>
            </a:pPr>
            <a:r>
              <a:rPr lang="en" sz="700">
                <a:solidFill>
                  <a:schemeClr val="dk2"/>
                </a:solidFill>
              </a:rPr>
              <a:t>        	android:layout_weight="1"</a:t>
            </a:r>
            <a:endParaRPr sz="700">
              <a:solidFill>
                <a:schemeClr val="dk2"/>
              </a:solidFill>
            </a:endParaRPr>
          </a:p>
          <a:p>
            <a:pPr indent="0" lvl="0" marL="0" rtl="0" algn="ctr">
              <a:spcBef>
                <a:spcPts val="0"/>
              </a:spcBef>
              <a:spcAft>
                <a:spcPts val="0"/>
              </a:spcAft>
              <a:buClr>
                <a:schemeClr val="dk1"/>
              </a:buClr>
              <a:buSzPts val="1100"/>
              <a:buFont typeface="Arial"/>
              <a:buNone/>
            </a:pPr>
            <a:r>
              <a:rPr lang="en" sz="700">
                <a:solidFill>
                  <a:schemeClr val="dk2"/>
                </a:solidFill>
              </a:rPr>
              <a:t>        	android:text="@string/messages"</a:t>
            </a:r>
            <a:endParaRPr sz="700">
              <a:solidFill>
                <a:schemeClr val="dk2"/>
              </a:solidFill>
            </a:endParaRPr>
          </a:p>
          <a:p>
            <a:pPr indent="0" lvl="0" marL="0" rtl="0" algn="ctr">
              <a:spcBef>
                <a:spcPts val="0"/>
              </a:spcBef>
              <a:spcAft>
                <a:spcPts val="0"/>
              </a:spcAft>
              <a:buClr>
                <a:schemeClr val="dk1"/>
              </a:buClr>
              <a:buSzPts val="1100"/>
              <a:buFont typeface="Arial"/>
              <a:buNone/>
            </a:pPr>
            <a:r>
              <a:rPr lang="en" sz="700">
                <a:solidFill>
                  <a:schemeClr val="dk2"/>
                </a:solidFill>
              </a:rPr>
              <a:t>        	android:padding="12dp"</a:t>
            </a:r>
            <a:endParaRPr sz="700">
              <a:solidFill>
                <a:schemeClr val="dk2"/>
              </a:solidFill>
            </a:endParaRPr>
          </a:p>
          <a:p>
            <a:pPr indent="0" lvl="0" marL="0" rtl="0" algn="ctr">
              <a:spcBef>
                <a:spcPts val="0"/>
              </a:spcBef>
              <a:spcAft>
                <a:spcPts val="0"/>
              </a:spcAft>
              <a:buClr>
                <a:schemeClr val="dk1"/>
              </a:buClr>
              <a:buSzPts val="1100"/>
              <a:buFont typeface="Arial"/>
              <a:buNone/>
            </a:pPr>
            <a:r>
              <a:rPr lang="en" sz="700">
                <a:solidFill>
                  <a:schemeClr val="dk2"/>
                </a:solidFill>
              </a:rPr>
              <a:t>        	android:layout_marginStart="16dp"</a:t>
            </a:r>
            <a:endParaRPr sz="700">
              <a:solidFill>
                <a:schemeClr val="dk2"/>
              </a:solidFill>
            </a:endParaRPr>
          </a:p>
          <a:p>
            <a:pPr indent="0" lvl="0" marL="0" rtl="0" algn="ctr">
              <a:spcBef>
                <a:spcPts val="0"/>
              </a:spcBef>
              <a:spcAft>
                <a:spcPts val="0"/>
              </a:spcAft>
              <a:buClr>
                <a:schemeClr val="dk1"/>
              </a:buClr>
              <a:buSzPts val="1100"/>
              <a:buFont typeface="Arial"/>
              <a:buNone/>
            </a:pPr>
            <a:r>
              <a:rPr lang="en" sz="700">
                <a:solidFill>
                  <a:schemeClr val="dk2"/>
                </a:solidFill>
              </a:rPr>
              <a:t>        	android:layout_marginLeft="16dp" /&gt;</a:t>
            </a:r>
            <a:endParaRPr sz="700">
              <a:solidFill>
                <a:schemeClr val="dk2"/>
              </a:solidFill>
            </a:endParaRPr>
          </a:p>
          <a:p>
            <a:pPr indent="0" lvl="0" marL="0" rtl="0" algn="ctr">
              <a:spcBef>
                <a:spcPts val="0"/>
              </a:spcBef>
              <a:spcAft>
                <a:spcPts val="0"/>
              </a:spcAft>
              <a:buClr>
                <a:schemeClr val="dk1"/>
              </a:buClr>
              <a:buSzPts val="1100"/>
              <a:buFont typeface="Arial"/>
              <a:buNone/>
            </a:pPr>
            <a:r>
              <a:t/>
            </a:r>
            <a:endParaRPr sz="700">
              <a:solidFill>
                <a:schemeClr val="dk2"/>
              </a:solidFill>
            </a:endParaRPr>
          </a:p>
          <a:p>
            <a:pPr indent="0" lvl="0" marL="0" rtl="0" algn="ctr">
              <a:spcBef>
                <a:spcPts val="0"/>
              </a:spcBef>
              <a:spcAft>
                <a:spcPts val="0"/>
              </a:spcAft>
              <a:buClr>
                <a:schemeClr val="dk1"/>
              </a:buClr>
              <a:buSzPts val="1100"/>
              <a:buFont typeface="Arial"/>
              <a:buNone/>
            </a:pPr>
            <a:r>
              <a:rPr lang="en" sz="700">
                <a:solidFill>
                  <a:schemeClr val="dk2"/>
                </a:solidFill>
              </a:rPr>
              <a:t>    	&lt;ImageView</a:t>
            </a:r>
            <a:endParaRPr sz="700">
              <a:solidFill>
                <a:schemeClr val="dk2"/>
              </a:solidFill>
            </a:endParaRPr>
          </a:p>
          <a:p>
            <a:pPr indent="0" lvl="0" marL="0" rtl="0" algn="ctr">
              <a:spcBef>
                <a:spcPts val="0"/>
              </a:spcBef>
              <a:spcAft>
                <a:spcPts val="0"/>
              </a:spcAft>
              <a:buClr>
                <a:schemeClr val="dk1"/>
              </a:buClr>
              <a:buSzPts val="1100"/>
              <a:buFont typeface="Arial"/>
              <a:buNone/>
            </a:pPr>
            <a:r>
              <a:rPr lang="en" sz="700">
                <a:solidFill>
                  <a:schemeClr val="dk2"/>
                </a:solidFill>
              </a:rPr>
              <a:t>        	android:layout_width="wrap_content"</a:t>
            </a:r>
            <a:endParaRPr sz="700">
              <a:solidFill>
                <a:schemeClr val="dk2"/>
              </a:solidFill>
            </a:endParaRPr>
          </a:p>
          <a:p>
            <a:pPr indent="0" lvl="0" marL="0" rtl="0" algn="ctr">
              <a:spcBef>
                <a:spcPts val="0"/>
              </a:spcBef>
              <a:spcAft>
                <a:spcPts val="0"/>
              </a:spcAft>
              <a:buClr>
                <a:schemeClr val="dk1"/>
              </a:buClr>
              <a:buSzPts val="1100"/>
              <a:buFont typeface="Arial"/>
              <a:buNone/>
            </a:pPr>
            <a:r>
              <a:rPr lang="en" sz="700">
                <a:solidFill>
                  <a:schemeClr val="dk2"/>
                </a:solidFill>
              </a:rPr>
              <a:t>        	android:layout_height="wrap_content"</a:t>
            </a:r>
            <a:endParaRPr sz="700">
              <a:solidFill>
                <a:schemeClr val="dk2"/>
              </a:solidFill>
            </a:endParaRPr>
          </a:p>
          <a:p>
            <a:pPr indent="0" lvl="0" marL="0" rtl="0" algn="ctr">
              <a:spcBef>
                <a:spcPts val="0"/>
              </a:spcBef>
              <a:spcAft>
                <a:spcPts val="0"/>
              </a:spcAft>
              <a:buClr>
                <a:schemeClr val="dk1"/>
              </a:buClr>
              <a:buSzPts val="1100"/>
              <a:buFont typeface="Arial"/>
              <a:buNone/>
            </a:pPr>
            <a:r>
              <a:rPr lang="en" sz="700">
                <a:solidFill>
                  <a:schemeClr val="dk2"/>
                </a:solidFill>
              </a:rPr>
              <a:t>        	android:layout_marginEnd="48dp"</a:t>
            </a:r>
            <a:endParaRPr sz="700">
              <a:solidFill>
                <a:schemeClr val="dk2"/>
              </a:solidFill>
            </a:endParaRPr>
          </a:p>
          <a:p>
            <a:pPr indent="0" lvl="0" marL="0" rtl="0" algn="ctr">
              <a:spcBef>
                <a:spcPts val="0"/>
              </a:spcBef>
              <a:spcAft>
                <a:spcPts val="0"/>
              </a:spcAft>
              <a:buClr>
                <a:schemeClr val="dk1"/>
              </a:buClr>
              <a:buSzPts val="1100"/>
              <a:buFont typeface="Arial"/>
              <a:buNone/>
            </a:pPr>
            <a:r>
              <a:rPr lang="en" sz="700">
                <a:solidFill>
                  <a:schemeClr val="dk2"/>
                </a:solidFill>
              </a:rPr>
              <a:t>        	android:src="@drawable/ic_message"</a:t>
            </a:r>
            <a:endParaRPr sz="700">
              <a:solidFill>
                <a:schemeClr val="dk2"/>
              </a:solidFill>
            </a:endParaRPr>
          </a:p>
          <a:p>
            <a:pPr indent="0" lvl="0" marL="0" rtl="0" algn="ctr">
              <a:spcBef>
                <a:spcPts val="0"/>
              </a:spcBef>
              <a:spcAft>
                <a:spcPts val="0"/>
              </a:spcAft>
              <a:buClr>
                <a:schemeClr val="dk1"/>
              </a:buClr>
              <a:buSzPts val="1100"/>
              <a:buFont typeface="Arial"/>
              <a:buNone/>
            </a:pPr>
            <a:r>
              <a:rPr lang="en" sz="700">
                <a:solidFill>
                  <a:schemeClr val="dk2"/>
                </a:solidFill>
              </a:rPr>
              <a:t>        	android:layout_marginRight="48dp" /&gt;</a:t>
            </a:r>
            <a:endParaRPr sz="700">
              <a:solidFill>
                <a:schemeClr val="dk2"/>
              </a:solidFill>
            </a:endParaRPr>
          </a:p>
          <a:p>
            <a:pPr indent="0" lvl="0" marL="0" rtl="0" algn="ctr">
              <a:spcBef>
                <a:spcPts val="0"/>
              </a:spcBef>
              <a:spcAft>
                <a:spcPts val="0"/>
              </a:spcAft>
              <a:buClr>
                <a:schemeClr val="dk1"/>
              </a:buClr>
              <a:buSzPts val="1100"/>
              <a:buFont typeface="Arial"/>
              <a:buNone/>
            </a:pPr>
            <a:r>
              <a:t/>
            </a:r>
            <a:endParaRPr sz="700">
              <a:solidFill>
                <a:schemeClr val="dk2"/>
              </a:solidFill>
            </a:endParaRPr>
          </a:p>
          <a:p>
            <a:pPr indent="0" lvl="0" marL="0" rtl="0" algn="ctr">
              <a:spcBef>
                <a:spcPts val="0"/>
              </a:spcBef>
              <a:spcAft>
                <a:spcPts val="0"/>
              </a:spcAft>
              <a:buClr>
                <a:schemeClr val="dk1"/>
              </a:buClr>
              <a:buSzPts val="1100"/>
              <a:buFont typeface="Arial"/>
              <a:buNone/>
            </a:pPr>
            <a:r>
              <a:rPr lang="en" sz="700">
                <a:solidFill>
                  <a:schemeClr val="dk2"/>
                </a:solidFill>
              </a:rPr>
              <a:t>	&lt;/LinearLayout&gt;</a:t>
            </a:r>
            <a:endParaRPr sz="700">
              <a:solidFill>
                <a:schemeClr val="dk2"/>
              </a:solidFill>
            </a:endParaRPr>
          </a:p>
          <a:p>
            <a:pPr indent="0" lvl="0" marL="0" rtl="0" algn="l">
              <a:spcBef>
                <a:spcPts val="0"/>
              </a:spcBef>
              <a:spcAft>
                <a:spcPts val="0"/>
              </a:spcAft>
              <a:buNone/>
            </a:pPr>
            <a:r>
              <a:t/>
            </a:r>
            <a:endParaRPr sz="700"/>
          </a:p>
        </p:txBody>
      </p:sp>
      <p:sp>
        <p:nvSpPr>
          <p:cNvPr id="138" name="Google Shape;138;p23"/>
          <p:cNvSpPr txBox="1"/>
          <p:nvPr/>
        </p:nvSpPr>
        <p:spPr>
          <a:xfrm>
            <a:off x="6831075" y="656525"/>
            <a:ext cx="1586400" cy="412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sz="800"/>
              <a:t>PostViewActivity.java</a:t>
            </a:r>
            <a:endParaRPr sz="800"/>
          </a:p>
          <a:p>
            <a:pPr indent="0" lvl="0" marL="0" rtl="0" algn="l">
              <a:spcBef>
                <a:spcPts val="0"/>
              </a:spcBef>
              <a:spcAft>
                <a:spcPts val="0"/>
              </a:spcAft>
              <a:buClr>
                <a:schemeClr val="dk1"/>
              </a:buClr>
              <a:buSzPts val="1100"/>
              <a:buFont typeface="Arial"/>
              <a:buNone/>
            </a:pPr>
            <a:r>
              <a:t/>
            </a:r>
            <a:endParaRPr sz="800"/>
          </a:p>
          <a:p>
            <a:pPr indent="0" lvl="0" marL="0" rtl="0" algn="l">
              <a:spcBef>
                <a:spcPts val="0"/>
              </a:spcBef>
              <a:spcAft>
                <a:spcPts val="0"/>
              </a:spcAft>
              <a:buClr>
                <a:schemeClr val="dk1"/>
              </a:buClr>
              <a:buSzPts val="1100"/>
              <a:buFont typeface="Arial"/>
              <a:buNone/>
            </a:pPr>
            <a:r>
              <a:rPr lang="en" sz="800"/>
              <a:t>MessageActivity.class-&gt;ChatsActivity.class   </a:t>
            </a:r>
            <a:endParaRPr sz="800"/>
          </a:p>
          <a:p>
            <a:pPr indent="0" lvl="0" marL="0" rtl="0" algn="l">
              <a:spcBef>
                <a:spcPts val="0"/>
              </a:spcBef>
              <a:spcAft>
                <a:spcPts val="0"/>
              </a:spcAft>
              <a:buClr>
                <a:schemeClr val="dk1"/>
              </a:buClr>
              <a:buSzPts val="1100"/>
              <a:buFont typeface="Arial"/>
              <a:buNone/>
            </a:pPr>
            <a:r>
              <a:t/>
            </a:r>
            <a:endParaRPr sz="800"/>
          </a:p>
          <a:p>
            <a:pPr indent="0" lvl="0" marL="0" rtl="0" algn="l">
              <a:spcBef>
                <a:spcPts val="0"/>
              </a:spcBef>
              <a:spcAft>
                <a:spcPts val="0"/>
              </a:spcAft>
              <a:buClr>
                <a:schemeClr val="dk1"/>
              </a:buClr>
              <a:buSzPts val="1100"/>
              <a:buFont typeface="Arial"/>
              <a:buNone/>
            </a:pPr>
            <a:r>
              <a:rPr lang="en" sz="800"/>
              <a:t>Line 178:</a:t>
            </a:r>
            <a:endParaRPr sz="800"/>
          </a:p>
          <a:p>
            <a:pPr indent="0" lvl="0" marL="0" rtl="0" algn="l">
              <a:spcBef>
                <a:spcPts val="0"/>
              </a:spcBef>
              <a:spcAft>
                <a:spcPts val="0"/>
              </a:spcAft>
              <a:buClr>
                <a:schemeClr val="dk1"/>
              </a:buClr>
              <a:buSzPts val="1100"/>
              <a:buFont typeface="Arial"/>
              <a:buNone/>
            </a:pPr>
            <a:r>
              <a:rPr lang="en" sz="800"/>
              <a:t>public void ClickMessage(View view){</a:t>
            </a:r>
            <a:endParaRPr sz="800"/>
          </a:p>
          <a:p>
            <a:pPr indent="0" lvl="0" marL="0" rtl="0" algn="l">
              <a:spcBef>
                <a:spcPts val="0"/>
              </a:spcBef>
              <a:spcAft>
                <a:spcPts val="0"/>
              </a:spcAft>
              <a:buClr>
                <a:schemeClr val="dk1"/>
              </a:buClr>
              <a:buSzPts val="1100"/>
              <a:buFont typeface="Arial"/>
              <a:buNone/>
            </a:pPr>
            <a:r>
              <a:rPr lang="en" sz="800"/>
              <a:t>    	//Redirect activity to Messages</a:t>
            </a:r>
            <a:endParaRPr sz="800"/>
          </a:p>
          <a:p>
            <a:pPr indent="0" lvl="0" marL="0" rtl="0" algn="l">
              <a:spcBef>
                <a:spcPts val="0"/>
              </a:spcBef>
              <a:spcAft>
                <a:spcPts val="0"/>
              </a:spcAft>
              <a:buClr>
                <a:schemeClr val="dk1"/>
              </a:buClr>
              <a:buSzPts val="1100"/>
              <a:buFont typeface="Arial"/>
              <a:buNone/>
            </a:pPr>
            <a:r>
              <a:rPr lang="en" sz="800"/>
              <a:t>    	com.example.radiermeet2.Navigation.redirectActivity(this, com.example.radiermeet2.MessageActivity.class);</a:t>
            </a:r>
            <a:endParaRPr sz="800"/>
          </a:p>
          <a:p>
            <a:pPr indent="0" lvl="0" marL="0" rtl="0" algn="l">
              <a:spcBef>
                <a:spcPts val="0"/>
              </a:spcBef>
              <a:spcAft>
                <a:spcPts val="0"/>
              </a:spcAft>
              <a:buClr>
                <a:schemeClr val="dk1"/>
              </a:buClr>
              <a:buSzPts val="1100"/>
              <a:buFont typeface="Arial"/>
              <a:buNone/>
            </a:pPr>
            <a:r>
              <a:rPr lang="en" sz="800"/>
              <a:t>	}</a:t>
            </a:r>
            <a:endParaRPr sz="800"/>
          </a:p>
          <a:p>
            <a:pPr indent="0" lvl="0" marL="0" rtl="0" algn="l">
              <a:spcBef>
                <a:spcPts val="0"/>
              </a:spcBef>
              <a:spcAft>
                <a:spcPts val="0"/>
              </a:spcAft>
              <a:buClr>
                <a:schemeClr val="dk1"/>
              </a:buClr>
              <a:buSzPts val="1100"/>
              <a:buFont typeface="Arial"/>
              <a:buNone/>
            </a:pPr>
            <a:r>
              <a:t/>
            </a:r>
            <a:endParaRPr sz="800"/>
          </a:p>
          <a:p>
            <a:pPr indent="0" lvl="0" marL="0" rtl="0" algn="l">
              <a:spcBef>
                <a:spcPts val="0"/>
              </a:spcBef>
              <a:spcAft>
                <a:spcPts val="0"/>
              </a:spcAft>
              <a:buClr>
                <a:schemeClr val="dk1"/>
              </a:buClr>
              <a:buSzPts val="1100"/>
              <a:buFont typeface="Arial"/>
              <a:buNone/>
            </a:pPr>
            <a:r>
              <a:rPr lang="en" sz="800"/>
              <a:t>FriendsAcitivty.java</a:t>
            </a:r>
            <a:endParaRPr sz="800"/>
          </a:p>
          <a:p>
            <a:pPr indent="0" lvl="0" marL="0" rtl="0" algn="l">
              <a:spcBef>
                <a:spcPts val="0"/>
              </a:spcBef>
              <a:spcAft>
                <a:spcPts val="0"/>
              </a:spcAft>
              <a:buClr>
                <a:schemeClr val="dk1"/>
              </a:buClr>
              <a:buSzPts val="1100"/>
              <a:buFont typeface="Arial"/>
              <a:buNone/>
            </a:pPr>
            <a:r>
              <a:t/>
            </a:r>
            <a:endParaRPr sz="800"/>
          </a:p>
          <a:p>
            <a:pPr indent="0" lvl="0" marL="0" rtl="0" algn="l">
              <a:spcBef>
                <a:spcPts val="0"/>
              </a:spcBef>
              <a:spcAft>
                <a:spcPts val="0"/>
              </a:spcAft>
              <a:buClr>
                <a:schemeClr val="dk1"/>
              </a:buClr>
              <a:buSzPts val="1100"/>
              <a:buFont typeface="Arial"/>
              <a:buNone/>
            </a:pPr>
            <a:r>
              <a:rPr lang="en" sz="800"/>
              <a:t>MessageActivity.class-&gt;ChatsActivity.class   </a:t>
            </a:r>
            <a:endParaRPr sz="800"/>
          </a:p>
          <a:p>
            <a:pPr indent="0" lvl="0" marL="0" rtl="0" algn="l">
              <a:spcBef>
                <a:spcPts val="0"/>
              </a:spcBef>
              <a:spcAft>
                <a:spcPts val="0"/>
              </a:spcAft>
              <a:buClr>
                <a:schemeClr val="dk1"/>
              </a:buClr>
              <a:buSzPts val="1100"/>
              <a:buFont typeface="Arial"/>
              <a:buNone/>
            </a:pPr>
            <a:r>
              <a:t/>
            </a:r>
            <a:endParaRPr sz="800"/>
          </a:p>
          <a:p>
            <a:pPr indent="0" lvl="0" marL="0" rtl="0" algn="l">
              <a:spcBef>
                <a:spcPts val="0"/>
              </a:spcBef>
              <a:spcAft>
                <a:spcPts val="0"/>
              </a:spcAft>
              <a:buClr>
                <a:schemeClr val="dk1"/>
              </a:buClr>
              <a:buSzPts val="1100"/>
              <a:buFont typeface="Arial"/>
              <a:buNone/>
            </a:pPr>
            <a:r>
              <a:rPr lang="en" sz="800"/>
              <a:t>Line 59:</a:t>
            </a:r>
            <a:endParaRPr sz="800"/>
          </a:p>
          <a:p>
            <a:pPr indent="0" lvl="0" marL="0" rtl="0" algn="l">
              <a:spcBef>
                <a:spcPts val="0"/>
              </a:spcBef>
              <a:spcAft>
                <a:spcPts val="0"/>
              </a:spcAft>
              <a:buClr>
                <a:schemeClr val="dk1"/>
              </a:buClr>
              <a:buSzPts val="1100"/>
              <a:buFont typeface="Arial"/>
              <a:buNone/>
            </a:pPr>
            <a:r>
              <a:t/>
            </a:r>
            <a:endParaRPr sz="800"/>
          </a:p>
          <a:p>
            <a:pPr indent="0" lvl="0" marL="0" rtl="0" algn="l">
              <a:spcBef>
                <a:spcPts val="0"/>
              </a:spcBef>
              <a:spcAft>
                <a:spcPts val="0"/>
              </a:spcAft>
              <a:buClr>
                <a:schemeClr val="dk1"/>
              </a:buClr>
              <a:buSzPts val="1100"/>
              <a:buFont typeface="Arial"/>
              <a:buNone/>
            </a:pPr>
            <a:r>
              <a:rPr lang="en" sz="800"/>
              <a:t>	public void ClickMessage(View view){</a:t>
            </a:r>
            <a:endParaRPr sz="800"/>
          </a:p>
          <a:p>
            <a:pPr indent="0" lvl="0" marL="0" rtl="0" algn="l">
              <a:spcBef>
                <a:spcPts val="0"/>
              </a:spcBef>
              <a:spcAft>
                <a:spcPts val="0"/>
              </a:spcAft>
              <a:buClr>
                <a:schemeClr val="dk1"/>
              </a:buClr>
              <a:buSzPts val="1100"/>
              <a:buFont typeface="Arial"/>
              <a:buNone/>
            </a:pPr>
            <a:r>
              <a:rPr lang="en" sz="800"/>
              <a:t>    	//Redirect activity to Messages</a:t>
            </a:r>
            <a:endParaRPr sz="800"/>
          </a:p>
          <a:p>
            <a:pPr indent="0" lvl="0" marL="0" rtl="0" algn="l">
              <a:spcBef>
                <a:spcPts val="0"/>
              </a:spcBef>
              <a:spcAft>
                <a:spcPts val="0"/>
              </a:spcAft>
              <a:buClr>
                <a:schemeClr val="dk1"/>
              </a:buClr>
              <a:buSzPts val="1100"/>
              <a:buFont typeface="Arial"/>
              <a:buNone/>
            </a:pPr>
            <a:r>
              <a:rPr lang="en" sz="800"/>
              <a:t>    	Navigation.redirectActivity(this, MessageActivity.class);</a:t>
            </a:r>
            <a:endParaRPr sz="800"/>
          </a:p>
          <a:p>
            <a:pPr indent="0" lvl="0" marL="0" rtl="0" algn="l">
              <a:spcBef>
                <a:spcPts val="0"/>
              </a:spcBef>
              <a:spcAft>
                <a:spcPts val="0"/>
              </a:spcAft>
              <a:buNone/>
            </a:pPr>
            <a:r>
              <a:rPr lang="en" sz="800"/>
              <a:t>	}</a:t>
            </a:r>
            <a:endParaRPr sz="8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4"/>
          <p:cNvSpPr txBox="1"/>
          <p:nvPr>
            <p:ph type="ctrTitle"/>
          </p:nvPr>
        </p:nvSpPr>
        <p:spPr>
          <a:xfrm>
            <a:off x="0" y="0"/>
            <a:ext cx="4770900" cy="5916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Clr>
                <a:schemeClr val="dk1"/>
              </a:buClr>
              <a:buSzPct val="68750"/>
              <a:buFont typeface="Arial"/>
              <a:buNone/>
            </a:pPr>
            <a:r>
              <a:rPr b="1" lang="en" sz="1600">
                <a:highlight>
                  <a:schemeClr val="lt1"/>
                </a:highlight>
                <a:latin typeface="Times New Roman"/>
                <a:ea typeface="Times New Roman"/>
                <a:cs typeface="Times New Roman"/>
                <a:sym typeface="Times New Roman"/>
              </a:rPr>
              <a:t>The Contribution of Each Team Member - Younghoo Cho</a:t>
            </a:r>
            <a:endParaRPr/>
          </a:p>
        </p:txBody>
      </p:sp>
      <p:sp>
        <p:nvSpPr>
          <p:cNvPr id="144" name="Google Shape;144;p24"/>
          <p:cNvSpPr txBox="1"/>
          <p:nvPr>
            <p:ph type="ctrTitle"/>
          </p:nvPr>
        </p:nvSpPr>
        <p:spPr>
          <a:xfrm>
            <a:off x="440850" y="2445975"/>
            <a:ext cx="8540700" cy="2345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dk1"/>
              </a:buClr>
              <a:buSzPts val="990"/>
              <a:buFont typeface="Arial"/>
              <a:buNone/>
            </a:pPr>
            <a:r>
              <a:rPr b="1" lang="en" sz="1440">
                <a:highlight>
                  <a:schemeClr val="lt1"/>
                </a:highlight>
                <a:latin typeface="Times New Roman"/>
                <a:ea typeface="Times New Roman"/>
                <a:cs typeface="Times New Roman"/>
                <a:sym typeface="Times New Roman"/>
              </a:rPr>
              <a:t>Firebase</a:t>
            </a:r>
            <a:endParaRPr b="1" sz="1440">
              <a:highlight>
                <a:schemeClr val="lt1"/>
              </a:highlight>
              <a:latin typeface="Times New Roman"/>
              <a:ea typeface="Times New Roman"/>
              <a:cs typeface="Times New Roman"/>
              <a:sym typeface="Times New Roman"/>
            </a:endParaRPr>
          </a:p>
          <a:p>
            <a:pPr indent="-307340" lvl="0" marL="457200" rtl="0" algn="l">
              <a:spcBef>
                <a:spcPts val="0"/>
              </a:spcBef>
              <a:spcAft>
                <a:spcPts val="0"/>
              </a:spcAft>
              <a:buSzPts val="1240"/>
              <a:buFont typeface="Times New Roman"/>
              <a:buChar char="❏"/>
            </a:pPr>
            <a:r>
              <a:rPr b="1" lang="en" sz="1240">
                <a:highlight>
                  <a:schemeClr val="lt1"/>
                </a:highlight>
                <a:latin typeface="Times New Roman"/>
                <a:ea typeface="Times New Roman"/>
                <a:cs typeface="Times New Roman"/>
                <a:sym typeface="Times New Roman"/>
              </a:rPr>
              <a:t>The cloud database was set up to be used.</a:t>
            </a:r>
            <a:endParaRPr b="1" sz="1240">
              <a:highlight>
                <a:schemeClr val="lt1"/>
              </a:highlight>
              <a:latin typeface="Times New Roman"/>
              <a:ea typeface="Times New Roman"/>
              <a:cs typeface="Times New Roman"/>
              <a:sym typeface="Times New Roman"/>
            </a:endParaRPr>
          </a:p>
          <a:p>
            <a:pPr indent="-307340" lvl="0" marL="457200" rtl="0" algn="l">
              <a:spcBef>
                <a:spcPts val="0"/>
              </a:spcBef>
              <a:spcAft>
                <a:spcPts val="0"/>
              </a:spcAft>
              <a:buSzPts val="1240"/>
              <a:buFont typeface="Times New Roman"/>
              <a:buChar char="❏"/>
            </a:pPr>
            <a:r>
              <a:rPr b="1" lang="en" sz="1240">
                <a:highlight>
                  <a:schemeClr val="lt1"/>
                </a:highlight>
                <a:latin typeface="Times New Roman"/>
                <a:ea typeface="Times New Roman"/>
                <a:cs typeface="Times New Roman"/>
                <a:sym typeface="Times New Roman"/>
              </a:rPr>
              <a:t>Authentication, Firebase database, Realtime database, Cloud storage were activated and used.</a:t>
            </a:r>
            <a:endParaRPr b="1" sz="1240">
              <a:highlight>
                <a:schemeClr val="lt1"/>
              </a:highlight>
              <a:latin typeface="Times New Roman"/>
              <a:ea typeface="Times New Roman"/>
              <a:cs typeface="Times New Roman"/>
              <a:sym typeface="Times New Roman"/>
            </a:endParaRPr>
          </a:p>
          <a:p>
            <a:pPr indent="0" lvl="0" marL="457200" rtl="0" algn="l">
              <a:spcBef>
                <a:spcPts val="0"/>
              </a:spcBef>
              <a:spcAft>
                <a:spcPts val="0"/>
              </a:spcAft>
              <a:buNone/>
            </a:pPr>
            <a:r>
              <a:t/>
            </a:r>
            <a:endParaRPr b="1" sz="1240">
              <a:highlight>
                <a:schemeClr val="lt1"/>
              </a:highlight>
              <a:latin typeface="Times New Roman"/>
              <a:ea typeface="Times New Roman"/>
              <a:cs typeface="Times New Roman"/>
              <a:sym typeface="Times New Roman"/>
            </a:endParaRPr>
          </a:p>
          <a:p>
            <a:pPr indent="0" lvl="0" marL="0" rtl="0" algn="l">
              <a:spcBef>
                <a:spcPts val="0"/>
              </a:spcBef>
              <a:spcAft>
                <a:spcPts val="0"/>
              </a:spcAft>
              <a:buClr>
                <a:schemeClr val="dk1"/>
              </a:buClr>
              <a:buSzPts val="990"/>
              <a:buFont typeface="Arial"/>
              <a:buNone/>
            </a:pPr>
            <a:r>
              <a:rPr b="1" lang="en" sz="1440">
                <a:highlight>
                  <a:schemeClr val="lt1"/>
                </a:highlight>
                <a:latin typeface="Times New Roman"/>
                <a:ea typeface="Times New Roman"/>
                <a:cs typeface="Times New Roman"/>
                <a:sym typeface="Times New Roman"/>
              </a:rPr>
              <a:t>Login page</a:t>
            </a:r>
            <a:endParaRPr b="1" sz="1440">
              <a:highlight>
                <a:schemeClr val="lt1"/>
              </a:highlight>
              <a:latin typeface="Times New Roman"/>
              <a:ea typeface="Times New Roman"/>
              <a:cs typeface="Times New Roman"/>
              <a:sym typeface="Times New Roman"/>
            </a:endParaRPr>
          </a:p>
          <a:p>
            <a:pPr indent="-307340" lvl="0" marL="457200" rtl="0" algn="l">
              <a:spcBef>
                <a:spcPts val="0"/>
              </a:spcBef>
              <a:spcAft>
                <a:spcPts val="0"/>
              </a:spcAft>
              <a:buSzPts val="1240"/>
              <a:buFont typeface="Times New Roman"/>
              <a:buChar char="❏"/>
            </a:pPr>
            <a:r>
              <a:rPr b="1" lang="en" sz="1240">
                <a:highlight>
                  <a:schemeClr val="lt1"/>
                </a:highlight>
                <a:latin typeface="Times New Roman"/>
                <a:ea typeface="Times New Roman"/>
                <a:cs typeface="Times New Roman"/>
                <a:sym typeface="Times New Roman"/>
              </a:rPr>
              <a:t>A page where users can log in to an existing account to use the app</a:t>
            </a:r>
            <a:endParaRPr b="1" sz="1240">
              <a:highlight>
                <a:schemeClr val="lt1"/>
              </a:highlight>
              <a:latin typeface="Times New Roman"/>
              <a:ea typeface="Times New Roman"/>
              <a:cs typeface="Times New Roman"/>
              <a:sym typeface="Times New Roman"/>
            </a:endParaRPr>
          </a:p>
          <a:p>
            <a:pPr indent="-307340" lvl="0" marL="457200" rtl="0" algn="l">
              <a:spcBef>
                <a:spcPts val="0"/>
              </a:spcBef>
              <a:spcAft>
                <a:spcPts val="0"/>
              </a:spcAft>
              <a:buSzPts val="1240"/>
              <a:buFont typeface="Times New Roman"/>
              <a:buChar char="❏"/>
            </a:pPr>
            <a:r>
              <a:rPr b="1" lang="en" sz="1240">
                <a:highlight>
                  <a:schemeClr val="lt1"/>
                </a:highlight>
                <a:latin typeface="Times New Roman"/>
                <a:ea typeface="Times New Roman"/>
                <a:cs typeface="Times New Roman"/>
                <a:sym typeface="Times New Roman"/>
              </a:rPr>
              <a:t>It includes the function of sending a password change email to each user account email when a password is forgotten.</a:t>
            </a:r>
            <a:endParaRPr b="1" sz="1240">
              <a:highlight>
                <a:schemeClr val="lt1"/>
              </a:highlight>
              <a:latin typeface="Times New Roman"/>
              <a:ea typeface="Times New Roman"/>
              <a:cs typeface="Times New Roman"/>
              <a:sym typeface="Times New Roman"/>
            </a:endParaRPr>
          </a:p>
          <a:p>
            <a:pPr indent="0" lvl="0" marL="457200" rtl="0" algn="l">
              <a:spcBef>
                <a:spcPts val="0"/>
              </a:spcBef>
              <a:spcAft>
                <a:spcPts val="0"/>
              </a:spcAft>
              <a:buNone/>
            </a:pPr>
            <a:r>
              <a:t/>
            </a:r>
            <a:endParaRPr b="1" sz="1240">
              <a:highlight>
                <a:schemeClr val="lt1"/>
              </a:highlight>
              <a:latin typeface="Times New Roman"/>
              <a:ea typeface="Times New Roman"/>
              <a:cs typeface="Times New Roman"/>
              <a:sym typeface="Times New Roman"/>
            </a:endParaRPr>
          </a:p>
          <a:p>
            <a:pPr indent="0" lvl="0" marL="0" rtl="0" algn="l">
              <a:spcBef>
                <a:spcPts val="0"/>
              </a:spcBef>
              <a:spcAft>
                <a:spcPts val="0"/>
              </a:spcAft>
              <a:buClr>
                <a:schemeClr val="dk1"/>
              </a:buClr>
              <a:buSzPts val="990"/>
              <a:buFont typeface="Arial"/>
              <a:buNone/>
            </a:pPr>
            <a:r>
              <a:rPr b="1" lang="en" sz="1440">
                <a:highlight>
                  <a:schemeClr val="lt1"/>
                </a:highlight>
                <a:latin typeface="Times New Roman"/>
                <a:ea typeface="Times New Roman"/>
                <a:cs typeface="Times New Roman"/>
                <a:sym typeface="Times New Roman"/>
              </a:rPr>
              <a:t>signup page</a:t>
            </a:r>
            <a:endParaRPr b="1" sz="1440">
              <a:highlight>
                <a:schemeClr val="lt1"/>
              </a:highlight>
              <a:latin typeface="Times New Roman"/>
              <a:ea typeface="Times New Roman"/>
              <a:cs typeface="Times New Roman"/>
              <a:sym typeface="Times New Roman"/>
            </a:endParaRPr>
          </a:p>
          <a:p>
            <a:pPr indent="-307340" lvl="0" marL="457200" rtl="0" algn="l">
              <a:spcBef>
                <a:spcPts val="0"/>
              </a:spcBef>
              <a:spcAft>
                <a:spcPts val="0"/>
              </a:spcAft>
              <a:buSzPts val="1240"/>
              <a:buFont typeface="Times New Roman"/>
              <a:buChar char="❏"/>
            </a:pPr>
            <a:r>
              <a:rPr b="1" lang="en" sz="1240">
                <a:highlight>
                  <a:schemeClr val="lt1"/>
                </a:highlight>
                <a:latin typeface="Times New Roman"/>
                <a:ea typeface="Times New Roman"/>
                <a:cs typeface="Times New Roman"/>
                <a:sym typeface="Times New Roman"/>
              </a:rPr>
              <a:t>It is a page where new users, not existing users, create new accounts.</a:t>
            </a:r>
            <a:endParaRPr b="1" sz="1240">
              <a:highlight>
                <a:schemeClr val="lt1"/>
              </a:highlight>
              <a:latin typeface="Times New Roman"/>
              <a:ea typeface="Times New Roman"/>
              <a:cs typeface="Times New Roman"/>
              <a:sym typeface="Times New Roman"/>
            </a:endParaRPr>
          </a:p>
          <a:p>
            <a:pPr indent="-307340" lvl="0" marL="457200" rtl="0" algn="l">
              <a:spcBef>
                <a:spcPts val="0"/>
              </a:spcBef>
              <a:spcAft>
                <a:spcPts val="0"/>
              </a:spcAft>
              <a:buSzPts val="1240"/>
              <a:buFont typeface="Times New Roman"/>
              <a:buChar char="❏"/>
            </a:pPr>
            <a:r>
              <a:rPr b="1" lang="en" sz="1240">
                <a:highlight>
                  <a:schemeClr val="lt1"/>
                </a:highlight>
                <a:latin typeface="Times New Roman"/>
                <a:ea typeface="Times New Roman"/>
                <a:cs typeface="Times New Roman"/>
                <a:sym typeface="Times New Roman"/>
              </a:rPr>
              <a:t>The user's information is entered and the new account email is stored in the cloud database.</a:t>
            </a:r>
            <a:endParaRPr b="1" sz="1240">
              <a:highlight>
                <a:schemeClr val="lt1"/>
              </a:highlight>
              <a:latin typeface="Times New Roman"/>
              <a:ea typeface="Times New Roman"/>
              <a:cs typeface="Times New Roman"/>
              <a:sym typeface="Times New Roman"/>
            </a:endParaRPr>
          </a:p>
          <a:p>
            <a:pPr indent="0" lvl="0" marL="0" rtl="0" algn="l">
              <a:spcBef>
                <a:spcPts val="0"/>
              </a:spcBef>
              <a:spcAft>
                <a:spcPts val="0"/>
              </a:spcAft>
              <a:buClr>
                <a:schemeClr val="dk1"/>
              </a:buClr>
              <a:buSzPts val="990"/>
              <a:buFont typeface="Arial"/>
              <a:buNone/>
            </a:pPr>
            <a:r>
              <a:t/>
            </a:r>
            <a:endParaRPr b="1" sz="1240">
              <a:highlight>
                <a:schemeClr val="lt1"/>
              </a:highlight>
              <a:latin typeface="Times New Roman"/>
              <a:ea typeface="Times New Roman"/>
              <a:cs typeface="Times New Roman"/>
              <a:sym typeface="Times New Roman"/>
            </a:endParaRPr>
          </a:p>
        </p:txBody>
      </p:sp>
      <p:pic>
        <p:nvPicPr>
          <p:cNvPr id="145" name="Google Shape;145;p24"/>
          <p:cNvPicPr preferRelativeResize="0"/>
          <p:nvPr/>
        </p:nvPicPr>
        <p:blipFill>
          <a:blip r:embed="rId3">
            <a:alphaModFix/>
          </a:blip>
          <a:stretch>
            <a:fillRect/>
          </a:stretch>
        </p:blipFill>
        <p:spPr>
          <a:xfrm>
            <a:off x="1305945" y="808316"/>
            <a:ext cx="2159020" cy="1106506"/>
          </a:xfrm>
          <a:prstGeom prst="rect">
            <a:avLst/>
          </a:prstGeom>
          <a:noFill/>
          <a:ln>
            <a:noFill/>
          </a:ln>
        </p:spPr>
      </p:pic>
      <p:pic>
        <p:nvPicPr>
          <p:cNvPr id="146" name="Google Shape;146;p24"/>
          <p:cNvPicPr preferRelativeResize="0"/>
          <p:nvPr/>
        </p:nvPicPr>
        <p:blipFill>
          <a:blip r:embed="rId4">
            <a:alphaModFix/>
          </a:blip>
          <a:stretch>
            <a:fillRect/>
          </a:stretch>
        </p:blipFill>
        <p:spPr>
          <a:xfrm>
            <a:off x="5536689" y="2791"/>
            <a:ext cx="984088" cy="2049400"/>
          </a:xfrm>
          <a:prstGeom prst="rect">
            <a:avLst/>
          </a:prstGeom>
          <a:noFill/>
          <a:ln>
            <a:noFill/>
          </a:ln>
        </p:spPr>
      </p:pic>
      <p:pic>
        <p:nvPicPr>
          <p:cNvPr id="147" name="Google Shape;147;p24"/>
          <p:cNvPicPr preferRelativeResize="0"/>
          <p:nvPr/>
        </p:nvPicPr>
        <p:blipFill>
          <a:blip r:embed="rId5">
            <a:alphaModFix/>
          </a:blip>
          <a:stretch>
            <a:fillRect/>
          </a:stretch>
        </p:blipFill>
        <p:spPr>
          <a:xfrm>
            <a:off x="8159888" y="5602"/>
            <a:ext cx="984106" cy="2043788"/>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5"/>
          <p:cNvSpPr txBox="1"/>
          <p:nvPr>
            <p:ph type="ctrTitle"/>
          </p:nvPr>
        </p:nvSpPr>
        <p:spPr>
          <a:xfrm>
            <a:off x="40425" y="798325"/>
            <a:ext cx="5043900" cy="12369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Clr>
                <a:schemeClr val="dk1"/>
              </a:buClr>
              <a:buSzPct val="68750"/>
              <a:buFont typeface="Arial"/>
              <a:buNone/>
            </a:pPr>
            <a:r>
              <a:rPr b="1" lang="en" sz="1600">
                <a:highlight>
                  <a:schemeClr val="lt1"/>
                </a:highlight>
                <a:latin typeface="Times New Roman"/>
                <a:ea typeface="Times New Roman"/>
                <a:cs typeface="Times New Roman"/>
                <a:sym typeface="Times New Roman"/>
              </a:rPr>
              <a:t>The contribution of each team member - Matthew Silva</a:t>
            </a:r>
            <a:endParaRPr b="1" sz="5600">
              <a:highlight>
                <a:schemeClr val="lt1"/>
              </a:highlight>
            </a:endParaRPr>
          </a:p>
          <a:p>
            <a:pPr indent="0" lvl="0" marL="0" rtl="0" algn="ctr">
              <a:spcBef>
                <a:spcPts val="0"/>
              </a:spcBef>
              <a:spcAft>
                <a:spcPts val="0"/>
              </a:spcAft>
              <a:buNone/>
            </a:pPr>
            <a:r>
              <a:t/>
            </a:r>
            <a:endParaRPr/>
          </a:p>
        </p:txBody>
      </p:sp>
      <p:sp>
        <p:nvSpPr>
          <p:cNvPr id="153" name="Google Shape;153;p25"/>
          <p:cNvSpPr txBox="1"/>
          <p:nvPr>
            <p:ph idx="1" type="subTitle"/>
          </p:nvPr>
        </p:nvSpPr>
        <p:spPr>
          <a:xfrm>
            <a:off x="311700" y="2206800"/>
            <a:ext cx="8520600" cy="280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000"/>
              <a:t>User profile -</a:t>
            </a:r>
            <a:endParaRPr sz="2000"/>
          </a:p>
          <a:p>
            <a:pPr indent="-355600" lvl="0" marL="457200" rtl="0" algn="l">
              <a:spcBef>
                <a:spcPts val="0"/>
              </a:spcBef>
              <a:spcAft>
                <a:spcPts val="0"/>
              </a:spcAft>
              <a:buSzPts val="2000"/>
              <a:buChar char="●"/>
            </a:pPr>
            <a:r>
              <a:rPr lang="en" sz="2000"/>
              <a:t>Input user profile information such as major, name, etc.</a:t>
            </a:r>
            <a:endParaRPr sz="2000"/>
          </a:p>
          <a:p>
            <a:pPr indent="-355600" lvl="0" marL="457200" rtl="0" algn="l">
              <a:spcBef>
                <a:spcPts val="0"/>
              </a:spcBef>
              <a:spcAft>
                <a:spcPts val="0"/>
              </a:spcAft>
              <a:buSzPts val="2000"/>
              <a:buChar char="●"/>
            </a:pPr>
            <a:r>
              <a:rPr lang="en" sz="2000"/>
              <a:t>Upload profile picture</a:t>
            </a:r>
            <a:endParaRPr sz="2000"/>
          </a:p>
          <a:p>
            <a:pPr indent="0" lvl="0" marL="0" rtl="0" algn="l">
              <a:spcBef>
                <a:spcPts val="0"/>
              </a:spcBef>
              <a:spcAft>
                <a:spcPts val="0"/>
              </a:spcAft>
              <a:buNone/>
            </a:pPr>
            <a:r>
              <a:rPr lang="en" sz="2000"/>
              <a:t>Edit profile - </a:t>
            </a:r>
            <a:endParaRPr sz="2000"/>
          </a:p>
          <a:p>
            <a:pPr indent="-355600" lvl="0" marL="457200" rtl="0" algn="l">
              <a:spcBef>
                <a:spcPts val="0"/>
              </a:spcBef>
              <a:spcAft>
                <a:spcPts val="0"/>
              </a:spcAft>
              <a:buSzPts val="2000"/>
              <a:buChar char="●"/>
            </a:pPr>
            <a:r>
              <a:rPr lang="en" sz="2000"/>
              <a:t>Update current profile information/picture</a:t>
            </a:r>
            <a:endParaRPr sz="2000"/>
          </a:p>
          <a:p>
            <a:pPr indent="0" lvl="0" marL="0" rtl="0" algn="l">
              <a:spcBef>
                <a:spcPts val="0"/>
              </a:spcBef>
              <a:spcAft>
                <a:spcPts val="0"/>
              </a:spcAft>
              <a:buNone/>
            </a:pPr>
            <a:r>
              <a:rPr lang="en" sz="2000"/>
              <a:t>View other users - </a:t>
            </a:r>
            <a:endParaRPr sz="2000"/>
          </a:p>
          <a:p>
            <a:pPr indent="-355600" lvl="0" marL="457200" rtl="0" algn="l">
              <a:spcBef>
                <a:spcPts val="0"/>
              </a:spcBef>
              <a:spcAft>
                <a:spcPts val="0"/>
              </a:spcAft>
              <a:buSzPts val="2000"/>
              <a:buChar char="●"/>
            </a:pPr>
            <a:r>
              <a:rPr lang="en" sz="2000"/>
              <a:t>Display profile information of other users</a:t>
            </a:r>
            <a:endParaRPr sz="20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68750"/>
              <a:buFont typeface="Arial"/>
              <a:buNone/>
            </a:pPr>
            <a:r>
              <a:rPr b="1" lang="en" sz="1600">
                <a:highlight>
                  <a:schemeClr val="lt1"/>
                </a:highlight>
                <a:latin typeface="Times New Roman"/>
                <a:ea typeface="Times New Roman"/>
                <a:cs typeface="Times New Roman"/>
                <a:sym typeface="Times New Roman"/>
              </a:rPr>
              <a:t>The contribution of each team member - Monica Romero</a:t>
            </a:r>
            <a:endParaRPr b="1" sz="5600">
              <a:highlight>
                <a:schemeClr val="lt1"/>
              </a:highlight>
            </a:endParaRPr>
          </a:p>
          <a:p>
            <a:pPr indent="0" lvl="0" marL="0" rtl="0" algn="l">
              <a:spcBef>
                <a:spcPts val="0"/>
              </a:spcBef>
              <a:spcAft>
                <a:spcPts val="0"/>
              </a:spcAft>
              <a:buNone/>
            </a:pPr>
            <a:r>
              <a:t/>
            </a:r>
            <a:endParaRPr/>
          </a:p>
        </p:txBody>
      </p:sp>
      <p:sp>
        <p:nvSpPr>
          <p:cNvPr id="159" name="Google Shape;159;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Friends Function</a:t>
            </a:r>
            <a:endParaRPr/>
          </a:p>
          <a:p>
            <a:pPr indent="-342900" lvl="0" marL="457200" rtl="0" algn="l">
              <a:spcBef>
                <a:spcPts val="1200"/>
              </a:spcBef>
              <a:spcAft>
                <a:spcPts val="0"/>
              </a:spcAft>
              <a:buSzPts val="1800"/>
              <a:buChar char="●"/>
            </a:pPr>
            <a:r>
              <a:rPr lang="en"/>
              <a:t>Add Friends</a:t>
            </a:r>
            <a:endParaRPr/>
          </a:p>
          <a:p>
            <a:pPr indent="-317500" lvl="1" marL="914400" rtl="0" algn="l">
              <a:spcBef>
                <a:spcPts val="0"/>
              </a:spcBef>
              <a:spcAft>
                <a:spcPts val="0"/>
              </a:spcAft>
              <a:buSzPts val="1400"/>
              <a:buChar char="○"/>
            </a:pPr>
            <a:r>
              <a:rPr lang="en"/>
              <a:t>Search For People to be Friends with</a:t>
            </a:r>
            <a:endParaRPr/>
          </a:p>
          <a:p>
            <a:pPr indent="-317500" lvl="2" marL="1371600" rtl="0" algn="l">
              <a:spcBef>
                <a:spcPts val="0"/>
              </a:spcBef>
              <a:spcAft>
                <a:spcPts val="0"/>
              </a:spcAft>
              <a:buSzPts val="1400"/>
              <a:buChar char="■"/>
            </a:pPr>
            <a:r>
              <a:rPr lang="en"/>
              <a:t>Shows a List of Results According to your Search</a:t>
            </a:r>
            <a:endParaRPr/>
          </a:p>
          <a:p>
            <a:pPr indent="-317500" lvl="2" marL="1371600" rtl="0" algn="l">
              <a:spcBef>
                <a:spcPts val="0"/>
              </a:spcBef>
              <a:spcAft>
                <a:spcPts val="0"/>
              </a:spcAft>
              <a:buSzPts val="1400"/>
              <a:buChar char="■"/>
            </a:pPr>
            <a:r>
              <a:rPr lang="en"/>
              <a:t>Friend Requests</a:t>
            </a:r>
            <a:endParaRPr/>
          </a:p>
          <a:p>
            <a:pPr indent="-317500" lvl="3" marL="1828800" rtl="0" algn="l">
              <a:spcBef>
                <a:spcPts val="0"/>
              </a:spcBef>
              <a:spcAft>
                <a:spcPts val="0"/>
              </a:spcAft>
              <a:buSzPts val="1400"/>
              <a:buChar char="●"/>
            </a:pPr>
            <a:r>
              <a:rPr lang="en"/>
              <a:t>Friend Request Information Stored in our Database</a:t>
            </a:r>
            <a:endParaRPr/>
          </a:p>
          <a:p>
            <a:pPr indent="-317500" lvl="3" marL="1828800" rtl="0" algn="l">
              <a:spcBef>
                <a:spcPts val="0"/>
              </a:spcBef>
              <a:spcAft>
                <a:spcPts val="0"/>
              </a:spcAft>
              <a:buSzPts val="1400"/>
              <a:buChar char="●"/>
            </a:pPr>
            <a:r>
              <a:rPr lang="en"/>
              <a:t>Allow you to Send, Accept, Decline, or Cancel friend requests</a:t>
            </a:r>
            <a:endParaRPr/>
          </a:p>
          <a:p>
            <a:pPr indent="-342900" lvl="0" marL="457200" rtl="0" algn="l">
              <a:spcBef>
                <a:spcPts val="0"/>
              </a:spcBef>
              <a:spcAft>
                <a:spcPts val="0"/>
              </a:spcAft>
              <a:buSzPts val="1800"/>
              <a:buChar char="●"/>
            </a:pPr>
            <a:r>
              <a:rPr lang="en"/>
              <a:t>Friend List</a:t>
            </a:r>
            <a:endParaRPr/>
          </a:p>
          <a:p>
            <a:pPr indent="-317500" lvl="1" marL="914400" rtl="0" algn="l">
              <a:spcBef>
                <a:spcPts val="0"/>
              </a:spcBef>
              <a:spcAft>
                <a:spcPts val="0"/>
              </a:spcAft>
              <a:buSzPts val="1400"/>
              <a:buChar char="○"/>
            </a:pPr>
            <a:r>
              <a:rPr lang="en"/>
              <a:t>Shows you a RecyclerView list of all your friends according to our </a:t>
            </a:r>
            <a:r>
              <a:rPr lang="en"/>
              <a:t>firebase</a:t>
            </a:r>
            <a:r>
              <a:rPr lang="en"/>
              <a:t> database</a:t>
            </a:r>
            <a:endParaRPr/>
          </a:p>
          <a:p>
            <a:pPr indent="0" lvl="0" marL="457200" rtl="0" algn="l">
              <a:spcBef>
                <a:spcPts val="1200"/>
              </a:spcBef>
              <a:spcAft>
                <a:spcPts val="1200"/>
              </a:spcAft>
              <a:buNone/>
            </a:pPr>
            <a:r>
              <a:rPr lang="en"/>
              <a:t>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7"/>
          <p:cNvSpPr txBox="1"/>
          <p:nvPr>
            <p:ph type="title"/>
          </p:nvPr>
        </p:nvSpPr>
        <p:spPr>
          <a:xfrm>
            <a:off x="382425" y="408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600">
                <a:highlight>
                  <a:srgbClr val="FFFFFF"/>
                </a:highlight>
                <a:latin typeface="Times New Roman"/>
                <a:ea typeface="Times New Roman"/>
                <a:cs typeface="Times New Roman"/>
                <a:sym typeface="Times New Roman"/>
              </a:rPr>
              <a:t>Two snapshots of running application </a:t>
            </a:r>
            <a:endParaRPr b="1" sz="3200">
              <a:highlight>
                <a:srgbClr val="FFFFFF"/>
              </a:highlight>
            </a:endParaRPr>
          </a:p>
        </p:txBody>
      </p:sp>
      <p:pic>
        <p:nvPicPr>
          <p:cNvPr id="165" name="Google Shape;165;p27"/>
          <p:cNvPicPr preferRelativeResize="0"/>
          <p:nvPr/>
        </p:nvPicPr>
        <p:blipFill>
          <a:blip r:embed="rId3">
            <a:alphaModFix/>
          </a:blip>
          <a:stretch>
            <a:fillRect/>
          </a:stretch>
        </p:blipFill>
        <p:spPr>
          <a:xfrm>
            <a:off x="4702025" y="489100"/>
            <a:ext cx="2196950" cy="4519250"/>
          </a:xfrm>
          <a:prstGeom prst="rect">
            <a:avLst/>
          </a:prstGeom>
          <a:noFill/>
          <a:ln>
            <a:noFill/>
          </a:ln>
        </p:spPr>
      </p:pic>
      <p:pic>
        <p:nvPicPr>
          <p:cNvPr id="166" name="Google Shape;166;p27"/>
          <p:cNvPicPr preferRelativeResize="0"/>
          <p:nvPr/>
        </p:nvPicPr>
        <p:blipFill>
          <a:blip r:embed="rId4">
            <a:alphaModFix/>
          </a:blip>
          <a:stretch>
            <a:fillRect/>
          </a:stretch>
        </p:blipFill>
        <p:spPr>
          <a:xfrm>
            <a:off x="1769200" y="489088"/>
            <a:ext cx="2196950" cy="45192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8"/>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600">
                <a:highlight>
                  <a:srgbClr val="FFFFFF"/>
                </a:highlight>
                <a:latin typeface="Times New Roman"/>
                <a:ea typeface="Times New Roman"/>
                <a:cs typeface="Times New Roman"/>
                <a:sym typeface="Times New Roman"/>
              </a:rPr>
              <a:t>The future plan for development</a:t>
            </a:r>
            <a:r>
              <a:rPr b="1" lang="en" sz="1600">
                <a:highlight>
                  <a:srgbClr val="FFFFFF"/>
                </a:highlight>
                <a:latin typeface="Times New Roman"/>
                <a:ea typeface="Times New Roman"/>
                <a:cs typeface="Times New Roman"/>
                <a:sym typeface="Times New Roman"/>
              </a:rPr>
              <a:t> - 1/2</a:t>
            </a:r>
            <a:endParaRPr b="1" sz="3200">
              <a:highlight>
                <a:srgbClr val="FFFFFF"/>
              </a:highlight>
            </a:endParaRPr>
          </a:p>
        </p:txBody>
      </p:sp>
      <p:sp>
        <p:nvSpPr>
          <p:cNvPr id="172" name="Google Shape;172;p28"/>
          <p:cNvSpPr txBox="1"/>
          <p:nvPr>
            <p:ph idx="1" type="body"/>
          </p:nvPr>
        </p:nvSpPr>
        <p:spPr>
          <a:xfrm>
            <a:off x="311700" y="1152475"/>
            <a:ext cx="8637900" cy="37377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935"/>
              <a:buNone/>
            </a:pPr>
            <a:r>
              <a:rPr lang="en" sz="1420">
                <a:solidFill>
                  <a:schemeClr val="dk1"/>
                </a:solidFill>
                <a:highlight>
                  <a:srgbClr val="FFFFFF"/>
                </a:highlight>
                <a:latin typeface="Times New Roman"/>
                <a:ea typeface="Times New Roman"/>
                <a:cs typeface="Times New Roman"/>
                <a:sym typeface="Times New Roman"/>
              </a:rPr>
              <a:t>Our team is actually planning to release this app on the market and we have in mind to further update this app, after seeing reactions from our future users. Currently, we reflected all of our plans and ideas that we can think of for now to prevent issues and that will be useful for using this app. However, there will be unexpected problems or expectations that our future users will want. We are going to reflect all these in the next version. Additionally, our members were not very proficient with Android Studio to build this app, but now, we have better skills and knowledge in this field. We know the details and what functions will be useful for this app. We are going to continuously update our app based on feedback from users. Newer versions will come out with more sophisticated but simpler functions and designs. Additionally, our team is planning to build our own website for RaiderMeet to communicate with our users. Unlike other dating apps, we are planning to make customer service with phone numbers as well, not just through email customer service that a lot of platforms do. Our team thinks communication is very important between developers and customers and a lot of platforms do not operate this part very well. However, unlike other platforms, our team considers customer service very seriously. Additionally, there were some functions that we wanted to add but we could not due to limitations of our skills and knowledge. For example, log-in, we are planning to do the log-in system through an AI system that recognizes if the user is providing the correct student  ID card of Texas Tech and checks if the user’s face is matched with the student ID. </a:t>
            </a:r>
            <a:endParaRPr sz="1929">
              <a:highlight>
                <a:srgbClr val="FFFFFF"/>
              </a:highlight>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9"/>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600">
                <a:highlight>
                  <a:srgbClr val="FFFFFF"/>
                </a:highlight>
                <a:latin typeface="Times New Roman"/>
                <a:ea typeface="Times New Roman"/>
                <a:cs typeface="Times New Roman"/>
                <a:sym typeface="Times New Roman"/>
              </a:rPr>
              <a:t>The future plan for development - 2/2</a:t>
            </a:r>
            <a:endParaRPr b="1" sz="3200">
              <a:highlight>
                <a:srgbClr val="FFFFFF"/>
              </a:highlight>
            </a:endParaRPr>
          </a:p>
        </p:txBody>
      </p:sp>
      <p:sp>
        <p:nvSpPr>
          <p:cNvPr id="178" name="Google Shape;178;p29"/>
          <p:cNvSpPr txBox="1"/>
          <p:nvPr>
            <p:ph idx="1" type="body"/>
          </p:nvPr>
        </p:nvSpPr>
        <p:spPr>
          <a:xfrm>
            <a:off x="311700" y="1152475"/>
            <a:ext cx="8755500" cy="39909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935"/>
              <a:buNone/>
            </a:pPr>
            <a:r>
              <a:rPr lang="en" sz="1520">
                <a:solidFill>
                  <a:schemeClr val="dk1"/>
                </a:solidFill>
                <a:highlight>
                  <a:srgbClr val="FFFFFF"/>
                </a:highlight>
                <a:latin typeface="Times New Roman"/>
                <a:ea typeface="Times New Roman"/>
                <a:cs typeface="Times New Roman"/>
                <a:sym typeface="Times New Roman"/>
              </a:rPr>
              <a:t>This system will not cause issues like borrowing or trading one’s id and password, because some people, who are not students, but want to use the app,  can buy the student’s account through the Texas tech students. This was one of the main reasons why we decided not to put the TTU login system through the web page. After being verified with the AI system, RaiderMeet will remember not only the account but also the device and save the device information in the database so that the user does not need to do the verification process every time they log in. For the chat parts, we currently have basic messaging functions, but we are planning to add a few more functions. First one we are thinking of is putting audio calls and video calls. However, because some users may feel uncomfortable with doing this with strangers, we will put limitations on letting users use this function. We will let users see the “call” button, after users get close with each other based on the frequency of chats going back and forth with each other for days. Also, currently, we don't have any sharing pictures, voice records, or location sharing, so we are planning to add these in chat functions as well, after our team knows deeper about this field. Also, there are parts that we thought rather not to put, but currently we are thinking about putting those back, because we think it makes our program more unique and useful. </a:t>
            </a:r>
            <a:endParaRPr sz="1520">
              <a:solidFill>
                <a:schemeClr val="dk1"/>
              </a:solidFill>
              <a:highlight>
                <a:srgbClr val="FFFFFF"/>
              </a:highlight>
              <a:latin typeface="Times New Roman"/>
              <a:ea typeface="Times New Roman"/>
              <a:cs typeface="Times New Roman"/>
              <a:sym typeface="Times New Roman"/>
            </a:endParaRPr>
          </a:p>
          <a:p>
            <a:pPr indent="0" lvl="0" marL="0" rtl="0" algn="l">
              <a:lnSpc>
                <a:spcPct val="95000"/>
              </a:lnSpc>
              <a:spcBef>
                <a:spcPts val="0"/>
              </a:spcBef>
              <a:spcAft>
                <a:spcPts val="1200"/>
              </a:spcAft>
              <a:buSzPts val="935"/>
              <a:buNone/>
            </a:pPr>
            <a:r>
              <a:t/>
            </a:r>
            <a:endParaRPr sz="2029">
              <a:highlight>
                <a:srgbClr val="FFFFFF"/>
              </a:highlight>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30"/>
          <p:cNvSpPr txBox="1"/>
          <p:nvPr>
            <p:ph idx="1" type="body"/>
          </p:nvPr>
        </p:nvSpPr>
        <p:spPr>
          <a:xfrm>
            <a:off x="311700" y="1795425"/>
            <a:ext cx="8520600" cy="34164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b="1" i="1" lang="en" sz="4600">
                <a:solidFill>
                  <a:schemeClr val="dk1"/>
                </a:solidFill>
                <a:highlight>
                  <a:schemeClr val="lt1"/>
                </a:highlight>
                <a:latin typeface="Times New Roman"/>
                <a:ea typeface="Times New Roman"/>
                <a:cs typeface="Times New Roman"/>
                <a:sym typeface="Times New Roman"/>
              </a:rPr>
              <a:t>Thank you!</a:t>
            </a:r>
            <a:endParaRPr b="1" i="1" sz="3600">
              <a:highlight>
                <a:schemeClr val="lt1"/>
              </a:highlight>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Motivation and Problem</a:t>
            </a:r>
            <a:endParaRPr/>
          </a:p>
        </p:txBody>
      </p:sp>
      <p:sp>
        <p:nvSpPr>
          <p:cNvPr id="61" name="Google Shape;61;p14"/>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Motivation</a:t>
            </a:r>
            <a:endParaRPr b="1"/>
          </a:p>
          <a:p>
            <a:pPr indent="-317500" lvl="0" marL="457200" rtl="0" algn="l">
              <a:spcBef>
                <a:spcPts val="1200"/>
              </a:spcBef>
              <a:spcAft>
                <a:spcPts val="0"/>
              </a:spcAft>
              <a:buSzPts val="1400"/>
              <a:buChar char="●"/>
            </a:pPr>
            <a:r>
              <a:rPr lang="en"/>
              <a:t>COVID-19</a:t>
            </a:r>
            <a:endParaRPr/>
          </a:p>
          <a:p>
            <a:pPr indent="-304800" lvl="1" marL="914400" rtl="0" algn="l">
              <a:spcBef>
                <a:spcPts val="0"/>
              </a:spcBef>
              <a:spcAft>
                <a:spcPts val="0"/>
              </a:spcAft>
              <a:buSzPts val="1200"/>
              <a:buChar char="○"/>
            </a:pPr>
            <a:r>
              <a:rPr lang="en"/>
              <a:t>Social Isolation since 2020</a:t>
            </a:r>
            <a:endParaRPr/>
          </a:p>
          <a:p>
            <a:pPr indent="-304800" lvl="1" marL="914400" rtl="0" algn="l">
              <a:spcBef>
                <a:spcPts val="0"/>
              </a:spcBef>
              <a:spcAft>
                <a:spcPts val="0"/>
              </a:spcAft>
              <a:buSzPts val="1200"/>
              <a:buChar char="○"/>
            </a:pPr>
            <a:r>
              <a:rPr lang="en"/>
              <a:t>Little to no contact with new people </a:t>
            </a:r>
            <a:endParaRPr/>
          </a:p>
          <a:p>
            <a:pPr indent="-317500" lvl="0" marL="457200" rtl="0" algn="l">
              <a:spcBef>
                <a:spcPts val="0"/>
              </a:spcBef>
              <a:spcAft>
                <a:spcPts val="0"/>
              </a:spcAft>
              <a:buSzPts val="1400"/>
              <a:buChar char="●"/>
            </a:pPr>
            <a:r>
              <a:rPr lang="en"/>
              <a:t>New and returning students have a hard time meeting new people </a:t>
            </a:r>
            <a:endParaRPr/>
          </a:p>
          <a:p>
            <a:pPr indent="-317500" lvl="0" marL="457200" rtl="0" algn="l">
              <a:spcBef>
                <a:spcPts val="0"/>
              </a:spcBef>
              <a:spcAft>
                <a:spcPts val="0"/>
              </a:spcAft>
              <a:buSzPts val="1400"/>
              <a:buChar char="●"/>
            </a:pPr>
            <a:r>
              <a:rPr lang="en"/>
              <a:t>Sometimes we meet new people but don’t connect in a friendship level </a:t>
            </a:r>
            <a:endParaRPr/>
          </a:p>
          <a:p>
            <a:pPr indent="-317500" lvl="0" marL="457200" rtl="0" algn="l">
              <a:spcBef>
                <a:spcPts val="0"/>
              </a:spcBef>
              <a:spcAft>
                <a:spcPts val="0"/>
              </a:spcAft>
              <a:buSzPts val="1400"/>
              <a:buChar char="●"/>
            </a:pPr>
            <a:r>
              <a:rPr lang="en"/>
              <a:t>Some clubs, </a:t>
            </a:r>
            <a:r>
              <a:rPr lang="en"/>
              <a:t>sororities, fraternities are expensive</a:t>
            </a:r>
            <a:endParaRPr/>
          </a:p>
        </p:txBody>
      </p:sp>
      <p:sp>
        <p:nvSpPr>
          <p:cNvPr id="62" name="Google Shape;62;p14"/>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Problem</a:t>
            </a:r>
            <a:endParaRPr b="1"/>
          </a:p>
          <a:p>
            <a:pPr indent="-317500" lvl="0" marL="457200" rtl="0" algn="l">
              <a:spcBef>
                <a:spcPts val="1200"/>
              </a:spcBef>
              <a:spcAft>
                <a:spcPts val="0"/>
              </a:spcAft>
              <a:buSzPts val="1400"/>
              <a:buChar char="●"/>
            </a:pPr>
            <a:r>
              <a:rPr lang="en"/>
              <a:t>Make an app for Texas Tech Students to find friends on campus</a:t>
            </a:r>
            <a:endParaRPr/>
          </a:p>
          <a:p>
            <a:pPr indent="-317500" lvl="0" marL="457200" rtl="0" algn="l">
              <a:spcBef>
                <a:spcPts val="0"/>
              </a:spcBef>
              <a:spcAft>
                <a:spcPts val="0"/>
              </a:spcAft>
              <a:buSzPts val="1400"/>
              <a:buChar char="●"/>
            </a:pPr>
            <a:r>
              <a:rPr lang="en"/>
              <a:t>People can find themselves based on their interests </a:t>
            </a:r>
            <a:endParaRPr/>
          </a:p>
          <a:p>
            <a:pPr indent="-317500" lvl="0" marL="457200" rtl="0" algn="l">
              <a:spcBef>
                <a:spcPts val="0"/>
              </a:spcBef>
              <a:spcAft>
                <a:spcPts val="0"/>
              </a:spcAft>
              <a:buSzPts val="1400"/>
              <a:buChar char="●"/>
            </a:pPr>
            <a:r>
              <a:rPr lang="en"/>
              <a:t>Needs to be safe and make people accountable for </a:t>
            </a:r>
            <a:r>
              <a:rPr lang="en"/>
              <a:t>misconduct</a:t>
            </a:r>
            <a:endParaRPr/>
          </a:p>
          <a:p>
            <a:pPr indent="0" lvl="0" marL="45720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234425" y="0"/>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500"/>
              <a:t>The existing approaches/solutions to the problem</a:t>
            </a:r>
            <a:endParaRPr b="1" sz="2500"/>
          </a:p>
        </p:txBody>
      </p:sp>
      <p:sp>
        <p:nvSpPr>
          <p:cNvPr id="68" name="Google Shape;68;p15"/>
          <p:cNvSpPr txBox="1"/>
          <p:nvPr>
            <p:ph idx="1" type="body"/>
          </p:nvPr>
        </p:nvSpPr>
        <p:spPr>
          <a:xfrm>
            <a:off x="311700" y="572700"/>
            <a:ext cx="8520600" cy="4570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00"/>
              <a:t>Problem:</a:t>
            </a:r>
            <a:endParaRPr sz="1400"/>
          </a:p>
          <a:p>
            <a:pPr indent="-317500" lvl="0" marL="457200" rtl="0" algn="l">
              <a:spcBef>
                <a:spcPts val="1200"/>
              </a:spcBef>
              <a:spcAft>
                <a:spcPts val="0"/>
              </a:spcAft>
              <a:buSzPts val="1400"/>
              <a:buChar char="●"/>
            </a:pPr>
            <a:r>
              <a:rPr lang="en" sz="1400"/>
              <a:t>Not many resources to find </a:t>
            </a:r>
            <a:r>
              <a:rPr lang="en" sz="1400"/>
              <a:t>friends</a:t>
            </a:r>
            <a:endParaRPr sz="1400"/>
          </a:p>
          <a:p>
            <a:pPr indent="-317500" lvl="0" marL="457200" rtl="0" algn="l">
              <a:spcBef>
                <a:spcPts val="0"/>
              </a:spcBef>
              <a:spcAft>
                <a:spcPts val="0"/>
              </a:spcAft>
              <a:buSzPts val="1400"/>
              <a:buChar char="●"/>
            </a:pPr>
            <a:r>
              <a:rPr lang="en" sz="1400"/>
              <a:t>Organizations often require payment</a:t>
            </a:r>
            <a:endParaRPr sz="1400"/>
          </a:p>
          <a:p>
            <a:pPr indent="-317500" lvl="0" marL="457200" rtl="0" algn="l">
              <a:spcBef>
                <a:spcPts val="0"/>
              </a:spcBef>
              <a:spcAft>
                <a:spcPts val="0"/>
              </a:spcAft>
              <a:buSzPts val="1400"/>
              <a:buChar char="●"/>
            </a:pPr>
            <a:r>
              <a:rPr lang="en" sz="1400"/>
              <a:t>Some students aren’t as outgoing as others</a:t>
            </a:r>
            <a:endParaRPr sz="1400"/>
          </a:p>
          <a:p>
            <a:pPr indent="0" lvl="0" marL="0" rtl="0" algn="l">
              <a:spcBef>
                <a:spcPts val="1200"/>
              </a:spcBef>
              <a:spcAft>
                <a:spcPts val="0"/>
              </a:spcAft>
              <a:buNone/>
            </a:pPr>
            <a:r>
              <a:rPr lang="en" sz="1400"/>
              <a:t>Existing apps:</a:t>
            </a:r>
            <a:endParaRPr sz="1400"/>
          </a:p>
          <a:p>
            <a:pPr indent="-317500" lvl="0" marL="457200" rtl="0" algn="l">
              <a:spcBef>
                <a:spcPts val="1200"/>
              </a:spcBef>
              <a:spcAft>
                <a:spcPts val="0"/>
              </a:spcAft>
              <a:buSzPts val="1400"/>
              <a:buChar char="●"/>
            </a:pPr>
            <a:r>
              <a:rPr lang="en" sz="1400"/>
              <a:t>Meetup</a:t>
            </a:r>
            <a:endParaRPr sz="1400"/>
          </a:p>
          <a:p>
            <a:pPr indent="-317500" lvl="0" marL="457200" rtl="0" algn="l">
              <a:spcBef>
                <a:spcPts val="0"/>
              </a:spcBef>
              <a:spcAft>
                <a:spcPts val="0"/>
              </a:spcAft>
              <a:buSzPts val="1400"/>
              <a:buChar char="●"/>
            </a:pPr>
            <a:r>
              <a:rPr lang="en" sz="1400"/>
              <a:t>Bumble BFF</a:t>
            </a:r>
            <a:endParaRPr sz="1400"/>
          </a:p>
          <a:p>
            <a:pPr indent="0" lvl="0" marL="0" rtl="0" algn="l">
              <a:spcBef>
                <a:spcPts val="1200"/>
              </a:spcBef>
              <a:spcAft>
                <a:spcPts val="0"/>
              </a:spcAft>
              <a:buNone/>
            </a:pPr>
            <a:r>
              <a:rPr lang="en" sz="1400"/>
              <a:t>Solutions:</a:t>
            </a:r>
            <a:endParaRPr sz="1400"/>
          </a:p>
          <a:p>
            <a:pPr indent="-317500" lvl="0" marL="457200" rtl="0" algn="l">
              <a:spcBef>
                <a:spcPts val="1200"/>
              </a:spcBef>
              <a:spcAft>
                <a:spcPts val="0"/>
              </a:spcAft>
              <a:buSzPts val="1400"/>
              <a:buChar char="●"/>
            </a:pPr>
            <a:r>
              <a:rPr lang="en" sz="1400"/>
              <a:t>Meetup is used to meet new people, make friends, find support, grow a business, and explore/share interests.</a:t>
            </a:r>
            <a:endParaRPr sz="1400"/>
          </a:p>
          <a:p>
            <a:pPr indent="-317500" lvl="0" marL="457200" rtl="0" algn="l">
              <a:spcBef>
                <a:spcPts val="0"/>
              </a:spcBef>
              <a:spcAft>
                <a:spcPts val="0"/>
              </a:spcAft>
              <a:buSzPts val="1400"/>
              <a:buChar char="●"/>
            </a:pPr>
            <a:r>
              <a:rPr lang="en" sz="1400"/>
              <a:t>Bumble BFF utilizes similar features as dating apps, in terms of allowing users to swipe left or right to find a match</a:t>
            </a:r>
            <a:endParaRPr sz="12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2500"/>
              <a:t>The team’s approach/solution to the problem</a:t>
            </a:r>
            <a:endParaRPr b="1" sz="2500"/>
          </a:p>
          <a:p>
            <a:pPr indent="0" lvl="0" marL="0" rtl="0" algn="l">
              <a:spcBef>
                <a:spcPts val="0"/>
              </a:spcBef>
              <a:spcAft>
                <a:spcPts val="0"/>
              </a:spcAft>
              <a:buNone/>
            </a:pPr>
            <a:r>
              <a:t/>
            </a:r>
            <a:endParaRPr/>
          </a:p>
        </p:txBody>
      </p:sp>
      <p:sp>
        <p:nvSpPr>
          <p:cNvPr id="74" name="Google Shape;74;p16"/>
          <p:cNvSpPr txBox="1"/>
          <p:nvPr>
            <p:ph idx="1" type="body"/>
          </p:nvPr>
        </p:nvSpPr>
        <p:spPr>
          <a:xfrm>
            <a:off x="311700" y="572700"/>
            <a:ext cx="8520600" cy="4570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sz="1400"/>
              <a:t>Problem:</a:t>
            </a:r>
            <a:endParaRPr sz="1400"/>
          </a:p>
          <a:p>
            <a:pPr indent="-317500" lvl="0" marL="457200" rtl="0" algn="l">
              <a:spcBef>
                <a:spcPts val="1200"/>
              </a:spcBef>
              <a:spcAft>
                <a:spcPts val="0"/>
              </a:spcAft>
              <a:buSzPts val="1400"/>
              <a:buChar char="●"/>
            </a:pPr>
            <a:r>
              <a:rPr lang="en" sz="1400"/>
              <a:t>Not many resources to find friends</a:t>
            </a:r>
            <a:endParaRPr sz="1400"/>
          </a:p>
          <a:p>
            <a:pPr indent="-317500" lvl="0" marL="457200" rtl="0" algn="l">
              <a:spcBef>
                <a:spcPts val="0"/>
              </a:spcBef>
              <a:spcAft>
                <a:spcPts val="0"/>
              </a:spcAft>
              <a:buSzPts val="1400"/>
              <a:buChar char="●"/>
            </a:pPr>
            <a:r>
              <a:rPr lang="en" sz="1400"/>
              <a:t>Organizations often require payment</a:t>
            </a:r>
            <a:endParaRPr sz="1400"/>
          </a:p>
          <a:p>
            <a:pPr indent="-317500" lvl="0" marL="457200" rtl="0" algn="l">
              <a:spcBef>
                <a:spcPts val="0"/>
              </a:spcBef>
              <a:spcAft>
                <a:spcPts val="0"/>
              </a:spcAft>
              <a:buSzPts val="1400"/>
              <a:buChar char="●"/>
            </a:pPr>
            <a:r>
              <a:rPr lang="en" sz="1400"/>
              <a:t>Some students aren’t as outgoing as others</a:t>
            </a:r>
            <a:endParaRPr sz="1400"/>
          </a:p>
          <a:p>
            <a:pPr indent="0" lvl="0" marL="0" rtl="0" algn="l">
              <a:spcBef>
                <a:spcPts val="1200"/>
              </a:spcBef>
              <a:spcAft>
                <a:spcPts val="0"/>
              </a:spcAft>
              <a:buNone/>
            </a:pPr>
            <a:r>
              <a:rPr lang="en" sz="1400"/>
              <a:t>Team’s approach:</a:t>
            </a:r>
            <a:endParaRPr sz="1400"/>
          </a:p>
          <a:p>
            <a:pPr indent="-317500" lvl="0" marL="457200" rtl="0" algn="l">
              <a:spcBef>
                <a:spcPts val="1200"/>
              </a:spcBef>
              <a:spcAft>
                <a:spcPts val="0"/>
              </a:spcAft>
              <a:buSzPts val="1400"/>
              <a:buChar char="●"/>
            </a:pPr>
            <a:r>
              <a:rPr lang="en" sz="1400"/>
              <a:t>Creating the RaiderMeet application</a:t>
            </a:r>
            <a:endParaRPr sz="1400"/>
          </a:p>
          <a:p>
            <a:pPr indent="0" lvl="0" marL="0" rtl="0" algn="l">
              <a:spcBef>
                <a:spcPts val="1200"/>
              </a:spcBef>
              <a:spcAft>
                <a:spcPts val="0"/>
              </a:spcAft>
              <a:buClr>
                <a:schemeClr val="dk1"/>
              </a:buClr>
              <a:buSzPts val="1100"/>
              <a:buFont typeface="Arial"/>
              <a:buNone/>
            </a:pPr>
            <a:r>
              <a:rPr lang="en" sz="1400"/>
              <a:t>Solutions:</a:t>
            </a:r>
            <a:endParaRPr sz="1400"/>
          </a:p>
          <a:p>
            <a:pPr indent="-317500" lvl="0" marL="457200" rtl="0" algn="l">
              <a:spcBef>
                <a:spcPts val="1200"/>
              </a:spcBef>
              <a:spcAft>
                <a:spcPts val="0"/>
              </a:spcAft>
              <a:buSzPts val="1400"/>
              <a:buChar char="●"/>
            </a:pPr>
            <a:r>
              <a:rPr lang="en" sz="1400"/>
              <a:t>Create an app dedicated to Texas Tech students</a:t>
            </a:r>
            <a:endParaRPr sz="1400"/>
          </a:p>
          <a:p>
            <a:pPr indent="-317500" lvl="0" marL="457200" rtl="0" algn="l">
              <a:spcBef>
                <a:spcPts val="0"/>
              </a:spcBef>
              <a:spcAft>
                <a:spcPts val="0"/>
              </a:spcAft>
              <a:buSzPts val="1400"/>
              <a:buChar char="●"/>
            </a:pPr>
            <a:r>
              <a:rPr lang="en" sz="1400"/>
              <a:t>Implement a verification system to ensure the user attends Texas Tech</a:t>
            </a:r>
            <a:endParaRPr sz="1400"/>
          </a:p>
          <a:p>
            <a:pPr indent="-317500" lvl="0" marL="457200" rtl="0" algn="l">
              <a:spcBef>
                <a:spcPts val="0"/>
              </a:spcBef>
              <a:spcAft>
                <a:spcPts val="0"/>
              </a:spcAft>
              <a:buSzPts val="1400"/>
              <a:buChar char="●"/>
            </a:pPr>
            <a:r>
              <a:rPr lang="en" sz="1400"/>
              <a:t>User friendly</a:t>
            </a:r>
            <a:endParaRPr sz="1400"/>
          </a:p>
          <a:p>
            <a:pPr indent="-317500" lvl="0" marL="457200" rtl="0" algn="l">
              <a:spcBef>
                <a:spcPts val="0"/>
              </a:spcBef>
              <a:spcAft>
                <a:spcPts val="0"/>
              </a:spcAft>
              <a:buSzPts val="1400"/>
              <a:buChar char="●"/>
            </a:pPr>
            <a:r>
              <a:rPr lang="en" sz="1400"/>
              <a:t>Share common interests about school or hobbies to find friends within the same category</a:t>
            </a:r>
            <a:endParaRPr sz="1400"/>
          </a:p>
          <a:p>
            <a:pPr indent="-317500" lvl="0" marL="457200" rtl="0" algn="l">
              <a:spcBef>
                <a:spcPts val="0"/>
              </a:spcBef>
              <a:spcAft>
                <a:spcPts val="0"/>
              </a:spcAft>
              <a:buSzPts val="1400"/>
              <a:buChar char="●"/>
            </a:pPr>
            <a:r>
              <a:rPr lang="en" sz="1400"/>
              <a:t>Free to use</a:t>
            </a:r>
            <a:endParaRPr sz="14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nvSpPr>
        <p:spPr>
          <a:xfrm>
            <a:off x="433500" y="341100"/>
            <a:ext cx="8277000" cy="4802400"/>
          </a:xfrm>
          <a:prstGeom prst="rect">
            <a:avLst/>
          </a:prstGeom>
          <a:noFill/>
          <a:ln>
            <a:noFill/>
          </a:ln>
        </p:spPr>
        <p:txBody>
          <a:bodyPr anchorCtr="0" anchor="t" bIns="91425" lIns="91425" spcFirstLastPara="1" rIns="91425" wrap="square" tIns="91425">
            <a:spAutoFit/>
          </a:bodyPr>
          <a:lstStyle/>
          <a:p>
            <a:pPr indent="-304800" lvl="0" marL="457200" rtl="0" algn="l">
              <a:lnSpc>
                <a:spcPct val="150000"/>
              </a:lnSpc>
              <a:spcBef>
                <a:spcPts val="0"/>
              </a:spcBef>
              <a:spcAft>
                <a:spcPts val="0"/>
              </a:spcAft>
              <a:buSzPts val="1200"/>
              <a:buChar char="❏"/>
            </a:pPr>
            <a:r>
              <a:rPr lang="en" sz="1200"/>
              <a:t>Cloud Database</a:t>
            </a:r>
            <a:endParaRPr sz="1200"/>
          </a:p>
          <a:p>
            <a:pPr indent="-304800" lvl="1" marL="914400" rtl="0" algn="l">
              <a:lnSpc>
                <a:spcPct val="150000"/>
              </a:lnSpc>
              <a:spcBef>
                <a:spcPts val="0"/>
              </a:spcBef>
              <a:spcAft>
                <a:spcPts val="0"/>
              </a:spcAft>
              <a:buSzPts val="1200"/>
              <a:buChar char="❏"/>
            </a:pPr>
            <a:r>
              <a:rPr lang="en" sz="1200"/>
              <a:t>It is easy to use immediately by importing various database functions through Firebase provided by Google.</a:t>
            </a:r>
            <a:endParaRPr sz="1200"/>
          </a:p>
          <a:p>
            <a:pPr indent="-304800" lvl="1" marL="914400" rtl="0" algn="l">
              <a:lnSpc>
                <a:spcPct val="150000"/>
              </a:lnSpc>
              <a:spcBef>
                <a:spcPts val="0"/>
              </a:spcBef>
              <a:spcAft>
                <a:spcPts val="0"/>
              </a:spcAft>
              <a:buSzPts val="1200"/>
              <a:buChar char="❏"/>
            </a:pPr>
            <a:r>
              <a:rPr lang="en" sz="1200"/>
              <a:t>Security issues are important for light apps with no security experts, and security issues can be solved through the Cloud database.</a:t>
            </a:r>
            <a:endParaRPr sz="1200"/>
          </a:p>
          <a:p>
            <a:pPr indent="-304800" lvl="1" marL="914400" rtl="0" algn="l">
              <a:lnSpc>
                <a:spcPct val="150000"/>
              </a:lnSpc>
              <a:spcBef>
                <a:spcPts val="0"/>
              </a:spcBef>
              <a:spcAft>
                <a:spcPts val="0"/>
              </a:spcAft>
              <a:buSzPts val="1200"/>
              <a:buChar char="❏"/>
            </a:pPr>
            <a:r>
              <a:rPr lang="en" sz="1200"/>
              <a:t>In-app maintenance, students in charge of maintaining the next app can easily learn and manage the database structure.</a:t>
            </a:r>
            <a:endParaRPr sz="1200"/>
          </a:p>
          <a:p>
            <a:pPr indent="-304800" lvl="0" marL="457200" rtl="0" algn="l">
              <a:lnSpc>
                <a:spcPct val="150000"/>
              </a:lnSpc>
              <a:spcBef>
                <a:spcPts val="0"/>
              </a:spcBef>
              <a:spcAft>
                <a:spcPts val="0"/>
              </a:spcAft>
              <a:buSzPts val="1200"/>
              <a:buChar char="❏"/>
            </a:pPr>
            <a:r>
              <a:rPr lang="en" sz="1200"/>
              <a:t>User Specification</a:t>
            </a:r>
            <a:endParaRPr sz="1200"/>
          </a:p>
          <a:p>
            <a:pPr indent="-304800" lvl="1" marL="914400" rtl="0" algn="l">
              <a:lnSpc>
                <a:spcPct val="150000"/>
              </a:lnSpc>
              <a:spcBef>
                <a:spcPts val="0"/>
              </a:spcBef>
              <a:spcAft>
                <a:spcPts val="0"/>
              </a:spcAft>
              <a:buSzPts val="1200"/>
              <a:buChar char="❏"/>
            </a:pPr>
            <a:r>
              <a:rPr lang="en" sz="1200"/>
              <a:t>Only Texas Tech University students can use it to prevent crimes such as phishing.</a:t>
            </a:r>
            <a:endParaRPr sz="1200"/>
          </a:p>
          <a:p>
            <a:pPr indent="-304800" lvl="1" marL="914400" rtl="0" algn="l">
              <a:lnSpc>
                <a:spcPct val="150000"/>
              </a:lnSpc>
              <a:spcBef>
                <a:spcPts val="0"/>
              </a:spcBef>
              <a:spcAft>
                <a:spcPts val="0"/>
              </a:spcAft>
              <a:buSzPts val="1200"/>
              <a:buChar char="❏"/>
            </a:pPr>
            <a:r>
              <a:rPr lang="en" sz="1200"/>
              <a:t>Each student's information can be checked in the profile, so communication by major and grade is possible.</a:t>
            </a:r>
            <a:endParaRPr sz="1200"/>
          </a:p>
          <a:p>
            <a:pPr indent="-304800" lvl="1" marL="914400" rtl="0" algn="l">
              <a:lnSpc>
                <a:spcPct val="150000"/>
              </a:lnSpc>
              <a:spcBef>
                <a:spcPts val="0"/>
              </a:spcBef>
              <a:spcAft>
                <a:spcPts val="0"/>
              </a:spcAft>
              <a:buSzPts val="1200"/>
              <a:buChar char="❏"/>
            </a:pPr>
            <a:r>
              <a:rPr lang="en" sz="1200"/>
              <a:t>Texas Tech University Computer Science students can directly manage apps, and based on this, they can gain experience and experience in app development and maintenance.</a:t>
            </a:r>
            <a:endParaRPr sz="1200"/>
          </a:p>
          <a:p>
            <a:pPr indent="-304800" lvl="0" marL="457200" rtl="0" algn="l">
              <a:lnSpc>
                <a:spcPct val="150000"/>
              </a:lnSpc>
              <a:spcBef>
                <a:spcPts val="0"/>
              </a:spcBef>
              <a:spcAft>
                <a:spcPts val="0"/>
              </a:spcAft>
              <a:buSzPts val="1200"/>
              <a:buChar char="❏"/>
            </a:pPr>
            <a:r>
              <a:rPr lang="en" sz="1200"/>
              <a:t>Android OS - Oreo</a:t>
            </a:r>
            <a:endParaRPr sz="1200"/>
          </a:p>
          <a:p>
            <a:pPr indent="-304800" lvl="1" marL="914400" rtl="0" algn="l">
              <a:lnSpc>
                <a:spcPct val="150000"/>
              </a:lnSpc>
              <a:spcBef>
                <a:spcPts val="0"/>
              </a:spcBef>
              <a:spcAft>
                <a:spcPts val="0"/>
              </a:spcAft>
              <a:buSzPts val="1200"/>
              <a:buChar char="❏"/>
            </a:pPr>
            <a:r>
              <a:rPr lang="en" sz="1200"/>
              <a:t>OS updates are still being made until Oreo 8.1, so you don't have to worry about OS security issues.</a:t>
            </a:r>
            <a:endParaRPr sz="1200"/>
          </a:p>
          <a:p>
            <a:pPr indent="-304800" lvl="1" marL="914400" rtl="0" algn="l">
              <a:lnSpc>
                <a:spcPct val="150000"/>
              </a:lnSpc>
              <a:spcBef>
                <a:spcPts val="0"/>
              </a:spcBef>
              <a:spcAft>
                <a:spcPts val="0"/>
              </a:spcAft>
              <a:buSzPts val="1200"/>
              <a:buChar char="❏"/>
            </a:pPr>
            <a:r>
              <a:rPr lang="en" sz="1200"/>
              <a:t>In the case of OS after Oreo, background execution should be considered, but background execution should not be considered until Oreo.</a:t>
            </a:r>
            <a:endParaRPr sz="1200"/>
          </a:p>
        </p:txBody>
      </p:sp>
      <p:sp>
        <p:nvSpPr>
          <p:cNvPr id="80" name="Google Shape;80;p17"/>
          <p:cNvSpPr txBox="1"/>
          <p:nvPr/>
        </p:nvSpPr>
        <p:spPr>
          <a:xfrm>
            <a:off x="0" y="0"/>
            <a:ext cx="82770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n" sz="1200">
                <a:solidFill>
                  <a:schemeClr val="dk1"/>
                </a:solidFill>
              </a:rPr>
              <a:t>The supporting slide addressing why your solution is better than existing ones</a:t>
            </a:r>
            <a:endParaRPr b="1" sz="13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The Functionalities and Features that Make this Product Unique </a:t>
            </a:r>
            <a:endParaRPr/>
          </a:p>
        </p:txBody>
      </p:sp>
      <p:sp>
        <p:nvSpPr>
          <p:cNvPr id="86" name="Google Shape;86;p18"/>
          <p:cNvSpPr txBox="1"/>
          <p:nvPr>
            <p:ph idx="1" type="body"/>
          </p:nvPr>
        </p:nvSpPr>
        <p:spPr>
          <a:xfrm>
            <a:off x="311700" y="1299300"/>
            <a:ext cx="8520600" cy="3269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Login specific to Texas Tech students (</a:t>
            </a:r>
            <a:r>
              <a:rPr lang="en" u="sng">
                <a:solidFill>
                  <a:schemeClr val="hlink"/>
                </a:solidFill>
                <a:hlinkClick r:id="rId3"/>
              </a:rPr>
              <a:t>user@ttu.edu</a:t>
            </a:r>
            <a:r>
              <a:rPr lang="en"/>
              <a:t>)</a:t>
            </a:r>
            <a:endParaRPr/>
          </a:p>
          <a:p>
            <a:pPr indent="-342900" lvl="0" marL="457200" rtl="0" algn="l">
              <a:spcBef>
                <a:spcPts val="0"/>
              </a:spcBef>
              <a:spcAft>
                <a:spcPts val="0"/>
              </a:spcAft>
              <a:buSzPts val="1800"/>
              <a:buChar char="●"/>
            </a:pPr>
            <a:r>
              <a:rPr lang="en"/>
              <a:t>Texas Tech email can be used to hold student accountable if </a:t>
            </a:r>
            <a:r>
              <a:rPr lang="en"/>
              <a:t>misconduct occurs</a:t>
            </a:r>
            <a:endParaRPr/>
          </a:p>
          <a:p>
            <a:pPr indent="-317500" lvl="1" marL="914400" rtl="0" algn="l">
              <a:spcBef>
                <a:spcPts val="0"/>
              </a:spcBef>
              <a:spcAft>
                <a:spcPts val="0"/>
              </a:spcAft>
              <a:buSzPts val="1400"/>
              <a:buChar char="○"/>
            </a:pPr>
            <a:r>
              <a:rPr lang="en"/>
              <a:t>Texas Tech login allows us to have the user’s information. Texas Tech contains name, address, and other important information that may aid police in finding/arresting offender</a:t>
            </a:r>
            <a:endParaRPr/>
          </a:p>
          <a:p>
            <a:pPr indent="-342900" lvl="0" marL="457200" rtl="0" algn="l">
              <a:spcBef>
                <a:spcPts val="0"/>
              </a:spcBef>
              <a:spcAft>
                <a:spcPts val="0"/>
              </a:spcAft>
              <a:buSzPts val="1800"/>
              <a:buChar char="●"/>
            </a:pPr>
            <a:r>
              <a:rPr lang="en"/>
              <a:t>Students on RaiderMeet can find new people based on their hobbies and interests </a:t>
            </a:r>
            <a:endParaRPr/>
          </a:p>
          <a:p>
            <a:pPr indent="-342900" lvl="0" marL="457200" rtl="0" algn="l">
              <a:spcBef>
                <a:spcPts val="0"/>
              </a:spcBef>
              <a:spcAft>
                <a:spcPts val="0"/>
              </a:spcAft>
              <a:buSzPts val="1800"/>
              <a:buChar char="●"/>
            </a:pPr>
            <a:r>
              <a:rPr lang="en"/>
              <a:t>Chat function allows people to talk and hopefully meet in person to create a Raider friendship</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9"/>
          <p:cNvSpPr txBox="1"/>
          <p:nvPr/>
        </p:nvSpPr>
        <p:spPr>
          <a:xfrm>
            <a:off x="0" y="0"/>
            <a:ext cx="82770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solidFill>
                  <a:schemeClr val="dk1"/>
                </a:solidFill>
              </a:rPr>
              <a:t>The software Architecture of the Approach</a:t>
            </a:r>
            <a:endParaRPr b="1" sz="1200"/>
          </a:p>
        </p:txBody>
      </p:sp>
      <p:grpSp>
        <p:nvGrpSpPr>
          <p:cNvPr id="92" name="Google Shape;92;p19"/>
          <p:cNvGrpSpPr/>
          <p:nvPr/>
        </p:nvGrpSpPr>
        <p:grpSpPr>
          <a:xfrm>
            <a:off x="356950" y="183175"/>
            <a:ext cx="8694275" cy="3356400"/>
            <a:chOff x="356950" y="183175"/>
            <a:chExt cx="8694275" cy="3356400"/>
          </a:xfrm>
        </p:grpSpPr>
        <p:sp>
          <p:nvSpPr>
            <p:cNvPr id="93" name="Google Shape;93;p19"/>
            <p:cNvSpPr/>
            <p:nvPr/>
          </p:nvSpPr>
          <p:spPr>
            <a:xfrm>
              <a:off x="5483025" y="183175"/>
              <a:ext cx="3568200" cy="1706400"/>
            </a:xfrm>
            <a:prstGeom prst="roundRect">
              <a:avLst>
                <a:gd fmla="val 16667" name="adj"/>
              </a:avLst>
            </a:prstGeom>
            <a:solidFill>
              <a:schemeClr val="lt1"/>
            </a:solidFill>
            <a:ln cap="flat" cmpd="sng" w="9525">
              <a:solidFill>
                <a:schemeClr val="dk1"/>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9"/>
            <p:cNvSpPr txBox="1"/>
            <p:nvPr/>
          </p:nvSpPr>
          <p:spPr>
            <a:xfrm>
              <a:off x="394650" y="728575"/>
              <a:ext cx="2784900" cy="6156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a:t>Firebase</a:t>
              </a:r>
              <a:endParaRPr/>
            </a:p>
            <a:p>
              <a:pPr indent="0" lvl="0" marL="0" rtl="0" algn="ctr">
                <a:spcBef>
                  <a:spcPts val="0"/>
                </a:spcBef>
                <a:spcAft>
                  <a:spcPts val="0"/>
                </a:spcAft>
                <a:buNone/>
              </a:pPr>
              <a:r>
                <a:rPr lang="en"/>
                <a:t>(Cloud Database)</a:t>
              </a:r>
              <a:endParaRPr/>
            </a:p>
          </p:txBody>
        </p:sp>
        <p:sp>
          <p:nvSpPr>
            <p:cNvPr id="95" name="Google Shape;95;p19"/>
            <p:cNvSpPr txBox="1"/>
            <p:nvPr/>
          </p:nvSpPr>
          <p:spPr>
            <a:xfrm>
              <a:off x="6173400" y="878425"/>
              <a:ext cx="2784900" cy="4002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a:t>Cloud Storage</a:t>
              </a:r>
              <a:endParaRPr/>
            </a:p>
          </p:txBody>
        </p:sp>
        <p:sp>
          <p:nvSpPr>
            <p:cNvPr id="96" name="Google Shape;96;p19"/>
            <p:cNvSpPr txBox="1"/>
            <p:nvPr/>
          </p:nvSpPr>
          <p:spPr>
            <a:xfrm>
              <a:off x="6173400" y="1387538"/>
              <a:ext cx="2784900" cy="4002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a:t>Realtime Database</a:t>
              </a:r>
              <a:endParaRPr/>
            </a:p>
          </p:txBody>
        </p:sp>
        <p:sp>
          <p:nvSpPr>
            <p:cNvPr id="97" name="Google Shape;97;p19"/>
            <p:cNvSpPr txBox="1"/>
            <p:nvPr/>
          </p:nvSpPr>
          <p:spPr>
            <a:xfrm>
              <a:off x="6173400" y="369300"/>
              <a:ext cx="2784900" cy="4002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a:t>Authentication</a:t>
              </a:r>
              <a:endParaRPr/>
            </a:p>
          </p:txBody>
        </p:sp>
        <p:sp>
          <p:nvSpPr>
            <p:cNvPr id="98" name="Google Shape;98;p19"/>
            <p:cNvSpPr txBox="1"/>
            <p:nvPr/>
          </p:nvSpPr>
          <p:spPr>
            <a:xfrm>
              <a:off x="3477750" y="2079950"/>
              <a:ext cx="2188500" cy="4002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a:t>RaiderMeet App</a:t>
              </a:r>
              <a:endParaRPr/>
            </a:p>
          </p:txBody>
        </p:sp>
        <p:sp>
          <p:nvSpPr>
            <p:cNvPr id="99" name="Google Shape;99;p19"/>
            <p:cNvSpPr txBox="1"/>
            <p:nvPr/>
          </p:nvSpPr>
          <p:spPr>
            <a:xfrm>
              <a:off x="6057800" y="2275900"/>
              <a:ext cx="2784900" cy="5541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a:t>Data</a:t>
              </a:r>
              <a:endParaRPr/>
            </a:p>
            <a:p>
              <a:pPr indent="0" lvl="0" marL="0" rtl="0" algn="ctr">
                <a:spcBef>
                  <a:spcPts val="0"/>
                </a:spcBef>
                <a:spcAft>
                  <a:spcPts val="0"/>
                </a:spcAft>
                <a:buNone/>
              </a:pPr>
              <a:r>
                <a:rPr lang="en" sz="1000"/>
                <a:t>(User, Chat, Friend, Friend Request)</a:t>
              </a:r>
              <a:endParaRPr sz="1000"/>
            </a:p>
          </p:txBody>
        </p:sp>
        <p:sp>
          <p:nvSpPr>
            <p:cNvPr id="100" name="Google Shape;100;p19"/>
            <p:cNvSpPr txBox="1"/>
            <p:nvPr/>
          </p:nvSpPr>
          <p:spPr>
            <a:xfrm>
              <a:off x="3179550" y="3139375"/>
              <a:ext cx="2784900" cy="4002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a:t>Services</a:t>
              </a:r>
              <a:endParaRPr/>
            </a:p>
          </p:txBody>
        </p:sp>
        <p:sp>
          <p:nvSpPr>
            <p:cNvPr id="101" name="Google Shape;101;p19"/>
            <p:cNvSpPr txBox="1"/>
            <p:nvPr/>
          </p:nvSpPr>
          <p:spPr>
            <a:xfrm>
              <a:off x="356950" y="2079950"/>
              <a:ext cx="2784900" cy="4002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a:t>Local Database</a:t>
              </a:r>
              <a:endParaRPr/>
            </a:p>
          </p:txBody>
        </p:sp>
        <p:cxnSp>
          <p:nvCxnSpPr>
            <p:cNvPr id="102" name="Google Shape;102;p19"/>
            <p:cNvCxnSpPr>
              <a:stCxn id="99" idx="0"/>
              <a:endCxn id="96" idx="1"/>
            </p:cNvCxnSpPr>
            <p:nvPr/>
          </p:nvCxnSpPr>
          <p:spPr>
            <a:xfrm flipH="1" rot="5400000">
              <a:off x="6467750" y="1293400"/>
              <a:ext cx="688200" cy="1276800"/>
            </a:xfrm>
            <a:prstGeom prst="bentConnector4">
              <a:avLst>
                <a:gd fmla="val 18283" name="adj1"/>
                <a:gd fmla="val 118654" name="adj2"/>
              </a:avLst>
            </a:prstGeom>
            <a:noFill/>
            <a:ln cap="flat" cmpd="sng" w="9525">
              <a:solidFill>
                <a:schemeClr val="dk2"/>
              </a:solidFill>
              <a:prstDash val="solid"/>
              <a:round/>
              <a:headEnd len="med" w="med" type="stealth"/>
              <a:tailEnd len="med" w="med" type="stealth"/>
            </a:ln>
          </p:spPr>
        </p:cxnSp>
        <p:cxnSp>
          <p:nvCxnSpPr>
            <p:cNvPr id="103" name="Google Shape;103;p19"/>
            <p:cNvCxnSpPr>
              <a:stCxn id="99" idx="0"/>
              <a:endCxn id="95" idx="1"/>
            </p:cNvCxnSpPr>
            <p:nvPr/>
          </p:nvCxnSpPr>
          <p:spPr>
            <a:xfrm flipH="1" rot="5400000">
              <a:off x="6213200" y="1038850"/>
              <a:ext cx="1197300" cy="1276800"/>
            </a:xfrm>
            <a:prstGeom prst="bentConnector4">
              <a:avLst>
                <a:gd fmla="val 22866" name="adj1"/>
                <a:gd fmla="val 126128" name="adj2"/>
              </a:avLst>
            </a:prstGeom>
            <a:noFill/>
            <a:ln cap="flat" cmpd="sng" w="9525">
              <a:solidFill>
                <a:schemeClr val="dk2"/>
              </a:solidFill>
              <a:prstDash val="solid"/>
              <a:round/>
              <a:headEnd len="med" w="med" type="stealth"/>
              <a:tailEnd len="med" w="med" type="stealth"/>
            </a:ln>
          </p:spPr>
        </p:cxnSp>
        <p:cxnSp>
          <p:nvCxnSpPr>
            <p:cNvPr id="104" name="Google Shape;104;p19"/>
            <p:cNvCxnSpPr>
              <a:stCxn id="99" idx="0"/>
              <a:endCxn id="97" idx="1"/>
            </p:cNvCxnSpPr>
            <p:nvPr/>
          </p:nvCxnSpPr>
          <p:spPr>
            <a:xfrm flipH="1" rot="5400000">
              <a:off x="5958650" y="784300"/>
              <a:ext cx="1706400" cy="1276800"/>
            </a:xfrm>
            <a:prstGeom prst="bentConnector4">
              <a:avLst>
                <a:gd fmla="val 24204" name="adj1"/>
                <a:gd fmla="val 132262" name="adj2"/>
              </a:avLst>
            </a:prstGeom>
            <a:noFill/>
            <a:ln cap="flat" cmpd="sng" w="9525">
              <a:solidFill>
                <a:schemeClr val="dk2"/>
              </a:solidFill>
              <a:prstDash val="solid"/>
              <a:round/>
              <a:headEnd len="med" w="med" type="stealth"/>
              <a:tailEnd len="med" w="med" type="stealth"/>
            </a:ln>
          </p:spPr>
        </p:cxnSp>
        <p:cxnSp>
          <p:nvCxnSpPr>
            <p:cNvPr id="105" name="Google Shape;105;p19"/>
            <p:cNvCxnSpPr>
              <a:stCxn id="99" idx="1"/>
              <a:endCxn id="98" idx="3"/>
            </p:cNvCxnSpPr>
            <p:nvPr/>
          </p:nvCxnSpPr>
          <p:spPr>
            <a:xfrm rot="10800000">
              <a:off x="5666300" y="2279950"/>
              <a:ext cx="391500" cy="273000"/>
            </a:xfrm>
            <a:prstGeom prst="bentConnector3">
              <a:avLst>
                <a:gd fmla="val 50006" name="adj1"/>
              </a:avLst>
            </a:prstGeom>
            <a:noFill/>
            <a:ln cap="flat" cmpd="sng" w="9525">
              <a:solidFill>
                <a:schemeClr val="dk2"/>
              </a:solidFill>
              <a:prstDash val="solid"/>
              <a:round/>
              <a:headEnd len="med" w="med" type="stealth"/>
              <a:tailEnd len="med" w="med" type="stealth"/>
            </a:ln>
          </p:spPr>
        </p:cxnSp>
        <p:cxnSp>
          <p:nvCxnSpPr>
            <p:cNvPr id="106" name="Google Shape;106;p19"/>
            <p:cNvCxnSpPr>
              <a:stCxn id="98" idx="1"/>
              <a:endCxn id="101" idx="3"/>
            </p:cNvCxnSpPr>
            <p:nvPr/>
          </p:nvCxnSpPr>
          <p:spPr>
            <a:xfrm flipH="1">
              <a:off x="3141750" y="2280050"/>
              <a:ext cx="336000" cy="600"/>
            </a:xfrm>
            <a:prstGeom prst="bentConnector3">
              <a:avLst>
                <a:gd fmla="val 49985" name="adj1"/>
              </a:avLst>
            </a:prstGeom>
            <a:noFill/>
            <a:ln cap="flat" cmpd="sng" w="9525">
              <a:solidFill>
                <a:schemeClr val="dk2"/>
              </a:solidFill>
              <a:prstDash val="solid"/>
              <a:round/>
              <a:headEnd len="med" w="med" type="stealth"/>
              <a:tailEnd len="med" w="med" type="stealth"/>
            </a:ln>
          </p:spPr>
        </p:cxnSp>
        <p:cxnSp>
          <p:nvCxnSpPr>
            <p:cNvPr id="107" name="Google Shape;107;p19"/>
            <p:cNvCxnSpPr>
              <a:stCxn id="93" idx="1"/>
              <a:endCxn id="94" idx="3"/>
            </p:cNvCxnSpPr>
            <p:nvPr/>
          </p:nvCxnSpPr>
          <p:spPr>
            <a:xfrm flipH="1">
              <a:off x="3179625" y="1036375"/>
              <a:ext cx="2303400" cy="600"/>
            </a:xfrm>
            <a:prstGeom prst="bentConnector3">
              <a:avLst>
                <a:gd fmla="val 50002" name="adj1"/>
              </a:avLst>
            </a:prstGeom>
            <a:noFill/>
            <a:ln cap="flat" cmpd="sng" w="9525">
              <a:solidFill>
                <a:schemeClr val="dk2"/>
              </a:solidFill>
              <a:prstDash val="solid"/>
              <a:round/>
              <a:headEnd len="med" w="med" type="stealth"/>
              <a:tailEnd len="med" w="med" type="stealth"/>
            </a:ln>
          </p:spPr>
        </p:cxnSp>
        <p:cxnSp>
          <p:nvCxnSpPr>
            <p:cNvPr id="108" name="Google Shape;108;p19"/>
            <p:cNvCxnSpPr>
              <a:stCxn id="100" idx="0"/>
              <a:endCxn id="98" idx="2"/>
            </p:cNvCxnSpPr>
            <p:nvPr/>
          </p:nvCxnSpPr>
          <p:spPr>
            <a:xfrm rot="-5400000">
              <a:off x="4242750" y="2809525"/>
              <a:ext cx="659100" cy="600"/>
            </a:xfrm>
            <a:prstGeom prst="bentConnector3">
              <a:avLst>
                <a:gd fmla="val 50009" name="adj1"/>
              </a:avLst>
            </a:prstGeom>
            <a:noFill/>
            <a:ln cap="flat" cmpd="sng" w="9525">
              <a:solidFill>
                <a:schemeClr val="dk2"/>
              </a:solidFill>
              <a:prstDash val="solid"/>
              <a:round/>
              <a:headEnd len="med" w="med" type="stealth"/>
              <a:tailEnd len="med" w="med" type="stealth"/>
            </a:ln>
          </p:spPr>
        </p:cxnSp>
      </p:grpSp>
      <p:sp>
        <p:nvSpPr>
          <p:cNvPr id="109" name="Google Shape;109;p19"/>
          <p:cNvSpPr/>
          <p:nvPr/>
        </p:nvSpPr>
        <p:spPr>
          <a:xfrm>
            <a:off x="93525" y="3742725"/>
            <a:ext cx="8957700" cy="1197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304800" lvl="0" marL="457200" rtl="0" algn="l">
              <a:lnSpc>
                <a:spcPct val="150000"/>
              </a:lnSpc>
              <a:spcBef>
                <a:spcPts val="0"/>
              </a:spcBef>
              <a:spcAft>
                <a:spcPts val="0"/>
              </a:spcAft>
              <a:buSzPts val="1200"/>
              <a:buChar char="❏"/>
            </a:pPr>
            <a:r>
              <a:rPr lang="en" sz="1200"/>
              <a:t>The RaiderMeet app uses a Cloud Database called Firebase, and data related to the user is stored in Firebase.</a:t>
            </a:r>
            <a:endParaRPr sz="1200"/>
          </a:p>
          <a:p>
            <a:pPr indent="-304800" lvl="0" marL="457200" rtl="0" algn="l">
              <a:lnSpc>
                <a:spcPct val="150000"/>
              </a:lnSpc>
              <a:spcBef>
                <a:spcPts val="0"/>
              </a:spcBef>
              <a:spcAft>
                <a:spcPts val="0"/>
              </a:spcAft>
              <a:buSzPts val="1200"/>
              <a:buChar char="❏"/>
            </a:pPr>
            <a:r>
              <a:rPr lang="en" sz="1200"/>
              <a:t>The Local database stores and manages data such as images, audio, and text required to implement the RaiderMeet App.</a:t>
            </a:r>
            <a:endParaRPr sz="1200"/>
          </a:p>
          <a:p>
            <a:pPr indent="-304800" lvl="0" marL="457200" rtl="0" algn="l">
              <a:lnSpc>
                <a:spcPct val="150000"/>
              </a:lnSpc>
              <a:spcBef>
                <a:spcPts val="0"/>
              </a:spcBef>
              <a:spcAft>
                <a:spcPts val="0"/>
              </a:spcAft>
              <a:buSzPts val="1200"/>
              <a:buChar char="❏"/>
            </a:pPr>
            <a:r>
              <a:rPr lang="en" sz="1200"/>
              <a:t>The service provides various functions of an app composed of Java Source Code.</a:t>
            </a:r>
            <a:endParaRPr sz="12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0"/>
          <p:cNvSpPr txBox="1"/>
          <p:nvPr>
            <p:ph type="ctrTitle"/>
          </p:nvPr>
        </p:nvSpPr>
        <p:spPr>
          <a:xfrm>
            <a:off x="1472800" y="319900"/>
            <a:ext cx="6609900" cy="249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b="1" lang="en" sz="1660">
                <a:highlight>
                  <a:schemeClr val="lt1"/>
                </a:highlight>
                <a:latin typeface="Times New Roman"/>
                <a:ea typeface="Times New Roman"/>
                <a:cs typeface="Times New Roman"/>
                <a:sym typeface="Times New Roman"/>
              </a:rPr>
              <a:t>The team information and how they worked together - 1/2</a:t>
            </a:r>
            <a:endParaRPr b="1" sz="5260">
              <a:highlight>
                <a:schemeClr val="lt1"/>
              </a:highlight>
            </a:endParaRPr>
          </a:p>
        </p:txBody>
      </p:sp>
      <p:sp>
        <p:nvSpPr>
          <p:cNvPr id="115" name="Google Shape;115;p20"/>
          <p:cNvSpPr txBox="1"/>
          <p:nvPr>
            <p:ph idx="1" type="subTitle"/>
          </p:nvPr>
        </p:nvSpPr>
        <p:spPr>
          <a:xfrm>
            <a:off x="194150" y="659150"/>
            <a:ext cx="8520600" cy="792600"/>
          </a:xfrm>
          <a:prstGeom prst="rect">
            <a:avLst/>
          </a:prstGeom>
        </p:spPr>
        <p:txBody>
          <a:bodyPr anchorCtr="0" anchor="t" bIns="91425" lIns="91425" spcFirstLastPara="1" rIns="91425" wrap="square" tIns="91425">
            <a:noAutofit/>
          </a:bodyPr>
          <a:lstStyle/>
          <a:p>
            <a:pPr indent="0" lvl="0" marL="0" rtl="0" algn="ctr">
              <a:lnSpc>
                <a:spcPct val="90000"/>
              </a:lnSpc>
              <a:spcBef>
                <a:spcPts val="0"/>
              </a:spcBef>
              <a:spcAft>
                <a:spcPts val="0"/>
              </a:spcAft>
              <a:buSzPts val="358"/>
              <a:buNone/>
            </a:pPr>
            <a:r>
              <a:rPr lang="en" sz="1390">
                <a:solidFill>
                  <a:schemeClr val="dk1"/>
                </a:solidFill>
                <a:highlight>
                  <a:srgbClr val="FFFFFF"/>
                </a:highlight>
                <a:latin typeface="Times New Roman"/>
                <a:ea typeface="Times New Roman"/>
                <a:cs typeface="Times New Roman"/>
                <a:sym typeface="Times New Roman"/>
              </a:rPr>
              <a:t>Our team planned to make a Hanging out app</a:t>
            </a:r>
            <a:r>
              <a:rPr b="1" lang="en" sz="1390">
                <a:solidFill>
                  <a:schemeClr val="dk1"/>
                </a:solidFill>
                <a:highlight>
                  <a:srgbClr val="FFFFFF"/>
                </a:highlight>
                <a:latin typeface="Times New Roman"/>
                <a:ea typeface="Times New Roman"/>
                <a:cs typeface="Times New Roman"/>
                <a:sym typeface="Times New Roman"/>
              </a:rPr>
              <a:t> </a:t>
            </a:r>
            <a:r>
              <a:rPr lang="en" sz="1390">
                <a:solidFill>
                  <a:schemeClr val="dk1"/>
                </a:solidFill>
                <a:highlight>
                  <a:srgbClr val="FFFFFF"/>
                </a:highlight>
                <a:latin typeface="Times New Roman"/>
                <a:ea typeface="Times New Roman"/>
                <a:cs typeface="Times New Roman"/>
                <a:sym typeface="Times New Roman"/>
              </a:rPr>
              <a:t>which has similar design to dating app, but completely different from dating app on purpose. Our team noticed that a lot of people in college but also in new places where they moved had a hard time being alone. For anyone who moved to a new place, it is very difficult for them to adapt to new culture and settle down by themselves. During the research, our team also noticed that there are  a lot of college students not only in Texas Tech University but also in other schools who have a hard time getting adapted to new cultures and environments. The main reason was it was hard for them to make real friends and new friends, since there have not been many opportunities going on especially during COVID. There are multiple reasons why our team chose to make a hanging out app, but not a dating app. But one of the main reasons was to help people’s loneliness. Based on the research, we felt more need to help people through our app. Another main reason why we decided not to make a dating app is because a lot of people just ended up doing dating apps even though they actually do not want to date anyone, but just want friends. They cannot find the right app to make friends because there are only dating apps popular in the app market. During this project, our team had a hard time overall because at first, we could not even debug our codes and test them. It was because a lot of HP-branded computers have issues with Android Studio and three of us were using HP-branded laptops. At first, we were testing our codes through one teammates’ computer, but this was very inefficient and very inconvenient. Later on, we could figure out the issues and we ended up fixing it. It was very sad and a little unfair for our team because even though our team started our project early, there were issues so that our progress was not very fast because we were stuck at debugging issues just because of the computer. I appreciate it to my team again for we did so great and being patient brought us to a situation where we could very successfully finish our project very well in a short period of time with enough knowledge. </a:t>
            </a:r>
            <a:endParaRPr sz="1910">
              <a:highlight>
                <a:srgbClr val="FFFFFF"/>
              </a:highligh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1"/>
          <p:cNvSpPr txBox="1"/>
          <p:nvPr>
            <p:ph type="ctrTitle"/>
          </p:nvPr>
        </p:nvSpPr>
        <p:spPr>
          <a:xfrm>
            <a:off x="1472800" y="319900"/>
            <a:ext cx="6609900" cy="249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b="1" lang="en" sz="1660">
                <a:highlight>
                  <a:schemeClr val="lt1"/>
                </a:highlight>
                <a:latin typeface="Times New Roman"/>
                <a:ea typeface="Times New Roman"/>
                <a:cs typeface="Times New Roman"/>
                <a:sym typeface="Times New Roman"/>
              </a:rPr>
              <a:t>The team information and how they worked together - 2/2</a:t>
            </a:r>
            <a:endParaRPr b="1" sz="5260">
              <a:highlight>
                <a:schemeClr val="lt1"/>
              </a:highlight>
            </a:endParaRPr>
          </a:p>
        </p:txBody>
      </p:sp>
      <p:sp>
        <p:nvSpPr>
          <p:cNvPr id="121" name="Google Shape;121;p21"/>
          <p:cNvSpPr txBox="1"/>
          <p:nvPr>
            <p:ph idx="1" type="subTitle"/>
          </p:nvPr>
        </p:nvSpPr>
        <p:spPr>
          <a:xfrm>
            <a:off x="194150" y="659150"/>
            <a:ext cx="8520600" cy="792600"/>
          </a:xfrm>
          <a:prstGeom prst="rect">
            <a:avLst/>
          </a:prstGeom>
        </p:spPr>
        <p:txBody>
          <a:bodyPr anchorCtr="0" anchor="t" bIns="91425" lIns="91425" spcFirstLastPara="1" rIns="91425" wrap="square" tIns="91425">
            <a:noAutofit/>
          </a:bodyPr>
          <a:lstStyle/>
          <a:p>
            <a:pPr indent="0" lvl="0" marL="0" rtl="0" algn="ctr">
              <a:lnSpc>
                <a:spcPct val="90000"/>
              </a:lnSpc>
              <a:spcBef>
                <a:spcPts val="0"/>
              </a:spcBef>
              <a:spcAft>
                <a:spcPts val="0"/>
              </a:spcAft>
              <a:buSzPts val="358"/>
              <a:buNone/>
            </a:pPr>
            <a:r>
              <a:rPr lang="en" sz="1490">
                <a:solidFill>
                  <a:schemeClr val="dk1"/>
                </a:solidFill>
                <a:highlight>
                  <a:srgbClr val="FFFFFF"/>
                </a:highlight>
                <a:latin typeface="Times New Roman"/>
                <a:ea typeface="Times New Roman"/>
                <a:cs typeface="Times New Roman"/>
                <a:sym typeface="Times New Roman"/>
              </a:rPr>
              <a:t>Overall, this project was very interesting. During the development process, our team decided to divide each function into each role. This way was way more efficient because each of us can only focus on our own parts so that there will be no errors and even though there are errors, it can be easily found and fixed. I took the chat part and I made the chat part actually work so that messages can go back and forth with each other between two users. I did this through the real time database that can save the chat contents and the information of the users who we talked to. First, we had a hard time with the database part that actually save our datas to make this app run perfectly, not to be a dummy app. Professor said in class that he does not want anything to be a dummy app. So, all the coding was not very hard as much as figuring out the database part. Our team successfully could figure out the database but It was hard for us to find the real time database because this is a chatting app that requires the database that saves datas in real time.  However, I ended up finding the database called Google Firebase. It was very easy to set up and it was free. The biggest advantage of using firebase was we did not have to change anything in the database, whenever we modify our codes on Android Studio. Most databases require modifications together whenever developers modify their code, but firebase did not. Thus, we ended up applying the .json(firebase) to our project and it successfully worked to make the chat go back and forth, and save the chat contents. </a:t>
            </a:r>
            <a:endParaRPr sz="2010">
              <a:highlight>
                <a:srgbClr val="FFFFFF"/>
              </a:highlight>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