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1"/>
  </p:notesMasterIdLst>
  <p:handoutMasterIdLst>
    <p:handoutMasterId r:id="rId22"/>
  </p:handoutMasterIdLst>
  <p:sldIdLst>
    <p:sldId id="433" r:id="rId2"/>
    <p:sldId id="416" r:id="rId3"/>
    <p:sldId id="434" r:id="rId4"/>
    <p:sldId id="344" r:id="rId5"/>
    <p:sldId id="449" r:id="rId6"/>
    <p:sldId id="436" r:id="rId7"/>
    <p:sldId id="437" r:id="rId8"/>
    <p:sldId id="438" r:id="rId9"/>
    <p:sldId id="439" r:id="rId10"/>
    <p:sldId id="440" r:id="rId11"/>
    <p:sldId id="441" r:id="rId12"/>
    <p:sldId id="442" r:id="rId13"/>
    <p:sldId id="451" r:id="rId14"/>
    <p:sldId id="450" r:id="rId15"/>
    <p:sldId id="446" r:id="rId16"/>
    <p:sldId id="445" r:id="rId17"/>
    <p:sldId id="448" r:id="rId18"/>
    <p:sldId id="447" r:id="rId19"/>
    <p:sldId id="265" r:id="rId2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autoAdjust="0"/>
    <p:restoredTop sz="94676" autoAdjust="0"/>
  </p:normalViewPr>
  <p:slideViewPr>
    <p:cSldViewPr snapToGrid="0" showGuides="1">
      <p:cViewPr varScale="1">
        <p:scale>
          <a:sx n="73" d="100"/>
          <a:sy n="73" d="100"/>
        </p:scale>
        <p:origin x="128" y="48"/>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278075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s://www.facebook.com/SAP" TargetMode="External"/><Relationship Id="rId3" Type="http://schemas.openxmlformats.org/officeDocument/2006/relationships/hyperlink" Target="http://www.sap.com/corporate-en/legal/copyright/index.epx" TargetMode="External"/><Relationship Id="rId7" Type="http://schemas.openxmlformats.org/officeDocument/2006/relationships/hyperlink" Target="https://www.linkedin.com/company/sap" TargetMode="External"/><Relationship Id="rId12"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s://twitter.com/sap" TargetMode="External"/><Relationship Id="rId5" Type="http://schemas.openxmlformats.org/officeDocument/2006/relationships/hyperlink" Target="https://plus.google.com/+SAP" TargetMode="External"/><Relationship Id="rId10" Type="http://schemas.openxmlformats.org/officeDocument/2006/relationships/image" Target="../media/image5.png"/><Relationship Id="rId4" Type="http://schemas.openxmlformats.org/officeDocument/2006/relationships/hyperlink" Target="https://www.sap.com/registration/contact.html" TargetMode="External"/><Relationship Id="rId9" Type="http://schemas.openxmlformats.org/officeDocument/2006/relationships/hyperlink" Target="https://www.youtube.com/user/SAP" TargetMode="External"/><Relationship Id="rId14"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s://www.facebook.com/SAP" TargetMode="External"/><Relationship Id="rId3" Type="http://schemas.openxmlformats.org/officeDocument/2006/relationships/hyperlink" Target="https://www.sap.com/corporate/de/legal/copyright.html" TargetMode="External"/><Relationship Id="rId7" Type="http://schemas.openxmlformats.org/officeDocument/2006/relationships/hyperlink" Target="https://www.linkedin.com/company/sap" TargetMode="External"/><Relationship Id="rId12"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s://twitter.com/sap" TargetMode="External"/><Relationship Id="rId5" Type="http://schemas.openxmlformats.org/officeDocument/2006/relationships/hyperlink" Target="https://plus.google.com/+SAP" TargetMode="External"/><Relationship Id="rId10" Type="http://schemas.openxmlformats.org/officeDocument/2006/relationships/image" Target="../media/image5.png"/><Relationship Id="rId4" Type="http://schemas.openxmlformats.org/officeDocument/2006/relationships/hyperlink" Target="https://www.sap.com/registration/contact.html" TargetMode="External"/><Relationship Id="rId9" Type="http://schemas.openxmlformats.org/officeDocument/2006/relationships/hyperlink" Target="https://www.youtube.com/user/SAP" TargetMode="External"/><Relationship Id="rId1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1188800"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Hero Motion Band" descr="Three rectangles on the roght side of the image&#10;1. SAP Gold 60%&#10;2. SAP Gold 30%&#10;3. SAP Gold" title="Hero Motion Band"/>
          <p:cNvGrpSpPr/>
          <p:nvPr userDrawn="1"/>
        </p:nvGrpSpPr>
        <p:grpSpPr>
          <a:xfrm>
            <a:off x="9171173" y="0"/>
            <a:ext cx="3024002" cy="3430006"/>
            <a:chOff x="9171173" y="0"/>
            <a:chExt cx="3024002" cy="3430006"/>
          </a:xfrm>
        </p:grpSpPr>
        <p:sp>
          <p:nvSpPr>
            <p:cNvPr id="17" name="Rectangle SAP Gold"/>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452717617"/>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81" userDrawn="1">
          <p15:clr>
            <a:srgbClr val="FBAE40"/>
          </p15:clr>
        </p15:guide>
        <p15:guide id="7" orient="horz" pos="3232" userDrawn="1">
          <p15:clr>
            <a:srgbClr val="FBAE40"/>
          </p15:clr>
        </p15:guide>
        <p15:guide id="8" orient="horz" pos="3504" userDrawn="1">
          <p15:clr>
            <a:srgbClr val="FBAE40"/>
          </p15:clr>
        </p15:guide>
        <p15:guide id="9" pos="704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and 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928401980"/>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133" userDrawn="1">
          <p15:clr>
            <a:srgbClr val="FBAE40"/>
          </p15:clr>
        </p15:guide>
        <p15:guide id="5" orient="horz" pos="3204" userDrawn="1">
          <p15:clr>
            <a:srgbClr val="FBAE40"/>
          </p15:clr>
        </p15:guide>
        <p15:guide id="6" pos="736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252000"/>
            <a:ext cx="6097587"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190104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2"/>
          <p:cNvSpPr>
            <a:spLocks noGrp="1"/>
          </p:cNvSpPr>
          <p:nvPr>
            <p:ph type="title" hasCustomPrompt="1"/>
          </p:nvPr>
        </p:nvSpPr>
        <p:spPr>
          <a:xfrm>
            <a:off x="288000" y="4024430"/>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
        <p:nvSpPr>
          <p:cNvPr id="5" name="Title image (illustration scene art)"/>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Tree>
    <p:extLst>
      <p:ext uri="{BB962C8B-B14F-4D97-AF65-F5344CB8AC3E}">
        <p14:creationId xmlns:p14="http://schemas.microsoft.com/office/powerpoint/2010/main" val="3018874800"/>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2160" userDrawn="1">
          <p15:clr>
            <a:srgbClr val="FBAE40"/>
          </p15:clr>
        </p15:guide>
        <p15:guide id="2" pos="181" userDrawn="1">
          <p15:clr>
            <a:srgbClr val="FBAE40"/>
          </p15:clr>
        </p15:guide>
        <p15:guide id="3" orient="horz" pos="4145" userDrawn="1">
          <p15:clr>
            <a:srgbClr val="FBAE40"/>
          </p15:clr>
        </p15:guide>
        <p15:guide id="4" orient="horz" pos="2534" userDrawn="1">
          <p15:clr>
            <a:srgbClr val="FBAE40"/>
          </p15:clr>
        </p15:guide>
        <p15:guide id="5" orient="horz" pos="3164" userDrawn="1">
          <p15:clr>
            <a:srgbClr val="FBAE40"/>
          </p15:clr>
        </p15:guide>
        <p15:guide id="6" orient="horz" pos="3233" userDrawn="1">
          <p15:clr>
            <a:srgbClr val="FBAE40"/>
          </p15:clr>
        </p15:guide>
        <p15:guide id="7" orient="horz" pos="3505" userDrawn="1">
          <p15:clr>
            <a:srgbClr val="FBAE40"/>
          </p15:clr>
        </p15:guide>
        <p15:guide id="8" pos="7049"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9248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5"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Tree>
    <p:extLst>
      <p:ext uri="{BB962C8B-B14F-4D97-AF65-F5344CB8AC3E}">
        <p14:creationId xmlns:p14="http://schemas.microsoft.com/office/powerpoint/2010/main" val="781090314"/>
      </p:ext>
    </p:extLst>
  </p:cSld>
  <p:clrMapOvr>
    <a:overrideClrMapping bg1="dk1" tx1="lt1" bg2="dk2" tx2="lt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25"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2"/>
                </a:solidFill>
                <a:latin typeface="Arial"/>
                <a:ea typeface="Arial Unicode MS" panose="020B0604020202020204" pitchFamily="34" charset="-128"/>
                <a:cs typeface="+mn-cs"/>
                <a:hlinkClick r:id="rId3"/>
              </a:rPr>
              <a:t>www.sap.com/corporate-en/legal/copyright/index.epx</a:t>
            </a:r>
            <a:r>
              <a:rPr lang="en-US" sz="800" kern="1200" dirty="0">
                <a:solidFill>
                  <a:schemeClr val="tx2"/>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for additional trademark information and notices.</a:t>
            </a:r>
          </a:p>
        </p:txBody>
      </p:sp>
      <p:sp>
        <p:nvSpPr>
          <p:cNvPr id="26"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2" name="Plus Google com icon with link">
            <a:hlinkClick r:id="rId5"/>
          </p:cNvPr>
          <p:cNvPicPr>
            <a:picLocks noChangeAspect="1"/>
          </p:cNvPicPr>
          <p:nvPr userDrawn="1"/>
        </p:nvPicPr>
        <p:blipFill>
          <a:blip r:embed="rId6"/>
          <a:stretch>
            <a:fillRect/>
          </a:stretch>
        </p:blipFill>
        <p:spPr>
          <a:xfrm>
            <a:off x="2846230" y="1749063"/>
            <a:ext cx="363600" cy="363600"/>
          </a:xfrm>
          <a:prstGeom prst="rect">
            <a:avLst/>
          </a:prstGeom>
        </p:spPr>
      </p:pic>
      <p:pic>
        <p:nvPicPr>
          <p:cNvPr id="13" name="Linkedin icon with link">
            <a:hlinkClick r:id="rId7"/>
          </p:cNvPr>
          <p:cNvPicPr>
            <a:picLocks noChangeAspect="1"/>
          </p:cNvPicPr>
          <p:nvPr userDrawn="1"/>
        </p:nvPicPr>
        <p:blipFill>
          <a:blip r:embed="rId8"/>
          <a:stretch>
            <a:fillRect/>
          </a:stretch>
        </p:blipFill>
        <p:spPr>
          <a:xfrm>
            <a:off x="2257487" y="1749959"/>
            <a:ext cx="361809" cy="361809"/>
          </a:xfrm>
          <a:prstGeom prst="rect">
            <a:avLst/>
          </a:prstGeom>
        </p:spPr>
      </p:pic>
      <p:pic>
        <p:nvPicPr>
          <p:cNvPr id="14" name="YouTube icon with link">
            <a:hlinkClick r:id="rId9"/>
          </p:cNvPr>
          <p:cNvPicPr>
            <a:picLocks noChangeAspect="1"/>
          </p:cNvPicPr>
          <p:nvPr userDrawn="1"/>
        </p:nvPicPr>
        <p:blipFill>
          <a:blip r:embed="rId10"/>
          <a:stretch>
            <a:fillRect/>
          </a:stretch>
        </p:blipFill>
        <p:spPr>
          <a:xfrm>
            <a:off x="1666951" y="1749063"/>
            <a:ext cx="363600" cy="363600"/>
          </a:xfrm>
          <a:prstGeom prst="rect">
            <a:avLst/>
          </a:prstGeom>
        </p:spPr>
      </p:pic>
      <p:pic>
        <p:nvPicPr>
          <p:cNvPr id="15" name="Twitter icon with link">
            <a:hlinkClick r:id="rId11" tooltip="https://twitter.com/sap"/>
          </p:cNvPr>
          <p:cNvPicPr>
            <a:picLocks noChangeAspect="1"/>
          </p:cNvPicPr>
          <p:nvPr userDrawn="1"/>
        </p:nvPicPr>
        <p:blipFill>
          <a:blip r:embed="rId12"/>
          <a:stretch>
            <a:fillRect/>
          </a:stretch>
        </p:blipFill>
        <p:spPr>
          <a:xfrm>
            <a:off x="1078206" y="1749959"/>
            <a:ext cx="361809" cy="361809"/>
          </a:xfrm>
          <a:prstGeom prst="rect">
            <a:avLst/>
          </a:prstGeom>
        </p:spPr>
      </p:pic>
      <p:pic>
        <p:nvPicPr>
          <p:cNvPr id="17" name="Facebook icon with link">
            <a:hlinkClick r:id="rId13"/>
          </p:cNvPr>
          <p:cNvPicPr>
            <a:picLocks noChangeAspect="1"/>
          </p:cNvPicPr>
          <p:nvPr userDrawn="1"/>
        </p:nvPicPr>
        <p:blipFill>
          <a:blip r:embed="rId14"/>
          <a:stretch>
            <a:fillRect/>
          </a:stretch>
        </p:blipFill>
        <p:spPr>
          <a:xfrm>
            <a:off x="487670" y="1749063"/>
            <a:ext cx="363600" cy="363600"/>
          </a:xfrm>
          <a:prstGeom prst="rect">
            <a:avLst/>
          </a:prstGeom>
        </p:spPr>
      </p:pic>
      <p:sp>
        <p:nvSpPr>
          <p:cNvPr id="32"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all of</a:t>
            </a:r>
            <a:r>
              <a:rPr lang="en-US" sz="1100" b="0" kern="1200" baseline="0" dirty="0">
                <a:solidFill>
                  <a:schemeClr val="tx1"/>
                </a:solidFill>
                <a:latin typeface="Arial"/>
                <a:ea typeface="Arial Unicode MS" panose="020B0604020202020204" pitchFamily="34" charset="-128"/>
                <a:cs typeface="+mn-cs"/>
              </a:rPr>
              <a:t> SAP</a:t>
            </a:r>
            <a:endParaRPr lang="en-US" sz="1100" b="0" kern="1200" dirty="0">
              <a:solidFill>
                <a:schemeClr val="tx1"/>
              </a:solidFill>
              <a:latin typeface="Arial"/>
              <a:ea typeface="Arial Unicode MS" panose="020B0604020202020204" pitchFamily="34" charset="-128"/>
              <a:cs typeface="+mn-cs"/>
            </a:endParaRPr>
          </a:p>
        </p:txBody>
      </p:sp>
    </p:spTree>
    <p:extLst>
      <p:ext uri="{BB962C8B-B14F-4D97-AF65-F5344CB8AC3E}">
        <p14:creationId xmlns:p14="http://schemas.microsoft.com/office/powerpoint/2010/main" val="4519251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26"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https://www.sap.com/corporate/de/legal/copyright.html</a:t>
            </a:r>
            <a:r>
              <a:rPr lang="de-DE" sz="800" kern="1200" noProof="0" dirty="0">
                <a:solidFill>
                  <a:schemeClr val="tx1"/>
                </a:solidFill>
                <a:effectLst/>
                <a:latin typeface="Arial"/>
                <a:ea typeface="+mn-ea"/>
                <a:cs typeface="+mn-cs"/>
              </a:rPr>
              <a:t>.</a:t>
            </a:r>
          </a:p>
        </p:txBody>
      </p:sp>
      <p:sp>
        <p:nvSpPr>
          <p:cNvPr id="27"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1" name="Plus Google com icon with link">
            <a:hlinkClick r:id="rId5"/>
          </p:cNvPr>
          <p:cNvPicPr>
            <a:picLocks noChangeAspect="1"/>
          </p:cNvPicPr>
          <p:nvPr userDrawn="1"/>
        </p:nvPicPr>
        <p:blipFill>
          <a:blip r:embed="rId6"/>
          <a:stretch>
            <a:fillRect/>
          </a:stretch>
        </p:blipFill>
        <p:spPr>
          <a:xfrm>
            <a:off x="2846230" y="1749063"/>
            <a:ext cx="363600" cy="363600"/>
          </a:xfrm>
          <a:prstGeom prst="rect">
            <a:avLst/>
          </a:prstGeom>
        </p:spPr>
      </p:pic>
      <p:pic>
        <p:nvPicPr>
          <p:cNvPr id="12" name="Linkedin icon with link">
            <a:hlinkClick r:id="rId7"/>
          </p:cNvPr>
          <p:cNvPicPr>
            <a:picLocks noChangeAspect="1"/>
          </p:cNvPicPr>
          <p:nvPr userDrawn="1"/>
        </p:nvPicPr>
        <p:blipFill>
          <a:blip r:embed="rId8"/>
          <a:stretch>
            <a:fillRect/>
          </a:stretch>
        </p:blipFill>
        <p:spPr>
          <a:xfrm>
            <a:off x="2257487" y="1749959"/>
            <a:ext cx="361809" cy="361809"/>
          </a:xfrm>
          <a:prstGeom prst="rect">
            <a:avLst/>
          </a:prstGeom>
        </p:spPr>
      </p:pic>
      <p:pic>
        <p:nvPicPr>
          <p:cNvPr id="13" name="YouTube icon with link">
            <a:hlinkClick r:id="rId9"/>
          </p:cNvPr>
          <p:cNvPicPr>
            <a:picLocks noChangeAspect="1"/>
          </p:cNvPicPr>
          <p:nvPr userDrawn="1"/>
        </p:nvPicPr>
        <p:blipFill>
          <a:blip r:embed="rId10"/>
          <a:stretch>
            <a:fillRect/>
          </a:stretch>
        </p:blipFill>
        <p:spPr>
          <a:xfrm>
            <a:off x="1666951" y="1749063"/>
            <a:ext cx="363600" cy="363600"/>
          </a:xfrm>
          <a:prstGeom prst="rect">
            <a:avLst/>
          </a:prstGeom>
        </p:spPr>
      </p:pic>
      <p:pic>
        <p:nvPicPr>
          <p:cNvPr id="14" name="Twitter icon with link">
            <a:hlinkClick r:id="rId11" tooltip="https://twitter.com/sap"/>
          </p:cNvPr>
          <p:cNvPicPr>
            <a:picLocks noChangeAspect="1"/>
          </p:cNvPicPr>
          <p:nvPr userDrawn="1"/>
        </p:nvPicPr>
        <p:blipFill>
          <a:blip r:embed="rId12"/>
          <a:stretch>
            <a:fillRect/>
          </a:stretch>
        </p:blipFill>
        <p:spPr>
          <a:xfrm>
            <a:off x="1078206" y="1749959"/>
            <a:ext cx="361809" cy="361809"/>
          </a:xfrm>
          <a:prstGeom prst="rect">
            <a:avLst/>
          </a:prstGeom>
        </p:spPr>
      </p:pic>
      <p:pic>
        <p:nvPicPr>
          <p:cNvPr id="15" name="Facebook icon with link">
            <a:hlinkClick r:id="rId13"/>
          </p:cNvPr>
          <p:cNvPicPr>
            <a:picLocks noChangeAspect="1"/>
          </p:cNvPicPr>
          <p:nvPr userDrawn="1"/>
        </p:nvPicPr>
        <p:blipFill>
          <a:blip r:embed="rId14"/>
          <a:stretch>
            <a:fillRect/>
          </a:stretch>
        </p:blipFill>
        <p:spPr>
          <a:xfrm>
            <a:off x="487670" y="1749063"/>
            <a:ext cx="363600" cy="363600"/>
          </a:xfrm>
          <a:prstGeom prst="rect">
            <a:avLst/>
          </a:prstGeom>
        </p:spPr>
      </p:pic>
      <p:sp>
        <p:nvSpPr>
          <p:cNvPr id="33"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bg>
      <p:bgRef idx="1001">
        <a:schemeClr val="bg1"/>
      </p:bgRef>
    </p:bg>
    <p:spTree>
      <p:nvGrpSpPr>
        <p:cNvPr id="1" name=""/>
        <p:cNvGrpSpPr/>
        <p:nvPr/>
      </p:nvGrpSpPr>
      <p:grpSpPr>
        <a:xfrm>
          <a:off x="0" y="0"/>
          <a:ext cx="0" cy="0"/>
          <a:chOff x="0" y="0"/>
          <a:chExt cx="0" cy="0"/>
        </a:xfrm>
      </p:grpSpPr>
      <p:pic>
        <p:nvPicPr>
          <p:cNvPr id="10" name="SAP Logo" descr="SAP Logo" title="SAP Logo"/>
          <p:cNvPicPr>
            <a:picLocks noChangeAspect="1"/>
          </p:cNvPicPr>
          <p:nvPr userDrawn="1"/>
        </p:nvPicPr>
        <p:blipFill>
          <a:blip r:embed="rId2"/>
          <a:stretch>
            <a:fillRect/>
          </a:stretch>
        </p:blipFill>
        <p:spPr>
          <a:xfrm>
            <a:off x="6919535" y="6217668"/>
            <a:ext cx="1963636" cy="360000"/>
          </a:xfrm>
          <a:prstGeom prst="rect">
            <a:avLst/>
          </a:prstGeom>
        </p:spPr>
      </p:pic>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8596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grpSp>
        <p:nvGrpSpPr>
          <p:cNvPr id="2" name="Hero Motion Band"/>
          <p:cNvGrpSpPr/>
          <p:nvPr userDrawn="1"/>
        </p:nvGrpSpPr>
        <p:grpSpPr>
          <a:xfrm>
            <a:off x="9171173" y="0"/>
            <a:ext cx="3024002" cy="6858000"/>
            <a:chOff x="9171173" y="0"/>
            <a:chExt cx="3024002" cy="6855990"/>
          </a:xfrm>
        </p:grpSpPr>
        <p:sp>
          <p:nvSpPr>
            <p:cNvPr id="17" name="Rectangle SAP Gold"/>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8241062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5597"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dk1" tx1="lt1" bg2="dk2" tx2="lt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dk1" tx1="lt1" bg2="dk2" tx2="lt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5175" cy="251942"/>
            <a:chOff x="0" y="0"/>
            <a:chExt cx="12195175" cy="251942"/>
          </a:xfrm>
        </p:grpSpPr>
        <p:sp>
          <p:nvSpPr>
            <p:cNvPr id="12" name="Rectangle SAP Gold"/>
            <p:cNvSpPr/>
            <p:nvPr userDrawn="1"/>
          </p:nvSpPr>
          <p:spPr bwMode="gray">
            <a:xfrm>
              <a:off x="0" y="0"/>
              <a:ext cx="12195175" cy="251942"/>
            </a:xfrm>
            <a:prstGeom prst="rect">
              <a:avLst/>
            </a:prstGeom>
            <a:solidFill>
              <a:schemeClr val="tx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9" name="Secondary Motion Band"/>
            <p:cNvGrpSpPr/>
            <p:nvPr userDrawn="1"/>
          </p:nvGrpSpPr>
          <p:grpSpPr>
            <a:xfrm>
              <a:off x="10682127" y="0"/>
              <a:ext cx="1513048" cy="251942"/>
              <a:chOff x="10682127" y="0"/>
              <a:chExt cx="1513048" cy="252000"/>
            </a:xfrm>
          </p:grpSpPr>
          <p:sp>
            <p:nvSpPr>
              <p:cNvPr id="16"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77" r:id="rId16"/>
    <p:sldLayoutId id="2147483757" r:id="rId17"/>
    <p:sldLayoutId id="2147483748" r:id="rId18"/>
    <p:sldLayoutId id="2147483762" r:id="rId19"/>
    <p:sldLayoutId id="2147483771" r:id="rId20"/>
    <p:sldLayoutId id="2147483763" r:id="rId21"/>
    <p:sldLayoutId id="2147483751" r:id="rId22"/>
    <p:sldLayoutId id="2147483753" r:id="rId23"/>
    <p:sldLayoutId id="2147483756" r:id="rId24"/>
    <p:sldLayoutId id="2147483740" r:id="rId25"/>
    <p:sldLayoutId id="2147483754" r:id="rId26"/>
    <p:sldLayoutId id="2147483755"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International_Article_Number"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junit-team/junit4/wiki/exception-testing" TargetMode="Externa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p:cNvSpPr>
            <a:spLocks noGrp="1"/>
          </p:cNvSpPr>
          <p:nvPr>
            <p:ph type="title"/>
          </p:nvPr>
        </p:nvSpPr>
        <p:spPr bwMode="invGray"/>
        <p:txBody>
          <a:bodyPr/>
          <a:lstStyle/>
          <a:p>
            <a:r>
              <a:rPr lang="en-US" dirty="0"/>
              <a:t>Writing Testable Code in Java</a:t>
            </a:r>
            <a:br>
              <a:rPr lang="en-US" dirty="0"/>
            </a:br>
            <a:r>
              <a:rPr lang="en-US" dirty="0">
                <a:solidFill>
                  <a:schemeClr val="accent1"/>
                </a:solidFill>
              </a:rPr>
              <a:t>Backlog for Rebate Engine Exercise</a:t>
            </a:r>
          </a:p>
        </p:txBody>
      </p:sp>
      <p:pic>
        <p:nvPicPr>
          <p:cNvPr id="6" name="Illustration" descr="Example of an illustration" title="Illustration for title slide"/>
          <p:cNvPicPr>
            <a:picLocks noGrp="1" noChangeAspect="1"/>
          </p:cNvPicPr>
          <p:nvPr>
            <p:ph type="pic" sz="quarter" idx="12"/>
          </p:nvPr>
        </p:nvPicPr>
        <p:blipFill>
          <a:blip r:embed="rId2"/>
          <a:srcRect t="3112" b="3112"/>
          <a:stretch>
            <a:fillRect/>
          </a:stretch>
        </p:blipFill>
        <p:spPr bwMode="invGray"/>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42F8F-DDFA-7E4F-BAA4-AE5444D34F2F}"/>
              </a:ext>
            </a:extLst>
          </p:cNvPr>
          <p:cNvSpPr txBox="1">
            <a:spLocks/>
          </p:cNvSpPr>
          <p:nvPr/>
        </p:nvSpPr>
        <p:spPr>
          <a:xfrm>
            <a:off x="302979" y="565813"/>
            <a:ext cx="11545200" cy="756175"/>
          </a:xfrm>
          <a:prstGeom prst="rect">
            <a:avLst/>
          </a:prstGeom>
        </p:spPr>
        <p:txBody>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sz="2800" dirty="0"/>
              <a:t>BLI 2.7: Rule name and item rebate reason</a:t>
            </a:r>
          </a:p>
        </p:txBody>
      </p:sp>
      <p:sp>
        <p:nvSpPr>
          <p:cNvPr id="3" name="Text Placeholder 2">
            <a:extLst>
              <a:ext uri="{FF2B5EF4-FFF2-40B4-BE49-F238E27FC236}">
                <a16:creationId xmlns:a16="http://schemas.microsoft.com/office/drawing/2014/main" id="{1EF66DA2-29B4-C649-B9BA-8E0893A1C82A}"/>
              </a:ext>
            </a:extLst>
          </p:cNvPr>
          <p:cNvSpPr txBox="1">
            <a:spLocks/>
          </p:cNvSpPr>
          <p:nvPr/>
        </p:nvSpPr>
        <p:spPr>
          <a:xfrm>
            <a:off x="302979" y="1934129"/>
            <a:ext cx="5662800" cy="4841140"/>
          </a:xfrm>
          <a:prstGeom prst="rect">
            <a:avLst/>
          </a:prstGeom>
          <a:ln>
            <a:solidFill>
              <a:schemeClr val="bg1">
                <a:lumMod val="75000"/>
              </a:schemeClr>
            </a:solidFill>
          </a:ln>
        </p:spPr>
        <p:txBody>
          <a:bodyPr lIns="36000" tIns="36000" rIns="36000" bIns="36000"/>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Backlog Item</a:t>
            </a:r>
          </a:p>
          <a:p>
            <a:pPr lvl="2"/>
            <a:r>
              <a:rPr lang="en-US" dirty="0"/>
              <a:t>Each rule must have a </a:t>
            </a:r>
            <a:r>
              <a:rPr lang="en-US" b="1" dirty="0"/>
              <a:t>rule name </a:t>
            </a:r>
            <a:r>
              <a:rPr lang="en-US" dirty="0"/>
              <a:t>that is used to give a human readable definition of the rule semantics. </a:t>
            </a:r>
          </a:p>
          <a:p>
            <a:pPr lvl="2"/>
            <a:r>
              <a:rPr lang="en-US" dirty="0"/>
              <a:t>This name (e.g. “Buy 2 items of X and get the second 20% off”) must be assigned into the cart item into the field </a:t>
            </a:r>
            <a:r>
              <a:rPr lang="en-US" dirty="0" err="1"/>
              <a:t>rebateReason</a:t>
            </a:r>
            <a:r>
              <a:rPr lang="en-US" dirty="0"/>
              <a:t> in case the rule is applied. </a:t>
            </a:r>
          </a:p>
          <a:p>
            <a:pPr lvl="2"/>
            <a:endParaRPr lang="en-US" dirty="0"/>
          </a:p>
          <a:p>
            <a:pPr lvl="2"/>
            <a:endParaRPr lang="en-US" dirty="0"/>
          </a:p>
        </p:txBody>
      </p:sp>
      <p:sp>
        <p:nvSpPr>
          <p:cNvPr id="4" name="Text Placeholder 3">
            <a:extLst>
              <a:ext uri="{FF2B5EF4-FFF2-40B4-BE49-F238E27FC236}">
                <a16:creationId xmlns:a16="http://schemas.microsoft.com/office/drawing/2014/main" id="{2E3DDF4D-D74D-E14A-ACF9-248400992574}"/>
              </a:ext>
            </a:extLst>
          </p:cNvPr>
          <p:cNvSpPr txBox="1">
            <a:spLocks/>
          </p:cNvSpPr>
          <p:nvPr/>
        </p:nvSpPr>
        <p:spPr>
          <a:xfrm>
            <a:off x="6186995" y="1934129"/>
            <a:ext cx="5662800" cy="4841140"/>
          </a:xfrm>
          <a:prstGeom prst="rect">
            <a:avLst/>
          </a:prstGeom>
          <a:ln>
            <a:solidFill>
              <a:schemeClr val="bg1">
                <a:lumMod val="75000"/>
              </a:schemeClr>
            </a:solidFill>
          </a:ln>
        </p:spPr>
        <p:txBody>
          <a:bodyPr lIns="36000" tIns="36000" rIns="36000" bIns="36000"/>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Acceptance Criteria</a:t>
            </a:r>
          </a:p>
          <a:p>
            <a:pPr lvl="2"/>
            <a:r>
              <a:rPr lang="en-US" dirty="0"/>
              <a:t>Rule </a:t>
            </a:r>
          </a:p>
          <a:p>
            <a:pPr lvl="2"/>
            <a:endParaRPr lang="en-US" dirty="0"/>
          </a:p>
          <a:p>
            <a:pPr lvl="2"/>
            <a:endParaRPr lang="en-US" dirty="0"/>
          </a:p>
          <a:p>
            <a:pPr lvl="2"/>
            <a:endParaRPr lang="en-US" dirty="0"/>
          </a:p>
          <a:p>
            <a:pPr lvl="2"/>
            <a:endParaRPr lang="en-US" dirty="0"/>
          </a:p>
          <a:p>
            <a:pPr lvl="2"/>
            <a:r>
              <a:rPr lang="en-US" dirty="0"/>
              <a:t>Shopping Cart and Rebate</a:t>
            </a:r>
          </a:p>
        </p:txBody>
      </p:sp>
      <p:graphicFrame>
        <p:nvGraphicFramePr>
          <p:cNvPr id="5" name="Table 4">
            <a:extLst>
              <a:ext uri="{FF2B5EF4-FFF2-40B4-BE49-F238E27FC236}">
                <a16:creationId xmlns:a16="http://schemas.microsoft.com/office/drawing/2014/main" id="{0F3C972C-8E0B-E54B-9F42-717D3F253E68}"/>
              </a:ext>
            </a:extLst>
          </p:cNvPr>
          <p:cNvGraphicFramePr>
            <a:graphicFrameLocks noGrp="1"/>
          </p:cNvGraphicFramePr>
          <p:nvPr>
            <p:extLst>
              <p:ext uri="{D42A27DB-BD31-4B8C-83A1-F6EECF244321}">
                <p14:modId xmlns:p14="http://schemas.microsoft.com/office/powerpoint/2010/main" val="2568646497"/>
              </p:ext>
            </p:extLst>
          </p:nvPr>
        </p:nvGraphicFramePr>
        <p:xfrm>
          <a:off x="6597353" y="2687043"/>
          <a:ext cx="4630527" cy="878683"/>
        </p:xfrm>
        <a:graphic>
          <a:graphicData uri="http://schemas.openxmlformats.org/drawingml/2006/table">
            <a:tbl>
              <a:tblPr firstRow="1" bandRow="1">
                <a:tableStyleId>{5940675A-B579-460E-94D1-54222C63F5DA}</a:tableStyleId>
              </a:tblPr>
              <a:tblGrid>
                <a:gridCol w="530594">
                  <a:extLst>
                    <a:ext uri="{9D8B030D-6E8A-4147-A177-3AD203B41FA5}">
                      <a16:colId xmlns:a16="http://schemas.microsoft.com/office/drawing/2014/main" val="20000"/>
                    </a:ext>
                  </a:extLst>
                </a:gridCol>
                <a:gridCol w="528620">
                  <a:extLst>
                    <a:ext uri="{9D8B030D-6E8A-4147-A177-3AD203B41FA5}">
                      <a16:colId xmlns:a16="http://schemas.microsoft.com/office/drawing/2014/main" val="20001"/>
                    </a:ext>
                  </a:extLst>
                </a:gridCol>
                <a:gridCol w="536393">
                  <a:extLst>
                    <a:ext uri="{9D8B030D-6E8A-4147-A177-3AD203B41FA5}">
                      <a16:colId xmlns:a16="http://schemas.microsoft.com/office/drawing/2014/main" val="20002"/>
                    </a:ext>
                  </a:extLst>
                </a:gridCol>
                <a:gridCol w="536393">
                  <a:extLst>
                    <a:ext uri="{9D8B030D-6E8A-4147-A177-3AD203B41FA5}">
                      <a16:colId xmlns:a16="http://schemas.microsoft.com/office/drawing/2014/main" val="1642480491"/>
                    </a:ext>
                  </a:extLst>
                </a:gridCol>
                <a:gridCol w="2498527">
                  <a:extLst>
                    <a:ext uri="{9D8B030D-6E8A-4147-A177-3AD203B41FA5}">
                      <a16:colId xmlns:a16="http://schemas.microsoft.com/office/drawing/2014/main" val="20003"/>
                    </a:ext>
                  </a:extLst>
                </a:gridCol>
              </a:tblGrid>
              <a:tr h="330043">
                <a:tc>
                  <a:txBody>
                    <a:bodyPr/>
                    <a:lstStyle/>
                    <a:p>
                      <a:pPr algn="ctr"/>
                      <a:r>
                        <a:rPr lang="en-US" sz="900" b="1" dirty="0" err="1"/>
                        <a:t>Reqd</a:t>
                      </a:r>
                      <a:r>
                        <a:rPr lang="en-US" sz="900" b="1" dirty="0"/>
                        <a:t> ID</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b="1" dirty="0" err="1"/>
                        <a:t>Reqd</a:t>
                      </a:r>
                      <a:r>
                        <a:rPr lang="en-US" sz="900" b="1" dirty="0"/>
                        <a:t> quant</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b="1" dirty="0"/>
                        <a:t>%Off</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b="1" dirty="0"/>
                        <a:t>Amount Off</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b="1" dirty="0"/>
                        <a:t>Rule name</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0"/>
                  </a:ext>
                </a:extLst>
              </a:tr>
              <a:tr h="252649">
                <a:tc>
                  <a:txBody>
                    <a:bodyPr/>
                    <a:lstStyle/>
                    <a:p>
                      <a:pPr algn="ctr"/>
                      <a:r>
                        <a:rPr lang="en-US" sz="900" dirty="0"/>
                        <a:t>1</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dirty="0"/>
                        <a:t>2</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dirty="0"/>
                        <a:t>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dirty="0"/>
                        <a:t>5</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US" sz="900" kern="1200" dirty="0">
                          <a:solidFill>
                            <a:schemeClr val="tx1"/>
                          </a:solidFill>
                          <a:latin typeface="+mn-lt"/>
                          <a:ea typeface="+mn-ea"/>
                          <a:cs typeface="+mn-cs"/>
                        </a:rPr>
                        <a:t>Buy 2 quantities of item id 1 and get Rebate of amount 5.</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r h="252649">
                <a:tc>
                  <a:txBody>
                    <a:bodyPr/>
                    <a:lstStyle/>
                    <a:p>
                      <a:pPr algn="ctr"/>
                      <a:r>
                        <a:rPr lang="en-US" sz="900" dirty="0"/>
                        <a:t>2</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dirty="0"/>
                        <a:t>3</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dirty="0"/>
                        <a:t>50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dirty="0"/>
                        <a:t>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US" sz="900" kern="1200" dirty="0">
                          <a:solidFill>
                            <a:schemeClr val="tx1"/>
                          </a:solidFill>
                          <a:latin typeface="+mn-lt"/>
                          <a:ea typeface="+mn-ea"/>
                          <a:cs typeface="+mn-cs"/>
                        </a:rPr>
                        <a:t>Buy 3 quantities of item id 2 and get Rebate of 50 percent.</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790892788"/>
                  </a:ext>
                </a:extLst>
              </a:tr>
            </a:tbl>
          </a:graphicData>
        </a:graphic>
      </p:graphicFrame>
      <p:graphicFrame>
        <p:nvGraphicFramePr>
          <p:cNvPr id="6" name="Table 5">
            <a:extLst>
              <a:ext uri="{FF2B5EF4-FFF2-40B4-BE49-F238E27FC236}">
                <a16:creationId xmlns:a16="http://schemas.microsoft.com/office/drawing/2014/main" id="{D2EEB28C-47BA-7845-A053-A1408499FADD}"/>
              </a:ext>
            </a:extLst>
          </p:cNvPr>
          <p:cNvGraphicFramePr>
            <a:graphicFrameLocks noGrp="1"/>
          </p:cNvGraphicFramePr>
          <p:nvPr>
            <p:extLst>
              <p:ext uri="{D42A27DB-BD31-4B8C-83A1-F6EECF244321}">
                <p14:modId xmlns:p14="http://schemas.microsoft.com/office/powerpoint/2010/main" val="3864022817"/>
              </p:ext>
            </p:extLst>
          </p:nvPr>
        </p:nvGraphicFramePr>
        <p:xfrm>
          <a:off x="6597353" y="4318640"/>
          <a:ext cx="4630527" cy="835740"/>
        </p:xfrm>
        <a:graphic>
          <a:graphicData uri="http://schemas.openxmlformats.org/drawingml/2006/table">
            <a:tbl>
              <a:tblPr firstRow="1" bandRow="1">
                <a:tableStyleId>{5940675A-B579-460E-94D1-54222C63F5DA}</a:tableStyleId>
              </a:tblPr>
              <a:tblGrid>
                <a:gridCol w="321780">
                  <a:extLst>
                    <a:ext uri="{9D8B030D-6E8A-4147-A177-3AD203B41FA5}">
                      <a16:colId xmlns:a16="http://schemas.microsoft.com/office/drawing/2014/main" val="20000"/>
                    </a:ext>
                  </a:extLst>
                </a:gridCol>
                <a:gridCol w="429515">
                  <a:extLst>
                    <a:ext uri="{9D8B030D-6E8A-4147-A177-3AD203B41FA5}">
                      <a16:colId xmlns:a16="http://schemas.microsoft.com/office/drawing/2014/main" val="20001"/>
                    </a:ext>
                  </a:extLst>
                </a:gridCol>
                <a:gridCol w="557011">
                  <a:extLst>
                    <a:ext uri="{9D8B030D-6E8A-4147-A177-3AD203B41FA5}">
                      <a16:colId xmlns:a16="http://schemas.microsoft.com/office/drawing/2014/main" val="20002"/>
                    </a:ext>
                  </a:extLst>
                </a:gridCol>
                <a:gridCol w="600403">
                  <a:extLst>
                    <a:ext uri="{9D8B030D-6E8A-4147-A177-3AD203B41FA5}">
                      <a16:colId xmlns:a16="http://schemas.microsoft.com/office/drawing/2014/main" val="20003"/>
                    </a:ext>
                  </a:extLst>
                </a:gridCol>
                <a:gridCol w="2721818">
                  <a:extLst>
                    <a:ext uri="{9D8B030D-6E8A-4147-A177-3AD203B41FA5}">
                      <a16:colId xmlns:a16="http://schemas.microsoft.com/office/drawing/2014/main" val="20004"/>
                    </a:ext>
                  </a:extLst>
                </a:gridCol>
              </a:tblGrid>
              <a:tr h="299410">
                <a:tc>
                  <a:txBody>
                    <a:bodyPr/>
                    <a:lstStyle/>
                    <a:p>
                      <a:pPr algn="ctr"/>
                      <a:r>
                        <a:rPr lang="en-US" sz="900" b="1" dirty="0"/>
                        <a:t>ID</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b="1" dirty="0"/>
                        <a:t>Quant</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b="1" dirty="0" err="1"/>
                        <a:t>Std</a:t>
                      </a:r>
                      <a:r>
                        <a:rPr lang="en-US" sz="900" b="1" dirty="0"/>
                        <a:t> Price per item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b="1" dirty="0"/>
                        <a:t>Rebate</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b="1" dirty="0"/>
                        <a:t>Rebate Reason</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0"/>
                  </a:ext>
                </a:extLst>
              </a:tr>
              <a:tr h="219807">
                <a:tc>
                  <a:txBody>
                    <a:bodyPr/>
                    <a:lstStyle/>
                    <a:p>
                      <a:pPr algn="ctr"/>
                      <a:r>
                        <a:rPr lang="en-US" sz="900" dirty="0"/>
                        <a:t>1</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3</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10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4</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US" sz="900" kern="1200" dirty="0">
                          <a:solidFill>
                            <a:schemeClr val="tx1"/>
                          </a:solidFill>
                          <a:latin typeface="+mn-lt"/>
                          <a:ea typeface="+mn-ea"/>
                          <a:cs typeface="+mn-cs"/>
                        </a:rPr>
                        <a:t>Buy 2 quantities of item 1 and get Rebate of amount 5.</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r h="262010">
                <a:tc>
                  <a:txBody>
                    <a:bodyPr/>
                    <a:lstStyle/>
                    <a:p>
                      <a:pPr algn="ctr"/>
                      <a:r>
                        <a:rPr lang="en-US" sz="900" dirty="0"/>
                        <a:t>2</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2</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80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75488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F8F44-C7CE-9044-A290-6A1FACC23F55}"/>
              </a:ext>
            </a:extLst>
          </p:cNvPr>
          <p:cNvSpPr txBox="1">
            <a:spLocks/>
          </p:cNvSpPr>
          <p:nvPr/>
        </p:nvSpPr>
        <p:spPr>
          <a:xfrm>
            <a:off x="292469" y="649895"/>
            <a:ext cx="11545200" cy="756175"/>
          </a:xfrm>
          <a:prstGeom prst="rect">
            <a:avLst/>
          </a:prstGeom>
        </p:spPr>
        <p:txBody>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sz="2800" dirty="0"/>
              <a:t>BLI 2.8: Add Apply-to parameter for Item-ID rule</a:t>
            </a:r>
          </a:p>
        </p:txBody>
      </p:sp>
      <p:sp>
        <p:nvSpPr>
          <p:cNvPr id="3" name="Text Placeholder 2">
            <a:extLst>
              <a:ext uri="{FF2B5EF4-FFF2-40B4-BE49-F238E27FC236}">
                <a16:creationId xmlns:a16="http://schemas.microsoft.com/office/drawing/2014/main" id="{44B215C7-B12A-5D40-BD79-D2BFF3C36729}"/>
              </a:ext>
            </a:extLst>
          </p:cNvPr>
          <p:cNvSpPr txBox="1">
            <a:spLocks/>
          </p:cNvSpPr>
          <p:nvPr/>
        </p:nvSpPr>
        <p:spPr>
          <a:xfrm>
            <a:off x="292469" y="2018211"/>
            <a:ext cx="5662800" cy="4757058"/>
          </a:xfrm>
          <a:prstGeom prst="rect">
            <a:avLst/>
          </a:prstGeom>
          <a:ln>
            <a:solidFill>
              <a:schemeClr val="bg1">
                <a:lumMod val="75000"/>
              </a:schemeClr>
            </a:solidFill>
          </a:ln>
        </p:spPr>
        <p:txBody>
          <a:bodyPr lIns="36000" tIns="36000" rIns="36000" bIns="36000"/>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Backlog Item</a:t>
            </a:r>
          </a:p>
          <a:p>
            <a:pPr lvl="2"/>
            <a:r>
              <a:rPr lang="en-US" dirty="0"/>
              <a:t>Add a ‘</a:t>
            </a:r>
            <a:r>
              <a:rPr lang="en-US" dirty="0" err="1"/>
              <a:t>applyTo</a:t>
            </a:r>
            <a:r>
              <a:rPr lang="en-US" dirty="0"/>
              <a:t>’ parameter to all </a:t>
            </a:r>
            <a:r>
              <a:rPr lang="en-US" b="1" dirty="0"/>
              <a:t>ITEM</a:t>
            </a:r>
            <a:r>
              <a:rPr lang="en-US" dirty="0"/>
              <a:t> rules that can have these values</a:t>
            </a:r>
          </a:p>
          <a:p>
            <a:pPr lvl="3"/>
            <a:r>
              <a:rPr lang="en-US" dirty="0"/>
              <a:t>‘ONE’: discount / rebate is only applied to one item (quantity = 1)</a:t>
            </a:r>
          </a:p>
          <a:p>
            <a:pPr lvl="3"/>
            <a:r>
              <a:rPr lang="en-US" dirty="0"/>
              <a:t>‘ALL’: discount is applied to all items of the cart-item that the rule triggered for</a:t>
            </a:r>
          </a:p>
          <a:p>
            <a:pPr lvl="2"/>
            <a:r>
              <a:rPr lang="en-US" dirty="0"/>
              <a:t> By default ‘</a:t>
            </a:r>
            <a:r>
              <a:rPr lang="en-US" dirty="0" err="1"/>
              <a:t>applyTo</a:t>
            </a:r>
            <a:r>
              <a:rPr lang="en-US" dirty="0"/>
              <a:t>’ is set to ‘</a:t>
            </a:r>
            <a:r>
              <a:rPr lang="en-US" sz="1600" dirty="0"/>
              <a:t>ONE</a:t>
            </a:r>
            <a:r>
              <a:rPr lang="en-US" dirty="0"/>
              <a:t>’.</a:t>
            </a:r>
          </a:p>
          <a:p>
            <a:pPr lvl="3"/>
            <a:endParaRPr lang="en-US" dirty="0"/>
          </a:p>
          <a:p>
            <a:pPr lvl="2"/>
            <a:r>
              <a:rPr lang="en-US" dirty="0"/>
              <a:t>Hint: BLI 2.5 only refers to the ‘apply-to’ ONE parameter.</a:t>
            </a:r>
          </a:p>
        </p:txBody>
      </p:sp>
      <p:sp>
        <p:nvSpPr>
          <p:cNvPr id="4" name="Text Placeholder 3">
            <a:extLst>
              <a:ext uri="{FF2B5EF4-FFF2-40B4-BE49-F238E27FC236}">
                <a16:creationId xmlns:a16="http://schemas.microsoft.com/office/drawing/2014/main" id="{96E1B49B-5254-7B40-8DF0-988442F8FDB5}"/>
              </a:ext>
            </a:extLst>
          </p:cNvPr>
          <p:cNvSpPr txBox="1">
            <a:spLocks/>
          </p:cNvSpPr>
          <p:nvPr/>
        </p:nvSpPr>
        <p:spPr>
          <a:xfrm>
            <a:off x="6176485" y="2018211"/>
            <a:ext cx="5662800" cy="4757058"/>
          </a:xfrm>
          <a:prstGeom prst="rect">
            <a:avLst/>
          </a:prstGeom>
          <a:ln>
            <a:solidFill>
              <a:schemeClr val="bg1">
                <a:lumMod val="75000"/>
              </a:schemeClr>
            </a:solidFill>
          </a:ln>
        </p:spPr>
        <p:txBody>
          <a:bodyPr lIns="36000" tIns="36000" rIns="36000" bIns="36000"/>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Acceptance Criteria</a:t>
            </a:r>
          </a:p>
          <a:p>
            <a:pPr marL="0" lvl="2" indent="0">
              <a:buFont typeface="Arial" panose="020B0604020202020204" pitchFamily="34" charset="0"/>
              <a:buNone/>
            </a:pPr>
            <a:r>
              <a:rPr lang="en-US" dirty="0"/>
              <a:t>Spec Example</a:t>
            </a:r>
          </a:p>
          <a:p>
            <a:pPr lvl="2"/>
            <a:r>
              <a:rPr lang="en-US" dirty="0"/>
              <a:t>Rules</a:t>
            </a:r>
          </a:p>
          <a:p>
            <a:pPr lvl="2"/>
            <a:endParaRPr lang="en-US" dirty="0"/>
          </a:p>
          <a:p>
            <a:pPr lvl="2"/>
            <a:endParaRPr lang="en-US" dirty="0"/>
          </a:p>
          <a:p>
            <a:pPr lvl="2"/>
            <a:endParaRPr lang="en-US" dirty="0"/>
          </a:p>
          <a:p>
            <a:pPr lvl="2"/>
            <a:endParaRPr lang="en-US" dirty="0"/>
          </a:p>
          <a:p>
            <a:pPr lvl="2"/>
            <a:r>
              <a:rPr lang="en-US" dirty="0"/>
              <a:t>Shopping Cart and Rebate</a:t>
            </a:r>
          </a:p>
          <a:p>
            <a:pPr lvl="2"/>
            <a:endParaRPr lang="en-US" dirty="0"/>
          </a:p>
        </p:txBody>
      </p:sp>
      <p:graphicFrame>
        <p:nvGraphicFramePr>
          <p:cNvPr id="5" name="Table 4">
            <a:extLst>
              <a:ext uri="{FF2B5EF4-FFF2-40B4-BE49-F238E27FC236}">
                <a16:creationId xmlns:a16="http://schemas.microsoft.com/office/drawing/2014/main" id="{E19E532C-C0CE-9348-B1D7-24EFD3EF995F}"/>
              </a:ext>
            </a:extLst>
          </p:cNvPr>
          <p:cNvGraphicFramePr>
            <a:graphicFrameLocks noGrp="1"/>
          </p:cNvGraphicFramePr>
          <p:nvPr>
            <p:extLst>
              <p:ext uri="{D42A27DB-BD31-4B8C-83A1-F6EECF244321}">
                <p14:modId xmlns:p14="http://schemas.microsoft.com/office/powerpoint/2010/main" val="2358524713"/>
              </p:ext>
            </p:extLst>
          </p:nvPr>
        </p:nvGraphicFramePr>
        <p:xfrm>
          <a:off x="6726278" y="3048910"/>
          <a:ext cx="4842089" cy="878683"/>
        </p:xfrm>
        <a:graphic>
          <a:graphicData uri="http://schemas.openxmlformats.org/drawingml/2006/table">
            <a:tbl>
              <a:tblPr firstRow="1" bandRow="1">
                <a:tableStyleId>{5940675A-B579-460E-94D1-54222C63F5DA}</a:tableStyleId>
              </a:tblPr>
              <a:tblGrid>
                <a:gridCol w="371251">
                  <a:extLst>
                    <a:ext uri="{9D8B030D-6E8A-4147-A177-3AD203B41FA5}">
                      <a16:colId xmlns:a16="http://schemas.microsoft.com/office/drawing/2014/main" val="20000"/>
                    </a:ext>
                  </a:extLst>
                </a:gridCol>
                <a:gridCol w="486149">
                  <a:extLst>
                    <a:ext uri="{9D8B030D-6E8A-4147-A177-3AD203B41FA5}">
                      <a16:colId xmlns:a16="http://schemas.microsoft.com/office/drawing/2014/main" val="20001"/>
                    </a:ext>
                  </a:extLst>
                </a:gridCol>
                <a:gridCol w="520874">
                  <a:extLst>
                    <a:ext uri="{9D8B030D-6E8A-4147-A177-3AD203B41FA5}">
                      <a16:colId xmlns:a16="http://schemas.microsoft.com/office/drawing/2014/main" val="20002"/>
                    </a:ext>
                  </a:extLst>
                </a:gridCol>
                <a:gridCol w="595311">
                  <a:extLst>
                    <a:ext uri="{9D8B030D-6E8A-4147-A177-3AD203B41FA5}">
                      <a16:colId xmlns:a16="http://schemas.microsoft.com/office/drawing/2014/main" val="355938715"/>
                    </a:ext>
                  </a:extLst>
                </a:gridCol>
                <a:gridCol w="541931">
                  <a:extLst>
                    <a:ext uri="{9D8B030D-6E8A-4147-A177-3AD203B41FA5}">
                      <a16:colId xmlns:a16="http://schemas.microsoft.com/office/drawing/2014/main" val="20003"/>
                    </a:ext>
                  </a:extLst>
                </a:gridCol>
                <a:gridCol w="95493">
                  <a:extLst>
                    <a:ext uri="{9D8B030D-6E8A-4147-A177-3AD203B41FA5}">
                      <a16:colId xmlns:a16="http://schemas.microsoft.com/office/drawing/2014/main" val="20004"/>
                    </a:ext>
                  </a:extLst>
                </a:gridCol>
                <a:gridCol w="2231080">
                  <a:extLst>
                    <a:ext uri="{9D8B030D-6E8A-4147-A177-3AD203B41FA5}">
                      <a16:colId xmlns:a16="http://schemas.microsoft.com/office/drawing/2014/main" val="20005"/>
                    </a:ext>
                  </a:extLst>
                </a:gridCol>
              </a:tblGrid>
              <a:tr h="330043">
                <a:tc>
                  <a:txBody>
                    <a:bodyPr/>
                    <a:lstStyle/>
                    <a:p>
                      <a:pPr algn="ctr"/>
                      <a:r>
                        <a:rPr lang="en-US" sz="900" b="1" dirty="0" err="1"/>
                        <a:t>Reqd</a:t>
                      </a:r>
                      <a:r>
                        <a:rPr lang="en-US" sz="900" b="1" dirty="0"/>
                        <a:t> ID</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b="1" dirty="0" err="1"/>
                        <a:t>Reqd</a:t>
                      </a:r>
                      <a:r>
                        <a:rPr lang="en-US" sz="900" b="1" dirty="0"/>
                        <a:t> quant</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b="1" dirty="0" err="1"/>
                        <a:t>amtOff</a:t>
                      </a:r>
                      <a:endParaRPr lang="en-US" sz="900" b="1"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b="1" dirty="0"/>
                        <a:t>%Off</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b="1" dirty="0" err="1"/>
                        <a:t>Apply_to</a:t>
                      </a:r>
                      <a:endParaRPr lang="en-US" sz="900" b="1"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b="1"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b="1" dirty="0"/>
                        <a:t>Rule Name</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256136">
                <a:tc>
                  <a:txBody>
                    <a:bodyPr/>
                    <a:lstStyle/>
                    <a:p>
                      <a:pPr algn="ctr"/>
                      <a:r>
                        <a:rPr lang="en-US" sz="900" dirty="0"/>
                        <a:t>1</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dirty="0"/>
                        <a:t>2</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dirty="0"/>
                        <a:t>5</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dirty="0"/>
                        <a:t>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dirty="0"/>
                        <a:t>ONE</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kern="1200" dirty="0">
                          <a:solidFill>
                            <a:schemeClr val="tx1"/>
                          </a:solidFill>
                          <a:latin typeface="+mn-lt"/>
                          <a:ea typeface="+mn-ea"/>
                          <a:cs typeface="+mn-cs"/>
                        </a:rPr>
                        <a:t>Buy 2 quantities of item id 1 and get Rebate of amount 5.</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56136">
                <a:tc>
                  <a:txBody>
                    <a:bodyPr/>
                    <a:lstStyle/>
                    <a:p>
                      <a:pPr algn="ctr"/>
                      <a:r>
                        <a:rPr lang="en-US" sz="900" dirty="0"/>
                        <a:t>3</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dirty="0"/>
                        <a:t>3</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dirty="0"/>
                        <a:t>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dirty="0"/>
                        <a:t>20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dirty="0"/>
                        <a:t>ALL</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kern="1200" dirty="0">
                          <a:solidFill>
                            <a:schemeClr val="tx1"/>
                          </a:solidFill>
                          <a:latin typeface="+mn-lt"/>
                          <a:ea typeface="+mn-ea"/>
                          <a:cs typeface="+mn-cs"/>
                        </a:rPr>
                        <a:t>Buy 3 quantities of item id 3 and get Rebate of 20 percent on each Item.</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bl>
          </a:graphicData>
        </a:graphic>
      </p:graphicFrame>
      <p:graphicFrame>
        <p:nvGraphicFramePr>
          <p:cNvPr id="6" name="Table 5">
            <a:extLst>
              <a:ext uri="{FF2B5EF4-FFF2-40B4-BE49-F238E27FC236}">
                <a16:creationId xmlns:a16="http://schemas.microsoft.com/office/drawing/2014/main" id="{0372EB76-9CE4-E146-8B24-C497DE5B911A}"/>
              </a:ext>
            </a:extLst>
          </p:cNvPr>
          <p:cNvGraphicFramePr>
            <a:graphicFrameLocks noGrp="1"/>
          </p:cNvGraphicFramePr>
          <p:nvPr>
            <p:extLst>
              <p:ext uri="{D42A27DB-BD31-4B8C-83A1-F6EECF244321}">
                <p14:modId xmlns:p14="http://schemas.microsoft.com/office/powerpoint/2010/main" val="868223288"/>
              </p:ext>
            </p:extLst>
          </p:nvPr>
        </p:nvGraphicFramePr>
        <p:xfrm>
          <a:off x="6726281" y="4713021"/>
          <a:ext cx="4842085" cy="898382"/>
        </p:xfrm>
        <a:graphic>
          <a:graphicData uri="http://schemas.openxmlformats.org/drawingml/2006/table">
            <a:tbl>
              <a:tblPr firstRow="1" bandRow="1">
                <a:tableStyleId>{5940675A-B579-460E-94D1-54222C63F5DA}</a:tableStyleId>
              </a:tblPr>
              <a:tblGrid>
                <a:gridCol w="398990">
                  <a:extLst>
                    <a:ext uri="{9D8B030D-6E8A-4147-A177-3AD203B41FA5}">
                      <a16:colId xmlns:a16="http://schemas.microsoft.com/office/drawing/2014/main" val="20000"/>
                    </a:ext>
                  </a:extLst>
                </a:gridCol>
                <a:gridCol w="532577">
                  <a:extLst>
                    <a:ext uri="{9D8B030D-6E8A-4147-A177-3AD203B41FA5}">
                      <a16:colId xmlns:a16="http://schemas.microsoft.com/office/drawing/2014/main" val="20001"/>
                    </a:ext>
                  </a:extLst>
                </a:gridCol>
                <a:gridCol w="690664">
                  <a:extLst>
                    <a:ext uri="{9D8B030D-6E8A-4147-A177-3AD203B41FA5}">
                      <a16:colId xmlns:a16="http://schemas.microsoft.com/office/drawing/2014/main" val="20002"/>
                    </a:ext>
                  </a:extLst>
                </a:gridCol>
                <a:gridCol w="612842">
                  <a:extLst>
                    <a:ext uri="{9D8B030D-6E8A-4147-A177-3AD203B41FA5}">
                      <a16:colId xmlns:a16="http://schemas.microsoft.com/office/drawing/2014/main" val="20003"/>
                    </a:ext>
                  </a:extLst>
                </a:gridCol>
                <a:gridCol w="145915">
                  <a:extLst>
                    <a:ext uri="{9D8B030D-6E8A-4147-A177-3AD203B41FA5}">
                      <a16:colId xmlns:a16="http://schemas.microsoft.com/office/drawing/2014/main" val="20004"/>
                    </a:ext>
                  </a:extLst>
                </a:gridCol>
                <a:gridCol w="2461097">
                  <a:extLst>
                    <a:ext uri="{9D8B030D-6E8A-4147-A177-3AD203B41FA5}">
                      <a16:colId xmlns:a16="http://schemas.microsoft.com/office/drawing/2014/main" val="20005"/>
                    </a:ext>
                  </a:extLst>
                </a:gridCol>
              </a:tblGrid>
              <a:tr h="241715">
                <a:tc>
                  <a:txBody>
                    <a:bodyPr/>
                    <a:lstStyle/>
                    <a:p>
                      <a:pPr algn="ctr"/>
                      <a:r>
                        <a:rPr lang="en-US" sz="900" b="1" dirty="0"/>
                        <a:t>ID</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b="1" dirty="0"/>
                        <a:t>Quant</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b="1" dirty="0" err="1"/>
                        <a:t>Std</a:t>
                      </a:r>
                      <a:r>
                        <a:rPr lang="en-US" sz="900" b="1" dirty="0"/>
                        <a:t> Price per item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b="1" dirty="0"/>
                        <a:t>Rebate</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b="1"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b="1" dirty="0"/>
                        <a:t>Comment</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12031">
                <a:tc>
                  <a:txBody>
                    <a:bodyPr/>
                    <a:lstStyle/>
                    <a:p>
                      <a:pPr algn="ctr"/>
                      <a:r>
                        <a:rPr lang="en-US" sz="900" dirty="0"/>
                        <a:t>1</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3</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10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5</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dirty="0"/>
                        <a:t>ID match, Quant &gt; required quant </a:t>
                      </a:r>
                      <a:r>
                        <a:rPr lang="en-US" sz="900" dirty="0">
                          <a:sym typeface="Wingdings" panose="05000000000000000000" pitchFamily="2" charset="2"/>
                        </a:rPr>
                        <a:t> rule triggers, amount off applied</a:t>
                      </a:r>
                      <a:endParaRPr lang="en-US" sz="900" dirty="0"/>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312031">
                <a:tc>
                  <a:txBody>
                    <a:bodyPr/>
                    <a:lstStyle/>
                    <a:p>
                      <a:pPr algn="ctr"/>
                      <a:r>
                        <a:rPr lang="en-US" sz="900" dirty="0"/>
                        <a:t>3</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4</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80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64</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dirty="0"/>
                        <a:t>Discount applied to all; standard price = 80 </a:t>
                      </a:r>
                      <a:r>
                        <a:rPr lang="en-US" sz="900" baseline="0" dirty="0"/>
                        <a:t>(per item), total rebate  (4*80*20/100 = 64)</a:t>
                      </a:r>
                      <a:endParaRPr lang="en-US" sz="900" dirty="0"/>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03094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5569-D54A-244C-A5A9-2CC10E2C2B1F}"/>
              </a:ext>
            </a:extLst>
          </p:cNvPr>
          <p:cNvSpPr txBox="1">
            <a:spLocks/>
          </p:cNvSpPr>
          <p:nvPr/>
        </p:nvSpPr>
        <p:spPr>
          <a:xfrm>
            <a:off x="313489" y="544792"/>
            <a:ext cx="11545200" cy="756175"/>
          </a:xfrm>
          <a:prstGeom prst="rect">
            <a:avLst/>
          </a:prstGeom>
        </p:spPr>
        <p:txBody>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sz="2800" dirty="0"/>
              <a:t>BLI 2.9: New Rebate Rule based on Category like Item-ID rule</a:t>
            </a:r>
          </a:p>
        </p:txBody>
      </p:sp>
      <p:sp>
        <p:nvSpPr>
          <p:cNvPr id="3" name="Text Placeholder 2">
            <a:extLst>
              <a:ext uri="{FF2B5EF4-FFF2-40B4-BE49-F238E27FC236}">
                <a16:creationId xmlns:a16="http://schemas.microsoft.com/office/drawing/2014/main" id="{9583EEB0-63C4-EF4A-AC5D-1666D54D1E61}"/>
              </a:ext>
            </a:extLst>
          </p:cNvPr>
          <p:cNvSpPr txBox="1">
            <a:spLocks/>
          </p:cNvSpPr>
          <p:nvPr/>
        </p:nvSpPr>
        <p:spPr>
          <a:xfrm>
            <a:off x="313489" y="1913108"/>
            <a:ext cx="5662800" cy="4862161"/>
          </a:xfrm>
          <a:prstGeom prst="rect">
            <a:avLst/>
          </a:prstGeom>
          <a:ln>
            <a:solidFill>
              <a:schemeClr val="bg1">
                <a:lumMod val="75000"/>
              </a:schemeClr>
            </a:solidFill>
          </a:ln>
        </p:spPr>
        <p:txBody>
          <a:bodyPr lIns="36000" tIns="36000" rIns="36000" bIns="36000"/>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Backlog Item</a:t>
            </a:r>
          </a:p>
          <a:p>
            <a:pPr lvl="2"/>
            <a:r>
              <a:rPr lang="en-US" dirty="0"/>
              <a:t>We need to support a new rule type that provides the same functionality as the existing Item-ID rebate rule but that now uses the </a:t>
            </a:r>
            <a:r>
              <a:rPr lang="en-US" b="1" dirty="0"/>
              <a:t>category</a:t>
            </a:r>
            <a:r>
              <a:rPr lang="en-US" dirty="0"/>
              <a:t> field to identify items that trigger (instead of item IDs)</a:t>
            </a:r>
          </a:p>
          <a:p>
            <a:pPr lvl="2"/>
            <a:r>
              <a:rPr lang="en-US" dirty="0"/>
              <a:t>Other than the trigger on category, this rule should have the same features as the previous rule for item ID (validity, </a:t>
            </a:r>
            <a:r>
              <a:rPr lang="en-US" dirty="0" err="1"/>
              <a:t>applyTo</a:t>
            </a:r>
            <a:r>
              <a:rPr lang="en-US" dirty="0"/>
              <a:t>, </a:t>
            </a:r>
            <a:r>
              <a:rPr lang="en-US" dirty="0" err="1"/>
              <a:t>percentOff</a:t>
            </a:r>
            <a:r>
              <a:rPr lang="en-US" dirty="0"/>
              <a:t>, </a:t>
            </a:r>
            <a:r>
              <a:rPr lang="en-US" dirty="0" err="1"/>
              <a:t>amountOff</a:t>
            </a:r>
            <a:r>
              <a:rPr lang="en-US" dirty="0"/>
              <a:t>, …)</a:t>
            </a:r>
          </a:p>
          <a:p>
            <a:pPr marL="0" lvl="2" indent="0">
              <a:buFont typeface="Arial" panose="020B0604020202020204" pitchFamily="34" charset="0"/>
              <a:buNone/>
            </a:pPr>
            <a:r>
              <a:rPr lang="en-US" sz="1600" dirty="0"/>
              <a:t>Notes</a:t>
            </a:r>
          </a:p>
          <a:p>
            <a:pPr lvl="2"/>
            <a:r>
              <a:rPr lang="en-US" sz="1600" dirty="0"/>
              <a:t>For this backlog item: The quantity considered for the trigger is only taken for </a:t>
            </a:r>
            <a:r>
              <a:rPr lang="en-US" sz="1600" i="1" dirty="0"/>
              <a:t>one cart line item</a:t>
            </a:r>
            <a:r>
              <a:rPr lang="en-US" sz="1600" dirty="0"/>
              <a:t> at a time! This means that we </a:t>
            </a:r>
            <a:r>
              <a:rPr lang="en-US" sz="1600" b="1" dirty="0"/>
              <a:t>cannot</a:t>
            </a:r>
            <a:r>
              <a:rPr lang="en-US" sz="1600" dirty="0"/>
              <a:t> specify “buy </a:t>
            </a:r>
            <a:r>
              <a:rPr lang="en-US" sz="1600" i="1" dirty="0"/>
              <a:t>any</a:t>
            </a:r>
            <a:r>
              <a:rPr lang="en-US" sz="1600" dirty="0"/>
              <a:t> two DVDs and …” but the rule would only apply to multiple copies of the </a:t>
            </a:r>
            <a:r>
              <a:rPr lang="en-US" sz="1600" b="1" i="1" dirty="0"/>
              <a:t>same</a:t>
            </a:r>
            <a:r>
              <a:rPr lang="en-US" sz="1600" dirty="0"/>
              <a:t> DVD.</a:t>
            </a:r>
          </a:p>
          <a:p>
            <a:pPr lvl="2"/>
            <a:r>
              <a:rPr lang="en-US" sz="1600" dirty="0"/>
              <a:t>For now,  disregard issues of rule interaction.</a:t>
            </a:r>
          </a:p>
          <a:p>
            <a:pPr lvl="2"/>
            <a:endParaRPr lang="en-US" sz="1600" dirty="0"/>
          </a:p>
        </p:txBody>
      </p:sp>
      <p:sp>
        <p:nvSpPr>
          <p:cNvPr id="4" name="Text Placeholder 3">
            <a:extLst>
              <a:ext uri="{FF2B5EF4-FFF2-40B4-BE49-F238E27FC236}">
                <a16:creationId xmlns:a16="http://schemas.microsoft.com/office/drawing/2014/main" id="{883208BF-33EF-4942-A0A5-B44F051DC876}"/>
              </a:ext>
            </a:extLst>
          </p:cNvPr>
          <p:cNvSpPr txBox="1">
            <a:spLocks/>
          </p:cNvSpPr>
          <p:nvPr/>
        </p:nvSpPr>
        <p:spPr>
          <a:xfrm>
            <a:off x="6197505" y="1913108"/>
            <a:ext cx="5662800" cy="4862161"/>
          </a:xfrm>
          <a:prstGeom prst="rect">
            <a:avLst/>
          </a:prstGeom>
          <a:ln>
            <a:solidFill>
              <a:schemeClr val="bg1">
                <a:lumMod val="75000"/>
              </a:schemeClr>
            </a:solidFill>
          </a:ln>
        </p:spPr>
        <p:txBody>
          <a:bodyPr lIns="36000" tIns="36000" rIns="36000" bIns="36000"/>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Acceptance Criteria</a:t>
            </a:r>
          </a:p>
          <a:p>
            <a:pPr lvl="2"/>
            <a:r>
              <a:rPr lang="en-US" dirty="0"/>
              <a:t>100% test coverage</a:t>
            </a:r>
          </a:p>
          <a:p>
            <a:pPr marL="0" lvl="2" indent="0">
              <a:buFont typeface="Arial" panose="020B0604020202020204" pitchFamily="34" charset="0"/>
              <a:buNone/>
            </a:pPr>
            <a:r>
              <a:rPr lang="en-US" dirty="0"/>
              <a:t>Spec Example:</a:t>
            </a:r>
          </a:p>
          <a:p>
            <a:pPr lvl="2"/>
            <a:r>
              <a:rPr lang="en-US" dirty="0"/>
              <a:t>Rules</a:t>
            </a:r>
          </a:p>
          <a:p>
            <a:pPr lvl="2"/>
            <a:endParaRPr lang="en-US" dirty="0"/>
          </a:p>
          <a:p>
            <a:pPr lvl="2"/>
            <a:endParaRPr lang="en-US" dirty="0"/>
          </a:p>
          <a:p>
            <a:pPr lvl="2"/>
            <a:endParaRPr lang="en-US" dirty="0"/>
          </a:p>
          <a:p>
            <a:pPr lvl="2"/>
            <a:r>
              <a:rPr lang="en-US" dirty="0"/>
              <a:t>Shopping Cart and Rebates</a:t>
            </a:r>
          </a:p>
        </p:txBody>
      </p:sp>
      <p:graphicFrame>
        <p:nvGraphicFramePr>
          <p:cNvPr id="5" name="Table 4">
            <a:extLst>
              <a:ext uri="{FF2B5EF4-FFF2-40B4-BE49-F238E27FC236}">
                <a16:creationId xmlns:a16="http://schemas.microsoft.com/office/drawing/2014/main" id="{FE17FB2D-D661-1F47-9A50-512E22B7590B}"/>
              </a:ext>
            </a:extLst>
          </p:cNvPr>
          <p:cNvGraphicFramePr>
            <a:graphicFrameLocks noGrp="1"/>
          </p:cNvGraphicFramePr>
          <p:nvPr>
            <p:extLst>
              <p:ext uri="{D42A27DB-BD31-4B8C-83A1-F6EECF244321}">
                <p14:modId xmlns:p14="http://schemas.microsoft.com/office/powerpoint/2010/main" val="4014459036"/>
              </p:ext>
            </p:extLst>
          </p:nvPr>
        </p:nvGraphicFramePr>
        <p:xfrm>
          <a:off x="6607861" y="3337206"/>
          <a:ext cx="4842088" cy="586179"/>
        </p:xfrm>
        <a:graphic>
          <a:graphicData uri="http://schemas.openxmlformats.org/drawingml/2006/table">
            <a:tbl>
              <a:tblPr firstRow="1" bandRow="1">
                <a:tableStyleId>{5940675A-B579-460E-94D1-54222C63F5DA}</a:tableStyleId>
              </a:tblPr>
              <a:tblGrid>
                <a:gridCol w="675563">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11646">
                  <a:extLst>
                    <a:ext uri="{9D8B030D-6E8A-4147-A177-3AD203B41FA5}">
                      <a16:colId xmlns:a16="http://schemas.microsoft.com/office/drawing/2014/main" val="20002"/>
                    </a:ext>
                  </a:extLst>
                </a:gridCol>
                <a:gridCol w="690664">
                  <a:extLst>
                    <a:ext uri="{9D8B030D-6E8A-4147-A177-3AD203B41FA5}">
                      <a16:colId xmlns:a16="http://schemas.microsoft.com/office/drawing/2014/main" val="20003"/>
                    </a:ext>
                  </a:extLst>
                </a:gridCol>
                <a:gridCol w="107004">
                  <a:extLst>
                    <a:ext uri="{9D8B030D-6E8A-4147-A177-3AD203B41FA5}">
                      <a16:colId xmlns:a16="http://schemas.microsoft.com/office/drawing/2014/main" val="20004"/>
                    </a:ext>
                  </a:extLst>
                </a:gridCol>
                <a:gridCol w="2500011">
                  <a:extLst>
                    <a:ext uri="{9D8B030D-6E8A-4147-A177-3AD203B41FA5}">
                      <a16:colId xmlns:a16="http://schemas.microsoft.com/office/drawing/2014/main" val="20005"/>
                    </a:ext>
                  </a:extLst>
                </a:gridCol>
              </a:tblGrid>
              <a:tr h="330043">
                <a:tc>
                  <a:txBody>
                    <a:bodyPr/>
                    <a:lstStyle/>
                    <a:p>
                      <a:pPr algn="ctr"/>
                      <a:r>
                        <a:rPr lang="en-US" sz="900" b="1" dirty="0" err="1"/>
                        <a:t>Reqd</a:t>
                      </a:r>
                      <a:r>
                        <a:rPr lang="en-US" sz="900" b="1" dirty="0"/>
                        <a:t> Category</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b="1" dirty="0" err="1"/>
                        <a:t>Reqd</a:t>
                      </a:r>
                      <a:r>
                        <a:rPr lang="en-US" sz="900" b="1" dirty="0"/>
                        <a:t> quant</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b="1" dirty="0"/>
                        <a:t>%off</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b="1" dirty="0" err="1"/>
                        <a:t>amtOff</a:t>
                      </a:r>
                      <a:endParaRPr lang="en-US" sz="900" b="1"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b="1"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b="1" dirty="0"/>
                        <a:t>Rule Name</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256136">
                <a:tc>
                  <a:txBody>
                    <a:bodyPr/>
                    <a:lstStyle/>
                    <a:p>
                      <a:pPr algn="ctr"/>
                      <a:r>
                        <a:rPr lang="en-US" sz="900" dirty="0"/>
                        <a:t>DVD</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dirty="0"/>
                        <a:t>2</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dirty="0"/>
                        <a:t>5</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dirty="0"/>
                        <a:t>Buy 2 DVDs and get 5 off</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6" name="Table 5">
            <a:extLst>
              <a:ext uri="{FF2B5EF4-FFF2-40B4-BE49-F238E27FC236}">
                <a16:creationId xmlns:a16="http://schemas.microsoft.com/office/drawing/2014/main" id="{67F33F18-9084-7D49-AA42-FB85EDDB0FB8}"/>
              </a:ext>
            </a:extLst>
          </p:cNvPr>
          <p:cNvGraphicFramePr>
            <a:graphicFrameLocks noGrp="1"/>
          </p:cNvGraphicFramePr>
          <p:nvPr>
            <p:extLst>
              <p:ext uri="{D42A27DB-BD31-4B8C-83A1-F6EECF244321}">
                <p14:modId xmlns:p14="http://schemas.microsoft.com/office/powerpoint/2010/main" val="1887470435"/>
              </p:ext>
            </p:extLst>
          </p:nvPr>
        </p:nvGraphicFramePr>
        <p:xfrm>
          <a:off x="6607864" y="4635613"/>
          <a:ext cx="4842086" cy="1546471"/>
        </p:xfrm>
        <a:graphic>
          <a:graphicData uri="http://schemas.openxmlformats.org/drawingml/2006/table">
            <a:tbl>
              <a:tblPr firstRow="1" bandRow="1">
                <a:tableStyleId>{5940675A-B579-460E-94D1-54222C63F5DA}</a:tableStyleId>
              </a:tblPr>
              <a:tblGrid>
                <a:gridCol w="614129">
                  <a:extLst>
                    <a:ext uri="{9D8B030D-6E8A-4147-A177-3AD203B41FA5}">
                      <a16:colId xmlns:a16="http://schemas.microsoft.com/office/drawing/2014/main" val="3851939158"/>
                    </a:ext>
                  </a:extLst>
                </a:gridCol>
                <a:gridCol w="402667">
                  <a:extLst>
                    <a:ext uri="{9D8B030D-6E8A-4147-A177-3AD203B41FA5}">
                      <a16:colId xmlns:a16="http://schemas.microsoft.com/office/drawing/2014/main" val="20002"/>
                    </a:ext>
                  </a:extLst>
                </a:gridCol>
                <a:gridCol w="608452">
                  <a:extLst>
                    <a:ext uri="{9D8B030D-6E8A-4147-A177-3AD203B41FA5}">
                      <a16:colId xmlns:a16="http://schemas.microsoft.com/office/drawing/2014/main" val="20003"/>
                    </a:ext>
                  </a:extLst>
                </a:gridCol>
                <a:gridCol w="608452">
                  <a:extLst>
                    <a:ext uri="{9D8B030D-6E8A-4147-A177-3AD203B41FA5}">
                      <a16:colId xmlns:a16="http://schemas.microsoft.com/office/drawing/2014/main" val="92188240"/>
                    </a:ext>
                  </a:extLst>
                </a:gridCol>
                <a:gridCol w="401999">
                  <a:extLst>
                    <a:ext uri="{9D8B030D-6E8A-4147-A177-3AD203B41FA5}">
                      <a16:colId xmlns:a16="http://schemas.microsoft.com/office/drawing/2014/main" val="20004"/>
                    </a:ext>
                  </a:extLst>
                </a:gridCol>
                <a:gridCol w="123492">
                  <a:extLst>
                    <a:ext uri="{9D8B030D-6E8A-4147-A177-3AD203B41FA5}">
                      <a16:colId xmlns:a16="http://schemas.microsoft.com/office/drawing/2014/main" val="20005"/>
                    </a:ext>
                  </a:extLst>
                </a:gridCol>
                <a:gridCol w="2082895">
                  <a:extLst>
                    <a:ext uri="{9D8B030D-6E8A-4147-A177-3AD203B41FA5}">
                      <a16:colId xmlns:a16="http://schemas.microsoft.com/office/drawing/2014/main" val="20006"/>
                    </a:ext>
                  </a:extLst>
                </a:gridCol>
              </a:tblGrid>
              <a:tr h="241715">
                <a:tc>
                  <a:txBody>
                    <a:bodyPr/>
                    <a:lstStyle/>
                    <a:p>
                      <a:pPr algn="ctr"/>
                      <a:r>
                        <a:rPr lang="en-US" sz="900" b="1" dirty="0"/>
                        <a:t>Name</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b="1" dirty="0"/>
                        <a:t>Quant</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b="1" dirty="0" err="1"/>
                        <a:t>Std</a:t>
                      </a:r>
                      <a:r>
                        <a:rPr lang="en-US" sz="900" b="1" dirty="0"/>
                        <a:t> Price </a:t>
                      </a:r>
                    </a:p>
                    <a:p>
                      <a:pPr algn="ctr"/>
                      <a:r>
                        <a:rPr lang="en-US" sz="900" b="1" dirty="0"/>
                        <a:t>per item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b="1" dirty="0"/>
                        <a:t>Category</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b="1" dirty="0"/>
                        <a:t>Rebate</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b="1"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b="1" dirty="0"/>
                        <a:t>Comment</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12031">
                <a:tc>
                  <a:txBody>
                    <a:bodyPr/>
                    <a:lstStyle/>
                    <a:p>
                      <a:pPr algn="ctr"/>
                      <a:r>
                        <a:rPr lang="en-US" sz="900" dirty="0"/>
                        <a:t>X</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3</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15</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DVD</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5</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dirty="0"/>
                        <a:t>Category match, Quant &gt; required quant </a:t>
                      </a:r>
                      <a:r>
                        <a:rPr lang="en-US" sz="900" dirty="0">
                          <a:sym typeface="Wingdings" panose="05000000000000000000" pitchFamily="2" charset="2"/>
                        </a:rPr>
                        <a:t> rule triggers, amount off applied</a:t>
                      </a:r>
                      <a:endParaRPr lang="en-US" sz="900" dirty="0"/>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312031">
                <a:tc>
                  <a:txBody>
                    <a:bodyPr/>
                    <a:lstStyle/>
                    <a:p>
                      <a:pPr algn="ctr"/>
                      <a:r>
                        <a:rPr lang="en-US" sz="900" dirty="0"/>
                        <a:t>Y</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1</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15</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DVD</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dirty="0"/>
                        <a:t>Quant not large enough, rule doesn’t trigger</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312031">
                <a:tc>
                  <a:txBody>
                    <a:bodyPr/>
                    <a:lstStyle/>
                    <a:p>
                      <a:pPr algn="ctr"/>
                      <a:r>
                        <a:rPr lang="en-US" sz="900" dirty="0"/>
                        <a:t>Z</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5</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15</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DVD</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10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dirty="0"/>
                        <a:t>Same for category: For each</a:t>
                      </a:r>
                      <a:r>
                        <a:rPr lang="en-US" sz="900" baseline="0" dirty="0"/>
                        <a:t> 2 items, there is a rebate=5; since there are 2 “sets of 2” (quant), there are two rebates of 5 applied</a:t>
                      </a:r>
                      <a:endParaRPr lang="en-US" sz="900" dirty="0"/>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41070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855F9-156D-0943-B267-EB196A9AEC50}"/>
              </a:ext>
            </a:extLst>
          </p:cNvPr>
          <p:cNvSpPr txBox="1">
            <a:spLocks/>
          </p:cNvSpPr>
          <p:nvPr/>
        </p:nvSpPr>
        <p:spPr>
          <a:xfrm>
            <a:off x="302979" y="607854"/>
            <a:ext cx="11545200" cy="756175"/>
          </a:xfrm>
          <a:prstGeom prst="rect">
            <a:avLst/>
          </a:prstGeom>
        </p:spPr>
        <p:txBody>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sz="2800" dirty="0"/>
              <a:t>BLI 3.1: Simple Cart Level Rule</a:t>
            </a:r>
          </a:p>
        </p:txBody>
      </p:sp>
      <p:sp>
        <p:nvSpPr>
          <p:cNvPr id="3" name="Text Placeholder 2">
            <a:extLst>
              <a:ext uri="{FF2B5EF4-FFF2-40B4-BE49-F238E27FC236}">
                <a16:creationId xmlns:a16="http://schemas.microsoft.com/office/drawing/2014/main" id="{83ED8B69-0547-F74D-90FB-7BEE01AD7416}"/>
              </a:ext>
            </a:extLst>
          </p:cNvPr>
          <p:cNvSpPr txBox="1">
            <a:spLocks/>
          </p:cNvSpPr>
          <p:nvPr/>
        </p:nvSpPr>
        <p:spPr>
          <a:xfrm>
            <a:off x="302979" y="1976170"/>
            <a:ext cx="5662800" cy="4816516"/>
          </a:xfrm>
          <a:prstGeom prst="rect">
            <a:avLst/>
          </a:prstGeom>
          <a:ln>
            <a:solidFill>
              <a:schemeClr val="bg1">
                <a:lumMod val="75000"/>
              </a:schemeClr>
            </a:solidFill>
          </a:ln>
        </p:spPr>
        <p:txBody>
          <a:bodyPr lIns="36000" tIns="36000" rIns="36000" bIns="36000"/>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sz="2000" dirty="0"/>
              <a:t>Backlog Item</a:t>
            </a:r>
            <a:r>
              <a:rPr lang="en-US" dirty="0"/>
              <a:t>: Implement a cart rule that can handle this case:  </a:t>
            </a:r>
          </a:p>
          <a:p>
            <a:pPr lvl="2"/>
            <a:r>
              <a:rPr lang="en-US" dirty="0"/>
              <a:t>“When the total shopping cart value (after rebates) is greater than X, you get an additional Y% off”</a:t>
            </a:r>
          </a:p>
          <a:p>
            <a:r>
              <a:rPr lang="en-US" sz="1800" dirty="0"/>
              <a:t>Context</a:t>
            </a:r>
          </a:p>
          <a:p>
            <a:pPr lvl="2"/>
            <a:r>
              <a:rPr lang="en-US" dirty="0"/>
              <a:t>We want to offer a new kind of rule that applies to the whole cart as opposed to individual cart line items. </a:t>
            </a:r>
          </a:p>
          <a:p>
            <a:pPr lvl="2"/>
            <a:r>
              <a:rPr lang="en-US" dirty="0"/>
              <a:t>Calculated ‘Cart rebate amount’ and corresponding ‘Cart rebate reason’ are stored in fields </a:t>
            </a:r>
            <a:r>
              <a:rPr lang="en-US" b="1" dirty="0" err="1"/>
              <a:t>cartRebateAmount</a:t>
            </a:r>
            <a:r>
              <a:rPr lang="en-US" dirty="0"/>
              <a:t> and </a:t>
            </a:r>
            <a:r>
              <a:rPr lang="en-US" b="1" dirty="0" err="1"/>
              <a:t>cartRebateReason</a:t>
            </a:r>
            <a:r>
              <a:rPr lang="en-US" dirty="0"/>
              <a:t> of </a:t>
            </a:r>
            <a:r>
              <a:rPr lang="en-US" dirty="0" err="1"/>
              <a:t>WebShoppingCart</a:t>
            </a:r>
            <a:r>
              <a:rPr lang="en-US" dirty="0"/>
              <a:t>.</a:t>
            </a:r>
          </a:p>
          <a:p>
            <a:pPr marL="179387" lvl="2" indent="0">
              <a:buNone/>
            </a:pPr>
            <a:endParaRPr lang="en-US" dirty="0"/>
          </a:p>
          <a:p>
            <a:pPr marL="0" lvl="2" indent="0">
              <a:buNone/>
            </a:pPr>
            <a:r>
              <a:rPr lang="en-US" sz="1600" dirty="0"/>
              <a:t>Notes</a:t>
            </a:r>
          </a:p>
          <a:p>
            <a:pPr lvl="2"/>
            <a:r>
              <a:rPr lang="en-US" sz="1600" dirty="0"/>
              <a:t>Cart rules must also obey the validity period, Rule Name</a:t>
            </a:r>
          </a:p>
          <a:p>
            <a:pPr marL="179387" lvl="2" indent="0">
              <a:buNone/>
            </a:pPr>
            <a:endParaRPr lang="en-US" dirty="0"/>
          </a:p>
        </p:txBody>
      </p:sp>
      <p:sp>
        <p:nvSpPr>
          <p:cNvPr id="4" name="Text Placeholder 3">
            <a:extLst>
              <a:ext uri="{FF2B5EF4-FFF2-40B4-BE49-F238E27FC236}">
                <a16:creationId xmlns:a16="http://schemas.microsoft.com/office/drawing/2014/main" id="{2CC5BC20-B14D-0D4B-96A6-5882A0DFE9C1}"/>
              </a:ext>
            </a:extLst>
          </p:cNvPr>
          <p:cNvSpPr txBox="1">
            <a:spLocks/>
          </p:cNvSpPr>
          <p:nvPr/>
        </p:nvSpPr>
        <p:spPr>
          <a:xfrm>
            <a:off x="6186995" y="1976170"/>
            <a:ext cx="5662800" cy="4816516"/>
          </a:xfrm>
          <a:prstGeom prst="rect">
            <a:avLst/>
          </a:prstGeom>
          <a:ln>
            <a:solidFill>
              <a:schemeClr val="bg1">
                <a:lumMod val="75000"/>
              </a:schemeClr>
            </a:solidFill>
          </a:ln>
        </p:spPr>
        <p:txBody>
          <a:bodyPr lIns="36000" tIns="36000" rIns="36000" bIns="36000"/>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Acceptance Criteria / Example</a:t>
            </a:r>
          </a:p>
          <a:p>
            <a:pPr lvl="2"/>
            <a:r>
              <a:rPr lang="en-US" dirty="0"/>
              <a:t>Cart Rule</a:t>
            </a:r>
          </a:p>
          <a:p>
            <a:pPr lvl="2"/>
            <a:endParaRPr lang="en-US" dirty="0"/>
          </a:p>
          <a:p>
            <a:pPr lvl="2"/>
            <a:endParaRPr lang="en-US" dirty="0"/>
          </a:p>
          <a:p>
            <a:pPr lvl="2"/>
            <a:r>
              <a:rPr lang="en-US" dirty="0"/>
              <a:t>Shopping Cart and Rebate</a:t>
            </a:r>
          </a:p>
          <a:p>
            <a:pPr lvl="2"/>
            <a:endParaRPr lang="en-US" dirty="0"/>
          </a:p>
          <a:p>
            <a:pPr lvl="2"/>
            <a:endParaRPr lang="en-US" dirty="0"/>
          </a:p>
          <a:p>
            <a:pPr lvl="4"/>
            <a:endParaRPr lang="en-US" sz="1050" dirty="0"/>
          </a:p>
          <a:p>
            <a:pPr marL="179387" lvl="2" indent="0">
              <a:buNone/>
            </a:pPr>
            <a:endParaRPr lang="en-US" dirty="0"/>
          </a:p>
          <a:p>
            <a:pPr lvl="2"/>
            <a:r>
              <a:rPr lang="en-US" dirty="0"/>
              <a:t>Totals</a:t>
            </a:r>
          </a:p>
          <a:p>
            <a:pPr lvl="4"/>
            <a:r>
              <a:rPr lang="en-US" dirty="0"/>
              <a:t>Effective Item total = (2* 100) – 0 (Item Rebate Amount) = 200</a:t>
            </a:r>
          </a:p>
          <a:p>
            <a:pPr lvl="4"/>
            <a:r>
              <a:rPr lang="en-US" dirty="0"/>
              <a:t>Cart level rebate = 10 * 200 /100 = 20.0 </a:t>
            </a:r>
          </a:p>
          <a:p>
            <a:pPr lvl="4"/>
            <a:endParaRPr lang="en-US" dirty="0"/>
          </a:p>
        </p:txBody>
      </p:sp>
      <p:graphicFrame>
        <p:nvGraphicFramePr>
          <p:cNvPr id="6" name="Table 5">
            <a:extLst>
              <a:ext uri="{FF2B5EF4-FFF2-40B4-BE49-F238E27FC236}">
                <a16:creationId xmlns:a16="http://schemas.microsoft.com/office/drawing/2014/main" id="{D9FD4C63-820B-3443-A1E4-AE1255FA5E45}"/>
              </a:ext>
            </a:extLst>
          </p:cNvPr>
          <p:cNvGraphicFramePr>
            <a:graphicFrameLocks noGrp="1"/>
          </p:cNvGraphicFramePr>
          <p:nvPr>
            <p:extLst>
              <p:ext uri="{D42A27DB-BD31-4B8C-83A1-F6EECF244321}">
                <p14:modId xmlns:p14="http://schemas.microsoft.com/office/powerpoint/2010/main" val="2522885357"/>
              </p:ext>
            </p:extLst>
          </p:nvPr>
        </p:nvGraphicFramePr>
        <p:xfrm>
          <a:off x="6736791" y="3741774"/>
          <a:ext cx="4842084" cy="685800"/>
        </p:xfrm>
        <a:graphic>
          <a:graphicData uri="http://schemas.openxmlformats.org/drawingml/2006/table">
            <a:tbl>
              <a:tblPr firstRow="1" bandRow="1">
                <a:tableStyleId>{5940675A-B579-460E-94D1-54222C63F5DA}</a:tableStyleId>
              </a:tblPr>
              <a:tblGrid>
                <a:gridCol w="349183">
                  <a:extLst>
                    <a:ext uri="{9D8B030D-6E8A-4147-A177-3AD203B41FA5}">
                      <a16:colId xmlns:a16="http://schemas.microsoft.com/office/drawing/2014/main" val="20000"/>
                    </a:ext>
                  </a:extLst>
                </a:gridCol>
                <a:gridCol w="466094">
                  <a:extLst>
                    <a:ext uri="{9D8B030D-6E8A-4147-A177-3AD203B41FA5}">
                      <a16:colId xmlns:a16="http://schemas.microsoft.com/office/drawing/2014/main" val="20001"/>
                    </a:ext>
                  </a:extLst>
                </a:gridCol>
                <a:gridCol w="604447">
                  <a:extLst>
                    <a:ext uri="{9D8B030D-6E8A-4147-A177-3AD203B41FA5}">
                      <a16:colId xmlns:a16="http://schemas.microsoft.com/office/drawing/2014/main" val="20002"/>
                    </a:ext>
                  </a:extLst>
                </a:gridCol>
                <a:gridCol w="604447">
                  <a:extLst>
                    <a:ext uri="{9D8B030D-6E8A-4147-A177-3AD203B41FA5}">
                      <a16:colId xmlns:a16="http://schemas.microsoft.com/office/drawing/2014/main" val="709329520"/>
                    </a:ext>
                  </a:extLst>
                </a:gridCol>
                <a:gridCol w="536340">
                  <a:extLst>
                    <a:ext uri="{9D8B030D-6E8A-4147-A177-3AD203B41FA5}">
                      <a16:colId xmlns:a16="http://schemas.microsoft.com/office/drawing/2014/main" val="20003"/>
                    </a:ext>
                  </a:extLst>
                </a:gridCol>
                <a:gridCol w="127700">
                  <a:extLst>
                    <a:ext uri="{9D8B030D-6E8A-4147-A177-3AD203B41FA5}">
                      <a16:colId xmlns:a16="http://schemas.microsoft.com/office/drawing/2014/main" val="20004"/>
                    </a:ext>
                  </a:extLst>
                </a:gridCol>
                <a:gridCol w="2153873">
                  <a:extLst>
                    <a:ext uri="{9D8B030D-6E8A-4147-A177-3AD203B41FA5}">
                      <a16:colId xmlns:a16="http://schemas.microsoft.com/office/drawing/2014/main" val="20005"/>
                    </a:ext>
                  </a:extLst>
                </a:gridCol>
              </a:tblGrid>
              <a:tr h="241715">
                <a:tc>
                  <a:txBody>
                    <a:bodyPr/>
                    <a:lstStyle/>
                    <a:p>
                      <a:pPr algn="ctr"/>
                      <a:r>
                        <a:rPr lang="en-US" sz="900" b="1" dirty="0"/>
                        <a:t>ID</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b="1" dirty="0"/>
                        <a:t>Quant</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b="1" dirty="0" err="1"/>
                        <a:t>Std</a:t>
                      </a:r>
                      <a:r>
                        <a:rPr lang="en-US" sz="900" b="1" dirty="0"/>
                        <a:t> Price per item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b="1" dirty="0"/>
                        <a:t>Category</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b="1" dirty="0"/>
                        <a:t>Rebate</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b="1"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b="1" dirty="0"/>
                        <a:t>Comment</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12031">
                <a:tc>
                  <a:txBody>
                    <a:bodyPr/>
                    <a:lstStyle/>
                    <a:p>
                      <a:pPr algn="ctr"/>
                      <a:r>
                        <a:rPr lang="en-US" sz="900" dirty="0"/>
                        <a:t>1</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2</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100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DVD</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dirty="0"/>
                        <a:t>As effective item total (standard Item total – Item rebate) is above required amount 100, cart rebate is applied.</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7" name="Table 6">
            <a:extLst>
              <a:ext uri="{FF2B5EF4-FFF2-40B4-BE49-F238E27FC236}">
                <a16:creationId xmlns:a16="http://schemas.microsoft.com/office/drawing/2014/main" id="{CF6A80BA-A367-4C4F-A193-A00D928B1B7A}"/>
              </a:ext>
            </a:extLst>
          </p:cNvPr>
          <p:cNvGraphicFramePr>
            <a:graphicFrameLocks noGrp="1"/>
          </p:cNvGraphicFramePr>
          <p:nvPr>
            <p:extLst>
              <p:ext uri="{D42A27DB-BD31-4B8C-83A1-F6EECF244321}">
                <p14:modId xmlns:p14="http://schemas.microsoft.com/office/powerpoint/2010/main" val="2271906881"/>
              </p:ext>
            </p:extLst>
          </p:nvPr>
        </p:nvGraphicFramePr>
        <p:xfrm>
          <a:off x="6736791" y="2752974"/>
          <a:ext cx="4566680" cy="491806"/>
        </p:xfrm>
        <a:graphic>
          <a:graphicData uri="http://schemas.openxmlformats.org/drawingml/2006/table">
            <a:tbl>
              <a:tblPr firstRow="1" bandRow="1">
                <a:tableStyleId>{5940675A-B579-460E-94D1-54222C63F5DA}</a:tableStyleId>
              </a:tblPr>
              <a:tblGrid>
                <a:gridCol w="671688">
                  <a:extLst>
                    <a:ext uri="{9D8B030D-6E8A-4147-A177-3AD203B41FA5}">
                      <a16:colId xmlns:a16="http://schemas.microsoft.com/office/drawing/2014/main" val="20000"/>
                    </a:ext>
                  </a:extLst>
                </a:gridCol>
                <a:gridCol w="527538">
                  <a:extLst>
                    <a:ext uri="{9D8B030D-6E8A-4147-A177-3AD203B41FA5}">
                      <a16:colId xmlns:a16="http://schemas.microsoft.com/office/drawing/2014/main" val="20001"/>
                    </a:ext>
                  </a:extLst>
                </a:gridCol>
                <a:gridCol w="3367454">
                  <a:extLst>
                    <a:ext uri="{9D8B030D-6E8A-4147-A177-3AD203B41FA5}">
                      <a16:colId xmlns:a16="http://schemas.microsoft.com/office/drawing/2014/main" val="20002"/>
                    </a:ext>
                  </a:extLst>
                </a:gridCol>
              </a:tblGrid>
              <a:tr h="276907">
                <a:tc>
                  <a:txBody>
                    <a:bodyPr/>
                    <a:lstStyle/>
                    <a:p>
                      <a:pPr algn="ctr"/>
                      <a:r>
                        <a:rPr lang="en-US" sz="900" b="1" dirty="0" err="1"/>
                        <a:t>Reqd</a:t>
                      </a:r>
                      <a:r>
                        <a:rPr lang="en-US" sz="900" b="1" dirty="0"/>
                        <a:t> amount</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b="1" dirty="0"/>
                        <a:t>%Off</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b="1" dirty="0"/>
                        <a:t>Rule name</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0"/>
                  </a:ext>
                </a:extLst>
              </a:tr>
              <a:tr h="214899">
                <a:tc>
                  <a:txBody>
                    <a:bodyPr/>
                    <a:lstStyle/>
                    <a:p>
                      <a:pPr algn="ctr"/>
                      <a:r>
                        <a:rPr lang="en-US" sz="900" dirty="0"/>
                        <a:t>100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dirty="0"/>
                        <a:t>10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US" sz="900" dirty="0"/>
                        <a:t>  Spend more than 100$ and get</a:t>
                      </a:r>
                      <a:r>
                        <a:rPr lang="en-US" sz="900" baseline="0" dirty="0"/>
                        <a:t> an additional 10% off</a:t>
                      </a:r>
                      <a:endParaRPr lang="en-US" sz="900"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35750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855F9-156D-0943-B267-EB196A9AEC50}"/>
              </a:ext>
            </a:extLst>
          </p:cNvPr>
          <p:cNvSpPr txBox="1">
            <a:spLocks/>
          </p:cNvSpPr>
          <p:nvPr/>
        </p:nvSpPr>
        <p:spPr>
          <a:xfrm>
            <a:off x="302979" y="607854"/>
            <a:ext cx="11545200" cy="756175"/>
          </a:xfrm>
          <a:prstGeom prst="rect">
            <a:avLst/>
          </a:prstGeom>
        </p:spPr>
        <p:txBody>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sz="2800" dirty="0"/>
              <a:t>BLI 3.2: Cart Rebate Rule applied after Item Level Rule</a:t>
            </a:r>
          </a:p>
        </p:txBody>
      </p:sp>
      <p:sp>
        <p:nvSpPr>
          <p:cNvPr id="3" name="Text Placeholder 2">
            <a:extLst>
              <a:ext uri="{FF2B5EF4-FFF2-40B4-BE49-F238E27FC236}">
                <a16:creationId xmlns:a16="http://schemas.microsoft.com/office/drawing/2014/main" id="{83ED8B69-0547-F74D-90FB-7BEE01AD7416}"/>
              </a:ext>
            </a:extLst>
          </p:cNvPr>
          <p:cNvSpPr txBox="1">
            <a:spLocks/>
          </p:cNvSpPr>
          <p:nvPr/>
        </p:nvSpPr>
        <p:spPr>
          <a:xfrm>
            <a:off x="302979" y="1976170"/>
            <a:ext cx="5662800" cy="4781681"/>
          </a:xfrm>
          <a:prstGeom prst="rect">
            <a:avLst/>
          </a:prstGeom>
          <a:ln>
            <a:solidFill>
              <a:schemeClr val="bg1">
                <a:lumMod val="75000"/>
              </a:schemeClr>
            </a:solidFill>
          </a:ln>
        </p:spPr>
        <p:txBody>
          <a:bodyPr lIns="36000" tIns="36000" rIns="36000" bIns="36000"/>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Backlog Item</a:t>
            </a:r>
          </a:p>
          <a:p>
            <a:pPr lvl="2"/>
            <a:r>
              <a:rPr lang="en-US" dirty="0"/>
              <a:t>Rebate Engine should apply the item level rule first and  then Cart Rule should be applied on Cart.</a:t>
            </a:r>
          </a:p>
          <a:p>
            <a:pPr marL="179387" lvl="2" indent="0">
              <a:buNone/>
            </a:pPr>
            <a:endParaRPr lang="en-US" sz="1600" dirty="0"/>
          </a:p>
          <a:p>
            <a:pPr marL="0" lvl="2" indent="0">
              <a:buNone/>
            </a:pPr>
            <a:r>
              <a:rPr lang="en-US" dirty="0"/>
              <a:t>Hint:</a:t>
            </a:r>
          </a:p>
          <a:p>
            <a:pPr lvl="2"/>
            <a:r>
              <a:rPr lang="en-US" dirty="0"/>
              <a:t>Use a new class </a:t>
            </a:r>
            <a:r>
              <a:rPr lang="en-US" b="1" dirty="0" err="1"/>
              <a:t>RebateRuleProvider</a:t>
            </a:r>
            <a:r>
              <a:rPr lang="en-US" dirty="0"/>
              <a:t> to hold different set to hold the item and cart rules and provide this to rebate engine.</a:t>
            </a:r>
          </a:p>
        </p:txBody>
      </p:sp>
      <p:sp>
        <p:nvSpPr>
          <p:cNvPr id="4" name="Text Placeholder 3">
            <a:extLst>
              <a:ext uri="{FF2B5EF4-FFF2-40B4-BE49-F238E27FC236}">
                <a16:creationId xmlns:a16="http://schemas.microsoft.com/office/drawing/2014/main" id="{2CC5BC20-B14D-0D4B-96A6-5882A0DFE9C1}"/>
              </a:ext>
            </a:extLst>
          </p:cNvPr>
          <p:cNvSpPr txBox="1">
            <a:spLocks/>
          </p:cNvSpPr>
          <p:nvPr/>
        </p:nvSpPr>
        <p:spPr>
          <a:xfrm>
            <a:off x="6186995" y="1976170"/>
            <a:ext cx="5662800" cy="4781681"/>
          </a:xfrm>
          <a:prstGeom prst="rect">
            <a:avLst/>
          </a:prstGeom>
          <a:ln>
            <a:solidFill>
              <a:schemeClr val="bg1">
                <a:lumMod val="75000"/>
              </a:schemeClr>
            </a:solidFill>
          </a:ln>
        </p:spPr>
        <p:txBody>
          <a:bodyPr lIns="36000" tIns="36000" rIns="36000" bIns="36000"/>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Acceptance Criteria / Example</a:t>
            </a:r>
          </a:p>
          <a:p>
            <a:pPr lvl="2"/>
            <a:r>
              <a:rPr lang="en-US" dirty="0"/>
              <a:t>Item Rule</a:t>
            </a:r>
          </a:p>
          <a:p>
            <a:pPr lvl="2"/>
            <a:endParaRPr lang="en-US" dirty="0"/>
          </a:p>
          <a:p>
            <a:pPr lvl="2"/>
            <a:endParaRPr lang="en-US" dirty="0"/>
          </a:p>
          <a:p>
            <a:pPr lvl="2"/>
            <a:endParaRPr lang="en-US" dirty="0"/>
          </a:p>
          <a:p>
            <a:pPr lvl="2"/>
            <a:r>
              <a:rPr lang="en-US" dirty="0"/>
              <a:t>Cart Rule</a:t>
            </a:r>
          </a:p>
          <a:p>
            <a:pPr lvl="2"/>
            <a:endParaRPr lang="en-US" dirty="0"/>
          </a:p>
          <a:p>
            <a:pPr lvl="2"/>
            <a:endParaRPr lang="en-US" dirty="0"/>
          </a:p>
          <a:p>
            <a:pPr lvl="2"/>
            <a:r>
              <a:rPr lang="en-US" dirty="0"/>
              <a:t>Shopping Cart and Rebate</a:t>
            </a:r>
          </a:p>
          <a:p>
            <a:pPr lvl="2"/>
            <a:endParaRPr lang="en-US" dirty="0"/>
          </a:p>
          <a:p>
            <a:pPr lvl="2"/>
            <a:endParaRPr lang="en-US" dirty="0"/>
          </a:p>
          <a:p>
            <a:pPr lvl="4"/>
            <a:endParaRPr lang="en-US" sz="1050" dirty="0"/>
          </a:p>
          <a:p>
            <a:pPr lvl="4"/>
            <a:endParaRPr lang="en-US" dirty="0"/>
          </a:p>
          <a:p>
            <a:pPr lvl="4"/>
            <a:r>
              <a:rPr lang="en-US" dirty="0"/>
              <a:t>Effective Items total = 5*15-10+ 5*90 = 515</a:t>
            </a:r>
          </a:p>
          <a:p>
            <a:pPr lvl="4"/>
            <a:r>
              <a:rPr lang="en-US" dirty="0"/>
              <a:t>Cart level Rebate 10% = 515*10/100 = 51.5 </a:t>
            </a:r>
          </a:p>
          <a:p>
            <a:pPr lvl="4"/>
            <a:r>
              <a:rPr lang="en-US" dirty="0"/>
              <a:t>Total Rebate Amount = 10.0 + 51.5 = 61.5   </a:t>
            </a:r>
          </a:p>
          <a:p>
            <a:pPr lvl="4"/>
            <a:endParaRPr lang="en-US" dirty="0"/>
          </a:p>
        </p:txBody>
      </p:sp>
      <p:graphicFrame>
        <p:nvGraphicFramePr>
          <p:cNvPr id="5" name="Table 4">
            <a:extLst>
              <a:ext uri="{FF2B5EF4-FFF2-40B4-BE49-F238E27FC236}">
                <a16:creationId xmlns:a16="http://schemas.microsoft.com/office/drawing/2014/main" id="{EF537DF5-5CCF-1544-B942-DFB5F514FD72}"/>
              </a:ext>
            </a:extLst>
          </p:cNvPr>
          <p:cNvGraphicFramePr>
            <a:graphicFrameLocks noGrp="1"/>
          </p:cNvGraphicFramePr>
          <p:nvPr>
            <p:extLst>
              <p:ext uri="{D42A27DB-BD31-4B8C-83A1-F6EECF244321}">
                <p14:modId xmlns:p14="http://schemas.microsoft.com/office/powerpoint/2010/main" val="486161084"/>
              </p:ext>
            </p:extLst>
          </p:nvPr>
        </p:nvGraphicFramePr>
        <p:xfrm>
          <a:off x="6736791" y="2693436"/>
          <a:ext cx="4566680" cy="825547"/>
        </p:xfrm>
        <a:graphic>
          <a:graphicData uri="http://schemas.openxmlformats.org/drawingml/2006/table">
            <a:tbl>
              <a:tblPr firstRow="1" bandRow="1">
                <a:tableStyleId>{5940675A-B579-460E-94D1-54222C63F5DA}</a:tableStyleId>
              </a:tblPr>
              <a:tblGrid>
                <a:gridCol w="337248">
                  <a:extLst>
                    <a:ext uri="{9D8B030D-6E8A-4147-A177-3AD203B41FA5}">
                      <a16:colId xmlns:a16="http://schemas.microsoft.com/office/drawing/2014/main" val="20000"/>
                    </a:ext>
                  </a:extLst>
                </a:gridCol>
                <a:gridCol w="441622">
                  <a:extLst>
                    <a:ext uri="{9D8B030D-6E8A-4147-A177-3AD203B41FA5}">
                      <a16:colId xmlns:a16="http://schemas.microsoft.com/office/drawing/2014/main" val="20001"/>
                    </a:ext>
                  </a:extLst>
                </a:gridCol>
                <a:gridCol w="473167">
                  <a:extLst>
                    <a:ext uri="{9D8B030D-6E8A-4147-A177-3AD203B41FA5}">
                      <a16:colId xmlns:a16="http://schemas.microsoft.com/office/drawing/2014/main" val="20002"/>
                    </a:ext>
                  </a:extLst>
                </a:gridCol>
                <a:gridCol w="473167">
                  <a:extLst>
                    <a:ext uri="{9D8B030D-6E8A-4147-A177-3AD203B41FA5}">
                      <a16:colId xmlns:a16="http://schemas.microsoft.com/office/drawing/2014/main" val="2639945203"/>
                    </a:ext>
                  </a:extLst>
                </a:gridCol>
                <a:gridCol w="559914">
                  <a:extLst>
                    <a:ext uri="{9D8B030D-6E8A-4147-A177-3AD203B41FA5}">
                      <a16:colId xmlns:a16="http://schemas.microsoft.com/office/drawing/2014/main" val="20003"/>
                    </a:ext>
                  </a:extLst>
                </a:gridCol>
                <a:gridCol w="2281562">
                  <a:extLst>
                    <a:ext uri="{9D8B030D-6E8A-4147-A177-3AD203B41FA5}">
                      <a16:colId xmlns:a16="http://schemas.microsoft.com/office/drawing/2014/main" val="20004"/>
                    </a:ext>
                  </a:extLst>
                </a:gridCol>
              </a:tblGrid>
              <a:tr h="276907">
                <a:tc>
                  <a:txBody>
                    <a:bodyPr/>
                    <a:lstStyle/>
                    <a:p>
                      <a:pPr algn="ctr"/>
                      <a:r>
                        <a:rPr lang="en-US" sz="900" b="1" dirty="0" err="1"/>
                        <a:t>Reqd</a:t>
                      </a:r>
                      <a:r>
                        <a:rPr lang="en-US" sz="900" b="1" dirty="0"/>
                        <a:t> ID</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b="1" dirty="0" err="1"/>
                        <a:t>Reqd</a:t>
                      </a:r>
                      <a:r>
                        <a:rPr lang="en-US" sz="900" b="1" dirty="0"/>
                        <a:t> quant</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b="1" dirty="0" err="1"/>
                        <a:t>amtOff</a:t>
                      </a:r>
                      <a:endParaRPr lang="en-US" sz="900" b="1"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b="1" dirty="0"/>
                        <a:t>%Off</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b="1" dirty="0" err="1"/>
                        <a:t>Apply_to</a:t>
                      </a:r>
                      <a:endParaRPr lang="en-US" sz="900" b="1"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b="1" dirty="0"/>
                        <a:t>Rule name</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0"/>
                  </a:ext>
                </a:extLst>
              </a:tr>
              <a:tr h="214899">
                <a:tc>
                  <a:txBody>
                    <a:bodyPr/>
                    <a:lstStyle/>
                    <a:p>
                      <a:pPr algn="ctr"/>
                      <a:r>
                        <a:rPr lang="en-US" sz="900" dirty="0"/>
                        <a:t>1</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dirty="0"/>
                        <a:t>2</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dirty="0"/>
                        <a:t>5</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dirty="0"/>
                        <a:t>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dirty="0"/>
                        <a:t>ONE</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US" sz="900" kern="1200" dirty="0">
                          <a:solidFill>
                            <a:schemeClr val="tx1"/>
                          </a:solidFill>
                          <a:latin typeface="+mn-lt"/>
                          <a:ea typeface="+mn-ea"/>
                          <a:cs typeface="+mn-cs"/>
                        </a:rPr>
                        <a:t>Buy 2 quantities of item 1 and get Rebate of amount 5.</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r h="214899">
                <a:tc>
                  <a:txBody>
                    <a:bodyPr/>
                    <a:lstStyle/>
                    <a:p>
                      <a:pPr algn="ctr"/>
                      <a:r>
                        <a:rPr lang="en-US" sz="900" dirty="0"/>
                        <a:t>4</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dirty="0"/>
                        <a:t>3</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dirty="0"/>
                        <a:t>7</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dirty="0"/>
                        <a:t>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dirty="0"/>
                        <a:t>ALL</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US" sz="900" kern="1200" dirty="0">
                          <a:solidFill>
                            <a:schemeClr val="tx1"/>
                          </a:solidFill>
                          <a:latin typeface="+mn-lt"/>
                          <a:ea typeface="+mn-ea"/>
                          <a:cs typeface="+mn-cs"/>
                        </a:rPr>
                        <a:t>Buy 3 quantities of item 4 and get Rebate of amount 7.</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54214782"/>
                  </a:ext>
                </a:extLst>
              </a:tr>
            </a:tbl>
          </a:graphicData>
        </a:graphic>
      </p:graphicFrame>
      <p:graphicFrame>
        <p:nvGraphicFramePr>
          <p:cNvPr id="6" name="Table 5">
            <a:extLst>
              <a:ext uri="{FF2B5EF4-FFF2-40B4-BE49-F238E27FC236}">
                <a16:creationId xmlns:a16="http://schemas.microsoft.com/office/drawing/2014/main" id="{D9FD4C63-820B-3443-A1E4-AE1255FA5E45}"/>
              </a:ext>
            </a:extLst>
          </p:cNvPr>
          <p:cNvGraphicFramePr>
            <a:graphicFrameLocks noGrp="1"/>
          </p:cNvGraphicFramePr>
          <p:nvPr>
            <p:extLst>
              <p:ext uri="{D42A27DB-BD31-4B8C-83A1-F6EECF244321}">
                <p14:modId xmlns:p14="http://schemas.microsoft.com/office/powerpoint/2010/main" val="2148228301"/>
              </p:ext>
            </p:extLst>
          </p:nvPr>
        </p:nvGraphicFramePr>
        <p:xfrm>
          <a:off x="6736791" y="4834740"/>
          <a:ext cx="4842085" cy="861807"/>
        </p:xfrm>
        <a:graphic>
          <a:graphicData uri="http://schemas.openxmlformats.org/drawingml/2006/table">
            <a:tbl>
              <a:tblPr firstRow="1" bandRow="1">
                <a:tableStyleId>{5940675A-B579-460E-94D1-54222C63F5DA}</a:tableStyleId>
              </a:tblPr>
              <a:tblGrid>
                <a:gridCol w="398990">
                  <a:extLst>
                    <a:ext uri="{9D8B030D-6E8A-4147-A177-3AD203B41FA5}">
                      <a16:colId xmlns:a16="http://schemas.microsoft.com/office/drawing/2014/main" val="20000"/>
                    </a:ext>
                  </a:extLst>
                </a:gridCol>
                <a:gridCol w="532577">
                  <a:extLst>
                    <a:ext uri="{9D8B030D-6E8A-4147-A177-3AD203B41FA5}">
                      <a16:colId xmlns:a16="http://schemas.microsoft.com/office/drawing/2014/main" val="20001"/>
                    </a:ext>
                  </a:extLst>
                </a:gridCol>
                <a:gridCol w="690664">
                  <a:extLst>
                    <a:ext uri="{9D8B030D-6E8A-4147-A177-3AD203B41FA5}">
                      <a16:colId xmlns:a16="http://schemas.microsoft.com/office/drawing/2014/main" val="20002"/>
                    </a:ext>
                  </a:extLst>
                </a:gridCol>
                <a:gridCol w="612842">
                  <a:extLst>
                    <a:ext uri="{9D8B030D-6E8A-4147-A177-3AD203B41FA5}">
                      <a16:colId xmlns:a16="http://schemas.microsoft.com/office/drawing/2014/main" val="20003"/>
                    </a:ext>
                  </a:extLst>
                </a:gridCol>
                <a:gridCol w="145915">
                  <a:extLst>
                    <a:ext uri="{9D8B030D-6E8A-4147-A177-3AD203B41FA5}">
                      <a16:colId xmlns:a16="http://schemas.microsoft.com/office/drawing/2014/main" val="20004"/>
                    </a:ext>
                  </a:extLst>
                </a:gridCol>
                <a:gridCol w="2461097">
                  <a:extLst>
                    <a:ext uri="{9D8B030D-6E8A-4147-A177-3AD203B41FA5}">
                      <a16:colId xmlns:a16="http://schemas.microsoft.com/office/drawing/2014/main" val="20005"/>
                    </a:ext>
                  </a:extLst>
                </a:gridCol>
              </a:tblGrid>
              <a:tr h="241715">
                <a:tc>
                  <a:txBody>
                    <a:bodyPr/>
                    <a:lstStyle/>
                    <a:p>
                      <a:pPr algn="ctr"/>
                      <a:r>
                        <a:rPr lang="en-US" sz="900" b="1" dirty="0"/>
                        <a:t>ID</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b="1" dirty="0"/>
                        <a:t>Quant</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b="1" dirty="0" err="1"/>
                        <a:t>Std</a:t>
                      </a:r>
                      <a:r>
                        <a:rPr lang="en-US" sz="900" b="1" dirty="0"/>
                        <a:t> Price per item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b="1" dirty="0"/>
                        <a:t>Rebate</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b="1"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b="1" dirty="0"/>
                        <a:t>Comment</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12031">
                <a:tc>
                  <a:txBody>
                    <a:bodyPr/>
                    <a:lstStyle/>
                    <a:p>
                      <a:pPr algn="ctr"/>
                      <a:r>
                        <a:rPr lang="en-US" sz="900" dirty="0"/>
                        <a:t>1</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5</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15</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10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dirty="0"/>
                        <a:t>Item Rule 1 yields rebate of 5, total price of this cart item is 75 – 10 = 65.</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75456">
                <a:tc>
                  <a:txBody>
                    <a:bodyPr/>
                    <a:lstStyle/>
                    <a:p>
                      <a:pPr algn="ctr"/>
                      <a:r>
                        <a:rPr lang="en-US" sz="900" dirty="0"/>
                        <a:t>3</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5</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90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US" sz="900"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dirty="0"/>
                        <a:t>No discount for item 3. Full price</a:t>
                      </a:r>
                      <a:r>
                        <a:rPr lang="en-US" sz="900" baseline="0" dirty="0"/>
                        <a:t> is 5x90 = 450.</a:t>
                      </a:r>
                      <a:endParaRPr lang="en-US" sz="900" dirty="0"/>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bl>
          </a:graphicData>
        </a:graphic>
      </p:graphicFrame>
      <p:graphicFrame>
        <p:nvGraphicFramePr>
          <p:cNvPr id="7" name="Table 6">
            <a:extLst>
              <a:ext uri="{FF2B5EF4-FFF2-40B4-BE49-F238E27FC236}">
                <a16:creationId xmlns:a16="http://schemas.microsoft.com/office/drawing/2014/main" id="{CF6A80BA-A367-4C4F-A193-A00D928B1B7A}"/>
              </a:ext>
            </a:extLst>
          </p:cNvPr>
          <p:cNvGraphicFramePr>
            <a:graphicFrameLocks noGrp="1"/>
          </p:cNvGraphicFramePr>
          <p:nvPr>
            <p:extLst>
              <p:ext uri="{D42A27DB-BD31-4B8C-83A1-F6EECF244321}">
                <p14:modId xmlns:p14="http://schemas.microsoft.com/office/powerpoint/2010/main" val="82276861"/>
              </p:ext>
            </p:extLst>
          </p:nvPr>
        </p:nvGraphicFramePr>
        <p:xfrm>
          <a:off x="6736791" y="3901248"/>
          <a:ext cx="4566680" cy="491806"/>
        </p:xfrm>
        <a:graphic>
          <a:graphicData uri="http://schemas.openxmlformats.org/drawingml/2006/table">
            <a:tbl>
              <a:tblPr firstRow="1" bandRow="1">
                <a:tableStyleId>{5940675A-B579-460E-94D1-54222C63F5DA}</a:tableStyleId>
              </a:tblPr>
              <a:tblGrid>
                <a:gridCol w="671688">
                  <a:extLst>
                    <a:ext uri="{9D8B030D-6E8A-4147-A177-3AD203B41FA5}">
                      <a16:colId xmlns:a16="http://schemas.microsoft.com/office/drawing/2014/main" val="20000"/>
                    </a:ext>
                  </a:extLst>
                </a:gridCol>
                <a:gridCol w="527538">
                  <a:extLst>
                    <a:ext uri="{9D8B030D-6E8A-4147-A177-3AD203B41FA5}">
                      <a16:colId xmlns:a16="http://schemas.microsoft.com/office/drawing/2014/main" val="20001"/>
                    </a:ext>
                  </a:extLst>
                </a:gridCol>
                <a:gridCol w="3367454">
                  <a:extLst>
                    <a:ext uri="{9D8B030D-6E8A-4147-A177-3AD203B41FA5}">
                      <a16:colId xmlns:a16="http://schemas.microsoft.com/office/drawing/2014/main" val="20002"/>
                    </a:ext>
                  </a:extLst>
                </a:gridCol>
              </a:tblGrid>
              <a:tr h="276907">
                <a:tc>
                  <a:txBody>
                    <a:bodyPr/>
                    <a:lstStyle/>
                    <a:p>
                      <a:pPr algn="ctr"/>
                      <a:r>
                        <a:rPr lang="en-US" sz="900" b="1" dirty="0" err="1"/>
                        <a:t>Reqd</a:t>
                      </a:r>
                      <a:r>
                        <a:rPr lang="en-US" sz="900" b="1" dirty="0"/>
                        <a:t> amount</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b="1" dirty="0"/>
                        <a:t>%Off</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b="1" dirty="0"/>
                        <a:t>Rule name</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0"/>
                  </a:ext>
                </a:extLst>
              </a:tr>
              <a:tr h="214899">
                <a:tc>
                  <a:txBody>
                    <a:bodyPr/>
                    <a:lstStyle/>
                    <a:p>
                      <a:pPr algn="ctr"/>
                      <a:r>
                        <a:rPr lang="en-US" sz="900" dirty="0"/>
                        <a:t>500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dirty="0"/>
                        <a:t>10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US" sz="900" dirty="0"/>
                        <a:t>  Spend more than 500 and get</a:t>
                      </a:r>
                      <a:r>
                        <a:rPr lang="en-US" sz="900" baseline="0" dirty="0"/>
                        <a:t> an additional 10% off</a:t>
                      </a:r>
                      <a:endParaRPr lang="en-US" sz="900"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09939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0610E-555B-D244-A9A0-A0A4BA372451}"/>
              </a:ext>
            </a:extLst>
          </p:cNvPr>
          <p:cNvSpPr txBox="1">
            <a:spLocks/>
          </p:cNvSpPr>
          <p:nvPr/>
        </p:nvSpPr>
        <p:spPr>
          <a:xfrm>
            <a:off x="313489" y="628875"/>
            <a:ext cx="11545200" cy="756175"/>
          </a:xfrm>
          <a:prstGeom prst="rect">
            <a:avLst/>
          </a:prstGeom>
        </p:spPr>
        <p:txBody>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sz="2800" dirty="0"/>
              <a:t>BLI 4.1: Multiple Item Rules – non-interacting</a:t>
            </a:r>
          </a:p>
        </p:txBody>
      </p:sp>
      <p:sp>
        <p:nvSpPr>
          <p:cNvPr id="3" name="Text Placeholder 2">
            <a:extLst>
              <a:ext uri="{FF2B5EF4-FFF2-40B4-BE49-F238E27FC236}">
                <a16:creationId xmlns:a16="http://schemas.microsoft.com/office/drawing/2014/main" id="{188B4704-86E5-6B49-A215-678B2F79D661}"/>
              </a:ext>
            </a:extLst>
          </p:cNvPr>
          <p:cNvSpPr txBox="1">
            <a:spLocks/>
          </p:cNvSpPr>
          <p:nvPr/>
        </p:nvSpPr>
        <p:spPr>
          <a:xfrm>
            <a:off x="313489" y="1264511"/>
            <a:ext cx="5662800" cy="5467214"/>
          </a:xfrm>
          <a:prstGeom prst="rect">
            <a:avLst/>
          </a:prstGeom>
          <a:ln>
            <a:solidFill>
              <a:schemeClr val="bg1">
                <a:lumMod val="75000"/>
              </a:schemeClr>
            </a:solidFill>
          </a:ln>
        </p:spPr>
        <p:txBody>
          <a:bodyPr lIns="36000" tIns="36000" rIns="36000" bIns="36000"/>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a:t>Backlog Item</a:t>
            </a:r>
          </a:p>
          <a:p>
            <a:pPr lvl="2"/>
            <a:r>
              <a:rPr lang="en-US"/>
              <a:t>Define multiple rules that are active at the same time and make sure everything works, i.e. that rules do not interfere with each other when they apply to different items in the cart.</a:t>
            </a:r>
          </a:p>
          <a:p>
            <a:pPr lvl="2"/>
            <a:r>
              <a:rPr lang="en-US"/>
              <a:t>At this point we assume that the rules do </a:t>
            </a:r>
            <a:r>
              <a:rPr lang="en-US" b="1" i="1"/>
              <a:t>not interact</a:t>
            </a:r>
            <a:r>
              <a:rPr lang="en-US"/>
              <a:t>, i.e. there is no cart item where two rules apply. </a:t>
            </a:r>
          </a:p>
        </p:txBody>
      </p:sp>
      <p:sp>
        <p:nvSpPr>
          <p:cNvPr id="4" name="Text Placeholder 3">
            <a:extLst>
              <a:ext uri="{FF2B5EF4-FFF2-40B4-BE49-F238E27FC236}">
                <a16:creationId xmlns:a16="http://schemas.microsoft.com/office/drawing/2014/main" id="{1C50E120-68B3-C346-BB58-845179B01847}"/>
              </a:ext>
            </a:extLst>
          </p:cNvPr>
          <p:cNvSpPr txBox="1">
            <a:spLocks/>
          </p:cNvSpPr>
          <p:nvPr/>
        </p:nvSpPr>
        <p:spPr>
          <a:xfrm>
            <a:off x="6195889" y="1264510"/>
            <a:ext cx="5662800" cy="5467215"/>
          </a:xfrm>
          <a:prstGeom prst="rect">
            <a:avLst/>
          </a:prstGeom>
          <a:ln>
            <a:solidFill>
              <a:schemeClr val="bg1">
                <a:lumMod val="75000"/>
              </a:schemeClr>
            </a:solidFill>
          </a:ln>
        </p:spPr>
        <p:txBody>
          <a:bodyPr lIns="36000" tIns="36000" rIns="36000" bIns="36000"/>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Acceptance Criteria</a:t>
            </a:r>
          </a:p>
          <a:p>
            <a:pPr lvl="2"/>
            <a:r>
              <a:rPr lang="en-US" dirty="0"/>
              <a:t>Rules</a:t>
            </a:r>
          </a:p>
          <a:p>
            <a:pPr lvl="2"/>
            <a:endParaRPr lang="en-US" dirty="0"/>
          </a:p>
          <a:p>
            <a:pPr lvl="2"/>
            <a:endParaRPr lang="en-US" dirty="0"/>
          </a:p>
          <a:p>
            <a:pPr lvl="2"/>
            <a:endParaRPr lang="en-US" dirty="0"/>
          </a:p>
          <a:p>
            <a:pPr marL="179387" lvl="2" indent="0">
              <a:buNone/>
            </a:pPr>
            <a:endParaRPr lang="en-US" dirty="0"/>
          </a:p>
          <a:p>
            <a:pPr lvl="2"/>
            <a:r>
              <a:rPr lang="en-US" dirty="0"/>
              <a:t>Cart Rules</a:t>
            </a:r>
          </a:p>
          <a:p>
            <a:pPr marL="179387" lvl="2" indent="0">
              <a:buNone/>
            </a:pPr>
            <a:endParaRPr lang="en-US" dirty="0"/>
          </a:p>
          <a:p>
            <a:pPr marL="179387" lvl="2" indent="0">
              <a:buNone/>
            </a:pPr>
            <a:endParaRPr lang="en-US" dirty="0"/>
          </a:p>
          <a:p>
            <a:pPr lvl="2"/>
            <a:r>
              <a:rPr lang="en-US" dirty="0"/>
              <a:t>Shopping Cart and rebates</a:t>
            </a:r>
          </a:p>
          <a:p>
            <a:pPr marL="179387" lvl="2" indent="0">
              <a:buNone/>
            </a:pPr>
            <a:endParaRPr lang="en-US" dirty="0"/>
          </a:p>
          <a:p>
            <a:pPr lvl="2"/>
            <a:endParaRPr lang="en-US" dirty="0"/>
          </a:p>
          <a:p>
            <a:pPr lvl="2"/>
            <a:endParaRPr lang="en-US" dirty="0"/>
          </a:p>
          <a:p>
            <a:pPr marL="179387" lvl="2" indent="0">
              <a:buNone/>
            </a:pPr>
            <a:endParaRPr lang="en-US" sz="1400" dirty="0"/>
          </a:p>
          <a:p>
            <a:pPr marL="179387" lvl="2" indent="0">
              <a:buNone/>
            </a:pPr>
            <a:endParaRPr lang="en-US" sz="1200" dirty="0"/>
          </a:p>
          <a:p>
            <a:pPr marL="179387" lvl="2" indent="0">
              <a:buNone/>
            </a:pPr>
            <a:r>
              <a:rPr lang="en-US" sz="1200" dirty="0"/>
              <a:t>Effective Cart Total = (15*5) – 10 + (50*5) – 35 + (100*3) - 60 </a:t>
            </a:r>
          </a:p>
          <a:p>
            <a:pPr marL="179387" lvl="2" indent="0">
              <a:buNone/>
            </a:pPr>
            <a:r>
              <a:rPr lang="en-US" sz="1200" dirty="0"/>
              <a:t>	          = 65 + 215 + 240 = 520</a:t>
            </a:r>
          </a:p>
          <a:p>
            <a:pPr marL="179387" lvl="2" indent="0">
              <a:buNone/>
            </a:pPr>
            <a:r>
              <a:rPr lang="en-US" sz="1200" dirty="0"/>
              <a:t>Total Rebate = 10 + 35+ 60 + (520*10/100) = 157</a:t>
            </a:r>
          </a:p>
          <a:p>
            <a:pPr lvl="2"/>
            <a:endParaRPr lang="en-US" dirty="0"/>
          </a:p>
          <a:p>
            <a:pPr lvl="2"/>
            <a:endParaRPr lang="en-US" dirty="0"/>
          </a:p>
        </p:txBody>
      </p:sp>
      <p:graphicFrame>
        <p:nvGraphicFramePr>
          <p:cNvPr id="5" name="Table 4">
            <a:extLst>
              <a:ext uri="{FF2B5EF4-FFF2-40B4-BE49-F238E27FC236}">
                <a16:creationId xmlns:a16="http://schemas.microsoft.com/office/drawing/2014/main" id="{1E83C36C-E28B-394F-86AF-EE82CFF199DA}"/>
              </a:ext>
            </a:extLst>
          </p:cNvPr>
          <p:cNvGraphicFramePr>
            <a:graphicFrameLocks noGrp="1"/>
          </p:cNvGraphicFramePr>
          <p:nvPr>
            <p:extLst>
              <p:ext uri="{D42A27DB-BD31-4B8C-83A1-F6EECF244321}">
                <p14:modId xmlns:p14="http://schemas.microsoft.com/office/powerpoint/2010/main" val="493967685"/>
              </p:ext>
            </p:extLst>
          </p:nvPr>
        </p:nvGraphicFramePr>
        <p:xfrm>
          <a:off x="6747297" y="1883246"/>
          <a:ext cx="4835102" cy="1354587"/>
        </p:xfrm>
        <a:graphic>
          <a:graphicData uri="http://schemas.openxmlformats.org/drawingml/2006/table">
            <a:tbl>
              <a:tblPr firstRow="1" bandRow="1">
                <a:tableStyleId>{5940675A-B579-460E-94D1-54222C63F5DA}</a:tableStyleId>
              </a:tblPr>
              <a:tblGrid>
                <a:gridCol w="473833">
                  <a:extLst>
                    <a:ext uri="{9D8B030D-6E8A-4147-A177-3AD203B41FA5}">
                      <a16:colId xmlns:a16="http://schemas.microsoft.com/office/drawing/2014/main" val="20000"/>
                    </a:ext>
                  </a:extLst>
                </a:gridCol>
                <a:gridCol w="360444">
                  <a:extLst>
                    <a:ext uri="{9D8B030D-6E8A-4147-A177-3AD203B41FA5}">
                      <a16:colId xmlns:a16="http://schemas.microsoft.com/office/drawing/2014/main" val="20001"/>
                    </a:ext>
                  </a:extLst>
                </a:gridCol>
                <a:gridCol w="532734">
                  <a:extLst>
                    <a:ext uri="{9D8B030D-6E8A-4147-A177-3AD203B41FA5}">
                      <a16:colId xmlns:a16="http://schemas.microsoft.com/office/drawing/2014/main" val="20002"/>
                    </a:ext>
                  </a:extLst>
                </a:gridCol>
                <a:gridCol w="532734">
                  <a:extLst>
                    <a:ext uri="{9D8B030D-6E8A-4147-A177-3AD203B41FA5}">
                      <a16:colId xmlns:a16="http://schemas.microsoft.com/office/drawing/2014/main" val="1526757440"/>
                    </a:ext>
                  </a:extLst>
                </a:gridCol>
                <a:gridCol w="488191">
                  <a:extLst>
                    <a:ext uri="{9D8B030D-6E8A-4147-A177-3AD203B41FA5}">
                      <a16:colId xmlns:a16="http://schemas.microsoft.com/office/drawing/2014/main" val="20003"/>
                    </a:ext>
                  </a:extLst>
                </a:gridCol>
                <a:gridCol w="445920">
                  <a:extLst>
                    <a:ext uri="{9D8B030D-6E8A-4147-A177-3AD203B41FA5}">
                      <a16:colId xmlns:a16="http://schemas.microsoft.com/office/drawing/2014/main" val="4144916632"/>
                    </a:ext>
                  </a:extLst>
                </a:gridCol>
                <a:gridCol w="2001246">
                  <a:extLst>
                    <a:ext uri="{9D8B030D-6E8A-4147-A177-3AD203B41FA5}">
                      <a16:colId xmlns:a16="http://schemas.microsoft.com/office/drawing/2014/main" val="20005"/>
                    </a:ext>
                  </a:extLst>
                </a:gridCol>
              </a:tblGrid>
              <a:tr h="330043">
                <a:tc>
                  <a:txBody>
                    <a:bodyPr/>
                    <a:lstStyle/>
                    <a:p>
                      <a:pPr algn="ctr"/>
                      <a:r>
                        <a:rPr lang="en-US" sz="800" kern="1200" dirty="0" err="1">
                          <a:solidFill>
                            <a:schemeClr val="tx1"/>
                          </a:solidFill>
                          <a:latin typeface="+mn-lt"/>
                          <a:ea typeface="+mn-ea"/>
                          <a:cs typeface="+mn-cs"/>
                        </a:rPr>
                        <a:t>Reqd</a:t>
                      </a:r>
                      <a:r>
                        <a:rPr lang="en-US" sz="800" kern="1200" dirty="0">
                          <a:solidFill>
                            <a:schemeClr val="tx1"/>
                          </a:solidFill>
                          <a:latin typeface="+mn-lt"/>
                          <a:ea typeface="+mn-ea"/>
                          <a:cs typeface="+mn-cs"/>
                        </a:rPr>
                        <a:t> ID/ Category</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kern="1200" dirty="0" err="1">
                          <a:solidFill>
                            <a:schemeClr val="tx1"/>
                          </a:solidFill>
                          <a:latin typeface="+mn-lt"/>
                          <a:ea typeface="+mn-ea"/>
                          <a:cs typeface="+mn-cs"/>
                        </a:rPr>
                        <a:t>Reqd</a:t>
                      </a:r>
                      <a:r>
                        <a:rPr lang="en-US" sz="800" kern="1200" dirty="0">
                          <a:solidFill>
                            <a:schemeClr val="tx1"/>
                          </a:solidFill>
                          <a:latin typeface="+mn-lt"/>
                          <a:ea typeface="+mn-ea"/>
                          <a:cs typeface="+mn-cs"/>
                        </a:rPr>
                        <a:t> quant</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kern="1200" dirty="0" err="1">
                          <a:solidFill>
                            <a:schemeClr val="tx1"/>
                          </a:solidFill>
                          <a:latin typeface="+mn-lt"/>
                          <a:ea typeface="+mn-ea"/>
                          <a:cs typeface="+mn-cs"/>
                        </a:rPr>
                        <a:t>amtOff</a:t>
                      </a:r>
                      <a:endParaRPr lang="en-US" sz="800" kern="1200" dirty="0">
                        <a:solidFill>
                          <a:schemeClr val="tx1"/>
                        </a:solidFill>
                        <a:latin typeface="+mn-lt"/>
                        <a:ea typeface="+mn-ea"/>
                        <a:cs typeface="+mn-cs"/>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kern="1200" dirty="0" err="1">
                          <a:solidFill>
                            <a:schemeClr val="tx1"/>
                          </a:solidFill>
                          <a:latin typeface="+mn-lt"/>
                          <a:ea typeface="+mn-ea"/>
                          <a:cs typeface="+mn-cs"/>
                        </a:rPr>
                        <a:t>percentOff</a:t>
                      </a:r>
                      <a:endParaRPr lang="en-US" sz="800" kern="1200" dirty="0">
                        <a:solidFill>
                          <a:schemeClr val="tx1"/>
                        </a:solidFill>
                        <a:latin typeface="+mn-lt"/>
                        <a:ea typeface="+mn-ea"/>
                        <a:cs typeface="+mn-cs"/>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kern="1200" dirty="0" err="1">
                          <a:solidFill>
                            <a:schemeClr val="tx1"/>
                          </a:solidFill>
                          <a:latin typeface="+mn-lt"/>
                          <a:ea typeface="+mn-ea"/>
                          <a:cs typeface="+mn-cs"/>
                        </a:rPr>
                        <a:t>Apply_to</a:t>
                      </a:r>
                      <a:endParaRPr lang="en-US" sz="800" kern="1200" dirty="0">
                        <a:solidFill>
                          <a:schemeClr val="tx1"/>
                        </a:solidFill>
                        <a:latin typeface="+mn-lt"/>
                        <a:ea typeface="+mn-ea"/>
                        <a:cs typeface="+mn-cs"/>
                      </a:endParaRPr>
                    </a:p>
                  </a:txBody>
                  <a:tcPr marL="0" marR="0" marT="0" marB="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kern="1200" dirty="0">
                          <a:solidFill>
                            <a:schemeClr val="tx1"/>
                          </a:solidFill>
                          <a:latin typeface="+mn-lt"/>
                          <a:ea typeface="+mn-ea"/>
                          <a:cs typeface="+mn-cs"/>
                        </a:rPr>
                        <a:t>Is Active today?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US" sz="800" kern="1200" dirty="0">
                          <a:solidFill>
                            <a:schemeClr val="tx1"/>
                          </a:solidFill>
                          <a:latin typeface="+mn-lt"/>
                          <a:ea typeface="+mn-ea"/>
                          <a:cs typeface="+mn-cs"/>
                        </a:rPr>
                        <a:t>Comment</a:t>
                      </a:r>
                    </a:p>
                  </a:txBody>
                  <a:tcPr marL="36000" marR="36000" marT="0" marB="0"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256136">
                <a:tc>
                  <a:txBody>
                    <a:bodyPr/>
                    <a:lstStyle/>
                    <a:p>
                      <a:pPr algn="ctr"/>
                      <a:r>
                        <a:rPr lang="en-US" sz="800" kern="1200" dirty="0">
                          <a:solidFill>
                            <a:schemeClr val="tx1"/>
                          </a:solidFill>
                          <a:latin typeface="+mn-lt"/>
                          <a:ea typeface="+mn-ea"/>
                          <a:cs typeface="+mn-cs"/>
                        </a:rPr>
                        <a:t>1</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kern="1200" dirty="0">
                          <a:solidFill>
                            <a:schemeClr val="tx1"/>
                          </a:solidFill>
                          <a:latin typeface="+mn-lt"/>
                          <a:ea typeface="+mn-ea"/>
                          <a:cs typeface="+mn-cs"/>
                        </a:rPr>
                        <a:t>2</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kern="1200" dirty="0">
                          <a:solidFill>
                            <a:schemeClr val="tx1"/>
                          </a:solidFill>
                          <a:latin typeface="+mn-lt"/>
                          <a:ea typeface="+mn-ea"/>
                          <a:cs typeface="+mn-cs"/>
                        </a:rPr>
                        <a:t>5</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kern="1200" dirty="0">
                          <a:solidFill>
                            <a:schemeClr val="tx1"/>
                          </a:solidFill>
                          <a:latin typeface="+mn-lt"/>
                          <a:ea typeface="+mn-ea"/>
                          <a:cs typeface="+mn-cs"/>
                        </a:rPr>
                        <a:t>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kern="1200" dirty="0">
                          <a:solidFill>
                            <a:schemeClr val="tx1"/>
                          </a:solidFill>
                          <a:latin typeface="+mn-lt"/>
                          <a:ea typeface="+mn-ea"/>
                          <a:cs typeface="+mn-cs"/>
                        </a:rPr>
                        <a:t>ONE</a:t>
                      </a:r>
                    </a:p>
                  </a:txBody>
                  <a:tcPr marL="0" marR="0" marT="0" marB="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kern="1200" dirty="0">
                          <a:solidFill>
                            <a:schemeClr val="tx1"/>
                          </a:solidFill>
                          <a:latin typeface="+mn-lt"/>
                          <a:ea typeface="+mn-ea"/>
                          <a:cs typeface="+mn-cs"/>
                        </a:rPr>
                        <a:t>Yes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US" sz="800" kern="1200" dirty="0">
                          <a:solidFill>
                            <a:schemeClr val="tx1"/>
                          </a:solidFill>
                          <a:latin typeface="+mn-lt"/>
                          <a:ea typeface="+mn-ea"/>
                          <a:cs typeface="+mn-cs"/>
                        </a:rPr>
                        <a:t>Buy 2 quantities of item 1 and get Rebate of amount 5.</a:t>
                      </a:r>
                    </a:p>
                  </a:txBody>
                  <a:tcPr marL="36000" marR="36000" marT="0" marB="0"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56136">
                <a:tc>
                  <a:txBody>
                    <a:bodyPr/>
                    <a:lstStyle/>
                    <a:p>
                      <a:pPr algn="ctr"/>
                      <a:r>
                        <a:rPr lang="en-US" sz="800" kern="1200" dirty="0">
                          <a:solidFill>
                            <a:schemeClr val="tx1"/>
                          </a:solidFill>
                          <a:latin typeface="+mn-lt"/>
                          <a:ea typeface="+mn-ea"/>
                          <a:cs typeface="+mn-cs"/>
                        </a:rPr>
                        <a:t>4</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kern="1200" dirty="0">
                          <a:solidFill>
                            <a:schemeClr val="tx1"/>
                          </a:solidFill>
                          <a:latin typeface="+mn-lt"/>
                          <a:ea typeface="+mn-ea"/>
                          <a:cs typeface="+mn-cs"/>
                        </a:rPr>
                        <a:t>3</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kern="1200" dirty="0">
                          <a:solidFill>
                            <a:schemeClr val="tx1"/>
                          </a:solidFill>
                          <a:latin typeface="+mn-lt"/>
                          <a:ea typeface="+mn-ea"/>
                          <a:cs typeface="+mn-cs"/>
                        </a:rPr>
                        <a:t>7</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kern="1200" dirty="0">
                          <a:solidFill>
                            <a:schemeClr val="tx1"/>
                          </a:solidFill>
                          <a:latin typeface="+mn-lt"/>
                          <a:ea typeface="+mn-ea"/>
                          <a:cs typeface="+mn-cs"/>
                        </a:rPr>
                        <a:t>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kern="1200" dirty="0">
                          <a:solidFill>
                            <a:schemeClr val="tx1"/>
                          </a:solidFill>
                          <a:latin typeface="+mn-lt"/>
                          <a:ea typeface="+mn-ea"/>
                          <a:cs typeface="+mn-cs"/>
                        </a:rPr>
                        <a:t>ALL</a:t>
                      </a:r>
                    </a:p>
                  </a:txBody>
                  <a:tcPr marL="0" marR="0" marT="0" marB="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kern="1200" dirty="0">
                          <a:solidFill>
                            <a:schemeClr val="tx1"/>
                          </a:solidFill>
                          <a:latin typeface="+mn-lt"/>
                          <a:ea typeface="+mn-ea"/>
                          <a:cs typeface="+mn-cs"/>
                        </a:rPr>
                        <a:t>Yes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US" sz="800" kern="1200" dirty="0">
                          <a:solidFill>
                            <a:schemeClr val="tx1"/>
                          </a:solidFill>
                          <a:latin typeface="+mn-lt"/>
                          <a:ea typeface="+mn-ea"/>
                          <a:cs typeface="+mn-cs"/>
                        </a:rPr>
                        <a:t>Buy 3 quantities of item 4 and get Rebate of amount 7.</a:t>
                      </a:r>
                    </a:p>
                  </a:txBody>
                  <a:tcPr marL="36000" marR="36000" marT="0" marB="0"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256136">
                <a:tc>
                  <a:txBody>
                    <a:bodyPr/>
                    <a:lstStyle/>
                    <a:p>
                      <a:pPr algn="ctr"/>
                      <a:r>
                        <a:rPr lang="en-US" sz="800" kern="1200" dirty="0">
                          <a:solidFill>
                            <a:schemeClr val="tx1"/>
                          </a:solidFill>
                          <a:latin typeface="+mn-lt"/>
                          <a:ea typeface="+mn-ea"/>
                          <a:cs typeface="+mn-cs"/>
                        </a:rPr>
                        <a:t>DVD</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kern="1200" dirty="0">
                          <a:solidFill>
                            <a:schemeClr val="tx1"/>
                          </a:solidFill>
                          <a:latin typeface="+mn-lt"/>
                          <a:ea typeface="+mn-ea"/>
                          <a:cs typeface="+mn-cs"/>
                        </a:rPr>
                        <a:t>2</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kern="1200" dirty="0">
                          <a:solidFill>
                            <a:schemeClr val="tx1"/>
                          </a:solidFill>
                          <a:latin typeface="+mn-lt"/>
                          <a:ea typeface="+mn-ea"/>
                          <a:cs typeface="+mn-cs"/>
                        </a:rPr>
                        <a:t>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1088558" rtl="0" eaLnBrk="1" fontAlgn="auto" latinLnBrk="0" hangingPunct="1">
                        <a:lnSpc>
                          <a:spcPct val="100000"/>
                        </a:lnSpc>
                        <a:spcBef>
                          <a:spcPts val="0"/>
                        </a:spcBef>
                        <a:spcAft>
                          <a:spcPts val="0"/>
                        </a:spcAft>
                        <a:buClrTx/>
                        <a:buSzTx/>
                        <a:buFontTx/>
                        <a:buNone/>
                        <a:tabLst/>
                        <a:defRPr/>
                      </a:pPr>
                      <a:r>
                        <a:rPr lang="en-US" sz="800" kern="1200" dirty="0">
                          <a:solidFill>
                            <a:schemeClr val="tx1"/>
                          </a:solidFill>
                          <a:latin typeface="+mn-lt"/>
                          <a:ea typeface="+mn-ea"/>
                          <a:cs typeface="+mn-cs"/>
                        </a:rPr>
                        <a:t>20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kern="1200" dirty="0">
                          <a:solidFill>
                            <a:schemeClr val="tx1"/>
                          </a:solidFill>
                          <a:latin typeface="+mn-lt"/>
                          <a:ea typeface="+mn-ea"/>
                          <a:cs typeface="+mn-cs"/>
                        </a:rPr>
                        <a:t>ALL</a:t>
                      </a:r>
                    </a:p>
                  </a:txBody>
                  <a:tcPr marL="0" marR="0" marT="0" marB="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kern="1200" dirty="0">
                          <a:solidFill>
                            <a:schemeClr val="tx1"/>
                          </a:solidFill>
                          <a:latin typeface="+mn-lt"/>
                          <a:ea typeface="+mn-ea"/>
                          <a:cs typeface="+mn-cs"/>
                        </a:rPr>
                        <a:t>Yes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US" sz="800" kern="1200" dirty="0">
                          <a:solidFill>
                            <a:schemeClr val="tx1"/>
                          </a:solidFill>
                          <a:latin typeface="+mn-lt"/>
                          <a:ea typeface="+mn-ea"/>
                          <a:cs typeface="+mn-cs"/>
                        </a:rPr>
                        <a:t>Buy 2 quantities of category DVD and gets Rebate of 20 percent.</a:t>
                      </a:r>
                    </a:p>
                  </a:txBody>
                  <a:tcPr marL="36000" marR="36000" marT="0" marB="0"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15677762"/>
                  </a:ext>
                </a:extLst>
              </a:tr>
              <a:tr h="256136">
                <a:tc>
                  <a:txBody>
                    <a:bodyPr/>
                    <a:lstStyle/>
                    <a:p>
                      <a:pPr algn="ctr"/>
                      <a:r>
                        <a:rPr lang="en-US" sz="800" kern="1200" dirty="0">
                          <a:solidFill>
                            <a:schemeClr val="tx1"/>
                          </a:solidFill>
                          <a:latin typeface="+mn-lt"/>
                          <a:ea typeface="+mn-ea"/>
                          <a:cs typeface="+mn-cs"/>
                        </a:rPr>
                        <a:t>1</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kern="1200" dirty="0">
                          <a:solidFill>
                            <a:schemeClr val="tx1"/>
                          </a:solidFill>
                          <a:latin typeface="+mn-lt"/>
                          <a:ea typeface="+mn-ea"/>
                          <a:cs typeface="+mn-cs"/>
                        </a:rPr>
                        <a:t>2</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kern="1200" dirty="0">
                          <a:solidFill>
                            <a:schemeClr val="tx1"/>
                          </a:solidFill>
                          <a:latin typeface="+mn-lt"/>
                          <a:ea typeface="+mn-ea"/>
                          <a:cs typeface="+mn-cs"/>
                        </a:rPr>
                        <a:t>10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kern="1200" dirty="0">
                          <a:solidFill>
                            <a:schemeClr val="tx1"/>
                          </a:solidFill>
                          <a:latin typeface="+mn-lt"/>
                          <a:ea typeface="+mn-ea"/>
                          <a:cs typeface="+mn-cs"/>
                        </a:rPr>
                        <a:t>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kern="1200" dirty="0">
                          <a:solidFill>
                            <a:schemeClr val="tx1"/>
                          </a:solidFill>
                          <a:latin typeface="+mn-lt"/>
                          <a:ea typeface="+mn-ea"/>
                          <a:cs typeface="+mn-cs"/>
                        </a:rPr>
                        <a:t>ALL</a:t>
                      </a:r>
                    </a:p>
                  </a:txBody>
                  <a:tcPr marL="0" marR="0" marT="0" marB="0" anchor="ctr">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kern="1200" dirty="0">
                          <a:solidFill>
                            <a:schemeClr val="tx1"/>
                          </a:solidFill>
                          <a:latin typeface="+mn-lt"/>
                          <a:ea typeface="+mn-ea"/>
                          <a:cs typeface="+mn-cs"/>
                        </a:rPr>
                        <a:t>No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US" sz="800" kern="1200" dirty="0">
                          <a:solidFill>
                            <a:schemeClr val="tx1"/>
                          </a:solidFill>
                          <a:latin typeface="+mn-lt"/>
                          <a:ea typeface="+mn-ea"/>
                          <a:cs typeface="+mn-cs"/>
                        </a:rPr>
                        <a:t>Buy 2 quantities of Item 1 and get Rebate of Amount 10 for ALL</a:t>
                      </a:r>
                    </a:p>
                  </a:txBody>
                  <a:tcPr marL="36000" marR="36000" marT="0" marB="0" anchor="ctr">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84927344"/>
                  </a:ext>
                </a:extLst>
              </a:tr>
            </a:tbl>
          </a:graphicData>
        </a:graphic>
      </p:graphicFrame>
      <p:graphicFrame>
        <p:nvGraphicFramePr>
          <p:cNvPr id="6" name="Table 5">
            <a:extLst>
              <a:ext uri="{FF2B5EF4-FFF2-40B4-BE49-F238E27FC236}">
                <a16:creationId xmlns:a16="http://schemas.microsoft.com/office/drawing/2014/main" id="{79D9CC36-FBB8-8F49-8BEE-953BB68CA981}"/>
              </a:ext>
            </a:extLst>
          </p:cNvPr>
          <p:cNvGraphicFramePr>
            <a:graphicFrameLocks noGrp="1"/>
          </p:cNvGraphicFramePr>
          <p:nvPr>
            <p:extLst>
              <p:ext uri="{D42A27DB-BD31-4B8C-83A1-F6EECF244321}">
                <p14:modId xmlns:p14="http://schemas.microsoft.com/office/powerpoint/2010/main" val="2367657794"/>
              </p:ext>
            </p:extLst>
          </p:nvPr>
        </p:nvGraphicFramePr>
        <p:xfrm>
          <a:off x="6747297" y="4442710"/>
          <a:ext cx="4842086" cy="1309862"/>
        </p:xfrm>
        <a:graphic>
          <a:graphicData uri="http://schemas.openxmlformats.org/drawingml/2006/table">
            <a:tbl>
              <a:tblPr firstRow="1" bandRow="1">
                <a:tableStyleId>{5940675A-B579-460E-94D1-54222C63F5DA}</a:tableStyleId>
              </a:tblPr>
              <a:tblGrid>
                <a:gridCol w="515652">
                  <a:extLst>
                    <a:ext uri="{9D8B030D-6E8A-4147-A177-3AD203B41FA5}">
                      <a16:colId xmlns:a16="http://schemas.microsoft.com/office/drawing/2014/main" val="96940499"/>
                    </a:ext>
                  </a:extLst>
                </a:gridCol>
                <a:gridCol w="339634">
                  <a:extLst>
                    <a:ext uri="{9D8B030D-6E8A-4147-A177-3AD203B41FA5}">
                      <a16:colId xmlns:a16="http://schemas.microsoft.com/office/drawing/2014/main" val="20000"/>
                    </a:ext>
                  </a:extLst>
                </a:gridCol>
                <a:gridCol w="513806">
                  <a:extLst>
                    <a:ext uri="{9D8B030D-6E8A-4147-A177-3AD203B41FA5}">
                      <a16:colId xmlns:a16="http://schemas.microsoft.com/office/drawing/2014/main" val="4003256014"/>
                    </a:ext>
                  </a:extLst>
                </a:gridCol>
                <a:gridCol w="365760">
                  <a:extLst>
                    <a:ext uri="{9D8B030D-6E8A-4147-A177-3AD203B41FA5}">
                      <a16:colId xmlns:a16="http://schemas.microsoft.com/office/drawing/2014/main" val="20001"/>
                    </a:ext>
                  </a:extLst>
                </a:gridCol>
                <a:gridCol w="600891">
                  <a:extLst>
                    <a:ext uri="{9D8B030D-6E8A-4147-A177-3AD203B41FA5}">
                      <a16:colId xmlns:a16="http://schemas.microsoft.com/office/drawing/2014/main" val="20002"/>
                    </a:ext>
                  </a:extLst>
                </a:gridCol>
                <a:gridCol w="478971">
                  <a:extLst>
                    <a:ext uri="{9D8B030D-6E8A-4147-A177-3AD203B41FA5}">
                      <a16:colId xmlns:a16="http://schemas.microsoft.com/office/drawing/2014/main" val="20003"/>
                    </a:ext>
                  </a:extLst>
                </a:gridCol>
                <a:gridCol w="52252">
                  <a:extLst>
                    <a:ext uri="{9D8B030D-6E8A-4147-A177-3AD203B41FA5}">
                      <a16:colId xmlns:a16="http://schemas.microsoft.com/office/drawing/2014/main" val="20004"/>
                    </a:ext>
                  </a:extLst>
                </a:gridCol>
                <a:gridCol w="1975120">
                  <a:extLst>
                    <a:ext uri="{9D8B030D-6E8A-4147-A177-3AD203B41FA5}">
                      <a16:colId xmlns:a16="http://schemas.microsoft.com/office/drawing/2014/main" val="20005"/>
                    </a:ext>
                  </a:extLst>
                </a:gridCol>
              </a:tblGrid>
              <a:tr h="248505">
                <a:tc>
                  <a:txBody>
                    <a:bodyPr/>
                    <a:lstStyle/>
                    <a:p>
                      <a:pPr algn="ctr"/>
                      <a:r>
                        <a:rPr lang="en-US" sz="900" b="1" dirty="0"/>
                        <a:t>Name</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b="1" dirty="0"/>
                        <a:t>ID</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b="1" dirty="0"/>
                        <a:t>Category</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b="1" dirty="0"/>
                        <a:t>Qty</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b="1" dirty="0" err="1"/>
                        <a:t>Std</a:t>
                      </a:r>
                      <a:r>
                        <a:rPr lang="en-US" sz="900" b="1" dirty="0"/>
                        <a:t> Price per item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b="1" dirty="0"/>
                        <a:t>Rebate</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b="1"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b="1" dirty="0"/>
                        <a:t>Comment</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12031">
                <a:tc>
                  <a:txBody>
                    <a:bodyPr/>
                    <a:lstStyle/>
                    <a:p>
                      <a:pPr algn="ctr"/>
                      <a:r>
                        <a:rPr lang="en-US" sz="900" dirty="0"/>
                        <a:t>A</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1</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US" sz="900"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5</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15</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10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dirty="0"/>
                        <a:t>ID match, Quant &gt; required quant </a:t>
                      </a:r>
                      <a:r>
                        <a:rPr lang="en-US" sz="900" dirty="0">
                          <a:sym typeface="Wingdings" panose="05000000000000000000" pitchFamily="2" charset="2"/>
                        </a:rPr>
                        <a:t> rule triggers, amount off applied</a:t>
                      </a:r>
                      <a:endParaRPr lang="en-US" sz="900" dirty="0"/>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312031">
                <a:tc>
                  <a:txBody>
                    <a:bodyPr/>
                    <a:lstStyle/>
                    <a:p>
                      <a:pPr algn="ctr"/>
                      <a:r>
                        <a:rPr lang="en-US" sz="900" dirty="0"/>
                        <a:t>B</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4</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US" sz="900"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5</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50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35</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dirty="0"/>
                        <a:t>Discount applied to all; standard price = 50</a:t>
                      </a:r>
                      <a:r>
                        <a:rPr lang="en-US" sz="900" baseline="0" dirty="0"/>
                        <a:t> (per item), total rebate = 5x7 = 35</a:t>
                      </a:r>
                      <a:endParaRPr lang="en-US" sz="900" dirty="0"/>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312031">
                <a:tc>
                  <a:txBody>
                    <a:bodyPr/>
                    <a:lstStyle/>
                    <a:p>
                      <a:pPr algn="ctr"/>
                      <a:r>
                        <a:rPr lang="en-US" sz="900" dirty="0"/>
                        <a:t>C</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US" sz="900"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1088558" rtl="0" eaLnBrk="1" fontAlgn="auto" latinLnBrk="0" hangingPunct="1">
                        <a:lnSpc>
                          <a:spcPct val="100000"/>
                        </a:lnSpc>
                        <a:spcBef>
                          <a:spcPts val="0"/>
                        </a:spcBef>
                        <a:spcAft>
                          <a:spcPts val="0"/>
                        </a:spcAft>
                        <a:buClrTx/>
                        <a:buSzTx/>
                        <a:buFontTx/>
                        <a:buNone/>
                        <a:tabLst/>
                        <a:defRPr/>
                      </a:pPr>
                      <a:r>
                        <a:rPr lang="en-US" sz="900" dirty="0"/>
                        <a:t>DVD</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3</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100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60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dirty="0"/>
                        <a:t>Discount applied to all. 3*(20/100)*100 = 60</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357306451"/>
                  </a:ext>
                </a:extLst>
              </a:tr>
            </a:tbl>
          </a:graphicData>
        </a:graphic>
      </p:graphicFrame>
      <p:graphicFrame>
        <p:nvGraphicFramePr>
          <p:cNvPr id="10" name="Table 9">
            <a:extLst>
              <a:ext uri="{FF2B5EF4-FFF2-40B4-BE49-F238E27FC236}">
                <a16:creationId xmlns:a16="http://schemas.microsoft.com/office/drawing/2014/main" id="{0AC5D9FD-98BA-41B2-94A4-048E95622E50}"/>
              </a:ext>
            </a:extLst>
          </p:cNvPr>
          <p:cNvGraphicFramePr>
            <a:graphicFrameLocks noGrp="1"/>
          </p:cNvGraphicFramePr>
          <p:nvPr>
            <p:extLst>
              <p:ext uri="{D42A27DB-BD31-4B8C-83A1-F6EECF244321}">
                <p14:modId xmlns:p14="http://schemas.microsoft.com/office/powerpoint/2010/main" val="115610994"/>
              </p:ext>
            </p:extLst>
          </p:nvPr>
        </p:nvGraphicFramePr>
        <p:xfrm>
          <a:off x="6747297" y="3627565"/>
          <a:ext cx="4842086" cy="491806"/>
        </p:xfrm>
        <a:graphic>
          <a:graphicData uri="http://schemas.openxmlformats.org/drawingml/2006/table">
            <a:tbl>
              <a:tblPr firstRow="1" bandRow="1">
                <a:tableStyleId>{5940675A-B579-460E-94D1-54222C63F5DA}</a:tableStyleId>
              </a:tblPr>
              <a:tblGrid>
                <a:gridCol w="712196">
                  <a:extLst>
                    <a:ext uri="{9D8B030D-6E8A-4147-A177-3AD203B41FA5}">
                      <a16:colId xmlns:a16="http://schemas.microsoft.com/office/drawing/2014/main" val="20000"/>
                    </a:ext>
                  </a:extLst>
                </a:gridCol>
                <a:gridCol w="559353">
                  <a:extLst>
                    <a:ext uri="{9D8B030D-6E8A-4147-A177-3AD203B41FA5}">
                      <a16:colId xmlns:a16="http://schemas.microsoft.com/office/drawing/2014/main" val="20001"/>
                    </a:ext>
                  </a:extLst>
                </a:gridCol>
                <a:gridCol w="3570537">
                  <a:extLst>
                    <a:ext uri="{9D8B030D-6E8A-4147-A177-3AD203B41FA5}">
                      <a16:colId xmlns:a16="http://schemas.microsoft.com/office/drawing/2014/main" val="20002"/>
                    </a:ext>
                  </a:extLst>
                </a:gridCol>
              </a:tblGrid>
              <a:tr h="276907">
                <a:tc>
                  <a:txBody>
                    <a:bodyPr/>
                    <a:lstStyle/>
                    <a:p>
                      <a:pPr algn="ctr"/>
                      <a:r>
                        <a:rPr lang="en-US" sz="900" b="1" dirty="0" err="1"/>
                        <a:t>Reqd</a:t>
                      </a:r>
                      <a:r>
                        <a:rPr lang="en-US" sz="900" b="1" dirty="0"/>
                        <a:t> amount</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b="1" dirty="0"/>
                        <a:t>%Off</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b="1" dirty="0"/>
                        <a:t>Rule name</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0"/>
                  </a:ext>
                </a:extLst>
              </a:tr>
              <a:tr h="214899">
                <a:tc>
                  <a:txBody>
                    <a:bodyPr/>
                    <a:lstStyle/>
                    <a:p>
                      <a:pPr algn="ctr"/>
                      <a:r>
                        <a:rPr lang="en-US" sz="900" dirty="0"/>
                        <a:t>500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dirty="0"/>
                        <a:t>10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a:r>
                        <a:rPr lang="en-US" sz="900" dirty="0"/>
                        <a:t>  Spend more than 500 and get</a:t>
                      </a:r>
                      <a:r>
                        <a:rPr lang="en-US" sz="900" baseline="0" dirty="0"/>
                        <a:t> an additional 10% off</a:t>
                      </a:r>
                      <a:endParaRPr lang="en-US" sz="900"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39955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9AD93-1943-4A44-A67C-6ECD8151A453}"/>
              </a:ext>
            </a:extLst>
          </p:cNvPr>
          <p:cNvSpPr txBox="1">
            <a:spLocks/>
          </p:cNvSpPr>
          <p:nvPr/>
        </p:nvSpPr>
        <p:spPr>
          <a:xfrm>
            <a:off x="313490" y="639386"/>
            <a:ext cx="11545200" cy="756175"/>
          </a:xfrm>
          <a:prstGeom prst="rect">
            <a:avLst/>
          </a:prstGeom>
        </p:spPr>
        <p:txBody>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sz="2800" dirty="0"/>
              <a:t>BLI 4.2: Multiple Interacting Item Rules: Higher discount wins</a:t>
            </a:r>
          </a:p>
        </p:txBody>
      </p:sp>
      <p:sp>
        <p:nvSpPr>
          <p:cNvPr id="3" name="Text Placeholder 2">
            <a:extLst>
              <a:ext uri="{FF2B5EF4-FFF2-40B4-BE49-F238E27FC236}">
                <a16:creationId xmlns:a16="http://schemas.microsoft.com/office/drawing/2014/main" id="{E45CE894-0304-534A-8A10-C9D54D5BBD3D}"/>
              </a:ext>
            </a:extLst>
          </p:cNvPr>
          <p:cNvSpPr txBox="1">
            <a:spLocks/>
          </p:cNvSpPr>
          <p:nvPr/>
        </p:nvSpPr>
        <p:spPr>
          <a:xfrm>
            <a:off x="313490" y="2007702"/>
            <a:ext cx="5662800" cy="4767567"/>
          </a:xfrm>
          <a:prstGeom prst="rect">
            <a:avLst/>
          </a:prstGeom>
          <a:ln>
            <a:solidFill>
              <a:schemeClr val="bg1">
                <a:lumMod val="75000"/>
              </a:schemeClr>
            </a:solidFill>
          </a:ln>
        </p:spPr>
        <p:txBody>
          <a:bodyPr lIns="36000" tIns="36000" rIns="36000" bIns="36000"/>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Backlog Item</a:t>
            </a:r>
          </a:p>
          <a:p>
            <a:pPr lvl="2"/>
            <a:r>
              <a:rPr lang="en-US" dirty="0"/>
              <a:t>When two rules that trigger on the same line item of a cart, the one with the </a:t>
            </a:r>
            <a:r>
              <a:rPr lang="en-US" b="1" dirty="0"/>
              <a:t>higher discount wins</a:t>
            </a:r>
            <a:r>
              <a:rPr lang="en-US" dirty="0"/>
              <a:t>. </a:t>
            </a:r>
          </a:p>
          <a:p>
            <a:pPr lvl="3"/>
            <a:r>
              <a:rPr lang="en-US" dirty="0"/>
              <a:t>Both for Item Id and Item Category.</a:t>
            </a:r>
          </a:p>
        </p:txBody>
      </p:sp>
      <p:sp>
        <p:nvSpPr>
          <p:cNvPr id="4" name="Text Placeholder 3">
            <a:extLst>
              <a:ext uri="{FF2B5EF4-FFF2-40B4-BE49-F238E27FC236}">
                <a16:creationId xmlns:a16="http://schemas.microsoft.com/office/drawing/2014/main" id="{6429C750-4782-754A-BD55-32B4F42D4619}"/>
              </a:ext>
            </a:extLst>
          </p:cNvPr>
          <p:cNvSpPr txBox="1">
            <a:spLocks/>
          </p:cNvSpPr>
          <p:nvPr/>
        </p:nvSpPr>
        <p:spPr>
          <a:xfrm>
            <a:off x="6197506" y="2007702"/>
            <a:ext cx="5662800" cy="4767567"/>
          </a:xfrm>
          <a:prstGeom prst="rect">
            <a:avLst/>
          </a:prstGeom>
          <a:ln>
            <a:solidFill>
              <a:schemeClr val="bg1">
                <a:lumMod val="75000"/>
              </a:schemeClr>
            </a:solidFill>
          </a:ln>
        </p:spPr>
        <p:txBody>
          <a:bodyPr lIns="36000" tIns="36000" rIns="36000" bIns="36000"/>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Acceptance Criteria</a:t>
            </a:r>
          </a:p>
          <a:p>
            <a:pPr marL="0" lvl="2" indent="0">
              <a:buFont typeface="Arial" panose="020B0604020202020204" pitchFamily="34" charset="0"/>
              <a:buNone/>
            </a:pPr>
            <a:r>
              <a:rPr lang="en-US" dirty="0"/>
              <a:t>Spec Example</a:t>
            </a:r>
          </a:p>
          <a:p>
            <a:pPr lvl="2"/>
            <a:r>
              <a:rPr lang="en-US" dirty="0"/>
              <a:t>Rules</a:t>
            </a:r>
          </a:p>
          <a:p>
            <a:pPr lvl="2"/>
            <a:endParaRPr lang="en-US" dirty="0"/>
          </a:p>
          <a:p>
            <a:pPr lvl="2"/>
            <a:endParaRPr lang="en-US" dirty="0"/>
          </a:p>
          <a:p>
            <a:pPr marL="179387" lvl="2" indent="0">
              <a:buNone/>
            </a:pPr>
            <a:endParaRPr lang="en-US" dirty="0"/>
          </a:p>
          <a:p>
            <a:pPr lvl="2"/>
            <a:r>
              <a:rPr lang="en-US" dirty="0"/>
              <a:t>Shopping Cart and rebates</a:t>
            </a:r>
          </a:p>
          <a:p>
            <a:pPr lvl="2"/>
            <a:endParaRPr lang="en-US" dirty="0"/>
          </a:p>
          <a:p>
            <a:pPr lvl="2"/>
            <a:endParaRPr lang="en-US" dirty="0"/>
          </a:p>
          <a:p>
            <a:pPr lvl="2"/>
            <a:endParaRPr lang="en-US" dirty="0"/>
          </a:p>
          <a:p>
            <a:pPr lvl="2"/>
            <a:endParaRPr lang="en-US" dirty="0"/>
          </a:p>
          <a:p>
            <a:pPr lvl="2"/>
            <a:endParaRPr lang="en-US" dirty="0"/>
          </a:p>
          <a:p>
            <a:pPr lvl="2"/>
            <a:r>
              <a:rPr lang="en-US" sz="1600" dirty="0"/>
              <a:t>Also create test for multiple interacting rules for Item Category.</a:t>
            </a:r>
          </a:p>
          <a:p>
            <a:pPr lvl="2"/>
            <a:endParaRPr lang="en-US" dirty="0"/>
          </a:p>
          <a:p>
            <a:pPr lvl="2"/>
            <a:endParaRPr lang="en-US" dirty="0"/>
          </a:p>
        </p:txBody>
      </p:sp>
      <p:graphicFrame>
        <p:nvGraphicFramePr>
          <p:cNvPr id="5" name="Table 4">
            <a:extLst>
              <a:ext uri="{FF2B5EF4-FFF2-40B4-BE49-F238E27FC236}">
                <a16:creationId xmlns:a16="http://schemas.microsoft.com/office/drawing/2014/main" id="{2C970CD1-D8CD-4C40-B8DC-0867F5BA8D9B}"/>
              </a:ext>
            </a:extLst>
          </p:cNvPr>
          <p:cNvGraphicFramePr>
            <a:graphicFrameLocks noGrp="1"/>
          </p:cNvGraphicFramePr>
          <p:nvPr>
            <p:extLst>
              <p:ext uri="{D42A27DB-BD31-4B8C-83A1-F6EECF244321}">
                <p14:modId xmlns:p14="http://schemas.microsoft.com/office/powerpoint/2010/main" val="4091732156"/>
              </p:ext>
            </p:extLst>
          </p:nvPr>
        </p:nvGraphicFramePr>
        <p:xfrm>
          <a:off x="6747299" y="3120211"/>
          <a:ext cx="4842088" cy="749871"/>
        </p:xfrm>
        <a:graphic>
          <a:graphicData uri="http://schemas.openxmlformats.org/drawingml/2006/table">
            <a:tbl>
              <a:tblPr firstRow="1" bandRow="1">
                <a:tableStyleId>{5940675A-B579-460E-94D1-54222C63F5DA}</a:tableStyleId>
              </a:tblPr>
              <a:tblGrid>
                <a:gridCol w="416001">
                  <a:extLst>
                    <a:ext uri="{9D8B030D-6E8A-4147-A177-3AD203B41FA5}">
                      <a16:colId xmlns:a16="http://schemas.microsoft.com/office/drawing/2014/main" val="20000"/>
                    </a:ext>
                  </a:extLst>
                </a:gridCol>
                <a:gridCol w="544749">
                  <a:extLst>
                    <a:ext uri="{9D8B030D-6E8A-4147-A177-3AD203B41FA5}">
                      <a16:colId xmlns:a16="http://schemas.microsoft.com/office/drawing/2014/main" val="20001"/>
                    </a:ext>
                  </a:extLst>
                </a:gridCol>
                <a:gridCol w="583659">
                  <a:extLst>
                    <a:ext uri="{9D8B030D-6E8A-4147-A177-3AD203B41FA5}">
                      <a16:colId xmlns:a16="http://schemas.microsoft.com/office/drawing/2014/main" val="20002"/>
                    </a:ext>
                  </a:extLst>
                </a:gridCol>
                <a:gridCol w="690664">
                  <a:extLst>
                    <a:ext uri="{9D8B030D-6E8A-4147-A177-3AD203B41FA5}">
                      <a16:colId xmlns:a16="http://schemas.microsoft.com/office/drawing/2014/main" val="20003"/>
                    </a:ext>
                  </a:extLst>
                </a:gridCol>
                <a:gridCol w="107004">
                  <a:extLst>
                    <a:ext uri="{9D8B030D-6E8A-4147-A177-3AD203B41FA5}">
                      <a16:colId xmlns:a16="http://schemas.microsoft.com/office/drawing/2014/main" val="20004"/>
                    </a:ext>
                  </a:extLst>
                </a:gridCol>
                <a:gridCol w="2500011">
                  <a:extLst>
                    <a:ext uri="{9D8B030D-6E8A-4147-A177-3AD203B41FA5}">
                      <a16:colId xmlns:a16="http://schemas.microsoft.com/office/drawing/2014/main" val="20005"/>
                    </a:ext>
                  </a:extLst>
                </a:gridCol>
              </a:tblGrid>
              <a:tr h="293821">
                <a:tc>
                  <a:txBody>
                    <a:bodyPr/>
                    <a:lstStyle/>
                    <a:p>
                      <a:pPr algn="ctr"/>
                      <a:r>
                        <a:rPr lang="en-US" sz="900" b="1" dirty="0" err="1"/>
                        <a:t>Reqd</a:t>
                      </a:r>
                      <a:r>
                        <a:rPr lang="en-US" sz="900" b="1" dirty="0"/>
                        <a:t> ID</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b="1" dirty="0" err="1"/>
                        <a:t>Reqd</a:t>
                      </a:r>
                      <a:r>
                        <a:rPr lang="en-US" sz="900" b="1" dirty="0"/>
                        <a:t> quant</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b="1" dirty="0" err="1"/>
                        <a:t>amtOff</a:t>
                      </a:r>
                      <a:endParaRPr lang="en-US" sz="900" b="1"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b="1" dirty="0" err="1"/>
                        <a:t>Apply_to</a:t>
                      </a:r>
                      <a:endParaRPr lang="en-US" sz="900" b="1"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b="1"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b="1" dirty="0"/>
                        <a:t>Comment</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228025">
                <a:tc>
                  <a:txBody>
                    <a:bodyPr/>
                    <a:lstStyle/>
                    <a:p>
                      <a:pPr algn="ctr"/>
                      <a:r>
                        <a:rPr lang="en-US" sz="900" dirty="0"/>
                        <a:t>5</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dirty="0"/>
                        <a:t>2</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dirty="0"/>
                        <a:t>5</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dirty="0"/>
                        <a:t>ONE</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dirty="0"/>
                        <a:t>“buy 2 and get 5 off”</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28025">
                <a:tc>
                  <a:txBody>
                    <a:bodyPr/>
                    <a:lstStyle/>
                    <a:p>
                      <a:pPr algn="ctr"/>
                      <a:r>
                        <a:rPr lang="en-US" sz="900" dirty="0"/>
                        <a:t>5</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dirty="0"/>
                        <a:t>4</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dirty="0"/>
                        <a:t>12</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dirty="0"/>
                        <a:t>ONE</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dirty="0"/>
                        <a:t>“buy 4 and get 12 off”</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bl>
          </a:graphicData>
        </a:graphic>
      </p:graphicFrame>
      <p:graphicFrame>
        <p:nvGraphicFramePr>
          <p:cNvPr id="6" name="Table 5">
            <a:extLst>
              <a:ext uri="{FF2B5EF4-FFF2-40B4-BE49-F238E27FC236}">
                <a16:creationId xmlns:a16="http://schemas.microsoft.com/office/drawing/2014/main" id="{7F6D1AB3-1331-F64E-995D-B83C5C71EC05}"/>
              </a:ext>
            </a:extLst>
          </p:cNvPr>
          <p:cNvGraphicFramePr>
            <a:graphicFrameLocks noGrp="1"/>
          </p:cNvGraphicFramePr>
          <p:nvPr>
            <p:extLst>
              <p:ext uri="{D42A27DB-BD31-4B8C-83A1-F6EECF244321}">
                <p14:modId xmlns:p14="http://schemas.microsoft.com/office/powerpoint/2010/main" val="3256745670"/>
              </p:ext>
            </p:extLst>
          </p:nvPr>
        </p:nvGraphicFramePr>
        <p:xfrm>
          <a:off x="6747299" y="4285141"/>
          <a:ext cx="4842085" cy="586351"/>
        </p:xfrm>
        <a:graphic>
          <a:graphicData uri="http://schemas.openxmlformats.org/drawingml/2006/table">
            <a:tbl>
              <a:tblPr firstRow="1" bandRow="1">
                <a:tableStyleId>{5940675A-B579-460E-94D1-54222C63F5DA}</a:tableStyleId>
              </a:tblPr>
              <a:tblGrid>
                <a:gridCol w="398990">
                  <a:extLst>
                    <a:ext uri="{9D8B030D-6E8A-4147-A177-3AD203B41FA5}">
                      <a16:colId xmlns:a16="http://schemas.microsoft.com/office/drawing/2014/main" val="20000"/>
                    </a:ext>
                  </a:extLst>
                </a:gridCol>
                <a:gridCol w="532577">
                  <a:extLst>
                    <a:ext uri="{9D8B030D-6E8A-4147-A177-3AD203B41FA5}">
                      <a16:colId xmlns:a16="http://schemas.microsoft.com/office/drawing/2014/main" val="20001"/>
                    </a:ext>
                  </a:extLst>
                </a:gridCol>
                <a:gridCol w="690664">
                  <a:extLst>
                    <a:ext uri="{9D8B030D-6E8A-4147-A177-3AD203B41FA5}">
                      <a16:colId xmlns:a16="http://schemas.microsoft.com/office/drawing/2014/main" val="20002"/>
                    </a:ext>
                  </a:extLst>
                </a:gridCol>
                <a:gridCol w="612842">
                  <a:extLst>
                    <a:ext uri="{9D8B030D-6E8A-4147-A177-3AD203B41FA5}">
                      <a16:colId xmlns:a16="http://schemas.microsoft.com/office/drawing/2014/main" val="20003"/>
                    </a:ext>
                  </a:extLst>
                </a:gridCol>
                <a:gridCol w="145915">
                  <a:extLst>
                    <a:ext uri="{9D8B030D-6E8A-4147-A177-3AD203B41FA5}">
                      <a16:colId xmlns:a16="http://schemas.microsoft.com/office/drawing/2014/main" val="20004"/>
                    </a:ext>
                  </a:extLst>
                </a:gridCol>
                <a:gridCol w="2461097">
                  <a:extLst>
                    <a:ext uri="{9D8B030D-6E8A-4147-A177-3AD203B41FA5}">
                      <a16:colId xmlns:a16="http://schemas.microsoft.com/office/drawing/2014/main" val="20005"/>
                    </a:ext>
                  </a:extLst>
                </a:gridCol>
              </a:tblGrid>
              <a:tr h="241715">
                <a:tc>
                  <a:txBody>
                    <a:bodyPr/>
                    <a:lstStyle/>
                    <a:p>
                      <a:pPr algn="ctr"/>
                      <a:r>
                        <a:rPr lang="en-US" sz="900" b="1" dirty="0"/>
                        <a:t>ID</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b="1" dirty="0"/>
                        <a:t>Quant</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b="1" dirty="0" err="1"/>
                        <a:t>Std</a:t>
                      </a:r>
                      <a:r>
                        <a:rPr lang="en-US" sz="900" b="1" dirty="0"/>
                        <a:t> Price per item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b="1" dirty="0"/>
                        <a:t>Rebate</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b="1"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b="1" dirty="0"/>
                        <a:t>Comment</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12031">
                <a:tc>
                  <a:txBody>
                    <a:bodyPr/>
                    <a:lstStyle/>
                    <a:p>
                      <a:pPr algn="ctr"/>
                      <a:r>
                        <a:rPr lang="en-US" sz="900" dirty="0"/>
                        <a:t>5</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3</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25</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5</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dirty="0"/>
                        <a:t>Only first</a:t>
                      </a:r>
                      <a:r>
                        <a:rPr lang="en-US" sz="900" baseline="0" dirty="0"/>
                        <a:t> rule fires, 5 $ off</a:t>
                      </a:r>
                      <a:endParaRPr lang="en-US" sz="900" dirty="0"/>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7" name="Table 6">
            <a:extLst>
              <a:ext uri="{FF2B5EF4-FFF2-40B4-BE49-F238E27FC236}">
                <a16:creationId xmlns:a16="http://schemas.microsoft.com/office/drawing/2014/main" id="{2CC76101-F457-C244-ABFF-E5397BC5F771}"/>
              </a:ext>
            </a:extLst>
          </p:cNvPr>
          <p:cNvGraphicFramePr>
            <a:graphicFrameLocks noGrp="1"/>
          </p:cNvGraphicFramePr>
          <p:nvPr>
            <p:extLst>
              <p:ext uri="{D42A27DB-BD31-4B8C-83A1-F6EECF244321}">
                <p14:modId xmlns:p14="http://schemas.microsoft.com/office/powerpoint/2010/main" val="3075016359"/>
              </p:ext>
            </p:extLst>
          </p:nvPr>
        </p:nvGraphicFramePr>
        <p:xfrm>
          <a:off x="6747298" y="5049754"/>
          <a:ext cx="4842085" cy="586351"/>
        </p:xfrm>
        <a:graphic>
          <a:graphicData uri="http://schemas.openxmlformats.org/drawingml/2006/table">
            <a:tbl>
              <a:tblPr firstRow="1" bandRow="1">
                <a:tableStyleId>{5940675A-B579-460E-94D1-54222C63F5DA}</a:tableStyleId>
              </a:tblPr>
              <a:tblGrid>
                <a:gridCol w="398990">
                  <a:extLst>
                    <a:ext uri="{9D8B030D-6E8A-4147-A177-3AD203B41FA5}">
                      <a16:colId xmlns:a16="http://schemas.microsoft.com/office/drawing/2014/main" val="20000"/>
                    </a:ext>
                  </a:extLst>
                </a:gridCol>
                <a:gridCol w="532577">
                  <a:extLst>
                    <a:ext uri="{9D8B030D-6E8A-4147-A177-3AD203B41FA5}">
                      <a16:colId xmlns:a16="http://schemas.microsoft.com/office/drawing/2014/main" val="20001"/>
                    </a:ext>
                  </a:extLst>
                </a:gridCol>
                <a:gridCol w="690664">
                  <a:extLst>
                    <a:ext uri="{9D8B030D-6E8A-4147-A177-3AD203B41FA5}">
                      <a16:colId xmlns:a16="http://schemas.microsoft.com/office/drawing/2014/main" val="20002"/>
                    </a:ext>
                  </a:extLst>
                </a:gridCol>
                <a:gridCol w="612842">
                  <a:extLst>
                    <a:ext uri="{9D8B030D-6E8A-4147-A177-3AD203B41FA5}">
                      <a16:colId xmlns:a16="http://schemas.microsoft.com/office/drawing/2014/main" val="20003"/>
                    </a:ext>
                  </a:extLst>
                </a:gridCol>
                <a:gridCol w="145915">
                  <a:extLst>
                    <a:ext uri="{9D8B030D-6E8A-4147-A177-3AD203B41FA5}">
                      <a16:colId xmlns:a16="http://schemas.microsoft.com/office/drawing/2014/main" val="20004"/>
                    </a:ext>
                  </a:extLst>
                </a:gridCol>
                <a:gridCol w="2461097">
                  <a:extLst>
                    <a:ext uri="{9D8B030D-6E8A-4147-A177-3AD203B41FA5}">
                      <a16:colId xmlns:a16="http://schemas.microsoft.com/office/drawing/2014/main" val="20005"/>
                    </a:ext>
                  </a:extLst>
                </a:gridCol>
              </a:tblGrid>
              <a:tr h="241715">
                <a:tc>
                  <a:txBody>
                    <a:bodyPr/>
                    <a:lstStyle/>
                    <a:p>
                      <a:pPr algn="ctr"/>
                      <a:r>
                        <a:rPr lang="en-US" sz="900" b="1" dirty="0"/>
                        <a:t>ID</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b="1" dirty="0"/>
                        <a:t>Quant</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b="1" dirty="0" err="1"/>
                        <a:t>Std</a:t>
                      </a:r>
                      <a:r>
                        <a:rPr lang="en-US" sz="900" b="1" dirty="0"/>
                        <a:t> Price per item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b="1" dirty="0"/>
                        <a:t>Rebate</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b="1"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b="1" dirty="0"/>
                        <a:t>Comment</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12031">
                <a:tc>
                  <a:txBody>
                    <a:bodyPr/>
                    <a:lstStyle/>
                    <a:p>
                      <a:pPr algn="ctr"/>
                      <a:r>
                        <a:rPr lang="en-US" sz="900" dirty="0"/>
                        <a:t>5</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5</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25</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12</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dirty="0"/>
                        <a:t>Competing rebates: rule1 yields 2x5=10,</a:t>
                      </a:r>
                      <a:r>
                        <a:rPr lang="en-US" sz="900" baseline="0" dirty="0"/>
                        <a:t> rule 2 yields 1x12=12. Rule 2 wins</a:t>
                      </a:r>
                      <a:endParaRPr lang="en-US" sz="900" dirty="0"/>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94852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9AD93-1943-4A44-A67C-6ECD8151A453}"/>
              </a:ext>
            </a:extLst>
          </p:cNvPr>
          <p:cNvSpPr txBox="1">
            <a:spLocks/>
          </p:cNvSpPr>
          <p:nvPr/>
        </p:nvSpPr>
        <p:spPr>
          <a:xfrm>
            <a:off x="313490" y="639386"/>
            <a:ext cx="11545200" cy="756175"/>
          </a:xfrm>
          <a:prstGeom prst="rect">
            <a:avLst/>
          </a:prstGeom>
        </p:spPr>
        <p:txBody>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sz="2800" dirty="0"/>
              <a:t>BLI 5-1: Active Rebate Rule Controller</a:t>
            </a:r>
          </a:p>
        </p:txBody>
      </p:sp>
      <p:sp>
        <p:nvSpPr>
          <p:cNvPr id="3" name="Text Placeholder 2">
            <a:extLst>
              <a:ext uri="{FF2B5EF4-FFF2-40B4-BE49-F238E27FC236}">
                <a16:creationId xmlns:a16="http://schemas.microsoft.com/office/drawing/2014/main" id="{E45CE894-0304-534A-8A10-C9D54D5BBD3D}"/>
              </a:ext>
            </a:extLst>
          </p:cNvPr>
          <p:cNvSpPr txBox="1">
            <a:spLocks/>
          </p:cNvSpPr>
          <p:nvPr/>
        </p:nvSpPr>
        <p:spPr>
          <a:xfrm>
            <a:off x="313490" y="2007702"/>
            <a:ext cx="5662800" cy="4758858"/>
          </a:xfrm>
          <a:prstGeom prst="rect">
            <a:avLst/>
          </a:prstGeom>
          <a:ln>
            <a:solidFill>
              <a:schemeClr val="bg1">
                <a:lumMod val="75000"/>
              </a:schemeClr>
            </a:solidFill>
          </a:ln>
        </p:spPr>
        <p:txBody>
          <a:bodyPr lIns="36000" tIns="36000" rIns="36000" bIns="36000"/>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Backlog Item</a:t>
            </a:r>
          </a:p>
          <a:p>
            <a:pPr lvl="2"/>
            <a:r>
              <a:rPr lang="en-US" dirty="0"/>
              <a:t> Create an controller with endpoint </a:t>
            </a:r>
            <a:r>
              <a:rPr lang="en-US" i="1" dirty="0"/>
              <a:t>/</a:t>
            </a:r>
            <a:r>
              <a:rPr lang="en-US" i="1" dirty="0" err="1"/>
              <a:t>api</a:t>
            </a:r>
            <a:r>
              <a:rPr lang="en-US" i="1" dirty="0"/>
              <a:t>/v1/</a:t>
            </a:r>
            <a:r>
              <a:rPr lang="en-US" i="1" dirty="0" err="1"/>
              <a:t>activeRebateRules</a:t>
            </a:r>
            <a:r>
              <a:rPr lang="en-US" i="1" dirty="0"/>
              <a:t> </a:t>
            </a:r>
            <a:r>
              <a:rPr lang="en-US" dirty="0"/>
              <a:t>which returns a list of active rules. (Item and Cart rules together.)</a:t>
            </a:r>
          </a:p>
          <a:p>
            <a:pPr lvl="2"/>
            <a:r>
              <a:rPr lang="en-US" dirty="0"/>
              <a:t>The response should be of format</a:t>
            </a:r>
          </a:p>
          <a:p>
            <a:r>
              <a:rPr lang="en-US" sz="1400" dirty="0">
                <a:solidFill>
                  <a:srgbClr val="729FCF"/>
                </a:solidFill>
                <a:latin typeface="DejaVu Sans Mono"/>
              </a:rPr>
              <a:t>	</a:t>
            </a:r>
            <a:r>
              <a:rPr lang="en-US" sz="1600" dirty="0">
                <a:solidFill>
                  <a:srgbClr val="729FCF"/>
                </a:solidFill>
                <a:latin typeface="DejaVu Sans Mono"/>
              </a:rPr>
              <a:t>{</a:t>
            </a:r>
            <a:r>
              <a:rPr lang="en-US" sz="1600" dirty="0">
                <a:solidFill>
                  <a:srgbClr val="204A87"/>
                </a:solidFill>
                <a:latin typeface="DejaVu Sans Mono"/>
              </a:rPr>
              <a:t>"</a:t>
            </a:r>
            <a:r>
              <a:rPr lang="en-US" sz="1600" dirty="0" err="1">
                <a:solidFill>
                  <a:srgbClr val="204A87"/>
                </a:solidFill>
                <a:latin typeface="DejaVu Sans Mono"/>
              </a:rPr>
              <a:t>activeRules</a:t>
            </a:r>
            <a:r>
              <a:rPr lang="en-US" sz="1600" dirty="0">
                <a:solidFill>
                  <a:srgbClr val="204A87"/>
                </a:solidFill>
                <a:latin typeface="DejaVu Sans Mono"/>
              </a:rPr>
              <a:t>"</a:t>
            </a:r>
            <a:r>
              <a:rPr lang="en-US" sz="1600" dirty="0">
                <a:solidFill>
                  <a:srgbClr val="000000"/>
                </a:solidFill>
                <a:latin typeface="DejaVu Sans Mono"/>
              </a:rPr>
              <a:t>:</a:t>
            </a:r>
            <a:r>
              <a:rPr lang="en-US" sz="1600" dirty="0">
                <a:solidFill>
                  <a:srgbClr val="A40000"/>
                </a:solidFill>
                <a:latin typeface="DejaVu Sans Mono"/>
              </a:rPr>
              <a:t>[</a:t>
            </a:r>
          </a:p>
          <a:p>
            <a:r>
              <a:rPr lang="en-US" sz="1600" dirty="0">
                <a:solidFill>
                  <a:srgbClr val="A40000"/>
                </a:solidFill>
                <a:latin typeface="DejaVu Sans Mono"/>
              </a:rPr>
              <a:t>	</a:t>
            </a:r>
            <a:r>
              <a:rPr lang="en-US" sz="1600" dirty="0">
                <a:solidFill>
                  <a:srgbClr val="4E9A06"/>
                </a:solidFill>
                <a:latin typeface="DejaVu Sans Mono"/>
              </a:rPr>
              <a:t>"Item rule1"</a:t>
            </a:r>
            <a:r>
              <a:rPr lang="en-US" sz="1600" dirty="0">
                <a:solidFill>
                  <a:srgbClr val="000000"/>
                </a:solidFill>
                <a:latin typeface="DejaVu Sans Mono"/>
              </a:rPr>
              <a:t>,</a:t>
            </a:r>
          </a:p>
          <a:p>
            <a:r>
              <a:rPr lang="en-US" sz="1600" dirty="0">
                <a:solidFill>
                  <a:srgbClr val="4E9A06"/>
                </a:solidFill>
                <a:latin typeface="DejaVu Sans Mono"/>
              </a:rPr>
              <a:t>	"Item Rule2"</a:t>
            </a:r>
            <a:r>
              <a:rPr lang="en-US" sz="1600" dirty="0">
                <a:solidFill>
                  <a:srgbClr val="000000"/>
                </a:solidFill>
                <a:latin typeface="DejaVu Sans Mono"/>
              </a:rPr>
              <a:t>,</a:t>
            </a:r>
          </a:p>
          <a:p>
            <a:r>
              <a:rPr lang="en-US" sz="1600" dirty="0">
                <a:solidFill>
                  <a:srgbClr val="4E9A06"/>
                </a:solidFill>
                <a:latin typeface="DejaVu Sans Mono"/>
              </a:rPr>
              <a:t>	"Cart Rule“…</a:t>
            </a:r>
          </a:p>
          <a:p>
            <a:r>
              <a:rPr lang="en-US" sz="1600" dirty="0">
                <a:solidFill>
                  <a:srgbClr val="4E9A06"/>
                </a:solidFill>
                <a:latin typeface="DejaVu Sans Mono"/>
              </a:rPr>
              <a:t>	</a:t>
            </a:r>
            <a:r>
              <a:rPr lang="en-US" sz="1600" dirty="0">
                <a:solidFill>
                  <a:srgbClr val="A40000"/>
                </a:solidFill>
                <a:latin typeface="DejaVu Sans Mono"/>
              </a:rPr>
              <a:t>]</a:t>
            </a:r>
            <a:r>
              <a:rPr lang="en-US" sz="1600" dirty="0">
                <a:solidFill>
                  <a:srgbClr val="729FCF"/>
                </a:solidFill>
                <a:latin typeface="DejaVu Sans Mono"/>
              </a:rPr>
              <a:t>}</a:t>
            </a:r>
            <a:endParaRPr lang="en-US" sz="1600" dirty="0"/>
          </a:p>
          <a:p>
            <a:pPr lvl="2"/>
            <a:endParaRPr lang="en-US" dirty="0"/>
          </a:p>
        </p:txBody>
      </p:sp>
      <p:sp>
        <p:nvSpPr>
          <p:cNvPr id="4" name="Text Placeholder 3">
            <a:extLst>
              <a:ext uri="{FF2B5EF4-FFF2-40B4-BE49-F238E27FC236}">
                <a16:creationId xmlns:a16="http://schemas.microsoft.com/office/drawing/2014/main" id="{6429C750-4782-754A-BD55-32B4F42D4619}"/>
              </a:ext>
            </a:extLst>
          </p:cNvPr>
          <p:cNvSpPr txBox="1">
            <a:spLocks/>
          </p:cNvSpPr>
          <p:nvPr/>
        </p:nvSpPr>
        <p:spPr>
          <a:xfrm>
            <a:off x="6197506" y="2007702"/>
            <a:ext cx="5662800" cy="4758858"/>
          </a:xfrm>
          <a:prstGeom prst="rect">
            <a:avLst/>
          </a:prstGeom>
          <a:ln>
            <a:solidFill>
              <a:schemeClr val="bg1">
                <a:lumMod val="75000"/>
              </a:schemeClr>
            </a:solidFill>
          </a:ln>
        </p:spPr>
        <p:txBody>
          <a:bodyPr lIns="36000" tIns="36000" rIns="36000" bIns="36000"/>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Acceptance Criteria</a:t>
            </a:r>
          </a:p>
          <a:p>
            <a:pPr lvl="2"/>
            <a:r>
              <a:rPr lang="en-US" dirty="0"/>
              <a:t>Controller tested.</a:t>
            </a:r>
          </a:p>
          <a:p>
            <a:pPr marL="179387" lvl="2" indent="0">
              <a:buNone/>
            </a:pPr>
            <a:endParaRPr lang="en-US" dirty="0"/>
          </a:p>
          <a:p>
            <a:pPr lvl="2"/>
            <a:r>
              <a:rPr lang="en-US" dirty="0"/>
              <a:t>When you launch the web shop UI, you should be able to see active rebate rules. (The code to call endpoint to get Active Rules and parse rules and display in UI is already available).</a:t>
            </a:r>
          </a:p>
        </p:txBody>
      </p:sp>
    </p:spTree>
    <p:extLst>
      <p:ext uri="{BB962C8B-B14F-4D97-AF65-F5344CB8AC3E}">
        <p14:creationId xmlns:p14="http://schemas.microsoft.com/office/powerpoint/2010/main" val="1854601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9AD93-1943-4A44-A67C-6ECD8151A453}"/>
              </a:ext>
            </a:extLst>
          </p:cNvPr>
          <p:cNvSpPr txBox="1">
            <a:spLocks/>
          </p:cNvSpPr>
          <p:nvPr/>
        </p:nvSpPr>
        <p:spPr>
          <a:xfrm>
            <a:off x="313490" y="639386"/>
            <a:ext cx="11545200" cy="756175"/>
          </a:xfrm>
          <a:prstGeom prst="rect">
            <a:avLst/>
          </a:prstGeom>
        </p:spPr>
        <p:txBody>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sz="2800" dirty="0"/>
              <a:t>BLI 5.2: Integrate Rebate Engine with Web Shop</a:t>
            </a:r>
          </a:p>
        </p:txBody>
      </p:sp>
      <p:sp>
        <p:nvSpPr>
          <p:cNvPr id="3" name="Text Placeholder 2">
            <a:extLst>
              <a:ext uri="{FF2B5EF4-FFF2-40B4-BE49-F238E27FC236}">
                <a16:creationId xmlns:a16="http://schemas.microsoft.com/office/drawing/2014/main" id="{E45CE894-0304-534A-8A10-C9D54D5BBD3D}"/>
              </a:ext>
            </a:extLst>
          </p:cNvPr>
          <p:cNvSpPr txBox="1">
            <a:spLocks/>
          </p:cNvSpPr>
          <p:nvPr/>
        </p:nvSpPr>
        <p:spPr>
          <a:xfrm>
            <a:off x="313490" y="2007702"/>
            <a:ext cx="5662800" cy="4767567"/>
          </a:xfrm>
          <a:prstGeom prst="rect">
            <a:avLst/>
          </a:prstGeom>
          <a:ln>
            <a:solidFill>
              <a:schemeClr val="bg1">
                <a:lumMod val="75000"/>
              </a:schemeClr>
            </a:solidFill>
          </a:ln>
        </p:spPr>
        <p:txBody>
          <a:bodyPr lIns="36000" tIns="36000" rIns="36000" bIns="36000"/>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Backlog Item</a:t>
            </a:r>
          </a:p>
          <a:p>
            <a:pPr lvl="2"/>
            <a:r>
              <a:rPr lang="en-US" dirty="0"/>
              <a:t> Integrate Rebate Engine with Web Shop.</a:t>
            </a:r>
          </a:p>
        </p:txBody>
      </p:sp>
      <p:sp>
        <p:nvSpPr>
          <p:cNvPr id="4" name="Text Placeholder 3">
            <a:extLst>
              <a:ext uri="{FF2B5EF4-FFF2-40B4-BE49-F238E27FC236}">
                <a16:creationId xmlns:a16="http://schemas.microsoft.com/office/drawing/2014/main" id="{6429C750-4782-754A-BD55-32B4F42D4619}"/>
              </a:ext>
            </a:extLst>
          </p:cNvPr>
          <p:cNvSpPr txBox="1">
            <a:spLocks/>
          </p:cNvSpPr>
          <p:nvPr/>
        </p:nvSpPr>
        <p:spPr>
          <a:xfrm>
            <a:off x="6197506" y="2007702"/>
            <a:ext cx="5662800" cy="4767567"/>
          </a:xfrm>
          <a:prstGeom prst="rect">
            <a:avLst/>
          </a:prstGeom>
          <a:ln>
            <a:solidFill>
              <a:schemeClr val="bg1">
                <a:lumMod val="75000"/>
              </a:schemeClr>
            </a:solidFill>
          </a:ln>
        </p:spPr>
        <p:txBody>
          <a:bodyPr lIns="36000" tIns="36000" rIns="36000" bIns="36000"/>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Acceptance Criteria</a:t>
            </a:r>
          </a:p>
          <a:p>
            <a:pPr lvl="2"/>
            <a:r>
              <a:rPr lang="en-US" dirty="0"/>
              <a:t>Correct rebate amount and rebate reason shown at Individual Item level</a:t>
            </a:r>
          </a:p>
          <a:p>
            <a:pPr lvl="2"/>
            <a:r>
              <a:rPr lang="en-US" dirty="0"/>
              <a:t>Correct cart level rebate amount and rebate reason shown on UI.</a:t>
            </a:r>
          </a:p>
          <a:p>
            <a:pPr lvl="2"/>
            <a:r>
              <a:rPr lang="en-US" dirty="0"/>
              <a:t>Correct Final amount value shown on UI.</a:t>
            </a:r>
          </a:p>
          <a:p>
            <a:pPr lvl="2"/>
            <a:r>
              <a:rPr lang="en-US" dirty="0"/>
              <a:t>Exploratory testing on UI.</a:t>
            </a:r>
          </a:p>
          <a:p>
            <a:pPr lvl="2"/>
            <a:endParaRPr lang="en-US" dirty="0"/>
          </a:p>
        </p:txBody>
      </p:sp>
    </p:spTree>
    <p:extLst>
      <p:ext uri="{BB962C8B-B14F-4D97-AF65-F5344CB8AC3E}">
        <p14:creationId xmlns:p14="http://schemas.microsoft.com/office/powerpoint/2010/main" val="2727766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24A646E-4DB5-0E47-9D11-2BB6724B2781}"/>
              </a:ext>
            </a:extLst>
          </p:cNvPr>
          <p:cNvSpPr/>
          <p:nvPr/>
        </p:nvSpPr>
        <p:spPr>
          <a:xfrm>
            <a:off x="180263" y="191296"/>
            <a:ext cx="11664895" cy="892552"/>
          </a:xfrm>
          <a:prstGeom prst="rect">
            <a:avLst/>
          </a:prstGeom>
        </p:spPr>
        <p:txBody>
          <a:bodyPr wrap="square">
            <a:spAutoFit/>
          </a:bodyPr>
          <a:lstStyle/>
          <a:p>
            <a:r>
              <a:rPr lang="en-US" sz="2800" dirty="0"/>
              <a:t>You are not expected to finish all backlog items !</a:t>
            </a:r>
            <a:br>
              <a:rPr lang="en-US" dirty="0"/>
            </a:br>
            <a:r>
              <a:rPr lang="en-US" sz="2400" dirty="0"/>
              <a:t>there is way too much … so you can practice more later</a:t>
            </a:r>
          </a:p>
        </p:txBody>
      </p:sp>
      <p:pic>
        <p:nvPicPr>
          <p:cNvPr id="6" name="Picture 2" descr="http://media.gettyimages.com/photos/an-exhausted-runner-falls-to-the-ground-after-crossing-the-finish-of-picture-id522295640">
            <a:extLst>
              <a:ext uri="{FF2B5EF4-FFF2-40B4-BE49-F238E27FC236}">
                <a16:creationId xmlns:a16="http://schemas.microsoft.com/office/drawing/2014/main" id="{12942ECB-7869-C647-8DD1-7AE4942625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0778" y="1559946"/>
            <a:ext cx="7554291" cy="4655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205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C73CE-1203-E94B-8461-E8310E87ECCE}"/>
              </a:ext>
            </a:extLst>
          </p:cNvPr>
          <p:cNvSpPr txBox="1">
            <a:spLocks/>
          </p:cNvSpPr>
          <p:nvPr/>
        </p:nvSpPr>
        <p:spPr>
          <a:xfrm>
            <a:off x="302979" y="575814"/>
            <a:ext cx="11545200" cy="756175"/>
          </a:xfrm>
          <a:prstGeom prst="rect">
            <a:avLst/>
          </a:prstGeom>
        </p:spPr>
        <p:txBody>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sz="2800" dirty="0"/>
              <a:t>BLI 1.1: Look at initial state of </a:t>
            </a:r>
            <a:r>
              <a:rPr lang="en-US" sz="2800" dirty="0">
                <a:sym typeface="Wingdings" panose="05000000000000000000" pitchFamily="2" charset="2"/>
              </a:rPr>
              <a:t>Rebate Engine</a:t>
            </a:r>
            <a:endParaRPr lang="en-US" sz="2800" dirty="0"/>
          </a:p>
        </p:txBody>
      </p:sp>
      <p:sp>
        <p:nvSpPr>
          <p:cNvPr id="3" name="Text Placeholder 2">
            <a:extLst>
              <a:ext uri="{FF2B5EF4-FFF2-40B4-BE49-F238E27FC236}">
                <a16:creationId xmlns:a16="http://schemas.microsoft.com/office/drawing/2014/main" id="{0A96905B-0670-2743-9F04-F6E1770282F2}"/>
              </a:ext>
            </a:extLst>
          </p:cNvPr>
          <p:cNvSpPr txBox="1">
            <a:spLocks/>
          </p:cNvSpPr>
          <p:nvPr/>
        </p:nvSpPr>
        <p:spPr>
          <a:xfrm>
            <a:off x="302979" y="1829026"/>
            <a:ext cx="5662800" cy="4902700"/>
          </a:xfrm>
          <a:prstGeom prst="rect">
            <a:avLst/>
          </a:prstGeom>
          <a:ln>
            <a:solidFill>
              <a:schemeClr val="bg1">
                <a:lumMod val="75000"/>
              </a:schemeClr>
            </a:solidFill>
          </a:ln>
        </p:spPr>
        <p:txBody>
          <a:bodyPr lIns="36000" tIns="36000" rIns="36000" bIns="36000"/>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Pseudo Backlog Item: “Look at the code”</a:t>
            </a:r>
          </a:p>
          <a:p>
            <a:pPr lvl="2"/>
            <a:r>
              <a:rPr lang="en-US" dirty="0"/>
              <a:t>There is already a method </a:t>
            </a:r>
            <a:r>
              <a:rPr lang="en-US" b="1" dirty="0" err="1"/>
              <a:t>computeRebate</a:t>
            </a:r>
            <a:r>
              <a:rPr lang="en-US" b="1" dirty="0"/>
              <a:t>()</a:t>
            </a:r>
            <a:r>
              <a:rPr lang="en-US" dirty="0"/>
              <a:t> in the class </a:t>
            </a:r>
            <a:r>
              <a:rPr lang="en-US" dirty="0" err="1"/>
              <a:t>RebateEngine</a:t>
            </a:r>
            <a:r>
              <a:rPr lang="en-US" dirty="0"/>
              <a:t> that takes </a:t>
            </a:r>
            <a:r>
              <a:rPr lang="en-US" dirty="0" err="1"/>
              <a:t>WebShoppingCart</a:t>
            </a:r>
            <a:r>
              <a:rPr lang="en-US" dirty="0"/>
              <a:t> and returns total rebate amount (Accumulated rebate amount).</a:t>
            </a:r>
          </a:p>
          <a:p>
            <a:pPr lvl="1"/>
            <a:r>
              <a:rPr lang="en-US" dirty="0"/>
              <a:t>Context / Usage</a:t>
            </a:r>
          </a:p>
          <a:p>
            <a:pPr lvl="2"/>
            <a:r>
              <a:rPr lang="en-US" sz="1600" dirty="0"/>
              <a:t>The Rebate Engine computes rebate for each item in the cart, </a:t>
            </a:r>
            <a:r>
              <a:rPr lang="en-US" sz="1600" b="1" dirty="0"/>
              <a:t>stores the rebate in the corresponding field ‘</a:t>
            </a:r>
            <a:r>
              <a:rPr lang="en-US" sz="1600" b="1" dirty="0" err="1"/>
              <a:t>rebateAmount</a:t>
            </a:r>
            <a:r>
              <a:rPr lang="en-US" sz="1600" b="1" dirty="0"/>
              <a:t>’</a:t>
            </a:r>
            <a:r>
              <a:rPr lang="en-US" sz="1600" dirty="0"/>
              <a:t> (of the Cart Item) and specifies a reason comment in the ‘</a:t>
            </a:r>
            <a:r>
              <a:rPr lang="en-US" sz="1600" b="1" dirty="0" err="1"/>
              <a:t>rebateReason</a:t>
            </a:r>
            <a:r>
              <a:rPr lang="en-US" sz="1600" dirty="0"/>
              <a:t>’ (of the Cart item)</a:t>
            </a:r>
          </a:p>
          <a:p>
            <a:pPr lvl="2"/>
            <a:r>
              <a:rPr lang="en-US" sz="1600" dirty="0"/>
              <a:t>Rebates are computed by rebate rules which will come later</a:t>
            </a:r>
          </a:p>
        </p:txBody>
      </p:sp>
      <p:sp>
        <p:nvSpPr>
          <p:cNvPr id="4" name="Text Placeholder 3">
            <a:extLst>
              <a:ext uri="{FF2B5EF4-FFF2-40B4-BE49-F238E27FC236}">
                <a16:creationId xmlns:a16="http://schemas.microsoft.com/office/drawing/2014/main" id="{5FEA1182-F8FE-A344-B1FB-F0F1EF71A6C2}"/>
              </a:ext>
            </a:extLst>
          </p:cNvPr>
          <p:cNvSpPr txBox="1">
            <a:spLocks/>
          </p:cNvSpPr>
          <p:nvPr/>
        </p:nvSpPr>
        <p:spPr>
          <a:xfrm>
            <a:off x="6186995" y="1829026"/>
            <a:ext cx="5662800" cy="4902700"/>
          </a:xfrm>
          <a:prstGeom prst="rect">
            <a:avLst/>
          </a:prstGeom>
          <a:ln>
            <a:solidFill>
              <a:schemeClr val="bg1">
                <a:lumMod val="75000"/>
              </a:schemeClr>
            </a:solidFill>
          </a:ln>
        </p:spPr>
        <p:txBody>
          <a:bodyPr lIns="36000" tIns="36000" rIns="36000" bIns="36000"/>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a:t>Acceptance Criteria</a:t>
            </a:r>
          </a:p>
          <a:p>
            <a:pPr lvl="2"/>
            <a:r>
              <a:rPr lang="en-US"/>
              <a:t>Read and Run the unit tests (of rebate engine)</a:t>
            </a:r>
          </a:p>
        </p:txBody>
      </p:sp>
      <p:sp>
        <p:nvSpPr>
          <p:cNvPr id="5" name="Rectangle 4">
            <a:extLst>
              <a:ext uri="{FF2B5EF4-FFF2-40B4-BE49-F238E27FC236}">
                <a16:creationId xmlns:a16="http://schemas.microsoft.com/office/drawing/2014/main" id="{FCE2FF36-5C62-3242-9F20-A7A7F5FE0E1D}"/>
              </a:ext>
            </a:extLst>
          </p:cNvPr>
          <p:cNvSpPr/>
          <p:nvPr/>
        </p:nvSpPr>
        <p:spPr bwMode="gray">
          <a:xfrm>
            <a:off x="6650952" y="4295898"/>
            <a:ext cx="2236872" cy="136905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Shopping Cart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6209910B-BF08-6042-9411-842435D17FD1}"/>
              </a:ext>
            </a:extLst>
          </p:cNvPr>
          <p:cNvSpPr/>
          <p:nvPr/>
        </p:nvSpPr>
        <p:spPr bwMode="gray">
          <a:xfrm>
            <a:off x="9737189" y="4262005"/>
            <a:ext cx="1739348" cy="12697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Rebate Engine</a:t>
            </a:r>
            <a:br>
              <a:rPr lang="en-US" sz="1600" kern="0" dirty="0">
                <a:ea typeface="Arial Unicode MS" pitchFamily="34" charset="-128"/>
                <a:cs typeface="Arial Unicode MS" pitchFamily="34" charset="-128"/>
              </a:rPr>
            </a:br>
            <a:endParaRPr lang="en-US" sz="1600" kern="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1D42E08B-7553-8843-8D8C-754016B999B1}"/>
              </a:ext>
            </a:extLst>
          </p:cNvPr>
          <p:cNvSpPr/>
          <p:nvPr/>
        </p:nvSpPr>
        <p:spPr bwMode="gray">
          <a:xfrm>
            <a:off x="9945870" y="4980425"/>
            <a:ext cx="1001949" cy="179771"/>
          </a:xfrm>
          <a:prstGeom prst="rect">
            <a:avLst/>
          </a:prstGeom>
          <a:solidFill>
            <a:schemeClr val="accent6"/>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Rebate Rule</a:t>
            </a:r>
          </a:p>
        </p:txBody>
      </p:sp>
      <p:sp>
        <p:nvSpPr>
          <p:cNvPr id="8" name="Rectangle 7">
            <a:extLst>
              <a:ext uri="{FF2B5EF4-FFF2-40B4-BE49-F238E27FC236}">
                <a16:creationId xmlns:a16="http://schemas.microsoft.com/office/drawing/2014/main" id="{E943E54E-29A1-3446-A272-92C6D087CDF8}"/>
              </a:ext>
            </a:extLst>
          </p:cNvPr>
          <p:cNvSpPr/>
          <p:nvPr/>
        </p:nvSpPr>
        <p:spPr bwMode="gray">
          <a:xfrm>
            <a:off x="9981536" y="5055001"/>
            <a:ext cx="1001949" cy="179771"/>
          </a:xfrm>
          <a:prstGeom prst="rect">
            <a:avLst/>
          </a:prstGeom>
          <a:solidFill>
            <a:schemeClr val="accent6"/>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Rebate Rule</a:t>
            </a:r>
          </a:p>
        </p:txBody>
      </p:sp>
      <p:sp>
        <p:nvSpPr>
          <p:cNvPr id="9" name="Rectangle 8">
            <a:extLst>
              <a:ext uri="{FF2B5EF4-FFF2-40B4-BE49-F238E27FC236}">
                <a16:creationId xmlns:a16="http://schemas.microsoft.com/office/drawing/2014/main" id="{98A58F44-E167-824B-8832-B82EEF7FFF64}"/>
              </a:ext>
            </a:extLst>
          </p:cNvPr>
          <p:cNvSpPr/>
          <p:nvPr/>
        </p:nvSpPr>
        <p:spPr bwMode="gray">
          <a:xfrm>
            <a:off x="10017200" y="5110121"/>
            <a:ext cx="1001949" cy="179771"/>
          </a:xfrm>
          <a:prstGeom prst="rect">
            <a:avLst/>
          </a:prstGeom>
          <a:solidFill>
            <a:schemeClr val="accent6"/>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Rebate Rule</a:t>
            </a:r>
          </a:p>
        </p:txBody>
      </p:sp>
      <p:graphicFrame>
        <p:nvGraphicFramePr>
          <p:cNvPr id="10" name="Table 9">
            <a:extLst>
              <a:ext uri="{FF2B5EF4-FFF2-40B4-BE49-F238E27FC236}">
                <a16:creationId xmlns:a16="http://schemas.microsoft.com/office/drawing/2014/main" id="{520477B4-CFA7-9548-989D-C60D6B88A97A}"/>
              </a:ext>
            </a:extLst>
          </p:cNvPr>
          <p:cNvGraphicFramePr>
            <a:graphicFrameLocks noGrp="1"/>
          </p:cNvGraphicFramePr>
          <p:nvPr>
            <p:extLst>
              <p:ext uri="{D42A27DB-BD31-4B8C-83A1-F6EECF244321}">
                <p14:modId xmlns:p14="http://schemas.microsoft.com/office/powerpoint/2010/main" val="2654383389"/>
              </p:ext>
            </p:extLst>
          </p:nvPr>
        </p:nvGraphicFramePr>
        <p:xfrm>
          <a:off x="6980760" y="4964118"/>
          <a:ext cx="1719954" cy="614528"/>
        </p:xfrm>
        <a:graphic>
          <a:graphicData uri="http://schemas.openxmlformats.org/drawingml/2006/table">
            <a:tbl>
              <a:tblPr firstRow="1" bandRow="1">
                <a:tableStyleId>{5940675A-B579-460E-94D1-54222C63F5DA}</a:tableStyleId>
              </a:tblPr>
              <a:tblGrid>
                <a:gridCol w="197351">
                  <a:extLst>
                    <a:ext uri="{9D8B030D-6E8A-4147-A177-3AD203B41FA5}">
                      <a16:colId xmlns:a16="http://schemas.microsoft.com/office/drawing/2014/main" val="20000"/>
                    </a:ext>
                  </a:extLst>
                </a:gridCol>
                <a:gridCol w="274099">
                  <a:extLst>
                    <a:ext uri="{9D8B030D-6E8A-4147-A177-3AD203B41FA5}">
                      <a16:colId xmlns:a16="http://schemas.microsoft.com/office/drawing/2014/main" val="20001"/>
                    </a:ext>
                  </a:extLst>
                </a:gridCol>
                <a:gridCol w="383737">
                  <a:extLst>
                    <a:ext uri="{9D8B030D-6E8A-4147-A177-3AD203B41FA5}">
                      <a16:colId xmlns:a16="http://schemas.microsoft.com/office/drawing/2014/main" val="20002"/>
                    </a:ext>
                  </a:extLst>
                </a:gridCol>
                <a:gridCol w="341757">
                  <a:extLst>
                    <a:ext uri="{9D8B030D-6E8A-4147-A177-3AD203B41FA5}">
                      <a16:colId xmlns:a16="http://schemas.microsoft.com/office/drawing/2014/main" val="20003"/>
                    </a:ext>
                  </a:extLst>
                </a:gridCol>
                <a:gridCol w="236351">
                  <a:extLst>
                    <a:ext uri="{9D8B030D-6E8A-4147-A177-3AD203B41FA5}">
                      <a16:colId xmlns:a16="http://schemas.microsoft.com/office/drawing/2014/main" val="20004"/>
                    </a:ext>
                  </a:extLst>
                </a:gridCol>
                <a:gridCol w="286659">
                  <a:extLst>
                    <a:ext uri="{9D8B030D-6E8A-4147-A177-3AD203B41FA5}">
                      <a16:colId xmlns:a16="http://schemas.microsoft.com/office/drawing/2014/main" val="20005"/>
                    </a:ext>
                  </a:extLst>
                </a:gridCol>
              </a:tblGrid>
              <a:tr h="153632">
                <a:tc>
                  <a:txBody>
                    <a:bodyPr/>
                    <a:lstStyle/>
                    <a:p>
                      <a:pPr algn="ctr"/>
                      <a:r>
                        <a:rPr lang="en-US" sz="900" dirty="0"/>
                        <a:t>ID</a:t>
                      </a: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900" dirty="0"/>
                        <a:t>Cat</a:t>
                      </a: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900" dirty="0"/>
                        <a:t>Name</a:t>
                      </a: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900" dirty="0"/>
                        <a:t>Quant</a:t>
                      </a: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900" dirty="0"/>
                        <a:t>SP</a:t>
                      </a: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900" dirty="0"/>
                        <a:t>R</a:t>
                      </a: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0"/>
                  </a:ext>
                </a:extLst>
              </a:tr>
              <a:tr h="153632">
                <a:tc>
                  <a:txBody>
                    <a:bodyPr/>
                    <a:lstStyle/>
                    <a:p>
                      <a:endParaRPr lang="en-US" sz="90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sz="90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sz="90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sz="90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sz="90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sz="9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r h="153632">
                <a:tc>
                  <a:txBody>
                    <a:bodyPr/>
                    <a:lstStyle/>
                    <a:p>
                      <a:endParaRPr lang="en-US" sz="9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sz="9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sz="9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sz="9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sz="9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sz="9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2"/>
                  </a:ext>
                </a:extLst>
              </a:tr>
              <a:tr h="153632">
                <a:tc>
                  <a:txBody>
                    <a:bodyPr/>
                    <a:lstStyle/>
                    <a:p>
                      <a:endParaRPr lang="en-US" sz="90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sz="9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sz="9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sz="90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sz="90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sz="900" dirty="0"/>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3"/>
                  </a:ext>
                </a:extLst>
              </a:tr>
            </a:tbl>
          </a:graphicData>
        </a:graphic>
      </p:graphicFrame>
      <p:sp>
        <p:nvSpPr>
          <p:cNvPr id="11" name="TextBox 10">
            <a:extLst>
              <a:ext uri="{FF2B5EF4-FFF2-40B4-BE49-F238E27FC236}">
                <a16:creationId xmlns:a16="http://schemas.microsoft.com/office/drawing/2014/main" id="{D2E4A7F3-5A15-A64B-8E44-B163B661FD0C}"/>
              </a:ext>
            </a:extLst>
          </p:cNvPr>
          <p:cNvSpPr txBox="1"/>
          <p:nvPr/>
        </p:nvSpPr>
        <p:spPr>
          <a:xfrm>
            <a:off x="6764765" y="4735299"/>
            <a:ext cx="658835" cy="161583"/>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050" kern="0" dirty="0">
                <a:ea typeface="Arial Unicode MS" pitchFamily="34" charset="-128"/>
                <a:cs typeface="Arial Unicode MS" pitchFamily="34" charset="-128"/>
              </a:rPr>
              <a:t>Items table</a:t>
            </a:r>
          </a:p>
        </p:txBody>
      </p:sp>
      <p:sp>
        <p:nvSpPr>
          <p:cNvPr id="12" name="Freeform 11">
            <a:extLst>
              <a:ext uri="{FF2B5EF4-FFF2-40B4-BE49-F238E27FC236}">
                <a16:creationId xmlns:a16="http://schemas.microsoft.com/office/drawing/2014/main" id="{2BB2743B-6FD4-B046-ABFA-8E4488B03811}"/>
              </a:ext>
            </a:extLst>
          </p:cNvPr>
          <p:cNvSpPr/>
          <p:nvPr/>
        </p:nvSpPr>
        <p:spPr bwMode="gray">
          <a:xfrm>
            <a:off x="8910983" y="4755077"/>
            <a:ext cx="822772" cy="177644"/>
          </a:xfrm>
          <a:custGeom>
            <a:avLst/>
            <a:gdLst>
              <a:gd name="connsiteX0" fmla="*/ 0 w 914400"/>
              <a:gd name="connsiteY0" fmla="*/ 216368 h 216368"/>
              <a:gd name="connsiteX1" fmla="*/ 486383 w 914400"/>
              <a:gd name="connsiteY1" fmla="*/ 12087 h 216368"/>
              <a:gd name="connsiteX2" fmla="*/ 914400 w 914400"/>
              <a:gd name="connsiteY2" fmla="*/ 41270 h 216368"/>
            </a:gdLst>
            <a:ahLst/>
            <a:cxnLst>
              <a:cxn ang="0">
                <a:pos x="connsiteX0" y="connsiteY0"/>
              </a:cxn>
              <a:cxn ang="0">
                <a:pos x="connsiteX1" y="connsiteY1"/>
              </a:cxn>
              <a:cxn ang="0">
                <a:pos x="connsiteX2" y="connsiteY2"/>
              </a:cxn>
            </a:cxnLst>
            <a:rect l="l" t="t" r="r" b="b"/>
            <a:pathLst>
              <a:path w="914400" h="216368">
                <a:moveTo>
                  <a:pt x="0" y="216368"/>
                </a:moveTo>
                <a:cubicBezTo>
                  <a:pt x="166991" y="128819"/>
                  <a:pt x="333983" y="41270"/>
                  <a:pt x="486383" y="12087"/>
                </a:cubicBezTo>
                <a:cubicBezTo>
                  <a:pt x="638783" y="-17096"/>
                  <a:pt x="776591" y="12087"/>
                  <a:pt x="914400" y="41270"/>
                </a:cubicBezTo>
              </a:path>
            </a:pathLst>
          </a:custGeom>
          <a:noFill/>
          <a:ln w="6350" algn="ctr">
            <a:solidFill>
              <a:schemeClr val="tx1"/>
            </a:solidFill>
            <a:miter lim="800000"/>
            <a:headEnd type="none" w="med" len="med"/>
            <a:tailEnd type="triangle" w="med" len="med"/>
          </a:ln>
        </p:spPr>
        <p:txBody>
          <a:bodyPr rtlCol="0" anchor="ctr"/>
          <a:lstStyle/>
          <a:p>
            <a:pPr algn="ctr"/>
            <a:endParaRPr lang="en-US"/>
          </a:p>
        </p:txBody>
      </p:sp>
      <p:sp>
        <p:nvSpPr>
          <p:cNvPr id="13" name="Freeform 12">
            <a:extLst>
              <a:ext uri="{FF2B5EF4-FFF2-40B4-BE49-F238E27FC236}">
                <a16:creationId xmlns:a16="http://schemas.microsoft.com/office/drawing/2014/main" id="{E10E71A2-E4F5-324A-A221-0F8B00FFA51D}"/>
              </a:ext>
            </a:extLst>
          </p:cNvPr>
          <p:cNvSpPr/>
          <p:nvPr/>
        </p:nvSpPr>
        <p:spPr bwMode="gray">
          <a:xfrm>
            <a:off x="8506776" y="5286656"/>
            <a:ext cx="1635916" cy="628436"/>
          </a:xfrm>
          <a:custGeom>
            <a:avLst/>
            <a:gdLst>
              <a:gd name="connsiteX0" fmla="*/ 1743779 w 1743779"/>
              <a:gd name="connsiteY0" fmla="*/ 0 h 628436"/>
              <a:gd name="connsiteX1" fmla="*/ 1374128 w 1743779"/>
              <a:gd name="connsiteY1" fmla="*/ 350196 h 628436"/>
              <a:gd name="connsiteX2" fmla="*/ 654281 w 1743779"/>
              <a:gd name="connsiteY2" fmla="*/ 612842 h 628436"/>
              <a:gd name="connsiteX3" fmla="*/ 99805 w 1743779"/>
              <a:gd name="connsiteY3" fmla="*/ 554477 h 628436"/>
              <a:gd name="connsiteX4" fmla="*/ 2528 w 1743779"/>
              <a:gd name="connsiteY4" fmla="*/ 194553 h 628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3779" h="628436">
                <a:moveTo>
                  <a:pt x="1743779" y="0"/>
                </a:moveTo>
                <a:cubicBezTo>
                  <a:pt x="1649745" y="124028"/>
                  <a:pt x="1555711" y="248056"/>
                  <a:pt x="1374128" y="350196"/>
                </a:cubicBezTo>
                <a:cubicBezTo>
                  <a:pt x="1192545" y="452336"/>
                  <a:pt x="866668" y="578795"/>
                  <a:pt x="654281" y="612842"/>
                </a:cubicBezTo>
                <a:cubicBezTo>
                  <a:pt x="441894" y="646889"/>
                  <a:pt x="208430" y="624192"/>
                  <a:pt x="99805" y="554477"/>
                </a:cubicBezTo>
                <a:cubicBezTo>
                  <a:pt x="-8820" y="484762"/>
                  <a:pt x="-3146" y="339657"/>
                  <a:pt x="2528" y="194553"/>
                </a:cubicBezTo>
              </a:path>
            </a:pathLst>
          </a:custGeom>
          <a:noFill/>
          <a:ln w="6350" algn="ctr">
            <a:solidFill>
              <a:schemeClr val="tx1"/>
            </a:solidFill>
            <a:miter lim="800000"/>
            <a:headEnd type="none" w="med" len="med"/>
            <a:tailEnd type="triangle" w="med" len="med"/>
          </a:ln>
        </p:spPr>
        <p:txBody>
          <a:bodyPr rtlCol="0" anchor="ctr"/>
          <a:lstStyle/>
          <a:p>
            <a:pPr algn="ctr"/>
            <a:endParaRPr lang="en-US"/>
          </a:p>
        </p:txBody>
      </p:sp>
      <p:sp>
        <p:nvSpPr>
          <p:cNvPr id="14" name="TextBox 13">
            <a:extLst>
              <a:ext uri="{FF2B5EF4-FFF2-40B4-BE49-F238E27FC236}">
                <a16:creationId xmlns:a16="http://schemas.microsoft.com/office/drawing/2014/main" id="{83141ED5-B125-D74D-A478-AED7DA03D133}"/>
              </a:ext>
            </a:extLst>
          </p:cNvPr>
          <p:cNvSpPr txBox="1"/>
          <p:nvPr/>
        </p:nvSpPr>
        <p:spPr>
          <a:xfrm>
            <a:off x="8005946" y="5902850"/>
            <a:ext cx="1731243" cy="16927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100" kern="0" dirty="0">
                <a:ea typeface="Arial Unicode MS" pitchFamily="34" charset="-128"/>
                <a:cs typeface="Arial Unicode MS" pitchFamily="34" charset="-128"/>
              </a:rPr>
              <a:t>Firing rule sets rebate fields</a:t>
            </a:r>
          </a:p>
        </p:txBody>
      </p:sp>
      <p:sp>
        <p:nvSpPr>
          <p:cNvPr id="15" name="TextBox 14">
            <a:extLst>
              <a:ext uri="{FF2B5EF4-FFF2-40B4-BE49-F238E27FC236}">
                <a16:creationId xmlns:a16="http://schemas.microsoft.com/office/drawing/2014/main" id="{D7E1D876-2786-4041-9976-B6E59463A0C5}"/>
              </a:ext>
            </a:extLst>
          </p:cNvPr>
          <p:cNvSpPr txBox="1"/>
          <p:nvPr/>
        </p:nvSpPr>
        <p:spPr>
          <a:xfrm>
            <a:off x="8426818" y="4529671"/>
            <a:ext cx="1130118" cy="16927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100" kern="0" dirty="0">
                <a:ea typeface="Arial Unicode MS" pitchFamily="34" charset="-128"/>
                <a:cs typeface="Arial Unicode MS" pitchFamily="34" charset="-128"/>
              </a:rPr>
              <a:t>Call shopping cart</a:t>
            </a:r>
          </a:p>
        </p:txBody>
      </p:sp>
    </p:spTree>
    <p:extLst>
      <p:ext uri="{BB962C8B-B14F-4D97-AF65-F5344CB8AC3E}">
        <p14:creationId xmlns:p14="http://schemas.microsoft.com/office/powerpoint/2010/main" val="1387381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genda"/>
          <p:cNvSpPr>
            <a:spLocks noGrp="1"/>
          </p:cNvSpPr>
          <p:nvPr>
            <p:ph type="title"/>
          </p:nvPr>
        </p:nvSpPr>
        <p:spPr>
          <a:xfrm>
            <a:off x="393562" y="484707"/>
            <a:ext cx="11186476" cy="738664"/>
          </a:xfrm>
        </p:spPr>
        <p:txBody>
          <a:bodyPr/>
          <a:lstStyle/>
          <a:p>
            <a:r>
              <a:rPr lang="en-US" sz="2800" dirty="0"/>
              <a:t>BLI 2.1: Item-ID Rule with Amount Off</a:t>
            </a:r>
            <a:br>
              <a:rPr lang="en-US" dirty="0"/>
            </a:br>
            <a:r>
              <a:rPr lang="en-US" sz="2000" b="0" dirty="0"/>
              <a:t>Typically done by trainer together with the class</a:t>
            </a:r>
            <a:endParaRPr lang="en-US" dirty="0"/>
          </a:p>
        </p:txBody>
      </p:sp>
      <p:sp>
        <p:nvSpPr>
          <p:cNvPr id="6" name="Text Placeholder 2">
            <a:extLst>
              <a:ext uri="{FF2B5EF4-FFF2-40B4-BE49-F238E27FC236}">
                <a16:creationId xmlns:a16="http://schemas.microsoft.com/office/drawing/2014/main" id="{790FCDD5-EA57-854E-9814-B8EF8C4F69B9}"/>
              </a:ext>
            </a:extLst>
          </p:cNvPr>
          <p:cNvSpPr>
            <a:spLocks noGrp="1"/>
          </p:cNvSpPr>
          <p:nvPr>
            <p:ph type="body" sz="quarter" idx="10"/>
          </p:nvPr>
        </p:nvSpPr>
        <p:spPr>
          <a:xfrm>
            <a:off x="324000" y="1566267"/>
            <a:ext cx="5662800" cy="5139333"/>
          </a:xfrm>
          <a:ln>
            <a:solidFill>
              <a:schemeClr val="bg1">
                <a:lumMod val="75000"/>
              </a:schemeClr>
            </a:solidFill>
          </a:ln>
        </p:spPr>
        <p:txBody>
          <a:bodyPr lIns="36000" tIns="36000" rIns="36000" bIns="36000"/>
          <a:lstStyle/>
          <a:p>
            <a:pPr lvl="0"/>
            <a:r>
              <a:rPr lang="en-US" dirty="0"/>
              <a:t>Example</a:t>
            </a:r>
          </a:p>
          <a:p>
            <a:pPr marL="177800" lvl="1" indent="7938"/>
            <a:r>
              <a:rPr lang="en-US" sz="1600" dirty="0"/>
              <a:t>“Buy 2 of &lt;item with ID&gt; and get 5$ off the second item”</a:t>
            </a:r>
          </a:p>
          <a:p>
            <a:pPr lvl="0"/>
            <a:r>
              <a:rPr lang="en-US" dirty="0"/>
              <a:t>Backlog Item</a:t>
            </a:r>
          </a:p>
          <a:p>
            <a:pPr marL="0" lvl="2" indent="0">
              <a:buNone/>
            </a:pPr>
            <a:r>
              <a:rPr lang="en-US" dirty="0"/>
              <a:t>Define a </a:t>
            </a:r>
            <a:r>
              <a:rPr lang="en-US" b="1" dirty="0"/>
              <a:t>rule class</a:t>
            </a:r>
            <a:r>
              <a:rPr lang="en-US" dirty="0"/>
              <a:t> that implements these behaviors:</a:t>
            </a:r>
          </a:p>
          <a:p>
            <a:pPr lvl="2"/>
            <a:r>
              <a:rPr lang="en-US" dirty="0"/>
              <a:t>The rebate rule is applied when its (</a:t>
            </a:r>
            <a:r>
              <a:rPr lang="en-US" dirty="0" err="1"/>
              <a:t>rabate</a:t>
            </a:r>
            <a:r>
              <a:rPr lang="en-US" dirty="0"/>
              <a:t> rules) </a:t>
            </a:r>
            <a:r>
              <a:rPr lang="en-US" b="1" dirty="0" err="1"/>
              <a:t>requiredItemID</a:t>
            </a:r>
            <a:r>
              <a:rPr lang="en-US" dirty="0"/>
              <a:t> (e.g. a </a:t>
            </a:r>
            <a:r>
              <a:rPr lang="en-US" dirty="0">
                <a:hlinkClick r:id="rId3"/>
              </a:rPr>
              <a:t>EAN </a:t>
            </a:r>
            <a:r>
              <a:rPr lang="en-US" dirty="0"/>
              <a:t>/ barcode number) matches the item ID of an item in the cart  AND  the quantity of that item in the cart is greater or equal to the </a:t>
            </a:r>
            <a:r>
              <a:rPr lang="en-US" b="1" dirty="0" err="1"/>
              <a:t>requiredQuantity</a:t>
            </a:r>
            <a:r>
              <a:rPr lang="en-US" dirty="0"/>
              <a:t> (here 2) of the rule</a:t>
            </a:r>
          </a:p>
          <a:p>
            <a:pPr lvl="2"/>
            <a:r>
              <a:rPr lang="en-US" dirty="0"/>
              <a:t>When the rule triggers, set the rebate for the item (in the cart) to the rebate specified in the rule. </a:t>
            </a:r>
          </a:p>
          <a:p>
            <a:pPr lvl="2"/>
            <a:r>
              <a:rPr lang="en-US" dirty="0"/>
              <a:t>Hints: </a:t>
            </a:r>
          </a:p>
          <a:p>
            <a:pPr lvl="3"/>
            <a:r>
              <a:rPr lang="en-US" dirty="0"/>
              <a:t>You need to loop over the line items of the cart. </a:t>
            </a:r>
          </a:p>
        </p:txBody>
      </p:sp>
      <p:sp>
        <p:nvSpPr>
          <p:cNvPr id="7" name="Text Placeholder 3">
            <a:extLst>
              <a:ext uri="{FF2B5EF4-FFF2-40B4-BE49-F238E27FC236}">
                <a16:creationId xmlns:a16="http://schemas.microsoft.com/office/drawing/2014/main" id="{48C3B34E-53AA-4B41-B74B-F896607496B1}"/>
              </a:ext>
            </a:extLst>
          </p:cNvPr>
          <p:cNvSpPr txBox="1">
            <a:spLocks/>
          </p:cNvSpPr>
          <p:nvPr/>
        </p:nvSpPr>
        <p:spPr>
          <a:xfrm>
            <a:off x="6208016" y="1566267"/>
            <a:ext cx="5662800" cy="5139333"/>
          </a:xfrm>
          <a:prstGeom prst="rect">
            <a:avLst/>
          </a:prstGeom>
          <a:ln>
            <a:solidFill>
              <a:schemeClr val="bg1">
                <a:lumMod val="75000"/>
              </a:schemeClr>
            </a:solidFill>
          </a:ln>
        </p:spPr>
        <p:txBody>
          <a:bodyPr lIns="36000" tIns="36000" rIns="36000" bIns="36000"/>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Acceptance Criteria</a:t>
            </a:r>
          </a:p>
          <a:p>
            <a:pPr lvl="2"/>
            <a:r>
              <a:rPr lang="en-US" dirty="0"/>
              <a:t>Unit tests, 100% coverage</a:t>
            </a:r>
          </a:p>
          <a:p>
            <a:pPr lvl="2"/>
            <a:r>
              <a:rPr lang="en-US" dirty="0"/>
              <a:t>Tests for rule that triggers and for cases when it doesn’t trigger. Consider boundaries.</a:t>
            </a:r>
          </a:p>
          <a:p>
            <a:pPr lvl="2"/>
            <a:r>
              <a:rPr lang="en-US" dirty="0"/>
              <a:t>Rule</a:t>
            </a:r>
          </a:p>
          <a:p>
            <a:pPr lvl="2"/>
            <a:endParaRPr lang="en-US" dirty="0"/>
          </a:p>
          <a:p>
            <a:pPr lvl="2"/>
            <a:endParaRPr lang="en-US" dirty="0"/>
          </a:p>
          <a:p>
            <a:pPr lvl="2"/>
            <a:endParaRPr lang="en-US" dirty="0"/>
          </a:p>
          <a:p>
            <a:pPr lvl="2"/>
            <a:r>
              <a:rPr lang="en-US" dirty="0"/>
              <a:t>Shopping Cart</a:t>
            </a:r>
          </a:p>
        </p:txBody>
      </p:sp>
      <p:graphicFrame>
        <p:nvGraphicFramePr>
          <p:cNvPr id="8" name="Table 7">
            <a:extLst>
              <a:ext uri="{FF2B5EF4-FFF2-40B4-BE49-F238E27FC236}">
                <a16:creationId xmlns:a16="http://schemas.microsoft.com/office/drawing/2014/main" id="{10EE503B-CDB1-2C49-881F-E853913A8094}"/>
              </a:ext>
            </a:extLst>
          </p:cNvPr>
          <p:cNvGraphicFramePr>
            <a:graphicFrameLocks noGrp="1"/>
          </p:cNvGraphicFramePr>
          <p:nvPr>
            <p:extLst>
              <p:ext uri="{D42A27DB-BD31-4B8C-83A1-F6EECF244321}">
                <p14:modId xmlns:p14="http://schemas.microsoft.com/office/powerpoint/2010/main" val="3106598765"/>
              </p:ext>
            </p:extLst>
          </p:nvPr>
        </p:nvGraphicFramePr>
        <p:xfrm>
          <a:off x="6618372" y="3234921"/>
          <a:ext cx="4258429" cy="586179"/>
        </p:xfrm>
        <a:graphic>
          <a:graphicData uri="http://schemas.openxmlformats.org/drawingml/2006/table">
            <a:tbl>
              <a:tblPr firstRow="1" bandRow="1">
                <a:tableStyleId>{5940675A-B579-460E-94D1-54222C63F5DA}</a:tableStyleId>
              </a:tblPr>
              <a:tblGrid>
                <a:gridCol w="416001">
                  <a:extLst>
                    <a:ext uri="{9D8B030D-6E8A-4147-A177-3AD203B41FA5}">
                      <a16:colId xmlns:a16="http://schemas.microsoft.com/office/drawing/2014/main" val="20000"/>
                    </a:ext>
                  </a:extLst>
                </a:gridCol>
                <a:gridCol w="544749">
                  <a:extLst>
                    <a:ext uri="{9D8B030D-6E8A-4147-A177-3AD203B41FA5}">
                      <a16:colId xmlns:a16="http://schemas.microsoft.com/office/drawing/2014/main" val="20001"/>
                    </a:ext>
                  </a:extLst>
                </a:gridCol>
                <a:gridCol w="690664">
                  <a:extLst>
                    <a:ext uri="{9D8B030D-6E8A-4147-A177-3AD203B41FA5}">
                      <a16:colId xmlns:a16="http://schemas.microsoft.com/office/drawing/2014/main" val="20002"/>
                    </a:ext>
                  </a:extLst>
                </a:gridCol>
                <a:gridCol w="107004">
                  <a:extLst>
                    <a:ext uri="{9D8B030D-6E8A-4147-A177-3AD203B41FA5}">
                      <a16:colId xmlns:a16="http://schemas.microsoft.com/office/drawing/2014/main" val="20003"/>
                    </a:ext>
                  </a:extLst>
                </a:gridCol>
                <a:gridCol w="2500011">
                  <a:extLst>
                    <a:ext uri="{9D8B030D-6E8A-4147-A177-3AD203B41FA5}">
                      <a16:colId xmlns:a16="http://schemas.microsoft.com/office/drawing/2014/main" val="20004"/>
                    </a:ext>
                  </a:extLst>
                </a:gridCol>
              </a:tblGrid>
              <a:tr h="330043">
                <a:tc>
                  <a:txBody>
                    <a:bodyPr/>
                    <a:lstStyle/>
                    <a:p>
                      <a:pPr algn="ctr"/>
                      <a:r>
                        <a:rPr lang="en-US" sz="900" b="1" dirty="0" err="1"/>
                        <a:t>Reqd</a:t>
                      </a:r>
                      <a:r>
                        <a:rPr lang="en-US" sz="900" b="1" dirty="0"/>
                        <a:t> ID</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b="1" dirty="0" err="1"/>
                        <a:t>Reqd</a:t>
                      </a:r>
                      <a:r>
                        <a:rPr lang="en-US" sz="900" b="1" dirty="0"/>
                        <a:t> quant</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b="1" dirty="0" err="1"/>
                        <a:t>amtOff</a:t>
                      </a:r>
                      <a:endParaRPr lang="en-US" sz="900" b="1"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b="1"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b="1" dirty="0"/>
                        <a:t>Comment</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256136">
                <a:tc>
                  <a:txBody>
                    <a:bodyPr/>
                    <a:lstStyle/>
                    <a:p>
                      <a:pPr algn="ctr"/>
                      <a:r>
                        <a:rPr lang="en-US" sz="900" dirty="0"/>
                        <a:t>1</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dirty="0"/>
                        <a:t>2</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dirty="0"/>
                        <a:t>5</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dirty="0"/>
                        <a:t>“buy 2 of Item ID and get 5 $ off”</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9" name="Table 8">
            <a:extLst>
              <a:ext uri="{FF2B5EF4-FFF2-40B4-BE49-F238E27FC236}">
                <a16:creationId xmlns:a16="http://schemas.microsoft.com/office/drawing/2014/main" id="{06FBC012-B369-0A4C-A61C-DCA3B4319482}"/>
              </a:ext>
            </a:extLst>
          </p:cNvPr>
          <p:cNvGraphicFramePr>
            <a:graphicFrameLocks noGrp="1"/>
          </p:cNvGraphicFramePr>
          <p:nvPr>
            <p:extLst>
              <p:ext uri="{D42A27DB-BD31-4B8C-83A1-F6EECF244321}">
                <p14:modId xmlns:p14="http://schemas.microsoft.com/office/powerpoint/2010/main" val="1571871828"/>
              </p:ext>
            </p:extLst>
          </p:nvPr>
        </p:nvGraphicFramePr>
        <p:xfrm>
          <a:off x="6618375" y="4428826"/>
          <a:ext cx="4842085" cy="553746"/>
        </p:xfrm>
        <a:graphic>
          <a:graphicData uri="http://schemas.openxmlformats.org/drawingml/2006/table">
            <a:tbl>
              <a:tblPr firstRow="1" bandRow="1">
                <a:tableStyleId>{5940675A-B579-460E-94D1-54222C63F5DA}</a:tableStyleId>
              </a:tblPr>
              <a:tblGrid>
                <a:gridCol w="398990">
                  <a:extLst>
                    <a:ext uri="{9D8B030D-6E8A-4147-A177-3AD203B41FA5}">
                      <a16:colId xmlns:a16="http://schemas.microsoft.com/office/drawing/2014/main" val="20000"/>
                    </a:ext>
                  </a:extLst>
                </a:gridCol>
                <a:gridCol w="532577">
                  <a:extLst>
                    <a:ext uri="{9D8B030D-6E8A-4147-A177-3AD203B41FA5}">
                      <a16:colId xmlns:a16="http://schemas.microsoft.com/office/drawing/2014/main" val="20001"/>
                    </a:ext>
                  </a:extLst>
                </a:gridCol>
                <a:gridCol w="690664">
                  <a:extLst>
                    <a:ext uri="{9D8B030D-6E8A-4147-A177-3AD203B41FA5}">
                      <a16:colId xmlns:a16="http://schemas.microsoft.com/office/drawing/2014/main" val="20002"/>
                    </a:ext>
                  </a:extLst>
                </a:gridCol>
                <a:gridCol w="612842">
                  <a:extLst>
                    <a:ext uri="{9D8B030D-6E8A-4147-A177-3AD203B41FA5}">
                      <a16:colId xmlns:a16="http://schemas.microsoft.com/office/drawing/2014/main" val="20003"/>
                    </a:ext>
                  </a:extLst>
                </a:gridCol>
                <a:gridCol w="145915">
                  <a:extLst>
                    <a:ext uri="{9D8B030D-6E8A-4147-A177-3AD203B41FA5}">
                      <a16:colId xmlns:a16="http://schemas.microsoft.com/office/drawing/2014/main" val="20004"/>
                    </a:ext>
                  </a:extLst>
                </a:gridCol>
                <a:gridCol w="2461097">
                  <a:extLst>
                    <a:ext uri="{9D8B030D-6E8A-4147-A177-3AD203B41FA5}">
                      <a16:colId xmlns:a16="http://schemas.microsoft.com/office/drawing/2014/main" val="20005"/>
                    </a:ext>
                  </a:extLst>
                </a:gridCol>
              </a:tblGrid>
              <a:tr h="241715">
                <a:tc>
                  <a:txBody>
                    <a:bodyPr/>
                    <a:lstStyle/>
                    <a:p>
                      <a:pPr algn="ctr"/>
                      <a:r>
                        <a:rPr lang="en-US" sz="900" b="1" dirty="0"/>
                        <a:t>ID</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b="1" dirty="0"/>
                        <a:t>Quant</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b="1" dirty="0" err="1"/>
                        <a:t>Std</a:t>
                      </a:r>
                      <a:r>
                        <a:rPr lang="en-US" sz="900" b="1" dirty="0"/>
                        <a:t> Price</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b="1" dirty="0"/>
                        <a:t>Rebate</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b="1"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b="1" dirty="0"/>
                        <a:t>Comment</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12031">
                <a:tc>
                  <a:txBody>
                    <a:bodyPr/>
                    <a:lstStyle/>
                    <a:p>
                      <a:pPr algn="ctr"/>
                      <a:r>
                        <a:rPr lang="en-US" sz="900" dirty="0"/>
                        <a:t>1</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3</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15</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5</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dirty="0"/>
                        <a:t>ID match, Quant &gt; required quant </a:t>
                      </a:r>
                      <a:r>
                        <a:rPr lang="en-US" sz="900" dirty="0">
                          <a:sym typeface="Wingdings" panose="05000000000000000000" pitchFamily="2" charset="2"/>
                        </a:rPr>
                        <a:t> rule triggers, amount off applied</a:t>
                      </a:r>
                      <a:endParaRPr lang="en-US" sz="900" dirty="0"/>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10" name="Table 9">
            <a:extLst>
              <a:ext uri="{FF2B5EF4-FFF2-40B4-BE49-F238E27FC236}">
                <a16:creationId xmlns:a16="http://schemas.microsoft.com/office/drawing/2014/main" id="{B233286A-81A1-3740-9F7D-2887F1481720}"/>
              </a:ext>
            </a:extLst>
          </p:cNvPr>
          <p:cNvGraphicFramePr>
            <a:graphicFrameLocks noGrp="1"/>
          </p:cNvGraphicFramePr>
          <p:nvPr>
            <p:extLst>
              <p:ext uri="{D42A27DB-BD31-4B8C-83A1-F6EECF244321}">
                <p14:modId xmlns:p14="http://schemas.microsoft.com/office/powerpoint/2010/main" val="1163033480"/>
              </p:ext>
            </p:extLst>
          </p:nvPr>
        </p:nvGraphicFramePr>
        <p:xfrm>
          <a:off x="6618371" y="5191255"/>
          <a:ext cx="4842085" cy="553746"/>
        </p:xfrm>
        <a:graphic>
          <a:graphicData uri="http://schemas.openxmlformats.org/drawingml/2006/table">
            <a:tbl>
              <a:tblPr firstRow="1" bandRow="1">
                <a:tableStyleId>{5940675A-B579-460E-94D1-54222C63F5DA}</a:tableStyleId>
              </a:tblPr>
              <a:tblGrid>
                <a:gridCol w="398990">
                  <a:extLst>
                    <a:ext uri="{9D8B030D-6E8A-4147-A177-3AD203B41FA5}">
                      <a16:colId xmlns:a16="http://schemas.microsoft.com/office/drawing/2014/main" val="20000"/>
                    </a:ext>
                  </a:extLst>
                </a:gridCol>
                <a:gridCol w="532577">
                  <a:extLst>
                    <a:ext uri="{9D8B030D-6E8A-4147-A177-3AD203B41FA5}">
                      <a16:colId xmlns:a16="http://schemas.microsoft.com/office/drawing/2014/main" val="20001"/>
                    </a:ext>
                  </a:extLst>
                </a:gridCol>
                <a:gridCol w="690664">
                  <a:extLst>
                    <a:ext uri="{9D8B030D-6E8A-4147-A177-3AD203B41FA5}">
                      <a16:colId xmlns:a16="http://schemas.microsoft.com/office/drawing/2014/main" val="20002"/>
                    </a:ext>
                  </a:extLst>
                </a:gridCol>
                <a:gridCol w="612842">
                  <a:extLst>
                    <a:ext uri="{9D8B030D-6E8A-4147-A177-3AD203B41FA5}">
                      <a16:colId xmlns:a16="http://schemas.microsoft.com/office/drawing/2014/main" val="20003"/>
                    </a:ext>
                  </a:extLst>
                </a:gridCol>
                <a:gridCol w="145915">
                  <a:extLst>
                    <a:ext uri="{9D8B030D-6E8A-4147-A177-3AD203B41FA5}">
                      <a16:colId xmlns:a16="http://schemas.microsoft.com/office/drawing/2014/main" val="20004"/>
                    </a:ext>
                  </a:extLst>
                </a:gridCol>
                <a:gridCol w="2461097">
                  <a:extLst>
                    <a:ext uri="{9D8B030D-6E8A-4147-A177-3AD203B41FA5}">
                      <a16:colId xmlns:a16="http://schemas.microsoft.com/office/drawing/2014/main" val="20005"/>
                    </a:ext>
                  </a:extLst>
                </a:gridCol>
              </a:tblGrid>
              <a:tr h="241715">
                <a:tc>
                  <a:txBody>
                    <a:bodyPr/>
                    <a:lstStyle/>
                    <a:p>
                      <a:pPr algn="ctr"/>
                      <a:r>
                        <a:rPr lang="en-US" sz="900" b="1" dirty="0"/>
                        <a:t>ID</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b="1" dirty="0"/>
                        <a:t>Quant</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b="1" dirty="0" err="1"/>
                        <a:t>Std</a:t>
                      </a:r>
                      <a:r>
                        <a:rPr lang="en-US" sz="900" b="1" dirty="0"/>
                        <a:t> Price</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b="1" dirty="0"/>
                        <a:t>Rebate</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b="1"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b="1" dirty="0"/>
                        <a:t>Comment</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12031">
                <a:tc>
                  <a:txBody>
                    <a:bodyPr/>
                    <a:lstStyle/>
                    <a:p>
                      <a:pPr algn="ctr"/>
                      <a:r>
                        <a:rPr lang="en-US" sz="900" dirty="0"/>
                        <a:t>1</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1</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15</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dirty="0"/>
                        <a:t>Rule</a:t>
                      </a:r>
                      <a:r>
                        <a:rPr lang="en-US" sz="900" baseline="0" dirty="0"/>
                        <a:t> doesn’t trigger because quantity is not sufficient</a:t>
                      </a:r>
                      <a:endParaRPr lang="en-US" sz="900" dirty="0"/>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430A433-27DA-E34B-9A91-AE6D3C1B4EA6}"/>
              </a:ext>
            </a:extLst>
          </p:cNvPr>
          <p:cNvSpPr>
            <a:spLocks noGrp="1"/>
          </p:cNvSpPr>
          <p:nvPr>
            <p:ph type="title"/>
          </p:nvPr>
        </p:nvSpPr>
        <p:spPr>
          <a:xfrm>
            <a:off x="403885" y="633511"/>
            <a:ext cx="11545200" cy="430887"/>
          </a:xfrm>
        </p:spPr>
        <p:txBody>
          <a:bodyPr/>
          <a:lstStyle/>
          <a:p>
            <a:r>
              <a:rPr lang="en-US" sz="2800" dirty="0"/>
              <a:t>BLI 2.2: Compute total rebate</a:t>
            </a:r>
          </a:p>
        </p:txBody>
      </p:sp>
      <p:sp>
        <p:nvSpPr>
          <p:cNvPr id="5" name="Text Placeholder 2">
            <a:extLst>
              <a:ext uri="{FF2B5EF4-FFF2-40B4-BE49-F238E27FC236}">
                <a16:creationId xmlns:a16="http://schemas.microsoft.com/office/drawing/2014/main" id="{F1FF8585-CF69-0C43-9FFE-ED0DC70A9BB3}"/>
              </a:ext>
            </a:extLst>
          </p:cNvPr>
          <p:cNvSpPr>
            <a:spLocks noGrp="1"/>
          </p:cNvSpPr>
          <p:nvPr>
            <p:ph type="body" sz="quarter" idx="10"/>
          </p:nvPr>
        </p:nvSpPr>
        <p:spPr>
          <a:xfrm>
            <a:off x="292469" y="1913108"/>
            <a:ext cx="5662800" cy="4862161"/>
          </a:xfrm>
          <a:ln>
            <a:solidFill>
              <a:schemeClr val="bg1">
                <a:lumMod val="75000"/>
              </a:schemeClr>
            </a:solidFill>
          </a:ln>
        </p:spPr>
        <p:txBody>
          <a:bodyPr lIns="36000" tIns="36000" rIns="36000" bIns="36000"/>
          <a:lstStyle/>
          <a:p>
            <a:pPr lvl="0"/>
            <a:r>
              <a:rPr lang="en-US" dirty="0"/>
              <a:t>Backlog Item</a:t>
            </a:r>
          </a:p>
          <a:p>
            <a:pPr lvl="2"/>
            <a:r>
              <a:rPr lang="en-US" dirty="0"/>
              <a:t>Rebates are applied to individual cart items and stored in the rebate field on cart item level.</a:t>
            </a:r>
          </a:p>
          <a:p>
            <a:pPr lvl="2"/>
            <a:r>
              <a:rPr lang="en-US" dirty="0"/>
              <a:t>Provide a method that gets (computes) the total rebate amount for the whole cart (adding all rebates of the items)</a:t>
            </a:r>
          </a:p>
          <a:p>
            <a:pPr lvl="2"/>
            <a:endParaRPr lang="en-US" dirty="0"/>
          </a:p>
          <a:p>
            <a:pPr lvl="2"/>
            <a:endParaRPr lang="en-US" dirty="0"/>
          </a:p>
          <a:p>
            <a:pPr lvl="1"/>
            <a:r>
              <a:rPr lang="en-US" dirty="0"/>
              <a:t>Notes</a:t>
            </a:r>
          </a:p>
          <a:p>
            <a:pPr lvl="2"/>
            <a:r>
              <a:rPr lang="en-US" dirty="0"/>
              <a:t>The Cart is already computing the total standard price based on standard prices of items and their quantities. You can see this in the Web UI.</a:t>
            </a:r>
          </a:p>
          <a:p>
            <a:pPr lvl="2"/>
            <a:endParaRPr lang="en-US" dirty="0"/>
          </a:p>
          <a:p>
            <a:pPr lvl="2"/>
            <a:endParaRPr lang="en-US" dirty="0"/>
          </a:p>
        </p:txBody>
      </p:sp>
      <p:sp>
        <p:nvSpPr>
          <p:cNvPr id="6" name="Text Placeholder 3">
            <a:extLst>
              <a:ext uri="{FF2B5EF4-FFF2-40B4-BE49-F238E27FC236}">
                <a16:creationId xmlns:a16="http://schemas.microsoft.com/office/drawing/2014/main" id="{EBB247A0-66DF-5E49-9F6B-EE8EE1B9970C}"/>
              </a:ext>
            </a:extLst>
          </p:cNvPr>
          <p:cNvSpPr txBox="1">
            <a:spLocks/>
          </p:cNvSpPr>
          <p:nvPr/>
        </p:nvSpPr>
        <p:spPr>
          <a:xfrm>
            <a:off x="6176485" y="1913108"/>
            <a:ext cx="5662800" cy="4862161"/>
          </a:xfrm>
          <a:prstGeom prst="rect">
            <a:avLst/>
          </a:prstGeom>
          <a:ln>
            <a:solidFill>
              <a:schemeClr val="bg1">
                <a:lumMod val="75000"/>
              </a:schemeClr>
            </a:solidFill>
          </a:ln>
        </p:spPr>
        <p:txBody>
          <a:bodyPr lIns="36000" tIns="36000" rIns="36000" bIns="36000"/>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Acceptance Criteria</a:t>
            </a:r>
          </a:p>
          <a:p>
            <a:pPr lvl="2"/>
            <a:r>
              <a:rPr lang="en-US" dirty="0"/>
              <a:t>Rules</a:t>
            </a:r>
          </a:p>
          <a:p>
            <a:pPr lvl="2"/>
            <a:endParaRPr lang="en-US" dirty="0"/>
          </a:p>
          <a:p>
            <a:pPr lvl="2"/>
            <a:endParaRPr lang="en-US" dirty="0"/>
          </a:p>
          <a:p>
            <a:pPr marL="0" lvl="2" indent="0">
              <a:buFont typeface="Arial" panose="020B0604020202020204" pitchFamily="34" charset="0"/>
              <a:buNone/>
            </a:pPr>
            <a:endParaRPr lang="en-US" dirty="0"/>
          </a:p>
          <a:p>
            <a:pPr lvl="2"/>
            <a:r>
              <a:rPr lang="en-US" dirty="0"/>
              <a:t>Shopping Cart and Rebate</a:t>
            </a:r>
          </a:p>
          <a:p>
            <a:pPr lvl="2"/>
            <a:endParaRPr lang="en-US" dirty="0"/>
          </a:p>
          <a:p>
            <a:pPr lvl="2"/>
            <a:endParaRPr lang="en-US" dirty="0"/>
          </a:p>
          <a:p>
            <a:pPr lvl="2"/>
            <a:endParaRPr lang="en-US" dirty="0"/>
          </a:p>
          <a:p>
            <a:pPr lvl="2"/>
            <a:endParaRPr lang="en-US" dirty="0"/>
          </a:p>
          <a:p>
            <a:pPr lvl="2"/>
            <a:r>
              <a:rPr lang="en-US" dirty="0"/>
              <a:t>When computing with the rebate engine</a:t>
            </a:r>
          </a:p>
          <a:p>
            <a:pPr lvl="2"/>
            <a:r>
              <a:rPr lang="en-US" dirty="0"/>
              <a:t>Then the rebate total should be 12.00</a:t>
            </a:r>
          </a:p>
          <a:p>
            <a:pPr lvl="2"/>
            <a:endParaRPr lang="en-US" dirty="0"/>
          </a:p>
        </p:txBody>
      </p:sp>
      <p:graphicFrame>
        <p:nvGraphicFramePr>
          <p:cNvPr id="7" name="Table 6">
            <a:extLst>
              <a:ext uri="{FF2B5EF4-FFF2-40B4-BE49-F238E27FC236}">
                <a16:creationId xmlns:a16="http://schemas.microsoft.com/office/drawing/2014/main" id="{BA18E096-0B5C-D243-896A-6527F19C3F47}"/>
              </a:ext>
            </a:extLst>
          </p:cNvPr>
          <p:cNvGraphicFramePr>
            <a:graphicFrameLocks noGrp="1"/>
          </p:cNvGraphicFramePr>
          <p:nvPr>
            <p:extLst>
              <p:ext uri="{D42A27DB-BD31-4B8C-83A1-F6EECF244321}">
                <p14:modId xmlns:p14="http://schemas.microsoft.com/office/powerpoint/2010/main" val="3819938379"/>
              </p:ext>
            </p:extLst>
          </p:nvPr>
        </p:nvGraphicFramePr>
        <p:xfrm>
          <a:off x="6406087" y="2661485"/>
          <a:ext cx="4258429" cy="842315"/>
        </p:xfrm>
        <a:graphic>
          <a:graphicData uri="http://schemas.openxmlformats.org/drawingml/2006/table">
            <a:tbl>
              <a:tblPr firstRow="1" bandRow="1">
                <a:tableStyleId>{5940675A-B579-460E-94D1-54222C63F5DA}</a:tableStyleId>
              </a:tblPr>
              <a:tblGrid>
                <a:gridCol w="416001">
                  <a:extLst>
                    <a:ext uri="{9D8B030D-6E8A-4147-A177-3AD203B41FA5}">
                      <a16:colId xmlns:a16="http://schemas.microsoft.com/office/drawing/2014/main" val="20000"/>
                    </a:ext>
                  </a:extLst>
                </a:gridCol>
                <a:gridCol w="544749">
                  <a:extLst>
                    <a:ext uri="{9D8B030D-6E8A-4147-A177-3AD203B41FA5}">
                      <a16:colId xmlns:a16="http://schemas.microsoft.com/office/drawing/2014/main" val="20001"/>
                    </a:ext>
                  </a:extLst>
                </a:gridCol>
                <a:gridCol w="690664">
                  <a:extLst>
                    <a:ext uri="{9D8B030D-6E8A-4147-A177-3AD203B41FA5}">
                      <a16:colId xmlns:a16="http://schemas.microsoft.com/office/drawing/2014/main" val="20002"/>
                    </a:ext>
                  </a:extLst>
                </a:gridCol>
                <a:gridCol w="107004">
                  <a:extLst>
                    <a:ext uri="{9D8B030D-6E8A-4147-A177-3AD203B41FA5}">
                      <a16:colId xmlns:a16="http://schemas.microsoft.com/office/drawing/2014/main" val="20003"/>
                    </a:ext>
                  </a:extLst>
                </a:gridCol>
                <a:gridCol w="2500011">
                  <a:extLst>
                    <a:ext uri="{9D8B030D-6E8A-4147-A177-3AD203B41FA5}">
                      <a16:colId xmlns:a16="http://schemas.microsoft.com/office/drawing/2014/main" val="20004"/>
                    </a:ext>
                  </a:extLst>
                </a:gridCol>
              </a:tblGrid>
              <a:tr h="330043">
                <a:tc>
                  <a:txBody>
                    <a:bodyPr/>
                    <a:lstStyle/>
                    <a:p>
                      <a:pPr algn="ctr"/>
                      <a:r>
                        <a:rPr lang="en-US" sz="900" b="1" dirty="0" err="1"/>
                        <a:t>Reqd</a:t>
                      </a:r>
                      <a:r>
                        <a:rPr lang="en-US" sz="900" b="1" dirty="0"/>
                        <a:t> ID</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b="1" dirty="0" err="1"/>
                        <a:t>Reqd</a:t>
                      </a:r>
                      <a:r>
                        <a:rPr lang="en-US" sz="900" b="1" dirty="0"/>
                        <a:t> quant</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b="1" dirty="0" err="1"/>
                        <a:t>amtOff</a:t>
                      </a:r>
                      <a:endParaRPr lang="en-US" sz="900" b="1"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b="1"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b="1" dirty="0"/>
                        <a:t>Comment</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256136">
                <a:tc>
                  <a:txBody>
                    <a:bodyPr/>
                    <a:lstStyle/>
                    <a:p>
                      <a:pPr algn="ctr"/>
                      <a:r>
                        <a:rPr lang="en-US" sz="900" dirty="0"/>
                        <a:t>1</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dirty="0"/>
                        <a:t>2</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dirty="0"/>
                        <a:t>5</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dirty="0"/>
                        <a:t>“Buy 2 of Item Id 1 and get $5 off”</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256136">
                <a:tc>
                  <a:txBody>
                    <a:bodyPr/>
                    <a:lstStyle/>
                    <a:p>
                      <a:pPr algn="ctr"/>
                      <a:r>
                        <a:rPr lang="en-US" sz="900" dirty="0"/>
                        <a:t>2</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dirty="0"/>
                        <a:t>3</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dirty="0"/>
                        <a:t>7</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dirty="0"/>
                        <a:t>“Buy 3 of Item Id 2 get $7</a:t>
                      </a:r>
                      <a:r>
                        <a:rPr lang="en-US" sz="900" baseline="0" dirty="0"/>
                        <a:t> off”</a:t>
                      </a:r>
                      <a:endParaRPr lang="en-US" sz="900" dirty="0"/>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27931808"/>
                  </a:ext>
                </a:extLst>
              </a:tr>
            </a:tbl>
          </a:graphicData>
        </a:graphic>
      </p:graphicFrame>
      <p:graphicFrame>
        <p:nvGraphicFramePr>
          <p:cNvPr id="8" name="Table 7">
            <a:extLst>
              <a:ext uri="{FF2B5EF4-FFF2-40B4-BE49-F238E27FC236}">
                <a16:creationId xmlns:a16="http://schemas.microsoft.com/office/drawing/2014/main" id="{B125C129-54A9-BA46-8730-F809A5A3DC0A}"/>
              </a:ext>
            </a:extLst>
          </p:cNvPr>
          <p:cNvGraphicFramePr>
            <a:graphicFrameLocks noGrp="1"/>
          </p:cNvGraphicFramePr>
          <p:nvPr>
            <p:extLst/>
          </p:nvPr>
        </p:nvGraphicFramePr>
        <p:xfrm>
          <a:off x="6406087" y="4041416"/>
          <a:ext cx="4842085" cy="898382"/>
        </p:xfrm>
        <a:graphic>
          <a:graphicData uri="http://schemas.openxmlformats.org/drawingml/2006/table">
            <a:tbl>
              <a:tblPr firstRow="1" bandRow="1">
                <a:tableStyleId>{5940675A-B579-460E-94D1-54222C63F5DA}</a:tableStyleId>
              </a:tblPr>
              <a:tblGrid>
                <a:gridCol w="398990">
                  <a:extLst>
                    <a:ext uri="{9D8B030D-6E8A-4147-A177-3AD203B41FA5}">
                      <a16:colId xmlns:a16="http://schemas.microsoft.com/office/drawing/2014/main" val="20000"/>
                    </a:ext>
                  </a:extLst>
                </a:gridCol>
                <a:gridCol w="532577">
                  <a:extLst>
                    <a:ext uri="{9D8B030D-6E8A-4147-A177-3AD203B41FA5}">
                      <a16:colId xmlns:a16="http://schemas.microsoft.com/office/drawing/2014/main" val="20001"/>
                    </a:ext>
                  </a:extLst>
                </a:gridCol>
                <a:gridCol w="690664">
                  <a:extLst>
                    <a:ext uri="{9D8B030D-6E8A-4147-A177-3AD203B41FA5}">
                      <a16:colId xmlns:a16="http://schemas.microsoft.com/office/drawing/2014/main" val="20002"/>
                    </a:ext>
                  </a:extLst>
                </a:gridCol>
                <a:gridCol w="612842">
                  <a:extLst>
                    <a:ext uri="{9D8B030D-6E8A-4147-A177-3AD203B41FA5}">
                      <a16:colId xmlns:a16="http://schemas.microsoft.com/office/drawing/2014/main" val="20003"/>
                    </a:ext>
                  </a:extLst>
                </a:gridCol>
                <a:gridCol w="145915">
                  <a:extLst>
                    <a:ext uri="{9D8B030D-6E8A-4147-A177-3AD203B41FA5}">
                      <a16:colId xmlns:a16="http://schemas.microsoft.com/office/drawing/2014/main" val="20004"/>
                    </a:ext>
                  </a:extLst>
                </a:gridCol>
                <a:gridCol w="2461097">
                  <a:extLst>
                    <a:ext uri="{9D8B030D-6E8A-4147-A177-3AD203B41FA5}">
                      <a16:colId xmlns:a16="http://schemas.microsoft.com/office/drawing/2014/main" val="20005"/>
                    </a:ext>
                  </a:extLst>
                </a:gridCol>
              </a:tblGrid>
              <a:tr h="241715">
                <a:tc>
                  <a:txBody>
                    <a:bodyPr/>
                    <a:lstStyle/>
                    <a:p>
                      <a:pPr algn="ctr"/>
                      <a:r>
                        <a:rPr lang="en-US" sz="900" b="1" dirty="0"/>
                        <a:t>ID</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b="1" dirty="0"/>
                        <a:t>Quant</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b="1" dirty="0" err="1"/>
                        <a:t>Std</a:t>
                      </a:r>
                      <a:r>
                        <a:rPr lang="en-US" sz="900" b="1" dirty="0"/>
                        <a:t> Price per item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b="1" dirty="0"/>
                        <a:t>Rebate</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b="1"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b="1" dirty="0"/>
                        <a:t>Comment</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12031">
                <a:tc>
                  <a:txBody>
                    <a:bodyPr/>
                    <a:lstStyle/>
                    <a:p>
                      <a:pPr algn="ctr"/>
                      <a:r>
                        <a:rPr lang="en-US" sz="900" dirty="0"/>
                        <a:t>1</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3</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10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5</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dirty="0"/>
                        <a:t>Rule applies, 5</a:t>
                      </a:r>
                      <a:r>
                        <a:rPr lang="en-US" sz="900" baseline="0" dirty="0"/>
                        <a:t> amount rebate</a:t>
                      </a:r>
                      <a:endParaRPr lang="en-US" sz="900" dirty="0"/>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312031">
                <a:tc>
                  <a:txBody>
                    <a:bodyPr/>
                    <a:lstStyle/>
                    <a:p>
                      <a:pPr algn="ctr"/>
                      <a:r>
                        <a:rPr lang="en-US" sz="900" dirty="0"/>
                        <a:t>2</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4</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80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7</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dirty="0"/>
                        <a:t>Rule applies, 7 amount rebate</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8916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301C2C0-406B-B548-80A8-1AC477A73821}"/>
              </a:ext>
            </a:extLst>
          </p:cNvPr>
          <p:cNvSpPr txBox="1">
            <a:spLocks/>
          </p:cNvSpPr>
          <p:nvPr/>
        </p:nvSpPr>
        <p:spPr>
          <a:xfrm>
            <a:off x="372354" y="612871"/>
            <a:ext cx="11545200" cy="756175"/>
          </a:xfrm>
          <a:prstGeom prst="rect">
            <a:avLst/>
          </a:prstGeom>
        </p:spPr>
        <p:txBody>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sz="2800" dirty="0"/>
              <a:t>BLI 2.3: Item-ID Rule with Percent Off</a:t>
            </a:r>
          </a:p>
        </p:txBody>
      </p:sp>
      <p:sp>
        <p:nvSpPr>
          <p:cNvPr id="7" name="Text Placeholder 2">
            <a:extLst>
              <a:ext uri="{FF2B5EF4-FFF2-40B4-BE49-F238E27FC236}">
                <a16:creationId xmlns:a16="http://schemas.microsoft.com/office/drawing/2014/main" id="{90F1C807-7F5F-9547-B336-3AFFD950B311}"/>
              </a:ext>
            </a:extLst>
          </p:cNvPr>
          <p:cNvSpPr txBox="1">
            <a:spLocks/>
          </p:cNvSpPr>
          <p:nvPr/>
        </p:nvSpPr>
        <p:spPr>
          <a:xfrm>
            <a:off x="260938" y="1976171"/>
            <a:ext cx="5662800" cy="4781680"/>
          </a:xfrm>
          <a:prstGeom prst="rect">
            <a:avLst/>
          </a:prstGeom>
          <a:ln>
            <a:solidFill>
              <a:schemeClr val="bg1">
                <a:lumMod val="75000"/>
              </a:schemeClr>
            </a:solidFill>
          </a:ln>
        </p:spPr>
        <p:txBody>
          <a:bodyPr lIns="36000" tIns="36000" rIns="36000" bIns="36000"/>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Example</a:t>
            </a:r>
          </a:p>
          <a:p>
            <a:pPr marL="361950" lvl="1"/>
            <a:r>
              <a:rPr lang="en-US" dirty="0"/>
              <a:t>“Buy 3 of &lt;Item-Id&gt; and get 50% off the second item”</a:t>
            </a:r>
          </a:p>
          <a:p>
            <a:r>
              <a:rPr lang="en-US" dirty="0"/>
              <a:t>Backlog Item</a:t>
            </a:r>
          </a:p>
          <a:p>
            <a:pPr lvl="2"/>
            <a:r>
              <a:rPr lang="en-US" dirty="0"/>
              <a:t>Extend the existing rule with the feature that a discount can be specified as </a:t>
            </a:r>
            <a:r>
              <a:rPr lang="en-US" b="1" dirty="0" err="1"/>
              <a:t>percentOff</a:t>
            </a:r>
            <a:r>
              <a:rPr lang="en-US" dirty="0"/>
              <a:t>. </a:t>
            </a:r>
          </a:p>
          <a:p>
            <a:pPr lvl="2"/>
            <a:endParaRPr lang="en-US" dirty="0"/>
          </a:p>
          <a:p>
            <a:pPr marL="0" lvl="2" indent="0">
              <a:buFont typeface="Arial" panose="020B0604020202020204" pitchFamily="34" charset="0"/>
              <a:buNone/>
            </a:pPr>
            <a:r>
              <a:rPr lang="en-US" dirty="0"/>
              <a:t>Hint: </a:t>
            </a:r>
          </a:p>
          <a:p>
            <a:pPr lvl="2"/>
            <a:r>
              <a:rPr lang="en-US" dirty="0"/>
              <a:t>See next backlog item for issues with interactions of </a:t>
            </a:r>
            <a:r>
              <a:rPr lang="en-US" b="1" dirty="0" err="1"/>
              <a:t>amountOff</a:t>
            </a:r>
            <a:r>
              <a:rPr lang="en-US" dirty="0"/>
              <a:t> and </a:t>
            </a:r>
            <a:r>
              <a:rPr lang="en-US" b="1" dirty="0" err="1"/>
              <a:t>percentOff</a:t>
            </a:r>
            <a:r>
              <a:rPr lang="en-US" dirty="0"/>
              <a:t>.</a:t>
            </a:r>
          </a:p>
          <a:p>
            <a:pPr marL="0" lvl="2" indent="0">
              <a:buFont typeface="Arial" panose="020B0604020202020204" pitchFamily="34" charset="0"/>
              <a:buNone/>
            </a:pPr>
            <a:endParaRPr lang="en-US" dirty="0"/>
          </a:p>
        </p:txBody>
      </p:sp>
      <p:sp>
        <p:nvSpPr>
          <p:cNvPr id="8" name="Text Placeholder 3">
            <a:extLst>
              <a:ext uri="{FF2B5EF4-FFF2-40B4-BE49-F238E27FC236}">
                <a16:creationId xmlns:a16="http://schemas.microsoft.com/office/drawing/2014/main" id="{2A79C226-6402-3840-8E0A-00D2B22B923D}"/>
              </a:ext>
            </a:extLst>
          </p:cNvPr>
          <p:cNvSpPr txBox="1">
            <a:spLocks/>
          </p:cNvSpPr>
          <p:nvPr/>
        </p:nvSpPr>
        <p:spPr>
          <a:xfrm>
            <a:off x="6144954" y="1976170"/>
            <a:ext cx="5662800" cy="4781681"/>
          </a:xfrm>
          <a:prstGeom prst="rect">
            <a:avLst/>
          </a:prstGeom>
          <a:ln>
            <a:solidFill>
              <a:schemeClr val="bg1">
                <a:lumMod val="75000"/>
              </a:schemeClr>
            </a:solidFill>
          </a:ln>
        </p:spPr>
        <p:txBody>
          <a:bodyPr lIns="36000" tIns="36000" rIns="36000" bIns="36000"/>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Acceptance Criteria</a:t>
            </a:r>
          </a:p>
          <a:p>
            <a:pPr lvl="2"/>
            <a:r>
              <a:rPr lang="en-US" dirty="0"/>
              <a:t>Unit tests with 100% coverage</a:t>
            </a:r>
          </a:p>
          <a:p>
            <a:pPr marL="179387" lvl="2" indent="0">
              <a:buNone/>
            </a:pPr>
            <a:endParaRPr lang="en-US" dirty="0"/>
          </a:p>
          <a:p>
            <a:pPr lvl="2"/>
            <a:r>
              <a:rPr lang="en-US" dirty="0"/>
              <a:t>Rule</a:t>
            </a:r>
          </a:p>
          <a:p>
            <a:pPr lvl="2"/>
            <a:endParaRPr lang="en-US" dirty="0"/>
          </a:p>
          <a:p>
            <a:pPr lvl="2"/>
            <a:endParaRPr lang="en-US" dirty="0"/>
          </a:p>
          <a:p>
            <a:pPr lvl="2"/>
            <a:endParaRPr lang="en-US" dirty="0"/>
          </a:p>
          <a:p>
            <a:pPr lvl="2"/>
            <a:r>
              <a:rPr lang="en-US" dirty="0"/>
              <a:t>Shopping Cart and Rebate</a:t>
            </a:r>
          </a:p>
        </p:txBody>
      </p:sp>
      <p:graphicFrame>
        <p:nvGraphicFramePr>
          <p:cNvPr id="9" name="Table 8">
            <a:extLst>
              <a:ext uri="{FF2B5EF4-FFF2-40B4-BE49-F238E27FC236}">
                <a16:creationId xmlns:a16="http://schemas.microsoft.com/office/drawing/2014/main" id="{97E153D5-2ED7-C24B-BFBB-AC8A3CBAD332}"/>
              </a:ext>
            </a:extLst>
          </p:cNvPr>
          <p:cNvGraphicFramePr>
            <a:graphicFrameLocks noGrp="1"/>
          </p:cNvGraphicFramePr>
          <p:nvPr>
            <p:extLst>
              <p:ext uri="{D42A27DB-BD31-4B8C-83A1-F6EECF244321}">
                <p14:modId xmlns:p14="http://schemas.microsoft.com/office/powerpoint/2010/main" val="2437887249"/>
              </p:ext>
            </p:extLst>
          </p:nvPr>
        </p:nvGraphicFramePr>
        <p:xfrm>
          <a:off x="6555310" y="3348737"/>
          <a:ext cx="4842086" cy="586179"/>
        </p:xfrm>
        <a:graphic>
          <a:graphicData uri="http://schemas.openxmlformats.org/drawingml/2006/table">
            <a:tbl>
              <a:tblPr firstRow="1" bandRow="1">
                <a:tableStyleId>{5940675A-B579-460E-94D1-54222C63F5DA}</a:tableStyleId>
              </a:tblPr>
              <a:tblGrid>
                <a:gridCol w="473018">
                  <a:extLst>
                    <a:ext uri="{9D8B030D-6E8A-4147-A177-3AD203B41FA5}">
                      <a16:colId xmlns:a16="http://schemas.microsoft.com/office/drawing/2014/main" val="20000"/>
                    </a:ext>
                  </a:extLst>
                </a:gridCol>
                <a:gridCol w="619412">
                  <a:extLst>
                    <a:ext uri="{9D8B030D-6E8A-4147-A177-3AD203B41FA5}">
                      <a16:colId xmlns:a16="http://schemas.microsoft.com/office/drawing/2014/main" val="20001"/>
                    </a:ext>
                  </a:extLst>
                </a:gridCol>
                <a:gridCol w="785326">
                  <a:extLst>
                    <a:ext uri="{9D8B030D-6E8A-4147-A177-3AD203B41FA5}">
                      <a16:colId xmlns:a16="http://schemas.microsoft.com/office/drawing/2014/main" val="20002"/>
                    </a:ext>
                  </a:extLst>
                </a:gridCol>
                <a:gridCol w="121670">
                  <a:extLst>
                    <a:ext uri="{9D8B030D-6E8A-4147-A177-3AD203B41FA5}">
                      <a16:colId xmlns:a16="http://schemas.microsoft.com/office/drawing/2014/main" val="20003"/>
                    </a:ext>
                  </a:extLst>
                </a:gridCol>
                <a:gridCol w="2842660">
                  <a:extLst>
                    <a:ext uri="{9D8B030D-6E8A-4147-A177-3AD203B41FA5}">
                      <a16:colId xmlns:a16="http://schemas.microsoft.com/office/drawing/2014/main" val="20004"/>
                    </a:ext>
                  </a:extLst>
                </a:gridCol>
              </a:tblGrid>
              <a:tr h="330043">
                <a:tc>
                  <a:txBody>
                    <a:bodyPr/>
                    <a:lstStyle/>
                    <a:p>
                      <a:pPr algn="ctr"/>
                      <a:r>
                        <a:rPr lang="en-US" sz="900" b="1" dirty="0" err="1"/>
                        <a:t>Reqd</a:t>
                      </a:r>
                      <a:r>
                        <a:rPr lang="en-US" sz="900" b="1" dirty="0"/>
                        <a:t> ID</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b="1" dirty="0" err="1"/>
                        <a:t>Reqd</a:t>
                      </a:r>
                      <a:r>
                        <a:rPr lang="en-US" sz="900" b="1" dirty="0"/>
                        <a:t> quant</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b="1" dirty="0"/>
                        <a:t>%Off</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b="1"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b="1" dirty="0"/>
                        <a:t>Comment</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256136">
                <a:tc>
                  <a:txBody>
                    <a:bodyPr/>
                    <a:lstStyle/>
                    <a:p>
                      <a:pPr algn="ctr"/>
                      <a:r>
                        <a:rPr lang="en-US" sz="900" dirty="0"/>
                        <a:t>2</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dirty="0"/>
                        <a:t>3</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dirty="0"/>
                        <a:t>50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dirty="0"/>
                        <a:t>“buy 3 of Item Id 2 and get 50% off on the price of Item</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10" name="Table 9">
            <a:extLst>
              <a:ext uri="{FF2B5EF4-FFF2-40B4-BE49-F238E27FC236}">
                <a16:creationId xmlns:a16="http://schemas.microsoft.com/office/drawing/2014/main" id="{EA5C83CF-B3B8-024D-8040-FC36C5B374CA}"/>
              </a:ext>
            </a:extLst>
          </p:cNvPr>
          <p:cNvGraphicFramePr>
            <a:graphicFrameLocks noGrp="1"/>
          </p:cNvGraphicFramePr>
          <p:nvPr>
            <p:extLst>
              <p:ext uri="{D42A27DB-BD31-4B8C-83A1-F6EECF244321}">
                <p14:modId xmlns:p14="http://schemas.microsoft.com/office/powerpoint/2010/main" val="2081868608"/>
              </p:ext>
            </p:extLst>
          </p:nvPr>
        </p:nvGraphicFramePr>
        <p:xfrm>
          <a:off x="6555310" y="4647141"/>
          <a:ext cx="4842085" cy="898382"/>
        </p:xfrm>
        <a:graphic>
          <a:graphicData uri="http://schemas.openxmlformats.org/drawingml/2006/table">
            <a:tbl>
              <a:tblPr firstRow="1" bandRow="1">
                <a:tableStyleId>{5940675A-B579-460E-94D1-54222C63F5DA}</a:tableStyleId>
              </a:tblPr>
              <a:tblGrid>
                <a:gridCol w="398990">
                  <a:extLst>
                    <a:ext uri="{9D8B030D-6E8A-4147-A177-3AD203B41FA5}">
                      <a16:colId xmlns:a16="http://schemas.microsoft.com/office/drawing/2014/main" val="20000"/>
                    </a:ext>
                  </a:extLst>
                </a:gridCol>
                <a:gridCol w="532577">
                  <a:extLst>
                    <a:ext uri="{9D8B030D-6E8A-4147-A177-3AD203B41FA5}">
                      <a16:colId xmlns:a16="http://schemas.microsoft.com/office/drawing/2014/main" val="20001"/>
                    </a:ext>
                  </a:extLst>
                </a:gridCol>
                <a:gridCol w="690664">
                  <a:extLst>
                    <a:ext uri="{9D8B030D-6E8A-4147-A177-3AD203B41FA5}">
                      <a16:colId xmlns:a16="http://schemas.microsoft.com/office/drawing/2014/main" val="20002"/>
                    </a:ext>
                  </a:extLst>
                </a:gridCol>
                <a:gridCol w="612842">
                  <a:extLst>
                    <a:ext uri="{9D8B030D-6E8A-4147-A177-3AD203B41FA5}">
                      <a16:colId xmlns:a16="http://schemas.microsoft.com/office/drawing/2014/main" val="20003"/>
                    </a:ext>
                  </a:extLst>
                </a:gridCol>
                <a:gridCol w="145915">
                  <a:extLst>
                    <a:ext uri="{9D8B030D-6E8A-4147-A177-3AD203B41FA5}">
                      <a16:colId xmlns:a16="http://schemas.microsoft.com/office/drawing/2014/main" val="20004"/>
                    </a:ext>
                  </a:extLst>
                </a:gridCol>
                <a:gridCol w="2461097">
                  <a:extLst>
                    <a:ext uri="{9D8B030D-6E8A-4147-A177-3AD203B41FA5}">
                      <a16:colId xmlns:a16="http://schemas.microsoft.com/office/drawing/2014/main" val="20005"/>
                    </a:ext>
                  </a:extLst>
                </a:gridCol>
              </a:tblGrid>
              <a:tr h="241715">
                <a:tc>
                  <a:txBody>
                    <a:bodyPr/>
                    <a:lstStyle/>
                    <a:p>
                      <a:pPr algn="ctr"/>
                      <a:r>
                        <a:rPr lang="en-US" sz="900" b="1" dirty="0"/>
                        <a:t>ID</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b="1" dirty="0"/>
                        <a:t>Quant</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b="1" dirty="0" err="1"/>
                        <a:t>Std</a:t>
                      </a:r>
                      <a:r>
                        <a:rPr lang="en-US" sz="900" b="1" dirty="0"/>
                        <a:t> Price per item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b="1" dirty="0"/>
                        <a:t>Rebate</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b="1"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b="1" dirty="0"/>
                        <a:t>Comment</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12031">
                <a:tc>
                  <a:txBody>
                    <a:bodyPr/>
                    <a:lstStyle/>
                    <a:p>
                      <a:pPr algn="ctr"/>
                      <a:r>
                        <a:rPr lang="en-US" sz="900" dirty="0"/>
                        <a:t>2</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4</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100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50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dirty="0"/>
                        <a:t>ID match, Quant &gt; required quant </a:t>
                      </a:r>
                      <a:r>
                        <a:rPr lang="en-US" sz="900" dirty="0">
                          <a:sym typeface="Wingdings" panose="05000000000000000000" pitchFamily="2" charset="2"/>
                        </a:rPr>
                        <a:t> rule triggers, percent off applied</a:t>
                      </a:r>
                      <a:endParaRPr lang="en-US" sz="900" dirty="0"/>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312031">
                <a:tc>
                  <a:txBody>
                    <a:bodyPr/>
                    <a:lstStyle/>
                    <a:p>
                      <a:pPr algn="ctr"/>
                      <a:r>
                        <a:rPr lang="en-US" sz="900" dirty="0"/>
                        <a:t>2</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1</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100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dirty="0"/>
                        <a:t>Rule</a:t>
                      </a:r>
                      <a:r>
                        <a:rPr lang="en-US" sz="900" baseline="0" dirty="0"/>
                        <a:t> doesn’t trigger as Rule doesn’t meet criteria.</a:t>
                      </a:r>
                      <a:endParaRPr lang="en-US" sz="900" dirty="0"/>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53173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CEC0A-1538-DE4D-880A-945FF63DDB8C}"/>
              </a:ext>
            </a:extLst>
          </p:cNvPr>
          <p:cNvSpPr txBox="1">
            <a:spLocks/>
          </p:cNvSpPr>
          <p:nvPr/>
        </p:nvSpPr>
        <p:spPr>
          <a:xfrm>
            <a:off x="292469" y="565813"/>
            <a:ext cx="11545200" cy="756175"/>
          </a:xfrm>
          <a:prstGeom prst="rect">
            <a:avLst/>
          </a:prstGeom>
        </p:spPr>
        <p:txBody>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sz="2800" dirty="0"/>
              <a:t>BLI 2.4: Item-ID Rule Constraint for Amount and Percent Off</a:t>
            </a:r>
          </a:p>
        </p:txBody>
      </p:sp>
      <p:sp>
        <p:nvSpPr>
          <p:cNvPr id="3" name="Text Placeholder 2">
            <a:extLst>
              <a:ext uri="{FF2B5EF4-FFF2-40B4-BE49-F238E27FC236}">
                <a16:creationId xmlns:a16="http://schemas.microsoft.com/office/drawing/2014/main" id="{AD300D7D-41DD-E446-9F15-DA6C1A11822E}"/>
              </a:ext>
            </a:extLst>
          </p:cNvPr>
          <p:cNvSpPr txBox="1">
            <a:spLocks/>
          </p:cNvSpPr>
          <p:nvPr/>
        </p:nvSpPr>
        <p:spPr>
          <a:xfrm>
            <a:off x="292469" y="1934129"/>
            <a:ext cx="5662800" cy="4823722"/>
          </a:xfrm>
          <a:prstGeom prst="rect">
            <a:avLst/>
          </a:prstGeom>
          <a:ln>
            <a:solidFill>
              <a:schemeClr val="bg1">
                <a:lumMod val="75000"/>
              </a:schemeClr>
            </a:solidFill>
          </a:ln>
        </p:spPr>
        <p:txBody>
          <a:bodyPr lIns="36000" tIns="36000" rIns="36000" bIns="36000"/>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Backlog Item: Constraint for </a:t>
            </a:r>
            <a:r>
              <a:rPr lang="en-US" b="1" dirty="0"/>
              <a:t>ALL</a:t>
            </a:r>
            <a:r>
              <a:rPr lang="en-US" dirty="0"/>
              <a:t> rebate rules</a:t>
            </a:r>
          </a:p>
          <a:p>
            <a:pPr lvl="2"/>
            <a:r>
              <a:rPr lang="en-US" dirty="0"/>
              <a:t>Ensure these constraints are met and throw an exception if not (see below for details):</a:t>
            </a:r>
          </a:p>
          <a:p>
            <a:pPr lvl="3"/>
            <a:r>
              <a:rPr lang="en-US" dirty="0"/>
              <a:t>Either </a:t>
            </a:r>
            <a:r>
              <a:rPr lang="en-US" b="1" dirty="0" err="1"/>
              <a:t>amountOff</a:t>
            </a:r>
            <a:r>
              <a:rPr lang="en-US" dirty="0"/>
              <a:t> or </a:t>
            </a:r>
            <a:r>
              <a:rPr lang="en-US" b="1" dirty="0" err="1"/>
              <a:t>percentOff</a:t>
            </a:r>
            <a:r>
              <a:rPr lang="en-US" dirty="0"/>
              <a:t> has to be specified (i.e. be &gt; 0) but not both.</a:t>
            </a:r>
          </a:p>
          <a:p>
            <a:pPr lvl="3"/>
            <a:r>
              <a:rPr lang="en-US" dirty="0"/>
              <a:t>None of them can be negative</a:t>
            </a:r>
          </a:p>
          <a:p>
            <a:pPr lvl="2"/>
            <a:endParaRPr lang="en-US" dirty="0"/>
          </a:p>
          <a:p>
            <a:pPr lvl="1"/>
            <a:r>
              <a:rPr lang="en-US" dirty="0"/>
              <a:t>Hint</a:t>
            </a:r>
          </a:p>
          <a:p>
            <a:pPr lvl="2"/>
            <a:r>
              <a:rPr lang="en-US" dirty="0"/>
              <a:t>Use your own existing exception class </a:t>
            </a:r>
            <a:r>
              <a:rPr lang="en-US" dirty="0" err="1"/>
              <a:t>WebShopConfigError</a:t>
            </a:r>
            <a:endParaRPr lang="en-US" dirty="0"/>
          </a:p>
          <a:p>
            <a:pPr lvl="2"/>
            <a:r>
              <a:rPr lang="en-US" dirty="0"/>
              <a:t>For an example of how to test an exception</a:t>
            </a:r>
          </a:p>
          <a:p>
            <a:pPr marL="179387" lvl="2" indent="0">
              <a:buNone/>
            </a:pPr>
            <a:r>
              <a:rPr lang="en-US" dirty="0"/>
              <a:t>   </a:t>
            </a:r>
            <a:r>
              <a:rPr lang="en-US" dirty="0">
                <a:hlinkClick r:id="rId2"/>
              </a:rPr>
              <a:t>https://github.com/junit-team/junit4/wiki/exception-testing</a:t>
            </a:r>
            <a:endParaRPr lang="en-US" dirty="0"/>
          </a:p>
          <a:p>
            <a:pPr marL="179387" lvl="2" indent="0">
              <a:buNone/>
            </a:pPr>
            <a:endParaRPr lang="en-US" dirty="0"/>
          </a:p>
        </p:txBody>
      </p:sp>
      <p:sp>
        <p:nvSpPr>
          <p:cNvPr id="4" name="Text Placeholder 3">
            <a:extLst>
              <a:ext uri="{FF2B5EF4-FFF2-40B4-BE49-F238E27FC236}">
                <a16:creationId xmlns:a16="http://schemas.microsoft.com/office/drawing/2014/main" id="{CF8B8962-F8C3-3D4F-8E5B-4DEDB5A6BF42}"/>
              </a:ext>
            </a:extLst>
          </p:cNvPr>
          <p:cNvSpPr txBox="1">
            <a:spLocks/>
          </p:cNvSpPr>
          <p:nvPr/>
        </p:nvSpPr>
        <p:spPr>
          <a:xfrm>
            <a:off x="6176485" y="1934129"/>
            <a:ext cx="5662800" cy="4823722"/>
          </a:xfrm>
          <a:prstGeom prst="rect">
            <a:avLst/>
          </a:prstGeom>
          <a:ln>
            <a:solidFill>
              <a:schemeClr val="bg1">
                <a:lumMod val="75000"/>
              </a:schemeClr>
            </a:solidFill>
          </a:ln>
        </p:spPr>
        <p:txBody>
          <a:bodyPr lIns="36000" tIns="36000" rIns="36000" bIns="36000"/>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a:t>Acceptance Criteria</a:t>
            </a:r>
          </a:p>
          <a:p>
            <a:pPr lvl="2"/>
            <a:r>
              <a:rPr lang="en-US"/>
              <a:t>Unit tests that verify that the exception is thrown in the right cases</a:t>
            </a:r>
          </a:p>
          <a:p>
            <a:pPr lvl="2"/>
            <a:endParaRPr lang="en-US"/>
          </a:p>
        </p:txBody>
      </p:sp>
    </p:spTree>
    <p:extLst>
      <p:ext uri="{BB962C8B-B14F-4D97-AF65-F5344CB8AC3E}">
        <p14:creationId xmlns:p14="http://schemas.microsoft.com/office/powerpoint/2010/main" val="2351127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E424D-1CA3-0745-8E47-0CD4C6444CED}"/>
              </a:ext>
            </a:extLst>
          </p:cNvPr>
          <p:cNvSpPr txBox="1">
            <a:spLocks/>
          </p:cNvSpPr>
          <p:nvPr/>
        </p:nvSpPr>
        <p:spPr>
          <a:xfrm>
            <a:off x="262554" y="549808"/>
            <a:ext cx="11545200" cy="756175"/>
          </a:xfrm>
          <a:prstGeom prst="rect">
            <a:avLst/>
          </a:prstGeom>
        </p:spPr>
        <p:txBody>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sz="2800" dirty="0"/>
              <a:t>BLI 2.5: Item-ID Multiple sets of items in quantity</a:t>
            </a:r>
          </a:p>
        </p:txBody>
      </p:sp>
      <p:sp>
        <p:nvSpPr>
          <p:cNvPr id="3" name="Text Placeholder 2">
            <a:extLst>
              <a:ext uri="{FF2B5EF4-FFF2-40B4-BE49-F238E27FC236}">
                <a16:creationId xmlns:a16="http://schemas.microsoft.com/office/drawing/2014/main" id="{C4265EDF-6243-5645-BEF7-388C15D796B4}"/>
              </a:ext>
            </a:extLst>
          </p:cNvPr>
          <p:cNvSpPr txBox="1">
            <a:spLocks/>
          </p:cNvSpPr>
          <p:nvPr/>
        </p:nvSpPr>
        <p:spPr>
          <a:xfrm>
            <a:off x="260938" y="2018211"/>
            <a:ext cx="5662800" cy="4748349"/>
          </a:xfrm>
          <a:prstGeom prst="rect">
            <a:avLst/>
          </a:prstGeom>
          <a:ln>
            <a:solidFill>
              <a:schemeClr val="bg1">
                <a:lumMod val="75000"/>
              </a:schemeClr>
            </a:solidFill>
          </a:ln>
        </p:spPr>
        <p:txBody>
          <a:bodyPr lIns="36000" tIns="36000" rIns="36000" bIns="36000"/>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Backlog Item</a:t>
            </a:r>
          </a:p>
          <a:p>
            <a:pPr lvl="2"/>
            <a:r>
              <a:rPr lang="en-US" dirty="0"/>
              <a:t>When a cart item contains a larger quantity of the same item so that the rebate rule applies ‘multiple times’, then the rebate is applied for each set of items.</a:t>
            </a:r>
          </a:p>
          <a:p>
            <a:pPr lvl="2"/>
            <a:endParaRPr lang="en-US" dirty="0"/>
          </a:p>
        </p:txBody>
      </p:sp>
      <p:sp>
        <p:nvSpPr>
          <p:cNvPr id="4" name="Text Placeholder 3">
            <a:extLst>
              <a:ext uri="{FF2B5EF4-FFF2-40B4-BE49-F238E27FC236}">
                <a16:creationId xmlns:a16="http://schemas.microsoft.com/office/drawing/2014/main" id="{220F1955-B084-8840-BCB7-33D0D30EAD1D}"/>
              </a:ext>
            </a:extLst>
          </p:cNvPr>
          <p:cNvSpPr txBox="1">
            <a:spLocks/>
          </p:cNvSpPr>
          <p:nvPr/>
        </p:nvSpPr>
        <p:spPr>
          <a:xfrm>
            <a:off x="6144954" y="2018211"/>
            <a:ext cx="5662800" cy="4748349"/>
          </a:xfrm>
          <a:prstGeom prst="rect">
            <a:avLst/>
          </a:prstGeom>
          <a:ln>
            <a:solidFill>
              <a:schemeClr val="bg1">
                <a:lumMod val="75000"/>
              </a:schemeClr>
            </a:solidFill>
          </a:ln>
        </p:spPr>
        <p:txBody>
          <a:bodyPr lIns="36000" tIns="36000" rIns="36000" bIns="36000"/>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Acceptance Criteria</a:t>
            </a:r>
          </a:p>
          <a:p>
            <a:pPr lvl="2"/>
            <a:r>
              <a:rPr lang="en-US" dirty="0"/>
              <a:t>Unit tests, 100% coverage </a:t>
            </a:r>
          </a:p>
          <a:p>
            <a:pPr marL="0" lvl="2" indent="0">
              <a:buFont typeface="Arial" panose="020B0604020202020204" pitchFamily="34" charset="0"/>
              <a:buNone/>
            </a:pPr>
            <a:r>
              <a:rPr lang="en-US" dirty="0"/>
              <a:t>Spec Example: </a:t>
            </a:r>
          </a:p>
          <a:p>
            <a:pPr lvl="2"/>
            <a:r>
              <a:rPr lang="en-US" dirty="0"/>
              <a:t>Rule</a:t>
            </a:r>
          </a:p>
          <a:p>
            <a:pPr lvl="2"/>
            <a:endParaRPr lang="en-US" dirty="0"/>
          </a:p>
          <a:p>
            <a:pPr lvl="2"/>
            <a:endParaRPr lang="en-US" dirty="0"/>
          </a:p>
          <a:p>
            <a:pPr lvl="2"/>
            <a:endParaRPr lang="en-US" dirty="0"/>
          </a:p>
          <a:p>
            <a:pPr lvl="2"/>
            <a:r>
              <a:rPr lang="en-US" dirty="0"/>
              <a:t>Shopping Cart and Rebate</a:t>
            </a:r>
          </a:p>
        </p:txBody>
      </p:sp>
      <p:graphicFrame>
        <p:nvGraphicFramePr>
          <p:cNvPr id="5" name="Table 4">
            <a:extLst>
              <a:ext uri="{FF2B5EF4-FFF2-40B4-BE49-F238E27FC236}">
                <a16:creationId xmlns:a16="http://schemas.microsoft.com/office/drawing/2014/main" id="{035B5483-EDEC-D443-92B3-7297219D2E1D}"/>
              </a:ext>
            </a:extLst>
          </p:cNvPr>
          <p:cNvGraphicFramePr>
            <a:graphicFrameLocks noGrp="1"/>
          </p:cNvGraphicFramePr>
          <p:nvPr>
            <p:extLst>
              <p:ext uri="{D42A27DB-BD31-4B8C-83A1-F6EECF244321}">
                <p14:modId xmlns:p14="http://schemas.microsoft.com/office/powerpoint/2010/main" val="102443575"/>
              </p:ext>
            </p:extLst>
          </p:nvPr>
        </p:nvGraphicFramePr>
        <p:xfrm>
          <a:off x="6555310" y="3442309"/>
          <a:ext cx="4842088" cy="586179"/>
        </p:xfrm>
        <a:graphic>
          <a:graphicData uri="http://schemas.openxmlformats.org/drawingml/2006/table">
            <a:tbl>
              <a:tblPr firstRow="1" bandRow="1">
                <a:tableStyleId>{5940675A-B579-460E-94D1-54222C63F5DA}</a:tableStyleId>
              </a:tblPr>
              <a:tblGrid>
                <a:gridCol w="416001">
                  <a:extLst>
                    <a:ext uri="{9D8B030D-6E8A-4147-A177-3AD203B41FA5}">
                      <a16:colId xmlns:a16="http://schemas.microsoft.com/office/drawing/2014/main" val="20000"/>
                    </a:ext>
                  </a:extLst>
                </a:gridCol>
                <a:gridCol w="544749">
                  <a:extLst>
                    <a:ext uri="{9D8B030D-6E8A-4147-A177-3AD203B41FA5}">
                      <a16:colId xmlns:a16="http://schemas.microsoft.com/office/drawing/2014/main" val="20001"/>
                    </a:ext>
                  </a:extLst>
                </a:gridCol>
                <a:gridCol w="583659">
                  <a:extLst>
                    <a:ext uri="{9D8B030D-6E8A-4147-A177-3AD203B41FA5}">
                      <a16:colId xmlns:a16="http://schemas.microsoft.com/office/drawing/2014/main" val="20002"/>
                    </a:ext>
                  </a:extLst>
                </a:gridCol>
                <a:gridCol w="690664">
                  <a:extLst>
                    <a:ext uri="{9D8B030D-6E8A-4147-A177-3AD203B41FA5}">
                      <a16:colId xmlns:a16="http://schemas.microsoft.com/office/drawing/2014/main" val="20003"/>
                    </a:ext>
                  </a:extLst>
                </a:gridCol>
                <a:gridCol w="107004">
                  <a:extLst>
                    <a:ext uri="{9D8B030D-6E8A-4147-A177-3AD203B41FA5}">
                      <a16:colId xmlns:a16="http://schemas.microsoft.com/office/drawing/2014/main" val="20004"/>
                    </a:ext>
                  </a:extLst>
                </a:gridCol>
                <a:gridCol w="2500011">
                  <a:extLst>
                    <a:ext uri="{9D8B030D-6E8A-4147-A177-3AD203B41FA5}">
                      <a16:colId xmlns:a16="http://schemas.microsoft.com/office/drawing/2014/main" val="20005"/>
                    </a:ext>
                  </a:extLst>
                </a:gridCol>
              </a:tblGrid>
              <a:tr h="330043">
                <a:tc>
                  <a:txBody>
                    <a:bodyPr/>
                    <a:lstStyle/>
                    <a:p>
                      <a:pPr algn="ctr"/>
                      <a:r>
                        <a:rPr lang="en-US" sz="900" b="1" dirty="0" err="1"/>
                        <a:t>Reqd</a:t>
                      </a:r>
                      <a:r>
                        <a:rPr lang="en-US" sz="900" b="1" dirty="0"/>
                        <a:t> ID</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b="1" dirty="0" err="1"/>
                        <a:t>Reqd</a:t>
                      </a:r>
                      <a:r>
                        <a:rPr lang="en-US" sz="900" b="1" dirty="0"/>
                        <a:t> quant</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b="1" dirty="0"/>
                        <a:t>%off</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b="1" dirty="0" err="1"/>
                        <a:t>amtOff</a:t>
                      </a:r>
                      <a:endParaRPr lang="en-US" sz="900" b="1"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b="1"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b="1" dirty="0"/>
                        <a:t>Comment</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256136">
                <a:tc>
                  <a:txBody>
                    <a:bodyPr/>
                    <a:lstStyle/>
                    <a:p>
                      <a:pPr algn="ctr"/>
                      <a:r>
                        <a:rPr lang="en-US" sz="900" dirty="0"/>
                        <a:t>1</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dirty="0"/>
                        <a:t>2</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a:t>0</a:t>
                      </a:r>
                      <a:endParaRPr lang="en-US" sz="900"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900" dirty="0"/>
                        <a:t>5</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dirty="0"/>
                        <a:t>“buy 2 and get 5 $ off”</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6" name="Table 5">
            <a:extLst>
              <a:ext uri="{FF2B5EF4-FFF2-40B4-BE49-F238E27FC236}">
                <a16:creationId xmlns:a16="http://schemas.microsoft.com/office/drawing/2014/main" id="{CCF49F2F-6605-F344-8A13-8A561CBC1BCA}"/>
              </a:ext>
            </a:extLst>
          </p:cNvPr>
          <p:cNvGraphicFramePr>
            <a:graphicFrameLocks noGrp="1"/>
          </p:cNvGraphicFramePr>
          <p:nvPr>
            <p:extLst>
              <p:ext uri="{D42A27DB-BD31-4B8C-83A1-F6EECF244321}">
                <p14:modId xmlns:p14="http://schemas.microsoft.com/office/powerpoint/2010/main" val="1840050617"/>
              </p:ext>
            </p:extLst>
          </p:nvPr>
        </p:nvGraphicFramePr>
        <p:xfrm>
          <a:off x="6555313" y="4740716"/>
          <a:ext cx="4842085" cy="685800"/>
        </p:xfrm>
        <a:graphic>
          <a:graphicData uri="http://schemas.openxmlformats.org/drawingml/2006/table">
            <a:tbl>
              <a:tblPr firstRow="1" bandRow="1">
                <a:tableStyleId>{5940675A-B579-460E-94D1-54222C63F5DA}</a:tableStyleId>
              </a:tblPr>
              <a:tblGrid>
                <a:gridCol w="398990">
                  <a:extLst>
                    <a:ext uri="{9D8B030D-6E8A-4147-A177-3AD203B41FA5}">
                      <a16:colId xmlns:a16="http://schemas.microsoft.com/office/drawing/2014/main" val="20000"/>
                    </a:ext>
                  </a:extLst>
                </a:gridCol>
                <a:gridCol w="532577">
                  <a:extLst>
                    <a:ext uri="{9D8B030D-6E8A-4147-A177-3AD203B41FA5}">
                      <a16:colId xmlns:a16="http://schemas.microsoft.com/office/drawing/2014/main" val="20001"/>
                    </a:ext>
                  </a:extLst>
                </a:gridCol>
                <a:gridCol w="690664">
                  <a:extLst>
                    <a:ext uri="{9D8B030D-6E8A-4147-A177-3AD203B41FA5}">
                      <a16:colId xmlns:a16="http://schemas.microsoft.com/office/drawing/2014/main" val="20002"/>
                    </a:ext>
                  </a:extLst>
                </a:gridCol>
                <a:gridCol w="612842">
                  <a:extLst>
                    <a:ext uri="{9D8B030D-6E8A-4147-A177-3AD203B41FA5}">
                      <a16:colId xmlns:a16="http://schemas.microsoft.com/office/drawing/2014/main" val="20003"/>
                    </a:ext>
                  </a:extLst>
                </a:gridCol>
                <a:gridCol w="145915">
                  <a:extLst>
                    <a:ext uri="{9D8B030D-6E8A-4147-A177-3AD203B41FA5}">
                      <a16:colId xmlns:a16="http://schemas.microsoft.com/office/drawing/2014/main" val="20004"/>
                    </a:ext>
                  </a:extLst>
                </a:gridCol>
                <a:gridCol w="2461097">
                  <a:extLst>
                    <a:ext uri="{9D8B030D-6E8A-4147-A177-3AD203B41FA5}">
                      <a16:colId xmlns:a16="http://schemas.microsoft.com/office/drawing/2014/main" val="20005"/>
                    </a:ext>
                  </a:extLst>
                </a:gridCol>
              </a:tblGrid>
              <a:tr h="241715">
                <a:tc>
                  <a:txBody>
                    <a:bodyPr/>
                    <a:lstStyle/>
                    <a:p>
                      <a:pPr algn="ctr"/>
                      <a:r>
                        <a:rPr lang="en-US" sz="900" b="1" dirty="0"/>
                        <a:t>ID</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b="1" dirty="0"/>
                        <a:t>Quant</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b="1" dirty="0" err="1"/>
                        <a:t>Std</a:t>
                      </a:r>
                      <a:r>
                        <a:rPr lang="en-US" sz="900" b="1" dirty="0"/>
                        <a:t> Price per item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b="1" dirty="0"/>
                        <a:t>Rebate</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b="1"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b="1" dirty="0"/>
                        <a:t>Comment</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12031">
                <a:tc>
                  <a:txBody>
                    <a:bodyPr/>
                    <a:lstStyle/>
                    <a:p>
                      <a:pPr algn="ctr"/>
                      <a:r>
                        <a:rPr lang="en-US" sz="900" dirty="0"/>
                        <a:t>1</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7</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15</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900" dirty="0"/>
                        <a:t>15</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endParaRPr lang="en-US" sz="900" dirty="0"/>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tc>
                  <a:txBody>
                    <a:bodyPr/>
                    <a:lstStyle/>
                    <a:p>
                      <a:pPr algn="l"/>
                      <a:r>
                        <a:rPr lang="en-US" sz="900" dirty="0"/>
                        <a:t>For each</a:t>
                      </a:r>
                      <a:r>
                        <a:rPr lang="en-US" sz="900" baseline="0" dirty="0"/>
                        <a:t> 2 items, there is a rebate=5; since there are 2 “sets of 2” (quant), there are two rebates of 5 applied</a:t>
                      </a:r>
                      <a:endParaRPr lang="en-US" sz="900" dirty="0"/>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35452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756FC-B67A-4D4A-BBD6-C7E56C8474A4}"/>
              </a:ext>
            </a:extLst>
          </p:cNvPr>
          <p:cNvSpPr txBox="1">
            <a:spLocks/>
          </p:cNvSpPr>
          <p:nvPr/>
        </p:nvSpPr>
        <p:spPr>
          <a:xfrm>
            <a:off x="260937" y="544792"/>
            <a:ext cx="11545200" cy="756175"/>
          </a:xfrm>
          <a:prstGeom prst="rect">
            <a:avLst/>
          </a:prstGeom>
        </p:spPr>
        <p:txBody>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sz="2800" dirty="0"/>
              <a:t>BLI 2.6: Add validity period</a:t>
            </a:r>
          </a:p>
        </p:txBody>
      </p:sp>
      <p:sp>
        <p:nvSpPr>
          <p:cNvPr id="3" name="Text Placeholder 2">
            <a:extLst>
              <a:ext uri="{FF2B5EF4-FFF2-40B4-BE49-F238E27FC236}">
                <a16:creationId xmlns:a16="http://schemas.microsoft.com/office/drawing/2014/main" id="{93D3C7EB-DD5F-8644-9667-3B7CEE20C245}"/>
              </a:ext>
            </a:extLst>
          </p:cNvPr>
          <p:cNvSpPr txBox="1">
            <a:spLocks/>
          </p:cNvSpPr>
          <p:nvPr/>
        </p:nvSpPr>
        <p:spPr>
          <a:xfrm>
            <a:off x="260937" y="1913108"/>
            <a:ext cx="5662800" cy="4844743"/>
          </a:xfrm>
          <a:prstGeom prst="rect">
            <a:avLst/>
          </a:prstGeom>
          <a:ln>
            <a:solidFill>
              <a:schemeClr val="bg1">
                <a:lumMod val="75000"/>
              </a:schemeClr>
            </a:solidFill>
          </a:ln>
        </p:spPr>
        <p:txBody>
          <a:bodyPr lIns="36000" tIns="36000" rIns="36000" bIns="36000"/>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Backlog Item</a:t>
            </a:r>
          </a:p>
          <a:p>
            <a:pPr lvl="2"/>
            <a:r>
              <a:rPr lang="en-US" dirty="0"/>
              <a:t>Each rule has a </a:t>
            </a:r>
            <a:r>
              <a:rPr lang="en-US" b="1" dirty="0"/>
              <a:t>validity period </a:t>
            </a:r>
            <a:r>
              <a:rPr lang="en-US" dirty="0"/>
              <a:t>defined by a </a:t>
            </a:r>
            <a:r>
              <a:rPr lang="en-US" dirty="0" err="1"/>
              <a:t>validFrom</a:t>
            </a:r>
            <a:r>
              <a:rPr lang="en-US" dirty="0"/>
              <a:t> and </a:t>
            </a:r>
            <a:r>
              <a:rPr lang="en-US" dirty="0" err="1"/>
              <a:t>validTo</a:t>
            </a:r>
            <a:r>
              <a:rPr lang="en-US" dirty="0"/>
              <a:t> date (both inclusive)</a:t>
            </a:r>
          </a:p>
          <a:p>
            <a:pPr lvl="2"/>
            <a:r>
              <a:rPr lang="en-US" dirty="0"/>
              <a:t>When the ‘current date’ is within the validity period, the rule may be applied. Otherwise the rule is not active and is not applied on shopping cart item.</a:t>
            </a:r>
          </a:p>
          <a:p>
            <a:pPr lvl="2"/>
            <a:r>
              <a:rPr lang="en-US" dirty="0"/>
              <a:t>When date boundaries are </a:t>
            </a:r>
            <a:r>
              <a:rPr lang="en-US" i="1" dirty="0"/>
              <a:t>not given</a:t>
            </a:r>
            <a:r>
              <a:rPr lang="en-US" dirty="0"/>
              <a:t>, the rule applies ‘always’ (as long as it would be in the rule DB)</a:t>
            </a:r>
          </a:p>
          <a:p>
            <a:pPr lvl="1"/>
            <a:r>
              <a:rPr lang="en-US" dirty="0"/>
              <a:t>Example</a:t>
            </a:r>
          </a:p>
          <a:p>
            <a:pPr lvl="2"/>
            <a:r>
              <a:rPr lang="en-US" dirty="0"/>
              <a:t>“DVDs are 10% for all of next week” (</a:t>
            </a:r>
            <a:r>
              <a:rPr lang="en-US" dirty="0" err="1"/>
              <a:t>validFrom</a:t>
            </a:r>
            <a:r>
              <a:rPr lang="en-US" dirty="0"/>
              <a:t> to </a:t>
            </a:r>
            <a:r>
              <a:rPr lang="en-US" dirty="0" err="1"/>
              <a:t>validTo</a:t>
            </a:r>
            <a:r>
              <a:rPr lang="en-US" dirty="0"/>
              <a:t>)</a:t>
            </a:r>
          </a:p>
          <a:p>
            <a:pPr lvl="1"/>
            <a:r>
              <a:rPr lang="en-US" sz="1400" b="1" dirty="0"/>
              <a:t>Hint</a:t>
            </a:r>
          </a:p>
          <a:p>
            <a:pPr lvl="2"/>
            <a:r>
              <a:rPr lang="en-US" sz="1400" dirty="0"/>
              <a:t>Pass the current date as part of the </a:t>
            </a:r>
            <a:r>
              <a:rPr lang="en-US" sz="1400" b="1" dirty="0" err="1"/>
              <a:t>computeRebate</a:t>
            </a:r>
            <a:r>
              <a:rPr lang="en-US" sz="1400" b="1" dirty="0"/>
              <a:t>()</a:t>
            </a:r>
            <a:r>
              <a:rPr lang="en-US" sz="1400" dirty="0"/>
              <a:t> method on the Rebate Engine. Apply the rule on cart/ items if it is active.</a:t>
            </a:r>
          </a:p>
          <a:p>
            <a:pPr lvl="2"/>
            <a:endParaRPr lang="en-US" dirty="0"/>
          </a:p>
          <a:p>
            <a:pPr lvl="2"/>
            <a:endParaRPr lang="en-US" dirty="0"/>
          </a:p>
          <a:p>
            <a:pPr lvl="2"/>
            <a:endParaRPr lang="en-US" dirty="0"/>
          </a:p>
          <a:p>
            <a:pPr lvl="2"/>
            <a:endParaRPr lang="en-US" dirty="0"/>
          </a:p>
        </p:txBody>
      </p:sp>
      <p:sp>
        <p:nvSpPr>
          <p:cNvPr id="4" name="Text Placeholder 3">
            <a:extLst>
              <a:ext uri="{FF2B5EF4-FFF2-40B4-BE49-F238E27FC236}">
                <a16:creationId xmlns:a16="http://schemas.microsoft.com/office/drawing/2014/main" id="{9F053866-7E03-AB4E-A7AE-640CAC1EFE03}"/>
              </a:ext>
            </a:extLst>
          </p:cNvPr>
          <p:cNvSpPr txBox="1">
            <a:spLocks/>
          </p:cNvSpPr>
          <p:nvPr/>
        </p:nvSpPr>
        <p:spPr>
          <a:xfrm>
            <a:off x="6144953" y="1913108"/>
            <a:ext cx="5662800" cy="4844743"/>
          </a:xfrm>
          <a:prstGeom prst="rect">
            <a:avLst/>
          </a:prstGeom>
          <a:ln>
            <a:solidFill>
              <a:schemeClr val="bg1">
                <a:lumMod val="75000"/>
              </a:schemeClr>
            </a:solidFill>
          </a:ln>
        </p:spPr>
        <p:txBody>
          <a:bodyPr lIns="36000" tIns="36000" rIns="36000" bIns="36000"/>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a:t>Acceptance Criteria</a:t>
            </a:r>
          </a:p>
          <a:p>
            <a:pPr lvl="2"/>
            <a:r>
              <a:rPr lang="en-US"/>
              <a:t>Unit tests, 100% coverage</a:t>
            </a:r>
          </a:p>
          <a:p>
            <a:pPr lvl="2"/>
            <a:r>
              <a:rPr lang="en-US"/>
              <a:t>Rules outside of the validity period shall not be applied to the cart. Test a case with in and out of period. </a:t>
            </a:r>
          </a:p>
        </p:txBody>
      </p:sp>
    </p:spTree>
    <p:extLst>
      <p:ext uri="{BB962C8B-B14F-4D97-AF65-F5344CB8AC3E}">
        <p14:creationId xmlns:p14="http://schemas.microsoft.com/office/powerpoint/2010/main" val="1078899800"/>
      </p:ext>
    </p:extLst>
  </p:cSld>
  <p:clrMapOvr>
    <a:masterClrMapping/>
  </p:clrMapOvr>
</p:sld>
</file>

<file path=ppt/theme/theme1.xml><?xml version="1.0" encoding="utf-8"?>
<a:theme xmlns:a="http://schemas.openxmlformats.org/drawingml/2006/main" name="SAP 2018 16x9 black and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black_and_white.potx" id="{08263AC0-2531-4413-8F3D-D7E14726A8FE}" vid="{0778CE89-2A99-4D60-9731-8546470E4E8F}"/>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 2018 16x9 black and white</Template>
  <TotalTime>4991</TotalTime>
  <Words>2671</Words>
  <Application>Microsoft Office PowerPoint</Application>
  <PresentationFormat>Custom</PresentationFormat>
  <Paragraphs>613</Paragraphs>
  <Slides>19</Slides>
  <Notes>3</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 Unicode MS</vt:lpstr>
      <vt:lpstr>Arial</vt:lpstr>
      <vt:lpstr>Courier New</vt:lpstr>
      <vt:lpstr>DejaVu Sans Mono</vt:lpstr>
      <vt:lpstr>Symbol</vt:lpstr>
      <vt:lpstr>Wingdings</vt:lpstr>
      <vt:lpstr>Wingdings</vt:lpstr>
      <vt:lpstr>SAP 2018 16x9 black and white</vt:lpstr>
      <vt:lpstr>Writing Testable Code in Java Backlog for Rebate Engine Exercise</vt:lpstr>
      <vt:lpstr>PowerPoint Presentation</vt:lpstr>
      <vt:lpstr>PowerPoint Presentation</vt:lpstr>
      <vt:lpstr>BLI 2.1: Item-ID Rule with Amount Off Typically done by trainer together with the class</vt:lpstr>
      <vt:lpstr>BLI 2.2: Compute total rebate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Testable Code in Java Backlog for Rebate Engine Exercise</dc:title>
  <dc:creator>Sarkar, Sanando</dc:creator>
  <cp:keywords>2018/16:9/black and white</cp:keywords>
  <cp:lastModifiedBy>Karwa, Shrinivas</cp:lastModifiedBy>
  <cp:revision>282</cp:revision>
  <dcterms:created xsi:type="dcterms:W3CDTF">2018-05-30T07:25:25Z</dcterms:created>
  <dcterms:modified xsi:type="dcterms:W3CDTF">2018-07-11T09:09:44Z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