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5" r:id="rId2"/>
    <p:sldId id="276" r:id="rId3"/>
    <p:sldId id="277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7C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8D820-2AA3-42F2-9426-4D8CCB39F1E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727C0-ED35-435F-BCA5-F0F12ABD1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A34F4-6AD2-4AC4-B888-12C074FFF1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42EB-44F7-469D-9BFE-A7C4604DD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B4A2F-665D-41FA-BD05-19E3DE50A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8DADB-ED8E-4EBC-8BA2-E02CCE50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79089-9232-43B7-8A83-B204A259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BEAE8-F128-4B0B-BF54-54230CB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9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0CEB-74AD-4FD4-B713-9ECBF279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7DC377-9BF6-40F3-A044-65238841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9BE82-FB88-46CC-99AB-CFF37167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20E79-FE39-400E-9FE1-6CB2E36E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481A8-DBA4-4853-B20D-76F6C6AE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6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5C69FB-7695-42C3-ACA5-804081D1C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7A47F-988E-461A-BADE-E3F5134C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92695-4638-48CA-804E-115FFA05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380FA-76D5-4925-9FA5-38A686AE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B3140-B7A6-4F44-BE9A-0938F232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2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863AA-27D6-4482-AECF-8DA2FE25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2E1AB-8E8C-4BBC-8A7F-79DA7D79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ADE26-A162-4F81-ABFD-4742F586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66483-E20F-4B45-9AC1-B296F727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C4E1-A283-44A8-841A-5C3662E4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4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4B129-C2FF-4C9C-A6B8-1CCDB0CA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0C35A-F10A-4D31-B346-8B84DF31F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30F02-541E-487D-9A29-81630494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C78AD-E883-4D91-AD2F-3B2BEC15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A4947-405D-4BE6-8103-12C0E5EE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0EF35-B97D-4215-AE6A-64CA6212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B7CF1-2F4D-41C1-BCA1-16C10F8E2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03CCF-9289-4B61-9030-0627610C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73A86-A811-46E7-9E48-4FDA0C5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4C241-D01F-4026-BA82-7DF4CBE8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FAF1C-4CA3-4A9E-AA7A-FFDF1C9D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2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1BCD1-8466-4E9C-ADE7-1815ECA3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5B00B-9356-4C0A-B1A6-99E2D6A7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148D6-2446-4BB6-8AF1-81C5E036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3F0F40-61E5-4176-96C9-D99B0BD5C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938629-BE1C-46B9-B155-F7300190B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6C2F0-9F07-435F-8480-419A2BA7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BEFE88-F883-4632-ACD7-9ED5A7D3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D55BE-2288-4813-B0DB-64316C2D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1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242B7-2893-4D5D-B450-9BF52401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EDE289-A92A-4B44-8626-3D21EBC6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A9C968-0764-4498-8F9D-F790504B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FEBED-168C-4377-AB15-332C6E3F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4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034C14-82C5-4D90-AA04-4E9A3CA8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887FD-8FE0-4DEC-B626-0EDEB069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A09AD-E21A-4D1E-9D49-7C89CCD9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E609-BE33-4CA0-87D8-67C77322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7D051-DD9A-43EE-9517-4E42898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94EC8-6046-428C-AB51-26769893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65853-D5CF-4BD3-9F11-0A500A50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63E65-A118-4212-BA60-8E87F17F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E8BA8-7D07-413E-8E24-727D5663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0605-63F7-4737-8B29-FFA232C3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594EE-4BE2-4F33-B1EE-BFA3D9E9F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EB259-F5B7-4465-9AE2-56C5BF4CA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584804-FD10-4547-8E91-E25193F6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B5904-9452-4F1B-9805-F301F8C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7D220-1245-4FE5-BA00-52FDF0BF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172C39-7A62-4BF4-9724-9856A759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B7C5E6-0DF0-418D-9C13-1216EA44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6DEB6-4995-4642-BFD7-6B9B05EFF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E825-9EC8-423A-A80E-C8EF178E4ED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A7974-1D56-4389-AC5B-8F4736FBB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5E467-DFE7-4916-9FC6-3B35C37A8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99D5-B5BA-4506-BBFA-077E5EA96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F879B3-9CD3-4567-A664-319B7B87BE55}"/>
              </a:ext>
            </a:extLst>
          </p:cNvPr>
          <p:cNvSpPr txBox="1"/>
          <p:nvPr/>
        </p:nvSpPr>
        <p:spPr>
          <a:xfrm>
            <a:off x="50427" y="97370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병원진료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CA203D-6330-482A-A43D-1A7281C144E8}"/>
              </a:ext>
            </a:extLst>
          </p:cNvPr>
          <p:cNvSpPr txBox="1"/>
          <p:nvPr/>
        </p:nvSpPr>
        <p:spPr>
          <a:xfrm>
            <a:off x="216516" y="527909"/>
            <a:ext cx="2528151" cy="917079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병원진료기록은 나의 건강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병원진료에서 확인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66C232C-3EFF-4028-8BE6-4914CDD6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1" y="1437476"/>
            <a:ext cx="2310599" cy="50032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77FDF1-4E00-43BA-8AA4-823AF518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606" y="497480"/>
            <a:ext cx="2588903" cy="493785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F4E445A-5AD5-4A4B-A246-4EF234E74A2E}"/>
              </a:ext>
            </a:extLst>
          </p:cNvPr>
          <p:cNvSpPr txBox="1"/>
          <p:nvPr/>
        </p:nvSpPr>
        <p:spPr>
          <a:xfrm>
            <a:off x="5639604" y="1726580"/>
            <a:ext cx="2914492" cy="550247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아래화면에서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예진표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작성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3435C2-3DA7-485B-B435-E52867DD8826}"/>
              </a:ext>
            </a:extLst>
          </p:cNvPr>
          <p:cNvSpPr txBox="1"/>
          <p:nvPr/>
        </p:nvSpPr>
        <p:spPr>
          <a:xfrm>
            <a:off x="8752163" y="5569240"/>
            <a:ext cx="2772084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0033CC"/>
                </a:solidFill>
              </a:rPr>
              <a:t>접수완료하면</a:t>
            </a:r>
            <a:r>
              <a:rPr lang="ko-KR" altLang="en-US" sz="1200" dirty="0">
                <a:solidFill>
                  <a:srgbClr val="0033CC"/>
                </a:solidFill>
              </a:rPr>
              <a:t> </a:t>
            </a:r>
            <a:endParaRPr lang="en-US" altLang="ko-KR" sz="1200" dirty="0">
              <a:solidFill>
                <a:srgbClr val="0033CC"/>
              </a:solidFill>
            </a:endParaRPr>
          </a:p>
          <a:p>
            <a:r>
              <a:rPr lang="ko-KR" altLang="en-US" sz="1200" dirty="0">
                <a:solidFill>
                  <a:srgbClr val="0033CC"/>
                </a:solidFill>
              </a:rPr>
              <a:t>예진 의료기관에 작성해주신 항목 전달하고 환자 앱에서는 </a:t>
            </a:r>
            <a:r>
              <a:rPr lang="en-US" altLang="ko-KR" sz="1200" b="1" dirty="0">
                <a:solidFill>
                  <a:srgbClr val="0033CC"/>
                </a:solidFill>
              </a:rPr>
              <a:t>“</a:t>
            </a:r>
            <a:r>
              <a:rPr lang="ko-KR" altLang="en-US" sz="1200" b="1" dirty="0">
                <a:solidFill>
                  <a:srgbClr val="0033CC"/>
                </a:solidFill>
              </a:rPr>
              <a:t>안전하게 잘 전달되었습니다</a:t>
            </a:r>
            <a:r>
              <a:rPr lang="en-US" altLang="ko-KR" sz="1200" b="1" dirty="0">
                <a:solidFill>
                  <a:srgbClr val="0033CC"/>
                </a:solidFill>
              </a:rPr>
              <a:t>” </a:t>
            </a:r>
            <a:r>
              <a:rPr lang="ko-KR" altLang="en-US" sz="1200" b="1" dirty="0">
                <a:solidFill>
                  <a:srgbClr val="0033CC"/>
                </a:solidFill>
              </a:rPr>
              <a:t>팝업</a:t>
            </a:r>
            <a:r>
              <a:rPr lang="ko-KR" altLang="en-US" sz="1200" dirty="0">
                <a:solidFill>
                  <a:srgbClr val="0033CC"/>
                </a:solidFill>
              </a:rPr>
              <a:t>표시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환자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56D189F-8776-4C64-B9F7-9AC7E878F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94" y="2276827"/>
            <a:ext cx="2528151" cy="246340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1F3CCA-3070-4B6A-A0ED-65DBF4CC2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082" y="2378262"/>
            <a:ext cx="2421095" cy="4012686"/>
          </a:xfrm>
          <a:prstGeom prst="rect">
            <a:avLst/>
          </a:prstGeom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DAF152F-B549-4C84-92BD-E0BF282EB8CB}"/>
              </a:ext>
            </a:extLst>
          </p:cNvPr>
          <p:cNvSpPr/>
          <p:nvPr/>
        </p:nvSpPr>
        <p:spPr>
          <a:xfrm>
            <a:off x="2371359" y="6044398"/>
            <a:ext cx="409895" cy="25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클릭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22F437-60B5-4060-AF21-D9419DEB6804}"/>
              </a:ext>
            </a:extLst>
          </p:cNvPr>
          <p:cNvSpPr txBox="1"/>
          <p:nvPr/>
        </p:nvSpPr>
        <p:spPr>
          <a:xfrm>
            <a:off x="449460" y="4792145"/>
            <a:ext cx="2050841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0033CC"/>
                </a:solidFill>
              </a:rPr>
              <a:t>진료일 아래에 </a:t>
            </a:r>
            <a:r>
              <a:rPr lang="en-US" altLang="ko-KR" sz="1000" dirty="0">
                <a:solidFill>
                  <a:srgbClr val="0033CC"/>
                </a:solidFill>
              </a:rPr>
              <a:t>“</a:t>
            </a:r>
            <a:r>
              <a:rPr lang="ko-KR" altLang="en-US" sz="1000" dirty="0" err="1">
                <a:solidFill>
                  <a:srgbClr val="0033CC"/>
                </a:solidFill>
              </a:rPr>
              <a:t>일상관리티칭</a:t>
            </a:r>
            <a:r>
              <a:rPr lang="ko-KR" altLang="en-US" sz="1000" dirty="0">
                <a:solidFill>
                  <a:srgbClr val="0033CC"/>
                </a:solidFill>
              </a:rPr>
              <a:t> 이력</a:t>
            </a:r>
            <a:r>
              <a:rPr lang="en-US" altLang="ko-KR" sz="1000" dirty="0">
                <a:solidFill>
                  <a:srgbClr val="0033CC"/>
                </a:solidFill>
              </a:rPr>
              <a:t>”</a:t>
            </a:r>
            <a:r>
              <a:rPr lang="ko-KR" altLang="en-US" sz="1000" dirty="0">
                <a:solidFill>
                  <a:srgbClr val="0033CC"/>
                </a:solidFill>
              </a:rPr>
              <a:t>  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AD7FD3-9909-4850-B0A2-75C5460CF408}"/>
              </a:ext>
            </a:extLst>
          </p:cNvPr>
          <p:cNvSpPr txBox="1"/>
          <p:nvPr/>
        </p:nvSpPr>
        <p:spPr>
          <a:xfrm>
            <a:off x="2861179" y="5492470"/>
            <a:ext cx="2588903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33CC"/>
                </a:solidFill>
              </a:rPr>
              <a:t>병원진료예약에서 </a:t>
            </a:r>
            <a:r>
              <a:rPr lang="ko-KR" altLang="en-US" sz="1200" b="1" dirty="0">
                <a:solidFill>
                  <a:srgbClr val="0033CC"/>
                </a:solidFill>
              </a:rPr>
              <a:t>진료과목</a:t>
            </a:r>
            <a:r>
              <a:rPr lang="en-US" altLang="ko-KR" sz="1200" b="1" dirty="0">
                <a:solidFill>
                  <a:srgbClr val="0033CC"/>
                </a:solidFill>
              </a:rPr>
              <a:t>-</a:t>
            </a:r>
            <a:r>
              <a:rPr lang="ko-KR" altLang="en-US" sz="1200" b="1" dirty="0" err="1">
                <a:solidFill>
                  <a:srgbClr val="0033CC"/>
                </a:solidFill>
              </a:rPr>
              <a:t>주소증</a:t>
            </a:r>
            <a:r>
              <a:rPr lang="ko-KR" altLang="en-US" sz="1200" b="1" dirty="0">
                <a:solidFill>
                  <a:srgbClr val="0033CC"/>
                </a:solidFill>
              </a:rPr>
              <a:t> 선택화면 추가 후 신청하면</a:t>
            </a:r>
            <a:r>
              <a:rPr lang="en-US" altLang="ko-KR" sz="1200" b="1" dirty="0">
                <a:solidFill>
                  <a:srgbClr val="0033CC"/>
                </a:solidFill>
              </a:rPr>
              <a:t>(</a:t>
            </a:r>
            <a:r>
              <a:rPr lang="ko-KR" altLang="en-US" sz="1200" b="1" dirty="0">
                <a:solidFill>
                  <a:srgbClr val="0033CC"/>
                </a:solidFill>
              </a:rPr>
              <a:t>이때 </a:t>
            </a:r>
            <a:r>
              <a:rPr lang="en-US" altLang="ko-KR" sz="1200" b="1" dirty="0">
                <a:solidFill>
                  <a:srgbClr val="0033CC"/>
                </a:solidFill>
              </a:rPr>
              <a:t>–</a:t>
            </a:r>
            <a:r>
              <a:rPr lang="ko-KR" altLang="en-US" sz="1200" b="1" dirty="0">
                <a:solidFill>
                  <a:srgbClr val="0033CC"/>
                </a:solidFill>
              </a:rPr>
              <a:t>진료지원시스템 병원으로 자동접수</a:t>
            </a:r>
            <a:r>
              <a:rPr lang="en-US" altLang="ko-KR" sz="1200" b="1" dirty="0">
                <a:solidFill>
                  <a:srgbClr val="0033CC"/>
                </a:solidFill>
              </a:rPr>
              <a:t>)</a:t>
            </a:r>
          </a:p>
          <a:p>
            <a:r>
              <a:rPr lang="ko-KR" altLang="en-US" sz="1200" dirty="0">
                <a:solidFill>
                  <a:srgbClr val="0033CC"/>
                </a:solidFill>
              </a:rPr>
              <a:t>예진</a:t>
            </a:r>
            <a:r>
              <a:rPr lang="en-US" altLang="ko-KR" sz="1200" dirty="0">
                <a:solidFill>
                  <a:srgbClr val="0033CC"/>
                </a:solidFill>
              </a:rPr>
              <a:t>-</a:t>
            </a:r>
            <a:r>
              <a:rPr lang="ko-KR" altLang="en-US" sz="1200" dirty="0">
                <a:solidFill>
                  <a:srgbClr val="0033CC"/>
                </a:solidFill>
              </a:rPr>
              <a:t>기본질환정보 </a:t>
            </a:r>
            <a:r>
              <a:rPr lang="en-US" altLang="ko-KR" sz="1200" dirty="0">
                <a:solidFill>
                  <a:srgbClr val="0033CC"/>
                </a:solidFill>
              </a:rPr>
              <a:t>1. </a:t>
            </a:r>
            <a:r>
              <a:rPr lang="ko-KR" altLang="en-US" sz="1200" dirty="0">
                <a:solidFill>
                  <a:srgbClr val="0033CC"/>
                </a:solidFill>
              </a:rPr>
              <a:t>불편한 증상 입력하는 페이지로 이동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9E748D8C-0E22-41AF-910E-548E4D9196AE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2500301" y="1206319"/>
            <a:ext cx="360878" cy="3785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77F4801-20D7-4960-AB4D-53F0CA73C6C5}"/>
              </a:ext>
            </a:extLst>
          </p:cNvPr>
          <p:cNvGrpSpPr/>
          <p:nvPr/>
        </p:nvGrpSpPr>
        <p:grpSpPr>
          <a:xfrm>
            <a:off x="2861179" y="297425"/>
            <a:ext cx="2732147" cy="1817788"/>
            <a:chOff x="1618302" y="3007988"/>
            <a:chExt cx="3268603" cy="222356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882163A-5719-4083-80B6-331545257D61}"/>
                </a:ext>
              </a:extLst>
            </p:cNvPr>
            <p:cNvSpPr/>
            <p:nvPr/>
          </p:nvSpPr>
          <p:spPr>
            <a:xfrm>
              <a:off x="1618302" y="3007988"/>
              <a:ext cx="3268603" cy="2223563"/>
            </a:xfrm>
            <a:prstGeom prst="roundRect">
              <a:avLst>
                <a:gd name="adj" fmla="val 3805"/>
              </a:avLst>
            </a:prstGeom>
            <a:solidFill>
              <a:schemeClr val="bg1"/>
            </a:solidFill>
            <a:ln w="38100">
              <a:solidFill>
                <a:srgbClr val="51B7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altLang="ko-KR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endParaRPr lang="en-US" altLang="ko-KR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endParaRPr lang="en-US" altLang="ko-KR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endParaRPr lang="en-US" altLang="ko-KR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100" dirty="0" err="1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일상생활티칭</a:t>
              </a:r>
              <a:r>
                <a:rPr lang="ko-KR" altLang="en-US" sz="110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</a:t>
              </a:r>
              <a:endParaRPr lang="en-US" altLang="ko-KR" sz="11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r>
                <a:rPr lang="en-US" altLang="ko-KR" sz="60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</a:t>
              </a: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</a:t>
              </a:r>
              <a:r>
                <a:rPr lang="ko-KR" altLang="en-US" sz="1100" dirty="0" err="1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티칭명</a:t>
              </a:r>
              <a:r>
                <a:rPr lang="ko-KR" altLang="en-US" sz="11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표기</a:t>
              </a:r>
              <a:r>
                <a:rPr lang="en-US" altLang="ko-KR" sz="11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예</a:t>
              </a:r>
              <a:r>
                <a:rPr lang="en-US" altLang="ko-KR" sz="11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:  </a:t>
              </a:r>
              <a:r>
                <a:rPr lang="ko-KR" altLang="en-US" sz="11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수분 섭취 </a:t>
              </a:r>
              <a:r>
                <a:rPr lang="ko-KR" altLang="en-US" sz="1100" dirty="0" err="1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챌린지</a:t>
              </a:r>
              <a:r>
                <a:rPr lang="en-US" altLang="ko-KR" sz="11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</a:p>
            <a:p>
              <a:r>
                <a:rPr lang="en-US" altLang="ko-KR" sz="6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endParaRPr lang="ko-KR" altLang="en-US" sz="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8885D7A9-3AB6-46C2-8CC1-760D6B94E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076" t="7675" r="6941" b="-1"/>
            <a:stretch/>
          </p:blipFill>
          <p:spPr>
            <a:xfrm>
              <a:off x="1774256" y="3094924"/>
              <a:ext cx="2956694" cy="1471897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5516CB-731B-477E-C6D3-EC725E4F403C}"/>
              </a:ext>
            </a:extLst>
          </p:cNvPr>
          <p:cNvSpPr/>
          <p:nvPr/>
        </p:nvSpPr>
        <p:spPr>
          <a:xfrm>
            <a:off x="193833" y="2115213"/>
            <a:ext cx="3577280" cy="852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진료예약 테스트 방법 필요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현재 본사에 개발 </a:t>
            </a:r>
            <a:r>
              <a:rPr lang="en-US" altLang="ko-KR" dirty="0"/>
              <a:t>DB </a:t>
            </a:r>
            <a:r>
              <a:rPr lang="ko-KR" altLang="en-US" dirty="0"/>
              <a:t>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ACA06F-1994-97B4-9433-5F21D2EDDED4}"/>
              </a:ext>
            </a:extLst>
          </p:cNvPr>
          <p:cNvSpPr/>
          <p:nvPr/>
        </p:nvSpPr>
        <p:spPr>
          <a:xfrm>
            <a:off x="216516" y="2932066"/>
            <a:ext cx="3577280" cy="605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일상관리티칭</a:t>
            </a:r>
            <a:r>
              <a:rPr lang="ko-KR" altLang="en-US" dirty="0"/>
              <a:t> 어떤 내용이 보여줘야 하는지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F879B3-9CD3-4567-A664-319B7B87BE55}"/>
              </a:ext>
            </a:extLst>
          </p:cNvPr>
          <p:cNvSpPr txBox="1"/>
          <p:nvPr/>
        </p:nvSpPr>
        <p:spPr>
          <a:xfrm>
            <a:off x="239752" y="226272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00B0F0"/>
                </a:solidFill>
                <a:latin typeface="나눔고딕 ExtraBold"/>
                <a:ea typeface="나눔고딕 ExtraBold"/>
              </a:rPr>
              <a:t>2. </a:t>
            </a:r>
            <a:r>
              <a:rPr lang="ko-KR" altLang="en-US" sz="2000" dirty="0">
                <a:solidFill>
                  <a:srgbClr val="00B0F0"/>
                </a:solidFill>
                <a:latin typeface="나눔고딕 ExtraBold"/>
                <a:ea typeface="나눔고딕 ExtraBold"/>
              </a:rPr>
              <a:t>건강리포트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B2FF6C-DC13-472B-BABB-D6A1D14343B7}"/>
              </a:ext>
            </a:extLst>
          </p:cNvPr>
          <p:cNvSpPr txBox="1"/>
          <p:nvPr/>
        </p:nvSpPr>
        <p:spPr>
          <a:xfrm>
            <a:off x="3051346" y="1429378"/>
            <a:ext cx="2113581" cy="83099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각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주소증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이전 슬라이드에서 진료예약시 선택된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주소증임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별로 아래로 쭉 나열되도록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B71D5E-850C-4057-9D3E-5FC81EC25CDA}"/>
              </a:ext>
            </a:extLst>
          </p:cNvPr>
          <p:cNvSpPr txBox="1"/>
          <p:nvPr/>
        </p:nvSpPr>
        <p:spPr>
          <a:xfrm>
            <a:off x="3098300" y="4585076"/>
            <a:ext cx="2008093" cy="461665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각 라이프로그별로 아래로 쭉 나열되도록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2471C9-4746-4696-A5C4-23DFCA1C4B26}"/>
              </a:ext>
            </a:extLst>
          </p:cNvPr>
          <p:cNvGrpSpPr/>
          <p:nvPr/>
        </p:nvGrpSpPr>
        <p:grpSpPr>
          <a:xfrm>
            <a:off x="8151415" y="709344"/>
            <a:ext cx="2779320" cy="5435656"/>
            <a:chOff x="5772620" y="1060201"/>
            <a:chExt cx="3158891" cy="5610865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C12E242-70A2-4B27-8E30-A7143ED2A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140"/>
            <a:stretch/>
          </p:blipFill>
          <p:spPr>
            <a:xfrm>
              <a:off x="5772621" y="1564640"/>
              <a:ext cx="3158890" cy="5106426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03530A4-CBA2-49BB-8FE0-A729654F4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2620" y="1060201"/>
              <a:ext cx="3158889" cy="114305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9C0796-C754-4BE4-BBA1-A7D922B793AB}"/>
              </a:ext>
            </a:extLst>
          </p:cNvPr>
          <p:cNvGrpSpPr/>
          <p:nvPr/>
        </p:nvGrpSpPr>
        <p:grpSpPr>
          <a:xfrm>
            <a:off x="5208455" y="709344"/>
            <a:ext cx="2779319" cy="5439311"/>
            <a:chOff x="5772621" y="112610"/>
            <a:chExt cx="3158890" cy="65584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D2FC23B-0D2E-47E9-BB60-53F25816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2621" y="112610"/>
              <a:ext cx="3158890" cy="655845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374147-0A0D-4F5E-A4BD-0E6FE161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3457" y="1060201"/>
              <a:ext cx="2960728" cy="1143059"/>
            </a:xfrm>
            <a:prstGeom prst="rect">
              <a:avLst/>
            </a:prstGeom>
          </p:spPr>
        </p:pic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0BFE7B-C487-49B0-A1E8-804444626D01}"/>
              </a:ext>
            </a:extLst>
          </p:cNvPr>
          <p:cNvSpPr/>
          <p:nvPr/>
        </p:nvSpPr>
        <p:spPr>
          <a:xfrm>
            <a:off x="5288376" y="1549898"/>
            <a:ext cx="2604968" cy="2902011"/>
          </a:xfrm>
          <a:prstGeom prst="roundRect">
            <a:avLst>
              <a:gd name="adj" fmla="val 3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CE2508-3284-4AAF-A856-A49C85C5FB27}"/>
              </a:ext>
            </a:extLst>
          </p:cNvPr>
          <p:cNvSpPr/>
          <p:nvPr/>
        </p:nvSpPr>
        <p:spPr>
          <a:xfrm>
            <a:off x="5327347" y="1109037"/>
            <a:ext cx="2565998" cy="184467"/>
          </a:xfrm>
          <a:prstGeom prst="roundRect">
            <a:avLst>
              <a:gd name="adj" fmla="val 20967"/>
            </a:avLst>
          </a:prstGeom>
          <a:solidFill>
            <a:srgbClr val="16A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기간선택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[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월간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]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D091A-86D4-4130-94C8-08ABFB996B59}"/>
              </a:ext>
            </a:extLst>
          </p:cNvPr>
          <p:cNvSpPr txBox="1"/>
          <p:nvPr/>
        </p:nvSpPr>
        <p:spPr>
          <a:xfrm>
            <a:off x="5292025" y="1885302"/>
            <a:ext cx="393780" cy="229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요통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6640A35-9AC2-41EE-B049-C2CFBF7FFEE3}"/>
              </a:ext>
            </a:extLst>
          </p:cNvPr>
          <p:cNvSpPr/>
          <p:nvPr/>
        </p:nvSpPr>
        <p:spPr>
          <a:xfrm rot="16200000">
            <a:off x="5861337" y="1127280"/>
            <a:ext cx="163706" cy="147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F825A4C-C281-4F91-8E8D-8813E3F5113E}"/>
              </a:ext>
            </a:extLst>
          </p:cNvPr>
          <p:cNvSpPr/>
          <p:nvPr/>
        </p:nvSpPr>
        <p:spPr>
          <a:xfrm rot="5400000" flipH="1">
            <a:off x="7196271" y="1124369"/>
            <a:ext cx="163706" cy="147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711289-F151-4920-A1C1-41CB161DE2CB}"/>
              </a:ext>
            </a:extLst>
          </p:cNvPr>
          <p:cNvGrpSpPr/>
          <p:nvPr/>
        </p:nvGrpSpPr>
        <p:grpSpPr>
          <a:xfrm>
            <a:off x="8212361" y="3998446"/>
            <a:ext cx="2604968" cy="1675501"/>
            <a:chOff x="5863457" y="2690028"/>
            <a:chExt cx="2960728" cy="202023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A963004-766E-42B8-9850-26D8062F9DAE}"/>
                </a:ext>
              </a:extLst>
            </p:cNvPr>
            <p:cNvSpPr/>
            <p:nvPr/>
          </p:nvSpPr>
          <p:spPr>
            <a:xfrm>
              <a:off x="5863457" y="2690028"/>
              <a:ext cx="2960728" cy="2020238"/>
            </a:xfrm>
            <a:prstGeom prst="roundRect">
              <a:avLst>
                <a:gd name="adj" fmla="val 35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1D51D9D-0067-47B5-8D31-9B4BD70E1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750" y="3062134"/>
              <a:ext cx="2784660" cy="7337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25E295-33D2-4291-867B-AB5B6BA953C5}"/>
                </a:ext>
              </a:extLst>
            </p:cNvPr>
            <p:cNvSpPr txBox="1"/>
            <p:nvPr/>
          </p:nvSpPr>
          <p:spPr>
            <a:xfrm>
              <a:off x="5863457" y="2766071"/>
              <a:ext cx="1866016" cy="296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일상관리티칭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챌린지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 달성도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7F35964-7E83-4428-928C-A62EA92F0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750" y="3830041"/>
              <a:ext cx="2784660" cy="7337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B5B940-E8FF-4A24-B339-9239FBA0D19C}"/>
              </a:ext>
            </a:extLst>
          </p:cNvPr>
          <p:cNvGrpSpPr/>
          <p:nvPr/>
        </p:nvGrpSpPr>
        <p:grpSpPr>
          <a:xfrm>
            <a:off x="5288376" y="4541076"/>
            <a:ext cx="2604968" cy="1487286"/>
            <a:chOff x="5863457" y="2690028"/>
            <a:chExt cx="2960728" cy="202023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A71D4F2-18DF-47CE-9E37-99247A696937}"/>
                </a:ext>
              </a:extLst>
            </p:cNvPr>
            <p:cNvSpPr/>
            <p:nvPr/>
          </p:nvSpPr>
          <p:spPr>
            <a:xfrm>
              <a:off x="5863457" y="2690028"/>
              <a:ext cx="2960728" cy="2020238"/>
            </a:xfrm>
            <a:prstGeom prst="roundRect">
              <a:avLst>
                <a:gd name="adj" fmla="val 35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0120B7-0603-42A8-A88C-1F0E462F7C87}"/>
                </a:ext>
              </a:extLst>
            </p:cNvPr>
            <p:cNvSpPr txBox="1"/>
            <p:nvPr/>
          </p:nvSpPr>
          <p:spPr>
            <a:xfrm>
              <a:off x="5863457" y="2766071"/>
              <a:ext cx="1007007" cy="277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라이프로그 변화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1A39FC3-175F-479E-8911-966DC4983486}"/>
              </a:ext>
            </a:extLst>
          </p:cNvPr>
          <p:cNvGrpSpPr/>
          <p:nvPr/>
        </p:nvGrpSpPr>
        <p:grpSpPr>
          <a:xfrm>
            <a:off x="5336541" y="1619006"/>
            <a:ext cx="822405" cy="173184"/>
            <a:chOff x="9875520" y="1187197"/>
            <a:chExt cx="934720" cy="20881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5D1E397-1A9D-4F58-B519-02A212AA4696}"/>
                </a:ext>
              </a:extLst>
            </p:cNvPr>
            <p:cNvSpPr/>
            <p:nvPr/>
          </p:nvSpPr>
          <p:spPr>
            <a:xfrm>
              <a:off x="9875520" y="1187197"/>
              <a:ext cx="934720" cy="208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 </a:t>
              </a:r>
              <a:r>
                <a:rPr kumimoji="0" lang="ko-KR" alt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주소증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A0AD0476-AC79-4BB9-9347-A7069FB697B8}"/>
                </a:ext>
              </a:extLst>
            </p:cNvPr>
            <p:cNvSpPr/>
            <p:nvPr/>
          </p:nvSpPr>
          <p:spPr>
            <a:xfrm rot="10800000">
              <a:off x="10513060" y="1249680"/>
              <a:ext cx="198120" cy="10160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19D7588-7398-409F-81AD-7E5EA9E62D45}"/>
              </a:ext>
            </a:extLst>
          </p:cNvPr>
          <p:cNvSpPr txBox="1"/>
          <p:nvPr/>
        </p:nvSpPr>
        <p:spPr>
          <a:xfrm>
            <a:off x="5336541" y="2392605"/>
            <a:ext cx="311977" cy="165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VAS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640FB1-CE54-4D5D-A49E-4A6DA0FE429E}"/>
              </a:ext>
            </a:extLst>
          </p:cNvPr>
          <p:cNvSpPr txBox="1"/>
          <p:nvPr/>
        </p:nvSpPr>
        <p:spPr>
          <a:xfrm>
            <a:off x="7391603" y="2673271"/>
            <a:ext cx="359930" cy="204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월별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7E50486-5DFD-4956-BA64-D5B745A28AC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2863" y="1830943"/>
            <a:ext cx="2173039" cy="88428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CF3E4E-C3EB-4AC9-8612-4B141FCF62C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2963" y="2889487"/>
            <a:ext cx="2270433" cy="11659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552B652-B4FF-4A8E-B562-70B73D944809}"/>
              </a:ext>
            </a:extLst>
          </p:cNvPr>
          <p:cNvSpPr txBox="1"/>
          <p:nvPr/>
        </p:nvSpPr>
        <p:spPr>
          <a:xfrm>
            <a:off x="7352113" y="3998446"/>
            <a:ext cx="359930" cy="204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월별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FD112A-25D7-42AB-9327-7C28E385730C}"/>
              </a:ext>
            </a:extLst>
          </p:cNvPr>
          <p:cNvSpPr txBox="1"/>
          <p:nvPr/>
        </p:nvSpPr>
        <p:spPr>
          <a:xfrm>
            <a:off x="5332926" y="3631268"/>
            <a:ext cx="311977" cy="165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VAS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47CBA5-A010-4EE7-A377-D6ED407641B3}"/>
              </a:ext>
            </a:extLst>
          </p:cNvPr>
          <p:cNvSpPr txBox="1"/>
          <p:nvPr/>
        </p:nvSpPr>
        <p:spPr>
          <a:xfrm>
            <a:off x="5304813" y="2889487"/>
            <a:ext cx="393780" cy="229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두통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309E96-255E-4D03-A45A-AC4CB4D8D4A8}"/>
              </a:ext>
            </a:extLst>
          </p:cNvPr>
          <p:cNvSpPr txBox="1"/>
          <p:nvPr/>
        </p:nvSpPr>
        <p:spPr>
          <a:xfrm>
            <a:off x="5316074" y="4788100"/>
            <a:ext cx="393780" cy="229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운동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CFAC4E-8EA0-4D07-BB05-05228BBC56B0}"/>
              </a:ext>
            </a:extLst>
          </p:cNvPr>
          <p:cNvSpPr txBox="1"/>
          <p:nvPr/>
        </p:nvSpPr>
        <p:spPr>
          <a:xfrm>
            <a:off x="5371863" y="5445433"/>
            <a:ext cx="300694" cy="165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점수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628C3A-08C9-4D38-98A9-50F6EEBB819B}"/>
              </a:ext>
            </a:extLst>
          </p:cNvPr>
          <p:cNvSpPr txBox="1"/>
          <p:nvPr/>
        </p:nvSpPr>
        <p:spPr>
          <a:xfrm>
            <a:off x="7426925" y="5726099"/>
            <a:ext cx="359930" cy="204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월별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94140BA-7859-4773-B127-B3F8321148D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8185" y="4883771"/>
            <a:ext cx="2173039" cy="884284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BC3EDBE-2C44-4501-8273-A2B1139EA649}"/>
              </a:ext>
            </a:extLst>
          </p:cNvPr>
          <p:cNvSpPr/>
          <p:nvPr/>
        </p:nvSpPr>
        <p:spPr>
          <a:xfrm>
            <a:off x="8254096" y="794509"/>
            <a:ext cx="2604968" cy="1487286"/>
          </a:xfrm>
          <a:prstGeom prst="roundRect">
            <a:avLst>
              <a:gd name="adj" fmla="val 3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90D32B-663A-4686-8296-0CFF5521F96E}"/>
              </a:ext>
            </a:extLst>
          </p:cNvPr>
          <p:cNvSpPr txBox="1"/>
          <p:nvPr/>
        </p:nvSpPr>
        <p:spPr>
          <a:xfrm>
            <a:off x="8293067" y="839262"/>
            <a:ext cx="393780" cy="229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수면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C8D8550-E16D-4766-97E2-92B3C72106D8}"/>
              </a:ext>
            </a:extLst>
          </p:cNvPr>
          <p:cNvSpPr/>
          <p:nvPr/>
        </p:nvSpPr>
        <p:spPr>
          <a:xfrm>
            <a:off x="8269652" y="2366960"/>
            <a:ext cx="2604968" cy="1487286"/>
          </a:xfrm>
          <a:prstGeom prst="roundRect">
            <a:avLst>
              <a:gd name="adj" fmla="val 3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1D8C6-F2CA-407A-9D85-2A9F6BB154C5}"/>
              </a:ext>
            </a:extLst>
          </p:cNvPr>
          <p:cNvSpPr txBox="1"/>
          <p:nvPr/>
        </p:nvSpPr>
        <p:spPr>
          <a:xfrm>
            <a:off x="8293067" y="2409120"/>
            <a:ext cx="393780" cy="229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수분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53A95DC-A505-40E3-B609-B1149FBF857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7263" y="820613"/>
            <a:ext cx="2270433" cy="116594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E9D11DA-4A83-4BC3-BF0B-9D80C75843A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4037" y="2499148"/>
            <a:ext cx="2213311" cy="125678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E91B76E-A7FE-4FB4-B301-68A6433F04FA}"/>
              </a:ext>
            </a:extLst>
          </p:cNvPr>
          <p:cNvSpPr txBox="1"/>
          <p:nvPr/>
        </p:nvSpPr>
        <p:spPr>
          <a:xfrm>
            <a:off x="8383690" y="1629998"/>
            <a:ext cx="300694" cy="165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점수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BD9D3A-E077-4779-9C42-C03BD08EFF5D}"/>
              </a:ext>
            </a:extLst>
          </p:cNvPr>
          <p:cNvSpPr txBox="1"/>
          <p:nvPr/>
        </p:nvSpPr>
        <p:spPr>
          <a:xfrm>
            <a:off x="8339609" y="3301055"/>
            <a:ext cx="300694" cy="165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점수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AD7FD3-9909-4850-B0A2-75C5460CF408}"/>
              </a:ext>
            </a:extLst>
          </p:cNvPr>
          <p:cNvSpPr txBox="1"/>
          <p:nvPr/>
        </p:nvSpPr>
        <p:spPr>
          <a:xfrm>
            <a:off x="350571" y="1427580"/>
            <a:ext cx="2497361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33CC"/>
                </a:solidFill>
              </a:rPr>
              <a:t>기존의 단순히 </a:t>
            </a:r>
            <a:r>
              <a:rPr lang="ko-KR" altLang="en-US" sz="1200" dirty="0" err="1">
                <a:solidFill>
                  <a:srgbClr val="0033CC"/>
                </a:solidFill>
              </a:rPr>
              <a:t>입력값을</a:t>
            </a:r>
            <a:r>
              <a:rPr lang="ko-KR" altLang="en-US" sz="1200" dirty="0">
                <a:solidFill>
                  <a:srgbClr val="0033CC"/>
                </a:solidFill>
              </a:rPr>
              <a:t> 확인하는 건강리포트에서 우측과 같은 화면으로 기간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주</a:t>
            </a:r>
            <a:r>
              <a:rPr lang="en-US" altLang="ko-KR" sz="1200" dirty="0">
                <a:solidFill>
                  <a:srgbClr val="0033CC"/>
                </a:solidFill>
              </a:rPr>
              <a:t>/</a:t>
            </a:r>
            <a:r>
              <a:rPr lang="ko-KR" altLang="en-US" sz="1200" dirty="0">
                <a:solidFill>
                  <a:srgbClr val="0033CC"/>
                </a:solidFill>
              </a:rPr>
              <a:t>월</a:t>
            </a:r>
            <a:r>
              <a:rPr lang="en-US" altLang="ko-KR" sz="1200" dirty="0">
                <a:solidFill>
                  <a:srgbClr val="0033CC"/>
                </a:solidFill>
              </a:rPr>
              <a:t>/</a:t>
            </a:r>
            <a:r>
              <a:rPr lang="ko-KR" altLang="en-US" sz="1200" dirty="0">
                <a:solidFill>
                  <a:srgbClr val="0033CC"/>
                </a:solidFill>
              </a:rPr>
              <a:t>년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을 선택하여 해당되는 주소증의 변화추이를 확인할 수 있도록 변경구현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9117A3-5867-4412-B19A-22DBC9AE4877}"/>
              </a:ext>
            </a:extLst>
          </p:cNvPr>
          <p:cNvSpPr txBox="1"/>
          <p:nvPr/>
        </p:nvSpPr>
        <p:spPr>
          <a:xfrm>
            <a:off x="382125" y="4596156"/>
            <a:ext cx="2497361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33CC"/>
                </a:solidFill>
              </a:rPr>
              <a:t>라이프로그에서는 운동</a:t>
            </a:r>
            <a:r>
              <a:rPr lang="en-US" altLang="ko-KR" sz="1200" dirty="0">
                <a:solidFill>
                  <a:srgbClr val="0033CC"/>
                </a:solidFill>
              </a:rPr>
              <a:t>/</a:t>
            </a:r>
            <a:r>
              <a:rPr lang="ko-KR" altLang="en-US" sz="1200" dirty="0">
                <a:solidFill>
                  <a:srgbClr val="0033CC"/>
                </a:solidFill>
              </a:rPr>
              <a:t>수면</a:t>
            </a:r>
            <a:r>
              <a:rPr lang="en-US" altLang="ko-KR" sz="1200" dirty="0">
                <a:solidFill>
                  <a:srgbClr val="0033CC"/>
                </a:solidFill>
              </a:rPr>
              <a:t>/</a:t>
            </a:r>
            <a:r>
              <a:rPr lang="ko-KR" altLang="en-US" sz="1200" dirty="0">
                <a:solidFill>
                  <a:srgbClr val="0033CC"/>
                </a:solidFill>
              </a:rPr>
              <a:t>수분 세 카테고리로만 변화추이 제공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39BC5E-09A2-4977-8DE4-FED0A31F53B1}"/>
              </a:ext>
            </a:extLst>
          </p:cNvPr>
          <p:cNvSpPr txBox="1"/>
          <p:nvPr/>
        </p:nvSpPr>
        <p:spPr>
          <a:xfrm>
            <a:off x="8292393" y="5798240"/>
            <a:ext cx="2497361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33CC"/>
                </a:solidFill>
              </a:rPr>
              <a:t>병원에서 진료하고 각 </a:t>
            </a:r>
            <a:r>
              <a:rPr lang="ko-KR" altLang="en-US" sz="1200" dirty="0" err="1">
                <a:solidFill>
                  <a:srgbClr val="0033CC"/>
                </a:solidFill>
              </a:rPr>
              <a:t>환자별</a:t>
            </a:r>
            <a:r>
              <a:rPr lang="ko-KR" altLang="en-US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 err="1">
                <a:solidFill>
                  <a:srgbClr val="0033CC"/>
                </a:solidFill>
              </a:rPr>
              <a:t>생활티칭</a:t>
            </a:r>
            <a:r>
              <a:rPr lang="ko-KR" altLang="en-US" sz="1200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728A28-0FA9-073B-1C88-2C09650DAE83}"/>
              </a:ext>
            </a:extLst>
          </p:cNvPr>
          <p:cNvSpPr/>
          <p:nvPr/>
        </p:nvSpPr>
        <p:spPr>
          <a:xfrm>
            <a:off x="2131961" y="321298"/>
            <a:ext cx="1996449" cy="529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주소증이란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AE3F25-242C-2305-F3C4-EF0B82F2A87F}"/>
              </a:ext>
            </a:extLst>
          </p:cNvPr>
          <p:cNvSpPr/>
          <p:nvPr/>
        </p:nvSpPr>
        <p:spPr>
          <a:xfrm>
            <a:off x="2338359" y="3366657"/>
            <a:ext cx="2845942" cy="529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질문 데이터의 모든 수치화 필요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81291B-2A7D-FBFE-715E-355D02CDE9FB}"/>
              </a:ext>
            </a:extLst>
          </p:cNvPr>
          <p:cNvSpPr/>
          <p:nvPr/>
        </p:nvSpPr>
        <p:spPr>
          <a:xfrm>
            <a:off x="5167889" y="95381"/>
            <a:ext cx="2845942" cy="529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요통</a:t>
            </a:r>
            <a:r>
              <a:rPr lang="en-US" altLang="ko-KR" dirty="0"/>
              <a:t>, </a:t>
            </a:r>
            <a:r>
              <a:rPr lang="ko-KR" altLang="en-US" dirty="0"/>
              <a:t>두통 정보는 어디서 받는지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402593-40DE-89B5-643A-C0B0C7D7D80C}"/>
              </a:ext>
            </a:extLst>
          </p:cNvPr>
          <p:cNvSpPr/>
          <p:nvPr/>
        </p:nvSpPr>
        <p:spPr>
          <a:xfrm>
            <a:off x="9172925" y="3645117"/>
            <a:ext cx="2845942" cy="529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티칭</a:t>
            </a:r>
            <a:r>
              <a:rPr lang="ko-KR" altLang="en-US" dirty="0"/>
              <a:t> 정보를 어디서 어떻게 가져오는지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21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782697-894C-4ACC-AC83-1F6F7DF6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756" y="0"/>
            <a:ext cx="3029927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1DE393-74C7-4794-BCC2-DA1A03312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56" y="0"/>
            <a:ext cx="3029927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CF8CC7-F98D-42A6-A3AB-E44BFFACFE08}"/>
              </a:ext>
            </a:extLst>
          </p:cNvPr>
          <p:cNvSpPr/>
          <p:nvPr/>
        </p:nvSpPr>
        <p:spPr>
          <a:xfrm>
            <a:off x="4953000" y="853440"/>
            <a:ext cx="2931160" cy="5603240"/>
          </a:xfrm>
          <a:prstGeom prst="roundRect">
            <a:avLst>
              <a:gd name="adj" fmla="val 5959"/>
            </a:avLst>
          </a:prstGeom>
          <a:solidFill>
            <a:srgbClr val="A9E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A945-34F6-4EE8-9963-0812B2B8DC24}"/>
              </a:ext>
            </a:extLst>
          </p:cNvPr>
          <p:cNvSpPr txBox="1"/>
          <p:nvPr/>
        </p:nvSpPr>
        <p:spPr>
          <a:xfrm>
            <a:off x="1856027" y="853440"/>
            <a:ext cx="2821574" cy="1200329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라이프로그 들어가면 첫 화면에 팝업처럼 표시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우측의 그래프는 종합지수 변화추이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표기 기간은 한달 기준으로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BE6C7-7973-4F9E-B80A-454AED316874}"/>
              </a:ext>
            </a:extLst>
          </p:cNvPr>
          <p:cNvSpPr txBox="1"/>
          <p:nvPr/>
        </p:nvSpPr>
        <p:spPr>
          <a:xfrm>
            <a:off x="4953000" y="1007328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귀하의 건강상태는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D27E7-B8C4-4053-868E-DB8FDE945C2E}"/>
              </a:ext>
            </a:extLst>
          </p:cNvPr>
          <p:cNvSpPr txBox="1"/>
          <p:nvPr/>
        </p:nvSpPr>
        <p:spPr>
          <a:xfrm>
            <a:off x="7209165" y="6134259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X </a:t>
            </a:r>
            <a:r>
              <a: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닫기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385AD7-8D16-450C-BAC1-2EC03A13F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01" y="1324339"/>
            <a:ext cx="2754757" cy="1490684"/>
          </a:xfrm>
          <a:prstGeom prst="roundRect">
            <a:avLst>
              <a:gd name="adj" fmla="val 8488"/>
            </a:avLst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332AB9-ED82-4A7E-A089-DD7DBFA22BCD}"/>
              </a:ext>
            </a:extLst>
          </p:cNvPr>
          <p:cNvSpPr txBox="1"/>
          <p:nvPr/>
        </p:nvSpPr>
        <p:spPr>
          <a:xfrm flipH="1">
            <a:off x="7642567" y="6101684"/>
            <a:ext cx="2821574" cy="276999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닫기하면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앱종료할때까지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닫혀있음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4A739-38BE-4AC0-82D0-E9052BA75DD5}"/>
              </a:ext>
            </a:extLst>
          </p:cNvPr>
          <p:cNvSpPr txBox="1"/>
          <p:nvPr/>
        </p:nvSpPr>
        <p:spPr>
          <a:xfrm flipH="1">
            <a:off x="10969967" y="76804"/>
            <a:ext cx="1135673" cy="1015663"/>
          </a:xfrm>
          <a:prstGeom prst="homePlate">
            <a:avLst>
              <a:gd name="adj" fmla="val 35495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여기에</a:t>
            </a:r>
            <a:endParaRPr lang="en-US" altLang="ko-KR" sz="1200" dirty="0"/>
          </a:p>
          <a:p>
            <a:r>
              <a:rPr lang="ko-KR" altLang="en-US" sz="1200" dirty="0"/>
              <a:t>라이프로그</a:t>
            </a:r>
            <a:endParaRPr lang="en-US" altLang="ko-KR" sz="1200" dirty="0"/>
          </a:p>
          <a:p>
            <a:r>
              <a:rPr lang="ko-KR" altLang="en-US" sz="1200" dirty="0"/>
              <a:t>전체 리포트</a:t>
            </a:r>
            <a:endParaRPr lang="en-US" altLang="ko-KR" sz="1200" dirty="0"/>
          </a:p>
          <a:p>
            <a:r>
              <a:rPr lang="ko-KR" altLang="en-US" sz="1200" dirty="0"/>
              <a:t>보는 메뉴</a:t>
            </a:r>
            <a:endParaRPr lang="en-US" altLang="ko-KR" sz="1200" dirty="0"/>
          </a:p>
          <a:p>
            <a:r>
              <a:rPr lang="ko-KR" altLang="en-US" sz="1200" dirty="0"/>
              <a:t>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CAAED-57BD-4926-B34E-219BD5EC9A22}"/>
              </a:ext>
            </a:extLst>
          </p:cNvPr>
          <p:cNvSpPr txBox="1"/>
          <p:nvPr/>
        </p:nvSpPr>
        <p:spPr>
          <a:xfrm>
            <a:off x="1970305" y="2922275"/>
            <a:ext cx="2821574" cy="461665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</a:t>
            </a:r>
            <a:r>
              <a:rPr lang="ko-KR" altLang="en-US" sz="1200" dirty="0" err="1"/>
              <a:t>분류별</a:t>
            </a:r>
            <a:r>
              <a:rPr lang="ko-KR" altLang="en-US" sz="1200" dirty="0"/>
              <a:t> 종합지수점수 그래프 표기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점수별</a:t>
            </a:r>
            <a:r>
              <a:rPr lang="ko-KR" altLang="en-US" sz="1200" dirty="0"/>
              <a:t> 코멘트 표기</a:t>
            </a:r>
            <a:endParaRPr lang="en-US" altLang="ko-KR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C44C76-B084-47AB-92E7-6CDB3F7BBB53}"/>
              </a:ext>
            </a:extLst>
          </p:cNvPr>
          <p:cNvSpPr/>
          <p:nvPr/>
        </p:nvSpPr>
        <p:spPr>
          <a:xfrm>
            <a:off x="5041201" y="2922275"/>
            <a:ext cx="2754757" cy="1455157"/>
          </a:xfrm>
          <a:prstGeom prst="roundRect">
            <a:avLst>
              <a:gd name="adj" fmla="val 554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4358B4-34C2-4570-92F5-C151D79EF8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1650" r="684" b="7272"/>
          <a:stretch/>
        </p:blipFill>
        <p:spPr>
          <a:xfrm>
            <a:off x="5226572" y="3254292"/>
            <a:ext cx="2415995" cy="59008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0F58718-DA09-48C9-80C5-9EC695F0FC06}"/>
              </a:ext>
            </a:extLst>
          </p:cNvPr>
          <p:cNvSpPr/>
          <p:nvPr/>
        </p:nvSpPr>
        <p:spPr>
          <a:xfrm>
            <a:off x="5031552" y="4457505"/>
            <a:ext cx="2754757" cy="857156"/>
          </a:xfrm>
          <a:prstGeom prst="roundRect">
            <a:avLst>
              <a:gd name="adj" fmla="val 554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29E2A7-4D77-4A67-B0B4-F06B6CB9A304}"/>
              </a:ext>
            </a:extLst>
          </p:cNvPr>
          <p:cNvSpPr/>
          <p:nvPr/>
        </p:nvSpPr>
        <p:spPr>
          <a:xfrm>
            <a:off x="5031551" y="5410605"/>
            <a:ext cx="2754757" cy="614879"/>
          </a:xfrm>
          <a:prstGeom prst="roundRect">
            <a:avLst>
              <a:gd name="adj" fmla="val 554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D1A9D-9BA7-4EFE-BA5B-59D2A033FC4C}"/>
              </a:ext>
            </a:extLst>
          </p:cNvPr>
          <p:cNvSpPr txBox="1"/>
          <p:nvPr/>
        </p:nvSpPr>
        <p:spPr>
          <a:xfrm>
            <a:off x="5050850" y="2965232"/>
            <a:ext cx="2745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소화기능</a:t>
            </a: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</a:t>
            </a:r>
          </a:p>
          <a:p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</a:t>
            </a:r>
            <a:r>
              <a: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지난번보다 더 </a:t>
            </a:r>
            <a:r>
              <a:rPr lang="ko-KR" altLang="en-US" sz="1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안좋아졌군요</a:t>
            </a:r>
            <a:r>
              <a:rPr lang="en-US" altLang="ko-KR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</a:p>
          <a:p>
            <a:r>
              <a:rPr lang="en-US" altLang="ko-KR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</a:t>
            </a:r>
            <a:r>
              <a: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대변 활동을 특히 잘 관리해주세요</a:t>
            </a:r>
            <a:r>
              <a:rPr lang="en-US" altLang="ko-KR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수분대사</a:t>
            </a: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열대사</a:t>
            </a: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건강습관</a:t>
            </a: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정신건강</a:t>
            </a: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여성건강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5ED1A-A32A-405B-BFEB-C0690DD8C321}"/>
              </a:ext>
            </a:extLst>
          </p:cNvPr>
          <p:cNvSpPr txBox="1"/>
          <p:nvPr/>
        </p:nvSpPr>
        <p:spPr>
          <a:xfrm>
            <a:off x="239752" y="226272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00B0F0"/>
                </a:solidFill>
                <a:latin typeface="나눔고딕 ExtraBold"/>
                <a:ea typeface="나눔고딕 ExtraBold"/>
              </a:rPr>
              <a:t>3. </a:t>
            </a:r>
            <a:r>
              <a:rPr lang="ko-KR" altLang="en-US" sz="2000" dirty="0">
                <a:solidFill>
                  <a:srgbClr val="00B0F0"/>
                </a:solidFill>
                <a:latin typeface="나눔고딕 ExtraBold"/>
                <a:ea typeface="나눔고딕 ExtraBold"/>
              </a:rPr>
              <a:t>라이프로그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4FBEE3-8DFA-4E83-B50D-A6F729854B64}"/>
              </a:ext>
            </a:extLst>
          </p:cNvPr>
          <p:cNvSpPr/>
          <p:nvPr/>
        </p:nvSpPr>
        <p:spPr>
          <a:xfrm>
            <a:off x="5148032" y="1381670"/>
            <a:ext cx="696877" cy="16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C74DC8-E47E-D100-97C4-EB86806D68B8}"/>
              </a:ext>
            </a:extLst>
          </p:cNvPr>
          <p:cNvSpPr/>
          <p:nvPr/>
        </p:nvSpPr>
        <p:spPr>
          <a:xfrm>
            <a:off x="1652559" y="4621472"/>
            <a:ext cx="2845942" cy="529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건강리포트 페이지를 </a:t>
            </a:r>
            <a:r>
              <a:rPr lang="ko-KR" altLang="en-US" dirty="0" err="1"/>
              <a:t>보여주는건지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61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CFC77B-F97D-4971-ACF8-8ECEA722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970" y="339236"/>
            <a:ext cx="2980159" cy="64438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A83881E-B276-4777-A413-36E7FACA86F4}"/>
              </a:ext>
            </a:extLst>
          </p:cNvPr>
          <p:cNvSpPr/>
          <p:nvPr/>
        </p:nvSpPr>
        <p:spPr>
          <a:xfrm>
            <a:off x="8462970" y="655111"/>
            <a:ext cx="2980159" cy="1958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en-US" dirty="0"/>
          </a:p>
          <a:p>
            <a:pPr algn="ctr"/>
            <a:endParaRPr kumimoji="1" lang="en-US" altLang="en-US" dirty="0"/>
          </a:p>
          <a:p>
            <a:pPr algn="ctr"/>
            <a:endParaRPr kumimoji="1" lang="en-US" altLang="en-US" dirty="0"/>
          </a:p>
          <a:p>
            <a:pPr algn="ctr"/>
            <a:endParaRPr kumimoji="1" lang="en-US" altLang="en-US" dirty="0"/>
          </a:p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0C11E3-A334-41E4-A41B-30C5508CE774}"/>
              </a:ext>
            </a:extLst>
          </p:cNvPr>
          <p:cNvSpPr/>
          <p:nvPr/>
        </p:nvSpPr>
        <p:spPr>
          <a:xfrm>
            <a:off x="8462970" y="2676713"/>
            <a:ext cx="1501843" cy="2021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 err="1"/>
              <a:t>건강뉴스콘텐츠추천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F537DC-E550-4F57-9CF2-523F1EA1D484}"/>
              </a:ext>
            </a:extLst>
          </p:cNvPr>
          <p:cNvSpPr/>
          <p:nvPr/>
        </p:nvSpPr>
        <p:spPr>
          <a:xfrm>
            <a:off x="8462970" y="4698316"/>
            <a:ext cx="1501843" cy="2021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운동 콘텐츠 추천</a:t>
            </a:r>
            <a:endParaRPr kumimoji="1" lang="ko-Kore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6385EAE-7261-4049-A2B7-0F392C76BDFC}"/>
              </a:ext>
            </a:extLst>
          </p:cNvPr>
          <p:cNvGrpSpPr/>
          <p:nvPr/>
        </p:nvGrpSpPr>
        <p:grpSpPr>
          <a:xfrm>
            <a:off x="211997" y="441633"/>
            <a:ext cx="2882366" cy="6177441"/>
            <a:chOff x="531652" y="0"/>
            <a:chExt cx="3257982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43686C3-1262-4910-81BA-BF753F0BA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284" y="0"/>
              <a:ext cx="3240350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9D4BE1-1E68-45BF-BE6B-0476B8522C35}"/>
                </a:ext>
              </a:extLst>
            </p:cNvPr>
            <p:cNvSpPr/>
            <p:nvPr/>
          </p:nvSpPr>
          <p:spPr>
            <a:xfrm>
              <a:off x="531652" y="288140"/>
              <a:ext cx="3240350" cy="6564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BA7E8B-E895-4A7D-B7D6-B81C0570958C}"/>
              </a:ext>
            </a:extLst>
          </p:cNvPr>
          <p:cNvGrpSpPr/>
          <p:nvPr/>
        </p:nvGrpSpPr>
        <p:grpSpPr>
          <a:xfrm>
            <a:off x="4196295" y="101872"/>
            <a:ext cx="3182703" cy="6730272"/>
            <a:chOff x="4091231" y="-173252"/>
            <a:chExt cx="3243681" cy="706709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4741545-02EC-428B-910E-0147B3EC7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9860" y="-173252"/>
              <a:ext cx="3235052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D1EC547-F1AC-4A6C-BFCB-306AA1BCD74D}"/>
                </a:ext>
              </a:extLst>
            </p:cNvPr>
            <p:cNvSpPr/>
            <p:nvPr/>
          </p:nvSpPr>
          <p:spPr>
            <a:xfrm>
              <a:off x="4091231" y="154648"/>
              <a:ext cx="3235052" cy="6739195"/>
            </a:xfrm>
            <a:prstGeom prst="roundRect">
              <a:avLst>
                <a:gd name="adj" fmla="val 5532"/>
              </a:avLst>
            </a:prstGeom>
            <a:solidFill>
              <a:srgbClr val="17B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79DB93-C9C4-49C6-A07D-B3B591D0C5D1}"/>
              </a:ext>
            </a:extLst>
          </p:cNvPr>
          <p:cNvSpPr/>
          <p:nvPr/>
        </p:nvSpPr>
        <p:spPr>
          <a:xfrm>
            <a:off x="4302152" y="533350"/>
            <a:ext cx="3007967" cy="1925320"/>
          </a:xfrm>
          <a:prstGeom prst="roundRect">
            <a:avLst>
              <a:gd name="adj" fmla="val 1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53439D3-2A58-4AF0-9BAC-F49ACCF4D7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8CD1EA"/>
              </a:clrFrom>
              <a:clrTo>
                <a:srgbClr val="8CD1E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6786" y="730019"/>
            <a:ext cx="643733" cy="13945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55AF-ABC2-41D8-BBB7-0D2437F522EE}"/>
              </a:ext>
            </a:extLst>
          </p:cNvPr>
          <p:cNvSpPr txBox="1"/>
          <p:nvPr/>
        </p:nvSpPr>
        <p:spPr>
          <a:xfrm>
            <a:off x="4431172" y="215679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태양인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0F477-F674-4AD8-9F3D-93F74A6FD8FD}"/>
              </a:ext>
            </a:extLst>
          </p:cNvPr>
          <p:cNvSpPr txBox="1"/>
          <p:nvPr/>
        </p:nvSpPr>
        <p:spPr>
          <a:xfrm>
            <a:off x="6222744" y="591350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나의 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건강상태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63F7446-5F9E-48BA-8CF0-396C58B0BE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340"/>
          <a:stretch/>
        </p:blipFill>
        <p:spPr>
          <a:xfrm>
            <a:off x="5054192" y="868518"/>
            <a:ext cx="2215287" cy="12301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AE5683D-B941-442B-A7CE-BD3981BC3C51}"/>
              </a:ext>
            </a:extLst>
          </p:cNvPr>
          <p:cNvSpPr txBox="1"/>
          <p:nvPr/>
        </p:nvSpPr>
        <p:spPr>
          <a:xfrm>
            <a:off x="5194079" y="2061108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운동 수분 수면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E6C0BB0-2DA1-4038-A0D9-EC0E33ED9E45}"/>
              </a:ext>
            </a:extLst>
          </p:cNvPr>
          <p:cNvSpPr/>
          <p:nvPr/>
        </p:nvSpPr>
        <p:spPr>
          <a:xfrm>
            <a:off x="4311962" y="2552648"/>
            <a:ext cx="3007967" cy="1925320"/>
          </a:xfrm>
          <a:prstGeom prst="roundRect">
            <a:avLst>
              <a:gd name="adj" fmla="val 1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3B60A-C49E-4FA4-BFC8-47D6B40161E6}"/>
              </a:ext>
            </a:extLst>
          </p:cNvPr>
          <p:cNvSpPr txBox="1"/>
          <p:nvPr/>
        </p:nvSpPr>
        <p:spPr>
          <a:xfrm>
            <a:off x="6580656" y="261564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진료기록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FD5F9F-EE6F-4AA7-A57D-CD2990F027DE}"/>
              </a:ext>
            </a:extLst>
          </p:cNvPr>
          <p:cNvSpPr txBox="1"/>
          <p:nvPr/>
        </p:nvSpPr>
        <p:spPr>
          <a:xfrm>
            <a:off x="4364716" y="2867349"/>
            <a:ext cx="1681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최근 진료 </a:t>
            </a: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2023-06-28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4C569C-578E-48F3-9B66-F0AEEF2FB9AD}"/>
              </a:ext>
            </a:extLst>
          </p:cNvPr>
          <p:cNvGrpSpPr/>
          <p:nvPr/>
        </p:nvGrpSpPr>
        <p:grpSpPr>
          <a:xfrm>
            <a:off x="4431172" y="3200409"/>
            <a:ext cx="2835107" cy="287781"/>
            <a:chOff x="4431172" y="3200409"/>
            <a:chExt cx="2835107" cy="287781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EF30802-C043-486B-B9D2-BF26006C71C4}"/>
                </a:ext>
              </a:extLst>
            </p:cNvPr>
            <p:cNvSpPr/>
            <p:nvPr/>
          </p:nvSpPr>
          <p:spPr>
            <a:xfrm>
              <a:off x="4431172" y="3200409"/>
              <a:ext cx="2835107" cy="276999"/>
            </a:xfrm>
            <a:prstGeom prst="roundRect">
              <a:avLst>
                <a:gd name="adj" fmla="val 10274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B21238-5129-416F-92D0-0602AF86D166}"/>
                </a:ext>
              </a:extLst>
            </p:cNvPr>
            <p:cNvSpPr txBox="1"/>
            <p:nvPr/>
          </p:nvSpPr>
          <p:spPr>
            <a:xfrm>
              <a:off x="4517927" y="3211191"/>
              <a:ext cx="2669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주소증</a:t>
              </a:r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               </a:t>
              </a:r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VAS</a:t>
              </a: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AA4B50D-35BD-4F19-A91B-1F326C73D2D3}"/>
              </a:ext>
            </a:extLst>
          </p:cNvPr>
          <p:cNvSpPr/>
          <p:nvPr/>
        </p:nvSpPr>
        <p:spPr>
          <a:xfrm>
            <a:off x="4287896" y="4625201"/>
            <a:ext cx="3007967" cy="1925320"/>
          </a:xfrm>
          <a:prstGeom prst="roundRect">
            <a:avLst>
              <a:gd name="adj" fmla="val 1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D1130A-D251-48E6-AAC3-FA194DD6AE95}"/>
              </a:ext>
            </a:extLst>
          </p:cNvPr>
          <p:cNvSpPr txBox="1"/>
          <p:nvPr/>
        </p:nvSpPr>
        <p:spPr>
          <a:xfrm>
            <a:off x="6196858" y="468974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일상관리 </a:t>
            </a:r>
            <a:r>
              <a:rPr lang="ko-KR" altLang="en-US" sz="12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티칭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ECF5D9A-6487-41D1-969F-94E8ACBEF0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536"/>
          <a:stretch/>
        </p:blipFill>
        <p:spPr>
          <a:xfrm>
            <a:off x="4472869" y="4753450"/>
            <a:ext cx="1633118" cy="89090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DDA4123-1853-4256-9718-577A2DC8A1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464"/>
          <a:stretch/>
        </p:blipFill>
        <p:spPr>
          <a:xfrm>
            <a:off x="4431172" y="5644351"/>
            <a:ext cx="1736663" cy="8909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D7B20B1-8FDC-4D6A-8AC3-A2A825E0E08D}"/>
              </a:ext>
            </a:extLst>
          </p:cNvPr>
          <p:cNvSpPr txBox="1"/>
          <p:nvPr/>
        </p:nvSpPr>
        <p:spPr>
          <a:xfrm>
            <a:off x="6189121" y="5056715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수면 최대 </a:t>
            </a:r>
            <a:r>
              <a: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7</a:t>
            </a:r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</a:t>
            </a:r>
            <a:endParaRPr lang="en-US" altLang="ko-KR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등등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F77F3A-7C17-45A5-9A82-2B2E0870201B}"/>
              </a:ext>
            </a:extLst>
          </p:cNvPr>
          <p:cNvSpPr/>
          <p:nvPr/>
        </p:nvSpPr>
        <p:spPr>
          <a:xfrm>
            <a:off x="9929523" y="2676713"/>
            <a:ext cx="1501843" cy="2021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 err="1"/>
              <a:t>식치콘텐츠</a:t>
            </a:r>
            <a:r>
              <a:rPr kumimoji="1" lang="ko-KR" altLang="en-US" sz="1200" dirty="0"/>
              <a:t> 추천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CD37B9-2D3F-4A5A-B386-77DEC4F6AABB}"/>
              </a:ext>
            </a:extLst>
          </p:cNvPr>
          <p:cNvSpPr/>
          <p:nvPr/>
        </p:nvSpPr>
        <p:spPr>
          <a:xfrm>
            <a:off x="9929523" y="4698316"/>
            <a:ext cx="1501843" cy="2021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경혈 콘텐츠 추천</a:t>
            </a:r>
            <a:endParaRPr kumimoji="1" lang="ko-Kore-KR" altLang="en-US" sz="12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54F3DD-1086-40D8-9B73-CE7C90CDDAD4}"/>
              </a:ext>
            </a:extLst>
          </p:cNvPr>
          <p:cNvGrpSpPr/>
          <p:nvPr/>
        </p:nvGrpSpPr>
        <p:grpSpPr>
          <a:xfrm>
            <a:off x="4425100" y="3551621"/>
            <a:ext cx="2835107" cy="287781"/>
            <a:chOff x="4431172" y="3200409"/>
            <a:chExt cx="2835107" cy="287781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360D64D-74DB-4141-8F18-58F5F7C1B824}"/>
                </a:ext>
              </a:extLst>
            </p:cNvPr>
            <p:cNvSpPr/>
            <p:nvPr/>
          </p:nvSpPr>
          <p:spPr>
            <a:xfrm>
              <a:off x="4431172" y="3200409"/>
              <a:ext cx="2835107" cy="276999"/>
            </a:xfrm>
            <a:prstGeom prst="roundRect">
              <a:avLst>
                <a:gd name="adj" fmla="val 10274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F09D7C-431C-4123-9134-9186F25FE8C3}"/>
                </a:ext>
              </a:extLst>
            </p:cNvPr>
            <p:cNvSpPr txBox="1"/>
            <p:nvPr/>
          </p:nvSpPr>
          <p:spPr>
            <a:xfrm>
              <a:off x="4517927" y="3211191"/>
              <a:ext cx="2669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주소증</a:t>
              </a:r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                 </a:t>
              </a:r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VAS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1F644AF-A7A8-4039-9D77-ED02E5B245D3}"/>
              </a:ext>
            </a:extLst>
          </p:cNvPr>
          <p:cNvGrpSpPr/>
          <p:nvPr/>
        </p:nvGrpSpPr>
        <p:grpSpPr>
          <a:xfrm>
            <a:off x="4425100" y="3913019"/>
            <a:ext cx="2835107" cy="287781"/>
            <a:chOff x="4431172" y="3200409"/>
            <a:chExt cx="2835107" cy="287781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D1D9F3FF-DD83-428E-A98D-FFF37C7681B0}"/>
                </a:ext>
              </a:extLst>
            </p:cNvPr>
            <p:cNvSpPr/>
            <p:nvPr/>
          </p:nvSpPr>
          <p:spPr>
            <a:xfrm>
              <a:off x="4431172" y="3200409"/>
              <a:ext cx="2835107" cy="276999"/>
            </a:xfrm>
            <a:prstGeom prst="roundRect">
              <a:avLst>
                <a:gd name="adj" fmla="val 10274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D3DB69-490B-422A-AA04-F4898030A1C9}"/>
                </a:ext>
              </a:extLst>
            </p:cNvPr>
            <p:cNvSpPr txBox="1"/>
            <p:nvPr/>
          </p:nvSpPr>
          <p:spPr>
            <a:xfrm>
              <a:off x="4517927" y="3211191"/>
              <a:ext cx="2669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주소증</a:t>
              </a:r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               </a:t>
              </a:r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VAS</a:t>
              </a:r>
            </a:p>
          </p:txBody>
        </p:sp>
      </p:grp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99E2877D-5E6F-4A8E-BC6C-8DF3DDFB2CCC}"/>
              </a:ext>
            </a:extLst>
          </p:cNvPr>
          <p:cNvSpPr/>
          <p:nvPr/>
        </p:nvSpPr>
        <p:spPr>
          <a:xfrm>
            <a:off x="3120790" y="105298"/>
            <a:ext cx="2407037" cy="430865"/>
          </a:xfrm>
          <a:prstGeom prst="wedgeRoundRectCallout">
            <a:avLst>
              <a:gd name="adj1" fmla="val 20380"/>
              <a:gd name="adj2" fmla="val 753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건강검진 </a:t>
            </a:r>
            <a:r>
              <a:rPr lang="ko-KR" altLang="en-US" sz="1050" b="1" dirty="0">
                <a:solidFill>
                  <a:schemeClr val="tx1"/>
                </a:solidFill>
              </a:rPr>
              <a:t>운동</a:t>
            </a:r>
            <a:r>
              <a:rPr lang="en-US" altLang="ko-KR" sz="1050" b="1" dirty="0">
                <a:solidFill>
                  <a:schemeClr val="tx1"/>
                </a:solidFill>
              </a:rPr>
              <a:t>,</a:t>
            </a:r>
            <a:r>
              <a:rPr lang="ko-KR" altLang="en-US" sz="1050" b="1" dirty="0">
                <a:solidFill>
                  <a:schemeClr val="tx1"/>
                </a:solidFill>
              </a:rPr>
              <a:t>수분</a:t>
            </a:r>
            <a:r>
              <a:rPr lang="en-US" altLang="ko-KR" sz="1050" b="1" dirty="0">
                <a:solidFill>
                  <a:schemeClr val="tx1"/>
                </a:solidFill>
              </a:rPr>
              <a:t>,</a:t>
            </a:r>
            <a:r>
              <a:rPr lang="ko-KR" altLang="en-US" sz="1050" b="1" dirty="0">
                <a:solidFill>
                  <a:schemeClr val="tx1"/>
                </a:solidFill>
              </a:rPr>
              <a:t>수면</a:t>
            </a:r>
            <a:r>
              <a:rPr lang="ko-KR" altLang="en-US" sz="1050" dirty="0">
                <a:solidFill>
                  <a:schemeClr val="tx1"/>
                </a:solidFill>
              </a:rPr>
              <a:t>에 대해서만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체질별 참조치 제공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709FCFE6-2DA4-4F65-8B64-D1942C8D9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9223" y="2985640"/>
            <a:ext cx="1456323" cy="156465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D084AF7-4D5D-4509-A5C7-77D5FBCE76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198" y="3076620"/>
            <a:ext cx="1430666" cy="141877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49915F7-B4A4-481E-9094-12D2A8292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6040" y="5157104"/>
            <a:ext cx="1387639" cy="1335416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652F95CE-F2F3-4908-A2BB-A4ECE5B6C9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2595" y="5087542"/>
            <a:ext cx="1272662" cy="1282816"/>
          </a:xfrm>
          <a:prstGeom prst="rect">
            <a:avLst/>
          </a:prstGeom>
        </p:spPr>
      </p:pic>
      <p:sp>
        <p:nvSpPr>
          <p:cNvPr id="49" name="말풍선: 모서리가 둥근 사각형 48">
            <a:extLst>
              <a:ext uri="{FF2B5EF4-FFF2-40B4-BE49-F238E27FC236}">
                <a16:creationId xmlns:a16="http://schemas.microsoft.com/office/drawing/2014/main" id="{B3EA081A-EF4C-4992-8F40-936A0800FE23}"/>
              </a:ext>
            </a:extLst>
          </p:cNvPr>
          <p:cNvSpPr/>
          <p:nvPr/>
        </p:nvSpPr>
        <p:spPr>
          <a:xfrm>
            <a:off x="5694724" y="5830652"/>
            <a:ext cx="1588038" cy="874533"/>
          </a:xfrm>
          <a:prstGeom prst="wedgeRoundRectCallout">
            <a:avLst>
              <a:gd name="adj1" fmla="val 23317"/>
              <a:gd name="adj2" fmla="val -147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티칭</a:t>
            </a:r>
            <a:r>
              <a:rPr lang="ko-KR" altLang="en-US" sz="1050" dirty="0">
                <a:solidFill>
                  <a:schemeClr val="tx1"/>
                </a:solidFill>
              </a:rPr>
              <a:t> 내용 제공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454EF983-2DAE-4854-95A6-1C547D2D66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7403" y="701178"/>
            <a:ext cx="2806276" cy="489704"/>
          </a:xfrm>
          <a:prstGeom prst="rect">
            <a:avLst/>
          </a:prstGeom>
        </p:spPr>
      </p:pic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1EE65387-2980-4DCA-BFEB-591263DD0387}"/>
              </a:ext>
            </a:extLst>
          </p:cNvPr>
          <p:cNvSpPr/>
          <p:nvPr/>
        </p:nvSpPr>
        <p:spPr>
          <a:xfrm>
            <a:off x="6982488" y="4301279"/>
            <a:ext cx="313375" cy="3304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나열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CAD118-EAB4-48C7-94BE-D59940A84F66}"/>
              </a:ext>
            </a:extLst>
          </p:cNvPr>
          <p:cNvSpPr txBox="1"/>
          <p:nvPr/>
        </p:nvSpPr>
        <p:spPr>
          <a:xfrm>
            <a:off x="11055730" y="6073587"/>
            <a:ext cx="11368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콘텐츠 많을 때</a:t>
            </a:r>
            <a:endParaRPr lang="en-US" altLang="ko-KR" sz="1200" dirty="0"/>
          </a:p>
          <a:p>
            <a:r>
              <a:rPr lang="ko-KR" altLang="en-US" sz="1200" dirty="0"/>
              <a:t>아래로 확장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DC1124D-311E-4A52-9794-018A90D8BE4C}"/>
              </a:ext>
            </a:extLst>
          </p:cNvPr>
          <p:cNvSpPr txBox="1"/>
          <p:nvPr/>
        </p:nvSpPr>
        <p:spPr>
          <a:xfrm flipH="1">
            <a:off x="6988970" y="1256292"/>
            <a:ext cx="164336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진료기록이 없으면</a:t>
            </a:r>
            <a:endParaRPr lang="en-US" altLang="ko-KR" sz="1200" dirty="0"/>
          </a:p>
          <a:p>
            <a:r>
              <a:rPr lang="ko-KR" altLang="en-US" sz="1200" dirty="0"/>
              <a:t>최근 진료기록이 없습니다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진료를 </a:t>
            </a:r>
            <a:r>
              <a:rPr lang="ko-KR" altLang="en-US" sz="1200" dirty="0" err="1"/>
              <a:t>받아보시길</a:t>
            </a:r>
            <a:r>
              <a:rPr lang="ko-KR" altLang="en-US" sz="1200" dirty="0"/>
              <a:t> 추천합니다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한의원찾기</a:t>
            </a:r>
            <a:r>
              <a:rPr lang="en-US" altLang="ko-KR" sz="1200" dirty="0"/>
              <a:t>/</a:t>
            </a:r>
            <a:r>
              <a:rPr lang="ko-KR" altLang="en-US" sz="1200" dirty="0"/>
              <a:t>진료예약하기 표시</a:t>
            </a:r>
          </a:p>
        </p:txBody>
      </p:sp>
      <p:sp>
        <p:nvSpPr>
          <p:cNvPr id="79" name="화살표: 왼쪽/오른쪽 78">
            <a:extLst>
              <a:ext uri="{FF2B5EF4-FFF2-40B4-BE49-F238E27FC236}">
                <a16:creationId xmlns:a16="http://schemas.microsoft.com/office/drawing/2014/main" id="{F8AE64DB-2C03-47D9-92E1-62390649FC8A}"/>
              </a:ext>
            </a:extLst>
          </p:cNvPr>
          <p:cNvSpPr/>
          <p:nvPr/>
        </p:nvSpPr>
        <p:spPr>
          <a:xfrm>
            <a:off x="3288454" y="2968069"/>
            <a:ext cx="705952" cy="35255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swipe</a:t>
            </a:r>
            <a:endParaRPr lang="ko-KR" altLang="en-US" sz="900" b="1" dirty="0"/>
          </a:p>
        </p:txBody>
      </p:sp>
      <p:sp>
        <p:nvSpPr>
          <p:cNvPr id="80" name="화살표: 왼쪽/오른쪽 79">
            <a:extLst>
              <a:ext uri="{FF2B5EF4-FFF2-40B4-BE49-F238E27FC236}">
                <a16:creationId xmlns:a16="http://schemas.microsoft.com/office/drawing/2014/main" id="{4839548E-2D0E-45C8-A883-9362EEA0C76B}"/>
              </a:ext>
            </a:extLst>
          </p:cNvPr>
          <p:cNvSpPr/>
          <p:nvPr/>
        </p:nvSpPr>
        <p:spPr>
          <a:xfrm>
            <a:off x="7595988" y="2986351"/>
            <a:ext cx="705952" cy="352557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swipe</a:t>
            </a:r>
            <a:endParaRPr lang="ko-KR" altLang="en-US" sz="900" b="1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03E542-7233-4D32-B72E-5310AE56EEF4}"/>
              </a:ext>
            </a:extLst>
          </p:cNvPr>
          <p:cNvCxnSpPr>
            <a:cxnSpLocks/>
            <a:stCxn id="29" idx="1"/>
            <a:endCxn id="78" idx="3"/>
          </p:cNvCxnSpPr>
          <p:nvPr/>
        </p:nvCxnSpPr>
        <p:spPr>
          <a:xfrm rot="10800000" flipH="1">
            <a:off x="6580656" y="1948790"/>
            <a:ext cx="408314" cy="805356"/>
          </a:xfrm>
          <a:prstGeom prst="bentConnector3">
            <a:avLst>
              <a:gd name="adj1" fmla="val -5598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C4DD182-FE0A-42FE-8E9F-C776D4401D0B}"/>
              </a:ext>
            </a:extLst>
          </p:cNvPr>
          <p:cNvSpPr/>
          <p:nvPr/>
        </p:nvSpPr>
        <p:spPr>
          <a:xfrm>
            <a:off x="8580176" y="1186369"/>
            <a:ext cx="875565" cy="2097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상기도 감염증상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4E51CDA-D4CA-4156-911A-FBA7922E436F}"/>
              </a:ext>
            </a:extLst>
          </p:cNvPr>
          <p:cNvSpPr/>
          <p:nvPr/>
        </p:nvSpPr>
        <p:spPr>
          <a:xfrm>
            <a:off x="9544009" y="1181563"/>
            <a:ext cx="631308" cy="2097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소화기증상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CAC4CBB-9BDB-483D-848A-6603A855A472}"/>
              </a:ext>
            </a:extLst>
          </p:cNvPr>
          <p:cNvSpPr/>
          <p:nvPr/>
        </p:nvSpPr>
        <p:spPr>
          <a:xfrm>
            <a:off x="10263585" y="1170726"/>
            <a:ext cx="631308" cy="2097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피부증상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E7BCB2-1CB7-4B46-BF52-9F6F114AAF9D}"/>
              </a:ext>
            </a:extLst>
          </p:cNvPr>
          <p:cNvSpPr/>
          <p:nvPr/>
        </p:nvSpPr>
        <p:spPr>
          <a:xfrm>
            <a:off x="8580176" y="1455634"/>
            <a:ext cx="723476" cy="2097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비뇨기 증상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D034745-7BFD-4F6D-B4AE-390FE3B9F03B}"/>
              </a:ext>
            </a:extLst>
          </p:cNvPr>
          <p:cNvSpPr/>
          <p:nvPr/>
        </p:nvSpPr>
        <p:spPr>
          <a:xfrm>
            <a:off x="9367576" y="1455634"/>
            <a:ext cx="505036" cy="2097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두통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D7770CA-96E4-42C2-947E-5C8502C80B8B}"/>
              </a:ext>
            </a:extLst>
          </p:cNvPr>
          <p:cNvSpPr/>
          <p:nvPr/>
        </p:nvSpPr>
        <p:spPr>
          <a:xfrm>
            <a:off x="9936536" y="1458035"/>
            <a:ext cx="505036" cy="2097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목 통증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1DE04B85-182D-4A8F-87CE-BD5FB0707E83}"/>
              </a:ext>
            </a:extLst>
          </p:cNvPr>
          <p:cNvSpPr/>
          <p:nvPr/>
        </p:nvSpPr>
        <p:spPr>
          <a:xfrm>
            <a:off x="10500654" y="1450716"/>
            <a:ext cx="573802" cy="2097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어깨 통증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01B4A953-DAF6-4A2B-8D49-319761F0DEA7}"/>
              </a:ext>
            </a:extLst>
          </p:cNvPr>
          <p:cNvSpPr/>
          <p:nvPr/>
        </p:nvSpPr>
        <p:spPr>
          <a:xfrm>
            <a:off x="8567902" y="1730012"/>
            <a:ext cx="735750" cy="2097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등</a:t>
            </a:r>
            <a:r>
              <a:rPr lang="en-US" altLang="ko-KR" sz="700" dirty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허리 통증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4685B8E-BF65-4494-B4A6-84D8167210CD}"/>
              </a:ext>
            </a:extLst>
          </p:cNvPr>
          <p:cNvSpPr/>
          <p:nvPr/>
        </p:nvSpPr>
        <p:spPr>
          <a:xfrm>
            <a:off x="9370540" y="1730012"/>
            <a:ext cx="565996" cy="2097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무릎 통증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238626B-92D4-4F04-B5CF-C7758976DD5C}"/>
              </a:ext>
            </a:extLst>
          </p:cNvPr>
          <p:cNvSpPr/>
          <p:nvPr/>
        </p:nvSpPr>
        <p:spPr>
          <a:xfrm>
            <a:off x="10003424" y="1723604"/>
            <a:ext cx="565996" cy="210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발목통증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5C239C6-55D2-4999-927D-91C855055A57}"/>
              </a:ext>
            </a:extLst>
          </p:cNvPr>
          <p:cNvSpPr/>
          <p:nvPr/>
        </p:nvSpPr>
        <p:spPr>
          <a:xfrm>
            <a:off x="10636308" y="1730012"/>
            <a:ext cx="478732" cy="210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월경통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991A364-8E1C-4358-958F-C03E64DFD863}"/>
              </a:ext>
            </a:extLst>
          </p:cNvPr>
          <p:cNvSpPr/>
          <p:nvPr/>
        </p:nvSpPr>
        <p:spPr>
          <a:xfrm>
            <a:off x="8574472" y="1981343"/>
            <a:ext cx="729180" cy="210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뇌졸중 증상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D788D75-4C6E-439D-BD2C-69224ADD2BFD}"/>
              </a:ext>
            </a:extLst>
          </p:cNvPr>
          <p:cNvSpPr/>
          <p:nvPr/>
        </p:nvSpPr>
        <p:spPr>
          <a:xfrm>
            <a:off x="9379284" y="1981343"/>
            <a:ext cx="729180" cy="210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암 관련 증상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3EAE22D-9EB4-451A-B1B2-84EF311BBB96}"/>
              </a:ext>
            </a:extLst>
          </p:cNvPr>
          <p:cNvSpPr/>
          <p:nvPr/>
        </p:nvSpPr>
        <p:spPr>
          <a:xfrm>
            <a:off x="10184096" y="1976305"/>
            <a:ext cx="573802" cy="210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안면마비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BFCE06FC-585D-4527-83ED-5A983B9D4F65}"/>
              </a:ext>
            </a:extLst>
          </p:cNvPr>
          <p:cNvSpPr/>
          <p:nvPr/>
        </p:nvSpPr>
        <p:spPr>
          <a:xfrm>
            <a:off x="8572040" y="2248100"/>
            <a:ext cx="663399" cy="210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기억력 감퇴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525D993-60CE-47CD-9A63-A20AF816A730}"/>
              </a:ext>
            </a:extLst>
          </p:cNvPr>
          <p:cNvSpPr/>
          <p:nvPr/>
        </p:nvSpPr>
        <p:spPr>
          <a:xfrm>
            <a:off x="9297143" y="2255442"/>
            <a:ext cx="395498" cy="210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불면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C57D981-1E8E-4AA2-A987-A26100BD87F8}"/>
              </a:ext>
            </a:extLst>
          </p:cNvPr>
          <p:cNvSpPr/>
          <p:nvPr/>
        </p:nvSpPr>
        <p:spPr>
          <a:xfrm>
            <a:off x="9754345" y="2244891"/>
            <a:ext cx="565066" cy="210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어지러움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7B6877A-5106-4CEF-94E7-4C6D19290D52}"/>
              </a:ext>
            </a:extLst>
          </p:cNvPr>
          <p:cNvSpPr/>
          <p:nvPr/>
        </p:nvSpPr>
        <p:spPr>
          <a:xfrm>
            <a:off x="10384851" y="2244891"/>
            <a:ext cx="373047" cy="210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비만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1BCF220-7715-46CB-8AE5-74A6B87EFB58}"/>
              </a:ext>
            </a:extLst>
          </p:cNvPr>
          <p:cNvSpPr/>
          <p:nvPr/>
        </p:nvSpPr>
        <p:spPr>
          <a:xfrm>
            <a:off x="10804692" y="1993400"/>
            <a:ext cx="604812" cy="2105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임신</a:t>
            </a:r>
            <a:r>
              <a:rPr lang="en-US" altLang="ko-KR" sz="700" dirty="0">
                <a:solidFill>
                  <a:schemeClr val="tx1"/>
                </a:solidFill>
              </a:rPr>
              <a:t>/</a:t>
            </a:r>
            <a:r>
              <a:rPr lang="ko-KR" altLang="en-US" sz="700" dirty="0">
                <a:solidFill>
                  <a:schemeClr val="tx1"/>
                </a:solidFill>
              </a:rPr>
              <a:t>출산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E0135C-415D-434D-B91B-FA9B69659E10}"/>
              </a:ext>
            </a:extLst>
          </p:cNvPr>
          <p:cNvSpPr txBox="1"/>
          <p:nvPr/>
        </p:nvSpPr>
        <p:spPr>
          <a:xfrm>
            <a:off x="128282" y="139181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00B0F0"/>
                </a:solidFill>
                <a:latin typeface="나눔고딕 ExtraBold"/>
                <a:ea typeface="나눔고딕 ExtraBold"/>
              </a:rPr>
              <a:t>4</a:t>
            </a:r>
            <a:r>
              <a:rPr lang="en-US" altLang="ko-KR" sz="2000">
                <a:solidFill>
                  <a:srgbClr val="00B0F0"/>
                </a:solidFill>
                <a:latin typeface="나눔고딕 ExtraBold"/>
                <a:ea typeface="나눔고딕 ExtraBold"/>
              </a:rPr>
              <a:t>. </a:t>
            </a:r>
            <a:r>
              <a:rPr lang="ko-KR" altLang="en-US" sz="2000" dirty="0" err="1">
                <a:solidFill>
                  <a:srgbClr val="00B0F0"/>
                </a:solidFill>
                <a:latin typeface="나눔고딕 ExtraBold"/>
                <a:ea typeface="나눔고딕 ExtraBold"/>
              </a:rPr>
              <a:t>메인화면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AFD260-CA3A-4F22-98A4-A74C8814939A}"/>
              </a:ext>
            </a:extLst>
          </p:cNvPr>
          <p:cNvSpPr txBox="1"/>
          <p:nvPr/>
        </p:nvSpPr>
        <p:spPr>
          <a:xfrm>
            <a:off x="412298" y="6197673"/>
            <a:ext cx="2497361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33CC"/>
                </a:solidFill>
              </a:rPr>
              <a:t>코멘트 페이지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3BE840A7-9E08-4E20-B979-988B7FE3BB20}"/>
              </a:ext>
            </a:extLst>
          </p:cNvPr>
          <p:cNvSpPr/>
          <p:nvPr/>
        </p:nvSpPr>
        <p:spPr>
          <a:xfrm>
            <a:off x="371120" y="868518"/>
            <a:ext cx="2517228" cy="3516626"/>
          </a:xfrm>
          <a:prstGeom prst="wedgeRoundRectCallout">
            <a:avLst>
              <a:gd name="adj1" fmla="val -3775"/>
              <a:gd name="adj2" fmla="val 5876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80D1CCA-D4B2-464C-84A7-75F1407CB996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4179" y="4389887"/>
            <a:ext cx="1699377" cy="180309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ECC53A60-EE5A-4F23-BE3D-CD382A5BEE26}"/>
              </a:ext>
            </a:extLst>
          </p:cNvPr>
          <p:cNvSpPr txBox="1"/>
          <p:nvPr/>
        </p:nvSpPr>
        <p:spPr>
          <a:xfrm>
            <a:off x="524150" y="1180318"/>
            <a:ext cx="1919628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33CC"/>
                </a:solidFill>
              </a:rPr>
              <a:t>건강관리 멘트를 기존의 인사말 확장개념으로 사용하여 제공</a:t>
            </a:r>
            <a:r>
              <a:rPr lang="en-US" altLang="ko-KR" sz="1200" dirty="0">
                <a:solidFill>
                  <a:srgbClr val="0033CC"/>
                </a:solidFill>
              </a:rPr>
              <a:t>.</a:t>
            </a:r>
          </a:p>
          <a:p>
            <a:endParaRPr lang="en-US" altLang="ko-KR" sz="1200" dirty="0">
              <a:solidFill>
                <a:srgbClr val="0033CC"/>
              </a:solidFill>
            </a:endParaRPr>
          </a:p>
          <a:p>
            <a:r>
              <a:rPr lang="en-US" altLang="ko-KR" sz="1200" dirty="0">
                <a:solidFill>
                  <a:srgbClr val="0033CC"/>
                </a:solidFill>
              </a:rPr>
              <a:t>- </a:t>
            </a:r>
            <a:r>
              <a:rPr lang="ko-KR" altLang="en-US" sz="1200" dirty="0">
                <a:solidFill>
                  <a:srgbClr val="0033CC"/>
                </a:solidFill>
              </a:rPr>
              <a:t>인사말 코멘트 테이블 제공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4D37C5-B9D8-4878-8367-60B469BFD419}"/>
              </a:ext>
            </a:extLst>
          </p:cNvPr>
          <p:cNvSpPr txBox="1"/>
          <p:nvPr/>
        </p:nvSpPr>
        <p:spPr>
          <a:xfrm>
            <a:off x="3166343" y="701178"/>
            <a:ext cx="1038533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33CC"/>
                </a:solidFill>
              </a:rPr>
              <a:t>체질정보가 없는 경우</a:t>
            </a:r>
            <a:endParaRPr lang="en-US" altLang="ko-KR" sz="1200" dirty="0">
              <a:solidFill>
                <a:srgbClr val="0033CC"/>
              </a:solidFill>
            </a:endParaRPr>
          </a:p>
          <a:p>
            <a:r>
              <a:rPr lang="ko-KR" altLang="en-US" sz="1200" dirty="0">
                <a:solidFill>
                  <a:srgbClr val="0033CC"/>
                </a:solidFill>
              </a:rPr>
              <a:t>사람모양의 아웃라인 아이콘</a:t>
            </a:r>
            <a:endParaRPr lang="en-US" altLang="ko-KR" sz="1200" dirty="0">
              <a:solidFill>
                <a:srgbClr val="0033CC"/>
              </a:solidFill>
            </a:endParaRPr>
          </a:p>
          <a:p>
            <a:r>
              <a:rPr lang="en-US" altLang="ko-KR" sz="1200" dirty="0">
                <a:solidFill>
                  <a:srgbClr val="0033CC"/>
                </a:solidFill>
              </a:rPr>
              <a:t>: “</a:t>
            </a:r>
            <a:r>
              <a:rPr lang="ko-KR" altLang="en-US" sz="1200" dirty="0">
                <a:solidFill>
                  <a:srgbClr val="0033CC"/>
                </a:solidFill>
              </a:rPr>
              <a:t>체질검사가 필요합니다</a:t>
            </a:r>
            <a:r>
              <a:rPr lang="en-US" altLang="ko-KR" sz="1200" dirty="0">
                <a:solidFill>
                  <a:srgbClr val="0033CC"/>
                </a:solidFill>
              </a:rPr>
              <a:t>.”</a:t>
            </a:r>
            <a:r>
              <a:rPr lang="ko-KR" altLang="en-US" sz="1200" dirty="0">
                <a:solidFill>
                  <a:srgbClr val="0033CC"/>
                </a:solidFill>
              </a:rPr>
              <a:t>라는 문구 표시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E91F580-994F-4E5A-B1AC-75217145CEAE}"/>
              </a:ext>
            </a:extLst>
          </p:cNvPr>
          <p:cNvCxnSpPr>
            <a:endCxn id="22" idx="1"/>
          </p:cNvCxnSpPr>
          <p:nvPr/>
        </p:nvCxnSpPr>
        <p:spPr>
          <a:xfrm>
            <a:off x="4218484" y="1343770"/>
            <a:ext cx="168302" cy="83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DA7619-0143-4441-B52C-5D3F16E7D5B8}"/>
              </a:ext>
            </a:extLst>
          </p:cNvPr>
          <p:cNvSpPr txBox="1"/>
          <p:nvPr/>
        </p:nvSpPr>
        <p:spPr>
          <a:xfrm>
            <a:off x="7456705" y="304632"/>
            <a:ext cx="1039264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&lt;= </a:t>
            </a:r>
            <a:r>
              <a:rPr lang="ko-KR" altLang="en-US" sz="1200" dirty="0">
                <a:solidFill>
                  <a:srgbClr val="0033CC"/>
                </a:solidFill>
              </a:rPr>
              <a:t>라이프로그 점수계산 반영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A69245-0D29-41F5-8075-3DE0ECEB4F47}"/>
              </a:ext>
            </a:extLst>
          </p:cNvPr>
          <p:cNvSpPr txBox="1"/>
          <p:nvPr/>
        </p:nvSpPr>
        <p:spPr>
          <a:xfrm>
            <a:off x="7400047" y="3600635"/>
            <a:ext cx="1039264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&lt;= </a:t>
            </a:r>
            <a:r>
              <a:rPr lang="ko-KR" altLang="en-US" sz="1200" dirty="0">
                <a:solidFill>
                  <a:srgbClr val="0033CC"/>
                </a:solidFill>
              </a:rPr>
              <a:t>처음 </a:t>
            </a:r>
            <a:r>
              <a:rPr lang="ko-KR" altLang="en-US" sz="1200" dirty="0" err="1">
                <a:solidFill>
                  <a:srgbClr val="0033CC"/>
                </a:solidFill>
              </a:rPr>
              <a:t>로그인시에</a:t>
            </a:r>
            <a:r>
              <a:rPr lang="ko-KR" altLang="en-US" sz="1200" dirty="0">
                <a:solidFill>
                  <a:srgbClr val="0033CC"/>
                </a:solidFill>
              </a:rPr>
              <a:t> 한방건강검진</a:t>
            </a:r>
            <a:r>
              <a:rPr lang="en-US" altLang="ko-KR" sz="1200" dirty="0">
                <a:solidFill>
                  <a:srgbClr val="0033CC"/>
                </a:solidFill>
              </a:rPr>
              <a:t>Q1. </a:t>
            </a:r>
            <a:r>
              <a:rPr lang="ko-KR" altLang="en-US" sz="1200" dirty="0">
                <a:solidFill>
                  <a:srgbClr val="0033CC"/>
                </a:solidFill>
              </a:rPr>
              <a:t>질문 제시</a:t>
            </a:r>
            <a:r>
              <a:rPr lang="en-US" altLang="ko-KR" sz="1200" dirty="0">
                <a:solidFill>
                  <a:srgbClr val="0033CC"/>
                </a:solidFill>
              </a:rPr>
              <a:t>(2</a:t>
            </a:r>
            <a:r>
              <a:rPr lang="ko-KR" altLang="en-US" sz="1200" dirty="0" err="1">
                <a:solidFill>
                  <a:srgbClr val="0033CC"/>
                </a:solidFill>
              </a:rPr>
              <a:t>주간격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endParaRPr lang="ko-KR" altLang="en-US" sz="1200" dirty="0">
              <a:solidFill>
                <a:srgbClr val="0033CC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F1E0D67-90E0-4582-B6C5-AB58DD6078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9126" y="5036943"/>
            <a:ext cx="1553434" cy="877455"/>
          </a:xfrm>
          <a:prstGeom prst="rect">
            <a:avLst/>
          </a:prstGeom>
        </p:spPr>
      </p:pic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EB70A2E-BE4E-4F3A-B9C1-7AB836B0716B}"/>
              </a:ext>
            </a:extLst>
          </p:cNvPr>
          <p:cNvCxnSpPr>
            <a:cxnSpLocks/>
            <a:stCxn id="54" idx="0"/>
            <a:endCxn id="113" idx="2"/>
          </p:cNvCxnSpPr>
          <p:nvPr/>
        </p:nvCxnSpPr>
        <p:spPr>
          <a:xfrm rot="16200000" flipV="1">
            <a:off x="7887439" y="4648539"/>
            <a:ext cx="420645" cy="356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7110D5-142A-60D6-7A23-A9FBFF0047E3}"/>
              </a:ext>
            </a:extLst>
          </p:cNvPr>
          <p:cNvSpPr/>
          <p:nvPr/>
        </p:nvSpPr>
        <p:spPr>
          <a:xfrm>
            <a:off x="870584" y="4897708"/>
            <a:ext cx="3170712" cy="7799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</a:t>
            </a:r>
            <a:r>
              <a:rPr lang="ko-KR" altLang="en-US" dirty="0" err="1"/>
              <a:t>메인화면</a:t>
            </a:r>
            <a:r>
              <a:rPr lang="ko-KR" altLang="en-US" dirty="0"/>
              <a:t> 구성 및 </a:t>
            </a:r>
            <a:r>
              <a:rPr lang="ko-KR" altLang="en-US" dirty="0" err="1"/>
              <a:t>퍼블시간</a:t>
            </a:r>
            <a:r>
              <a:rPr lang="ko-KR" altLang="en-US" dirty="0"/>
              <a:t> </a:t>
            </a:r>
            <a:r>
              <a:rPr lang="ko-KR" altLang="en-US" dirty="0" err="1"/>
              <a:t>고려시</a:t>
            </a:r>
            <a:r>
              <a:rPr lang="ko-KR" altLang="en-US" dirty="0"/>
              <a:t> 최소 </a:t>
            </a:r>
            <a:r>
              <a:rPr lang="en-US" altLang="ko-KR" dirty="0"/>
              <a:t>2</a:t>
            </a:r>
            <a:r>
              <a:rPr lang="ko-KR" altLang="en-US" dirty="0"/>
              <a:t>개월 정도 기간 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B3BC26-85C1-4EAE-C679-D0E192CFF6A3}"/>
              </a:ext>
            </a:extLst>
          </p:cNvPr>
          <p:cNvSpPr/>
          <p:nvPr/>
        </p:nvSpPr>
        <p:spPr>
          <a:xfrm>
            <a:off x="8586963" y="93404"/>
            <a:ext cx="2845942" cy="529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검색엔진 기능이 필요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E81045-2200-E961-417A-144978B7991A}"/>
              </a:ext>
            </a:extLst>
          </p:cNvPr>
          <p:cNvSpPr/>
          <p:nvPr/>
        </p:nvSpPr>
        <p:spPr>
          <a:xfrm>
            <a:off x="4667865" y="6569437"/>
            <a:ext cx="2845942" cy="529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일상관리티칭</a:t>
            </a:r>
            <a:r>
              <a:rPr lang="ko-KR" altLang="en-US" dirty="0"/>
              <a:t> 정보는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167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431</Words>
  <Application>Microsoft Office PowerPoint</Application>
  <PresentationFormat>와이드스크린</PresentationFormat>
  <Paragraphs>154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KoPub돋움체 Bold</vt:lpstr>
      <vt:lpstr>KoPub돋움체 Medium</vt:lpstr>
      <vt:lpstr>나눔고딕</vt:lpstr>
      <vt:lpstr>나눔고딕 ExtraBold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Boyoung</dc:creator>
  <cp:lastModifiedBy>김대진</cp:lastModifiedBy>
  <cp:revision>17</cp:revision>
  <dcterms:created xsi:type="dcterms:W3CDTF">2023-08-07T05:02:15Z</dcterms:created>
  <dcterms:modified xsi:type="dcterms:W3CDTF">2023-10-11T05:36:34Z</dcterms:modified>
</cp:coreProperties>
</file>