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9D48F6-2686-4C74-82F2-CC798B6F4EA4}">
  <a:tblStyle styleId="{149D48F6-2686-4C74-82F2-CC798B6F4E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.fntdata"/><Relationship Id="rId10" Type="http://schemas.openxmlformats.org/officeDocument/2006/relationships/slide" Target="slides/slide4.xml"/><Relationship Id="rId32" Type="http://schemas.openxmlformats.org/officeDocument/2006/relationships/font" Target="fonts/OpenSans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e979286b9_0_2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e979286b9_0_2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e979286b9_0_2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e979286b9_0_2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e979286b9_0_3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e979286b9_0_3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e979286b9_0_1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e979286b9_0_1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e979286b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fe979286b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e979286b9_0_4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e979286b9_0_4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fe979286b9_0_4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fe979286b9_0_4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fe979286b9_0_4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fe979286b9_0_4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e979286b9_0_4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e979286b9_0_4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fe979286b9_0_4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fe979286b9_0_4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b41dcc31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b41dcc31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Ratings and reviews correlate with sales and download ranks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e979286b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e979286b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Ratings and reviews correlate with sales and download ranks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e979286b9_0_2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e979286b9_0_2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1dcc31d_0_1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b41dcc31d_0_1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e979286b9_0_3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e979286b9_0_3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Ratings and reviews correlate with sales and download ranks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b41dcc31d_0_1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4b41dcc31d_0_1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e979286b9_0_2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e979286b9_0_2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e979286b9_0_2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e979286b9_0_2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519900" y="939350"/>
            <a:ext cx="56241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App Store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Fake Review Detection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 flipH="1">
            <a:off x="4220625" y="3495525"/>
            <a:ext cx="39669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1"/>
              <a:buNone/>
            </a:pPr>
            <a:r>
              <a:rPr b="1" lang="en" sz="3484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Hande Gulbagci Dede, PhD</a:t>
            </a:r>
            <a:endParaRPr b="1" sz="1160">
              <a:solidFill>
                <a:srgbClr val="000000"/>
              </a:solidFill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450" y="1300925"/>
            <a:ext cx="2541650" cy="25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311700" y="2761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Rating of Reviews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6675"/>
            <a:ext cx="4304350" cy="342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/>
        </p:nvSpPr>
        <p:spPr>
          <a:xfrm>
            <a:off x="4963875" y="1310850"/>
            <a:ext cx="3719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Unreliable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apps can get fake reviews for two reasons: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Promote their application, or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Sabotage rival applications.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875" y="2921750"/>
            <a:ext cx="3719099" cy="2043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311700" y="2761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Length </a:t>
            </a:r>
            <a:r>
              <a:rPr lang="en">
                <a:solidFill>
                  <a:srgbClr val="000000"/>
                </a:solidFill>
              </a:rPr>
              <a:t>of Reviews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4963800" y="1222325"/>
            <a:ext cx="38685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review body length is longer in fake reviews (</a:t>
            </a: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X̅=121.18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) than in real ones (</a:t>
            </a: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X̅=111.83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35.1% of real reviews’ review length is 40 or less.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3.15% of fake reviews’ lengths are 40 or less.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Fake reviews may be written longer to be more convincing, but in real life, reviews are shorter.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25" y="1222325"/>
            <a:ext cx="4659001" cy="33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24"/>
          <p:cNvGrpSpPr/>
          <p:nvPr/>
        </p:nvGrpSpPr>
        <p:grpSpPr>
          <a:xfrm>
            <a:off x="31303" y="1220919"/>
            <a:ext cx="1876416" cy="1722934"/>
            <a:chOff x="3154222" y="2041233"/>
            <a:chExt cx="1751696" cy="1546758"/>
          </a:xfrm>
        </p:grpSpPr>
        <p:sp>
          <p:nvSpPr>
            <p:cNvPr id="197" name="Google Shape;197;p24"/>
            <p:cNvSpPr/>
            <p:nvPr/>
          </p:nvSpPr>
          <p:spPr>
            <a:xfrm>
              <a:off x="3485717" y="3079475"/>
              <a:ext cx="1294800" cy="133500"/>
            </a:xfrm>
            <a:prstGeom prst="rect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4"/>
            <p:cNvSpPr txBox="1"/>
            <p:nvPr/>
          </p:nvSpPr>
          <p:spPr>
            <a:xfrm>
              <a:off x="3154222" y="3216592"/>
              <a:ext cx="11229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Language Detection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p24"/>
            <p:cNvSpPr txBox="1"/>
            <p:nvPr/>
          </p:nvSpPr>
          <p:spPr>
            <a:xfrm>
              <a:off x="3222918" y="2041233"/>
              <a:ext cx="16830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94.2% of review text,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98.7% of app descriptions were written in English.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0" name="Google Shape;200;p24"/>
            <p:cNvGrpSpPr/>
            <p:nvPr/>
          </p:nvGrpSpPr>
          <p:grpSpPr>
            <a:xfrm>
              <a:off x="3435870" y="2800065"/>
              <a:ext cx="92400" cy="411825"/>
              <a:chOff x="845575" y="2563700"/>
              <a:chExt cx="92400" cy="411825"/>
            </a:xfrm>
          </p:grpSpPr>
          <p:sp>
            <p:nvSpPr>
              <p:cNvPr id="201" name="Google Shape;201;p24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2" name="Google Shape;202;p24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203" name="Google Shape;203;p24"/>
          <p:cNvSpPr txBox="1"/>
          <p:nvPr>
            <p:ph type="title"/>
          </p:nvPr>
        </p:nvSpPr>
        <p:spPr>
          <a:xfrm>
            <a:off x="311700" y="-1156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Pre-Processing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204" name="Google Shape;204;p24"/>
          <p:cNvGrpSpPr/>
          <p:nvPr/>
        </p:nvGrpSpPr>
        <p:grpSpPr>
          <a:xfrm>
            <a:off x="1007477" y="1677937"/>
            <a:ext cx="2152952" cy="3037689"/>
            <a:chOff x="1475960" y="2451507"/>
            <a:chExt cx="2009851" cy="2727075"/>
          </a:xfrm>
        </p:grpSpPr>
        <p:sp>
          <p:nvSpPr>
            <p:cNvPr id="205" name="Google Shape;205;p24"/>
            <p:cNvSpPr/>
            <p:nvPr/>
          </p:nvSpPr>
          <p:spPr>
            <a:xfrm>
              <a:off x="2191011" y="3079475"/>
              <a:ext cx="1294800" cy="133500"/>
            </a:xfrm>
            <a:prstGeom prst="rect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 txBox="1"/>
            <p:nvPr/>
          </p:nvSpPr>
          <p:spPr>
            <a:xfrm>
              <a:off x="1715199" y="2451507"/>
              <a:ext cx="960600" cy="7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Meta Features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24"/>
            <p:cNvSpPr txBox="1"/>
            <p:nvPr/>
          </p:nvSpPr>
          <p:spPr>
            <a:xfrm>
              <a:off x="1475960" y="3587982"/>
              <a:ext cx="1683000" cy="15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7000" lvl="0" marL="5715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Generate new features from text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127000" lvl="1" marL="17145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○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# Punctuation, 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127000" lvl="1" marL="17145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○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# Words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127000" lvl="1" marL="17145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○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# Average length of words etc. 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8" name="Google Shape;208;p24"/>
            <p:cNvGrpSpPr/>
            <p:nvPr/>
          </p:nvGrpSpPr>
          <p:grpSpPr>
            <a:xfrm rot="10800000">
              <a:off x="2149293" y="3079467"/>
              <a:ext cx="92400" cy="411825"/>
              <a:chOff x="2072481" y="2563700"/>
              <a:chExt cx="92400" cy="411825"/>
            </a:xfrm>
          </p:grpSpPr>
          <p:cxnSp>
            <p:nvCxnSpPr>
              <p:cNvPr id="209" name="Google Shape;209;p24"/>
              <p:cNvCxnSpPr/>
              <p:nvPr/>
            </p:nvCxnSpPr>
            <p:spPr>
              <a:xfrm>
                <a:off x="2118681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10" name="Google Shape;210;p24"/>
              <p:cNvSpPr/>
              <p:nvPr/>
            </p:nvSpPr>
            <p:spPr>
              <a:xfrm>
                <a:off x="2072481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1" name="Google Shape;211;p24"/>
          <p:cNvGrpSpPr/>
          <p:nvPr/>
        </p:nvGrpSpPr>
        <p:grpSpPr>
          <a:xfrm>
            <a:off x="3112013" y="2068585"/>
            <a:ext cx="1440385" cy="459941"/>
            <a:chOff x="3435870" y="2800065"/>
            <a:chExt cx="1344646" cy="412910"/>
          </a:xfrm>
        </p:grpSpPr>
        <p:sp>
          <p:nvSpPr>
            <p:cNvPr id="212" name="Google Shape;212;p24"/>
            <p:cNvSpPr/>
            <p:nvPr/>
          </p:nvSpPr>
          <p:spPr>
            <a:xfrm>
              <a:off x="3485717" y="3079475"/>
              <a:ext cx="1294800" cy="133500"/>
            </a:xfrm>
            <a:prstGeom prst="rect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24"/>
            <p:cNvGrpSpPr/>
            <p:nvPr/>
          </p:nvGrpSpPr>
          <p:grpSpPr>
            <a:xfrm>
              <a:off x="3435870" y="2800065"/>
              <a:ext cx="92400" cy="411825"/>
              <a:chOff x="845575" y="2563700"/>
              <a:chExt cx="92400" cy="411825"/>
            </a:xfrm>
          </p:grpSpPr>
          <p:sp>
            <p:nvSpPr>
              <p:cNvPr id="214" name="Google Shape;214;p24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5" name="Google Shape;215;p24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16" name="Google Shape;216;p24"/>
          <p:cNvGrpSpPr/>
          <p:nvPr/>
        </p:nvGrpSpPr>
        <p:grpSpPr>
          <a:xfrm>
            <a:off x="4507753" y="2379812"/>
            <a:ext cx="1431678" cy="458732"/>
            <a:chOff x="2149293" y="3079467"/>
            <a:chExt cx="1336518" cy="411825"/>
          </a:xfrm>
        </p:grpSpPr>
        <p:sp>
          <p:nvSpPr>
            <p:cNvPr id="217" name="Google Shape;217;p24"/>
            <p:cNvSpPr/>
            <p:nvPr/>
          </p:nvSpPr>
          <p:spPr>
            <a:xfrm>
              <a:off x="2191011" y="3079475"/>
              <a:ext cx="1294800" cy="133500"/>
            </a:xfrm>
            <a:prstGeom prst="rect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" name="Google Shape;218;p24"/>
            <p:cNvGrpSpPr/>
            <p:nvPr/>
          </p:nvGrpSpPr>
          <p:grpSpPr>
            <a:xfrm rot="10800000">
              <a:off x="2149293" y="3079467"/>
              <a:ext cx="92400" cy="411825"/>
              <a:chOff x="2072481" y="2563700"/>
              <a:chExt cx="92400" cy="411825"/>
            </a:xfrm>
          </p:grpSpPr>
          <p:cxnSp>
            <p:nvCxnSpPr>
              <p:cNvPr id="219" name="Google Shape;219;p24"/>
              <p:cNvCxnSpPr/>
              <p:nvPr/>
            </p:nvCxnSpPr>
            <p:spPr>
              <a:xfrm>
                <a:off x="2118681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0" name="Google Shape;220;p24"/>
              <p:cNvSpPr/>
              <p:nvPr/>
            </p:nvSpPr>
            <p:spPr>
              <a:xfrm>
                <a:off x="2072481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1" name="Google Shape;221;p24"/>
          <p:cNvGrpSpPr/>
          <p:nvPr/>
        </p:nvGrpSpPr>
        <p:grpSpPr>
          <a:xfrm>
            <a:off x="5869051" y="2061409"/>
            <a:ext cx="1440385" cy="459941"/>
            <a:chOff x="3435870" y="2800065"/>
            <a:chExt cx="1344646" cy="412910"/>
          </a:xfrm>
        </p:grpSpPr>
        <p:sp>
          <p:nvSpPr>
            <p:cNvPr id="222" name="Google Shape;222;p24"/>
            <p:cNvSpPr/>
            <p:nvPr/>
          </p:nvSpPr>
          <p:spPr>
            <a:xfrm>
              <a:off x="3485717" y="3079475"/>
              <a:ext cx="1294800" cy="133500"/>
            </a:xfrm>
            <a:prstGeom prst="rect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" name="Google Shape;223;p24"/>
            <p:cNvGrpSpPr/>
            <p:nvPr/>
          </p:nvGrpSpPr>
          <p:grpSpPr>
            <a:xfrm>
              <a:off x="3435870" y="2800065"/>
              <a:ext cx="92400" cy="411825"/>
              <a:chOff x="845575" y="2563700"/>
              <a:chExt cx="92400" cy="411825"/>
            </a:xfrm>
          </p:grpSpPr>
          <p:sp>
            <p:nvSpPr>
              <p:cNvPr id="224" name="Google Shape;224;p24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5" name="Google Shape;225;p24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26" name="Google Shape;226;p24"/>
          <p:cNvGrpSpPr/>
          <p:nvPr/>
        </p:nvGrpSpPr>
        <p:grpSpPr>
          <a:xfrm>
            <a:off x="7264791" y="2372635"/>
            <a:ext cx="1431678" cy="458732"/>
            <a:chOff x="2149293" y="3079467"/>
            <a:chExt cx="1336518" cy="411825"/>
          </a:xfrm>
        </p:grpSpPr>
        <p:sp>
          <p:nvSpPr>
            <p:cNvPr id="227" name="Google Shape;227;p24"/>
            <p:cNvSpPr/>
            <p:nvPr/>
          </p:nvSpPr>
          <p:spPr>
            <a:xfrm>
              <a:off x="2191011" y="3079475"/>
              <a:ext cx="1294800" cy="133500"/>
            </a:xfrm>
            <a:prstGeom prst="rect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" name="Google Shape;228;p24"/>
            <p:cNvGrpSpPr/>
            <p:nvPr/>
          </p:nvGrpSpPr>
          <p:grpSpPr>
            <a:xfrm rot="10800000">
              <a:off x="2149293" y="3079467"/>
              <a:ext cx="92400" cy="411825"/>
              <a:chOff x="2072481" y="2563700"/>
              <a:chExt cx="92400" cy="411825"/>
            </a:xfrm>
          </p:grpSpPr>
          <p:cxnSp>
            <p:nvCxnSpPr>
              <p:cNvPr id="229" name="Google Shape;229;p24"/>
              <p:cNvCxnSpPr/>
              <p:nvPr/>
            </p:nvCxnSpPr>
            <p:spPr>
              <a:xfrm>
                <a:off x="2118681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30" name="Google Shape;230;p24"/>
              <p:cNvSpPr/>
              <p:nvPr/>
            </p:nvSpPr>
            <p:spPr>
              <a:xfrm>
                <a:off x="2072481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1" name="Google Shape;231;p24"/>
          <p:cNvGrpSpPr/>
          <p:nvPr/>
        </p:nvGrpSpPr>
        <p:grpSpPr>
          <a:xfrm>
            <a:off x="8639100" y="2062010"/>
            <a:ext cx="98979" cy="458732"/>
            <a:chOff x="2072481" y="2563700"/>
            <a:chExt cx="92400" cy="411825"/>
          </a:xfrm>
        </p:grpSpPr>
        <p:cxnSp>
          <p:nvCxnSpPr>
            <p:cNvPr id="232" name="Google Shape;232;p24"/>
            <p:cNvCxnSpPr/>
            <p:nvPr/>
          </p:nvCxnSpPr>
          <p:spPr>
            <a:xfrm>
              <a:off x="2118681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3" name="Google Shape;233;p24"/>
            <p:cNvSpPr/>
            <p:nvPr/>
          </p:nvSpPr>
          <p:spPr>
            <a:xfrm>
              <a:off x="2072481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24"/>
          <p:cNvSpPr txBox="1"/>
          <p:nvPr/>
        </p:nvSpPr>
        <p:spPr>
          <a:xfrm>
            <a:off x="2588238" y="2571750"/>
            <a:ext cx="123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Text Cleaning</a:t>
            </a: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2263650" y="372000"/>
            <a:ext cx="2040600" cy="17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5715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Convert into lowercase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127000" lvl="0" marL="5715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Removed items: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127000" lvl="1" marL="17145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Punctuation,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127000" lvl="1" marL="17145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HTML,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127000" lvl="1" marL="17145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Emoji,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127000" lvl="1" marL="17145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URL,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127000" lvl="1" marL="17145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White spaces,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127000" lvl="1" marL="17145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Text in the square brackets, and numbers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3958238" y="1999550"/>
            <a:ext cx="111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Translation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3740450" y="2984275"/>
            <a:ext cx="1583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Non-English reviews and descriptions were translated into English.</a:t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5300573" y="2528525"/>
            <a:ext cx="12390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Similarity between text and description</a:t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4970350" y="957200"/>
            <a:ext cx="20406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4150" lvl="0" marL="1143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Stop words were removed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184150" lvl="0" marL="1143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Tokenization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184150" lvl="0" marL="1143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Stemming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184150" lvl="0" marL="1143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TF-IDF vectorizer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184150" lvl="0" marL="1143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Cosine similarity</a:t>
            </a: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6493675" y="1741075"/>
            <a:ext cx="158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Convert into Vectors</a:t>
            </a:r>
            <a:endParaRPr/>
          </a:p>
        </p:txBody>
      </p:sp>
      <p:sp>
        <p:nvSpPr>
          <p:cNvPr id="241" name="Google Shape;241;p24"/>
          <p:cNvSpPr txBox="1"/>
          <p:nvPr/>
        </p:nvSpPr>
        <p:spPr>
          <a:xfrm>
            <a:off x="6493669" y="2984275"/>
            <a:ext cx="1743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GloVe: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Word vector representation method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Sentence-BERT: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Context of a word in a sentence</a:t>
            </a:r>
            <a:endParaRPr/>
          </a:p>
        </p:txBody>
      </p:sp>
      <p:sp>
        <p:nvSpPr>
          <p:cNvPr id="242" name="Google Shape;242;p24"/>
          <p:cNvSpPr txBox="1"/>
          <p:nvPr/>
        </p:nvSpPr>
        <p:spPr>
          <a:xfrm>
            <a:off x="7749517" y="2520750"/>
            <a:ext cx="144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Final Checks before Modelling</a:t>
            </a:r>
            <a:endParaRPr/>
          </a:p>
        </p:txBody>
      </p:sp>
      <p:sp>
        <p:nvSpPr>
          <p:cNvPr id="243" name="Google Shape;243;p24"/>
          <p:cNvSpPr txBox="1"/>
          <p:nvPr/>
        </p:nvSpPr>
        <p:spPr>
          <a:xfrm>
            <a:off x="7560900" y="1170250"/>
            <a:ext cx="1583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Train-test split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Encoding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Imputing NaNs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type="title"/>
          </p:nvPr>
        </p:nvSpPr>
        <p:spPr>
          <a:xfrm>
            <a:off x="1828800" y="182880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5">
                <a:solidFill>
                  <a:srgbClr val="1D7E74"/>
                </a:solidFill>
              </a:rPr>
              <a:t>Models</a:t>
            </a:r>
            <a:r>
              <a:rPr lang="en" sz="3155">
                <a:solidFill>
                  <a:srgbClr val="000000"/>
                </a:solidFill>
              </a:rPr>
              <a:t> </a:t>
            </a:r>
            <a:endParaRPr sz="3155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11">
                <a:solidFill>
                  <a:srgbClr val="000000"/>
                </a:solidFill>
              </a:rPr>
              <a:t>Reviews (Bert) + Description (Bert) + All features</a:t>
            </a:r>
            <a:endParaRPr sz="2711">
              <a:solidFill>
                <a:srgbClr val="000000"/>
              </a:solidFill>
            </a:endParaRPr>
          </a:p>
        </p:txBody>
      </p:sp>
      <p:sp>
        <p:nvSpPr>
          <p:cNvPr id="249" name="Google Shape;249;p25"/>
          <p:cNvSpPr/>
          <p:nvPr/>
        </p:nvSpPr>
        <p:spPr>
          <a:xfrm rot="2691746">
            <a:off x="1487322" y="2313390"/>
            <a:ext cx="353413" cy="36911"/>
          </a:xfrm>
          <a:prstGeom prst="roundRect">
            <a:avLst>
              <a:gd fmla="val 50000" name="adj"/>
            </a:avLst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25"/>
          <p:cNvGrpSpPr/>
          <p:nvPr/>
        </p:nvGrpSpPr>
        <p:grpSpPr>
          <a:xfrm>
            <a:off x="2557007" y="277565"/>
            <a:ext cx="1567632" cy="1467846"/>
            <a:chOff x="519875" y="1685578"/>
            <a:chExt cx="1310400" cy="1255106"/>
          </a:xfrm>
        </p:grpSpPr>
        <p:sp>
          <p:nvSpPr>
            <p:cNvPr id="251" name="Google Shape;251;p25"/>
            <p:cNvSpPr/>
            <p:nvPr/>
          </p:nvSpPr>
          <p:spPr>
            <a:xfrm>
              <a:off x="877947" y="2346383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1B78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 txBox="1"/>
            <p:nvPr/>
          </p:nvSpPr>
          <p:spPr>
            <a:xfrm>
              <a:off x="956697" y="21096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" name="Google Shape;253;p25"/>
            <p:cNvSpPr txBox="1"/>
            <p:nvPr/>
          </p:nvSpPr>
          <p:spPr>
            <a:xfrm>
              <a:off x="519875" y="1685578"/>
              <a:ext cx="13104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Naive Bayes</a:t>
              </a:r>
              <a:endParaRPr b="1"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25"/>
          <p:cNvGrpSpPr/>
          <p:nvPr/>
        </p:nvGrpSpPr>
        <p:grpSpPr>
          <a:xfrm>
            <a:off x="261150" y="2743202"/>
            <a:ext cx="1567632" cy="1609337"/>
            <a:chOff x="519869" y="1948510"/>
            <a:chExt cx="1310400" cy="1376090"/>
          </a:xfrm>
        </p:grpSpPr>
        <p:sp>
          <p:nvSpPr>
            <p:cNvPr id="255" name="Google Shape;255;p25"/>
            <p:cNvSpPr/>
            <p:nvPr/>
          </p:nvSpPr>
          <p:spPr>
            <a:xfrm>
              <a:off x="877947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1B78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5"/>
            <p:cNvSpPr txBox="1"/>
            <p:nvPr/>
          </p:nvSpPr>
          <p:spPr>
            <a:xfrm>
              <a:off x="956697" y="21096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" name="Google Shape;257;p25"/>
            <p:cNvSpPr txBox="1"/>
            <p:nvPr/>
          </p:nvSpPr>
          <p:spPr>
            <a:xfrm>
              <a:off x="519869" y="2542800"/>
              <a:ext cx="1310400" cy="78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Random Forest</a:t>
              </a:r>
              <a:endParaRPr b="1"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8" name="Google Shape;258;p25"/>
          <p:cNvGrpSpPr/>
          <p:nvPr/>
        </p:nvGrpSpPr>
        <p:grpSpPr>
          <a:xfrm>
            <a:off x="2557012" y="3263690"/>
            <a:ext cx="1567632" cy="1676878"/>
            <a:chOff x="519869" y="1948510"/>
            <a:chExt cx="1310400" cy="1433842"/>
          </a:xfrm>
        </p:grpSpPr>
        <p:sp>
          <p:nvSpPr>
            <p:cNvPr id="259" name="Google Shape;259;p25"/>
            <p:cNvSpPr/>
            <p:nvPr/>
          </p:nvSpPr>
          <p:spPr>
            <a:xfrm>
              <a:off x="877947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1B78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 txBox="1"/>
            <p:nvPr/>
          </p:nvSpPr>
          <p:spPr>
            <a:xfrm>
              <a:off x="844457" y="2067783"/>
              <a:ext cx="646500" cy="3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0.985</a:t>
              </a:r>
              <a:endParaRPr b="1" sz="17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1" name="Google Shape;261;p25"/>
            <p:cNvSpPr txBox="1"/>
            <p:nvPr/>
          </p:nvSpPr>
          <p:spPr>
            <a:xfrm>
              <a:off x="519869" y="2669252"/>
              <a:ext cx="1310400" cy="7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XGBoost Classifier</a:t>
              </a:r>
              <a:endParaRPr b="1"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2" name="Google Shape;262;p25"/>
          <p:cNvGrpSpPr/>
          <p:nvPr/>
        </p:nvGrpSpPr>
        <p:grpSpPr>
          <a:xfrm>
            <a:off x="5110200" y="3263690"/>
            <a:ext cx="1567632" cy="1531113"/>
            <a:chOff x="519869" y="1948510"/>
            <a:chExt cx="1310400" cy="1309203"/>
          </a:xfrm>
        </p:grpSpPr>
        <p:sp>
          <p:nvSpPr>
            <p:cNvPr id="263" name="Google Shape;263;p25"/>
            <p:cNvSpPr/>
            <p:nvPr/>
          </p:nvSpPr>
          <p:spPr>
            <a:xfrm>
              <a:off x="877947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1B78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5"/>
            <p:cNvSpPr txBox="1"/>
            <p:nvPr/>
          </p:nvSpPr>
          <p:spPr>
            <a:xfrm>
              <a:off x="519869" y="2542813"/>
              <a:ext cx="1310400" cy="71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Gradient Boosting</a:t>
              </a:r>
              <a:endParaRPr b="1"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5" name="Google Shape;265;p25"/>
          <p:cNvGrpSpPr/>
          <p:nvPr/>
        </p:nvGrpSpPr>
        <p:grpSpPr>
          <a:xfrm>
            <a:off x="7238350" y="2743202"/>
            <a:ext cx="1567632" cy="1528992"/>
            <a:chOff x="519869" y="1948510"/>
            <a:chExt cx="1310400" cy="1307390"/>
          </a:xfrm>
        </p:grpSpPr>
        <p:sp>
          <p:nvSpPr>
            <p:cNvPr id="266" name="Google Shape;266;p25"/>
            <p:cNvSpPr/>
            <p:nvPr/>
          </p:nvSpPr>
          <p:spPr>
            <a:xfrm>
              <a:off x="877947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1B78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5"/>
            <p:cNvSpPr txBox="1"/>
            <p:nvPr/>
          </p:nvSpPr>
          <p:spPr>
            <a:xfrm>
              <a:off x="956697" y="21096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" name="Google Shape;268;p25"/>
            <p:cNvSpPr txBox="1"/>
            <p:nvPr/>
          </p:nvSpPr>
          <p:spPr>
            <a:xfrm>
              <a:off x="519869" y="2542800"/>
              <a:ext cx="1310400" cy="7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AdaBoost Classifier</a:t>
              </a:r>
              <a:endParaRPr b="1"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" name="Google Shape;269;p25"/>
          <p:cNvGrpSpPr/>
          <p:nvPr/>
        </p:nvGrpSpPr>
        <p:grpSpPr>
          <a:xfrm>
            <a:off x="261157" y="963040"/>
            <a:ext cx="1567632" cy="1467846"/>
            <a:chOff x="519875" y="1685578"/>
            <a:chExt cx="1310400" cy="1255106"/>
          </a:xfrm>
        </p:grpSpPr>
        <p:sp>
          <p:nvSpPr>
            <p:cNvPr id="270" name="Google Shape;270;p25"/>
            <p:cNvSpPr/>
            <p:nvPr/>
          </p:nvSpPr>
          <p:spPr>
            <a:xfrm>
              <a:off x="877947" y="2346383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1B78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 txBox="1"/>
            <p:nvPr/>
          </p:nvSpPr>
          <p:spPr>
            <a:xfrm>
              <a:off x="956697" y="21096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Google Shape;272;p25"/>
            <p:cNvSpPr txBox="1"/>
            <p:nvPr/>
          </p:nvSpPr>
          <p:spPr>
            <a:xfrm>
              <a:off x="519875" y="1685578"/>
              <a:ext cx="13104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Logistic Regression</a:t>
              </a:r>
              <a:endParaRPr b="1"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3" name="Google Shape;273;p25"/>
          <p:cNvGrpSpPr/>
          <p:nvPr/>
        </p:nvGrpSpPr>
        <p:grpSpPr>
          <a:xfrm>
            <a:off x="5110199" y="277575"/>
            <a:ext cx="1693602" cy="1467836"/>
            <a:chOff x="519869" y="1685586"/>
            <a:chExt cx="1415700" cy="1255097"/>
          </a:xfrm>
        </p:grpSpPr>
        <p:sp>
          <p:nvSpPr>
            <p:cNvPr id="274" name="Google Shape;274;p25"/>
            <p:cNvSpPr/>
            <p:nvPr/>
          </p:nvSpPr>
          <p:spPr>
            <a:xfrm>
              <a:off x="877947" y="2346383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1B78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 txBox="1"/>
            <p:nvPr/>
          </p:nvSpPr>
          <p:spPr>
            <a:xfrm>
              <a:off x="956697" y="21096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519869" y="1685586"/>
              <a:ext cx="14157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Multinomial</a:t>
              </a:r>
              <a:r>
                <a:rPr b="1" lang="en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 Naive Bayes</a:t>
              </a:r>
              <a:endParaRPr b="1"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7" name="Google Shape;277;p25"/>
          <p:cNvGrpSpPr/>
          <p:nvPr/>
        </p:nvGrpSpPr>
        <p:grpSpPr>
          <a:xfrm>
            <a:off x="7238357" y="963040"/>
            <a:ext cx="1567632" cy="1467846"/>
            <a:chOff x="519875" y="1685578"/>
            <a:chExt cx="1310400" cy="1255106"/>
          </a:xfrm>
        </p:grpSpPr>
        <p:sp>
          <p:nvSpPr>
            <p:cNvPr id="278" name="Google Shape;278;p25"/>
            <p:cNvSpPr/>
            <p:nvPr/>
          </p:nvSpPr>
          <p:spPr>
            <a:xfrm>
              <a:off x="877947" y="2346383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1B78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956697" y="21096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0" name="Google Shape;280;p25"/>
            <p:cNvSpPr txBox="1"/>
            <p:nvPr/>
          </p:nvSpPr>
          <p:spPr>
            <a:xfrm>
              <a:off x="519875" y="1685578"/>
              <a:ext cx="13104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Decision Tree</a:t>
              </a:r>
              <a:endParaRPr b="1"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1" name="Google Shape;281;p25"/>
          <p:cNvSpPr/>
          <p:nvPr/>
        </p:nvSpPr>
        <p:spPr>
          <a:xfrm rot="-2724761">
            <a:off x="1517286" y="2816683"/>
            <a:ext cx="353421" cy="36911"/>
          </a:xfrm>
          <a:prstGeom prst="roundRect">
            <a:avLst>
              <a:gd fmla="val 0" name="adj"/>
            </a:avLst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 rot="5338722">
            <a:off x="3164088" y="2008595"/>
            <a:ext cx="353456" cy="36901"/>
          </a:xfrm>
          <a:prstGeom prst="roundRect">
            <a:avLst>
              <a:gd fmla="val 50000" name="adj"/>
            </a:avLst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 rot="5338722">
            <a:off x="5717288" y="2008595"/>
            <a:ext cx="353456" cy="36901"/>
          </a:xfrm>
          <a:prstGeom prst="roundRect">
            <a:avLst>
              <a:gd fmla="val 50000" name="adj"/>
            </a:avLst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 rot="5338722">
            <a:off x="3164088" y="2984995"/>
            <a:ext cx="353456" cy="36901"/>
          </a:xfrm>
          <a:prstGeom prst="roundRect">
            <a:avLst>
              <a:gd fmla="val 50000" name="adj"/>
            </a:avLst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 rot="5338722">
            <a:off x="5717288" y="2984995"/>
            <a:ext cx="353456" cy="36901"/>
          </a:xfrm>
          <a:prstGeom prst="roundRect">
            <a:avLst>
              <a:gd fmla="val 50000" name="adj"/>
            </a:avLst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"/>
          <p:cNvSpPr/>
          <p:nvPr/>
        </p:nvSpPr>
        <p:spPr>
          <a:xfrm rot="8066985">
            <a:off x="7298046" y="2313441"/>
            <a:ext cx="353428" cy="36911"/>
          </a:xfrm>
          <a:prstGeom prst="roundRect">
            <a:avLst>
              <a:gd fmla="val 50000" name="adj"/>
            </a:avLst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"/>
          <p:cNvSpPr/>
          <p:nvPr/>
        </p:nvSpPr>
        <p:spPr>
          <a:xfrm rot="-8133015">
            <a:off x="7298046" y="2846841"/>
            <a:ext cx="353428" cy="36911"/>
          </a:xfrm>
          <a:prstGeom prst="roundRect">
            <a:avLst>
              <a:gd fmla="val 50000" name="adj"/>
            </a:avLst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5"/>
          <p:cNvSpPr txBox="1"/>
          <p:nvPr/>
        </p:nvSpPr>
        <p:spPr>
          <a:xfrm>
            <a:off x="5507305" y="3411005"/>
            <a:ext cx="773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0.980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5"/>
          <p:cNvSpPr txBox="1"/>
          <p:nvPr/>
        </p:nvSpPr>
        <p:spPr>
          <a:xfrm>
            <a:off x="7635455" y="2876705"/>
            <a:ext cx="773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0.980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5"/>
          <p:cNvSpPr txBox="1"/>
          <p:nvPr/>
        </p:nvSpPr>
        <p:spPr>
          <a:xfrm>
            <a:off x="7634292" y="1890630"/>
            <a:ext cx="773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0.965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25"/>
          <p:cNvSpPr txBox="1"/>
          <p:nvPr/>
        </p:nvSpPr>
        <p:spPr>
          <a:xfrm>
            <a:off x="5507292" y="1139480"/>
            <a:ext cx="773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0.890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5"/>
          <p:cNvSpPr txBox="1"/>
          <p:nvPr/>
        </p:nvSpPr>
        <p:spPr>
          <a:xfrm>
            <a:off x="2954117" y="1139480"/>
            <a:ext cx="773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0.739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25"/>
          <p:cNvSpPr txBox="1"/>
          <p:nvPr/>
        </p:nvSpPr>
        <p:spPr>
          <a:xfrm>
            <a:off x="649642" y="1850205"/>
            <a:ext cx="773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0.862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25"/>
          <p:cNvSpPr txBox="1"/>
          <p:nvPr/>
        </p:nvSpPr>
        <p:spPr>
          <a:xfrm>
            <a:off x="649642" y="2876705"/>
            <a:ext cx="773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0.983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00" y="837400"/>
            <a:ext cx="7947224" cy="4083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6"/>
          <p:cNvSpPr txBox="1"/>
          <p:nvPr>
            <p:ph type="title"/>
          </p:nvPr>
        </p:nvSpPr>
        <p:spPr>
          <a:xfrm>
            <a:off x="311700" y="1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Feature Importances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/>
          <p:nvPr>
            <p:ph type="title"/>
          </p:nvPr>
        </p:nvSpPr>
        <p:spPr>
          <a:xfrm>
            <a:off x="1828800" y="182880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5">
                <a:solidFill>
                  <a:srgbClr val="1D7E74"/>
                </a:solidFill>
              </a:rPr>
              <a:t>Models</a:t>
            </a:r>
            <a:r>
              <a:rPr lang="en" sz="3155">
                <a:solidFill>
                  <a:srgbClr val="000000"/>
                </a:solidFill>
              </a:rPr>
              <a:t> </a:t>
            </a:r>
            <a:endParaRPr sz="3155">
              <a:solidFill>
                <a:srgbClr val="00000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11">
                <a:solidFill>
                  <a:srgbClr val="000000"/>
                </a:solidFill>
              </a:rPr>
              <a:t>Reviews (Bert) </a:t>
            </a:r>
            <a:endParaRPr sz="2711">
              <a:solidFill>
                <a:srgbClr val="000000"/>
              </a:solidFill>
            </a:endParaRPr>
          </a:p>
        </p:txBody>
      </p:sp>
      <p:sp>
        <p:nvSpPr>
          <p:cNvPr id="306" name="Google Shape;306;p27"/>
          <p:cNvSpPr/>
          <p:nvPr/>
        </p:nvSpPr>
        <p:spPr>
          <a:xfrm rot="2691746">
            <a:off x="1487322" y="2313390"/>
            <a:ext cx="353413" cy="36911"/>
          </a:xfrm>
          <a:prstGeom prst="roundRect">
            <a:avLst>
              <a:gd fmla="val 50000" name="adj"/>
            </a:avLst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7" name="Google Shape;307;p27"/>
          <p:cNvGrpSpPr/>
          <p:nvPr/>
        </p:nvGrpSpPr>
        <p:grpSpPr>
          <a:xfrm>
            <a:off x="2557007" y="277565"/>
            <a:ext cx="1567632" cy="1467846"/>
            <a:chOff x="519875" y="1685578"/>
            <a:chExt cx="1310400" cy="1255106"/>
          </a:xfrm>
        </p:grpSpPr>
        <p:sp>
          <p:nvSpPr>
            <p:cNvPr id="308" name="Google Shape;308;p27"/>
            <p:cNvSpPr/>
            <p:nvPr/>
          </p:nvSpPr>
          <p:spPr>
            <a:xfrm>
              <a:off x="877947" y="2346383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1B78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 txBox="1"/>
            <p:nvPr/>
          </p:nvSpPr>
          <p:spPr>
            <a:xfrm>
              <a:off x="956697" y="21096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0" name="Google Shape;310;p27"/>
            <p:cNvSpPr txBox="1"/>
            <p:nvPr/>
          </p:nvSpPr>
          <p:spPr>
            <a:xfrm>
              <a:off x="519875" y="1685578"/>
              <a:ext cx="13104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Naive Bayes</a:t>
              </a:r>
              <a:endParaRPr b="1"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1" name="Google Shape;311;p27"/>
          <p:cNvGrpSpPr/>
          <p:nvPr/>
        </p:nvGrpSpPr>
        <p:grpSpPr>
          <a:xfrm>
            <a:off x="261150" y="2743202"/>
            <a:ext cx="1567632" cy="1609337"/>
            <a:chOff x="519869" y="1948510"/>
            <a:chExt cx="1310400" cy="1376090"/>
          </a:xfrm>
        </p:grpSpPr>
        <p:sp>
          <p:nvSpPr>
            <p:cNvPr id="312" name="Google Shape;312;p27"/>
            <p:cNvSpPr/>
            <p:nvPr/>
          </p:nvSpPr>
          <p:spPr>
            <a:xfrm>
              <a:off x="877947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1B78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 txBox="1"/>
            <p:nvPr/>
          </p:nvSpPr>
          <p:spPr>
            <a:xfrm>
              <a:off x="956697" y="21096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4" name="Google Shape;314;p27"/>
            <p:cNvSpPr txBox="1"/>
            <p:nvPr/>
          </p:nvSpPr>
          <p:spPr>
            <a:xfrm>
              <a:off x="519869" y="2542800"/>
              <a:ext cx="1310400" cy="78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Random Forest</a:t>
              </a:r>
              <a:endParaRPr b="1"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5" name="Google Shape;315;p27"/>
          <p:cNvGrpSpPr/>
          <p:nvPr/>
        </p:nvGrpSpPr>
        <p:grpSpPr>
          <a:xfrm>
            <a:off x="2557012" y="3263690"/>
            <a:ext cx="1567632" cy="1676878"/>
            <a:chOff x="519869" y="1948510"/>
            <a:chExt cx="1310400" cy="1433842"/>
          </a:xfrm>
        </p:grpSpPr>
        <p:sp>
          <p:nvSpPr>
            <p:cNvPr id="316" name="Google Shape;316;p27"/>
            <p:cNvSpPr/>
            <p:nvPr/>
          </p:nvSpPr>
          <p:spPr>
            <a:xfrm>
              <a:off x="877947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1B78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7"/>
            <p:cNvSpPr txBox="1"/>
            <p:nvPr/>
          </p:nvSpPr>
          <p:spPr>
            <a:xfrm>
              <a:off x="844457" y="2067783"/>
              <a:ext cx="646500" cy="3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Roboto"/>
                  <a:ea typeface="Roboto"/>
                  <a:cs typeface="Roboto"/>
                  <a:sym typeface="Roboto"/>
                </a:rPr>
                <a:t>0.813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8" name="Google Shape;318;p27"/>
            <p:cNvSpPr txBox="1"/>
            <p:nvPr/>
          </p:nvSpPr>
          <p:spPr>
            <a:xfrm>
              <a:off x="519869" y="2669252"/>
              <a:ext cx="1310400" cy="7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XGBoost Classifier</a:t>
              </a:r>
              <a:endParaRPr b="1"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9" name="Google Shape;319;p27"/>
          <p:cNvGrpSpPr/>
          <p:nvPr/>
        </p:nvGrpSpPr>
        <p:grpSpPr>
          <a:xfrm>
            <a:off x="5110200" y="3263690"/>
            <a:ext cx="1567632" cy="1531113"/>
            <a:chOff x="519869" y="1948510"/>
            <a:chExt cx="1310400" cy="1309203"/>
          </a:xfrm>
        </p:grpSpPr>
        <p:sp>
          <p:nvSpPr>
            <p:cNvPr id="320" name="Google Shape;320;p27"/>
            <p:cNvSpPr/>
            <p:nvPr/>
          </p:nvSpPr>
          <p:spPr>
            <a:xfrm>
              <a:off x="877947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1B78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7"/>
            <p:cNvSpPr txBox="1"/>
            <p:nvPr/>
          </p:nvSpPr>
          <p:spPr>
            <a:xfrm>
              <a:off x="519869" y="2542813"/>
              <a:ext cx="1310400" cy="71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Gradient Boosting</a:t>
              </a:r>
              <a:endParaRPr b="1"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2" name="Google Shape;322;p27"/>
          <p:cNvGrpSpPr/>
          <p:nvPr/>
        </p:nvGrpSpPr>
        <p:grpSpPr>
          <a:xfrm>
            <a:off x="7238350" y="2743202"/>
            <a:ext cx="1567632" cy="1528992"/>
            <a:chOff x="519869" y="1948510"/>
            <a:chExt cx="1310400" cy="1307390"/>
          </a:xfrm>
        </p:grpSpPr>
        <p:sp>
          <p:nvSpPr>
            <p:cNvPr id="323" name="Google Shape;323;p27"/>
            <p:cNvSpPr/>
            <p:nvPr/>
          </p:nvSpPr>
          <p:spPr>
            <a:xfrm>
              <a:off x="877947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1B78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7"/>
            <p:cNvSpPr txBox="1"/>
            <p:nvPr/>
          </p:nvSpPr>
          <p:spPr>
            <a:xfrm>
              <a:off x="956697" y="21096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5" name="Google Shape;325;p27"/>
            <p:cNvSpPr txBox="1"/>
            <p:nvPr/>
          </p:nvSpPr>
          <p:spPr>
            <a:xfrm>
              <a:off x="519869" y="2542800"/>
              <a:ext cx="1310400" cy="7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AdaBoost Classifier</a:t>
              </a:r>
              <a:endParaRPr b="1"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6" name="Google Shape;326;p27"/>
          <p:cNvGrpSpPr/>
          <p:nvPr/>
        </p:nvGrpSpPr>
        <p:grpSpPr>
          <a:xfrm>
            <a:off x="261157" y="963040"/>
            <a:ext cx="1567632" cy="1467846"/>
            <a:chOff x="519875" y="1685578"/>
            <a:chExt cx="1310400" cy="1255106"/>
          </a:xfrm>
        </p:grpSpPr>
        <p:sp>
          <p:nvSpPr>
            <p:cNvPr id="327" name="Google Shape;327;p27"/>
            <p:cNvSpPr/>
            <p:nvPr/>
          </p:nvSpPr>
          <p:spPr>
            <a:xfrm>
              <a:off x="877947" y="2346383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1B78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7"/>
            <p:cNvSpPr txBox="1"/>
            <p:nvPr/>
          </p:nvSpPr>
          <p:spPr>
            <a:xfrm>
              <a:off x="956697" y="21096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9" name="Google Shape;329;p27"/>
            <p:cNvSpPr txBox="1"/>
            <p:nvPr/>
          </p:nvSpPr>
          <p:spPr>
            <a:xfrm>
              <a:off x="519875" y="1685578"/>
              <a:ext cx="13104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Logistic Regression</a:t>
              </a:r>
              <a:endParaRPr b="1"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0" name="Google Shape;330;p27"/>
          <p:cNvGrpSpPr/>
          <p:nvPr/>
        </p:nvGrpSpPr>
        <p:grpSpPr>
          <a:xfrm>
            <a:off x="5110199" y="277575"/>
            <a:ext cx="1693602" cy="1467836"/>
            <a:chOff x="519869" y="1685586"/>
            <a:chExt cx="1415700" cy="1255097"/>
          </a:xfrm>
        </p:grpSpPr>
        <p:sp>
          <p:nvSpPr>
            <p:cNvPr id="331" name="Google Shape;331;p27"/>
            <p:cNvSpPr/>
            <p:nvPr/>
          </p:nvSpPr>
          <p:spPr>
            <a:xfrm>
              <a:off x="877947" y="2346383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1B78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7"/>
            <p:cNvSpPr txBox="1"/>
            <p:nvPr/>
          </p:nvSpPr>
          <p:spPr>
            <a:xfrm>
              <a:off x="956697" y="21096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3" name="Google Shape;333;p27"/>
            <p:cNvSpPr txBox="1"/>
            <p:nvPr/>
          </p:nvSpPr>
          <p:spPr>
            <a:xfrm>
              <a:off x="519869" y="1685586"/>
              <a:ext cx="14157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Multinomial Naive Bayes</a:t>
              </a:r>
              <a:endParaRPr b="1"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4" name="Google Shape;334;p27"/>
          <p:cNvGrpSpPr/>
          <p:nvPr/>
        </p:nvGrpSpPr>
        <p:grpSpPr>
          <a:xfrm>
            <a:off x="7238357" y="963040"/>
            <a:ext cx="1567632" cy="1467846"/>
            <a:chOff x="519875" y="1685578"/>
            <a:chExt cx="1310400" cy="1255106"/>
          </a:xfrm>
        </p:grpSpPr>
        <p:sp>
          <p:nvSpPr>
            <p:cNvPr id="335" name="Google Shape;335;p27"/>
            <p:cNvSpPr/>
            <p:nvPr/>
          </p:nvSpPr>
          <p:spPr>
            <a:xfrm>
              <a:off x="877947" y="2346383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1B78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7"/>
            <p:cNvSpPr txBox="1"/>
            <p:nvPr/>
          </p:nvSpPr>
          <p:spPr>
            <a:xfrm>
              <a:off x="956697" y="21096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7" name="Google Shape;337;p27"/>
            <p:cNvSpPr txBox="1"/>
            <p:nvPr/>
          </p:nvSpPr>
          <p:spPr>
            <a:xfrm>
              <a:off x="519875" y="1685578"/>
              <a:ext cx="13104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Decision Tree</a:t>
              </a:r>
              <a:endParaRPr b="1"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8" name="Google Shape;338;p27"/>
          <p:cNvSpPr/>
          <p:nvPr/>
        </p:nvSpPr>
        <p:spPr>
          <a:xfrm rot="-2724761">
            <a:off x="1517286" y="2816683"/>
            <a:ext cx="353421" cy="36911"/>
          </a:xfrm>
          <a:prstGeom prst="roundRect">
            <a:avLst>
              <a:gd fmla="val 0" name="adj"/>
            </a:avLst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 rot="5338722">
            <a:off x="3164088" y="2008595"/>
            <a:ext cx="353456" cy="36901"/>
          </a:xfrm>
          <a:prstGeom prst="roundRect">
            <a:avLst>
              <a:gd fmla="val 50000" name="adj"/>
            </a:avLst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 rot="5338722">
            <a:off x="5717288" y="2008595"/>
            <a:ext cx="353456" cy="36901"/>
          </a:xfrm>
          <a:prstGeom prst="roundRect">
            <a:avLst>
              <a:gd fmla="val 50000" name="adj"/>
            </a:avLst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 rot="5338722">
            <a:off x="3164088" y="2984995"/>
            <a:ext cx="353456" cy="36901"/>
          </a:xfrm>
          <a:prstGeom prst="roundRect">
            <a:avLst>
              <a:gd fmla="val 50000" name="adj"/>
            </a:avLst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 rot="5338722">
            <a:off x="5717288" y="2984995"/>
            <a:ext cx="353456" cy="36901"/>
          </a:xfrm>
          <a:prstGeom prst="roundRect">
            <a:avLst>
              <a:gd fmla="val 50000" name="adj"/>
            </a:avLst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 rot="8066985">
            <a:off x="7298046" y="2313441"/>
            <a:ext cx="353428" cy="36911"/>
          </a:xfrm>
          <a:prstGeom prst="roundRect">
            <a:avLst>
              <a:gd fmla="val 50000" name="adj"/>
            </a:avLst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 rot="-8133015">
            <a:off x="7298046" y="2846841"/>
            <a:ext cx="353428" cy="36911"/>
          </a:xfrm>
          <a:prstGeom prst="roundRect">
            <a:avLst>
              <a:gd fmla="val 50000" name="adj"/>
            </a:avLst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 txBox="1"/>
          <p:nvPr/>
        </p:nvSpPr>
        <p:spPr>
          <a:xfrm>
            <a:off x="5507305" y="3411005"/>
            <a:ext cx="773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0.799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27"/>
          <p:cNvSpPr txBox="1"/>
          <p:nvPr/>
        </p:nvSpPr>
        <p:spPr>
          <a:xfrm>
            <a:off x="7635455" y="2876705"/>
            <a:ext cx="773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0.774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27"/>
          <p:cNvSpPr txBox="1"/>
          <p:nvPr/>
        </p:nvSpPr>
        <p:spPr>
          <a:xfrm>
            <a:off x="7634292" y="1890630"/>
            <a:ext cx="773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0.683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27"/>
          <p:cNvSpPr txBox="1"/>
          <p:nvPr/>
        </p:nvSpPr>
        <p:spPr>
          <a:xfrm>
            <a:off x="5507292" y="1139480"/>
            <a:ext cx="773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0.732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27"/>
          <p:cNvSpPr txBox="1"/>
          <p:nvPr/>
        </p:nvSpPr>
        <p:spPr>
          <a:xfrm>
            <a:off x="2954117" y="1139480"/>
            <a:ext cx="773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0.743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27"/>
          <p:cNvSpPr txBox="1"/>
          <p:nvPr/>
        </p:nvSpPr>
        <p:spPr>
          <a:xfrm>
            <a:off x="649642" y="1850205"/>
            <a:ext cx="773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0.824</a:t>
            </a:r>
            <a:endParaRPr b="1" sz="17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27"/>
          <p:cNvSpPr txBox="1"/>
          <p:nvPr/>
        </p:nvSpPr>
        <p:spPr>
          <a:xfrm>
            <a:off x="649642" y="2876705"/>
            <a:ext cx="773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0.786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"/>
          <p:cNvSpPr txBox="1"/>
          <p:nvPr>
            <p:ph idx="1" type="body"/>
          </p:nvPr>
        </p:nvSpPr>
        <p:spPr>
          <a:xfrm>
            <a:off x="311700" y="627700"/>
            <a:ext cx="8520600" cy="4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Features related to users, reviews, and apps play a significant role in detecting fake reviews.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Models with just review text gave worse metrics than models with all features.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As expected, BERT works better than GloVe.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Assuming we do not have any data about reviews, users, and apps, we have just reviews.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Optimize models with review text (BERT).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Hypermeter Optimization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362" name="Google Shape;362;p29"/>
          <p:cNvGraphicFramePr/>
          <p:nvPr/>
        </p:nvGraphicFramePr>
        <p:xfrm>
          <a:off x="1267250" y="16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{149D48F6-2686-4C74-82F2-CC798B6F4EA4}</a:tableStyleId>
              </a:tblPr>
              <a:tblGrid>
                <a:gridCol w="1725125"/>
                <a:gridCol w="1630450"/>
                <a:gridCol w="1083475"/>
                <a:gridCol w="2170450"/>
              </a:tblGrid>
              <a:tr h="72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Optimization Type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 AUC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Performance on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Unseen Test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45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Grid Search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.901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.824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5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 Classifier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Search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.884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.811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5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Gradient Boosting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.879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5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.858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.784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0"/>
          <p:cNvSpPr txBox="1"/>
          <p:nvPr>
            <p:ph idx="1" type="body"/>
          </p:nvPr>
        </p:nvSpPr>
        <p:spPr>
          <a:xfrm>
            <a:off x="311700" y="14756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XGBoost classifier identifies fake reviews with an AUC/ROC value of 98%.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Information about users, applications, and reviews should be considered in fake review detection.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Factors such as the business problem, the aim of the model, and text type should be considered when deciding which vectorization method to use.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8" name="Google Shape;36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Conclusion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 txBox="1"/>
          <p:nvPr>
            <p:ph idx="1" type="body"/>
          </p:nvPr>
        </p:nvSpPr>
        <p:spPr>
          <a:xfrm>
            <a:off x="311700" y="14756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For questions, suggestions and feedback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Contact info: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handegulbagci@gmail.com</a:t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https://github.com/hangulde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Online Reviews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Online reviews are an important and inevitable aspect of e-commerce.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Similar to online reviews, before downloading an app, users often read through the reviews.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575" y="2807800"/>
            <a:ext cx="6114401" cy="20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Problem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Positive reviews promote the download and sales of applications.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Some app developers mislead users by posting fake and high-rating reviews.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</a:t>
            </a:r>
            <a:r>
              <a:rPr lang="en">
                <a:solidFill>
                  <a:srgbClr val="000000"/>
                </a:solidFill>
              </a:rPr>
              <a:t>isguide users into making wrong decisions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Cause economic damage to other application owners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Goal: </a:t>
            </a:r>
            <a:r>
              <a:rPr lang="en">
                <a:solidFill>
                  <a:srgbClr val="000000"/>
                </a:solidFill>
              </a:rPr>
              <a:t>Build a classifier that can accurately classify the App Store review as genuine and fake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6"/>
          <p:cNvGrpSpPr/>
          <p:nvPr/>
        </p:nvGrpSpPr>
        <p:grpSpPr>
          <a:xfrm>
            <a:off x="445439" y="1846351"/>
            <a:ext cx="2611005" cy="3008383"/>
            <a:chOff x="1118234" y="283725"/>
            <a:chExt cx="2099554" cy="4076400"/>
          </a:xfrm>
        </p:grpSpPr>
        <p:sp>
          <p:nvSpPr>
            <p:cNvPr id="87" name="Google Shape;87;p16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1118234" y="341749"/>
              <a:ext cx="2048100" cy="960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1234784" y="447597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Features Data</a:t>
              </a:r>
              <a:endParaRPr b="1" sz="22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 rot="5400000">
              <a:off x="1938956" y="1358134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1127088" y="1810148"/>
              <a:ext cx="2090700" cy="244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19 features 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8696 unique users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5624 unique apps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Review labels as fake and real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" name="Google Shape;92;p16"/>
          <p:cNvGrpSpPr/>
          <p:nvPr/>
        </p:nvGrpSpPr>
        <p:grpSpPr>
          <a:xfrm>
            <a:off x="6171706" y="1846351"/>
            <a:ext cx="2611011" cy="3008383"/>
            <a:chOff x="1118234" y="283725"/>
            <a:chExt cx="2090816" cy="4076400"/>
          </a:xfrm>
        </p:grpSpPr>
        <p:sp>
          <p:nvSpPr>
            <p:cNvPr id="93" name="Google Shape;93;p16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1118234" y="341749"/>
              <a:ext cx="2048100" cy="960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1172151" y="447596"/>
              <a:ext cx="19227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Applications Data</a:t>
              </a:r>
              <a:endParaRPr b="1" sz="22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 rot="5400000">
              <a:off x="1938956" y="1358134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127078" y="1810072"/>
              <a:ext cx="2030400" cy="180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15900" lvl="0" marL="28575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31 features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15900" lvl="0" marL="28575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Meta-data of apps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15900" lvl="0" marL="28575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5563 unique apps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15900" lvl="0" marL="28575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61 apps info is missing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49800" y="912350"/>
            <a:ext cx="86490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Apple App Store reviews dataset is created by Martens and Maalej (2019).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2049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00" name="Google Shape;100;p16"/>
          <p:cNvGrpSpPr/>
          <p:nvPr/>
        </p:nvGrpSpPr>
        <p:grpSpPr>
          <a:xfrm>
            <a:off x="3296750" y="1846351"/>
            <a:ext cx="2734080" cy="3008383"/>
            <a:chOff x="1102021" y="283725"/>
            <a:chExt cx="2107029" cy="4076400"/>
          </a:xfrm>
        </p:grpSpPr>
        <p:sp>
          <p:nvSpPr>
            <p:cNvPr id="101" name="Google Shape;101;p16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1118234" y="341749"/>
              <a:ext cx="2048100" cy="960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 rot="5400000">
              <a:off x="1938956" y="1358134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102021" y="1786763"/>
              <a:ext cx="2030400" cy="20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15900" lvl="0" marL="3429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31 features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58750" lvl="0" marL="2857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16000 reviews (8000 fake &amp; 8000 real)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58750" lvl="0" marL="2857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 features related to reviews such as review body, title, posting time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209719" y="447597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Reviews Data</a:t>
              </a:r>
              <a:endParaRPr b="1" sz="22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248475" y="140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</a:t>
            </a:r>
            <a:r>
              <a:rPr lang="en">
                <a:solidFill>
                  <a:srgbClr val="000000"/>
                </a:solidFill>
              </a:rPr>
              <a:t>Wrangling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11" name="Google Shape;111;p17"/>
          <p:cNvGrpSpPr/>
          <p:nvPr/>
        </p:nvGrpSpPr>
        <p:grpSpPr>
          <a:xfrm>
            <a:off x="248475" y="974888"/>
            <a:ext cx="8241571" cy="665334"/>
            <a:chOff x="3446035" y="1083450"/>
            <a:chExt cx="4185238" cy="591250"/>
          </a:xfrm>
        </p:grpSpPr>
        <p:sp>
          <p:nvSpPr>
            <p:cNvPr id="112" name="Google Shape;112;p17"/>
            <p:cNvSpPr txBox="1"/>
            <p:nvPr/>
          </p:nvSpPr>
          <p:spPr>
            <a:xfrm>
              <a:off x="4903074" y="1083461"/>
              <a:ext cx="2728200" cy="47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5B54"/>
                </a:buClr>
                <a:buSzPts val="1300"/>
                <a:buFont typeface="Roboto"/>
                <a:buChar char="●"/>
              </a:pPr>
              <a:r>
                <a:rPr b="1" lang="en" sz="13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Shape, Data Types, NaNs, Duplicates etc.</a:t>
              </a:r>
              <a:endParaRPr b="1" sz="13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7"/>
            <p:cNvSpPr txBox="1"/>
            <p:nvPr/>
          </p:nvSpPr>
          <p:spPr>
            <a:xfrm>
              <a:off x="3446035" y="1083463"/>
              <a:ext cx="874800" cy="1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Regular Steps</a:t>
              </a:r>
              <a:endParaRPr b="1" sz="13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5" name="Google Shape;115;p17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155B5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6" name="Google Shape;116;p17"/>
          <p:cNvGrpSpPr/>
          <p:nvPr/>
        </p:nvGrpSpPr>
        <p:grpSpPr>
          <a:xfrm>
            <a:off x="245559" y="4270892"/>
            <a:ext cx="8241571" cy="665334"/>
            <a:chOff x="3446035" y="1083450"/>
            <a:chExt cx="4185238" cy="591250"/>
          </a:xfrm>
        </p:grpSpPr>
        <p:sp>
          <p:nvSpPr>
            <p:cNvPr id="117" name="Google Shape;117;p17"/>
            <p:cNvSpPr txBox="1"/>
            <p:nvPr/>
          </p:nvSpPr>
          <p:spPr>
            <a:xfrm>
              <a:off x="4903074" y="1083461"/>
              <a:ext cx="2728200" cy="47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5B54"/>
                </a:buClr>
                <a:buSzPts val="1300"/>
                <a:buFont typeface="Roboto"/>
                <a:buChar char="●"/>
              </a:pPr>
              <a:r>
                <a:rPr b="1" lang="en" sz="13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All features dataframe</a:t>
              </a:r>
              <a:endParaRPr b="1" sz="13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5B54"/>
                </a:buClr>
                <a:buSzPts val="1300"/>
                <a:buFont typeface="Roboto"/>
                <a:buChar char="●"/>
              </a:pPr>
              <a:r>
                <a:rPr b="1" lang="en" sz="13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Ready for EDA!</a:t>
              </a:r>
              <a:endParaRPr b="1" sz="13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3446035" y="1083463"/>
              <a:ext cx="874800" cy="1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Merge DataFrames</a:t>
              </a:r>
              <a:endParaRPr b="1" sz="13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0" name="Google Shape;120;p17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155B5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1" name="Google Shape;121;p17"/>
          <p:cNvGrpSpPr/>
          <p:nvPr/>
        </p:nvGrpSpPr>
        <p:grpSpPr>
          <a:xfrm>
            <a:off x="163775" y="1610897"/>
            <a:ext cx="8605288" cy="1362689"/>
            <a:chOff x="3403114" y="1083444"/>
            <a:chExt cx="4369941" cy="706459"/>
          </a:xfrm>
        </p:grpSpPr>
        <p:sp>
          <p:nvSpPr>
            <p:cNvPr id="122" name="Google Shape;122;p17"/>
            <p:cNvSpPr txBox="1"/>
            <p:nvPr/>
          </p:nvSpPr>
          <p:spPr>
            <a:xfrm>
              <a:off x="4896056" y="1086091"/>
              <a:ext cx="2877000" cy="5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5B54"/>
                </a:buClr>
                <a:buSzPts val="1300"/>
                <a:buFont typeface="Roboto"/>
                <a:buChar char="●"/>
              </a:pPr>
              <a:r>
                <a:rPr b="1" lang="en" sz="13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Columns with just unique value</a:t>
              </a:r>
              <a:endParaRPr b="1" sz="13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5B54"/>
                </a:buClr>
                <a:buSzPts val="1300"/>
                <a:buFont typeface="Roboto"/>
                <a:buChar char="●"/>
              </a:pPr>
              <a:r>
                <a:rPr b="1" lang="en" sz="13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Identical columns (i.e.contentAdvisoryRating ,trackContentRating )</a:t>
              </a:r>
              <a:endParaRPr b="1" sz="13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5B54"/>
                </a:buClr>
                <a:buSzPts val="1300"/>
                <a:buFont typeface="Roboto"/>
                <a:buChar char="●"/>
              </a:pPr>
              <a:r>
                <a:rPr b="1" lang="en" sz="13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Non-imputable columns (Advisories columns with 10.7% NaNs)</a:t>
              </a:r>
              <a:endParaRPr b="1" sz="13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5B54"/>
                </a:buClr>
                <a:buSzPts val="1300"/>
                <a:buFont typeface="Roboto"/>
                <a:buChar char="●"/>
              </a:pPr>
              <a:r>
                <a:rPr b="1" lang="en" sz="13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Columns have same mission (i.e. Genres, GenresId)</a:t>
              </a:r>
              <a:endParaRPr b="1" sz="13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5B54"/>
                </a:buClr>
                <a:buSzPts val="1300"/>
                <a:buFont typeface="Roboto"/>
                <a:buChar char="●"/>
              </a:pPr>
              <a:r>
                <a:rPr b="1" lang="en" sz="13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Irrelevant data (i.e creator name)</a:t>
              </a:r>
              <a:endParaRPr b="1" sz="13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3403114" y="1083444"/>
              <a:ext cx="917700" cy="1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Dropped Columns</a:t>
              </a:r>
              <a:endParaRPr b="1" sz="13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4517120" y="1086103"/>
              <a:ext cx="133500" cy="703800"/>
            </a:xfrm>
            <a:prstGeom prst="rect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Google Shape;125;p17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155B5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6" name="Google Shape;126;p17"/>
          <p:cNvGrpSpPr/>
          <p:nvPr/>
        </p:nvGrpSpPr>
        <p:grpSpPr>
          <a:xfrm>
            <a:off x="163772" y="2973518"/>
            <a:ext cx="8605296" cy="1432227"/>
            <a:chOff x="3403113" y="1083450"/>
            <a:chExt cx="4369945" cy="1296837"/>
          </a:xfrm>
        </p:grpSpPr>
        <p:sp>
          <p:nvSpPr>
            <p:cNvPr id="127" name="Google Shape;127;p17"/>
            <p:cNvSpPr txBox="1"/>
            <p:nvPr/>
          </p:nvSpPr>
          <p:spPr>
            <a:xfrm>
              <a:off x="4896058" y="1083452"/>
              <a:ext cx="2877000" cy="9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5B54"/>
                </a:buClr>
                <a:buSzPts val="1300"/>
                <a:buFont typeface="Roboto"/>
                <a:buChar char="●"/>
              </a:pPr>
              <a:r>
                <a:rPr b="1" lang="en" sz="13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Price ⇨ Paid - Free</a:t>
              </a:r>
              <a:endParaRPr b="1" sz="13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5B54"/>
                </a:buClr>
                <a:buSzPts val="1300"/>
                <a:buFont typeface="Roboto"/>
                <a:buChar char="●"/>
              </a:pPr>
              <a:r>
                <a:rPr b="1" lang="en" sz="13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Version ⇨ Major version (i.e. 8.7.26 ⇨ 8 )</a:t>
              </a:r>
              <a:endParaRPr b="1" sz="13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5B54"/>
                </a:buClr>
                <a:buSzPts val="1300"/>
                <a:buFont typeface="Roboto"/>
                <a:buChar char="●"/>
              </a:pPr>
              <a:r>
                <a:rPr b="1" lang="en" sz="13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Datetime Objects ⇨ Year, Month, Day</a:t>
              </a:r>
              <a:endParaRPr b="1" sz="13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5B54"/>
                </a:buClr>
                <a:buSzPts val="1300"/>
                <a:buFont typeface="Roboto"/>
                <a:buChar char="●"/>
              </a:pPr>
              <a:r>
                <a:rPr b="1" lang="en" sz="13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languageCodesISO2A ⇨ # of languages</a:t>
              </a:r>
              <a:endParaRPr b="1" sz="13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5B54"/>
                </a:buClr>
                <a:buSzPts val="1300"/>
                <a:buFont typeface="Roboto"/>
                <a:buChar char="●"/>
              </a:pPr>
              <a:r>
                <a:rPr b="1" lang="en" sz="13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supportedDevices ⇨ # of supported devices</a:t>
              </a:r>
              <a:endParaRPr b="1" sz="13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3403113" y="1083456"/>
              <a:ext cx="9177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Create New Features</a:t>
              </a:r>
              <a:endParaRPr b="1" sz="13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4517123" y="1086087"/>
              <a:ext cx="133500" cy="1294200"/>
            </a:xfrm>
            <a:prstGeom prst="rect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0" name="Google Shape;130;p17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155B5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282252" y="294475"/>
            <a:ext cx="38112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8696 Unique Users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307" y="766886"/>
            <a:ext cx="1184464" cy="2109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250" y="766886"/>
            <a:ext cx="1184464" cy="2109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6351" y="766886"/>
            <a:ext cx="1269519" cy="210958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321595" y="2760170"/>
            <a:ext cx="1145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No fake reviews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529520" y="1596465"/>
            <a:ext cx="762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91.9%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1806539" y="1596465"/>
            <a:ext cx="762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0.1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1595541" y="2934079"/>
            <a:ext cx="1041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At least 1 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fake review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3218875" y="1589975"/>
            <a:ext cx="58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8%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2880118" y="2936094"/>
            <a:ext cx="1041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All reviews are fake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4866777" y="417425"/>
            <a:ext cx="38112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5624</a:t>
            </a:r>
            <a:r>
              <a:rPr b="1" lang="en">
                <a:solidFill>
                  <a:srgbClr val="000000"/>
                </a:solidFill>
              </a:rPr>
              <a:t> Unique Apps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4906120" y="2883120"/>
            <a:ext cx="1145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No fake reviews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5097370" y="2571740"/>
            <a:ext cx="762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66.4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6391064" y="2571740"/>
            <a:ext cx="762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1.2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6180066" y="3057029"/>
            <a:ext cx="1041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At least 1 fake review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7684780" y="2571757"/>
            <a:ext cx="762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32.4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7464643" y="3059044"/>
            <a:ext cx="1041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All reviews are fake</a:t>
            </a:r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3901" y="1238450"/>
            <a:ext cx="1184475" cy="1243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52726" y="1277875"/>
            <a:ext cx="1184475" cy="1243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61551" y="1278899"/>
            <a:ext cx="1184475" cy="124397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/>
        </p:nvSpPr>
        <p:spPr>
          <a:xfrm>
            <a:off x="442200" y="4314425"/>
            <a:ext cx="82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Labeling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criteria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If an app/user has at least one fake review, this app/user is unreliable.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311700" y="983550"/>
            <a:ext cx="8520600" cy="3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Fake users (</a:t>
            </a:r>
            <a:r>
              <a:rPr i="1" lang="en">
                <a:solidFill>
                  <a:srgbClr val="000000"/>
                </a:solidFill>
              </a:rPr>
              <a:t>X̅ = 31.6</a:t>
            </a:r>
            <a:r>
              <a:rPr lang="en">
                <a:solidFill>
                  <a:srgbClr val="000000"/>
                </a:solidFill>
              </a:rPr>
              <a:t>) have posted more reviews than real users (</a:t>
            </a:r>
            <a:r>
              <a:rPr i="1" lang="en">
                <a:solidFill>
                  <a:srgbClr val="000000"/>
                </a:solidFill>
              </a:rPr>
              <a:t>X̅ = 6.85</a:t>
            </a:r>
            <a:r>
              <a:rPr lang="en">
                <a:solidFill>
                  <a:srgbClr val="000000"/>
                </a:solidFill>
              </a:rPr>
              <a:t>). This difference is statistically significant (</a:t>
            </a:r>
            <a:r>
              <a:rPr i="1" lang="en">
                <a:solidFill>
                  <a:srgbClr val="000000"/>
                </a:solidFill>
              </a:rPr>
              <a:t>t = -29.3, p &lt; .05</a:t>
            </a:r>
            <a:r>
              <a:rPr lang="en">
                <a:solidFill>
                  <a:srgbClr val="000000"/>
                </a:solidFill>
              </a:rPr>
              <a:t>).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675" y="1804700"/>
            <a:ext cx="5046800" cy="310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 txBox="1"/>
          <p:nvPr>
            <p:ph type="title"/>
          </p:nvPr>
        </p:nvSpPr>
        <p:spPr>
          <a:xfrm>
            <a:off x="311700" y="2761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Users’ Total Reviews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219500" y="1650500"/>
            <a:ext cx="4191000" cy="25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1734 users (19.9%) out of total users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Important indicator of not being fake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075" y="1297050"/>
            <a:ext cx="4799725" cy="337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 txBox="1"/>
          <p:nvPr>
            <p:ph type="title"/>
          </p:nvPr>
        </p:nvSpPr>
        <p:spPr>
          <a:xfrm>
            <a:off x="311700" y="2761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Users’ with Just One Review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311700" y="2761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Distribution of Reviews According to Years	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8475"/>
            <a:ext cx="3904774" cy="31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0025" y="1475325"/>
            <a:ext cx="4660300" cy="29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F7F2E1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