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89" r:id="rId5"/>
    <p:sldId id="287" r:id="rId6"/>
    <p:sldId id="260" r:id="rId7"/>
    <p:sldId id="261" r:id="rId8"/>
    <p:sldId id="266" r:id="rId9"/>
    <p:sldId id="263" r:id="rId10"/>
    <p:sldId id="264" r:id="rId11"/>
    <p:sldId id="290" r:id="rId12"/>
    <p:sldId id="259" r:id="rId13"/>
    <p:sldId id="262" r:id="rId14"/>
    <p:sldId id="278" r:id="rId15"/>
    <p:sldId id="282" r:id="rId16"/>
    <p:sldId id="279" r:id="rId17"/>
    <p:sldId id="280" r:id="rId18"/>
    <p:sldId id="291" r:id="rId19"/>
    <p:sldId id="292" r:id="rId20"/>
    <p:sldId id="293" r:id="rId21"/>
    <p:sldId id="281" r:id="rId22"/>
    <p:sldId id="271" r:id="rId23"/>
    <p:sldId id="267" r:id="rId24"/>
    <p:sldId id="268" r:id="rId25"/>
    <p:sldId id="283" r:id="rId26"/>
    <p:sldId id="270" r:id="rId27"/>
    <p:sldId id="269" r:id="rId28"/>
    <p:sldId id="272" r:id="rId29"/>
    <p:sldId id="275" r:id="rId30"/>
    <p:sldId id="276" r:id="rId31"/>
    <p:sldId id="277" r:id="rId32"/>
    <p:sldId id="284" r:id="rId33"/>
    <p:sldId id="286" r:id="rId34"/>
    <p:sldId id="273" r:id="rId35"/>
    <p:sldId id="285" r:id="rId36"/>
    <p:sldId id="288" r:id="rId37"/>
    <p:sldId id="294" r:id="rId38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70745" autoAdjust="0"/>
  </p:normalViewPr>
  <p:slideViewPr>
    <p:cSldViewPr>
      <p:cViewPr>
        <p:scale>
          <a:sx n="60" d="100"/>
          <a:sy n="60" d="100"/>
        </p:scale>
        <p:origin x="-2292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AE0AA4B3-3A98-4ED1-B469-5A41681A4FC5}" type="datetimeFigureOut">
              <a:rPr lang="ko-KR" altLang="en-US" smtClean="0"/>
              <a:pPr/>
              <a:t>2012-09-19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76DEB4E5-0CA2-4F88-97E6-A13DE89571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683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gum/TadpoleForDBTools/blob/master/targetProject/docs/engine%20argument%20options.tx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올챙이가 무엇인지 </a:t>
            </a:r>
            <a:r>
              <a:rPr lang="ko-KR" altLang="en-US" dirty="0" err="1" smtClean="0"/>
              <a:t>살펴보구요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이클립스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프러덕을</a:t>
            </a:r>
            <a:r>
              <a:rPr lang="ko-KR" altLang="en-US" dirty="0" smtClean="0"/>
              <a:t> 개발 </a:t>
            </a:r>
            <a:r>
              <a:rPr lang="ko-KR" altLang="en-US" dirty="0" err="1" smtClean="0"/>
              <a:t>하기위해서는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이클립스를</a:t>
            </a:r>
            <a:r>
              <a:rPr lang="ko-KR" altLang="en-US" dirty="0" smtClean="0"/>
              <a:t> 알아야 하는데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이클립스의</a:t>
            </a:r>
            <a:r>
              <a:rPr lang="ko-KR" altLang="en-US" dirty="0" smtClean="0"/>
              <a:t> 기반 구조와 동작방식을 알아보도록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올챙이 각 부분을 살펴 보면서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개발 요소를 살펴보고 마치도록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100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개발자 마다 사용하는 </a:t>
            </a:r>
            <a:r>
              <a:rPr lang="ko-KR" altLang="en-US" dirty="0" err="1" smtClean="0"/>
              <a:t>이클립스와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os</a:t>
            </a:r>
            <a:r>
              <a:rPr lang="ko-KR" altLang="en-US" dirty="0" smtClean="0"/>
              <a:t>가 틀린 상황에서 동일한 개발</a:t>
            </a:r>
            <a:r>
              <a:rPr lang="ko-KR" altLang="en-US" baseline="0" dirty="0" smtClean="0"/>
              <a:t> 환경 구성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프러덕</a:t>
            </a:r>
            <a:r>
              <a:rPr lang="ko-KR" altLang="en-US" baseline="0" dirty="0" smtClean="0"/>
              <a:t> 관리와 배포 테스트와 관련이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1552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올챙이는 사용자 데이터를 </a:t>
            </a:r>
            <a:r>
              <a:rPr lang="en-US" altLang="ko-KR" dirty="0" err="1" smtClean="0"/>
              <a:t>sqlite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혹은 </a:t>
            </a:r>
            <a:r>
              <a:rPr lang="en-US" altLang="ko-KR" baseline="0" dirty="0" err="1" smtClean="0"/>
              <a:t>cubrid</a:t>
            </a:r>
            <a:r>
              <a:rPr lang="ko-KR" altLang="en-US" baseline="0" dirty="0" smtClean="0"/>
              <a:t>에 저장해서 사용합니다</a:t>
            </a:r>
            <a:r>
              <a:rPr lang="en-US" altLang="ko-KR" baseline="0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user_group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유저 그룹</a:t>
            </a:r>
          </a:p>
          <a:p>
            <a:pPr>
              <a:buNone/>
            </a:pPr>
            <a:r>
              <a:rPr lang="en-US" altLang="ko-KR" dirty="0" smtClean="0"/>
              <a:t>users : </a:t>
            </a:r>
            <a:r>
              <a:rPr lang="ko-KR" altLang="en-US" dirty="0" smtClean="0"/>
              <a:t>유저 목록</a:t>
            </a:r>
          </a:p>
          <a:p>
            <a:pPr>
              <a:buNone/>
            </a:pPr>
            <a:r>
              <a:rPr lang="en-US" altLang="ko-KR" dirty="0" err="1" smtClean="0"/>
              <a:t>user_db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유저의 </a:t>
            </a:r>
            <a:r>
              <a:rPr lang="ko-KR" altLang="en-US" dirty="0" err="1" smtClean="0"/>
              <a:t>디비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err="1" smtClean="0"/>
              <a:t>ext_account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외부 </a:t>
            </a:r>
            <a:r>
              <a:rPr lang="ko-KR" altLang="en-US" dirty="0" err="1" smtClean="0"/>
              <a:t>어카운트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디비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err="1" smtClean="0"/>
              <a:t>user_db_resource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디비의</a:t>
            </a:r>
            <a:r>
              <a:rPr lang="ko-KR" altLang="en-US" dirty="0" smtClean="0"/>
              <a:t> 리소스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err="1" smtClean="0"/>
              <a:t>user_db_resource_data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디비</a:t>
            </a:r>
            <a:r>
              <a:rPr lang="ko-KR" altLang="en-US" dirty="0" smtClean="0"/>
              <a:t> 리소스의 디테일 데이터</a:t>
            </a:r>
          </a:p>
          <a:p>
            <a:pPr>
              <a:buNone/>
            </a:pPr>
            <a:r>
              <a:rPr lang="en-US" altLang="ko-KR" dirty="0" err="1" smtClean="0"/>
              <a:t>user_info_data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유저의 </a:t>
            </a:r>
            <a:r>
              <a:rPr lang="ko-KR" altLang="en-US" dirty="0" err="1" smtClean="0"/>
              <a:t>프러퍼런스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쿼리한도 값 등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지금부터는 실제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개발요소를 살펴보고 올챙이가 어떻게 개발하고 있는지 살펴보도록 하겠습니다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628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com.hangum.db.browser.rap.Application#createUI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: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Sesseion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com.hangum.db.browser.rap.ApplicationWorkbenchAdvisor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올챙이 홈 페이지 오픈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com.hangum.db.browser.rap.ApplicationWorkbenchWindowAdvisor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초기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정의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디비에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테이블이 없다면 테이블 및 기초 유저 생성 후에 로그인 다이얼로그 오픈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정상이라면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com.hangum.db.browser.rap.Perspective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정의된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View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Explorer view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오픈합니다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view(com.hangum.db.browser.rap.core.viewers.connections.ManagerViewer)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오픈될 때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#init()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사용자에게 초기 할당된 디비 리스트를 등록하고 초기 작업을 마무리합니다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시작시</a:t>
            </a:r>
            <a:r>
              <a:rPr lang="ko-KR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아규먼트</a:t>
            </a:r>
            <a:r>
              <a:rPr lang="ko-KR" alt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설명은 다음을 참고합니다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https://github.com/hangum/TadpoleForDBTools/blob/master/targetProject/docs/engine%20argument%20options.txt</a:t>
            </a:r>
            <a:endParaRPr lang="ko-KR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Extension</a:t>
            </a:r>
            <a:r>
              <a:rPr lang="ko-KR" altLang="en-US" dirty="0" smtClean="0"/>
              <a:t>이라는 확장을 통해 개발하게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83331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기존에 알고 있는 것은 버리세요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-&gt; </a:t>
            </a:r>
            <a:r>
              <a:rPr lang="en-US" altLang="ko-KR" dirty="0" smtClean="0"/>
              <a:t>Eclipse</a:t>
            </a:r>
            <a:r>
              <a:rPr lang="ko-KR" altLang="en-US" dirty="0" smtClean="0"/>
              <a:t>의 개발사상을 파악하고 개발하면 재미 있습니다</a:t>
            </a:r>
            <a:r>
              <a:rPr lang="en-US" altLang="ko-KR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모르면 일단 멈추세요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필요로 하는 것은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 많은 사람들이 개발했을 거에요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버그질라에</a:t>
            </a:r>
            <a:r>
              <a:rPr lang="ko-KR" altLang="en-US" dirty="0" smtClean="0"/>
              <a:t> 묻고 나눠요</a:t>
            </a:r>
            <a:r>
              <a:rPr lang="en-US" altLang="ko-KR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혼자 고민하지 마세요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커뮤니티와 친하게 지내세요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새로운 기술들을 파악하고 토의하고 </a:t>
            </a:r>
            <a:r>
              <a:rPr lang="ko-KR" altLang="en-US" dirty="0" err="1" smtClean="0"/>
              <a:t>논의할수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 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함께해요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이클립스는</a:t>
            </a:r>
            <a:r>
              <a:rPr lang="ko-KR" altLang="en-US" dirty="0" smtClean="0"/>
              <a:t> 아는 것처럼 무료입니다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이클립스</a:t>
            </a:r>
            <a:r>
              <a:rPr lang="ko-KR" altLang="en-US" baseline="0" dirty="0" smtClean="0"/>
              <a:t> 파운데이션에 기증하는 한국 업체는 부끄럽게도 </a:t>
            </a:r>
            <a:r>
              <a:rPr lang="ko-KR" altLang="en-US" baseline="0" dirty="0" err="1" smtClean="0"/>
              <a:t>에트리</a:t>
            </a:r>
            <a:r>
              <a:rPr lang="ko-KR" altLang="en-US" baseline="0" dirty="0" smtClean="0"/>
              <a:t> 하나 </a:t>
            </a:r>
            <a:r>
              <a:rPr lang="ko-KR" altLang="en-US" baseline="0" dirty="0" err="1" smtClean="0"/>
              <a:t>찾을수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자바 개발자들이 대부분 사용하는 툴인데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한편으로는 부끄럽기 까지 </a:t>
            </a:r>
            <a:r>
              <a:rPr lang="ko-KR" altLang="en-US" baseline="0" dirty="0" err="1" smtClean="0"/>
              <a:t>하더라구요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한국의 많은 업체들이 도와주셨으면 좋겠습니다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올챙이 많은 관심 </a:t>
            </a:r>
            <a:r>
              <a:rPr lang="ko-KR" altLang="en-US" baseline="0" dirty="0" err="1" smtClean="0"/>
              <a:t>부탁드립니다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6741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올챙이는 </a:t>
            </a:r>
            <a:r>
              <a:rPr lang="en-US" altLang="ko-KR" dirty="0" smtClean="0"/>
              <a:t>2011</a:t>
            </a:r>
            <a:r>
              <a:rPr lang="ko-KR" altLang="en-US" dirty="0" smtClean="0"/>
              <a:t>년 부터 개발해오고  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프로젝트입니다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 그림에서 보는 것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브라우저에서 </a:t>
            </a:r>
            <a:r>
              <a:rPr lang="en-US" altLang="ko-KR" dirty="0" smtClean="0"/>
              <a:t>RDB,</a:t>
            </a:r>
            <a:r>
              <a:rPr lang="en-US" altLang="ko-KR" baseline="0" dirty="0" smtClean="0"/>
              <a:t> NOSQL</a:t>
            </a:r>
            <a:r>
              <a:rPr lang="ko-KR" altLang="en-US" baseline="0" dirty="0" smtClean="0"/>
              <a:t>을 접속하고 관리하는 솔루션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541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C:\Users\hangum\Documents\Tech\Study\rdb-demo-0707.avi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0919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주요 기능으로는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2630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기본 뼈대는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플렛폼은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플렛폼</a:t>
            </a:r>
            <a:r>
              <a:rPr lang="ko-KR" altLang="en-US" dirty="0" smtClean="0"/>
              <a:t> 런타임이라고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osgi</a:t>
            </a:r>
            <a:r>
              <a:rPr lang="ko-KR" altLang="en-US" baseline="0" dirty="0" err="1" smtClean="0"/>
              <a:t>기반위에서</a:t>
            </a:r>
            <a:r>
              <a:rPr lang="ko-KR" altLang="en-US" baseline="0" dirty="0" smtClean="0"/>
              <a:t> 동작합니다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사용자 리소스를 저장하는 워크스페이스가 존재하구요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개발자들은 보통 소스 관리하지요</a:t>
            </a:r>
            <a:r>
              <a:rPr lang="en-US" altLang="ko-KR" baseline="0" dirty="0" smtClean="0"/>
              <a:t>)</a:t>
            </a:r>
          </a:p>
          <a:p>
            <a:r>
              <a:rPr lang="ko-KR" altLang="en-US" dirty="0" smtClean="0"/>
              <a:t>팀이라고 보이는 부분은 </a:t>
            </a:r>
            <a:r>
              <a:rPr lang="en-US" altLang="ko-KR" dirty="0" err="1" smtClean="0"/>
              <a:t>cvs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svn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err="1" smtClean="0"/>
              <a:t>처럼의</a:t>
            </a:r>
            <a:r>
              <a:rPr lang="ko-KR" altLang="en-US" baseline="0" dirty="0" smtClean="0"/>
              <a:t> 형상관리를 도와주고요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Help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도움말이구요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Ui</a:t>
            </a:r>
            <a:r>
              <a:rPr lang="ko-KR" altLang="en-US" baseline="0" dirty="0" smtClean="0"/>
              <a:t>적인 요소로 워크벤치라는 전체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있구요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 부분을 </a:t>
            </a:r>
            <a:r>
              <a:rPr lang="en-US" altLang="ko-KR" baseline="0" dirty="0" err="1" smtClean="0"/>
              <a:t>swt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jface</a:t>
            </a:r>
            <a:r>
              <a:rPr lang="ko-KR" altLang="en-US" baseline="0" dirty="0" smtClean="0"/>
              <a:t> 부분이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부분이 </a:t>
            </a:r>
            <a:r>
              <a:rPr lang="en-US" altLang="ko-KR" baseline="0" dirty="0" smtClean="0"/>
              <a:t>UI</a:t>
            </a:r>
            <a:r>
              <a:rPr lang="ko-KR" altLang="en-US" baseline="0" dirty="0" smtClean="0"/>
              <a:t>부분을 표현합니다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기본 </a:t>
            </a:r>
            <a:r>
              <a:rPr lang="ko-KR" altLang="en-US" baseline="0" dirty="0" err="1" smtClean="0"/>
              <a:t>뼈대위에</a:t>
            </a:r>
            <a:r>
              <a:rPr lang="ko-KR" altLang="en-US" baseline="0" dirty="0" smtClean="0"/>
              <a:t> 자바를 개발하는 분들은 </a:t>
            </a:r>
            <a:r>
              <a:rPr lang="en-US" altLang="ko-KR" baseline="0" dirty="0" smtClean="0"/>
              <a:t>JDT</a:t>
            </a:r>
            <a:r>
              <a:rPr lang="ko-KR" altLang="en-US" baseline="0" dirty="0" smtClean="0"/>
              <a:t>라는 자바 개발 툴을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를 개발하는 분들은 </a:t>
            </a:r>
            <a:r>
              <a:rPr lang="en-US" altLang="ko-KR" baseline="0" dirty="0" smtClean="0"/>
              <a:t>CDT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개발 툴은 추가하여 사용하게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이클립스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플렛폼을</a:t>
            </a:r>
            <a:r>
              <a:rPr lang="ko-KR" altLang="en-US" baseline="0" dirty="0" smtClean="0"/>
              <a:t> 유저가 원하는 부분만 제사용해서 독립 </a:t>
            </a:r>
            <a:r>
              <a:rPr lang="ko-KR" altLang="en-US" baseline="0" dirty="0" err="1" smtClean="0"/>
              <a:t>프러덕을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만들수</a:t>
            </a:r>
            <a:r>
              <a:rPr lang="ko-KR" altLang="en-US" baseline="0" dirty="0" smtClean="0"/>
              <a:t> 있는데 이것은 </a:t>
            </a:r>
            <a:r>
              <a:rPr lang="en-US" altLang="ko-KR" baseline="0" dirty="0" smtClean="0"/>
              <a:t>Eclipse Rich client platform</a:t>
            </a:r>
            <a:r>
              <a:rPr lang="ko-KR" altLang="en-US" baseline="0" dirty="0" smtClean="0"/>
              <a:t>이라고 부르고요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이클립스</a:t>
            </a:r>
            <a:r>
              <a:rPr lang="ko-KR" altLang="en-US" baseline="0" dirty="0" smtClean="0"/>
              <a:t> 클래식은 </a:t>
            </a:r>
            <a:r>
              <a:rPr lang="ko-KR" altLang="en-US" baseline="0" dirty="0" err="1" smtClean="0"/>
              <a:t>이클립스가</a:t>
            </a:r>
            <a:r>
              <a:rPr lang="ko-KR" altLang="en-US" baseline="0" dirty="0" smtClean="0"/>
              <a:t> 첫 번째로 발표한 </a:t>
            </a:r>
            <a:r>
              <a:rPr lang="en-US" altLang="ko-KR" baseline="0" dirty="0" smtClean="0"/>
              <a:t>RCP APPLICATION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올챙이가 사용하는 </a:t>
            </a:r>
            <a:r>
              <a:rPr lang="en-US" altLang="ko-KR" baseline="0" dirty="0" smtClean="0"/>
              <a:t>rap</a:t>
            </a:r>
            <a:r>
              <a:rPr lang="ko-KR" altLang="en-US" baseline="0" dirty="0" smtClean="0"/>
              <a:t>도 이것과 같은 형태입니다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Rcp</a:t>
            </a:r>
            <a:r>
              <a:rPr lang="ko-KR" altLang="en-US" baseline="0" dirty="0" smtClean="0"/>
              <a:t>는 위의 </a:t>
            </a:r>
            <a:r>
              <a:rPr lang="ko-KR" altLang="en-US" baseline="0" dirty="0" err="1" smtClean="0"/>
              <a:t>뼈대위에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사용가</a:t>
            </a:r>
            <a:r>
              <a:rPr lang="ko-KR" altLang="en-US" baseline="0" dirty="0" smtClean="0"/>
              <a:t> 비즈니스 컴포넌트를 붙이는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63256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개발을 </a:t>
            </a:r>
            <a:r>
              <a:rPr lang="ko-KR" altLang="en-US" dirty="0" err="1" smtClean="0"/>
              <a:t>알기위해서는</a:t>
            </a:r>
            <a:r>
              <a:rPr lang="ko-KR" altLang="en-US" dirty="0" smtClean="0"/>
              <a:t> 각 요소 컴포넌트를 </a:t>
            </a:r>
            <a:r>
              <a:rPr lang="ko-KR" altLang="en-US" dirty="0" err="1" smtClean="0"/>
              <a:t>아는것</a:t>
            </a:r>
            <a:r>
              <a:rPr lang="ko-KR" altLang="en-US" dirty="0" smtClean="0"/>
              <a:t> 또한 중요합니다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요소의 이름이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서 그대로 사용하고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이클립스를</a:t>
            </a:r>
            <a:r>
              <a:rPr lang="ko-KR" altLang="en-US" baseline="0" dirty="0" smtClean="0"/>
              <a:t> 아는 것이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개발하는데 지대한 도움을 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워크벤치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퍼스팩티브</a:t>
            </a:r>
            <a:endParaRPr lang="en-US" altLang="ko-KR" baseline="0" dirty="0" smtClean="0"/>
          </a:p>
          <a:p>
            <a:r>
              <a:rPr lang="ko-KR" altLang="en-US" baseline="0" dirty="0" smtClean="0"/>
              <a:t>메뉴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툴바</a:t>
            </a:r>
            <a:endParaRPr lang="en-US" altLang="ko-KR" baseline="0" dirty="0" smtClean="0"/>
          </a:p>
          <a:p>
            <a:r>
              <a:rPr lang="ko-KR" altLang="en-US" baseline="0" dirty="0" smtClean="0"/>
              <a:t>페이지 </a:t>
            </a:r>
            <a:r>
              <a:rPr lang="en-US" altLang="ko-KR" baseline="0" dirty="0" smtClean="0"/>
              <a:t>– </a:t>
            </a:r>
            <a:r>
              <a:rPr lang="ko-KR" altLang="en-US" baseline="0" dirty="0" err="1" smtClean="0"/>
              <a:t>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에디트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3209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r>
              <a:rPr lang="ko-KR" altLang="en-US" dirty="0" smtClean="0"/>
              <a:t>자바는 보통 </a:t>
            </a:r>
            <a:r>
              <a:rPr lang="ko-KR" altLang="en-US" dirty="0" err="1" smtClean="0"/>
              <a:t>메인으로</a:t>
            </a:r>
            <a:r>
              <a:rPr lang="ko-KR" altLang="en-US" dirty="0" smtClean="0"/>
              <a:t> 시작하는 하나의 단독 프로그램입니다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플러그인은</a:t>
            </a:r>
            <a:r>
              <a:rPr lang="ko-KR" altLang="en-US" dirty="0" smtClean="0"/>
              <a:t> 하나의 단독 프로그램이 아니라 </a:t>
            </a:r>
            <a:r>
              <a:rPr lang="ko-KR" altLang="en-US" dirty="0" err="1" smtClean="0"/>
              <a:t>플러그인이</a:t>
            </a:r>
            <a:r>
              <a:rPr lang="ko-KR" altLang="en-US" baseline="0" dirty="0" smtClean="0"/>
              <a:t> 단독 프로그램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수백 개의 </a:t>
            </a:r>
            <a:r>
              <a:rPr lang="ko-KR" altLang="en-US" baseline="0" dirty="0" err="1" smtClean="0"/>
              <a:t>플러그인이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서로 서비스를 주고 받으며 동작합니다</a:t>
            </a:r>
            <a:r>
              <a:rPr lang="en-US" altLang="ko-KR" dirty="0" smtClean="0"/>
              <a:t>.</a:t>
            </a:r>
          </a:p>
          <a:p>
            <a:pPr defTabSz="963412"/>
            <a:r>
              <a:rPr lang="en-US" altLang="ko-KR" dirty="0" smtClean="0"/>
              <a:t>(</a:t>
            </a:r>
            <a:r>
              <a:rPr lang="ko-KR" altLang="en-US" dirty="0" smtClean="0"/>
              <a:t>그래서 마이크로 </a:t>
            </a:r>
            <a:r>
              <a:rPr lang="ko-KR" altLang="en-US" dirty="0" err="1" smtClean="0"/>
              <a:t>커널로</a:t>
            </a:r>
            <a:r>
              <a:rPr lang="ko-KR" altLang="en-US" dirty="0" smtClean="0"/>
              <a:t> 부르기도 합니다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올챙이의 경우 </a:t>
            </a:r>
            <a:r>
              <a:rPr lang="en-US" altLang="ko-KR" dirty="0" smtClean="0"/>
              <a:t>62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플러그인으로</a:t>
            </a:r>
            <a:r>
              <a:rPr lang="ko-KR" altLang="en-US" dirty="0" smtClean="0"/>
              <a:t> 동작합니다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이크립스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4.2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주노는</a:t>
            </a:r>
            <a:r>
              <a:rPr lang="ko-KR" altLang="en-US" baseline="0" dirty="0" smtClean="0"/>
              <a:t> 약 </a:t>
            </a:r>
            <a:r>
              <a:rPr lang="en-US" altLang="ko-KR" baseline="0" dirty="0" smtClean="0"/>
              <a:t>608</a:t>
            </a:r>
            <a:r>
              <a:rPr lang="ko-KR" altLang="en-US" baseline="0" dirty="0" smtClean="0"/>
              <a:t>개의 번들로 동작합니다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플러그인 구조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dirty="0" smtClean="0"/>
              <a:t>tadpole-standalone.ini – </a:t>
            </a:r>
            <a:r>
              <a:rPr lang="ko-KR" altLang="en-US" dirty="0" smtClean="0"/>
              <a:t>시스템에 관한 설정</a:t>
            </a:r>
            <a:r>
              <a:rPr lang="en-US" altLang="ko-KR" dirty="0" smtClean="0"/>
              <a:t>(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플러그인 </a:t>
            </a:r>
            <a:r>
              <a:rPr lang="ko-KR" altLang="en-US" baseline="0" dirty="0" err="1" smtClean="0"/>
              <a:t>로더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자바 메모리 설정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자바 시스템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및 </a:t>
            </a:r>
            <a:r>
              <a:rPr lang="ko-KR" altLang="en-US" baseline="0" dirty="0" err="1" smtClean="0"/>
              <a:t>프러덕</a:t>
            </a:r>
            <a:r>
              <a:rPr lang="ko-KR" altLang="en-US" baseline="0" dirty="0" smtClean="0"/>
              <a:t> 옵션 설정 </a:t>
            </a:r>
            <a:r>
              <a:rPr lang="en-US" altLang="ko-KR" baseline="0" dirty="0" smtClean="0"/>
              <a:t>)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aseline="0" dirty="0" smtClean="0"/>
              <a:t>Configuration/</a:t>
            </a:r>
            <a:r>
              <a:rPr lang="en-US" altLang="ko-KR" baseline="0" dirty="0" smtClean="0">
                <a:effectLst/>
              </a:rPr>
              <a:t>config.ini</a:t>
            </a:r>
            <a:r>
              <a:rPr lang="en-US" altLang="ko-KR" baseline="0" dirty="0" smtClean="0"/>
              <a:t> – </a:t>
            </a:r>
            <a:r>
              <a:rPr lang="ko-KR" altLang="en-US" baseline="0" dirty="0" err="1" smtClean="0"/>
              <a:t>이클립스</a:t>
            </a:r>
            <a:r>
              <a:rPr lang="ko-KR" altLang="en-US" baseline="0" dirty="0" smtClean="0"/>
              <a:t> 환경 설정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스플레쉬</a:t>
            </a:r>
            <a:r>
              <a:rPr lang="ko-KR" altLang="en-US" baseline="0" dirty="0" smtClean="0"/>
              <a:t> 윈도우 설정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워크스페이스 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번들 리스트 설정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업데이터</a:t>
            </a:r>
            <a:r>
              <a:rPr lang="ko-KR" altLang="en-US" baseline="0" dirty="0" smtClean="0"/>
              <a:t> 환경 설정 등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EB4E5-0CA2-4F88-97E6-A13DE895711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9009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30B8A1C-2B93-4306-B084-61D49BE94AB7}" type="datetimeFigureOut">
              <a:rPr lang="ko-KR" altLang="en-US" smtClean="0"/>
              <a:pPr/>
              <a:t>2012-09-19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30B8A1C-2B93-4306-B084-61D49BE94AB7}" type="datetimeFigureOut">
              <a:rPr lang="ko-KR" altLang="en-US" smtClean="0"/>
              <a:pPr/>
              <a:t>2012-09-19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7AEF276-9EC2-424B-848A-DE3932CF52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umkj.blogspot.com/" TargetMode="External"/><Relationship Id="rId2" Type="http://schemas.openxmlformats.org/officeDocument/2006/relationships/hyperlink" Target="http://goo.gl/Q6Va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hangum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rzsp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eu7P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goo.gl/h4GkO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gum/TadpoleForDBTools/wiki/Developer-Guide(kor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XNthDhxWg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700" dirty="0" smtClean="0"/>
              <a:t>올챙이로 살펴보는 </a:t>
            </a:r>
            <a:r>
              <a:rPr lang="en-US" altLang="ko-KR" sz="3700" dirty="0" smtClean="0"/>
              <a:t>Eclipse</a:t>
            </a:r>
            <a:r>
              <a:rPr lang="ko-KR" altLang="en-US" sz="3700" dirty="0" smtClean="0"/>
              <a:t>개발</a:t>
            </a:r>
            <a:endParaRPr lang="ko-KR" altLang="en-US" sz="3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32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Open </a:t>
            </a:r>
            <a:r>
              <a:rPr lang="en-US" altLang="ko-KR" dirty="0" err="1" smtClean="0"/>
              <a:t>Technet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3220188"/>
              </p:ext>
            </p:extLst>
          </p:nvPr>
        </p:nvGraphicFramePr>
        <p:xfrm>
          <a:off x="4788024" y="5445224"/>
          <a:ext cx="414340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404"/>
              </a:tblGrid>
              <a:tr h="1143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조현종 </a:t>
                      </a:r>
                      <a:r>
                        <a:rPr lang="en-US" altLang="ko-KR" dirty="0" smtClean="0"/>
                        <a:t>(V0.5, 12/09/06)</a:t>
                      </a:r>
                    </a:p>
                    <a:p>
                      <a:pPr latinLnBrk="1"/>
                      <a:r>
                        <a:rPr kumimoji="0" lang="en-US" altLang="ko-KR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http://goo.gl/Q6Vax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hlinkClick r:id="rId3"/>
                        </a:rPr>
                        <a:t>http://hangumkj.blogspot.com/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hlinkClick r:id="rId4"/>
                        </a:rPr>
                        <a:t>hangum@gmail.com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C:\Users\hangum\Pictures\tadpole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1556792"/>
            <a:ext cx="1184498" cy="2195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SWT/</a:t>
            </a:r>
            <a:r>
              <a:rPr lang="en-US" altLang="ko-KR" dirty="0" err="1" smtClean="0"/>
              <a:t>JFace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5306" y="3687111"/>
            <a:ext cx="2449494" cy="176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2868" y="1956057"/>
            <a:ext cx="2658116" cy="1907124"/>
          </a:xfrm>
          <a:prstGeom prst="rect">
            <a:avLst/>
          </a:prstGeom>
          <a:noFill/>
        </p:spPr>
      </p:pic>
      <p:pic>
        <p:nvPicPr>
          <p:cNvPr id="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8225" y="3806395"/>
            <a:ext cx="2583522" cy="1662957"/>
          </a:xfrm>
          <a:prstGeom prst="rect">
            <a:avLst/>
          </a:prstGeom>
          <a:noFill/>
        </p:spPr>
      </p:pic>
      <p:pic>
        <p:nvPicPr>
          <p:cNvPr id="7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65047" y="4568562"/>
            <a:ext cx="2787821" cy="1801580"/>
          </a:xfrm>
          <a:prstGeom prst="rect">
            <a:avLst/>
          </a:prstGeom>
          <a:noFill/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SWT?(Standard Widget Toolkit)</a:t>
            </a:r>
          </a:p>
          <a:p>
            <a:pPr marL="722376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년도 발표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22376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소스코드의 변경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상업적 이용 모두 무료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76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 최적화 된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native library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제공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05840" marR="0" lvl="2" indent="-256032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Windows, Linux, Unix, Mac OS</a:t>
            </a:r>
          </a:p>
          <a:p>
            <a:pPr marL="722376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Tx/>
              <a:buChar char="-"/>
              <a:tabLst/>
              <a:defRPr/>
            </a:pP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시스템 생성 대체 텍스트: '&#10;config.inix&#10;…·l&#10;ㅣ11111·1.1.0·11111&quot;&#10;Thisc。nfiqura℃i。n&#10;30&#10;됴0&#10;6O&#10;70&#10;9O&#10;90&#10;1&#10;1길&#10;수Tue&#10;0591&#10;Aug1416:50=OZKST&#10;WaSWritten&#10;2012&#10;I·.'.0&#10;by:&#10;。rq.eclipse.equin。x.ln℃elnal.fralnew。rkadlnln.e汀uin。x.Equin。x펴乙。nf그qFlleParser&#10;.bundles.lefelence':file':conl.hanquln·db.bro찾ser.rap1.0·0.201208141643.力aro쌜｀:stal℃＇refelence\:file':c。m.&#10;.e·rap.rwt.osqi1.5·()·20120612一l괼58.jar이＼:start'referenc이닙fileX:醱q.ec11p8e.rap.rwt.8upp1eㅍLerltal.flledialoq&#10;4eclipse.appllcati。rl＝醵g.ec1ip8e.ui.1de·wㅇrkberlch&#10;sosgi.bundles.defaul℃5℃al℃Level=4&#10;'。sqi.fraluew。rk=fileX:pluqinsZarq.eclipse.。sqi3·8·()·v2O12O529一1548.jar&#10;7eclipse.prㅇduc仁＝c。m.hanquln·db.blowser.lap.pl。duct&#10;hanqun'.db.b&#10;1.5.0.20120&#10;1 ^' 3&#10;閃g1.fr机ew。끼r.extensior18=referenceX:file\:org.eclipse.eqUinㅇx.servletbrldqe.extensionbundle1.2·100·vZ()120522一2()49·力ar&#10;eclipse.pZ.data·area·Ocanfiq■dlrZ·.林α&#10;eclipse.pZ·prafile=prㅇfile&#10;8 9 0 ·&#10;1 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42" y="3458336"/>
            <a:ext cx="8015643" cy="18722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startup 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tadpole-standalone.exe</a:t>
            </a:r>
          </a:p>
          <a:p>
            <a:r>
              <a:rPr lang="en-US" altLang="ko-KR" dirty="0" smtClean="0"/>
              <a:t>tadpole-standalone.ini</a:t>
            </a:r>
          </a:p>
          <a:p>
            <a:pPr lvl="2"/>
            <a:r>
              <a:rPr lang="en-US" altLang="ko-KR" dirty="0" smtClean="0"/>
              <a:t>configuration/config.ini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5615" y="4118016"/>
            <a:ext cx="7868369" cy="107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시스템 생성 대체 텍스트: tadPOle-standalone.inix&#10;이.......l.0.........z.0.........s.0.........'.0....I....s.0....l....6.0.........v.0.....&#10;1一StarLUp&#10;ZpluqlnsZorg·ecllpse.e汀uinㅇx.launcher1.3·()·v20120308一1358.jar&#10;3－一lalㅍIcher.library&#10;4pluqinsZorg.eclipse●e汀uinㅇx.launcher.win32·win32·x861.1.20()·v20llO908一1331&#10;5一5乙andalㅇne&#10;6一debuqloq&#10;7一V끄노args&#10;8一Dorg.ㅇ891.servlce.http.por℃．10081&#10;9一Decllpse.lqnore쟈m＝℃rue&#10;IOeeD。591.nㅇShutdㅇvn＝仁rue&#10;11一Declipse.regls乙ry.Mul乙ILan甲그age＝℃rue&#10;12一Dorg.ecllpse.je℃℃y.server.Re汀ues℃·maxFolmKeys=80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383" y="1657017"/>
            <a:ext cx="3745602" cy="14401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098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Plug-in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PDE(Plug-in Development Environment)</a:t>
            </a:r>
            <a:endParaRPr lang="ko-KR" altLang="en-US" dirty="0"/>
          </a:p>
        </p:txBody>
      </p:sp>
      <p:pic>
        <p:nvPicPr>
          <p:cNvPr id="205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48880"/>
            <a:ext cx="6819900" cy="561975"/>
          </a:xfrm>
          <a:prstGeom prst="rect">
            <a:avLst/>
          </a:prstGeom>
          <a:noFill/>
        </p:spPr>
      </p:pic>
      <p:pic>
        <p:nvPicPr>
          <p:cNvPr id="205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4941168"/>
            <a:ext cx="1755195" cy="720080"/>
          </a:xfrm>
          <a:prstGeom prst="rect">
            <a:avLst/>
          </a:prstGeom>
          <a:noFill/>
        </p:spPr>
      </p:pic>
      <p:pic>
        <p:nvPicPr>
          <p:cNvPr id="2054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284984"/>
            <a:ext cx="2895600" cy="1266825"/>
          </a:xfrm>
          <a:prstGeom prst="rect">
            <a:avLst/>
          </a:prstGeom>
          <a:noFill/>
        </p:spPr>
      </p:pic>
      <p:pic>
        <p:nvPicPr>
          <p:cNvPr id="2056" name="Picture 8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4653136"/>
            <a:ext cx="1409700" cy="504825"/>
          </a:xfrm>
          <a:prstGeom prst="rect">
            <a:avLst/>
          </a:prstGeom>
          <a:noFill/>
        </p:spPr>
      </p:pic>
      <p:pic>
        <p:nvPicPr>
          <p:cNvPr id="2060" name="Picture 1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284984"/>
            <a:ext cx="2208578" cy="1477293"/>
          </a:xfrm>
          <a:prstGeom prst="rect">
            <a:avLst/>
          </a:prstGeom>
          <a:noFill/>
        </p:spPr>
      </p:pic>
      <p:pic>
        <p:nvPicPr>
          <p:cNvPr id="2062" name="Picture 1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9" y="4193656"/>
            <a:ext cx="1944216" cy="657225"/>
          </a:xfrm>
          <a:prstGeom prst="rect">
            <a:avLst/>
          </a:prstGeom>
          <a:noFill/>
        </p:spPr>
      </p:pic>
      <p:pic>
        <p:nvPicPr>
          <p:cNvPr id="2064" name="Picture 1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63888" y="3284984"/>
            <a:ext cx="1952625" cy="819150"/>
          </a:xfrm>
          <a:prstGeom prst="rect">
            <a:avLst/>
          </a:prstGeom>
          <a:noFill/>
        </p:spPr>
      </p:pic>
      <p:pic>
        <p:nvPicPr>
          <p:cNvPr id="2066" name="Picture 18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80112" y="4653136"/>
            <a:ext cx="1368152" cy="816227"/>
          </a:xfrm>
          <a:prstGeom prst="rect">
            <a:avLst/>
          </a:prstGeom>
          <a:noFill/>
        </p:spPr>
      </p:pic>
      <p:pic>
        <p:nvPicPr>
          <p:cNvPr id="2068" name="Picture 20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63888" y="5733256"/>
            <a:ext cx="1981200" cy="685800"/>
          </a:xfrm>
          <a:prstGeom prst="rect">
            <a:avLst/>
          </a:prstGeom>
          <a:noFill/>
        </p:spPr>
      </p:pic>
      <p:pic>
        <p:nvPicPr>
          <p:cNvPr id="2070" name="Picture 2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97047" y="6309320"/>
            <a:ext cx="1807401" cy="144016"/>
          </a:xfrm>
          <a:prstGeom prst="rect">
            <a:avLst/>
          </a:prstGeom>
          <a:noFill/>
        </p:spPr>
      </p:pic>
      <p:pic>
        <p:nvPicPr>
          <p:cNvPr id="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36865" y="6093296"/>
            <a:ext cx="1095375" cy="371475"/>
          </a:xfrm>
          <a:prstGeom prst="rect">
            <a:avLst/>
          </a:prstGeom>
          <a:noFill/>
        </p:spPr>
      </p:pic>
      <p:pic>
        <p:nvPicPr>
          <p:cNvPr id="5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38560" y="5373216"/>
            <a:ext cx="850308" cy="864096"/>
          </a:xfrm>
          <a:prstGeom prst="rect">
            <a:avLst/>
          </a:prstGeom>
          <a:noFill/>
        </p:spPr>
      </p:pic>
      <p:pic>
        <p:nvPicPr>
          <p:cNvPr id="20482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627721" y="5571768"/>
            <a:ext cx="1080120" cy="484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Plug-in list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27584" y="1412776"/>
          <a:ext cx="5832648" cy="499334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64296"/>
                <a:gridCol w="3168352"/>
              </a:tblGrid>
              <a:tr h="356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Plug-in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</a:tr>
              <a:tr h="445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com.hangum.db.browser.rap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프로젝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트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시작</a:t>
                      </a:r>
                      <a:endParaRPr lang="en-US" altLang="ko-KR" sz="12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err="1" smtClean="0"/>
                        <a:t>Standalond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배포</a:t>
                      </a:r>
                      <a:endParaRPr lang="ko-KR" altLang="en-US" sz="1200" dirty="0"/>
                    </a:p>
                  </a:txBody>
                  <a:tcPr/>
                </a:tc>
              </a:tr>
              <a:tr h="623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com.hangum.db.browser.rap.core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/>
                        <a:t>Connection Manager</a:t>
                      </a:r>
                      <a:endParaRPr lang="en-US" altLang="ko-KR" sz="1200" baseline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/>
                        <a:t>Object Explorer</a:t>
                      </a:r>
                      <a:endParaRPr lang="en-US" altLang="ko-KR" sz="12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/>
                        <a:t>RDB  </a:t>
                      </a:r>
                      <a:r>
                        <a:rPr lang="ko-KR" altLang="en-US" sz="1200" dirty="0" smtClean="0"/>
                        <a:t>주요코드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com.hangum.db.browser.start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프로젝트 워크 벤치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com.hangum.db.commons.libs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공통 라이브러리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com.hangum.db.commons.sql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SQL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관리 및  </a:t>
                      </a:r>
                      <a:r>
                        <a:rPr lang="en-US" altLang="ko-KR" sz="1200" baseline="0" dirty="0" smtClean="0"/>
                        <a:t>Engine DB </a:t>
                      </a:r>
                      <a:r>
                        <a:rPr lang="ko-KR" altLang="en-US" sz="1200" baseline="0" dirty="0" smtClean="0"/>
                        <a:t>관리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com.hangum.db.rap.commons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공통 코드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com.hangum.sql.parser2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SQL</a:t>
                      </a:r>
                      <a:r>
                        <a:rPr lang="en-US" altLang="ko-KR" sz="1200" baseline="0" dirty="0" smtClean="0"/>
                        <a:t> Parser(Formatting)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com.hangum.tadpole.build.war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WAR </a:t>
                      </a:r>
                      <a:r>
                        <a:rPr lang="ko-KR" altLang="en-US" sz="1200" dirty="0" smtClean="0"/>
                        <a:t>파일 배포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com.hangum.tadpole.erd.core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ERD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com.hangum.tadpole.manager.core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유저관리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EMF </a:t>
                      </a:r>
                      <a:r>
                        <a:rPr lang="ko-KR" altLang="en-US" sz="1200" baseline="0" dirty="0" smtClean="0"/>
                        <a:t>모델 정의</a:t>
                      </a:r>
                      <a:r>
                        <a:rPr lang="en-US" altLang="ko-KR" sz="1200" baseline="0" dirty="0" smtClean="0"/>
                        <a:t>(ERD</a:t>
                      </a:r>
                      <a:r>
                        <a:rPr lang="ko-KR" altLang="en-US" sz="1200" baseline="0" dirty="0" smtClean="0"/>
                        <a:t>의존적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67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com.hangum.tadpole.mongodb.core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MongoDB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주요코드</a:t>
                      </a:r>
                      <a:endParaRPr lang="ko-KR" altLang="en-US" sz="1200" dirty="0"/>
                    </a:p>
                  </a:txBody>
                  <a:tcPr/>
                </a:tc>
              </a:tr>
              <a:tr h="329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targetProject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Target</a:t>
                      </a:r>
                      <a:r>
                        <a:rPr lang="en-US" altLang="ko-KR" sz="1200" baseline="0" dirty="0" smtClean="0"/>
                        <a:t> platform</a:t>
                      </a:r>
                      <a:endParaRPr lang="ko-KR" altLang="en-US" sz="1200" dirty="0"/>
                    </a:p>
                  </a:txBody>
                  <a:tcPr/>
                </a:tc>
              </a:tr>
              <a:tr h="4359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com.hangum.tadpole.feature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err="1" smtClean="0"/>
                        <a:t>com.hangum.tadpole.feature.site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프로젝트 관리 및 </a:t>
                      </a:r>
                      <a:r>
                        <a:rPr lang="en-US" altLang="ko-KR" sz="1200" dirty="0" err="1" smtClean="0"/>
                        <a:t>buckminster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배포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C:\Users\hangum\Pictures\menual\dependenc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954553" y="4725144"/>
            <a:ext cx="2995533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plug-in dependencies </a:t>
            </a:r>
            <a:endParaRPr lang="ko-KR" altLang="en-US" dirty="0"/>
          </a:p>
        </p:txBody>
      </p:sp>
      <p:pic>
        <p:nvPicPr>
          <p:cNvPr id="4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906" y="1628800"/>
            <a:ext cx="8089566" cy="2376264"/>
          </a:xfrm>
          <a:prstGeom prst="rect">
            <a:avLst/>
          </a:prstGeom>
          <a:noFill/>
        </p:spPr>
      </p:pic>
      <p:pic>
        <p:nvPicPr>
          <p:cNvPr id="5" name="Picture 3" descr="C:\Users\hangum\Pictures\TadpoleForDBToolsSyste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3474" y="4221088"/>
            <a:ext cx="2872972" cy="2160240"/>
          </a:xfrm>
          <a:prstGeom prst="rect">
            <a:avLst/>
          </a:prstGeom>
          <a:noFill/>
        </p:spPr>
      </p:pic>
      <p:pic>
        <p:nvPicPr>
          <p:cNvPr id="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3158" y="4293096"/>
            <a:ext cx="4588268" cy="20113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412776"/>
            <a:ext cx="7499176" cy="12703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개발하기 전에 제일 먼저 해야 할 일</a:t>
            </a:r>
            <a:endParaRPr lang="en-US" altLang="ko-KR" dirty="0" smtClean="0"/>
          </a:p>
          <a:p>
            <a:r>
              <a:rPr lang="ko-KR" altLang="en-US" dirty="0" smtClean="0"/>
              <a:t>공통 라이브러리 정의</a:t>
            </a:r>
            <a:endParaRPr lang="ko-KR" altLang="en-US" dirty="0"/>
          </a:p>
        </p:txBody>
      </p:sp>
      <p:pic>
        <p:nvPicPr>
          <p:cNvPr id="205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708920"/>
            <a:ext cx="6936208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Overview</a:t>
            </a:r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5796" y="1527863"/>
            <a:ext cx="24246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>
            <a:endCxn id="6" idx="2"/>
          </p:cNvCxnSpPr>
          <p:nvPr/>
        </p:nvCxnSpPr>
        <p:spPr>
          <a:xfrm flipV="1">
            <a:off x="7596336" y="3688103"/>
            <a:ext cx="11798" cy="821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5124" idx="2"/>
          </p:cNvCxnSpPr>
          <p:nvPr/>
        </p:nvCxnSpPr>
        <p:spPr>
          <a:xfrm flipH="1" flipV="1">
            <a:off x="5362736" y="3645024"/>
            <a:ext cx="1585528" cy="102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5122" idx="2"/>
          </p:cNvCxnSpPr>
          <p:nvPr/>
        </p:nvCxnSpPr>
        <p:spPr>
          <a:xfrm flipH="1" flipV="1">
            <a:off x="3189692" y="3645024"/>
            <a:ext cx="2708098" cy="1230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1180" y="4111947"/>
            <a:ext cx="2936764" cy="2485405"/>
          </a:xfrm>
          <a:prstGeom prst="rect">
            <a:avLst/>
          </a:prstGeom>
          <a:noFill/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771800" y="6272187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Cubrid.xml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771800" y="5967387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MySQL.xml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771800" y="5644480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Oracle.xml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771800" y="5356448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SQLite.xml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771800" y="5068416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MSSQL.xml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4437112"/>
            <a:ext cx="4045695" cy="1693168"/>
          </a:xfrm>
          <a:prstGeom prst="rect">
            <a:avLst/>
          </a:prstGeom>
          <a:noFill/>
        </p:spPr>
      </p:pic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771800" y="4780384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Postgre.xml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95416" y="1556792"/>
            <a:ext cx="2188552" cy="2088232"/>
          </a:xfrm>
          <a:prstGeom prst="rect">
            <a:avLst/>
          </a:prstGeom>
          <a:noFill/>
        </p:spPr>
      </p:pic>
      <p:pic>
        <p:nvPicPr>
          <p:cNvPr id="5124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1556792"/>
            <a:ext cx="1725487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Engine DB</a:t>
            </a:r>
            <a:endParaRPr lang="ko-KR" altLang="en-US" dirty="0"/>
          </a:p>
        </p:txBody>
      </p:sp>
      <p:pic>
        <p:nvPicPr>
          <p:cNvPr id="4097" name="Picture 1" descr="C:\Users\hangum\Pictures\menual\Tadpole-e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40768"/>
            <a:ext cx="6552728" cy="4978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올챙이 개발</a:t>
            </a:r>
            <a:endParaRPr lang="ko-KR" altLang="en-US" dirty="0"/>
          </a:p>
        </p:txBody>
      </p:sp>
      <p:pic>
        <p:nvPicPr>
          <p:cNvPr id="4" name="Picture 2" descr="C:\Users\hangum\Pictures\tadpole-screen-sq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3458096" cy="3269071"/>
          </a:xfrm>
          <a:prstGeom prst="rect">
            <a:avLst/>
          </a:prstGeom>
          <a:noFill/>
        </p:spPr>
      </p:pic>
      <p:pic>
        <p:nvPicPr>
          <p:cNvPr id="5" name="Picture 2" descr="C:\Users\hangum\Pictures\tadpole-e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420888"/>
            <a:ext cx="3317974" cy="3361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916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en-US" altLang="ko-KR" sz="3000" dirty="0" smtClean="0"/>
              <a:t>Eclipse Plug-in </a:t>
            </a:r>
            <a:r>
              <a:rPr lang="ko-KR" altLang="en-US" sz="3000" dirty="0" smtClean="0"/>
              <a:t>개발은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928662" y="1357298"/>
            <a:ext cx="7772400" cy="20002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확장과 기증을 통해 개발합니다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Dependencies : </a:t>
            </a:r>
            <a:r>
              <a:rPr lang="ko-KR" altLang="en-US" dirty="0" smtClean="0"/>
              <a:t>다른 플러그인 참조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Extensions : </a:t>
            </a:r>
            <a:r>
              <a:rPr lang="ko-KR" altLang="en-US" sz="2200" dirty="0" smtClean="0"/>
              <a:t>다른 </a:t>
            </a:r>
            <a:r>
              <a:rPr lang="en-US" altLang="ko-KR" sz="2200" dirty="0" smtClean="0"/>
              <a:t>plugin</a:t>
            </a:r>
            <a:r>
              <a:rPr lang="ko-KR" altLang="en-US" sz="2200" dirty="0" smtClean="0"/>
              <a:t>의 기능을 사용</a:t>
            </a:r>
            <a:endParaRPr lang="en-US" altLang="ko-KR" sz="2200" dirty="0" smtClean="0"/>
          </a:p>
          <a:p>
            <a:pPr lvl="1"/>
            <a:r>
              <a:rPr lang="en-US" altLang="ko-KR" dirty="0" smtClean="0"/>
              <a:t>Extension Point : </a:t>
            </a:r>
            <a:r>
              <a:rPr lang="ko-KR" altLang="en-US" sz="2200" dirty="0" smtClean="0"/>
              <a:t>자신을 어떻게 확장해야 하는지 정의</a:t>
            </a:r>
            <a:endParaRPr lang="en-US" altLang="ko-KR" sz="2200" dirty="0" smtClean="0"/>
          </a:p>
          <a:p>
            <a:endParaRPr lang="en-US" altLang="ko-KR" dirty="0" smtClean="0"/>
          </a:p>
        </p:txBody>
      </p:sp>
      <p:pic>
        <p:nvPicPr>
          <p:cNvPr id="3074" name="Picture 2" descr="시스템 생성 대체 텍스트: 툽c。m.hangum.&quot;mPle·c。re楓…&#10;놂DePendencieS&#10;RequiredPlug－祐 1az&#10;SPecifythelistofPlug-insrequiredfortheoPerationofthis&#10;Plug-in.&#10;org.ecliPse.ui&#10;。rg.ecliPse.core·runtime&#10;離離&#10;Remo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49" y="3717032"/>
            <a:ext cx="3074206" cy="17455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시스템 생성 대체 텍스트: 톱com·hangum·＂mp'e.core枕닌&#10;옇bcterlsi。ns&#10;A∥bdensions&#10;1az冊曰&#10;Define鹹ension'forthi'Plug-ininthefo∥。wingseCtiorl·&#10;縡Pefiltertext&#10;。嚥org.ec'iPse.ui.c。mmands&#10;卜供。rg.ediPse.ui.han비ers&#10;b七＝org.ecliPse.ui.bindings&#10;치一org.ecliPse.ui.menus&#10;」&#10;기累。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73" y="3949572"/>
            <a:ext cx="2785298" cy="17607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시스템 생성 대체 텍스트: 知c。m·hangum·samp'e.c。de.ex,d枕l&#10;com.hangum.samPle.e,ct.Point&#10;General!nf。『mati。n&#10;Thissectiondescribesgeneralinformationaboutthisschema.&#10;Plug-inro: 國皿櫛皿n沮笏巨以죠乙&#10;円intID: com.hangum.samPle.c。de&#10;pointName:com.hangum.samPle．鹹．po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81" y="4462431"/>
            <a:ext cx="3533775" cy="2000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3449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Tadpole for DB Tools?</a:t>
            </a:r>
          </a:p>
          <a:p>
            <a:r>
              <a:rPr lang="en-US" altLang="ko-KR" dirty="0" smtClean="0"/>
              <a:t>Eclipse Overview</a:t>
            </a:r>
          </a:p>
          <a:p>
            <a:r>
              <a:rPr lang="en-US" altLang="ko-KR" dirty="0" smtClean="0"/>
              <a:t>Eclipse Infrastructure</a:t>
            </a:r>
          </a:p>
          <a:p>
            <a:r>
              <a:rPr lang="en-US" altLang="ko-KR" dirty="0" smtClean="0"/>
              <a:t>Plug-in Structure</a:t>
            </a:r>
          </a:p>
          <a:p>
            <a:r>
              <a:rPr lang="en-US" altLang="ko-KR" dirty="0" smtClean="0"/>
              <a:t>Tadpole for DB Tools</a:t>
            </a:r>
            <a:r>
              <a:rPr lang="ko-KR" altLang="en-US" dirty="0" smtClean="0"/>
              <a:t>개발</a:t>
            </a:r>
            <a:endParaRPr lang="en-US" altLang="ko-KR" dirty="0" smtClean="0"/>
          </a:p>
        </p:txBody>
      </p:sp>
      <p:pic>
        <p:nvPicPr>
          <p:cNvPr id="5" name="Picture 2" descr="C:\Users\hangum\Pictures\tadpole-screen-sq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400289"/>
            <a:ext cx="3458096" cy="32690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올챙이 초기 </a:t>
            </a:r>
            <a:r>
              <a:rPr lang="en-US" altLang="ko-KR" dirty="0" smtClean="0"/>
              <a:t>page open.</a:t>
            </a:r>
          </a:p>
          <a:p>
            <a:r>
              <a:rPr lang="ko-KR" altLang="en-US" dirty="0" smtClean="0"/>
              <a:t>초기 </a:t>
            </a:r>
            <a:r>
              <a:rPr lang="en-US" altLang="ko-KR" dirty="0" smtClean="0"/>
              <a:t>UI(Connection Manager, Object Explorer)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테이블이 없다면 초기 테이블 생성</a:t>
            </a:r>
            <a:endParaRPr lang="en-US" altLang="ko-KR" dirty="0" smtClean="0"/>
          </a:p>
          <a:p>
            <a:r>
              <a:rPr lang="ko-KR" altLang="en-US" dirty="0" smtClean="0"/>
              <a:t>로그인 다이얼로그 오픈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프로그램 시작 </a:t>
            </a:r>
            <a:r>
              <a:rPr lang="en-US" altLang="ko-KR" dirty="0" smtClean="0"/>
              <a:t>Argument(</a:t>
            </a:r>
            <a:r>
              <a:rPr lang="en-US" altLang="ko-KR" dirty="0" smtClean="0">
                <a:hlinkClick r:id="rId3"/>
              </a:rPr>
              <a:t>http://goo.gl/rzspT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Preference</a:t>
            </a:r>
            <a:endParaRPr lang="ko-KR" altLang="en-US" dirty="0"/>
          </a:p>
        </p:txBody>
      </p:sp>
      <p:pic>
        <p:nvPicPr>
          <p:cNvPr id="307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7610" y="260648"/>
            <a:ext cx="3492862" cy="2773437"/>
          </a:xfrm>
          <a:prstGeom prst="rect">
            <a:avLst/>
          </a:prstGeom>
          <a:noFill/>
        </p:spPr>
      </p:pic>
      <p:pic>
        <p:nvPicPr>
          <p:cNvPr id="3076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916832"/>
            <a:ext cx="6209322" cy="2232248"/>
          </a:xfrm>
          <a:prstGeom prst="rect">
            <a:avLst/>
          </a:prstGeom>
          <a:noFill/>
        </p:spPr>
      </p:pic>
      <p:pic>
        <p:nvPicPr>
          <p:cNvPr id="3078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7165" y="3645024"/>
            <a:ext cx="5363307" cy="28454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Commands and Action</a:t>
            </a:r>
            <a:endParaRPr lang="ko-KR" altLang="en-US" dirty="0"/>
          </a:p>
        </p:txBody>
      </p:sp>
      <p:pic>
        <p:nvPicPr>
          <p:cNvPr id="1331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340768"/>
            <a:ext cx="4476750" cy="2571750"/>
          </a:xfrm>
          <a:prstGeom prst="rect">
            <a:avLst/>
          </a:prstGeom>
          <a:noFill/>
        </p:spPr>
      </p:pic>
      <p:pic>
        <p:nvPicPr>
          <p:cNvPr id="13316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92896"/>
            <a:ext cx="5602382" cy="3528392"/>
          </a:xfrm>
          <a:prstGeom prst="rect">
            <a:avLst/>
          </a:prstGeom>
          <a:noFill/>
        </p:spPr>
      </p:pic>
      <p:pic>
        <p:nvPicPr>
          <p:cNvPr id="13318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581128"/>
            <a:ext cx="4058016" cy="21253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Viewer(Object Explorer)</a:t>
            </a:r>
            <a:endParaRPr lang="ko-KR" altLang="en-US" dirty="0"/>
          </a:p>
        </p:txBody>
      </p:sp>
      <p:pic>
        <p:nvPicPr>
          <p:cNvPr id="1741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0946" y="1345968"/>
            <a:ext cx="2351534" cy="4963352"/>
          </a:xfrm>
          <a:prstGeom prst="rect">
            <a:avLst/>
          </a:prstGeom>
          <a:noFill/>
        </p:spPr>
      </p:pic>
      <p:pic>
        <p:nvPicPr>
          <p:cNvPr id="1741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79699"/>
            <a:ext cx="5832648" cy="2557413"/>
          </a:xfrm>
          <a:prstGeom prst="rect">
            <a:avLst/>
          </a:prstGeom>
          <a:noFill/>
        </p:spPr>
      </p:pic>
      <p:pic>
        <p:nvPicPr>
          <p:cNvPr id="17414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1" y="4530903"/>
            <a:ext cx="5832648" cy="177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Editor(SQL Editor)</a:t>
            </a:r>
            <a:endParaRPr lang="ko-KR" altLang="en-US" dirty="0"/>
          </a:p>
        </p:txBody>
      </p:sp>
      <p:pic>
        <p:nvPicPr>
          <p:cNvPr id="1638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77616"/>
            <a:ext cx="5688632" cy="2607568"/>
          </a:xfrm>
          <a:prstGeom prst="rect">
            <a:avLst/>
          </a:prstGeom>
          <a:noFill/>
        </p:spPr>
      </p:pic>
      <p:pic>
        <p:nvPicPr>
          <p:cNvPr id="16390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725144"/>
            <a:ext cx="4824536" cy="1871138"/>
          </a:xfrm>
          <a:prstGeom prst="rect">
            <a:avLst/>
          </a:prstGeom>
          <a:noFill/>
        </p:spPr>
      </p:pic>
      <p:pic>
        <p:nvPicPr>
          <p:cNvPr id="16392" name="Picture 8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200946"/>
            <a:ext cx="3505200" cy="1571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Users\hangum\Pictures\tadpole-screen-sq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88640"/>
            <a:ext cx="2952328" cy="337604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Perspective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</a:t>
            </a:r>
            <a:r>
              <a:rPr lang="en-US" altLang="ko-KR" dirty="0" smtClean="0"/>
              <a:t>(Viewer, Editor)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pic>
        <p:nvPicPr>
          <p:cNvPr id="4301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90328"/>
            <a:ext cx="7850907" cy="2979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EMF</a:t>
            </a:r>
            <a:r>
              <a:rPr lang="en-US" altLang="ko-KR" sz="3000" dirty="0" smtClean="0"/>
              <a:t>(Eclipse Modeling Framework)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696472"/>
            <a:ext cx="7772400" cy="4572000"/>
          </a:xfrm>
        </p:spPr>
        <p:txBody>
          <a:bodyPr/>
          <a:lstStyle/>
          <a:p>
            <a:r>
              <a:rPr lang="en-US" altLang="ko-KR" dirty="0" smtClean="0"/>
              <a:t>Model to Java, Test code generation</a:t>
            </a:r>
            <a:endParaRPr lang="ko-KR" altLang="en-US" dirty="0"/>
          </a:p>
        </p:txBody>
      </p:sp>
      <p:pic>
        <p:nvPicPr>
          <p:cNvPr id="14341" name="Picture 5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591" y="2348880"/>
            <a:ext cx="4162425" cy="2362200"/>
          </a:xfrm>
          <a:prstGeom prst="rect">
            <a:avLst/>
          </a:prstGeom>
          <a:noFill/>
        </p:spPr>
      </p:pic>
      <p:pic>
        <p:nvPicPr>
          <p:cNvPr id="14343" name="Picture 7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658879"/>
            <a:ext cx="5422127" cy="29894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GEF(ERD)</a:t>
            </a:r>
            <a:endParaRPr lang="ko-KR" altLang="en-US" dirty="0"/>
          </a:p>
        </p:txBody>
      </p:sp>
      <p:pic>
        <p:nvPicPr>
          <p:cNvPr id="15362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5508065" cy="3133477"/>
          </a:xfrm>
          <a:prstGeom prst="rect">
            <a:avLst/>
          </a:prstGeom>
          <a:noFill/>
        </p:spPr>
      </p:pic>
      <p:pic>
        <p:nvPicPr>
          <p:cNvPr id="5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2355" y="295523"/>
            <a:ext cx="2880320" cy="3485843"/>
          </a:xfrm>
          <a:prstGeom prst="rect">
            <a:avLst/>
          </a:prstGeom>
          <a:noFill/>
        </p:spPr>
      </p:pic>
      <p:pic>
        <p:nvPicPr>
          <p:cNvPr id="15364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4203" y="4327971"/>
            <a:ext cx="4258277" cy="2269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Themes(CSS)</a:t>
            </a:r>
            <a:endParaRPr lang="ko-KR" altLang="en-US" dirty="0"/>
          </a:p>
        </p:txBody>
      </p:sp>
      <p:pic>
        <p:nvPicPr>
          <p:cNvPr id="1229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4680520" cy="1718591"/>
          </a:xfrm>
          <a:prstGeom prst="rect">
            <a:avLst/>
          </a:prstGeom>
          <a:noFill/>
        </p:spPr>
      </p:pic>
      <p:pic>
        <p:nvPicPr>
          <p:cNvPr id="1229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412776"/>
            <a:ext cx="2920470" cy="2016224"/>
          </a:xfrm>
          <a:prstGeom prst="rect">
            <a:avLst/>
          </a:prstGeom>
          <a:noFill/>
        </p:spPr>
      </p:pic>
      <p:pic>
        <p:nvPicPr>
          <p:cNvPr id="12294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412776"/>
            <a:ext cx="2614445" cy="2047456"/>
          </a:xfrm>
          <a:prstGeom prst="rect">
            <a:avLst/>
          </a:prstGeom>
          <a:noFill/>
        </p:spPr>
      </p:pic>
      <p:pic>
        <p:nvPicPr>
          <p:cNvPr id="7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941168"/>
            <a:ext cx="4429156" cy="164307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894796" y="5620770"/>
            <a:ext cx="2062077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7584" y="6093296"/>
            <a:ext cx="1585323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5157192"/>
            <a:ext cx="3857625" cy="895350"/>
          </a:xfrm>
          <a:prstGeom prst="rect">
            <a:avLst/>
          </a:prstGeom>
          <a:noFill/>
        </p:spPr>
      </p:pic>
      <p:pic>
        <p:nvPicPr>
          <p:cNvPr id="11" name="Picture 5" descr="C:\Users\hangum\Pictures\제목_~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3371" y="6165304"/>
            <a:ext cx="542925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upload</a:t>
            </a:r>
            <a:endParaRPr lang="ko-KR" altLang="en-US" dirty="0"/>
          </a:p>
        </p:txBody>
      </p:sp>
      <p:pic>
        <p:nvPicPr>
          <p:cNvPr id="9220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068960"/>
            <a:ext cx="5486400" cy="3486150"/>
          </a:xfrm>
          <a:prstGeom prst="rect">
            <a:avLst/>
          </a:prstGeom>
          <a:noFill/>
        </p:spPr>
      </p:pic>
      <p:pic>
        <p:nvPicPr>
          <p:cNvPr id="9222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8840"/>
            <a:ext cx="4067175" cy="1028700"/>
          </a:xfrm>
          <a:prstGeom prst="rect">
            <a:avLst/>
          </a:prstGeom>
          <a:noFill/>
        </p:spPr>
      </p:pic>
      <p:pic>
        <p:nvPicPr>
          <p:cNvPr id="9218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2976" y="1124744"/>
            <a:ext cx="4681512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altLang="ko-KR" dirty="0" smtClean="0"/>
              <a:t>2011</a:t>
            </a:r>
            <a:r>
              <a:rPr lang="ko-KR" altLang="en-US" dirty="0" smtClean="0"/>
              <a:t>년 부터 </a:t>
            </a:r>
            <a:r>
              <a:rPr lang="en-US" altLang="ko-KR" dirty="0" smtClean="0"/>
              <a:t>~</a:t>
            </a:r>
          </a:p>
          <a:p>
            <a:pPr lvl="1"/>
            <a:r>
              <a:rPr lang="ko-KR" altLang="en-US" dirty="0" smtClean="0"/>
              <a:t>웹 브라우저에서  </a:t>
            </a:r>
            <a:r>
              <a:rPr lang="en-US" altLang="ko-KR" dirty="0" smtClean="0"/>
              <a:t>DB</a:t>
            </a:r>
            <a:r>
              <a:rPr lang="ko-KR" altLang="en-US" dirty="0" smtClean="0"/>
              <a:t> 개발 및 관리 솔루션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RDB : </a:t>
            </a:r>
            <a:r>
              <a:rPr lang="en-US" altLang="ko-KR" sz="2200" dirty="0" smtClean="0">
                <a:solidFill>
                  <a:schemeClr val="accent1">
                    <a:lumMod val="75000"/>
                  </a:schemeClr>
                </a:solidFill>
              </a:rPr>
              <a:t>CUBRID, </a:t>
            </a:r>
            <a:r>
              <a:rPr lang="en-US" altLang="ko-KR" sz="2200" dirty="0" err="1" smtClean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en-US" altLang="ko-KR" sz="2200" dirty="0" smtClean="0">
                <a:solidFill>
                  <a:schemeClr val="accent1">
                    <a:lumMod val="75000"/>
                  </a:schemeClr>
                </a:solidFill>
              </a:rPr>
              <a:t>, MSSQL, Oracle, </a:t>
            </a:r>
            <a:r>
              <a:rPr lang="en-US" altLang="ko-KR" sz="2200" dirty="0" err="1" smtClean="0">
                <a:solidFill>
                  <a:schemeClr val="accent1">
                    <a:lumMod val="75000"/>
                  </a:schemeClr>
                </a:solidFill>
              </a:rPr>
              <a:t>SQLite</a:t>
            </a:r>
            <a:r>
              <a:rPr lang="en-US" altLang="ko-KR" sz="22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ko-KR" sz="2200" dirty="0" err="1" smtClean="0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endParaRPr lang="en-US" altLang="ko-KR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 smtClean="0"/>
              <a:t>NoSQL</a:t>
            </a:r>
            <a:r>
              <a:rPr lang="en-US" altLang="ko-KR" dirty="0" smtClean="0"/>
              <a:t> : </a:t>
            </a:r>
            <a:r>
              <a:rPr lang="en-US" altLang="ko-KR" sz="2200" dirty="0" err="1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altLang="ko-KR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Main page</a:t>
            </a:r>
          </a:p>
          <a:p>
            <a:pPr lvl="1"/>
            <a:r>
              <a:rPr lang="en-US" altLang="ko-KR" sz="2200" dirty="0" smtClean="0">
                <a:hlinkClick r:id="rId3"/>
              </a:rPr>
              <a:t>http://</a:t>
            </a:r>
            <a:r>
              <a:rPr lang="en-US" altLang="ko-KR" sz="2200" dirty="0" smtClean="0">
                <a:hlinkClick r:id="rId3"/>
              </a:rPr>
              <a:t>goo.gl/eu7PQ</a:t>
            </a:r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r>
              <a:rPr lang="ko-KR" altLang="en-US" dirty="0" smtClean="0"/>
              <a:t>개발자 매뉴얼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goo.gl/h4GkO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현재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0.0.8 SR4 </a:t>
            </a:r>
            <a:r>
              <a:rPr lang="ko-KR" altLang="en-US" dirty="0" smtClean="0"/>
              <a:t>배포 중</a:t>
            </a:r>
            <a:endParaRPr lang="en-US" altLang="ko-KR" dirty="0" smtClean="0"/>
          </a:p>
        </p:txBody>
      </p:sp>
      <p:pic>
        <p:nvPicPr>
          <p:cNvPr id="7" name="Picture 3" descr="C:\Users\hangum\Downloads\TadpoleForDBToolsArc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198020"/>
            <a:ext cx="2464178" cy="1812930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ko-KR" altLang="en-US" dirty="0" smtClean="0"/>
              <a:t>올챙이는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8" name="Picture 2" descr="C:\Users\hangum\Pictures\tadpole-er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4505" y="3251330"/>
            <a:ext cx="3317974" cy="3361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로그인 정보</a:t>
            </a:r>
            <a:endParaRPr lang="en-US" altLang="ko-KR" dirty="0" smtClean="0"/>
          </a:p>
          <a:p>
            <a:r>
              <a:rPr lang="ko-KR" altLang="en-US" dirty="0" smtClean="0"/>
              <a:t>사용자 기초 정보</a:t>
            </a:r>
            <a:endParaRPr lang="ko-KR" altLang="en-US" dirty="0"/>
          </a:p>
        </p:txBody>
      </p:sp>
      <p:pic>
        <p:nvPicPr>
          <p:cNvPr id="819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068960"/>
            <a:ext cx="527685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Push(</a:t>
            </a:r>
            <a:r>
              <a:rPr lang="en-US" altLang="ko-KR" dirty="0" err="1" smtClean="0"/>
              <a:t>UICallback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4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421777"/>
            <a:ext cx="6264696" cy="1791199"/>
          </a:xfrm>
          <a:prstGeom prst="rect">
            <a:avLst/>
          </a:prstGeom>
          <a:noFill/>
        </p:spPr>
      </p:pic>
      <p:pic>
        <p:nvPicPr>
          <p:cNvPr id="7172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45820"/>
            <a:ext cx="4557315" cy="3816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제품의 구조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제품의 배포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제품의 업데이트</a:t>
            </a:r>
            <a:endParaRPr lang="ko-KR" altLang="en-US" dirty="0"/>
          </a:p>
        </p:txBody>
      </p:sp>
      <p:pic>
        <p:nvPicPr>
          <p:cNvPr id="4403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708920"/>
            <a:ext cx="4114800" cy="2047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pic>
        <p:nvPicPr>
          <p:cNvPr id="46084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60648"/>
            <a:ext cx="4124325" cy="2705100"/>
          </a:xfrm>
          <a:prstGeom prst="rect">
            <a:avLst/>
          </a:prstGeom>
          <a:noFill/>
        </p:spPr>
      </p:pic>
      <p:pic>
        <p:nvPicPr>
          <p:cNvPr id="46088" name="Picture 8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636912"/>
            <a:ext cx="6480720" cy="39887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Product(Standalone)</a:t>
            </a:r>
            <a:endParaRPr lang="ko-KR" altLang="en-US" dirty="0"/>
          </a:p>
        </p:txBody>
      </p:sp>
      <p:pic>
        <p:nvPicPr>
          <p:cNvPr id="11268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5329" y="4221088"/>
            <a:ext cx="3884409" cy="2448272"/>
          </a:xfrm>
          <a:prstGeom prst="rect">
            <a:avLst/>
          </a:prstGeom>
          <a:noFill/>
        </p:spPr>
      </p:pic>
      <p:pic>
        <p:nvPicPr>
          <p:cNvPr id="1126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44824"/>
            <a:ext cx="4647667" cy="2915651"/>
          </a:xfrm>
          <a:prstGeom prst="rect">
            <a:avLst/>
          </a:prstGeom>
          <a:noFill/>
        </p:spPr>
      </p:pic>
      <p:pic>
        <p:nvPicPr>
          <p:cNvPr id="11270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1272927"/>
            <a:ext cx="5686425" cy="1724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1" y="1102713"/>
            <a:ext cx="4032449" cy="239829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Product(WAR)</a:t>
            </a:r>
            <a:endParaRPr lang="ko-KR" altLang="en-US" dirty="0"/>
          </a:p>
        </p:txBody>
      </p:sp>
      <p:pic>
        <p:nvPicPr>
          <p:cNvPr id="45060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24944"/>
            <a:ext cx="6991350" cy="3676650"/>
          </a:xfrm>
          <a:prstGeom prst="rect">
            <a:avLst/>
          </a:prstGeom>
          <a:noFill/>
        </p:spPr>
      </p:pic>
      <p:pic>
        <p:nvPicPr>
          <p:cNvPr id="45062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9" y="1331995"/>
            <a:ext cx="4104456" cy="1527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</a:t>
            </a:r>
            <a:r>
              <a:rPr lang="ko-KR" altLang="en-US" dirty="0"/>
              <a:t>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알고 있는 것은 버리세요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모르면 일단 멈추세요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혼자 고민하지 마세요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함께해요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Picture 1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7471" y="3789041"/>
            <a:ext cx="3527283" cy="2359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02658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</a:t>
            </a:r>
            <a:r>
              <a:rPr lang="ko-KR" altLang="en-US" dirty="0" smtClean="0"/>
              <a:t>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https://github.com/hangum/TadpoleForDBTools/wiki/Developer-Guide(kor)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www.youtube.com/watch?v=cXNthDhxWgs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77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ko-KR" altLang="en-US" dirty="0" smtClean="0"/>
              <a:t>올챙이는 앞으로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7482445"/>
              </p:ext>
            </p:extLst>
          </p:nvPr>
        </p:nvGraphicFramePr>
        <p:xfrm>
          <a:off x="1475656" y="1457961"/>
          <a:ext cx="7056784" cy="545633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056784"/>
              </a:tblGrid>
              <a:tr h="3380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앞으로</a:t>
                      </a:r>
                      <a:endParaRPr lang="ko-KR" altLang="en-US" dirty="0"/>
                    </a:p>
                  </a:txBody>
                  <a:tcPr/>
                </a:tc>
              </a:tr>
              <a:tr h="338090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kumimoji="0" lang="en-US" altLang="ko-KR" kern="1200" dirty="0" smtClean="0"/>
                        <a:t> </a:t>
                      </a:r>
                      <a:r>
                        <a:rPr lang="en-US" altLang="ko-KR" dirty="0" smtClean="0"/>
                        <a:t>0.0.9 version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b="1" baseline="0" dirty="0" smtClean="0"/>
                        <a:t>          </a:t>
                      </a:r>
                      <a:r>
                        <a:rPr lang="ko-KR" altLang="en-US" sz="1500" b="1" baseline="0" dirty="0" smtClean="0"/>
                        <a:t>상용버전 고민</a:t>
                      </a:r>
                      <a:r>
                        <a:rPr lang="en-US" altLang="ko-KR" sz="1500" b="1" baseline="0" dirty="0" smtClean="0"/>
                        <a:t>(?)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500" b="1" dirty="0" smtClean="0"/>
                        <a:t>                      </a:t>
                      </a:r>
                      <a:r>
                        <a:rPr lang="ko-KR" altLang="en-US" sz="1500" b="1" dirty="0" smtClean="0"/>
                        <a:t>사용자 </a:t>
                      </a:r>
                      <a:r>
                        <a:rPr lang="ko-KR" altLang="en-US" sz="1500" b="1" baseline="0" dirty="0" smtClean="0"/>
                        <a:t> 관리</a:t>
                      </a:r>
                      <a:endParaRPr lang="en-US" altLang="ko-KR" sz="1500" b="1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500" b="1" baseline="0" dirty="0" smtClean="0"/>
                        <a:t>                      DML </a:t>
                      </a:r>
                      <a:r>
                        <a:rPr lang="ko-KR" altLang="en-US" sz="1500" b="1" baseline="0" dirty="0" smtClean="0"/>
                        <a:t>실행 권한관리</a:t>
                      </a:r>
                      <a:r>
                        <a:rPr lang="en-US" altLang="ko-KR" sz="1500" b="1" baseline="0" dirty="0" smtClean="0"/>
                        <a:t/>
                      </a:r>
                      <a:br>
                        <a:rPr lang="en-US" altLang="ko-KR" sz="1500" b="1" baseline="0" dirty="0" smtClean="0"/>
                      </a:br>
                      <a:r>
                        <a:rPr lang="en-US" altLang="ko-KR" sz="1500" b="1" baseline="0" dirty="0" smtClean="0"/>
                        <a:t>                      </a:t>
                      </a:r>
                      <a:r>
                        <a:rPr lang="ko-KR" altLang="en-US" sz="1500" b="1" baseline="0" dirty="0" smtClean="0"/>
                        <a:t>사용자 쿼리 통계</a:t>
                      </a:r>
                      <a:endParaRPr lang="en-US" altLang="ko-KR" sz="1500" b="1" baseline="0" dirty="0" smtClean="0"/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500" b="1" baseline="0" smtClean="0"/>
                        <a:t>                      </a:t>
                      </a:r>
                      <a:r>
                        <a:rPr lang="ko-KR" altLang="en-US" sz="1500" b="1" baseline="0" smtClean="0"/>
                        <a:t>보고서 </a:t>
                      </a:r>
                      <a:endParaRPr lang="en-US" altLang="ko-KR" sz="1500" b="1" dirty="0" smtClean="0"/>
                    </a:p>
                    <a:p>
                      <a:pPr lvl="1"/>
                      <a:r>
                        <a:rPr lang="en-US" altLang="ko-KR" sz="1500" b="1" dirty="0" smtClean="0"/>
                        <a:t>RDB</a:t>
                      </a:r>
                    </a:p>
                    <a:p>
                      <a:pPr lvl="2"/>
                      <a:r>
                        <a:rPr lang="en-US" altLang="ko-KR" sz="1500" dirty="0" smtClean="0"/>
                        <a:t>DB to DB migration</a:t>
                      </a:r>
                    </a:p>
                    <a:p>
                      <a:pPr lvl="2"/>
                      <a:r>
                        <a:rPr lang="en-US" altLang="ko-KR" sz="1500" dirty="0" smtClean="0"/>
                        <a:t>ERD </a:t>
                      </a:r>
                      <a:r>
                        <a:rPr lang="ko-KR" altLang="en-US" sz="1500" dirty="0" smtClean="0"/>
                        <a:t>새롭게 구현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en-US" altLang="ko-KR" sz="1500" dirty="0" err="1" smtClean="0"/>
                        <a:t>PostgreSQL</a:t>
                      </a:r>
                      <a:r>
                        <a:rPr lang="en-US" altLang="ko-KR" sz="1500" dirty="0" smtClean="0"/>
                        <a:t>, DB2</a:t>
                      </a:r>
                      <a:r>
                        <a:rPr lang="ko-KR" altLang="en-US" sz="1500" dirty="0" smtClean="0"/>
                        <a:t>추가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ko-KR" altLang="en-US" sz="1500" dirty="0" smtClean="0"/>
                        <a:t>모니터링 기능 </a:t>
                      </a:r>
                      <a:endParaRPr lang="en-US" altLang="ko-KR" sz="1500" dirty="0" smtClean="0"/>
                    </a:p>
                    <a:p>
                      <a:pPr lvl="1"/>
                      <a:r>
                        <a:rPr lang="en-US" altLang="ko-KR" sz="1500" b="1" dirty="0" err="1" smtClean="0"/>
                        <a:t>NoSQL</a:t>
                      </a:r>
                      <a:endParaRPr lang="en-US" altLang="ko-KR" sz="1500" b="1" dirty="0" smtClean="0"/>
                    </a:p>
                    <a:p>
                      <a:pPr lvl="2"/>
                      <a:r>
                        <a:rPr lang="en-US" altLang="ko-KR" sz="1500" dirty="0" smtClean="0"/>
                        <a:t>RDB to </a:t>
                      </a:r>
                      <a:r>
                        <a:rPr lang="en-US" altLang="ko-KR" sz="1500" dirty="0" err="1" smtClean="0"/>
                        <a:t>NoSQL</a:t>
                      </a:r>
                      <a:r>
                        <a:rPr lang="en-US" altLang="ko-KR" sz="1500" dirty="0" smtClean="0"/>
                        <a:t> migration</a:t>
                      </a:r>
                    </a:p>
                    <a:p>
                      <a:pPr lvl="2"/>
                      <a:r>
                        <a:rPr lang="en-US" altLang="ko-KR" sz="1500" dirty="0" smtClean="0"/>
                        <a:t>Apache Cassandra </a:t>
                      </a:r>
                      <a:r>
                        <a:rPr lang="ko-KR" altLang="en-US" sz="1500" dirty="0" smtClean="0"/>
                        <a:t>추가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ko-KR" altLang="en-US" sz="1500" dirty="0" smtClean="0"/>
                        <a:t>모델링 도구 개발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ko-KR" altLang="en-US" sz="1500" dirty="0" smtClean="0"/>
                        <a:t>모니터링 기능</a:t>
                      </a:r>
                      <a:r>
                        <a:rPr lang="ko-KR" altLang="en-US" dirty="0" smtClean="0"/>
                        <a:t> </a:t>
                      </a:r>
                      <a:endParaRPr kumimoji="0" lang="en-US" altLang="ko-KR" kern="1200" dirty="0" smtClean="0"/>
                    </a:p>
                  </a:txBody>
                  <a:tcPr/>
                </a:tc>
              </a:tr>
              <a:tr h="1204371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ko-KR" dirty="0" smtClean="0"/>
                        <a:t>1.0.0 version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</a:t>
                      </a:r>
                      <a:r>
                        <a:rPr lang="en-US" altLang="ko-KR" baseline="0" dirty="0" smtClean="0">
                          <a:sym typeface="Wingdings" pitchFamily="2" charset="2"/>
                        </a:rPr>
                        <a:t> ?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ko-KR" altLang="en-US" dirty="0" smtClean="0"/>
                        <a:t>         상용버전 출시</a:t>
                      </a:r>
                      <a:endParaRPr lang="en-US" altLang="ko-KR" baseline="0" dirty="0" smtClean="0">
                        <a:sym typeface="Wingdings" pitchFamily="2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시스템 생성 대체 텍스트: UserManager&#10;Marlager&#10;RefreshAddMㅇdify&#10;search-&#10;User/DBType&#10;MANAGER&#10;USER&#10;MySQL&#10;MONGODB&#10;SQUte&#10;SQUte&#10;email/DBName&#10;manager.tadp이e(Dgmai-.com&#10;fdgh@dfsdf.com&#10;sakila&#10;M。ngoDB-Test&#10;Chi『look--SQUte&#10;SQUteSamPIe&#10;Name/DBIrlfo&#10;tad[)oIesemanage「&#10;fdfgdf&#10;127.0.0.1:3306&#10;127.0.0.1:27017&#10;Appr。valDelete&#10;YES NO&#10;YES NO&#10;Createtlem&#10;2012-07-2509:4{&#10;OUp&#10;2012-07-2714:0E&#10;■■”ysQL&#10;TestersharedDB&#10;14.63.212.152:13306&#10;■■■&#10;''1''&#10;MySQ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33" y="1340768"/>
            <a:ext cx="4762155" cy="18722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608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Platform Overview</a:t>
            </a:r>
            <a:endParaRPr lang="ko-KR" altLang="en-US" dirty="0"/>
          </a:p>
        </p:txBody>
      </p:sp>
      <p:pic>
        <p:nvPicPr>
          <p:cNvPr id="5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933056"/>
            <a:ext cx="3846166" cy="2592288"/>
          </a:xfrm>
          <a:prstGeom prst="rect">
            <a:avLst/>
          </a:prstGeom>
          <a:noFill/>
        </p:spPr>
      </p:pic>
      <p:pic>
        <p:nvPicPr>
          <p:cNvPr id="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6540" y="1484784"/>
            <a:ext cx="4121524" cy="3147988"/>
          </a:xfrm>
          <a:prstGeom prst="rect">
            <a:avLst/>
          </a:prstGeom>
          <a:noFill/>
        </p:spPr>
      </p:pic>
      <p:pic>
        <p:nvPicPr>
          <p:cNvPr id="29698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1303635"/>
            <a:ext cx="3021952" cy="2269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en-US" altLang="ko-KR" dirty="0" smtClean="0"/>
              <a:t>Eclipse Overview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285984" y="1357298"/>
          <a:ext cx="5929354" cy="514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354"/>
              </a:tblGrid>
              <a:tr h="514353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4" descr="C:\Users\hangum\Contacts\Pictures\workbench uder the  co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3429" y="1432026"/>
            <a:ext cx="5716588" cy="5000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Infrastructure</a:t>
            </a:r>
            <a:endParaRPr lang="ko-KR" altLang="en-US" dirty="0"/>
          </a:p>
        </p:txBody>
      </p:sp>
      <p:pic>
        <p:nvPicPr>
          <p:cNvPr id="1028" name="Picture 4" descr="C:\Users\hangum\Pictures\menual\dependenc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961975" y="1331932"/>
            <a:ext cx="7582612" cy="3897268"/>
          </a:xfrm>
          <a:prstGeom prst="rect">
            <a:avLst/>
          </a:prstGeom>
          <a:noFill/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788024" y="5373216"/>
          <a:ext cx="3888432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88432"/>
              </a:tblGrid>
              <a:tr h="349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Java Class</a:t>
                      </a:r>
                      <a:r>
                        <a:rPr lang="en-US" altLang="ko-KR" baseline="0" dirty="0" smtClean="0"/>
                        <a:t> Library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27584" y="5794464"/>
          <a:ext cx="7848872" cy="370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JVM(Java Virtual Machine)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27584" y="5373216"/>
          <a:ext cx="3888432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88432"/>
              </a:tblGrid>
              <a:tr h="349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Plug-in</a:t>
                      </a:r>
                      <a:r>
                        <a:rPr lang="en-US" altLang="ko-KR" baseline="0" dirty="0" smtClean="0"/>
                        <a:t> Loader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27584" y="6226512"/>
          <a:ext cx="7848872" cy="370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OS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Plug-in Structure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1268760"/>
            <a:ext cx="3456384" cy="36004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com.hangum.db.browser.rap.core</a:t>
            </a:r>
            <a:endParaRPr lang="ko-KR" altLang="en-US" dirty="0"/>
          </a:p>
        </p:txBody>
      </p:sp>
      <p:cxnSp>
        <p:nvCxnSpPr>
          <p:cNvPr id="10" name="꺾인 연결선 9"/>
          <p:cNvCxnSpPr>
            <a:endCxn id="2052" idx="1"/>
          </p:cNvCxnSpPr>
          <p:nvPr/>
        </p:nvCxnSpPr>
        <p:spPr>
          <a:xfrm>
            <a:off x="4729463" y="2187182"/>
            <a:ext cx="781801" cy="1080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2054" idx="1"/>
            <a:endCxn id="2058" idx="3"/>
          </p:cNvCxnSpPr>
          <p:nvPr/>
        </p:nvCxnSpPr>
        <p:spPr>
          <a:xfrm rot="10800000" flipV="1">
            <a:off x="4801471" y="3165794"/>
            <a:ext cx="216024" cy="182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908266" y="2115174"/>
            <a:ext cx="7907361" cy="1629290"/>
            <a:chOff x="908266" y="2020507"/>
            <a:chExt cx="7907361" cy="1629290"/>
          </a:xfrm>
        </p:grpSpPr>
        <p:pic>
          <p:nvPicPr>
            <p:cNvPr id="2052" name="Picture 4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11264" y="2092515"/>
              <a:ext cx="3250647" cy="216024"/>
            </a:xfrm>
            <a:prstGeom prst="rect">
              <a:avLst/>
            </a:prstGeom>
            <a:noFill/>
          </p:spPr>
        </p:pic>
        <p:pic>
          <p:nvPicPr>
            <p:cNvPr id="2054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17495" y="2956611"/>
              <a:ext cx="3798132" cy="229033"/>
            </a:xfrm>
            <a:prstGeom prst="rect">
              <a:avLst/>
            </a:prstGeom>
            <a:noFill/>
          </p:spPr>
        </p:pic>
        <p:pic>
          <p:nvPicPr>
            <p:cNvPr id="2056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08266" y="2020507"/>
              <a:ext cx="3893205" cy="828675"/>
            </a:xfrm>
            <a:prstGeom prst="rect">
              <a:avLst/>
            </a:prstGeom>
            <a:noFill/>
          </p:spPr>
        </p:pic>
        <p:pic>
          <p:nvPicPr>
            <p:cNvPr id="2058" name="Picture 10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13039" y="2857709"/>
              <a:ext cx="3888432" cy="792088"/>
            </a:xfrm>
            <a:prstGeom prst="rect">
              <a:avLst/>
            </a:prstGeom>
            <a:noFill/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971600" y="5877272"/>
            <a:ext cx="2016224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src</a:t>
            </a:r>
            <a:endParaRPr lang="ko-KR" altLang="en-US" sz="15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971600" y="4111429"/>
            <a:ext cx="7763417" cy="1720123"/>
            <a:chOff x="971600" y="4687493"/>
            <a:chExt cx="7763417" cy="1720123"/>
          </a:xfrm>
        </p:grpSpPr>
        <p:pic>
          <p:nvPicPr>
            <p:cNvPr id="2060" name="Picture 12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71600" y="4687493"/>
              <a:ext cx="4824536" cy="1720123"/>
            </a:xfrm>
            <a:prstGeom prst="rect">
              <a:avLst/>
            </a:prstGeom>
            <a:noFill/>
          </p:spPr>
        </p:pic>
        <p:sp>
          <p:nvSpPr>
            <p:cNvPr id="27" name="톱니 모양의 오른쪽 화살표 26"/>
            <p:cNvSpPr/>
            <p:nvPr/>
          </p:nvSpPr>
          <p:spPr>
            <a:xfrm>
              <a:off x="5940152" y="5367232"/>
              <a:ext cx="360040" cy="36004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602" name="Picture 2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40466" y="4687493"/>
              <a:ext cx="2294551" cy="1656184"/>
            </a:xfrm>
            <a:prstGeom prst="rect">
              <a:avLst/>
            </a:prstGeom>
            <a:noFill/>
          </p:spPr>
        </p:pic>
      </p:grpSp>
      <p:cxnSp>
        <p:nvCxnSpPr>
          <p:cNvPr id="20" name="직선 연결선 19"/>
          <p:cNvCxnSpPr/>
          <p:nvPr/>
        </p:nvCxnSpPr>
        <p:spPr>
          <a:xfrm>
            <a:off x="683568" y="1628800"/>
            <a:ext cx="0" cy="4896544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683568" y="1783104"/>
            <a:ext cx="2304256" cy="288032"/>
            <a:chOff x="683568" y="2043704"/>
            <a:chExt cx="2160240" cy="2880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71600" y="2043704"/>
              <a:ext cx="1872208" cy="28803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META-INF</a:t>
              </a:r>
              <a:endParaRPr lang="ko-KR" altLang="en-US" sz="1500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683568" y="2169500"/>
              <a:ext cx="288032" cy="0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683568" y="3787965"/>
            <a:ext cx="2304256" cy="288032"/>
            <a:chOff x="683568" y="4095360"/>
            <a:chExt cx="2160240" cy="28803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971600" y="4095360"/>
              <a:ext cx="1872208" cy="28803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plugin.xml</a:t>
              </a:r>
              <a:endParaRPr lang="ko-KR" altLang="en-US" sz="1500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683568" y="4293096"/>
              <a:ext cx="288032" cy="0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683568" y="6021288"/>
            <a:ext cx="288032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675568" y="6412860"/>
            <a:ext cx="2312256" cy="288032"/>
            <a:chOff x="683568" y="1727096"/>
            <a:chExt cx="2160240" cy="28803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71600" y="1727096"/>
              <a:ext cx="1872208" cy="28803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icons</a:t>
              </a:r>
              <a:endParaRPr lang="ko-KR" altLang="en-US" sz="1500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683568" y="1844824"/>
              <a:ext cx="288032" cy="0"/>
            </a:xfrm>
            <a:prstGeom prst="line">
              <a:avLst/>
            </a:prstGeom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시스템 생성 대체 텍스트: 'L믈com.hangum.samPle.core&#10;)탭nRESystemLi腕arylJ糾aSE-1.6]&#10;7．소Plug-inDePendencies&#10;卜댜src&#10;&gt;2》icons&#10;'E》META-INF&#10;驪MAMFEsT.MF&#10;國build.Properties&#10;驪Plugin.xm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52" y="240054"/>
            <a:ext cx="2200275" cy="1543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3324</TotalTime>
  <Words>1007</Words>
  <Application>Microsoft Office PowerPoint</Application>
  <PresentationFormat>화면 슬라이드 쇼(4:3)</PresentationFormat>
  <Paragraphs>242</Paragraphs>
  <Slides>37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메트로</vt:lpstr>
      <vt:lpstr>올챙이로 살펴보는 Eclipse개발</vt:lpstr>
      <vt:lpstr>목 차</vt:lpstr>
      <vt:lpstr>올챙이는?</vt:lpstr>
      <vt:lpstr>데모</vt:lpstr>
      <vt:lpstr>올챙이는 앞으로</vt:lpstr>
      <vt:lpstr>Eclipse Platform Overview</vt:lpstr>
      <vt:lpstr>Eclipse Overview</vt:lpstr>
      <vt:lpstr>Eclipse Infrastructure</vt:lpstr>
      <vt:lpstr>Plug-in Structure</vt:lpstr>
      <vt:lpstr>SWT/JFace</vt:lpstr>
      <vt:lpstr>Eclipse startup sequence</vt:lpstr>
      <vt:lpstr>Eclipse Plug-in 개발환경</vt:lpstr>
      <vt:lpstr>Tadpole Plug-in list</vt:lpstr>
      <vt:lpstr>Tadpole plug-in dependencies </vt:lpstr>
      <vt:lpstr>Target Platform</vt:lpstr>
      <vt:lpstr>Tadpole Overview</vt:lpstr>
      <vt:lpstr>Tadpole Engine DB</vt:lpstr>
      <vt:lpstr>올챙이 개발</vt:lpstr>
      <vt:lpstr>Eclipse Plug-in 개발은?</vt:lpstr>
      <vt:lpstr>Start?</vt:lpstr>
      <vt:lpstr>Preference</vt:lpstr>
      <vt:lpstr>Commands and Action</vt:lpstr>
      <vt:lpstr>Viewer(Object Explorer)</vt:lpstr>
      <vt:lpstr>Editor(SQL Editor)</vt:lpstr>
      <vt:lpstr>Perspective</vt:lpstr>
      <vt:lpstr>EMF(Eclipse Modeling Framework)</vt:lpstr>
      <vt:lpstr>GEF(ERD)</vt:lpstr>
      <vt:lpstr>Themes(CSS)</vt:lpstr>
      <vt:lpstr>File upload</vt:lpstr>
      <vt:lpstr>Session</vt:lpstr>
      <vt:lpstr>Server Push(UICallback)</vt:lpstr>
      <vt:lpstr>feature</vt:lpstr>
      <vt:lpstr>Test</vt:lpstr>
      <vt:lpstr>Product(Standalone)</vt:lpstr>
      <vt:lpstr>Product(WAR)</vt:lpstr>
      <vt:lpstr>결론</vt:lpstr>
      <vt:lpstr>참고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올챙이로 살펴보는 Eclipse개발</dc:title>
  <dc:creator>hangum</dc:creator>
  <cp:lastModifiedBy>hangum</cp:lastModifiedBy>
  <cp:revision>552</cp:revision>
  <dcterms:created xsi:type="dcterms:W3CDTF">2012-08-27T16:21:29Z</dcterms:created>
  <dcterms:modified xsi:type="dcterms:W3CDTF">2012-09-18T15:26:05Z</dcterms:modified>
</cp:coreProperties>
</file>