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20" r:id="rId5"/>
    <p:sldId id="608" r:id="rId6"/>
    <p:sldId id="594" r:id="rId7"/>
    <p:sldId id="551" r:id="rId8"/>
    <p:sldId id="574" r:id="rId9"/>
    <p:sldId id="616" r:id="rId10"/>
    <p:sldId id="614" r:id="rId11"/>
    <p:sldId id="601" r:id="rId12"/>
    <p:sldId id="617" r:id="rId13"/>
    <p:sldId id="588" r:id="rId14"/>
    <p:sldId id="605" r:id="rId15"/>
    <p:sldId id="615" r:id="rId16"/>
    <p:sldId id="613" r:id="rId17"/>
    <p:sldId id="508" r:id="rId18"/>
    <p:sldId id="589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kaid Benomar, Abdeluahed" initials="BBA" lastIdx="8" clrIdx="0">
    <p:extLst>
      <p:ext uri="{19B8F6BF-5375-455C-9EA6-DF929625EA0E}">
        <p15:presenceInfo xmlns:p15="http://schemas.microsoft.com/office/powerpoint/2012/main" userId="S-1-5-21-329068152-854245398-839522115-2038480" providerId="AD"/>
      </p:ext>
    </p:extLst>
  </p:cmAuthor>
  <p:cmAuthor id="2" name="Abdeluahed" initials="A" lastIdx="3" clrIdx="1">
    <p:extLst>
      <p:ext uri="{19B8F6BF-5375-455C-9EA6-DF929625EA0E}">
        <p15:presenceInfo xmlns:p15="http://schemas.microsoft.com/office/powerpoint/2012/main" userId="S::BELKAAD1@novartis.net::79eb0954-55a3-41df-9a30-c72db1cda7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0000"/>
    <a:srgbClr val="023760"/>
    <a:srgbClr val="FF9900"/>
    <a:srgbClr val="E0D2AC"/>
    <a:srgbClr val="9ABFDC"/>
    <a:srgbClr val="529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126"/>
  </p:normalViewPr>
  <p:slideViewPr>
    <p:cSldViewPr showGuides="1">
      <p:cViewPr varScale="1">
        <p:scale>
          <a:sx n="77" d="100"/>
          <a:sy n="77" d="100"/>
        </p:scale>
        <p:origin x="1052" y="80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5" d="100"/>
          <a:sy n="165" d="100"/>
        </p:scale>
        <p:origin x="41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moros, Eric" userId="7a10a9b0-7cd3-411b-b323-28f940d6dafa" providerId="ADAL" clId="{FEB700B4-53F9-44BB-AC18-BE85B9174AB0}"/>
    <pc:docChg chg="modSld">
      <pc:chgData name="Matamoros, Eric" userId="7a10a9b0-7cd3-411b-b323-28f940d6dafa" providerId="ADAL" clId="{FEB700B4-53F9-44BB-AC18-BE85B9174AB0}" dt="2022-10-08T19:14:31.450" v="264" actId="1076"/>
      <pc:docMkLst>
        <pc:docMk/>
      </pc:docMkLst>
      <pc:sldChg chg="addSp modSp mod">
        <pc:chgData name="Matamoros, Eric" userId="7a10a9b0-7cd3-411b-b323-28f940d6dafa" providerId="ADAL" clId="{FEB700B4-53F9-44BB-AC18-BE85B9174AB0}" dt="2022-10-08T19:13:10.618" v="187" actId="20577"/>
        <pc:sldMkLst>
          <pc:docMk/>
          <pc:sldMk cId="2112939955" sldId="601"/>
        </pc:sldMkLst>
        <pc:spChg chg="add mod">
          <ac:chgData name="Matamoros, Eric" userId="7a10a9b0-7cd3-411b-b323-28f940d6dafa" providerId="ADAL" clId="{FEB700B4-53F9-44BB-AC18-BE85B9174AB0}" dt="2022-10-08T19:13:10.618" v="187" actId="20577"/>
          <ac:spMkLst>
            <pc:docMk/>
            <pc:sldMk cId="2112939955" sldId="601"/>
            <ac:spMk id="23" creationId="{A70679EB-80DE-45D4-9671-173DB2F1D7A5}"/>
          </ac:spMkLst>
        </pc:spChg>
      </pc:sldChg>
      <pc:sldChg chg="addSp modSp mod">
        <pc:chgData name="Matamoros, Eric" userId="7a10a9b0-7cd3-411b-b323-28f940d6dafa" providerId="ADAL" clId="{FEB700B4-53F9-44BB-AC18-BE85B9174AB0}" dt="2022-10-08T19:14:31.450" v="264" actId="1076"/>
        <pc:sldMkLst>
          <pc:docMk/>
          <pc:sldMk cId="48334468" sldId="614"/>
        </pc:sldMkLst>
        <pc:spChg chg="add mod">
          <ac:chgData name="Matamoros, Eric" userId="7a10a9b0-7cd3-411b-b323-28f940d6dafa" providerId="ADAL" clId="{FEB700B4-53F9-44BB-AC18-BE85B9174AB0}" dt="2022-10-08T19:13:53.603" v="257" actId="1076"/>
          <ac:spMkLst>
            <pc:docMk/>
            <pc:sldMk cId="48334468" sldId="614"/>
            <ac:spMk id="40" creationId="{3D67C9F3-A534-4F51-8F01-CFA4B9CF33C8}"/>
          </ac:spMkLst>
        </pc:spChg>
        <pc:picChg chg="add mod">
          <ac:chgData name="Matamoros, Eric" userId="7a10a9b0-7cd3-411b-b323-28f940d6dafa" providerId="ADAL" clId="{FEB700B4-53F9-44BB-AC18-BE85B9174AB0}" dt="2022-10-08T19:14:28.216" v="262" actId="1076"/>
          <ac:picMkLst>
            <pc:docMk/>
            <pc:sldMk cId="48334468" sldId="614"/>
            <ac:picMk id="20" creationId="{0833721E-CADB-4364-821F-A85FAE5328C8}"/>
          </ac:picMkLst>
        </pc:picChg>
        <pc:picChg chg="add mod">
          <ac:chgData name="Matamoros, Eric" userId="7a10a9b0-7cd3-411b-b323-28f940d6dafa" providerId="ADAL" clId="{FEB700B4-53F9-44BB-AC18-BE85B9174AB0}" dt="2022-10-08T19:14:31.450" v="264" actId="1076"/>
          <ac:picMkLst>
            <pc:docMk/>
            <pc:sldMk cId="48334468" sldId="614"/>
            <ac:picMk id="45" creationId="{D8150400-AC93-4F18-889E-20E89DD8DF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10/8/2022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330BE-D91A-D240-B266-E5D5F99B4C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3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“Quote goes here.”</a:t>
            </a:r>
          </a:p>
          <a:p>
            <a:pPr lvl="1"/>
            <a:r>
              <a:rPr lang="en-US" dirty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dirty="0" err="1"/>
              <a:t>su</a:t>
            </a:r>
            <a:r>
              <a:rPr lang="en-US" dirty="0"/>
              <a:t>   </a:t>
            </a:r>
            <a:r>
              <a:rPr lang="en-US" dirty="0" err="1"/>
              <a:t>btitle</a:t>
            </a:r>
            <a:r>
              <a:rPr lang="en-US" dirty="0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9" cy="51435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fo rhola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886924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4" progId="TCLayout.ActiveDocument.1">
                  <p:embed/>
                </p:oleObj>
              </mc:Choice>
              <mc:Fallback>
                <p:oleObj name="think-cell Slide" r:id="rId23" imgW="395" imgH="394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3200" b="1" i="0" baseline="0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E3BDE7-CD22-5C47-8AB5-1BB7AA03176B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9422" y="478155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9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8022" y="4781550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9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r>
              <a:rPr lang="en-US"/>
              <a:t>1 fo rhola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Datathon</a:t>
            </a:r>
            <a:r>
              <a:rPr lang="en-US" dirty="0"/>
              <a:t>: Lifecycle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9" b="28479"/>
          <a:stretch>
            <a:fillRect/>
          </a:stretch>
        </p:blipFill>
        <p:spPr/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0F02EB36-0137-47B7-BEF3-A0917BFD6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October 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28E60D-21DB-47F4-93A4-B0C0CCF961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790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028E60D-21DB-47F4-93A4-B0C0CCF961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3ECAA2F-39EF-405D-81EA-89E71F70610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32707" y="4207012"/>
            <a:ext cx="352839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6" y="182140"/>
            <a:ext cx="8542188" cy="960919"/>
          </a:xfrm>
        </p:spPr>
        <p:txBody>
          <a:bodyPr vert="horz">
            <a:normAutofit/>
          </a:bodyPr>
          <a:lstStyle/>
          <a:p>
            <a:r>
              <a:rPr lang="en-US" sz="2400" dirty="0"/>
              <a:t>Information Provided in Datasets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7892" y="799635"/>
            <a:ext cx="1889971" cy="2810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4448" y="1769900"/>
            <a:ext cx="1889971" cy="3483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Competitors Date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8284" y="2145590"/>
            <a:ext cx="1889971" cy="30194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Launch Date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8284" y="2490993"/>
            <a:ext cx="1889971" cy="6529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Indication Date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8284" y="3191127"/>
            <a:ext cx="1889971" cy="2720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04E49-89AB-478A-8B63-57B702814E6A}"/>
              </a:ext>
            </a:extLst>
          </p:cNvPr>
          <p:cNvSpPr txBox="1"/>
          <p:nvPr/>
        </p:nvSpPr>
        <p:spPr>
          <a:xfrm>
            <a:off x="539552" y="545032"/>
            <a:ext cx="2592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Information</a:t>
            </a:r>
          </a:p>
          <a:p>
            <a:endParaRPr lang="en-US" sz="1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32D885-0FAA-45C7-96B9-EC628A71BF4B}"/>
              </a:ext>
            </a:extLst>
          </p:cNvPr>
          <p:cNvCxnSpPr>
            <a:cxnSpLocks/>
          </p:cNvCxnSpPr>
          <p:nvPr/>
        </p:nvCxnSpPr>
        <p:spPr>
          <a:xfrm flipH="1">
            <a:off x="604447" y="771550"/>
            <a:ext cx="2049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765963-9207-4610-8110-87CE3F816D2F}"/>
              </a:ext>
            </a:extLst>
          </p:cNvPr>
          <p:cNvSpPr txBox="1"/>
          <p:nvPr/>
        </p:nvSpPr>
        <p:spPr>
          <a:xfrm>
            <a:off x="2797890" y="552793"/>
            <a:ext cx="2592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Explanation</a:t>
            </a:r>
          </a:p>
          <a:p>
            <a:endParaRPr lang="en-US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713F28-7208-480C-8D37-A6153E004962}"/>
              </a:ext>
            </a:extLst>
          </p:cNvPr>
          <p:cNvCxnSpPr>
            <a:cxnSpLocks/>
          </p:cNvCxnSpPr>
          <p:nvPr/>
        </p:nvCxnSpPr>
        <p:spPr>
          <a:xfrm flipH="1">
            <a:off x="2908289" y="771550"/>
            <a:ext cx="4093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2659C11-EAD7-4265-B04B-C1529CE6242C}"/>
              </a:ext>
            </a:extLst>
          </p:cNvPr>
          <p:cNvSpPr txBox="1"/>
          <p:nvPr/>
        </p:nvSpPr>
        <p:spPr>
          <a:xfrm>
            <a:off x="2896362" y="1726645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·Entry date of a competitors in the market (one country-drug can have multiple competitors).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5AC8F6-56B6-4DBF-ABEB-8C1FC8706DE4}"/>
              </a:ext>
            </a:extLst>
          </p:cNvPr>
          <p:cNvSpPr txBox="1"/>
          <p:nvPr/>
        </p:nvSpPr>
        <p:spPr>
          <a:xfrm>
            <a:off x="2881895" y="2119793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·Date when the brand was launched in the market. Approval timelines are different in each region.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B54EDA-BD8F-42A1-A295-FD876CC76116}"/>
              </a:ext>
            </a:extLst>
          </p:cNvPr>
          <p:cNvSpPr txBox="1"/>
          <p:nvPr/>
        </p:nvSpPr>
        <p:spPr>
          <a:xfrm>
            <a:off x="2910588" y="2473144"/>
            <a:ext cx="3904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·Date of entry of an indication. An indication reflects a therapeutic use of a drug. </a:t>
            </a:r>
            <a:r>
              <a:rPr lang="en-US" sz="1000" i="1" dirty="0"/>
              <a:t>E.g. a drug with two indications will be useful for treating two diseases or two conditions of a same disease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EA40B-BAD3-447B-8B01-B943FD834CD6}"/>
              </a:ext>
            </a:extLst>
          </p:cNvPr>
          <p:cNvSpPr txBox="1"/>
          <p:nvPr/>
        </p:nvSpPr>
        <p:spPr>
          <a:xfrm>
            <a:off x="2910588" y="3217073"/>
            <a:ext cx="3088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·Population for each country and year.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98D1FC-63C0-4723-B3A0-FB726724C1CE}"/>
              </a:ext>
            </a:extLst>
          </p:cNvPr>
          <p:cNvSpPr/>
          <p:nvPr/>
        </p:nvSpPr>
        <p:spPr>
          <a:xfrm>
            <a:off x="595022" y="3540875"/>
            <a:ext cx="1889971" cy="3843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Prevalence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3EA73D-54E8-4DEE-8557-8E6974F87177}"/>
              </a:ext>
            </a:extLst>
          </p:cNvPr>
          <p:cNvSpPr txBox="1"/>
          <p:nvPr/>
        </p:nvSpPr>
        <p:spPr>
          <a:xfrm>
            <a:off x="2896362" y="821794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·Number of monthly units sold per drug in each country.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83BEA-C676-4366-85BC-0230A1F13082}"/>
              </a:ext>
            </a:extLst>
          </p:cNvPr>
          <p:cNvSpPr txBox="1"/>
          <p:nvPr/>
        </p:nvSpPr>
        <p:spPr>
          <a:xfrm>
            <a:off x="2913396" y="3552437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 Number of patients being treated with a particular condition.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50E266-A8FA-4F9F-9355-FD5801447F21}"/>
              </a:ext>
            </a:extLst>
          </p:cNvPr>
          <p:cNvSpPr/>
          <p:nvPr/>
        </p:nvSpPr>
        <p:spPr>
          <a:xfrm>
            <a:off x="618125" y="1114538"/>
            <a:ext cx="1889971" cy="28249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Stage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CDC7B-4D1A-47A3-A22E-EB4E921679B9}"/>
              </a:ext>
            </a:extLst>
          </p:cNvPr>
          <p:cNvSpPr/>
          <p:nvPr/>
        </p:nvSpPr>
        <p:spPr>
          <a:xfrm>
            <a:off x="5645072" y="4582791"/>
            <a:ext cx="3528392" cy="505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D6668-8D31-465A-9CD9-10DE2CAF1F5B}"/>
              </a:ext>
            </a:extLst>
          </p:cNvPr>
          <p:cNvSpPr txBox="1"/>
          <p:nvPr/>
        </p:nvSpPr>
        <p:spPr>
          <a:xfrm>
            <a:off x="2913396" y="3987208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·Forecasts created through a simple seasonal-trend extrapolation based on the recent stage (or the last 18-months).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2C8B0F-02A8-4270-97AC-9C371335232F}"/>
              </a:ext>
            </a:extLst>
          </p:cNvPr>
          <p:cNvSpPr/>
          <p:nvPr/>
        </p:nvSpPr>
        <p:spPr>
          <a:xfrm>
            <a:off x="604448" y="3980471"/>
            <a:ext cx="1889971" cy="36167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Benchmark Forecasts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084253-1F79-4FC4-A16A-AB73804E5FF9}"/>
              </a:ext>
            </a:extLst>
          </p:cNvPr>
          <p:cNvSpPr txBox="1"/>
          <p:nvPr/>
        </p:nvSpPr>
        <p:spPr>
          <a:xfrm>
            <a:off x="2915816" y="4423122"/>
            <a:ext cx="412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·Numeric value representing the area of action of each drug.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42CB2F-DC04-43E3-B368-04A241FB4BC8}"/>
              </a:ext>
            </a:extLst>
          </p:cNvPr>
          <p:cNvCxnSpPr>
            <a:cxnSpLocks/>
          </p:cNvCxnSpPr>
          <p:nvPr/>
        </p:nvCxnSpPr>
        <p:spPr>
          <a:xfrm flipV="1">
            <a:off x="615827" y="1062270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84AA35-AFBB-4006-ADCA-D53FC97542AE}"/>
              </a:ext>
            </a:extLst>
          </p:cNvPr>
          <p:cNvCxnSpPr>
            <a:cxnSpLocks/>
          </p:cNvCxnSpPr>
          <p:nvPr/>
        </p:nvCxnSpPr>
        <p:spPr>
          <a:xfrm flipV="1">
            <a:off x="598284" y="2121791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C385B4-7620-40E3-99A5-2A293B87AF69}"/>
              </a:ext>
            </a:extLst>
          </p:cNvPr>
          <p:cNvCxnSpPr>
            <a:cxnSpLocks/>
          </p:cNvCxnSpPr>
          <p:nvPr/>
        </p:nvCxnSpPr>
        <p:spPr>
          <a:xfrm flipV="1">
            <a:off x="596220" y="2462922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C3AE69-E826-470D-ADFC-4147E9F1D997}"/>
              </a:ext>
            </a:extLst>
          </p:cNvPr>
          <p:cNvCxnSpPr>
            <a:cxnSpLocks/>
          </p:cNvCxnSpPr>
          <p:nvPr/>
        </p:nvCxnSpPr>
        <p:spPr>
          <a:xfrm flipV="1">
            <a:off x="618611" y="3160540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20C62E-AC4E-4C2A-934B-3674A9FC7ACB}"/>
              </a:ext>
            </a:extLst>
          </p:cNvPr>
          <p:cNvCxnSpPr>
            <a:cxnSpLocks/>
          </p:cNvCxnSpPr>
          <p:nvPr/>
        </p:nvCxnSpPr>
        <p:spPr>
          <a:xfrm flipV="1">
            <a:off x="605592" y="3497102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75420B-48D8-420F-9FF1-37752DD32652}"/>
              </a:ext>
            </a:extLst>
          </p:cNvPr>
          <p:cNvCxnSpPr>
            <a:cxnSpLocks/>
          </p:cNvCxnSpPr>
          <p:nvPr/>
        </p:nvCxnSpPr>
        <p:spPr>
          <a:xfrm flipV="1">
            <a:off x="608987" y="3943672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C1758D-8F59-4385-9B51-491D40AA2DBD}"/>
              </a:ext>
            </a:extLst>
          </p:cNvPr>
          <p:cNvCxnSpPr>
            <a:cxnSpLocks/>
          </p:cNvCxnSpPr>
          <p:nvPr/>
        </p:nvCxnSpPr>
        <p:spPr>
          <a:xfrm flipV="1">
            <a:off x="616248" y="4370675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FD10E3-DC44-41AA-A05B-E3AFBA710D71}"/>
              </a:ext>
            </a:extLst>
          </p:cNvPr>
          <p:cNvSpPr/>
          <p:nvPr/>
        </p:nvSpPr>
        <p:spPr>
          <a:xfrm>
            <a:off x="604447" y="4418574"/>
            <a:ext cx="1889971" cy="26613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Therapeutic Area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877120-2C81-44A9-891D-B156F1D8233B}"/>
              </a:ext>
            </a:extLst>
          </p:cNvPr>
          <p:cNvCxnSpPr>
            <a:cxnSpLocks/>
          </p:cNvCxnSpPr>
          <p:nvPr/>
        </p:nvCxnSpPr>
        <p:spPr>
          <a:xfrm flipV="1">
            <a:off x="604447" y="1728170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921E7E-4C0E-4BA4-8472-20C9DE4A20F2}"/>
              </a:ext>
            </a:extLst>
          </p:cNvPr>
          <p:cNvCxnSpPr>
            <a:cxnSpLocks/>
          </p:cNvCxnSpPr>
          <p:nvPr/>
        </p:nvCxnSpPr>
        <p:spPr>
          <a:xfrm flipH="1">
            <a:off x="592724" y="5116601"/>
            <a:ext cx="639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4461C1-3DA3-479F-83C4-2623A5A3E506}"/>
              </a:ext>
            </a:extLst>
          </p:cNvPr>
          <p:cNvSpPr txBox="1"/>
          <p:nvPr/>
        </p:nvSpPr>
        <p:spPr>
          <a:xfrm>
            <a:off x="2924748" y="1093709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·Identified stages and respective category.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A1F473-2D9C-43E0-A831-188677155760}"/>
              </a:ext>
            </a:extLst>
          </p:cNvPr>
          <p:cNvCxnSpPr>
            <a:cxnSpLocks/>
          </p:cNvCxnSpPr>
          <p:nvPr/>
        </p:nvCxnSpPr>
        <p:spPr>
          <a:xfrm flipV="1">
            <a:off x="592724" y="4698434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55892E2-DCE5-4AAB-AAE8-8AFE5D1C6D77}"/>
              </a:ext>
            </a:extLst>
          </p:cNvPr>
          <p:cNvSpPr/>
          <p:nvPr/>
        </p:nvSpPr>
        <p:spPr>
          <a:xfrm>
            <a:off x="592724" y="4728938"/>
            <a:ext cx="1889971" cy="33262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Regulatory Designations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6531C1-5FC9-4360-B1B3-1459F0185CB0}"/>
              </a:ext>
            </a:extLst>
          </p:cNvPr>
          <p:cNvSpPr txBox="1"/>
          <p:nvPr/>
        </p:nvSpPr>
        <p:spPr>
          <a:xfrm>
            <a:off x="2915816" y="4716491"/>
            <a:ext cx="412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 Indicates the country-brands that had a fast-track approval. This distinctive is given by FDA for drugs with high potential or usage.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5AC4F4-8BD5-46C6-BBD1-1B97B04D8718}"/>
              </a:ext>
            </a:extLst>
          </p:cNvPr>
          <p:cNvSpPr/>
          <p:nvPr/>
        </p:nvSpPr>
        <p:spPr>
          <a:xfrm>
            <a:off x="632779" y="1432610"/>
            <a:ext cx="1889971" cy="28249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Business Unit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8B207E-69D2-42F1-ADFF-15E1B859A9A0}"/>
              </a:ext>
            </a:extLst>
          </p:cNvPr>
          <p:cNvCxnSpPr>
            <a:cxnSpLocks/>
          </p:cNvCxnSpPr>
          <p:nvPr/>
        </p:nvCxnSpPr>
        <p:spPr>
          <a:xfrm flipV="1">
            <a:off x="632779" y="1398534"/>
            <a:ext cx="6408712" cy="9929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3056EC-D495-4AB6-807A-CF1438465DC1}"/>
              </a:ext>
            </a:extLst>
          </p:cNvPr>
          <p:cNvSpPr txBox="1"/>
          <p:nvPr/>
        </p:nvSpPr>
        <p:spPr>
          <a:xfrm>
            <a:off x="2924748" y="1428325"/>
            <a:ext cx="4032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·Numeric value that identifies the business area of the drug.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7CDF7-7AF5-47A8-9DF9-F0E33092B427}"/>
              </a:ext>
            </a:extLst>
          </p:cNvPr>
          <p:cNvSpPr txBox="1"/>
          <p:nvPr/>
        </p:nvSpPr>
        <p:spPr>
          <a:xfrm>
            <a:off x="6424754" y="206162"/>
            <a:ext cx="2558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file with the metadata of each</a:t>
            </a:r>
          </a:p>
          <a:p>
            <a:r>
              <a:rPr lang="en-US" sz="1100" dirty="0"/>
              <a:t>dataset will be provided to each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23EAF-0171-4CDE-B7E7-F07B0B39E217}"/>
              </a:ext>
            </a:extLst>
          </p:cNvPr>
          <p:cNvSpPr/>
          <p:nvPr/>
        </p:nvSpPr>
        <p:spPr>
          <a:xfrm>
            <a:off x="6424754" y="182140"/>
            <a:ext cx="2558714" cy="471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6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AF3E77-F2EE-4E38-A009-AA17756D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919"/>
          </a:xfrm>
        </p:spPr>
        <p:txBody>
          <a:bodyPr/>
          <a:lstStyle/>
          <a:p>
            <a:r>
              <a:rPr lang="en-US" dirty="0"/>
              <a:t>Metrics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37823-6390-4F5B-AA30-3CD4922D3AD7}"/>
              </a:ext>
            </a:extLst>
          </p:cNvPr>
          <p:cNvSpPr/>
          <p:nvPr/>
        </p:nvSpPr>
        <p:spPr>
          <a:xfrm>
            <a:off x="4578492" y="1282224"/>
            <a:ext cx="410830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2: Predict stabilization upon transition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D8339-E5B6-4A9E-B530-391B2B552D04}"/>
              </a:ext>
            </a:extLst>
          </p:cNvPr>
          <p:cNvSpPr/>
          <p:nvPr/>
        </p:nvSpPr>
        <p:spPr>
          <a:xfrm>
            <a:off x="590415" y="1227819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1: Predict transition moment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1EC09D-2857-4FEB-B61E-2C324ABA59E1}"/>
                  </a:ext>
                </a:extLst>
              </p:cNvPr>
              <p:cNvSpPr txBox="1"/>
              <p:nvPr/>
            </p:nvSpPr>
            <p:spPr>
              <a:xfrm>
                <a:off x="979264" y="2161723"/>
                <a:ext cx="303647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𝐺𝑖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1EC09D-2857-4FEB-B61E-2C324ABA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64" y="2161723"/>
                <a:ext cx="3036472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8F9FE03-03DC-4A24-A548-DE2DC1E4EA0A}"/>
              </a:ext>
            </a:extLst>
          </p:cNvPr>
          <p:cNvSpPr/>
          <p:nvPr/>
        </p:nvSpPr>
        <p:spPr>
          <a:xfrm>
            <a:off x="906867" y="3632135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sz="1100" i="1" dirty="0" err="1">
                <a:solidFill>
                  <a:schemeClr val="tx1"/>
                </a:solidFill>
              </a:rPr>
              <a:t>Ti</a:t>
            </a:r>
            <a:r>
              <a:rPr lang="en-US" sz="1100" i="1" dirty="0">
                <a:solidFill>
                  <a:schemeClr val="tx1"/>
                </a:solidFill>
              </a:rPr>
              <a:t> = Predicted date of transition</a:t>
            </a:r>
          </a:p>
          <a:p>
            <a:pPr algn="just"/>
            <a:r>
              <a:rPr lang="en-US" sz="1100" i="1" dirty="0">
                <a:solidFill>
                  <a:schemeClr val="tx1"/>
                </a:solidFill>
              </a:rPr>
              <a:t>Gi = Ground-truth transition date</a:t>
            </a:r>
          </a:p>
          <a:p>
            <a:pPr algn="just"/>
            <a:r>
              <a:rPr lang="en-US" sz="1100" i="1" dirty="0">
                <a:solidFill>
                  <a:schemeClr val="tx1"/>
                </a:solidFill>
              </a:rPr>
              <a:t>Fi = Forecasting horizon. Equals to 36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3E6F29-92B5-41FD-940E-07ADFF801D84}"/>
                  </a:ext>
                </a:extLst>
              </p:cNvPr>
              <p:cNvSpPr txBox="1"/>
              <p:nvPr/>
            </p:nvSpPr>
            <p:spPr>
              <a:xfrm>
                <a:off x="5298968" y="2073696"/>
                <a:ext cx="24992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𝐹𝑖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3E6F29-92B5-41FD-940E-07ADFF801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68" y="2073696"/>
                <a:ext cx="24992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B25B62B-91DB-49FD-9EB0-925AEB9ED99C}"/>
              </a:ext>
            </a:extLst>
          </p:cNvPr>
          <p:cNvSpPr/>
          <p:nvPr/>
        </p:nvSpPr>
        <p:spPr>
          <a:xfrm>
            <a:off x="5265183" y="3528516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sz="1100" i="1" dirty="0">
                <a:solidFill>
                  <a:schemeClr val="tx1"/>
                </a:solidFill>
              </a:rPr>
              <a:t>Fi = Predicted forecast point</a:t>
            </a:r>
          </a:p>
          <a:p>
            <a:pPr algn="just"/>
            <a:r>
              <a:rPr lang="en-US" sz="1100" i="1" dirty="0">
                <a:solidFill>
                  <a:schemeClr val="tx1"/>
                </a:solidFill>
              </a:rPr>
              <a:t>Ai = Real point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1B88F-9DC6-4CBE-BC9C-C45B836B36F4}"/>
              </a:ext>
            </a:extLst>
          </p:cNvPr>
          <p:cNvSpPr/>
          <p:nvPr/>
        </p:nvSpPr>
        <p:spPr>
          <a:xfrm>
            <a:off x="906867" y="2069912"/>
            <a:ext cx="3518064" cy="990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F64ED-4DB5-40B5-B097-B369DE81E29E}"/>
              </a:ext>
            </a:extLst>
          </p:cNvPr>
          <p:cNvSpPr/>
          <p:nvPr/>
        </p:nvSpPr>
        <p:spPr>
          <a:xfrm>
            <a:off x="4868253" y="2044559"/>
            <a:ext cx="3518064" cy="990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Presentation to the jury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17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267494"/>
            <a:ext cx="8229600" cy="960919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713CA-B552-44F6-9D8B-F22401E520E0}"/>
              </a:ext>
            </a:extLst>
          </p:cNvPr>
          <p:cNvSpPr txBox="1"/>
          <p:nvPr/>
        </p:nvSpPr>
        <p:spPr>
          <a:xfrm>
            <a:off x="470885" y="986703"/>
            <a:ext cx="8532119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Top 10 teams </a:t>
            </a:r>
            <a:r>
              <a:rPr lang="en-US" sz="1600" dirty="0"/>
              <a:t>with the lowest error on Metric 1 (Time APE) will move to the second phase.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Top 5 teams </a:t>
            </a:r>
            <a:r>
              <a:rPr lang="en-US" sz="1600" dirty="0"/>
              <a:t>with the lowest error on Metric 2 (Med. APE) will present to the jury.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32840-C81E-402E-A0D0-BB4480267FA7}"/>
              </a:ext>
            </a:extLst>
          </p:cNvPr>
          <p:cNvSpPr txBox="1"/>
          <p:nvPr/>
        </p:nvSpPr>
        <p:spPr>
          <a:xfrm>
            <a:off x="467544" y="2715095"/>
            <a:ext cx="8208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· Profile of a brand that transitions from a growing to a mature scenario.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· Problem solving. Describe the solution proposal from a DS point-of-view.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· Understand business needs and how your product could help improve the business needs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EE86E1-D4A4-4A58-A435-FB8DC5A5E47D}"/>
              </a:ext>
            </a:extLst>
          </p:cNvPr>
          <p:cNvSpPr/>
          <p:nvPr/>
        </p:nvSpPr>
        <p:spPr>
          <a:xfrm>
            <a:off x="502774" y="2220021"/>
            <a:ext cx="716557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Prepare a 5-minute presentation that needs to reflect the following points: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F6C51-CE7F-4A80-9F93-869070E27D26}"/>
              </a:ext>
            </a:extLst>
          </p:cNvPr>
          <p:cNvSpPr/>
          <p:nvPr/>
        </p:nvSpPr>
        <p:spPr>
          <a:xfrm>
            <a:off x="360361" y="1131590"/>
            <a:ext cx="8532119" cy="91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1779662"/>
            <a:ext cx="4320480" cy="115212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 you for your attention!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3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9609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31047-6247-440D-AB3C-496A9F4001AB}"/>
              </a:ext>
            </a:extLst>
          </p:cNvPr>
          <p:cNvSpPr txBox="1"/>
          <p:nvPr/>
        </p:nvSpPr>
        <p:spPr>
          <a:xfrm>
            <a:off x="1547664" y="1502058"/>
            <a:ext cx="61926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Pharmaceutical industry &amp; Lifecycle of a product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Introduction to the Challenge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Datasets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Metrics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Presentation to the jury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D62C73-9A0D-4E45-A9BD-CD71BD9F3684}"/>
              </a:ext>
            </a:extLst>
          </p:cNvPr>
          <p:cNvSpPr/>
          <p:nvPr/>
        </p:nvSpPr>
        <p:spPr>
          <a:xfrm>
            <a:off x="1070800" y="1502058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1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FD3BD4-564B-412F-9276-DDD39B1B397D}"/>
              </a:ext>
            </a:extLst>
          </p:cNvPr>
          <p:cNvSpPr/>
          <p:nvPr/>
        </p:nvSpPr>
        <p:spPr>
          <a:xfrm>
            <a:off x="1070800" y="2051309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49C1BD-C4F4-49F1-9CF4-C166D1936E89}"/>
              </a:ext>
            </a:extLst>
          </p:cNvPr>
          <p:cNvSpPr/>
          <p:nvPr/>
        </p:nvSpPr>
        <p:spPr>
          <a:xfrm>
            <a:off x="1070800" y="2600560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7606C-731F-40F0-978C-6208D74C0982}"/>
              </a:ext>
            </a:extLst>
          </p:cNvPr>
          <p:cNvSpPr/>
          <p:nvPr/>
        </p:nvSpPr>
        <p:spPr>
          <a:xfrm>
            <a:off x="1070800" y="3151992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4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5C3EF4-52DC-4B3C-BA59-44C816942EF3}"/>
              </a:ext>
            </a:extLst>
          </p:cNvPr>
          <p:cNvSpPr/>
          <p:nvPr/>
        </p:nvSpPr>
        <p:spPr>
          <a:xfrm>
            <a:off x="1070800" y="3698413"/>
            <a:ext cx="432048" cy="335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6912768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Pharmaceutical industry &amp; Lifecycle of a 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2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6684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lifecycle curve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2F28D-5D1E-4F7D-B748-0D95855385EC}"/>
              </a:ext>
            </a:extLst>
          </p:cNvPr>
          <p:cNvGrpSpPr/>
          <p:nvPr/>
        </p:nvGrpSpPr>
        <p:grpSpPr>
          <a:xfrm>
            <a:off x="1091982" y="987574"/>
            <a:ext cx="6960035" cy="3472690"/>
            <a:chOff x="683568" y="1303819"/>
            <a:chExt cx="5690469" cy="2833690"/>
          </a:xfrm>
        </p:grpSpPr>
        <p:grpSp>
          <p:nvGrpSpPr>
            <p:cNvPr id="67" name="Group 66"/>
            <p:cNvGrpSpPr/>
            <p:nvPr/>
          </p:nvGrpSpPr>
          <p:grpSpPr>
            <a:xfrm>
              <a:off x="683568" y="1303819"/>
              <a:ext cx="5690469" cy="2833690"/>
              <a:chOff x="465707" y="478830"/>
              <a:chExt cx="8208912" cy="4409555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853068" y="4443958"/>
                <a:ext cx="6821551" cy="44442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Commercialization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65707" y="4443958"/>
                <a:ext cx="1296142" cy="44442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/>
                  <a:t>R&amp;D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91188" y="478830"/>
                <a:ext cx="1655930" cy="4827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Product launch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769168" y="478830"/>
                <a:ext cx="1765904" cy="48273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accent1"/>
                    </a:solidFill>
                  </a:rPr>
                  <a:t>Gx Entry</a:t>
                </a: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3635896" y="1558121"/>
                <a:ext cx="0" cy="25922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652120" y="1558121"/>
                <a:ext cx="7423" cy="25922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98819" y="1151148"/>
                <a:ext cx="1512169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Growth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79985" y="1151148"/>
                <a:ext cx="1254425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Maturity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11819" y="1154201"/>
                <a:ext cx="1512169" cy="431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Decline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829820" y="1558121"/>
                <a:ext cx="0" cy="2669813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769872" y="3215378"/>
              <a:ext cx="1048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sales</a:t>
              </a:r>
            </a:p>
          </p:txBody>
        </p:sp>
        <p:cxnSp>
          <p:nvCxnSpPr>
            <p:cNvPr id="71" name="Straight Connector 70"/>
            <p:cNvCxnSpPr>
              <a:stCxn id="52" idx="2"/>
            </p:cNvCxnSpPr>
            <p:nvPr/>
          </p:nvCxnSpPr>
          <p:spPr>
            <a:xfrm flipH="1">
              <a:off x="1621785" y="1614039"/>
              <a:ext cx="1" cy="12182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278821" y="1614989"/>
              <a:ext cx="1" cy="12182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09F42C-6E31-484D-9973-7747688FA53C}"/>
                </a:ext>
              </a:extLst>
            </p:cNvPr>
            <p:cNvSpPr/>
            <p:nvPr/>
          </p:nvSpPr>
          <p:spPr>
            <a:xfrm>
              <a:off x="1816759" y="2257766"/>
              <a:ext cx="3350239" cy="1342652"/>
            </a:xfrm>
            <a:custGeom>
              <a:avLst/>
              <a:gdLst>
                <a:gd name="connsiteX0" fmla="*/ 0 w 3311818"/>
                <a:gd name="connsiteY0" fmla="*/ 1296546 h 1296546"/>
                <a:gd name="connsiteX1" fmla="*/ 514830 w 3311818"/>
                <a:gd name="connsiteY1" fmla="*/ 920029 h 1296546"/>
                <a:gd name="connsiteX2" fmla="*/ 945136 w 3311818"/>
                <a:gd name="connsiteY2" fmla="*/ 151625 h 1296546"/>
                <a:gd name="connsiteX3" fmla="*/ 2558783 w 3311818"/>
                <a:gd name="connsiteY3" fmla="*/ 82469 h 1296546"/>
                <a:gd name="connsiteX4" fmla="*/ 2919932 w 3311818"/>
                <a:gd name="connsiteY4" fmla="*/ 1073709 h 1296546"/>
                <a:gd name="connsiteX5" fmla="*/ 3311818 w 3311818"/>
                <a:gd name="connsiteY5" fmla="*/ 1296546 h 1296546"/>
                <a:gd name="connsiteX6" fmla="*/ 3311818 w 3311818"/>
                <a:gd name="connsiteY6" fmla="*/ 1296546 h 129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1818" h="1296546">
                  <a:moveTo>
                    <a:pt x="0" y="1296546"/>
                  </a:moveTo>
                  <a:cubicBezTo>
                    <a:pt x="178653" y="1203697"/>
                    <a:pt x="357307" y="1110849"/>
                    <a:pt x="514830" y="920029"/>
                  </a:cubicBezTo>
                  <a:cubicBezTo>
                    <a:pt x="672353" y="729209"/>
                    <a:pt x="604477" y="291218"/>
                    <a:pt x="945136" y="151625"/>
                  </a:cubicBezTo>
                  <a:cubicBezTo>
                    <a:pt x="1285795" y="12032"/>
                    <a:pt x="2229650" y="-71212"/>
                    <a:pt x="2558783" y="82469"/>
                  </a:cubicBezTo>
                  <a:cubicBezTo>
                    <a:pt x="2887916" y="236150"/>
                    <a:pt x="2794426" y="871363"/>
                    <a:pt x="2919932" y="1073709"/>
                  </a:cubicBezTo>
                  <a:cubicBezTo>
                    <a:pt x="3045438" y="1276055"/>
                    <a:pt x="3311818" y="1296546"/>
                    <a:pt x="3311818" y="1296546"/>
                  </a:cubicBezTo>
                  <a:lnTo>
                    <a:pt x="3311818" y="1296546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6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lifecycle curve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72FDD5-3462-4F7F-96FC-F20157DEECD0}"/>
              </a:ext>
            </a:extLst>
          </p:cNvPr>
          <p:cNvGrpSpPr/>
          <p:nvPr/>
        </p:nvGrpSpPr>
        <p:grpSpPr>
          <a:xfrm>
            <a:off x="971600" y="987755"/>
            <a:ext cx="7279763" cy="3513709"/>
            <a:chOff x="964645" y="858269"/>
            <a:chExt cx="7495785" cy="40654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BDBD33F-9E95-4C9E-B1E3-EA729F867DB6}"/>
                </a:ext>
              </a:extLst>
            </p:cNvPr>
            <p:cNvSpPr/>
            <p:nvPr/>
          </p:nvSpPr>
          <p:spPr>
            <a:xfrm>
              <a:off x="1580082" y="1553990"/>
              <a:ext cx="6112767" cy="2196896"/>
            </a:xfrm>
            <a:custGeom>
              <a:avLst/>
              <a:gdLst>
                <a:gd name="connsiteX0" fmla="*/ 0 w 5580530"/>
                <a:gd name="connsiteY0" fmla="*/ 2196896 h 2196896"/>
                <a:gd name="connsiteX1" fmla="*/ 658906 w 5580530"/>
                <a:gd name="connsiteY1" fmla="*/ 1975019 h 2196896"/>
                <a:gd name="connsiteX2" fmla="*/ 995083 w 5580530"/>
                <a:gd name="connsiteY2" fmla="*/ 1000107 h 2196896"/>
                <a:gd name="connsiteX3" fmla="*/ 2245659 w 5580530"/>
                <a:gd name="connsiteY3" fmla="*/ 838743 h 2196896"/>
                <a:gd name="connsiteX4" fmla="*/ 2669242 w 5580530"/>
                <a:gd name="connsiteY4" fmla="*/ 126049 h 2196896"/>
                <a:gd name="connsiteX5" fmla="*/ 4000500 w 5580530"/>
                <a:gd name="connsiteY5" fmla="*/ 11749 h 2196896"/>
                <a:gd name="connsiteX6" fmla="*/ 4403912 w 5580530"/>
                <a:gd name="connsiteY6" fmla="*/ 267243 h 2196896"/>
                <a:gd name="connsiteX7" fmla="*/ 4807324 w 5580530"/>
                <a:gd name="connsiteY7" fmla="*/ 1537990 h 2196896"/>
                <a:gd name="connsiteX8" fmla="*/ 5580530 w 5580530"/>
                <a:gd name="connsiteY8" fmla="*/ 1780037 h 219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0530" h="2196896">
                  <a:moveTo>
                    <a:pt x="0" y="2196896"/>
                  </a:moveTo>
                  <a:cubicBezTo>
                    <a:pt x="246529" y="2185690"/>
                    <a:pt x="493059" y="2174484"/>
                    <a:pt x="658906" y="1975019"/>
                  </a:cubicBezTo>
                  <a:cubicBezTo>
                    <a:pt x="824753" y="1775554"/>
                    <a:pt x="730624" y="1189486"/>
                    <a:pt x="995083" y="1000107"/>
                  </a:cubicBezTo>
                  <a:cubicBezTo>
                    <a:pt x="1259542" y="810728"/>
                    <a:pt x="1966633" y="984419"/>
                    <a:pt x="2245659" y="838743"/>
                  </a:cubicBezTo>
                  <a:cubicBezTo>
                    <a:pt x="2524685" y="693067"/>
                    <a:pt x="2376768" y="263881"/>
                    <a:pt x="2669242" y="126049"/>
                  </a:cubicBezTo>
                  <a:cubicBezTo>
                    <a:pt x="2961716" y="-11783"/>
                    <a:pt x="3711388" y="-11783"/>
                    <a:pt x="4000500" y="11749"/>
                  </a:cubicBezTo>
                  <a:cubicBezTo>
                    <a:pt x="4289612" y="35281"/>
                    <a:pt x="4269441" y="12870"/>
                    <a:pt x="4403912" y="267243"/>
                  </a:cubicBezTo>
                  <a:cubicBezTo>
                    <a:pt x="4538383" y="521616"/>
                    <a:pt x="4611221" y="1285858"/>
                    <a:pt x="4807324" y="1537990"/>
                  </a:cubicBezTo>
                  <a:cubicBezTo>
                    <a:pt x="5003427" y="1790122"/>
                    <a:pt x="5291978" y="1785079"/>
                    <a:pt x="5580530" y="1780037"/>
                  </a:cubicBez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CC9559-C3FE-44DE-9084-7BE662744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91" y="1506598"/>
              <a:ext cx="0" cy="26194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76773D-209A-455B-B550-A71DF407FA1C}"/>
                </a:ext>
              </a:extLst>
            </p:cNvPr>
            <p:cNvCxnSpPr>
              <a:cxnSpLocks/>
            </p:cNvCxnSpPr>
            <p:nvPr/>
          </p:nvCxnSpPr>
          <p:spPr>
            <a:xfrm>
              <a:off x="3931951" y="1474842"/>
              <a:ext cx="0" cy="261276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041BE4-E4B4-4ABD-8C6C-C941FDA21AA2}"/>
                </a:ext>
              </a:extLst>
            </p:cNvPr>
            <p:cNvCxnSpPr>
              <a:cxnSpLocks/>
            </p:cNvCxnSpPr>
            <p:nvPr/>
          </p:nvCxnSpPr>
          <p:spPr>
            <a:xfrm>
              <a:off x="4508015" y="1474842"/>
              <a:ext cx="0" cy="261276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6372FC-921C-44D0-BCE3-6790813680DB}"/>
                </a:ext>
              </a:extLst>
            </p:cNvPr>
            <p:cNvCxnSpPr>
              <a:cxnSpLocks/>
            </p:cNvCxnSpPr>
            <p:nvPr/>
          </p:nvCxnSpPr>
          <p:spPr>
            <a:xfrm>
              <a:off x="6360791" y="1474925"/>
              <a:ext cx="0" cy="2614439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2">
              <a:extLst>
                <a:ext uri="{FF2B5EF4-FFF2-40B4-BE49-F238E27FC236}">
                  <a16:creationId xmlns:a16="http://schemas.microsoft.com/office/drawing/2014/main" id="{134DE0CB-C8CA-4305-A324-884E6B90B18C}"/>
                </a:ext>
              </a:extLst>
            </p:cNvPr>
            <p:cNvSpPr/>
            <p:nvPr/>
          </p:nvSpPr>
          <p:spPr>
            <a:xfrm>
              <a:off x="5748723" y="858269"/>
              <a:ext cx="1224136" cy="3102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Gx entry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F390219-513C-4773-9576-D42D3CE50418}"/>
                </a:ext>
              </a:extLst>
            </p:cNvPr>
            <p:cNvCxnSpPr/>
            <p:nvPr/>
          </p:nvCxnSpPr>
          <p:spPr>
            <a:xfrm flipH="1">
              <a:off x="6360790" y="1169439"/>
              <a:ext cx="1" cy="12182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A6589C-D3E8-431C-8E0D-96C1BE23C7DF}"/>
                </a:ext>
              </a:extLst>
            </p:cNvPr>
            <p:cNvSpPr txBox="1"/>
            <p:nvPr/>
          </p:nvSpPr>
          <p:spPr>
            <a:xfrm>
              <a:off x="1937476" y="4094665"/>
              <a:ext cx="1048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Growth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F077469-360D-4902-BF7D-2ED4C8CB335D}"/>
                </a:ext>
              </a:extLst>
            </p:cNvPr>
            <p:cNvSpPr txBox="1"/>
            <p:nvPr/>
          </p:nvSpPr>
          <p:spPr>
            <a:xfrm>
              <a:off x="2806364" y="4094665"/>
              <a:ext cx="10482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Maturity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8DC4C4-04E5-4F05-B982-4FDC051A4F07}"/>
                </a:ext>
              </a:extLst>
            </p:cNvPr>
            <p:cNvSpPr txBox="1"/>
            <p:nvPr/>
          </p:nvSpPr>
          <p:spPr>
            <a:xfrm>
              <a:off x="4929740" y="4094665"/>
              <a:ext cx="1048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Second Maturity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1DCE3-5BC5-4223-9E93-EBFF04B311D9}"/>
                </a:ext>
              </a:extLst>
            </p:cNvPr>
            <p:cNvSpPr txBox="1"/>
            <p:nvPr/>
          </p:nvSpPr>
          <p:spPr>
            <a:xfrm>
              <a:off x="6727308" y="4094665"/>
              <a:ext cx="1343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Decline Post</a:t>
              </a:r>
            </a:p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Gx Entry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DD0D74F-18C6-4BBA-9ADD-FEBAE28EF568}"/>
                </a:ext>
              </a:extLst>
            </p:cNvPr>
            <p:cNvSpPr txBox="1"/>
            <p:nvPr/>
          </p:nvSpPr>
          <p:spPr>
            <a:xfrm>
              <a:off x="3793896" y="4094665"/>
              <a:ext cx="851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Second Growth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83EAA1-32D0-4D4B-98AF-99E08569DD77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1491630"/>
              <a:ext cx="0" cy="26194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9A9B1A-8C51-4970-8D7A-108274C280F4}"/>
                </a:ext>
              </a:extLst>
            </p:cNvPr>
            <p:cNvSpPr txBox="1"/>
            <p:nvPr/>
          </p:nvSpPr>
          <p:spPr>
            <a:xfrm>
              <a:off x="964645" y="4094665"/>
              <a:ext cx="1157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</a:rPr>
                <a:t>Introduction</a:t>
              </a:r>
            </a:p>
          </p:txBody>
        </p:sp>
        <p:sp>
          <p:nvSpPr>
            <p:cNvPr id="21" name="Rounded Rectangle 49">
              <a:extLst>
                <a:ext uri="{FF2B5EF4-FFF2-40B4-BE49-F238E27FC236}">
                  <a16:creationId xmlns:a16="http://schemas.microsoft.com/office/drawing/2014/main" id="{C492606A-67B8-423D-982D-5DDC09BC7B70}"/>
                </a:ext>
              </a:extLst>
            </p:cNvPr>
            <p:cNvSpPr/>
            <p:nvPr/>
          </p:nvSpPr>
          <p:spPr>
            <a:xfrm>
              <a:off x="1038957" y="4638097"/>
              <a:ext cx="7421473" cy="285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Commercialization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74F15879-7A93-4B88-A782-1904193A498A}"/>
              </a:ext>
            </a:extLst>
          </p:cNvPr>
          <p:cNvSpPr/>
          <p:nvPr/>
        </p:nvSpPr>
        <p:spPr>
          <a:xfrm>
            <a:off x="2588510" y="2283717"/>
            <a:ext cx="255293" cy="288033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58861B-C128-4CA3-B8FD-F542353ACC1D}"/>
              </a:ext>
            </a:extLst>
          </p:cNvPr>
          <p:cNvSpPr/>
          <p:nvPr/>
        </p:nvSpPr>
        <p:spPr>
          <a:xfrm>
            <a:off x="4259712" y="1548658"/>
            <a:ext cx="312286" cy="375020"/>
          </a:xfrm>
          <a:prstGeom prst="ellipse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6912768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Introduction to the Challenge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3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4587974"/>
            <a:ext cx="3600400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73" y="212328"/>
            <a:ext cx="8229600" cy="960919"/>
          </a:xfrm>
        </p:spPr>
        <p:txBody>
          <a:bodyPr/>
          <a:lstStyle/>
          <a:p>
            <a:r>
              <a:rPr lang="en-US" dirty="0"/>
              <a:t>Challenge: Definition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752405"/>
            <a:ext cx="8568952" cy="6566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Participants will be provided with a set of brands from the Novartis portfolio. The challenge consists in leveraging information from past brands that transitioned from Growth-Maturity with the aim to model this transitions in a test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1B520-3AC0-4BEA-89F1-AC16BBBB8C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95"/>
          <a:stretch/>
        </p:blipFill>
        <p:spPr>
          <a:xfrm>
            <a:off x="4139952" y="2039826"/>
            <a:ext cx="4815157" cy="2772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A9524-7BD3-4C4B-9C03-3AA32E060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870" y="1520471"/>
            <a:ext cx="2470749" cy="1698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68EC0-09AA-408D-975A-313247561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871" y="3330256"/>
            <a:ext cx="2470748" cy="170739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3F82E9-A68B-485E-9006-7401634E63E6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1833245" y="1506856"/>
            <a:ext cx="12756" cy="17120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FCDAAB-0D86-4F2C-8D35-4A7B19821AEF}"/>
              </a:ext>
            </a:extLst>
          </p:cNvPr>
          <p:cNvCxnSpPr>
            <a:cxnSpLocks/>
          </p:cNvCxnSpPr>
          <p:nvPr/>
        </p:nvCxnSpPr>
        <p:spPr>
          <a:xfrm>
            <a:off x="2195736" y="3330256"/>
            <a:ext cx="0" cy="17585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72CA6-C5A3-418D-B285-283B4684ABB5}"/>
              </a:ext>
            </a:extLst>
          </p:cNvPr>
          <p:cNvCxnSpPr/>
          <p:nvPr/>
        </p:nvCxnSpPr>
        <p:spPr>
          <a:xfrm>
            <a:off x="3563888" y="3218882"/>
            <a:ext cx="5760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D67C9F3-A534-4F51-8F01-CFA4B9CF33C8}"/>
              </a:ext>
            </a:extLst>
          </p:cNvPr>
          <p:cNvSpPr/>
          <p:nvPr/>
        </p:nvSpPr>
        <p:spPr>
          <a:xfrm>
            <a:off x="4572000" y="1478797"/>
            <a:ext cx="3854862" cy="599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i="1" dirty="0">
                <a:solidFill>
                  <a:schemeClr val="accent1"/>
                </a:solidFill>
              </a:rPr>
              <a:t>Forecast start: 2019-04-01</a:t>
            </a:r>
          </a:p>
          <a:p>
            <a:r>
              <a:rPr lang="en-US" sz="1200" i="1" dirty="0">
                <a:solidFill>
                  <a:schemeClr val="accent1"/>
                </a:solidFill>
              </a:rPr>
              <a:t>Forecast end: 2020-04-01</a:t>
            </a:r>
            <a:endParaRPr lang="en-US" sz="12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33721E-CADB-4364-821F-A85FAE5328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8619" y="1927621"/>
            <a:ext cx="670573" cy="3190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50400-AC93-4F18-889E-20E89DD8DF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8619" y="3696837"/>
            <a:ext cx="670573" cy="31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3915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400" b="1" dirty="0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10087" t="12797"/>
          <a:stretch/>
        </p:blipFill>
        <p:spPr>
          <a:xfrm>
            <a:off x="107504" y="2376109"/>
            <a:ext cx="4209962" cy="242449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93189" y="4158676"/>
            <a:ext cx="3384376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547290"/>
          </a:xfrm>
        </p:spPr>
        <p:txBody>
          <a:bodyPr vert="horz"/>
          <a:lstStyle/>
          <a:p>
            <a:r>
              <a:rPr lang="en-US" dirty="0"/>
              <a:t>Challenge: Tasks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333314" y="962609"/>
            <a:ext cx="446449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2: Predict stabilization upon transition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96" y="962609"/>
            <a:ext cx="385486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Part 1: Predict transition moment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054" y="1450073"/>
            <a:ext cx="3854862" cy="5993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Predicts the point in time when a transition happens for each brand in the test-set. It could be there is no transition happening.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477330" y="1521313"/>
            <a:ext cx="4108308" cy="456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Adjust benchmark forecast based on the expected transition point in time from step 1</a:t>
            </a:r>
            <a:endParaRPr lang="en-US" sz="1200" dirty="0"/>
          </a:p>
        </p:txBody>
      </p:sp>
      <p:sp>
        <p:nvSpPr>
          <p:cNvPr id="6" name="Multiply 5"/>
          <p:cNvSpPr/>
          <p:nvPr/>
        </p:nvSpPr>
        <p:spPr>
          <a:xfrm>
            <a:off x="3253194" y="2901790"/>
            <a:ext cx="228818" cy="240582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57CB05-B7AF-4921-8BAE-7F72538113E6}"/>
              </a:ext>
            </a:extLst>
          </p:cNvPr>
          <p:cNvGrpSpPr/>
          <p:nvPr/>
        </p:nvGrpSpPr>
        <p:grpSpPr>
          <a:xfrm>
            <a:off x="4477330" y="2376109"/>
            <a:ext cx="4464496" cy="2424490"/>
            <a:chOff x="4824459" y="2600704"/>
            <a:chExt cx="3384376" cy="190026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/>
            <a:srcRect l="9616" t="9646" r="-1"/>
            <a:stretch/>
          </p:blipFill>
          <p:spPr>
            <a:xfrm>
              <a:off x="4824459" y="2600704"/>
              <a:ext cx="3384376" cy="1900264"/>
            </a:xfrm>
            <a:prstGeom prst="rect">
              <a:avLst/>
            </a:prstGeom>
          </p:spPr>
        </p:pic>
        <p:sp>
          <p:nvSpPr>
            <p:cNvPr id="25" name="Multiply 24"/>
            <p:cNvSpPr/>
            <p:nvPr/>
          </p:nvSpPr>
          <p:spPr>
            <a:xfrm>
              <a:off x="7176408" y="3093902"/>
              <a:ext cx="216024" cy="216024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D9966C-80C1-432D-9949-CBB2CF6BAE72}"/>
              </a:ext>
            </a:extLst>
          </p:cNvPr>
          <p:cNvCxnSpPr>
            <a:cxnSpLocks/>
          </p:cNvCxnSpPr>
          <p:nvPr/>
        </p:nvCxnSpPr>
        <p:spPr>
          <a:xfrm flipV="1">
            <a:off x="7501666" y="2793190"/>
            <a:ext cx="1152128" cy="326886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E3DB18-2BB2-4632-B195-11F473F4FBA2}"/>
              </a:ext>
            </a:extLst>
          </p:cNvPr>
          <p:cNvSpPr txBox="1"/>
          <p:nvPr/>
        </p:nvSpPr>
        <p:spPr>
          <a:xfrm>
            <a:off x="7529050" y="2703108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Benchmark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FD245B-E14D-49CB-9947-A3B105E82CF2}"/>
              </a:ext>
            </a:extLst>
          </p:cNvPr>
          <p:cNvSpPr txBox="1"/>
          <p:nvPr/>
        </p:nvSpPr>
        <p:spPr>
          <a:xfrm>
            <a:off x="7775494" y="3132318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Stabilized Benchmark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3FA64-5931-47CA-B783-4CA127E9BEB8}"/>
              </a:ext>
            </a:extLst>
          </p:cNvPr>
          <p:cNvSpPr txBox="1"/>
          <p:nvPr/>
        </p:nvSpPr>
        <p:spPr>
          <a:xfrm>
            <a:off x="1592409" y="2268936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there transition:   0 0 0 1 0 0 0 0 0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8019A-8BD1-4EA6-985D-F49C93BE03A6}"/>
              </a:ext>
            </a:extLst>
          </p:cNvPr>
          <p:cNvSpPr/>
          <p:nvPr/>
        </p:nvSpPr>
        <p:spPr>
          <a:xfrm>
            <a:off x="164596" y="2279364"/>
            <a:ext cx="40263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60676-F77F-42EC-9E2C-FD09F2F5FAE1}"/>
              </a:ext>
            </a:extLst>
          </p:cNvPr>
          <p:cNvSpPr/>
          <p:nvPr/>
        </p:nvSpPr>
        <p:spPr>
          <a:xfrm>
            <a:off x="5292080" y="4587974"/>
            <a:ext cx="3600400" cy="4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679EB-80DE-45D4-9671-173DB2F1D7A5}"/>
              </a:ext>
            </a:extLst>
          </p:cNvPr>
          <p:cNvSpPr/>
          <p:nvPr/>
        </p:nvSpPr>
        <p:spPr>
          <a:xfrm>
            <a:off x="266435" y="4585707"/>
            <a:ext cx="3854862" cy="599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i="1" dirty="0">
                <a:solidFill>
                  <a:schemeClr val="accent1"/>
                </a:solidFill>
              </a:rPr>
              <a:t>If a brand has no predicted transition, in the submission file we must input the forecasting start date.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11293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475656" y="1995686"/>
            <a:ext cx="6912768" cy="960919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Datasets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4227934"/>
            <a:ext cx="367240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103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ZyWktuyBh3u0bpjrqCV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RBPigZOhepK_x1P8S.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.CMMRahVW96bP7_ci5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zLpx.giYEDRZZ_QPbkNg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C19B7BDB-81E6-4748-828F-5C5B12C9BF0B}" vid="{D724004F-CA97-47E7-9722-BAB7CE1591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B9BB6B4A84EF4F9567524FBCC54761" ma:contentTypeVersion="12" ma:contentTypeDescription="Create a new document." ma:contentTypeScope="" ma:versionID="dfaf92a2630cad7ec206ec7f4196eaa1">
  <xsd:schema xmlns:xsd="http://www.w3.org/2001/XMLSchema" xmlns:xs="http://www.w3.org/2001/XMLSchema" xmlns:p="http://schemas.microsoft.com/office/2006/metadata/properties" xmlns:ns3="57763582-4ecb-406f-ab78-4d00c632986c" xmlns:ns4="fbf9803b-99d7-46eb-a044-af6a27775015" targetNamespace="http://schemas.microsoft.com/office/2006/metadata/properties" ma:root="true" ma:fieldsID="749cceeae1060dcb2ed5faeed6f54c31" ns3:_="" ns4:_="">
    <xsd:import namespace="57763582-4ecb-406f-ab78-4d00c632986c"/>
    <xsd:import namespace="fbf9803b-99d7-46eb-a044-af6a277750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63582-4ecb-406f-ab78-4d00c63298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9803b-99d7-46eb-a044-af6a277750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867F92-DC7C-48D8-9F9B-9BB4297A6A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DCCB29-F8AC-4032-BE07-8C23624276A0}">
  <ds:schemaRefs>
    <ds:schemaRef ds:uri="http://www.w3.org/XML/1998/namespace"/>
    <ds:schemaRef ds:uri="http://purl.org/dc/dcmitype/"/>
    <ds:schemaRef ds:uri="http://schemas.microsoft.com/office/2006/documentManagement/types"/>
    <ds:schemaRef ds:uri="fbf9803b-99d7-46eb-a044-af6a27775015"/>
    <ds:schemaRef ds:uri="57763582-4ecb-406f-ab78-4d00c63298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738D01-060A-4F55-B241-CF6F807E2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63582-4ecb-406f-ab78-4d00c632986c"/>
    <ds:schemaRef ds:uri="fbf9803b-99d7-46eb-a044-af6a277750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600</Words>
  <Application>Microsoft Office PowerPoint</Application>
  <PresentationFormat>On-screen Show (16:9)</PresentationFormat>
  <Paragraphs>103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Cambria Math</vt:lpstr>
      <vt:lpstr>Wingdings</vt:lpstr>
      <vt:lpstr>Novartis 2016</vt:lpstr>
      <vt:lpstr>think-cell Slide</vt:lpstr>
      <vt:lpstr>Datathon: Lifecycle</vt:lpstr>
      <vt:lpstr>Agenda</vt:lpstr>
      <vt:lpstr>PowerPoint Presentation</vt:lpstr>
      <vt:lpstr>Typical lifecycle curve</vt:lpstr>
      <vt:lpstr>A more complex lifecycle curve</vt:lpstr>
      <vt:lpstr>PowerPoint Presentation</vt:lpstr>
      <vt:lpstr>Challenge: Definition</vt:lpstr>
      <vt:lpstr>Challenge: Tasks</vt:lpstr>
      <vt:lpstr>PowerPoint Presentation</vt:lpstr>
      <vt:lpstr>Information Provided in Datasets</vt:lpstr>
      <vt:lpstr>PowerPoint Presentation</vt:lpstr>
      <vt:lpstr>Metrics</vt:lpstr>
      <vt:lpstr>PowerPoint Presentation</vt:lpstr>
      <vt:lpstr>Key Performance Indicators</vt:lpstr>
      <vt:lpstr>PowerPoint Presentation</vt:lpstr>
    </vt:vector>
  </TitlesOfParts>
  <Company>Novartis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Black 32pt, 1 to 2 lines maximum</dc:title>
  <dc:creator>Sofronas, Georgios</dc:creator>
  <cp:lastModifiedBy>Matamoros, Eric</cp:lastModifiedBy>
  <cp:revision>908</cp:revision>
  <cp:lastPrinted>2017-09-27T16:10:53Z</cp:lastPrinted>
  <dcterms:created xsi:type="dcterms:W3CDTF">2020-10-26T15:37:06Z</dcterms:created>
  <dcterms:modified xsi:type="dcterms:W3CDTF">2022-10-08T19:14:37Z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/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ContentTypeId">
    <vt:lpwstr>0x0101007AB9BB6B4A84EF4F9567524FBCC54761</vt:lpwstr>
  </property>
  <property fmtid="{D5CDD505-2E9C-101B-9397-08002B2CF9AE}" pid="6" name="MSIP_Label_4929bff8-5b33-42aa-95d2-28f72e792cb0_Enabled">
    <vt:lpwstr>true</vt:lpwstr>
  </property>
  <property fmtid="{D5CDD505-2E9C-101B-9397-08002B2CF9AE}" pid="7" name="MSIP_Label_4929bff8-5b33-42aa-95d2-28f72e792cb0_SetDate">
    <vt:lpwstr>2020-11-24T10:10:48Z</vt:lpwstr>
  </property>
  <property fmtid="{D5CDD505-2E9C-101B-9397-08002B2CF9AE}" pid="8" name="MSIP_Label_4929bff8-5b33-42aa-95d2-28f72e792cb0_Method">
    <vt:lpwstr>Privileged</vt:lpwstr>
  </property>
  <property fmtid="{D5CDD505-2E9C-101B-9397-08002B2CF9AE}" pid="9" name="MSIP_Label_4929bff8-5b33-42aa-95d2-28f72e792cb0_Name">
    <vt:lpwstr>Internal</vt:lpwstr>
  </property>
  <property fmtid="{D5CDD505-2E9C-101B-9397-08002B2CF9AE}" pid="10" name="MSIP_Label_4929bff8-5b33-42aa-95d2-28f72e792cb0_SiteId">
    <vt:lpwstr>f35a6974-607f-47d4-82d7-ff31d7dc53a5</vt:lpwstr>
  </property>
  <property fmtid="{D5CDD505-2E9C-101B-9397-08002B2CF9AE}" pid="11" name="MSIP_Label_4929bff8-5b33-42aa-95d2-28f72e792cb0_ActionId">
    <vt:lpwstr>41a7e0aa-8fe5-49d2-9699-b1c6ae6f765d</vt:lpwstr>
  </property>
  <property fmtid="{D5CDD505-2E9C-101B-9397-08002B2CF9AE}" pid="12" name="MSIP_Label_4929bff8-5b33-42aa-95d2-28f72e792cb0_ContentBits">
    <vt:lpwstr>0</vt:lpwstr>
  </property>
</Properties>
</file>