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munkalap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TrueRTA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Setup I mic inside</c:v>
          </c:tx>
          <c:spPr>
            <a:solidFill>
              <a:schemeClr val="accent1"/>
            </a:solidFill>
            <a:ln>
              <a:noFill/>
            </a:ln>
            <a:effectLst/>
          </c:spPr>
          <c:invertIfNegative val="0"/>
          <c:cat>
            <c:strRef>
              <c:f>Sheet1!$B$6:$B$17</c:f>
              <c:strCache>
                <c:ptCount val="12"/>
                <c:pt idx="0">
                  <c:v>100</c:v>
                </c:pt>
                <c:pt idx="1">
                  <c:v>500</c:v>
                </c:pt>
                <c:pt idx="2">
                  <c:v>1000</c:v>
                </c:pt>
                <c:pt idx="3">
                  <c:v>2500</c:v>
                </c:pt>
                <c:pt idx="4">
                  <c:v>5000</c:v>
                </c:pt>
                <c:pt idx="5">
                  <c:v>7500</c:v>
                </c:pt>
                <c:pt idx="6">
                  <c:v>10000</c:v>
                </c:pt>
                <c:pt idx="7">
                  <c:v>12500</c:v>
                </c:pt>
                <c:pt idx="8">
                  <c:v>15000</c:v>
                </c:pt>
                <c:pt idx="9">
                  <c:v>17500</c:v>
                </c:pt>
                <c:pt idx="10">
                  <c:v>20000</c:v>
                </c:pt>
                <c:pt idx="11">
                  <c:v>20000 max</c:v>
                </c:pt>
              </c:strCache>
            </c:strRef>
          </c:cat>
          <c:val>
            <c:numRef>
              <c:f>Sheet1!$C$6:$C$16</c:f>
              <c:numCache>
                <c:formatCode>General</c:formatCode>
                <c:ptCount val="11"/>
                <c:pt idx="0">
                  <c:v>84</c:v>
                </c:pt>
                <c:pt idx="1">
                  <c:v>85</c:v>
                </c:pt>
                <c:pt idx="2">
                  <c:v>76</c:v>
                </c:pt>
                <c:pt idx="3">
                  <c:v>73</c:v>
                </c:pt>
                <c:pt idx="4">
                  <c:v>67</c:v>
                </c:pt>
                <c:pt idx="5">
                  <c:v>55</c:v>
                </c:pt>
                <c:pt idx="6">
                  <c:v>61</c:v>
                </c:pt>
                <c:pt idx="7">
                  <c:v>60</c:v>
                </c:pt>
                <c:pt idx="8">
                  <c:v>62</c:v>
                </c:pt>
                <c:pt idx="9">
                  <c:v>59</c:v>
                </c:pt>
                <c:pt idx="10">
                  <c:v>46</c:v>
                </c:pt>
              </c:numCache>
            </c:numRef>
          </c:val>
        </c:ser>
        <c:ser>
          <c:idx val="1"/>
          <c:order val="1"/>
          <c:tx>
            <c:v>Setup I mic outside</c:v>
          </c:tx>
          <c:spPr>
            <a:solidFill>
              <a:schemeClr val="tx2">
                <a:lumMod val="20000"/>
                <a:lumOff val="80000"/>
              </a:schemeClr>
            </a:solidFill>
            <a:ln>
              <a:noFill/>
            </a:ln>
            <a:effectLst/>
          </c:spPr>
          <c:invertIfNegative val="0"/>
          <c:cat>
            <c:strRef>
              <c:f>Sheet1!$B$6:$B$17</c:f>
              <c:strCache>
                <c:ptCount val="12"/>
                <c:pt idx="0">
                  <c:v>100</c:v>
                </c:pt>
                <c:pt idx="1">
                  <c:v>500</c:v>
                </c:pt>
                <c:pt idx="2">
                  <c:v>1000</c:v>
                </c:pt>
                <c:pt idx="3">
                  <c:v>2500</c:v>
                </c:pt>
                <c:pt idx="4">
                  <c:v>5000</c:v>
                </c:pt>
                <c:pt idx="5">
                  <c:v>7500</c:v>
                </c:pt>
                <c:pt idx="6">
                  <c:v>10000</c:v>
                </c:pt>
                <c:pt idx="7">
                  <c:v>12500</c:v>
                </c:pt>
                <c:pt idx="8">
                  <c:v>15000</c:v>
                </c:pt>
                <c:pt idx="9">
                  <c:v>17500</c:v>
                </c:pt>
                <c:pt idx="10">
                  <c:v>20000</c:v>
                </c:pt>
                <c:pt idx="11">
                  <c:v>20000 max</c:v>
                </c:pt>
              </c:strCache>
            </c:strRef>
          </c:cat>
          <c:val>
            <c:numRef>
              <c:f>Sheet1!$D$6:$D$16</c:f>
              <c:numCache>
                <c:formatCode>General</c:formatCode>
                <c:ptCount val="11"/>
                <c:pt idx="0">
                  <c:v>60</c:v>
                </c:pt>
                <c:pt idx="1">
                  <c:v>51</c:v>
                </c:pt>
                <c:pt idx="2">
                  <c:v>45</c:v>
                </c:pt>
                <c:pt idx="3">
                  <c:v>43</c:v>
                </c:pt>
                <c:pt idx="4">
                  <c:v>41</c:v>
                </c:pt>
                <c:pt idx="5">
                  <c:v>37</c:v>
                </c:pt>
                <c:pt idx="6">
                  <c:v>38</c:v>
                </c:pt>
                <c:pt idx="7">
                  <c:v>36</c:v>
                </c:pt>
                <c:pt idx="8">
                  <c:v>36</c:v>
                </c:pt>
                <c:pt idx="9">
                  <c:v>36</c:v>
                </c:pt>
                <c:pt idx="10">
                  <c:v>36</c:v>
                </c:pt>
              </c:numCache>
            </c:numRef>
          </c:val>
        </c:ser>
        <c:ser>
          <c:idx val="2"/>
          <c:order val="2"/>
          <c:tx>
            <c:v>Setup II mic inside</c:v>
          </c:tx>
          <c:spPr>
            <a:solidFill>
              <a:schemeClr val="accent2">
                <a:lumMod val="75000"/>
              </a:schemeClr>
            </a:solidFill>
            <a:ln>
              <a:noFill/>
            </a:ln>
            <a:effectLst/>
          </c:spPr>
          <c:invertIfNegative val="0"/>
          <c:cat>
            <c:strRef>
              <c:f>Sheet1!$B$6:$B$17</c:f>
              <c:strCache>
                <c:ptCount val="12"/>
                <c:pt idx="0">
                  <c:v>100</c:v>
                </c:pt>
                <c:pt idx="1">
                  <c:v>500</c:v>
                </c:pt>
                <c:pt idx="2">
                  <c:v>1000</c:v>
                </c:pt>
                <c:pt idx="3">
                  <c:v>2500</c:v>
                </c:pt>
                <c:pt idx="4">
                  <c:v>5000</c:v>
                </c:pt>
                <c:pt idx="5">
                  <c:v>7500</c:v>
                </c:pt>
                <c:pt idx="6">
                  <c:v>10000</c:v>
                </c:pt>
                <c:pt idx="7">
                  <c:v>12500</c:v>
                </c:pt>
                <c:pt idx="8">
                  <c:v>15000</c:v>
                </c:pt>
                <c:pt idx="9">
                  <c:v>17500</c:v>
                </c:pt>
                <c:pt idx="10">
                  <c:v>20000</c:v>
                </c:pt>
                <c:pt idx="11">
                  <c:v>20000 max</c:v>
                </c:pt>
              </c:strCache>
            </c:strRef>
          </c:cat>
          <c:val>
            <c:numRef>
              <c:f>Sheet1!$G$6:$G$16</c:f>
              <c:numCache>
                <c:formatCode>General</c:formatCode>
                <c:ptCount val="11"/>
                <c:pt idx="0">
                  <c:v>76</c:v>
                </c:pt>
                <c:pt idx="1">
                  <c:v>81</c:v>
                </c:pt>
                <c:pt idx="2">
                  <c:v>82</c:v>
                </c:pt>
                <c:pt idx="3">
                  <c:v>75</c:v>
                </c:pt>
                <c:pt idx="4">
                  <c:v>72</c:v>
                </c:pt>
                <c:pt idx="5">
                  <c:v>68</c:v>
                </c:pt>
                <c:pt idx="6">
                  <c:v>67</c:v>
                </c:pt>
                <c:pt idx="7">
                  <c:v>57</c:v>
                </c:pt>
                <c:pt idx="8">
                  <c:v>79</c:v>
                </c:pt>
                <c:pt idx="9">
                  <c:v>70</c:v>
                </c:pt>
                <c:pt idx="10">
                  <c:v>62</c:v>
                </c:pt>
              </c:numCache>
            </c:numRef>
          </c:val>
        </c:ser>
        <c:ser>
          <c:idx val="3"/>
          <c:order val="3"/>
          <c:tx>
            <c:v>Setup II mic outside</c:v>
          </c:tx>
          <c:spPr>
            <a:solidFill>
              <a:schemeClr val="accent2">
                <a:lumMod val="20000"/>
                <a:lumOff val="80000"/>
              </a:schemeClr>
            </a:solidFill>
            <a:ln>
              <a:noFill/>
            </a:ln>
            <a:effectLst/>
          </c:spPr>
          <c:invertIfNegative val="0"/>
          <c:cat>
            <c:strRef>
              <c:f>Sheet1!$B$6:$B$17</c:f>
              <c:strCache>
                <c:ptCount val="12"/>
                <c:pt idx="0">
                  <c:v>100</c:v>
                </c:pt>
                <c:pt idx="1">
                  <c:v>500</c:v>
                </c:pt>
                <c:pt idx="2">
                  <c:v>1000</c:v>
                </c:pt>
                <c:pt idx="3">
                  <c:v>2500</c:v>
                </c:pt>
                <c:pt idx="4">
                  <c:v>5000</c:v>
                </c:pt>
                <c:pt idx="5">
                  <c:v>7500</c:v>
                </c:pt>
                <c:pt idx="6">
                  <c:v>10000</c:v>
                </c:pt>
                <c:pt idx="7">
                  <c:v>12500</c:v>
                </c:pt>
                <c:pt idx="8">
                  <c:v>15000</c:v>
                </c:pt>
                <c:pt idx="9">
                  <c:v>17500</c:v>
                </c:pt>
                <c:pt idx="10">
                  <c:v>20000</c:v>
                </c:pt>
                <c:pt idx="11">
                  <c:v>20000 max</c:v>
                </c:pt>
              </c:strCache>
            </c:strRef>
          </c:cat>
          <c:val>
            <c:numRef>
              <c:f>Sheet1!$H$6:$H$16</c:f>
              <c:numCache>
                <c:formatCode>General</c:formatCode>
                <c:ptCount val="11"/>
                <c:pt idx="0">
                  <c:v>54</c:v>
                </c:pt>
                <c:pt idx="1">
                  <c:v>47</c:v>
                </c:pt>
                <c:pt idx="2">
                  <c:v>43</c:v>
                </c:pt>
                <c:pt idx="3">
                  <c:v>37</c:v>
                </c:pt>
                <c:pt idx="4">
                  <c:v>36</c:v>
                </c:pt>
                <c:pt idx="5">
                  <c:v>37</c:v>
                </c:pt>
                <c:pt idx="6">
                  <c:v>36</c:v>
                </c:pt>
                <c:pt idx="7">
                  <c:v>36</c:v>
                </c:pt>
                <c:pt idx="8">
                  <c:v>36</c:v>
                </c:pt>
                <c:pt idx="9">
                  <c:v>35</c:v>
                </c:pt>
                <c:pt idx="10">
                  <c:v>36</c:v>
                </c:pt>
              </c:numCache>
            </c:numRef>
          </c:val>
        </c:ser>
        <c:ser>
          <c:idx val="4"/>
          <c:order val="4"/>
          <c:tx>
            <c:v>Setup III mic inside</c:v>
          </c:tx>
          <c:spPr>
            <a:solidFill>
              <a:schemeClr val="accent4">
                <a:lumMod val="75000"/>
              </a:schemeClr>
            </a:solidFill>
            <a:ln>
              <a:noFill/>
            </a:ln>
            <a:effectLst/>
          </c:spPr>
          <c:invertIfNegative val="0"/>
          <c:cat>
            <c:strRef>
              <c:f>Sheet1!$B$6:$B$17</c:f>
              <c:strCache>
                <c:ptCount val="12"/>
                <c:pt idx="0">
                  <c:v>100</c:v>
                </c:pt>
                <c:pt idx="1">
                  <c:v>500</c:v>
                </c:pt>
                <c:pt idx="2">
                  <c:v>1000</c:v>
                </c:pt>
                <c:pt idx="3">
                  <c:v>2500</c:v>
                </c:pt>
                <c:pt idx="4">
                  <c:v>5000</c:v>
                </c:pt>
                <c:pt idx="5">
                  <c:v>7500</c:v>
                </c:pt>
                <c:pt idx="6">
                  <c:v>10000</c:v>
                </c:pt>
                <c:pt idx="7">
                  <c:v>12500</c:v>
                </c:pt>
                <c:pt idx="8">
                  <c:v>15000</c:v>
                </c:pt>
                <c:pt idx="9">
                  <c:v>17500</c:v>
                </c:pt>
                <c:pt idx="10">
                  <c:v>20000</c:v>
                </c:pt>
                <c:pt idx="11">
                  <c:v>20000 max</c:v>
                </c:pt>
              </c:strCache>
            </c:strRef>
          </c:cat>
          <c:val>
            <c:numRef>
              <c:f>Sheet1!$K$6:$K$17</c:f>
              <c:numCache>
                <c:formatCode>General</c:formatCode>
                <c:ptCount val="12"/>
                <c:pt idx="0">
                  <c:v>79</c:v>
                </c:pt>
                <c:pt idx="1">
                  <c:v>73</c:v>
                </c:pt>
                <c:pt idx="2">
                  <c:v>75</c:v>
                </c:pt>
                <c:pt idx="3">
                  <c:v>74</c:v>
                </c:pt>
                <c:pt idx="4">
                  <c:v>65</c:v>
                </c:pt>
                <c:pt idx="5">
                  <c:v>61</c:v>
                </c:pt>
                <c:pt idx="6">
                  <c:v>60</c:v>
                </c:pt>
                <c:pt idx="7">
                  <c:v>51</c:v>
                </c:pt>
                <c:pt idx="8">
                  <c:v>57</c:v>
                </c:pt>
                <c:pt idx="9">
                  <c:v>58</c:v>
                </c:pt>
                <c:pt idx="10">
                  <c:v>41</c:v>
                </c:pt>
                <c:pt idx="11">
                  <c:v>65</c:v>
                </c:pt>
              </c:numCache>
            </c:numRef>
          </c:val>
        </c:ser>
        <c:ser>
          <c:idx val="5"/>
          <c:order val="5"/>
          <c:tx>
            <c:v>Setup III mic outside</c:v>
          </c:tx>
          <c:spPr>
            <a:solidFill>
              <a:schemeClr val="accent4">
                <a:lumMod val="40000"/>
                <a:lumOff val="60000"/>
              </a:schemeClr>
            </a:solidFill>
            <a:ln>
              <a:noFill/>
            </a:ln>
            <a:effectLst/>
          </c:spPr>
          <c:invertIfNegative val="0"/>
          <c:cat>
            <c:strRef>
              <c:f>Sheet1!$B$6:$B$17</c:f>
              <c:strCache>
                <c:ptCount val="12"/>
                <c:pt idx="0">
                  <c:v>100</c:v>
                </c:pt>
                <c:pt idx="1">
                  <c:v>500</c:v>
                </c:pt>
                <c:pt idx="2">
                  <c:v>1000</c:v>
                </c:pt>
                <c:pt idx="3">
                  <c:v>2500</c:v>
                </c:pt>
                <c:pt idx="4">
                  <c:v>5000</c:v>
                </c:pt>
                <c:pt idx="5">
                  <c:v>7500</c:v>
                </c:pt>
                <c:pt idx="6">
                  <c:v>10000</c:v>
                </c:pt>
                <c:pt idx="7">
                  <c:v>12500</c:v>
                </c:pt>
                <c:pt idx="8">
                  <c:v>15000</c:v>
                </c:pt>
                <c:pt idx="9">
                  <c:v>17500</c:v>
                </c:pt>
                <c:pt idx="10">
                  <c:v>20000</c:v>
                </c:pt>
                <c:pt idx="11">
                  <c:v>20000 max</c:v>
                </c:pt>
              </c:strCache>
            </c:strRef>
          </c:cat>
          <c:val>
            <c:numRef>
              <c:f>Sheet1!$L$6:$L$17</c:f>
              <c:numCache>
                <c:formatCode>General</c:formatCode>
                <c:ptCount val="12"/>
                <c:pt idx="0">
                  <c:v>62</c:v>
                </c:pt>
                <c:pt idx="1">
                  <c:v>48</c:v>
                </c:pt>
                <c:pt idx="2">
                  <c:v>46</c:v>
                </c:pt>
                <c:pt idx="3">
                  <c:v>42</c:v>
                </c:pt>
                <c:pt idx="4">
                  <c:v>40</c:v>
                </c:pt>
                <c:pt idx="5">
                  <c:v>37</c:v>
                </c:pt>
                <c:pt idx="6">
                  <c:v>37</c:v>
                </c:pt>
                <c:pt idx="7">
                  <c:v>37</c:v>
                </c:pt>
                <c:pt idx="8">
                  <c:v>37</c:v>
                </c:pt>
                <c:pt idx="9">
                  <c:v>37</c:v>
                </c:pt>
                <c:pt idx="10">
                  <c:v>37</c:v>
                </c:pt>
                <c:pt idx="11">
                  <c:v>37</c:v>
                </c:pt>
              </c:numCache>
            </c:numRef>
          </c:val>
        </c:ser>
        <c:ser>
          <c:idx val="6"/>
          <c:order val="6"/>
          <c:tx>
            <c:v>Environment</c:v>
          </c:tx>
          <c:spPr>
            <a:solidFill>
              <a:schemeClr val="tx1"/>
            </a:solidFill>
            <a:ln>
              <a:noFill/>
            </a:ln>
            <a:effectLst/>
          </c:spPr>
          <c:invertIfNegative val="0"/>
          <c:val>
            <c:numRef>
              <c:f>Sheet1!$O$6:$O$17</c:f>
              <c:numCache>
                <c:formatCode>General</c:formatCode>
                <c:ptCount val="12"/>
                <c:pt idx="0">
                  <c:v>49</c:v>
                </c:pt>
                <c:pt idx="1">
                  <c:v>48</c:v>
                </c:pt>
                <c:pt idx="2">
                  <c:v>46</c:v>
                </c:pt>
                <c:pt idx="3">
                  <c:v>40</c:v>
                </c:pt>
                <c:pt idx="4">
                  <c:v>36</c:v>
                </c:pt>
                <c:pt idx="5">
                  <c:v>36</c:v>
                </c:pt>
                <c:pt idx="6">
                  <c:v>37</c:v>
                </c:pt>
                <c:pt idx="7">
                  <c:v>36</c:v>
                </c:pt>
                <c:pt idx="8">
                  <c:v>36</c:v>
                </c:pt>
                <c:pt idx="9">
                  <c:v>36</c:v>
                </c:pt>
                <c:pt idx="10">
                  <c:v>36</c:v>
                </c:pt>
                <c:pt idx="11">
                  <c:v>36</c:v>
                </c:pt>
              </c:numCache>
            </c:numRef>
          </c:val>
        </c:ser>
        <c:dLbls>
          <c:showLegendKey val="0"/>
          <c:showVal val="0"/>
          <c:showCatName val="0"/>
          <c:showSerName val="0"/>
          <c:showPercent val="0"/>
          <c:showBubbleSize val="0"/>
        </c:dLbls>
        <c:gapWidth val="219"/>
        <c:overlap val="-27"/>
        <c:axId val="-1912208928"/>
        <c:axId val="-1912207296"/>
      </c:barChart>
      <c:catAx>
        <c:axId val="-1912208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Hz</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2207296"/>
        <c:crosses val="autoZero"/>
        <c:auto val="1"/>
        <c:lblAlgn val="ctr"/>
        <c:lblOffset val="100"/>
        <c:noMultiLvlLbl val="0"/>
      </c:catAx>
      <c:valAx>
        <c:axId val="-1912207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dB SPL</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2208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C64C81-4548-4161-BFEE-CD5B1502C218}" type="datetimeFigureOut">
              <a:rPr lang="en-GB" smtClean="0"/>
              <a:t>10/12/2015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397276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64C81-4548-4161-BFEE-CD5B1502C218}" type="datetimeFigureOut">
              <a:rPr lang="en-GB" smtClean="0"/>
              <a:t>10/12/2015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60347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64C81-4548-4161-BFEE-CD5B1502C218}" type="datetimeFigureOut">
              <a:rPr lang="en-GB" smtClean="0"/>
              <a:t>10/12/2015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56566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64C81-4548-4161-BFEE-CD5B1502C218}" type="datetimeFigureOut">
              <a:rPr lang="en-GB" smtClean="0"/>
              <a:t>10/12/2015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37651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C64C81-4548-4161-BFEE-CD5B1502C218}" type="datetimeFigureOut">
              <a:rPr lang="en-GB" smtClean="0"/>
              <a:t>10/12/2015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54122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C64C81-4548-4161-BFEE-CD5B1502C218}" type="datetimeFigureOut">
              <a:rPr lang="en-GB" smtClean="0"/>
              <a:t>10/12/2015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30746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C64C81-4548-4161-BFEE-CD5B1502C218}" type="datetimeFigureOut">
              <a:rPr lang="en-GB" smtClean="0"/>
              <a:t>10/12/2015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128051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C64C81-4548-4161-BFEE-CD5B1502C218}" type="datetimeFigureOut">
              <a:rPr lang="en-GB" smtClean="0"/>
              <a:t>10/12/2015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153978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64C81-4548-4161-BFEE-CD5B1502C218}" type="datetimeFigureOut">
              <a:rPr lang="en-GB" smtClean="0"/>
              <a:t>10/12/2015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330032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64C81-4548-4161-BFEE-CD5B1502C218}" type="datetimeFigureOut">
              <a:rPr lang="en-GB" smtClean="0"/>
              <a:t>10/12/2015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414852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64C81-4548-4161-BFEE-CD5B1502C218}" type="datetimeFigureOut">
              <a:rPr lang="en-GB" smtClean="0"/>
              <a:t>10/12/2015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6A0AE0-4A19-4712-BABE-2515EA89AB51}" type="slidenum">
              <a:rPr lang="en-GB" smtClean="0"/>
              <a:t>‹#›</a:t>
            </a:fld>
            <a:endParaRPr lang="en-GB"/>
          </a:p>
        </p:txBody>
      </p:sp>
    </p:spTree>
    <p:extLst>
      <p:ext uri="{BB962C8B-B14F-4D97-AF65-F5344CB8AC3E}">
        <p14:creationId xmlns:p14="http://schemas.microsoft.com/office/powerpoint/2010/main" val="223600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64C81-4548-4161-BFEE-CD5B1502C218}" type="datetimeFigureOut">
              <a:rPr lang="en-GB" smtClean="0"/>
              <a:t>10/12/2015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A0AE0-4A19-4712-BABE-2515EA89AB51}" type="slidenum">
              <a:rPr lang="en-GB" smtClean="0"/>
              <a:t>‹#›</a:t>
            </a:fld>
            <a:endParaRPr lang="en-GB"/>
          </a:p>
        </p:txBody>
      </p:sp>
    </p:spTree>
    <p:extLst>
      <p:ext uri="{BB962C8B-B14F-4D97-AF65-F5344CB8AC3E}">
        <p14:creationId xmlns:p14="http://schemas.microsoft.com/office/powerpoint/2010/main" val="3729954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hyperlink" Target="http://www.muziker.hu/hangtechnika/studio-eszkozok/akusztikai-elemek/p/215894-alfacoustic-Pyramids-7cm" TargetMode="External"/><Relationship Id="rId2" Type="http://schemas.openxmlformats.org/officeDocument/2006/relationships/hyperlink" Target="http://techfoam.hu/hangelnyelo-szivacsok?set_lang=en" TargetMode="External"/><Relationship Id="rId1" Type="http://schemas.openxmlformats.org/officeDocument/2006/relationships/slideLayout" Target="../slideLayouts/slideLayout2.xml"/><Relationship Id="rId4" Type="http://schemas.openxmlformats.org/officeDocument/2006/relationships/hyperlink" Target="http://www.parafa.net/web/index.php?option=com_content&amp;view=article&amp;id=1&amp;Itemid=5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logitech.com/en-us/product/multimedia-speakers-z150" TargetMode="External"/><Relationship Id="rId2" Type="http://schemas.openxmlformats.org/officeDocument/2006/relationships/hyperlink" Target="http://www.daytonaudio.com/index.php/emm-6-electret-measurement-microphon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audacityteam.org/download/" TargetMode="External"/><Relationship Id="rId4" Type="http://schemas.openxmlformats.org/officeDocument/2006/relationships/hyperlink" Target="https://www.trueaudio.com/rta_selection_guide.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205573848"/>
              </p:ext>
            </p:extLst>
          </p:nvPr>
        </p:nvGraphicFramePr>
        <p:xfrm>
          <a:off x="215536" y="1391918"/>
          <a:ext cx="8686801" cy="32623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8377" y="191589"/>
            <a:ext cx="8961120" cy="1200329"/>
          </a:xfrm>
          <a:prstGeom prst="rect">
            <a:avLst/>
          </a:prstGeom>
          <a:noFill/>
        </p:spPr>
        <p:txBody>
          <a:bodyPr wrap="square" rtlCol="0">
            <a:spAutoFit/>
          </a:bodyPr>
          <a:lstStyle/>
          <a:p>
            <a:pPr algn="just"/>
            <a:r>
              <a:rPr lang="en-GB" dirty="0" smtClean="0"/>
              <a:t> Our objective is to build sound-proof boxes for behavioural experiments in mice. </a:t>
            </a:r>
          </a:p>
          <a:p>
            <a:pPr algn="just"/>
            <a:r>
              <a:rPr lang="en-GB" dirty="0" smtClean="0"/>
              <a:t> For this scope we arranged three different setups (Setup I, II, and III) using various materials, and recorded the obtained attenuation of different frequency tones played by speakers positioned inside the apparatus.</a:t>
            </a:r>
          </a:p>
        </p:txBody>
      </p:sp>
      <p:sp>
        <p:nvSpPr>
          <p:cNvPr id="7" name="TextBox 6"/>
          <p:cNvSpPr txBox="1"/>
          <p:nvPr/>
        </p:nvSpPr>
        <p:spPr>
          <a:xfrm>
            <a:off x="78377" y="4654230"/>
            <a:ext cx="8961120" cy="1477328"/>
          </a:xfrm>
          <a:prstGeom prst="rect">
            <a:avLst/>
          </a:prstGeom>
          <a:noFill/>
        </p:spPr>
        <p:txBody>
          <a:bodyPr wrap="square" rtlCol="0">
            <a:spAutoFit/>
          </a:bodyPr>
          <a:lstStyle/>
          <a:p>
            <a:pPr algn="just"/>
            <a:r>
              <a:rPr lang="en-GB" dirty="0" smtClean="0"/>
              <a:t> This graph reports the dB recorded playing different frequencies by the microphone placed inside (mic inside) or just outside the boxes (mic outside) using the different setups.</a:t>
            </a:r>
          </a:p>
          <a:p>
            <a:pPr algn="just"/>
            <a:r>
              <a:rPr lang="en-GB" dirty="0"/>
              <a:t> </a:t>
            </a:r>
            <a:r>
              <a:rPr lang="en-GB" dirty="0" smtClean="0"/>
              <a:t>Although for lower frequencies the attenuation is strong but not absolute, for higher pitch its almost total in all three the setups: however, the characteristic of the materials employed (see </a:t>
            </a:r>
            <a:r>
              <a:rPr lang="en-GB" dirty="0" err="1" smtClean="0"/>
              <a:t>Mat&amp;Met</a:t>
            </a:r>
            <a:r>
              <a:rPr lang="en-GB" dirty="0" smtClean="0"/>
              <a:t>) prompted us to choose the third one.</a:t>
            </a:r>
          </a:p>
        </p:txBody>
      </p:sp>
    </p:spTree>
    <p:extLst>
      <p:ext uri="{BB962C8B-B14F-4D97-AF65-F5344CB8AC3E}">
        <p14:creationId xmlns:p14="http://schemas.microsoft.com/office/powerpoint/2010/main" val="316401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48726" y="243837"/>
            <a:ext cx="348554" cy="369332"/>
          </a:xfrm>
          <a:prstGeom prst="rect">
            <a:avLst/>
          </a:prstGeom>
          <a:noFill/>
        </p:spPr>
        <p:txBody>
          <a:bodyPr wrap="square" rtlCol="0">
            <a:spAutoFit/>
          </a:bodyPr>
          <a:lstStyle/>
          <a:p>
            <a:r>
              <a:rPr lang="en-GB" dirty="0" smtClean="0"/>
              <a:t>A</a:t>
            </a:r>
            <a:endParaRPr lang="en-GB" dirty="0"/>
          </a:p>
        </p:txBody>
      </p:sp>
      <p:grpSp>
        <p:nvGrpSpPr>
          <p:cNvPr id="15" name="Group 14"/>
          <p:cNvGrpSpPr/>
          <p:nvPr/>
        </p:nvGrpSpPr>
        <p:grpSpPr>
          <a:xfrm>
            <a:off x="86869" y="226422"/>
            <a:ext cx="4580922" cy="5617029"/>
            <a:chOff x="722598" y="226422"/>
            <a:chExt cx="5192710" cy="6133889"/>
          </a:xfrm>
        </p:grpSpPr>
        <p:grpSp>
          <p:nvGrpSpPr>
            <p:cNvPr id="13" name="Group 12"/>
            <p:cNvGrpSpPr/>
            <p:nvPr/>
          </p:nvGrpSpPr>
          <p:grpSpPr>
            <a:xfrm>
              <a:off x="722598" y="226422"/>
              <a:ext cx="5192710" cy="6133889"/>
              <a:chOff x="740016" y="226422"/>
              <a:chExt cx="5192710" cy="6133889"/>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429" r="1238"/>
              <a:stretch/>
            </p:blipFill>
            <p:spPr>
              <a:xfrm>
                <a:off x="740016" y="226422"/>
                <a:ext cx="5184000" cy="305454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26" y="3284092"/>
                <a:ext cx="1728000" cy="3076219"/>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b="1329"/>
              <a:stretch/>
            </p:blipFill>
            <p:spPr>
              <a:xfrm>
                <a:off x="2476726" y="3284092"/>
                <a:ext cx="1728000" cy="30762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4726" y="3284092"/>
                <a:ext cx="1728000" cy="3076218"/>
              </a:xfrm>
              <a:prstGeom prst="rect">
                <a:avLst/>
              </a:prstGeom>
            </p:spPr>
          </p:pic>
          <p:sp>
            <p:nvSpPr>
              <p:cNvPr id="10" name="TextBox 9"/>
              <p:cNvSpPr txBox="1"/>
              <p:nvPr/>
            </p:nvSpPr>
            <p:spPr>
              <a:xfrm>
                <a:off x="761785" y="3296193"/>
                <a:ext cx="348554" cy="369332"/>
              </a:xfrm>
              <a:prstGeom prst="rect">
                <a:avLst/>
              </a:prstGeom>
              <a:noFill/>
            </p:spPr>
            <p:txBody>
              <a:bodyPr wrap="square" rtlCol="0">
                <a:spAutoFit/>
              </a:bodyPr>
              <a:lstStyle/>
              <a:p>
                <a:r>
                  <a:rPr lang="en-GB" dirty="0" smtClean="0"/>
                  <a:t>B</a:t>
                </a:r>
                <a:endParaRPr lang="en-GB" dirty="0"/>
              </a:p>
            </p:txBody>
          </p:sp>
          <p:sp>
            <p:nvSpPr>
              <p:cNvPr id="11" name="TextBox 10"/>
              <p:cNvSpPr txBox="1"/>
              <p:nvPr/>
            </p:nvSpPr>
            <p:spPr>
              <a:xfrm>
                <a:off x="4209079" y="3280967"/>
                <a:ext cx="348554" cy="369332"/>
              </a:xfrm>
              <a:prstGeom prst="rect">
                <a:avLst/>
              </a:prstGeom>
              <a:noFill/>
            </p:spPr>
            <p:txBody>
              <a:bodyPr wrap="square" rtlCol="0">
                <a:spAutoFit/>
              </a:bodyPr>
              <a:lstStyle/>
              <a:p>
                <a:r>
                  <a:rPr lang="en-GB" dirty="0" smtClean="0"/>
                  <a:t>D</a:t>
                </a:r>
                <a:endParaRPr lang="en-GB" dirty="0"/>
              </a:p>
            </p:txBody>
          </p:sp>
          <p:sp>
            <p:nvSpPr>
              <p:cNvPr id="12" name="TextBox 11"/>
              <p:cNvSpPr txBox="1"/>
              <p:nvPr/>
            </p:nvSpPr>
            <p:spPr>
              <a:xfrm>
                <a:off x="2476725" y="3289676"/>
                <a:ext cx="348554" cy="369332"/>
              </a:xfrm>
              <a:prstGeom prst="rect">
                <a:avLst/>
              </a:prstGeom>
              <a:noFill/>
            </p:spPr>
            <p:txBody>
              <a:bodyPr wrap="square" rtlCol="0">
                <a:spAutoFit/>
              </a:bodyPr>
              <a:lstStyle/>
              <a:p>
                <a:r>
                  <a:rPr lang="en-GB" dirty="0" smtClean="0"/>
                  <a:t>C</a:t>
                </a:r>
                <a:endParaRPr lang="en-GB" dirty="0"/>
              </a:p>
            </p:txBody>
          </p:sp>
        </p:grpSp>
        <p:sp>
          <p:nvSpPr>
            <p:cNvPr id="14" name="TextBox 13"/>
            <p:cNvSpPr txBox="1"/>
            <p:nvPr/>
          </p:nvSpPr>
          <p:spPr>
            <a:xfrm>
              <a:off x="740009" y="243830"/>
              <a:ext cx="348554" cy="369332"/>
            </a:xfrm>
            <a:prstGeom prst="rect">
              <a:avLst/>
            </a:prstGeom>
            <a:noFill/>
          </p:spPr>
          <p:txBody>
            <a:bodyPr wrap="square" rtlCol="0">
              <a:spAutoFit/>
            </a:bodyPr>
            <a:lstStyle/>
            <a:p>
              <a:r>
                <a:rPr lang="en-GB" dirty="0" smtClean="0"/>
                <a:t>A</a:t>
              </a:r>
              <a:endParaRPr lang="en-GB" dirty="0"/>
            </a:p>
          </p:txBody>
        </p:sp>
      </p:grpSp>
      <p:sp>
        <p:nvSpPr>
          <p:cNvPr id="16" name="TextBox 15"/>
          <p:cNvSpPr txBox="1"/>
          <p:nvPr/>
        </p:nvSpPr>
        <p:spPr>
          <a:xfrm>
            <a:off x="4754881" y="679269"/>
            <a:ext cx="4389119" cy="3970318"/>
          </a:xfrm>
          <a:prstGeom prst="rect">
            <a:avLst/>
          </a:prstGeom>
          <a:noFill/>
        </p:spPr>
        <p:txBody>
          <a:bodyPr wrap="square" rtlCol="0">
            <a:spAutoFit/>
          </a:bodyPr>
          <a:lstStyle/>
          <a:p>
            <a:pPr algn="just"/>
            <a:r>
              <a:rPr lang="en-GB" dirty="0" smtClean="0">
                <a:latin typeface="Times New Roman" panose="02020603050405020304" pitchFamily="18" charset="0"/>
                <a:cs typeface="Times New Roman" panose="02020603050405020304" pitchFamily="18" charset="0"/>
              </a:rPr>
              <a:t>Setup I</a:t>
            </a:r>
          </a:p>
          <a:p>
            <a:pPr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A - This setup is built in the 40cm box using the Silence Sheet and the </a:t>
            </a:r>
            <a:r>
              <a:rPr lang="en-GB" dirty="0" err="1" smtClean="0">
                <a:latin typeface="Times New Roman" panose="02020603050405020304" pitchFamily="18" charset="0"/>
                <a:cs typeface="Times New Roman" panose="02020603050405020304" pitchFamily="18" charset="0"/>
              </a:rPr>
              <a:t>Alfacoustic</a:t>
            </a:r>
            <a:r>
              <a:rPr lang="en-GB" dirty="0" smtClean="0">
                <a:latin typeface="Times New Roman" panose="02020603050405020304" pitchFamily="18" charset="0"/>
                <a:cs typeface="Times New Roman" panose="02020603050405020304" pitchFamily="18" charset="0"/>
              </a:rPr>
              <a:t> Pyramids</a:t>
            </a:r>
          </a:p>
          <a:p>
            <a:pPr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B – Section of the setup, from right to left: the 2cm wooden structure of the box, the 2cm sound absorbing sand layer and the 7cm foam pyramids</a:t>
            </a:r>
          </a:p>
          <a:p>
            <a:pPr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C – The cables are passed through the side opening and a dedicated hole in the Silence Sheet corked with polystyrene </a:t>
            </a:r>
          </a:p>
          <a:p>
            <a:pPr algn="just"/>
            <a:r>
              <a:rPr lang="en-GB" dirty="0" smtClean="0">
                <a:latin typeface="Times New Roman" panose="02020603050405020304" pitchFamily="18" charset="0"/>
                <a:cs typeface="Times New Roman" panose="02020603050405020304" pitchFamily="18" charset="0"/>
              </a:rPr>
              <a:t>D – The wires fall dawn from the intersection between the foam panels</a:t>
            </a: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51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8762"/>
          <a:stretch/>
        </p:blipFill>
        <p:spPr>
          <a:xfrm>
            <a:off x="-2333" y="269980"/>
            <a:ext cx="4320000" cy="295312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5" y="3223107"/>
            <a:ext cx="1440000" cy="28545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7667" y="3223104"/>
            <a:ext cx="1440000" cy="285458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8960" y="3223105"/>
            <a:ext cx="1440000" cy="2854589"/>
          </a:xfrm>
          <a:prstGeom prst="rect">
            <a:avLst/>
          </a:prstGeom>
        </p:spPr>
      </p:pic>
      <p:sp>
        <p:nvSpPr>
          <p:cNvPr id="9" name="TextBox 8"/>
          <p:cNvSpPr txBox="1"/>
          <p:nvPr/>
        </p:nvSpPr>
        <p:spPr>
          <a:xfrm>
            <a:off x="6375" y="269967"/>
            <a:ext cx="348554" cy="369332"/>
          </a:xfrm>
          <a:prstGeom prst="rect">
            <a:avLst/>
          </a:prstGeom>
          <a:noFill/>
        </p:spPr>
        <p:txBody>
          <a:bodyPr wrap="square" rtlCol="0">
            <a:spAutoFit/>
          </a:bodyPr>
          <a:lstStyle/>
          <a:p>
            <a:r>
              <a:rPr lang="en-GB" dirty="0" smtClean="0"/>
              <a:t>A</a:t>
            </a:r>
            <a:endParaRPr lang="en-GB" dirty="0"/>
          </a:p>
        </p:txBody>
      </p:sp>
      <p:sp>
        <p:nvSpPr>
          <p:cNvPr id="10" name="TextBox 9"/>
          <p:cNvSpPr txBox="1"/>
          <p:nvPr/>
        </p:nvSpPr>
        <p:spPr>
          <a:xfrm>
            <a:off x="15082" y="3223094"/>
            <a:ext cx="348554" cy="369332"/>
          </a:xfrm>
          <a:prstGeom prst="rect">
            <a:avLst/>
          </a:prstGeom>
          <a:noFill/>
        </p:spPr>
        <p:txBody>
          <a:bodyPr wrap="square" rtlCol="0">
            <a:spAutoFit/>
          </a:bodyPr>
          <a:lstStyle/>
          <a:p>
            <a:r>
              <a:rPr lang="en-GB" dirty="0"/>
              <a:t>B</a:t>
            </a:r>
          </a:p>
        </p:txBody>
      </p:sp>
      <p:sp>
        <p:nvSpPr>
          <p:cNvPr id="11" name="TextBox 10"/>
          <p:cNvSpPr txBox="1"/>
          <p:nvPr/>
        </p:nvSpPr>
        <p:spPr>
          <a:xfrm>
            <a:off x="1434557" y="3223101"/>
            <a:ext cx="348554" cy="369332"/>
          </a:xfrm>
          <a:prstGeom prst="rect">
            <a:avLst/>
          </a:prstGeom>
          <a:noFill/>
        </p:spPr>
        <p:txBody>
          <a:bodyPr wrap="square" rtlCol="0">
            <a:spAutoFit/>
          </a:bodyPr>
          <a:lstStyle/>
          <a:p>
            <a:r>
              <a:rPr lang="en-GB" dirty="0" smtClean="0"/>
              <a:t>C</a:t>
            </a:r>
            <a:endParaRPr lang="en-GB" dirty="0"/>
          </a:p>
        </p:txBody>
      </p:sp>
      <p:sp>
        <p:nvSpPr>
          <p:cNvPr id="12" name="TextBox 11"/>
          <p:cNvSpPr txBox="1"/>
          <p:nvPr/>
        </p:nvSpPr>
        <p:spPr>
          <a:xfrm>
            <a:off x="2865849" y="3223094"/>
            <a:ext cx="348554" cy="369332"/>
          </a:xfrm>
          <a:prstGeom prst="rect">
            <a:avLst/>
          </a:prstGeom>
          <a:noFill/>
        </p:spPr>
        <p:txBody>
          <a:bodyPr wrap="square" rtlCol="0">
            <a:spAutoFit/>
          </a:bodyPr>
          <a:lstStyle/>
          <a:p>
            <a:r>
              <a:rPr lang="en-GB" dirty="0" smtClean="0"/>
              <a:t>D</a:t>
            </a:r>
            <a:endParaRPr lang="en-GB" dirty="0"/>
          </a:p>
        </p:txBody>
      </p:sp>
      <p:sp>
        <p:nvSpPr>
          <p:cNvPr id="14" name="TextBox 13"/>
          <p:cNvSpPr txBox="1"/>
          <p:nvPr/>
        </p:nvSpPr>
        <p:spPr>
          <a:xfrm>
            <a:off x="4528457" y="639299"/>
            <a:ext cx="4389119" cy="4247317"/>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Setup II</a:t>
            </a:r>
          </a:p>
          <a:p>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A - This setup is built in the 125cm</a:t>
            </a:r>
            <a:r>
              <a:rPr lang="en-GB" baseline="30000" dirty="0" smtClean="0">
                <a:latin typeface="Times New Roman" panose="02020603050405020304" pitchFamily="18" charset="0"/>
                <a:cs typeface="Times New Roman" panose="02020603050405020304" pitchFamily="18" charset="0"/>
              </a:rPr>
              <a:t>3</a:t>
            </a:r>
            <a:r>
              <a:rPr lang="en-GB" dirty="0" smtClean="0">
                <a:latin typeface="Times New Roman" panose="02020603050405020304" pitchFamily="18" charset="0"/>
                <a:cs typeface="Times New Roman" panose="02020603050405020304" pitchFamily="18" charset="0"/>
              </a:rPr>
              <a:t> box using the </a:t>
            </a:r>
            <a:r>
              <a:rPr lang="en-GB" dirty="0">
                <a:latin typeface="Times New Roman" panose="02020603050405020304" pitchFamily="18" charset="0"/>
                <a:cs typeface="Times New Roman" panose="02020603050405020304" pitchFamily="18" charset="0"/>
              </a:rPr>
              <a:t>Hanno </a:t>
            </a:r>
            <a:r>
              <a:rPr lang="en-GB" dirty="0" err="1" smtClean="0">
                <a:latin typeface="Times New Roman" panose="02020603050405020304" pitchFamily="18" charset="0"/>
                <a:cs typeface="Times New Roman" panose="02020603050405020304" pitchFamily="18" charset="0"/>
              </a:rPr>
              <a:t>Protecto</a:t>
            </a:r>
            <a:r>
              <a:rPr lang="en-GB" dirty="0" smtClean="0">
                <a:latin typeface="Times New Roman" panose="02020603050405020304" pitchFamily="18" charset="0"/>
                <a:cs typeface="Times New Roman" panose="02020603050405020304" pitchFamily="18" charset="0"/>
              </a:rPr>
              <a:t> 20 sound absorbing foam </a:t>
            </a:r>
          </a:p>
          <a:p>
            <a:r>
              <a:rPr lang="en-GB" dirty="0" smtClean="0">
                <a:latin typeface="Times New Roman" panose="02020603050405020304" pitchFamily="18" charset="0"/>
                <a:cs typeface="Times New Roman" panose="02020603050405020304" pitchFamily="18" charset="0"/>
              </a:rPr>
              <a:t>B – Section of the setup, from left to right: the 2cm wooden structure of the box, the 2cm sound absorbing foam and the </a:t>
            </a:r>
            <a:r>
              <a:rPr lang="en-GB" dirty="0" smtClean="0"/>
              <a:t>7cm foam pyramids</a:t>
            </a:r>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C – The cables are passed through the side hole bending </a:t>
            </a:r>
            <a:r>
              <a:rPr lang="en-GB" dirty="0" smtClean="0">
                <a:latin typeface="Times New Roman" panose="02020603050405020304" pitchFamily="18" charset="0"/>
                <a:cs typeface="Times New Roman" panose="02020603050405020304" pitchFamily="18" charset="0"/>
              </a:rPr>
              <a:t>temporarily </a:t>
            </a:r>
            <a:r>
              <a:rPr lang="en-GB" dirty="0" smtClean="0">
                <a:latin typeface="Times New Roman" panose="02020603050405020304" pitchFamily="18" charset="0"/>
                <a:cs typeface="Times New Roman" panose="02020603050405020304" pitchFamily="18" charset="0"/>
              </a:rPr>
              <a:t>the foam panels on the wall </a:t>
            </a:r>
          </a:p>
          <a:p>
            <a:r>
              <a:rPr lang="en-GB" dirty="0" smtClean="0">
                <a:latin typeface="Times New Roman" panose="02020603050405020304" pitchFamily="18" charset="0"/>
                <a:cs typeface="Times New Roman" panose="02020603050405020304" pitchFamily="18" charset="0"/>
              </a:rPr>
              <a:t>D – the wires fall dawn from the intersection between the panels, avoiding to pierce them</a:t>
            </a:r>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13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803" r="26893"/>
          <a:stretch/>
        </p:blipFill>
        <p:spPr>
          <a:xfrm>
            <a:off x="252549" y="73003"/>
            <a:ext cx="4319451" cy="37731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976" y="3820063"/>
            <a:ext cx="1440000" cy="2563517"/>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33994" r="34386"/>
          <a:stretch/>
        </p:blipFill>
        <p:spPr>
          <a:xfrm>
            <a:off x="1690976" y="3822706"/>
            <a:ext cx="1440000" cy="255823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9403" y="3820063"/>
            <a:ext cx="1440000" cy="2563517"/>
          </a:xfrm>
          <a:prstGeom prst="rect">
            <a:avLst/>
          </a:prstGeom>
        </p:spPr>
      </p:pic>
      <p:sp>
        <p:nvSpPr>
          <p:cNvPr id="8" name="TextBox 7"/>
          <p:cNvSpPr txBox="1"/>
          <p:nvPr/>
        </p:nvSpPr>
        <p:spPr>
          <a:xfrm>
            <a:off x="250976" y="73003"/>
            <a:ext cx="348554" cy="369332"/>
          </a:xfrm>
          <a:prstGeom prst="rect">
            <a:avLst/>
          </a:prstGeom>
          <a:noFill/>
        </p:spPr>
        <p:txBody>
          <a:bodyPr wrap="square" rtlCol="0">
            <a:spAutoFit/>
          </a:bodyPr>
          <a:lstStyle/>
          <a:p>
            <a:r>
              <a:rPr lang="en-GB" dirty="0" smtClean="0"/>
              <a:t>A</a:t>
            </a:r>
            <a:endParaRPr lang="en-GB" dirty="0"/>
          </a:p>
        </p:txBody>
      </p:sp>
      <p:sp>
        <p:nvSpPr>
          <p:cNvPr id="9" name="TextBox 8"/>
          <p:cNvSpPr txBox="1"/>
          <p:nvPr/>
        </p:nvSpPr>
        <p:spPr>
          <a:xfrm>
            <a:off x="264034" y="3822051"/>
            <a:ext cx="348554" cy="369332"/>
          </a:xfrm>
          <a:prstGeom prst="rect">
            <a:avLst/>
          </a:prstGeom>
          <a:noFill/>
        </p:spPr>
        <p:txBody>
          <a:bodyPr wrap="square" rtlCol="0">
            <a:spAutoFit/>
          </a:bodyPr>
          <a:lstStyle/>
          <a:p>
            <a:r>
              <a:rPr lang="en-GB" dirty="0" smtClean="0"/>
              <a:t>B</a:t>
            </a:r>
            <a:endParaRPr lang="en-GB" dirty="0"/>
          </a:p>
        </p:txBody>
      </p:sp>
      <p:sp>
        <p:nvSpPr>
          <p:cNvPr id="10" name="TextBox 9"/>
          <p:cNvSpPr txBox="1"/>
          <p:nvPr/>
        </p:nvSpPr>
        <p:spPr>
          <a:xfrm>
            <a:off x="1690976" y="3820063"/>
            <a:ext cx="348554" cy="369332"/>
          </a:xfrm>
          <a:prstGeom prst="rect">
            <a:avLst/>
          </a:prstGeom>
          <a:noFill/>
        </p:spPr>
        <p:txBody>
          <a:bodyPr wrap="square" rtlCol="0">
            <a:spAutoFit/>
          </a:bodyPr>
          <a:lstStyle/>
          <a:p>
            <a:r>
              <a:rPr lang="en-GB" dirty="0" smtClean="0"/>
              <a:t>C</a:t>
            </a:r>
            <a:endParaRPr lang="en-GB" dirty="0"/>
          </a:p>
        </p:txBody>
      </p:sp>
      <p:sp>
        <p:nvSpPr>
          <p:cNvPr id="11" name="TextBox 10"/>
          <p:cNvSpPr txBox="1"/>
          <p:nvPr/>
        </p:nvSpPr>
        <p:spPr>
          <a:xfrm>
            <a:off x="3126806" y="3820063"/>
            <a:ext cx="348554" cy="369332"/>
          </a:xfrm>
          <a:prstGeom prst="rect">
            <a:avLst/>
          </a:prstGeom>
          <a:noFill/>
        </p:spPr>
        <p:txBody>
          <a:bodyPr wrap="square" rtlCol="0">
            <a:spAutoFit/>
          </a:bodyPr>
          <a:lstStyle/>
          <a:p>
            <a:r>
              <a:rPr lang="en-GB" dirty="0"/>
              <a:t>D</a:t>
            </a:r>
          </a:p>
        </p:txBody>
      </p:sp>
      <p:sp>
        <p:nvSpPr>
          <p:cNvPr id="12" name="TextBox 11"/>
          <p:cNvSpPr txBox="1"/>
          <p:nvPr/>
        </p:nvSpPr>
        <p:spPr>
          <a:xfrm>
            <a:off x="4659086" y="696686"/>
            <a:ext cx="4389119" cy="4247317"/>
          </a:xfrm>
          <a:prstGeom prst="rect">
            <a:avLst/>
          </a:prstGeom>
          <a:noFill/>
        </p:spPr>
        <p:txBody>
          <a:bodyPr wrap="square" rtlCol="0">
            <a:spAutoFit/>
          </a:bodyPr>
          <a:lstStyle/>
          <a:p>
            <a:pPr algn="just"/>
            <a:r>
              <a:rPr lang="en-GB" dirty="0" smtClean="0">
                <a:latin typeface="Times New Roman" panose="02020603050405020304" pitchFamily="18" charset="0"/>
                <a:cs typeface="Times New Roman" panose="02020603050405020304" pitchFamily="18" charset="0"/>
              </a:rPr>
              <a:t>Setup III</a:t>
            </a:r>
          </a:p>
          <a:p>
            <a:pPr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A - This setup is built in the 50cm box using the </a:t>
            </a:r>
            <a:r>
              <a:rPr lang="en-GB" dirty="0">
                <a:latin typeface="Times New Roman" panose="02020603050405020304" pitchFamily="18" charset="0"/>
                <a:cs typeface="Times New Roman" panose="02020603050405020304" pitchFamily="18" charset="0"/>
              </a:rPr>
              <a:t>Hanno </a:t>
            </a:r>
            <a:r>
              <a:rPr lang="en-GB" dirty="0" err="1" smtClean="0">
                <a:latin typeface="Times New Roman" panose="02020603050405020304" pitchFamily="18" charset="0"/>
                <a:cs typeface="Times New Roman" panose="02020603050405020304" pitchFamily="18" charset="0"/>
              </a:rPr>
              <a:t>Protecto</a:t>
            </a:r>
            <a:r>
              <a:rPr lang="en-GB" dirty="0" smtClean="0">
                <a:latin typeface="Times New Roman" panose="02020603050405020304" pitchFamily="18" charset="0"/>
                <a:cs typeface="Times New Roman" panose="02020603050405020304" pitchFamily="18" charset="0"/>
              </a:rPr>
              <a:t> 50 sound absorbing foam and the </a:t>
            </a:r>
            <a:r>
              <a:rPr lang="en-GB" dirty="0" err="1" smtClean="0">
                <a:latin typeface="Times New Roman" panose="02020603050405020304" pitchFamily="18" charset="0"/>
                <a:cs typeface="Times New Roman" panose="02020603050405020304" pitchFamily="18" charset="0"/>
              </a:rPr>
              <a:t>Alfacoustic</a:t>
            </a:r>
            <a:r>
              <a:rPr lang="en-GB" dirty="0" smtClean="0">
                <a:latin typeface="Times New Roman" panose="02020603050405020304" pitchFamily="18" charset="0"/>
                <a:cs typeface="Times New Roman" panose="02020603050405020304" pitchFamily="18" charset="0"/>
              </a:rPr>
              <a:t> Pyramids</a:t>
            </a:r>
          </a:p>
          <a:p>
            <a:pPr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B – Section of the setup, from left to right: the 2cm wooden structure of the box, the 2cm sound absorbing foam and the 7cm foam pyramids</a:t>
            </a:r>
          </a:p>
          <a:p>
            <a:pPr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C – The cables are passed through the side hole bending </a:t>
            </a:r>
            <a:r>
              <a:rPr lang="en-GB" dirty="0" smtClean="0">
                <a:latin typeface="Times New Roman" panose="02020603050405020304" pitchFamily="18" charset="0"/>
                <a:cs typeface="Times New Roman" panose="02020603050405020304" pitchFamily="18" charset="0"/>
              </a:rPr>
              <a:t>temporarily </a:t>
            </a:r>
            <a:r>
              <a:rPr lang="en-GB" dirty="0" smtClean="0">
                <a:latin typeface="Times New Roman" panose="02020603050405020304" pitchFamily="18" charset="0"/>
                <a:cs typeface="Times New Roman" panose="02020603050405020304" pitchFamily="18" charset="0"/>
              </a:rPr>
              <a:t>the foam panels on the wall </a:t>
            </a:r>
          </a:p>
          <a:p>
            <a:pPr algn="just"/>
            <a:r>
              <a:rPr lang="en-GB" dirty="0" smtClean="0">
                <a:latin typeface="Times New Roman" panose="02020603050405020304" pitchFamily="18" charset="0"/>
                <a:cs typeface="Times New Roman" panose="02020603050405020304" pitchFamily="18" charset="0"/>
              </a:rPr>
              <a:t>D – the wires fall dawn from the intersection between the panels, avoiding to pierce them</a:t>
            </a:r>
            <a:endParaRPr lang="en-GB" dirty="0">
              <a:latin typeface="Times New Roman" panose="02020603050405020304" pitchFamily="18" charset="0"/>
              <a:cs typeface="Times New Roman" panose="02020603050405020304" pitchFamily="18" charset="0"/>
            </a:endParaRPr>
          </a:p>
          <a:p>
            <a:pPr algn="just"/>
            <a:endParaRPr lang="en-GB" dirty="0" smtClean="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58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579"/>
            <a:ext cx="7886700" cy="706028"/>
          </a:xfrm>
        </p:spPr>
        <p:txBody>
          <a:bodyPr anchor="t"/>
          <a:lstStyle/>
          <a:p>
            <a:pPr algn="ctr"/>
            <a:r>
              <a:rPr lang="en-GB" dirty="0" smtClean="0"/>
              <a:t>Materials &amp; Methods</a:t>
            </a:r>
            <a:endParaRPr lang="en-GB" dirty="0"/>
          </a:p>
        </p:txBody>
      </p:sp>
      <p:sp>
        <p:nvSpPr>
          <p:cNvPr id="3" name="Content Placeholder 2"/>
          <p:cNvSpPr>
            <a:spLocks noGrp="1"/>
          </p:cNvSpPr>
          <p:nvPr>
            <p:ph idx="1"/>
          </p:nvPr>
        </p:nvSpPr>
        <p:spPr>
          <a:xfrm>
            <a:off x="69665" y="722811"/>
            <a:ext cx="9004663" cy="6000205"/>
          </a:xfrm>
        </p:spPr>
        <p:txBody>
          <a:bodyPr>
            <a:normAutofit lnSpcReduction="10000"/>
          </a:bodyPr>
          <a:lstStyle/>
          <a:p>
            <a:pPr marL="0" indent="0" algn="just">
              <a:buNone/>
            </a:pPr>
            <a:r>
              <a:rPr lang="en-GB" sz="1800" b="1" dirty="0" smtClean="0">
                <a:latin typeface="Times New Roman" panose="02020603050405020304" pitchFamily="18" charset="0"/>
                <a:cs typeface="Times New Roman" panose="02020603050405020304" pitchFamily="18" charset="0"/>
              </a:rPr>
              <a:t>Sound-attenuation</a:t>
            </a:r>
          </a:p>
          <a:p>
            <a:pPr algn="just"/>
            <a:r>
              <a:rPr lang="en-GB" sz="1800" dirty="0" smtClean="0">
                <a:latin typeface="Times New Roman" panose="02020603050405020304" pitchFamily="18" charset="0"/>
                <a:cs typeface="Times New Roman" panose="02020603050405020304" pitchFamily="18" charset="0"/>
              </a:rPr>
              <a:t>Sound Absorbing Foam </a:t>
            </a:r>
            <a:r>
              <a:rPr lang="en-GB" sz="1800" dirty="0">
                <a:latin typeface="Times New Roman" panose="02020603050405020304" pitchFamily="18" charset="0"/>
                <a:cs typeface="Times New Roman" panose="02020603050405020304" pitchFamily="18" charset="0"/>
              </a:rPr>
              <a:t>Hanno </a:t>
            </a:r>
            <a:r>
              <a:rPr lang="en-GB" sz="1800" dirty="0" err="1">
                <a:latin typeface="Times New Roman" panose="02020603050405020304" pitchFamily="18" charset="0"/>
                <a:cs typeface="Times New Roman" panose="02020603050405020304" pitchFamily="18" charset="0"/>
              </a:rPr>
              <a:t>Protecto</a:t>
            </a:r>
            <a:r>
              <a:rPr lang="en-GB" sz="1800" dirty="0">
                <a:latin typeface="Times New Roman" panose="02020603050405020304" pitchFamily="18" charset="0"/>
                <a:cs typeface="Times New Roman" panose="02020603050405020304" pitchFamily="18" charset="0"/>
              </a:rPr>
              <a:t> </a:t>
            </a:r>
            <a:endParaRPr lang="en-GB" sz="1800" dirty="0" smtClean="0">
              <a:latin typeface="Times New Roman" panose="02020603050405020304" pitchFamily="18" charset="0"/>
              <a:cs typeface="Times New Roman" panose="02020603050405020304" pitchFamily="18" charset="0"/>
            </a:endParaRPr>
          </a:p>
          <a:p>
            <a:pPr marL="0" indent="0" algn="just">
              <a:buNone/>
            </a:pPr>
            <a:r>
              <a:rPr lang="en-GB" sz="1800" dirty="0" smtClean="0">
                <a:latin typeface="Times New Roman" panose="02020603050405020304" pitchFamily="18" charset="0"/>
                <a:cs typeface="Times New Roman" panose="02020603050405020304" pitchFamily="18" charset="0"/>
              </a:rPr>
              <a:t>We used two different models (</a:t>
            </a:r>
            <a:r>
              <a:rPr lang="en-GB" sz="1800" dirty="0">
                <a:latin typeface="Times New Roman" panose="02020603050405020304" pitchFamily="18" charset="0"/>
                <a:cs typeface="Times New Roman" panose="02020603050405020304" pitchFamily="18" charset="0"/>
              </a:rPr>
              <a:t>Hanno </a:t>
            </a:r>
            <a:r>
              <a:rPr lang="en-GB" sz="1800" dirty="0" err="1">
                <a:latin typeface="Times New Roman" panose="02020603050405020304" pitchFamily="18" charset="0"/>
                <a:cs typeface="Times New Roman" panose="02020603050405020304" pitchFamily="18" charset="0"/>
              </a:rPr>
              <a:t>Protecto</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50 and 20) in two different measures (2cm and 5cm, respectively). Easy to cut, the panels have a covered adhesive film on one side, which however we did not used: indeed, if cut precisely to fit the box, this foam is rigid enough to stand alone, allowing us to remove or bend it whenever needed</a:t>
            </a:r>
          </a:p>
          <a:p>
            <a:pPr marL="0" indent="0" algn="just">
              <a:buNone/>
            </a:pPr>
            <a:r>
              <a:rPr lang="en-GB" sz="1800" dirty="0">
                <a:latin typeface="Times New Roman" panose="02020603050405020304" pitchFamily="18" charset="0"/>
                <a:cs typeface="Times New Roman" panose="02020603050405020304" pitchFamily="18" charset="0"/>
                <a:hlinkClick r:id="rId2"/>
              </a:rPr>
              <a:t>http://</a:t>
            </a:r>
            <a:r>
              <a:rPr lang="en-GB" sz="1800" dirty="0" smtClean="0">
                <a:latin typeface="Times New Roman" panose="02020603050405020304" pitchFamily="18" charset="0"/>
                <a:cs typeface="Times New Roman" panose="02020603050405020304" pitchFamily="18" charset="0"/>
                <a:hlinkClick r:id="rId2"/>
              </a:rPr>
              <a:t>techfoam.hu/hangelnyelo-szivacsok?set_lang=en</a:t>
            </a:r>
            <a:endParaRPr lang="en-GB" sz="1800" dirty="0" smtClean="0">
              <a:latin typeface="Times New Roman" panose="02020603050405020304" pitchFamily="18" charset="0"/>
              <a:cs typeface="Times New Roman" panose="02020603050405020304" pitchFamily="18" charset="0"/>
            </a:endParaRPr>
          </a:p>
          <a:p>
            <a:pPr algn="just"/>
            <a:r>
              <a:rPr lang="en-GB" sz="1800" dirty="0" err="1">
                <a:latin typeface="Times New Roman" panose="02020603050405020304" pitchFamily="18" charset="0"/>
                <a:cs typeface="Times New Roman" panose="02020603050405020304" pitchFamily="18" charset="0"/>
              </a:rPr>
              <a:t>Alfacoustic</a:t>
            </a:r>
            <a:r>
              <a:rPr lang="en-GB" sz="1800" dirty="0">
                <a:latin typeface="Times New Roman" panose="02020603050405020304" pitchFamily="18" charset="0"/>
                <a:cs typeface="Times New Roman" panose="02020603050405020304" pitchFamily="18" charset="0"/>
              </a:rPr>
              <a:t> Pyramids </a:t>
            </a:r>
            <a:endParaRPr lang="en-GB" sz="1800" dirty="0" smtClean="0">
              <a:latin typeface="Times New Roman" panose="02020603050405020304" pitchFamily="18" charset="0"/>
              <a:cs typeface="Times New Roman" panose="02020603050405020304" pitchFamily="18" charset="0"/>
            </a:endParaRPr>
          </a:p>
          <a:p>
            <a:pPr marL="0" indent="0" algn="just">
              <a:buNone/>
            </a:pPr>
            <a:r>
              <a:rPr lang="en-GB" sz="1800" dirty="0" smtClean="0">
                <a:latin typeface="Times New Roman" panose="02020603050405020304" pitchFamily="18" charset="0"/>
                <a:cs typeface="Times New Roman" panose="02020603050405020304" pitchFamily="18" charset="0"/>
              </a:rPr>
              <a:t>A 7cm sound attenuating foam with pyramidal extrusion, essential to avoid resonance effects when playing tones observed in Setup II. Easy to cut, less easy to fix. However, its structure helps to prop one layer with the other, so that the pieces can stand without the necessity of glue or tape</a:t>
            </a:r>
          </a:p>
          <a:p>
            <a:pPr marL="0" indent="0" algn="just">
              <a:buNone/>
            </a:pPr>
            <a:r>
              <a:rPr lang="en-GB" sz="1800" dirty="0" smtClean="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hlinkClick r:id="rId3"/>
              </a:rPr>
              <a:t>http</a:t>
            </a:r>
            <a:r>
              <a:rPr lang="en-GB" sz="1800" dirty="0">
                <a:latin typeface="Times New Roman" panose="02020603050405020304" pitchFamily="18" charset="0"/>
                <a:cs typeface="Times New Roman" panose="02020603050405020304" pitchFamily="18" charset="0"/>
                <a:hlinkClick r:id="rId3"/>
              </a:rPr>
              <a:t>://</a:t>
            </a:r>
            <a:r>
              <a:rPr lang="en-GB" sz="1800" dirty="0" smtClean="0">
                <a:latin typeface="Times New Roman" panose="02020603050405020304" pitchFamily="18" charset="0"/>
                <a:cs typeface="Times New Roman" panose="02020603050405020304" pitchFamily="18" charset="0"/>
                <a:hlinkClick r:id="rId3"/>
              </a:rPr>
              <a:t>www.muziker.hu/hangtechnika/studio-eszkozok/akusztikai-elemek/p/215894-alfacoustic-Pyramids-7cm</a:t>
            </a:r>
            <a:endParaRPr lang="en-GB" sz="1800" dirty="0" smtClean="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Silence </a:t>
            </a:r>
            <a:r>
              <a:rPr lang="en-GB" sz="1800" dirty="0" smtClean="0">
                <a:latin typeface="Times New Roman" panose="02020603050405020304" pitchFamily="18" charset="0"/>
                <a:cs typeface="Times New Roman" panose="02020603050405020304" pitchFamily="18" charset="0"/>
              </a:rPr>
              <a:t>Sheet</a:t>
            </a:r>
          </a:p>
          <a:p>
            <a:pPr marL="0" indent="0" algn="just">
              <a:buNone/>
            </a:pPr>
            <a:r>
              <a:rPr lang="en-GB" sz="1800" dirty="0" smtClean="0">
                <a:latin typeface="Times New Roman" panose="02020603050405020304" pitchFamily="18" charset="0"/>
                <a:cs typeface="Times New Roman" panose="02020603050405020304" pitchFamily="18" charset="0"/>
              </a:rPr>
              <a:t>A 15mm </a:t>
            </a:r>
            <a:r>
              <a:rPr lang="en-GB" sz="1800" dirty="0">
                <a:latin typeface="Times New Roman" panose="02020603050405020304" pitchFamily="18" charset="0"/>
                <a:cs typeface="Times New Roman" panose="02020603050405020304" pitchFamily="18" charset="0"/>
              </a:rPr>
              <a:t>sand </a:t>
            </a:r>
            <a:r>
              <a:rPr lang="en-GB" sz="1800" dirty="0" smtClean="0">
                <a:latin typeface="Times New Roman" panose="02020603050405020304" pitchFamily="18" charset="0"/>
                <a:cs typeface="Times New Roman" panose="02020603050405020304" pitchFamily="18" charset="0"/>
              </a:rPr>
              <a:t>film between two 2mm paper sheets that restrain it. In spite of the efficacy, its heavy weight and the spillage of particles that inevitably follow the cutting of the panel are not negligible side-effects. Once cut from the original piece, the open side must be sealed with tape, and the obtained board must be fixed at the walls of the box with silicone</a:t>
            </a:r>
          </a:p>
          <a:p>
            <a:pPr marL="0" indent="0" algn="just">
              <a:buNone/>
            </a:pPr>
            <a:r>
              <a:rPr lang="en-GB" sz="1800" dirty="0">
                <a:latin typeface="Times New Roman" panose="02020603050405020304" pitchFamily="18" charset="0"/>
                <a:cs typeface="Times New Roman" panose="02020603050405020304" pitchFamily="18" charset="0"/>
                <a:hlinkClick r:id="rId4"/>
              </a:rPr>
              <a:t>http://</a:t>
            </a:r>
            <a:r>
              <a:rPr lang="en-GB" sz="1800" dirty="0" smtClean="0">
                <a:latin typeface="Times New Roman" panose="02020603050405020304" pitchFamily="18" charset="0"/>
                <a:cs typeface="Times New Roman" panose="02020603050405020304" pitchFamily="18" charset="0"/>
                <a:hlinkClick r:id="rId4"/>
              </a:rPr>
              <a:t>www.parafa.net/web/index.php?option=com_content&amp;view=article&amp;id=1&amp;Itemid=58</a:t>
            </a:r>
            <a:endParaRPr lang="en-GB" sz="1800" dirty="0" smtClean="0">
              <a:latin typeface="Times New Roman" panose="02020603050405020304" pitchFamily="18" charset="0"/>
              <a:cs typeface="Times New Roman" panose="02020603050405020304" pitchFamily="18" charset="0"/>
            </a:endParaRPr>
          </a:p>
          <a:p>
            <a:pPr marL="0" indent="0" algn="just">
              <a:buNone/>
            </a:pPr>
            <a:endParaRPr lang="en-GB" sz="1800" dirty="0">
              <a:latin typeface="Times New Roman" panose="02020603050405020304" pitchFamily="18" charset="0"/>
              <a:cs typeface="Times New Roman" panose="02020603050405020304" pitchFamily="18" charset="0"/>
            </a:endParaRPr>
          </a:p>
          <a:p>
            <a:pPr marL="0" indent="0" algn="just">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67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5" y="95794"/>
            <a:ext cx="8926285" cy="5800181"/>
          </a:xfrm>
        </p:spPr>
        <p:txBody>
          <a:bodyPr>
            <a:normAutofit/>
          </a:bodyPr>
          <a:lstStyle/>
          <a:p>
            <a:pPr marL="0" indent="0">
              <a:buNone/>
            </a:pPr>
            <a:r>
              <a:rPr lang="en-GB" sz="1800" b="1" dirty="0" smtClean="0">
                <a:latin typeface="Times New Roman" panose="02020603050405020304" pitchFamily="18" charset="0"/>
                <a:cs typeface="Times New Roman" panose="02020603050405020304" pitchFamily="18" charset="0"/>
              </a:rPr>
              <a:t>Sound Generation and Recording </a:t>
            </a:r>
          </a:p>
          <a:p>
            <a:r>
              <a:rPr lang="en-GB" sz="1800" dirty="0">
                <a:latin typeface="Times New Roman" panose="02020603050405020304" pitchFamily="18" charset="0"/>
                <a:cs typeface="Times New Roman" panose="02020603050405020304" pitchFamily="18" charset="0"/>
              </a:rPr>
              <a:t>EMM-6 Electret Measurement </a:t>
            </a:r>
            <a:r>
              <a:rPr lang="en-GB" sz="1800" dirty="0" smtClean="0">
                <a:latin typeface="Times New Roman" panose="02020603050405020304" pitchFamily="18" charset="0"/>
                <a:cs typeface="Times New Roman" panose="02020603050405020304" pitchFamily="18" charset="0"/>
              </a:rPr>
              <a:t>Microphone</a:t>
            </a:r>
          </a:p>
          <a:p>
            <a:pPr marL="0" indent="0">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A calibrated microphone </a:t>
            </a:r>
            <a:r>
              <a:rPr lang="en-GB" sz="1800" dirty="0">
                <a:latin typeface="Times New Roman" panose="02020603050405020304" pitchFamily="18" charset="0"/>
                <a:cs typeface="Times New Roman" panose="02020603050405020304" pitchFamily="18" charset="0"/>
              </a:rPr>
              <a:t>designed for measurement and critical recording </a:t>
            </a:r>
            <a:r>
              <a:rPr lang="en-GB" sz="1800" dirty="0" smtClean="0">
                <a:latin typeface="Times New Roman" panose="02020603050405020304" pitchFamily="18" charset="0"/>
                <a:cs typeface="Times New Roman" panose="02020603050405020304" pitchFamily="18" charset="0"/>
              </a:rPr>
              <a:t>applications. It needs a phantom power to function.</a:t>
            </a:r>
          </a:p>
          <a:p>
            <a:pPr marL="0" indent="0">
              <a:buNone/>
            </a:pPr>
            <a:r>
              <a:rPr lang="en-GB" sz="1800" dirty="0">
                <a:latin typeface="Times New Roman" panose="02020603050405020304" pitchFamily="18" charset="0"/>
                <a:cs typeface="Times New Roman" panose="02020603050405020304" pitchFamily="18" charset="0"/>
                <a:hlinkClick r:id="rId2"/>
              </a:rPr>
              <a:t>http://</a:t>
            </a:r>
            <a:r>
              <a:rPr lang="en-GB" sz="1800" dirty="0" smtClean="0">
                <a:latin typeface="Times New Roman" panose="02020603050405020304" pitchFamily="18" charset="0"/>
                <a:cs typeface="Times New Roman" panose="02020603050405020304" pitchFamily="18" charset="0"/>
                <a:hlinkClick r:id="rId2"/>
              </a:rPr>
              <a:t>www.daytonaudio.com/index.php/emm-6-electret-measurement-microphone.html</a:t>
            </a:r>
            <a:endParaRPr lang="en-GB" sz="1800" dirty="0" smtClean="0">
              <a:latin typeface="Times New Roman" panose="02020603050405020304" pitchFamily="18" charset="0"/>
              <a:cs typeface="Times New Roman" panose="02020603050405020304" pitchFamily="18" charset="0"/>
            </a:endParaRPr>
          </a:p>
          <a:p>
            <a:r>
              <a:rPr lang="en-GB" sz="1800" dirty="0" err="1" smtClean="0">
                <a:latin typeface="Times New Roman" panose="02020603050405020304" pitchFamily="18" charset="0"/>
                <a:cs typeface="Times New Roman" panose="02020603050405020304" pitchFamily="18" charset="0"/>
              </a:rPr>
              <a:t>PreSonus</a:t>
            </a:r>
            <a:r>
              <a:rPr lang="en-GB" sz="1800" dirty="0" smtClean="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AudioBox</a:t>
            </a:r>
            <a:r>
              <a:rPr lang="en-GB" sz="1800" dirty="0" smtClean="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iOne</a:t>
            </a:r>
            <a:endParaRPr lang="en-GB" sz="1800" dirty="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Sound card with phantom power for microphone alimentation, also speakers are connected to it. It comes with a professional software. Simply, it was the cheapest at the shop.</a:t>
            </a:r>
          </a:p>
          <a:p>
            <a:r>
              <a:rPr lang="en-GB" sz="1800" dirty="0" smtClean="0">
                <a:latin typeface="Times New Roman" panose="02020603050405020304" pitchFamily="18" charset="0"/>
                <a:cs typeface="Times New Roman" panose="02020603050405020304" pitchFamily="18" charset="0"/>
              </a:rPr>
              <a:t>Multimedia Speakers Z150</a:t>
            </a:r>
          </a:p>
          <a:p>
            <a:pPr marL="0" indent="0">
              <a:buNone/>
            </a:pPr>
            <a:r>
              <a:rPr lang="en-GB" sz="1800" dirty="0" smtClean="0">
                <a:latin typeface="Times New Roman" panose="02020603050405020304" pitchFamily="18" charset="0"/>
                <a:cs typeface="Times New Roman" panose="02020603050405020304" pitchFamily="18" charset="0"/>
              </a:rPr>
              <a:t>Speakers</a:t>
            </a:r>
          </a:p>
          <a:p>
            <a:pPr marL="0" indent="0">
              <a:buNone/>
            </a:pPr>
            <a:r>
              <a:rPr lang="en-GB" sz="1800" dirty="0">
                <a:latin typeface="Times New Roman" panose="02020603050405020304" pitchFamily="18" charset="0"/>
                <a:cs typeface="Times New Roman" panose="02020603050405020304" pitchFamily="18" charset="0"/>
                <a:hlinkClick r:id="rId3"/>
              </a:rPr>
              <a:t>http://</a:t>
            </a:r>
            <a:r>
              <a:rPr lang="en-GB" sz="1800" dirty="0" smtClean="0">
                <a:latin typeface="Times New Roman" panose="02020603050405020304" pitchFamily="18" charset="0"/>
                <a:cs typeface="Times New Roman" panose="02020603050405020304" pitchFamily="18" charset="0"/>
                <a:hlinkClick r:id="rId3"/>
              </a:rPr>
              <a:t>www.logitech.com/en-us/product/multimedia-speakers-z150</a:t>
            </a:r>
            <a:endParaRPr lang="en-GB" sz="1800" dirty="0" smtClean="0">
              <a:latin typeface="Times New Roman" panose="02020603050405020304" pitchFamily="18" charset="0"/>
              <a:cs typeface="Times New Roman" panose="02020603050405020304" pitchFamily="18" charset="0"/>
            </a:endParaRPr>
          </a:p>
          <a:p>
            <a:r>
              <a:rPr lang="en-GB" sz="1800" dirty="0" smtClean="0">
                <a:latin typeface="Times New Roman" panose="02020603050405020304" pitchFamily="18" charset="0"/>
                <a:cs typeface="Times New Roman" panose="02020603050405020304" pitchFamily="18" charset="0"/>
              </a:rPr>
              <a:t>Software</a:t>
            </a:r>
          </a:p>
          <a:p>
            <a:pPr marL="0" indent="0">
              <a:buNone/>
            </a:pPr>
            <a:r>
              <a:rPr lang="en-GB" sz="1800" dirty="0" smtClean="0">
                <a:latin typeface="Times New Roman" panose="02020603050405020304" pitchFamily="18" charset="0"/>
                <a:cs typeface="Times New Roman" panose="02020603050405020304" pitchFamily="18" charset="0"/>
              </a:rPr>
              <a:t>We are now using two different freeware. The first one, </a:t>
            </a:r>
            <a:r>
              <a:rPr lang="en-GB" sz="1800" dirty="0" err="1" smtClean="0">
                <a:latin typeface="Times New Roman" panose="02020603050405020304" pitchFamily="18" charset="0"/>
                <a:cs typeface="Times New Roman" panose="02020603050405020304" pitchFamily="18" charset="0"/>
              </a:rPr>
              <a:t>TrueRTA</a:t>
            </a:r>
            <a:r>
              <a:rPr lang="en-GB" sz="1800" dirty="0" smtClean="0">
                <a:latin typeface="Times New Roman" panose="02020603050405020304" pitchFamily="18" charset="0"/>
                <a:cs typeface="Times New Roman" panose="02020603050405020304" pitchFamily="18" charset="0"/>
              </a:rPr>
              <a:t>, permits the measurement of dB SPL contemporary to the generation of tones at a chosen frequency, but has a rough scale (1 Octave), while the second one, Audacity, permits to track the audio signal more precisely but on the negative dB scale. However, we just started to use it, so their true potential is still to be discovered.</a:t>
            </a:r>
          </a:p>
          <a:p>
            <a:pPr marL="0" indent="0">
              <a:buNone/>
            </a:pPr>
            <a:endParaRPr lang="en-GB" sz="1800" dirty="0" smtClean="0">
              <a:latin typeface="Times New Roman" panose="02020603050405020304" pitchFamily="18" charset="0"/>
              <a:cs typeface="Times New Roman" panose="02020603050405020304" pitchFamily="18" charset="0"/>
            </a:endParaRPr>
          </a:p>
          <a:p>
            <a:pPr marL="0" indent="0">
              <a:buNone/>
            </a:pPr>
            <a:endParaRPr lang="en-GB" sz="1800" dirty="0" smtClean="0">
              <a:latin typeface="Times New Roman" panose="02020603050405020304" pitchFamily="18" charset="0"/>
              <a:cs typeface="Times New Roman" panose="02020603050405020304" pitchFamily="18" charset="0"/>
            </a:endParaRPr>
          </a:p>
          <a:p>
            <a:pPr marL="0" indent="0">
              <a:buNone/>
            </a:pPr>
            <a:endParaRPr lang="en-GB" sz="1800" dirty="0" smtClean="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557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9924" b="3603"/>
          <a:stretch/>
        </p:blipFill>
        <p:spPr>
          <a:xfrm>
            <a:off x="4704216" y="1400171"/>
            <a:ext cx="4439784" cy="4807527"/>
          </a:xfrm>
          <a:prstGeom prst="rect">
            <a:avLst/>
          </a:prstGeom>
        </p:spPr>
      </p:pic>
      <p:pic>
        <p:nvPicPr>
          <p:cNvPr id="7" name="Picture 6"/>
          <p:cNvPicPr>
            <a:picLocks noChangeAspect="1"/>
          </p:cNvPicPr>
          <p:nvPr/>
        </p:nvPicPr>
        <p:blipFill rotWithShape="1">
          <a:blip r:embed="rId3"/>
          <a:srcRect r="50152" b="3872"/>
          <a:stretch/>
        </p:blipFill>
        <p:spPr>
          <a:xfrm>
            <a:off x="3978" y="1254698"/>
            <a:ext cx="4700238" cy="5098472"/>
          </a:xfrm>
          <a:prstGeom prst="rect">
            <a:avLst/>
          </a:prstGeom>
        </p:spPr>
      </p:pic>
      <p:sp>
        <p:nvSpPr>
          <p:cNvPr id="8" name="TextBox 7"/>
          <p:cNvSpPr txBox="1"/>
          <p:nvPr/>
        </p:nvSpPr>
        <p:spPr>
          <a:xfrm>
            <a:off x="85724" y="209550"/>
            <a:ext cx="8982075" cy="923330"/>
          </a:xfrm>
          <a:prstGeom prst="rect">
            <a:avLst/>
          </a:prstGeom>
          <a:noFill/>
        </p:spPr>
        <p:txBody>
          <a:bodyPr wrap="square" rtlCol="0">
            <a:spAutoFit/>
          </a:bodyPr>
          <a:lstStyle/>
          <a:p>
            <a:r>
              <a:rPr lang="en-GB" dirty="0" smtClean="0"/>
              <a:t> Those are two comparative screenshot of the freeware in use in the same situation, i.e. while detecting </a:t>
            </a:r>
            <a:r>
              <a:rPr lang="en-GB" dirty="0"/>
              <a:t>outside the </a:t>
            </a:r>
            <a:r>
              <a:rPr lang="en-GB" dirty="0" smtClean="0"/>
              <a:t>box a 5kHz tone played from the speakers inside it (</a:t>
            </a:r>
            <a:r>
              <a:rPr lang="en-GB" dirty="0" err="1" smtClean="0"/>
              <a:t>TrueRTA</a:t>
            </a:r>
            <a:r>
              <a:rPr lang="en-GB" dirty="0" smtClean="0"/>
              <a:t> on the left, Audacity to the right)</a:t>
            </a:r>
            <a:endParaRPr lang="en-GB" dirty="0"/>
          </a:p>
        </p:txBody>
      </p:sp>
      <p:sp>
        <p:nvSpPr>
          <p:cNvPr id="9" name="Rectangle 8"/>
          <p:cNvSpPr/>
          <p:nvPr/>
        </p:nvSpPr>
        <p:spPr>
          <a:xfrm>
            <a:off x="9524" y="6353170"/>
            <a:ext cx="8905875" cy="36933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hlinkClick r:id="rId4"/>
              </a:rPr>
              <a:t>https://</a:t>
            </a:r>
            <a:r>
              <a:rPr lang="en-GB" dirty="0" smtClean="0">
                <a:latin typeface="Times New Roman" panose="02020603050405020304" pitchFamily="18" charset="0"/>
                <a:cs typeface="Times New Roman" panose="02020603050405020304" pitchFamily="18" charset="0"/>
                <a:hlinkClick r:id="rId4"/>
              </a:rPr>
              <a:t>www.trueaudio.com/rta_selection_guide.htm</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hlinkClick r:id="rId5"/>
              </a:rPr>
              <a:t>http</a:t>
            </a:r>
            <a:r>
              <a:rPr lang="en-GB" dirty="0">
                <a:latin typeface="Times New Roman" panose="02020603050405020304" pitchFamily="18" charset="0"/>
                <a:cs typeface="Times New Roman" panose="02020603050405020304" pitchFamily="18" charset="0"/>
                <a:hlinkClick r:id="rId5"/>
              </a:rPr>
              <a:t>://audacityteam.org/download/</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360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209</TotalTime>
  <Words>845</Words>
  <Application>Microsoft Office PowerPoint</Application>
  <PresentationFormat>On-screen Show (4:3)</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Materials &amp; Methods</vt:lpstr>
      <vt:lpstr>PowerPoint Presentation</vt:lpstr>
      <vt:lpstr>PowerPoint Presentation</vt:lpstr>
    </vt:vector>
  </TitlesOfParts>
  <Company>MTA KOKI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Solari Nicola</dc:creator>
  <cp:lastModifiedBy>Hangya Balázs György</cp:lastModifiedBy>
  <cp:revision>24</cp:revision>
  <dcterms:created xsi:type="dcterms:W3CDTF">2015-12-02T12:52:55Z</dcterms:created>
  <dcterms:modified xsi:type="dcterms:W3CDTF">2015-12-10T17:06:01Z</dcterms:modified>
</cp:coreProperties>
</file>