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5"/>
  </p:notesMasterIdLst>
  <p:handoutMasterIdLst>
    <p:handoutMasterId r:id="rId26"/>
  </p:handoutMasterIdLst>
  <p:sldIdLst>
    <p:sldId id="256" r:id="rId7"/>
    <p:sldId id="262" r:id="rId8"/>
    <p:sldId id="376" r:id="rId9"/>
    <p:sldId id="360" r:id="rId10"/>
    <p:sldId id="370" r:id="rId11"/>
    <p:sldId id="260" r:id="rId12"/>
    <p:sldId id="377" r:id="rId13"/>
    <p:sldId id="378" r:id="rId14"/>
    <p:sldId id="372" r:id="rId15"/>
    <p:sldId id="371" r:id="rId16"/>
    <p:sldId id="375" r:id="rId17"/>
    <p:sldId id="374" r:id="rId18"/>
    <p:sldId id="373" r:id="rId19"/>
    <p:sldId id="326" r:id="rId20"/>
    <p:sldId id="363" r:id="rId21"/>
    <p:sldId id="366" r:id="rId22"/>
    <p:sldId id="367" r:id="rId23"/>
    <p:sldId id="379" r:id="rId24"/>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Carty, Eric" initials="ME" lastIdx="11" clrIdx="0">
    <p:extLst>
      <p:ext uri="{19B8F6BF-5375-455C-9EA6-DF929625EA0E}">
        <p15:presenceInfo xmlns:p15="http://schemas.microsoft.com/office/powerpoint/2012/main" userId="S-1-5-21-1942423493-545264584-1575050150-3158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9FEA"/>
    <a:srgbClr val="12627B"/>
    <a:srgbClr val="FFFFB7"/>
    <a:srgbClr val="F25CDD"/>
    <a:srgbClr val="EF3DD6"/>
    <a:srgbClr val="123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9813" autoAdjust="0"/>
  </p:normalViewPr>
  <p:slideViewPr>
    <p:cSldViewPr snapToGrid="0">
      <p:cViewPr varScale="1">
        <p:scale>
          <a:sx n="130" d="100"/>
          <a:sy n="130" d="100"/>
        </p:scale>
        <p:origin x="510" y="102"/>
      </p:cViewPr>
      <p:guideLst>
        <p:guide orient="horz" pos="162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85" d="100"/>
          <a:sy n="85" d="100"/>
        </p:scale>
        <p:origin x="-3834" y="-84"/>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CB4C816-A42D-49BF-8B18-79438286C0AE}" type="datetimeFigureOut">
              <a:rPr lang="en-US" smtClean="0"/>
              <a:pPr/>
              <a:t>7/3/2017</a:t>
            </a:fld>
            <a:endParaRPr lang="en-US"/>
          </a:p>
        </p:txBody>
      </p:sp>
      <p:sp>
        <p:nvSpPr>
          <p:cNvPr id="4" name="Footer Placeholder 3"/>
          <p:cNvSpPr>
            <a:spLocks noGrp="1"/>
          </p:cNvSpPr>
          <p:nvPr>
            <p:ph type="ftr" sz="quarter" idx="2"/>
          </p:nvPr>
        </p:nvSpPr>
        <p:spPr>
          <a:xfrm>
            <a:off x="0" y="8829967"/>
            <a:ext cx="7010400" cy="464820"/>
          </a:xfrm>
          <a:prstGeom prst="rect">
            <a:avLst/>
          </a:prstGeom>
        </p:spPr>
        <p:txBody>
          <a:bodyPr vert="horz" lIns="93177" tIns="46589" rIns="93177" bIns="46589" rtlCol="0" anchor="b"/>
          <a:lstStyle>
            <a:lvl1pPr algn="l">
              <a:defRPr sz="1200"/>
            </a:lvl1pPr>
          </a:lstStyle>
          <a:p>
            <a:pPr algn="ctr"/>
            <a:r>
              <a:rPr lang="en-US" sz="1000" dirty="0">
                <a:solidFill>
                  <a:srgbClr val="12395B"/>
                </a:solidFill>
                <a:latin typeface="Arial" pitchFamily="34" charset="0"/>
                <a:cs typeface="Arial" pitchFamily="34" charset="0"/>
              </a:rPr>
              <a:t>FOR INTERNAL USE ONLY: May be shared with USAA employees only.</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B639AB6-2997-4C3B-BB55-E14DFB7BEEAF}"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B861FCC-707E-4C0B-8558-93B3161D1A21}" type="datetimeFigureOut">
              <a:rPr lang="en-US" smtClean="0"/>
              <a:pPr/>
              <a:t>7/3/2017</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29A102D-330D-4903-A7A6-77F8799D73A1}" type="slidenum">
              <a:rPr lang="en-US" smtClean="0"/>
              <a:pPr/>
              <a:t>‹#›</a:t>
            </a:fld>
            <a:endParaRPr lang="en-US" dirty="0"/>
          </a:p>
        </p:txBody>
      </p:sp>
      <p:sp>
        <p:nvSpPr>
          <p:cNvPr id="9" name="Footer Placeholder 8"/>
          <p:cNvSpPr>
            <a:spLocks noGrp="1"/>
          </p:cNvSpPr>
          <p:nvPr>
            <p:ph type="ftr" sz="quarter" idx="4"/>
          </p:nvPr>
        </p:nvSpPr>
        <p:spPr>
          <a:xfrm>
            <a:off x="729538" y="8829967"/>
            <a:ext cx="5551325" cy="464820"/>
          </a:xfrm>
          <a:prstGeom prst="rect">
            <a:avLst/>
          </a:prstGeom>
        </p:spPr>
        <p:txBody>
          <a:bodyPr vert="horz" lIns="93177" tIns="46589" rIns="93177" bIns="46589" rtlCol="0" anchor="b"/>
          <a:lstStyle>
            <a:lvl1pPr algn="ctr">
              <a:defRPr sz="1000">
                <a:solidFill>
                  <a:srgbClr val="12395B"/>
                </a:solidFill>
                <a:latin typeface="Arial" pitchFamily="34" charset="0"/>
                <a:cs typeface="Arial" pitchFamily="34" charset="0"/>
              </a:defRPr>
            </a:lvl1pPr>
          </a:lstStyle>
          <a:p>
            <a:r>
              <a:rPr lang="en-US" b="1" dirty="0"/>
              <a:t>FOR INTERNAL USE ONLY</a:t>
            </a:r>
            <a:r>
              <a:rPr lang="en-US" dirty="0"/>
              <a:t>: May be shared with USAA employees only.</a:t>
            </a:r>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29A102D-330D-4903-A7A6-77F8799D73A1}" type="slidenum">
              <a:rPr lang="en-US" smtClean="0"/>
              <a:pPr/>
              <a:t>1</a:t>
            </a:fld>
            <a:endParaRPr lang="en-US" dirty="0"/>
          </a:p>
        </p:txBody>
      </p:sp>
      <p:sp>
        <p:nvSpPr>
          <p:cNvPr id="6" name="Footer Placeholder 5"/>
          <p:cNvSpPr>
            <a:spLocks noGrp="1"/>
          </p:cNvSpPr>
          <p:nvPr>
            <p:ph type="ftr" sz="quarter" idx="11"/>
          </p:nvPr>
        </p:nvSpPr>
        <p:spPr/>
        <p:txBody>
          <a:bodyPr/>
          <a:lstStyle/>
          <a:p>
            <a:r>
              <a:rPr lang="en-US"/>
              <a:t>FOR INTERNAL USE ONLY: May be shared with USAA employees only.</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2180122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DAM – Domain Area Mart</a:t>
            </a:r>
          </a:p>
          <a:p>
            <a:r>
              <a:rPr lang="en-US" dirty="0"/>
              <a:t>SAM – Subject-Area </a:t>
            </a:r>
            <a:r>
              <a:rPr lang="en-US" dirty="0" err="1"/>
              <a:t>Martss</a:t>
            </a:r>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1009330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DAM – Domain Area Mart</a:t>
            </a:r>
          </a:p>
          <a:p>
            <a:r>
              <a:rPr lang="en-US" dirty="0"/>
              <a:t>SAM – Subject-Area </a:t>
            </a:r>
            <a:r>
              <a:rPr lang="en-US" dirty="0" err="1"/>
              <a:t>Martss</a:t>
            </a:r>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222448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DAM – Domain Area Mart</a:t>
            </a:r>
          </a:p>
          <a:p>
            <a:r>
              <a:rPr lang="en-US" dirty="0"/>
              <a:t>SAM – Subject-Area </a:t>
            </a:r>
            <a:r>
              <a:rPr lang="en-US" dirty="0" err="1"/>
              <a:t>Martss</a:t>
            </a:r>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2389465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DAM – Domain Area Mart</a:t>
            </a:r>
          </a:p>
          <a:p>
            <a:r>
              <a:rPr lang="en-US" dirty="0"/>
              <a:t>SAM – Subject-Area </a:t>
            </a:r>
            <a:r>
              <a:rPr lang="en-US" dirty="0" err="1"/>
              <a:t>Martss</a:t>
            </a:r>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2767971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DAM – Domain Area Mart</a:t>
            </a:r>
          </a:p>
          <a:p>
            <a:r>
              <a:rPr lang="en-US" dirty="0"/>
              <a:t>SAM – Subject-Area </a:t>
            </a:r>
            <a:r>
              <a:rPr lang="en-US" dirty="0" err="1"/>
              <a:t>Martss</a:t>
            </a:r>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2080282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DAM – Domain Area Mart</a:t>
            </a:r>
          </a:p>
          <a:p>
            <a:r>
              <a:rPr lang="en-US" dirty="0"/>
              <a:t>SAM – Subject-Area </a:t>
            </a:r>
            <a:r>
              <a:rPr lang="en-US" dirty="0" err="1"/>
              <a:t>Martss</a:t>
            </a:r>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1564082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301660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29A102D-330D-4903-A7A6-77F8799D73A1}" type="slidenum">
              <a:rPr lang="en-US" smtClean="0"/>
              <a:pPr/>
              <a:t>2</a:t>
            </a:fld>
            <a:endParaRPr lang="en-US" dirty="0"/>
          </a:p>
        </p:txBody>
      </p:sp>
      <p:sp>
        <p:nvSpPr>
          <p:cNvPr id="6" name="Footer Placeholder 5"/>
          <p:cNvSpPr>
            <a:spLocks noGrp="1"/>
          </p:cNvSpPr>
          <p:nvPr>
            <p:ph type="ftr" sz="quarter" idx="11"/>
          </p:nvPr>
        </p:nvSpPr>
        <p:spPr/>
        <p:txBody>
          <a:bodyPr/>
          <a:lstStyle/>
          <a:p>
            <a:r>
              <a:rPr lang="en-US"/>
              <a:t>FOR INTERNAL USE ONLY: May be shared with USAA employees only.</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3</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147401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What it is not?</a:t>
            </a:r>
          </a:p>
          <a:p>
            <a:r>
              <a:rPr lang="en-US" sz="1800" dirty="0"/>
              <a:t>- Built for purpose:</a:t>
            </a:r>
            <a:r>
              <a:rPr lang="en-US" sz="1800" baseline="0" dirty="0"/>
              <a:t>  may not be optimized for all questions that may come up.  Purpose built structures may need to be built that are better optimized for those questions.</a:t>
            </a:r>
          </a:p>
          <a:p>
            <a:r>
              <a:rPr lang="en-US" sz="1800" baseline="0" dirty="0"/>
              <a:t>- A collection of all bank data – While we are going to go to great lengths to gather as many requirements as we can, there is no way to answer every question that may come up.  The goal is to create a </a:t>
            </a:r>
            <a:r>
              <a:rPr lang="en-US" sz="1800" baseline="0" dirty="0" err="1"/>
              <a:t>datamart</a:t>
            </a:r>
            <a:r>
              <a:rPr lang="en-US" sz="1800" baseline="0" dirty="0"/>
              <a:t> that can answer </a:t>
            </a:r>
            <a:r>
              <a:rPr lang="en-US" sz="1800" b="1" baseline="0" dirty="0"/>
              <a:t>most general purpose questions</a:t>
            </a:r>
            <a:r>
              <a:rPr lang="en-US" sz="1800" b="0" baseline="0" dirty="0"/>
              <a:t>, whereas all data in its raw form may stay in Hadoop for discovery.</a:t>
            </a:r>
            <a:endParaRPr lang="en-US" sz="1800"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4</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78486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5</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172290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29A102D-330D-4903-A7A6-77F8799D73A1}" type="slidenum">
              <a:rPr lang="en-US" smtClean="0"/>
              <a:pPr/>
              <a:t>6</a:t>
            </a:fld>
            <a:endParaRPr lang="en-US" dirty="0"/>
          </a:p>
        </p:txBody>
      </p:sp>
      <p:sp>
        <p:nvSpPr>
          <p:cNvPr id="6" name="Footer Placeholder 5"/>
          <p:cNvSpPr>
            <a:spLocks noGrp="1"/>
          </p:cNvSpPr>
          <p:nvPr>
            <p:ph type="ftr" sz="quarter" idx="11"/>
          </p:nvPr>
        </p:nvSpPr>
        <p:spPr/>
        <p:txBody>
          <a:bodyPr/>
          <a:lstStyle/>
          <a:p>
            <a:r>
              <a:rPr lang="en-US"/>
              <a:t>FOR INTERNAL USE ONLY: May be shared with USAA employees only.</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7</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2342760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8</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123800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A102D-330D-4903-A7A6-77F8799D73A1}" type="slidenum">
              <a:rPr lang="en-US" smtClean="0"/>
              <a:pPr/>
              <a:t>9</a:t>
            </a:fld>
            <a:endParaRPr lang="en-US" dirty="0"/>
          </a:p>
        </p:txBody>
      </p:sp>
      <p:sp>
        <p:nvSpPr>
          <p:cNvPr id="5" name="Footer Placeholder 4"/>
          <p:cNvSpPr>
            <a:spLocks noGrp="1"/>
          </p:cNvSpPr>
          <p:nvPr>
            <p:ph type="ftr" sz="quarter" idx="11"/>
          </p:nvPr>
        </p:nvSpPr>
        <p:spPr/>
        <p:txBody>
          <a:bodyPr/>
          <a:lstStyle/>
          <a:p>
            <a:r>
              <a:rPr lang="en-US" b="1"/>
              <a:t>FOR INTERNAL USE ONLY</a:t>
            </a:r>
            <a:r>
              <a:rPr lang="en-US"/>
              <a:t>: May be shared with USAA employees only.</a:t>
            </a:r>
            <a:endParaRPr lang="en-US" dirty="0"/>
          </a:p>
        </p:txBody>
      </p:sp>
    </p:spTree>
    <p:extLst>
      <p:ext uri="{BB962C8B-B14F-4D97-AF65-F5344CB8AC3E}">
        <p14:creationId xmlns:p14="http://schemas.microsoft.com/office/powerpoint/2010/main" val="960156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u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ectangle 2"/>
          <p:cNvSpPr>
            <a:spLocks noGrp="1" noChangeArrowheads="1"/>
          </p:cNvSpPr>
          <p:nvPr>
            <p:ph type="ctrTitle" hasCustomPrompt="1"/>
          </p:nvPr>
        </p:nvSpPr>
        <p:spPr>
          <a:xfrm>
            <a:off x="1066800" y="1504951"/>
            <a:ext cx="7403170" cy="519516"/>
          </a:xfrm>
          <a:prstGeom prst="rect">
            <a:avLst/>
          </a:prstGeom>
        </p:spPr>
        <p:txBody>
          <a:bodyPr lIns="0" tIns="0" rIns="0" bIns="0">
            <a:normAutofit/>
          </a:bodyPr>
          <a:lstStyle>
            <a:lvl1pPr algn="l">
              <a:defRPr sz="2500" b="1">
                <a:solidFill>
                  <a:schemeClr val="bg1"/>
                </a:solidFill>
                <a:latin typeface="Times New Roman" pitchFamily="18" charset="0"/>
                <a:cs typeface="Times New Roman" pitchFamily="18" charset="0"/>
              </a:defRPr>
            </a:lvl1pPr>
          </a:lstStyle>
          <a:p>
            <a:r>
              <a:rPr lang="en-US" dirty="0"/>
              <a:t>CLICK TO EDIT TITLE</a:t>
            </a:r>
          </a:p>
        </p:txBody>
      </p:sp>
      <p:sp>
        <p:nvSpPr>
          <p:cNvPr id="8" name="Rectangle 3"/>
          <p:cNvSpPr>
            <a:spLocks noGrp="1" noChangeArrowheads="1"/>
          </p:cNvSpPr>
          <p:nvPr>
            <p:ph type="subTitle" idx="1" hasCustomPrompt="1"/>
          </p:nvPr>
        </p:nvSpPr>
        <p:spPr>
          <a:xfrm>
            <a:off x="1469330" y="2343150"/>
            <a:ext cx="6400800" cy="379004"/>
          </a:xfrm>
          <a:prstGeom prst="rect">
            <a:avLst/>
          </a:prstGeom>
        </p:spPr>
        <p:txBody>
          <a:bodyPr lIns="0" tIns="0" rIns="0" bIns="0" anchor="ctr">
            <a:normAutofit/>
          </a:bodyPr>
          <a:lstStyle>
            <a:lvl1pPr algn="l">
              <a:buNone/>
              <a:defRPr sz="1500" b="0">
                <a:solidFill>
                  <a:schemeClr val="bg1"/>
                </a:solidFill>
                <a:latin typeface="Arial" pitchFamily="34" charset="0"/>
                <a:cs typeface="Arial" pitchFamily="34" charset="0"/>
              </a:defRPr>
            </a:lvl1pPr>
          </a:lstStyle>
          <a:p>
            <a:r>
              <a:rPr lang="en-US" dirty="0"/>
              <a:t>Click to edit subtitle</a:t>
            </a:r>
          </a:p>
        </p:txBody>
      </p:sp>
      <p:sp>
        <p:nvSpPr>
          <p:cNvPr id="9" name="Text Placeholder 10"/>
          <p:cNvSpPr>
            <a:spLocks noGrp="1"/>
          </p:cNvSpPr>
          <p:nvPr>
            <p:ph type="body" sz="quarter" idx="13" hasCustomPrompt="1"/>
          </p:nvPr>
        </p:nvSpPr>
        <p:spPr>
          <a:xfrm>
            <a:off x="1460706" y="2876550"/>
            <a:ext cx="3312555" cy="278372"/>
          </a:xfrm>
          <a:prstGeom prst="rect">
            <a:avLst/>
          </a:prstGeom>
        </p:spPr>
        <p:txBody>
          <a:bodyPr lIns="0" tIns="0" rIns="0" bIns="0" anchor="ctr">
            <a:normAutofit/>
          </a:bodyPr>
          <a:lstStyle>
            <a:lvl1pPr algn="l">
              <a:buNone/>
              <a:defRPr sz="1500" b="0">
                <a:solidFill>
                  <a:schemeClr val="bg1"/>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speaker name</a:t>
            </a:r>
          </a:p>
        </p:txBody>
      </p:sp>
      <p:sp>
        <p:nvSpPr>
          <p:cNvPr id="10" name="Text Placeholder 10"/>
          <p:cNvSpPr>
            <a:spLocks noGrp="1"/>
          </p:cNvSpPr>
          <p:nvPr>
            <p:ph type="body" sz="quarter" idx="14" hasCustomPrompt="1"/>
          </p:nvPr>
        </p:nvSpPr>
        <p:spPr>
          <a:xfrm>
            <a:off x="1460706" y="3638550"/>
            <a:ext cx="3312555" cy="384562"/>
          </a:xfrm>
          <a:prstGeom prst="rect">
            <a:avLst/>
          </a:prstGeom>
        </p:spPr>
        <p:txBody>
          <a:bodyPr lIns="0" tIns="0" rIns="0" bIns="0"/>
          <a:lstStyle>
            <a:lvl1pPr algn="l">
              <a:buNone/>
              <a:defRPr sz="1600" b="0">
                <a:solidFill>
                  <a:schemeClr val="bg1"/>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date</a:t>
            </a:r>
          </a:p>
        </p:txBody>
      </p:sp>
      <p:sp>
        <p:nvSpPr>
          <p:cNvPr id="11" name="Text Placeholder 10"/>
          <p:cNvSpPr>
            <a:spLocks noGrp="1"/>
          </p:cNvSpPr>
          <p:nvPr>
            <p:ph type="body" sz="quarter" idx="15" hasCustomPrompt="1"/>
          </p:nvPr>
        </p:nvSpPr>
        <p:spPr>
          <a:xfrm>
            <a:off x="1469332" y="3130846"/>
            <a:ext cx="3312555" cy="202904"/>
          </a:xfrm>
          <a:prstGeom prst="rect">
            <a:avLst/>
          </a:prstGeom>
        </p:spPr>
        <p:txBody>
          <a:bodyPr lIns="0" tIns="0" rIns="0" bIns="0" anchor="ctr"/>
          <a:lstStyle>
            <a:lvl1pPr algn="l">
              <a:buNone/>
              <a:defRPr sz="1200" b="0">
                <a:solidFill>
                  <a:schemeClr val="bg1"/>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speaker title</a:t>
            </a:r>
          </a:p>
        </p:txBody>
      </p:sp>
      <p:pic>
        <p:nvPicPr>
          <p:cNvPr id="12" name="Picture 11" descr="usaa_flr_chv_rgb_sld_yel.png"/>
          <p:cNvPicPr>
            <a:picLocks noChangeAspect="1"/>
          </p:cNvPicPr>
          <p:nvPr userDrawn="1"/>
        </p:nvPicPr>
        <p:blipFill>
          <a:blip r:embed="rId3" cstate="print"/>
          <a:stretch>
            <a:fillRect/>
          </a:stretch>
        </p:blipFill>
        <p:spPr>
          <a:xfrm>
            <a:off x="1148500" y="2448914"/>
            <a:ext cx="194733" cy="171101"/>
          </a:xfrm>
          <a:prstGeom prst="rect">
            <a:avLst/>
          </a:prstGeom>
        </p:spPr>
      </p:pic>
      <p:sp>
        <p:nvSpPr>
          <p:cNvPr id="13" name="Footer Placeholder 12"/>
          <p:cNvSpPr>
            <a:spLocks noGrp="1"/>
          </p:cNvSpPr>
          <p:nvPr>
            <p:ph type="ftr" sz="quarter" idx="16"/>
          </p:nvPr>
        </p:nvSpPr>
        <p:spPr>
          <a:xfrm>
            <a:off x="2466975" y="4897438"/>
            <a:ext cx="4210050" cy="274637"/>
          </a:xfrm>
        </p:spPr>
        <p:txBody>
          <a:bodyPr/>
          <a:lstStyle>
            <a:lvl1pPr>
              <a:defRPr sz="800">
                <a:solidFill>
                  <a:schemeClr val="bg1"/>
                </a:solidFill>
                <a:latin typeface="Arial" pitchFamily="34" charset="0"/>
                <a:cs typeface="Arial" pitchFamily="34" charset="0"/>
              </a:defRPr>
            </a:lvl1pPr>
          </a:lstStyle>
          <a:p>
            <a:pPr>
              <a:defRPr/>
            </a:pPr>
            <a:r>
              <a:rPr lang="en-US" b="1" kern="0" dirty="0"/>
              <a:t>FOR INTERNAL USE ONLY: May be shared with USAA employees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Callout">
    <p:spTree>
      <p:nvGrpSpPr>
        <p:cNvPr id="1" name=""/>
        <p:cNvGrpSpPr/>
        <p:nvPr/>
      </p:nvGrpSpPr>
      <p:grpSpPr>
        <a:xfrm>
          <a:off x="0" y="0"/>
          <a:ext cx="0" cy="0"/>
          <a:chOff x="0" y="0"/>
          <a:chExt cx="0" cy="0"/>
        </a:xfrm>
      </p:grpSpPr>
      <p:sp>
        <p:nvSpPr>
          <p:cNvPr id="7" name="Rectangle 6"/>
          <p:cNvSpPr/>
          <p:nvPr userDrawn="1"/>
        </p:nvSpPr>
        <p:spPr>
          <a:xfrm>
            <a:off x="0" y="0"/>
            <a:ext cx="9144000" cy="685800"/>
          </a:xfrm>
          <a:prstGeom prst="rect">
            <a:avLst/>
          </a:prstGeom>
          <a:solidFill>
            <a:srgbClr val="123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3"/>
          </p:nvPr>
        </p:nvSpPr>
        <p:spPr>
          <a:xfrm>
            <a:off x="0" y="932418"/>
            <a:ext cx="9144000" cy="360362"/>
          </a:xfrm>
          <a:prstGeom prst="rect">
            <a:avLst/>
          </a:prstGeom>
        </p:spPr>
        <p:txBody>
          <a:bodyPr lIns="0" tIns="0" rIns="0" bIns="0" anchor="ctr">
            <a:normAutofit/>
          </a:bodyPr>
          <a:lstStyle>
            <a:lvl1pPr marL="0" marR="0" indent="0" algn="ctr" defTabSz="914400" rtl="0" eaLnBrk="0" fontAlgn="base" latinLnBrk="0" hangingPunct="0">
              <a:lnSpc>
                <a:spcPct val="89000"/>
              </a:lnSpc>
              <a:spcBef>
                <a:spcPts val="0"/>
              </a:spcBef>
              <a:spcAft>
                <a:spcPts val="0"/>
              </a:spcAft>
              <a:buClrTx/>
              <a:buSzTx/>
              <a:buFontTx/>
              <a:buNone/>
              <a:tabLst/>
              <a:defRPr sz="1800" b="1">
                <a:solidFill>
                  <a:srgbClr val="12395B"/>
                </a:solidFill>
                <a:latin typeface="Arial" pitchFamily="34" charset="0"/>
                <a:cs typeface="Arial" pitchFamily="34" charset="0"/>
              </a:defRPr>
            </a:lvl1pPr>
          </a:lstStyle>
          <a:p>
            <a:pPr lvl="0"/>
            <a:r>
              <a:rPr lang="en-US" dirty="0"/>
              <a:t>Click to edit Master text styles</a:t>
            </a:r>
          </a:p>
        </p:txBody>
      </p:sp>
      <p:sp>
        <p:nvSpPr>
          <p:cNvPr id="9" name="Text Placeholder 6"/>
          <p:cNvSpPr>
            <a:spLocks noGrp="1"/>
          </p:cNvSpPr>
          <p:nvPr>
            <p:ph type="body" sz="quarter" idx="14"/>
          </p:nvPr>
        </p:nvSpPr>
        <p:spPr>
          <a:xfrm>
            <a:off x="450292" y="1599643"/>
            <a:ext cx="4013696" cy="3051714"/>
          </a:xfrm>
          <a:prstGeom prst="rect">
            <a:avLst/>
          </a:prstGeom>
        </p:spPr>
        <p:txBody>
          <a:bodyPr lIns="0" tIns="0" rIns="0" bIns="0"/>
          <a:lstStyle>
            <a:lvl1pPr marL="228600" marR="0" indent="-228600" algn="l" defTabSz="914400" rtl="0" eaLnBrk="0" fontAlgn="base" latinLnBrk="0" hangingPunct="0">
              <a:lnSpc>
                <a:spcPct val="100000"/>
              </a:lnSpc>
              <a:spcBef>
                <a:spcPts val="600"/>
              </a:spcBef>
              <a:spcAft>
                <a:spcPts val="600"/>
              </a:spcAft>
              <a:buClr>
                <a:srgbClr val="12395B"/>
              </a:buClr>
              <a:buSzTx/>
              <a:buFont typeface="Arial" pitchFamily="34" charset="0"/>
              <a:buChar char="•"/>
              <a:tabLst/>
              <a:defRPr sz="1800">
                <a:solidFill>
                  <a:srgbClr val="12395B"/>
                </a:solidFill>
                <a:latin typeface="Arial" pitchFamily="34" charset="0"/>
                <a:cs typeface="Arial" pitchFamily="34" charset="0"/>
              </a:defRPr>
            </a:lvl1pPr>
            <a:lvl2pPr marL="457200" marR="0" indent="-228600" algn="l" defTabSz="914400" rtl="0" eaLnBrk="0" fontAlgn="base" latinLnBrk="0" hangingPunct="0">
              <a:lnSpc>
                <a:spcPct val="100000"/>
              </a:lnSpc>
              <a:spcBef>
                <a:spcPts val="600"/>
              </a:spcBef>
              <a:spcAft>
                <a:spcPts val="600"/>
              </a:spcAft>
              <a:buClr>
                <a:srgbClr val="12395B"/>
              </a:buClr>
              <a:buSzTx/>
              <a:buFont typeface="Arial" pitchFamily="34" charset="0"/>
              <a:buChar char="‒"/>
              <a:tabLst/>
              <a:defRPr sz="1400">
                <a:solidFill>
                  <a:srgbClr val="12395B"/>
                </a:solidFill>
                <a:latin typeface="Arial" pitchFamily="34" charset="0"/>
                <a:cs typeface="Arial" pitchFamily="34" charset="0"/>
              </a:defRPr>
            </a:lvl2pPr>
            <a:lvl3pPr marL="685800" marR="0" indent="-228600" algn="l" defTabSz="914400" rtl="0" eaLnBrk="0" fontAlgn="base" latinLnBrk="0" hangingPunct="0">
              <a:lnSpc>
                <a:spcPct val="100000"/>
              </a:lnSpc>
              <a:spcBef>
                <a:spcPts val="0"/>
              </a:spcBef>
              <a:spcAft>
                <a:spcPts val="600"/>
              </a:spcAft>
              <a:buClr>
                <a:srgbClr val="12395B"/>
              </a:buClr>
              <a:buSzTx/>
              <a:buFont typeface="Arial" pitchFamily="34" charset="0"/>
              <a:buChar char="•"/>
              <a:tabLst/>
              <a:defRPr sz="1400" baseline="0">
                <a:solidFill>
                  <a:srgbClr val="12395B"/>
                </a:solidFill>
                <a:latin typeface="Arial" pitchFamily="34" charset="0"/>
                <a:cs typeface="Arial" pitchFamily="34" charset="0"/>
              </a:defRPr>
            </a:lvl3pPr>
            <a:lvl4pPr marL="914400" indent="-228600">
              <a:buClr>
                <a:srgbClr val="12395B"/>
              </a:buClr>
              <a:buFont typeface="Arial" pitchFamily="34" charset="0"/>
              <a:buChar char="‒"/>
              <a:defRPr sz="1200">
                <a:solidFill>
                  <a:srgbClr val="12395B"/>
                </a:solidFill>
                <a:latin typeface="Arial" pitchFamily="34" charset="0"/>
                <a:cs typeface="Arial" pitchFamily="34" charset="0"/>
              </a:defRPr>
            </a:lvl4pPr>
            <a:lvl5pPr marL="1143000" marR="0" indent="-228600" algn="l" defTabSz="914400" rtl="0" eaLnBrk="0" fontAlgn="base" latinLnBrk="0" hangingPunct="0">
              <a:lnSpc>
                <a:spcPct val="100000"/>
              </a:lnSpc>
              <a:spcBef>
                <a:spcPts val="600"/>
              </a:spcBef>
              <a:spcAft>
                <a:spcPts val="600"/>
              </a:spcAft>
              <a:buClr>
                <a:srgbClr val="12395B"/>
              </a:buClr>
              <a:buSzTx/>
              <a:buFont typeface="Wingdings" pitchFamily="2" charset="2"/>
              <a:buChar char=""/>
              <a:tabLst/>
              <a:defRPr sz="1200">
                <a:solidFill>
                  <a:srgbClr val="12395B"/>
                </a:solidFill>
                <a:latin typeface="Arial" pitchFamily="34" charset="0"/>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Footer Placeholder 12"/>
          <p:cNvSpPr>
            <a:spLocks noGrp="1"/>
          </p:cNvSpPr>
          <p:nvPr>
            <p:ph type="ftr" sz="quarter" idx="16"/>
          </p:nvPr>
        </p:nvSpPr>
        <p:spPr>
          <a:xfrm>
            <a:off x="2466975" y="4897438"/>
            <a:ext cx="4210050" cy="274637"/>
          </a:xfrm>
        </p:spPr>
        <p:txBody>
          <a:bodyPr/>
          <a:lstStyle>
            <a:lvl1pPr>
              <a:defRPr sz="800">
                <a:solidFill>
                  <a:srgbClr val="12395B"/>
                </a:solidFill>
                <a:latin typeface="Arial" pitchFamily="34" charset="0"/>
                <a:cs typeface="Arial" pitchFamily="34" charset="0"/>
              </a:defRPr>
            </a:lvl1pPr>
          </a:lstStyle>
          <a:p>
            <a:pPr>
              <a:defRPr/>
            </a:pPr>
            <a:r>
              <a:rPr lang="en-US" b="1" kern="0" dirty="0"/>
              <a:t>FOR INTERNAL USE ONLY: May be shared with USAA employees only.</a:t>
            </a:r>
          </a:p>
        </p:txBody>
      </p:sp>
      <p:sp>
        <p:nvSpPr>
          <p:cNvPr id="16" name="Slide Number Placeholder 11"/>
          <p:cNvSpPr>
            <a:spLocks noGrp="1"/>
          </p:cNvSpPr>
          <p:nvPr>
            <p:ph type="sldNum" sz="quarter" idx="15"/>
          </p:nvPr>
        </p:nvSpPr>
        <p:spPr>
          <a:xfrm>
            <a:off x="7010400" y="4897438"/>
            <a:ext cx="2133600" cy="274637"/>
          </a:xfrm>
        </p:spPr>
        <p:txBody>
          <a:bodyPr/>
          <a:lstStyle>
            <a:lvl1pPr>
              <a:defRPr sz="900">
                <a:solidFill>
                  <a:srgbClr val="12395B"/>
                </a:solidFill>
                <a:latin typeface="Arial" pitchFamily="34" charset="0"/>
                <a:cs typeface="Arial" pitchFamily="34" charset="0"/>
              </a:defRPr>
            </a:lvl1pPr>
          </a:lstStyle>
          <a:p>
            <a:fld id="{9A6A51EE-C5FA-49C2-BCDC-A404BC8A8579}" type="slidenum">
              <a:rPr lang="en-US" smtClean="0"/>
              <a:pPr/>
              <a:t>‹#›</a:t>
            </a:fld>
            <a:endParaRPr lang="en-US" dirty="0"/>
          </a:p>
        </p:txBody>
      </p:sp>
      <p:sp>
        <p:nvSpPr>
          <p:cNvPr id="11" name="Title 10"/>
          <p:cNvSpPr>
            <a:spLocks noGrp="1"/>
          </p:cNvSpPr>
          <p:nvPr>
            <p:ph type="title"/>
          </p:nvPr>
        </p:nvSpPr>
        <p:spPr bwMode="white">
          <a:xfrm>
            <a:off x="171450" y="0"/>
            <a:ext cx="8229600" cy="857250"/>
          </a:xfrm>
        </p:spPr>
        <p:txBody>
          <a:bodyPr>
            <a:normAutofit/>
          </a:bodyPr>
          <a:lstStyle>
            <a:lvl1pPr algn="l">
              <a:defRPr sz="2800">
                <a:solidFill>
                  <a:schemeClr val="bg1"/>
                </a:solidFill>
                <a:latin typeface="Arial" pitchFamily="34" charset="0"/>
                <a:cs typeface="Arial" pitchFamily="34" charset="0"/>
              </a:defRPr>
            </a:lvl1pPr>
          </a:lstStyle>
          <a:p>
            <a:r>
              <a:rPr lang="en-US" dirty="0"/>
              <a:t>Click to edit Master title style</a:t>
            </a:r>
          </a:p>
        </p:txBody>
      </p:sp>
      <p:pic>
        <p:nvPicPr>
          <p:cNvPr id="10" name="Picture 9" descr="usaa_vrt_r_rgb_grd_slv.png"/>
          <p:cNvPicPr>
            <a:picLocks noChangeAspect="1"/>
          </p:cNvPicPr>
          <p:nvPr userDrawn="1"/>
        </p:nvPicPr>
        <p:blipFill>
          <a:blip r:embed="rId2" cstate="print"/>
          <a:stretch>
            <a:fillRect/>
          </a:stretch>
        </p:blipFill>
        <p:spPr>
          <a:xfrm>
            <a:off x="8537757" y="74431"/>
            <a:ext cx="521179" cy="552450"/>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Rectangle 7"/>
          <p:cNvSpPr/>
          <p:nvPr userDrawn="1"/>
        </p:nvSpPr>
        <p:spPr>
          <a:xfrm>
            <a:off x="0" y="0"/>
            <a:ext cx="9144000" cy="685800"/>
          </a:xfrm>
          <a:prstGeom prst="rect">
            <a:avLst/>
          </a:prstGeom>
          <a:solidFill>
            <a:srgbClr val="123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6"/>
          <p:cNvSpPr>
            <a:spLocks noGrp="1"/>
          </p:cNvSpPr>
          <p:nvPr>
            <p:ph type="body" sz="quarter" idx="14"/>
          </p:nvPr>
        </p:nvSpPr>
        <p:spPr>
          <a:xfrm>
            <a:off x="450292" y="1599643"/>
            <a:ext cx="4013696" cy="3051714"/>
          </a:xfrm>
          <a:prstGeom prst="rect">
            <a:avLst/>
          </a:prstGeom>
        </p:spPr>
        <p:txBody>
          <a:bodyPr lIns="0" tIns="0" rIns="0" bIns="0"/>
          <a:lstStyle>
            <a:lvl1pPr marL="228600" marR="0" indent="-228600" algn="l" defTabSz="914400" rtl="0" eaLnBrk="0" fontAlgn="base" latinLnBrk="0" hangingPunct="0">
              <a:lnSpc>
                <a:spcPct val="100000"/>
              </a:lnSpc>
              <a:spcBef>
                <a:spcPts val="600"/>
              </a:spcBef>
              <a:spcAft>
                <a:spcPts val="600"/>
              </a:spcAft>
              <a:buClr>
                <a:srgbClr val="12395B"/>
              </a:buClr>
              <a:buSzTx/>
              <a:buFont typeface="Arial" pitchFamily="34" charset="0"/>
              <a:buChar char="•"/>
              <a:tabLst/>
              <a:defRPr sz="1800">
                <a:solidFill>
                  <a:srgbClr val="12395B"/>
                </a:solidFill>
                <a:latin typeface="Arial" pitchFamily="34" charset="0"/>
                <a:cs typeface="Arial" pitchFamily="34" charset="0"/>
              </a:defRPr>
            </a:lvl1pPr>
            <a:lvl2pPr marL="457200" marR="0" indent="-228600" algn="l" defTabSz="914400" rtl="0" eaLnBrk="0" fontAlgn="base" latinLnBrk="0" hangingPunct="0">
              <a:lnSpc>
                <a:spcPct val="100000"/>
              </a:lnSpc>
              <a:spcBef>
                <a:spcPts val="600"/>
              </a:spcBef>
              <a:spcAft>
                <a:spcPts val="600"/>
              </a:spcAft>
              <a:buClr>
                <a:srgbClr val="12395B"/>
              </a:buClr>
              <a:buSzTx/>
              <a:buFont typeface="Arial" pitchFamily="34" charset="0"/>
              <a:buChar char="‒"/>
              <a:tabLst/>
              <a:defRPr sz="1400">
                <a:solidFill>
                  <a:srgbClr val="12395B"/>
                </a:solidFill>
                <a:latin typeface="Arial" pitchFamily="34" charset="0"/>
                <a:cs typeface="Arial" pitchFamily="34" charset="0"/>
              </a:defRPr>
            </a:lvl2pPr>
            <a:lvl3pPr marL="685800" marR="0" indent="-228600" algn="l" defTabSz="914400" rtl="0" eaLnBrk="0" fontAlgn="base" latinLnBrk="0" hangingPunct="0">
              <a:lnSpc>
                <a:spcPct val="100000"/>
              </a:lnSpc>
              <a:spcBef>
                <a:spcPts val="0"/>
              </a:spcBef>
              <a:spcAft>
                <a:spcPts val="600"/>
              </a:spcAft>
              <a:buClr>
                <a:srgbClr val="12395B"/>
              </a:buClr>
              <a:buSzTx/>
              <a:buFont typeface="Arial" pitchFamily="34" charset="0"/>
              <a:buChar char="•"/>
              <a:tabLst/>
              <a:defRPr sz="1400" baseline="0">
                <a:solidFill>
                  <a:srgbClr val="12395B"/>
                </a:solidFill>
                <a:latin typeface="Arial" pitchFamily="34" charset="0"/>
                <a:cs typeface="Arial" pitchFamily="34" charset="0"/>
              </a:defRPr>
            </a:lvl3pPr>
            <a:lvl4pPr marL="914400" indent="-228600">
              <a:buClr>
                <a:srgbClr val="12395B"/>
              </a:buClr>
              <a:buFont typeface="Arial" pitchFamily="34" charset="0"/>
              <a:buChar char="‒"/>
              <a:defRPr sz="1200">
                <a:solidFill>
                  <a:srgbClr val="12395B"/>
                </a:solidFill>
                <a:latin typeface="Arial" pitchFamily="34" charset="0"/>
                <a:cs typeface="Arial" pitchFamily="34" charset="0"/>
              </a:defRPr>
            </a:lvl4pPr>
            <a:lvl5pPr marL="1143000" marR="0" indent="-228600" algn="l" defTabSz="914400" rtl="0" eaLnBrk="0" fontAlgn="base" latinLnBrk="0" hangingPunct="0">
              <a:lnSpc>
                <a:spcPct val="100000"/>
              </a:lnSpc>
              <a:spcBef>
                <a:spcPts val="600"/>
              </a:spcBef>
              <a:spcAft>
                <a:spcPts val="600"/>
              </a:spcAft>
              <a:buClr>
                <a:srgbClr val="12395B"/>
              </a:buClr>
              <a:buSzTx/>
              <a:buFont typeface="Wingdings" pitchFamily="2" charset="2"/>
              <a:buChar char=""/>
              <a:tabLst/>
              <a:defRPr sz="1200">
                <a:solidFill>
                  <a:srgbClr val="12395B"/>
                </a:solidFill>
                <a:latin typeface="Arial" pitchFamily="34" charset="0"/>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6"/>
          <p:cNvSpPr>
            <a:spLocks noGrp="1"/>
          </p:cNvSpPr>
          <p:nvPr>
            <p:ph type="body" sz="quarter" idx="15"/>
          </p:nvPr>
        </p:nvSpPr>
        <p:spPr>
          <a:xfrm>
            <a:off x="4698442" y="1599643"/>
            <a:ext cx="4013696" cy="3051714"/>
          </a:xfrm>
          <a:prstGeom prst="rect">
            <a:avLst/>
          </a:prstGeom>
        </p:spPr>
        <p:txBody>
          <a:bodyPr lIns="0" tIns="0" rIns="0" bIns="0"/>
          <a:lstStyle>
            <a:lvl1pPr marL="228600" marR="0" indent="-228600" algn="l" defTabSz="914400" rtl="0" eaLnBrk="0" fontAlgn="base" latinLnBrk="0" hangingPunct="0">
              <a:lnSpc>
                <a:spcPct val="100000"/>
              </a:lnSpc>
              <a:spcBef>
                <a:spcPts val="600"/>
              </a:spcBef>
              <a:spcAft>
                <a:spcPts val="600"/>
              </a:spcAft>
              <a:buClr>
                <a:srgbClr val="12395B"/>
              </a:buClr>
              <a:buSzTx/>
              <a:buFont typeface="Arial" pitchFamily="34" charset="0"/>
              <a:buChar char="•"/>
              <a:tabLst/>
              <a:defRPr sz="1800">
                <a:solidFill>
                  <a:srgbClr val="12395B"/>
                </a:solidFill>
                <a:latin typeface="Arial" pitchFamily="34" charset="0"/>
                <a:cs typeface="Arial" pitchFamily="34" charset="0"/>
              </a:defRPr>
            </a:lvl1pPr>
            <a:lvl2pPr marL="457200" marR="0" indent="-228600" algn="l" defTabSz="914400" rtl="0" eaLnBrk="0" fontAlgn="base" latinLnBrk="0" hangingPunct="0">
              <a:lnSpc>
                <a:spcPct val="100000"/>
              </a:lnSpc>
              <a:spcBef>
                <a:spcPts val="600"/>
              </a:spcBef>
              <a:spcAft>
                <a:spcPts val="600"/>
              </a:spcAft>
              <a:buClr>
                <a:srgbClr val="12395B"/>
              </a:buClr>
              <a:buSzTx/>
              <a:buFont typeface="Arial" pitchFamily="34" charset="0"/>
              <a:buChar char="‒"/>
              <a:tabLst/>
              <a:defRPr sz="1400">
                <a:solidFill>
                  <a:srgbClr val="12395B"/>
                </a:solidFill>
                <a:latin typeface="Arial" pitchFamily="34" charset="0"/>
                <a:cs typeface="Arial" pitchFamily="34" charset="0"/>
              </a:defRPr>
            </a:lvl2pPr>
            <a:lvl3pPr marL="685800" marR="0" indent="-228600" algn="l" defTabSz="914400" rtl="0" eaLnBrk="0" fontAlgn="base" latinLnBrk="0" hangingPunct="0">
              <a:lnSpc>
                <a:spcPct val="100000"/>
              </a:lnSpc>
              <a:spcBef>
                <a:spcPts val="0"/>
              </a:spcBef>
              <a:spcAft>
                <a:spcPts val="600"/>
              </a:spcAft>
              <a:buClr>
                <a:srgbClr val="12395B"/>
              </a:buClr>
              <a:buSzTx/>
              <a:buFont typeface="Arial" pitchFamily="34" charset="0"/>
              <a:buChar char="•"/>
              <a:tabLst/>
              <a:defRPr sz="1400" baseline="0">
                <a:solidFill>
                  <a:srgbClr val="12395B"/>
                </a:solidFill>
                <a:latin typeface="Arial" pitchFamily="34" charset="0"/>
                <a:cs typeface="Arial" pitchFamily="34" charset="0"/>
              </a:defRPr>
            </a:lvl3pPr>
            <a:lvl4pPr marL="914400" indent="-228600">
              <a:buClr>
                <a:srgbClr val="12395B"/>
              </a:buClr>
              <a:buFont typeface="Arial" pitchFamily="34" charset="0"/>
              <a:buChar char="‒"/>
              <a:defRPr sz="1200">
                <a:solidFill>
                  <a:srgbClr val="12395B"/>
                </a:solidFill>
                <a:latin typeface="Arial" pitchFamily="34" charset="0"/>
                <a:cs typeface="Arial" pitchFamily="34" charset="0"/>
              </a:defRPr>
            </a:lvl4pPr>
            <a:lvl5pPr marL="1143000" marR="0" indent="-228600" algn="l" defTabSz="914400" rtl="0" eaLnBrk="0" fontAlgn="base" latinLnBrk="0" hangingPunct="0">
              <a:lnSpc>
                <a:spcPct val="100000"/>
              </a:lnSpc>
              <a:spcBef>
                <a:spcPts val="600"/>
              </a:spcBef>
              <a:spcAft>
                <a:spcPts val="600"/>
              </a:spcAft>
              <a:buClr>
                <a:srgbClr val="12395B"/>
              </a:buClr>
              <a:buSzTx/>
              <a:buFont typeface="Wingdings" pitchFamily="2" charset="2"/>
              <a:buChar char=""/>
              <a:tabLst/>
              <a:defRPr sz="1200">
                <a:solidFill>
                  <a:srgbClr val="12395B"/>
                </a:solidFill>
                <a:latin typeface="Arial" pitchFamily="34" charset="0"/>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 Placeholder 8"/>
          <p:cNvSpPr>
            <a:spLocks noGrp="1"/>
          </p:cNvSpPr>
          <p:nvPr>
            <p:ph type="body" sz="quarter" idx="16"/>
          </p:nvPr>
        </p:nvSpPr>
        <p:spPr>
          <a:xfrm>
            <a:off x="0" y="932418"/>
            <a:ext cx="9144000" cy="360362"/>
          </a:xfrm>
          <a:prstGeom prst="rect">
            <a:avLst/>
          </a:prstGeom>
        </p:spPr>
        <p:txBody>
          <a:bodyPr lIns="0" tIns="0" rIns="0" bIns="0" anchor="ctr">
            <a:normAutofit/>
          </a:bodyPr>
          <a:lstStyle>
            <a:lvl1pPr marL="0" marR="0" indent="0" algn="ctr" defTabSz="914400" rtl="0" eaLnBrk="0" fontAlgn="base" latinLnBrk="0" hangingPunct="0">
              <a:lnSpc>
                <a:spcPct val="89000"/>
              </a:lnSpc>
              <a:spcBef>
                <a:spcPts val="0"/>
              </a:spcBef>
              <a:spcAft>
                <a:spcPts val="0"/>
              </a:spcAft>
              <a:buClrTx/>
              <a:buSzTx/>
              <a:buFontTx/>
              <a:buNone/>
              <a:tabLst/>
              <a:defRPr sz="1800" b="1">
                <a:solidFill>
                  <a:srgbClr val="12395B"/>
                </a:solidFill>
                <a:latin typeface="Arial" pitchFamily="34" charset="0"/>
                <a:cs typeface="Arial" pitchFamily="34" charset="0"/>
              </a:defRPr>
            </a:lvl1pPr>
          </a:lstStyle>
          <a:p>
            <a:pPr lvl="0"/>
            <a:r>
              <a:rPr lang="en-US" dirty="0"/>
              <a:t>Click to edit Master text styles</a:t>
            </a:r>
          </a:p>
        </p:txBody>
      </p:sp>
      <p:sp>
        <p:nvSpPr>
          <p:cNvPr id="14" name="Footer Placeholder 12"/>
          <p:cNvSpPr>
            <a:spLocks noGrp="1"/>
          </p:cNvSpPr>
          <p:nvPr>
            <p:ph type="ftr" sz="quarter" idx="18"/>
          </p:nvPr>
        </p:nvSpPr>
        <p:spPr>
          <a:xfrm>
            <a:off x="2466975" y="4897438"/>
            <a:ext cx="4210050" cy="274637"/>
          </a:xfrm>
        </p:spPr>
        <p:txBody>
          <a:bodyPr/>
          <a:lstStyle>
            <a:lvl1pPr>
              <a:defRPr sz="800">
                <a:solidFill>
                  <a:srgbClr val="12395B"/>
                </a:solidFill>
                <a:latin typeface="Arial" pitchFamily="34" charset="0"/>
                <a:cs typeface="Arial" pitchFamily="34" charset="0"/>
              </a:defRPr>
            </a:lvl1pPr>
          </a:lstStyle>
          <a:p>
            <a:pPr>
              <a:defRPr/>
            </a:pPr>
            <a:r>
              <a:rPr lang="en-US" b="1" kern="0" dirty="0"/>
              <a:t>FOR INTERNAL USE ONLY: May be shared with USAA employees only.</a:t>
            </a:r>
          </a:p>
        </p:txBody>
      </p:sp>
      <p:sp>
        <p:nvSpPr>
          <p:cNvPr id="15" name="Slide Number Placeholder 11"/>
          <p:cNvSpPr>
            <a:spLocks noGrp="1"/>
          </p:cNvSpPr>
          <p:nvPr>
            <p:ph type="sldNum" sz="quarter" idx="19"/>
          </p:nvPr>
        </p:nvSpPr>
        <p:spPr>
          <a:xfrm>
            <a:off x="7010400" y="4897438"/>
            <a:ext cx="2133600" cy="274637"/>
          </a:xfrm>
        </p:spPr>
        <p:txBody>
          <a:bodyPr/>
          <a:lstStyle>
            <a:lvl1pPr>
              <a:defRPr sz="900">
                <a:solidFill>
                  <a:srgbClr val="12395B"/>
                </a:solidFill>
                <a:latin typeface="Arial" pitchFamily="34" charset="0"/>
                <a:cs typeface="Arial" pitchFamily="34" charset="0"/>
              </a:defRPr>
            </a:lvl1pPr>
          </a:lstStyle>
          <a:p>
            <a:fld id="{9A6A51EE-C5FA-49C2-BCDC-A404BC8A8579}" type="slidenum">
              <a:rPr lang="en-US" smtClean="0"/>
              <a:pPr/>
              <a:t>‹#›</a:t>
            </a:fld>
            <a:endParaRPr lang="en-US" dirty="0"/>
          </a:p>
        </p:txBody>
      </p:sp>
      <p:sp>
        <p:nvSpPr>
          <p:cNvPr id="13" name="Title 10"/>
          <p:cNvSpPr>
            <a:spLocks noGrp="1"/>
          </p:cNvSpPr>
          <p:nvPr>
            <p:ph type="title"/>
          </p:nvPr>
        </p:nvSpPr>
        <p:spPr bwMode="white">
          <a:xfrm>
            <a:off x="171450" y="0"/>
            <a:ext cx="8229600" cy="857250"/>
          </a:xfrm>
        </p:spPr>
        <p:txBody>
          <a:bodyPr>
            <a:normAutofit/>
          </a:bodyPr>
          <a:lstStyle>
            <a:lvl1pPr algn="l">
              <a:defRPr sz="2800">
                <a:solidFill>
                  <a:schemeClr val="bg1"/>
                </a:solidFill>
                <a:latin typeface="Arial" pitchFamily="34" charset="0"/>
                <a:cs typeface="Arial" pitchFamily="34" charset="0"/>
              </a:defRPr>
            </a:lvl1pPr>
          </a:lstStyle>
          <a:p>
            <a:r>
              <a:rPr lang="en-US" dirty="0"/>
              <a:t>Click to edit Master title style</a:t>
            </a:r>
          </a:p>
        </p:txBody>
      </p:sp>
      <p:pic>
        <p:nvPicPr>
          <p:cNvPr id="9" name="Picture 8" descr="usaa_vrt_r_rgb_grd_slv.png"/>
          <p:cNvPicPr>
            <a:picLocks noChangeAspect="1"/>
          </p:cNvPicPr>
          <p:nvPr userDrawn="1"/>
        </p:nvPicPr>
        <p:blipFill>
          <a:blip r:embed="rId2" cstate="print"/>
          <a:stretch>
            <a:fillRect/>
          </a:stretch>
        </p:blipFill>
        <p:spPr>
          <a:xfrm>
            <a:off x="8537757" y="74431"/>
            <a:ext cx="521179" cy="552450"/>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0" y="0"/>
            <a:ext cx="9144000" cy="685800"/>
          </a:xfrm>
          <a:prstGeom prst="rect">
            <a:avLst/>
          </a:prstGeom>
          <a:solidFill>
            <a:srgbClr val="123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12"/>
          <p:cNvSpPr>
            <a:spLocks noGrp="1"/>
          </p:cNvSpPr>
          <p:nvPr>
            <p:ph type="ftr" sz="quarter" idx="16"/>
          </p:nvPr>
        </p:nvSpPr>
        <p:spPr>
          <a:xfrm>
            <a:off x="2466975" y="4897438"/>
            <a:ext cx="4210050" cy="274637"/>
          </a:xfrm>
        </p:spPr>
        <p:txBody>
          <a:bodyPr/>
          <a:lstStyle>
            <a:lvl1pPr>
              <a:defRPr sz="800">
                <a:solidFill>
                  <a:srgbClr val="12395B"/>
                </a:solidFill>
                <a:latin typeface="Arial" pitchFamily="34" charset="0"/>
                <a:cs typeface="Arial" pitchFamily="34" charset="0"/>
              </a:defRPr>
            </a:lvl1pPr>
          </a:lstStyle>
          <a:p>
            <a:pPr>
              <a:defRPr/>
            </a:pPr>
            <a:r>
              <a:rPr lang="en-US" b="1" kern="0" dirty="0"/>
              <a:t>FOR INTERNAL USE ONLY: May be shared with USAA employees only.</a:t>
            </a:r>
          </a:p>
        </p:txBody>
      </p:sp>
      <p:sp>
        <p:nvSpPr>
          <p:cNvPr id="10" name="Slide Number Placeholder 11"/>
          <p:cNvSpPr>
            <a:spLocks noGrp="1"/>
          </p:cNvSpPr>
          <p:nvPr>
            <p:ph type="sldNum" sz="quarter" idx="15"/>
          </p:nvPr>
        </p:nvSpPr>
        <p:spPr>
          <a:xfrm>
            <a:off x="7010400" y="4897438"/>
            <a:ext cx="2133600" cy="274637"/>
          </a:xfrm>
        </p:spPr>
        <p:txBody>
          <a:bodyPr/>
          <a:lstStyle>
            <a:lvl1pPr>
              <a:defRPr sz="900">
                <a:solidFill>
                  <a:srgbClr val="12395B"/>
                </a:solidFill>
                <a:latin typeface="Arial" pitchFamily="34" charset="0"/>
                <a:cs typeface="Arial" pitchFamily="34" charset="0"/>
              </a:defRPr>
            </a:lvl1pPr>
          </a:lstStyle>
          <a:p>
            <a:fld id="{9A6A51EE-C5FA-49C2-BCDC-A404BC8A8579}" type="slidenum">
              <a:rPr lang="en-US" smtClean="0"/>
              <a:pPr/>
              <a:t>‹#›</a:t>
            </a:fld>
            <a:endParaRPr lang="en-US" dirty="0"/>
          </a:p>
        </p:txBody>
      </p:sp>
      <p:sp>
        <p:nvSpPr>
          <p:cNvPr id="8" name="Title 10"/>
          <p:cNvSpPr>
            <a:spLocks noGrp="1"/>
          </p:cNvSpPr>
          <p:nvPr>
            <p:ph type="title"/>
          </p:nvPr>
        </p:nvSpPr>
        <p:spPr bwMode="white">
          <a:xfrm>
            <a:off x="171450" y="0"/>
            <a:ext cx="8229600" cy="857250"/>
          </a:xfrm>
        </p:spPr>
        <p:txBody>
          <a:bodyPr>
            <a:normAutofit/>
          </a:bodyPr>
          <a:lstStyle>
            <a:lvl1pPr algn="l">
              <a:defRPr sz="2800">
                <a:solidFill>
                  <a:schemeClr val="bg1"/>
                </a:solidFill>
                <a:latin typeface="Arial" pitchFamily="34" charset="0"/>
                <a:cs typeface="Arial" pitchFamily="34" charset="0"/>
              </a:defRPr>
            </a:lvl1pPr>
          </a:lstStyle>
          <a:p>
            <a:r>
              <a:rPr lang="en-US" dirty="0"/>
              <a:t>Click to edit Master title style</a:t>
            </a:r>
          </a:p>
        </p:txBody>
      </p:sp>
      <p:pic>
        <p:nvPicPr>
          <p:cNvPr id="7" name="Picture 6" descr="usaa_vrt_r_rgb_grd_slv.png"/>
          <p:cNvPicPr>
            <a:picLocks noChangeAspect="1"/>
          </p:cNvPicPr>
          <p:nvPr userDrawn="1"/>
        </p:nvPicPr>
        <p:blipFill>
          <a:blip r:embed="rId2" cstate="print"/>
          <a:stretch>
            <a:fillRect/>
          </a:stretch>
        </p:blipFill>
        <p:spPr>
          <a:xfrm>
            <a:off x="8537757" y="74431"/>
            <a:ext cx="521179" cy="552450"/>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 Blu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Footer Placeholder 12"/>
          <p:cNvSpPr>
            <a:spLocks noGrp="1"/>
          </p:cNvSpPr>
          <p:nvPr>
            <p:ph type="ftr" sz="quarter" idx="16"/>
          </p:nvPr>
        </p:nvSpPr>
        <p:spPr>
          <a:xfrm>
            <a:off x="2466975" y="4897438"/>
            <a:ext cx="4210050" cy="274637"/>
          </a:xfrm>
        </p:spPr>
        <p:txBody>
          <a:bodyPr/>
          <a:lstStyle>
            <a:lvl1pPr>
              <a:defRPr sz="800">
                <a:solidFill>
                  <a:schemeClr val="bg1"/>
                </a:solidFill>
                <a:latin typeface="Arial" pitchFamily="34" charset="0"/>
                <a:cs typeface="Arial" pitchFamily="34" charset="0"/>
              </a:defRPr>
            </a:lvl1pPr>
          </a:lstStyle>
          <a:p>
            <a:pPr>
              <a:defRPr/>
            </a:pPr>
            <a:r>
              <a:rPr lang="en-US" b="1" kern="0" dirty="0"/>
              <a:t>FOR INTERNAL USE ONLY: May be shared with USAA employees only.</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Footer Placeholder 12"/>
          <p:cNvSpPr>
            <a:spLocks noGrp="1"/>
          </p:cNvSpPr>
          <p:nvPr>
            <p:ph type="ftr" sz="quarter" idx="16"/>
          </p:nvPr>
        </p:nvSpPr>
        <p:spPr>
          <a:xfrm>
            <a:off x="2466975" y="4897438"/>
            <a:ext cx="4210050" cy="274637"/>
          </a:xfrm>
        </p:spPr>
        <p:txBody>
          <a:bodyPr/>
          <a:lstStyle>
            <a:lvl1pPr>
              <a:defRPr sz="800">
                <a:solidFill>
                  <a:srgbClr val="12395B"/>
                </a:solidFill>
                <a:latin typeface="Arial" pitchFamily="34" charset="0"/>
                <a:cs typeface="Arial" pitchFamily="34" charset="0"/>
              </a:defRPr>
            </a:lvl1pPr>
          </a:lstStyle>
          <a:p>
            <a:pPr>
              <a:defRPr/>
            </a:pPr>
            <a:r>
              <a:rPr lang="en-US" b="1" kern="0"/>
              <a:t>FOR INTERNAL USE ONLY: May be shared with USAA employees only.</a:t>
            </a:r>
            <a:endParaRPr lang="en-US" b="1" kern="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Blue - Laure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1" name="Picture 10" descr="TitleMaster16Laurel.jpg"/>
          <p:cNvPicPr>
            <a:picLocks noChangeAspect="1"/>
          </p:cNvPicPr>
          <p:nvPr userDrawn="1"/>
        </p:nvPicPr>
        <p:blipFill>
          <a:blip r:embed="rId3" cstate="print"/>
          <a:srcRect/>
          <a:stretch>
            <a:fillRect/>
          </a:stretch>
        </p:blipFill>
        <p:spPr>
          <a:xfrm>
            <a:off x="5715000" y="0"/>
            <a:ext cx="3424939" cy="3486150"/>
          </a:xfrm>
          <a:prstGeom prst="rect">
            <a:avLst/>
          </a:prstGeom>
        </p:spPr>
      </p:pic>
      <p:sp>
        <p:nvSpPr>
          <p:cNvPr id="13" name="Rectangle 2"/>
          <p:cNvSpPr>
            <a:spLocks noGrp="1" noChangeArrowheads="1"/>
          </p:cNvSpPr>
          <p:nvPr>
            <p:ph type="ctrTitle" hasCustomPrompt="1"/>
          </p:nvPr>
        </p:nvSpPr>
        <p:spPr>
          <a:xfrm>
            <a:off x="1066800" y="1504951"/>
            <a:ext cx="7403170" cy="519516"/>
          </a:xfrm>
          <a:prstGeom prst="rect">
            <a:avLst/>
          </a:prstGeom>
        </p:spPr>
        <p:txBody>
          <a:bodyPr lIns="0" tIns="0" rIns="0" bIns="0">
            <a:normAutofit/>
          </a:bodyPr>
          <a:lstStyle>
            <a:lvl1pPr algn="l">
              <a:defRPr sz="2500" b="1">
                <a:solidFill>
                  <a:schemeClr val="bg1"/>
                </a:solidFill>
                <a:latin typeface="Times New Roman" pitchFamily="18" charset="0"/>
                <a:cs typeface="Times New Roman" pitchFamily="18" charset="0"/>
              </a:defRPr>
            </a:lvl1pPr>
          </a:lstStyle>
          <a:p>
            <a:r>
              <a:rPr lang="en-US" dirty="0"/>
              <a:t>CLICK TO EDIT TITLE</a:t>
            </a:r>
          </a:p>
        </p:txBody>
      </p:sp>
      <p:sp>
        <p:nvSpPr>
          <p:cNvPr id="14" name="Rectangle 3"/>
          <p:cNvSpPr>
            <a:spLocks noGrp="1" noChangeArrowheads="1"/>
          </p:cNvSpPr>
          <p:nvPr>
            <p:ph type="subTitle" idx="1" hasCustomPrompt="1"/>
          </p:nvPr>
        </p:nvSpPr>
        <p:spPr>
          <a:xfrm>
            <a:off x="1469330" y="2343150"/>
            <a:ext cx="6400800" cy="379004"/>
          </a:xfrm>
          <a:prstGeom prst="rect">
            <a:avLst/>
          </a:prstGeom>
        </p:spPr>
        <p:txBody>
          <a:bodyPr lIns="0" tIns="0" rIns="0" bIns="0" anchor="ctr">
            <a:normAutofit/>
          </a:bodyPr>
          <a:lstStyle>
            <a:lvl1pPr algn="l">
              <a:buNone/>
              <a:defRPr sz="1500" b="0">
                <a:solidFill>
                  <a:schemeClr val="bg1"/>
                </a:solidFill>
                <a:latin typeface="Arial" pitchFamily="34" charset="0"/>
                <a:cs typeface="Arial" pitchFamily="34" charset="0"/>
              </a:defRPr>
            </a:lvl1pPr>
          </a:lstStyle>
          <a:p>
            <a:r>
              <a:rPr lang="en-US" dirty="0"/>
              <a:t>Click to edit subtitle</a:t>
            </a:r>
          </a:p>
        </p:txBody>
      </p:sp>
      <p:sp>
        <p:nvSpPr>
          <p:cNvPr id="15" name="Text Placeholder 10"/>
          <p:cNvSpPr>
            <a:spLocks noGrp="1"/>
          </p:cNvSpPr>
          <p:nvPr>
            <p:ph type="body" sz="quarter" idx="13" hasCustomPrompt="1"/>
          </p:nvPr>
        </p:nvSpPr>
        <p:spPr>
          <a:xfrm>
            <a:off x="1460706" y="2876550"/>
            <a:ext cx="3312555" cy="278372"/>
          </a:xfrm>
          <a:prstGeom prst="rect">
            <a:avLst/>
          </a:prstGeom>
        </p:spPr>
        <p:txBody>
          <a:bodyPr lIns="0" tIns="0" rIns="0" bIns="0" anchor="ctr">
            <a:normAutofit/>
          </a:bodyPr>
          <a:lstStyle>
            <a:lvl1pPr algn="l">
              <a:buNone/>
              <a:defRPr sz="1500" b="0">
                <a:solidFill>
                  <a:schemeClr val="bg1"/>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speaker name</a:t>
            </a:r>
          </a:p>
        </p:txBody>
      </p:sp>
      <p:sp>
        <p:nvSpPr>
          <p:cNvPr id="16" name="Text Placeholder 10"/>
          <p:cNvSpPr>
            <a:spLocks noGrp="1"/>
          </p:cNvSpPr>
          <p:nvPr>
            <p:ph type="body" sz="quarter" idx="14" hasCustomPrompt="1"/>
          </p:nvPr>
        </p:nvSpPr>
        <p:spPr>
          <a:xfrm>
            <a:off x="1460706" y="3638550"/>
            <a:ext cx="3312555" cy="384562"/>
          </a:xfrm>
          <a:prstGeom prst="rect">
            <a:avLst/>
          </a:prstGeom>
        </p:spPr>
        <p:txBody>
          <a:bodyPr lIns="0" tIns="0" rIns="0" bIns="0"/>
          <a:lstStyle>
            <a:lvl1pPr algn="l">
              <a:buNone/>
              <a:defRPr sz="1600" b="0">
                <a:solidFill>
                  <a:schemeClr val="bg1"/>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date</a:t>
            </a:r>
          </a:p>
        </p:txBody>
      </p:sp>
      <p:sp>
        <p:nvSpPr>
          <p:cNvPr id="17" name="Text Placeholder 10"/>
          <p:cNvSpPr>
            <a:spLocks noGrp="1"/>
          </p:cNvSpPr>
          <p:nvPr>
            <p:ph type="body" sz="quarter" idx="15" hasCustomPrompt="1"/>
          </p:nvPr>
        </p:nvSpPr>
        <p:spPr>
          <a:xfrm>
            <a:off x="1469332" y="3130846"/>
            <a:ext cx="3312555" cy="202904"/>
          </a:xfrm>
          <a:prstGeom prst="rect">
            <a:avLst/>
          </a:prstGeom>
        </p:spPr>
        <p:txBody>
          <a:bodyPr lIns="0" tIns="0" rIns="0" bIns="0" anchor="ctr"/>
          <a:lstStyle>
            <a:lvl1pPr algn="l">
              <a:buNone/>
              <a:defRPr sz="1200" b="0">
                <a:solidFill>
                  <a:schemeClr val="bg1"/>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speaker title</a:t>
            </a:r>
          </a:p>
        </p:txBody>
      </p:sp>
      <p:pic>
        <p:nvPicPr>
          <p:cNvPr id="18" name="Picture 17" descr="usaa_flr_chv_rgb_sld_yel.png"/>
          <p:cNvPicPr>
            <a:picLocks noChangeAspect="1"/>
          </p:cNvPicPr>
          <p:nvPr userDrawn="1"/>
        </p:nvPicPr>
        <p:blipFill>
          <a:blip r:embed="rId4" cstate="print"/>
          <a:stretch>
            <a:fillRect/>
          </a:stretch>
        </p:blipFill>
        <p:spPr>
          <a:xfrm>
            <a:off x="1148500" y="2448914"/>
            <a:ext cx="194733" cy="171101"/>
          </a:xfrm>
          <a:prstGeom prst="rect">
            <a:avLst/>
          </a:prstGeom>
        </p:spPr>
      </p:pic>
      <p:sp>
        <p:nvSpPr>
          <p:cNvPr id="8" name="Footer Placeholder 12"/>
          <p:cNvSpPr>
            <a:spLocks noGrp="1"/>
          </p:cNvSpPr>
          <p:nvPr>
            <p:ph type="ftr" sz="quarter" idx="16"/>
          </p:nvPr>
        </p:nvSpPr>
        <p:spPr>
          <a:xfrm>
            <a:off x="2466975" y="4897438"/>
            <a:ext cx="4210050" cy="274637"/>
          </a:xfrm>
        </p:spPr>
        <p:txBody>
          <a:bodyPr/>
          <a:lstStyle>
            <a:lvl1pPr>
              <a:defRPr sz="800">
                <a:solidFill>
                  <a:schemeClr val="bg1"/>
                </a:solidFill>
                <a:latin typeface="Arial" pitchFamily="34" charset="0"/>
                <a:cs typeface="Arial" pitchFamily="34" charset="0"/>
              </a:defRPr>
            </a:lvl1pPr>
          </a:lstStyle>
          <a:p>
            <a:pPr>
              <a:defRPr/>
            </a:pPr>
            <a:r>
              <a:rPr lang="en-US" b="1" kern="0" dirty="0"/>
              <a:t>FOR INTERNAL USE ONLY: May be shared with USAA employees only.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Blue - Compas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TitleMaster16Compass.jpg"/>
          <p:cNvPicPr>
            <a:picLocks noChangeAspect="1"/>
          </p:cNvPicPr>
          <p:nvPr userDrawn="1"/>
        </p:nvPicPr>
        <p:blipFill>
          <a:blip r:embed="rId3" cstate="print"/>
          <a:srcRect/>
          <a:stretch>
            <a:fillRect/>
          </a:stretch>
        </p:blipFill>
        <p:spPr>
          <a:xfrm>
            <a:off x="5638800" y="0"/>
            <a:ext cx="3501139" cy="3486150"/>
          </a:xfrm>
          <a:prstGeom prst="rect">
            <a:avLst/>
          </a:prstGeom>
        </p:spPr>
      </p:pic>
      <p:sp>
        <p:nvSpPr>
          <p:cNvPr id="13" name="Rectangle 2"/>
          <p:cNvSpPr>
            <a:spLocks noGrp="1" noChangeArrowheads="1"/>
          </p:cNvSpPr>
          <p:nvPr>
            <p:ph type="ctrTitle" hasCustomPrompt="1"/>
          </p:nvPr>
        </p:nvSpPr>
        <p:spPr>
          <a:xfrm>
            <a:off x="1066800" y="1504951"/>
            <a:ext cx="7403170" cy="519516"/>
          </a:xfrm>
          <a:prstGeom prst="rect">
            <a:avLst/>
          </a:prstGeom>
        </p:spPr>
        <p:txBody>
          <a:bodyPr lIns="0" tIns="0" rIns="0" bIns="0">
            <a:normAutofit/>
          </a:bodyPr>
          <a:lstStyle>
            <a:lvl1pPr algn="l">
              <a:defRPr sz="2500" b="1">
                <a:solidFill>
                  <a:schemeClr val="bg1"/>
                </a:solidFill>
                <a:latin typeface="Times New Roman" pitchFamily="18" charset="0"/>
                <a:cs typeface="Times New Roman" pitchFamily="18" charset="0"/>
              </a:defRPr>
            </a:lvl1pPr>
          </a:lstStyle>
          <a:p>
            <a:r>
              <a:rPr lang="en-US" dirty="0"/>
              <a:t>CLICK TO EDIT TITLE</a:t>
            </a:r>
          </a:p>
        </p:txBody>
      </p:sp>
      <p:sp>
        <p:nvSpPr>
          <p:cNvPr id="14" name="Rectangle 3"/>
          <p:cNvSpPr>
            <a:spLocks noGrp="1" noChangeArrowheads="1"/>
          </p:cNvSpPr>
          <p:nvPr>
            <p:ph type="subTitle" idx="1" hasCustomPrompt="1"/>
          </p:nvPr>
        </p:nvSpPr>
        <p:spPr>
          <a:xfrm>
            <a:off x="1469330" y="2343150"/>
            <a:ext cx="6400800" cy="379004"/>
          </a:xfrm>
          <a:prstGeom prst="rect">
            <a:avLst/>
          </a:prstGeom>
        </p:spPr>
        <p:txBody>
          <a:bodyPr lIns="0" tIns="0" rIns="0" bIns="0" anchor="ctr">
            <a:normAutofit/>
          </a:bodyPr>
          <a:lstStyle>
            <a:lvl1pPr algn="l">
              <a:buNone/>
              <a:defRPr sz="1500" b="0">
                <a:solidFill>
                  <a:schemeClr val="bg1"/>
                </a:solidFill>
                <a:latin typeface="Arial" pitchFamily="34" charset="0"/>
                <a:cs typeface="Arial" pitchFamily="34" charset="0"/>
              </a:defRPr>
            </a:lvl1pPr>
          </a:lstStyle>
          <a:p>
            <a:r>
              <a:rPr lang="en-US" dirty="0"/>
              <a:t>Click to edit subtitle</a:t>
            </a:r>
          </a:p>
        </p:txBody>
      </p:sp>
      <p:sp>
        <p:nvSpPr>
          <p:cNvPr id="15" name="Text Placeholder 10"/>
          <p:cNvSpPr>
            <a:spLocks noGrp="1"/>
          </p:cNvSpPr>
          <p:nvPr>
            <p:ph type="body" sz="quarter" idx="13" hasCustomPrompt="1"/>
          </p:nvPr>
        </p:nvSpPr>
        <p:spPr>
          <a:xfrm>
            <a:off x="1460706" y="2876550"/>
            <a:ext cx="3312555" cy="278372"/>
          </a:xfrm>
          <a:prstGeom prst="rect">
            <a:avLst/>
          </a:prstGeom>
        </p:spPr>
        <p:txBody>
          <a:bodyPr lIns="0" tIns="0" rIns="0" bIns="0" anchor="ctr">
            <a:normAutofit/>
          </a:bodyPr>
          <a:lstStyle>
            <a:lvl1pPr algn="l">
              <a:buNone/>
              <a:defRPr sz="1500" b="0">
                <a:solidFill>
                  <a:schemeClr val="bg1"/>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speaker name</a:t>
            </a:r>
          </a:p>
        </p:txBody>
      </p:sp>
      <p:sp>
        <p:nvSpPr>
          <p:cNvPr id="16" name="Text Placeholder 10"/>
          <p:cNvSpPr>
            <a:spLocks noGrp="1"/>
          </p:cNvSpPr>
          <p:nvPr>
            <p:ph type="body" sz="quarter" idx="14" hasCustomPrompt="1"/>
          </p:nvPr>
        </p:nvSpPr>
        <p:spPr>
          <a:xfrm>
            <a:off x="1460706" y="3638550"/>
            <a:ext cx="3312555" cy="384562"/>
          </a:xfrm>
          <a:prstGeom prst="rect">
            <a:avLst/>
          </a:prstGeom>
        </p:spPr>
        <p:txBody>
          <a:bodyPr lIns="0" tIns="0" rIns="0" bIns="0"/>
          <a:lstStyle>
            <a:lvl1pPr algn="l">
              <a:buNone/>
              <a:defRPr sz="1600" b="0">
                <a:solidFill>
                  <a:schemeClr val="bg1"/>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date</a:t>
            </a:r>
          </a:p>
        </p:txBody>
      </p:sp>
      <p:sp>
        <p:nvSpPr>
          <p:cNvPr id="17" name="Text Placeholder 10"/>
          <p:cNvSpPr>
            <a:spLocks noGrp="1"/>
          </p:cNvSpPr>
          <p:nvPr>
            <p:ph type="body" sz="quarter" idx="15" hasCustomPrompt="1"/>
          </p:nvPr>
        </p:nvSpPr>
        <p:spPr>
          <a:xfrm>
            <a:off x="1469332" y="3130846"/>
            <a:ext cx="3312555" cy="202904"/>
          </a:xfrm>
          <a:prstGeom prst="rect">
            <a:avLst/>
          </a:prstGeom>
        </p:spPr>
        <p:txBody>
          <a:bodyPr lIns="0" tIns="0" rIns="0" bIns="0" anchor="ctr"/>
          <a:lstStyle>
            <a:lvl1pPr algn="l">
              <a:buNone/>
              <a:defRPr sz="1200" b="0">
                <a:solidFill>
                  <a:schemeClr val="bg1"/>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speaker title</a:t>
            </a:r>
          </a:p>
        </p:txBody>
      </p:sp>
      <p:pic>
        <p:nvPicPr>
          <p:cNvPr id="18" name="Picture 17" descr="usaa_flr_chv_rgb_sld_yel.png"/>
          <p:cNvPicPr>
            <a:picLocks noChangeAspect="1"/>
          </p:cNvPicPr>
          <p:nvPr userDrawn="1"/>
        </p:nvPicPr>
        <p:blipFill>
          <a:blip r:embed="rId4" cstate="print"/>
          <a:stretch>
            <a:fillRect/>
          </a:stretch>
        </p:blipFill>
        <p:spPr>
          <a:xfrm>
            <a:off x="1148500" y="2448914"/>
            <a:ext cx="194733" cy="171101"/>
          </a:xfrm>
          <a:prstGeom prst="rect">
            <a:avLst/>
          </a:prstGeom>
        </p:spPr>
      </p:pic>
      <p:sp>
        <p:nvSpPr>
          <p:cNvPr id="8" name="Footer Placeholder 12"/>
          <p:cNvSpPr>
            <a:spLocks noGrp="1"/>
          </p:cNvSpPr>
          <p:nvPr>
            <p:ph type="ftr" sz="quarter" idx="16"/>
          </p:nvPr>
        </p:nvSpPr>
        <p:spPr>
          <a:xfrm>
            <a:off x="2466975" y="4897438"/>
            <a:ext cx="4210050" cy="274637"/>
          </a:xfrm>
        </p:spPr>
        <p:txBody>
          <a:bodyPr/>
          <a:lstStyle>
            <a:lvl1pPr>
              <a:defRPr sz="800">
                <a:solidFill>
                  <a:schemeClr val="bg1"/>
                </a:solidFill>
                <a:latin typeface="Arial" pitchFamily="34" charset="0"/>
                <a:cs typeface="Arial" pitchFamily="34" charset="0"/>
              </a:defRPr>
            </a:lvl1pPr>
          </a:lstStyle>
          <a:p>
            <a:pPr>
              <a:defRPr/>
            </a:pPr>
            <a:r>
              <a:rPr lang="en-US" b="1" kern="0" dirty="0"/>
              <a:t>FOR INTERNAL USE ONLY: May be shared with USAA employees only.</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Blue - Shie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descr="TitleMaster16Shield.jpg"/>
          <p:cNvPicPr>
            <a:picLocks noChangeAspect="1"/>
          </p:cNvPicPr>
          <p:nvPr userDrawn="1"/>
        </p:nvPicPr>
        <p:blipFill>
          <a:blip r:embed="rId3" cstate="print"/>
          <a:srcRect/>
          <a:stretch>
            <a:fillRect/>
          </a:stretch>
        </p:blipFill>
        <p:spPr>
          <a:xfrm>
            <a:off x="5638800" y="0"/>
            <a:ext cx="3501139" cy="3638550"/>
          </a:xfrm>
          <a:prstGeom prst="rect">
            <a:avLst/>
          </a:prstGeom>
        </p:spPr>
      </p:pic>
      <p:sp>
        <p:nvSpPr>
          <p:cNvPr id="13" name="Rectangle 2"/>
          <p:cNvSpPr>
            <a:spLocks noGrp="1" noChangeArrowheads="1"/>
          </p:cNvSpPr>
          <p:nvPr>
            <p:ph type="ctrTitle" hasCustomPrompt="1"/>
          </p:nvPr>
        </p:nvSpPr>
        <p:spPr>
          <a:xfrm>
            <a:off x="1066800" y="1504951"/>
            <a:ext cx="7403170" cy="519516"/>
          </a:xfrm>
          <a:prstGeom prst="rect">
            <a:avLst/>
          </a:prstGeom>
        </p:spPr>
        <p:txBody>
          <a:bodyPr lIns="0" tIns="0" rIns="0" bIns="0">
            <a:normAutofit/>
          </a:bodyPr>
          <a:lstStyle>
            <a:lvl1pPr algn="l">
              <a:defRPr sz="2500" b="1">
                <a:solidFill>
                  <a:schemeClr val="bg1"/>
                </a:solidFill>
                <a:latin typeface="Times New Roman" pitchFamily="18" charset="0"/>
                <a:cs typeface="Times New Roman" pitchFamily="18" charset="0"/>
              </a:defRPr>
            </a:lvl1pPr>
          </a:lstStyle>
          <a:p>
            <a:r>
              <a:rPr lang="en-US" dirty="0"/>
              <a:t>CLICK TO EDIT TITLE</a:t>
            </a:r>
          </a:p>
        </p:txBody>
      </p:sp>
      <p:sp>
        <p:nvSpPr>
          <p:cNvPr id="14" name="Rectangle 3"/>
          <p:cNvSpPr>
            <a:spLocks noGrp="1" noChangeArrowheads="1"/>
          </p:cNvSpPr>
          <p:nvPr>
            <p:ph type="subTitle" idx="1" hasCustomPrompt="1"/>
          </p:nvPr>
        </p:nvSpPr>
        <p:spPr>
          <a:xfrm>
            <a:off x="1469330" y="2343150"/>
            <a:ext cx="6400800" cy="379004"/>
          </a:xfrm>
          <a:prstGeom prst="rect">
            <a:avLst/>
          </a:prstGeom>
        </p:spPr>
        <p:txBody>
          <a:bodyPr lIns="0" tIns="0" rIns="0" bIns="0" anchor="ctr">
            <a:normAutofit/>
          </a:bodyPr>
          <a:lstStyle>
            <a:lvl1pPr algn="l">
              <a:buNone/>
              <a:defRPr sz="1500" b="0">
                <a:solidFill>
                  <a:schemeClr val="bg1"/>
                </a:solidFill>
                <a:latin typeface="Arial" pitchFamily="34" charset="0"/>
                <a:cs typeface="Arial" pitchFamily="34" charset="0"/>
              </a:defRPr>
            </a:lvl1pPr>
          </a:lstStyle>
          <a:p>
            <a:r>
              <a:rPr lang="en-US" dirty="0"/>
              <a:t>Click to edit subtitle</a:t>
            </a:r>
          </a:p>
        </p:txBody>
      </p:sp>
      <p:sp>
        <p:nvSpPr>
          <p:cNvPr id="15" name="Text Placeholder 10"/>
          <p:cNvSpPr>
            <a:spLocks noGrp="1"/>
          </p:cNvSpPr>
          <p:nvPr>
            <p:ph type="body" sz="quarter" idx="13" hasCustomPrompt="1"/>
          </p:nvPr>
        </p:nvSpPr>
        <p:spPr>
          <a:xfrm>
            <a:off x="1460706" y="2876550"/>
            <a:ext cx="3312555" cy="278372"/>
          </a:xfrm>
          <a:prstGeom prst="rect">
            <a:avLst/>
          </a:prstGeom>
        </p:spPr>
        <p:txBody>
          <a:bodyPr lIns="0" tIns="0" rIns="0" bIns="0" anchor="ctr">
            <a:normAutofit/>
          </a:bodyPr>
          <a:lstStyle>
            <a:lvl1pPr algn="l">
              <a:buNone/>
              <a:defRPr sz="1500" b="0">
                <a:solidFill>
                  <a:schemeClr val="bg1"/>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speaker name</a:t>
            </a:r>
          </a:p>
        </p:txBody>
      </p:sp>
      <p:sp>
        <p:nvSpPr>
          <p:cNvPr id="16" name="Text Placeholder 10"/>
          <p:cNvSpPr>
            <a:spLocks noGrp="1"/>
          </p:cNvSpPr>
          <p:nvPr>
            <p:ph type="body" sz="quarter" idx="14" hasCustomPrompt="1"/>
          </p:nvPr>
        </p:nvSpPr>
        <p:spPr>
          <a:xfrm>
            <a:off x="1460706" y="3638550"/>
            <a:ext cx="3312555" cy="384562"/>
          </a:xfrm>
          <a:prstGeom prst="rect">
            <a:avLst/>
          </a:prstGeom>
        </p:spPr>
        <p:txBody>
          <a:bodyPr lIns="0" tIns="0" rIns="0" bIns="0"/>
          <a:lstStyle>
            <a:lvl1pPr algn="l">
              <a:buNone/>
              <a:defRPr sz="1600" b="0">
                <a:solidFill>
                  <a:schemeClr val="bg1"/>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date</a:t>
            </a:r>
          </a:p>
        </p:txBody>
      </p:sp>
      <p:sp>
        <p:nvSpPr>
          <p:cNvPr id="17" name="Text Placeholder 10"/>
          <p:cNvSpPr>
            <a:spLocks noGrp="1"/>
          </p:cNvSpPr>
          <p:nvPr>
            <p:ph type="body" sz="quarter" idx="15" hasCustomPrompt="1"/>
          </p:nvPr>
        </p:nvSpPr>
        <p:spPr>
          <a:xfrm>
            <a:off x="1469332" y="3130846"/>
            <a:ext cx="3312555" cy="202904"/>
          </a:xfrm>
          <a:prstGeom prst="rect">
            <a:avLst/>
          </a:prstGeom>
        </p:spPr>
        <p:txBody>
          <a:bodyPr lIns="0" tIns="0" rIns="0" bIns="0" anchor="ctr"/>
          <a:lstStyle>
            <a:lvl1pPr algn="l">
              <a:buNone/>
              <a:defRPr sz="1200" b="0">
                <a:solidFill>
                  <a:schemeClr val="bg1"/>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speaker title</a:t>
            </a:r>
          </a:p>
        </p:txBody>
      </p:sp>
      <p:pic>
        <p:nvPicPr>
          <p:cNvPr id="18" name="Picture 17" descr="usaa_flr_chv_rgb_sld_yel.png"/>
          <p:cNvPicPr>
            <a:picLocks noChangeAspect="1"/>
          </p:cNvPicPr>
          <p:nvPr userDrawn="1"/>
        </p:nvPicPr>
        <p:blipFill>
          <a:blip r:embed="rId4" cstate="print"/>
          <a:stretch>
            <a:fillRect/>
          </a:stretch>
        </p:blipFill>
        <p:spPr>
          <a:xfrm>
            <a:off x="1148500" y="2448914"/>
            <a:ext cx="194733" cy="171101"/>
          </a:xfrm>
          <a:prstGeom prst="rect">
            <a:avLst/>
          </a:prstGeom>
        </p:spPr>
      </p:pic>
      <p:sp>
        <p:nvSpPr>
          <p:cNvPr id="8" name="Footer Placeholder 12"/>
          <p:cNvSpPr>
            <a:spLocks noGrp="1"/>
          </p:cNvSpPr>
          <p:nvPr>
            <p:ph type="ftr" sz="quarter" idx="16"/>
          </p:nvPr>
        </p:nvSpPr>
        <p:spPr>
          <a:xfrm>
            <a:off x="2466975" y="4897438"/>
            <a:ext cx="4210050" cy="274637"/>
          </a:xfrm>
        </p:spPr>
        <p:txBody>
          <a:bodyPr/>
          <a:lstStyle>
            <a:lvl1pPr>
              <a:defRPr sz="800">
                <a:solidFill>
                  <a:schemeClr val="bg1"/>
                </a:solidFill>
                <a:latin typeface="Arial" pitchFamily="34" charset="0"/>
                <a:cs typeface="Arial" pitchFamily="34" charset="0"/>
              </a:defRPr>
            </a:lvl1pPr>
          </a:lstStyle>
          <a:p>
            <a:pPr>
              <a:defRPr/>
            </a:pPr>
            <a:r>
              <a:rPr lang="en-US" b="1" kern="0" dirty="0"/>
              <a:t>FOR INTERNAL USE ONLY: May be shared with USAA employees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ctrTitle" hasCustomPrompt="1"/>
          </p:nvPr>
        </p:nvSpPr>
        <p:spPr>
          <a:xfrm>
            <a:off x="1940855" y="1438276"/>
            <a:ext cx="6869770" cy="517934"/>
          </a:xfrm>
          <a:prstGeom prst="rect">
            <a:avLst/>
          </a:prstGeom>
        </p:spPr>
        <p:txBody>
          <a:bodyPr lIns="0" tIns="0" rIns="0" bIns="0">
            <a:normAutofit/>
          </a:bodyPr>
          <a:lstStyle>
            <a:lvl1pPr algn="l">
              <a:defRPr sz="2500" b="1">
                <a:solidFill>
                  <a:srgbClr val="12395B"/>
                </a:solidFill>
                <a:latin typeface="Times New Roman" pitchFamily="18" charset="0"/>
                <a:cs typeface="Times New Roman" pitchFamily="18" charset="0"/>
              </a:defRPr>
            </a:lvl1pPr>
          </a:lstStyle>
          <a:p>
            <a:r>
              <a:rPr lang="en-US" dirty="0"/>
              <a:t>CLICK TO EDIT TITLE</a:t>
            </a:r>
          </a:p>
        </p:txBody>
      </p:sp>
      <p:sp>
        <p:nvSpPr>
          <p:cNvPr id="7" name="Rectangle 3"/>
          <p:cNvSpPr>
            <a:spLocks noGrp="1" noChangeArrowheads="1"/>
          </p:cNvSpPr>
          <p:nvPr>
            <p:ph type="subTitle" idx="1" hasCustomPrompt="1"/>
          </p:nvPr>
        </p:nvSpPr>
        <p:spPr>
          <a:xfrm>
            <a:off x="2446940" y="2371725"/>
            <a:ext cx="6400800" cy="321854"/>
          </a:xfrm>
          <a:prstGeom prst="rect">
            <a:avLst/>
          </a:prstGeom>
        </p:spPr>
        <p:txBody>
          <a:bodyPr lIns="0" tIns="0" rIns="0" bIns="0" anchor="ctr">
            <a:normAutofit/>
          </a:bodyPr>
          <a:lstStyle>
            <a:lvl1pPr algn="l">
              <a:buNone/>
              <a:defRPr sz="1500" b="0">
                <a:solidFill>
                  <a:srgbClr val="12627B"/>
                </a:solidFill>
                <a:latin typeface="Arial" pitchFamily="34" charset="0"/>
                <a:cs typeface="Arial" pitchFamily="34" charset="0"/>
              </a:defRPr>
            </a:lvl1pPr>
          </a:lstStyle>
          <a:p>
            <a:r>
              <a:rPr lang="en-US" dirty="0"/>
              <a:t>Click to edit subtitle</a:t>
            </a:r>
          </a:p>
        </p:txBody>
      </p:sp>
      <p:sp>
        <p:nvSpPr>
          <p:cNvPr id="8" name="Text Placeholder 10"/>
          <p:cNvSpPr>
            <a:spLocks noGrp="1"/>
          </p:cNvSpPr>
          <p:nvPr>
            <p:ph type="body" sz="quarter" idx="11" hasCustomPrompt="1"/>
          </p:nvPr>
        </p:nvSpPr>
        <p:spPr>
          <a:xfrm>
            <a:off x="2446942" y="2905125"/>
            <a:ext cx="3312555" cy="236748"/>
          </a:xfrm>
          <a:prstGeom prst="rect">
            <a:avLst/>
          </a:prstGeom>
        </p:spPr>
        <p:txBody>
          <a:bodyPr lIns="0" tIns="0" rIns="0" bIns="0" anchor="ctr">
            <a:normAutofit/>
          </a:bodyPr>
          <a:lstStyle>
            <a:lvl1pPr algn="l">
              <a:buNone/>
              <a:defRPr sz="1500" b="0">
                <a:solidFill>
                  <a:srgbClr val="12627B"/>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speaker name</a:t>
            </a:r>
          </a:p>
        </p:txBody>
      </p:sp>
      <p:sp>
        <p:nvSpPr>
          <p:cNvPr id="9" name="Text Placeholder 10"/>
          <p:cNvSpPr>
            <a:spLocks noGrp="1"/>
          </p:cNvSpPr>
          <p:nvPr>
            <p:ph type="body" sz="quarter" idx="12" hasCustomPrompt="1"/>
          </p:nvPr>
        </p:nvSpPr>
        <p:spPr>
          <a:xfrm>
            <a:off x="2446942" y="3686175"/>
            <a:ext cx="3312555" cy="289312"/>
          </a:xfrm>
          <a:prstGeom prst="rect">
            <a:avLst/>
          </a:prstGeom>
        </p:spPr>
        <p:txBody>
          <a:bodyPr lIns="0" tIns="0" rIns="0" bIns="0">
            <a:noAutofit/>
          </a:bodyPr>
          <a:lstStyle>
            <a:lvl1pPr algn="l">
              <a:buNone/>
              <a:defRPr sz="1600" b="0">
                <a:solidFill>
                  <a:srgbClr val="12627B"/>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date</a:t>
            </a:r>
          </a:p>
        </p:txBody>
      </p:sp>
      <p:sp>
        <p:nvSpPr>
          <p:cNvPr id="10" name="Text Placeholder 10"/>
          <p:cNvSpPr>
            <a:spLocks noGrp="1"/>
          </p:cNvSpPr>
          <p:nvPr>
            <p:ph type="body" sz="quarter" idx="14" hasCustomPrompt="1"/>
          </p:nvPr>
        </p:nvSpPr>
        <p:spPr>
          <a:xfrm>
            <a:off x="2446942" y="3095625"/>
            <a:ext cx="3312555" cy="257818"/>
          </a:xfrm>
          <a:prstGeom prst="rect">
            <a:avLst/>
          </a:prstGeom>
        </p:spPr>
        <p:txBody>
          <a:bodyPr lIns="0" tIns="0" rIns="0" bIns="0" anchor="ctr"/>
          <a:lstStyle>
            <a:lvl1pPr algn="l">
              <a:buNone/>
              <a:defRPr sz="1200" b="0">
                <a:solidFill>
                  <a:srgbClr val="12627B"/>
                </a:solidFill>
                <a:latin typeface="Arial" pitchFamily="34" charset="0"/>
                <a:cs typeface="Arial" pitchFamily="34" charset="0"/>
              </a:defRPr>
            </a:lvl1pPr>
            <a:lvl2pPr algn="r">
              <a:defRPr sz="1050"/>
            </a:lvl2pPr>
            <a:lvl3pPr algn="r">
              <a:defRPr sz="1050"/>
            </a:lvl3pPr>
            <a:lvl4pPr algn="r">
              <a:defRPr sz="1050"/>
            </a:lvl4pPr>
            <a:lvl5pPr algn="r">
              <a:defRPr sz="1050"/>
            </a:lvl5pPr>
          </a:lstStyle>
          <a:p>
            <a:pPr lvl="0"/>
            <a:r>
              <a:rPr lang="en-US" dirty="0"/>
              <a:t>Click to add speaker title</a:t>
            </a:r>
          </a:p>
        </p:txBody>
      </p:sp>
      <p:pic>
        <p:nvPicPr>
          <p:cNvPr id="13" name="Picture 12" descr="usaa_flr_chv_rgb_sld_blu.png"/>
          <p:cNvPicPr>
            <a:picLocks noChangeAspect="1"/>
          </p:cNvPicPr>
          <p:nvPr userDrawn="1"/>
        </p:nvPicPr>
        <p:blipFill>
          <a:blip r:embed="rId3" cstate="print"/>
          <a:stretch>
            <a:fillRect/>
          </a:stretch>
        </p:blipFill>
        <p:spPr>
          <a:xfrm>
            <a:off x="2117484" y="2458430"/>
            <a:ext cx="194733" cy="171101"/>
          </a:xfrm>
          <a:prstGeom prst="rect">
            <a:avLst/>
          </a:prstGeom>
        </p:spPr>
      </p:pic>
      <p:sp>
        <p:nvSpPr>
          <p:cNvPr id="11" name="Footer Placeholder 12"/>
          <p:cNvSpPr>
            <a:spLocks noGrp="1"/>
          </p:cNvSpPr>
          <p:nvPr>
            <p:ph type="ftr" sz="quarter" idx="16"/>
          </p:nvPr>
        </p:nvSpPr>
        <p:spPr>
          <a:xfrm>
            <a:off x="2466975" y="4897438"/>
            <a:ext cx="4210050" cy="274637"/>
          </a:xfrm>
        </p:spPr>
        <p:txBody>
          <a:bodyPr/>
          <a:lstStyle>
            <a:lvl1pPr>
              <a:defRPr sz="800">
                <a:solidFill>
                  <a:srgbClr val="12395B"/>
                </a:solidFill>
                <a:latin typeface="Arial" pitchFamily="34" charset="0"/>
                <a:cs typeface="Arial" pitchFamily="34" charset="0"/>
              </a:defRPr>
            </a:lvl1pPr>
          </a:lstStyle>
          <a:p>
            <a:pPr>
              <a:defRPr/>
            </a:pPr>
            <a:r>
              <a:rPr lang="en-US" b="1" kern="0" dirty="0"/>
              <a:t>FOR INTERNAL USE ONLY: May be shared with USAA employees only.</a:t>
            </a:r>
          </a:p>
        </p:txBody>
      </p:sp>
      <p:pic>
        <p:nvPicPr>
          <p:cNvPr id="12" name="Picture 11" descr="IT_Architecture_Logo_Lg_RGB.png"/>
          <p:cNvPicPr>
            <a:picLocks noChangeAspect="1"/>
          </p:cNvPicPr>
          <p:nvPr userDrawn="1"/>
        </p:nvPicPr>
        <p:blipFill>
          <a:blip r:embed="rId4" cstate="print"/>
          <a:stretch>
            <a:fillRect/>
          </a:stretch>
        </p:blipFill>
        <p:spPr>
          <a:xfrm>
            <a:off x="6457698" y="602485"/>
            <a:ext cx="2248257" cy="441114"/>
          </a:xfrm>
          <a:prstGeom prst="rect">
            <a:avLst/>
          </a:prstGeom>
        </p:spPr>
      </p:pic>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Placeholder 23"/>
          <p:cNvSpPr txBox="1">
            <a:spLocks/>
          </p:cNvSpPr>
          <p:nvPr userDrawn="1"/>
        </p:nvSpPr>
        <p:spPr>
          <a:xfrm>
            <a:off x="2285477" y="144281"/>
            <a:ext cx="6858523" cy="598669"/>
          </a:xfrm>
          <a:prstGeom prst="rect">
            <a:avLst/>
          </a:prstGeom>
        </p:spPr>
        <p:txBody>
          <a:bodyPr lIns="0" tIns="0" rIns="0" bIns="0" rtlCol="0" anchor="ctr">
            <a:normAutofit/>
          </a:bodyPr>
          <a:lstStyle>
            <a:lvl1pPr algn="l">
              <a:defRPr sz="2800">
                <a:solidFill>
                  <a:schemeClr val="bg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chemeClr val="bg1"/>
                </a:solidFill>
                <a:effectLst/>
                <a:uLnTx/>
                <a:uFillTx/>
                <a:latin typeface="Arial" pitchFamily="34" charset="0"/>
                <a:ea typeface="+mj-ea"/>
                <a:cs typeface="Arial" pitchFamily="34" charset="0"/>
              </a:rPr>
              <a:t>MEETING AGENDA</a:t>
            </a:r>
          </a:p>
        </p:txBody>
      </p:sp>
      <p:sp>
        <p:nvSpPr>
          <p:cNvPr id="9" name="Slide Number Placeholder 11"/>
          <p:cNvSpPr>
            <a:spLocks noGrp="1"/>
          </p:cNvSpPr>
          <p:nvPr>
            <p:ph type="sldNum" sz="quarter" idx="15"/>
          </p:nvPr>
        </p:nvSpPr>
        <p:spPr>
          <a:xfrm>
            <a:off x="7010400" y="4897438"/>
            <a:ext cx="2133600" cy="274637"/>
          </a:xfrm>
        </p:spPr>
        <p:txBody>
          <a:bodyPr/>
          <a:lstStyle>
            <a:lvl1pPr>
              <a:defRPr sz="900">
                <a:solidFill>
                  <a:srgbClr val="12395B"/>
                </a:solidFill>
                <a:latin typeface="Arial" pitchFamily="34" charset="0"/>
                <a:cs typeface="Arial" pitchFamily="34" charset="0"/>
              </a:defRPr>
            </a:lvl1pPr>
          </a:lstStyle>
          <a:p>
            <a:fld id="{9A6A51EE-C5FA-49C2-BCDC-A404BC8A8579}" type="slidenum">
              <a:rPr lang="en-US" smtClean="0"/>
              <a:pPr/>
              <a:t>‹#›</a:t>
            </a:fld>
            <a:endParaRPr lang="en-US" dirty="0"/>
          </a:p>
        </p:txBody>
      </p:sp>
      <p:sp>
        <p:nvSpPr>
          <p:cNvPr id="10" name="Footer Placeholder 12"/>
          <p:cNvSpPr>
            <a:spLocks noGrp="1"/>
          </p:cNvSpPr>
          <p:nvPr>
            <p:ph type="ftr" sz="quarter" idx="16"/>
          </p:nvPr>
        </p:nvSpPr>
        <p:spPr>
          <a:xfrm>
            <a:off x="2466975" y="4897438"/>
            <a:ext cx="4210050" cy="274637"/>
          </a:xfrm>
        </p:spPr>
        <p:txBody>
          <a:bodyPr/>
          <a:lstStyle>
            <a:lvl1pPr>
              <a:defRPr sz="800">
                <a:solidFill>
                  <a:srgbClr val="12395B"/>
                </a:solidFill>
                <a:latin typeface="Arial" pitchFamily="34" charset="0"/>
                <a:cs typeface="Arial" pitchFamily="34" charset="0"/>
              </a:defRPr>
            </a:lvl1pPr>
          </a:lstStyle>
          <a:p>
            <a:pPr>
              <a:defRPr/>
            </a:pPr>
            <a:r>
              <a:rPr lang="en-US" b="1" kern="0" dirty="0"/>
              <a:t>FOR INTERNAL USE ONLY: May be shared with USAA employees only.</a:t>
            </a:r>
          </a:p>
        </p:txBody>
      </p:sp>
      <p:sp>
        <p:nvSpPr>
          <p:cNvPr id="17" name="Text Placeholder 6"/>
          <p:cNvSpPr>
            <a:spLocks noGrp="1"/>
          </p:cNvSpPr>
          <p:nvPr>
            <p:ph type="body" sz="quarter" idx="14" hasCustomPrompt="1"/>
          </p:nvPr>
        </p:nvSpPr>
        <p:spPr>
          <a:xfrm>
            <a:off x="2362200" y="1133475"/>
            <a:ext cx="6553200" cy="3451207"/>
          </a:xfrm>
          <a:prstGeom prst="rect">
            <a:avLst/>
          </a:prstGeom>
        </p:spPr>
        <p:txBody>
          <a:bodyPr lIns="0" tIns="0" rIns="0" bIns="0">
            <a:normAutofit/>
          </a:bodyPr>
          <a:lstStyle>
            <a:lvl1pPr marL="228600" marR="0" indent="-228600" algn="l" defTabSz="914400" rtl="0" eaLnBrk="0" fontAlgn="base" latinLnBrk="0" hangingPunct="0">
              <a:lnSpc>
                <a:spcPct val="150000"/>
              </a:lnSpc>
              <a:spcBef>
                <a:spcPts val="600"/>
              </a:spcBef>
              <a:spcAft>
                <a:spcPts val="600"/>
              </a:spcAft>
              <a:buClr>
                <a:srgbClr val="12395B"/>
              </a:buClr>
              <a:buSzTx/>
              <a:buFont typeface="Arial" pitchFamily="34" charset="0"/>
              <a:buNone/>
              <a:tabLst/>
              <a:defRPr sz="2400" baseline="0">
                <a:solidFill>
                  <a:srgbClr val="12627B"/>
                </a:solidFill>
                <a:latin typeface="Arial" pitchFamily="34" charset="0"/>
                <a:cs typeface="Arial" pitchFamily="34" charset="0"/>
              </a:defRPr>
            </a:lvl1pPr>
            <a:lvl2pPr marL="457200" marR="0" indent="-228600" algn="l" defTabSz="914400" rtl="0" eaLnBrk="0" fontAlgn="base" latinLnBrk="0" hangingPunct="0">
              <a:lnSpc>
                <a:spcPct val="100000"/>
              </a:lnSpc>
              <a:spcBef>
                <a:spcPts val="600"/>
              </a:spcBef>
              <a:spcAft>
                <a:spcPts val="600"/>
              </a:spcAft>
              <a:buClr>
                <a:srgbClr val="12395B"/>
              </a:buClr>
              <a:buSzTx/>
              <a:buFont typeface="Arial" pitchFamily="34" charset="0"/>
              <a:buChar char="‒"/>
              <a:tabLst/>
              <a:defRPr sz="1400">
                <a:solidFill>
                  <a:srgbClr val="12395B"/>
                </a:solidFill>
                <a:latin typeface="Arial" pitchFamily="34" charset="0"/>
                <a:cs typeface="Arial" pitchFamily="34" charset="0"/>
              </a:defRPr>
            </a:lvl2pPr>
            <a:lvl3pPr marL="685800" marR="0" indent="-228600" algn="l" defTabSz="914400" rtl="0" eaLnBrk="0" fontAlgn="base" latinLnBrk="0" hangingPunct="0">
              <a:lnSpc>
                <a:spcPct val="100000"/>
              </a:lnSpc>
              <a:spcBef>
                <a:spcPts val="0"/>
              </a:spcBef>
              <a:spcAft>
                <a:spcPts val="600"/>
              </a:spcAft>
              <a:buClr>
                <a:srgbClr val="12395B"/>
              </a:buClr>
              <a:buSzTx/>
              <a:buFont typeface="Arial" pitchFamily="34" charset="0"/>
              <a:buChar char="•"/>
              <a:tabLst/>
              <a:defRPr sz="1400" baseline="0">
                <a:solidFill>
                  <a:srgbClr val="12395B"/>
                </a:solidFill>
                <a:latin typeface="Arial" pitchFamily="34" charset="0"/>
                <a:cs typeface="Arial" pitchFamily="34" charset="0"/>
              </a:defRPr>
            </a:lvl3pPr>
            <a:lvl4pPr marL="914400" indent="-228600">
              <a:buClr>
                <a:srgbClr val="12395B"/>
              </a:buClr>
              <a:buFont typeface="Arial" pitchFamily="34" charset="0"/>
              <a:buChar char="‒"/>
              <a:defRPr sz="1200">
                <a:solidFill>
                  <a:srgbClr val="12395B"/>
                </a:solidFill>
                <a:latin typeface="Arial" pitchFamily="34" charset="0"/>
                <a:cs typeface="Arial" pitchFamily="34" charset="0"/>
              </a:defRPr>
            </a:lvl4pPr>
            <a:lvl5pPr marL="1143000" marR="0" indent="-228600" algn="l" defTabSz="914400" rtl="0" eaLnBrk="0" fontAlgn="base" latinLnBrk="0" hangingPunct="0">
              <a:lnSpc>
                <a:spcPct val="100000"/>
              </a:lnSpc>
              <a:spcBef>
                <a:spcPts val="600"/>
              </a:spcBef>
              <a:spcAft>
                <a:spcPts val="600"/>
              </a:spcAft>
              <a:buClr>
                <a:srgbClr val="12395B"/>
              </a:buClr>
              <a:buSzTx/>
              <a:buFont typeface="Wingdings" pitchFamily="2" charset="2"/>
              <a:buChar char=""/>
              <a:tabLst/>
              <a:defRPr sz="1200">
                <a:solidFill>
                  <a:srgbClr val="12395B"/>
                </a:solidFill>
                <a:latin typeface="Arial" pitchFamily="34" charset="0"/>
                <a:cs typeface="Arial" pitchFamily="34" charset="0"/>
              </a:defRPr>
            </a:lvl5pPr>
          </a:lstStyle>
          <a:p>
            <a:pPr lvl="0"/>
            <a:r>
              <a:rPr lang="en-US" noProof="0" dirty="0"/>
              <a:t>Click to add agenda item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ssion Slide - Blu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Footer Placeholder 12"/>
          <p:cNvSpPr>
            <a:spLocks noGrp="1"/>
          </p:cNvSpPr>
          <p:nvPr>
            <p:ph type="ftr" sz="quarter" idx="16"/>
          </p:nvPr>
        </p:nvSpPr>
        <p:spPr>
          <a:xfrm>
            <a:off x="2466975" y="4897438"/>
            <a:ext cx="4210050" cy="274637"/>
          </a:xfrm>
        </p:spPr>
        <p:txBody>
          <a:bodyPr/>
          <a:lstStyle>
            <a:lvl1pPr>
              <a:defRPr sz="800">
                <a:solidFill>
                  <a:schemeClr val="bg1"/>
                </a:solidFill>
                <a:latin typeface="Arial" pitchFamily="34" charset="0"/>
                <a:cs typeface="Arial" pitchFamily="34" charset="0"/>
              </a:defRPr>
            </a:lvl1pPr>
          </a:lstStyle>
          <a:p>
            <a:pPr>
              <a:defRPr/>
            </a:pPr>
            <a:r>
              <a:rPr lang="en-US" b="1" kern="0" dirty="0"/>
              <a:t>FOR INTERNAL USE ONLY: May be shared with USAA employees only.</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ssion Slide -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Footer Placeholder 12"/>
          <p:cNvSpPr>
            <a:spLocks noGrp="1"/>
          </p:cNvSpPr>
          <p:nvPr>
            <p:ph type="ftr" sz="quarter" idx="16"/>
          </p:nvPr>
        </p:nvSpPr>
        <p:spPr>
          <a:xfrm>
            <a:off x="2466975" y="4897438"/>
            <a:ext cx="4210050" cy="274637"/>
          </a:xfrm>
        </p:spPr>
        <p:txBody>
          <a:bodyPr/>
          <a:lstStyle>
            <a:lvl1pPr>
              <a:defRPr sz="800">
                <a:solidFill>
                  <a:srgbClr val="12395B"/>
                </a:solidFill>
                <a:latin typeface="Arial" pitchFamily="34" charset="0"/>
                <a:cs typeface="Arial" pitchFamily="34" charset="0"/>
              </a:defRPr>
            </a:lvl1pPr>
          </a:lstStyle>
          <a:p>
            <a:pPr>
              <a:defRPr/>
            </a:pPr>
            <a:r>
              <a:rPr lang="en-US" b="1" kern="0"/>
              <a:t>FOR INTERNAL USE ONLY: May be shared with USAA employees only.</a:t>
            </a:r>
            <a:endParaRPr lang="en-US" b="1" kern="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s with Heading">
    <p:spTree>
      <p:nvGrpSpPr>
        <p:cNvPr id="1" name=""/>
        <p:cNvGrpSpPr/>
        <p:nvPr/>
      </p:nvGrpSpPr>
      <p:grpSpPr>
        <a:xfrm>
          <a:off x="0" y="0"/>
          <a:ext cx="0" cy="0"/>
          <a:chOff x="0" y="0"/>
          <a:chExt cx="0" cy="0"/>
        </a:xfrm>
      </p:grpSpPr>
      <p:sp>
        <p:nvSpPr>
          <p:cNvPr id="7" name="Rectangle 6"/>
          <p:cNvSpPr/>
          <p:nvPr userDrawn="1"/>
        </p:nvSpPr>
        <p:spPr>
          <a:xfrm>
            <a:off x="0" y="0"/>
            <a:ext cx="9144000" cy="685800"/>
          </a:xfrm>
          <a:prstGeom prst="rect">
            <a:avLst/>
          </a:prstGeom>
          <a:solidFill>
            <a:srgbClr val="123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p:cNvSpPr>
            <a:spLocks noGrp="1"/>
          </p:cNvSpPr>
          <p:nvPr>
            <p:ph type="body" sz="quarter" idx="14"/>
          </p:nvPr>
        </p:nvSpPr>
        <p:spPr>
          <a:xfrm>
            <a:off x="450292" y="1200150"/>
            <a:ext cx="8465108" cy="3451207"/>
          </a:xfrm>
          <a:prstGeom prst="rect">
            <a:avLst/>
          </a:prstGeom>
        </p:spPr>
        <p:txBody>
          <a:bodyPr lIns="0" tIns="0" rIns="0" bIns="0"/>
          <a:lstStyle>
            <a:lvl1pPr marL="228600" marR="0" indent="-228600" algn="l" defTabSz="914400" rtl="0" eaLnBrk="0" fontAlgn="base" latinLnBrk="0" hangingPunct="0">
              <a:lnSpc>
                <a:spcPct val="100000"/>
              </a:lnSpc>
              <a:spcBef>
                <a:spcPts val="600"/>
              </a:spcBef>
              <a:spcAft>
                <a:spcPts val="600"/>
              </a:spcAft>
              <a:buClr>
                <a:srgbClr val="12395B"/>
              </a:buClr>
              <a:buSzTx/>
              <a:buFont typeface="Arial" pitchFamily="34" charset="0"/>
              <a:buChar char="•"/>
              <a:tabLst/>
              <a:defRPr sz="1800">
                <a:solidFill>
                  <a:srgbClr val="12395B"/>
                </a:solidFill>
                <a:latin typeface="Arial" pitchFamily="34" charset="0"/>
                <a:cs typeface="Arial" pitchFamily="34" charset="0"/>
              </a:defRPr>
            </a:lvl1pPr>
            <a:lvl2pPr marL="457200" marR="0" indent="-228600" algn="l" defTabSz="914400" rtl="0" eaLnBrk="0" fontAlgn="base" latinLnBrk="0" hangingPunct="0">
              <a:lnSpc>
                <a:spcPct val="100000"/>
              </a:lnSpc>
              <a:spcBef>
                <a:spcPts val="600"/>
              </a:spcBef>
              <a:spcAft>
                <a:spcPts val="600"/>
              </a:spcAft>
              <a:buClr>
                <a:srgbClr val="12395B"/>
              </a:buClr>
              <a:buSzTx/>
              <a:buFont typeface="Arial" pitchFamily="34" charset="0"/>
              <a:buChar char="‒"/>
              <a:tabLst/>
              <a:defRPr sz="1400">
                <a:solidFill>
                  <a:srgbClr val="12395B"/>
                </a:solidFill>
                <a:latin typeface="Arial" pitchFamily="34" charset="0"/>
                <a:cs typeface="Arial" pitchFamily="34" charset="0"/>
              </a:defRPr>
            </a:lvl2pPr>
            <a:lvl3pPr marL="685800" marR="0" indent="-228600" algn="l" defTabSz="914400" rtl="0" eaLnBrk="0" fontAlgn="base" latinLnBrk="0" hangingPunct="0">
              <a:lnSpc>
                <a:spcPct val="100000"/>
              </a:lnSpc>
              <a:spcBef>
                <a:spcPts val="0"/>
              </a:spcBef>
              <a:spcAft>
                <a:spcPts val="600"/>
              </a:spcAft>
              <a:buClr>
                <a:srgbClr val="12395B"/>
              </a:buClr>
              <a:buSzTx/>
              <a:buFont typeface="Arial" pitchFamily="34" charset="0"/>
              <a:buChar char="•"/>
              <a:tabLst/>
              <a:defRPr sz="1400" baseline="0">
                <a:solidFill>
                  <a:srgbClr val="12395B"/>
                </a:solidFill>
                <a:latin typeface="Arial" pitchFamily="34" charset="0"/>
                <a:cs typeface="Arial" pitchFamily="34" charset="0"/>
              </a:defRPr>
            </a:lvl3pPr>
            <a:lvl4pPr marL="914400" indent="-228600">
              <a:buClr>
                <a:srgbClr val="12395B"/>
              </a:buClr>
              <a:buFont typeface="Arial" pitchFamily="34" charset="0"/>
              <a:buChar char="‒"/>
              <a:defRPr sz="1200">
                <a:solidFill>
                  <a:srgbClr val="12395B"/>
                </a:solidFill>
                <a:latin typeface="Arial" pitchFamily="34" charset="0"/>
                <a:cs typeface="Arial" pitchFamily="34" charset="0"/>
              </a:defRPr>
            </a:lvl4pPr>
            <a:lvl5pPr marL="1143000" marR="0" indent="-228600" algn="l" defTabSz="914400" rtl="0" eaLnBrk="0" fontAlgn="base" latinLnBrk="0" hangingPunct="0">
              <a:lnSpc>
                <a:spcPct val="100000"/>
              </a:lnSpc>
              <a:spcBef>
                <a:spcPts val="600"/>
              </a:spcBef>
              <a:spcAft>
                <a:spcPts val="600"/>
              </a:spcAft>
              <a:buClr>
                <a:srgbClr val="12395B"/>
              </a:buClr>
              <a:buSzTx/>
              <a:buFont typeface="Wingdings" pitchFamily="2" charset="2"/>
              <a:buChar char=""/>
              <a:tabLst/>
              <a:defRPr sz="1200">
                <a:solidFill>
                  <a:srgbClr val="12395B"/>
                </a:solidFill>
                <a:latin typeface="Arial" pitchFamily="34" charset="0"/>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Slide Number Placeholder 11"/>
          <p:cNvSpPr>
            <a:spLocks noGrp="1"/>
          </p:cNvSpPr>
          <p:nvPr>
            <p:ph type="sldNum" sz="quarter" idx="15"/>
          </p:nvPr>
        </p:nvSpPr>
        <p:spPr>
          <a:xfrm>
            <a:off x="7010400" y="4897438"/>
            <a:ext cx="2133600" cy="274637"/>
          </a:xfrm>
        </p:spPr>
        <p:txBody>
          <a:bodyPr/>
          <a:lstStyle>
            <a:lvl1pPr>
              <a:defRPr sz="900">
                <a:solidFill>
                  <a:srgbClr val="12395B"/>
                </a:solidFill>
                <a:latin typeface="Arial" pitchFamily="34" charset="0"/>
                <a:cs typeface="Arial" pitchFamily="34" charset="0"/>
              </a:defRPr>
            </a:lvl1pPr>
          </a:lstStyle>
          <a:p>
            <a:fld id="{9A6A51EE-C5FA-49C2-BCDC-A404BC8A8579}" type="slidenum">
              <a:rPr lang="en-US" smtClean="0"/>
              <a:pPr/>
              <a:t>‹#›</a:t>
            </a:fld>
            <a:endParaRPr lang="en-US" dirty="0"/>
          </a:p>
        </p:txBody>
      </p:sp>
      <p:sp>
        <p:nvSpPr>
          <p:cNvPr id="13" name="Footer Placeholder 12"/>
          <p:cNvSpPr>
            <a:spLocks noGrp="1"/>
          </p:cNvSpPr>
          <p:nvPr>
            <p:ph type="ftr" sz="quarter" idx="16"/>
          </p:nvPr>
        </p:nvSpPr>
        <p:spPr>
          <a:xfrm>
            <a:off x="2466975" y="4897438"/>
            <a:ext cx="4210050" cy="274637"/>
          </a:xfrm>
        </p:spPr>
        <p:txBody>
          <a:bodyPr/>
          <a:lstStyle>
            <a:lvl1pPr>
              <a:defRPr sz="800">
                <a:solidFill>
                  <a:srgbClr val="12395B"/>
                </a:solidFill>
                <a:latin typeface="Arial" pitchFamily="34" charset="0"/>
                <a:cs typeface="Arial" pitchFamily="34" charset="0"/>
              </a:defRPr>
            </a:lvl1pPr>
          </a:lstStyle>
          <a:p>
            <a:pPr>
              <a:defRPr/>
            </a:pPr>
            <a:r>
              <a:rPr lang="en-US" b="1" kern="0" dirty="0"/>
              <a:t>FOR INTERNAL USE ONLY: May be shared with USAA employees only.</a:t>
            </a:r>
          </a:p>
        </p:txBody>
      </p:sp>
      <p:sp>
        <p:nvSpPr>
          <p:cNvPr id="11" name="Title 10"/>
          <p:cNvSpPr>
            <a:spLocks noGrp="1"/>
          </p:cNvSpPr>
          <p:nvPr>
            <p:ph type="title"/>
          </p:nvPr>
        </p:nvSpPr>
        <p:spPr bwMode="white">
          <a:xfrm>
            <a:off x="171450" y="0"/>
            <a:ext cx="8229600" cy="857250"/>
          </a:xfrm>
        </p:spPr>
        <p:txBody>
          <a:bodyPr>
            <a:normAutofit/>
          </a:bodyPr>
          <a:lstStyle>
            <a:lvl1pPr algn="l">
              <a:defRPr sz="2800">
                <a:solidFill>
                  <a:schemeClr val="bg1"/>
                </a:solidFill>
                <a:latin typeface="Arial" pitchFamily="34" charset="0"/>
                <a:cs typeface="Arial" pitchFamily="34" charset="0"/>
              </a:defRPr>
            </a:lvl1pPr>
          </a:lstStyle>
          <a:p>
            <a:r>
              <a:rPr lang="en-US" dirty="0"/>
              <a:t>Click to edit Master title style</a:t>
            </a:r>
          </a:p>
        </p:txBody>
      </p:sp>
      <p:pic>
        <p:nvPicPr>
          <p:cNvPr id="8" name="Picture 7" descr="usaa_vrt_r_rgb_grd_slv.png"/>
          <p:cNvPicPr>
            <a:picLocks noChangeAspect="1"/>
          </p:cNvPicPr>
          <p:nvPr userDrawn="1"/>
        </p:nvPicPr>
        <p:blipFill>
          <a:blip r:embed="rId2" cstate="print"/>
          <a:stretch>
            <a:fillRect/>
          </a:stretch>
        </p:blipFill>
        <p:spPr>
          <a:xfrm>
            <a:off x="8537757" y="74431"/>
            <a:ext cx="521179" cy="552450"/>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11"/>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FOR INTERNAL USE ONLY: May be shared with USAA employees only.</a:t>
            </a:r>
          </a:p>
        </p:txBody>
      </p:sp>
      <p:sp>
        <p:nvSpPr>
          <p:cNvPr id="13" name="Slide Number Placeholder 12"/>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A6A51EE-C5FA-49C2-BCDC-A404BC8A8579}" type="slidenum">
              <a:rPr lang="en-US" smtClean="0"/>
              <a:pPr/>
              <a:t>‹#›</a:t>
            </a:fld>
            <a:endParaRPr lang="en-US" dirty="0"/>
          </a:p>
        </p:txBody>
      </p:sp>
      <p:sp>
        <p:nvSpPr>
          <p:cNvPr id="4" name="fc" descr="For Internal Use Only&#10;USAA Confidential"/>
          <p:cNvSpPr txBox="1"/>
          <p:nvPr userDrawn="1"/>
        </p:nvSpPr>
        <p:spPr>
          <a:xfrm>
            <a:off x="0" y="4820920"/>
            <a:ext cx="9144000" cy="353943"/>
          </a:xfrm>
          <a:prstGeom prst="rect">
            <a:avLst/>
          </a:prstGeom>
          <a:noFill/>
        </p:spPr>
        <p:txBody>
          <a:bodyPr vert="horz" rtlCol="0">
            <a:spAutoFit/>
          </a:bodyPr>
          <a:lstStyle/>
          <a:p>
            <a:pPr algn="ctr"/>
            <a:r>
              <a:rPr lang="en-US" sz="850" b="0" i="0" u="none" baseline="0">
                <a:solidFill>
                  <a:srgbClr val="000000"/>
                </a:solidFill>
                <a:latin typeface="Microsoft Sans Serif" panose="020B0604020202020204" pitchFamily="34" charset="0"/>
              </a:rPr>
              <a:t>For Internal Use Only</a:t>
            </a:r>
          </a:p>
          <a:p>
            <a:pPr algn="ctr"/>
            <a:r>
              <a:rPr lang="en-US" sz="850" b="0" i="0" u="none" baseline="0">
                <a:solidFill>
                  <a:srgbClr val="000000"/>
                </a:solidFill>
                <a:latin typeface="Microsoft Sans Serif" panose="020B0604020202020204" pitchFamily="34" charset="0"/>
              </a:rPr>
              <a:t>USAA Confidential</a:t>
            </a: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7" r:id="rId5"/>
    <p:sldLayoutId id="2147483659" r:id="rId6"/>
    <p:sldLayoutId id="2147483658" r:id="rId7"/>
    <p:sldLayoutId id="2147483665" r:id="rId8"/>
    <p:sldLayoutId id="2147483655" r:id="rId9"/>
    <p:sldLayoutId id="2147483650" r:id="rId10"/>
    <p:sldLayoutId id="2147483652" r:id="rId11"/>
    <p:sldLayoutId id="2147483654" r:id="rId12"/>
    <p:sldLayoutId id="2147483656" r:id="rId13"/>
    <p:sldLayoutId id="2147483664" r:id="rId1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ctrTitle"/>
          </p:nvPr>
        </p:nvSpPr>
        <p:spPr/>
        <p:txBody>
          <a:bodyPr/>
          <a:lstStyle/>
          <a:p>
            <a:r>
              <a:rPr lang="en-US" dirty="0"/>
              <a:t>Bank Data Mart Design</a:t>
            </a:r>
          </a:p>
        </p:txBody>
      </p:sp>
      <p:sp>
        <p:nvSpPr>
          <p:cNvPr id="33" name="Subtitle 32"/>
          <p:cNvSpPr>
            <a:spLocks noGrp="1"/>
          </p:cNvSpPr>
          <p:nvPr>
            <p:ph type="subTitle" idx="1"/>
          </p:nvPr>
        </p:nvSpPr>
        <p:spPr/>
        <p:txBody>
          <a:bodyPr>
            <a:normAutofit/>
          </a:bodyPr>
          <a:lstStyle/>
          <a:p>
            <a:r>
              <a:rPr lang="en-US" dirty="0"/>
              <a:t>High Level Design of The General Purpose Mart</a:t>
            </a:r>
          </a:p>
        </p:txBody>
      </p:sp>
      <p:sp>
        <p:nvSpPr>
          <p:cNvPr id="34" name="Text Placeholder 33"/>
          <p:cNvSpPr>
            <a:spLocks noGrp="1"/>
          </p:cNvSpPr>
          <p:nvPr>
            <p:ph type="body" sz="quarter" idx="11"/>
          </p:nvPr>
        </p:nvSpPr>
        <p:spPr/>
        <p:txBody>
          <a:bodyPr/>
          <a:lstStyle/>
          <a:p>
            <a:r>
              <a:rPr lang="en-US" dirty="0"/>
              <a:t>Eric McCarty</a:t>
            </a:r>
          </a:p>
        </p:txBody>
      </p:sp>
      <p:sp>
        <p:nvSpPr>
          <p:cNvPr id="36" name="Text Placeholder 35"/>
          <p:cNvSpPr>
            <a:spLocks noGrp="1"/>
          </p:cNvSpPr>
          <p:nvPr>
            <p:ph type="body" sz="quarter" idx="14"/>
          </p:nvPr>
        </p:nvSpPr>
        <p:spPr/>
        <p:txBody>
          <a:bodyPr/>
          <a:lstStyle/>
          <a:p>
            <a:r>
              <a:rPr lang="en-US" dirty="0"/>
              <a:t>Domain Architect – Bank R&amp;A</a:t>
            </a:r>
          </a:p>
        </p:txBody>
      </p:sp>
      <p:sp>
        <p:nvSpPr>
          <p:cNvPr id="7" name="Footer Placeholder 6"/>
          <p:cNvSpPr>
            <a:spLocks noGrp="1"/>
          </p:cNvSpPr>
          <p:nvPr>
            <p:ph type="ftr" sz="quarter" idx="16"/>
          </p:nvPr>
        </p:nvSpPr>
        <p:spPr/>
        <p:txBody>
          <a:bodyPr/>
          <a:lstStyle/>
          <a:p>
            <a:pPr>
              <a:defRPr/>
            </a:pPr>
            <a:r>
              <a:rPr lang="en-US" b="1" kern="0" dirty="0"/>
              <a:t>FOR INTERNAL USE ONLY: May be shared with USAA employees only.</a:t>
            </a:r>
          </a:p>
        </p:txBody>
      </p:sp>
      <p:sp>
        <p:nvSpPr>
          <p:cNvPr id="2" name="Text Placeholder 1"/>
          <p:cNvSpPr>
            <a:spLocks noGrp="1"/>
          </p:cNvSpPr>
          <p:nvPr>
            <p:ph type="body" sz="quarter" idx="12"/>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 name="Rectangle 159"/>
          <p:cNvSpPr/>
          <p:nvPr/>
        </p:nvSpPr>
        <p:spPr>
          <a:xfrm>
            <a:off x="236998" y="1087200"/>
            <a:ext cx="6363189" cy="3542401"/>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Bank</a:t>
            </a:r>
          </a:p>
        </p:txBody>
      </p:sp>
      <p:sp>
        <p:nvSpPr>
          <p:cNvPr id="214" name="Rectangle 213"/>
          <p:cNvSpPr/>
          <p:nvPr/>
        </p:nvSpPr>
        <p:spPr>
          <a:xfrm>
            <a:off x="1328065" y="3472847"/>
            <a:ext cx="3668736" cy="10737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Transaction Detail</a:t>
            </a:r>
          </a:p>
        </p:txBody>
      </p:sp>
      <p:sp>
        <p:nvSpPr>
          <p:cNvPr id="183" name="Rectangle 182"/>
          <p:cNvSpPr/>
          <p:nvPr/>
        </p:nvSpPr>
        <p:spPr>
          <a:xfrm>
            <a:off x="1358978" y="3642624"/>
            <a:ext cx="2244536" cy="80741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Monetary</a:t>
            </a:r>
          </a:p>
        </p:txBody>
      </p:sp>
      <p:sp>
        <p:nvSpPr>
          <p:cNvPr id="172" name="Rectangle 171"/>
          <p:cNvSpPr/>
          <p:nvPr/>
        </p:nvSpPr>
        <p:spPr>
          <a:xfrm>
            <a:off x="1327749" y="2085539"/>
            <a:ext cx="5224742" cy="128593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Product Arrangement Detail</a:t>
            </a:r>
          </a:p>
        </p:txBody>
      </p:sp>
      <p:sp>
        <p:nvSpPr>
          <p:cNvPr id="182" name="Rectangle 181"/>
          <p:cNvSpPr/>
          <p:nvPr/>
        </p:nvSpPr>
        <p:spPr>
          <a:xfrm>
            <a:off x="1347873" y="2259477"/>
            <a:ext cx="2244536" cy="94842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Core Products</a:t>
            </a:r>
          </a:p>
        </p:txBody>
      </p:sp>
      <p:sp>
        <p:nvSpPr>
          <p:cNvPr id="3" name="Slide Number Placeholder 2"/>
          <p:cNvSpPr>
            <a:spLocks noGrp="1"/>
          </p:cNvSpPr>
          <p:nvPr>
            <p:ph type="sldNum" sz="quarter" idx="15"/>
          </p:nvPr>
        </p:nvSpPr>
        <p:spPr/>
        <p:txBody>
          <a:bodyPr/>
          <a:lstStyle/>
          <a:p>
            <a:fld id="{9A6A51EE-C5FA-49C2-BCDC-A404BC8A8579}" type="slidenum">
              <a:rPr lang="en-US" smtClean="0"/>
              <a:pPr/>
              <a:t>10</a:t>
            </a:fld>
            <a:endParaRPr lang="en-US" dirty="0"/>
          </a:p>
        </p:txBody>
      </p:sp>
      <p:sp>
        <p:nvSpPr>
          <p:cNvPr id="5" name="Title 4"/>
          <p:cNvSpPr>
            <a:spLocks noGrp="1"/>
          </p:cNvSpPr>
          <p:nvPr>
            <p:ph type="title"/>
          </p:nvPr>
        </p:nvSpPr>
        <p:spPr>
          <a:xfrm>
            <a:off x="171450" y="0"/>
            <a:ext cx="8229600" cy="694496"/>
          </a:xfrm>
        </p:spPr>
        <p:txBody>
          <a:bodyPr>
            <a:normAutofit/>
          </a:bodyPr>
          <a:lstStyle/>
          <a:p>
            <a:r>
              <a:rPr lang="en-US" sz="2400" dirty="0"/>
              <a:t>GPM – Weighted – Phase 1</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498322" y="90822"/>
            <a:ext cx="914400" cy="116032"/>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USAA Bank Data</a:t>
            </a:r>
          </a:p>
        </p:txBody>
      </p:sp>
      <p:sp>
        <p:nvSpPr>
          <p:cNvPr id="115" name="Rectangle 114"/>
          <p:cNvSpPr/>
          <p:nvPr/>
        </p:nvSpPr>
        <p:spPr>
          <a:xfrm>
            <a:off x="6498322" y="270932"/>
            <a:ext cx="914400" cy="116032"/>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Non-USAA Bank Data</a:t>
            </a:r>
          </a:p>
        </p:txBody>
      </p:sp>
      <p:sp>
        <p:nvSpPr>
          <p:cNvPr id="161" name="Can 160"/>
          <p:cNvSpPr/>
          <p:nvPr/>
        </p:nvSpPr>
        <p:spPr>
          <a:xfrm>
            <a:off x="121025" y="857250"/>
            <a:ext cx="8946404" cy="3938813"/>
          </a:xfrm>
          <a:prstGeom prst="can">
            <a:avLst>
              <a:gd name="adj" fmla="val 4366"/>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fontAlgn="auto">
              <a:spcBef>
                <a:spcPts val="0"/>
              </a:spcBef>
              <a:spcAft>
                <a:spcPts val="0"/>
              </a:spcAft>
            </a:pPr>
            <a:endParaRPr lang="en-US" sz="800" b="0" dirty="0">
              <a:solidFill>
                <a:schemeClr val="tx1"/>
              </a:solidFill>
            </a:endParaRPr>
          </a:p>
        </p:txBody>
      </p:sp>
      <p:sp>
        <p:nvSpPr>
          <p:cNvPr id="162" name="TextBox 161"/>
          <p:cNvSpPr txBox="1"/>
          <p:nvPr/>
        </p:nvSpPr>
        <p:spPr>
          <a:xfrm>
            <a:off x="3819864" y="4836191"/>
            <a:ext cx="1695076" cy="123111"/>
          </a:xfrm>
          <a:prstGeom prst="rect">
            <a:avLst/>
          </a:prstGeom>
          <a:noFill/>
        </p:spPr>
        <p:txBody>
          <a:bodyPr wrap="square" lIns="0" tIns="0" rIns="0" bIns="0" rtlCol="0">
            <a:spAutoFit/>
          </a:bodyPr>
          <a:lstStyle/>
          <a:p>
            <a:pPr algn="ctr"/>
            <a:r>
              <a:rPr lang="en-US" sz="800" b="1" dirty="0">
                <a:latin typeface="Arial" pitchFamily="34" charset="0"/>
                <a:cs typeface="Arial" pitchFamily="34" charset="0"/>
              </a:rPr>
              <a:t>Bank Data Mart Infrastructure</a:t>
            </a:r>
          </a:p>
        </p:txBody>
      </p:sp>
      <p:sp>
        <p:nvSpPr>
          <p:cNvPr id="163" name="Rectangle 162"/>
          <p:cNvSpPr/>
          <p:nvPr/>
        </p:nvSpPr>
        <p:spPr>
          <a:xfrm>
            <a:off x="313030" y="1191618"/>
            <a:ext cx="933795"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Origination</a:t>
            </a:r>
          </a:p>
        </p:txBody>
      </p:sp>
      <p:sp>
        <p:nvSpPr>
          <p:cNvPr id="164" name="Rectangle 163"/>
          <p:cNvSpPr/>
          <p:nvPr/>
        </p:nvSpPr>
        <p:spPr>
          <a:xfrm>
            <a:off x="1328064" y="1191618"/>
            <a:ext cx="2310771"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Origination Detail</a:t>
            </a:r>
          </a:p>
        </p:txBody>
      </p:sp>
      <p:sp>
        <p:nvSpPr>
          <p:cNvPr id="165" name="Rectangle 164"/>
          <p:cNvSpPr/>
          <p:nvPr/>
        </p:nvSpPr>
        <p:spPr>
          <a:xfrm>
            <a:off x="1398626"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166" name="Rectangle 165"/>
          <p:cNvSpPr/>
          <p:nvPr/>
        </p:nvSpPr>
        <p:spPr>
          <a:xfrm>
            <a:off x="1709209" y="1667376"/>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67" name="Rectangle 166"/>
          <p:cNvSpPr/>
          <p:nvPr/>
        </p:nvSpPr>
        <p:spPr>
          <a:xfrm>
            <a:off x="313030" y="2085539"/>
            <a:ext cx="933795" cy="12859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800" b="1" dirty="0">
                <a:solidFill>
                  <a:schemeClr val="tx1"/>
                </a:solidFill>
              </a:rPr>
              <a:t>Core Product Arrangement</a:t>
            </a:r>
          </a:p>
          <a:p>
            <a:pPr algn="ctr"/>
            <a:r>
              <a:rPr lang="en-US" sz="800" b="1" dirty="0">
                <a:solidFill>
                  <a:schemeClr val="tx1"/>
                </a:solidFill>
              </a:rPr>
              <a:t>(Core Account)</a:t>
            </a:r>
          </a:p>
        </p:txBody>
      </p:sp>
      <p:sp>
        <p:nvSpPr>
          <p:cNvPr id="168" name="Rectangle 167"/>
          <p:cNvSpPr/>
          <p:nvPr/>
        </p:nvSpPr>
        <p:spPr>
          <a:xfrm>
            <a:off x="313030" y="3472847"/>
            <a:ext cx="933795" cy="10737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Transaction</a:t>
            </a:r>
          </a:p>
        </p:txBody>
      </p:sp>
      <p:sp>
        <p:nvSpPr>
          <p:cNvPr id="173" name="Rectangle 172"/>
          <p:cNvSpPr/>
          <p:nvPr/>
        </p:nvSpPr>
        <p:spPr>
          <a:xfrm>
            <a:off x="1939893" y="1324934"/>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75" name="Rectangle 174"/>
          <p:cNvSpPr/>
          <p:nvPr/>
        </p:nvSpPr>
        <p:spPr>
          <a:xfrm>
            <a:off x="2250477" y="1667376"/>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187" name="Rectangle 186"/>
          <p:cNvSpPr/>
          <p:nvPr/>
        </p:nvSpPr>
        <p:spPr>
          <a:xfrm>
            <a:off x="2481246" y="1324934"/>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9" name="Rectangle 188"/>
          <p:cNvSpPr/>
          <p:nvPr/>
        </p:nvSpPr>
        <p:spPr>
          <a:xfrm>
            <a:off x="2791830" y="1668915"/>
            <a:ext cx="473869" cy="310385"/>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0" name="Rectangle 189"/>
          <p:cNvSpPr/>
          <p:nvPr/>
        </p:nvSpPr>
        <p:spPr>
          <a:xfrm>
            <a:off x="3019946" y="1324934"/>
            <a:ext cx="473869" cy="310385"/>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191" name="Rectangle 190"/>
          <p:cNvSpPr/>
          <p:nvPr/>
        </p:nvSpPr>
        <p:spPr>
          <a:xfrm>
            <a:off x="1398540" y="2414837"/>
            <a:ext cx="473869" cy="314683"/>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Demand Deposits</a:t>
            </a:r>
          </a:p>
        </p:txBody>
      </p:sp>
      <p:sp>
        <p:nvSpPr>
          <p:cNvPr id="192" name="Rectangle 191"/>
          <p:cNvSpPr/>
          <p:nvPr/>
        </p:nvSpPr>
        <p:spPr>
          <a:xfrm>
            <a:off x="1711849" y="2791242"/>
            <a:ext cx="473869" cy="313668"/>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94" name="Rectangle 193"/>
          <p:cNvSpPr/>
          <p:nvPr/>
        </p:nvSpPr>
        <p:spPr>
          <a:xfrm>
            <a:off x="1944926" y="2413100"/>
            <a:ext cx="473869" cy="315406"/>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Consumer Loans</a:t>
            </a:r>
          </a:p>
        </p:txBody>
      </p:sp>
      <p:sp>
        <p:nvSpPr>
          <p:cNvPr id="200" name="Rectangle 199"/>
          <p:cNvSpPr/>
          <p:nvPr/>
        </p:nvSpPr>
        <p:spPr>
          <a:xfrm>
            <a:off x="2244311" y="2786890"/>
            <a:ext cx="473869" cy="318020"/>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01" name="Rectangle 200"/>
          <p:cNvSpPr/>
          <p:nvPr/>
        </p:nvSpPr>
        <p:spPr>
          <a:xfrm>
            <a:off x="2485585" y="2414836"/>
            <a:ext cx="473869" cy="313669"/>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02" name="Rectangle 201"/>
          <p:cNvSpPr/>
          <p:nvPr/>
        </p:nvSpPr>
        <p:spPr>
          <a:xfrm>
            <a:off x="2789309" y="2786890"/>
            <a:ext cx="473869" cy="3180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203" name="Rectangle 202"/>
          <p:cNvSpPr/>
          <p:nvPr/>
        </p:nvSpPr>
        <p:spPr>
          <a:xfrm>
            <a:off x="3026244" y="2413375"/>
            <a:ext cx="473869" cy="31512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p>
        </p:txBody>
      </p:sp>
      <p:cxnSp>
        <p:nvCxnSpPr>
          <p:cNvPr id="239" name="Straight Connector 60"/>
          <p:cNvCxnSpPr>
            <a:stCxn id="163" idx="2"/>
            <a:endCxn id="167" idx="0"/>
          </p:cNvCxnSpPr>
          <p:nvPr/>
        </p:nvCxnSpPr>
        <p:spPr>
          <a:xfrm>
            <a:off x="779928" y="2013671"/>
            <a:ext cx="0" cy="7186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60"/>
          <p:cNvCxnSpPr/>
          <p:nvPr/>
        </p:nvCxnSpPr>
        <p:spPr>
          <a:xfrm>
            <a:off x="1246825" y="3913457"/>
            <a:ext cx="81240"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7002582" y="1263484"/>
            <a:ext cx="1751106" cy="2119000"/>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Enterprise Assets</a:t>
            </a:r>
          </a:p>
        </p:txBody>
      </p:sp>
      <p:sp>
        <p:nvSpPr>
          <p:cNvPr id="250" name="Rectangle 249"/>
          <p:cNvSpPr/>
          <p:nvPr/>
        </p:nvSpPr>
        <p:spPr>
          <a:xfrm>
            <a:off x="7090809" y="144818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Date</a:t>
            </a:r>
            <a:endParaRPr lang="en-US" sz="800" b="0" dirty="0">
              <a:solidFill>
                <a:schemeClr val="tx1"/>
              </a:solidFill>
            </a:endParaRPr>
          </a:p>
        </p:txBody>
      </p:sp>
      <p:sp>
        <p:nvSpPr>
          <p:cNvPr id="251" name="Rectangle 250"/>
          <p:cNvSpPr/>
          <p:nvPr/>
        </p:nvSpPr>
        <p:spPr>
          <a:xfrm>
            <a:off x="7629505" y="144818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Time</a:t>
            </a:r>
            <a:endParaRPr lang="en-US" sz="800" b="0" dirty="0">
              <a:solidFill>
                <a:schemeClr val="tx1"/>
              </a:solidFill>
            </a:endParaRPr>
          </a:p>
        </p:txBody>
      </p:sp>
      <p:sp>
        <p:nvSpPr>
          <p:cNvPr id="252" name="Rectangle 251"/>
          <p:cNvSpPr/>
          <p:nvPr/>
        </p:nvSpPr>
        <p:spPr>
          <a:xfrm>
            <a:off x="8179478" y="144818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Product</a:t>
            </a:r>
            <a:endParaRPr lang="en-US" sz="800" b="0" dirty="0">
              <a:solidFill>
                <a:schemeClr val="tx1"/>
              </a:solidFill>
            </a:endParaRPr>
          </a:p>
        </p:txBody>
      </p:sp>
      <p:sp>
        <p:nvSpPr>
          <p:cNvPr id="253" name="Rectangle 252"/>
          <p:cNvSpPr/>
          <p:nvPr/>
        </p:nvSpPr>
        <p:spPr>
          <a:xfrm>
            <a:off x="7095099" y="176137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Customer</a:t>
            </a:r>
            <a:endParaRPr lang="en-US" sz="800" b="0" dirty="0">
              <a:solidFill>
                <a:schemeClr val="tx1"/>
              </a:solidFill>
            </a:endParaRPr>
          </a:p>
        </p:txBody>
      </p:sp>
      <p:sp>
        <p:nvSpPr>
          <p:cNvPr id="254" name="Rectangle 253"/>
          <p:cNvSpPr/>
          <p:nvPr/>
        </p:nvSpPr>
        <p:spPr>
          <a:xfrm>
            <a:off x="7638035" y="176228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Household</a:t>
            </a:r>
            <a:endParaRPr lang="en-US" sz="800" b="0" dirty="0">
              <a:solidFill>
                <a:schemeClr val="tx1"/>
              </a:solidFill>
            </a:endParaRPr>
          </a:p>
        </p:txBody>
      </p:sp>
      <p:sp>
        <p:nvSpPr>
          <p:cNvPr id="255" name="Rectangle 254"/>
          <p:cNvSpPr/>
          <p:nvPr/>
        </p:nvSpPr>
        <p:spPr>
          <a:xfrm>
            <a:off x="8179480" y="176063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Employee</a:t>
            </a:r>
            <a:endParaRPr lang="en-US" sz="800" b="0" dirty="0">
              <a:solidFill>
                <a:schemeClr val="tx1"/>
              </a:solidFill>
            </a:endParaRPr>
          </a:p>
        </p:txBody>
      </p:sp>
      <p:cxnSp>
        <p:nvCxnSpPr>
          <p:cNvPr id="263" name="Straight Connector 60"/>
          <p:cNvCxnSpPr>
            <a:stCxn id="249" idx="1"/>
            <a:endCxn id="160" idx="3"/>
          </p:cNvCxnSpPr>
          <p:nvPr/>
        </p:nvCxnSpPr>
        <p:spPr>
          <a:xfrm rot="10800000" flipV="1">
            <a:off x="6600188" y="2322983"/>
            <a:ext cx="402395" cy="53541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7089583" y="208665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Channel</a:t>
            </a:r>
            <a:endParaRPr lang="en-US" sz="800" b="0" dirty="0">
              <a:solidFill>
                <a:schemeClr val="tx1"/>
              </a:solidFill>
            </a:endParaRPr>
          </a:p>
        </p:txBody>
      </p:sp>
      <p:sp>
        <p:nvSpPr>
          <p:cNvPr id="265" name="Rectangle 264"/>
          <p:cNvSpPr/>
          <p:nvPr/>
        </p:nvSpPr>
        <p:spPr>
          <a:xfrm>
            <a:off x="7634531" y="208553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Financial</a:t>
            </a:r>
            <a:endParaRPr lang="en-US" sz="800" b="0" dirty="0">
              <a:solidFill>
                <a:schemeClr val="tx1"/>
              </a:solidFill>
            </a:endParaRPr>
          </a:p>
        </p:txBody>
      </p:sp>
      <p:sp>
        <p:nvSpPr>
          <p:cNvPr id="273" name="Rectangle 272"/>
          <p:cNvSpPr/>
          <p:nvPr/>
        </p:nvSpPr>
        <p:spPr>
          <a:xfrm>
            <a:off x="7002582" y="3592034"/>
            <a:ext cx="1751106" cy="707457"/>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External Data</a:t>
            </a:r>
          </a:p>
        </p:txBody>
      </p:sp>
      <p:cxnSp>
        <p:nvCxnSpPr>
          <p:cNvPr id="274" name="Straight Connector 60"/>
          <p:cNvCxnSpPr>
            <a:stCxn id="273" idx="1"/>
            <a:endCxn id="160" idx="3"/>
          </p:cNvCxnSpPr>
          <p:nvPr/>
        </p:nvCxnSpPr>
        <p:spPr>
          <a:xfrm rot="10800000">
            <a:off x="6600188" y="2858401"/>
            <a:ext cx="402395" cy="108736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7085310" y="378437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err="1">
                <a:solidFill>
                  <a:schemeClr val="tx1"/>
                </a:solidFill>
              </a:rPr>
              <a:t>Corelogic</a:t>
            </a:r>
            <a:endParaRPr lang="en-US" sz="800" b="0" dirty="0">
              <a:solidFill>
                <a:schemeClr val="tx1"/>
              </a:solidFill>
            </a:endParaRPr>
          </a:p>
        </p:txBody>
      </p:sp>
      <p:sp>
        <p:nvSpPr>
          <p:cNvPr id="276" name="Rectangle 275"/>
          <p:cNvSpPr/>
          <p:nvPr/>
        </p:nvSpPr>
        <p:spPr>
          <a:xfrm>
            <a:off x="7628350" y="377756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Argus</a:t>
            </a:r>
            <a:endParaRPr lang="en-US" sz="800" b="0" dirty="0">
              <a:solidFill>
                <a:schemeClr val="tx1"/>
              </a:solidFill>
            </a:endParaRPr>
          </a:p>
        </p:txBody>
      </p:sp>
      <p:sp>
        <p:nvSpPr>
          <p:cNvPr id="277" name="Rectangle 276"/>
          <p:cNvSpPr/>
          <p:nvPr/>
        </p:nvSpPr>
        <p:spPr>
          <a:xfrm>
            <a:off x="8181594" y="377380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Experian Premier </a:t>
            </a:r>
            <a:r>
              <a:rPr lang="en-US" sz="700" dirty="0" err="1">
                <a:solidFill>
                  <a:schemeClr val="tx1"/>
                </a:solidFill>
              </a:rPr>
              <a:t>Att</a:t>
            </a:r>
            <a:endParaRPr lang="en-US" sz="700" b="0" dirty="0">
              <a:solidFill>
                <a:schemeClr val="tx1"/>
              </a:solidFill>
            </a:endParaRPr>
          </a:p>
        </p:txBody>
      </p:sp>
      <p:sp>
        <p:nvSpPr>
          <p:cNvPr id="291" name="Rectangle 290"/>
          <p:cNvSpPr/>
          <p:nvPr/>
        </p:nvSpPr>
        <p:spPr>
          <a:xfrm>
            <a:off x="3743884" y="2191003"/>
            <a:ext cx="2754438" cy="115083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Ancillary Products</a:t>
            </a:r>
          </a:p>
        </p:txBody>
      </p:sp>
      <p:sp>
        <p:nvSpPr>
          <p:cNvPr id="292" name="Rectangle 291"/>
          <p:cNvSpPr/>
          <p:nvPr/>
        </p:nvSpPr>
        <p:spPr>
          <a:xfrm>
            <a:off x="4366558" y="2319912"/>
            <a:ext cx="473869" cy="312779"/>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Debt Protection</a:t>
            </a:r>
          </a:p>
        </p:txBody>
      </p:sp>
      <p:sp>
        <p:nvSpPr>
          <p:cNvPr id="293" name="Rectangle 292"/>
          <p:cNvSpPr/>
          <p:nvPr/>
        </p:nvSpPr>
        <p:spPr>
          <a:xfrm>
            <a:off x="4898359" y="2320368"/>
            <a:ext cx="473869" cy="31569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Ext </a:t>
            </a:r>
            <a:r>
              <a:rPr lang="en-US" sz="800" dirty="0" err="1">
                <a:solidFill>
                  <a:schemeClr val="tx1"/>
                </a:solidFill>
              </a:rPr>
              <a:t>Veh</a:t>
            </a:r>
            <a:r>
              <a:rPr lang="en-US" sz="800" dirty="0">
                <a:solidFill>
                  <a:schemeClr val="tx1"/>
                </a:solidFill>
              </a:rPr>
              <a:t> Protection</a:t>
            </a:r>
          </a:p>
        </p:txBody>
      </p:sp>
      <p:sp>
        <p:nvSpPr>
          <p:cNvPr id="294" name="Rectangle 293"/>
          <p:cNvSpPr/>
          <p:nvPr/>
        </p:nvSpPr>
        <p:spPr>
          <a:xfrm>
            <a:off x="5415758" y="2319913"/>
            <a:ext cx="473869" cy="312779"/>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Total Loss Protection</a:t>
            </a:r>
          </a:p>
        </p:txBody>
      </p:sp>
      <p:sp>
        <p:nvSpPr>
          <p:cNvPr id="295" name="Rectangle 294"/>
          <p:cNvSpPr/>
          <p:nvPr/>
        </p:nvSpPr>
        <p:spPr>
          <a:xfrm>
            <a:off x="4366557" y="2649424"/>
            <a:ext cx="473869" cy="3122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Monitoring</a:t>
            </a:r>
          </a:p>
        </p:txBody>
      </p:sp>
      <p:sp>
        <p:nvSpPr>
          <p:cNvPr id="296" name="Rectangle 295"/>
          <p:cNvSpPr/>
          <p:nvPr/>
        </p:nvSpPr>
        <p:spPr>
          <a:xfrm>
            <a:off x="4898358" y="2648516"/>
            <a:ext cx="473869" cy="31314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Identity Protection</a:t>
            </a:r>
          </a:p>
        </p:txBody>
      </p:sp>
      <p:sp>
        <p:nvSpPr>
          <p:cNvPr id="297" name="Rectangle 296"/>
          <p:cNvSpPr/>
          <p:nvPr/>
        </p:nvSpPr>
        <p:spPr>
          <a:xfrm>
            <a:off x="5411973" y="2648559"/>
            <a:ext cx="473869" cy="31310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Web Bill Pay</a:t>
            </a:r>
          </a:p>
        </p:txBody>
      </p:sp>
      <p:sp>
        <p:nvSpPr>
          <p:cNvPr id="298" name="Rectangle 297"/>
          <p:cNvSpPr/>
          <p:nvPr/>
        </p:nvSpPr>
        <p:spPr>
          <a:xfrm>
            <a:off x="5933157" y="2319913"/>
            <a:ext cx="473869" cy="31614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External Aggregator</a:t>
            </a:r>
          </a:p>
        </p:txBody>
      </p:sp>
      <p:sp>
        <p:nvSpPr>
          <p:cNvPr id="299" name="Rectangle 298"/>
          <p:cNvSpPr/>
          <p:nvPr/>
        </p:nvSpPr>
        <p:spPr>
          <a:xfrm>
            <a:off x="5933156" y="2648515"/>
            <a:ext cx="473869" cy="3098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RERN</a:t>
            </a:r>
          </a:p>
        </p:txBody>
      </p:sp>
      <p:sp>
        <p:nvSpPr>
          <p:cNvPr id="300" name="Rectangle 299"/>
          <p:cNvSpPr/>
          <p:nvPr/>
        </p:nvSpPr>
        <p:spPr>
          <a:xfrm>
            <a:off x="4899323" y="2978391"/>
            <a:ext cx="473869" cy="31009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Safety Dep Box</a:t>
            </a:r>
          </a:p>
        </p:txBody>
      </p:sp>
      <p:sp>
        <p:nvSpPr>
          <p:cNvPr id="306" name="Rectangle 305"/>
          <p:cNvSpPr/>
          <p:nvPr/>
        </p:nvSpPr>
        <p:spPr>
          <a:xfrm>
            <a:off x="7089583" y="273327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Money Movement</a:t>
            </a:r>
            <a:endParaRPr lang="en-US" sz="800" b="0" dirty="0">
              <a:solidFill>
                <a:schemeClr val="tx1"/>
              </a:solidFill>
            </a:endParaRPr>
          </a:p>
        </p:txBody>
      </p:sp>
      <p:sp>
        <p:nvSpPr>
          <p:cNvPr id="307" name="Rectangle 306"/>
          <p:cNvSpPr/>
          <p:nvPr/>
        </p:nvSpPr>
        <p:spPr>
          <a:xfrm>
            <a:off x="5218372" y="4015890"/>
            <a:ext cx="1279950" cy="530320"/>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Physical Infrastructure</a:t>
            </a:r>
          </a:p>
        </p:txBody>
      </p:sp>
      <p:sp>
        <p:nvSpPr>
          <p:cNvPr id="309" name="Rectangle 308"/>
          <p:cNvSpPr/>
          <p:nvPr/>
        </p:nvSpPr>
        <p:spPr>
          <a:xfrm>
            <a:off x="5907317" y="4173383"/>
            <a:ext cx="473869" cy="31831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Financial Centers</a:t>
            </a:r>
          </a:p>
        </p:txBody>
      </p:sp>
      <p:sp>
        <p:nvSpPr>
          <p:cNvPr id="315" name="Rectangle 314"/>
          <p:cNvSpPr/>
          <p:nvPr/>
        </p:nvSpPr>
        <p:spPr>
          <a:xfrm>
            <a:off x="5415758" y="2977526"/>
            <a:ext cx="473869" cy="31096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Value</a:t>
            </a:r>
          </a:p>
        </p:txBody>
      </p:sp>
      <p:sp>
        <p:nvSpPr>
          <p:cNvPr id="317" name="Rectangle 316"/>
          <p:cNvSpPr/>
          <p:nvPr/>
        </p:nvSpPr>
        <p:spPr>
          <a:xfrm>
            <a:off x="8179479" y="208553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Enterprise Work List</a:t>
            </a:r>
            <a:endParaRPr lang="en-US" sz="700" b="0" dirty="0">
              <a:solidFill>
                <a:schemeClr val="tx1"/>
              </a:solidFill>
            </a:endParaRPr>
          </a:p>
        </p:txBody>
      </p:sp>
      <p:sp>
        <p:nvSpPr>
          <p:cNvPr id="320" name="Rectangle 319"/>
          <p:cNvSpPr/>
          <p:nvPr/>
        </p:nvSpPr>
        <p:spPr>
          <a:xfrm>
            <a:off x="7634531" y="273467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UNICA Campaign</a:t>
            </a:r>
            <a:endParaRPr lang="en-US" sz="800" b="0" dirty="0">
              <a:solidFill>
                <a:schemeClr val="tx1"/>
              </a:solidFill>
            </a:endParaRPr>
          </a:p>
        </p:txBody>
      </p:sp>
      <p:sp>
        <p:nvSpPr>
          <p:cNvPr id="321" name="Rectangle 320"/>
          <p:cNvSpPr/>
          <p:nvPr/>
        </p:nvSpPr>
        <p:spPr>
          <a:xfrm>
            <a:off x="5932193" y="2979124"/>
            <a:ext cx="473869" cy="30936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Trust</a:t>
            </a:r>
            <a:endParaRPr lang="en-US" sz="800" b="0" dirty="0">
              <a:solidFill>
                <a:schemeClr val="tx1"/>
              </a:solidFill>
            </a:endParaRPr>
          </a:p>
        </p:txBody>
      </p:sp>
      <p:sp>
        <p:nvSpPr>
          <p:cNvPr id="322" name="Rectangle 321"/>
          <p:cNvSpPr/>
          <p:nvPr/>
        </p:nvSpPr>
        <p:spPr>
          <a:xfrm>
            <a:off x="7095661" y="403948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Zillow</a:t>
            </a:r>
            <a:endParaRPr lang="en-US" sz="800" b="0" dirty="0">
              <a:solidFill>
                <a:schemeClr val="tx1"/>
              </a:solidFill>
            </a:endParaRPr>
          </a:p>
        </p:txBody>
      </p:sp>
      <p:sp>
        <p:nvSpPr>
          <p:cNvPr id="323" name="Rectangle 322"/>
          <p:cNvSpPr/>
          <p:nvPr/>
        </p:nvSpPr>
        <p:spPr>
          <a:xfrm>
            <a:off x="7633658" y="403852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Realtor.com</a:t>
            </a:r>
            <a:endParaRPr lang="en-US" sz="700" b="0" dirty="0">
              <a:solidFill>
                <a:schemeClr val="tx1"/>
              </a:solidFill>
            </a:endParaRPr>
          </a:p>
        </p:txBody>
      </p:sp>
      <p:sp>
        <p:nvSpPr>
          <p:cNvPr id="324" name="Rectangle 323"/>
          <p:cNvSpPr/>
          <p:nvPr/>
        </p:nvSpPr>
        <p:spPr>
          <a:xfrm>
            <a:off x="8181594" y="4040470"/>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Moody's</a:t>
            </a:r>
            <a:endParaRPr lang="en-US" sz="800" b="0" dirty="0">
              <a:solidFill>
                <a:schemeClr val="tx1"/>
              </a:solidFill>
            </a:endParaRPr>
          </a:p>
        </p:txBody>
      </p:sp>
      <p:sp>
        <p:nvSpPr>
          <p:cNvPr id="325" name="Rectangle 324"/>
          <p:cNvSpPr/>
          <p:nvPr/>
        </p:nvSpPr>
        <p:spPr>
          <a:xfrm>
            <a:off x="8179478" y="241313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Voice of the Member</a:t>
            </a:r>
            <a:endParaRPr lang="en-US" sz="700" b="0" dirty="0">
              <a:solidFill>
                <a:schemeClr val="tx1"/>
              </a:solidFill>
            </a:endParaRPr>
          </a:p>
        </p:txBody>
      </p:sp>
      <p:sp>
        <p:nvSpPr>
          <p:cNvPr id="327" name="Rectangle 326"/>
          <p:cNvSpPr/>
          <p:nvPr/>
        </p:nvSpPr>
        <p:spPr>
          <a:xfrm>
            <a:off x="7089582" y="241600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Digital</a:t>
            </a:r>
            <a:endParaRPr lang="en-US" sz="800" b="0" dirty="0">
              <a:solidFill>
                <a:schemeClr val="tx1"/>
              </a:solidFill>
            </a:endParaRPr>
          </a:p>
        </p:txBody>
      </p:sp>
      <p:sp>
        <p:nvSpPr>
          <p:cNvPr id="134" name="Rectangle 133"/>
          <p:cNvSpPr/>
          <p:nvPr/>
        </p:nvSpPr>
        <p:spPr>
          <a:xfrm>
            <a:off x="7636538" y="2411115"/>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Contact Center</a:t>
            </a:r>
            <a:endParaRPr lang="en-US" sz="800" b="0" dirty="0">
              <a:solidFill>
                <a:schemeClr val="tx1"/>
              </a:solidFill>
            </a:endParaRPr>
          </a:p>
        </p:txBody>
      </p:sp>
      <p:sp>
        <p:nvSpPr>
          <p:cNvPr id="136" name="Rectangle 135"/>
          <p:cNvSpPr/>
          <p:nvPr/>
        </p:nvSpPr>
        <p:spPr>
          <a:xfrm>
            <a:off x="7296182" y="302080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Fraud</a:t>
            </a:r>
            <a:endParaRPr lang="en-US" sz="800" b="0" dirty="0">
              <a:solidFill>
                <a:schemeClr val="tx1"/>
              </a:solidFill>
            </a:endParaRPr>
          </a:p>
        </p:txBody>
      </p:sp>
      <p:sp>
        <p:nvSpPr>
          <p:cNvPr id="137" name="Rectangle 136"/>
          <p:cNvSpPr/>
          <p:nvPr/>
        </p:nvSpPr>
        <p:spPr>
          <a:xfrm>
            <a:off x="7873472" y="301846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Disputes</a:t>
            </a:r>
            <a:endParaRPr lang="en-US" sz="800" b="0" dirty="0">
              <a:solidFill>
                <a:schemeClr val="tx1"/>
              </a:solidFill>
            </a:endParaRPr>
          </a:p>
        </p:txBody>
      </p:sp>
      <p:sp>
        <p:nvSpPr>
          <p:cNvPr id="138" name="Rectangle 137"/>
          <p:cNvSpPr/>
          <p:nvPr/>
        </p:nvSpPr>
        <p:spPr>
          <a:xfrm>
            <a:off x="3831079" y="2649424"/>
            <a:ext cx="473869" cy="31322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Digital Currency</a:t>
            </a:r>
            <a:endParaRPr lang="en-US" sz="800" b="0" dirty="0">
              <a:solidFill>
                <a:schemeClr val="tx1"/>
              </a:solidFill>
            </a:endParaRPr>
          </a:p>
        </p:txBody>
      </p:sp>
      <p:sp>
        <p:nvSpPr>
          <p:cNvPr id="139" name="Rectangle 138"/>
          <p:cNvSpPr/>
          <p:nvPr/>
        </p:nvSpPr>
        <p:spPr>
          <a:xfrm>
            <a:off x="8179478" y="273653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HR</a:t>
            </a:r>
            <a:endParaRPr lang="en-US" sz="800" b="0" dirty="0">
              <a:solidFill>
                <a:schemeClr val="tx1"/>
              </a:solidFill>
            </a:endParaRPr>
          </a:p>
        </p:txBody>
      </p:sp>
      <p:sp>
        <p:nvSpPr>
          <p:cNvPr id="140" name="Rectangle 139"/>
          <p:cNvSpPr/>
          <p:nvPr/>
        </p:nvSpPr>
        <p:spPr>
          <a:xfrm>
            <a:off x="3831079" y="2978902"/>
            <a:ext cx="473869" cy="30958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Life</a:t>
            </a:r>
          </a:p>
        </p:txBody>
      </p:sp>
      <p:sp>
        <p:nvSpPr>
          <p:cNvPr id="143" name="Rectangle 142"/>
          <p:cNvSpPr/>
          <p:nvPr/>
        </p:nvSpPr>
        <p:spPr>
          <a:xfrm>
            <a:off x="3832211" y="2319911"/>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Car Buying Service</a:t>
            </a:r>
          </a:p>
        </p:txBody>
      </p:sp>
      <p:sp>
        <p:nvSpPr>
          <p:cNvPr id="144" name="Rectangle 143"/>
          <p:cNvSpPr/>
          <p:nvPr/>
        </p:nvSpPr>
        <p:spPr>
          <a:xfrm>
            <a:off x="4366557" y="2978392"/>
            <a:ext cx="473869" cy="31009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Protect My ID</a:t>
            </a:r>
          </a:p>
        </p:txBody>
      </p:sp>
      <p:sp>
        <p:nvSpPr>
          <p:cNvPr id="171" name="Rectangle 170"/>
          <p:cNvSpPr/>
          <p:nvPr/>
        </p:nvSpPr>
        <p:spPr>
          <a:xfrm>
            <a:off x="3978792" y="1188443"/>
            <a:ext cx="1061060"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sp>
        <p:nvSpPr>
          <p:cNvPr id="174" name="Rectangle 173"/>
          <p:cNvSpPr/>
          <p:nvPr/>
        </p:nvSpPr>
        <p:spPr>
          <a:xfrm>
            <a:off x="4265601" y="1324934"/>
            <a:ext cx="473869" cy="309758"/>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Customer Level</a:t>
            </a:r>
          </a:p>
        </p:txBody>
      </p:sp>
      <p:sp>
        <p:nvSpPr>
          <p:cNvPr id="176" name="Rectangle 175"/>
          <p:cNvSpPr/>
          <p:nvPr/>
        </p:nvSpPr>
        <p:spPr>
          <a:xfrm>
            <a:off x="4265601" y="1668041"/>
            <a:ext cx="473869" cy="30550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Account Level</a:t>
            </a:r>
          </a:p>
        </p:txBody>
      </p:sp>
      <p:sp>
        <p:nvSpPr>
          <p:cNvPr id="178" name="Rectangle 177"/>
          <p:cNvSpPr/>
          <p:nvPr/>
        </p:nvSpPr>
        <p:spPr>
          <a:xfrm>
            <a:off x="5117011" y="1195009"/>
            <a:ext cx="1396177" cy="818662"/>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Member Debt Solutions</a:t>
            </a:r>
          </a:p>
        </p:txBody>
      </p:sp>
      <p:sp>
        <p:nvSpPr>
          <p:cNvPr id="179" name="Rectangle 178"/>
          <p:cNvSpPr/>
          <p:nvPr/>
        </p:nvSpPr>
        <p:spPr>
          <a:xfrm>
            <a:off x="5218372" y="1322266"/>
            <a:ext cx="473869" cy="31242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Asset Recovery</a:t>
            </a:r>
          </a:p>
        </p:txBody>
      </p:sp>
      <p:sp>
        <p:nvSpPr>
          <p:cNvPr id="180" name="Rectangle 179"/>
          <p:cNvSpPr/>
          <p:nvPr/>
        </p:nvSpPr>
        <p:spPr>
          <a:xfrm>
            <a:off x="5912878" y="1322265"/>
            <a:ext cx="473869" cy="31242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Bankruptcy</a:t>
            </a:r>
          </a:p>
        </p:txBody>
      </p:sp>
      <p:sp>
        <p:nvSpPr>
          <p:cNvPr id="181" name="Rectangle 180"/>
          <p:cNvSpPr/>
          <p:nvPr/>
        </p:nvSpPr>
        <p:spPr>
          <a:xfrm>
            <a:off x="5218371" y="1668915"/>
            <a:ext cx="473869" cy="3046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Collections</a:t>
            </a:r>
          </a:p>
        </p:txBody>
      </p:sp>
      <p:sp>
        <p:nvSpPr>
          <p:cNvPr id="184" name="Rectangle 183"/>
          <p:cNvSpPr/>
          <p:nvPr/>
        </p:nvSpPr>
        <p:spPr>
          <a:xfrm>
            <a:off x="3643162" y="3640699"/>
            <a:ext cx="1262494" cy="80934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Non-Monetary</a:t>
            </a:r>
          </a:p>
        </p:txBody>
      </p:sp>
      <p:sp>
        <p:nvSpPr>
          <p:cNvPr id="185" name="Rectangle 184"/>
          <p:cNvSpPr/>
          <p:nvPr/>
        </p:nvSpPr>
        <p:spPr>
          <a:xfrm>
            <a:off x="3786118" y="3764882"/>
            <a:ext cx="473869" cy="318019"/>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86" name="Rectangle 185"/>
          <p:cNvSpPr/>
          <p:nvPr/>
        </p:nvSpPr>
        <p:spPr>
          <a:xfrm>
            <a:off x="4343998" y="3761109"/>
            <a:ext cx="473869" cy="321791"/>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8" name="Rectangle 187"/>
          <p:cNvSpPr/>
          <p:nvPr/>
        </p:nvSpPr>
        <p:spPr>
          <a:xfrm>
            <a:off x="3786118" y="4104523"/>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3" name="Rectangle 192"/>
          <p:cNvSpPr/>
          <p:nvPr/>
        </p:nvSpPr>
        <p:spPr>
          <a:xfrm>
            <a:off x="5218372" y="3475237"/>
            <a:ext cx="1273562" cy="51787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sp>
        <p:nvSpPr>
          <p:cNvPr id="195" name="Rectangle 194"/>
          <p:cNvSpPr/>
          <p:nvPr/>
        </p:nvSpPr>
        <p:spPr>
          <a:xfrm>
            <a:off x="5609913" y="3630072"/>
            <a:ext cx="473869" cy="3205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Transaction Level</a:t>
            </a:r>
          </a:p>
        </p:txBody>
      </p:sp>
      <p:cxnSp>
        <p:nvCxnSpPr>
          <p:cNvPr id="198" name="Straight Connector 60"/>
          <p:cNvCxnSpPr>
            <a:stCxn id="167" idx="2"/>
            <a:endCxn id="168" idx="0"/>
          </p:cNvCxnSpPr>
          <p:nvPr/>
        </p:nvCxnSpPr>
        <p:spPr>
          <a:xfrm>
            <a:off x="779928" y="3371473"/>
            <a:ext cx="0" cy="101374"/>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60"/>
          <p:cNvCxnSpPr>
            <a:stCxn id="167" idx="3"/>
            <a:endCxn id="172" idx="1"/>
          </p:cNvCxnSpPr>
          <p:nvPr/>
        </p:nvCxnSpPr>
        <p:spPr>
          <a:xfrm>
            <a:off x="1246825" y="2728506"/>
            <a:ext cx="80924"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60"/>
          <p:cNvCxnSpPr>
            <a:stCxn id="163" idx="3"/>
            <a:endCxn id="164" idx="1"/>
          </p:cNvCxnSpPr>
          <p:nvPr/>
        </p:nvCxnSpPr>
        <p:spPr>
          <a:xfrm>
            <a:off x="1246825" y="1602645"/>
            <a:ext cx="81239"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60"/>
          <p:cNvCxnSpPr>
            <a:stCxn id="171" idx="2"/>
          </p:cNvCxnSpPr>
          <p:nvPr/>
        </p:nvCxnSpPr>
        <p:spPr>
          <a:xfrm>
            <a:off x="4509322" y="2010496"/>
            <a:ext cx="0" cy="15952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60"/>
          <p:cNvCxnSpPr/>
          <p:nvPr/>
        </p:nvCxnSpPr>
        <p:spPr>
          <a:xfrm>
            <a:off x="5783105" y="2010496"/>
            <a:ext cx="0" cy="15952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60"/>
          <p:cNvCxnSpPr>
            <a:endCxn id="193" idx="1"/>
          </p:cNvCxnSpPr>
          <p:nvPr/>
        </p:nvCxnSpPr>
        <p:spPr>
          <a:xfrm>
            <a:off x="4992421" y="3734174"/>
            <a:ext cx="225951"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60"/>
          <p:cNvCxnSpPr/>
          <p:nvPr/>
        </p:nvCxnSpPr>
        <p:spPr>
          <a:xfrm>
            <a:off x="6513188" y="524183"/>
            <a:ext cx="221571"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6780812" y="452423"/>
            <a:ext cx="1695076" cy="123111"/>
          </a:xfrm>
          <a:prstGeom prst="rect">
            <a:avLst/>
          </a:prstGeom>
          <a:noFill/>
        </p:spPr>
        <p:txBody>
          <a:bodyPr wrap="square" lIns="0" tIns="0" rIns="0" bIns="0" rtlCol="0">
            <a:spAutoFit/>
          </a:bodyPr>
          <a:lstStyle/>
          <a:p>
            <a:r>
              <a:rPr lang="en-US" sz="800" b="1" dirty="0">
                <a:latin typeface="Arial" pitchFamily="34" charset="0"/>
                <a:cs typeface="Arial" pitchFamily="34" charset="0"/>
              </a:rPr>
              <a:t>Integration Point</a:t>
            </a:r>
          </a:p>
        </p:txBody>
      </p:sp>
      <p:sp>
        <p:nvSpPr>
          <p:cNvPr id="231" name="Rectangle 230"/>
          <p:cNvSpPr/>
          <p:nvPr/>
        </p:nvSpPr>
        <p:spPr>
          <a:xfrm>
            <a:off x="4343997" y="4104116"/>
            <a:ext cx="473869" cy="310792"/>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Debit Card</a:t>
            </a:r>
            <a:endParaRPr lang="en-US" sz="800" b="0" dirty="0">
              <a:solidFill>
                <a:schemeClr val="tx1"/>
              </a:solidFill>
            </a:endParaRPr>
          </a:p>
        </p:txBody>
      </p:sp>
      <p:sp>
        <p:nvSpPr>
          <p:cNvPr id="109" name="Rectangle 108"/>
          <p:cNvSpPr/>
          <p:nvPr/>
        </p:nvSpPr>
        <p:spPr>
          <a:xfrm>
            <a:off x="5923209" y="1669271"/>
            <a:ext cx="473869" cy="297867"/>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 Collections</a:t>
            </a:r>
          </a:p>
        </p:txBody>
      </p:sp>
      <p:sp>
        <p:nvSpPr>
          <p:cNvPr id="10" name="Oval 9"/>
          <p:cNvSpPr/>
          <p:nvPr/>
        </p:nvSpPr>
        <p:spPr>
          <a:xfrm>
            <a:off x="1420134" y="155687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511550" y="155679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514642" y="155945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2606058" y="155937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2696968" y="15593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2781714" y="155937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875560" y="15593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281434" y="190231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372850" y="190223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463760" y="190223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548506" y="190223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2642352" y="190223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733740" y="190231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825156" y="190223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960410" y="1559451"/>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2051826" y="155937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2142736" y="155937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2227482" y="15593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4289411" y="155892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4380827" y="15588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4286381" y="190149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4377797" y="190141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246886" y="156017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338302" y="156010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5243856" y="18995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5335272" y="189949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5938420" y="155723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6029836" y="15571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944109" y="189408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035525" y="189400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5424629" y="189949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368964" y="193427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557295"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747076" y="193427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964550"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Oval 209"/>
          <p:cNvSpPr/>
          <p:nvPr/>
        </p:nvSpPr>
        <p:spPr>
          <a:xfrm>
            <a:off x="1145738"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364215" y="329288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3847674" y="25559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4384970" y="25541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4476386" y="255405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4565743" y="255405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4919283" y="25560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010699" y="25559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5439345" y="25541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5530761" y="255405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5956907" y="25540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3847674" y="287975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4381410" y="28812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924344" y="288025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5439345" y="287479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5956215" y="287804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6047631" y="287797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6136988" y="287797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3847674" y="320351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84970" y="320790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4927621" y="32007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5438256" y="32007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5956215" y="320228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6047631" y="320221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1418012" y="264859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1509428" y="264851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1598785" y="264851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1975152" y="264859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066568" y="264851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2155925" y="264851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2510148" y="2650341"/>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2601564" y="265026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2692474" y="265026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2777220" y="265026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p:cNvSpPr/>
          <p:nvPr/>
        </p:nvSpPr>
        <p:spPr>
          <a:xfrm>
            <a:off x="2871066" y="265026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3061797" y="264851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1732171" y="303034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1823587" y="303027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a:off x="1912944" y="303027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p:nvSpPr>
        <p:spPr>
          <a:xfrm>
            <a:off x="2277030" y="302642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2368446" y="302635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459356" y="302635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2544102" y="30263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Oval 282"/>
          <p:cNvSpPr/>
          <p:nvPr/>
        </p:nvSpPr>
        <p:spPr>
          <a:xfrm>
            <a:off x="2825618" y="302642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917034" y="30263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1394432" y="3762082"/>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286" name="Rectangle 285"/>
          <p:cNvSpPr/>
          <p:nvPr/>
        </p:nvSpPr>
        <p:spPr>
          <a:xfrm>
            <a:off x="1705015" y="4104524"/>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287" name="Rectangle 286"/>
          <p:cNvSpPr/>
          <p:nvPr/>
        </p:nvSpPr>
        <p:spPr>
          <a:xfrm>
            <a:off x="1935699" y="3762082"/>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288" name="Rectangle 287"/>
          <p:cNvSpPr/>
          <p:nvPr/>
        </p:nvSpPr>
        <p:spPr>
          <a:xfrm>
            <a:off x="2246283" y="4104524"/>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89" name="Rectangle 288"/>
          <p:cNvSpPr/>
          <p:nvPr/>
        </p:nvSpPr>
        <p:spPr>
          <a:xfrm>
            <a:off x="2477052" y="3762082"/>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90" name="Rectangle 289"/>
          <p:cNvSpPr/>
          <p:nvPr/>
        </p:nvSpPr>
        <p:spPr>
          <a:xfrm>
            <a:off x="2787636" y="4106063"/>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301" name="Rectangle 300"/>
          <p:cNvSpPr/>
          <p:nvPr/>
        </p:nvSpPr>
        <p:spPr>
          <a:xfrm>
            <a:off x="301575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302" name="Oval 301"/>
          <p:cNvSpPr/>
          <p:nvPr/>
        </p:nvSpPr>
        <p:spPr>
          <a:xfrm>
            <a:off x="1415940" y="399402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1507356" y="399394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a:off x="2510448" y="399660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2601864" y="399652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2692774" y="399652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2777520" y="399652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Oval 312"/>
          <p:cNvSpPr/>
          <p:nvPr/>
        </p:nvSpPr>
        <p:spPr>
          <a:xfrm>
            <a:off x="2277240" y="433946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2368656" y="433938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2459566" y="433938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1729546" y="433946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1820962" y="433938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1956216" y="399659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2047632" y="399652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2138542" y="399652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2825618" y="433978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2917034" y="433970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p:cNvSpPr/>
          <p:nvPr/>
        </p:nvSpPr>
        <p:spPr>
          <a:xfrm>
            <a:off x="3058042" y="39965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3818496" y="399667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3909912" y="399659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p:cNvSpPr/>
          <p:nvPr/>
        </p:nvSpPr>
        <p:spPr>
          <a:xfrm>
            <a:off x="4377771" y="399659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p:cNvSpPr/>
          <p:nvPr/>
        </p:nvSpPr>
        <p:spPr>
          <a:xfrm>
            <a:off x="4469187" y="399652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3818496" y="433946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p:cNvSpPr/>
          <p:nvPr/>
        </p:nvSpPr>
        <p:spPr>
          <a:xfrm>
            <a:off x="3909912" y="433938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a:off x="4366858" y="433946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p:cNvSpPr/>
          <p:nvPr/>
        </p:nvSpPr>
        <p:spPr>
          <a:xfrm>
            <a:off x="4458274" y="433938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a:off x="4549184" y="433938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5337544" y="4173384"/>
            <a:ext cx="473869" cy="31831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ATM</a:t>
            </a:r>
          </a:p>
        </p:txBody>
      </p:sp>
      <p:sp>
        <p:nvSpPr>
          <p:cNvPr id="350" name="Oval 349"/>
          <p:cNvSpPr/>
          <p:nvPr/>
        </p:nvSpPr>
        <p:spPr>
          <a:xfrm>
            <a:off x="5634263" y="38721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a:off x="5725679" y="38720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5367672" y="441136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5953268" y="441136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369416" y="44500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Oval 354"/>
          <p:cNvSpPr/>
          <p:nvPr/>
        </p:nvSpPr>
        <p:spPr>
          <a:xfrm>
            <a:off x="557747" y="445004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a:off x="747528" y="445004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311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US"/>
          </a:p>
        </p:txBody>
      </p:sp>
      <p:sp>
        <p:nvSpPr>
          <p:cNvPr id="3" name="Slide Number Placeholder 2"/>
          <p:cNvSpPr>
            <a:spLocks noGrp="1"/>
          </p:cNvSpPr>
          <p:nvPr>
            <p:ph type="sldNum" sz="quarter" idx="15"/>
          </p:nvPr>
        </p:nvSpPr>
        <p:spPr/>
        <p:txBody>
          <a:bodyPr/>
          <a:lstStyle/>
          <a:p>
            <a:fld id="{9A6A51EE-C5FA-49C2-BCDC-A404BC8A8579}" type="slidenum">
              <a:rPr lang="en-US" smtClean="0"/>
              <a:pPr/>
              <a:t>11</a:t>
            </a:fld>
            <a:endParaRPr lang="en-US" dirty="0"/>
          </a:p>
        </p:txBody>
      </p:sp>
      <p:sp>
        <p:nvSpPr>
          <p:cNvPr id="4" name="Footer Placeholder 3"/>
          <p:cNvSpPr>
            <a:spLocks noGrp="1"/>
          </p:cNvSpPr>
          <p:nvPr>
            <p:ph type="ftr" sz="quarter" idx="16"/>
          </p:nvPr>
        </p:nvSpPr>
        <p:spPr/>
        <p:txBody>
          <a:bodyPr/>
          <a:lstStyle/>
          <a:p>
            <a:pPr>
              <a:defRPr/>
            </a:pPr>
            <a:r>
              <a:rPr lang="en-US" b="1" kern="0"/>
              <a:t>FOR INTERNAL USE ONLY: May be shared with USAA employees only.</a:t>
            </a:r>
            <a:endParaRPr lang="en-US" b="1" kern="0"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74771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 name="Rectangle 159"/>
          <p:cNvSpPr/>
          <p:nvPr/>
        </p:nvSpPr>
        <p:spPr>
          <a:xfrm>
            <a:off x="236998" y="1087200"/>
            <a:ext cx="6363189" cy="3542401"/>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Bank</a:t>
            </a:r>
          </a:p>
        </p:txBody>
      </p:sp>
      <p:sp>
        <p:nvSpPr>
          <p:cNvPr id="214" name="Rectangle 213"/>
          <p:cNvSpPr/>
          <p:nvPr/>
        </p:nvSpPr>
        <p:spPr>
          <a:xfrm>
            <a:off x="1328065" y="3472847"/>
            <a:ext cx="3668736" cy="10737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Transaction Detail</a:t>
            </a:r>
          </a:p>
        </p:txBody>
      </p:sp>
      <p:sp>
        <p:nvSpPr>
          <p:cNvPr id="183" name="Rectangle 182"/>
          <p:cNvSpPr/>
          <p:nvPr/>
        </p:nvSpPr>
        <p:spPr>
          <a:xfrm>
            <a:off x="1358978" y="3642624"/>
            <a:ext cx="2244536" cy="80741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Monetary</a:t>
            </a:r>
          </a:p>
        </p:txBody>
      </p:sp>
      <p:sp>
        <p:nvSpPr>
          <p:cNvPr id="172" name="Rectangle 171"/>
          <p:cNvSpPr/>
          <p:nvPr/>
        </p:nvSpPr>
        <p:spPr>
          <a:xfrm>
            <a:off x="1327749" y="2085539"/>
            <a:ext cx="5224742" cy="128593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Product Arrangement Detail</a:t>
            </a:r>
          </a:p>
        </p:txBody>
      </p:sp>
      <p:sp>
        <p:nvSpPr>
          <p:cNvPr id="182" name="Rectangle 181"/>
          <p:cNvSpPr/>
          <p:nvPr/>
        </p:nvSpPr>
        <p:spPr>
          <a:xfrm>
            <a:off x="1347873" y="2259477"/>
            <a:ext cx="2244536" cy="94842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Core Products</a:t>
            </a:r>
          </a:p>
        </p:txBody>
      </p:sp>
      <p:sp>
        <p:nvSpPr>
          <p:cNvPr id="3" name="Slide Number Placeholder 2"/>
          <p:cNvSpPr>
            <a:spLocks noGrp="1"/>
          </p:cNvSpPr>
          <p:nvPr>
            <p:ph type="sldNum" sz="quarter" idx="15"/>
          </p:nvPr>
        </p:nvSpPr>
        <p:spPr/>
        <p:txBody>
          <a:bodyPr/>
          <a:lstStyle/>
          <a:p>
            <a:fld id="{9A6A51EE-C5FA-49C2-BCDC-A404BC8A8579}" type="slidenum">
              <a:rPr lang="en-US" smtClean="0"/>
              <a:pPr/>
              <a:t>12</a:t>
            </a:fld>
            <a:endParaRPr lang="en-US" dirty="0"/>
          </a:p>
        </p:txBody>
      </p:sp>
      <p:sp>
        <p:nvSpPr>
          <p:cNvPr id="5" name="Title 4"/>
          <p:cNvSpPr>
            <a:spLocks noGrp="1"/>
          </p:cNvSpPr>
          <p:nvPr>
            <p:ph type="title"/>
          </p:nvPr>
        </p:nvSpPr>
        <p:spPr>
          <a:xfrm>
            <a:off x="171450" y="0"/>
            <a:ext cx="8229600" cy="694496"/>
          </a:xfrm>
        </p:spPr>
        <p:txBody>
          <a:bodyPr>
            <a:normAutofit/>
          </a:bodyPr>
          <a:lstStyle/>
          <a:p>
            <a:r>
              <a:rPr lang="en-US" sz="2400" dirty="0"/>
              <a:t>GPM – Weighted – Phase 2 (Proposed)</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498322" y="90822"/>
            <a:ext cx="914400" cy="116032"/>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Phase 1 Delivery</a:t>
            </a:r>
          </a:p>
        </p:txBody>
      </p:sp>
      <p:sp>
        <p:nvSpPr>
          <p:cNvPr id="115" name="Rectangle 114"/>
          <p:cNvSpPr/>
          <p:nvPr/>
        </p:nvSpPr>
        <p:spPr>
          <a:xfrm>
            <a:off x="6498322" y="270932"/>
            <a:ext cx="914400" cy="116032"/>
          </a:xfrm>
          <a:prstGeom prst="rect">
            <a:avLst/>
          </a:prstGeom>
          <a:solidFill>
            <a:srgbClr val="00B0F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Phase 2 Delivery</a:t>
            </a:r>
          </a:p>
        </p:txBody>
      </p:sp>
      <p:sp>
        <p:nvSpPr>
          <p:cNvPr id="161" name="Can 160"/>
          <p:cNvSpPr/>
          <p:nvPr/>
        </p:nvSpPr>
        <p:spPr>
          <a:xfrm>
            <a:off x="121025" y="857250"/>
            <a:ext cx="8946404" cy="3938813"/>
          </a:xfrm>
          <a:prstGeom prst="can">
            <a:avLst>
              <a:gd name="adj" fmla="val 4366"/>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fontAlgn="auto">
              <a:spcBef>
                <a:spcPts val="0"/>
              </a:spcBef>
              <a:spcAft>
                <a:spcPts val="0"/>
              </a:spcAft>
            </a:pPr>
            <a:endParaRPr lang="en-US" sz="800" b="0" dirty="0">
              <a:solidFill>
                <a:schemeClr val="tx1"/>
              </a:solidFill>
            </a:endParaRPr>
          </a:p>
        </p:txBody>
      </p:sp>
      <p:sp>
        <p:nvSpPr>
          <p:cNvPr id="162" name="TextBox 161"/>
          <p:cNvSpPr txBox="1"/>
          <p:nvPr/>
        </p:nvSpPr>
        <p:spPr>
          <a:xfrm>
            <a:off x="3819864" y="4836191"/>
            <a:ext cx="1695076" cy="123111"/>
          </a:xfrm>
          <a:prstGeom prst="rect">
            <a:avLst/>
          </a:prstGeom>
          <a:noFill/>
        </p:spPr>
        <p:txBody>
          <a:bodyPr wrap="square" lIns="0" tIns="0" rIns="0" bIns="0" rtlCol="0">
            <a:spAutoFit/>
          </a:bodyPr>
          <a:lstStyle/>
          <a:p>
            <a:pPr algn="ctr"/>
            <a:r>
              <a:rPr lang="en-US" sz="800" b="1" dirty="0">
                <a:latin typeface="Arial" pitchFamily="34" charset="0"/>
                <a:cs typeface="Arial" pitchFamily="34" charset="0"/>
              </a:rPr>
              <a:t>Bank Data Mart Infrastructure</a:t>
            </a:r>
          </a:p>
        </p:txBody>
      </p:sp>
      <p:sp>
        <p:nvSpPr>
          <p:cNvPr id="163" name="Rectangle 162"/>
          <p:cNvSpPr/>
          <p:nvPr/>
        </p:nvSpPr>
        <p:spPr>
          <a:xfrm>
            <a:off x="313030" y="1191618"/>
            <a:ext cx="933795"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Origination</a:t>
            </a:r>
          </a:p>
        </p:txBody>
      </p:sp>
      <p:sp>
        <p:nvSpPr>
          <p:cNvPr id="164" name="Rectangle 163"/>
          <p:cNvSpPr/>
          <p:nvPr/>
        </p:nvSpPr>
        <p:spPr>
          <a:xfrm>
            <a:off x="1328064" y="1191618"/>
            <a:ext cx="2310771"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Origination Detail</a:t>
            </a:r>
          </a:p>
        </p:txBody>
      </p:sp>
      <p:sp>
        <p:nvSpPr>
          <p:cNvPr id="165" name="Rectangle 164"/>
          <p:cNvSpPr/>
          <p:nvPr/>
        </p:nvSpPr>
        <p:spPr>
          <a:xfrm>
            <a:off x="1398626" y="1324934"/>
            <a:ext cx="473869" cy="310385"/>
          </a:xfrm>
          <a:prstGeom prst="rect">
            <a:avLst/>
          </a:prstGeom>
          <a:solidFill>
            <a:srgbClr val="00B0F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166" name="Rectangle 165"/>
          <p:cNvSpPr/>
          <p:nvPr/>
        </p:nvSpPr>
        <p:spPr>
          <a:xfrm>
            <a:off x="1709209" y="1667376"/>
            <a:ext cx="473869" cy="310385"/>
          </a:xfrm>
          <a:prstGeom prst="rect">
            <a:avLst/>
          </a:prstGeom>
          <a:solidFill>
            <a:srgbClr val="00B0F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67" name="Rectangle 166"/>
          <p:cNvSpPr/>
          <p:nvPr/>
        </p:nvSpPr>
        <p:spPr>
          <a:xfrm>
            <a:off x="313030" y="2085539"/>
            <a:ext cx="933795" cy="12859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800" b="1" dirty="0">
                <a:solidFill>
                  <a:schemeClr val="tx1"/>
                </a:solidFill>
              </a:rPr>
              <a:t>Core Product Arrangement</a:t>
            </a:r>
          </a:p>
          <a:p>
            <a:pPr algn="ctr"/>
            <a:r>
              <a:rPr lang="en-US" sz="800" b="1" dirty="0">
                <a:solidFill>
                  <a:schemeClr val="tx1"/>
                </a:solidFill>
              </a:rPr>
              <a:t>(Core Account)</a:t>
            </a:r>
          </a:p>
        </p:txBody>
      </p:sp>
      <p:sp>
        <p:nvSpPr>
          <p:cNvPr id="168" name="Rectangle 167"/>
          <p:cNvSpPr/>
          <p:nvPr/>
        </p:nvSpPr>
        <p:spPr>
          <a:xfrm>
            <a:off x="313030" y="3472847"/>
            <a:ext cx="933795" cy="10737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Transaction</a:t>
            </a:r>
          </a:p>
        </p:txBody>
      </p:sp>
      <p:sp>
        <p:nvSpPr>
          <p:cNvPr id="173" name="Rectangle 172"/>
          <p:cNvSpPr/>
          <p:nvPr/>
        </p:nvSpPr>
        <p:spPr>
          <a:xfrm>
            <a:off x="1939893" y="1324934"/>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75" name="Rectangle 174"/>
          <p:cNvSpPr/>
          <p:nvPr/>
        </p:nvSpPr>
        <p:spPr>
          <a:xfrm>
            <a:off x="2250477" y="1667376"/>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187" name="Rectangle 186"/>
          <p:cNvSpPr/>
          <p:nvPr/>
        </p:nvSpPr>
        <p:spPr>
          <a:xfrm>
            <a:off x="2481246" y="1324934"/>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9" name="Rectangle 188"/>
          <p:cNvSpPr/>
          <p:nvPr/>
        </p:nvSpPr>
        <p:spPr>
          <a:xfrm>
            <a:off x="2791830" y="1668915"/>
            <a:ext cx="473869" cy="310385"/>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0" name="Rectangle 189"/>
          <p:cNvSpPr/>
          <p:nvPr/>
        </p:nvSpPr>
        <p:spPr>
          <a:xfrm>
            <a:off x="3019946" y="1324934"/>
            <a:ext cx="473869" cy="310385"/>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191" name="Rectangle 190"/>
          <p:cNvSpPr/>
          <p:nvPr/>
        </p:nvSpPr>
        <p:spPr>
          <a:xfrm>
            <a:off x="1398540" y="2414837"/>
            <a:ext cx="473869" cy="314683"/>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Demand Deposits</a:t>
            </a:r>
          </a:p>
        </p:txBody>
      </p:sp>
      <p:sp>
        <p:nvSpPr>
          <p:cNvPr id="192" name="Rectangle 191"/>
          <p:cNvSpPr/>
          <p:nvPr/>
        </p:nvSpPr>
        <p:spPr>
          <a:xfrm>
            <a:off x="1711849" y="2791242"/>
            <a:ext cx="473869" cy="313668"/>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94" name="Rectangle 193"/>
          <p:cNvSpPr/>
          <p:nvPr/>
        </p:nvSpPr>
        <p:spPr>
          <a:xfrm>
            <a:off x="1944926" y="2413100"/>
            <a:ext cx="473869" cy="315406"/>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Consumer Loans</a:t>
            </a:r>
          </a:p>
        </p:txBody>
      </p:sp>
      <p:sp>
        <p:nvSpPr>
          <p:cNvPr id="200" name="Rectangle 199"/>
          <p:cNvSpPr/>
          <p:nvPr/>
        </p:nvSpPr>
        <p:spPr>
          <a:xfrm>
            <a:off x="2244311" y="2786890"/>
            <a:ext cx="473869" cy="318020"/>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01" name="Rectangle 200"/>
          <p:cNvSpPr/>
          <p:nvPr/>
        </p:nvSpPr>
        <p:spPr>
          <a:xfrm>
            <a:off x="2485585" y="2414836"/>
            <a:ext cx="473869" cy="313669"/>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02" name="Rectangle 201"/>
          <p:cNvSpPr/>
          <p:nvPr/>
        </p:nvSpPr>
        <p:spPr>
          <a:xfrm>
            <a:off x="2789309" y="2786890"/>
            <a:ext cx="473869" cy="3180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203" name="Rectangle 202"/>
          <p:cNvSpPr/>
          <p:nvPr/>
        </p:nvSpPr>
        <p:spPr>
          <a:xfrm>
            <a:off x="3026244" y="2413375"/>
            <a:ext cx="473869" cy="315129"/>
          </a:xfrm>
          <a:prstGeom prst="rect">
            <a:avLst/>
          </a:prstGeom>
          <a:solidFill>
            <a:srgbClr val="00B0F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p>
        </p:txBody>
      </p:sp>
      <p:cxnSp>
        <p:nvCxnSpPr>
          <p:cNvPr id="239" name="Straight Connector 60"/>
          <p:cNvCxnSpPr>
            <a:stCxn id="163" idx="2"/>
            <a:endCxn id="167" idx="0"/>
          </p:cNvCxnSpPr>
          <p:nvPr/>
        </p:nvCxnSpPr>
        <p:spPr>
          <a:xfrm>
            <a:off x="779928" y="2013671"/>
            <a:ext cx="0" cy="7186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60"/>
          <p:cNvCxnSpPr/>
          <p:nvPr/>
        </p:nvCxnSpPr>
        <p:spPr>
          <a:xfrm>
            <a:off x="1246825" y="3913457"/>
            <a:ext cx="81240"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7002582" y="1087201"/>
            <a:ext cx="1751106" cy="2220088"/>
          </a:xfrm>
          <a:prstGeom prst="rect">
            <a:avLst/>
          </a:prstGeom>
          <a:solidFill>
            <a:schemeClr val="accent6">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Enterprise Assets</a:t>
            </a:r>
          </a:p>
        </p:txBody>
      </p:sp>
      <p:sp>
        <p:nvSpPr>
          <p:cNvPr id="250" name="Rectangle 249"/>
          <p:cNvSpPr/>
          <p:nvPr/>
        </p:nvSpPr>
        <p:spPr>
          <a:xfrm>
            <a:off x="7095098" y="1231837"/>
            <a:ext cx="473869" cy="312820"/>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Date</a:t>
            </a:r>
            <a:endParaRPr lang="en-US" sz="800" b="0" dirty="0">
              <a:solidFill>
                <a:schemeClr val="tx1"/>
              </a:solidFill>
            </a:endParaRPr>
          </a:p>
        </p:txBody>
      </p:sp>
      <p:sp>
        <p:nvSpPr>
          <p:cNvPr id="251" name="Rectangle 250"/>
          <p:cNvSpPr/>
          <p:nvPr/>
        </p:nvSpPr>
        <p:spPr>
          <a:xfrm>
            <a:off x="7629780" y="1231837"/>
            <a:ext cx="473869" cy="312820"/>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Time</a:t>
            </a:r>
            <a:endParaRPr lang="en-US" sz="800" b="0" dirty="0">
              <a:solidFill>
                <a:schemeClr val="tx1"/>
              </a:solidFill>
            </a:endParaRPr>
          </a:p>
        </p:txBody>
      </p:sp>
      <p:sp>
        <p:nvSpPr>
          <p:cNvPr id="252" name="Rectangle 251"/>
          <p:cNvSpPr/>
          <p:nvPr/>
        </p:nvSpPr>
        <p:spPr>
          <a:xfrm>
            <a:off x="8179477" y="1231837"/>
            <a:ext cx="473869" cy="312820"/>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Product</a:t>
            </a:r>
            <a:endParaRPr lang="en-US" sz="800" b="0" dirty="0">
              <a:solidFill>
                <a:schemeClr val="tx1"/>
              </a:solidFill>
            </a:endParaRPr>
          </a:p>
        </p:txBody>
      </p:sp>
      <p:sp>
        <p:nvSpPr>
          <p:cNvPr id="253" name="Rectangle 252"/>
          <p:cNvSpPr/>
          <p:nvPr/>
        </p:nvSpPr>
        <p:spPr>
          <a:xfrm>
            <a:off x="7095098" y="1572406"/>
            <a:ext cx="473869" cy="314306"/>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Customer</a:t>
            </a:r>
            <a:endParaRPr lang="en-US" sz="800" b="0" dirty="0">
              <a:solidFill>
                <a:schemeClr val="tx1"/>
              </a:solidFill>
            </a:endParaRPr>
          </a:p>
        </p:txBody>
      </p:sp>
      <p:sp>
        <p:nvSpPr>
          <p:cNvPr id="254" name="Rectangle 253"/>
          <p:cNvSpPr/>
          <p:nvPr/>
        </p:nvSpPr>
        <p:spPr>
          <a:xfrm>
            <a:off x="7628350" y="1572406"/>
            <a:ext cx="473869" cy="314306"/>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Household</a:t>
            </a:r>
            <a:endParaRPr lang="en-US" sz="800" b="0" dirty="0">
              <a:solidFill>
                <a:schemeClr val="tx1"/>
              </a:solidFill>
            </a:endParaRPr>
          </a:p>
        </p:txBody>
      </p:sp>
      <p:sp>
        <p:nvSpPr>
          <p:cNvPr id="255" name="Rectangle 254"/>
          <p:cNvSpPr/>
          <p:nvPr/>
        </p:nvSpPr>
        <p:spPr>
          <a:xfrm>
            <a:off x="8180132" y="1573130"/>
            <a:ext cx="473869" cy="31358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Employee</a:t>
            </a:r>
            <a:endParaRPr lang="en-US" sz="800" b="0" dirty="0">
              <a:solidFill>
                <a:schemeClr val="tx1"/>
              </a:solidFill>
            </a:endParaRPr>
          </a:p>
        </p:txBody>
      </p:sp>
      <p:cxnSp>
        <p:nvCxnSpPr>
          <p:cNvPr id="263" name="Straight Connector 60"/>
          <p:cNvCxnSpPr>
            <a:stCxn id="249" idx="1"/>
            <a:endCxn id="160" idx="3"/>
          </p:cNvCxnSpPr>
          <p:nvPr/>
        </p:nvCxnSpPr>
        <p:spPr>
          <a:xfrm rot="10800000" flipV="1">
            <a:off x="6600188" y="2197245"/>
            <a:ext cx="402395" cy="66115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7095098" y="1905148"/>
            <a:ext cx="473869" cy="314306"/>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Channel</a:t>
            </a:r>
            <a:endParaRPr lang="en-US" sz="800" b="0" dirty="0">
              <a:solidFill>
                <a:schemeClr val="tx1"/>
              </a:solidFill>
            </a:endParaRPr>
          </a:p>
        </p:txBody>
      </p:sp>
      <p:sp>
        <p:nvSpPr>
          <p:cNvPr id="265" name="Rectangle 264"/>
          <p:cNvSpPr/>
          <p:nvPr/>
        </p:nvSpPr>
        <p:spPr>
          <a:xfrm>
            <a:off x="7628349" y="1906074"/>
            <a:ext cx="473869" cy="3133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Financial</a:t>
            </a:r>
            <a:endParaRPr lang="en-US" sz="800" b="0" dirty="0">
              <a:solidFill>
                <a:schemeClr val="tx1"/>
              </a:solidFill>
            </a:endParaRPr>
          </a:p>
        </p:txBody>
      </p:sp>
      <p:sp>
        <p:nvSpPr>
          <p:cNvPr id="273" name="Rectangle 272"/>
          <p:cNvSpPr/>
          <p:nvPr/>
        </p:nvSpPr>
        <p:spPr>
          <a:xfrm>
            <a:off x="7002582" y="3371473"/>
            <a:ext cx="1751106" cy="1174737"/>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External Data</a:t>
            </a:r>
          </a:p>
        </p:txBody>
      </p:sp>
      <p:cxnSp>
        <p:nvCxnSpPr>
          <p:cNvPr id="274" name="Straight Connector 60"/>
          <p:cNvCxnSpPr>
            <a:stCxn id="273" idx="1"/>
            <a:endCxn id="160" idx="3"/>
          </p:cNvCxnSpPr>
          <p:nvPr/>
        </p:nvCxnSpPr>
        <p:spPr>
          <a:xfrm rot="10800000">
            <a:off x="6600188" y="2858402"/>
            <a:ext cx="402395" cy="110044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7094170" y="3509212"/>
            <a:ext cx="473869" cy="30717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err="1">
                <a:solidFill>
                  <a:schemeClr val="tx1"/>
                </a:solidFill>
              </a:rPr>
              <a:t>Corelogic</a:t>
            </a:r>
            <a:endParaRPr lang="en-US" sz="800" b="0" dirty="0">
              <a:solidFill>
                <a:schemeClr val="tx1"/>
              </a:solidFill>
            </a:endParaRPr>
          </a:p>
        </p:txBody>
      </p:sp>
      <p:sp>
        <p:nvSpPr>
          <p:cNvPr id="276" name="Rectangle 275"/>
          <p:cNvSpPr/>
          <p:nvPr/>
        </p:nvSpPr>
        <p:spPr>
          <a:xfrm>
            <a:off x="7603330" y="3508561"/>
            <a:ext cx="473869" cy="3078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Argus</a:t>
            </a:r>
            <a:endParaRPr lang="en-US" sz="800" b="0" dirty="0">
              <a:solidFill>
                <a:schemeClr val="tx1"/>
              </a:solidFill>
            </a:endParaRPr>
          </a:p>
        </p:txBody>
      </p:sp>
      <p:sp>
        <p:nvSpPr>
          <p:cNvPr id="277" name="Rectangle 276"/>
          <p:cNvSpPr/>
          <p:nvPr/>
        </p:nvSpPr>
        <p:spPr>
          <a:xfrm>
            <a:off x="8168786" y="3508561"/>
            <a:ext cx="473869" cy="307828"/>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Experian Premier </a:t>
            </a:r>
            <a:r>
              <a:rPr lang="en-US" sz="700" dirty="0" err="1">
                <a:solidFill>
                  <a:schemeClr val="tx1"/>
                </a:solidFill>
              </a:rPr>
              <a:t>Att</a:t>
            </a:r>
            <a:endParaRPr lang="en-US" sz="700" b="0" dirty="0">
              <a:solidFill>
                <a:schemeClr val="tx1"/>
              </a:solidFill>
            </a:endParaRPr>
          </a:p>
        </p:txBody>
      </p:sp>
      <p:sp>
        <p:nvSpPr>
          <p:cNvPr id="291" name="Rectangle 290"/>
          <p:cNvSpPr/>
          <p:nvPr/>
        </p:nvSpPr>
        <p:spPr>
          <a:xfrm>
            <a:off x="3743884" y="2191003"/>
            <a:ext cx="2754438" cy="115083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Ancillary Products</a:t>
            </a:r>
          </a:p>
        </p:txBody>
      </p:sp>
      <p:sp>
        <p:nvSpPr>
          <p:cNvPr id="292" name="Rectangle 291"/>
          <p:cNvSpPr/>
          <p:nvPr/>
        </p:nvSpPr>
        <p:spPr>
          <a:xfrm>
            <a:off x="4366558" y="2319912"/>
            <a:ext cx="473869" cy="312779"/>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Debt Protection</a:t>
            </a:r>
          </a:p>
        </p:txBody>
      </p:sp>
      <p:sp>
        <p:nvSpPr>
          <p:cNvPr id="293" name="Rectangle 292"/>
          <p:cNvSpPr/>
          <p:nvPr/>
        </p:nvSpPr>
        <p:spPr>
          <a:xfrm>
            <a:off x="4898359" y="2320368"/>
            <a:ext cx="473869" cy="315690"/>
          </a:xfrm>
          <a:prstGeom prst="rect">
            <a:avLst/>
          </a:prstGeom>
          <a:solidFill>
            <a:srgbClr val="00B0F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Ext </a:t>
            </a:r>
            <a:r>
              <a:rPr lang="en-US" sz="800" dirty="0" err="1">
                <a:solidFill>
                  <a:schemeClr val="tx1"/>
                </a:solidFill>
              </a:rPr>
              <a:t>Veh</a:t>
            </a:r>
            <a:r>
              <a:rPr lang="en-US" sz="800" dirty="0">
                <a:solidFill>
                  <a:schemeClr val="tx1"/>
                </a:solidFill>
              </a:rPr>
              <a:t> Protection</a:t>
            </a:r>
          </a:p>
        </p:txBody>
      </p:sp>
      <p:sp>
        <p:nvSpPr>
          <p:cNvPr id="294" name="Rectangle 293"/>
          <p:cNvSpPr/>
          <p:nvPr/>
        </p:nvSpPr>
        <p:spPr>
          <a:xfrm>
            <a:off x="5415758" y="2319913"/>
            <a:ext cx="473869" cy="312779"/>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Total Loss Protection</a:t>
            </a:r>
          </a:p>
        </p:txBody>
      </p:sp>
      <p:sp>
        <p:nvSpPr>
          <p:cNvPr id="295" name="Rectangle 294"/>
          <p:cNvSpPr/>
          <p:nvPr/>
        </p:nvSpPr>
        <p:spPr>
          <a:xfrm>
            <a:off x="4366557" y="2649424"/>
            <a:ext cx="473869" cy="3122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Monitoring</a:t>
            </a:r>
          </a:p>
        </p:txBody>
      </p:sp>
      <p:sp>
        <p:nvSpPr>
          <p:cNvPr id="296" name="Rectangle 295"/>
          <p:cNvSpPr/>
          <p:nvPr/>
        </p:nvSpPr>
        <p:spPr>
          <a:xfrm>
            <a:off x="4898358" y="2648516"/>
            <a:ext cx="473869" cy="31314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Identity Protection</a:t>
            </a:r>
          </a:p>
        </p:txBody>
      </p:sp>
      <p:sp>
        <p:nvSpPr>
          <p:cNvPr id="297" name="Rectangle 296"/>
          <p:cNvSpPr/>
          <p:nvPr/>
        </p:nvSpPr>
        <p:spPr>
          <a:xfrm>
            <a:off x="5411973" y="2648559"/>
            <a:ext cx="473869" cy="31310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Web Bill Pay</a:t>
            </a:r>
          </a:p>
        </p:txBody>
      </p:sp>
      <p:sp>
        <p:nvSpPr>
          <p:cNvPr id="298" name="Rectangle 297"/>
          <p:cNvSpPr/>
          <p:nvPr/>
        </p:nvSpPr>
        <p:spPr>
          <a:xfrm>
            <a:off x="5933157" y="2319913"/>
            <a:ext cx="473869" cy="31614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External Aggregator</a:t>
            </a:r>
          </a:p>
        </p:txBody>
      </p:sp>
      <p:sp>
        <p:nvSpPr>
          <p:cNvPr id="299" name="Rectangle 298"/>
          <p:cNvSpPr/>
          <p:nvPr/>
        </p:nvSpPr>
        <p:spPr>
          <a:xfrm>
            <a:off x="5933156" y="2648515"/>
            <a:ext cx="473869" cy="3098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RERN</a:t>
            </a:r>
          </a:p>
        </p:txBody>
      </p:sp>
      <p:sp>
        <p:nvSpPr>
          <p:cNvPr id="300" name="Rectangle 299"/>
          <p:cNvSpPr/>
          <p:nvPr/>
        </p:nvSpPr>
        <p:spPr>
          <a:xfrm>
            <a:off x="4899323" y="2978391"/>
            <a:ext cx="473869" cy="31009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Safety Dep Box</a:t>
            </a:r>
          </a:p>
        </p:txBody>
      </p:sp>
      <p:sp>
        <p:nvSpPr>
          <p:cNvPr id="306" name="Rectangle 305"/>
          <p:cNvSpPr/>
          <p:nvPr/>
        </p:nvSpPr>
        <p:spPr>
          <a:xfrm>
            <a:off x="7095097" y="2577640"/>
            <a:ext cx="473869" cy="310190"/>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Money Movement</a:t>
            </a:r>
            <a:endParaRPr lang="en-US" sz="800" b="0" dirty="0">
              <a:solidFill>
                <a:schemeClr val="tx1"/>
              </a:solidFill>
            </a:endParaRPr>
          </a:p>
        </p:txBody>
      </p:sp>
      <p:sp>
        <p:nvSpPr>
          <p:cNvPr id="307" name="Rectangle 306"/>
          <p:cNvSpPr/>
          <p:nvPr/>
        </p:nvSpPr>
        <p:spPr>
          <a:xfrm>
            <a:off x="5218372" y="4015890"/>
            <a:ext cx="1279950" cy="530320"/>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Physical Infrastructure</a:t>
            </a:r>
          </a:p>
        </p:txBody>
      </p:sp>
      <p:sp>
        <p:nvSpPr>
          <p:cNvPr id="309" name="Rectangle 308"/>
          <p:cNvSpPr/>
          <p:nvPr/>
        </p:nvSpPr>
        <p:spPr>
          <a:xfrm>
            <a:off x="5907317" y="4173383"/>
            <a:ext cx="473869" cy="31831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Financial Centers</a:t>
            </a:r>
          </a:p>
        </p:txBody>
      </p:sp>
      <p:sp>
        <p:nvSpPr>
          <p:cNvPr id="315" name="Rectangle 314"/>
          <p:cNvSpPr/>
          <p:nvPr/>
        </p:nvSpPr>
        <p:spPr>
          <a:xfrm>
            <a:off x="5415758" y="2977526"/>
            <a:ext cx="473869" cy="31096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Value</a:t>
            </a:r>
          </a:p>
        </p:txBody>
      </p:sp>
      <p:sp>
        <p:nvSpPr>
          <p:cNvPr id="317" name="Rectangle 316"/>
          <p:cNvSpPr/>
          <p:nvPr/>
        </p:nvSpPr>
        <p:spPr>
          <a:xfrm>
            <a:off x="8179476" y="1903787"/>
            <a:ext cx="473869" cy="315666"/>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Enterprise Work List</a:t>
            </a:r>
            <a:endParaRPr lang="en-US" sz="700" b="0" dirty="0">
              <a:solidFill>
                <a:schemeClr val="tx1"/>
              </a:solidFill>
            </a:endParaRPr>
          </a:p>
        </p:txBody>
      </p:sp>
      <p:sp>
        <p:nvSpPr>
          <p:cNvPr id="320" name="Rectangle 319"/>
          <p:cNvSpPr/>
          <p:nvPr/>
        </p:nvSpPr>
        <p:spPr>
          <a:xfrm>
            <a:off x="7628347" y="2578694"/>
            <a:ext cx="473869" cy="3091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UNICA Campaign</a:t>
            </a:r>
            <a:endParaRPr lang="en-US" sz="800" b="0" dirty="0">
              <a:solidFill>
                <a:schemeClr val="tx1"/>
              </a:solidFill>
            </a:endParaRPr>
          </a:p>
        </p:txBody>
      </p:sp>
      <p:sp>
        <p:nvSpPr>
          <p:cNvPr id="321" name="Rectangle 320"/>
          <p:cNvSpPr/>
          <p:nvPr/>
        </p:nvSpPr>
        <p:spPr>
          <a:xfrm>
            <a:off x="5932193" y="2979124"/>
            <a:ext cx="473869" cy="30936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Trust</a:t>
            </a:r>
            <a:endParaRPr lang="en-US" sz="800" b="0" dirty="0">
              <a:solidFill>
                <a:schemeClr val="tx1"/>
              </a:solidFill>
            </a:endParaRPr>
          </a:p>
        </p:txBody>
      </p:sp>
      <p:sp>
        <p:nvSpPr>
          <p:cNvPr id="322" name="Rectangle 321"/>
          <p:cNvSpPr/>
          <p:nvPr/>
        </p:nvSpPr>
        <p:spPr>
          <a:xfrm>
            <a:off x="7095097" y="3850231"/>
            <a:ext cx="473869" cy="3078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Zillow</a:t>
            </a:r>
            <a:endParaRPr lang="en-US" sz="800" b="0" dirty="0">
              <a:solidFill>
                <a:schemeClr val="tx1"/>
              </a:solidFill>
            </a:endParaRPr>
          </a:p>
        </p:txBody>
      </p:sp>
      <p:sp>
        <p:nvSpPr>
          <p:cNvPr id="323" name="Rectangle 322"/>
          <p:cNvSpPr/>
          <p:nvPr/>
        </p:nvSpPr>
        <p:spPr>
          <a:xfrm>
            <a:off x="7603330" y="3850148"/>
            <a:ext cx="473869" cy="30632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Realtor.com</a:t>
            </a:r>
            <a:endParaRPr lang="en-US" sz="700" b="0" dirty="0">
              <a:solidFill>
                <a:schemeClr val="tx1"/>
              </a:solidFill>
            </a:endParaRPr>
          </a:p>
        </p:txBody>
      </p:sp>
      <p:sp>
        <p:nvSpPr>
          <p:cNvPr id="324" name="Rectangle 323"/>
          <p:cNvSpPr/>
          <p:nvPr/>
        </p:nvSpPr>
        <p:spPr>
          <a:xfrm>
            <a:off x="8168786" y="3850147"/>
            <a:ext cx="473869" cy="30632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Moody's</a:t>
            </a:r>
            <a:endParaRPr lang="en-US" sz="800" b="0" dirty="0">
              <a:solidFill>
                <a:schemeClr val="tx1"/>
              </a:solidFill>
            </a:endParaRPr>
          </a:p>
        </p:txBody>
      </p:sp>
      <p:sp>
        <p:nvSpPr>
          <p:cNvPr id="325" name="Rectangle 324"/>
          <p:cNvSpPr/>
          <p:nvPr/>
        </p:nvSpPr>
        <p:spPr>
          <a:xfrm>
            <a:off x="8179475" y="2240669"/>
            <a:ext cx="473869" cy="31338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Voice of the Member</a:t>
            </a:r>
            <a:endParaRPr lang="en-US" sz="700" b="0" dirty="0">
              <a:solidFill>
                <a:schemeClr val="tx1"/>
              </a:solidFill>
            </a:endParaRPr>
          </a:p>
        </p:txBody>
      </p:sp>
      <p:sp>
        <p:nvSpPr>
          <p:cNvPr id="327" name="Rectangle 326"/>
          <p:cNvSpPr/>
          <p:nvPr/>
        </p:nvSpPr>
        <p:spPr>
          <a:xfrm>
            <a:off x="7095097" y="2243869"/>
            <a:ext cx="473869" cy="313324"/>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Digital</a:t>
            </a:r>
          </a:p>
        </p:txBody>
      </p:sp>
      <p:sp>
        <p:nvSpPr>
          <p:cNvPr id="134" name="Rectangle 133"/>
          <p:cNvSpPr/>
          <p:nvPr/>
        </p:nvSpPr>
        <p:spPr>
          <a:xfrm>
            <a:off x="7628348" y="2245023"/>
            <a:ext cx="473869" cy="3090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Contact Center</a:t>
            </a:r>
            <a:endParaRPr lang="en-US" sz="800" b="0" dirty="0">
              <a:solidFill>
                <a:schemeClr val="tx1"/>
              </a:solidFill>
            </a:endParaRPr>
          </a:p>
        </p:txBody>
      </p:sp>
      <p:sp>
        <p:nvSpPr>
          <p:cNvPr id="136" name="Rectangle 135"/>
          <p:cNvSpPr/>
          <p:nvPr/>
        </p:nvSpPr>
        <p:spPr>
          <a:xfrm>
            <a:off x="7094171" y="2936896"/>
            <a:ext cx="473869" cy="30967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Fraud</a:t>
            </a:r>
            <a:endParaRPr lang="en-US" sz="800" b="0" dirty="0">
              <a:solidFill>
                <a:schemeClr val="tx1"/>
              </a:solidFill>
            </a:endParaRPr>
          </a:p>
        </p:txBody>
      </p:sp>
      <p:sp>
        <p:nvSpPr>
          <p:cNvPr id="137" name="Rectangle 136"/>
          <p:cNvSpPr/>
          <p:nvPr/>
        </p:nvSpPr>
        <p:spPr>
          <a:xfrm>
            <a:off x="7625248" y="2937205"/>
            <a:ext cx="473869" cy="307781"/>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Disputes</a:t>
            </a:r>
            <a:endParaRPr lang="en-US" sz="800" b="0" dirty="0">
              <a:solidFill>
                <a:schemeClr val="tx1"/>
              </a:solidFill>
            </a:endParaRPr>
          </a:p>
        </p:txBody>
      </p:sp>
      <p:sp>
        <p:nvSpPr>
          <p:cNvPr id="138" name="Rectangle 137"/>
          <p:cNvSpPr/>
          <p:nvPr/>
        </p:nvSpPr>
        <p:spPr>
          <a:xfrm>
            <a:off x="3831079" y="2649424"/>
            <a:ext cx="473869" cy="31322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Digital Currency</a:t>
            </a:r>
            <a:endParaRPr lang="en-US" sz="800" b="0" dirty="0">
              <a:solidFill>
                <a:schemeClr val="tx1"/>
              </a:solidFill>
            </a:endParaRPr>
          </a:p>
        </p:txBody>
      </p:sp>
      <p:sp>
        <p:nvSpPr>
          <p:cNvPr id="139" name="Rectangle 138"/>
          <p:cNvSpPr/>
          <p:nvPr/>
        </p:nvSpPr>
        <p:spPr>
          <a:xfrm>
            <a:off x="8179475" y="2578758"/>
            <a:ext cx="473869" cy="30907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HR</a:t>
            </a:r>
            <a:endParaRPr lang="en-US" sz="800" b="0" dirty="0">
              <a:solidFill>
                <a:schemeClr val="tx1"/>
              </a:solidFill>
            </a:endParaRPr>
          </a:p>
        </p:txBody>
      </p:sp>
      <p:sp>
        <p:nvSpPr>
          <p:cNvPr id="140" name="Rectangle 139"/>
          <p:cNvSpPr/>
          <p:nvPr/>
        </p:nvSpPr>
        <p:spPr>
          <a:xfrm>
            <a:off x="3831079" y="2978902"/>
            <a:ext cx="473869" cy="30958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Life</a:t>
            </a:r>
          </a:p>
        </p:txBody>
      </p:sp>
      <p:sp>
        <p:nvSpPr>
          <p:cNvPr id="143" name="Rectangle 142"/>
          <p:cNvSpPr/>
          <p:nvPr/>
        </p:nvSpPr>
        <p:spPr>
          <a:xfrm>
            <a:off x="3832211" y="2319911"/>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Car Buying Service</a:t>
            </a:r>
          </a:p>
        </p:txBody>
      </p:sp>
      <p:sp>
        <p:nvSpPr>
          <p:cNvPr id="144" name="Rectangle 143"/>
          <p:cNvSpPr/>
          <p:nvPr/>
        </p:nvSpPr>
        <p:spPr>
          <a:xfrm>
            <a:off x="4366557" y="2978392"/>
            <a:ext cx="473869" cy="31009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Protect My ID</a:t>
            </a:r>
          </a:p>
        </p:txBody>
      </p:sp>
      <p:sp>
        <p:nvSpPr>
          <p:cNvPr id="171" name="Rectangle 170"/>
          <p:cNvSpPr/>
          <p:nvPr/>
        </p:nvSpPr>
        <p:spPr>
          <a:xfrm>
            <a:off x="3978792" y="1188443"/>
            <a:ext cx="1061060"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sp>
        <p:nvSpPr>
          <p:cNvPr id="174" name="Rectangle 173"/>
          <p:cNvSpPr/>
          <p:nvPr/>
        </p:nvSpPr>
        <p:spPr>
          <a:xfrm>
            <a:off x="4265601" y="1324934"/>
            <a:ext cx="473869" cy="309758"/>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Customer Level</a:t>
            </a:r>
          </a:p>
        </p:txBody>
      </p:sp>
      <p:sp>
        <p:nvSpPr>
          <p:cNvPr id="176" name="Rectangle 175"/>
          <p:cNvSpPr/>
          <p:nvPr/>
        </p:nvSpPr>
        <p:spPr>
          <a:xfrm>
            <a:off x="4265601" y="1668041"/>
            <a:ext cx="473869" cy="30550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Account Level</a:t>
            </a:r>
          </a:p>
        </p:txBody>
      </p:sp>
      <p:sp>
        <p:nvSpPr>
          <p:cNvPr id="178" name="Rectangle 177"/>
          <p:cNvSpPr/>
          <p:nvPr/>
        </p:nvSpPr>
        <p:spPr>
          <a:xfrm>
            <a:off x="5117011" y="1195009"/>
            <a:ext cx="1396177" cy="818662"/>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Member Debt Solutions</a:t>
            </a:r>
          </a:p>
        </p:txBody>
      </p:sp>
      <p:sp>
        <p:nvSpPr>
          <p:cNvPr id="179" name="Rectangle 178"/>
          <p:cNvSpPr/>
          <p:nvPr/>
        </p:nvSpPr>
        <p:spPr>
          <a:xfrm>
            <a:off x="5218372" y="1322266"/>
            <a:ext cx="473869" cy="31242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Asset Recovery</a:t>
            </a:r>
          </a:p>
        </p:txBody>
      </p:sp>
      <p:sp>
        <p:nvSpPr>
          <p:cNvPr id="180" name="Rectangle 179"/>
          <p:cNvSpPr/>
          <p:nvPr/>
        </p:nvSpPr>
        <p:spPr>
          <a:xfrm>
            <a:off x="5912878" y="1322265"/>
            <a:ext cx="473869" cy="31242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Bankruptcy</a:t>
            </a:r>
          </a:p>
        </p:txBody>
      </p:sp>
      <p:sp>
        <p:nvSpPr>
          <p:cNvPr id="181" name="Rectangle 180"/>
          <p:cNvSpPr/>
          <p:nvPr/>
        </p:nvSpPr>
        <p:spPr>
          <a:xfrm>
            <a:off x="5218371" y="1668915"/>
            <a:ext cx="473869" cy="3046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Collections</a:t>
            </a:r>
          </a:p>
        </p:txBody>
      </p:sp>
      <p:sp>
        <p:nvSpPr>
          <p:cNvPr id="184" name="Rectangle 183"/>
          <p:cNvSpPr/>
          <p:nvPr/>
        </p:nvSpPr>
        <p:spPr>
          <a:xfrm>
            <a:off x="3643162" y="3640699"/>
            <a:ext cx="1262494" cy="80934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Non-Monetary</a:t>
            </a:r>
          </a:p>
        </p:txBody>
      </p:sp>
      <p:sp>
        <p:nvSpPr>
          <p:cNvPr id="185" name="Rectangle 184"/>
          <p:cNvSpPr/>
          <p:nvPr/>
        </p:nvSpPr>
        <p:spPr>
          <a:xfrm>
            <a:off x="3786118" y="3764882"/>
            <a:ext cx="473869" cy="318019"/>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86" name="Rectangle 185"/>
          <p:cNvSpPr/>
          <p:nvPr/>
        </p:nvSpPr>
        <p:spPr>
          <a:xfrm>
            <a:off x="4343998" y="3761109"/>
            <a:ext cx="473869" cy="321791"/>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8" name="Rectangle 187"/>
          <p:cNvSpPr/>
          <p:nvPr/>
        </p:nvSpPr>
        <p:spPr>
          <a:xfrm>
            <a:off x="3786118" y="4104523"/>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3" name="Rectangle 192"/>
          <p:cNvSpPr/>
          <p:nvPr/>
        </p:nvSpPr>
        <p:spPr>
          <a:xfrm>
            <a:off x="5218372" y="3475237"/>
            <a:ext cx="1273562" cy="51787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sp>
        <p:nvSpPr>
          <p:cNvPr id="195" name="Rectangle 194"/>
          <p:cNvSpPr/>
          <p:nvPr/>
        </p:nvSpPr>
        <p:spPr>
          <a:xfrm>
            <a:off x="5609913" y="3630072"/>
            <a:ext cx="473869" cy="3205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Transaction Level</a:t>
            </a:r>
          </a:p>
        </p:txBody>
      </p:sp>
      <p:cxnSp>
        <p:nvCxnSpPr>
          <p:cNvPr id="198" name="Straight Connector 60"/>
          <p:cNvCxnSpPr>
            <a:stCxn id="167" idx="2"/>
            <a:endCxn id="168" idx="0"/>
          </p:cNvCxnSpPr>
          <p:nvPr/>
        </p:nvCxnSpPr>
        <p:spPr>
          <a:xfrm>
            <a:off x="779928" y="3371473"/>
            <a:ext cx="0" cy="101374"/>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60"/>
          <p:cNvCxnSpPr>
            <a:stCxn id="167" idx="3"/>
            <a:endCxn id="172" idx="1"/>
          </p:cNvCxnSpPr>
          <p:nvPr/>
        </p:nvCxnSpPr>
        <p:spPr>
          <a:xfrm>
            <a:off x="1246825" y="2728506"/>
            <a:ext cx="80924"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60"/>
          <p:cNvCxnSpPr>
            <a:stCxn id="163" idx="3"/>
            <a:endCxn id="164" idx="1"/>
          </p:cNvCxnSpPr>
          <p:nvPr/>
        </p:nvCxnSpPr>
        <p:spPr>
          <a:xfrm>
            <a:off x="1246825" y="1602645"/>
            <a:ext cx="81239"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60"/>
          <p:cNvCxnSpPr>
            <a:stCxn id="171" idx="2"/>
          </p:cNvCxnSpPr>
          <p:nvPr/>
        </p:nvCxnSpPr>
        <p:spPr>
          <a:xfrm>
            <a:off x="4509322" y="2010496"/>
            <a:ext cx="0" cy="15952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60"/>
          <p:cNvCxnSpPr/>
          <p:nvPr/>
        </p:nvCxnSpPr>
        <p:spPr>
          <a:xfrm>
            <a:off x="5783105" y="2010496"/>
            <a:ext cx="0" cy="15952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60"/>
          <p:cNvCxnSpPr>
            <a:endCxn id="193" idx="1"/>
          </p:cNvCxnSpPr>
          <p:nvPr/>
        </p:nvCxnSpPr>
        <p:spPr>
          <a:xfrm>
            <a:off x="4992421" y="3734174"/>
            <a:ext cx="225951"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60"/>
          <p:cNvCxnSpPr/>
          <p:nvPr/>
        </p:nvCxnSpPr>
        <p:spPr>
          <a:xfrm>
            <a:off x="6513188" y="524183"/>
            <a:ext cx="167012"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6720500" y="452423"/>
            <a:ext cx="1695076" cy="123111"/>
          </a:xfrm>
          <a:prstGeom prst="rect">
            <a:avLst/>
          </a:prstGeom>
          <a:noFill/>
        </p:spPr>
        <p:txBody>
          <a:bodyPr wrap="square" lIns="0" tIns="0" rIns="0" bIns="0" rtlCol="0">
            <a:spAutoFit/>
          </a:bodyPr>
          <a:lstStyle/>
          <a:p>
            <a:r>
              <a:rPr lang="en-US" sz="800" dirty="0">
                <a:cs typeface="Arial" pitchFamily="34" charset="0"/>
              </a:rPr>
              <a:t>Integration Point</a:t>
            </a:r>
          </a:p>
        </p:txBody>
      </p:sp>
      <p:sp>
        <p:nvSpPr>
          <p:cNvPr id="231" name="Rectangle 230"/>
          <p:cNvSpPr/>
          <p:nvPr/>
        </p:nvSpPr>
        <p:spPr>
          <a:xfrm>
            <a:off x="4343997" y="4104116"/>
            <a:ext cx="473869" cy="310792"/>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Debit Card</a:t>
            </a:r>
            <a:endParaRPr lang="en-US" sz="800" b="0" dirty="0">
              <a:solidFill>
                <a:schemeClr val="tx1"/>
              </a:solidFill>
            </a:endParaRPr>
          </a:p>
        </p:txBody>
      </p:sp>
      <p:sp>
        <p:nvSpPr>
          <p:cNvPr id="109" name="Rectangle 108"/>
          <p:cNvSpPr/>
          <p:nvPr/>
        </p:nvSpPr>
        <p:spPr>
          <a:xfrm>
            <a:off x="5923209" y="1669271"/>
            <a:ext cx="473869" cy="297867"/>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 Collections</a:t>
            </a:r>
          </a:p>
        </p:txBody>
      </p:sp>
      <p:sp>
        <p:nvSpPr>
          <p:cNvPr id="10" name="Oval 9"/>
          <p:cNvSpPr/>
          <p:nvPr/>
        </p:nvSpPr>
        <p:spPr>
          <a:xfrm>
            <a:off x="1420134" y="1556874"/>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511550" y="155679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514642" y="155945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2606058" y="155937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2696968" y="1559377"/>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2781714" y="1559376"/>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875560" y="15593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281434" y="190231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372850" y="190223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463760" y="1902239"/>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548506" y="1902238"/>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2642352" y="190223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733740" y="1902312"/>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825156" y="190223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960410" y="1559451"/>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2051826" y="155937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2142736" y="1559376"/>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2227482" y="15593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4289411" y="155892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4380827" y="15588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4286381" y="190149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4377797" y="190141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246886" y="156017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338302" y="156010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5243856" y="18995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5335272" y="189949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5938420" y="155723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6029836" y="15571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944109" y="189408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035525" y="189400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5424629" y="189949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368964" y="193427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557295"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747076" y="193427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964550"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Oval 209"/>
          <p:cNvSpPr/>
          <p:nvPr/>
        </p:nvSpPr>
        <p:spPr>
          <a:xfrm>
            <a:off x="1145738"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364215" y="329288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3847674" y="25559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4384970" y="25541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4476386" y="255405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4565743" y="255405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4919283" y="2556023"/>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010699" y="2555948"/>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5439345" y="25541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5530761" y="255405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5956907" y="25540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3847674" y="287975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4381410" y="28812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924344" y="288025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5439345" y="287479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5956215" y="287804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6047631" y="287797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6136988" y="287797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3847674" y="320351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84970" y="320790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4927621" y="32007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5438256" y="32007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5956215" y="320228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6047631" y="320221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1418012" y="264859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1509428" y="264851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1598785" y="2648515"/>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1975152" y="264859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066568" y="264851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2155925" y="2648515"/>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2510148" y="2650341"/>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2601564" y="265026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2692474" y="265026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2777220" y="265026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p:cNvSpPr/>
          <p:nvPr/>
        </p:nvSpPr>
        <p:spPr>
          <a:xfrm>
            <a:off x="2871066" y="2650264"/>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3061797" y="2648515"/>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1732171" y="303034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1823587" y="303027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a:off x="1912944" y="3030274"/>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p:nvSpPr>
        <p:spPr>
          <a:xfrm>
            <a:off x="2277030" y="302642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2368446" y="302635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459356" y="3026353"/>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2544102" y="3026352"/>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Oval 282"/>
          <p:cNvSpPr/>
          <p:nvPr/>
        </p:nvSpPr>
        <p:spPr>
          <a:xfrm>
            <a:off x="2825618" y="302642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917034" y="30263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1394432" y="3762082"/>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286" name="Rectangle 285"/>
          <p:cNvSpPr/>
          <p:nvPr/>
        </p:nvSpPr>
        <p:spPr>
          <a:xfrm>
            <a:off x="1705015" y="4104524"/>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287" name="Rectangle 286"/>
          <p:cNvSpPr/>
          <p:nvPr/>
        </p:nvSpPr>
        <p:spPr>
          <a:xfrm>
            <a:off x="1935699" y="3762082"/>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288" name="Rectangle 287"/>
          <p:cNvSpPr/>
          <p:nvPr/>
        </p:nvSpPr>
        <p:spPr>
          <a:xfrm>
            <a:off x="2246283" y="4104524"/>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89" name="Rectangle 288"/>
          <p:cNvSpPr/>
          <p:nvPr/>
        </p:nvSpPr>
        <p:spPr>
          <a:xfrm>
            <a:off x="2477052" y="3762082"/>
            <a:ext cx="473869" cy="31038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90" name="Rectangle 289"/>
          <p:cNvSpPr/>
          <p:nvPr/>
        </p:nvSpPr>
        <p:spPr>
          <a:xfrm>
            <a:off x="2787636" y="4106063"/>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301" name="Rectangle 300"/>
          <p:cNvSpPr/>
          <p:nvPr/>
        </p:nvSpPr>
        <p:spPr>
          <a:xfrm>
            <a:off x="3015752" y="3762082"/>
            <a:ext cx="473869" cy="310385"/>
          </a:xfrm>
          <a:prstGeom prst="rect">
            <a:avLst/>
          </a:prstGeom>
          <a:solidFill>
            <a:srgbClr val="00B0F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302" name="Oval 301"/>
          <p:cNvSpPr/>
          <p:nvPr/>
        </p:nvSpPr>
        <p:spPr>
          <a:xfrm>
            <a:off x="1415940" y="399402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1507356" y="399394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a:off x="2510448" y="399660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2601864" y="399652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2692774" y="399652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2777520" y="399652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Oval 312"/>
          <p:cNvSpPr/>
          <p:nvPr/>
        </p:nvSpPr>
        <p:spPr>
          <a:xfrm>
            <a:off x="2277240" y="433946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2368656" y="433938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2459566" y="433938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1729546" y="433946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1820962" y="433938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1956216" y="399659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2047632" y="399652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2138542" y="399652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2825618" y="433978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2917034" y="433970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p:cNvSpPr/>
          <p:nvPr/>
        </p:nvSpPr>
        <p:spPr>
          <a:xfrm>
            <a:off x="3058042" y="3996523"/>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3818496" y="399667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3909912" y="399659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p:cNvSpPr/>
          <p:nvPr/>
        </p:nvSpPr>
        <p:spPr>
          <a:xfrm>
            <a:off x="4377771" y="399659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p:cNvSpPr/>
          <p:nvPr/>
        </p:nvSpPr>
        <p:spPr>
          <a:xfrm>
            <a:off x="4469187" y="399652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3818496" y="433946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p:cNvSpPr/>
          <p:nvPr/>
        </p:nvSpPr>
        <p:spPr>
          <a:xfrm>
            <a:off x="3909912" y="433938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a:off x="4366858" y="433946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p:cNvSpPr/>
          <p:nvPr/>
        </p:nvSpPr>
        <p:spPr>
          <a:xfrm>
            <a:off x="4458274" y="433938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a:off x="4549184" y="433938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5337544" y="4173384"/>
            <a:ext cx="473869" cy="31831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ATM</a:t>
            </a:r>
          </a:p>
        </p:txBody>
      </p:sp>
      <p:sp>
        <p:nvSpPr>
          <p:cNvPr id="350" name="Oval 349"/>
          <p:cNvSpPr/>
          <p:nvPr/>
        </p:nvSpPr>
        <p:spPr>
          <a:xfrm>
            <a:off x="5634263" y="38721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a:off x="5725679" y="38720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5367672" y="441136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5953268" y="441136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369416" y="44500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Oval 354"/>
          <p:cNvSpPr/>
          <p:nvPr/>
        </p:nvSpPr>
        <p:spPr>
          <a:xfrm>
            <a:off x="557747" y="445004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a:off x="747528" y="445004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7094169" y="4186616"/>
            <a:ext cx="473869" cy="30553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IXI Wealth-</a:t>
            </a:r>
          </a:p>
          <a:p>
            <a:pPr algn="ctr" fontAlgn="auto">
              <a:spcBef>
                <a:spcPts val="0"/>
              </a:spcBef>
              <a:spcAft>
                <a:spcPts val="0"/>
              </a:spcAft>
            </a:pPr>
            <a:r>
              <a:rPr lang="en-US" sz="800" dirty="0">
                <a:solidFill>
                  <a:schemeClr val="tx1"/>
                </a:solidFill>
              </a:rPr>
              <a:t>Complete</a:t>
            </a:r>
            <a:endParaRPr lang="en-US" sz="800" b="0" dirty="0">
              <a:solidFill>
                <a:schemeClr val="tx1"/>
              </a:solidFill>
            </a:endParaRPr>
          </a:p>
        </p:txBody>
      </p:sp>
      <p:sp>
        <p:nvSpPr>
          <p:cNvPr id="226" name="Rectangle 225"/>
          <p:cNvSpPr/>
          <p:nvPr/>
        </p:nvSpPr>
        <p:spPr>
          <a:xfrm>
            <a:off x="7613223" y="4186616"/>
            <a:ext cx="473869" cy="30508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IXI </a:t>
            </a:r>
            <a:r>
              <a:rPr lang="en-US" sz="800" dirty="0" err="1">
                <a:solidFill>
                  <a:schemeClr val="tx1"/>
                </a:solidFill>
              </a:rPr>
              <a:t>Investyles</a:t>
            </a:r>
            <a:endParaRPr lang="en-US" sz="800" b="0" dirty="0">
              <a:solidFill>
                <a:schemeClr val="tx1"/>
              </a:solidFill>
            </a:endParaRPr>
          </a:p>
        </p:txBody>
      </p:sp>
      <p:sp>
        <p:nvSpPr>
          <p:cNvPr id="230" name="Oval 229"/>
          <p:cNvSpPr/>
          <p:nvPr/>
        </p:nvSpPr>
        <p:spPr>
          <a:xfrm>
            <a:off x="7112020" y="14699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7644795" y="147136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8195719" y="14699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p:cNvSpPr/>
          <p:nvPr/>
        </p:nvSpPr>
        <p:spPr>
          <a:xfrm>
            <a:off x="7112020" y="180729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p:cNvSpPr/>
          <p:nvPr/>
        </p:nvSpPr>
        <p:spPr>
          <a:xfrm>
            <a:off x="7203436" y="180722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p:cNvSpPr/>
          <p:nvPr/>
        </p:nvSpPr>
        <p:spPr>
          <a:xfrm>
            <a:off x="7644795" y="181021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p:cNvSpPr/>
          <p:nvPr/>
        </p:nvSpPr>
        <p:spPr>
          <a:xfrm>
            <a:off x="8193629" y="180729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a:off x="8285045" y="180722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a:off x="7113250" y="214176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a:off x="7204666" y="214169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7295576" y="214169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a:off x="7380322" y="214169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0" name="Oval 359"/>
          <p:cNvSpPr/>
          <p:nvPr/>
        </p:nvSpPr>
        <p:spPr>
          <a:xfrm>
            <a:off x="7643947" y="21388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a:off x="7735363" y="213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a:off x="7826273" y="213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p:nvSpPr>
        <p:spPr>
          <a:xfrm>
            <a:off x="8195946" y="213885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8287362" y="213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8378272" y="213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a:off x="7643947" y="24788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p:nvSpPr>
        <p:spPr>
          <a:xfrm>
            <a:off x="7735363" y="247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a:off x="7826273" y="247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a:off x="8195946" y="248210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a:off x="8287362" y="248202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p:nvSpPr>
        <p:spPr>
          <a:xfrm>
            <a:off x="8378272" y="248202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a:off x="7114411" y="281530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7205827" y="281523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7296737" y="281523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p:nvPr/>
        </p:nvSpPr>
        <p:spPr>
          <a:xfrm>
            <a:off x="7381483" y="281523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Oval 375"/>
          <p:cNvSpPr/>
          <p:nvPr/>
        </p:nvSpPr>
        <p:spPr>
          <a:xfrm>
            <a:off x="7475329" y="281523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a:off x="7646522" y="281232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a:off x="7737938" y="281225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p:cNvSpPr/>
          <p:nvPr/>
        </p:nvSpPr>
        <p:spPr>
          <a:xfrm>
            <a:off x="7828848" y="281225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Oval 379"/>
          <p:cNvSpPr/>
          <p:nvPr/>
        </p:nvSpPr>
        <p:spPr>
          <a:xfrm>
            <a:off x="7913594" y="281225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Oval 380"/>
          <p:cNvSpPr/>
          <p:nvPr/>
        </p:nvSpPr>
        <p:spPr>
          <a:xfrm>
            <a:off x="8193629" y="280973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p:cNvSpPr/>
          <p:nvPr/>
        </p:nvSpPr>
        <p:spPr>
          <a:xfrm>
            <a:off x="8285045" y="280965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p:cNvSpPr/>
          <p:nvPr/>
        </p:nvSpPr>
        <p:spPr>
          <a:xfrm>
            <a:off x="8375955" y="280965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p:cNvSpPr/>
          <p:nvPr/>
        </p:nvSpPr>
        <p:spPr>
          <a:xfrm>
            <a:off x="7113250" y="316962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p:cNvSpPr/>
          <p:nvPr/>
        </p:nvSpPr>
        <p:spPr>
          <a:xfrm>
            <a:off x="7204666" y="316954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7295576" y="316954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p:nvPr/>
        </p:nvSpPr>
        <p:spPr>
          <a:xfrm>
            <a:off x="7643811" y="316962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p:nvSpPr>
        <p:spPr>
          <a:xfrm>
            <a:off x="7735227" y="316954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a:off x="7114411" y="374374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a:off x="7205827" y="37436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p:nvSpPr>
        <p:spPr>
          <a:xfrm>
            <a:off x="7296737" y="37436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a:off x="8193629" y="374374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a:off x="8285045" y="374367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a:off x="7643811" y="374374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p:nvSpPr>
        <p:spPr>
          <a:xfrm>
            <a:off x="7735227" y="37436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a:off x="7115416" y="408283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a:off x="7206832" y="408276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a:off x="7297742" y="408276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p:nvPr/>
        </p:nvSpPr>
        <p:spPr>
          <a:xfrm>
            <a:off x="7643811" y="408084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7735227" y="408076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a:off x="8195978" y="408178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8287394" y="408170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p:cNvSpPr/>
          <p:nvPr/>
        </p:nvSpPr>
        <p:spPr>
          <a:xfrm>
            <a:off x="7113039" y="441039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7204455" y="441031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a:off x="7643811" y="44114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7735227" y="441136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p:cNvSpPr/>
          <p:nvPr/>
        </p:nvSpPr>
        <p:spPr>
          <a:xfrm>
            <a:off x="7456394" y="90822"/>
            <a:ext cx="914400" cy="116032"/>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Out of Scope</a:t>
            </a:r>
          </a:p>
        </p:txBody>
      </p:sp>
      <p:sp>
        <p:nvSpPr>
          <p:cNvPr id="408" name="Oval 407"/>
          <p:cNvSpPr/>
          <p:nvPr/>
        </p:nvSpPr>
        <p:spPr>
          <a:xfrm>
            <a:off x="7502926" y="47604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TextBox 408"/>
          <p:cNvSpPr txBox="1"/>
          <p:nvPr/>
        </p:nvSpPr>
        <p:spPr>
          <a:xfrm>
            <a:off x="7608338" y="450768"/>
            <a:ext cx="1695076" cy="123111"/>
          </a:xfrm>
          <a:prstGeom prst="rect">
            <a:avLst/>
          </a:prstGeom>
          <a:noFill/>
        </p:spPr>
        <p:txBody>
          <a:bodyPr wrap="square" lIns="0" tIns="0" rIns="0" bIns="0" rtlCol="0">
            <a:spAutoFit/>
          </a:bodyPr>
          <a:lstStyle/>
          <a:p>
            <a:r>
              <a:rPr lang="en-US" sz="800" dirty="0">
                <a:cs typeface="Arial" pitchFamily="34" charset="0"/>
              </a:rPr>
              <a:t>Weight (1-5 Scale)</a:t>
            </a:r>
          </a:p>
        </p:txBody>
      </p:sp>
      <p:sp>
        <p:nvSpPr>
          <p:cNvPr id="333" name="Oval 332"/>
          <p:cNvSpPr/>
          <p:nvPr/>
        </p:nvSpPr>
        <p:spPr>
          <a:xfrm>
            <a:off x="2321085" y="156010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76720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9A6A51EE-C5FA-49C2-BCDC-A404BC8A8579}" type="slidenum">
              <a:rPr lang="en-US" smtClean="0"/>
              <a:pPr/>
              <a:t>13</a:t>
            </a:fld>
            <a:endParaRPr lang="en-US" dirty="0"/>
          </a:p>
        </p:txBody>
      </p:sp>
      <p:sp>
        <p:nvSpPr>
          <p:cNvPr id="4" name="Footer Placeholder 3"/>
          <p:cNvSpPr>
            <a:spLocks noGrp="1"/>
          </p:cNvSpPr>
          <p:nvPr>
            <p:ph type="ftr" sz="quarter" idx="16"/>
          </p:nvPr>
        </p:nvSpPr>
        <p:spPr/>
        <p:txBody>
          <a:bodyPr/>
          <a:lstStyle/>
          <a:p>
            <a:pPr>
              <a:defRPr/>
            </a:pPr>
            <a:r>
              <a:rPr lang="en-US" b="1" kern="0" dirty="0"/>
              <a:t>FOR INTERNAL USE ONLY: May be shared with USAA employees only.</a:t>
            </a:r>
          </a:p>
        </p:txBody>
      </p:sp>
      <p:sp>
        <p:nvSpPr>
          <p:cNvPr id="5" name="Title 4"/>
          <p:cNvSpPr>
            <a:spLocks noGrp="1"/>
          </p:cNvSpPr>
          <p:nvPr>
            <p:ph type="title"/>
          </p:nvPr>
        </p:nvSpPr>
        <p:spPr/>
        <p:txBody>
          <a:bodyPr>
            <a:normAutofit/>
          </a:bodyPr>
          <a:lstStyle/>
          <a:p>
            <a:r>
              <a:rPr lang="en-US" dirty="0"/>
              <a:t>Target State Bank Data Mart</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648194" y="90822"/>
            <a:ext cx="914400" cy="116032"/>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USAA Bank Data</a:t>
            </a:r>
          </a:p>
        </p:txBody>
      </p:sp>
      <p:sp>
        <p:nvSpPr>
          <p:cNvPr id="115" name="Rectangle 114"/>
          <p:cNvSpPr/>
          <p:nvPr/>
        </p:nvSpPr>
        <p:spPr>
          <a:xfrm>
            <a:off x="6648194" y="270932"/>
            <a:ext cx="914400" cy="116032"/>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Non-USAA Bank Data</a:t>
            </a:r>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
        <p:nvSpPr>
          <p:cNvPr id="6" name="Oval 5"/>
          <p:cNvSpPr/>
          <p:nvPr/>
        </p:nvSpPr>
        <p:spPr>
          <a:xfrm>
            <a:off x="1756800" y="921600"/>
            <a:ext cx="336150" cy="314100"/>
          </a:xfrm>
          <a:prstGeom prst="ellipse">
            <a:avLst/>
          </a:prstGeom>
          <a:solidFill>
            <a:schemeClr val="accent1">
              <a:alpha val="18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Oval 10"/>
          <p:cNvSpPr/>
          <p:nvPr/>
        </p:nvSpPr>
        <p:spPr>
          <a:xfrm>
            <a:off x="2384400" y="914400"/>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Oval 11"/>
          <p:cNvSpPr/>
          <p:nvPr/>
        </p:nvSpPr>
        <p:spPr>
          <a:xfrm>
            <a:off x="3012000" y="921600"/>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Oval 12"/>
          <p:cNvSpPr/>
          <p:nvPr/>
        </p:nvSpPr>
        <p:spPr>
          <a:xfrm>
            <a:off x="2071350" y="1441200"/>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Oval 13"/>
          <p:cNvSpPr/>
          <p:nvPr/>
        </p:nvSpPr>
        <p:spPr>
          <a:xfrm>
            <a:off x="2384400" y="2406194"/>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5" name="Oval 14"/>
          <p:cNvSpPr/>
          <p:nvPr/>
        </p:nvSpPr>
        <p:spPr>
          <a:xfrm>
            <a:off x="1448137" y="1441088"/>
            <a:ext cx="336150" cy="314100"/>
          </a:xfrm>
          <a:prstGeom prst="ellipse">
            <a:avLst/>
          </a:prstGeom>
          <a:solidFill>
            <a:schemeClr val="accent1">
              <a:alpha val="18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Oval 15"/>
          <p:cNvSpPr/>
          <p:nvPr/>
        </p:nvSpPr>
        <p:spPr>
          <a:xfrm>
            <a:off x="3305286" y="2942473"/>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Oval 16"/>
          <p:cNvSpPr/>
          <p:nvPr/>
        </p:nvSpPr>
        <p:spPr>
          <a:xfrm>
            <a:off x="2997712" y="2406194"/>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8" name="Oval 17"/>
          <p:cNvSpPr/>
          <p:nvPr/>
        </p:nvSpPr>
        <p:spPr>
          <a:xfrm>
            <a:off x="1754530" y="2406194"/>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9" name="Oval 18"/>
          <p:cNvSpPr/>
          <p:nvPr/>
        </p:nvSpPr>
        <p:spPr>
          <a:xfrm>
            <a:off x="2062538" y="2932994"/>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0" name="Oval 19"/>
          <p:cNvSpPr/>
          <p:nvPr/>
        </p:nvSpPr>
        <p:spPr>
          <a:xfrm>
            <a:off x="1437806" y="2933856"/>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1" name="Oval 20"/>
          <p:cNvSpPr/>
          <p:nvPr/>
        </p:nvSpPr>
        <p:spPr>
          <a:xfrm>
            <a:off x="3317697" y="4437897"/>
            <a:ext cx="336150" cy="314100"/>
          </a:xfrm>
          <a:prstGeom prst="ellipse">
            <a:avLst/>
          </a:prstGeom>
          <a:solidFill>
            <a:schemeClr val="accent1">
              <a:alpha val="18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Oval 21"/>
          <p:cNvSpPr/>
          <p:nvPr/>
        </p:nvSpPr>
        <p:spPr>
          <a:xfrm>
            <a:off x="2687868" y="3897050"/>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3" name="Oval 22"/>
          <p:cNvSpPr/>
          <p:nvPr/>
        </p:nvSpPr>
        <p:spPr>
          <a:xfrm>
            <a:off x="2064206" y="3890788"/>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4" name="Oval 23"/>
          <p:cNvSpPr/>
          <p:nvPr/>
        </p:nvSpPr>
        <p:spPr>
          <a:xfrm>
            <a:off x="1437806" y="3890788"/>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5" name="Oval 24"/>
          <p:cNvSpPr/>
          <p:nvPr/>
        </p:nvSpPr>
        <p:spPr>
          <a:xfrm>
            <a:off x="1445868" y="4430753"/>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6" name="Oval 25"/>
          <p:cNvSpPr/>
          <p:nvPr/>
        </p:nvSpPr>
        <p:spPr>
          <a:xfrm>
            <a:off x="2062538" y="4437897"/>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7" name="Oval 26"/>
          <p:cNvSpPr/>
          <p:nvPr/>
        </p:nvSpPr>
        <p:spPr>
          <a:xfrm>
            <a:off x="3305286" y="3890788"/>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8" name="Oval 27"/>
          <p:cNvSpPr/>
          <p:nvPr/>
        </p:nvSpPr>
        <p:spPr>
          <a:xfrm>
            <a:off x="4641168" y="1722741"/>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9" name="Oval 28"/>
          <p:cNvSpPr/>
          <p:nvPr/>
        </p:nvSpPr>
        <p:spPr>
          <a:xfrm>
            <a:off x="6179062" y="891494"/>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0" name="Oval 29"/>
          <p:cNvSpPr/>
          <p:nvPr/>
        </p:nvSpPr>
        <p:spPr>
          <a:xfrm>
            <a:off x="5086386" y="3083761"/>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Oval 30"/>
          <p:cNvSpPr/>
          <p:nvPr/>
        </p:nvSpPr>
        <p:spPr>
          <a:xfrm>
            <a:off x="6386230" y="3090125"/>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2" name="Oval 31"/>
          <p:cNvSpPr/>
          <p:nvPr/>
        </p:nvSpPr>
        <p:spPr>
          <a:xfrm>
            <a:off x="5093530" y="3598120"/>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Oval 32"/>
          <p:cNvSpPr/>
          <p:nvPr/>
        </p:nvSpPr>
        <p:spPr>
          <a:xfrm>
            <a:off x="4764524" y="2588232"/>
            <a:ext cx="336150" cy="314100"/>
          </a:xfrm>
          <a:prstGeom prst="ellipse">
            <a:avLst/>
          </a:prstGeom>
          <a:solidFill>
            <a:schemeClr val="accent1">
              <a:alpha val="18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4" name="Oval 33"/>
          <p:cNvSpPr/>
          <p:nvPr/>
        </p:nvSpPr>
        <p:spPr>
          <a:xfrm>
            <a:off x="7464880" y="707344"/>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5" name="Oval 34"/>
          <p:cNvSpPr/>
          <p:nvPr/>
        </p:nvSpPr>
        <p:spPr>
          <a:xfrm>
            <a:off x="7999742" y="700200"/>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6" name="Oval 35"/>
          <p:cNvSpPr/>
          <p:nvPr/>
        </p:nvSpPr>
        <p:spPr>
          <a:xfrm>
            <a:off x="7468283" y="1244447"/>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7" name="Oval 36"/>
          <p:cNvSpPr/>
          <p:nvPr/>
        </p:nvSpPr>
        <p:spPr>
          <a:xfrm>
            <a:off x="8538007" y="707344"/>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 name="Oval 37"/>
          <p:cNvSpPr/>
          <p:nvPr/>
        </p:nvSpPr>
        <p:spPr>
          <a:xfrm>
            <a:off x="7999742" y="1235700"/>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Oval 38"/>
          <p:cNvSpPr/>
          <p:nvPr/>
        </p:nvSpPr>
        <p:spPr>
          <a:xfrm>
            <a:off x="7464880" y="2324097"/>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0" name="Oval 39"/>
          <p:cNvSpPr/>
          <p:nvPr/>
        </p:nvSpPr>
        <p:spPr>
          <a:xfrm>
            <a:off x="8538007" y="2324097"/>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1" name="Oval 40"/>
          <p:cNvSpPr/>
          <p:nvPr/>
        </p:nvSpPr>
        <p:spPr>
          <a:xfrm>
            <a:off x="7463698" y="2868344"/>
            <a:ext cx="336150" cy="314100"/>
          </a:xfrm>
          <a:prstGeom prst="ellipse">
            <a:avLst/>
          </a:prstGeom>
          <a:solidFill>
            <a:srgbClr val="FFFF00">
              <a:alpha val="18000"/>
            </a:srgbClr>
          </a:solidFill>
          <a:ln>
            <a:solidFill>
              <a:srgbClr val="FFFF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 name="Rectangle: Rounded Corners 6"/>
          <p:cNvSpPr/>
          <p:nvPr/>
        </p:nvSpPr>
        <p:spPr>
          <a:xfrm>
            <a:off x="8328748" y="4600575"/>
            <a:ext cx="665233" cy="357188"/>
          </a:xfrm>
          <a:prstGeom prst="roundRect">
            <a:avLst/>
          </a:prstGeom>
          <a:solidFill>
            <a:srgbClr val="FFFF00">
              <a:alpha val="18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64306" y="2207419"/>
            <a:ext cx="750094" cy="1257300"/>
          </a:xfrm>
          <a:prstGeom prst="rect">
            <a:avLst/>
          </a:prstGeom>
          <a:solidFill>
            <a:srgbClr val="FFFF00">
              <a:alpha val="18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8963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9A6A51EE-C5FA-49C2-BCDC-A404BC8A8579}" type="slidenum">
              <a:rPr lang="en-US" smtClean="0"/>
              <a:pPr/>
              <a:t>14</a:t>
            </a:fld>
            <a:endParaRPr lang="en-US" dirty="0"/>
          </a:p>
        </p:txBody>
      </p:sp>
      <p:sp>
        <p:nvSpPr>
          <p:cNvPr id="4" name="Footer Placeholder 3"/>
          <p:cNvSpPr>
            <a:spLocks noGrp="1"/>
          </p:cNvSpPr>
          <p:nvPr>
            <p:ph type="ftr" sz="quarter" idx="16"/>
          </p:nvPr>
        </p:nvSpPr>
        <p:spPr/>
        <p:txBody>
          <a:bodyPr/>
          <a:lstStyle/>
          <a:p>
            <a:pPr>
              <a:defRPr/>
            </a:pPr>
            <a:r>
              <a:rPr lang="en-US" b="1" kern="0" dirty="0"/>
              <a:t>FOR INTERNAL USE ONLY: May be shared with USAA employees only.</a:t>
            </a:r>
          </a:p>
        </p:txBody>
      </p:sp>
      <p:sp>
        <p:nvSpPr>
          <p:cNvPr id="5" name="Title 4"/>
          <p:cNvSpPr>
            <a:spLocks noGrp="1"/>
          </p:cNvSpPr>
          <p:nvPr>
            <p:ph type="title"/>
          </p:nvPr>
        </p:nvSpPr>
        <p:spPr/>
        <p:txBody>
          <a:bodyPr>
            <a:normAutofit/>
          </a:bodyPr>
          <a:lstStyle/>
          <a:p>
            <a:r>
              <a:rPr lang="en-US" dirty="0"/>
              <a:t>Target State Bank Data Mart</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648194" y="90822"/>
            <a:ext cx="914400" cy="116032"/>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USAA Bank Data</a:t>
            </a:r>
          </a:p>
        </p:txBody>
      </p:sp>
      <p:sp>
        <p:nvSpPr>
          <p:cNvPr id="115" name="Rectangle 114"/>
          <p:cNvSpPr/>
          <p:nvPr/>
        </p:nvSpPr>
        <p:spPr>
          <a:xfrm>
            <a:off x="6648194" y="270932"/>
            <a:ext cx="914400" cy="116032"/>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Non-USAA Bank Data</a:t>
            </a:r>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4177979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9A6A51EE-C5FA-49C2-BCDC-A404BC8A8579}" type="slidenum">
              <a:rPr lang="en-US" smtClean="0"/>
              <a:pPr/>
              <a:t>15</a:t>
            </a:fld>
            <a:endParaRPr lang="en-US" dirty="0"/>
          </a:p>
        </p:txBody>
      </p:sp>
      <p:sp>
        <p:nvSpPr>
          <p:cNvPr id="4" name="Footer Placeholder 3"/>
          <p:cNvSpPr>
            <a:spLocks noGrp="1"/>
          </p:cNvSpPr>
          <p:nvPr>
            <p:ph type="ftr" sz="quarter" idx="16"/>
          </p:nvPr>
        </p:nvSpPr>
        <p:spPr/>
        <p:txBody>
          <a:bodyPr/>
          <a:lstStyle/>
          <a:p>
            <a:pPr>
              <a:defRPr/>
            </a:pPr>
            <a:r>
              <a:rPr lang="en-US" b="1" kern="0" dirty="0"/>
              <a:t>FOR INTERNAL USE ONLY: May be shared with USAA employees only.</a:t>
            </a:r>
          </a:p>
        </p:txBody>
      </p:sp>
      <p:sp>
        <p:nvSpPr>
          <p:cNvPr id="5" name="Title 4"/>
          <p:cNvSpPr>
            <a:spLocks noGrp="1"/>
          </p:cNvSpPr>
          <p:nvPr>
            <p:ph type="title"/>
          </p:nvPr>
        </p:nvSpPr>
        <p:spPr/>
        <p:txBody>
          <a:bodyPr>
            <a:normAutofit/>
          </a:bodyPr>
          <a:lstStyle/>
          <a:p>
            <a:r>
              <a:rPr lang="en-US" sz="2400" dirty="0"/>
              <a:t>GPM - Phase One (Summer Release)</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498322" y="90822"/>
            <a:ext cx="914400" cy="116032"/>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USAA Bank Data</a:t>
            </a:r>
          </a:p>
        </p:txBody>
      </p:sp>
      <p:sp>
        <p:nvSpPr>
          <p:cNvPr id="115" name="Rectangle 114"/>
          <p:cNvSpPr/>
          <p:nvPr/>
        </p:nvSpPr>
        <p:spPr>
          <a:xfrm>
            <a:off x="6498322" y="270932"/>
            <a:ext cx="914400" cy="116032"/>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Non-USAA Bank Data</a:t>
            </a:r>
          </a:p>
        </p:txBody>
      </p:sp>
      <p:sp>
        <p:nvSpPr>
          <p:cNvPr id="116" name="Rectangle 115"/>
          <p:cNvSpPr/>
          <p:nvPr/>
        </p:nvSpPr>
        <p:spPr>
          <a:xfrm>
            <a:off x="6491934" y="466231"/>
            <a:ext cx="914400" cy="116032"/>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Phase 1 Deliverables</a:t>
            </a:r>
          </a:p>
        </p:txBody>
      </p:sp>
      <p:sp>
        <p:nvSpPr>
          <p:cNvPr id="159" name="Rectangle 158"/>
          <p:cNvSpPr/>
          <p:nvPr/>
        </p:nvSpPr>
        <p:spPr>
          <a:xfrm>
            <a:off x="1353600" y="3938505"/>
            <a:ext cx="4876202" cy="764772"/>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Village-Level SAM’s</a:t>
            </a:r>
          </a:p>
        </p:txBody>
      </p:sp>
      <p:sp>
        <p:nvSpPr>
          <p:cNvPr id="160" name="Rectangle 159"/>
          <p:cNvSpPr/>
          <p:nvPr/>
        </p:nvSpPr>
        <p:spPr>
          <a:xfrm>
            <a:off x="1177218" y="1148133"/>
            <a:ext cx="5833181" cy="2538510"/>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Bank</a:t>
            </a:r>
          </a:p>
        </p:txBody>
      </p:sp>
      <p:sp>
        <p:nvSpPr>
          <p:cNvPr id="161" name="Can 160"/>
          <p:cNvSpPr/>
          <p:nvPr/>
        </p:nvSpPr>
        <p:spPr>
          <a:xfrm>
            <a:off x="1106343" y="857250"/>
            <a:ext cx="7961085" cy="3938813"/>
          </a:xfrm>
          <a:prstGeom prst="can">
            <a:avLst>
              <a:gd name="adj" fmla="val 4366"/>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fontAlgn="auto">
              <a:spcBef>
                <a:spcPts val="0"/>
              </a:spcBef>
              <a:spcAft>
                <a:spcPts val="0"/>
              </a:spcAft>
            </a:pPr>
            <a:endParaRPr lang="en-US" sz="800" b="0" dirty="0">
              <a:solidFill>
                <a:schemeClr val="tx1"/>
              </a:solidFill>
            </a:endParaRPr>
          </a:p>
        </p:txBody>
      </p:sp>
      <p:sp>
        <p:nvSpPr>
          <p:cNvPr id="162" name="TextBox 161"/>
          <p:cNvSpPr txBox="1"/>
          <p:nvPr/>
        </p:nvSpPr>
        <p:spPr>
          <a:xfrm>
            <a:off x="4246175" y="4810463"/>
            <a:ext cx="1695076" cy="123111"/>
          </a:xfrm>
          <a:prstGeom prst="rect">
            <a:avLst/>
          </a:prstGeom>
          <a:noFill/>
        </p:spPr>
        <p:txBody>
          <a:bodyPr wrap="square" lIns="0" tIns="0" rIns="0" bIns="0" rtlCol="0">
            <a:spAutoFit/>
          </a:bodyPr>
          <a:lstStyle/>
          <a:p>
            <a:pPr algn="ctr"/>
            <a:r>
              <a:rPr lang="en-US" sz="800" b="1" dirty="0">
                <a:latin typeface="Arial" pitchFamily="34" charset="0"/>
                <a:cs typeface="Arial" pitchFamily="34" charset="0"/>
              </a:rPr>
              <a:t>Bank Data Mart Infrastructure</a:t>
            </a:r>
          </a:p>
        </p:txBody>
      </p:sp>
      <p:sp>
        <p:nvSpPr>
          <p:cNvPr id="163" name="Rectangle 162"/>
          <p:cNvSpPr/>
          <p:nvPr/>
        </p:nvSpPr>
        <p:spPr>
          <a:xfrm>
            <a:off x="1253250" y="1382182"/>
            <a:ext cx="933795"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Origination</a:t>
            </a:r>
          </a:p>
        </p:txBody>
      </p:sp>
      <p:sp>
        <p:nvSpPr>
          <p:cNvPr id="164" name="Rectangle 163"/>
          <p:cNvSpPr/>
          <p:nvPr/>
        </p:nvSpPr>
        <p:spPr>
          <a:xfrm>
            <a:off x="2268284" y="1382182"/>
            <a:ext cx="2310771"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Origination Detail</a:t>
            </a:r>
          </a:p>
        </p:txBody>
      </p:sp>
      <p:sp>
        <p:nvSpPr>
          <p:cNvPr id="165" name="Rectangle 164"/>
          <p:cNvSpPr/>
          <p:nvPr/>
        </p:nvSpPr>
        <p:spPr>
          <a:xfrm>
            <a:off x="2338846" y="153727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166" name="Rectangle 165"/>
          <p:cNvSpPr/>
          <p:nvPr/>
        </p:nvSpPr>
        <p:spPr>
          <a:xfrm>
            <a:off x="2338845" y="180016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67" name="Rectangle 166"/>
          <p:cNvSpPr/>
          <p:nvPr/>
        </p:nvSpPr>
        <p:spPr>
          <a:xfrm>
            <a:off x="1253250" y="2109363"/>
            <a:ext cx="933795" cy="68036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Product Arrangement</a:t>
            </a:r>
          </a:p>
          <a:p>
            <a:pPr algn="ctr" fontAlgn="auto">
              <a:spcBef>
                <a:spcPts val="0"/>
              </a:spcBef>
              <a:spcAft>
                <a:spcPts val="0"/>
              </a:spcAft>
            </a:pPr>
            <a:r>
              <a:rPr lang="en-US" sz="800" b="1" dirty="0">
                <a:solidFill>
                  <a:schemeClr val="tx1"/>
                </a:solidFill>
              </a:rPr>
              <a:t>(Core Account)</a:t>
            </a:r>
          </a:p>
        </p:txBody>
      </p:sp>
      <p:sp>
        <p:nvSpPr>
          <p:cNvPr id="168" name="Rectangle 167"/>
          <p:cNvSpPr/>
          <p:nvPr/>
        </p:nvSpPr>
        <p:spPr>
          <a:xfrm>
            <a:off x="1253250" y="2836544"/>
            <a:ext cx="933795"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Transaction</a:t>
            </a:r>
          </a:p>
        </p:txBody>
      </p:sp>
      <p:sp>
        <p:nvSpPr>
          <p:cNvPr id="172" name="Rectangle 171"/>
          <p:cNvSpPr/>
          <p:nvPr/>
        </p:nvSpPr>
        <p:spPr>
          <a:xfrm>
            <a:off x="2267970" y="2109363"/>
            <a:ext cx="2312082"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Product Arrangement Detail</a:t>
            </a:r>
          </a:p>
        </p:txBody>
      </p:sp>
      <p:sp>
        <p:nvSpPr>
          <p:cNvPr id="173" name="Rectangle 172"/>
          <p:cNvSpPr/>
          <p:nvPr/>
        </p:nvSpPr>
        <p:spPr>
          <a:xfrm>
            <a:off x="2880113" y="1537274"/>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75" name="Rectangle 174"/>
          <p:cNvSpPr/>
          <p:nvPr/>
        </p:nvSpPr>
        <p:spPr>
          <a:xfrm>
            <a:off x="2880113" y="1795939"/>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187" name="Rectangle 186"/>
          <p:cNvSpPr/>
          <p:nvPr/>
        </p:nvSpPr>
        <p:spPr>
          <a:xfrm>
            <a:off x="3421466" y="1537274"/>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9" name="Rectangle 188"/>
          <p:cNvSpPr/>
          <p:nvPr/>
        </p:nvSpPr>
        <p:spPr>
          <a:xfrm>
            <a:off x="3421466" y="179593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0" name="Rectangle 189"/>
          <p:cNvSpPr/>
          <p:nvPr/>
        </p:nvSpPr>
        <p:spPr>
          <a:xfrm>
            <a:off x="3960166" y="153727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191" name="Rectangle 190"/>
          <p:cNvSpPr/>
          <p:nvPr/>
        </p:nvSpPr>
        <p:spPr>
          <a:xfrm>
            <a:off x="2338846" y="227809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192" name="Rectangle 191"/>
          <p:cNvSpPr/>
          <p:nvPr/>
        </p:nvSpPr>
        <p:spPr>
          <a:xfrm>
            <a:off x="2338845" y="2540990"/>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94" name="Rectangle 193"/>
          <p:cNvSpPr/>
          <p:nvPr/>
        </p:nvSpPr>
        <p:spPr>
          <a:xfrm>
            <a:off x="2880113" y="227809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200" name="Rectangle 199"/>
          <p:cNvSpPr/>
          <p:nvPr/>
        </p:nvSpPr>
        <p:spPr>
          <a:xfrm>
            <a:off x="2880113" y="253676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01" name="Rectangle 200"/>
          <p:cNvSpPr/>
          <p:nvPr/>
        </p:nvSpPr>
        <p:spPr>
          <a:xfrm>
            <a:off x="3421466" y="227809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02" name="Rectangle 201"/>
          <p:cNvSpPr/>
          <p:nvPr/>
        </p:nvSpPr>
        <p:spPr>
          <a:xfrm>
            <a:off x="3421466" y="253676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203" name="Rectangle 202"/>
          <p:cNvSpPr/>
          <p:nvPr/>
        </p:nvSpPr>
        <p:spPr>
          <a:xfrm>
            <a:off x="3960166" y="227809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Pre-Paid Card</a:t>
            </a:r>
          </a:p>
        </p:txBody>
      </p:sp>
      <p:sp>
        <p:nvSpPr>
          <p:cNvPr id="214" name="Rectangle 213"/>
          <p:cNvSpPr/>
          <p:nvPr/>
        </p:nvSpPr>
        <p:spPr>
          <a:xfrm>
            <a:off x="2268284" y="2836544"/>
            <a:ext cx="2310771"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Transaction Detail</a:t>
            </a:r>
          </a:p>
        </p:txBody>
      </p:sp>
      <p:sp>
        <p:nvSpPr>
          <p:cNvPr id="216" name="Rectangle 215"/>
          <p:cNvSpPr/>
          <p:nvPr/>
        </p:nvSpPr>
        <p:spPr>
          <a:xfrm>
            <a:off x="2338846" y="298631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221" name="Rectangle 220"/>
          <p:cNvSpPr/>
          <p:nvPr/>
        </p:nvSpPr>
        <p:spPr>
          <a:xfrm>
            <a:off x="2338845" y="3249210"/>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223" name="Rectangle 222"/>
          <p:cNvSpPr/>
          <p:nvPr/>
        </p:nvSpPr>
        <p:spPr>
          <a:xfrm>
            <a:off x="2880113" y="298631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225" name="Rectangle 224"/>
          <p:cNvSpPr/>
          <p:nvPr/>
        </p:nvSpPr>
        <p:spPr>
          <a:xfrm>
            <a:off x="2880113" y="324498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26" name="Rectangle 225"/>
          <p:cNvSpPr/>
          <p:nvPr/>
        </p:nvSpPr>
        <p:spPr>
          <a:xfrm>
            <a:off x="3421466" y="298631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30" name="Rectangle 229"/>
          <p:cNvSpPr/>
          <p:nvPr/>
        </p:nvSpPr>
        <p:spPr>
          <a:xfrm>
            <a:off x="3421466" y="324498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231" name="Rectangle 230"/>
          <p:cNvSpPr/>
          <p:nvPr/>
        </p:nvSpPr>
        <p:spPr>
          <a:xfrm>
            <a:off x="3968985" y="3246815"/>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Debit Card</a:t>
            </a:r>
            <a:endParaRPr lang="en-US" sz="800" b="0" dirty="0">
              <a:solidFill>
                <a:schemeClr val="tx1"/>
              </a:solidFill>
            </a:endParaRPr>
          </a:p>
        </p:txBody>
      </p:sp>
      <p:sp>
        <p:nvSpPr>
          <p:cNvPr id="238" name="Rectangle 237"/>
          <p:cNvSpPr/>
          <p:nvPr/>
        </p:nvSpPr>
        <p:spPr>
          <a:xfrm>
            <a:off x="4821124" y="1213733"/>
            <a:ext cx="2125294" cy="468208"/>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Member Debt Solutions</a:t>
            </a:r>
          </a:p>
        </p:txBody>
      </p:sp>
      <p:cxnSp>
        <p:nvCxnSpPr>
          <p:cNvPr id="239" name="Straight Connector 60"/>
          <p:cNvCxnSpPr>
            <a:stCxn id="163" idx="2"/>
            <a:endCxn id="167" idx="0"/>
          </p:cNvCxnSpPr>
          <p:nvPr/>
        </p:nvCxnSpPr>
        <p:spPr>
          <a:xfrm>
            <a:off x="1720148" y="2062547"/>
            <a:ext cx="0" cy="46816"/>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60"/>
          <p:cNvCxnSpPr>
            <a:stCxn id="167" idx="2"/>
            <a:endCxn id="168" idx="0"/>
          </p:cNvCxnSpPr>
          <p:nvPr/>
        </p:nvCxnSpPr>
        <p:spPr>
          <a:xfrm>
            <a:off x="1720148" y="2789728"/>
            <a:ext cx="0" cy="46816"/>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60"/>
          <p:cNvCxnSpPr>
            <a:stCxn id="163" idx="3"/>
            <a:endCxn id="164" idx="1"/>
          </p:cNvCxnSpPr>
          <p:nvPr/>
        </p:nvCxnSpPr>
        <p:spPr>
          <a:xfrm>
            <a:off x="2187045" y="1722365"/>
            <a:ext cx="81239"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60"/>
          <p:cNvCxnSpPr>
            <a:stCxn id="167" idx="3"/>
            <a:endCxn id="172" idx="1"/>
          </p:cNvCxnSpPr>
          <p:nvPr/>
        </p:nvCxnSpPr>
        <p:spPr>
          <a:xfrm>
            <a:off x="2187045" y="2449546"/>
            <a:ext cx="80925"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60"/>
          <p:cNvCxnSpPr>
            <a:stCxn id="168" idx="3"/>
            <a:endCxn id="214" idx="1"/>
          </p:cNvCxnSpPr>
          <p:nvPr/>
        </p:nvCxnSpPr>
        <p:spPr>
          <a:xfrm>
            <a:off x="2187045" y="3176727"/>
            <a:ext cx="81239"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7224386" y="1148133"/>
            <a:ext cx="1746632" cy="1791189"/>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Enterprise Assets</a:t>
            </a:r>
          </a:p>
        </p:txBody>
      </p:sp>
      <p:sp>
        <p:nvSpPr>
          <p:cNvPr id="250" name="Rectangle 249"/>
          <p:cNvSpPr/>
          <p:nvPr/>
        </p:nvSpPr>
        <p:spPr>
          <a:xfrm>
            <a:off x="7326885" y="1332830"/>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Date</a:t>
            </a:r>
            <a:endParaRPr lang="en-US" sz="800" b="0" dirty="0">
              <a:solidFill>
                <a:schemeClr val="tx1"/>
              </a:solidFill>
            </a:endParaRPr>
          </a:p>
        </p:txBody>
      </p:sp>
      <p:sp>
        <p:nvSpPr>
          <p:cNvPr id="251" name="Rectangle 250"/>
          <p:cNvSpPr/>
          <p:nvPr/>
        </p:nvSpPr>
        <p:spPr>
          <a:xfrm>
            <a:off x="7867620" y="1332830"/>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Time</a:t>
            </a:r>
            <a:endParaRPr lang="en-US" sz="800" b="0" dirty="0">
              <a:solidFill>
                <a:schemeClr val="tx1"/>
              </a:solidFill>
            </a:endParaRPr>
          </a:p>
        </p:txBody>
      </p:sp>
      <p:sp>
        <p:nvSpPr>
          <p:cNvPr id="252" name="Rectangle 251"/>
          <p:cNvSpPr/>
          <p:nvPr/>
        </p:nvSpPr>
        <p:spPr>
          <a:xfrm>
            <a:off x="8415556" y="1332830"/>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Product</a:t>
            </a:r>
            <a:endParaRPr lang="en-US" sz="800" b="0" dirty="0">
              <a:solidFill>
                <a:schemeClr val="tx1"/>
              </a:solidFill>
            </a:endParaRPr>
          </a:p>
        </p:txBody>
      </p:sp>
      <p:sp>
        <p:nvSpPr>
          <p:cNvPr id="253" name="Rectangle 252"/>
          <p:cNvSpPr/>
          <p:nvPr/>
        </p:nvSpPr>
        <p:spPr>
          <a:xfrm>
            <a:off x="7331175" y="1646021"/>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Customer</a:t>
            </a:r>
            <a:endParaRPr lang="en-US" sz="800" b="0" dirty="0">
              <a:solidFill>
                <a:schemeClr val="tx1"/>
              </a:solidFill>
            </a:endParaRPr>
          </a:p>
        </p:txBody>
      </p:sp>
      <p:sp>
        <p:nvSpPr>
          <p:cNvPr id="254" name="Rectangle 253"/>
          <p:cNvSpPr/>
          <p:nvPr/>
        </p:nvSpPr>
        <p:spPr>
          <a:xfrm>
            <a:off x="7874111" y="1646935"/>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Household</a:t>
            </a:r>
            <a:endParaRPr lang="en-US" sz="800" b="0" dirty="0">
              <a:solidFill>
                <a:schemeClr val="tx1"/>
              </a:solidFill>
            </a:endParaRPr>
          </a:p>
        </p:txBody>
      </p:sp>
      <p:sp>
        <p:nvSpPr>
          <p:cNvPr id="255" name="Rectangle 254"/>
          <p:cNvSpPr/>
          <p:nvPr/>
        </p:nvSpPr>
        <p:spPr>
          <a:xfrm>
            <a:off x="8415556" y="164528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Employee</a:t>
            </a:r>
            <a:endParaRPr lang="en-US" sz="800" b="0" dirty="0">
              <a:solidFill>
                <a:schemeClr val="tx1"/>
              </a:solidFill>
            </a:endParaRPr>
          </a:p>
        </p:txBody>
      </p:sp>
      <p:cxnSp>
        <p:nvCxnSpPr>
          <p:cNvPr id="256" name="Straight Connector 255"/>
          <p:cNvCxnSpPr/>
          <p:nvPr/>
        </p:nvCxnSpPr>
        <p:spPr>
          <a:xfrm>
            <a:off x="1106343" y="3899807"/>
            <a:ext cx="796108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62748" y="4192745"/>
            <a:ext cx="719310" cy="323165"/>
          </a:xfrm>
          <a:prstGeom prst="rect">
            <a:avLst/>
          </a:prstGeom>
          <a:noFill/>
        </p:spPr>
        <p:txBody>
          <a:bodyPr wrap="square" lIns="0" tIns="0" rIns="0" bIns="0" rtlCol="0">
            <a:spAutoFit/>
          </a:bodyPr>
          <a:lstStyle>
            <a:defPPr>
              <a:defRPr lang="en-US"/>
            </a:defPPr>
            <a:lvl1pPr algn="ctr">
              <a:defRPr sz="700" b="1">
                <a:latin typeface="Arial" pitchFamily="34" charset="0"/>
                <a:cs typeface="Arial" pitchFamily="34" charset="0"/>
              </a:defRPr>
            </a:lvl1pPr>
          </a:lstStyle>
          <a:p>
            <a:r>
              <a:rPr lang="en-US" dirty="0"/>
              <a:t>Subject Area</a:t>
            </a:r>
          </a:p>
          <a:p>
            <a:r>
              <a:rPr lang="en-US" dirty="0"/>
              <a:t>Mart (SAM)</a:t>
            </a:r>
          </a:p>
          <a:p>
            <a:r>
              <a:rPr lang="en-US" dirty="0"/>
              <a:t>** EXAMPLES **</a:t>
            </a:r>
          </a:p>
        </p:txBody>
      </p:sp>
      <p:sp>
        <p:nvSpPr>
          <p:cNvPr id="258" name="Rectangle 257"/>
          <p:cNvSpPr/>
          <p:nvPr/>
        </p:nvSpPr>
        <p:spPr>
          <a:xfrm>
            <a:off x="1434021" y="4111006"/>
            <a:ext cx="1393184" cy="512197"/>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Savings Assurance</a:t>
            </a:r>
          </a:p>
        </p:txBody>
      </p:sp>
      <p:sp>
        <p:nvSpPr>
          <p:cNvPr id="259" name="Rectangle 258"/>
          <p:cNvSpPr/>
          <p:nvPr/>
        </p:nvSpPr>
        <p:spPr>
          <a:xfrm>
            <a:off x="2977147" y="4111007"/>
            <a:ext cx="784951" cy="512197"/>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Borrow Wisely</a:t>
            </a:r>
          </a:p>
        </p:txBody>
      </p:sp>
      <p:sp>
        <p:nvSpPr>
          <p:cNvPr id="260" name="Rectangle 259"/>
          <p:cNvSpPr/>
          <p:nvPr/>
        </p:nvSpPr>
        <p:spPr>
          <a:xfrm>
            <a:off x="3880315" y="4111007"/>
            <a:ext cx="1393184" cy="512197"/>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Credit Risk</a:t>
            </a:r>
          </a:p>
        </p:txBody>
      </p:sp>
      <p:sp>
        <p:nvSpPr>
          <p:cNvPr id="261" name="Rectangle 260"/>
          <p:cNvSpPr/>
          <p:nvPr/>
        </p:nvSpPr>
        <p:spPr>
          <a:xfrm>
            <a:off x="5359405" y="4111007"/>
            <a:ext cx="712664" cy="512197"/>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Real Estate</a:t>
            </a:r>
          </a:p>
        </p:txBody>
      </p:sp>
      <p:cxnSp>
        <p:nvCxnSpPr>
          <p:cNvPr id="262" name="Straight Connector 60"/>
          <p:cNvCxnSpPr>
            <a:stCxn id="238" idx="1"/>
            <a:endCxn id="172" idx="3"/>
          </p:cNvCxnSpPr>
          <p:nvPr/>
        </p:nvCxnSpPr>
        <p:spPr>
          <a:xfrm rot="10800000" flipV="1">
            <a:off x="4580052" y="1447836"/>
            <a:ext cx="241072" cy="100170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60"/>
          <p:cNvCxnSpPr>
            <a:stCxn id="249" idx="1"/>
            <a:endCxn id="160" idx="3"/>
          </p:cNvCxnSpPr>
          <p:nvPr/>
        </p:nvCxnSpPr>
        <p:spPr>
          <a:xfrm rot="10800000" flipV="1">
            <a:off x="7010400" y="2043728"/>
            <a:ext cx="213987" cy="37366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7325659" y="197130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Channel</a:t>
            </a:r>
            <a:endParaRPr lang="en-US" sz="800" b="0" dirty="0">
              <a:solidFill>
                <a:schemeClr val="tx1"/>
              </a:solidFill>
            </a:endParaRPr>
          </a:p>
        </p:txBody>
      </p:sp>
      <p:sp>
        <p:nvSpPr>
          <p:cNvPr id="265" name="Rectangle 264"/>
          <p:cNvSpPr/>
          <p:nvPr/>
        </p:nvSpPr>
        <p:spPr>
          <a:xfrm>
            <a:off x="7870607" y="197018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Financial</a:t>
            </a:r>
            <a:endParaRPr lang="en-US" sz="800" b="0" dirty="0">
              <a:solidFill>
                <a:schemeClr val="tx1"/>
              </a:solidFill>
            </a:endParaRPr>
          </a:p>
        </p:txBody>
      </p:sp>
      <p:sp>
        <p:nvSpPr>
          <p:cNvPr id="266" name="Rectangle 265"/>
          <p:cNvSpPr/>
          <p:nvPr/>
        </p:nvSpPr>
        <p:spPr>
          <a:xfrm>
            <a:off x="8415554" y="1969342"/>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SOR</a:t>
            </a:r>
            <a:endParaRPr lang="en-US" sz="800" b="0" dirty="0">
              <a:solidFill>
                <a:schemeClr val="tx1"/>
              </a:solidFill>
            </a:endParaRPr>
          </a:p>
        </p:txBody>
      </p:sp>
      <p:sp>
        <p:nvSpPr>
          <p:cNvPr id="267" name="Rectangle 266"/>
          <p:cNvSpPr/>
          <p:nvPr/>
        </p:nvSpPr>
        <p:spPr>
          <a:xfrm>
            <a:off x="1595400" y="431501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Vintage Views</a:t>
            </a:r>
            <a:endParaRPr lang="en-US" sz="800" b="0" dirty="0">
              <a:solidFill>
                <a:schemeClr val="tx1"/>
              </a:solidFill>
            </a:endParaRPr>
          </a:p>
        </p:txBody>
      </p:sp>
      <p:sp>
        <p:nvSpPr>
          <p:cNvPr id="268" name="Rectangle 267"/>
          <p:cNvSpPr/>
          <p:nvPr/>
        </p:nvSpPr>
        <p:spPr>
          <a:xfrm>
            <a:off x="2187045" y="431501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SA Pilots</a:t>
            </a:r>
            <a:endParaRPr lang="en-US" sz="800" b="0" dirty="0">
              <a:solidFill>
                <a:schemeClr val="tx1"/>
              </a:solidFill>
            </a:endParaRPr>
          </a:p>
        </p:txBody>
      </p:sp>
      <p:sp>
        <p:nvSpPr>
          <p:cNvPr id="269" name="Rectangle 268"/>
          <p:cNvSpPr/>
          <p:nvPr/>
        </p:nvSpPr>
        <p:spPr>
          <a:xfrm>
            <a:off x="3113149" y="431501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FACTA Reporting</a:t>
            </a:r>
            <a:endParaRPr lang="en-US" sz="800" b="0" dirty="0">
              <a:solidFill>
                <a:schemeClr val="tx1"/>
              </a:solidFill>
            </a:endParaRPr>
          </a:p>
        </p:txBody>
      </p:sp>
      <p:sp>
        <p:nvSpPr>
          <p:cNvPr id="270" name="Rectangle 269"/>
          <p:cNvSpPr/>
          <p:nvPr/>
        </p:nvSpPr>
        <p:spPr>
          <a:xfrm>
            <a:off x="4027187" y="431501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KRI’s</a:t>
            </a:r>
            <a:endParaRPr lang="en-US" sz="800" b="0" dirty="0">
              <a:solidFill>
                <a:schemeClr val="tx1"/>
              </a:solidFill>
            </a:endParaRPr>
          </a:p>
        </p:txBody>
      </p:sp>
      <p:sp>
        <p:nvSpPr>
          <p:cNvPr id="271" name="Rectangle 270"/>
          <p:cNvSpPr/>
          <p:nvPr/>
        </p:nvSpPr>
        <p:spPr>
          <a:xfrm>
            <a:off x="4663307" y="431501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Model Prep</a:t>
            </a:r>
            <a:endParaRPr lang="en-US" sz="800" b="0" dirty="0">
              <a:solidFill>
                <a:schemeClr val="tx1"/>
              </a:solidFill>
            </a:endParaRPr>
          </a:p>
        </p:txBody>
      </p:sp>
      <p:sp>
        <p:nvSpPr>
          <p:cNvPr id="272" name="Rectangle 271"/>
          <p:cNvSpPr/>
          <p:nvPr/>
        </p:nvSpPr>
        <p:spPr>
          <a:xfrm>
            <a:off x="5478802" y="431501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Gallup</a:t>
            </a:r>
            <a:endParaRPr lang="en-US" sz="800" b="0" dirty="0">
              <a:solidFill>
                <a:schemeClr val="tx1"/>
              </a:solidFill>
            </a:endParaRPr>
          </a:p>
        </p:txBody>
      </p:sp>
      <p:sp>
        <p:nvSpPr>
          <p:cNvPr id="273" name="Rectangle 272"/>
          <p:cNvSpPr/>
          <p:nvPr/>
        </p:nvSpPr>
        <p:spPr>
          <a:xfrm>
            <a:off x="7224386" y="2978018"/>
            <a:ext cx="1746632" cy="707457"/>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External Data</a:t>
            </a:r>
          </a:p>
        </p:txBody>
      </p:sp>
      <p:cxnSp>
        <p:nvCxnSpPr>
          <p:cNvPr id="274" name="Straight Connector 60"/>
          <p:cNvCxnSpPr>
            <a:stCxn id="273" idx="1"/>
            <a:endCxn id="160" idx="3"/>
          </p:cNvCxnSpPr>
          <p:nvPr/>
        </p:nvCxnSpPr>
        <p:spPr>
          <a:xfrm rot="10800000">
            <a:off x="7010400" y="2417389"/>
            <a:ext cx="213987" cy="91435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7319272" y="3170360"/>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err="1">
                <a:solidFill>
                  <a:schemeClr val="tx1"/>
                </a:solidFill>
              </a:rPr>
              <a:t>Corelogic</a:t>
            </a:r>
            <a:endParaRPr lang="en-US" sz="800" b="0" dirty="0">
              <a:solidFill>
                <a:schemeClr val="tx1"/>
              </a:solidFill>
            </a:endParaRPr>
          </a:p>
        </p:txBody>
      </p:sp>
      <p:sp>
        <p:nvSpPr>
          <p:cNvPr id="276" name="Rectangle 275"/>
          <p:cNvSpPr/>
          <p:nvPr/>
        </p:nvSpPr>
        <p:spPr>
          <a:xfrm>
            <a:off x="7862312" y="31635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Argus</a:t>
            </a:r>
            <a:endParaRPr lang="en-US" sz="800" b="0" dirty="0">
              <a:solidFill>
                <a:schemeClr val="tx1"/>
              </a:solidFill>
            </a:endParaRPr>
          </a:p>
        </p:txBody>
      </p:sp>
      <p:sp>
        <p:nvSpPr>
          <p:cNvPr id="277" name="Rectangle 276"/>
          <p:cNvSpPr/>
          <p:nvPr/>
        </p:nvSpPr>
        <p:spPr>
          <a:xfrm>
            <a:off x="8415556" y="3167474"/>
            <a:ext cx="473869" cy="208734"/>
          </a:xfrm>
          <a:prstGeom prst="rect">
            <a:avLst/>
          </a:prstGeom>
          <a:solidFill>
            <a:srgbClr val="FFC0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Experian Premier </a:t>
            </a:r>
            <a:r>
              <a:rPr lang="en-US" sz="700" dirty="0" err="1">
                <a:solidFill>
                  <a:schemeClr val="tx1"/>
                </a:solidFill>
              </a:rPr>
              <a:t>Att</a:t>
            </a:r>
            <a:endParaRPr lang="en-US" sz="700" b="0" dirty="0">
              <a:solidFill>
                <a:schemeClr val="tx1"/>
              </a:solidFill>
            </a:endParaRPr>
          </a:p>
        </p:txBody>
      </p:sp>
      <p:sp>
        <p:nvSpPr>
          <p:cNvPr id="278" name="Rectangle 277"/>
          <p:cNvSpPr/>
          <p:nvPr/>
        </p:nvSpPr>
        <p:spPr>
          <a:xfrm>
            <a:off x="3960166" y="298738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Pre-Paid Card</a:t>
            </a:r>
          </a:p>
        </p:txBody>
      </p:sp>
      <p:sp>
        <p:nvSpPr>
          <p:cNvPr id="279" name="TextBox 278"/>
          <p:cNvSpPr txBox="1"/>
          <p:nvPr/>
        </p:nvSpPr>
        <p:spPr>
          <a:xfrm>
            <a:off x="19547" y="2352855"/>
            <a:ext cx="831973" cy="215444"/>
          </a:xfrm>
          <a:prstGeom prst="rect">
            <a:avLst/>
          </a:prstGeom>
          <a:noFill/>
        </p:spPr>
        <p:txBody>
          <a:bodyPr wrap="square" lIns="0" tIns="0" rIns="0" bIns="0" rtlCol="0">
            <a:spAutoFit/>
          </a:bodyPr>
          <a:lstStyle/>
          <a:p>
            <a:pPr algn="ctr"/>
            <a:r>
              <a:rPr lang="en-US" sz="700" b="1" dirty="0">
                <a:latin typeface="Arial" pitchFamily="34" charset="0"/>
                <a:cs typeface="Arial" pitchFamily="34" charset="0"/>
              </a:rPr>
              <a:t>General Purpose </a:t>
            </a:r>
          </a:p>
          <a:p>
            <a:pPr algn="ctr"/>
            <a:r>
              <a:rPr lang="en-US" sz="700" b="1" dirty="0">
                <a:latin typeface="Arial" pitchFamily="34" charset="0"/>
                <a:cs typeface="Arial" pitchFamily="34" charset="0"/>
              </a:rPr>
              <a:t>Mart (GPM)</a:t>
            </a:r>
          </a:p>
        </p:txBody>
      </p:sp>
      <p:cxnSp>
        <p:nvCxnSpPr>
          <p:cNvPr id="280" name="Straight Connector 279"/>
          <p:cNvCxnSpPr/>
          <p:nvPr/>
        </p:nvCxnSpPr>
        <p:spPr>
          <a:xfrm>
            <a:off x="902320" y="927100"/>
            <a:ext cx="0" cy="29647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902320" y="927972"/>
            <a:ext cx="152400" cy="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902320" y="3891891"/>
            <a:ext cx="152400" cy="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898888" y="3918857"/>
            <a:ext cx="152400" cy="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906222" y="3918857"/>
            <a:ext cx="0" cy="737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905238" y="4655893"/>
            <a:ext cx="152400" cy="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840105" y="4304199"/>
            <a:ext cx="64831" cy="2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833192" y="2367420"/>
            <a:ext cx="64831" cy="2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Rectangle 287"/>
          <p:cNvSpPr/>
          <p:nvPr/>
        </p:nvSpPr>
        <p:spPr>
          <a:xfrm>
            <a:off x="4921875" y="137696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Asset Recovery</a:t>
            </a:r>
          </a:p>
        </p:txBody>
      </p:sp>
      <p:sp>
        <p:nvSpPr>
          <p:cNvPr id="289" name="Rectangle 288"/>
          <p:cNvSpPr/>
          <p:nvPr/>
        </p:nvSpPr>
        <p:spPr>
          <a:xfrm>
            <a:off x="5643420" y="137696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Bankruptcy</a:t>
            </a:r>
          </a:p>
        </p:txBody>
      </p:sp>
      <p:sp>
        <p:nvSpPr>
          <p:cNvPr id="290" name="Rectangle 289"/>
          <p:cNvSpPr/>
          <p:nvPr/>
        </p:nvSpPr>
        <p:spPr>
          <a:xfrm>
            <a:off x="6347801" y="137696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Collections</a:t>
            </a:r>
          </a:p>
        </p:txBody>
      </p:sp>
      <p:sp>
        <p:nvSpPr>
          <p:cNvPr id="291" name="Rectangle 290"/>
          <p:cNvSpPr/>
          <p:nvPr/>
        </p:nvSpPr>
        <p:spPr>
          <a:xfrm>
            <a:off x="4821124" y="2280458"/>
            <a:ext cx="2125294" cy="871419"/>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Ancillary Products</a:t>
            </a:r>
          </a:p>
        </p:txBody>
      </p:sp>
      <p:sp>
        <p:nvSpPr>
          <p:cNvPr id="292" name="Rectangle 291"/>
          <p:cNvSpPr/>
          <p:nvPr/>
        </p:nvSpPr>
        <p:spPr>
          <a:xfrm>
            <a:off x="4883928" y="2423467"/>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Debt Protection</a:t>
            </a:r>
          </a:p>
        </p:txBody>
      </p:sp>
      <p:sp>
        <p:nvSpPr>
          <p:cNvPr id="293" name="Rectangle 292"/>
          <p:cNvSpPr/>
          <p:nvPr/>
        </p:nvSpPr>
        <p:spPr>
          <a:xfrm>
            <a:off x="5415729" y="2423465"/>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Ext </a:t>
            </a:r>
            <a:r>
              <a:rPr lang="en-US" sz="800" dirty="0" err="1">
                <a:solidFill>
                  <a:schemeClr val="tx1"/>
                </a:solidFill>
              </a:rPr>
              <a:t>Veh</a:t>
            </a:r>
            <a:r>
              <a:rPr lang="en-US" sz="800" dirty="0">
                <a:solidFill>
                  <a:schemeClr val="tx1"/>
                </a:solidFill>
              </a:rPr>
              <a:t> Protection</a:t>
            </a:r>
          </a:p>
        </p:txBody>
      </p:sp>
      <p:sp>
        <p:nvSpPr>
          <p:cNvPr id="294" name="Rectangle 293"/>
          <p:cNvSpPr/>
          <p:nvPr/>
        </p:nvSpPr>
        <p:spPr>
          <a:xfrm>
            <a:off x="5933128" y="241767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Total Loss Protection</a:t>
            </a:r>
          </a:p>
        </p:txBody>
      </p:sp>
      <p:sp>
        <p:nvSpPr>
          <p:cNvPr id="295" name="Rectangle 294"/>
          <p:cNvSpPr/>
          <p:nvPr/>
        </p:nvSpPr>
        <p:spPr>
          <a:xfrm>
            <a:off x="4883324" y="265724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Monitoring</a:t>
            </a:r>
          </a:p>
        </p:txBody>
      </p:sp>
      <p:sp>
        <p:nvSpPr>
          <p:cNvPr id="296" name="Rectangle 295"/>
          <p:cNvSpPr/>
          <p:nvPr/>
        </p:nvSpPr>
        <p:spPr>
          <a:xfrm>
            <a:off x="5418199" y="2659575"/>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Identity Protection</a:t>
            </a:r>
          </a:p>
        </p:txBody>
      </p:sp>
      <p:sp>
        <p:nvSpPr>
          <p:cNvPr id="297" name="Rectangle 296"/>
          <p:cNvSpPr/>
          <p:nvPr/>
        </p:nvSpPr>
        <p:spPr>
          <a:xfrm>
            <a:off x="5933128" y="265813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Web Bill Pay</a:t>
            </a:r>
          </a:p>
        </p:txBody>
      </p:sp>
      <p:sp>
        <p:nvSpPr>
          <p:cNvPr id="298" name="Rectangle 297"/>
          <p:cNvSpPr/>
          <p:nvPr/>
        </p:nvSpPr>
        <p:spPr>
          <a:xfrm>
            <a:off x="6450527" y="241738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External Aggregator</a:t>
            </a:r>
          </a:p>
        </p:txBody>
      </p:sp>
      <p:sp>
        <p:nvSpPr>
          <p:cNvPr id="299" name="Rectangle 298"/>
          <p:cNvSpPr/>
          <p:nvPr/>
        </p:nvSpPr>
        <p:spPr>
          <a:xfrm>
            <a:off x="6446713" y="2657246"/>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RERN</a:t>
            </a:r>
          </a:p>
        </p:txBody>
      </p:sp>
      <p:sp>
        <p:nvSpPr>
          <p:cNvPr id="300" name="Rectangle 299"/>
          <p:cNvSpPr/>
          <p:nvPr/>
        </p:nvSpPr>
        <p:spPr>
          <a:xfrm>
            <a:off x="5155348" y="289421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Safety Dep Box</a:t>
            </a:r>
          </a:p>
        </p:txBody>
      </p:sp>
      <p:cxnSp>
        <p:nvCxnSpPr>
          <p:cNvPr id="301" name="Straight Connector 60"/>
          <p:cNvCxnSpPr>
            <a:stCxn id="291" idx="1"/>
            <a:endCxn id="172" idx="3"/>
          </p:cNvCxnSpPr>
          <p:nvPr/>
        </p:nvCxnSpPr>
        <p:spPr>
          <a:xfrm rot="10800000">
            <a:off x="4580052" y="2449546"/>
            <a:ext cx="241072" cy="26662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2" name="Rectangle 301"/>
          <p:cNvSpPr/>
          <p:nvPr/>
        </p:nvSpPr>
        <p:spPr>
          <a:xfrm>
            <a:off x="4830228" y="1741458"/>
            <a:ext cx="2125294" cy="48967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cxnSp>
        <p:nvCxnSpPr>
          <p:cNvPr id="303" name="Straight Connector 60"/>
          <p:cNvCxnSpPr>
            <a:stCxn id="302" idx="1"/>
            <a:endCxn id="172" idx="3"/>
          </p:cNvCxnSpPr>
          <p:nvPr/>
        </p:nvCxnSpPr>
        <p:spPr>
          <a:xfrm rot="10800000" flipV="1">
            <a:off x="4580052" y="1986296"/>
            <a:ext cx="250176" cy="46325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4" name="Rectangle 303"/>
          <p:cNvSpPr/>
          <p:nvPr/>
        </p:nvSpPr>
        <p:spPr>
          <a:xfrm>
            <a:off x="4921253" y="1915630"/>
            <a:ext cx="473869" cy="208734"/>
          </a:xfrm>
          <a:prstGeom prst="rect">
            <a:avLst/>
          </a:prstGeom>
          <a:solidFill>
            <a:srgbClr val="FFC0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Customer Level</a:t>
            </a:r>
          </a:p>
        </p:txBody>
      </p:sp>
      <p:sp>
        <p:nvSpPr>
          <p:cNvPr id="305" name="Rectangle 304"/>
          <p:cNvSpPr/>
          <p:nvPr/>
        </p:nvSpPr>
        <p:spPr>
          <a:xfrm>
            <a:off x="5643420" y="191994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Account Level</a:t>
            </a:r>
          </a:p>
        </p:txBody>
      </p:sp>
      <p:sp>
        <p:nvSpPr>
          <p:cNvPr id="306" name="Rectangle 305"/>
          <p:cNvSpPr/>
          <p:nvPr/>
        </p:nvSpPr>
        <p:spPr>
          <a:xfrm>
            <a:off x="7325659" y="2617922"/>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Money Movement</a:t>
            </a:r>
            <a:endParaRPr lang="en-US" sz="800" b="0" dirty="0">
              <a:solidFill>
                <a:schemeClr val="tx1"/>
              </a:solidFill>
            </a:endParaRPr>
          </a:p>
        </p:txBody>
      </p:sp>
      <p:sp>
        <p:nvSpPr>
          <p:cNvPr id="307" name="Rectangle 306"/>
          <p:cNvSpPr/>
          <p:nvPr/>
        </p:nvSpPr>
        <p:spPr>
          <a:xfrm>
            <a:off x="4818632" y="3183597"/>
            <a:ext cx="2125294" cy="463310"/>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Physical Infrastructure</a:t>
            </a:r>
          </a:p>
        </p:txBody>
      </p:sp>
      <p:sp>
        <p:nvSpPr>
          <p:cNvPr id="308" name="Rectangle 307"/>
          <p:cNvSpPr/>
          <p:nvPr/>
        </p:nvSpPr>
        <p:spPr>
          <a:xfrm>
            <a:off x="5138463" y="334578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ATM</a:t>
            </a:r>
          </a:p>
        </p:txBody>
      </p:sp>
      <p:sp>
        <p:nvSpPr>
          <p:cNvPr id="309" name="Rectangle 308"/>
          <p:cNvSpPr/>
          <p:nvPr/>
        </p:nvSpPr>
        <p:spPr>
          <a:xfrm>
            <a:off x="6161977" y="334499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Financial Centers</a:t>
            </a:r>
          </a:p>
        </p:txBody>
      </p:sp>
      <p:cxnSp>
        <p:nvCxnSpPr>
          <p:cNvPr id="310" name="Straight Connector 60"/>
          <p:cNvCxnSpPr>
            <a:stCxn id="307" idx="1"/>
            <a:endCxn id="214" idx="3"/>
          </p:cNvCxnSpPr>
          <p:nvPr/>
        </p:nvCxnSpPr>
        <p:spPr>
          <a:xfrm rot="10800000">
            <a:off x="4579056" y="3176728"/>
            <a:ext cx="239577" cy="23852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1" name="Rectangle 310"/>
          <p:cNvSpPr/>
          <p:nvPr/>
        </p:nvSpPr>
        <p:spPr>
          <a:xfrm>
            <a:off x="6310222" y="3938505"/>
            <a:ext cx="2632177" cy="764772"/>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Cross-Product SAM’s</a:t>
            </a:r>
          </a:p>
        </p:txBody>
      </p:sp>
      <p:sp>
        <p:nvSpPr>
          <p:cNvPr id="312" name="Rectangle 311"/>
          <p:cNvSpPr/>
          <p:nvPr/>
        </p:nvSpPr>
        <p:spPr>
          <a:xfrm>
            <a:off x="6440090" y="426097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Loss</a:t>
            </a:r>
            <a:endParaRPr lang="en-US" sz="800" b="0" dirty="0">
              <a:solidFill>
                <a:schemeClr val="tx1"/>
              </a:solidFill>
            </a:endParaRPr>
          </a:p>
        </p:txBody>
      </p:sp>
      <p:sp>
        <p:nvSpPr>
          <p:cNvPr id="313" name="Rectangle 312"/>
          <p:cNvSpPr/>
          <p:nvPr/>
        </p:nvSpPr>
        <p:spPr>
          <a:xfrm>
            <a:off x="7022032" y="426097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Regulatory</a:t>
            </a:r>
            <a:endParaRPr lang="en-US" sz="800" b="0" dirty="0">
              <a:solidFill>
                <a:schemeClr val="tx1"/>
              </a:solidFill>
            </a:endParaRPr>
          </a:p>
        </p:txBody>
      </p:sp>
      <p:sp>
        <p:nvSpPr>
          <p:cNvPr id="314" name="Rectangle 313"/>
          <p:cNvSpPr/>
          <p:nvPr/>
        </p:nvSpPr>
        <p:spPr>
          <a:xfrm>
            <a:off x="7626310" y="4260971"/>
            <a:ext cx="552890"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Transaction Party</a:t>
            </a:r>
            <a:endParaRPr lang="en-US" sz="800" b="0" dirty="0">
              <a:solidFill>
                <a:schemeClr val="tx1"/>
              </a:solidFill>
            </a:endParaRPr>
          </a:p>
        </p:txBody>
      </p:sp>
      <p:sp>
        <p:nvSpPr>
          <p:cNvPr id="315" name="Rectangle 314"/>
          <p:cNvSpPr/>
          <p:nvPr/>
        </p:nvSpPr>
        <p:spPr>
          <a:xfrm>
            <a:off x="5673927" y="289570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Value</a:t>
            </a:r>
          </a:p>
        </p:txBody>
      </p:sp>
      <p:sp>
        <p:nvSpPr>
          <p:cNvPr id="316" name="Rectangle 315"/>
          <p:cNvSpPr/>
          <p:nvPr/>
        </p:nvSpPr>
        <p:spPr>
          <a:xfrm>
            <a:off x="7870607" y="2297225"/>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CPF</a:t>
            </a:r>
            <a:endParaRPr lang="en-US" sz="800" b="0" dirty="0">
              <a:solidFill>
                <a:schemeClr val="tx1"/>
              </a:solidFill>
            </a:endParaRPr>
          </a:p>
        </p:txBody>
      </p:sp>
      <p:sp>
        <p:nvSpPr>
          <p:cNvPr id="317" name="Rectangle 316"/>
          <p:cNvSpPr/>
          <p:nvPr/>
        </p:nvSpPr>
        <p:spPr>
          <a:xfrm>
            <a:off x="8415555" y="229434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EWL</a:t>
            </a:r>
            <a:endParaRPr lang="en-US" sz="800" b="0" dirty="0">
              <a:solidFill>
                <a:schemeClr val="tx1"/>
              </a:solidFill>
            </a:endParaRPr>
          </a:p>
        </p:txBody>
      </p:sp>
      <p:sp>
        <p:nvSpPr>
          <p:cNvPr id="318" name="Rectangle 317"/>
          <p:cNvSpPr/>
          <p:nvPr/>
        </p:nvSpPr>
        <p:spPr>
          <a:xfrm>
            <a:off x="8305864" y="4260971"/>
            <a:ext cx="552890"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Bank Finance</a:t>
            </a:r>
            <a:endParaRPr lang="en-US" sz="800" b="0" dirty="0">
              <a:solidFill>
                <a:schemeClr val="tx1"/>
              </a:solidFill>
            </a:endParaRPr>
          </a:p>
        </p:txBody>
      </p:sp>
      <p:sp>
        <p:nvSpPr>
          <p:cNvPr id="319" name="Rectangle 318"/>
          <p:cNvSpPr/>
          <p:nvPr/>
        </p:nvSpPr>
        <p:spPr>
          <a:xfrm>
            <a:off x="6348082" y="191994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Transaction Level</a:t>
            </a:r>
          </a:p>
        </p:txBody>
      </p:sp>
      <p:sp>
        <p:nvSpPr>
          <p:cNvPr id="320" name="Rectangle 319"/>
          <p:cNvSpPr/>
          <p:nvPr/>
        </p:nvSpPr>
        <p:spPr>
          <a:xfrm>
            <a:off x="7870607" y="261259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UNICA Campaign</a:t>
            </a:r>
            <a:endParaRPr lang="en-US" sz="800" b="0" dirty="0">
              <a:solidFill>
                <a:schemeClr val="tx1"/>
              </a:solidFill>
            </a:endParaRPr>
          </a:p>
        </p:txBody>
      </p:sp>
      <p:sp>
        <p:nvSpPr>
          <p:cNvPr id="321" name="Rectangle 320"/>
          <p:cNvSpPr/>
          <p:nvPr/>
        </p:nvSpPr>
        <p:spPr>
          <a:xfrm>
            <a:off x="6209778" y="289421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Trust</a:t>
            </a:r>
            <a:endParaRPr lang="en-US" sz="800" b="0" dirty="0">
              <a:solidFill>
                <a:schemeClr val="tx1"/>
              </a:solidFill>
            </a:endParaRPr>
          </a:p>
        </p:txBody>
      </p:sp>
      <p:sp>
        <p:nvSpPr>
          <p:cNvPr id="322" name="Rectangle 321"/>
          <p:cNvSpPr/>
          <p:nvPr/>
        </p:nvSpPr>
        <p:spPr>
          <a:xfrm>
            <a:off x="7329623" y="342547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Zillow</a:t>
            </a:r>
            <a:endParaRPr lang="en-US" sz="800" b="0" dirty="0">
              <a:solidFill>
                <a:schemeClr val="tx1"/>
              </a:solidFill>
            </a:endParaRPr>
          </a:p>
        </p:txBody>
      </p:sp>
      <p:sp>
        <p:nvSpPr>
          <p:cNvPr id="323" name="Rectangle 322"/>
          <p:cNvSpPr/>
          <p:nvPr/>
        </p:nvSpPr>
        <p:spPr>
          <a:xfrm>
            <a:off x="7867620" y="342451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Realtor.com</a:t>
            </a:r>
            <a:endParaRPr lang="en-US" sz="700" b="0" dirty="0">
              <a:solidFill>
                <a:schemeClr val="tx1"/>
              </a:solidFill>
            </a:endParaRPr>
          </a:p>
        </p:txBody>
      </p:sp>
      <p:sp>
        <p:nvSpPr>
          <p:cNvPr id="324" name="Rectangle 323"/>
          <p:cNvSpPr/>
          <p:nvPr/>
        </p:nvSpPr>
        <p:spPr>
          <a:xfrm>
            <a:off x="8415556" y="342645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Moody's</a:t>
            </a:r>
            <a:endParaRPr lang="en-US" sz="800" b="0" dirty="0">
              <a:solidFill>
                <a:schemeClr val="tx1"/>
              </a:solidFill>
            </a:endParaRPr>
          </a:p>
        </p:txBody>
      </p:sp>
      <p:sp>
        <p:nvSpPr>
          <p:cNvPr id="325" name="Rectangle 324"/>
          <p:cNvSpPr/>
          <p:nvPr/>
        </p:nvSpPr>
        <p:spPr>
          <a:xfrm>
            <a:off x="8415554" y="261284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Voice of the Member</a:t>
            </a:r>
            <a:endParaRPr lang="en-US" sz="700" b="0" dirty="0">
              <a:solidFill>
                <a:schemeClr val="tx1"/>
              </a:solidFill>
            </a:endParaRPr>
          </a:p>
        </p:txBody>
      </p:sp>
      <p:sp>
        <p:nvSpPr>
          <p:cNvPr id="326" name="Rectangle 325"/>
          <p:cNvSpPr/>
          <p:nvPr/>
        </p:nvSpPr>
        <p:spPr>
          <a:xfrm>
            <a:off x="7466861" y="270932"/>
            <a:ext cx="914400" cy="116032"/>
          </a:xfrm>
          <a:prstGeom prst="rect">
            <a:avLst/>
          </a:prstGeom>
          <a:solidFill>
            <a:srgbClr val="FFC0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Agile Team Work</a:t>
            </a:r>
          </a:p>
        </p:txBody>
      </p:sp>
      <p:sp>
        <p:nvSpPr>
          <p:cNvPr id="327" name="Rectangle 326"/>
          <p:cNvSpPr/>
          <p:nvPr/>
        </p:nvSpPr>
        <p:spPr>
          <a:xfrm>
            <a:off x="7325658" y="230065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Digital</a:t>
            </a:r>
            <a:endParaRPr lang="en-US" sz="800" b="0" dirty="0">
              <a:solidFill>
                <a:schemeClr val="tx1"/>
              </a:solidFill>
            </a:endParaRPr>
          </a:p>
        </p:txBody>
      </p:sp>
    </p:spTree>
    <p:extLst>
      <p:ext uri="{BB962C8B-B14F-4D97-AF65-F5344CB8AC3E}">
        <p14:creationId xmlns:p14="http://schemas.microsoft.com/office/powerpoint/2010/main" val="4280682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9A6A51EE-C5FA-49C2-BCDC-A404BC8A8579}" type="slidenum">
              <a:rPr lang="en-US" smtClean="0"/>
              <a:pPr/>
              <a:t>16</a:t>
            </a:fld>
            <a:endParaRPr lang="en-US" dirty="0"/>
          </a:p>
        </p:txBody>
      </p:sp>
      <p:sp>
        <p:nvSpPr>
          <p:cNvPr id="4" name="Footer Placeholder 3"/>
          <p:cNvSpPr>
            <a:spLocks noGrp="1"/>
          </p:cNvSpPr>
          <p:nvPr>
            <p:ph type="ftr" sz="quarter" idx="16"/>
          </p:nvPr>
        </p:nvSpPr>
        <p:spPr/>
        <p:txBody>
          <a:bodyPr/>
          <a:lstStyle/>
          <a:p>
            <a:pPr>
              <a:defRPr/>
            </a:pPr>
            <a:r>
              <a:rPr lang="en-US" b="1" kern="0" dirty="0"/>
              <a:t>FOR INTERNAL USE ONLY: May be shared with USAA employees only.</a:t>
            </a:r>
          </a:p>
        </p:txBody>
      </p:sp>
      <p:sp>
        <p:nvSpPr>
          <p:cNvPr id="5" name="Title 4"/>
          <p:cNvSpPr>
            <a:spLocks noGrp="1"/>
          </p:cNvSpPr>
          <p:nvPr>
            <p:ph type="title"/>
          </p:nvPr>
        </p:nvSpPr>
        <p:spPr/>
        <p:txBody>
          <a:bodyPr>
            <a:normAutofit/>
          </a:bodyPr>
          <a:lstStyle/>
          <a:p>
            <a:r>
              <a:rPr lang="en-US" dirty="0"/>
              <a:t>Target State Bank Data Mart</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648194" y="90822"/>
            <a:ext cx="914400" cy="116032"/>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USAA Bank Data</a:t>
            </a:r>
          </a:p>
        </p:txBody>
      </p:sp>
      <p:sp>
        <p:nvSpPr>
          <p:cNvPr id="115" name="Rectangle 114"/>
          <p:cNvSpPr/>
          <p:nvPr/>
        </p:nvSpPr>
        <p:spPr>
          <a:xfrm>
            <a:off x="6648194" y="270932"/>
            <a:ext cx="914400" cy="116032"/>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Non-USAA Bank Data</a:t>
            </a:r>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2068607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9A6A51EE-C5FA-49C2-BCDC-A404BC8A8579}" type="slidenum">
              <a:rPr lang="en-US" smtClean="0"/>
              <a:pPr/>
              <a:t>17</a:t>
            </a:fld>
            <a:endParaRPr lang="en-US" dirty="0"/>
          </a:p>
        </p:txBody>
      </p:sp>
      <p:sp>
        <p:nvSpPr>
          <p:cNvPr id="4" name="Footer Placeholder 3"/>
          <p:cNvSpPr>
            <a:spLocks noGrp="1"/>
          </p:cNvSpPr>
          <p:nvPr>
            <p:ph type="ftr" sz="quarter" idx="16"/>
          </p:nvPr>
        </p:nvSpPr>
        <p:spPr/>
        <p:txBody>
          <a:bodyPr/>
          <a:lstStyle/>
          <a:p>
            <a:pPr>
              <a:defRPr/>
            </a:pPr>
            <a:r>
              <a:rPr lang="en-US" b="1" kern="0" dirty="0"/>
              <a:t>FOR INTERNAL USE ONLY: May be shared with USAA employees only.</a:t>
            </a:r>
          </a:p>
        </p:txBody>
      </p:sp>
      <p:sp>
        <p:nvSpPr>
          <p:cNvPr id="5" name="Title 4"/>
          <p:cNvSpPr>
            <a:spLocks noGrp="1"/>
          </p:cNvSpPr>
          <p:nvPr>
            <p:ph type="title"/>
          </p:nvPr>
        </p:nvSpPr>
        <p:spPr/>
        <p:txBody>
          <a:bodyPr>
            <a:normAutofit/>
          </a:bodyPr>
          <a:lstStyle/>
          <a:p>
            <a:r>
              <a:rPr lang="en-US" sz="2400" dirty="0"/>
              <a:t>GPM - Phase One (Summer Release)</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498322" y="90822"/>
            <a:ext cx="914400" cy="116032"/>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USAA Bank Data</a:t>
            </a:r>
          </a:p>
        </p:txBody>
      </p:sp>
      <p:sp>
        <p:nvSpPr>
          <p:cNvPr id="115" name="Rectangle 114"/>
          <p:cNvSpPr/>
          <p:nvPr/>
        </p:nvSpPr>
        <p:spPr>
          <a:xfrm>
            <a:off x="6498322" y="270932"/>
            <a:ext cx="914400" cy="116032"/>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Non-USAA Bank Data</a:t>
            </a:r>
          </a:p>
        </p:txBody>
      </p:sp>
      <p:sp>
        <p:nvSpPr>
          <p:cNvPr id="116" name="Rectangle 115"/>
          <p:cNvSpPr/>
          <p:nvPr/>
        </p:nvSpPr>
        <p:spPr>
          <a:xfrm>
            <a:off x="6491934" y="466231"/>
            <a:ext cx="914400" cy="116032"/>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Phase 1 Deliverables</a:t>
            </a:r>
          </a:p>
        </p:txBody>
      </p:sp>
      <p:sp>
        <p:nvSpPr>
          <p:cNvPr id="159" name="Rectangle 158"/>
          <p:cNvSpPr/>
          <p:nvPr/>
        </p:nvSpPr>
        <p:spPr>
          <a:xfrm>
            <a:off x="1353600" y="3938505"/>
            <a:ext cx="4876202" cy="764772"/>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Village-Level SAM’s</a:t>
            </a:r>
          </a:p>
        </p:txBody>
      </p:sp>
      <p:sp>
        <p:nvSpPr>
          <p:cNvPr id="160" name="Rectangle 159"/>
          <p:cNvSpPr/>
          <p:nvPr/>
        </p:nvSpPr>
        <p:spPr>
          <a:xfrm>
            <a:off x="1177218" y="1148133"/>
            <a:ext cx="5833181" cy="2538510"/>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Bank</a:t>
            </a:r>
          </a:p>
        </p:txBody>
      </p:sp>
      <p:sp>
        <p:nvSpPr>
          <p:cNvPr id="161" name="Can 160"/>
          <p:cNvSpPr/>
          <p:nvPr/>
        </p:nvSpPr>
        <p:spPr>
          <a:xfrm>
            <a:off x="1106343" y="857250"/>
            <a:ext cx="7961085" cy="3938813"/>
          </a:xfrm>
          <a:prstGeom prst="can">
            <a:avLst>
              <a:gd name="adj" fmla="val 4366"/>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fontAlgn="auto">
              <a:spcBef>
                <a:spcPts val="0"/>
              </a:spcBef>
              <a:spcAft>
                <a:spcPts val="0"/>
              </a:spcAft>
            </a:pPr>
            <a:endParaRPr lang="en-US" sz="800" b="0" dirty="0">
              <a:solidFill>
                <a:schemeClr val="tx1"/>
              </a:solidFill>
            </a:endParaRPr>
          </a:p>
        </p:txBody>
      </p:sp>
      <p:sp>
        <p:nvSpPr>
          <p:cNvPr id="162" name="TextBox 161"/>
          <p:cNvSpPr txBox="1"/>
          <p:nvPr/>
        </p:nvSpPr>
        <p:spPr>
          <a:xfrm>
            <a:off x="4246175" y="4810463"/>
            <a:ext cx="1695076" cy="123111"/>
          </a:xfrm>
          <a:prstGeom prst="rect">
            <a:avLst/>
          </a:prstGeom>
          <a:noFill/>
        </p:spPr>
        <p:txBody>
          <a:bodyPr wrap="square" lIns="0" tIns="0" rIns="0" bIns="0" rtlCol="0">
            <a:spAutoFit/>
          </a:bodyPr>
          <a:lstStyle/>
          <a:p>
            <a:pPr algn="ctr"/>
            <a:r>
              <a:rPr lang="en-US" sz="800" b="1" dirty="0">
                <a:latin typeface="Arial" pitchFamily="34" charset="0"/>
                <a:cs typeface="Arial" pitchFamily="34" charset="0"/>
              </a:rPr>
              <a:t>Bank Data Mart Infrastructure</a:t>
            </a:r>
          </a:p>
        </p:txBody>
      </p:sp>
      <p:sp>
        <p:nvSpPr>
          <p:cNvPr id="163" name="Rectangle 162"/>
          <p:cNvSpPr/>
          <p:nvPr/>
        </p:nvSpPr>
        <p:spPr>
          <a:xfrm>
            <a:off x="1253250" y="1382182"/>
            <a:ext cx="933795"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Origination</a:t>
            </a:r>
          </a:p>
        </p:txBody>
      </p:sp>
      <p:sp>
        <p:nvSpPr>
          <p:cNvPr id="164" name="Rectangle 163"/>
          <p:cNvSpPr/>
          <p:nvPr/>
        </p:nvSpPr>
        <p:spPr>
          <a:xfrm>
            <a:off x="2268284" y="1382182"/>
            <a:ext cx="2310771"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Origination Detail</a:t>
            </a:r>
          </a:p>
        </p:txBody>
      </p:sp>
      <p:sp>
        <p:nvSpPr>
          <p:cNvPr id="165" name="Rectangle 164"/>
          <p:cNvSpPr/>
          <p:nvPr/>
        </p:nvSpPr>
        <p:spPr>
          <a:xfrm>
            <a:off x="2338846" y="153727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166" name="Rectangle 165"/>
          <p:cNvSpPr/>
          <p:nvPr/>
        </p:nvSpPr>
        <p:spPr>
          <a:xfrm>
            <a:off x="2338845" y="180016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67" name="Rectangle 166"/>
          <p:cNvSpPr/>
          <p:nvPr/>
        </p:nvSpPr>
        <p:spPr>
          <a:xfrm>
            <a:off x="1253250" y="2109363"/>
            <a:ext cx="933795" cy="680365"/>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Product Arrangement</a:t>
            </a:r>
          </a:p>
          <a:p>
            <a:pPr algn="ctr" fontAlgn="auto">
              <a:spcBef>
                <a:spcPts val="0"/>
              </a:spcBef>
              <a:spcAft>
                <a:spcPts val="0"/>
              </a:spcAft>
            </a:pPr>
            <a:r>
              <a:rPr lang="en-US" sz="800" b="1" dirty="0">
                <a:solidFill>
                  <a:schemeClr val="tx1"/>
                </a:solidFill>
              </a:rPr>
              <a:t>(Core Account)</a:t>
            </a:r>
          </a:p>
        </p:txBody>
      </p:sp>
      <p:sp>
        <p:nvSpPr>
          <p:cNvPr id="168" name="Rectangle 167"/>
          <p:cNvSpPr/>
          <p:nvPr/>
        </p:nvSpPr>
        <p:spPr>
          <a:xfrm>
            <a:off x="1253250" y="2836544"/>
            <a:ext cx="933795"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Transaction</a:t>
            </a:r>
          </a:p>
        </p:txBody>
      </p:sp>
      <p:sp>
        <p:nvSpPr>
          <p:cNvPr id="172" name="Rectangle 171"/>
          <p:cNvSpPr/>
          <p:nvPr/>
        </p:nvSpPr>
        <p:spPr>
          <a:xfrm>
            <a:off x="2267970" y="2109363"/>
            <a:ext cx="2312082"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Product Arrangement Detail</a:t>
            </a:r>
          </a:p>
        </p:txBody>
      </p:sp>
      <p:sp>
        <p:nvSpPr>
          <p:cNvPr id="173" name="Rectangle 172"/>
          <p:cNvSpPr/>
          <p:nvPr/>
        </p:nvSpPr>
        <p:spPr>
          <a:xfrm>
            <a:off x="2880113" y="1537274"/>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75" name="Rectangle 174"/>
          <p:cNvSpPr/>
          <p:nvPr/>
        </p:nvSpPr>
        <p:spPr>
          <a:xfrm>
            <a:off x="2880113" y="1795939"/>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187" name="Rectangle 186"/>
          <p:cNvSpPr/>
          <p:nvPr/>
        </p:nvSpPr>
        <p:spPr>
          <a:xfrm>
            <a:off x="3421466" y="1537274"/>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9" name="Rectangle 188"/>
          <p:cNvSpPr/>
          <p:nvPr/>
        </p:nvSpPr>
        <p:spPr>
          <a:xfrm>
            <a:off x="3421466" y="179593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0" name="Rectangle 189"/>
          <p:cNvSpPr/>
          <p:nvPr/>
        </p:nvSpPr>
        <p:spPr>
          <a:xfrm>
            <a:off x="3960166" y="153727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191" name="Rectangle 190"/>
          <p:cNvSpPr/>
          <p:nvPr/>
        </p:nvSpPr>
        <p:spPr>
          <a:xfrm>
            <a:off x="2338846" y="227809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192" name="Rectangle 191"/>
          <p:cNvSpPr/>
          <p:nvPr/>
        </p:nvSpPr>
        <p:spPr>
          <a:xfrm>
            <a:off x="2338845" y="2540990"/>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94" name="Rectangle 193"/>
          <p:cNvSpPr/>
          <p:nvPr/>
        </p:nvSpPr>
        <p:spPr>
          <a:xfrm>
            <a:off x="2880113" y="227809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200" name="Rectangle 199"/>
          <p:cNvSpPr/>
          <p:nvPr/>
        </p:nvSpPr>
        <p:spPr>
          <a:xfrm>
            <a:off x="2880113" y="253676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01" name="Rectangle 200"/>
          <p:cNvSpPr/>
          <p:nvPr/>
        </p:nvSpPr>
        <p:spPr>
          <a:xfrm>
            <a:off x="3421466" y="227809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02" name="Rectangle 201"/>
          <p:cNvSpPr/>
          <p:nvPr/>
        </p:nvSpPr>
        <p:spPr>
          <a:xfrm>
            <a:off x="3421466" y="253676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203" name="Rectangle 202"/>
          <p:cNvSpPr/>
          <p:nvPr/>
        </p:nvSpPr>
        <p:spPr>
          <a:xfrm>
            <a:off x="3960166" y="227809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Pre-Paid Card</a:t>
            </a:r>
          </a:p>
        </p:txBody>
      </p:sp>
      <p:sp>
        <p:nvSpPr>
          <p:cNvPr id="214" name="Rectangle 213"/>
          <p:cNvSpPr/>
          <p:nvPr/>
        </p:nvSpPr>
        <p:spPr>
          <a:xfrm>
            <a:off x="2268284" y="2836544"/>
            <a:ext cx="2310771"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Transaction Detail</a:t>
            </a:r>
          </a:p>
        </p:txBody>
      </p:sp>
      <p:sp>
        <p:nvSpPr>
          <p:cNvPr id="216" name="Rectangle 215"/>
          <p:cNvSpPr/>
          <p:nvPr/>
        </p:nvSpPr>
        <p:spPr>
          <a:xfrm>
            <a:off x="2338846" y="298631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221" name="Rectangle 220"/>
          <p:cNvSpPr/>
          <p:nvPr/>
        </p:nvSpPr>
        <p:spPr>
          <a:xfrm>
            <a:off x="2338845" y="3249210"/>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223" name="Rectangle 222"/>
          <p:cNvSpPr/>
          <p:nvPr/>
        </p:nvSpPr>
        <p:spPr>
          <a:xfrm>
            <a:off x="2880113" y="298631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225" name="Rectangle 224"/>
          <p:cNvSpPr/>
          <p:nvPr/>
        </p:nvSpPr>
        <p:spPr>
          <a:xfrm>
            <a:off x="2880113" y="324498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26" name="Rectangle 225"/>
          <p:cNvSpPr/>
          <p:nvPr/>
        </p:nvSpPr>
        <p:spPr>
          <a:xfrm>
            <a:off x="3421466" y="298631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30" name="Rectangle 229"/>
          <p:cNvSpPr/>
          <p:nvPr/>
        </p:nvSpPr>
        <p:spPr>
          <a:xfrm>
            <a:off x="3421466" y="324498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231" name="Rectangle 230"/>
          <p:cNvSpPr/>
          <p:nvPr/>
        </p:nvSpPr>
        <p:spPr>
          <a:xfrm>
            <a:off x="3968985" y="3246815"/>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Debit Card</a:t>
            </a:r>
            <a:endParaRPr lang="en-US" sz="800" b="0" dirty="0">
              <a:solidFill>
                <a:schemeClr val="tx1"/>
              </a:solidFill>
            </a:endParaRPr>
          </a:p>
        </p:txBody>
      </p:sp>
      <p:sp>
        <p:nvSpPr>
          <p:cNvPr id="238" name="Rectangle 237"/>
          <p:cNvSpPr/>
          <p:nvPr/>
        </p:nvSpPr>
        <p:spPr>
          <a:xfrm>
            <a:off x="4821124" y="1213733"/>
            <a:ext cx="2125294" cy="468208"/>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Member Debt Solutions</a:t>
            </a:r>
          </a:p>
        </p:txBody>
      </p:sp>
      <p:cxnSp>
        <p:nvCxnSpPr>
          <p:cNvPr id="239" name="Straight Connector 60"/>
          <p:cNvCxnSpPr>
            <a:stCxn id="163" idx="2"/>
            <a:endCxn id="167" idx="0"/>
          </p:cNvCxnSpPr>
          <p:nvPr/>
        </p:nvCxnSpPr>
        <p:spPr>
          <a:xfrm>
            <a:off x="1720148" y="2062547"/>
            <a:ext cx="0" cy="46816"/>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60"/>
          <p:cNvCxnSpPr>
            <a:stCxn id="167" idx="2"/>
            <a:endCxn id="168" idx="0"/>
          </p:cNvCxnSpPr>
          <p:nvPr/>
        </p:nvCxnSpPr>
        <p:spPr>
          <a:xfrm>
            <a:off x="1720148" y="2789728"/>
            <a:ext cx="0" cy="46816"/>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60"/>
          <p:cNvCxnSpPr>
            <a:stCxn id="163" idx="3"/>
            <a:endCxn id="164" idx="1"/>
          </p:cNvCxnSpPr>
          <p:nvPr/>
        </p:nvCxnSpPr>
        <p:spPr>
          <a:xfrm>
            <a:off x="2187045" y="1722365"/>
            <a:ext cx="81239"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60"/>
          <p:cNvCxnSpPr>
            <a:stCxn id="167" idx="3"/>
            <a:endCxn id="172" idx="1"/>
          </p:cNvCxnSpPr>
          <p:nvPr/>
        </p:nvCxnSpPr>
        <p:spPr>
          <a:xfrm>
            <a:off x="2187045" y="2449546"/>
            <a:ext cx="80925"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60"/>
          <p:cNvCxnSpPr>
            <a:stCxn id="168" idx="3"/>
            <a:endCxn id="214" idx="1"/>
          </p:cNvCxnSpPr>
          <p:nvPr/>
        </p:nvCxnSpPr>
        <p:spPr>
          <a:xfrm>
            <a:off x="2187045" y="3176727"/>
            <a:ext cx="81239"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7224386" y="1148133"/>
            <a:ext cx="1746632" cy="1791189"/>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Enterprise Assets</a:t>
            </a:r>
          </a:p>
        </p:txBody>
      </p:sp>
      <p:sp>
        <p:nvSpPr>
          <p:cNvPr id="250" name="Rectangle 249"/>
          <p:cNvSpPr/>
          <p:nvPr/>
        </p:nvSpPr>
        <p:spPr>
          <a:xfrm>
            <a:off x="7326885" y="1332830"/>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Date</a:t>
            </a:r>
            <a:endParaRPr lang="en-US" sz="800" b="0" dirty="0">
              <a:solidFill>
                <a:schemeClr val="tx1"/>
              </a:solidFill>
            </a:endParaRPr>
          </a:p>
        </p:txBody>
      </p:sp>
      <p:sp>
        <p:nvSpPr>
          <p:cNvPr id="251" name="Rectangle 250"/>
          <p:cNvSpPr/>
          <p:nvPr/>
        </p:nvSpPr>
        <p:spPr>
          <a:xfrm>
            <a:off x="7867620" y="1332830"/>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Time</a:t>
            </a:r>
            <a:endParaRPr lang="en-US" sz="800" b="0" dirty="0">
              <a:solidFill>
                <a:schemeClr val="tx1"/>
              </a:solidFill>
            </a:endParaRPr>
          </a:p>
        </p:txBody>
      </p:sp>
      <p:sp>
        <p:nvSpPr>
          <p:cNvPr id="252" name="Rectangle 251"/>
          <p:cNvSpPr/>
          <p:nvPr/>
        </p:nvSpPr>
        <p:spPr>
          <a:xfrm>
            <a:off x="8415556" y="1332830"/>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Product</a:t>
            </a:r>
            <a:endParaRPr lang="en-US" sz="800" b="0" dirty="0">
              <a:solidFill>
                <a:schemeClr val="tx1"/>
              </a:solidFill>
            </a:endParaRPr>
          </a:p>
        </p:txBody>
      </p:sp>
      <p:sp>
        <p:nvSpPr>
          <p:cNvPr id="253" name="Rectangle 252"/>
          <p:cNvSpPr/>
          <p:nvPr/>
        </p:nvSpPr>
        <p:spPr>
          <a:xfrm>
            <a:off x="7331175" y="1646021"/>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Customer</a:t>
            </a:r>
            <a:endParaRPr lang="en-US" sz="800" b="0" dirty="0">
              <a:solidFill>
                <a:schemeClr val="tx1"/>
              </a:solidFill>
            </a:endParaRPr>
          </a:p>
        </p:txBody>
      </p:sp>
      <p:sp>
        <p:nvSpPr>
          <p:cNvPr id="254" name="Rectangle 253"/>
          <p:cNvSpPr/>
          <p:nvPr/>
        </p:nvSpPr>
        <p:spPr>
          <a:xfrm>
            <a:off x="7874111" y="1646935"/>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Household</a:t>
            </a:r>
            <a:endParaRPr lang="en-US" sz="800" b="0" dirty="0">
              <a:solidFill>
                <a:schemeClr val="tx1"/>
              </a:solidFill>
            </a:endParaRPr>
          </a:p>
        </p:txBody>
      </p:sp>
      <p:sp>
        <p:nvSpPr>
          <p:cNvPr id="255" name="Rectangle 254"/>
          <p:cNvSpPr/>
          <p:nvPr/>
        </p:nvSpPr>
        <p:spPr>
          <a:xfrm>
            <a:off x="8415556" y="164528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Employee</a:t>
            </a:r>
            <a:endParaRPr lang="en-US" sz="800" b="0" dirty="0">
              <a:solidFill>
                <a:schemeClr val="tx1"/>
              </a:solidFill>
            </a:endParaRPr>
          </a:p>
        </p:txBody>
      </p:sp>
      <p:cxnSp>
        <p:nvCxnSpPr>
          <p:cNvPr id="256" name="Straight Connector 255"/>
          <p:cNvCxnSpPr/>
          <p:nvPr/>
        </p:nvCxnSpPr>
        <p:spPr>
          <a:xfrm>
            <a:off x="1106343" y="3899807"/>
            <a:ext cx="796108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62748" y="4192745"/>
            <a:ext cx="719310" cy="323165"/>
          </a:xfrm>
          <a:prstGeom prst="rect">
            <a:avLst/>
          </a:prstGeom>
          <a:noFill/>
        </p:spPr>
        <p:txBody>
          <a:bodyPr wrap="square" lIns="0" tIns="0" rIns="0" bIns="0" rtlCol="0">
            <a:spAutoFit/>
          </a:bodyPr>
          <a:lstStyle>
            <a:defPPr>
              <a:defRPr lang="en-US"/>
            </a:defPPr>
            <a:lvl1pPr algn="ctr">
              <a:defRPr sz="700" b="1">
                <a:latin typeface="Arial" pitchFamily="34" charset="0"/>
                <a:cs typeface="Arial" pitchFamily="34" charset="0"/>
              </a:defRPr>
            </a:lvl1pPr>
          </a:lstStyle>
          <a:p>
            <a:r>
              <a:rPr lang="en-US" dirty="0"/>
              <a:t>Subject Area</a:t>
            </a:r>
          </a:p>
          <a:p>
            <a:r>
              <a:rPr lang="en-US" dirty="0"/>
              <a:t>Mart (SAM)</a:t>
            </a:r>
          </a:p>
          <a:p>
            <a:r>
              <a:rPr lang="en-US" dirty="0"/>
              <a:t>** EXAMPLES **</a:t>
            </a:r>
          </a:p>
        </p:txBody>
      </p:sp>
      <p:sp>
        <p:nvSpPr>
          <p:cNvPr id="258" name="Rectangle 257"/>
          <p:cNvSpPr/>
          <p:nvPr/>
        </p:nvSpPr>
        <p:spPr>
          <a:xfrm>
            <a:off x="1434021" y="4111006"/>
            <a:ext cx="1393184" cy="512197"/>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Savings Assurance</a:t>
            </a:r>
          </a:p>
        </p:txBody>
      </p:sp>
      <p:sp>
        <p:nvSpPr>
          <p:cNvPr id="259" name="Rectangle 258"/>
          <p:cNvSpPr/>
          <p:nvPr/>
        </p:nvSpPr>
        <p:spPr>
          <a:xfrm>
            <a:off x="2977147" y="4111007"/>
            <a:ext cx="784951" cy="512197"/>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Borrow Wisely</a:t>
            </a:r>
          </a:p>
        </p:txBody>
      </p:sp>
      <p:sp>
        <p:nvSpPr>
          <p:cNvPr id="260" name="Rectangle 259"/>
          <p:cNvSpPr/>
          <p:nvPr/>
        </p:nvSpPr>
        <p:spPr>
          <a:xfrm>
            <a:off x="3880315" y="4111007"/>
            <a:ext cx="1393184" cy="512197"/>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Credit Risk</a:t>
            </a:r>
          </a:p>
        </p:txBody>
      </p:sp>
      <p:sp>
        <p:nvSpPr>
          <p:cNvPr id="261" name="Rectangle 260"/>
          <p:cNvSpPr/>
          <p:nvPr/>
        </p:nvSpPr>
        <p:spPr>
          <a:xfrm>
            <a:off x="5359405" y="4111007"/>
            <a:ext cx="712664" cy="512197"/>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Real Estate</a:t>
            </a:r>
          </a:p>
        </p:txBody>
      </p:sp>
      <p:cxnSp>
        <p:nvCxnSpPr>
          <p:cNvPr id="262" name="Straight Connector 60"/>
          <p:cNvCxnSpPr>
            <a:stCxn id="238" idx="1"/>
            <a:endCxn id="172" idx="3"/>
          </p:cNvCxnSpPr>
          <p:nvPr/>
        </p:nvCxnSpPr>
        <p:spPr>
          <a:xfrm rot="10800000" flipV="1">
            <a:off x="4580052" y="1447836"/>
            <a:ext cx="241072" cy="100170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60"/>
          <p:cNvCxnSpPr>
            <a:stCxn id="249" idx="1"/>
            <a:endCxn id="160" idx="3"/>
          </p:cNvCxnSpPr>
          <p:nvPr/>
        </p:nvCxnSpPr>
        <p:spPr>
          <a:xfrm rot="10800000" flipV="1">
            <a:off x="7010400" y="2043728"/>
            <a:ext cx="213987" cy="37366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7325659" y="197130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Channel</a:t>
            </a:r>
            <a:endParaRPr lang="en-US" sz="800" b="0" dirty="0">
              <a:solidFill>
                <a:schemeClr val="tx1"/>
              </a:solidFill>
            </a:endParaRPr>
          </a:p>
        </p:txBody>
      </p:sp>
      <p:sp>
        <p:nvSpPr>
          <p:cNvPr id="265" name="Rectangle 264"/>
          <p:cNvSpPr/>
          <p:nvPr/>
        </p:nvSpPr>
        <p:spPr>
          <a:xfrm>
            <a:off x="7870607" y="197018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Financial</a:t>
            </a:r>
            <a:endParaRPr lang="en-US" sz="800" b="0" dirty="0">
              <a:solidFill>
                <a:schemeClr val="tx1"/>
              </a:solidFill>
            </a:endParaRPr>
          </a:p>
        </p:txBody>
      </p:sp>
      <p:sp>
        <p:nvSpPr>
          <p:cNvPr id="266" name="Rectangle 265"/>
          <p:cNvSpPr/>
          <p:nvPr/>
        </p:nvSpPr>
        <p:spPr>
          <a:xfrm>
            <a:off x="8415554" y="1969342"/>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SOR</a:t>
            </a:r>
            <a:endParaRPr lang="en-US" sz="800" b="0" dirty="0">
              <a:solidFill>
                <a:schemeClr val="tx1"/>
              </a:solidFill>
            </a:endParaRPr>
          </a:p>
        </p:txBody>
      </p:sp>
      <p:sp>
        <p:nvSpPr>
          <p:cNvPr id="267" name="Rectangle 266"/>
          <p:cNvSpPr/>
          <p:nvPr/>
        </p:nvSpPr>
        <p:spPr>
          <a:xfrm>
            <a:off x="1595400" y="431501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Vintage Views</a:t>
            </a:r>
            <a:endParaRPr lang="en-US" sz="800" b="0" dirty="0">
              <a:solidFill>
                <a:schemeClr val="tx1"/>
              </a:solidFill>
            </a:endParaRPr>
          </a:p>
        </p:txBody>
      </p:sp>
      <p:sp>
        <p:nvSpPr>
          <p:cNvPr id="268" name="Rectangle 267"/>
          <p:cNvSpPr/>
          <p:nvPr/>
        </p:nvSpPr>
        <p:spPr>
          <a:xfrm>
            <a:off x="2187045" y="431501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SA Pilots</a:t>
            </a:r>
            <a:endParaRPr lang="en-US" sz="800" b="0" dirty="0">
              <a:solidFill>
                <a:schemeClr val="tx1"/>
              </a:solidFill>
            </a:endParaRPr>
          </a:p>
        </p:txBody>
      </p:sp>
      <p:sp>
        <p:nvSpPr>
          <p:cNvPr id="269" name="Rectangle 268"/>
          <p:cNvSpPr/>
          <p:nvPr/>
        </p:nvSpPr>
        <p:spPr>
          <a:xfrm>
            <a:off x="3113149" y="431501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FACTA Reporting</a:t>
            </a:r>
            <a:endParaRPr lang="en-US" sz="800" b="0" dirty="0">
              <a:solidFill>
                <a:schemeClr val="tx1"/>
              </a:solidFill>
            </a:endParaRPr>
          </a:p>
        </p:txBody>
      </p:sp>
      <p:sp>
        <p:nvSpPr>
          <p:cNvPr id="270" name="Rectangle 269"/>
          <p:cNvSpPr/>
          <p:nvPr/>
        </p:nvSpPr>
        <p:spPr>
          <a:xfrm>
            <a:off x="4027187" y="431501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KRI’s</a:t>
            </a:r>
            <a:endParaRPr lang="en-US" sz="800" b="0" dirty="0">
              <a:solidFill>
                <a:schemeClr val="tx1"/>
              </a:solidFill>
            </a:endParaRPr>
          </a:p>
        </p:txBody>
      </p:sp>
      <p:sp>
        <p:nvSpPr>
          <p:cNvPr id="271" name="Rectangle 270"/>
          <p:cNvSpPr/>
          <p:nvPr/>
        </p:nvSpPr>
        <p:spPr>
          <a:xfrm>
            <a:off x="4663307" y="431501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Model Prep</a:t>
            </a:r>
            <a:endParaRPr lang="en-US" sz="800" b="0" dirty="0">
              <a:solidFill>
                <a:schemeClr val="tx1"/>
              </a:solidFill>
            </a:endParaRPr>
          </a:p>
        </p:txBody>
      </p:sp>
      <p:sp>
        <p:nvSpPr>
          <p:cNvPr id="272" name="Rectangle 271"/>
          <p:cNvSpPr/>
          <p:nvPr/>
        </p:nvSpPr>
        <p:spPr>
          <a:xfrm>
            <a:off x="5478802" y="431501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Gallup</a:t>
            </a:r>
            <a:endParaRPr lang="en-US" sz="800" b="0" dirty="0">
              <a:solidFill>
                <a:schemeClr val="tx1"/>
              </a:solidFill>
            </a:endParaRPr>
          </a:p>
        </p:txBody>
      </p:sp>
      <p:sp>
        <p:nvSpPr>
          <p:cNvPr id="273" name="Rectangle 272"/>
          <p:cNvSpPr/>
          <p:nvPr/>
        </p:nvSpPr>
        <p:spPr>
          <a:xfrm>
            <a:off x="7224386" y="2978018"/>
            <a:ext cx="1746632" cy="707457"/>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External Data</a:t>
            </a:r>
          </a:p>
        </p:txBody>
      </p:sp>
      <p:cxnSp>
        <p:nvCxnSpPr>
          <p:cNvPr id="274" name="Straight Connector 60"/>
          <p:cNvCxnSpPr>
            <a:stCxn id="273" idx="1"/>
            <a:endCxn id="160" idx="3"/>
          </p:cNvCxnSpPr>
          <p:nvPr/>
        </p:nvCxnSpPr>
        <p:spPr>
          <a:xfrm rot="10800000">
            <a:off x="7010400" y="2417389"/>
            <a:ext cx="213987" cy="914359"/>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7319272" y="3170360"/>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err="1">
                <a:solidFill>
                  <a:schemeClr val="tx1"/>
                </a:solidFill>
              </a:rPr>
              <a:t>Corelogic</a:t>
            </a:r>
            <a:endParaRPr lang="en-US" sz="800" b="0" dirty="0">
              <a:solidFill>
                <a:schemeClr val="tx1"/>
              </a:solidFill>
            </a:endParaRPr>
          </a:p>
        </p:txBody>
      </p:sp>
      <p:sp>
        <p:nvSpPr>
          <p:cNvPr id="276" name="Rectangle 275"/>
          <p:cNvSpPr/>
          <p:nvPr/>
        </p:nvSpPr>
        <p:spPr>
          <a:xfrm>
            <a:off x="7862312" y="31635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Argus</a:t>
            </a:r>
            <a:endParaRPr lang="en-US" sz="800" b="0" dirty="0">
              <a:solidFill>
                <a:schemeClr val="tx1"/>
              </a:solidFill>
            </a:endParaRPr>
          </a:p>
        </p:txBody>
      </p:sp>
      <p:sp>
        <p:nvSpPr>
          <p:cNvPr id="277" name="Rectangle 276"/>
          <p:cNvSpPr/>
          <p:nvPr/>
        </p:nvSpPr>
        <p:spPr>
          <a:xfrm>
            <a:off x="8415556" y="3167474"/>
            <a:ext cx="473869" cy="208734"/>
          </a:xfrm>
          <a:prstGeom prst="rect">
            <a:avLst/>
          </a:prstGeom>
          <a:solidFill>
            <a:srgbClr val="FFC0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Experian Premier </a:t>
            </a:r>
            <a:r>
              <a:rPr lang="en-US" sz="700" dirty="0" err="1">
                <a:solidFill>
                  <a:schemeClr val="tx1"/>
                </a:solidFill>
              </a:rPr>
              <a:t>Att</a:t>
            </a:r>
            <a:endParaRPr lang="en-US" sz="700" b="0" dirty="0">
              <a:solidFill>
                <a:schemeClr val="tx1"/>
              </a:solidFill>
            </a:endParaRPr>
          </a:p>
        </p:txBody>
      </p:sp>
      <p:sp>
        <p:nvSpPr>
          <p:cNvPr id="278" name="Rectangle 277"/>
          <p:cNvSpPr/>
          <p:nvPr/>
        </p:nvSpPr>
        <p:spPr>
          <a:xfrm>
            <a:off x="3960166" y="298738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Pre-Paid Card</a:t>
            </a:r>
          </a:p>
        </p:txBody>
      </p:sp>
      <p:sp>
        <p:nvSpPr>
          <p:cNvPr id="279" name="TextBox 278"/>
          <p:cNvSpPr txBox="1"/>
          <p:nvPr/>
        </p:nvSpPr>
        <p:spPr>
          <a:xfrm>
            <a:off x="19547" y="2352855"/>
            <a:ext cx="831973" cy="215444"/>
          </a:xfrm>
          <a:prstGeom prst="rect">
            <a:avLst/>
          </a:prstGeom>
          <a:noFill/>
        </p:spPr>
        <p:txBody>
          <a:bodyPr wrap="square" lIns="0" tIns="0" rIns="0" bIns="0" rtlCol="0">
            <a:spAutoFit/>
          </a:bodyPr>
          <a:lstStyle/>
          <a:p>
            <a:pPr algn="ctr"/>
            <a:r>
              <a:rPr lang="en-US" sz="700" b="1" dirty="0">
                <a:latin typeface="Arial" pitchFamily="34" charset="0"/>
                <a:cs typeface="Arial" pitchFamily="34" charset="0"/>
              </a:rPr>
              <a:t>General Purpose </a:t>
            </a:r>
          </a:p>
          <a:p>
            <a:pPr algn="ctr"/>
            <a:r>
              <a:rPr lang="en-US" sz="700" b="1" dirty="0">
                <a:latin typeface="Arial" pitchFamily="34" charset="0"/>
                <a:cs typeface="Arial" pitchFamily="34" charset="0"/>
              </a:rPr>
              <a:t>Mart (GPM)</a:t>
            </a:r>
          </a:p>
        </p:txBody>
      </p:sp>
      <p:cxnSp>
        <p:nvCxnSpPr>
          <p:cNvPr id="280" name="Straight Connector 279"/>
          <p:cNvCxnSpPr/>
          <p:nvPr/>
        </p:nvCxnSpPr>
        <p:spPr>
          <a:xfrm>
            <a:off x="902320" y="927100"/>
            <a:ext cx="0" cy="29647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902320" y="927972"/>
            <a:ext cx="152400" cy="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902320" y="3891891"/>
            <a:ext cx="152400" cy="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898888" y="3918857"/>
            <a:ext cx="152400" cy="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906222" y="3918857"/>
            <a:ext cx="0" cy="737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905238" y="4655893"/>
            <a:ext cx="152400" cy="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840105" y="4304199"/>
            <a:ext cx="64831" cy="2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833192" y="2367420"/>
            <a:ext cx="64831" cy="2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Rectangle 287"/>
          <p:cNvSpPr/>
          <p:nvPr/>
        </p:nvSpPr>
        <p:spPr>
          <a:xfrm>
            <a:off x="4921875" y="137696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Asset Recovery</a:t>
            </a:r>
          </a:p>
        </p:txBody>
      </p:sp>
      <p:sp>
        <p:nvSpPr>
          <p:cNvPr id="289" name="Rectangle 288"/>
          <p:cNvSpPr/>
          <p:nvPr/>
        </p:nvSpPr>
        <p:spPr>
          <a:xfrm>
            <a:off x="5643420" y="137696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Bankruptcy</a:t>
            </a:r>
          </a:p>
        </p:txBody>
      </p:sp>
      <p:sp>
        <p:nvSpPr>
          <p:cNvPr id="290" name="Rectangle 289"/>
          <p:cNvSpPr/>
          <p:nvPr/>
        </p:nvSpPr>
        <p:spPr>
          <a:xfrm>
            <a:off x="6347801" y="137696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Collections</a:t>
            </a:r>
          </a:p>
        </p:txBody>
      </p:sp>
      <p:sp>
        <p:nvSpPr>
          <p:cNvPr id="291" name="Rectangle 290"/>
          <p:cNvSpPr/>
          <p:nvPr/>
        </p:nvSpPr>
        <p:spPr>
          <a:xfrm>
            <a:off x="4821124" y="2280458"/>
            <a:ext cx="2125294" cy="871419"/>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Ancillary Products</a:t>
            </a:r>
          </a:p>
        </p:txBody>
      </p:sp>
      <p:sp>
        <p:nvSpPr>
          <p:cNvPr id="292" name="Rectangle 291"/>
          <p:cNvSpPr/>
          <p:nvPr/>
        </p:nvSpPr>
        <p:spPr>
          <a:xfrm>
            <a:off x="4883928" y="2423467"/>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Debt Protection</a:t>
            </a:r>
          </a:p>
        </p:txBody>
      </p:sp>
      <p:sp>
        <p:nvSpPr>
          <p:cNvPr id="293" name="Rectangle 292"/>
          <p:cNvSpPr/>
          <p:nvPr/>
        </p:nvSpPr>
        <p:spPr>
          <a:xfrm>
            <a:off x="5415729" y="2423465"/>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Ext </a:t>
            </a:r>
            <a:r>
              <a:rPr lang="en-US" sz="800" dirty="0" err="1">
                <a:solidFill>
                  <a:schemeClr val="tx1"/>
                </a:solidFill>
              </a:rPr>
              <a:t>Veh</a:t>
            </a:r>
            <a:r>
              <a:rPr lang="en-US" sz="800" dirty="0">
                <a:solidFill>
                  <a:schemeClr val="tx1"/>
                </a:solidFill>
              </a:rPr>
              <a:t> Protection</a:t>
            </a:r>
          </a:p>
        </p:txBody>
      </p:sp>
      <p:sp>
        <p:nvSpPr>
          <p:cNvPr id="294" name="Rectangle 293"/>
          <p:cNvSpPr/>
          <p:nvPr/>
        </p:nvSpPr>
        <p:spPr>
          <a:xfrm>
            <a:off x="5933128" y="241767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Total Loss Protection</a:t>
            </a:r>
          </a:p>
        </p:txBody>
      </p:sp>
      <p:sp>
        <p:nvSpPr>
          <p:cNvPr id="295" name="Rectangle 294"/>
          <p:cNvSpPr/>
          <p:nvPr/>
        </p:nvSpPr>
        <p:spPr>
          <a:xfrm>
            <a:off x="4883324" y="265724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Monitoring</a:t>
            </a:r>
          </a:p>
        </p:txBody>
      </p:sp>
      <p:sp>
        <p:nvSpPr>
          <p:cNvPr id="296" name="Rectangle 295"/>
          <p:cNvSpPr/>
          <p:nvPr/>
        </p:nvSpPr>
        <p:spPr>
          <a:xfrm>
            <a:off x="5418199" y="2659575"/>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Identity Protection</a:t>
            </a:r>
          </a:p>
        </p:txBody>
      </p:sp>
      <p:sp>
        <p:nvSpPr>
          <p:cNvPr id="297" name="Rectangle 296"/>
          <p:cNvSpPr/>
          <p:nvPr/>
        </p:nvSpPr>
        <p:spPr>
          <a:xfrm>
            <a:off x="5933128" y="265813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Web Bill Pay</a:t>
            </a:r>
          </a:p>
        </p:txBody>
      </p:sp>
      <p:sp>
        <p:nvSpPr>
          <p:cNvPr id="298" name="Rectangle 297"/>
          <p:cNvSpPr/>
          <p:nvPr/>
        </p:nvSpPr>
        <p:spPr>
          <a:xfrm>
            <a:off x="6450527" y="241738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External Aggregator</a:t>
            </a:r>
          </a:p>
        </p:txBody>
      </p:sp>
      <p:sp>
        <p:nvSpPr>
          <p:cNvPr id="299" name="Rectangle 298"/>
          <p:cNvSpPr/>
          <p:nvPr/>
        </p:nvSpPr>
        <p:spPr>
          <a:xfrm>
            <a:off x="6446713" y="2657246"/>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RERN</a:t>
            </a:r>
          </a:p>
        </p:txBody>
      </p:sp>
      <p:sp>
        <p:nvSpPr>
          <p:cNvPr id="300" name="Rectangle 299"/>
          <p:cNvSpPr/>
          <p:nvPr/>
        </p:nvSpPr>
        <p:spPr>
          <a:xfrm>
            <a:off x="5155348" y="289421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Safety Dep Box</a:t>
            </a:r>
          </a:p>
        </p:txBody>
      </p:sp>
      <p:cxnSp>
        <p:nvCxnSpPr>
          <p:cNvPr id="301" name="Straight Connector 60"/>
          <p:cNvCxnSpPr>
            <a:stCxn id="291" idx="1"/>
            <a:endCxn id="172" idx="3"/>
          </p:cNvCxnSpPr>
          <p:nvPr/>
        </p:nvCxnSpPr>
        <p:spPr>
          <a:xfrm rot="10800000">
            <a:off x="4580052" y="2449546"/>
            <a:ext cx="241072" cy="26662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2" name="Rectangle 301"/>
          <p:cNvSpPr/>
          <p:nvPr/>
        </p:nvSpPr>
        <p:spPr>
          <a:xfrm>
            <a:off x="4830228" y="1741458"/>
            <a:ext cx="2125294" cy="48967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cxnSp>
        <p:nvCxnSpPr>
          <p:cNvPr id="303" name="Straight Connector 60"/>
          <p:cNvCxnSpPr>
            <a:stCxn id="302" idx="1"/>
            <a:endCxn id="172" idx="3"/>
          </p:cNvCxnSpPr>
          <p:nvPr/>
        </p:nvCxnSpPr>
        <p:spPr>
          <a:xfrm rot="10800000" flipV="1">
            <a:off x="4580052" y="1986296"/>
            <a:ext cx="250176" cy="46325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4" name="Rectangle 303"/>
          <p:cNvSpPr/>
          <p:nvPr/>
        </p:nvSpPr>
        <p:spPr>
          <a:xfrm>
            <a:off x="4921253" y="1915630"/>
            <a:ext cx="473869" cy="208734"/>
          </a:xfrm>
          <a:prstGeom prst="rect">
            <a:avLst/>
          </a:prstGeom>
          <a:solidFill>
            <a:srgbClr val="FFC0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Customer Level</a:t>
            </a:r>
          </a:p>
        </p:txBody>
      </p:sp>
      <p:sp>
        <p:nvSpPr>
          <p:cNvPr id="305" name="Rectangle 304"/>
          <p:cNvSpPr/>
          <p:nvPr/>
        </p:nvSpPr>
        <p:spPr>
          <a:xfrm>
            <a:off x="5643420" y="191994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Account Level</a:t>
            </a:r>
          </a:p>
        </p:txBody>
      </p:sp>
      <p:sp>
        <p:nvSpPr>
          <p:cNvPr id="306" name="Rectangle 305"/>
          <p:cNvSpPr/>
          <p:nvPr/>
        </p:nvSpPr>
        <p:spPr>
          <a:xfrm>
            <a:off x="7325659" y="2617922"/>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Money Movement</a:t>
            </a:r>
            <a:endParaRPr lang="en-US" sz="800" b="0" dirty="0">
              <a:solidFill>
                <a:schemeClr val="tx1"/>
              </a:solidFill>
            </a:endParaRPr>
          </a:p>
        </p:txBody>
      </p:sp>
      <p:sp>
        <p:nvSpPr>
          <p:cNvPr id="307" name="Rectangle 306"/>
          <p:cNvSpPr/>
          <p:nvPr/>
        </p:nvSpPr>
        <p:spPr>
          <a:xfrm>
            <a:off x="4818632" y="3183597"/>
            <a:ext cx="2125294" cy="463310"/>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Physical Infrastructure</a:t>
            </a:r>
          </a:p>
        </p:txBody>
      </p:sp>
      <p:sp>
        <p:nvSpPr>
          <p:cNvPr id="308" name="Rectangle 307"/>
          <p:cNvSpPr/>
          <p:nvPr/>
        </p:nvSpPr>
        <p:spPr>
          <a:xfrm>
            <a:off x="5138463" y="334578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ATM</a:t>
            </a:r>
          </a:p>
        </p:txBody>
      </p:sp>
      <p:sp>
        <p:nvSpPr>
          <p:cNvPr id="309" name="Rectangle 308"/>
          <p:cNvSpPr/>
          <p:nvPr/>
        </p:nvSpPr>
        <p:spPr>
          <a:xfrm>
            <a:off x="6161977" y="334499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Financial Centers</a:t>
            </a:r>
          </a:p>
        </p:txBody>
      </p:sp>
      <p:cxnSp>
        <p:nvCxnSpPr>
          <p:cNvPr id="310" name="Straight Connector 60"/>
          <p:cNvCxnSpPr>
            <a:stCxn id="307" idx="1"/>
            <a:endCxn id="214" idx="3"/>
          </p:cNvCxnSpPr>
          <p:nvPr/>
        </p:nvCxnSpPr>
        <p:spPr>
          <a:xfrm rot="10800000">
            <a:off x="4579056" y="3176728"/>
            <a:ext cx="239577" cy="238525"/>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1" name="Rectangle 310"/>
          <p:cNvSpPr/>
          <p:nvPr/>
        </p:nvSpPr>
        <p:spPr>
          <a:xfrm>
            <a:off x="6310222" y="3938505"/>
            <a:ext cx="2632177" cy="764772"/>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Cross-Product SAM’s</a:t>
            </a:r>
          </a:p>
        </p:txBody>
      </p:sp>
      <p:sp>
        <p:nvSpPr>
          <p:cNvPr id="312" name="Rectangle 311"/>
          <p:cNvSpPr/>
          <p:nvPr/>
        </p:nvSpPr>
        <p:spPr>
          <a:xfrm>
            <a:off x="6440090" y="426097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Loss</a:t>
            </a:r>
            <a:endParaRPr lang="en-US" sz="800" b="0" dirty="0">
              <a:solidFill>
                <a:schemeClr val="tx1"/>
              </a:solidFill>
            </a:endParaRPr>
          </a:p>
        </p:txBody>
      </p:sp>
      <p:sp>
        <p:nvSpPr>
          <p:cNvPr id="313" name="Rectangle 312"/>
          <p:cNvSpPr/>
          <p:nvPr/>
        </p:nvSpPr>
        <p:spPr>
          <a:xfrm>
            <a:off x="7022032" y="426097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Regulatory</a:t>
            </a:r>
            <a:endParaRPr lang="en-US" sz="800" b="0" dirty="0">
              <a:solidFill>
                <a:schemeClr val="tx1"/>
              </a:solidFill>
            </a:endParaRPr>
          </a:p>
        </p:txBody>
      </p:sp>
      <p:sp>
        <p:nvSpPr>
          <p:cNvPr id="314" name="Rectangle 313"/>
          <p:cNvSpPr/>
          <p:nvPr/>
        </p:nvSpPr>
        <p:spPr>
          <a:xfrm>
            <a:off x="7626310" y="4260971"/>
            <a:ext cx="552890"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Transaction Party</a:t>
            </a:r>
            <a:endParaRPr lang="en-US" sz="800" b="0" dirty="0">
              <a:solidFill>
                <a:schemeClr val="tx1"/>
              </a:solidFill>
            </a:endParaRPr>
          </a:p>
        </p:txBody>
      </p:sp>
      <p:sp>
        <p:nvSpPr>
          <p:cNvPr id="315" name="Rectangle 314"/>
          <p:cNvSpPr/>
          <p:nvPr/>
        </p:nvSpPr>
        <p:spPr>
          <a:xfrm>
            <a:off x="5673927" y="289570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Value</a:t>
            </a:r>
          </a:p>
        </p:txBody>
      </p:sp>
      <p:sp>
        <p:nvSpPr>
          <p:cNvPr id="316" name="Rectangle 315"/>
          <p:cNvSpPr/>
          <p:nvPr/>
        </p:nvSpPr>
        <p:spPr>
          <a:xfrm>
            <a:off x="7870607" y="2297225"/>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CPF</a:t>
            </a:r>
            <a:endParaRPr lang="en-US" sz="800" b="0" dirty="0">
              <a:solidFill>
                <a:schemeClr val="tx1"/>
              </a:solidFill>
            </a:endParaRPr>
          </a:p>
        </p:txBody>
      </p:sp>
      <p:sp>
        <p:nvSpPr>
          <p:cNvPr id="317" name="Rectangle 316"/>
          <p:cNvSpPr/>
          <p:nvPr/>
        </p:nvSpPr>
        <p:spPr>
          <a:xfrm>
            <a:off x="8415555" y="229434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EWL</a:t>
            </a:r>
            <a:endParaRPr lang="en-US" sz="800" b="0" dirty="0">
              <a:solidFill>
                <a:schemeClr val="tx1"/>
              </a:solidFill>
            </a:endParaRPr>
          </a:p>
        </p:txBody>
      </p:sp>
      <p:sp>
        <p:nvSpPr>
          <p:cNvPr id="318" name="Rectangle 317"/>
          <p:cNvSpPr/>
          <p:nvPr/>
        </p:nvSpPr>
        <p:spPr>
          <a:xfrm>
            <a:off x="8305864" y="4260971"/>
            <a:ext cx="552890"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Bank Finance</a:t>
            </a:r>
            <a:endParaRPr lang="en-US" sz="800" b="0" dirty="0">
              <a:solidFill>
                <a:schemeClr val="tx1"/>
              </a:solidFill>
            </a:endParaRPr>
          </a:p>
        </p:txBody>
      </p:sp>
      <p:sp>
        <p:nvSpPr>
          <p:cNvPr id="319" name="Rectangle 318"/>
          <p:cNvSpPr/>
          <p:nvPr/>
        </p:nvSpPr>
        <p:spPr>
          <a:xfrm>
            <a:off x="6348082" y="191994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Transaction Level</a:t>
            </a:r>
          </a:p>
        </p:txBody>
      </p:sp>
      <p:sp>
        <p:nvSpPr>
          <p:cNvPr id="320" name="Rectangle 319"/>
          <p:cNvSpPr/>
          <p:nvPr/>
        </p:nvSpPr>
        <p:spPr>
          <a:xfrm>
            <a:off x="7870607" y="261259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UNICA Campaign</a:t>
            </a:r>
            <a:endParaRPr lang="en-US" sz="800" b="0" dirty="0">
              <a:solidFill>
                <a:schemeClr val="tx1"/>
              </a:solidFill>
            </a:endParaRPr>
          </a:p>
        </p:txBody>
      </p:sp>
      <p:sp>
        <p:nvSpPr>
          <p:cNvPr id="321" name="Rectangle 320"/>
          <p:cNvSpPr/>
          <p:nvPr/>
        </p:nvSpPr>
        <p:spPr>
          <a:xfrm>
            <a:off x="6209778" y="289421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Trust</a:t>
            </a:r>
            <a:endParaRPr lang="en-US" sz="800" b="0" dirty="0">
              <a:solidFill>
                <a:schemeClr val="tx1"/>
              </a:solidFill>
            </a:endParaRPr>
          </a:p>
        </p:txBody>
      </p:sp>
      <p:sp>
        <p:nvSpPr>
          <p:cNvPr id="322" name="Rectangle 321"/>
          <p:cNvSpPr/>
          <p:nvPr/>
        </p:nvSpPr>
        <p:spPr>
          <a:xfrm>
            <a:off x="7329623" y="342547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Zillow</a:t>
            </a:r>
            <a:endParaRPr lang="en-US" sz="800" b="0" dirty="0">
              <a:solidFill>
                <a:schemeClr val="tx1"/>
              </a:solidFill>
            </a:endParaRPr>
          </a:p>
        </p:txBody>
      </p:sp>
      <p:sp>
        <p:nvSpPr>
          <p:cNvPr id="323" name="Rectangle 322"/>
          <p:cNvSpPr/>
          <p:nvPr/>
        </p:nvSpPr>
        <p:spPr>
          <a:xfrm>
            <a:off x="7867620" y="342451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Realtor.com</a:t>
            </a:r>
            <a:endParaRPr lang="en-US" sz="700" b="0" dirty="0">
              <a:solidFill>
                <a:schemeClr val="tx1"/>
              </a:solidFill>
            </a:endParaRPr>
          </a:p>
        </p:txBody>
      </p:sp>
      <p:sp>
        <p:nvSpPr>
          <p:cNvPr id="324" name="Rectangle 323"/>
          <p:cNvSpPr/>
          <p:nvPr/>
        </p:nvSpPr>
        <p:spPr>
          <a:xfrm>
            <a:off x="8415556" y="342645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Moody's</a:t>
            </a:r>
            <a:endParaRPr lang="en-US" sz="800" b="0" dirty="0">
              <a:solidFill>
                <a:schemeClr val="tx1"/>
              </a:solidFill>
            </a:endParaRPr>
          </a:p>
        </p:txBody>
      </p:sp>
      <p:sp>
        <p:nvSpPr>
          <p:cNvPr id="325" name="Rectangle 324"/>
          <p:cNvSpPr/>
          <p:nvPr/>
        </p:nvSpPr>
        <p:spPr>
          <a:xfrm>
            <a:off x="8415554" y="261284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Voice of the Member</a:t>
            </a:r>
            <a:endParaRPr lang="en-US" sz="700" b="0" dirty="0">
              <a:solidFill>
                <a:schemeClr val="tx1"/>
              </a:solidFill>
            </a:endParaRPr>
          </a:p>
        </p:txBody>
      </p:sp>
      <p:sp>
        <p:nvSpPr>
          <p:cNvPr id="326" name="Rectangle 325"/>
          <p:cNvSpPr/>
          <p:nvPr/>
        </p:nvSpPr>
        <p:spPr>
          <a:xfrm>
            <a:off x="7466861" y="270932"/>
            <a:ext cx="914400" cy="116032"/>
          </a:xfrm>
          <a:prstGeom prst="rect">
            <a:avLst/>
          </a:prstGeom>
          <a:solidFill>
            <a:srgbClr val="FFC0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Agile Team Work</a:t>
            </a:r>
          </a:p>
        </p:txBody>
      </p:sp>
      <p:sp>
        <p:nvSpPr>
          <p:cNvPr id="327" name="Rectangle 326"/>
          <p:cNvSpPr/>
          <p:nvPr/>
        </p:nvSpPr>
        <p:spPr>
          <a:xfrm>
            <a:off x="7325658" y="230065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Digital</a:t>
            </a:r>
            <a:endParaRPr lang="en-US" sz="800" b="0" dirty="0">
              <a:solidFill>
                <a:schemeClr val="tx1"/>
              </a:solidFill>
            </a:endParaRPr>
          </a:p>
        </p:txBody>
      </p:sp>
    </p:spTree>
    <p:extLst>
      <p:ext uri="{BB962C8B-B14F-4D97-AF65-F5344CB8AC3E}">
        <p14:creationId xmlns:p14="http://schemas.microsoft.com/office/powerpoint/2010/main" val="103586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159"/>
          <p:cNvSpPr/>
          <p:nvPr/>
        </p:nvSpPr>
        <p:spPr>
          <a:xfrm>
            <a:off x="236998" y="1087200"/>
            <a:ext cx="6363189" cy="3542401"/>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Bank</a:t>
            </a:r>
          </a:p>
        </p:txBody>
      </p:sp>
      <p:sp>
        <p:nvSpPr>
          <p:cNvPr id="214" name="Rectangle 213"/>
          <p:cNvSpPr/>
          <p:nvPr/>
        </p:nvSpPr>
        <p:spPr>
          <a:xfrm>
            <a:off x="1328065" y="3472847"/>
            <a:ext cx="3668736" cy="10737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Transaction Detail</a:t>
            </a:r>
          </a:p>
        </p:txBody>
      </p:sp>
      <p:sp>
        <p:nvSpPr>
          <p:cNvPr id="183" name="Rectangle 182"/>
          <p:cNvSpPr/>
          <p:nvPr/>
        </p:nvSpPr>
        <p:spPr>
          <a:xfrm>
            <a:off x="1358978" y="3642624"/>
            <a:ext cx="2244536" cy="80741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Monetary</a:t>
            </a:r>
          </a:p>
        </p:txBody>
      </p:sp>
      <p:sp>
        <p:nvSpPr>
          <p:cNvPr id="172" name="Rectangle 171"/>
          <p:cNvSpPr/>
          <p:nvPr/>
        </p:nvSpPr>
        <p:spPr>
          <a:xfrm>
            <a:off x="1327749" y="2085539"/>
            <a:ext cx="5224742" cy="128593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Product Arrangement Detail</a:t>
            </a:r>
          </a:p>
        </p:txBody>
      </p:sp>
      <p:sp>
        <p:nvSpPr>
          <p:cNvPr id="182" name="Rectangle 181"/>
          <p:cNvSpPr/>
          <p:nvPr/>
        </p:nvSpPr>
        <p:spPr>
          <a:xfrm>
            <a:off x="1347873" y="2259477"/>
            <a:ext cx="2244536" cy="94842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Core Products</a:t>
            </a:r>
          </a:p>
        </p:txBody>
      </p:sp>
      <p:sp>
        <p:nvSpPr>
          <p:cNvPr id="3" name="Slide Number Placeholder 2"/>
          <p:cNvSpPr>
            <a:spLocks noGrp="1"/>
          </p:cNvSpPr>
          <p:nvPr>
            <p:ph type="sldNum" sz="quarter" idx="15"/>
          </p:nvPr>
        </p:nvSpPr>
        <p:spPr/>
        <p:txBody>
          <a:bodyPr/>
          <a:lstStyle/>
          <a:p>
            <a:fld id="{9A6A51EE-C5FA-49C2-BCDC-A404BC8A8579}" type="slidenum">
              <a:rPr lang="en-US" smtClean="0"/>
              <a:pPr/>
              <a:t>18</a:t>
            </a:fld>
            <a:endParaRPr lang="en-US" dirty="0"/>
          </a:p>
        </p:txBody>
      </p:sp>
      <p:sp>
        <p:nvSpPr>
          <p:cNvPr id="5" name="Title 4"/>
          <p:cNvSpPr>
            <a:spLocks noGrp="1"/>
          </p:cNvSpPr>
          <p:nvPr>
            <p:ph type="title"/>
          </p:nvPr>
        </p:nvSpPr>
        <p:spPr>
          <a:xfrm>
            <a:off x="171450" y="0"/>
            <a:ext cx="8229600" cy="694496"/>
          </a:xfrm>
        </p:spPr>
        <p:txBody>
          <a:bodyPr>
            <a:normAutofit/>
          </a:bodyPr>
          <a:lstStyle/>
          <a:p>
            <a:r>
              <a:rPr lang="en-US" sz="2400" dirty="0"/>
              <a:t>GPM – Weighted – (Proposed - old)</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498322" y="90822"/>
            <a:ext cx="914400" cy="116032"/>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Phase 1 Delivery</a:t>
            </a:r>
          </a:p>
        </p:txBody>
      </p:sp>
      <p:sp>
        <p:nvSpPr>
          <p:cNvPr id="115" name="Rectangle 114"/>
          <p:cNvSpPr/>
          <p:nvPr/>
        </p:nvSpPr>
        <p:spPr>
          <a:xfrm>
            <a:off x="6498322" y="270932"/>
            <a:ext cx="914400" cy="116032"/>
          </a:xfrm>
          <a:prstGeom prst="rect">
            <a:avLst/>
          </a:prstGeom>
          <a:solidFill>
            <a:srgbClr val="00B0F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Phase 2 Delivery</a:t>
            </a:r>
          </a:p>
        </p:txBody>
      </p:sp>
      <p:sp>
        <p:nvSpPr>
          <p:cNvPr id="161" name="Can 160"/>
          <p:cNvSpPr/>
          <p:nvPr/>
        </p:nvSpPr>
        <p:spPr>
          <a:xfrm>
            <a:off x="121025" y="857250"/>
            <a:ext cx="8946404" cy="3938813"/>
          </a:xfrm>
          <a:prstGeom prst="can">
            <a:avLst>
              <a:gd name="adj" fmla="val 4366"/>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fontAlgn="auto">
              <a:spcBef>
                <a:spcPts val="0"/>
              </a:spcBef>
              <a:spcAft>
                <a:spcPts val="0"/>
              </a:spcAft>
            </a:pPr>
            <a:endParaRPr lang="en-US" sz="800" b="0" dirty="0">
              <a:solidFill>
                <a:schemeClr val="tx1"/>
              </a:solidFill>
            </a:endParaRPr>
          </a:p>
        </p:txBody>
      </p:sp>
      <p:sp>
        <p:nvSpPr>
          <p:cNvPr id="162" name="TextBox 161"/>
          <p:cNvSpPr txBox="1"/>
          <p:nvPr/>
        </p:nvSpPr>
        <p:spPr>
          <a:xfrm>
            <a:off x="3819864" y="4836191"/>
            <a:ext cx="1695076" cy="123111"/>
          </a:xfrm>
          <a:prstGeom prst="rect">
            <a:avLst/>
          </a:prstGeom>
          <a:noFill/>
        </p:spPr>
        <p:txBody>
          <a:bodyPr wrap="square" lIns="0" tIns="0" rIns="0" bIns="0" rtlCol="0">
            <a:spAutoFit/>
          </a:bodyPr>
          <a:lstStyle/>
          <a:p>
            <a:pPr algn="ctr"/>
            <a:r>
              <a:rPr lang="en-US" sz="800" b="1" dirty="0">
                <a:latin typeface="Arial" pitchFamily="34" charset="0"/>
                <a:cs typeface="Arial" pitchFamily="34" charset="0"/>
              </a:rPr>
              <a:t>Bank Data Mart Infrastructure</a:t>
            </a:r>
          </a:p>
        </p:txBody>
      </p:sp>
      <p:sp>
        <p:nvSpPr>
          <p:cNvPr id="163" name="Rectangle 162"/>
          <p:cNvSpPr/>
          <p:nvPr/>
        </p:nvSpPr>
        <p:spPr>
          <a:xfrm>
            <a:off x="313030" y="1191618"/>
            <a:ext cx="933795"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Origination</a:t>
            </a:r>
          </a:p>
        </p:txBody>
      </p:sp>
      <p:sp>
        <p:nvSpPr>
          <p:cNvPr id="164" name="Rectangle 163"/>
          <p:cNvSpPr/>
          <p:nvPr/>
        </p:nvSpPr>
        <p:spPr>
          <a:xfrm>
            <a:off x="1328064" y="1191618"/>
            <a:ext cx="2310771"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Origination Detail</a:t>
            </a:r>
          </a:p>
        </p:txBody>
      </p:sp>
      <p:sp>
        <p:nvSpPr>
          <p:cNvPr id="165" name="Rectangle 164"/>
          <p:cNvSpPr/>
          <p:nvPr/>
        </p:nvSpPr>
        <p:spPr>
          <a:xfrm>
            <a:off x="1398626"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166" name="Rectangle 165"/>
          <p:cNvSpPr/>
          <p:nvPr/>
        </p:nvSpPr>
        <p:spPr>
          <a:xfrm>
            <a:off x="1709209" y="1667376"/>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67" name="Rectangle 166"/>
          <p:cNvSpPr/>
          <p:nvPr/>
        </p:nvSpPr>
        <p:spPr>
          <a:xfrm>
            <a:off x="313030" y="2085539"/>
            <a:ext cx="933795" cy="128593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800" b="1" dirty="0">
                <a:solidFill>
                  <a:schemeClr val="tx1"/>
                </a:solidFill>
              </a:rPr>
              <a:t>Core Product Arrangement</a:t>
            </a:r>
          </a:p>
          <a:p>
            <a:pPr algn="ctr"/>
            <a:r>
              <a:rPr lang="en-US" sz="800" b="1" dirty="0">
                <a:solidFill>
                  <a:schemeClr val="tx1"/>
                </a:solidFill>
              </a:rPr>
              <a:t>(Core Account)</a:t>
            </a:r>
          </a:p>
        </p:txBody>
      </p:sp>
      <p:sp>
        <p:nvSpPr>
          <p:cNvPr id="168" name="Rectangle 167"/>
          <p:cNvSpPr/>
          <p:nvPr/>
        </p:nvSpPr>
        <p:spPr>
          <a:xfrm>
            <a:off x="313030" y="3472847"/>
            <a:ext cx="933795" cy="10737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Transaction</a:t>
            </a:r>
          </a:p>
        </p:txBody>
      </p:sp>
      <p:sp>
        <p:nvSpPr>
          <p:cNvPr id="173" name="Rectangle 172"/>
          <p:cNvSpPr/>
          <p:nvPr/>
        </p:nvSpPr>
        <p:spPr>
          <a:xfrm>
            <a:off x="1939893"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75" name="Rectangle 174"/>
          <p:cNvSpPr/>
          <p:nvPr/>
        </p:nvSpPr>
        <p:spPr>
          <a:xfrm>
            <a:off x="2250477" y="1667376"/>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187" name="Rectangle 186"/>
          <p:cNvSpPr/>
          <p:nvPr/>
        </p:nvSpPr>
        <p:spPr>
          <a:xfrm>
            <a:off x="2481246"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9" name="Rectangle 188"/>
          <p:cNvSpPr/>
          <p:nvPr/>
        </p:nvSpPr>
        <p:spPr>
          <a:xfrm>
            <a:off x="2791830" y="1668915"/>
            <a:ext cx="473869" cy="310385"/>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0" name="Rectangle 189"/>
          <p:cNvSpPr/>
          <p:nvPr/>
        </p:nvSpPr>
        <p:spPr>
          <a:xfrm>
            <a:off x="3019946" y="1324934"/>
            <a:ext cx="473869" cy="310385"/>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191" name="Rectangle 190"/>
          <p:cNvSpPr/>
          <p:nvPr/>
        </p:nvSpPr>
        <p:spPr>
          <a:xfrm>
            <a:off x="1398540" y="2414837"/>
            <a:ext cx="473869" cy="31468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Demand Deposits</a:t>
            </a:r>
          </a:p>
        </p:txBody>
      </p:sp>
      <p:sp>
        <p:nvSpPr>
          <p:cNvPr id="192" name="Rectangle 191"/>
          <p:cNvSpPr/>
          <p:nvPr/>
        </p:nvSpPr>
        <p:spPr>
          <a:xfrm>
            <a:off x="1711849" y="2791242"/>
            <a:ext cx="473869" cy="31366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94" name="Rectangle 193"/>
          <p:cNvSpPr/>
          <p:nvPr/>
        </p:nvSpPr>
        <p:spPr>
          <a:xfrm>
            <a:off x="1944926" y="2413100"/>
            <a:ext cx="473869" cy="3154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Consumer Loans</a:t>
            </a:r>
          </a:p>
        </p:txBody>
      </p:sp>
      <p:sp>
        <p:nvSpPr>
          <p:cNvPr id="200" name="Rectangle 199"/>
          <p:cNvSpPr/>
          <p:nvPr/>
        </p:nvSpPr>
        <p:spPr>
          <a:xfrm>
            <a:off x="2244311" y="2786890"/>
            <a:ext cx="473869" cy="3180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01" name="Rectangle 200"/>
          <p:cNvSpPr/>
          <p:nvPr/>
        </p:nvSpPr>
        <p:spPr>
          <a:xfrm>
            <a:off x="2485585" y="2414836"/>
            <a:ext cx="473869" cy="31366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02" name="Rectangle 201"/>
          <p:cNvSpPr/>
          <p:nvPr/>
        </p:nvSpPr>
        <p:spPr>
          <a:xfrm>
            <a:off x="2789309" y="2786890"/>
            <a:ext cx="473869" cy="3180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203" name="Rectangle 202"/>
          <p:cNvSpPr/>
          <p:nvPr/>
        </p:nvSpPr>
        <p:spPr>
          <a:xfrm>
            <a:off x="3026244" y="2413375"/>
            <a:ext cx="473869" cy="31512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p>
        </p:txBody>
      </p:sp>
      <p:cxnSp>
        <p:nvCxnSpPr>
          <p:cNvPr id="239" name="Straight Connector 60"/>
          <p:cNvCxnSpPr>
            <a:stCxn id="163" idx="2"/>
            <a:endCxn id="167" idx="0"/>
          </p:cNvCxnSpPr>
          <p:nvPr/>
        </p:nvCxnSpPr>
        <p:spPr>
          <a:xfrm>
            <a:off x="779928" y="2013671"/>
            <a:ext cx="0" cy="7186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60"/>
          <p:cNvCxnSpPr/>
          <p:nvPr/>
        </p:nvCxnSpPr>
        <p:spPr>
          <a:xfrm>
            <a:off x="1246825" y="3913457"/>
            <a:ext cx="81240"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7002582" y="1087201"/>
            <a:ext cx="1751106" cy="2220088"/>
          </a:xfrm>
          <a:prstGeom prst="rect">
            <a:avLst/>
          </a:prstGeom>
          <a:solidFill>
            <a:schemeClr val="accent6">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Enterprise Assets</a:t>
            </a:r>
          </a:p>
        </p:txBody>
      </p:sp>
      <p:sp>
        <p:nvSpPr>
          <p:cNvPr id="250" name="Rectangle 249"/>
          <p:cNvSpPr/>
          <p:nvPr/>
        </p:nvSpPr>
        <p:spPr>
          <a:xfrm>
            <a:off x="7095098" y="1231837"/>
            <a:ext cx="473869" cy="3128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Date</a:t>
            </a:r>
            <a:endParaRPr lang="en-US" sz="800" b="0" dirty="0">
              <a:solidFill>
                <a:schemeClr val="tx1"/>
              </a:solidFill>
            </a:endParaRPr>
          </a:p>
        </p:txBody>
      </p:sp>
      <p:sp>
        <p:nvSpPr>
          <p:cNvPr id="251" name="Rectangle 250"/>
          <p:cNvSpPr/>
          <p:nvPr/>
        </p:nvSpPr>
        <p:spPr>
          <a:xfrm>
            <a:off x="7629780" y="1231837"/>
            <a:ext cx="473869" cy="3128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Time</a:t>
            </a:r>
            <a:endParaRPr lang="en-US" sz="800" b="0" dirty="0">
              <a:solidFill>
                <a:schemeClr val="tx1"/>
              </a:solidFill>
            </a:endParaRPr>
          </a:p>
        </p:txBody>
      </p:sp>
      <p:sp>
        <p:nvSpPr>
          <p:cNvPr id="252" name="Rectangle 251"/>
          <p:cNvSpPr/>
          <p:nvPr/>
        </p:nvSpPr>
        <p:spPr>
          <a:xfrm>
            <a:off x="8179477" y="1231837"/>
            <a:ext cx="473869" cy="3128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Product</a:t>
            </a:r>
            <a:endParaRPr lang="en-US" sz="800" b="0" dirty="0">
              <a:solidFill>
                <a:schemeClr val="tx1"/>
              </a:solidFill>
            </a:endParaRPr>
          </a:p>
        </p:txBody>
      </p:sp>
      <p:sp>
        <p:nvSpPr>
          <p:cNvPr id="253" name="Rectangle 252"/>
          <p:cNvSpPr/>
          <p:nvPr/>
        </p:nvSpPr>
        <p:spPr>
          <a:xfrm>
            <a:off x="7095098" y="1572406"/>
            <a:ext cx="473869" cy="3143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Customer</a:t>
            </a:r>
            <a:endParaRPr lang="en-US" sz="800" b="0" dirty="0">
              <a:solidFill>
                <a:schemeClr val="tx1"/>
              </a:solidFill>
            </a:endParaRPr>
          </a:p>
        </p:txBody>
      </p:sp>
      <p:sp>
        <p:nvSpPr>
          <p:cNvPr id="254" name="Rectangle 253"/>
          <p:cNvSpPr/>
          <p:nvPr/>
        </p:nvSpPr>
        <p:spPr>
          <a:xfrm>
            <a:off x="7628350" y="1572406"/>
            <a:ext cx="473869" cy="3143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Household</a:t>
            </a:r>
            <a:endParaRPr lang="en-US" sz="800" b="0" dirty="0">
              <a:solidFill>
                <a:schemeClr val="tx1"/>
              </a:solidFill>
            </a:endParaRPr>
          </a:p>
        </p:txBody>
      </p:sp>
      <p:sp>
        <p:nvSpPr>
          <p:cNvPr id="255" name="Rectangle 254"/>
          <p:cNvSpPr/>
          <p:nvPr/>
        </p:nvSpPr>
        <p:spPr>
          <a:xfrm>
            <a:off x="8180132" y="1573130"/>
            <a:ext cx="473869" cy="31358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Employee</a:t>
            </a:r>
            <a:endParaRPr lang="en-US" sz="800" b="0" dirty="0">
              <a:solidFill>
                <a:schemeClr val="tx1"/>
              </a:solidFill>
            </a:endParaRPr>
          </a:p>
        </p:txBody>
      </p:sp>
      <p:cxnSp>
        <p:nvCxnSpPr>
          <p:cNvPr id="263" name="Straight Connector 60"/>
          <p:cNvCxnSpPr>
            <a:stCxn id="249" idx="1"/>
            <a:endCxn id="160" idx="3"/>
          </p:cNvCxnSpPr>
          <p:nvPr/>
        </p:nvCxnSpPr>
        <p:spPr>
          <a:xfrm rot="10800000" flipV="1">
            <a:off x="6600188" y="2197245"/>
            <a:ext cx="402395" cy="66115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7095098" y="1905148"/>
            <a:ext cx="473869" cy="3143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Channel</a:t>
            </a:r>
            <a:endParaRPr lang="en-US" sz="800" b="0" dirty="0">
              <a:solidFill>
                <a:schemeClr val="tx1"/>
              </a:solidFill>
            </a:endParaRPr>
          </a:p>
        </p:txBody>
      </p:sp>
      <p:sp>
        <p:nvSpPr>
          <p:cNvPr id="265" name="Rectangle 264"/>
          <p:cNvSpPr/>
          <p:nvPr/>
        </p:nvSpPr>
        <p:spPr>
          <a:xfrm>
            <a:off x="7628349" y="1906074"/>
            <a:ext cx="473869" cy="3133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Financial</a:t>
            </a:r>
            <a:endParaRPr lang="en-US" sz="800" b="0" dirty="0">
              <a:solidFill>
                <a:schemeClr val="tx1"/>
              </a:solidFill>
            </a:endParaRPr>
          </a:p>
        </p:txBody>
      </p:sp>
      <p:sp>
        <p:nvSpPr>
          <p:cNvPr id="273" name="Rectangle 272"/>
          <p:cNvSpPr/>
          <p:nvPr/>
        </p:nvSpPr>
        <p:spPr>
          <a:xfrm>
            <a:off x="7002582" y="3371473"/>
            <a:ext cx="1751106" cy="1174737"/>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External Data</a:t>
            </a:r>
          </a:p>
        </p:txBody>
      </p:sp>
      <p:cxnSp>
        <p:nvCxnSpPr>
          <p:cNvPr id="274" name="Straight Connector 60"/>
          <p:cNvCxnSpPr>
            <a:stCxn id="273" idx="1"/>
            <a:endCxn id="160" idx="3"/>
          </p:cNvCxnSpPr>
          <p:nvPr/>
        </p:nvCxnSpPr>
        <p:spPr>
          <a:xfrm rot="10800000">
            <a:off x="6600188" y="2858402"/>
            <a:ext cx="402395" cy="110044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7094170" y="3509212"/>
            <a:ext cx="473869" cy="30717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err="1">
                <a:solidFill>
                  <a:schemeClr val="tx1"/>
                </a:solidFill>
              </a:rPr>
              <a:t>Corelogic</a:t>
            </a:r>
            <a:endParaRPr lang="en-US" sz="800" b="0" dirty="0">
              <a:solidFill>
                <a:schemeClr val="tx1"/>
              </a:solidFill>
            </a:endParaRPr>
          </a:p>
        </p:txBody>
      </p:sp>
      <p:sp>
        <p:nvSpPr>
          <p:cNvPr id="276" name="Rectangle 275"/>
          <p:cNvSpPr/>
          <p:nvPr/>
        </p:nvSpPr>
        <p:spPr>
          <a:xfrm>
            <a:off x="7603330" y="3508561"/>
            <a:ext cx="473869" cy="3078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Argus</a:t>
            </a:r>
            <a:endParaRPr lang="en-US" sz="800" b="0" dirty="0">
              <a:solidFill>
                <a:schemeClr val="tx1"/>
              </a:solidFill>
            </a:endParaRPr>
          </a:p>
        </p:txBody>
      </p:sp>
      <p:sp>
        <p:nvSpPr>
          <p:cNvPr id="277" name="Rectangle 276"/>
          <p:cNvSpPr/>
          <p:nvPr/>
        </p:nvSpPr>
        <p:spPr>
          <a:xfrm>
            <a:off x="8168786" y="3508561"/>
            <a:ext cx="473869" cy="3078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Experian Premier </a:t>
            </a:r>
            <a:r>
              <a:rPr lang="en-US" sz="700" dirty="0" err="1">
                <a:solidFill>
                  <a:schemeClr val="tx1"/>
                </a:solidFill>
              </a:rPr>
              <a:t>Att</a:t>
            </a:r>
            <a:endParaRPr lang="en-US" sz="700" b="0" dirty="0">
              <a:solidFill>
                <a:schemeClr val="tx1"/>
              </a:solidFill>
            </a:endParaRPr>
          </a:p>
        </p:txBody>
      </p:sp>
      <p:sp>
        <p:nvSpPr>
          <p:cNvPr id="291" name="Rectangle 290"/>
          <p:cNvSpPr/>
          <p:nvPr/>
        </p:nvSpPr>
        <p:spPr>
          <a:xfrm>
            <a:off x="3743884" y="2191003"/>
            <a:ext cx="2754438" cy="115083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Ancillary Products</a:t>
            </a:r>
          </a:p>
        </p:txBody>
      </p:sp>
      <p:sp>
        <p:nvSpPr>
          <p:cNvPr id="292" name="Rectangle 291"/>
          <p:cNvSpPr/>
          <p:nvPr/>
        </p:nvSpPr>
        <p:spPr>
          <a:xfrm>
            <a:off x="4366558" y="2319912"/>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Debt Protection</a:t>
            </a:r>
          </a:p>
        </p:txBody>
      </p:sp>
      <p:sp>
        <p:nvSpPr>
          <p:cNvPr id="293" name="Rectangle 292"/>
          <p:cNvSpPr/>
          <p:nvPr/>
        </p:nvSpPr>
        <p:spPr>
          <a:xfrm>
            <a:off x="4898359" y="2320368"/>
            <a:ext cx="473869" cy="31569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Ext </a:t>
            </a:r>
            <a:r>
              <a:rPr lang="en-US" sz="800" dirty="0" err="1">
                <a:solidFill>
                  <a:schemeClr val="tx1"/>
                </a:solidFill>
              </a:rPr>
              <a:t>Veh</a:t>
            </a:r>
            <a:r>
              <a:rPr lang="en-US" sz="800" dirty="0">
                <a:solidFill>
                  <a:schemeClr val="tx1"/>
                </a:solidFill>
              </a:rPr>
              <a:t> Protection</a:t>
            </a:r>
          </a:p>
        </p:txBody>
      </p:sp>
      <p:sp>
        <p:nvSpPr>
          <p:cNvPr id="294" name="Rectangle 293"/>
          <p:cNvSpPr/>
          <p:nvPr/>
        </p:nvSpPr>
        <p:spPr>
          <a:xfrm>
            <a:off x="5415758" y="2319913"/>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Total Loss Protection</a:t>
            </a:r>
          </a:p>
        </p:txBody>
      </p:sp>
      <p:sp>
        <p:nvSpPr>
          <p:cNvPr id="295" name="Rectangle 294"/>
          <p:cNvSpPr/>
          <p:nvPr/>
        </p:nvSpPr>
        <p:spPr>
          <a:xfrm>
            <a:off x="4366557" y="2649424"/>
            <a:ext cx="473869" cy="3122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Monitoring</a:t>
            </a:r>
          </a:p>
        </p:txBody>
      </p:sp>
      <p:sp>
        <p:nvSpPr>
          <p:cNvPr id="296" name="Rectangle 295"/>
          <p:cNvSpPr/>
          <p:nvPr/>
        </p:nvSpPr>
        <p:spPr>
          <a:xfrm>
            <a:off x="4898358" y="2648516"/>
            <a:ext cx="473869" cy="31314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Identity Protection</a:t>
            </a:r>
          </a:p>
        </p:txBody>
      </p:sp>
      <p:sp>
        <p:nvSpPr>
          <p:cNvPr id="297" name="Rectangle 296"/>
          <p:cNvSpPr/>
          <p:nvPr/>
        </p:nvSpPr>
        <p:spPr>
          <a:xfrm>
            <a:off x="5411973" y="2648559"/>
            <a:ext cx="473869" cy="31310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Web Bill Pay</a:t>
            </a:r>
          </a:p>
        </p:txBody>
      </p:sp>
      <p:sp>
        <p:nvSpPr>
          <p:cNvPr id="298" name="Rectangle 297"/>
          <p:cNvSpPr/>
          <p:nvPr/>
        </p:nvSpPr>
        <p:spPr>
          <a:xfrm>
            <a:off x="5933157" y="2319913"/>
            <a:ext cx="473869" cy="31614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External Aggregator</a:t>
            </a:r>
          </a:p>
        </p:txBody>
      </p:sp>
      <p:sp>
        <p:nvSpPr>
          <p:cNvPr id="299" name="Rectangle 298"/>
          <p:cNvSpPr/>
          <p:nvPr/>
        </p:nvSpPr>
        <p:spPr>
          <a:xfrm>
            <a:off x="5933156" y="2648515"/>
            <a:ext cx="473869" cy="3098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RERN</a:t>
            </a:r>
          </a:p>
        </p:txBody>
      </p:sp>
      <p:sp>
        <p:nvSpPr>
          <p:cNvPr id="300" name="Rectangle 299"/>
          <p:cNvSpPr/>
          <p:nvPr/>
        </p:nvSpPr>
        <p:spPr>
          <a:xfrm>
            <a:off x="4899323" y="2978391"/>
            <a:ext cx="473869" cy="31009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Safety Dep Box</a:t>
            </a:r>
          </a:p>
        </p:txBody>
      </p:sp>
      <p:sp>
        <p:nvSpPr>
          <p:cNvPr id="306" name="Rectangle 305"/>
          <p:cNvSpPr/>
          <p:nvPr/>
        </p:nvSpPr>
        <p:spPr>
          <a:xfrm>
            <a:off x="7095097" y="2577640"/>
            <a:ext cx="473869" cy="31019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Money Movement</a:t>
            </a:r>
            <a:endParaRPr lang="en-US" sz="800" b="0" dirty="0">
              <a:solidFill>
                <a:schemeClr val="tx1"/>
              </a:solidFill>
            </a:endParaRPr>
          </a:p>
        </p:txBody>
      </p:sp>
      <p:sp>
        <p:nvSpPr>
          <p:cNvPr id="307" name="Rectangle 306"/>
          <p:cNvSpPr/>
          <p:nvPr/>
        </p:nvSpPr>
        <p:spPr>
          <a:xfrm>
            <a:off x="5218372" y="3470746"/>
            <a:ext cx="1279950" cy="107546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Operations &amp; Misc.</a:t>
            </a:r>
          </a:p>
        </p:txBody>
      </p:sp>
      <p:sp>
        <p:nvSpPr>
          <p:cNvPr id="309" name="Rectangle 308"/>
          <p:cNvSpPr/>
          <p:nvPr/>
        </p:nvSpPr>
        <p:spPr>
          <a:xfrm>
            <a:off x="5907317" y="4111492"/>
            <a:ext cx="473869" cy="31831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Financial Centers</a:t>
            </a:r>
          </a:p>
        </p:txBody>
      </p:sp>
      <p:sp>
        <p:nvSpPr>
          <p:cNvPr id="315" name="Rectangle 314"/>
          <p:cNvSpPr/>
          <p:nvPr/>
        </p:nvSpPr>
        <p:spPr>
          <a:xfrm>
            <a:off x="5415758" y="2977526"/>
            <a:ext cx="473869" cy="31096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Value</a:t>
            </a:r>
          </a:p>
        </p:txBody>
      </p:sp>
      <p:sp>
        <p:nvSpPr>
          <p:cNvPr id="317" name="Rectangle 316"/>
          <p:cNvSpPr/>
          <p:nvPr/>
        </p:nvSpPr>
        <p:spPr>
          <a:xfrm>
            <a:off x="8179476" y="1903787"/>
            <a:ext cx="473869" cy="31566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Enterprise Work List</a:t>
            </a:r>
            <a:endParaRPr lang="en-US" sz="700" b="0" dirty="0">
              <a:solidFill>
                <a:schemeClr val="tx1"/>
              </a:solidFill>
            </a:endParaRPr>
          </a:p>
        </p:txBody>
      </p:sp>
      <p:sp>
        <p:nvSpPr>
          <p:cNvPr id="320" name="Rectangle 319"/>
          <p:cNvSpPr/>
          <p:nvPr/>
        </p:nvSpPr>
        <p:spPr>
          <a:xfrm>
            <a:off x="7628347" y="2578694"/>
            <a:ext cx="473869" cy="3091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UNICA Campaign</a:t>
            </a:r>
            <a:endParaRPr lang="en-US" sz="800" b="0" dirty="0">
              <a:solidFill>
                <a:schemeClr val="tx1"/>
              </a:solidFill>
            </a:endParaRPr>
          </a:p>
        </p:txBody>
      </p:sp>
      <p:sp>
        <p:nvSpPr>
          <p:cNvPr id="321" name="Rectangle 320"/>
          <p:cNvSpPr/>
          <p:nvPr/>
        </p:nvSpPr>
        <p:spPr>
          <a:xfrm>
            <a:off x="5932193" y="2979124"/>
            <a:ext cx="473869" cy="30936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Trust</a:t>
            </a:r>
            <a:endParaRPr lang="en-US" sz="800" b="0" dirty="0">
              <a:solidFill>
                <a:schemeClr val="tx1"/>
              </a:solidFill>
            </a:endParaRPr>
          </a:p>
        </p:txBody>
      </p:sp>
      <p:sp>
        <p:nvSpPr>
          <p:cNvPr id="322" name="Rectangle 321"/>
          <p:cNvSpPr/>
          <p:nvPr/>
        </p:nvSpPr>
        <p:spPr>
          <a:xfrm>
            <a:off x="7095097" y="3850231"/>
            <a:ext cx="473869" cy="3078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Zillow</a:t>
            </a:r>
            <a:endParaRPr lang="en-US" sz="800" b="0" dirty="0">
              <a:solidFill>
                <a:schemeClr val="tx1"/>
              </a:solidFill>
            </a:endParaRPr>
          </a:p>
        </p:txBody>
      </p:sp>
      <p:sp>
        <p:nvSpPr>
          <p:cNvPr id="323" name="Rectangle 322"/>
          <p:cNvSpPr/>
          <p:nvPr/>
        </p:nvSpPr>
        <p:spPr>
          <a:xfrm>
            <a:off x="7603330" y="3850148"/>
            <a:ext cx="473869" cy="30632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Realtor.com</a:t>
            </a:r>
            <a:endParaRPr lang="en-US" sz="700" b="0" dirty="0">
              <a:solidFill>
                <a:schemeClr val="tx1"/>
              </a:solidFill>
            </a:endParaRPr>
          </a:p>
        </p:txBody>
      </p:sp>
      <p:sp>
        <p:nvSpPr>
          <p:cNvPr id="324" name="Rectangle 323"/>
          <p:cNvSpPr/>
          <p:nvPr/>
        </p:nvSpPr>
        <p:spPr>
          <a:xfrm>
            <a:off x="8168786" y="3850147"/>
            <a:ext cx="473869" cy="30632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Moody's</a:t>
            </a:r>
            <a:endParaRPr lang="en-US" sz="800" b="0" dirty="0">
              <a:solidFill>
                <a:schemeClr val="tx1"/>
              </a:solidFill>
            </a:endParaRPr>
          </a:p>
        </p:txBody>
      </p:sp>
      <p:sp>
        <p:nvSpPr>
          <p:cNvPr id="325" name="Rectangle 324"/>
          <p:cNvSpPr/>
          <p:nvPr/>
        </p:nvSpPr>
        <p:spPr>
          <a:xfrm>
            <a:off x="8179475" y="2240669"/>
            <a:ext cx="473869" cy="31338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Voice of the Member</a:t>
            </a:r>
            <a:endParaRPr lang="en-US" sz="700" b="0" dirty="0">
              <a:solidFill>
                <a:schemeClr val="tx1"/>
              </a:solidFill>
            </a:endParaRPr>
          </a:p>
        </p:txBody>
      </p:sp>
      <p:sp>
        <p:nvSpPr>
          <p:cNvPr id="327" name="Rectangle 326"/>
          <p:cNvSpPr/>
          <p:nvPr/>
        </p:nvSpPr>
        <p:spPr>
          <a:xfrm>
            <a:off x="7095097" y="2243869"/>
            <a:ext cx="473869" cy="313324"/>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Digital</a:t>
            </a:r>
          </a:p>
        </p:txBody>
      </p:sp>
      <p:sp>
        <p:nvSpPr>
          <p:cNvPr id="134" name="Rectangle 133"/>
          <p:cNvSpPr/>
          <p:nvPr/>
        </p:nvSpPr>
        <p:spPr>
          <a:xfrm>
            <a:off x="7628348" y="2245023"/>
            <a:ext cx="473869" cy="3090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Contact Center</a:t>
            </a:r>
            <a:endParaRPr lang="en-US" sz="800" b="0" dirty="0">
              <a:solidFill>
                <a:schemeClr val="tx1"/>
              </a:solidFill>
            </a:endParaRPr>
          </a:p>
        </p:txBody>
      </p:sp>
      <p:sp>
        <p:nvSpPr>
          <p:cNvPr id="136" name="Rectangle 135"/>
          <p:cNvSpPr/>
          <p:nvPr/>
        </p:nvSpPr>
        <p:spPr>
          <a:xfrm>
            <a:off x="7094171" y="2936896"/>
            <a:ext cx="473869" cy="30967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Fraud</a:t>
            </a:r>
            <a:endParaRPr lang="en-US" sz="800" b="0" dirty="0">
              <a:solidFill>
                <a:schemeClr val="tx1"/>
              </a:solidFill>
            </a:endParaRPr>
          </a:p>
        </p:txBody>
      </p:sp>
      <p:sp>
        <p:nvSpPr>
          <p:cNvPr id="137" name="Rectangle 136"/>
          <p:cNvSpPr/>
          <p:nvPr/>
        </p:nvSpPr>
        <p:spPr>
          <a:xfrm>
            <a:off x="7625248" y="2937205"/>
            <a:ext cx="473869" cy="307781"/>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Disputes</a:t>
            </a:r>
            <a:endParaRPr lang="en-US" sz="800" b="0" dirty="0">
              <a:solidFill>
                <a:schemeClr val="tx1"/>
              </a:solidFill>
            </a:endParaRPr>
          </a:p>
        </p:txBody>
      </p:sp>
      <p:sp>
        <p:nvSpPr>
          <p:cNvPr id="138" name="Rectangle 137"/>
          <p:cNvSpPr/>
          <p:nvPr/>
        </p:nvSpPr>
        <p:spPr>
          <a:xfrm>
            <a:off x="3831079" y="2649424"/>
            <a:ext cx="473869" cy="31322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Digital Currency</a:t>
            </a:r>
            <a:endParaRPr lang="en-US" sz="800" b="0" dirty="0">
              <a:solidFill>
                <a:schemeClr val="tx1"/>
              </a:solidFill>
            </a:endParaRPr>
          </a:p>
        </p:txBody>
      </p:sp>
      <p:sp>
        <p:nvSpPr>
          <p:cNvPr id="139" name="Rectangle 138"/>
          <p:cNvSpPr/>
          <p:nvPr/>
        </p:nvSpPr>
        <p:spPr>
          <a:xfrm>
            <a:off x="8179475" y="2578758"/>
            <a:ext cx="473869" cy="30907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HR</a:t>
            </a:r>
            <a:endParaRPr lang="en-US" sz="800" b="0" dirty="0">
              <a:solidFill>
                <a:schemeClr val="tx1"/>
              </a:solidFill>
            </a:endParaRPr>
          </a:p>
        </p:txBody>
      </p:sp>
      <p:sp>
        <p:nvSpPr>
          <p:cNvPr id="140" name="Rectangle 139"/>
          <p:cNvSpPr/>
          <p:nvPr/>
        </p:nvSpPr>
        <p:spPr>
          <a:xfrm>
            <a:off x="3831079" y="2978902"/>
            <a:ext cx="473869" cy="30958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Life</a:t>
            </a:r>
          </a:p>
        </p:txBody>
      </p:sp>
      <p:sp>
        <p:nvSpPr>
          <p:cNvPr id="143" name="Rectangle 142"/>
          <p:cNvSpPr/>
          <p:nvPr/>
        </p:nvSpPr>
        <p:spPr>
          <a:xfrm>
            <a:off x="3832211" y="2319911"/>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Car Buying Service</a:t>
            </a:r>
          </a:p>
        </p:txBody>
      </p:sp>
      <p:sp>
        <p:nvSpPr>
          <p:cNvPr id="144" name="Rectangle 143"/>
          <p:cNvSpPr/>
          <p:nvPr/>
        </p:nvSpPr>
        <p:spPr>
          <a:xfrm>
            <a:off x="4366557" y="2978392"/>
            <a:ext cx="473869" cy="31009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Protect My ID</a:t>
            </a:r>
          </a:p>
        </p:txBody>
      </p:sp>
      <p:sp>
        <p:nvSpPr>
          <p:cNvPr id="171" name="Rectangle 170"/>
          <p:cNvSpPr/>
          <p:nvPr/>
        </p:nvSpPr>
        <p:spPr>
          <a:xfrm>
            <a:off x="3712100" y="1188443"/>
            <a:ext cx="1278470"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sp>
        <p:nvSpPr>
          <p:cNvPr id="174" name="Rectangle 173"/>
          <p:cNvSpPr/>
          <p:nvPr/>
        </p:nvSpPr>
        <p:spPr>
          <a:xfrm>
            <a:off x="3804295" y="1324934"/>
            <a:ext cx="473869" cy="30975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Customer Level</a:t>
            </a:r>
          </a:p>
        </p:txBody>
      </p:sp>
      <p:sp>
        <p:nvSpPr>
          <p:cNvPr id="176" name="Rectangle 175"/>
          <p:cNvSpPr/>
          <p:nvPr/>
        </p:nvSpPr>
        <p:spPr>
          <a:xfrm>
            <a:off x="3804295" y="1668041"/>
            <a:ext cx="473869" cy="30550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Account Level</a:t>
            </a:r>
          </a:p>
        </p:txBody>
      </p:sp>
      <p:sp>
        <p:nvSpPr>
          <p:cNvPr id="178" name="Rectangle 177"/>
          <p:cNvSpPr/>
          <p:nvPr/>
        </p:nvSpPr>
        <p:spPr>
          <a:xfrm>
            <a:off x="5117011" y="1188443"/>
            <a:ext cx="1396177" cy="825228"/>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Member Debt Solutions</a:t>
            </a:r>
          </a:p>
        </p:txBody>
      </p:sp>
      <p:sp>
        <p:nvSpPr>
          <p:cNvPr id="179" name="Rectangle 178"/>
          <p:cNvSpPr/>
          <p:nvPr/>
        </p:nvSpPr>
        <p:spPr>
          <a:xfrm>
            <a:off x="5218372" y="1322266"/>
            <a:ext cx="473869" cy="31242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Asset Recovery</a:t>
            </a:r>
          </a:p>
        </p:txBody>
      </p:sp>
      <p:sp>
        <p:nvSpPr>
          <p:cNvPr id="180" name="Rectangle 179"/>
          <p:cNvSpPr/>
          <p:nvPr/>
        </p:nvSpPr>
        <p:spPr>
          <a:xfrm>
            <a:off x="5912878" y="1322265"/>
            <a:ext cx="473869" cy="31242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Bankruptcy</a:t>
            </a:r>
          </a:p>
        </p:txBody>
      </p:sp>
      <p:sp>
        <p:nvSpPr>
          <p:cNvPr id="181" name="Rectangle 180"/>
          <p:cNvSpPr/>
          <p:nvPr/>
        </p:nvSpPr>
        <p:spPr>
          <a:xfrm>
            <a:off x="5218371" y="1668915"/>
            <a:ext cx="473869" cy="3046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Collections</a:t>
            </a:r>
          </a:p>
        </p:txBody>
      </p:sp>
      <p:sp>
        <p:nvSpPr>
          <p:cNvPr id="184" name="Rectangle 183"/>
          <p:cNvSpPr/>
          <p:nvPr/>
        </p:nvSpPr>
        <p:spPr>
          <a:xfrm>
            <a:off x="3643162" y="3640699"/>
            <a:ext cx="1262494" cy="80934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Non-Monetary</a:t>
            </a:r>
          </a:p>
        </p:txBody>
      </p:sp>
      <p:sp>
        <p:nvSpPr>
          <p:cNvPr id="185" name="Rectangle 184"/>
          <p:cNvSpPr/>
          <p:nvPr/>
        </p:nvSpPr>
        <p:spPr>
          <a:xfrm>
            <a:off x="3786118" y="3764882"/>
            <a:ext cx="473869" cy="31801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86" name="Rectangle 185"/>
          <p:cNvSpPr/>
          <p:nvPr/>
        </p:nvSpPr>
        <p:spPr>
          <a:xfrm>
            <a:off x="4343998" y="3761109"/>
            <a:ext cx="473869" cy="321791"/>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8" name="Rectangle 187"/>
          <p:cNvSpPr/>
          <p:nvPr/>
        </p:nvSpPr>
        <p:spPr>
          <a:xfrm>
            <a:off x="3786118" y="4104523"/>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5" name="Rectangle 194"/>
          <p:cNvSpPr/>
          <p:nvPr/>
        </p:nvSpPr>
        <p:spPr>
          <a:xfrm>
            <a:off x="4422505" y="1322265"/>
            <a:ext cx="473869" cy="31127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Transaction Level</a:t>
            </a:r>
          </a:p>
        </p:txBody>
      </p:sp>
      <p:cxnSp>
        <p:nvCxnSpPr>
          <p:cNvPr id="198" name="Straight Connector 60"/>
          <p:cNvCxnSpPr>
            <a:stCxn id="167" idx="2"/>
            <a:endCxn id="168" idx="0"/>
          </p:cNvCxnSpPr>
          <p:nvPr/>
        </p:nvCxnSpPr>
        <p:spPr>
          <a:xfrm>
            <a:off x="779928" y="3371473"/>
            <a:ext cx="0" cy="101374"/>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60"/>
          <p:cNvCxnSpPr>
            <a:stCxn id="167" idx="3"/>
            <a:endCxn id="172" idx="1"/>
          </p:cNvCxnSpPr>
          <p:nvPr/>
        </p:nvCxnSpPr>
        <p:spPr>
          <a:xfrm>
            <a:off x="1246825" y="2728506"/>
            <a:ext cx="80924"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60"/>
          <p:cNvCxnSpPr>
            <a:stCxn id="163" idx="3"/>
            <a:endCxn id="164" idx="1"/>
          </p:cNvCxnSpPr>
          <p:nvPr/>
        </p:nvCxnSpPr>
        <p:spPr>
          <a:xfrm>
            <a:off x="1246825" y="1602645"/>
            <a:ext cx="81239"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60"/>
          <p:cNvCxnSpPr/>
          <p:nvPr/>
        </p:nvCxnSpPr>
        <p:spPr>
          <a:xfrm>
            <a:off x="5783105" y="2010496"/>
            <a:ext cx="0" cy="75043"/>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60"/>
          <p:cNvCxnSpPr/>
          <p:nvPr/>
        </p:nvCxnSpPr>
        <p:spPr>
          <a:xfrm>
            <a:off x="4992421" y="3987272"/>
            <a:ext cx="225951"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60"/>
          <p:cNvCxnSpPr/>
          <p:nvPr/>
        </p:nvCxnSpPr>
        <p:spPr>
          <a:xfrm>
            <a:off x="6513188" y="524183"/>
            <a:ext cx="167012"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6720500" y="452423"/>
            <a:ext cx="1695076" cy="123111"/>
          </a:xfrm>
          <a:prstGeom prst="rect">
            <a:avLst/>
          </a:prstGeom>
          <a:noFill/>
        </p:spPr>
        <p:txBody>
          <a:bodyPr wrap="square" lIns="0" tIns="0" rIns="0" bIns="0" rtlCol="0">
            <a:spAutoFit/>
          </a:bodyPr>
          <a:lstStyle/>
          <a:p>
            <a:r>
              <a:rPr lang="en-US" sz="800" dirty="0">
                <a:cs typeface="Arial" pitchFamily="34" charset="0"/>
              </a:rPr>
              <a:t>Integration Point</a:t>
            </a:r>
          </a:p>
        </p:txBody>
      </p:sp>
      <p:sp>
        <p:nvSpPr>
          <p:cNvPr id="231" name="Rectangle 230"/>
          <p:cNvSpPr/>
          <p:nvPr/>
        </p:nvSpPr>
        <p:spPr>
          <a:xfrm>
            <a:off x="5337880" y="3684296"/>
            <a:ext cx="473869" cy="31079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Debit Card</a:t>
            </a:r>
            <a:endParaRPr lang="en-US" sz="800" b="0" dirty="0">
              <a:solidFill>
                <a:schemeClr val="tx1"/>
              </a:solidFill>
            </a:endParaRPr>
          </a:p>
        </p:txBody>
      </p:sp>
      <p:sp>
        <p:nvSpPr>
          <p:cNvPr id="109" name="Rectangle 108"/>
          <p:cNvSpPr/>
          <p:nvPr/>
        </p:nvSpPr>
        <p:spPr>
          <a:xfrm>
            <a:off x="5923209" y="1669271"/>
            <a:ext cx="473869" cy="29786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 Collections</a:t>
            </a:r>
          </a:p>
        </p:txBody>
      </p:sp>
      <p:sp>
        <p:nvSpPr>
          <p:cNvPr id="10" name="Oval 9"/>
          <p:cNvSpPr/>
          <p:nvPr/>
        </p:nvSpPr>
        <p:spPr>
          <a:xfrm>
            <a:off x="1420134" y="1556874"/>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511550" y="155679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514642" y="155945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2606058" y="155937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2696968" y="1559377"/>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2781714" y="1559376"/>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875560" y="15593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281434" y="190231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372850" y="190223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463760" y="1902239"/>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548506" y="1902238"/>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2642352" y="190223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733740" y="1902312"/>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825156" y="190223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960410" y="1559451"/>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2051826" y="155937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2142736" y="1559376"/>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2227482" y="15593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3828105" y="155892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3919521" y="15588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3825075" y="190149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3916491" y="190141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246886" y="156017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338302" y="156010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5243856" y="18995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5335272" y="189949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5938420" y="155723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6029836" y="15571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944109" y="189408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035525" y="189400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5424629" y="189949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368964" y="193427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557295"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747076" y="193427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964550"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Oval 209"/>
          <p:cNvSpPr/>
          <p:nvPr/>
        </p:nvSpPr>
        <p:spPr>
          <a:xfrm>
            <a:off x="1145738"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364215" y="329288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3847674" y="25559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4384970" y="25541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4476386" y="255405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4565743" y="255405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4919283" y="2556023"/>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010699" y="2555948"/>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5439345" y="25541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5530761" y="255405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5956907" y="25540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3847674" y="287975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4381410" y="28812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924344" y="288025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5439345" y="287479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5956215" y="287804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6047631" y="287797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6136988" y="287797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3847674" y="320351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84970" y="320790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4927621" y="32007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5438256" y="32007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5956215" y="320228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6047631" y="320221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1418012" y="264859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1509428" y="264851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1598785" y="2648515"/>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1975152" y="264859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066568" y="264851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2155925" y="2648515"/>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2510148" y="2650341"/>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2601564" y="265026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2692474" y="265026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2777220" y="265026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p:cNvSpPr/>
          <p:nvPr/>
        </p:nvSpPr>
        <p:spPr>
          <a:xfrm>
            <a:off x="2871066" y="2650264"/>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3061797" y="2648515"/>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1732171" y="303034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1823587" y="303027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a:off x="1912944" y="3030274"/>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p:nvSpPr>
        <p:spPr>
          <a:xfrm>
            <a:off x="2277030" y="302642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2368446" y="302635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459356" y="3026353"/>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2544102" y="3026352"/>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Oval 282"/>
          <p:cNvSpPr/>
          <p:nvPr/>
        </p:nvSpPr>
        <p:spPr>
          <a:xfrm>
            <a:off x="2825618" y="302642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917034" y="30263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139443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286" name="Rectangle 285"/>
          <p:cNvSpPr/>
          <p:nvPr/>
        </p:nvSpPr>
        <p:spPr>
          <a:xfrm>
            <a:off x="1705015" y="410452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287" name="Rectangle 286"/>
          <p:cNvSpPr/>
          <p:nvPr/>
        </p:nvSpPr>
        <p:spPr>
          <a:xfrm>
            <a:off x="1935699"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288" name="Rectangle 287"/>
          <p:cNvSpPr/>
          <p:nvPr/>
        </p:nvSpPr>
        <p:spPr>
          <a:xfrm>
            <a:off x="2246283" y="410452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89" name="Rectangle 288"/>
          <p:cNvSpPr/>
          <p:nvPr/>
        </p:nvSpPr>
        <p:spPr>
          <a:xfrm>
            <a:off x="247705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90" name="Rectangle 289"/>
          <p:cNvSpPr/>
          <p:nvPr/>
        </p:nvSpPr>
        <p:spPr>
          <a:xfrm>
            <a:off x="2787636" y="4106063"/>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301" name="Rectangle 300"/>
          <p:cNvSpPr/>
          <p:nvPr/>
        </p:nvSpPr>
        <p:spPr>
          <a:xfrm>
            <a:off x="301575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302" name="Oval 301"/>
          <p:cNvSpPr/>
          <p:nvPr/>
        </p:nvSpPr>
        <p:spPr>
          <a:xfrm>
            <a:off x="1415940" y="399402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1507356" y="399394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a:off x="2510448" y="399660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2601864" y="399652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2692774" y="399652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2777520" y="399652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Oval 312"/>
          <p:cNvSpPr/>
          <p:nvPr/>
        </p:nvSpPr>
        <p:spPr>
          <a:xfrm>
            <a:off x="2277240" y="433946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2368656" y="433938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2459566" y="433938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1729546" y="433946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1820962" y="433938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1956216" y="399659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2047632" y="399652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2138542" y="399652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2825618" y="433978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2917034" y="433970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p:cNvSpPr/>
          <p:nvPr/>
        </p:nvSpPr>
        <p:spPr>
          <a:xfrm>
            <a:off x="3058042" y="3996523"/>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3818496" y="399667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3909912" y="399659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p:cNvSpPr/>
          <p:nvPr/>
        </p:nvSpPr>
        <p:spPr>
          <a:xfrm>
            <a:off x="4377771" y="399659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p:cNvSpPr/>
          <p:nvPr/>
        </p:nvSpPr>
        <p:spPr>
          <a:xfrm>
            <a:off x="4469187" y="399652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3818496" y="433946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p:cNvSpPr/>
          <p:nvPr/>
        </p:nvSpPr>
        <p:spPr>
          <a:xfrm>
            <a:off x="3909912" y="433938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a:off x="5360741" y="391964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p:cNvSpPr/>
          <p:nvPr/>
        </p:nvSpPr>
        <p:spPr>
          <a:xfrm>
            <a:off x="5452157" y="391956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a:off x="5543067" y="391956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5337544" y="4111493"/>
            <a:ext cx="473869" cy="31831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ATM</a:t>
            </a:r>
          </a:p>
        </p:txBody>
      </p:sp>
      <p:sp>
        <p:nvSpPr>
          <p:cNvPr id="350" name="Oval 349"/>
          <p:cNvSpPr/>
          <p:nvPr/>
        </p:nvSpPr>
        <p:spPr>
          <a:xfrm>
            <a:off x="4446855" y="156431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a:off x="4538271" y="15642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5367672" y="43494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5953268" y="43494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369416" y="44500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Oval 354"/>
          <p:cNvSpPr/>
          <p:nvPr/>
        </p:nvSpPr>
        <p:spPr>
          <a:xfrm>
            <a:off x="557747" y="445004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a:off x="747528" y="445004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7094169" y="4186616"/>
            <a:ext cx="473869" cy="30553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IXI Wealth-</a:t>
            </a:r>
          </a:p>
          <a:p>
            <a:pPr algn="ctr" fontAlgn="auto">
              <a:spcBef>
                <a:spcPts val="0"/>
              </a:spcBef>
              <a:spcAft>
                <a:spcPts val="0"/>
              </a:spcAft>
            </a:pPr>
            <a:r>
              <a:rPr lang="en-US" sz="800" dirty="0">
                <a:solidFill>
                  <a:schemeClr val="tx1"/>
                </a:solidFill>
              </a:rPr>
              <a:t>Complete</a:t>
            </a:r>
            <a:endParaRPr lang="en-US" sz="800" b="0" dirty="0">
              <a:solidFill>
                <a:schemeClr val="tx1"/>
              </a:solidFill>
            </a:endParaRPr>
          </a:p>
        </p:txBody>
      </p:sp>
      <p:sp>
        <p:nvSpPr>
          <p:cNvPr id="226" name="Rectangle 225"/>
          <p:cNvSpPr/>
          <p:nvPr/>
        </p:nvSpPr>
        <p:spPr>
          <a:xfrm>
            <a:off x="7613223" y="4186616"/>
            <a:ext cx="473869" cy="30508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IXI </a:t>
            </a:r>
            <a:r>
              <a:rPr lang="en-US" sz="800" dirty="0" err="1">
                <a:solidFill>
                  <a:schemeClr val="tx1"/>
                </a:solidFill>
              </a:rPr>
              <a:t>Investyles</a:t>
            </a:r>
            <a:endParaRPr lang="en-US" sz="800" b="0" dirty="0">
              <a:solidFill>
                <a:schemeClr val="tx1"/>
              </a:solidFill>
            </a:endParaRPr>
          </a:p>
        </p:txBody>
      </p:sp>
      <p:sp>
        <p:nvSpPr>
          <p:cNvPr id="230" name="Oval 229"/>
          <p:cNvSpPr/>
          <p:nvPr/>
        </p:nvSpPr>
        <p:spPr>
          <a:xfrm>
            <a:off x="7112020" y="14699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7644795" y="147136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8195719" y="14699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p:cNvSpPr/>
          <p:nvPr/>
        </p:nvSpPr>
        <p:spPr>
          <a:xfrm>
            <a:off x="7112020" y="180729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p:cNvSpPr/>
          <p:nvPr/>
        </p:nvSpPr>
        <p:spPr>
          <a:xfrm>
            <a:off x="7203436" y="180722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p:cNvSpPr/>
          <p:nvPr/>
        </p:nvSpPr>
        <p:spPr>
          <a:xfrm>
            <a:off x="7644795" y="181021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p:cNvSpPr/>
          <p:nvPr/>
        </p:nvSpPr>
        <p:spPr>
          <a:xfrm>
            <a:off x="8193629" y="180729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a:off x="8285045" y="180722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a:off x="7113250" y="214176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a:off x="7204666" y="214169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7295576" y="214169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a:off x="7380322" y="214169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0" name="Oval 359"/>
          <p:cNvSpPr/>
          <p:nvPr/>
        </p:nvSpPr>
        <p:spPr>
          <a:xfrm>
            <a:off x="7643947" y="21388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a:off x="7735363" y="213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a:off x="7826273" y="213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p:nvSpPr>
        <p:spPr>
          <a:xfrm>
            <a:off x="8195946" y="213885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8287362" y="213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8378272" y="213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a:off x="7643947" y="24788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p:nvSpPr>
        <p:spPr>
          <a:xfrm>
            <a:off x="7735363" y="247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a:off x="7826273" y="247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a:off x="8195946" y="248210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a:off x="8287362" y="248202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p:nvSpPr>
        <p:spPr>
          <a:xfrm>
            <a:off x="8378272" y="248202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a:off x="7114411" y="281530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7205827" y="281523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7296737" y="281523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p:nvPr/>
        </p:nvSpPr>
        <p:spPr>
          <a:xfrm>
            <a:off x="7381483" y="281523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Oval 375"/>
          <p:cNvSpPr/>
          <p:nvPr/>
        </p:nvSpPr>
        <p:spPr>
          <a:xfrm>
            <a:off x="7475329" y="281523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a:off x="7646522" y="281232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a:off x="7737938" y="281225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p:cNvSpPr/>
          <p:nvPr/>
        </p:nvSpPr>
        <p:spPr>
          <a:xfrm>
            <a:off x="7828848" y="281225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Oval 379"/>
          <p:cNvSpPr/>
          <p:nvPr/>
        </p:nvSpPr>
        <p:spPr>
          <a:xfrm>
            <a:off x="7913594" y="281225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Oval 380"/>
          <p:cNvSpPr/>
          <p:nvPr/>
        </p:nvSpPr>
        <p:spPr>
          <a:xfrm>
            <a:off x="8193629" y="280973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p:cNvSpPr/>
          <p:nvPr/>
        </p:nvSpPr>
        <p:spPr>
          <a:xfrm>
            <a:off x="8285045" y="280965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p:cNvSpPr/>
          <p:nvPr/>
        </p:nvSpPr>
        <p:spPr>
          <a:xfrm>
            <a:off x="8375955" y="280965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p:cNvSpPr/>
          <p:nvPr/>
        </p:nvSpPr>
        <p:spPr>
          <a:xfrm>
            <a:off x="7113250" y="316962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p:cNvSpPr/>
          <p:nvPr/>
        </p:nvSpPr>
        <p:spPr>
          <a:xfrm>
            <a:off x="7204666" y="316954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7295576" y="316954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p:nvPr/>
        </p:nvSpPr>
        <p:spPr>
          <a:xfrm>
            <a:off x="7643811" y="316962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p:nvSpPr>
        <p:spPr>
          <a:xfrm>
            <a:off x="7735227" y="316954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a:off x="7114411" y="374374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a:off x="7205827" y="37436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p:nvSpPr>
        <p:spPr>
          <a:xfrm>
            <a:off x="7296737" y="37436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a:off x="8193629" y="374374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a:off x="8285045" y="374367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a:off x="7643811" y="374374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p:nvSpPr>
        <p:spPr>
          <a:xfrm>
            <a:off x="7735227" y="37436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a:off x="7115416" y="408283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a:off x="7206832" y="408276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a:off x="7297742" y="408276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p:nvPr/>
        </p:nvSpPr>
        <p:spPr>
          <a:xfrm>
            <a:off x="7643811" y="408084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7735227" y="408076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a:off x="8195978" y="408178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8287394" y="408170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p:cNvSpPr/>
          <p:nvPr/>
        </p:nvSpPr>
        <p:spPr>
          <a:xfrm>
            <a:off x="7113039" y="441039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7204455" y="441031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a:off x="7643811" y="44114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7735227" y="441136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p:cNvSpPr/>
          <p:nvPr/>
        </p:nvSpPr>
        <p:spPr>
          <a:xfrm>
            <a:off x="7456394" y="90822"/>
            <a:ext cx="914400" cy="116032"/>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Out of Scope</a:t>
            </a:r>
          </a:p>
        </p:txBody>
      </p:sp>
      <p:sp>
        <p:nvSpPr>
          <p:cNvPr id="408" name="Oval 407"/>
          <p:cNvSpPr/>
          <p:nvPr/>
        </p:nvSpPr>
        <p:spPr>
          <a:xfrm>
            <a:off x="7502926" y="47604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TextBox 408"/>
          <p:cNvSpPr txBox="1"/>
          <p:nvPr/>
        </p:nvSpPr>
        <p:spPr>
          <a:xfrm>
            <a:off x="7608338" y="450768"/>
            <a:ext cx="1695076" cy="123111"/>
          </a:xfrm>
          <a:prstGeom prst="rect">
            <a:avLst/>
          </a:prstGeom>
          <a:noFill/>
        </p:spPr>
        <p:txBody>
          <a:bodyPr wrap="square" lIns="0" tIns="0" rIns="0" bIns="0" rtlCol="0">
            <a:spAutoFit/>
          </a:bodyPr>
          <a:lstStyle/>
          <a:p>
            <a:r>
              <a:rPr lang="en-US" sz="800" dirty="0">
                <a:cs typeface="Arial" pitchFamily="34" charset="0"/>
              </a:rPr>
              <a:t>Weight (1-5 Scale)</a:t>
            </a:r>
          </a:p>
        </p:txBody>
      </p:sp>
      <p:sp>
        <p:nvSpPr>
          <p:cNvPr id="333" name="Oval 332"/>
          <p:cNvSpPr/>
          <p:nvPr/>
        </p:nvSpPr>
        <p:spPr>
          <a:xfrm>
            <a:off x="2321085" y="156010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0" name="Straight Connector 60"/>
          <p:cNvCxnSpPr/>
          <p:nvPr/>
        </p:nvCxnSpPr>
        <p:spPr>
          <a:xfrm>
            <a:off x="4304948" y="2010496"/>
            <a:ext cx="0" cy="75043"/>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Straight Connector 60"/>
          <p:cNvCxnSpPr/>
          <p:nvPr/>
        </p:nvCxnSpPr>
        <p:spPr>
          <a:xfrm>
            <a:off x="5883603" y="3371473"/>
            <a:ext cx="0" cy="101374"/>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2" name="Rectangle 411"/>
          <p:cNvSpPr/>
          <p:nvPr/>
        </p:nvSpPr>
        <p:spPr>
          <a:xfrm>
            <a:off x="5913983" y="3679847"/>
            <a:ext cx="473869" cy="31079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Savings Booster</a:t>
            </a:r>
            <a:endParaRPr lang="en-US" sz="800" b="0" dirty="0">
              <a:solidFill>
                <a:schemeClr val="tx1"/>
              </a:solidFill>
            </a:endParaRPr>
          </a:p>
        </p:txBody>
      </p:sp>
      <p:sp>
        <p:nvSpPr>
          <p:cNvPr id="413" name="Oval 412"/>
          <p:cNvSpPr/>
          <p:nvPr/>
        </p:nvSpPr>
        <p:spPr>
          <a:xfrm>
            <a:off x="5936844" y="391519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6028260" y="391511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41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pPr>
              <a:defRPr/>
            </a:pPr>
            <a:r>
              <a:rPr lang="en-US" b="1" kern="0" dirty="0"/>
              <a:t>FOR INTERNAL USE ONLY: May be shared with USAA employees only.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159"/>
          <p:cNvSpPr/>
          <p:nvPr/>
        </p:nvSpPr>
        <p:spPr>
          <a:xfrm>
            <a:off x="236998" y="1087200"/>
            <a:ext cx="6363189" cy="3542401"/>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Bank</a:t>
            </a:r>
          </a:p>
        </p:txBody>
      </p:sp>
      <p:sp>
        <p:nvSpPr>
          <p:cNvPr id="214" name="Rectangle 213"/>
          <p:cNvSpPr/>
          <p:nvPr/>
        </p:nvSpPr>
        <p:spPr>
          <a:xfrm>
            <a:off x="1328065" y="3472847"/>
            <a:ext cx="3668736" cy="10737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Transaction Detail</a:t>
            </a:r>
          </a:p>
        </p:txBody>
      </p:sp>
      <p:sp>
        <p:nvSpPr>
          <p:cNvPr id="183" name="Rectangle 182"/>
          <p:cNvSpPr/>
          <p:nvPr/>
        </p:nvSpPr>
        <p:spPr>
          <a:xfrm>
            <a:off x="1358978" y="3642624"/>
            <a:ext cx="2244536" cy="80741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Monetary</a:t>
            </a:r>
          </a:p>
        </p:txBody>
      </p:sp>
      <p:sp>
        <p:nvSpPr>
          <p:cNvPr id="172" name="Rectangle 171"/>
          <p:cNvSpPr/>
          <p:nvPr/>
        </p:nvSpPr>
        <p:spPr>
          <a:xfrm>
            <a:off x="1327749" y="2085539"/>
            <a:ext cx="5224742" cy="128593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Product Arrangement Detail</a:t>
            </a:r>
          </a:p>
        </p:txBody>
      </p:sp>
      <p:sp>
        <p:nvSpPr>
          <p:cNvPr id="182" name="Rectangle 181"/>
          <p:cNvSpPr/>
          <p:nvPr/>
        </p:nvSpPr>
        <p:spPr>
          <a:xfrm>
            <a:off x="1347873" y="2259477"/>
            <a:ext cx="2244536" cy="94842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Core Products</a:t>
            </a:r>
          </a:p>
        </p:txBody>
      </p:sp>
      <p:sp>
        <p:nvSpPr>
          <p:cNvPr id="3" name="Slide Number Placeholder 2"/>
          <p:cNvSpPr>
            <a:spLocks noGrp="1"/>
          </p:cNvSpPr>
          <p:nvPr>
            <p:ph type="sldNum" sz="quarter" idx="15"/>
          </p:nvPr>
        </p:nvSpPr>
        <p:spPr/>
        <p:txBody>
          <a:bodyPr/>
          <a:lstStyle/>
          <a:p>
            <a:fld id="{9A6A51EE-C5FA-49C2-BCDC-A404BC8A8579}" type="slidenum">
              <a:rPr lang="en-US" smtClean="0"/>
              <a:pPr/>
              <a:t>3</a:t>
            </a:fld>
            <a:endParaRPr lang="en-US" dirty="0"/>
          </a:p>
        </p:txBody>
      </p:sp>
      <p:sp>
        <p:nvSpPr>
          <p:cNvPr id="5" name="Title 4"/>
          <p:cNvSpPr>
            <a:spLocks noGrp="1"/>
          </p:cNvSpPr>
          <p:nvPr>
            <p:ph type="title"/>
          </p:nvPr>
        </p:nvSpPr>
        <p:spPr>
          <a:xfrm>
            <a:off x="171450" y="0"/>
            <a:ext cx="8229600" cy="694496"/>
          </a:xfrm>
        </p:spPr>
        <p:txBody>
          <a:bodyPr>
            <a:normAutofit/>
          </a:bodyPr>
          <a:lstStyle/>
          <a:p>
            <a:r>
              <a:rPr lang="en-US" sz="2400" dirty="0"/>
              <a:t>GPM – High Level Design</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498322" y="90822"/>
            <a:ext cx="914400" cy="116032"/>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Phase 1 Delivery</a:t>
            </a:r>
          </a:p>
        </p:txBody>
      </p:sp>
      <p:sp>
        <p:nvSpPr>
          <p:cNvPr id="115" name="Rectangle 114"/>
          <p:cNvSpPr/>
          <p:nvPr/>
        </p:nvSpPr>
        <p:spPr>
          <a:xfrm>
            <a:off x="6498322" y="270932"/>
            <a:ext cx="914400" cy="116032"/>
          </a:xfrm>
          <a:prstGeom prst="rect">
            <a:avLst/>
          </a:prstGeom>
          <a:solidFill>
            <a:srgbClr val="00B0F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Phase 2 Delivery</a:t>
            </a:r>
          </a:p>
        </p:txBody>
      </p:sp>
      <p:sp>
        <p:nvSpPr>
          <p:cNvPr id="161" name="Can 160"/>
          <p:cNvSpPr/>
          <p:nvPr/>
        </p:nvSpPr>
        <p:spPr>
          <a:xfrm>
            <a:off x="121025" y="857250"/>
            <a:ext cx="8946404" cy="3938813"/>
          </a:xfrm>
          <a:prstGeom prst="can">
            <a:avLst>
              <a:gd name="adj" fmla="val 4366"/>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fontAlgn="auto">
              <a:spcBef>
                <a:spcPts val="0"/>
              </a:spcBef>
              <a:spcAft>
                <a:spcPts val="0"/>
              </a:spcAft>
            </a:pPr>
            <a:endParaRPr lang="en-US" sz="800" b="0" dirty="0">
              <a:solidFill>
                <a:schemeClr val="tx1"/>
              </a:solidFill>
            </a:endParaRPr>
          </a:p>
        </p:txBody>
      </p:sp>
      <p:sp>
        <p:nvSpPr>
          <p:cNvPr id="162" name="TextBox 161"/>
          <p:cNvSpPr txBox="1"/>
          <p:nvPr/>
        </p:nvSpPr>
        <p:spPr>
          <a:xfrm>
            <a:off x="3819864" y="4836191"/>
            <a:ext cx="1695076" cy="123111"/>
          </a:xfrm>
          <a:prstGeom prst="rect">
            <a:avLst/>
          </a:prstGeom>
          <a:noFill/>
        </p:spPr>
        <p:txBody>
          <a:bodyPr wrap="square" lIns="0" tIns="0" rIns="0" bIns="0" rtlCol="0">
            <a:spAutoFit/>
          </a:bodyPr>
          <a:lstStyle/>
          <a:p>
            <a:pPr algn="ctr"/>
            <a:r>
              <a:rPr lang="en-US" sz="800" b="1" dirty="0">
                <a:latin typeface="Arial" pitchFamily="34" charset="0"/>
                <a:cs typeface="Arial" pitchFamily="34" charset="0"/>
              </a:rPr>
              <a:t>Bank Data Mart Infrastructure</a:t>
            </a:r>
          </a:p>
        </p:txBody>
      </p:sp>
      <p:sp>
        <p:nvSpPr>
          <p:cNvPr id="163" name="Rectangle 162"/>
          <p:cNvSpPr/>
          <p:nvPr/>
        </p:nvSpPr>
        <p:spPr>
          <a:xfrm>
            <a:off x="313030" y="1191618"/>
            <a:ext cx="933795"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Origination</a:t>
            </a:r>
          </a:p>
        </p:txBody>
      </p:sp>
      <p:sp>
        <p:nvSpPr>
          <p:cNvPr id="164" name="Rectangle 163"/>
          <p:cNvSpPr/>
          <p:nvPr/>
        </p:nvSpPr>
        <p:spPr>
          <a:xfrm>
            <a:off x="1328064" y="1191618"/>
            <a:ext cx="2310771"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Origination Detail</a:t>
            </a:r>
          </a:p>
        </p:txBody>
      </p:sp>
      <p:sp>
        <p:nvSpPr>
          <p:cNvPr id="165" name="Rectangle 164"/>
          <p:cNvSpPr/>
          <p:nvPr/>
        </p:nvSpPr>
        <p:spPr>
          <a:xfrm>
            <a:off x="1398626"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166" name="Rectangle 165"/>
          <p:cNvSpPr/>
          <p:nvPr/>
        </p:nvSpPr>
        <p:spPr>
          <a:xfrm>
            <a:off x="1709209" y="1667376"/>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67" name="Rectangle 166"/>
          <p:cNvSpPr/>
          <p:nvPr/>
        </p:nvSpPr>
        <p:spPr>
          <a:xfrm>
            <a:off x="313030" y="2085539"/>
            <a:ext cx="933795" cy="128593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800" b="1" dirty="0">
                <a:solidFill>
                  <a:schemeClr val="tx1"/>
                </a:solidFill>
              </a:rPr>
              <a:t>Core Product Arrangement</a:t>
            </a:r>
          </a:p>
          <a:p>
            <a:pPr algn="ctr"/>
            <a:r>
              <a:rPr lang="en-US" sz="800" b="1" dirty="0">
                <a:solidFill>
                  <a:schemeClr val="tx1"/>
                </a:solidFill>
              </a:rPr>
              <a:t>(Core Account)</a:t>
            </a:r>
          </a:p>
        </p:txBody>
      </p:sp>
      <p:sp>
        <p:nvSpPr>
          <p:cNvPr id="168" name="Rectangle 167"/>
          <p:cNvSpPr/>
          <p:nvPr/>
        </p:nvSpPr>
        <p:spPr>
          <a:xfrm>
            <a:off x="313030" y="3472847"/>
            <a:ext cx="933795" cy="10737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Transaction</a:t>
            </a:r>
          </a:p>
        </p:txBody>
      </p:sp>
      <p:sp>
        <p:nvSpPr>
          <p:cNvPr id="173" name="Rectangle 172"/>
          <p:cNvSpPr/>
          <p:nvPr/>
        </p:nvSpPr>
        <p:spPr>
          <a:xfrm>
            <a:off x="1939893"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75" name="Rectangle 174"/>
          <p:cNvSpPr/>
          <p:nvPr/>
        </p:nvSpPr>
        <p:spPr>
          <a:xfrm>
            <a:off x="2250477" y="1667376"/>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187" name="Rectangle 186"/>
          <p:cNvSpPr/>
          <p:nvPr/>
        </p:nvSpPr>
        <p:spPr>
          <a:xfrm>
            <a:off x="2481246"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9" name="Rectangle 188"/>
          <p:cNvSpPr/>
          <p:nvPr/>
        </p:nvSpPr>
        <p:spPr>
          <a:xfrm>
            <a:off x="2791830" y="1668915"/>
            <a:ext cx="473869" cy="310385"/>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0" name="Rectangle 189"/>
          <p:cNvSpPr/>
          <p:nvPr/>
        </p:nvSpPr>
        <p:spPr>
          <a:xfrm>
            <a:off x="3019946" y="1324934"/>
            <a:ext cx="473869" cy="310385"/>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191" name="Rectangle 190"/>
          <p:cNvSpPr/>
          <p:nvPr/>
        </p:nvSpPr>
        <p:spPr>
          <a:xfrm>
            <a:off x="1398540" y="2414837"/>
            <a:ext cx="473869" cy="31468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Demand Deposits</a:t>
            </a:r>
          </a:p>
        </p:txBody>
      </p:sp>
      <p:sp>
        <p:nvSpPr>
          <p:cNvPr id="192" name="Rectangle 191"/>
          <p:cNvSpPr/>
          <p:nvPr/>
        </p:nvSpPr>
        <p:spPr>
          <a:xfrm>
            <a:off x="1711849" y="2791242"/>
            <a:ext cx="473869" cy="31366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94" name="Rectangle 193"/>
          <p:cNvSpPr/>
          <p:nvPr/>
        </p:nvSpPr>
        <p:spPr>
          <a:xfrm>
            <a:off x="1944926" y="2413100"/>
            <a:ext cx="473869" cy="3154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Consumer Loans</a:t>
            </a:r>
          </a:p>
        </p:txBody>
      </p:sp>
      <p:sp>
        <p:nvSpPr>
          <p:cNvPr id="200" name="Rectangle 199"/>
          <p:cNvSpPr/>
          <p:nvPr/>
        </p:nvSpPr>
        <p:spPr>
          <a:xfrm>
            <a:off x="2244311" y="2786890"/>
            <a:ext cx="473869" cy="3180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01" name="Rectangle 200"/>
          <p:cNvSpPr/>
          <p:nvPr/>
        </p:nvSpPr>
        <p:spPr>
          <a:xfrm>
            <a:off x="2485585" y="2414836"/>
            <a:ext cx="473869" cy="31366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02" name="Rectangle 201"/>
          <p:cNvSpPr/>
          <p:nvPr/>
        </p:nvSpPr>
        <p:spPr>
          <a:xfrm>
            <a:off x="2789309" y="2786890"/>
            <a:ext cx="473869" cy="3180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203" name="Rectangle 202"/>
          <p:cNvSpPr/>
          <p:nvPr/>
        </p:nvSpPr>
        <p:spPr>
          <a:xfrm>
            <a:off x="3026244" y="2413375"/>
            <a:ext cx="473869" cy="31512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p>
        </p:txBody>
      </p:sp>
      <p:cxnSp>
        <p:nvCxnSpPr>
          <p:cNvPr id="239" name="Straight Connector 60"/>
          <p:cNvCxnSpPr>
            <a:stCxn id="163" idx="2"/>
            <a:endCxn id="167" idx="0"/>
          </p:cNvCxnSpPr>
          <p:nvPr/>
        </p:nvCxnSpPr>
        <p:spPr>
          <a:xfrm>
            <a:off x="779928" y="2013671"/>
            <a:ext cx="0" cy="7186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60"/>
          <p:cNvCxnSpPr/>
          <p:nvPr/>
        </p:nvCxnSpPr>
        <p:spPr>
          <a:xfrm>
            <a:off x="1246825" y="3913457"/>
            <a:ext cx="81240"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7002582" y="1087201"/>
            <a:ext cx="1751106" cy="2220088"/>
          </a:xfrm>
          <a:prstGeom prst="rect">
            <a:avLst/>
          </a:prstGeom>
          <a:solidFill>
            <a:schemeClr val="accent6">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Enterprise Assets</a:t>
            </a:r>
          </a:p>
        </p:txBody>
      </p:sp>
      <p:sp>
        <p:nvSpPr>
          <p:cNvPr id="250" name="Rectangle 249"/>
          <p:cNvSpPr/>
          <p:nvPr/>
        </p:nvSpPr>
        <p:spPr>
          <a:xfrm>
            <a:off x="7095098" y="1231837"/>
            <a:ext cx="473869" cy="3128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Date</a:t>
            </a:r>
            <a:endParaRPr lang="en-US" sz="800" b="0" dirty="0">
              <a:solidFill>
                <a:schemeClr val="tx1"/>
              </a:solidFill>
            </a:endParaRPr>
          </a:p>
        </p:txBody>
      </p:sp>
      <p:sp>
        <p:nvSpPr>
          <p:cNvPr id="251" name="Rectangle 250"/>
          <p:cNvSpPr/>
          <p:nvPr/>
        </p:nvSpPr>
        <p:spPr>
          <a:xfrm>
            <a:off x="7629780" y="1231837"/>
            <a:ext cx="473869" cy="3128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Time</a:t>
            </a:r>
            <a:endParaRPr lang="en-US" sz="800" b="0" dirty="0">
              <a:solidFill>
                <a:schemeClr val="tx1"/>
              </a:solidFill>
            </a:endParaRPr>
          </a:p>
        </p:txBody>
      </p:sp>
      <p:sp>
        <p:nvSpPr>
          <p:cNvPr id="252" name="Rectangle 251"/>
          <p:cNvSpPr/>
          <p:nvPr/>
        </p:nvSpPr>
        <p:spPr>
          <a:xfrm>
            <a:off x="8179477" y="1231837"/>
            <a:ext cx="473869" cy="3128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Product</a:t>
            </a:r>
            <a:endParaRPr lang="en-US" sz="800" b="0" dirty="0">
              <a:solidFill>
                <a:schemeClr val="tx1"/>
              </a:solidFill>
            </a:endParaRPr>
          </a:p>
        </p:txBody>
      </p:sp>
      <p:sp>
        <p:nvSpPr>
          <p:cNvPr id="253" name="Rectangle 252"/>
          <p:cNvSpPr/>
          <p:nvPr/>
        </p:nvSpPr>
        <p:spPr>
          <a:xfrm>
            <a:off x="7095098" y="1572406"/>
            <a:ext cx="473869" cy="3143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Customer</a:t>
            </a:r>
            <a:endParaRPr lang="en-US" sz="800" b="0" dirty="0">
              <a:solidFill>
                <a:schemeClr val="tx1"/>
              </a:solidFill>
            </a:endParaRPr>
          </a:p>
        </p:txBody>
      </p:sp>
      <p:sp>
        <p:nvSpPr>
          <p:cNvPr id="254" name="Rectangle 253"/>
          <p:cNvSpPr/>
          <p:nvPr/>
        </p:nvSpPr>
        <p:spPr>
          <a:xfrm>
            <a:off x="7628350" y="1572406"/>
            <a:ext cx="473869" cy="3143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Household</a:t>
            </a:r>
            <a:endParaRPr lang="en-US" sz="800" b="0" dirty="0">
              <a:solidFill>
                <a:schemeClr val="tx1"/>
              </a:solidFill>
            </a:endParaRPr>
          </a:p>
        </p:txBody>
      </p:sp>
      <p:sp>
        <p:nvSpPr>
          <p:cNvPr id="255" name="Rectangle 254"/>
          <p:cNvSpPr/>
          <p:nvPr/>
        </p:nvSpPr>
        <p:spPr>
          <a:xfrm>
            <a:off x="8180132" y="1573130"/>
            <a:ext cx="473869" cy="31358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Employee</a:t>
            </a:r>
            <a:endParaRPr lang="en-US" sz="800" b="0" dirty="0">
              <a:solidFill>
                <a:schemeClr val="tx1"/>
              </a:solidFill>
            </a:endParaRPr>
          </a:p>
        </p:txBody>
      </p:sp>
      <p:cxnSp>
        <p:nvCxnSpPr>
          <p:cNvPr id="263" name="Straight Connector 60"/>
          <p:cNvCxnSpPr>
            <a:stCxn id="249" idx="1"/>
            <a:endCxn id="160" idx="3"/>
          </p:cNvCxnSpPr>
          <p:nvPr/>
        </p:nvCxnSpPr>
        <p:spPr>
          <a:xfrm rot="10800000" flipV="1">
            <a:off x="6600188" y="2197245"/>
            <a:ext cx="402395" cy="66115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7095098" y="1905148"/>
            <a:ext cx="473869" cy="3143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Channel</a:t>
            </a:r>
            <a:endParaRPr lang="en-US" sz="800" b="0" dirty="0">
              <a:solidFill>
                <a:schemeClr val="tx1"/>
              </a:solidFill>
            </a:endParaRPr>
          </a:p>
        </p:txBody>
      </p:sp>
      <p:sp>
        <p:nvSpPr>
          <p:cNvPr id="265" name="Rectangle 264"/>
          <p:cNvSpPr/>
          <p:nvPr/>
        </p:nvSpPr>
        <p:spPr>
          <a:xfrm>
            <a:off x="7628349" y="1906074"/>
            <a:ext cx="473869" cy="3133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Financial</a:t>
            </a:r>
            <a:endParaRPr lang="en-US" sz="800" b="0" dirty="0">
              <a:solidFill>
                <a:schemeClr val="tx1"/>
              </a:solidFill>
            </a:endParaRPr>
          </a:p>
        </p:txBody>
      </p:sp>
      <p:sp>
        <p:nvSpPr>
          <p:cNvPr id="273" name="Rectangle 272"/>
          <p:cNvSpPr/>
          <p:nvPr/>
        </p:nvSpPr>
        <p:spPr>
          <a:xfrm>
            <a:off x="7002582" y="3371473"/>
            <a:ext cx="1751106" cy="1174737"/>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External Data</a:t>
            </a:r>
          </a:p>
        </p:txBody>
      </p:sp>
      <p:cxnSp>
        <p:nvCxnSpPr>
          <p:cNvPr id="274" name="Straight Connector 60"/>
          <p:cNvCxnSpPr>
            <a:stCxn id="273" idx="1"/>
            <a:endCxn id="160" idx="3"/>
          </p:cNvCxnSpPr>
          <p:nvPr/>
        </p:nvCxnSpPr>
        <p:spPr>
          <a:xfrm rot="10800000">
            <a:off x="6600188" y="2858402"/>
            <a:ext cx="402395" cy="110044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7094170" y="3509212"/>
            <a:ext cx="473869" cy="30717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err="1">
                <a:solidFill>
                  <a:schemeClr val="tx1"/>
                </a:solidFill>
              </a:rPr>
              <a:t>Corelogic</a:t>
            </a:r>
            <a:endParaRPr lang="en-US" sz="800" b="0" dirty="0">
              <a:solidFill>
                <a:schemeClr val="tx1"/>
              </a:solidFill>
            </a:endParaRPr>
          </a:p>
        </p:txBody>
      </p:sp>
      <p:sp>
        <p:nvSpPr>
          <p:cNvPr id="276" name="Rectangle 275"/>
          <p:cNvSpPr/>
          <p:nvPr/>
        </p:nvSpPr>
        <p:spPr>
          <a:xfrm>
            <a:off x="7603330" y="3508561"/>
            <a:ext cx="473869" cy="3078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Argus</a:t>
            </a:r>
            <a:endParaRPr lang="en-US" sz="800" b="0" dirty="0">
              <a:solidFill>
                <a:schemeClr val="tx1"/>
              </a:solidFill>
            </a:endParaRPr>
          </a:p>
        </p:txBody>
      </p:sp>
      <p:sp>
        <p:nvSpPr>
          <p:cNvPr id="277" name="Rectangle 276"/>
          <p:cNvSpPr/>
          <p:nvPr/>
        </p:nvSpPr>
        <p:spPr>
          <a:xfrm>
            <a:off x="8168786" y="3508561"/>
            <a:ext cx="473869" cy="3078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Experian Premier </a:t>
            </a:r>
            <a:r>
              <a:rPr lang="en-US" sz="700" dirty="0" err="1">
                <a:solidFill>
                  <a:schemeClr val="tx1"/>
                </a:solidFill>
              </a:rPr>
              <a:t>Att</a:t>
            </a:r>
            <a:endParaRPr lang="en-US" sz="700" b="0" dirty="0">
              <a:solidFill>
                <a:schemeClr val="tx1"/>
              </a:solidFill>
            </a:endParaRPr>
          </a:p>
        </p:txBody>
      </p:sp>
      <p:sp>
        <p:nvSpPr>
          <p:cNvPr id="291" name="Rectangle 290"/>
          <p:cNvSpPr/>
          <p:nvPr/>
        </p:nvSpPr>
        <p:spPr>
          <a:xfrm>
            <a:off x="3743884" y="2191003"/>
            <a:ext cx="2754438" cy="115083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Ancillary Products</a:t>
            </a:r>
          </a:p>
        </p:txBody>
      </p:sp>
      <p:sp>
        <p:nvSpPr>
          <p:cNvPr id="292" name="Rectangle 291"/>
          <p:cNvSpPr/>
          <p:nvPr/>
        </p:nvSpPr>
        <p:spPr>
          <a:xfrm>
            <a:off x="4366558" y="2319912"/>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Debt Protection</a:t>
            </a:r>
          </a:p>
        </p:txBody>
      </p:sp>
      <p:sp>
        <p:nvSpPr>
          <p:cNvPr id="293" name="Rectangle 292"/>
          <p:cNvSpPr/>
          <p:nvPr/>
        </p:nvSpPr>
        <p:spPr>
          <a:xfrm>
            <a:off x="4898359" y="2320368"/>
            <a:ext cx="473869" cy="31569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Ext </a:t>
            </a:r>
            <a:r>
              <a:rPr lang="en-US" sz="800" dirty="0" err="1">
                <a:solidFill>
                  <a:schemeClr val="tx1"/>
                </a:solidFill>
              </a:rPr>
              <a:t>Veh</a:t>
            </a:r>
            <a:r>
              <a:rPr lang="en-US" sz="800" dirty="0">
                <a:solidFill>
                  <a:schemeClr val="tx1"/>
                </a:solidFill>
              </a:rPr>
              <a:t> Protection</a:t>
            </a:r>
          </a:p>
        </p:txBody>
      </p:sp>
      <p:sp>
        <p:nvSpPr>
          <p:cNvPr id="294" name="Rectangle 293"/>
          <p:cNvSpPr/>
          <p:nvPr/>
        </p:nvSpPr>
        <p:spPr>
          <a:xfrm>
            <a:off x="5415758" y="2319913"/>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Total Loss Protection</a:t>
            </a:r>
          </a:p>
        </p:txBody>
      </p:sp>
      <p:sp>
        <p:nvSpPr>
          <p:cNvPr id="295" name="Rectangle 294"/>
          <p:cNvSpPr/>
          <p:nvPr/>
        </p:nvSpPr>
        <p:spPr>
          <a:xfrm>
            <a:off x="4366557" y="2649424"/>
            <a:ext cx="473869" cy="3122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Monitoring</a:t>
            </a:r>
          </a:p>
        </p:txBody>
      </p:sp>
      <p:sp>
        <p:nvSpPr>
          <p:cNvPr id="296" name="Rectangle 295"/>
          <p:cNvSpPr/>
          <p:nvPr/>
        </p:nvSpPr>
        <p:spPr>
          <a:xfrm>
            <a:off x="4898358" y="2648516"/>
            <a:ext cx="473869" cy="31314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Identity Protection</a:t>
            </a:r>
          </a:p>
        </p:txBody>
      </p:sp>
      <p:sp>
        <p:nvSpPr>
          <p:cNvPr id="297" name="Rectangle 296"/>
          <p:cNvSpPr/>
          <p:nvPr/>
        </p:nvSpPr>
        <p:spPr>
          <a:xfrm>
            <a:off x="5411973" y="2648559"/>
            <a:ext cx="473869" cy="31310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Web Bill Pay</a:t>
            </a:r>
          </a:p>
        </p:txBody>
      </p:sp>
      <p:sp>
        <p:nvSpPr>
          <p:cNvPr id="298" name="Rectangle 297"/>
          <p:cNvSpPr/>
          <p:nvPr/>
        </p:nvSpPr>
        <p:spPr>
          <a:xfrm>
            <a:off x="5933157" y="2319913"/>
            <a:ext cx="473869" cy="31614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External Aggregator</a:t>
            </a:r>
          </a:p>
        </p:txBody>
      </p:sp>
      <p:sp>
        <p:nvSpPr>
          <p:cNvPr id="299" name="Rectangle 298"/>
          <p:cNvSpPr/>
          <p:nvPr/>
        </p:nvSpPr>
        <p:spPr>
          <a:xfrm>
            <a:off x="5933156" y="2648515"/>
            <a:ext cx="473869" cy="3098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RERN</a:t>
            </a:r>
          </a:p>
        </p:txBody>
      </p:sp>
      <p:sp>
        <p:nvSpPr>
          <p:cNvPr id="300" name="Rectangle 299"/>
          <p:cNvSpPr/>
          <p:nvPr/>
        </p:nvSpPr>
        <p:spPr>
          <a:xfrm>
            <a:off x="4899323" y="2978391"/>
            <a:ext cx="473869" cy="31009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Safety Dep Box</a:t>
            </a:r>
          </a:p>
        </p:txBody>
      </p:sp>
      <p:sp>
        <p:nvSpPr>
          <p:cNvPr id="306" name="Rectangle 305"/>
          <p:cNvSpPr/>
          <p:nvPr/>
        </p:nvSpPr>
        <p:spPr>
          <a:xfrm>
            <a:off x="7095097" y="2577640"/>
            <a:ext cx="473869" cy="31019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Money Movement</a:t>
            </a:r>
            <a:endParaRPr lang="en-US" sz="800" b="0" dirty="0">
              <a:solidFill>
                <a:schemeClr val="tx1"/>
              </a:solidFill>
            </a:endParaRPr>
          </a:p>
        </p:txBody>
      </p:sp>
      <p:sp>
        <p:nvSpPr>
          <p:cNvPr id="307" name="Rectangle 306"/>
          <p:cNvSpPr/>
          <p:nvPr/>
        </p:nvSpPr>
        <p:spPr>
          <a:xfrm>
            <a:off x="5218372" y="3470746"/>
            <a:ext cx="1279950" cy="107546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Operations &amp; Misc.</a:t>
            </a:r>
          </a:p>
        </p:txBody>
      </p:sp>
      <p:sp>
        <p:nvSpPr>
          <p:cNvPr id="309" name="Rectangle 308"/>
          <p:cNvSpPr/>
          <p:nvPr/>
        </p:nvSpPr>
        <p:spPr>
          <a:xfrm>
            <a:off x="5907317" y="4111492"/>
            <a:ext cx="473869" cy="31831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Financial Centers</a:t>
            </a:r>
          </a:p>
        </p:txBody>
      </p:sp>
      <p:sp>
        <p:nvSpPr>
          <p:cNvPr id="315" name="Rectangle 314"/>
          <p:cNvSpPr/>
          <p:nvPr/>
        </p:nvSpPr>
        <p:spPr>
          <a:xfrm>
            <a:off x="5415758" y="2977526"/>
            <a:ext cx="473869" cy="31096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Value</a:t>
            </a:r>
          </a:p>
        </p:txBody>
      </p:sp>
      <p:sp>
        <p:nvSpPr>
          <p:cNvPr id="317" name="Rectangle 316"/>
          <p:cNvSpPr/>
          <p:nvPr/>
        </p:nvSpPr>
        <p:spPr>
          <a:xfrm>
            <a:off x="8179476" y="1903787"/>
            <a:ext cx="473869" cy="31566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Enterprise Work List</a:t>
            </a:r>
            <a:endParaRPr lang="en-US" sz="700" b="0" dirty="0">
              <a:solidFill>
                <a:schemeClr val="tx1"/>
              </a:solidFill>
            </a:endParaRPr>
          </a:p>
        </p:txBody>
      </p:sp>
      <p:sp>
        <p:nvSpPr>
          <p:cNvPr id="320" name="Rectangle 319"/>
          <p:cNvSpPr/>
          <p:nvPr/>
        </p:nvSpPr>
        <p:spPr>
          <a:xfrm>
            <a:off x="7628347" y="2578694"/>
            <a:ext cx="473869" cy="3091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UNICA Campaign</a:t>
            </a:r>
            <a:endParaRPr lang="en-US" sz="800" b="0" dirty="0">
              <a:solidFill>
                <a:schemeClr val="tx1"/>
              </a:solidFill>
            </a:endParaRPr>
          </a:p>
        </p:txBody>
      </p:sp>
      <p:sp>
        <p:nvSpPr>
          <p:cNvPr id="321" name="Rectangle 320"/>
          <p:cNvSpPr/>
          <p:nvPr/>
        </p:nvSpPr>
        <p:spPr>
          <a:xfrm>
            <a:off x="5932193" y="2979124"/>
            <a:ext cx="473869" cy="30936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Trust</a:t>
            </a:r>
            <a:endParaRPr lang="en-US" sz="800" b="0" dirty="0">
              <a:solidFill>
                <a:schemeClr val="tx1"/>
              </a:solidFill>
            </a:endParaRPr>
          </a:p>
        </p:txBody>
      </p:sp>
      <p:sp>
        <p:nvSpPr>
          <p:cNvPr id="322" name="Rectangle 321"/>
          <p:cNvSpPr/>
          <p:nvPr/>
        </p:nvSpPr>
        <p:spPr>
          <a:xfrm>
            <a:off x="7095097" y="3850231"/>
            <a:ext cx="473869" cy="3078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Zillow</a:t>
            </a:r>
            <a:endParaRPr lang="en-US" sz="800" b="0" dirty="0">
              <a:solidFill>
                <a:schemeClr val="tx1"/>
              </a:solidFill>
            </a:endParaRPr>
          </a:p>
        </p:txBody>
      </p:sp>
      <p:sp>
        <p:nvSpPr>
          <p:cNvPr id="323" name="Rectangle 322"/>
          <p:cNvSpPr/>
          <p:nvPr/>
        </p:nvSpPr>
        <p:spPr>
          <a:xfrm>
            <a:off x="7603330" y="3850148"/>
            <a:ext cx="473869" cy="30632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Realtor.com</a:t>
            </a:r>
            <a:endParaRPr lang="en-US" sz="700" b="0" dirty="0">
              <a:solidFill>
                <a:schemeClr val="tx1"/>
              </a:solidFill>
            </a:endParaRPr>
          </a:p>
        </p:txBody>
      </p:sp>
      <p:sp>
        <p:nvSpPr>
          <p:cNvPr id="324" name="Rectangle 323"/>
          <p:cNvSpPr/>
          <p:nvPr/>
        </p:nvSpPr>
        <p:spPr>
          <a:xfrm>
            <a:off x="8168786" y="3850147"/>
            <a:ext cx="473869" cy="30632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Moody's</a:t>
            </a:r>
            <a:endParaRPr lang="en-US" sz="800" b="0" dirty="0">
              <a:solidFill>
                <a:schemeClr val="tx1"/>
              </a:solidFill>
            </a:endParaRPr>
          </a:p>
        </p:txBody>
      </p:sp>
      <p:sp>
        <p:nvSpPr>
          <p:cNvPr id="325" name="Rectangle 324"/>
          <p:cNvSpPr/>
          <p:nvPr/>
        </p:nvSpPr>
        <p:spPr>
          <a:xfrm>
            <a:off x="8179475" y="2240669"/>
            <a:ext cx="473869" cy="31338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Voice of the Member</a:t>
            </a:r>
            <a:endParaRPr lang="en-US" sz="700" b="0" dirty="0">
              <a:solidFill>
                <a:schemeClr val="tx1"/>
              </a:solidFill>
            </a:endParaRPr>
          </a:p>
        </p:txBody>
      </p:sp>
      <p:sp>
        <p:nvSpPr>
          <p:cNvPr id="327" name="Rectangle 326"/>
          <p:cNvSpPr/>
          <p:nvPr/>
        </p:nvSpPr>
        <p:spPr>
          <a:xfrm>
            <a:off x="7095097" y="2243869"/>
            <a:ext cx="473869" cy="313324"/>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Digital</a:t>
            </a:r>
          </a:p>
        </p:txBody>
      </p:sp>
      <p:sp>
        <p:nvSpPr>
          <p:cNvPr id="134" name="Rectangle 133"/>
          <p:cNvSpPr/>
          <p:nvPr/>
        </p:nvSpPr>
        <p:spPr>
          <a:xfrm>
            <a:off x="7628348" y="2245023"/>
            <a:ext cx="473869" cy="3090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Contact Center</a:t>
            </a:r>
            <a:endParaRPr lang="en-US" sz="800" b="0" dirty="0">
              <a:solidFill>
                <a:schemeClr val="tx1"/>
              </a:solidFill>
            </a:endParaRPr>
          </a:p>
        </p:txBody>
      </p:sp>
      <p:sp>
        <p:nvSpPr>
          <p:cNvPr id="136" name="Rectangle 135"/>
          <p:cNvSpPr/>
          <p:nvPr/>
        </p:nvSpPr>
        <p:spPr>
          <a:xfrm>
            <a:off x="7094171" y="2936896"/>
            <a:ext cx="473869" cy="30967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Fraud</a:t>
            </a:r>
            <a:endParaRPr lang="en-US" sz="800" b="0" dirty="0">
              <a:solidFill>
                <a:schemeClr val="tx1"/>
              </a:solidFill>
            </a:endParaRPr>
          </a:p>
        </p:txBody>
      </p:sp>
      <p:sp>
        <p:nvSpPr>
          <p:cNvPr id="137" name="Rectangle 136"/>
          <p:cNvSpPr/>
          <p:nvPr/>
        </p:nvSpPr>
        <p:spPr>
          <a:xfrm>
            <a:off x="7625248" y="2937205"/>
            <a:ext cx="473869" cy="307781"/>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Disputes</a:t>
            </a:r>
            <a:endParaRPr lang="en-US" sz="800" b="0" dirty="0">
              <a:solidFill>
                <a:schemeClr val="tx1"/>
              </a:solidFill>
            </a:endParaRPr>
          </a:p>
        </p:txBody>
      </p:sp>
      <p:sp>
        <p:nvSpPr>
          <p:cNvPr id="138" name="Rectangle 137"/>
          <p:cNvSpPr/>
          <p:nvPr/>
        </p:nvSpPr>
        <p:spPr>
          <a:xfrm>
            <a:off x="3831079" y="2649424"/>
            <a:ext cx="473869" cy="31322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Digital Currency</a:t>
            </a:r>
            <a:endParaRPr lang="en-US" sz="800" b="0" dirty="0">
              <a:solidFill>
                <a:schemeClr val="tx1"/>
              </a:solidFill>
            </a:endParaRPr>
          </a:p>
        </p:txBody>
      </p:sp>
      <p:sp>
        <p:nvSpPr>
          <p:cNvPr id="139" name="Rectangle 138"/>
          <p:cNvSpPr/>
          <p:nvPr/>
        </p:nvSpPr>
        <p:spPr>
          <a:xfrm>
            <a:off x="8179475" y="2578758"/>
            <a:ext cx="473869" cy="30907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HR</a:t>
            </a:r>
            <a:endParaRPr lang="en-US" sz="800" b="0" dirty="0">
              <a:solidFill>
                <a:schemeClr val="tx1"/>
              </a:solidFill>
            </a:endParaRPr>
          </a:p>
        </p:txBody>
      </p:sp>
      <p:sp>
        <p:nvSpPr>
          <p:cNvPr id="140" name="Rectangle 139"/>
          <p:cNvSpPr/>
          <p:nvPr/>
        </p:nvSpPr>
        <p:spPr>
          <a:xfrm>
            <a:off x="3831079" y="2978902"/>
            <a:ext cx="473869" cy="30958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Life</a:t>
            </a:r>
          </a:p>
        </p:txBody>
      </p:sp>
      <p:sp>
        <p:nvSpPr>
          <p:cNvPr id="143" name="Rectangle 142"/>
          <p:cNvSpPr/>
          <p:nvPr/>
        </p:nvSpPr>
        <p:spPr>
          <a:xfrm>
            <a:off x="3832211" y="2319911"/>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Car Buying Service</a:t>
            </a:r>
          </a:p>
        </p:txBody>
      </p:sp>
      <p:sp>
        <p:nvSpPr>
          <p:cNvPr id="144" name="Rectangle 143"/>
          <p:cNvSpPr/>
          <p:nvPr/>
        </p:nvSpPr>
        <p:spPr>
          <a:xfrm>
            <a:off x="4366557" y="2978392"/>
            <a:ext cx="473869" cy="31009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Protect My ID</a:t>
            </a:r>
          </a:p>
        </p:txBody>
      </p:sp>
      <p:sp>
        <p:nvSpPr>
          <p:cNvPr id="171" name="Rectangle 170"/>
          <p:cNvSpPr/>
          <p:nvPr/>
        </p:nvSpPr>
        <p:spPr>
          <a:xfrm>
            <a:off x="3712100" y="1188443"/>
            <a:ext cx="1278470"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sp>
        <p:nvSpPr>
          <p:cNvPr id="174" name="Rectangle 173"/>
          <p:cNvSpPr/>
          <p:nvPr/>
        </p:nvSpPr>
        <p:spPr>
          <a:xfrm>
            <a:off x="3804295" y="1324934"/>
            <a:ext cx="473869" cy="30975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Customer Level</a:t>
            </a:r>
          </a:p>
        </p:txBody>
      </p:sp>
      <p:sp>
        <p:nvSpPr>
          <p:cNvPr id="176" name="Rectangle 175"/>
          <p:cNvSpPr/>
          <p:nvPr/>
        </p:nvSpPr>
        <p:spPr>
          <a:xfrm>
            <a:off x="3804295" y="1668041"/>
            <a:ext cx="473869" cy="30550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Account Level</a:t>
            </a:r>
          </a:p>
        </p:txBody>
      </p:sp>
      <p:sp>
        <p:nvSpPr>
          <p:cNvPr id="178" name="Rectangle 177"/>
          <p:cNvSpPr/>
          <p:nvPr/>
        </p:nvSpPr>
        <p:spPr>
          <a:xfrm>
            <a:off x="5117011" y="1188443"/>
            <a:ext cx="1396177" cy="825228"/>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Member Debt Solutions</a:t>
            </a:r>
          </a:p>
        </p:txBody>
      </p:sp>
      <p:sp>
        <p:nvSpPr>
          <p:cNvPr id="179" name="Rectangle 178"/>
          <p:cNvSpPr/>
          <p:nvPr/>
        </p:nvSpPr>
        <p:spPr>
          <a:xfrm>
            <a:off x="5218372" y="1322266"/>
            <a:ext cx="473869" cy="31242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Asset Recovery</a:t>
            </a:r>
          </a:p>
        </p:txBody>
      </p:sp>
      <p:sp>
        <p:nvSpPr>
          <p:cNvPr id="180" name="Rectangle 179"/>
          <p:cNvSpPr/>
          <p:nvPr/>
        </p:nvSpPr>
        <p:spPr>
          <a:xfrm>
            <a:off x="5912878" y="1322265"/>
            <a:ext cx="473869" cy="31242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Bankruptcy</a:t>
            </a:r>
          </a:p>
        </p:txBody>
      </p:sp>
      <p:sp>
        <p:nvSpPr>
          <p:cNvPr id="181" name="Rectangle 180"/>
          <p:cNvSpPr/>
          <p:nvPr/>
        </p:nvSpPr>
        <p:spPr>
          <a:xfrm>
            <a:off x="5218371" y="1668915"/>
            <a:ext cx="473869" cy="3046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Collections</a:t>
            </a:r>
          </a:p>
        </p:txBody>
      </p:sp>
      <p:sp>
        <p:nvSpPr>
          <p:cNvPr id="184" name="Rectangle 183"/>
          <p:cNvSpPr/>
          <p:nvPr/>
        </p:nvSpPr>
        <p:spPr>
          <a:xfrm>
            <a:off x="3643162" y="3640699"/>
            <a:ext cx="1262494" cy="80934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Non-Monetary</a:t>
            </a:r>
          </a:p>
        </p:txBody>
      </p:sp>
      <p:sp>
        <p:nvSpPr>
          <p:cNvPr id="185" name="Rectangle 184"/>
          <p:cNvSpPr/>
          <p:nvPr/>
        </p:nvSpPr>
        <p:spPr>
          <a:xfrm>
            <a:off x="3786118" y="3764882"/>
            <a:ext cx="473869" cy="31801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86" name="Rectangle 185"/>
          <p:cNvSpPr/>
          <p:nvPr/>
        </p:nvSpPr>
        <p:spPr>
          <a:xfrm>
            <a:off x="4343998" y="3761109"/>
            <a:ext cx="473869" cy="321791"/>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8" name="Rectangle 187"/>
          <p:cNvSpPr/>
          <p:nvPr/>
        </p:nvSpPr>
        <p:spPr>
          <a:xfrm>
            <a:off x="3786118" y="4104523"/>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5" name="Rectangle 194"/>
          <p:cNvSpPr/>
          <p:nvPr/>
        </p:nvSpPr>
        <p:spPr>
          <a:xfrm>
            <a:off x="4422505" y="1322265"/>
            <a:ext cx="473869" cy="31127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Transaction Level</a:t>
            </a:r>
          </a:p>
        </p:txBody>
      </p:sp>
      <p:cxnSp>
        <p:nvCxnSpPr>
          <p:cNvPr id="198" name="Straight Connector 60"/>
          <p:cNvCxnSpPr>
            <a:stCxn id="167" idx="2"/>
            <a:endCxn id="168" idx="0"/>
          </p:cNvCxnSpPr>
          <p:nvPr/>
        </p:nvCxnSpPr>
        <p:spPr>
          <a:xfrm>
            <a:off x="779928" y="3371473"/>
            <a:ext cx="0" cy="101374"/>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60"/>
          <p:cNvCxnSpPr/>
          <p:nvPr/>
        </p:nvCxnSpPr>
        <p:spPr>
          <a:xfrm>
            <a:off x="5783105" y="2010496"/>
            <a:ext cx="0" cy="75043"/>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60"/>
          <p:cNvCxnSpPr/>
          <p:nvPr/>
        </p:nvCxnSpPr>
        <p:spPr>
          <a:xfrm>
            <a:off x="4992421" y="3987272"/>
            <a:ext cx="225951"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60"/>
          <p:cNvCxnSpPr/>
          <p:nvPr/>
        </p:nvCxnSpPr>
        <p:spPr>
          <a:xfrm>
            <a:off x="6513188" y="524183"/>
            <a:ext cx="167012"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6720500" y="452423"/>
            <a:ext cx="1695076" cy="123111"/>
          </a:xfrm>
          <a:prstGeom prst="rect">
            <a:avLst/>
          </a:prstGeom>
          <a:noFill/>
        </p:spPr>
        <p:txBody>
          <a:bodyPr wrap="square" lIns="0" tIns="0" rIns="0" bIns="0" rtlCol="0">
            <a:spAutoFit/>
          </a:bodyPr>
          <a:lstStyle/>
          <a:p>
            <a:r>
              <a:rPr lang="en-US" sz="800" dirty="0">
                <a:cs typeface="Arial" pitchFamily="34" charset="0"/>
              </a:rPr>
              <a:t>Integration Point</a:t>
            </a:r>
          </a:p>
        </p:txBody>
      </p:sp>
      <p:sp>
        <p:nvSpPr>
          <p:cNvPr id="231" name="Rectangle 230"/>
          <p:cNvSpPr/>
          <p:nvPr/>
        </p:nvSpPr>
        <p:spPr>
          <a:xfrm>
            <a:off x="5337880" y="3684296"/>
            <a:ext cx="473869" cy="31079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Debit Card</a:t>
            </a:r>
            <a:endParaRPr lang="en-US" sz="800" b="0" dirty="0">
              <a:solidFill>
                <a:schemeClr val="tx1"/>
              </a:solidFill>
            </a:endParaRPr>
          </a:p>
        </p:txBody>
      </p:sp>
      <p:sp>
        <p:nvSpPr>
          <p:cNvPr id="109" name="Rectangle 108"/>
          <p:cNvSpPr/>
          <p:nvPr/>
        </p:nvSpPr>
        <p:spPr>
          <a:xfrm>
            <a:off x="5923209" y="1669271"/>
            <a:ext cx="473869" cy="29786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 Collections</a:t>
            </a:r>
          </a:p>
        </p:txBody>
      </p:sp>
      <p:sp>
        <p:nvSpPr>
          <p:cNvPr id="285" name="Rectangle 284"/>
          <p:cNvSpPr/>
          <p:nvPr/>
        </p:nvSpPr>
        <p:spPr>
          <a:xfrm>
            <a:off x="139443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286" name="Rectangle 285"/>
          <p:cNvSpPr/>
          <p:nvPr/>
        </p:nvSpPr>
        <p:spPr>
          <a:xfrm>
            <a:off x="1705015" y="410452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287" name="Rectangle 286"/>
          <p:cNvSpPr/>
          <p:nvPr/>
        </p:nvSpPr>
        <p:spPr>
          <a:xfrm>
            <a:off x="1935699"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288" name="Rectangle 287"/>
          <p:cNvSpPr/>
          <p:nvPr/>
        </p:nvSpPr>
        <p:spPr>
          <a:xfrm>
            <a:off x="2246283" y="410452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89" name="Rectangle 288"/>
          <p:cNvSpPr/>
          <p:nvPr/>
        </p:nvSpPr>
        <p:spPr>
          <a:xfrm>
            <a:off x="247705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90" name="Rectangle 289"/>
          <p:cNvSpPr/>
          <p:nvPr/>
        </p:nvSpPr>
        <p:spPr>
          <a:xfrm>
            <a:off x="2787636" y="4106063"/>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301" name="Rectangle 300"/>
          <p:cNvSpPr/>
          <p:nvPr/>
        </p:nvSpPr>
        <p:spPr>
          <a:xfrm>
            <a:off x="301575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308" name="Rectangle 307"/>
          <p:cNvSpPr/>
          <p:nvPr/>
        </p:nvSpPr>
        <p:spPr>
          <a:xfrm>
            <a:off x="5337544" y="4111493"/>
            <a:ext cx="473869" cy="31831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ATM</a:t>
            </a:r>
          </a:p>
        </p:txBody>
      </p:sp>
      <p:sp>
        <p:nvSpPr>
          <p:cNvPr id="225" name="Rectangle 224"/>
          <p:cNvSpPr/>
          <p:nvPr/>
        </p:nvSpPr>
        <p:spPr>
          <a:xfrm>
            <a:off x="7094169" y="4186616"/>
            <a:ext cx="473869" cy="30553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IXI Wealth-</a:t>
            </a:r>
          </a:p>
          <a:p>
            <a:pPr algn="ctr" fontAlgn="auto">
              <a:spcBef>
                <a:spcPts val="0"/>
              </a:spcBef>
              <a:spcAft>
                <a:spcPts val="0"/>
              </a:spcAft>
            </a:pPr>
            <a:r>
              <a:rPr lang="en-US" sz="800" dirty="0">
                <a:solidFill>
                  <a:schemeClr val="tx1"/>
                </a:solidFill>
              </a:rPr>
              <a:t>Complete</a:t>
            </a:r>
            <a:endParaRPr lang="en-US" sz="800" b="0" dirty="0">
              <a:solidFill>
                <a:schemeClr val="tx1"/>
              </a:solidFill>
            </a:endParaRPr>
          </a:p>
        </p:txBody>
      </p:sp>
      <p:sp>
        <p:nvSpPr>
          <p:cNvPr id="226" name="Rectangle 225"/>
          <p:cNvSpPr/>
          <p:nvPr/>
        </p:nvSpPr>
        <p:spPr>
          <a:xfrm>
            <a:off x="7613223" y="4186616"/>
            <a:ext cx="473869" cy="30508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IXI </a:t>
            </a:r>
            <a:r>
              <a:rPr lang="en-US" sz="800" dirty="0" err="1">
                <a:solidFill>
                  <a:schemeClr val="tx1"/>
                </a:solidFill>
              </a:rPr>
              <a:t>Investyles</a:t>
            </a:r>
            <a:endParaRPr lang="en-US" sz="800" b="0" dirty="0">
              <a:solidFill>
                <a:schemeClr val="tx1"/>
              </a:solidFill>
            </a:endParaRPr>
          </a:p>
        </p:txBody>
      </p:sp>
      <p:sp>
        <p:nvSpPr>
          <p:cNvPr id="407" name="Rectangle 406"/>
          <p:cNvSpPr/>
          <p:nvPr/>
        </p:nvSpPr>
        <p:spPr>
          <a:xfrm>
            <a:off x="7456394" y="90822"/>
            <a:ext cx="914400" cy="116032"/>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Out of Scope</a:t>
            </a:r>
          </a:p>
        </p:txBody>
      </p:sp>
      <p:sp>
        <p:nvSpPr>
          <p:cNvPr id="408" name="Oval 407"/>
          <p:cNvSpPr/>
          <p:nvPr/>
        </p:nvSpPr>
        <p:spPr>
          <a:xfrm>
            <a:off x="7502926" y="47604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TextBox 408"/>
          <p:cNvSpPr txBox="1"/>
          <p:nvPr/>
        </p:nvSpPr>
        <p:spPr>
          <a:xfrm>
            <a:off x="7608338" y="450768"/>
            <a:ext cx="1695076" cy="123111"/>
          </a:xfrm>
          <a:prstGeom prst="rect">
            <a:avLst/>
          </a:prstGeom>
          <a:noFill/>
        </p:spPr>
        <p:txBody>
          <a:bodyPr wrap="square" lIns="0" tIns="0" rIns="0" bIns="0" rtlCol="0">
            <a:spAutoFit/>
          </a:bodyPr>
          <a:lstStyle/>
          <a:p>
            <a:r>
              <a:rPr lang="en-US" sz="800" dirty="0">
                <a:cs typeface="Arial" pitchFamily="34" charset="0"/>
              </a:rPr>
              <a:t>Weight (1-5 Scale)</a:t>
            </a:r>
          </a:p>
        </p:txBody>
      </p:sp>
      <p:cxnSp>
        <p:nvCxnSpPr>
          <p:cNvPr id="410" name="Straight Connector 60"/>
          <p:cNvCxnSpPr/>
          <p:nvPr/>
        </p:nvCxnSpPr>
        <p:spPr>
          <a:xfrm>
            <a:off x="4304948" y="2010496"/>
            <a:ext cx="0" cy="75043"/>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Straight Connector 60"/>
          <p:cNvCxnSpPr/>
          <p:nvPr/>
        </p:nvCxnSpPr>
        <p:spPr>
          <a:xfrm>
            <a:off x="5883603" y="3371473"/>
            <a:ext cx="0" cy="101374"/>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2" name="Rectangle 411"/>
          <p:cNvSpPr/>
          <p:nvPr/>
        </p:nvSpPr>
        <p:spPr>
          <a:xfrm>
            <a:off x="5913983" y="3679847"/>
            <a:ext cx="473869" cy="31079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Savings Booster</a:t>
            </a:r>
            <a:endParaRPr lang="en-US" sz="800" b="0" dirty="0">
              <a:solidFill>
                <a:schemeClr val="tx1"/>
              </a:solidFill>
            </a:endParaRPr>
          </a:p>
        </p:txBody>
      </p:sp>
      <p:cxnSp>
        <p:nvCxnSpPr>
          <p:cNvPr id="415" name="Straight Connector 60"/>
          <p:cNvCxnSpPr/>
          <p:nvPr/>
        </p:nvCxnSpPr>
        <p:spPr>
          <a:xfrm>
            <a:off x="1246825" y="2728504"/>
            <a:ext cx="81240"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97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normAutofit fontScale="70000" lnSpcReduction="20000"/>
          </a:bodyPr>
          <a:lstStyle/>
          <a:p>
            <a:pPr marL="0" indent="0">
              <a:buNone/>
            </a:pPr>
            <a:r>
              <a:rPr lang="en-US" b="1" u="sng" dirty="0"/>
              <a:t>General Purpose Mart (GPM)</a:t>
            </a:r>
          </a:p>
          <a:p>
            <a:pPr marL="0" indent="0">
              <a:buNone/>
            </a:pPr>
            <a:r>
              <a:rPr lang="en-US" dirty="0"/>
              <a:t>What it is?</a:t>
            </a:r>
          </a:p>
          <a:p>
            <a:r>
              <a:rPr lang="en-US" dirty="0"/>
              <a:t>Structures that perform the </a:t>
            </a:r>
            <a:r>
              <a:rPr lang="en-US" u="sng" dirty="0"/>
              <a:t>integration</a:t>
            </a:r>
            <a:r>
              <a:rPr lang="en-US" dirty="0"/>
              <a:t> and data cleansing of a data warehouse, but are built for </a:t>
            </a:r>
            <a:r>
              <a:rPr lang="en-US" u="sng" dirty="0"/>
              <a:t>consumption</a:t>
            </a:r>
            <a:r>
              <a:rPr lang="en-US" dirty="0"/>
              <a:t> to answer </a:t>
            </a:r>
            <a:r>
              <a:rPr lang="en-US" u="sng" dirty="0"/>
              <a:t>general purpose questions </a:t>
            </a:r>
            <a:r>
              <a:rPr lang="en-US" dirty="0"/>
              <a:t>on Bank data.</a:t>
            </a:r>
          </a:p>
          <a:p>
            <a:r>
              <a:rPr lang="en-US" dirty="0"/>
              <a:t>GPM has data at the lowest level of granularity.</a:t>
            </a:r>
          </a:p>
          <a:p>
            <a:pPr marL="0" indent="0">
              <a:buNone/>
            </a:pPr>
            <a:r>
              <a:rPr lang="en-US" dirty="0"/>
              <a:t>What it is </a:t>
            </a:r>
            <a:r>
              <a:rPr lang="en-US" u="sng" dirty="0"/>
              <a:t>not</a:t>
            </a:r>
            <a:r>
              <a:rPr lang="en-US" dirty="0"/>
              <a:t>?</a:t>
            </a:r>
          </a:p>
          <a:p>
            <a:r>
              <a:rPr lang="en-US" dirty="0"/>
              <a:t>Built for purpose</a:t>
            </a:r>
          </a:p>
          <a:p>
            <a:r>
              <a:rPr lang="en-US" dirty="0"/>
              <a:t>A collection of all bank data</a:t>
            </a:r>
          </a:p>
          <a:p>
            <a:r>
              <a:rPr lang="en-US" dirty="0"/>
              <a:t>A collection of aggregates to answer business questions</a:t>
            </a:r>
          </a:p>
          <a:p>
            <a:pPr marL="0" indent="0">
              <a:buNone/>
            </a:pPr>
            <a:r>
              <a:rPr lang="en-US" b="1" u="sng" dirty="0"/>
              <a:t>Subject Area Marts (SAM)</a:t>
            </a:r>
          </a:p>
          <a:p>
            <a:r>
              <a:rPr lang="en-US" dirty="0"/>
              <a:t>Structures that are built for purpose at either a village or cross-product level.</a:t>
            </a:r>
          </a:p>
          <a:p>
            <a:r>
              <a:rPr lang="en-US" dirty="0"/>
              <a:t>Specialized aggregates to answer business questions</a:t>
            </a:r>
          </a:p>
        </p:txBody>
      </p:sp>
      <p:sp>
        <p:nvSpPr>
          <p:cNvPr id="3" name="Slide Number Placeholder 2"/>
          <p:cNvSpPr>
            <a:spLocks noGrp="1"/>
          </p:cNvSpPr>
          <p:nvPr>
            <p:ph type="sldNum" sz="quarter" idx="15"/>
          </p:nvPr>
        </p:nvSpPr>
        <p:spPr/>
        <p:txBody>
          <a:bodyPr/>
          <a:lstStyle/>
          <a:p>
            <a:fld id="{9A6A51EE-C5FA-49C2-BCDC-A404BC8A8579}" type="slidenum">
              <a:rPr lang="en-US" smtClean="0"/>
              <a:pPr/>
              <a:t>4</a:t>
            </a:fld>
            <a:endParaRPr lang="en-US" dirty="0"/>
          </a:p>
        </p:txBody>
      </p:sp>
      <p:sp>
        <p:nvSpPr>
          <p:cNvPr id="4" name="Footer Placeholder 3"/>
          <p:cNvSpPr>
            <a:spLocks noGrp="1"/>
          </p:cNvSpPr>
          <p:nvPr>
            <p:ph type="ftr" sz="quarter" idx="16"/>
          </p:nvPr>
        </p:nvSpPr>
        <p:spPr/>
        <p:txBody>
          <a:bodyPr/>
          <a:lstStyle/>
          <a:p>
            <a:pPr>
              <a:defRPr/>
            </a:pPr>
            <a:r>
              <a:rPr lang="en-US" b="1" kern="0"/>
              <a:t>FOR INTERNAL USE ONLY: May be shared with USAA employees only.</a:t>
            </a:r>
            <a:endParaRPr lang="en-US" b="1" kern="0" dirty="0"/>
          </a:p>
        </p:txBody>
      </p:sp>
      <p:sp>
        <p:nvSpPr>
          <p:cNvPr id="5" name="Title 4"/>
          <p:cNvSpPr>
            <a:spLocks noGrp="1"/>
          </p:cNvSpPr>
          <p:nvPr>
            <p:ph type="title"/>
          </p:nvPr>
        </p:nvSpPr>
        <p:spPr/>
        <p:txBody>
          <a:bodyPr/>
          <a:lstStyle/>
          <a:p>
            <a:r>
              <a:rPr lang="en-US" dirty="0"/>
              <a:t>Definitions</a:t>
            </a:r>
          </a:p>
        </p:txBody>
      </p:sp>
    </p:spTree>
    <p:extLst>
      <p:ext uri="{BB962C8B-B14F-4D97-AF65-F5344CB8AC3E}">
        <p14:creationId xmlns:p14="http://schemas.microsoft.com/office/powerpoint/2010/main" val="176808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159"/>
          <p:cNvSpPr/>
          <p:nvPr/>
        </p:nvSpPr>
        <p:spPr>
          <a:xfrm>
            <a:off x="236998" y="1087200"/>
            <a:ext cx="6363189" cy="3542401"/>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Bank</a:t>
            </a:r>
          </a:p>
        </p:txBody>
      </p:sp>
      <p:sp>
        <p:nvSpPr>
          <p:cNvPr id="214" name="Rectangle 213"/>
          <p:cNvSpPr/>
          <p:nvPr/>
        </p:nvSpPr>
        <p:spPr>
          <a:xfrm>
            <a:off x="1328065" y="3472847"/>
            <a:ext cx="3668736" cy="10737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Transaction Detail</a:t>
            </a:r>
          </a:p>
        </p:txBody>
      </p:sp>
      <p:sp>
        <p:nvSpPr>
          <p:cNvPr id="183" name="Rectangle 182"/>
          <p:cNvSpPr/>
          <p:nvPr/>
        </p:nvSpPr>
        <p:spPr>
          <a:xfrm>
            <a:off x="1358978" y="3642624"/>
            <a:ext cx="2244536" cy="80741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Monetary</a:t>
            </a:r>
          </a:p>
        </p:txBody>
      </p:sp>
      <p:sp>
        <p:nvSpPr>
          <p:cNvPr id="172" name="Rectangle 171"/>
          <p:cNvSpPr/>
          <p:nvPr/>
        </p:nvSpPr>
        <p:spPr>
          <a:xfrm>
            <a:off x="1327749" y="2085539"/>
            <a:ext cx="5224742" cy="128593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Product Arrangement Detail</a:t>
            </a:r>
          </a:p>
        </p:txBody>
      </p:sp>
      <p:sp>
        <p:nvSpPr>
          <p:cNvPr id="182" name="Rectangle 181"/>
          <p:cNvSpPr/>
          <p:nvPr/>
        </p:nvSpPr>
        <p:spPr>
          <a:xfrm>
            <a:off x="1347873" y="2259477"/>
            <a:ext cx="2244536" cy="94842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Core Products</a:t>
            </a:r>
          </a:p>
        </p:txBody>
      </p:sp>
      <p:sp>
        <p:nvSpPr>
          <p:cNvPr id="3" name="Slide Number Placeholder 2"/>
          <p:cNvSpPr>
            <a:spLocks noGrp="1"/>
          </p:cNvSpPr>
          <p:nvPr>
            <p:ph type="sldNum" sz="quarter" idx="15"/>
          </p:nvPr>
        </p:nvSpPr>
        <p:spPr/>
        <p:txBody>
          <a:bodyPr/>
          <a:lstStyle/>
          <a:p>
            <a:fld id="{9A6A51EE-C5FA-49C2-BCDC-A404BC8A8579}" type="slidenum">
              <a:rPr lang="en-US" smtClean="0"/>
              <a:pPr/>
              <a:t>5</a:t>
            </a:fld>
            <a:endParaRPr lang="en-US" dirty="0"/>
          </a:p>
        </p:txBody>
      </p:sp>
      <p:sp>
        <p:nvSpPr>
          <p:cNvPr id="5" name="Title 4"/>
          <p:cNvSpPr>
            <a:spLocks noGrp="1"/>
          </p:cNvSpPr>
          <p:nvPr>
            <p:ph type="title"/>
          </p:nvPr>
        </p:nvSpPr>
        <p:spPr>
          <a:xfrm>
            <a:off x="171450" y="0"/>
            <a:ext cx="8229600" cy="694496"/>
          </a:xfrm>
        </p:spPr>
        <p:txBody>
          <a:bodyPr>
            <a:normAutofit/>
          </a:bodyPr>
          <a:lstStyle/>
          <a:p>
            <a:r>
              <a:rPr lang="en-US" sz="2400" dirty="0"/>
              <a:t>GPM – Weighted – (Proposed)</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498322" y="90822"/>
            <a:ext cx="914400" cy="116032"/>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Phase 1 Delivery</a:t>
            </a:r>
          </a:p>
        </p:txBody>
      </p:sp>
      <p:sp>
        <p:nvSpPr>
          <p:cNvPr id="115" name="Rectangle 114"/>
          <p:cNvSpPr/>
          <p:nvPr/>
        </p:nvSpPr>
        <p:spPr>
          <a:xfrm>
            <a:off x="6498322" y="270932"/>
            <a:ext cx="914400" cy="116032"/>
          </a:xfrm>
          <a:prstGeom prst="rect">
            <a:avLst/>
          </a:prstGeom>
          <a:solidFill>
            <a:srgbClr val="00B0F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Phase 2 Delivery</a:t>
            </a:r>
          </a:p>
        </p:txBody>
      </p:sp>
      <p:sp>
        <p:nvSpPr>
          <p:cNvPr id="161" name="Can 160"/>
          <p:cNvSpPr/>
          <p:nvPr/>
        </p:nvSpPr>
        <p:spPr>
          <a:xfrm>
            <a:off x="121025" y="857250"/>
            <a:ext cx="8946404" cy="3938813"/>
          </a:xfrm>
          <a:prstGeom prst="can">
            <a:avLst>
              <a:gd name="adj" fmla="val 4366"/>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fontAlgn="auto">
              <a:spcBef>
                <a:spcPts val="0"/>
              </a:spcBef>
              <a:spcAft>
                <a:spcPts val="0"/>
              </a:spcAft>
            </a:pPr>
            <a:endParaRPr lang="en-US" sz="800" b="0" dirty="0">
              <a:solidFill>
                <a:schemeClr val="tx1"/>
              </a:solidFill>
            </a:endParaRPr>
          </a:p>
        </p:txBody>
      </p:sp>
      <p:sp>
        <p:nvSpPr>
          <p:cNvPr id="162" name="TextBox 161"/>
          <p:cNvSpPr txBox="1"/>
          <p:nvPr/>
        </p:nvSpPr>
        <p:spPr>
          <a:xfrm>
            <a:off x="3819864" y="4836191"/>
            <a:ext cx="1695076" cy="123111"/>
          </a:xfrm>
          <a:prstGeom prst="rect">
            <a:avLst/>
          </a:prstGeom>
          <a:noFill/>
        </p:spPr>
        <p:txBody>
          <a:bodyPr wrap="square" lIns="0" tIns="0" rIns="0" bIns="0" rtlCol="0">
            <a:spAutoFit/>
          </a:bodyPr>
          <a:lstStyle/>
          <a:p>
            <a:pPr algn="ctr"/>
            <a:r>
              <a:rPr lang="en-US" sz="800" b="1" dirty="0">
                <a:latin typeface="Arial" pitchFamily="34" charset="0"/>
                <a:cs typeface="Arial" pitchFamily="34" charset="0"/>
              </a:rPr>
              <a:t>Bank Data Mart Infrastructure</a:t>
            </a:r>
          </a:p>
        </p:txBody>
      </p:sp>
      <p:sp>
        <p:nvSpPr>
          <p:cNvPr id="163" name="Rectangle 162"/>
          <p:cNvSpPr/>
          <p:nvPr/>
        </p:nvSpPr>
        <p:spPr>
          <a:xfrm>
            <a:off x="313030" y="1191618"/>
            <a:ext cx="933795"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Origination</a:t>
            </a:r>
          </a:p>
        </p:txBody>
      </p:sp>
      <p:sp>
        <p:nvSpPr>
          <p:cNvPr id="164" name="Rectangle 163"/>
          <p:cNvSpPr/>
          <p:nvPr/>
        </p:nvSpPr>
        <p:spPr>
          <a:xfrm>
            <a:off x="1328064" y="1191618"/>
            <a:ext cx="2310771"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Origination Detail</a:t>
            </a:r>
          </a:p>
        </p:txBody>
      </p:sp>
      <p:sp>
        <p:nvSpPr>
          <p:cNvPr id="165" name="Rectangle 164"/>
          <p:cNvSpPr/>
          <p:nvPr/>
        </p:nvSpPr>
        <p:spPr>
          <a:xfrm>
            <a:off x="1398626"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166" name="Rectangle 165"/>
          <p:cNvSpPr/>
          <p:nvPr/>
        </p:nvSpPr>
        <p:spPr>
          <a:xfrm>
            <a:off x="1709209" y="1667376"/>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67" name="Rectangle 166"/>
          <p:cNvSpPr/>
          <p:nvPr/>
        </p:nvSpPr>
        <p:spPr>
          <a:xfrm>
            <a:off x="313030" y="2085539"/>
            <a:ext cx="933795" cy="128593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800" b="1" dirty="0">
                <a:solidFill>
                  <a:schemeClr val="tx1"/>
                </a:solidFill>
              </a:rPr>
              <a:t>Core Product Arrangement</a:t>
            </a:r>
          </a:p>
          <a:p>
            <a:pPr algn="ctr"/>
            <a:r>
              <a:rPr lang="en-US" sz="800" b="1" dirty="0">
                <a:solidFill>
                  <a:schemeClr val="tx1"/>
                </a:solidFill>
              </a:rPr>
              <a:t>(Core Account)</a:t>
            </a:r>
          </a:p>
        </p:txBody>
      </p:sp>
      <p:sp>
        <p:nvSpPr>
          <p:cNvPr id="168" name="Rectangle 167"/>
          <p:cNvSpPr/>
          <p:nvPr/>
        </p:nvSpPr>
        <p:spPr>
          <a:xfrm>
            <a:off x="313030" y="3472847"/>
            <a:ext cx="933795" cy="10737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Transaction</a:t>
            </a:r>
          </a:p>
        </p:txBody>
      </p:sp>
      <p:sp>
        <p:nvSpPr>
          <p:cNvPr id="173" name="Rectangle 172"/>
          <p:cNvSpPr/>
          <p:nvPr/>
        </p:nvSpPr>
        <p:spPr>
          <a:xfrm>
            <a:off x="1939893"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75" name="Rectangle 174"/>
          <p:cNvSpPr/>
          <p:nvPr/>
        </p:nvSpPr>
        <p:spPr>
          <a:xfrm>
            <a:off x="2250477" y="1667376"/>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187" name="Rectangle 186"/>
          <p:cNvSpPr/>
          <p:nvPr/>
        </p:nvSpPr>
        <p:spPr>
          <a:xfrm>
            <a:off x="2481246"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9" name="Rectangle 188"/>
          <p:cNvSpPr/>
          <p:nvPr/>
        </p:nvSpPr>
        <p:spPr>
          <a:xfrm>
            <a:off x="2791830" y="1668915"/>
            <a:ext cx="473869" cy="310385"/>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0" name="Rectangle 189"/>
          <p:cNvSpPr/>
          <p:nvPr/>
        </p:nvSpPr>
        <p:spPr>
          <a:xfrm>
            <a:off x="3019946" y="1324934"/>
            <a:ext cx="473869" cy="310385"/>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191" name="Rectangle 190"/>
          <p:cNvSpPr/>
          <p:nvPr/>
        </p:nvSpPr>
        <p:spPr>
          <a:xfrm>
            <a:off x="1398540" y="2414837"/>
            <a:ext cx="473869" cy="31468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Demand Deposits</a:t>
            </a:r>
          </a:p>
        </p:txBody>
      </p:sp>
      <p:sp>
        <p:nvSpPr>
          <p:cNvPr id="192" name="Rectangle 191"/>
          <p:cNvSpPr/>
          <p:nvPr/>
        </p:nvSpPr>
        <p:spPr>
          <a:xfrm>
            <a:off x="1711849" y="2791242"/>
            <a:ext cx="473869" cy="31366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94" name="Rectangle 193"/>
          <p:cNvSpPr/>
          <p:nvPr/>
        </p:nvSpPr>
        <p:spPr>
          <a:xfrm>
            <a:off x="1944926" y="2413100"/>
            <a:ext cx="473869" cy="3154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Consumer Loans</a:t>
            </a:r>
          </a:p>
        </p:txBody>
      </p:sp>
      <p:sp>
        <p:nvSpPr>
          <p:cNvPr id="200" name="Rectangle 199"/>
          <p:cNvSpPr/>
          <p:nvPr/>
        </p:nvSpPr>
        <p:spPr>
          <a:xfrm>
            <a:off x="2244311" y="2786890"/>
            <a:ext cx="473869" cy="3180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01" name="Rectangle 200"/>
          <p:cNvSpPr/>
          <p:nvPr/>
        </p:nvSpPr>
        <p:spPr>
          <a:xfrm>
            <a:off x="2485585" y="2414836"/>
            <a:ext cx="473869" cy="31366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02" name="Rectangle 201"/>
          <p:cNvSpPr/>
          <p:nvPr/>
        </p:nvSpPr>
        <p:spPr>
          <a:xfrm>
            <a:off x="2789309" y="2786890"/>
            <a:ext cx="473869" cy="3180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203" name="Rectangle 202"/>
          <p:cNvSpPr/>
          <p:nvPr/>
        </p:nvSpPr>
        <p:spPr>
          <a:xfrm>
            <a:off x="3026244" y="2413375"/>
            <a:ext cx="473869" cy="31512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p>
        </p:txBody>
      </p:sp>
      <p:cxnSp>
        <p:nvCxnSpPr>
          <p:cNvPr id="239" name="Straight Connector 60"/>
          <p:cNvCxnSpPr>
            <a:stCxn id="163" idx="2"/>
            <a:endCxn id="167" idx="0"/>
          </p:cNvCxnSpPr>
          <p:nvPr/>
        </p:nvCxnSpPr>
        <p:spPr>
          <a:xfrm>
            <a:off x="779928" y="2013671"/>
            <a:ext cx="0" cy="7186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60"/>
          <p:cNvCxnSpPr/>
          <p:nvPr/>
        </p:nvCxnSpPr>
        <p:spPr>
          <a:xfrm>
            <a:off x="1246825" y="3913457"/>
            <a:ext cx="81240"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7002582" y="1087201"/>
            <a:ext cx="1751106" cy="2220088"/>
          </a:xfrm>
          <a:prstGeom prst="rect">
            <a:avLst/>
          </a:prstGeom>
          <a:solidFill>
            <a:schemeClr val="accent6">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Enterprise Assets</a:t>
            </a:r>
          </a:p>
        </p:txBody>
      </p:sp>
      <p:sp>
        <p:nvSpPr>
          <p:cNvPr id="250" name="Rectangle 249"/>
          <p:cNvSpPr/>
          <p:nvPr/>
        </p:nvSpPr>
        <p:spPr>
          <a:xfrm>
            <a:off x="7095098" y="1231837"/>
            <a:ext cx="473869" cy="3128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Date</a:t>
            </a:r>
            <a:endParaRPr lang="en-US" sz="800" b="0" dirty="0">
              <a:solidFill>
                <a:schemeClr val="tx1"/>
              </a:solidFill>
            </a:endParaRPr>
          </a:p>
        </p:txBody>
      </p:sp>
      <p:sp>
        <p:nvSpPr>
          <p:cNvPr id="251" name="Rectangle 250"/>
          <p:cNvSpPr/>
          <p:nvPr/>
        </p:nvSpPr>
        <p:spPr>
          <a:xfrm>
            <a:off x="7629780" y="1231837"/>
            <a:ext cx="473869" cy="3128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Time</a:t>
            </a:r>
            <a:endParaRPr lang="en-US" sz="800" b="0" dirty="0">
              <a:solidFill>
                <a:schemeClr val="tx1"/>
              </a:solidFill>
            </a:endParaRPr>
          </a:p>
        </p:txBody>
      </p:sp>
      <p:sp>
        <p:nvSpPr>
          <p:cNvPr id="252" name="Rectangle 251"/>
          <p:cNvSpPr/>
          <p:nvPr/>
        </p:nvSpPr>
        <p:spPr>
          <a:xfrm>
            <a:off x="8179477" y="1231837"/>
            <a:ext cx="473869" cy="3128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Product</a:t>
            </a:r>
            <a:endParaRPr lang="en-US" sz="800" b="0" dirty="0">
              <a:solidFill>
                <a:schemeClr val="tx1"/>
              </a:solidFill>
            </a:endParaRPr>
          </a:p>
        </p:txBody>
      </p:sp>
      <p:sp>
        <p:nvSpPr>
          <p:cNvPr id="253" name="Rectangle 252"/>
          <p:cNvSpPr/>
          <p:nvPr/>
        </p:nvSpPr>
        <p:spPr>
          <a:xfrm>
            <a:off x="7095098" y="1572406"/>
            <a:ext cx="473869" cy="3143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Customer</a:t>
            </a:r>
            <a:endParaRPr lang="en-US" sz="800" b="0" dirty="0">
              <a:solidFill>
                <a:schemeClr val="tx1"/>
              </a:solidFill>
            </a:endParaRPr>
          </a:p>
        </p:txBody>
      </p:sp>
      <p:sp>
        <p:nvSpPr>
          <p:cNvPr id="254" name="Rectangle 253"/>
          <p:cNvSpPr/>
          <p:nvPr/>
        </p:nvSpPr>
        <p:spPr>
          <a:xfrm>
            <a:off x="7628350" y="1572406"/>
            <a:ext cx="473869" cy="3143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Household</a:t>
            </a:r>
            <a:endParaRPr lang="en-US" sz="800" b="0" dirty="0">
              <a:solidFill>
                <a:schemeClr val="tx1"/>
              </a:solidFill>
            </a:endParaRPr>
          </a:p>
        </p:txBody>
      </p:sp>
      <p:sp>
        <p:nvSpPr>
          <p:cNvPr id="255" name="Rectangle 254"/>
          <p:cNvSpPr/>
          <p:nvPr/>
        </p:nvSpPr>
        <p:spPr>
          <a:xfrm>
            <a:off x="8180132" y="1573130"/>
            <a:ext cx="473869" cy="31358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Employee</a:t>
            </a:r>
            <a:endParaRPr lang="en-US" sz="800" b="0" dirty="0">
              <a:solidFill>
                <a:schemeClr val="tx1"/>
              </a:solidFill>
            </a:endParaRPr>
          </a:p>
        </p:txBody>
      </p:sp>
      <p:cxnSp>
        <p:nvCxnSpPr>
          <p:cNvPr id="263" name="Straight Connector 60"/>
          <p:cNvCxnSpPr>
            <a:stCxn id="249" idx="1"/>
            <a:endCxn id="160" idx="3"/>
          </p:cNvCxnSpPr>
          <p:nvPr/>
        </p:nvCxnSpPr>
        <p:spPr>
          <a:xfrm rot="10800000" flipV="1">
            <a:off x="6600188" y="2197245"/>
            <a:ext cx="402395" cy="66115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7095098" y="1905148"/>
            <a:ext cx="473869" cy="3143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Channel</a:t>
            </a:r>
            <a:endParaRPr lang="en-US" sz="800" b="0" dirty="0">
              <a:solidFill>
                <a:schemeClr val="tx1"/>
              </a:solidFill>
            </a:endParaRPr>
          </a:p>
        </p:txBody>
      </p:sp>
      <p:sp>
        <p:nvSpPr>
          <p:cNvPr id="265" name="Rectangle 264"/>
          <p:cNvSpPr/>
          <p:nvPr/>
        </p:nvSpPr>
        <p:spPr>
          <a:xfrm>
            <a:off x="7628349" y="1906074"/>
            <a:ext cx="473869" cy="3133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Financial</a:t>
            </a:r>
            <a:endParaRPr lang="en-US" sz="800" b="0" dirty="0">
              <a:solidFill>
                <a:schemeClr val="tx1"/>
              </a:solidFill>
            </a:endParaRPr>
          </a:p>
        </p:txBody>
      </p:sp>
      <p:sp>
        <p:nvSpPr>
          <p:cNvPr id="273" name="Rectangle 272"/>
          <p:cNvSpPr/>
          <p:nvPr/>
        </p:nvSpPr>
        <p:spPr>
          <a:xfrm>
            <a:off x="7002582" y="3371473"/>
            <a:ext cx="1751106" cy="1174737"/>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External Data</a:t>
            </a:r>
          </a:p>
        </p:txBody>
      </p:sp>
      <p:cxnSp>
        <p:nvCxnSpPr>
          <p:cNvPr id="274" name="Straight Connector 60"/>
          <p:cNvCxnSpPr>
            <a:stCxn id="273" idx="1"/>
            <a:endCxn id="160" idx="3"/>
          </p:cNvCxnSpPr>
          <p:nvPr/>
        </p:nvCxnSpPr>
        <p:spPr>
          <a:xfrm rot="10800000">
            <a:off x="6600188" y="2858402"/>
            <a:ext cx="402395" cy="110044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7094170" y="3509212"/>
            <a:ext cx="473869" cy="30717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err="1">
                <a:solidFill>
                  <a:schemeClr val="tx1"/>
                </a:solidFill>
              </a:rPr>
              <a:t>Corelogic</a:t>
            </a:r>
            <a:endParaRPr lang="en-US" sz="800" b="0" dirty="0">
              <a:solidFill>
                <a:schemeClr val="tx1"/>
              </a:solidFill>
            </a:endParaRPr>
          </a:p>
        </p:txBody>
      </p:sp>
      <p:sp>
        <p:nvSpPr>
          <p:cNvPr id="276" name="Rectangle 275"/>
          <p:cNvSpPr/>
          <p:nvPr/>
        </p:nvSpPr>
        <p:spPr>
          <a:xfrm>
            <a:off x="7603330" y="3508561"/>
            <a:ext cx="473869" cy="3078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Argus</a:t>
            </a:r>
            <a:endParaRPr lang="en-US" sz="800" b="0" dirty="0">
              <a:solidFill>
                <a:schemeClr val="tx1"/>
              </a:solidFill>
            </a:endParaRPr>
          </a:p>
        </p:txBody>
      </p:sp>
      <p:sp>
        <p:nvSpPr>
          <p:cNvPr id="277" name="Rectangle 276"/>
          <p:cNvSpPr/>
          <p:nvPr/>
        </p:nvSpPr>
        <p:spPr>
          <a:xfrm>
            <a:off x="8168786" y="3508561"/>
            <a:ext cx="473869" cy="3078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Experian Premier </a:t>
            </a:r>
            <a:r>
              <a:rPr lang="en-US" sz="700" dirty="0" err="1">
                <a:solidFill>
                  <a:schemeClr val="tx1"/>
                </a:solidFill>
              </a:rPr>
              <a:t>Att</a:t>
            </a:r>
            <a:endParaRPr lang="en-US" sz="700" b="0" dirty="0">
              <a:solidFill>
                <a:schemeClr val="tx1"/>
              </a:solidFill>
            </a:endParaRPr>
          </a:p>
        </p:txBody>
      </p:sp>
      <p:sp>
        <p:nvSpPr>
          <p:cNvPr id="291" name="Rectangle 290"/>
          <p:cNvSpPr/>
          <p:nvPr/>
        </p:nvSpPr>
        <p:spPr>
          <a:xfrm>
            <a:off x="3743884" y="2191003"/>
            <a:ext cx="2754438" cy="115083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Ancillary Products</a:t>
            </a:r>
          </a:p>
        </p:txBody>
      </p:sp>
      <p:sp>
        <p:nvSpPr>
          <p:cNvPr id="292" name="Rectangle 291"/>
          <p:cNvSpPr/>
          <p:nvPr/>
        </p:nvSpPr>
        <p:spPr>
          <a:xfrm>
            <a:off x="4366558" y="2319912"/>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Debt Protection</a:t>
            </a:r>
          </a:p>
        </p:txBody>
      </p:sp>
      <p:sp>
        <p:nvSpPr>
          <p:cNvPr id="293" name="Rectangle 292"/>
          <p:cNvSpPr/>
          <p:nvPr/>
        </p:nvSpPr>
        <p:spPr>
          <a:xfrm>
            <a:off x="4898359" y="2320368"/>
            <a:ext cx="473869" cy="31569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Ext </a:t>
            </a:r>
            <a:r>
              <a:rPr lang="en-US" sz="800" dirty="0" err="1">
                <a:solidFill>
                  <a:schemeClr val="tx1"/>
                </a:solidFill>
              </a:rPr>
              <a:t>Veh</a:t>
            </a:r>
            <a:r>
              <a:rPr lang="en-US" sz="800" dirty="0">
                <a:solidFill>
                  <a:schemeClr val="tx1"/>
                </a:solidFill>
              </a:rPr>
              <a:t> Protection</a:t>
            </a:r>
          </a:p>
        </p:txBody>
      </p:sp>
      <p:sp>
        <p:nvSpPr>
          <p:cNvPr id="294" name="Rectangle 293"/>
          <p:cNvSpPr/>
          <p:nvPr/>
        </p:nvSpPr>
        <p:spPr>
          <a:xfrm>
            <a:off x="5415758" y="2319913"/>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Total Loss Protection</a:t>
            </a:r>
          </a:p>
        </p:txBody>
      </p:sp>
      <p:sp>
        <p:nvSpPr>
          <p:cNvPr id="295" name="Rectangle 294"/>
          <p:cNvSpPr/>
          <p:nvPr/>
        </p:nvSpPr>
        <p:spPr>
          <a:xfrm>
            <a:off x="4366557" y="2649424"/>
            <a:ext cx="473869" cy="3122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Monitoring</a:t>
            </a:r>
          </a:p>
        </p:txBody>
      </p:sp>
      <p:sp>
        <p:nvSpPr>
          <p:cNvPr id="296" name="Rectangle 295"/>
          <p:cNvSpPr/>
          <p:nvPr/>
        </p:nvSpPr>
        <p:spPr>
          <a:xfrm>
            <a:off x="4898358" y="2648516"/>
            <a:ext cx="473869" cy="31314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Identity Protection</a:t>
            </a:r>
          </a:p>
        </p:txBody>
      </p:sp>
      <p:sp>
        <p:nvSpPr>
          <p:cNvPr id="297" name="Rectangle 296"/>
          <p:cNvSpPr/>
          <p:nvPr/>
        </p:nvSpPr>
        <p:spPr>
          <a:xfrm>
            <a:off x="5411973" y="2648559"/>
            <a:ext cx="473869" cy="31310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Web Bill Pay</a:t>
            </a:r>
          </a:p>
        </p:txBody>
      </p:sp>
      <p:sp>
        <p:nvSpPr>
          <p:cNvPr id="298" name="Rectangle 297"/>
          <p:cNvSpPr/>
          <p:nvPr/>
        </p:nvSpPr>
        <p:spPr>
          <a:xfrm>
            <a:off x="5933157" y="2319913"/>
            <a:ext cx="473869" cy="31614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External Aggregator</a:t>
            </a:r>
          </a:p>
        </p:txBody>
      </p:sp>
      <p:sp>
        <p:nvSpPr>
          <p:cNvPr id="299" name="Rectangle 298"/>
          <p:cNvSpPr/>
          <p:nvPr/>
        </p:nvSpPr>
        <p:spPr>
          <a:xfrm>
            <a:off x="5933156" y="2648515"/>
            <a:ext cx="473869" cy="3098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RERN</a:t>
            </a:r>
          </a:p>
        </p:txBody>
      </p:sp>
      <p:sp>
        <p:nvSpPr>
          <p:cNvPr id="300" name="Rectangle 299"/>
          <p:cNvSpPr/>
          <p:nvPr/>
        </p:nvSpPr>
        <p:spPr>
          <a:xfrm>
            <a:off x="4899323" y="2978391"/>
            <a:ext cx="473869" cy="31009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Safety Dep Box</a:t>
            </a:r>
          </a:p>
        </p:txBody>
      </p:sp>
      <p:sp>
        <p:nvSpPr>
          <p:cNvPr id="306" name="Rectangle 305"/>
          <p:cNvSpPr/>
          <p:nvPr/>
        </p:nvSpPr>
        <p:spPr>
          <a:xfrm>
            <a:off x="7095097" y="2577640"/>
            <a:ext cx="473869" cy="31019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Money Movement</a:t>
            </a:r>
            <a:endParaRPr lang="en-US" sz="800" b="0" dirty="0">
              <a:solidFill>
                <a:schemeClr val="tx1"/>
              </a:solidFill>
            </a:endParaRPr>
          </a:p>
        </p:txBody>
      </p:sp>
      <p:sp>
        <p:nvSpPr>
          <p:cNvPr id="307" name="Rectangle 306"/>
          <p:cNvSpPr/>
          <p:nvPr/>
        </p:nvSpPr>
        <p:spPr>
          <a:xfrm>
            <a:off x="5218372" y="3470746"/>
            <a:ext cx="1279950" cy="107546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Operations &amp; Misc.</a:t>
            </a:r>
          </a:p>
        </p:txBody>
      </p:sp>
      <p:sp>
        <p:nvSpPr>
          <p:cNvPr id="309" name="Rectangle 308"/>
          <p:cNvSpPr/>
          <p:nvPr/>
        </p:nvSpPr>
        <p:spPr>
          <a:xfrm>
            <a:off x="5907317" y="4111492"/>
            <a:ext cx="473869" cy="31831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Financial Centers</a:t>
            </a:r>
          </a:p>
        </p:txBody>
      </p:sp>
      <p:sp>
        <p:nvSpPr>
          <p:cNvPr id="315" name="Rectangle 314"/>
          <p:cNvSpPr/>
          <p:nvPr/>
        </p:nvSpPr>
        <p:spPr>
          <a:xfrm>
            <a:off x="5415758" y="2977526"/>
            <a:ext cx="473869" cy="31096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Value</a:t>
            </a:r>
          </a:p>
        </p:txBody>
      </p:sp>
      <p:sp>
        <p:nvSpPr>
          <p:cNvPr id="317" name="Rectangle 316"/>
          <p:cNvSpPr/>
          <p:nvPr/>
        </p:nvSpPr>
        <p:spPr>
          <a:xfrm>
            <a:off x="8179476" y="1903787"/>
            <a:ext cx="473869" cy="31566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Enterprise Work List</a:t>
            </a:r>
            <a:endParaRPr lang="en-US" sz="700" b="0" dirty="0">
              <a:solidFill>
                <a:schemeClr val="tx1"/>
              </a:solidFill>
            </a:endParaRPr>
          </a:p>
        </p:txBody>
      </p:sp>
      <p:sp>
        <p:nvSpPr>
          <p:cNvPr id="320" name="Rectangle 319"/>
          <p:cNvSpPr/>
          <p:nvPr/>
        </p:nvSpPr>
        <p:spPr>
          <a:xfrm>
            <a:off x="7628347" y="2578694"/>
            <a:ext cx="473869" cy="3091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UNICA Campaign</a:t>
            </a:r>
            <a:endParaRPr lang="en-US" sz="800" b="0" dirty="0">
              <a:solidFill>
                <a:schemeClr val="tx1"/>
              </a:solidFill>
            </a:endParaRPr>
          </a:p>
        </p:txBody>
      </p:sp>
      <p:sp>
        <p:nvSpPr>
          <p:cNvPr id="321" name="Rectangle 320"/>
          <p:cNvSpPr/>
          <p:nvPr/>
        </p:nvSpPr>
        <p:spPr>
          <a:xfrm>
            <a:off x="5932193" y="2979124"/>
            <a:ext cx="473869" cy="30936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Trust</a:t>
            </a:r>
            <a:endParaRPr lang="en-US" sz="800" b="0" dirty="0">
              <a:solidFill>
                <a:schemeClr val="tx1"/>
              </a:solidFill>
            </a:endParaRPr>
          </a:p>
        </p:txBody>
      </p:sp>
      <p:sp>
        <p:nvSpPr>
          <p:cNvPr id="322" name="Rectangle 321"/>
          <p:cNvSpPr/>
          <p:nvPr/>
        </p:nvSpPr>
        <p:spPr>
          <a:xfrm>
            <a:off x="7095097" y="3850231"/>
            <a:ext cx="473869" cy="3078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Zillow</a:t>
            </a:r>
            <a:endParaRPr lang="en-US" sz="800" b="0" dirty="0">
              <a:solidFill>
                <a:schemeClr val="tx1"/>
              </a:solidFill>
            </a:endParaRPr>
          </a:p>
        </p:txBody>
      </p:sp>
      <p:sp>
        <p:nvSpPr>
          <p:cNvPr id="323" name="Rectangle 322"/>
          <p:cNvSpPr/>
          <p:nvPr/>
        </p:nvSpPr>
        <p:spPr>
          <a:xfrm>
            <a:off x="7603330" y="3850148"/>
            <a:ext cx="473869" cy="30632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Realtor.com</a:t>
            </a:r>
            <a:endParaRPr lang="en-US" sz="700" b="0" dirty="0">
              <a:solidFill>
                <a:schemeClr val="tx1"/>
              </a:solidFill>
            </a:endParaRPr>
          </a:p>
        </p:txBody>
      </p:sp>
      <p:sp>
        <p:nvSpPr>
          <p:cNvPr id="324" name="Rectangle 323"/>
          <p:cNvSpPr/>
          <p:nvPr/>
        </p:nvSpPr>
        <p:spPr>
          <a:xfrm>
            <a:off x="8168786" y="3850147"/>
            <a:ext cx="473869" cy="30632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Moody's</a:t>
            </a:r>
            <a:endParaRPr lang="en-US" sz="800" b="0" dirty="0">
              <a:solidFill>
                <a:schemeClr val="tx1"/>
              </a:solidFill>
            </a:endParaRPr>
          </a:p>
        </p:txBody>
      </p:sp>
      <p:sp>
        <p:nvSpPr>
          <p:cNvPr id="325" name="Rectangle 324"/>
          <p:cNvSpPr/>
          <p:nvPr/>
        </p:nvSpPr>
        <p:spPr>
          <a:xfrm>
            <a:off x="8179475" y="2240669"/>
            <a:ext cx="473869" cy="31338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Voice of the Member</a:t>
            </a:r>
            <a:endParaRPr lang="en-US" sz="700" b="0" dirty="0">
              <a:solidFill>
                <a:schemeClr val="tx1"/>
              </a:solidFill>
            </a:endParaRPr>
          </a:p>
        </p:txBody>
      </p:sp>
      <p:sp>
        <p:nvSpPr>
          <p:cNvPr id="327" name="Rectangle 326"/>
          <p:cNvSpPr/>
          <p:nvPr/>
        </p:nvSpPr>
        <p:spPr>
          <a:xfrm>
            <a:off x="7095097" y="2243869"/>
            <a:ext cx="473869" cy="313324"/>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Digital</a:t>
            </a:r>
          </a:p>
        </p:txBody>
      </p:sp>
      <p:sp>
        <p:nvSpPr>
          <p:cNvPr id="134" name="Rectangle 133"/>
          <p:cNvSpPr/>
          <p:nvPr/>
        </p:nvSpPr>
        <p:spPr>
          <a:xfrm>
            <a:off x="7628348" y="2245023"/>
            <a:ext cx="473869" cy="3090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Contact Center</a:t>
            </a:r>
            <a:endParaRPr lang="en-US" sz="800" b="0" dirty="0">
              <a:solidFill>
                <a:schemeClr val="tx1"/>
              </a:solidFill>
            </a:endParaRPr>
          </a:p>
        </p:txBody>
      </p:sp>
      <p:sp>
        <p:nvSpPr>
          <p:cNvPr id="136" name="Rectangle 135"/>
          <p:cNvSpPr/>
          <p:nvPr/>
        </p:nvSpPr>
        <p:spPr>
          <a:xfrm>
            <a:off x="7094171" y="2936896"/>
            <a:ext cx="473869" cy="30967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Fraud</a:t>
            </a:r>
            <a:endParaRPr lang="en-US" sz="800" b="0" dirty="0">
              <a:solidFill>
                <a:schemeClr val="tx1"/>
              </a:solidFill>
            </a:endParaRPr>
          </a:p>
        </p:txBody>
      </p:sp>
      <p:sp>
        <p:nvSpPr>
          <p:cNvPr id="137" name="Rectangle 136"/>
          <p:cNvSpPr/>
          <p:nvPr/>
        </p:nvSpPr>
        <p:spPr>
          <a:xfrm>
            <a:off x="7625248" y="2937205"/>
            <a:ext cx="473869" cy="307781"/>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Disputes</a:t>
            </a:r>
            <a:endParaRPr lang="en-US" sz="800" b="0" dirty="0">
              <a:solidFill>
                <a:schemeClr val="tx1"/>
              </a:solidFill>
            </a:endParaRPr>
          </a:p>
        </p:txBody>
      </p:sp>
      <p:sp>
        <p:nvSpPr>
          <p:cNvPr id="138" name="Rectangle 137"/>
          <p:cNvSpPr/>
          <p:nvPr/>
        </p:nvSpPr>
        <p:spPr>
          <a:xfrm>
            <a:off x="3831079" y="2649424"/>
            <a:ext cx="473869" cy="31322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Digital Currency</a:t>
            </a:r>
            <a:endParaRPr lang="en-US" sz="800" b="0" dirty="0">
              <a:solidFill>
                <a:schemeClr val="tx1"/>
              </a:solidFill>
            </a:endParaRPr>
          </a:p>
        </p:txBody>
      </p:sp>
      <p:sp>
        <p:nvSpPr>
          <p:cNvPr id="139" name="Rectangle 138"/>
          <p:cNvSpPr/>
          <p:nvPr/>
        </p:nvSpPr>
        <p:spPr>
          <a:xfrm>
            <a:off x="8179475" y="2578758"/>
            <a:ext cx="473869" cy="30907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HR</a:t>
            </a:r>
            <a:endParaRPr lang="en-US" sz="800" b="0" dirty="0">
              <a:solidFill>
                <a:schemeClr val="tx1"/>
              </a:solidFill>
            </a:endParaRPr>
          </a:p>
        </p:txBody>
      </p:sp>
      <p:sp>
        <p:nvSpPr>
          <p:cNvPr id="140" name="Rectangle 139"/>
          <p:cNvSpPr/>
          <p:nvPr/>
        </p:nvSpPr>
        <p:spPr>
          <a:xfrm>
            <a:off x="3831079" y="2978902"/>
            <a:ext cx="473869" cy="30958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Life</a:t>
            </a:r>
          </a:p>
        </p:txBody>
      </p:sp>
      <p:sp>
        <p:nvSpPr>
          <p:cNvPr id="143" name="Rectangle 142"/>
          <p:cNvSpPr/>
          <p:nvPr/>
        </p:nvSpPr>
        <p:spPr>
          <a:xfrm>
            <a:off x="3832211" y="2319911"/>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Car Buying Service</a:t>
            </a:r>
          </a:p>
        </p:txBody>
      </p:sp>
      <p:sp>
        <p:nvSpPr>
          <p:cNvPr id="144" name="Rectangle 143"/>
          <p:cNvSpPr/>
          <p:nvPr/>
        </p:nvSpPr>
        <p:spPr>
          <a:xfrm>
            <a:off x="4366557" y="2978392"/>
            <a:ext cx="473869" cy="31009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Protect My ID</a:t>
            </a:r>
          </a:p>
        </p:txBody>
      </p:sp>
      <p:sp>
        <p:nvSpPr>
          <p:cNvPr id="171" name="Rectangle 170"/>
          <p:cNvSpPr/>
          <p:nvPr/>
        </p:nvSpPr>
        <p:spPr>
          <a:xfrm>
            <a:off x="3712100" y="1188443"/>
            <a:ext cx="1278470"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sp>
        <p:nvSpPr>
          <p:cNvPr id="174" name="Rectangle 173"/>
          <p:cNvSpPr/>
          <p:nvPr/>
        </p:nvSpPr>
        <p:spPr>
          <a:xfrm>
            <a:off x="3804295" y="1324934"/>
            <a:ext cx="473869" cy="30975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Customer Level</a:t>
            </a:r>
          </a:p>
        </p:txBody>
      </p:sp>
      <p:sp>
        <p:nvSpPr>
          <p:cNvPr id="176" name="Rectangle 175"/>
          <p:cNvSpPr/>
          <p:nvPr/>
        </p:nvSpPr>
        <p:spPr>
          <a:xfrm>
            <a:off x="3804295" y="1668041"/>
            <a:ext cx="473869" cy="30550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Account Level</a:t>
            </a:r>
          </a:p>
        </p:txBody>
      </p:sp>
      <p:sp>
        <p:nvSpPr>
          <p:cNvPr id="178" name="Rectangle 177"/>
          <p:cNvSpPr/>
          <p:nvPr/>
        </p:nvSpPr>
        <p:spPr>
          <a:xfrm>
            <a:off x="5117011" y="1188443"/>
            <a:ext cx="1396177" cy="825228"/>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Member Debt Solutions</a:t>
            </a:r>
          </a:p>
        </p:txBody>
      </p:sp>
      <p:sp>
        <p:nvSpPr>
          <p:cNvPr id="179" name="Rectangle 178"/>
          <p:cNvSpPr/>
          <p:nvPr/>
        </p:nvSpPr>
        <p:spPr>
          <a:xfrm>
            <a:off x="5218372" y="1322266"/>
            <a:ext cx="473869" cy="31242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Asset Recovery</a:t>
            </a:r>
          </a:p>
        </p:txBody>
      </p:sp>
      <p:sp>
        <p:nvSpPr>
          <p:cNvPr id="180" name="Rectangle 179"/>
          <p:cNvSpPr/>
          <p:nvPr/>
        </p:nvSpPr>
        <p:spPr>
          <a:xfrm>
            <a:off x="5912878" y="1322265"/>
            <a:ext cx="473869" cy="31242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Bankruptcy</a:t>
            </a:r>
          </a:p>
        </p:txBody>
      </p:sp>
      <p:sp>
        <p:nvSpPr>
          <p:cNvPr id="181" name="Rectangle 180"/>
          <p:cNvSpPr/>
          <p:nvPr/>
        </p:nvSpPr>
        <p:spPr>
          <a:xfrm>
            <a:off x="5218371" y="1668915"/>
            <a:ext cx="473869" cy="3046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Collections</a:t>
            </a:r>
          </a:p>
        </p:txBody>
      </p:sp>
      <p:sp>
        <p:nvSpPr>
          <p:cNvPr id="184" name="Rectangle 183"/>
          <p:cNvSpPr/>
          <p:nvPr/>
        </p:nvSpPr>
        <p:spPr>
          <a:xfrm>
            <a:off x="3643162" y="3640699"/>
            <a:ext cx="1262494" cy="80934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Non-Monetary</a:t>
            </a:r>
          </a:p>
        </p:txBody>
      </p:sp>
      <p:sp>
        <p:nvSpPr>
          <p:cNvPr id="185" name="Rectangle 184"/>
          <p:cNvSpPr/>
          <p:nvPr/>
        </p:nvSpPr>
        <p:spPr>
          <a:xfrm>
            <a:off x="3786118" y="3764882"/>
            <a:ext cx="473869" cy="31801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86" name="Rectangle 185"/>
          <p:cNvSpPr/>
          <p:nvPr/>
        </p:nvSpPr>
        <p:spPr>
          <a:xfrm>
            <a:off x="4343998" y="3761109"/>
            <a:ext cx="473869" cy="321791"/>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8" name="Rectangle 187"/>
          <p:cNvSpPr/>
          <p:nvPr/>
        </p:nvSpPr>
        <p:spPr>
          <a:xfrm>
            <a:off x="3786118" y="4104523"/>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5" name="Rectangle 194"/>
          <p:cNvSpPr/>
          <p:nvPr/>
        </p:nvSpPr>
        <p:spPr>
          <a:xfrm>
            <a:off x="4422505" y="1322265"/>
            <a:ext cx="473869" cy="31127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Transaction Level</a:t>
            </a:r>
          </a:p>
        </p:txBody>
      </p:sp>
      <p:cxnSp>
        <p:nvCxnSpPr>
          <p:cNvPr id="198" name="Straight Connector 60"/>
          <p:cNvCxnSpPr>
            <a:stCxn id="167" idx="2"/>
            <a:endCxn id="168" idx="0"/>
          </p:cNvCxnSpPr>
          <p:nvPr/>
        </p:nvCxnSpPr>
        <p:spPr>
          <a:xfrm>
            <a:off x="779928" y="3371473"/>
            <a:ext cx="0" cy="101374"/>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60"/>
          <p:cNvCxnSpPr>
            <a:stCxn id="167" idx="3"/>
            <a:endCxn id="172" idx="1"/>
          </p:cNvCxnSpPr>
          <p:nvPr/>
        </p:nvCxnSpPr>
        <p:spPr>
          <a:xfrm>
            <a:off x="1246825" y="2728506"/>
            <a:ext cx="80924"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60"/>
          <p:cNvCxnSpPr>
            <a:stCxn id="163" idx="3"/>
            <a:endCxn id="164" idx="1"/>
          </p:cNvCxnSpPr>
          <p:nvPr/>
        </p:nvCxnSpPr>
        <p:spPr>
          <a:xfrm>
            <a:off x="1246825" y="1602645"/>
            <a:ext cx="81239"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60"/>
          <p:cNvCxnSpPr/>
          <p:nvPr/>
        </p:nvCxnSpPr>
        <p:spPr>
          <a:xfrm>
            <a:off x="5783105" y="2010496"/>
            <a:ext cx="0" cy="75043"/>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60"/>
          <p:cNvCxnSpPr/>
          <p:nvPr/>
        </p:nvCxnSpPr>
        <p:spPr>
          <a:xfrm>
            <a:off x="4992421" y="3987272"/>
            <a:ext cx="225951"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60"/>
          <p:cNvCxnSpPr/>
          <p:nvPr/>
        </p:nvCxnSpPr>
        <p:spPr>
          <a:xfrm>
            <a:off x="6513188" y="524183"/>
            <a:ext cx="167012"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6720500" y="452423"/>
            <a:ext cx="1695076" cy="123111"/>
          </a:xfrm>
          <a:prstGeom prst="rect">
            <a:avLst/>
          </a:prstGeom>
          <a:noFill/>
        </p:spPr>
        <p:txBody>
          <a:bodyPr wrap="square" lIns="0" tIns="0" rIns="0" bIns="0" rtlCol="0">
            <a:spAutoFit/>
          </a:bodyPr>
          <a:lstStyle/>
          <a:p>
            <a:r>
              <a:rPr lang="en-US" sz="800" dirty="0">
                <a:cs typeface="Arial" pitchFamily="34" charset="0"/>
              </a:rPr>
              <a:t>Integration Point</a:t>
            </a:r>
          </a:p>
        </p:txBody>
      </p:sp>
      <p:sp>
        <p:nvSpPr>
          <p:cNvPr id="231" name="Rectangle 230"/>
          <p:cNvSpPr/>
          <p:nvPr/>
        </p:nvSpPr>
        <p:spPr>
          <a:xfrm>
            <a:off x="5337880" y="3684296"/>
            <a:ext cx="473869" cy="31079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Debit Card</a:t>
            </a:r>
            <a:endParaRPr lang="en-US" sz="800" b="0" dirty="0">
              <a:solidFill>
                <a:schemeClr val="tx1"/>
              </a:solidFill>
            </a:endParaRPr>
          </a:p>
        </p:txBody>
      </p:sp>
      <p:sp>
        <p:nvSpPr>
          <p:cNvPr id="109" name="Rectangle 108"/>
          <p:cNvSpPr/>
          <p:nvPr/>
        </p:nvSpPr>
        <p:spPr>
          <a:xfrm>
            <a:off x="5923209" y="1669271"/>
            <a:ext cx="473869" cy="29786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 Collections</a:t>
            </a:r>
          </a:p>
        </p:txBody>
      </p:sp>
      <p:sp>
        <p:nvSpPr>
          <p:cNvPr id="10" name="Oval 9"/>
          <p:cNvSpPr/>
          <p:nvPr/>
        </p:nvSpPr>
        <p:spPr>
          <a:xfrm>
            <a:off x="1420134" y="1556874"/>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511550" y="155679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2868804" y="1559376"/>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281434" y="190231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372850" y="190223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463760" y="190223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548506" y="190223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2642352" y="1902237"/>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733740" y="1902312"/>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825156" y="190223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960410" y="1559451"/>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2051826" y="155937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2142736" y="1559376"/>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2227482" y="15593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3828105" y="155892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246886" y="156017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338302" y="156010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5243856" y="18995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5335272" y="189949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5938420" y="155723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6029836" y="15571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944109" y="189408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035525" y="1894005"/>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5424629" y="189949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368964" y="193427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557295"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747076" y="193427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964550"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Oval 209"/>
          <p:cNvSpPr/>
          <p:nvPr/>
        </p:nvSpPr>
        <p:spPr>
          <a:xfrm>
            <a:off x="1145738"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364215" y="328417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3847674" y="25559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4384970" y="25541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4476386" y="2554059"/>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4919283" y="2556023"/>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010699" y="2555948"/>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5439345" y="25541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5956907" y="25540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3847674" y="287975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4381410" y="28812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924344" y="288025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5439345" y="287479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5956215" y="2878048"/>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3847674" y="320351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84970" y="320790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4927621" y="32007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5438256" y="32007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5956215" y="320228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6047631" y="320221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1418012" y="264859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1509428" y="264851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1598785" y="2648515"/>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1975152" y="264859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066568" y="264851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2240392" y="2648515"/>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2510148" y="2650341"/>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2601564" y="265026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2692474" y="265026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2777220" y="265026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p:cNvSpPr/>
          <p:nvPr/>
        </p:nvSpPr>
        <p:spPr>
          <a:xfrm>
            <a:off x="2871066" y="2650264"/>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3061797" y="2648515"/>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1732171" y="303034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1823587" y="303027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a:off x="1912944" y="3030274"/>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p:nvSpPr>
        <p:spPr>
          <a:xfrm>
            <a:off x="2277030" y="302642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2368446" y="302635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459356" y="3026353"/>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2544102" y="3026352"/>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Oval 282"/>
          <p:cNvSpPr/>
          <p:nvPr/>
        </p:nvSpPr>
        <p:spPr>
          <a:xfrm>
            <a:off x="2825618" y="302642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917034" y="30263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139443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286" name="Rectangle 285"/>
          <p:cNvSpPr/>
          <p:nvPr/>
        </p:nvSpPr>
        <p:spPr>
          <a:xfrm>
            <a:off x="1705015" y="410452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287" name="Rectangle 286"/>
          <p:cNvSpPr/>
          <p:nvPr/>
        </p:nvSpPr>
        <p:spPr>
          <a:xfrm>
            <a:off x="1935699"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288" name="Rectangle 287"/>
          <p:cNvSpPr/>
          <p:nvPr/>
        </p:nvSpPr>
        <p:spPr>
          <a:xfrm>
            <a:off x="2246283" y="410452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89" name="Rectangle 288"/>
          <p:cNvSpPr/>
          <p:nvPr/>
        </p:nvSpPr>
        <p:spPr>
          <a:xfrm>
            <a:off x="247705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90" name="Rectangle 289"/>
          <p:cNvSpPr/>
          <p:nvPr/>
        </p:nvSpPr>
        <p:spPr>
          <a:xfrm>
            <a:off x="2787636" y="4106063"/>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301" name="Rectangle 300"/>
          <p:cNvSpPr/>
          <p:nvPr/>
        </p:nvSpPr>
        <p:spPr>
          <a:xfrm>
            <a:off x="301575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302" name="Oval 301"/>
          <p:cNvSpPr/>
          <p:nvPr/>
        </p:nvSpPr>
        <p:spPr>
          <a:xfrm>
            <a:off x="1415940" y="399402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1507356" y="399394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a:off x="2510448" y="399660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2601864" y="399652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p:cNvSpPr/>
          <p:nvPr/>
        </p:nvSpPr>
        <p:spPr>
          <a:xfrm>
            <a:off x="2277240" y="433946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2368656" y="433938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2459566" y="4339387"/>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1729546" y="433946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1820962" y="4339385"/>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1956216" y="399659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2047632" y="399652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2825618" y="433978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2917034" y="433970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p:cNvSpPr/>
          <p:nvPr/>
        </p:nvSpPr>
        <p:spPr>
          <a:xfrm>
            <a:off x="3058042" y="3996523"/>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3818496" y="399667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3909912" y="399659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p:cNvSpPr/>
          <p:nvPr/>
        </p:nvSpPr>
        <p:spPr>
          <a:xfrm>
            <a:off x="4377771" y="399659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p:cNvSpPr/>
          <p:nvPr/>
        </p:nvSpPr>
        <p:spPr>
          <a:xfrm>
            <a:off x="4469187" y="3996523"/>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3818496" y="433946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p:cNvSpPr/>
          <p:nvPr/>
        </p:nvSpPr>
        <p:spPr>
          <a:xfrm>
            <a:off x="3909912" y="433938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a:off x="5360741" y="391964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p:cNvSpPr/>
          <p:nvPr/>
        </p:nvSpPr>
        <p:spPr>
          <a:xfrm>
            <a:off x="5452157" y="391956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a:off x="5543067" y="3919565"/>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5337544" y="4111493"/>
            <a:ext cx="473869" cy="31831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ATM</a:t>
            </a:r>
          </a:p>
        </p:txBody>
      </p:sp>
      <p:sp>
        <p:nvSpPr>
          <p:cNvPr id="352" name="Oval 351"/>
          <p:cNvSpPr/>
          <p:nvPr/>
        </p:nvSpPr>
        <p:spPr>
          <a:xfrm>
            <a:off x="5367672" y="43494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5953268" y="43494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369416" y="44500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Oval 354"/>
          <p:cNvSpPr/>
          <p:nvPr/>
        </p:nvSpPr>
        <p:spPr>
          <a:xfrm>
            <a:off x="557747" y="445004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a:off x="747528" y="445004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7094169" y="4186616"/>
            <a:ext cx="473869" cy="30553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IXI Wealth-</a:t>
            </a:r>
          </a:p>
          <a:p>
            <a:pPr algn="ctr" fontAlgn="auto">
              <a:spcBef>
                <a:spcPts val="0"/>
              </a:spcBef>
              <a:spcAft>
                <a:spcPts val="0"/>
              </a:spcAft>
            </a:pPr>
            <a:r>
              <a:rPr lang="en-US" sz="800" dirty="0">
                <a:solidFill>
                  <a:schemeClr val="tx1"/>
                </a:solidFill>
              </a:rPr>
              <a:t>Complete</a:t>
            </a:r>
            <a:endParaRPr lang="en-US" sz="800" b="0" dirty="0">
              <a:solidFill>
                <a:schemeClr val="tx1"/>
              </a:solidFill>
            </a:endParaRPr>
          </a:p>
        </p:txBody>
      </p:sp>
      <p:sp>
        <p:nvSpPr>
          <p:cNvPr id="226" name="Rectangle 225"/>
          <p:cNvSpPr/>
          <p:nvPr/>
        </p:nvSpPr>
        <p:spPr>
          <a:xfrm>
            <a:off x="7613223" y="4186616"/>
            <a:ext cx="473869" cy="30508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IXI </a:t>
            </a:r>
            <a:r>
              <a:rPr lang="en-US" sz="800" dirty="0" err="1">
                <a:solidFill>
                  <a:schemeClr val="tx1"/>
                </a:solidFill>
              </a:rPr>
              <a:t>Investyles</a:t>
            </a:r>
            <a:endParaRPr lang="en-US" sz="800" b="0" dirty="0">
              <a:solidFill>
                <a:schemeClr val="tx1"/>
              </a:solidFill>
            </a:endParaRPr>
          </a:p>
        </p:txBody>
      </p:sp>
      <p:sp>
        <p:nvSpPr>
          <p:cNvPr id="230" name="Oval 229"/>
          <p:cNvSpPr/>
          <p:nvPr/>
        </p:nvSpPr>
        <p:spPr>
          <a:xfrm>
            <a:off x="7112020" y="14699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7644795" y="1471369"/>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p:cNvSpPr/>
          <p:nvPr/>
        </p:nvSpPr>
        <p:spPr>
          <a:xfrm>
            <a:off x="8195719" y="1469934"/>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p:cNvSpPr/>
          <p:nvPr/>
        </p:nvSpPr>
        <p:spPr>
          <a:xfrm>
            <a:off x="7112020" y="180729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p:cNvSpPr/>
          <p:nvPr/>
        </p:nvSpPr>
        <p:spPr>
          <a:xfrm>
            <a:off x="7203436" y="180722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p:cNvSpPr/>
          <p:nvPr/>
        </p:nvSpPr>
        <p:spPr>
          <a:xfrm>
            <a:off x="7644795" y="1810210"/>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p:cNvSpPr/>
          <p:nvPr/>
        </p:nvSpPr>
        <p:spPr>
          <a:xfrm>
            <a:off x="8193629" y="180729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p:cNvSpPr/>
          <p:nvPr/>
        </p:nvSpPr>
        <p:spPr>
          <a:xfrm>
            <a:off x="7113250" y="2141766"/>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a:off x="7204666" y="2141691"/>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7295576" y="214169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p:cNvSpPr/>
          <p:nvPr/>
        </p:nvSpPr>
        <p:spPr>
          <a:xfrm>
            <a:off x="7380322" y="214169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0" name="Oval 359"/>
          <p:cNvSpPr/>
          <p:nvPr/>
        </p:nvSpPr>
        <p:spPr>
          <a:xfrm>
            <a:off x="7643947" y="21388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p:nvSpPr>
        <p:spPr>
          <a:xfrm>
            <a:off x="7735363" y="213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p:nvSpPr>
        <p:spPr>
          <a:xfrm>
            <a:off x="7826273" y="213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p:nvSpPr>
        <p:spPr>
          <a:xfrm>
            <a:off x="8195946" y="213885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p:nvSpPr>
        <p:spPr>
          <a:xfrm>
            <a:off x="7643947" y="24788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p:nvSpPr>
        <p:spPr>
          <a:xfrm>
            <a:off x="7735363" y="247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p:nvSpPr>
        <p:spPr>
          <a:xfrm>
            <a:off x="7826273" y="24787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p:nvSpPr>
        <p:spPr>
          <a:xfrm>
            <a:off x="8195946" y="248210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p:nvSpPr>
        <p:spPr>
          <a:xfrm>
            <a:off x="8287362" y="248202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p:nvSpPr>
        <p:spPr>
          <a:xfrm>
            <a:off x="8378272" y="248202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p:nvSpPr>
        <p:spPr>
          <a:xfrm>
            <a:off x="7114411" y="281530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p:nvSpPr>
        <p:spPr>
          <a:xfrm>
            <a:off x="7205827" y="281523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p:nvPr/>
        </p:nvSpPr>
        <p:spPr>
          <a:xfrm>
            <a:off x="7296737" y="281523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p:nvPr/>
        </p:nvSpPr>
        <p:spPr>
          <a:xfrm>
            <a:off x="7381483" y="281523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Oval 375"/>
          <p:cNvSpPr/>
          <p:nvPr/>
        </p:nvSpPr>
        <p:spPr>
          <a:xfrm>
            <a:off x="7475329" y="281523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p:cNvSpPr/>
          <p:nvPr/>
        </p:nvSpPr>
        <p:spPr>
          <a:xfrm>
            <a:off x="7646522" y="281232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p:cNvSpPr/>
          <p:nvPr/>
        </p:nvSpPr>
        <p:spPr>
          <a:xfrm>
            <a:off x="7737938" y="281225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p:cNvSpPr/>
          <p:nvPr/>
        </p:nvSpPr>
        <p:spPr>
          <a:xfrm>
            <a:off x="7828848" y="281225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Oval 379"/>
          <p:cNvSpPr/>
          <p:nvPr/>
        </p:nvSpPr>
        <p:spPr>
          <a:xfrm>
            <a:off x="7913594" y="281225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Oval 380"/>
          <p:cNvSpPr/>
          <p:nvPr/>
        </p:nvSpPr>
        <p:spPr>
          <a:xfrm>
            <a:off x="8193629" y="280973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Oval 381"/>
          <p:cNvSpPr/>
          <p:nvPr/>
        </p:nvSpPr>
        <p:spPr>
          <a:xfrm>
            <a:off x="8285045" y="280965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p:cNvSpPr/>
          <p:nvPr/>
        </p:nvSpPr>
        <p:spPr>
          <a:xfrm>
            <a:off x="8375955" y="280965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p:cNvSpPr/>
          <p:nvPr/>
        </p:nvSpPr>
        <p:spPr>
          <a:xfrm>
            <a:off x="7113250" y="316962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p:cNvSpPr/>
          <p:nvPr/>
        </p:nvSpPr>
        <p:spPr>
          <a:xfrm>
            <a:off x="7204666" y="316954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p:nvSpPr>
        <p:spPr>
          <a:xfrm>
            <a:off x="7295576" y="316954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p:nvPr/>
        </p:nvSpPr>
        <p:spPr>
          <a:xfrm>
            <a:off x="7643811" y="316962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p:nvSpPr>
        <p:spPr>
          <a:xfrm>
            <a:off x="7735227" y="316954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p:nvSpPr>
        <p:spPr>
          <a:xfrm>
            <a:off x="7114411" y="374374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a:off x="7205827" y="37436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p:nvSpPr>
        <p:spPr>
          <a:xfrm>
            <a:off x="7296737" y="37436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a:off x="8193629" y="3743747"/>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a:off x="8285045" y="3743672"/>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p:nvPr/>
        </p:nvSpPr>
        <p:spPr>
          <a:xfrm>
            <a:off x="7643811" y="374374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p:nvSpPr>
        <p:spPr>
          <a:xfrm>
            <a:off x="7735227" y="37436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p:nvSpPr>
        <p:spPr>
          <a:xfrm>
            <a:off x="7115416" y="408283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p:nvSpPr>
        <p:spPr>
          <a:xfrm>
            <a:off x="7206832" y="408276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p:nvPr/>
        </p:nvSpPr>
        <p:spPr>
          <a:xfrm>
            <a:off x="7297742" y="408276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p:nvPr/>
        </p:nvSpPr>
        <p:spPr>
          <a:xfrm>
            <a:off x="7643811" y="408084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7735227" y="408076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a:off x="8195978" y="408178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8287394" y="408170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p:cNvSpPr/>
          <p:nvPr/>
        </p:nvSpPr>
        <p:spPr>
          <a:xfrm>
            <a:off x="7113039" y="441039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7204455" y="441031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a:off x="7643811" y="44114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7735227" y="441136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p:cNvSpPr/>
          <p:nvPr/>
        </p:nvSpPr>
        <p:spPr>
          <a:xfrm>
            <a:off x="7456394" y="90822"/>
            <a:ext cx="914400" cy="116032"/>
          </a:xfrm>
          <a:prstGeom prst="rect">
            <a:avLst/>
          </a:prstGeom>
          <a:solidFill>
            <a:schemeClr val="bg1">
              <a:lumMod val="7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Out of Scope</a:t>
            </a:r>
          </a:p>
        </p:txBody>
      </p:sp>
      <p:sp>
        <p:nvSpPr>
          <p:cNvPr id="408" name="Oval 407"/>
          <p:cNvSpPr/>
          <p:nvPr/>
        </p:nvSpPr>
        <p:spPr>
          <a:xfrm>
            <a:off x="7502926" y="47604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TextBox 408"/>
          <p:cNvSpPr txBox="1"/>
          <p:nvPr/>
        </p:nvSpPr>
        <p:spPr>
          <a:xfrm>
            <a:off x="7608338" y="450768"/>
            <a:ext cx="1695076" cy="123111"/>
          </a:xfrm>
          <a:prstGeom prst="rect">
            <a:avLst/>
          </a:prstGeom>
          <a:noFill/>
        </p:spPr>
        <p:txBody>
          <a:bodyPr wrap="square" lIns="0" tIns="0" rIns="0" bIns="0" rtlCol="0">
            <a:spAutoFit/>
          </a:bodyPr>
          <a:lstStyle/>
          <a:p>
            <a:r>
              <a:rPr lang="en-US" sz="800" dirty="0">
                <a:cs typeface="Arial" pitchFamily="34" charset="0"/>
              </a:rPr>
              <a:t>Weight (1-5 Scale)</a:t>
            </a:r>
          </a:p>
        </p:txBody>
      </p:sp>
      <p:sp>
        <p:nvSpPr>
          <p:cNvPr id="333" name="Oval 332"/>
          <p:cNvSpPr/>
          <p:nvPr/>
        </p:nvSpPr>
        <p:spPr>
          <a:xfrm>
            <a:off x="2321085" y="156010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0" name="Straight Connector 60"/>
          <p:cNvCxnSpPr/>
          <p:nvPr/>
        </p:nvCxnSpPr>
        <p:spPr>
          <a:xfrm>
            <a:off x="4304948" y="2010496"/>
            <a:ext cx="0" cy="75043"/>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Straight Connector 60"/>
          <p:cNvCxnSpPr/>
          <p:nvPr/>
        </p:nvCxnSpPr>
        <p:spPr>
          <a:xfrm>
            <a:off x="5883603" y="3371473"/>
            <a:ext cx="0" cy="101374"/>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2" name="Rectangle 411"/>
          <p:cNvSpPr/>
          <p:nvPr/>
        </p:nvSpPr>
        <p:spPr>
          <a:xfrm>
            <a:off x="5913983" y="3679847"/>
            <a:ext cx="473869" cy="31079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Savings Booster</a:t>
            </a:r>
            <a:endParaRPr lang="en-US" sz="800" b="0" dirty="0">
              <a:solidFill>
                <a:schemeClr val="tx1"/>
              </a:solidFill>
            </a:endParaRPr>
          </a:p>
        </p:txBody>
      </p:sp>
      <p:sp>
        <p:nvSpPr>
          <p:cNvPr id="413" name="Oval 412"/>
          <p:cNvSpPr/>
          <p:nvPr/>
        </p:nvSpPr>
        <p:spPr>
          <a:xfrm>
            <a:off x="5936844" y="391519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p:cNvSpPr/>
          <p:nvPr/>
        </p:nvSpPr>
        <p:spPr>
          <a:xfrm>
            <a:off x="6028260" y="391511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p:cNvSpPr/>
          <p:nvPr/>
        </p:nvSpPr>
        <p:spPr>
          <a:xfrm>
            <a:off x="2500490" y="155937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1" name="Oval 420"/>
          <p:cNvSpPr/>
          <p:nvPr/>
        </p:nvSpPr>
        <p:spPr>
          <a:xfrm>
            <a:off x="2605555" y="155937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p:cNvSpPr/>
          <p:nvPr/>
        </p:nvSpPr>
        <p:spPr>
          <a:xfrm>
            <a:off x="2784082" y="156372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p:nvSpPr>
        <p:spPr>
          <a:xfrm rot="20132483">
            <a:off x="2704057" y="1564138"/>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p:nvSpPr>
        <p:spPr>
          <a:xfrm>
            <a:off x="516210" y="3288486"/>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p:nvSpPr>
        <p:spPr>
          <a:xfrm>
            <a:off x="1698931" y="2652865"/>
            <a:ext cx="64800" cy="64008"/>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2327969" y="2646235"/>
            <a:ext cx="64008" cy="64008"/>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p:cNvSpPr/>
          <p:nvPr/>
        </p:nvSpPr>
        <p:spPr>
          <a:xfrm>
            <a:off x="2157984" y="2650785"/>
            <a:ext cx="64800" cy="65723"/>
          </a:xfrm>
          <a:prstGeom prst="ellipse">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p:cNvSpPr/>
          <p:nvPr/>
        </p:nvSpPr>
        <p:spPr>
          <a:xfrm>
            <a:off x="1598785" y="3989911"/>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p:cNvSpPr/>
          <p:nvPr/>
        </p:nvSpPr>
        <p:spPr>
          <a:xfrm>
            <a:off x="1684183" y="3989911"/>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p:nvPr/>
        </p:nvSpPr>
        <p:spPr>
          <a:xfrm>
            <a:off x="5632868" y="3916517"/>
            <a:ext cx="64800" cy="65723"/>
          </a:xfrm>
          <a:prstGeom prst="ellipse">
            <a:avLst/>
          </a:prstGeom>
          <a:solidFill>
            <a:srgbClr val="00B0F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2141040" y="3994070"/>
            <a:ext cx="64800" cy="65723"/>
          </a:xfrm>
          <a:prstGeom prst="ellipse">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Oval 310"/>
          <p:cNvSpPr/>
          <p:nvPr/>
        </p:nvSpPr>
        <p:spPr>
          <a:xfrm>
            <a:off x="2687898" y="3994071"/>
            <a:ext cx="64800" cy="65723"/>
          </a:xfrm>
          <a:prstGeom prst="ellipse">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3995946" y="3994145"/>
            <a:ext cx="64800" cy="65723"/>
          </a:xfrm>
          <a:prstGeom prst="ellipse">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p:cNvSpPr/>
          <p:nvPr/>
        </p:nvSpPr>
        <p:spPr>
          <a:xfrm>
            <a:off x="4553921" y="3999065"/>
            <a:ext cx="64800" cy="65723"/>
          </a:xfrm>
          <a:prstGeom prst="ellipse">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53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pPr>
              <a:defRPr/>
            </a:pPr>
            <a:r>
              <a:rPr lang="en-US" b="1" kern="0" dirty="0"/>
              <a:t>FOR INTERNAL USE ONLY: May be shared with USAA employees only.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 name="Rectangle 159"/>
          <p:cNvSpPr/>
          <p:nvPr/>
        </p:nvSpPr>
        <p:spPr>
          <a:xfrm>
            <a:off x="236998" y="1148133"/>
            <a:ext cx="6363189" cy="3481468"/>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Bank</a:t>
            </a:r>
          </a:p>
        </p:txBody>
      </p:sp>
      <p:sp>
        <p:nvSpPr>
          <p:cNvPr id="214" name="Rectangle 213"/>
          <p:cNvSpPr/>
          <p:nvPr/>
        </p:nvSpPr>
        <p:spPr>
          <a:xfrm>
            <a:off x="1328065" y="3472847"/>
            <a:ext cx="3668736" cy="10062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Transaction Detail</a:t>
            </a:r>
          </a:p>
        </p:txBody>
      </p:sp>
      <p:sp>
        <p:nvSpPr>
          <p:cNvPr id="183" name="Rectangle 182"/>
          <p:cNvSpPr/>
          <p:nvPr/>
        </p:nvSpPr>
        <p:spPr>
          <a:xfrm>
            <a:off x="1358978" y="3642625"/>
            <a:ext cx="2244536" cy="70739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Monetary</a:t>
            </a:r>
          </a:p>
        </p:txBody>
      </p:sp>
      <p:sp>
        <p:nvSpPr>
          <p:cNvPr id="172" name="Rectangle 171"/>
          <p:cNvSpPr/>
          <p:nvPr/>
        </p:nvSpPr>
        <p:spPr>
          <a:xfrm>
            <a:off x="1327749" y="2170016"/>
            <a:ext cx="5224742" cy="1123901"/>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Product Arrangement Detail</a:t>
            </a:r>
          </a:p>
        </p:txBody>
      </p:sp>
      <p:sp>
        <p:nvSpPr>
          <p:cNvPr id="182" name="Rectangle 181"/>
          <p:cNvSpPr/>
          <p:nvPr/>
        </p:nvSpPr>
        <p:spPr>
          <a:xfrm>
            <a:off x="1347873" y="2379608"/>
            <a:ext cx="2244536" cy="66600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Core Products</a:t>
            </a:r>
          </a:p>
        </p:txBody>
      </p:sp>
      <p:sp>
        <p:nvSpPr>
          <p:cNvPr id="3" name="Slide Number Placeholder 2"/>
          <p:cNvSpPr>
            <a:spLocks noGrp="1"/>
          </p:cNvSpPr>
          <p:nvPr>
            <p:ph type="sldNum" sz="quarter" idx="15"/>
          </p:nvPr>
        </p:nvSpPr>
        <p:spPr/>
        <p:txBody>
          <a:bodyPr/>
          <a:lstStyle/>
          <a:p>
            <a:fld id="{9A6A51EE-C5FA-49C2-BCDC-A404BC8A8579}" type="slidenum">
              <a:rPr lang="en-US" smtClean="0"/>
              <a:pPr/>
              <a:t>7</a:t>
            </a:fld>
            <a:endParaRPr lang="en-US" dirty="0"/>
          </a:p>
        </p:txBody>
      </p:sp>
      <p:sp>
        <p:nvSpPr>
          <p:cNvPr id="5" name="Title 4"/>
          <p:cNvSpPr>
            <a:spLocks noGrp="1"/>
          </p:cNvSpPr>
          <p:nvPr>
            <p:ph type="title"/>
          </p:nvPr>
        </p:nvSpPr>
        <p:spPr>
          <a:xfrm>
            <a:off x="171450" y="0"/>
            <a:ext cx="8229600" cy="694496"/>
          </a:xfrm>
        </p:spPr>
        <p:txBody>
          <a:bodyPr>
            <a:normAutofit/>
          </a:bodyPr>
          <a:lstStyle/>
          <a:p>
            <a:r>
              <a:rPr lang="en-US" sz="2400" dirty="0"/>
              <a:t>GPM – High Level Design (WIP)</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498322" y="90822"/>
            <a:ext cx="914400" cy="116032"/>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USAA Bank Data</a:t>
            </a:r>
          </a:p>
        </p:txBody>
      </p:sp>
      <p:sp>
        <p:nvSpPr>
          <p:cNvPr id="115" name="Rectangle 114"/>
          <p:cNvSpPr/>
          <p:nvPr/>
        </p:nvSpPr>
        <p:spPr>
          <a:xfrm>
            <a:off x="6498322" y="270932"/>
            <a:ext cx="914400" cy="116032"/>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Non-USAA Bank Data</a:t>
            </a:r>
          </a:p>
        </p:txBody>
      </p:sp>
      <p:sp>
        <p:nvSpPr>
          <p:cNvPr id="161" name="Can 160"/>
          <p:cNvSpPr/>
          <p:nvPr/>
        </p:nvSpPr>
        <p:spPr>
          <a:xfrm>
            <a:off x="121025" y="857250"/>
            <a:ext cx="8946404" cy="3938813"/>
          </a:xfrm>
          <a:prstGeom prst="can">
            <a:avLst>
              <a:gd name="adj" fmla="val 4366"/>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fontAlgn="auto">
              <a:spcBef>
                <a:spcPts val="0"/>
              </a:spcBef>
              <a:spcAft>
                <a:spcPts val="0"/>
              </a:spcAft>
            </a:pPr>
            <a:endParaRPr lang="en-US" sz="800" b="0" dirty="0">
              <a:solidFill>
                <a:schemeClr val="tx1"/>
              </a:solidFill>
            </a:endParaRPr>
          </a:p>
        </p:txBody>
      </p:sp>
      <p:sp>
        <p:nvSpPr>
          <p:cNvPr id="162" name="TextBox 161"/>
          <p:cNvSpPr txBox="1"/>
          <p:nvPr/>
        </p:nvSpPr>
        <p:spPr>
          <a:xfrm>
            <a:off x="3819864" y="4836191"/>
            <a:ext cx="1695076" cy="123111"/>
          </a:xfrm>
          <a:prstGeom prst="rect">
            <a:avLst/>
          </a:prstGeom>
          <a:noFill/>
        </p:spPr>
        <p:txBody>
          <a:bodyPr wrap="square" lIns="0" tIns="0" rIns="0" bIns="0" rtlCol="0">
            <a:spAutoFit/>
          </a:bodyPr>
          <a:lstStyle/>
          <a:p>
            <a:pPr algn="ctr"/>
            <a:r>
              <a:rPr lang="en-US" sz="800" b="1" dirty="0">
                <a:latin typeface="Arial" pitchFamily="34" charset="0"/>
                <a:cs typeface="Arial" pitchFamily="34" charset="0"/>
              </a:rPr>
              <a:t>Bank Data Mart Infrastructure</a:t>
            </a:r>
          </a:p>
        </p:txBody>
      </p:sp>
      <p:sp>
        <p:nvSpPr>
          <p:cNvPr id="163" name="Rectangle 162"/>
          <p:cNvSpPr/>
          <p:nvPr/>
        </p:nvSpPr>
        <p:spPr>
          <a:xfrm>
            <a:off x="313030" y="1343359"/>
            <a:ext cx="933795"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Origination</a:t>
            </a:r>
          </a:p>
        </p:txBody>
      </p:sp>
      <p:sp>
        <p:nvSpPr>
          <p:cNvPr id="164" name="Rectangle 163"/>
          <p:cNvSpPr/>
          <p:nvPr/>
        </p:nvSpPr>
        <p:spPr>
          <a:xfrm>
            <a:off x="1328064" y="1343359"/>
            <a:ext cx="2310771"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Origination Detail</a:t>
            </a:r>
          </a:p>
        </p:txBody>
      </p:sp>
      <p:sp>
        <p:nvSpPr>
          <p:cNvPr id="165" name="Rectangle 164"/>
          <p:cNvSpPr/>
          <p:nvPr/>
        </p:nvSpPr>
        <p:spPr>
          <a:xfrm>
            <a:off x="1398626" y="14984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166" name="Rectangle 165"/>
          <p:cNvSpPr/>
          <p:nvPr/>
        </p:nvSpPr>
        <p:spPr>
          <a:xfrm>
            <a:off x="1709209" y="176134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67" name="Rectangle 166"/>
          <p:cNvSpPr/>
          <p:nvPr/>
        </p:nvSpPr>
        <p:spPr>
          <a:xfrm>
            <a:off x="313030" y="2170016"/>
            <a:ext cx="933795" cy="1123901"/>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800" b="1" dirty="0">
                <a:solidFill>
                  <a:schemeClr val="tx1"/>
                </a:solidFill>
              </a:rPr>
              <a:t>Core Product Arrangement</a:t>
            </a:r>
          </a:p>
          <a:p>
            <a:pPr algn="ctr"/>
            <a:r>
              <a:rPr lang="en-US" sz="800" b="1" dirty="0">
                <a:solidFill>
                  <a:schemeClr val="tx1"/>
                </a:solidFill>
              </a:rPr>
              <a:t>(Core Account)</a:t>
            </a:r>
          </a:p>
        </p:txBody>
      </p:sp>
      <p:sp>
        <p:nvSpPr>
          <p:cNvPr id="168" name="Rectangle 167"/>
          <p:cNvSpPr/>
          <p:nvPr/>
        </p:nvSpPr>
        <p:spPr>
          <a:xfrm>
            <a:off x="313030" y="3472847"/>
            <a:ext cx="933795" cy="10062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Transaction</a:t>
            </a:r>
          </a:p>
        </p:txBody>
      </p:sp>
      <p:sp>
        <p:nvSpPr>
          <p:cNvPr id="173" name="Rectangle 172"/>
          <p:cNvSpPr/>
          <p:nvPr/>
        </p:nvSpPr>
        <p:spPr>
          <a:xfrm>
            <a:off x="1939893" y="14984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75" name="Rectangle 174"/>
          <p:cNvSpPr/>
          <p:nvPr/>
        </p:nvSpPr>
        <p:spPr>
          <a:xfrm>
            <a:off x="2250477" y="175711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187" name="Rectangle 186"/>
          <p:cNvSpPr/>
          <p:nvPr/>
        </p:nvSpPr>
        <p:spPr>
          <a:xfrm>
            <a:off x="2481246" y="14984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9" name="Rectangle 188"/>
          <p:cNvSpPr/>
          <p:nvPr/>
        </p:nvSpPr>
        <p:spPr>
          <a:xfrm>
            <a:off x="2791830" y="175711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0" name="Rectangle 189"/>
          <p:cNvSpPr/>
          <p:nvPr/>
        </p:nvSpPr>
        <p:spPr>
          <a:xfrm>
            <a:off x="3019946" y="14984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191" name="Rectangle 190"/>
          <p:cNvSpPr/>
          <p:nvPr/>
        </p:nvSpPr>
        <p:spPr>
          <a:xfrm>
            <a:off x="1398626" y="25325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Demand Deposits</a:t>
            </a:r>
          </a:p>
        </p:txBody>
      </p:sp>
      <p:sp>
        <p:nvSpPr>
          <p:cNvPr id="192" name="Rectangle 191"/>
          <p:cNvSpPr/>
          <p:nvPr/>
        </p:nvSpPr>
        <p:spPr>
          <a:xfrm>
            <a:off x="1707326" y="279546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94" name="Rectangle 193"/>
          <p:cNvSpPr/>
          <p:nvPr/>
        </p:nvSpPr>
        <p:spPr>
          <a:xfrm>
            <a:off x="1939893" y="25325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Consumer Loans</a:t>
            </a:r>
          </a:p>
        </p:txBody>
      </p:sp>
      <p:sp>
        <p:nvSpPr>
          <p:cNvPr id="200" name="Rectangle 199"/>
          <p:cNvSpPr/>
          <p:nvPr/>
        </p:nvSpPr>
        <p:spPr>
          <a:xfrm>
            <a:off x="2248594" y="279124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01" name="Rectangle 200"/>
          <p:cNvSpPr/>
          <p:nvPr/>
        </p:nvSpPr>
        <p:spPr>
          <a:xfrm>
            <a:off x="2481246" y="25325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02" name="Rectangle 201"/>
          <p:cNvSpPr/>
          <p:nvPr/>
        </p:nvSpPr>
        <p:spPr>
          <a:xfrm>
            <a:off x="2789947" y="279124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203" name="Rectangle 202"/>
          <p:cNvSpPr/>
          <p:nvPr/>
        </p:nvSpPr>
        <p:spPr>
          <a:xfrm>
            <a:off x="3019946" y="25325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Pre-Paid Card</a:t>
            </a:r>
          </a:p>
        </p:txBody>
      </p:sp>
      <p:sp>
        <p:nvSpPr>
          <p:cNvPr id="216" name="Rectangle 215"/>
          <p:cNvSpPr/>
          <p:nvPr/>
        </p:nvSpPr>
        <p:spPr>
          <a:xfrm>
            <a:off x="1398626" y="382432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221" name="Rectangle 220"/>
          <p:cNvSpPr/>
          <p:nvPr/>
        </p:nvSpPr>
        <p:spPr>
          <a:xfrm>
            <a:off x="1710302" y="408721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223" name="Rectangle 222"/>
          <p:cNvSpPr/>
          <p:nvPr/>
        </p:nvSpPr>
        <p:spPr>
          <a:xfrm>
            <a:off x="1939893" y="382432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225" name="Rectangle 224"/>
          <p:cNvSpPr/>
          <p:nvPr/>
        </p:nvSpPr>
        <p:spPr>
          <a:xfrm>
            <a:off x="2251570" y="408298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26" name="Rectangle 225"/>
          <p:cNvSpPr/>
          <p:nvPr/>
        </p:nvSpPr>
        <p:spPr>
          <a:xfrm>
            <a:off x="2481246" y="382432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30" name="Rectangle 229"/>
          <p:cNvSpPr/>
          <p:nvPr/>
        </p:nvSpPr>
        <p:spPr>
          <a:xfrm>
            <a:off x="2792923" y="408298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cxnSp>
        <p:nvCxnSpPr>
          <p:cNvPr id="239" name="Straight Connector 60"/>
          <p:cNvCxnSpPr>
            <a:stCxn id="163" idx="2"/>
            <a:endCxn id="167" idx="0"/>
          </p:cNvCxnSpPr>
          <p:nvPr/>
        </p:nvCxnSpPr>
        <p:spPr>
          <a:xfrm>
            <a:off x="779928" y="2023724"/>
            <a:ext cx="0" cy="14629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60"/>
          <p:cNvCxnSpPr/>
          <p:nvPr/>
        </p:nvCxnSpPr>
        <p:spPr>
          <a:xfrm>
            <a:off x="1246825" y="3913457"/>
            <a:ext cx="81240"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7002582" y="1263484"/>
            <a:ext cx="1751106" cy="2119000"/>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Enterprise Assets</a:t>
            </a:r>
          </a:p>
        </p:txBody>
      </p:sp>
      <p:sp>
        <p:nvSpPr>
          <p:cNvPr id="250" name="Rectangle 249"/>
          <p:cNvSpPr/>
          <p:nvPr/>
        </p:nvSpPr>
        <p:spPr>
          <a:xfrm>
            <a:off x="7090809" y="144818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Date</a:t>
            </a:r>
            <a:endParaRPr lang="en-US" sz="800" b="0" dirty="0">
              <a:solidFill>
                <a:schemeClr val="tx1"/>
              </a:solidFill>
            </a:endParaRPr>
          </a:p>
        </p:txBody>
      </p:sp>
      <p:sp>
        <p:nvSpPr>
          <p:cNvPr id="251" name="Rectangle 250"/>
          <p:cNvSpPr/>
          <p:nvPr/>
        </p:nvSpPr>
        <p:spPr>
          <a:xfrm>
            <a:off x="7629505" y="144818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Time</a:t>
            </a:r>
            <a:endParaRPr lang="en-US" sz="800" b="0" dirty="0">
              <a:solidFill>
                <a:schemeClr val="tx1"/>
              </a:solidFill>
            </a:endParaRPr>
          </a:p>
        </p:txBody>
      </p:sp>
      <p:sp>
        <p:nvSpPr>
          <p:cNvPr id="252" name="Rectangle 251"/>
          <p:cNvSpPr/>
          <p:nvPr/>
        </p:nvSpPr>
        <p:spPr>
          <a:xfrm>
            <a:off x="8179478" y="144818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Product</a:t>
            </a:r>
            <a:endParaRPr lang="en-US" sz="800" b="0" dirty="0">
              <a:solidFill>
                <a:schemeClr val="tx1"/>
              </a:solidFill>
            </a:endParaRPr>
          </a:p>
        </p:txBody>
      </p:sp>
      <p:sp>
        <p:nvSpPr>
          <p:cNvPr id="253" name="Rectangle 252"/>
          <p:cNvSpPr/>
          <p:nvPr/>
        </p:nvSpPr>
        <p:spPr>
          <a:xfrm>
            <a:off x="7095099" y="176137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Customer</a:t>
            </a:r>
            <a:endParaRPr lang="en-US" sz="800" b="0" dirty="0">
              <a:solidFill>
                <a:schemeClr val="tx1"/>
              </a:solidFill>
            </a:endParaRPr>
          </a:p>
        </p:txBody>
      </p:sp>
      <p:sp>
        <p:nvSpPr>
          <p:cNvPr id="254" name="Rectangle 253"/>
          <p:cNvSpPr/>
          <p:nvPr/>
        </p:nvSpPr>
        <p:spPr>
          <a:xfrm>
            <a:off x="7638035" y="176228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Household</a:t>
            </a:r>
            <a:endParaRPr lang="en-US" sz="800" b="0" dirty="0">
              <a:solidFill>
                <a:schemeClr val="tx1"/>
              </a:solidFill>
            </a:endParaRPr>
          </a:p>
        </p:txBody>
      </p:sp>
      <p:sp>
        <p:nvSpPr>
          <p:cNvPr id="255" name="Rectangle 254"/>
          <p:cNvSpPr/>
          <p:nvPr/>
        </p:nvSpPr>
        <p:spPr>
          <a:xfrm>
            <a:off x="8179480" y="176063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Employee</a:t>
            </a:r>
            <a:endParaRPr lang="en-US" sz="800" b="0" dirty="0">
              <a:solidFill>
                <a:schemeClr val="tx1"/>
              </a:solidFill>
            </a:endParaRPr>
          </a:p>
        </p:txBody>
      </p:sp>
      <p:cxnSp>
        <p:nvCxnSpPr>
          <p:cNvPr id="263" name="Straight Connector 60"/>
          <p:cNvCxnSpPr>
            <a:stCxn id="249" idx="1"/>
            <a:endCxn id="160" idx="3"/>
          </p:cNvCxnSpPr>
          <p:nvPr/>
        </p:nvCxnSpPr>
        <p:spPr>
          <a:xfrm rot="10800000" flipV="1">
            <a:off x="6600188" y="2322983"/>
            <a:ext cx="402395" cy="565883"/>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7089583" y="208665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Channel</a:t>
            </a:r>
            <a:endParaRPr lang="en-US" sz="800" b="0" dirty="0">
              <a:solidFill>
                <a:schemeClr val="tx1"/>
              </a:solidFill>
            </a:endParaRPr>
          </a:p>
        </p:txBody>
      </p:sp>
      <p:sp>
        <p:nvSpPr>
          <p:cNvPr id="265" name="Rectangle 264"/>
          <p:cNvSpPr/>
          <p:nvPr/>
        </p:nvSpPr>
        <p:spPr>
          <a:xfrm>
            <a:off x="7634531" y="208553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Financial</a:t>
            </a:r>
            <a:endParaRPr lang="en-US" sz="800" b="0" dirty="0">
              <a:solidFill>
                <a:schemeClr val="tx1"/>
              </a:solidFill>
            </a:endParaRPr>
          </a:p>
        </p:txBody>
      </p:sp>
      <p:sp>
        <p:nvSpPr>
          <p:cNvPr id="273" name="Rectangle 272"/>
          <p:cNvSpPr/>
          <p:nvPr/>
        </p:nvSpPr>
        <p:spPr>
          <a:xfrm>
            <a:off x="7002582" y="3592034"/>
            <a:ext cx="1751106" cy="707457"/>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External Data</a:t>
            </a:r>
          </a:p>
        </p:txBody>
      </p:sp>
      <p:cxnSp>
        <p:nvCxnSpPr>
          <p:cNvPr id="274" name="Straight Connector 60"/>
          <p:cNvCxnSpPr>
            <a:stCxn id="273" idx="1"/>
            <a:endCxn id="160" idx="3"/>
          </p:cNvCxnSpPr>
          <p:nvPr/>
        </p:nvCxnSpPr>
        <p:spPr>
          <a:xfrm rot="10800000">
            <a:off x="6600188" y="2888867"/>
            <a:ext cx="402395" cy="105689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7085310" y="378437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err="1">
                <a:solidFill>
                  <a:schemeClr val="tx1"/>
                </a:solidFill>
              </a:rPr>
              <a:t>Corelogic</a:t>
            </a:r>
            <a:endParaRPr lang="en-US" sz="800" b="0" dirty="0">
              <a:solidFill>
                <a:schemeClr val="tx1"/>
              </a:solidFill>
            </a:endParaRPr>
          </a:p>
        </p:txBody>
      </p:sp>
      <p:sp>
        <p:nvSpPr>
          <p:cNvPr id="276" name="Rectangle 275"/>
          <p:cNvSpPr/>
          <p:nvPr/>
        </p:nvSpPr>
        <p:spPr>
          <a:xfrm>
            <a:off x="7628350" y="377756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Argus</a:t>
            </a:r>
            <a:endParaRPr lang="en-US" sz="800" b="0" dirty="0">
              <a:solidFill>
                <a:schemeClr val="tx1"/>
              </a:solidFill>
            </a:endParaRPr>
          </a:p>
        </p:txBody>
      </p:sp>
      <p:sp>
        <p:nvSpPr>
          <p:cNvPr id="277" name="Rectangle 276"/>
          <p:cNvSpPr/>
          <p:nvPr/>
        </p:nvSpPr>
        <p:spPr>
          <a:xfrm>
            <a:off x="8181594" y="377380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Experian Premier </a:t>
            </a:r>
            <a:r>
              <a:rPr lang="en-US" sz="700" dirty="0" err="1">
                <a:solidFill>
                  <a:schemeClr val="tx1"/>
                </a:solidFill>
              </a:rPr>
              <a:t>Att</a:t>
            </a:r>
            <a:endParaRPr lang="en-US" sz="700" b="0" dirty="0">
              <a:solidFill>
                <a:schemeClr val="tx1"/>
              </a:solidFill>
            </a:endParaRPr>
          </a:p>
        </p:txBody>
      </p:sp>
      <p:sp>
        <p:nvSpPr>
          <p:cNvPr id="278" name="Rectangle 277"/>
          <p:cNvSpPr/>
          <p:nvPr/>
        </p:nvSpPr>
        <p:spPr>
          <a:xfrm>
            <a:off x="3019946" y="382539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Pre-Paid Card</a:t>
            </a:r>
          </a:p>
        </p:txBody>
      </p:sp>
      <p:sp>
        <p:nvSpPr>
          <p:cNvPr id="291" name="Rectangle 290"/>
          <p:cNvSpPr/>
          <p:nvPr/>
        </p:nvSpPr>
        <p:spPr>
          <a:xfrm>
            <a:off x="3743884" y="2325945"/>
            <a:ext cx="2754438" cy="90506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Ancillary Products</a:t>
            </a:r>
          </a:p>
        </p:txBody>
      </p:sp>
      <p:sp>
        <p:nvSpPr>
          <p:cNvPr id="292" name="Rectangle 291"/>
          <p:cNvSpPr/>
          <p:nvPr/>
        </p:nvSpPr>
        <p:spPr>
          <a:xfrm>
            <a:off x="4366558" y="247358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Debt Protection</a:t>
            </a:r>
          </a:p>
        </p:txBody>
      </p:sp>
      <p:sp>
        <p:nvSpPr>
          <p:cNvPr id="293" name="Rectangle 292"/>
          <p:cNvSpPr/>
          <p:nvPr/>
        </p:nvSpPr>
        <p:spPr>
          <a:xfrm>
            <a:off x="4898359" y="247358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Ext </a:t>
            </a:r>
            <a:r>
              <a:rPr lang="en-US" sz="800" dirty="0" err="1">
                <a:solidFill>
                  <a:schemeClr val="tx1"/>
                </a:solidFill>
              </a:rPr>
              <a:t>Veh</a:t>
            </a:r>
            <a:r>
              <a:rPr lang="en-US" sz="800" dirty="0">
                <a:solidFill>
                  <a:schemeClr val="tx1"/>
                </a:solidFill>
              </a:rPr>
              <a:t> Protection</a:t>
            </a:r>
          </a:p>
        </p:txBody>
      </p:sp>
      <p:sp>
        <p:nvSpPr>
          <p:cNvPr id="294" name="Rectangle 293"/>
          <p:cNvSpPr/>
          <p:nvPr/>
        </p:nvSpPr>
        <p:spPr>
          <a:xfrm>
            <a:off x="5415758" y="246779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Total Loss Protection</a:t>
            </a:r>
          </a:p>
        </p:txBody>
      </p:sp>
      <p:sp>
        <p:nvSpPr>
          <p:cNvPr id="295" name="Rectangle 294"/>
          <p:cNvSpPr/>
          <p:nvPr/>
        </p:nvSpPr>
        <p:spPr>
          <a:xfrm>
            <a:off x="4365954" y="270736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Monitoring</a:t>
            </a:r>
          </a:p>
        </p:txBody>
      </p:sp>
      <p:sp>
        <p:nvSpPr>
          <p:cNvPr id="296" name="Rectangle 295"/>
          <p:cNvSpPr/>
          <p:nvPr/>
        </p:nvSpPr>
        <p:spPr>
          <a:xfrm>
            <a:off x="4900829" y="270969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Identity Protection</a:t>
            </a:r>
          </a:p>
        </p:txBody>
      </p:sp>
      <p:sp>
        <p:nvSpPr>
          <p:cNvPr id="297" name="Rectangle 296"/>
          <p:cNvSpPr/>
          <p:nvPr/>
        </p:nvSpPr>
        <p:spPr>
          <a:xfrm>
            <a:off x="5415758" y="270825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Web Bill Pay</a:t>
            </a:r>
          </a:p>
        </p:txBody>
      </p:sp>
      <p:sp>
        <p:nvSpPr>
          <p:cNvPr id="298" name="Rectangle 297"/>
          <p:cNvSpPr/>
          <p:nvPr/>
        </p:nvSpPr>
        <p:spPr>
          <a:xfrm>
            <a:off x="5933157" y="246750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External Aggregator</a:t>
            </a:r>
          </a:p>
        </p:txBody>
      </p:sp>
      <p:sp>
        <p:nvSpPr>
          <p:cNvPr id="299" name="Rectangle 298"/>
          <p:cNvSpPr/>
          <p:nvPr/>
        </p:nvSpPr>
        <p:spPr>
          <a:xfrm>
            <a:off x="5929343" y="270736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RERN</a:t>
            </a:r>
          </a:p>
        </p:txBody>
      </p:sp>
      <p:sp>
        <p:nvSpPr>
          <p:cNvPr id="300" name="Rectangle 299"/>
          <p:cNvSpPr/>
          <p:nvPr/>
        </p:nvSpPr>
        <p:spPr>
          <a:xfrm>
            <a:off x="4905655" y="29379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Safety Dep Box</a:t>
            </a:r>
          </a:p>
        </p:txBody>
      </p:sp>
      <p:sp>
        <p:nvSpPr>
          <p:cNvPr id="306" name="Rectangle 305"/>
          <p:cNvSpPr/>
          <p:nvPr/>
        </p:nvSpPr>
        <p:spPr>
          <a:xfrm>
            <a:off x="7089583" y="273327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Money Movement</a:t>
            </a:r>
            <a:endParaRPr lang="en-US" sz="800" b="0" dirty="0">
              <a:solidFill>
                <a:schemeClr val="tx1"/>
              </a:solidFill>
            </a:endParaRPr>
          </a:p>
        </p:txBody>
      </p:sp>
      <p:sp>
        <p:nvSpPr>
          <p:cNvPr id="307" name="Rectangle 306"/>
          <p:cNvSpPr/>
          <p:nvPr/>
        </p:nvSpPr>
        <p:spPr>
          <a:xfrm>
            <a:off x="5218372" y="4015608"/>
            <a:ext cx="1279950" cy="463310"/>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Physical Infrastructure</a:t>
            </a:r>
          </a:p>
        </p:txBody>
      </p:sp>
      <p:sp>
        <p:nvSpPr>
          <p:cNvPr id="308" name="Rectangle 307"/>
          <p:cNvSpPr/>
          <p:nvPr/>
        </p:nvSpPr>
        <p:spPr>
          <a:xfrm>
            <a:off x="5285415" y="419444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ATM</a:t>
            </a:r>
          </a:p>
        </p:txBody>
      </p:sp>
      <p:sp>
        <p:nvSpPr>
          <p:cNvPr id="309" name="Rectangle 308"/>
          <p:cNvSpPr/>
          <p:nvPr/>
        </p:nvSpPr>
        <p:spPr>
          <a:xfrm>
            <a:off x="5907317" y="4193650"/>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Financial Centers</a:t>
            </a:r>
          </a:p>
        </p:txBody>
      </p:sp>
      <p:sp>
        <p:nvSpPr>
          <p:cNvPr id="315" name="Rectangle 314"/>
          <p:cNvSpPr/>
          <p:nvPr/>
        </p:nvSpPr>
        <p:spPr>
          <a:xfrm>
            <a:off x="5420888" y="29379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Value</a:t>
            </a:r>
          </a:p>
        </p:txBody>
      </p:sp>
      <p:sp>
        <p:nvSpPr>
          <p:cNvPr id="317" name="Rectangle 316"/>
          <p:cNvSpPr/>
          <p:nvPr/>
        </p:nvSpPr>
        <p:spPr>
          <a:xfrm>
            <a:off x="8179479" y="208553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Enterprise Work List</a:t>
            </a:r>
            <a:endParaRPr lang="en-US" sz="700" b="0" dirty="0">
              <a:solidFill>
                <a:schemeClr val="tx1"/>
              </a:solidFill>
            </a:endParaRPr>
          </a:p>
        </p:txBody>
      </p:sp>
      <p:sp>
        <p:nvSpPr>
          <p:cNvPr id="320" name="Rectangle 319"/>
          <p:cNvSpPr/>
          <p:nvPr/>
        </p:nvSpPr>
        <p:spPr>
          <a:xfrm>
            <a:off x="7634531" y="273467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UNICA Campaign</a:t>
            </a:r>
            <a:endParaRPr lang="en-US" sz="800" b="0" dirty="0">
              <a:solidFill>
                <a:schemeClr val="tx1"/>
              </a:solidFill>
            </a:endParaRPr>
          </a:p>
        </p:txBody>
      </p:sp>
      <p:sp>
        <p:nvSpPr>
          <p:cNvPr id="321" name="Rectangle 320"/>
          <p:cNvSpPr/>
          <p:nvPr/>
        </p:nvSpPr>
        <p:spPr>
          <a:xfrm>
            <a:off x="5929343" y="294433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Trust</a:t>
            </a:r>
            <a:endParaRPr lang="en-US" sz="800" b="0" dirty="0">
              <a:solidFill>
                <a:schemeClr val="tx1"/>
              </a:solidFill>
            </a:endParaRPr>
          </a:p>
        </p:txBody>
      </p:sp>
      <p:sp>
        <p:nvSpPr>
          <p:cNvPr id="322" name="Rectangle 321"/>
          <p:cNvSpPr/>
          <p:nvPr/>
        </p:nvSpPr>
        <p:spPr>
          <a:xfrm>
            <a:off x="7095661" y="403948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Zillow</a:t>
            </a:r>
            <a:endParaRPr lang="en-US" sz="800" b="0" dirty="0">
              <a:solidFill>
                <a:schemeClr val="tx1"/>
              </a:solidFill>
            </a:endParaRPr>
          </a:p>
        </p:txBody>
      </p:sp>
      <p:sp>
        <p:nvSpPr>
          <p:cNvPr id="323" name="Rectangle 322"/>
          <p:cNvSpPr/>
          <p:nvPr/>
        </p:nvSpPr>
        <p:spPr>
          <a:xfrm>
            <a:off x="7633658" y="403852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Realtor.com</a:t>
            </a:r>
            <a:endParaRPr lang="en-US" sz="700" b="0" dirty="0">
              <a:solidFill>
                <a:schemeClr val="tx1"/>
              </a:solidFill>
            </a:endParaRPr>
          </a:p>
        </p:txBody>
      </p:sp>
      <p:sp>
        <p:nvSpPr>
          <p:cNvPr id="324" name="Rectangle 323"/>
          <p:cNvSpPr/>
          <p:nvPr/>
        </p:nvSpPr>
        <p:spPr>
          <a:xfrm>
            <a:off x="8181594" y="4040470"/>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Moody's</a:t>
            </a:r>
            <a:endParaRPr lang="en-US" sz="800" b="0" dirty="0">
              <a:solidFill>
                <a:schemeClr val="tx1"/>
              </a:solidFill>
            </a:endParaRPr>
          </a:p>
        </p:txBody>
      </p:sp>
      <p:sp>
        <p:nvSpPr>
          <p:cNvPr id="325" name="Rectangle 324"/>
          <p:cNvSpPr/>
          <p:nvPr/>
        </p:nvSpPr>
        <p:spPr>
          <a:xfrm>
            <a:off x="8179478" y="241313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Voice of the Member</a:t>
            </a:r>
            <a:endParaRPr lang="en-US" sz="700" b="0" dirty="0">
              <a:solidFill>
                <a:schemeClr val="tx1"/>
              </a:solidFill>
            </a:endParaRPr>
          </a:p>
        </p:txBody>
      </p:sp>
      <p:sp>
        <p:nvSpPr>
          <p:cNvPr id="327" name="Rectangle 326"/>
          <p:cNvSpPr/>
          <p:nvPr/>
        </p:nvSpPr>
        <p:spPr>
          <a:xfrm>
            <a:off x="7089582" y="241600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Digital</a:t>
            </a:r>
            <a:endParaRPr lang="en-US" sz="800" b="0" dirty="0">
              <a:solidFill>
                <a:schemeClr val="tx1"/>
              </a:solidFill>
            </a:endParaRPr>
          </a:p>
        </p:txBody>
      </p:sp>
      <p:sp>
        <p:nvSpPr>
          <p:cNvPr id="134" name="Rectangle 133"/>
          <p:cNvSpPr/>
          <p:nvPr/>
        </p:nvSpPr>
        <p:spPr>
          <a:xfrm>
            <a:off x="7636538" y="2411115"/>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Contact Center</a:t>
            </a:r>
            <a:endParaRPr lang="en-US" sz="800" b="0" dirty="0">
              <a:solidFill>
                <a:schemeClr val="tx1"/>
              </a:solidFill>
            </a:endParaRPr>
          </a:p>
        </p:txBody>
      </p:sp>
      <p:sp>
        <p:nvSpPr>
          <p:cNvPr id="136" name="Rectangle 135"/>
          <p:cNvSpPr/>
          <p:nvPr/>
        </p:nvSpPr>
        <p:spPr>
          <a:xfrm>
            <a:off x="7296182" y="302080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Fraud</a:t>
            </a:r>
            <a:endParaRPr lang="en-US" sz="800" b="0" dirty="0">
              <a:solidFill>
                <a:schemeClr val="tx1"/>
              </a:solidFill>
            </a:endParaRPr>
          </a:p>
        </p:txBody>
      </p:sp>
      <p:sp>
        <p:nvSpPr>
          <p:cNvPr id="137" name="Rectangle 136"/>
          <p:cNvSpPr/>
          <p:nvPr/>
        </p:nvSpPr>
        <p:spPr>
          <a:xfrm>
            <a:off x="7873472" y="301846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Disputes</a:t>
            </a:r>
            <a:endParaRPr lang="en-US" sz="800" b="0" dirty="0">
              <a:solidFill>
                <a:schemeClr val="tx1"/>
              </a:solidFill>
            </a:endParaRPr>
          </a:p>
        </p:txBody>
      </p:sp>
      <p:sp>
        <p:nvSpPr>
          <p:cNvPr id="138" name="Rectangle 137"/>
          <p:cNvSpPr/>
          <p:nvPr/>
        </p:nvSpPr>
        <p:spPr>
          <a:xfrm>
            <a:off x="3837916" y="270579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Digital Currency</a:t>
            </a:r>
            <a:endParaRPr lang="en-US" sz="800" b="0" dirty="0">
              <a:solidFill>
                <a:schemeClr val="tx1"/>
              </a:solidFill>
            </a:endParaRPr>
          </a:p>
        </p:txBody>
      </p:sp>
      <p:sp>
        <p:nvSpPr>
          <p:cNvPr id="139" name="Rectangle 138"/>
          <p:cNvSpPr/>
          <p:nvPr/>
        </p:nvSpPr>
        <p:spPr>
          <a:xfrm>
            <a:off x="8179478" y="273653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HR</a:t>
            </a:r>
            <a:endParaRPr lang="en-US" sz="800" b="0" dirty="0">
              <a:solidFill>
                <a:schemeClr val="tx1"/>
              </a:solidFill>
            </a:endParaRPr>
          </a:p>
        </p:txBody>
      </p:sp>
      <p:sp>
        <p:nvSpPr>
          <p:cNvPr id="140" name="Rectangle 139"/>
          <p:cNvSpPr/>
          <p:nvPr/>
        </p:nvSpPr>
        <p:spPr>
          <a:xfrm>
            <a:off x="3837915" y="29379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Life</a:t>
            </a:r>
          </a:p>
        </p:txBody>
      </p:sp>
      <p:sp>
        <p:nvSpPr>
          <p:cNvPr id="143" name="Rectangle 142"/>
          <p:cNvSpPr/>
          <p:nvPr/>
        </p:nvSpPr>
        <p:spPr>
          <a:xfrm>
            <a:off x="3832211" y="247654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Car Buying Service</a:t>
            </a:r>
          </a:p>
        </p:txBody>
      </p:sp>
      <p:sp>
        <p:nvSpPr>
          <p:cNvPr id="144" name="Rectangle 143"/>
          <p:cNvSpPr/>
          <p:nvPr/>
        </p:nvSpPr>
        <p:spPr>
          <a:xfrm>
            <a:off x="4362143" y="29379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Protect My ID</a:t>
            </a:r>
          </a:p>
        </p:txBody>
      </p:sp>
      <p:sp>
        <p:nvSpPr>
          <p:cNvPr id="171" name="Rectangle 170"/>
          <p:cNvSpPr/>
          <p:nvPr/>
        </p:nvSpPr>
        <p:spPr>
          <a:xfrm>
            <a:off x="3978792" y="1347787"/>
            <a:ext cx="1061060" cy="675938"/>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sp>
        <p:nvSpPr>
          <p:cNvPr id="174" name="Rectangle 173"/>
          <p:cNvSpPr/>
          <p:nvPr/>
        </p:nvSpPr>
        <p:spPr>
          <a:xfrm>
            <a:off x="4265601" y="14984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Customer Level</a:t>
            </a:r>
          </a:p>
        </p:txBody>
      </p:sp>
      <p:sp>
        <p:nvSpPr>
          <p:cNvPr id="176" name="Rectangle 175"/>
          <p:cNvSpPr/>
          <p:nvPr/>
        </p:nvSpPr>
        <p:spPr>
          <a:xfrm>
            <a:off x="4265601" y="175648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Account Level</a:t>
            </a:r>
          </a:p>
        </p:txBody>
      </p:sp>
      <p:sp>
        <p:nvSpPr>
          <p:cNvPr id="178" name="Rectangle 177"/>
          <p:cNvSpPr/>
          <p:nvPr/>
        </p:nvSpPr>
        <p:spPr>
          <a:xfrm>
            <a:off x="5117011" y="1344631"/>
            <a:ext cx="1396177" cy="67882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Member Debt Solutions</a:t>
            </a:r>
          </a:p>
        </p:txBody>
      </p:sp>
      <p:sp>
        <p:nvSpPr>
          <p:cNvPr id="179" name="Rectangle 178"/>
          <p:cNvSpPr/>
          <p:nvPr/>
        </p:nvSpPr>
        <p:spPr>
          <a:xfrm>
            <a:off x="5218372" y="14984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Asset Recovery</a:t>
            </a:r>
          </a:p>
        </p:txBody>
      </p:sp>
      <p:sp>
        <p:nvSpPr>
          <p:cNvPr id="180" name="Rectangle 179"/>
          <p:cNvSpPr/>
          <p:nvPr/>
        </p:nvSpPr>
        <p:spPr>
          <a:xfrm>
            <a:off x="5912878" y="14984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Bankruptcy</a:t>
            </a:r>
          </a:p>
        </p:txBody>
      </p:sp>
      <p:sp>
        <p:nvSpPr>
          <p:cNvPr id="181" name="Rectangle 180"/>
          <p:cNvSpPr/>
          <p:nvPr/>
        </p:nvSpPr>
        <p:spPr>
          <a:xfrm>
            <a:off x="5218371" y="175173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Collections</a:t>
            </a:r>
          </a:p>
        </p:txBody>
      </p:sp>
      <p:sp>
        <p:nvSpPr>
          <p:cNvPr id="184" name="Rectangle 183"/>
          <p:cNvSpPr/>
          <p:nvPr/>
        </p:nvSpPr>
        <p:spPr>
          <a:xfrm>
            <a:off x="3643162" y="3640699"/>
            <a:ext cx="1262494" cy="70739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Non-Monetary</a:t>
            </a:r>
          </a:p>
        </p:txBody>
      </p:sp>
      <p:sp>
        <p:nvSpPr>
          <p:cNvPr id="185" name="Rectangle 184"/>
          <p:cNvSpPr/>
          <p:nvPr/>
        </p:nvSpPr>
        <p:spPr>
          <a:xfrm>
            <a:off x="3786119" y="382432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86" name="Rectangle 185"/>
          <p:cNvSpPr/>
          <p:nvPr/>
        </p:nvSpPr>
        <p:spPr>
          <a:xfrm>
            <a:off x="4344000" y="382432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8" name="Rectangle 187"/>
          <p:cNvSpPr/>
          <p:nvPr/>
        </p:nvSpPr>
        <p:spPr>
          <a:xfrm>
            <a:off x="3786118" y="408298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3" name="Rectangle 192"/>
          <p:cNvSpPr/>
          <p:nvPr/>
        </p:nvSpPr>
        <p:spPr>
          <a:xfrm>
            <a:off x="5218372" y="3475237"/>
            <a:ext cx="1273562" cy="455957"/>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sp>
        <p:nvSpPr>
          <p:cNvPr id="195" name="Rectangle 194"/>
          <p:cNvSpPr/>
          <p:nvPr/>
        </p:nvSpPr>
        <p:spPr>
          <a:xfrm>
            <a:off x="5577743" y="363815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Transaction Level</a:t>
            </a:r>
          </a:p>
        </p:txBody>
      </p:sp>
      <p:cxnSp>
        <p:nvCxnSpPr>
          <p:cNvPr id="198" name="Straight Connector 60"/>
          <p:cNvCxnSpPr>
            <a:stCxn id="167" idx="2"/>
            <a:endCxn id="168" idx="0"/>
          </p:cNvCxnSpPr>
          <p:nvPr/>
        </p:nvCxnSpPr>
        <p:spPr>
          <a:xfrm>
            <a:off x="779928" y="3293917"/>
            <a:ext cx="0" cy="17893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60"/>
          <p:cNvCxnSpPr>
            <a:stCxn id="167" idx="3"/>
            <a:endCxn id="172" idx="1"/>
          </p:cNvCxnSpPr>
          <p:nvPr/>
        </p:nvCxnSpPr>
        <p:spPr>
          <a:xfrm>
            <a:off x="1246825" y="2731967"/>
            <a:ext cx="80924"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60"/>
          <p:cNvCxnSpPr>
            <a:stCxn id="163" idx="3"/>
            <a:endCxn id="164" idx="1"/>
          </p:cNvCxnSpPr>
          <p:nvPr/>
        </p:nvCxnSpPr>
        <p:spPr>
          <a:xfrm>
            <a:off x="1246825" y="1683542"/>
            <a:ext cx="81239"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60"/>
          <p:cNvCxnSpPr/>
          <p:nvPr/>
        </p:nvCxnSpPr>
        <p:spPr>
          <a:xfrm>
            <a:off x="4529821" y="2023724"/>
            <a:ext cx="0" cy="14629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60"/>
          <p:cNvCxnSpPr/>
          <p:nvPr/>
        </p:nvCxnSpPr>
        <p:spPr>
          <a:xfrm>
            <a:off x="5783105" y="2023724"/>
            <a:ext cx="0" cy="14629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60"/>
          <p:cNvCxnSpPr>
            <a:endCxn id="193" idx="1"/>
          </p:cNvCxnSpPr>
          <p:nvPr/>
        </p:nvCxnSpPr>
        <p:spPr>
          <a:xfrm>
            <a:off x="4996801" y="3703216"/>
            <a:ext cx="221571"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60"/>
          <p:cNvCxnSpPr/>
          <p:nvPr/>
        </p:nvCxnSpPr>
        <p:spPr>
          <a:xfrm>
            <a:off x="6513188" y="524183"/>
            <a:ext cx="221571"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6780812" y="452423"/>
            <a:ext cx="1695076" cy="123111"/>
          </a:xfrm>
          <a:prstGeom prst="rect">
            <a:avLst/>
          </a:prstGeom>
          <a:noFill/>
        </p:spPr>
        <p:txBody>
          <a:bodyPr wrap="square" lIns="0" tIns="0" rIns="0" bIns="0" rtlCol="0">
            <a:spAutoFit/>
          </a:bodyPr>
          <a:lstStyle/>
          <a:p>
            <a:r>
              <a:rPr lang="en-US" sz="800" b="1" dirty="0">
                <a:latin typeface="Arial" pitchFamily="34" charset="0"/>
                <a:cs typeface="Arial" pitchFamily="34" charset="0"/>
              </a:rPr>
              <a:t>Integration Point</a:t>
            </a:r>
          </a:p>
        </p:txBody>
      </p:sp>
      <p:sp>
        <p:nvSpPr>
          <p:cNvPr id="231" name="Rectangle 230"/>
          <p:cNvSpPr/>
          <p:nvPr/>
        </p:nvSpPr>
        <p:spPr>
          <a:xfrm>
            <a:off x="4343999" y="408481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Debit Card</a:t>
            </a:r>
            <a:endParaRPr lang="en-US" sz="800" b="0" dirty="0">
              <a:solidFill>
                <a:schemeClr val="tx1"/>
              </a:solidFill>
            </a:endParaRPr>
          </a:p>
        </p:txBody>
      </p:sp>
      <p:sp>
        <p:nvSpPr>
          <p:cNvPr id="109" name="Rectangle 108"/>
          <p:cNvSpPr/>
          <p:nvPr/>
        </p:nvSpPr>
        <p:spPr>
          <a:xfrm>
            <a:off x="5923209" y="175648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 Collections</a:t>
            </a:r>
          </a:p>
        </p:txBody>
      </p:sp>
    </p:spTree>
    <p:extLst>
      <p:ext uri="{BB962C8B-B14F-4D97-AF65-F5344CB8AC3E}">
        <p14:creationId xmlns:p14="http://schemas.microsoft.com/office/powerpoint/2010/main" val="5098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 name="Rectangle 159"/>
          <p:cNvSpPr/>
          <p:nvPr/>
        </p:nvSpPr>
        <p:spPr>
          <a:xfrm>
            <a:off x="236998" y="1148133"/>
            <a:ext cx="6363189" cy="3481468"/>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Bank</a:t>
            </a:r>
          </a:p>
        </p:txBody>
      </p:sp>
      <p:sp>
        <p:nvSpPr>
          <p:cNvPr id="214" name="Rectangle 213"/>
          <p:cNvSpPr/>
          <p:nvPr/>
        </p:nvSpPr>
        <p:spPr>
          <a:xfrm>
            <a:off x="1328065" y="3472847"/>
            <a:ext cx="3668736" cy="10062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Transaction Detail</a:t>
            </a:r>
          </a:p>
        </p:txBody>
      </p:sp>
      <p:sp>
        <p:nvSpPr>
          <p:cNvPr id="183" name="Rectangle 182"/>
          <p:cNvSpPr/>
          <p:nvPr/>
        </p:nvSpPr>
        <p:spPr>
          <a:xfrm>
            <a:off x="1358978" y="3642625"/>
            <a:ext cx="2244536" cy="70739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Monetary</a:t>
            </a:r>
          </a:p>
        </p:txBody>
      </p:sp>
      <p:sp>
        <p:nvSpPr>
          <p:cNvPr id="172" name="Rectangle 171"/>
          <p:cNvSpPr/>
          <p:nvPr/>
        </p:nvSpPr>
        <p:spPr>
          <a:xfrm>
            <a:off x="1327749" y="2170016"/>
            <a:ext cx="5224742" cy="1123901"/>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Product Arrangement Detail</a:t>
            </a:r>
          </a:p>
        </p:txBody>
      </p:sp>
      <p:sp>
        <p:nvSpPr>
          <p:cNvPr id="182" name="Rectangle 181"/>
          <p:cNvSpPr/>
          <p:nvPr/>
        </p:nvSpPr>
        <p:spPr>
          <a:xfrm>
            <a:off x="1347873" y="2379608"/>
            <a:ext cx="2244536" cy="66600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Core Products</a:t>
            </a:r>
          </a:p>
        </p:txBody>
      </p:sp>
      <p:sp>
        <p:nvSpPr>
          <p:cNvPr id="3" name="Slide Number Placeholder 2"/>
          <p:cNvSpPr>
            <a:spLocks noGrp="1"/>
          </p:cNvSpPr>
          <p:nvPr>
            <p:ph type="sldNum" sz="quarter" idx="15"/>
          </p:nvPr>
        </p:nvSpPr>
        <p:spPr/>
        <p:txBody>
          <a:bodyPr/>
          <a:lstStyle/>
          <a:p>
            <a:fld id="{9A6A51EE-C5FA-49C2-BCDC-A404BC8A8579}" type="slidenum">
              <a:rPr lang="en-US" smtClean="0"/>
              <a:pPr/>
              <a:t>8</a:t>
            </a:fld>
            <a:endParaRPr lang="en-US" dirty="0"/>
          </a:p>
        </p:txBody>
      </p:sp>
      <p:sp>
        <p:nvSpPr>
          <p:cNvPr id="5" name="Title 4"/>
          <p:cNvSpPr>
            <a:spLocks noGrp="1"/>
          </p:cNvSpPr>
          <p:nvPr>
            <p:ph type="title"/>
          </p:nvPr>
        </p:nvSpPr>
        <p:spPr>
          <a:xfrm>
            <a:off x="171450" y="0"/>
            <a:ext cx="8229600" cy="694496"/>
          </a:xfrm>
        </p:spPr>
        <p:txBody>
          <a:bodyPr>
            <a:normAutofit/>
          </a:bodyPr>
          <a:lstStyle/>
          <a:p>
            <a:r>
              <a:rPr lang="en-US" sz="2400" dirty="0"/>
              <a:t>Phase 1 (Summer Release)</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498322" y="90822"/>
            <a:ext cx="914400" cy="116032"/>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USAA Bank Data</a:t>
            </a:r>
          </a:p>
        </p:txBody>
      </p:sp>
      <p:sp>
        <p:nvSpPr>
          <p:cNvPr id="115" name="Rectangle 114"/>
          <p:cNvSpPr/>
          <p:nvPr/>
        </p:nvSpPr>
        <p:spPr>
          <a:xfrm>
            <a:off x="6498322" y="270932"/>
            <a:ext cx="914400" cy="116032"/>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Non-USAA Bank Data</a:t>
            </a:r>
          </a:p>
        </p:txBody>
      </p:sp>
      <p:sp>
        <p:nvSpPr>
          <p:cNvPr id="161" name="Can 160"/>
          <p:cNvSpPr/>
          <p:nvPr/>
        </p:nvSpPr>
        <p:spPr>
          <a:xfrm>
            <a:off x="121025" y="857250"/>
            <a:ext cx="8946404" cy="3938813"/>
          </a:xfrm>
          <a:prstGeom prst="can">
            <a:avLst>
              <a:gd name="adj" fmla="val 4366"/>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fontAlgn="auto">
              <a:spcBef>
                <a:spcPts val="0"/>
              </a:spcBef>
              <a:spcAft>
                <a:spcPts val="0"/>
              </a:spcAft>
            </a:pPr>
            <a:endParaRPr lang="en-US" sz="800" b="0" dirty="0">
              <a:solidFill>
                <a:schemeClr val="tx1"/>
              </a:solidFill>
            </a:endParaRPr>
          </a:p>
        </p:txBody>
      </p:sp>
      <p:sp>
        <p:nvSpPr>
          <p:cNvPr id="162" name="TextBox 161"/>
          <p:cNvSpPr txBox="1"/>
          <p:nvPr/>
        </p:nvSpPr>
        <p:spPr>
          <a:xfrm>
            <a:off x="3819864" y="4836191"/>
            <a:ext cx="1695076" cy="123111"/>
          </a:xfrm>
          <a:prstGeom prst="rect">
            <a:avLst/>
          </a:prstGeom>
          <a:noFill/>
        </p:spPr>
        <p:txBody>
          <a:bodyPr wrap="square" lIns="0" tIns="0" rIns="0" bIns="0" rtlCol="0">
            <a:spAutoFit/>
          </a:bodyPr>
          <a:lstStyle/>
          <a:p>
            <a:pPr algn="ctr"/>
            <a:r>
              <a:rPr lang="en-US" sz="800" b="1" dirty="0">
                <a:latin typeface="Arial" pitchFamily="34" charset="0"/>
                <a:cs typeface="Arial" pitchFamily="34" charset="0"/>
              </a:rPr>
              <a:t>Bank Data Mart Infrastructure</a:t>
            </a:r>
          </a:p>
        </p:txBody>
      </p:sp>
      <p:sp>
        <p:nvSpPr>
          <p:cNvPr id="163" name="Rectangle 162"/>
          <p:cNvSpPr/>
          <p:nvPr/>
        </p:nvSpPr>
        <p:spPr>
          <a:xfrm>
            <a:off x="313030" y="1343359"/>
            <a:ext cx="933795"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Origination</a:t>
            </a:r>
          </a:p>
        </p:txBody>
      </p:sp>
      <p:sp>
        <p:nvSpPr>
          <p:cNvPr id="164" name="Rectangle 163"/>
          <p:cNvSpPr/>
          <p:nvPr/>
        </p:nvSpPr>
        <p:spPr>
          <a:xfrm>
            <a:off x="1328064" y="1343359"/>
            <a:ext cx="2310771" cy="680365"/>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Origination Detail</a:t>
            </a:r>
          </a:p>
        </p:txBody>
      </p:sp>
      <p:sp>
        <p:nvSpPr>
          <p:cNvPr id="165" name="Rectangle 164"/>
          <p:cNvSpPr/>
          <p:nvPr/>
        </p:nvSpPr>
        <p:spPr>
          <a:xfrm>
            <a:off x="1398626" y="14984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166" name="Rectangle 165"/>
          <p:cNvSpPr/>
          <p:nvPr/>
        </p:nvSpPr>
        <p:spPr>
          <a:xfrm>
            <a:off x="1709209" y="176134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67" name="Rectangle 166"/>
          <p:cNvSpPr/>
          <p:nvPr/>
        </p:nvSpPr>
        <p:spPr>
          <a:xfrm>
            <a:off x="313030" y="2170016"/>
            <a:ext cx="933795" cy="1123901"/>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800" b="1" dirty="0">
                <a:solidFill>
                  <a:schemeClr val="tx1"/>
                </a:solidFill>
              </a:rPr>
              <a:t>Core Product Arrangement</a:t>
            </a:r>
          </a:p>
          <a:p>
            <a:pPr algn="ctr"/>
            <a:r>
              <a:rPr lang="en-US" sz="800" b="1" dirty="0">
                <a:solidFill>
                  <a:schemeClr val="tx1"/>
                </a:solidFill>
              </a:rPr>
              <a:t>(Core Account)</a:t>
            </a:r>
          </a:p>
        </p:txBody>
      </p:sp>
      <p:sp>
        <p:nvSpPr>
          <p:cNvPr id="168" name="Rectangle 167"/>
          <p:cNvSpPr/>
          <p:nvPr/>
        </p:nvSpPr>
        <p:spPr>
          <a:xfrm>
            <a:off x="313030" y="3472847"/>
            <a:ext cx="933795" cy="10062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Transaction</a:t>
            </a:r>
          </a:p>
        </p:txBody>
      </p:sp>
      <p:sp>
        <p:nvSpPr>
          <p:cNvPr id="173" name="Rectangle 172"/>
          <p:cNvSpPr/>
          <p:nvPr/>
        </p:nvSpPr>
        <p:spPr>
          <a:xfrm>
            <a:off x="1939893" y="1498451"/>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75" name="Rectangle 174"/>
          <p:cNvSpPr/>
          <p:nvPr/>
        </p:nvSpPr>
        <p:spPr>
          <a:xfrm>
            <a:off x="2250477" y="1757116"/>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187" name="Rectangle 186"/>
          <p:cNvSpPr/>
          <p:nvPr/>
        </p:nvSpPr>
        <p:spPr>
          <a:xfrm>
            <a:off x="2481246" y="1498451"/>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9" name="Rectangle 188"/>
          <p:cNvSpPr/>
          <p:nvPr/>
        </p:nvSpPr>
        <p:spPr>
          <a:xfrm>
            <a:off x="2791830" y="175711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0" name="Rectangle 189"/>
          <p:cNvSpPr/>
          <p:nvPr/>
        </p:nvSpPr>
        <p:spPr>
          <a:xfrm>
            <a:off x="3019946" y="14984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191" name="Rectangle 190"/>
          <p:cNvSpPr/>
          <p:nvPr/>
        </p:nvSpPr>
        <p:spPr>
          <a:xfrm>
            <a:off x="1398626" y="2532577"/>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Demand Deposits</a:t>
            </a:r>
          </a:p>
        </p:txBody>
      </p:sp>
      <p:sp>
        <p:nvSpPr>
          <p:cNvPr id="192" name="Rectangle 191"/>
          <p:cNvSpPr/>
          <p:nvPr/>
        </p:nvSpPr>
        <p:spPr>
          <a:xfrm>
            <a:off x="1707326" y="2795469"/>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94" name="Rectangle 193"/>
          <p:cNvSpPr/>
          <p:nvPr/>
        </p:nvSpPr>
        <p:spPr>
          <a:xfrm>
            <a:off x="1939893" y="2532577"/>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Consumer Loans</a:t>
            </a:r>
          </a:p>
        </p:txBody>
      </p:sp>
      <p:sp>
        <p:nvSpPr>
          <p:cNvPr id="200" name="Rectangle 199"/>
          <p:cNvSpPr/>
          <p:nvPr/>
        </p:nvSpPr>
        <p:spPr>
          <a:xfrm>
            <a:off x="2248594" y="2791242"/>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01" name="Rectangle 200"/>
          <p:cNvSpPr/>
          <p:nvPr/>
        </p:nvSpPr>
        <p:spPr>
          <a:xfrm>
            <a:off x="2481246" y="2532577"/>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02" name="Rectangle 201"/>
          <p:cNvSpPr/>
          <p:nvPr/>
        </p:nvSpPr>
        <p:spPr>
          <a:xfrm>
            <a:off x="2789947" y="2791242"/>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203" name="Rectangle 202"/>
          <p:cNvSpPr/>
          <p:nvPr/>
        </p:nvSpPr>
        <p:spPr>
          <a:xfrm>
            <a:off x="3019946" y="25325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Pre-Paid Card</a:t>
            </a:r>
          </a:p>
        </p:txBody>
      </p:sp>
      <p:sp>
        <p:nvSpPr>
          <p:cNvPr id="216" name="Rectangle 215"/>
          <p:cNvSpPr/>
          <p:nvPr/>
        </p:nvSpPr>
        <p:spPr>
          <a:xfrm>
            <a:off x="1398626" y="3824322"/>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221" name="Rectangle 220"/>
          <p:cNvSpPr/>
          <p:nvPr/>
        </p:nvSpPr>
        <p:spPr>
          <a:xfrm>
            <a:off x="1710302" y="4087214"/>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223" name="Rectangle 222"/>
          <p:cNvSpPr/>
          <p:nvPr/>
        </p:nvSpPr>
        <p:spPr>
          <a:xfrm>
            <a:off x="1939893" y="3824322"/>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225" name="Rectangle 224"/>
          <p:cNvSpPr/>
          <p:nvPr/>
        </p:nvSpPr>
        <p:spPr>
          <a:xfrm>
            <a:off x="2251570" y="4082987"/>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26" name="Rectangle 225"/>
          <p:cNvSpPr/>
          <p:nvPr/>
        </p:nvSpPr>
        <p:spPr>
          <a:xfrm>
            <a:off x="2481246" y="3824322"/>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30" name="Rectangle 229"/>
          <p:cNvSpPr/>
          <p:nvPr/>
        </p:nvSpPr>
        <p:spPr>
          <a:xfrm>
            <a:off x="2792923" y="4082987"/>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cxnSp>
        <p:nvCxnSpPr>
          <p:cNvPr id="239" name="Straight Connector 60"/>
          <p:cNvCxnSpPr>
            <a:stCxn id="163" idx="2"/>
            <a:endCxn id="167" idx="0"/>
          </p:cNvCxnSpPr>
          <p:nvPr/>
        </p:nvCxnSpPr>
        <p:spPr>
          <a:xfrm>
            <a:off x="779928" y="2023724"/>
            <a:ext cx="0" cy="14629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60"/>
          <p:cNvCxnSpPr/>
          <p:nvPr/>
        </p:nvCxnSpPr>
        <p:spPr>
          <a:xfrm>
            <a:off x="1246825" y="3913457"/>
            <a:ext cx="81240"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7002582" y="1263484"/>
            <a:ext cx="1751106" cy="2119000"/>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Enterprise Assets</a:t>
            </a:r>
          </a:p>
        </p:txBody>
      </p:sp>
      <p:sp>
        <p:nvSpPr>
          <p:cNvPr id="250" name="Rectangle 249"/>
          <p:cNvSpPr/>
          <p:nvPr/>
        </p:nvSpPr>
        <p:spPr>
          <a:xfrm>
            <a:off x="7090809" y="1448181"/>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Date</a:t>
            </a:r>
            <a:endParaRPr lang="en-US" sz="800" b="0" dirty="0">
              <a:solidFill>
                <a:schemeClr val="tx1"/>
              </a:solidFill>
            </a:endParaRPr>
          </a:p>
        </p:txBody>
      </p:sp>
      <p:sp>
        <p:nvSpPr>
          <p:cNvPr id="251" name="Rectangle 250"/>
          <p:cNvSpPr/>
          <p:nvPr/>
        </p:nvSpPr>
        <p:spPr>
          <a:xfrm>
            <a:off x="7629505" y="1448181"/>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Time</a:t>
            </a:r>
            <a:endParaRPr lang="en-US" sz="800" b="0" dirty="0">
              <a:solidFill>
                <a:schemeClr val="tx1"/>
              </a:solidFill>
            </a:endParaRPr>
          </a:p>
        </p:txBody>
      </p:sp>
      <p:sp>
        <p:nvSpPr>
          <p:cNvPr id="252" name="Rectangle 251"/>
          <p:cNvSpPr/>
          <p:nvPr/>
        </p:nvSpPr>
        <p:spPr>
          <a:xfrm>
            <a:off x="8179478" y="1448181"/>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Product</a:t>
            </a:r>
            <a:endParaRPr lang="en-US" sz="800" b="0" dirty="0">
              <a:solidFill>
                <a:schemeClr val="tx1"/>
              </a:solidFill>
            </a:endParaRPr>
          </a:p>
        </p:txBody>
      </p:sp>
      <p:sp>
        <p:nvSpPr>
          <p:cNvPr id="253" name="Rectangle 252"/>
          <p:cNvSpPr/>
          <p:nvPr/>
        </p:nvSpPr>
        <p:spPr>
          <a:xfrm>
            <a:off x="7095099" y="1761372"/>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Customer</a:t>
            </a:r>
            <a:endParaRPr lang="en-US" sz="800" b="0" dirty="0">
              <a:solidFill>
                <a:schemeClr val="tx1"/>
              </a:solidFill>
            </a:endParaRPr>
          </a:p>
        </p:txBody>
      </p:sp>
      <p:sp>
        <p:nvSpPr>
          <p:cNvPr id="254" name="Rectangle 253"/>
          <p:cNvSpPr/>
          <p:nvPr/>
        </p:nvSpPr>
        <p:spPr>
          <a:xfrm>
            <a:off x="7638035" y="1762286"/>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Household</a:t>
            </a:r>
            <a:endParaRPr lang="en-US" sz="800" b="0" dirty="0">
              <a:solidFill>
                <a:schemeClr val="tx1"/>
              </a:solidFill>
            </a:endParaRPr>
          </a:p>
        </p:txBody>
      </p:sp>
      <p:sp>
        <p:nvSpPr>
          <p:cNvPr id="255" name="Rectangle 254"/>
          <p:cNvSpPr/>
          <p:nvPr/>
        </p:nvSpPr>
        <p:spPr>
          <a:xfrm>
            <a:off x="8179480" y="176063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Employee</a:t>
            </a:r>
            <a:endParaRPr lang="en-US" sz="800" b="0" dirty="0">
              <a:solidFill>
                <a:schemeClr val="tx1"/>
              </a:solidFill>
            </a:endParaRPr>
          </a:p>
        </p:txBody>
      </p:sp>
      <p:cxnSp>
        <p:nvCxnSpPr>
          <p:cNvPr id="263" name="Straight Connector 60"/>
          <p:cNvCxnSpPr>
            <a:stCxn id="249" idx="1"/>
            <a:endCxn id="160" idx="3"/>
          </p:cNvCxnSpPr>
          <p:nvPr/>
        </p:nvCxnSpPr>
        <p:spPr>
          <a:xfrm rot="10800000" flipV="1">
            <a:off x="6600188" y="2322983"/>
            <a:ext cx="402395" cy="565883"/>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7089583" y="2086659"/>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Channel</a:t>
            </a:r>
            <a:endParaRPr lang="en-US" sz="800" b="0" dirty="0">
              <a:solidFill>
                <a:schemeClr val="tx1"/>
              </a:solidFill>
            </a:endParaRPr>
          </a:p>
        </p:txBody>
      </p:sp>
      <p:sp>
        <p:nvSpPr>
          <p:cNvPr id="265" name="Rectangle 264"/>
          <p:cNvSpPr/>
          <p:nvPr/>
        </p:nvSpPr>
        <p:spPr>
          <a:xfrm>
            <a:off x="7634531" y="208553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Financial</a:t>
            </a:r>
            <a:endParaRPr lang="en-US" sz="800" b="0" dirty="0">
              <a:solidFill>
                <a:schemeClr val="tx1"/>
              </a:solidFill>
            </a:endParaRPr>
          </a:p>
        </p:txBody>
      </p:sp>
      <p:sp>
        <p:nvSpPr>
          <p:cNvPr id="273" name="Rectangle 272"/>
          <p:cNvSpPr/>
          <p:nvPr/>
        </p:nvSpPr>
        <p:spPr>
          <a:xfrm>
            <a:off x="7002582" y="3592034"/>
            <a:ext cx="1751106" cy="707457"/>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External Data</a:t>
            </a:r>
          </a:p>
        </p:txBody>
      </p:sp>
      <p:cxnSp>
        <p:nvCxnSpPr>
          <p:cNvPr id="274" name="Straight Connector 60"/>
          <p:cNvCxnSpPr>
            <a:stCxn id="273" idx="1"/>
            <a:endCxn id="160" idx="3"/>
          </p:cNvCxnSpPr>
          <p:nvPr/>
        </p:nvCxnSpPr>
        <p:spPr>
          <a:xfrm rot="10800000">
            <a:off x="6600188" y="2888867"/>
            <a:ext cx="402395" cy="105689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7085310" y="378437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err="1">
                <a:solidFill>
                  <a:schemeClr val="tx1"/>
                </a:solidFill>
              </a:rPr>
              <a:t>Corelogic</a:t>
            </a:r>
            <a:endParaRPr lang="en-US" sz="800" b="0" dirty="0">
              <a:solidFill>
                <a:schemeClr val="tx1"/>
              </a:solidFill>
            </a:endParaRPr>
          </a:p>
        </p:txBody>
      </p:sp>
      <p:sp>
        <p:nvSpPr>
          <p:cNvPr id="276" name="Rectangle 275"/>
          <p:cNvSpPr/>
          <p:nvPr/>
        </p:nvSpPr>
        <p:spPr>
          <a:xfrm>
            <a:off x="7628350" y="377756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Argus</a:t>
            </a:r>
            <a:endParaRPr lang="en-US" sz="800" b="0" dirty="0">
              <a:solidFill>
                <a:schemeClr val="tx1"/>
              </a:solidFill>
            </a:endParaRPr>
          </a:p>
        </p:txBody>
      </p:sp>
      <p:sp>
        <p:nvSpPr>
          <p:cNvPr id="277" name="Rectangle 276"/>
          <p:cNvSpPr/>
          <p:nvPr/>
        </p:nvSpPr>
        <p:spPr>
          <a:xfrm>
            <a:off x="8181594" y="3773802"/>
            <a:ext cx="473869" cy="208734"/>
          </a:xfrm>
          <a:prstGeom prst="rect">
            <a:avLst/>
          </a:prstGeom>
          <a:solidFill>
            <a:srgbClr val="FFC0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Experian Premier </a:t>
            </a:r>
            <a:r>
              <a:rPr lang="en-US" sz="700" dirty="0" err="1">
                <a:solidFill>
                  <a:schemeClr val="tx1"/>
                </a:solidFill>
              </a:rPr>
              <a:t>Att</a:t>
            </a:r>
            <a:endParaRPr lang="en-US" sz="700" b="0" dirty="0">
              <a:solidFill>
                <a:schemeClr val="tx1"/>
              </a:solidFill>
            </a:endParaRPr>
          </a:p>
        </p:txBody>
      </p:sp>
      <p:sp>
        <p:nvSpPr>
          <p:cNvPr id="278" name="Rectangle 277"/>
          <p:cNvSpPr/>
          <p:nvPr/>
        </p:nvSpPr>
        <p:spPr>
          <a:xfrm>
            <a:off x="3019946" y="382539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Pre-Paid Card</a:t>
            </a:r>
          </a:p>
        </p:txBody>
      </p:sp>
      <p:sp>
        <p:nvSpPr>
          <p:cNvPr id="291" name="Rectangle 290"/>
          <p:cNvSpPr/>
          <p:nvPr/>
        </p:nvSpPr>
        <p:spPr>
          <a:xfrm>
            <a:off x="3743884" y="2325945"/>
            <a:ext cx="2754438" cy="90506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Ancillary Products</a:t>
            </a:r>
          </a:p>
        </p:txBody>
      </p:sp>
      <p:sp>
        <p:nvSpPr>
          <p:cNvPr id="292" name="Rectangle 291"/>
          <p:cNvSpPr/>
          <p:nvPr/>
        </p:nvSpPr>
        <p:spPr>
          <a:xfrm>
            <a:off x="4366558" y="247358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Debt Protection</a:t>
            </a:r>
          </a:p>
        </p:txBody>
      </p:sp>
      <p:sp>
        <p:nvSpPr>
          <p:cNvPr id="293" name="Rectangle 292"/>
          <p:cNvSpPr/>
          <p:nvPr/>
        </p:nvSpPr>
        <p:spPr>
          <a:xfrm>
            <a:off x="4898359" y="247358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Ext </a:t>
            </a:r>
            <a:r>
              <a:rPr lang="en-US" sz="800" dirty="0" err="1">
                <a:solidFill>
                  <a:schemeClr val="tx1"/>
                </a:solidFill>
              </a:rPr>
              <a:t>Veh</a:t>
            </a:r>
            <a:r>
              <a:rPr lang="en-US" sz="800" dirty="0">
                <a:solidFill>
                  <a:schemeClr val="tx1"/>
                </a:solidFill>
              </a:rPr>
              <a:t> Protection</a:t>
            </a:r>
          </a:p>
        </p:txBody>
      </p:sp>
      <p:sp>
        <p:nvSpPr>
          <p:cNvPr id="294" name="Rectangle 293"/>
          <p:cNvSpPr/>
          <p:nvPr/>
        </p:nvSpPr>
        <p:spPr>
          <a:xfrm>
            <a:off x="5415758" y="2467799"/>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Total Loss Protection</a:t>
            </a:r>
          </a:p>
        </p:txBody>
      </p:sp>
      <p:sp>
        <p:nvSpPr>
          <p:cNvPr id="295" name="Rectangle 294"/>
          <p:cNvSpPr/>
          <p:nvPr/>
        </p:nvSpPr>
        <p:spPr>
          <a:xfrm>
            <a:off x="4365954" y="270736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Monitoring</a:t>
            </a:r>
          </a:p>
        </p:txBody>
      </p:sp>
      <p:sp>
        <p:nvSpPr>
          <p:cNvPr id="296" name="Rectangle 295"/>
          <p:cNvSpPr/>
          <p:nvPr/>
        </p:nvSpPr>
        <p:spPr>
          <a:xfrm>
            <a:off x="4900829" y="270969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Identity Protection</a:t>
            </a:r>
          </a:p>
        </p:txBody>
      </p:sp>
      <p:sp>
        <p:nvSpPr>
          <p:cNvPr id="297" name="Rectangle 296"/>
          <p:cNvSpPr/>
          <p:nvPr/>
        </p:nvSpPr>
        <p:spPr>
          <a:xfrm>
            <a:off x="5415758" y="270825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Web Bill Pay</a:t>
            </a:r>
          </a:p>
        </p:txBody>
      </p:sp>
      <p:sp>
        <p:nvSpPr>
          <p:cNvPr id="298" name="Rectangle 297"/>
          <p:cNvSpPr/>
          <p:nvPr/>
        </p:nvSpPr>
        <p:spPr>
          <a:xfrm>
            <a:off x="5933157" y="246750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External Aggregator</a:t>
            </a:r>
          </a:p>
        </p:txBody>
      </p:sp>
      <p:sp>
        <p:nvSpPr>
          <p:cNvPr id="299" name="Rectangle 298"/>
          <p:cNvSpPr/>
          <p:nvPr/>
        </p:nvSpPr>
        <p:spPr>
          <a:xfrm>
            <a:off x="5929343" y="2707367"/>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RERN</a:t>
            </a:r>
          </a:p>
        </p:txBody>
      </p:sp>
      <p:sp>
        <p:nvSpPr>
          <p:cNvPr id="300" name="Rectangle 299"/>
          <p:cNvSpPr/>
          <p:nvPr/>
        </p:nvSpPr>
        <p:spPr>
          <a:xfrm>
            <a:off x="4905655" y="29379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Safety Dep Box</a:t>
            </a:r>
          </a:p>
        </p:txBody>
      </p:sp>
      <p:sp>
        <p:nvSpPr>
          <p:cNvPr id="306" name="Rectangle 305"/>
          <p:cNvSpPr/>
          <p:nvPr/>
        </p:nvSpPr>
        <p:spPr>
          <a:xfrm>
            <a:off x="7089583" y="2733273"/>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Money Movement</a:t>
            </a:r>
            <a:endParaRPr lang="en-US" sz="800" b="0" dirty="0">
              <a:solidFill>
                <a:schemeClr val="tx1"/>
              </a:solidFill>
            </a:endParaRPr>
          </a:p>
        </p:txBody>
      </p:sp>
      <p:sp>
        <p:nvSpPr>
          <p:cNvPr id="307" name="Rectangle 306"/>
          <p:cNvSpPr/>
          <p:nvPr/>
        </p:nvSpPr>
        <p:spPr>
          <a:xfrm>
            <a:off x="5218372" y="4015608"/>
            <a:ext cx="1279950" cy="463310"/>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Physical Infrastructure</a:t>
            </a:r>
          </a:p>
        </p:txBody>
      </p:sp>
      <p:sp>
        <p:nvSpPr>
          <p:cNvPr id="308" name="Rectangle 307"/>
          <p:cNvSpPr/>
          <p:nvPr/>
        </p:nvSpPr>
        <p:spPr>
          <a:xfrm>
            <a:off x="5285415" y="419444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ATM</a:t>
            </a:r>
          </a:p>
        </p:txBody>
      </p:sp>
      <p:sp>
        <p:nvSpPr>
          <p:cNvPr id="309" name="Rectangle 308"/>
          <p:cNvSpPr/>
          <p:nvPr/>
        </p:nvSpPr>
        <p:spPr>
          <a:xfrm>
            <a:off x="5907317" y="4193650"/>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Financial Centers</a:t>
            </a:r>
          </a:p>
        </p:txBody>
      </p:sp>
      <p:sp>
        <p:nvSpPr>
          <p:cNvPr id="315" name="Rectangle 314"/>
          <p:cNvSpPr/>
          <p:nvPr/>
        </p:nvSpPr>
        <p:spPr>
          <a:xfrm>
            <a:off x="5420888" y="29379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Value</a:t>
            </a:r>
          </a:p>
        </p:txBody>
      </p:sp>
      <p:sp>
        <p:nvSpPr>
          <p:cNvPr id="317" name="Rectangle 316"/>
          <p:cNvSpPr/>
          <p:nvPr/>
        </p:nvSpPr>
        <p:spPr>
          <a:xfrm>
            <a:off x="8179479" y="2085538"/>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Enterprise Work List</a:t>
            </a:r>
            <a:endParaRPr lang="en-US" sz="700" b="0" dirty="0">
              <a:solidFill>
                <a:schemeClr val="tx1"/>
              </a:solidFill>
            </a:endParaRPr>
          </a:p>
        </p:txBody>
      </p:sp>
      <p:sp>
        <p:nvSpPr>
          <p:cNvPr id="320" name="Rectangle 319"/>
          <p:cNvSpPr/>
          <p:nvPr/>
        </p:nvSpPr>
        <p:spPr>
          <a:xfrm>
            <a:off x="7634531" y="273467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UNICA Campaign</a:t>
            </a:r>
            <a:endParaRPr lang="en-US" sz="800" b="0" dirty="0">
              <a:solidFill>
                <a:schemeClr val="tx1"/>
              </a:solidFill>
            </a:endParaRPr>
          </a:p>
        </p:txBody>
      </p:sp>
      <p:sp>
        <p:nvSpPr>
          <p:cNvPr id="321" name="Rectangle 320"/>
          <p:cNvSpPr/>
          <p:nvPr/>
        </p:nvSpPr>
        <p:spPr>
          <a:xfrm>
            <a:off x="5929343" y="294433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Trust</a:t>
            </a:r>
            <a:endParaRPr lang="en-US" sz="800" b="0" dirty="0">
              <a:solidFill>
                <a:schemeClr val="tx1"/>
              </a:solidFill>
            </a:endParaRPr>
          </a:p>
        </p:txBody>
      </p:sp>
      <p:sp>
        <p:nvSpPr>
          <p:cNvPr id="322" name="Rectangle 321"/>
          <p:cNvSpPr/>
          <p:nvPr/>
        </p:nvSpPr>
        <p:spPr>
          <a:xfrm>
            <a:off x="7095661" y="403948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Zillow</a:t>
            </a:r>
            <a:endParaRPr lang="en-US" sz="800" b="0" dirty="0">
              <a:solidFill>
                <a:schemeClr val="tx1"/>
              </a:solidFill>
            </a:endParaRPr>
          </a:p>
        </p:txBody>
      </p:sp>
      <p:sp>
        <p:nvSpPr>
          <p:cNvPr id="323" name="Rectangle 322"/>
          <p:cNvSpPr/>
          <p:nvPr/>
        </p:nvSpPr>
        <p:spPr>
          <a:xfrm>
            <a:off x="7633658" y="403852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Realtor.com</a:t>
            </a:r>
            <a:endParaRPr lang="en-US" sz="700" b="0" dirty="0">
              <a:solidFill>
                <a:schemeClr val="tx1"/>
              </a:solidFill>
            </a:endParaRPr>
          </a:p>
        </p:txBody>
      </p:sp>
      <p:sp>
        <p:nvSpPr>
          <p:cNvPr id="324" name="Rectangle 323"/>
          <p:cNvSpPr/>
          <p:nvPr/>
        </p:nvSpPr>
        <p:spPr>
          <a:xfrm>
            <a:off x="8181594" y="4040470"/>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Moody's</a:t>
            </a:r>
            <a:endParaRPr lang="en-US" sz="800" b="0" dirty="0">
              <a:solidFill>
                <a:schemeClr val="tx1"/>
              </a:solidFill>
            </a:endParaRPr>
          </a:p>
        </p:txBody>
      </p:sp>
      <p:sp>
        <p:nvSpPr>
          <p:cNvPr id="325" name="Rectangle 324"/>
          <p:cNvSpPr/>
          <p:nvPr/>
        </p:nvSpPr>
        <p:spPr>
          <a:xfrm>
            <a:off x="8179478" y="241313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Voice of the Member</a:t>
            </a:r>
            <a:endParaRPr lang="en-US" sz="700" b="0" dirty="0">
              <a:solidFill>
                <a:schemeClr val="tx1"/>
              </a:solidFill>
            </a:endParaRPr>
          </a:p>
        </p:txBody>
      </p:sp>
      <p:sp>
        <p:nvSpPr>
          <p:cNvPr id="327" name="Rectangle 326"/>
          <p:cNvSpPr/>
          <p:nvPr/>
        </p:nvSpPr>
        <p:spPr>
          <a:xfrm>
            <a:off x="7089582" y="241600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Digital</a:t>
            </a:r>
            <a:endParaRPr lang="en-US" sz="800" b="0" dirty="0">
              <a:solidFill>
                <a:schemeClr val="tx1"/>
              </a:solidFill>
            </a:endParaRPr>
          </a:p>
        </p:txBody>
      </p:sp>
      <p:sp>
        <p:nvSpPr>
          <p:cNvPr id="134" name="Rectangle 133"/>
          <p:cNvSpPr/>
          <p:nvPr/>
        </p:nvSpPr>
        <p:spPr>
          <a:xfrm>
            <a:off x="7636538" y="2411115"/>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Contact Center</a:t>
            </a:r>
            <a:endParaRPr lang="en-US" sz="800" b="0" dirty="0">
              <a:solidFill>
                <a:schemeClr val="tx1"/>
              </a:solidFill>
            </a:endParaRPr>
          </a:p>
        </p:txBody>
      </p:sp>
      <p:sp>
        <p:nvSpPr>
          <p:cNvPr id="136" name="Rectangle 135"/>
          <p:cNvSpPr/>
          <p:nvPr/>
        </p:nvSpPr>
        <p:spPr>
          <a:xfrm>
            <a:off x="7296182" y="302080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Fraud</a:t>
            </a:r>
            <a:endParaRPr lang="en-US" sz="800" b="0" dirty="0">
              <a:solidFill>
                <a:schemeClr val="tx1"/>
              </a:solidFill>
            </a:endParaRPr>
          </a:p>
        </p:txBody>
      </p:sp>
      <p:sp>
        <p:nvSpPr>
          <p:cNvPr id="137" name="Rectangle 136"/>
          <p:cNvSpPr/>
          <p:nvPr/>
        </p:nvSpPr>
        <p:spPr>
          <a:xfrm>
            <a:off x="7873472" y="301846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Disputes</a:t>
            </a:r>
            <a:endParaRPr lang="en-US" sz="800" b="0" dirty="0">
              <a:solidFill>
                <a:schemeClr val="tx1"/>
              </a:solidFill>
            </a:endParaRPr>
          </a:p>
        </p:txBody>
      </p:sp>
      <p:sp>
        <p:nvSpPr>
          <p:cNvPr id="138" name="Rectangle 137"/>
          <p:cNvSpPr/>
          <p:nvPr/>
        </p:nvSpPr>
        <p:spPr>
          <a:xfrm>
            <a:off x="3837916" y="270579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Digital Currency</a:t>
            </a:r>
            <a:endParaRPr lang="en-US" sz="800" b="0" dirty="0">
              <a:solidFill>
                <a:schemeClr val="tx1"/>
              </a:solidFill>
            </a:endParaRPr>
          </a:p>
        </p:txBody>
      </p:sp>
      <p:sp>
        <p:nvSpPr>
          <p:cNvPr id="139" name="Rectangle 138"/>
          <p:cNvSpPr/>
          <p:nvPr/>
        </p:nvSpPr>
        <p:spPr>
          <a:xfrm>
            <a:off x="8179478" y="273653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HR</a:t>
            </a:r>
            <a:endParaRPr lang="en-US" sz="800" b="0" dirty="0">
              <a:solidFill>
                <a:schemeClr val="tx1"/>
              </a:solidFill>
            </a:endParaRPr>
          </a:p>
        </p:txBody>
      </p:sp>
      <p:sp>
        <p:nvSpPr>
          <p:cNvPr id="140" name="Rectangle 139"/>
          <p:cNvSpPr/>
          <p:nvPr/>
        </p:nvSpPr>
        <p:spPr>
          <a:xfrm>
            <a:off x="3837915" y="29379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Life</a:t>
            </a:r>
          </a:p>
        </p:txBody>
      </p:sp>
      <p:sp>
        <p:nvSpPr>
          <p:cNvPr id="143" name="Rectangle 142"/>
          <p:cNvSpPr/>
          <p:nvPr/>
        </p:nvSpPr>
        <p:spPr>
          <a:xfrm>
            <a:off x="3832211" y="247654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Car Buying Service</a:t>
            </a:r>
          </a:p>
        </p:txBody>
      </p:sp>
      <p:sp>
        <p:nvSpPr>
          <p:cNvPr id="144" name="Rectangle 143"/>
          <p:cNvSpPr/>
          <p:nvPr/>
        </p:nvSpPr>
        <p:spPr>
          <a:xfrm>
            <a:off x="4362143" y="293797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Protect My ID</a:t>
            </a:r>
          </a:p>
        </p:txBody>
      </p:sp>
      <p:sp>
        <p:nvSpPr>
          <p:cNvPr id="171" name="Rectangle 170"/>
          <p:cNvSpPr/>
          <p:nvPr/>
        </p:nvSpPr>
        <p:spPr>
          <a:xfrm>
            <a:off x="3978792" y="1347787"/>
            <a:ext cx="1061060" cy="675938"/>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sp>
        <p:nvSpPr>
          <p:cNvPr id="174" name="Rectangle 173"/>
          <p:cNvSpPr/>
          <p:nvPr/>
        </p:nvSpPr>
        <p:spPr>
          <a:xfrm>
            <a:off x="4265601" y="1498451"/>
            <a:ext cx="473869" cy="208734"/>
          </a:xfrm>
          <a:prstGeom prst="rect">
            <a:avLst/>
          </a:prstGeom>
          <a:solidFill>
            <a:srgbClr val="FFC0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Customer Level</a:t>
            </a:r>
          </a:p>
        </p:txBody>
      </p:sp>
      <p:sp>
        <p:nvSpPr>
          <p:cNvPr id="176" name="Rectangle 175"/>
          <p:cNvSpPr/>
          <p:nvPr/>
        </p:nvSpPr>
        <p:spPr>
          <a:xfrm>
            <a:off x="4265601" y="175648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Account Level</a:t>
            </a:r>
          </a:p>
        </p:txBody>
      </p:sp>
      <p:sp>
        <p:nvSpPr>
          <p:cNvPr id="178" name="Rectangle 177"/>
          <p:cNvSpPr/>
          <p:nvPr/>
        </p:nvSpPr>
        <p:spPr>
          <a:xfrm>
            <a:off x="5117011" y="1344631"/>
            <a:ext cx="1396177" cy="67882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Member Debt Solutions</a:t>
            </a:r>
          </a:p>
        </p:txBody>
      </p:sp>
      <p:sp>
        <p:nvSpPr>
          <p:cNvPr id="179" name="Rectangle 178"/>
          <p:cNvSpPr/>
          <p:nvPr/>
        </p:nvSpPr>
        <p:spPr>
          <a:xfrm>
            <a:off x="5218372" y="14984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Asset Recovery</a:t>
            </a:r>
          </a:p>
        </p:txBody>
      </p:sp>
      <p:sp>
        <p:nvSpPr>
          <p:cNvPr id="180" name="Rectangle 179"/>
          <p:cNvSpPr/>
          <p:nvPr/>
        </p:nvSpPr>
        <p:spPr>
          <a:xfrm>
            <a:off x="5912878" y="149845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Bankruptcy</a:t>
            </a:r>
          </a:p>
        </p:txBody>
      </p:sp>
      <p:sp>
        <p:nvSpPr>
          <p:cNvPr id="181" name="Rectangle 180"/>
          <p:cNvSpPr/>
          <p:nvPr/>
        </p:nvSpPr>
        <p:spPr>
          <a:xfrm>
            <a:off x="5518243" y="175173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Collections</a:t>
            </a:r>
          </a:p>
        </p:txBody>
      </p:sp>
      <p:sp>
        <p:nvSpPr>
          <p:cNvPr id="184" name="Rectangle 183"/>
          <p:cNvSpPr/>
          <p:nvPr/>
        </p:nvSpPr>
        <p:spPr>
          <a:xfrm>
            <a:off x="3643162" y="3640699"/>
            <a:ext cx="1262494" cy="70739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Non-Monetary</a:t>
            </a:r>
          </a:p>
        </p:txBody>
      </p:sp>
      <p:sp>
        <p:nvSpPr>
          <p:cNvPr id="185" name="Rectangle 184"/>
          <p:cNvSpPr/>
          <p:nvPr/>
        </p:nvSpPr>
        <p:spPr>
          <a:xfrm>
            <a:off x="3786119" y="3824322"/>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86" name="Rectangle 185"/>
          <p:cNvSpPr/>
          <p:nvPr/>
        </p:nvSpPr>
        <p:spPr>
          <a:xfrm>
            <a:off x="4344000" y="3824322"/>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8" name="Rectangle 187"/>
          <p:cNvSpPr/>
          <p:nvPr/>
        </p:nvSpPr>
        <p:spPr>
          <a:xfrm>
            <a:off x="3786118" y="4082987"/>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3" name="Rectangle 192"/>
          <p:cNvSpPr/>
          <p:nvPr/>
        </p:nvSpPr>
        <p:spPr>
          <a:xfrm>
            <a:off x="5218372" y="3475237"/>
            <a:ext cx="1273562" cy="455957"/>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sp>
        <p:nvSpPr>
          <p:cNvPr id="195" name="Rectangle 194"/>
          <p:cNvSpPr/>
          <p:nvPr/>
        </p:nvSpPr>
        <p:spPr>
          <a:xfrm>
            <a:off x="5577743" y="363815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Transaction Level</a:t>
            </a:r>
          </a:p>
        </p:txBody>
      </p:sp>
      <p:cxnSp>
        <p:nvCxnSpPr>
          <p:cNvPr id="198" name="Straight Connector 60"/>
          <p:cNvCxnSpPr>
            <a:stCxn id="167" idx="2"/>
            <a:endCxn id="168" idx="0"/>
          </p:cNvCxnSpPr>
          <p:nvPr/>
        </p:nvCxnSpPr>
        <p:spPr>
          <a:xfrm>
            <a:off x="779928" y="3293917"/>
            <a:ext cx="0" cy="17893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60"/>
          <p:cNvCxnSpPr>
            <a:stCxn id="167" idx="3"/>
            <a:endCxn id="172" idx="1"/>
          </p:cNvCxnSpPr>
          <p:nvPr/>
        </p:nvCxnSpPr>
        <p:spPr>
          <a:xfrm>
            <a:off x="1246825" y="2731967"/>
            <a:ext cx="80924"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60"/>
          <p:cNvCxnSpPr>
            <a:stCxn id="163" idx="3"/>
            <a:endCxn id="164" idx="1"/>
          </p:cNvCxnSpPr>
          <p:nvPr/>
        </p:nvCxnSpPr>
        <p:spPr>
          <a:xfrm>
            <a:off x="1246825" y="1683542"/>
            <a:ext cx="81239"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60"/>
          <p:cNvCxnSpPr/>
          <p:nvPr/>
        </p:nvCxnSpPr>
        <p:spPr>
          <a:xfrm>
            <a:off x="4529821" y="2023724"/>
            <a:ext cx="0" cy="14629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60"/>
          <p:cNvCxnSpPr/>
          <p:nvPr/>
        </p:nvCxnSpPr>
        <p:spPr>
          <a:xfrm>
            <a:off x="5783105" y="2023724"/>
            <a:ext cx="0" cy="146292"/>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60"/>
          <p:cNvCxnSpPr>
            <a:endCxn id="193" idx="1"/>
          </p:cNvCxnSpPr>
          <p:nvPr/>
        </p:nvCxnSpPr>
        <p:spPr>
          <a:xfrm>
            <a:off x="4996801" y="3703216"/>
            <a:ext cx="221571"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60"/>
          <p:cNvCxnSpPr/>
          <p:nvPr/>
        </p:nvCxnSpPr>
        <p:spPr>
          <a:xfrm>
            <a:off x="6513188" y="524183"/>
            <a:ext cx="221571"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6780812" y="452423"/>
            <a:ext cx="1695076" cy="123111"/>
          </a:xfrm>
          <a:prstGeom prst="rect">
            <a:avLst/>
          </a:prstGeom>
          <a:noFill/>
        </p:spPr>
        <p:txBody>
          <a:bodyPr wrap="square" lIns="0" tIns="0" rIns="0" bIns="0" rtlCol="0">
            <a:spAutoFit/>
          </a:bodyPr>
          <a:lstStyle/>
          <a:p>
            <a:r>
              <a:rPr lang="en-US" sz="800" b="1" dirty="0">
                <a:latin typeface="Arial" pitchFamily="34" charset="0"/>
                <a:cs typeface="Arial" pitchFamily="34" charset="0"/>
              </a:rPr>
              <a:t>Integration Point</a:t>
            </a:r>
          </a:p>
        </p:txBody>
      </p:sp>
      <p:sp>
        <p:nvSpPr>
          <p:cNvPr id="231" name="Rectangle 230"/>
          <p:cNvSpPr/>
          <p:nvPr/>
        </p:nvSpPr>
        <p:spPr>
          <a:xfrm>
            <a:off x="4343999" y="4084819"/>
            <a:ext cx="473869" cy="208734"/>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Debit Card</a:t>
            </a:r>
            <a:endParaRPr lang="en-US" sz="800" b="0" dirty="0">
              <a:solidFill>
                <a:schemeClr val="tx1"/>
              </a:solidFill>
            </a:endParaRPr>
          </a:p>
        </p:txBody>
      </p:sp>
      <p:sp>
        <p:nvSpPr>
          <p:cNvPr id="109" name="Rectangle 108"/>
          <p:cNvSpPr/>
          <p:nvPr/>
        </p:nvSpPr>
        <p:spPr>
          <a:xfrm>
            <a:off x="7454216" y="95053"/>
            <a:ext cx="914400" cy="116032"/>
          </a:xfrm>
          <a:prstGeom prst="rect">
            <a:avLst/>
          </a:prstGeom>
          <a:solidFill>
            <a:srgbClr val="FFFF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Phase 1 Deliverables</a:t>
            </a:r>
          </a:p>
        </p:txBody>
      </p:sp>
      <p:sp>
        <p:nvSpPr>
          <p:cNvPr id="110" name="Rectangle 109"/>
          <p:cNvSpPr/>
          <p:nvPr/>
        </p:nvSpPr>
        <p:spPr>
          <a:xfrm>
            <a:off x="7454216" y="270932"/>
            <a:ext cx="914400" cy="116032"/>
          </a:xfrm>
          <a:prstGeom prst="rect">
            <a:avLst/>
          </a:prstGeom>
          <a:solidFill>
            <a:srgbClr val="FFC00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Agile Team Work</a:t>
            </a:r>
          </a:p>
        </p:txBody>
      </p:sp>
    </p:spTree>
    <p:extLst>
      <p:ext uri="{BB962C8B-B14F-4D97-AF65-F5344CB8AC3E}">
        <p14:creationId xmlns:p14="http://schemas.microsoft.com/office/powerpoint/2010/main" val="151755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 name="Rectangle 159"/>
          <p:cNvSpPr/>
          <p:nvPr/>
        </p:nvSpPr>
        <p:spPr>
          <a:xfrm>
            <a:off x="236998" y="1087200"/>
            <a:ext cx="6363189" cy="3542401"/>
          </a:xfrm>
          <a:prstGeom prst="rect">
            <a:avLst/>
          </a:prstGeom>
          <a:solidFill>
            <a:schemeClr val="accent5">
              <a:lumMod val="20000"/>
              <a:lumOff val="80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Bank</a:t>
            </a:r>
          </a:p>
        </p:txBody>
      </p:sp>
      <p:sp>
        <p:nvSpPr>
          <p:cNvPr id="214" name="Rectangle 213"/>
          <p:cNvSpPr/>
          <p:nvPr/>
        </p:nvSpPr>
        <p:spPr>
          <a:xfrm>
            <a:off x="1328065" y="3472847"/>
            <a:ext cx="3668736" cy="10737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Transaction Detail</a:t>
            </a:r>
          </a:p>
        </p:txBody>
      </p:sp>
      <p:sp>
        <p:nvSpPr>
          <p:cNvPr id="183" name="Rectangle 182"/>
          <p:cNvSpPr/>
          <p:nvPr/>
        </p:nvSpPr>
        <p:spPr>
          <a:xfrm>
            <a:off x="1358978" y="3642624"/>
            <a:ext cx="2244536" cy="80741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Monetary</a:t>
            </a:r>
          </a:p>
        </p:txBody>
      </p:sp>
      <p:sp>
        <p:nvSpPr>
          <p:cNvPr id="172" name="Rectangle 171"/>
          <p:cNvSpPr/>
          <p:nvPr/>
        </p:nvSpPr>
        <p:spPr>
          <a:xfrm>
            <a:off x="1327749" y="2085539"/>
            <a:ext cx="5224742" cy="128593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Product Arrangement Detail</a:t>
            </a:r>
          </a:p>
        </p:txBody>
      </p:sp>
      <p:sp>
        <p:nvSpPr>
          <p:cNvPr id="182" name="Rectangle 181"/>
          <p:cNvSpPr/>
          <p:nvPr/>
        </p:nvSpPr>
        <p:spPr>
          <a:xfrm>
            <a:off x="1347873" y="2259477"/>
            <a:ext cx="2244536" cy="94842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Core Products</a:t>
            </a:r>
          </a:p>
        </p:txBody>
      </p:sp>
      <p:sp>
        <p:nvSpPr>
          <p:cNvPr id="3" name="Slide Number Placeholder 2"/>
          <p:cNvSpPr>
            <a:spLocks noGrp="1"/>
          </p:cNvSpPr>
          <p:nvPr>
            <p:ph type="sldNum" sz="quarter" idx="15"/>
          </p:nvPr>
        </p:nvSpPr>
        <p:spPr/>
        <p:txBody>
          <a:bodyPr/>
          <a:lstStyle/>
          <a:p>
            <a:fld id="{9A6A51EE-C5FA-49C2-BCDC-A404BC8A8579}" type="slidenum">
              <a:rPr lang="en-US" smtClean="0"/>
              <a:pPr/>
              <a:t>9</a:t>
            </a:fld>
            <a:endParaRPr lang="en-US" dirty="0"/>
          </a:p>
        </p:txBody>
      </p:sp>
      <p:sp>
        <p:nvSpPr>
          <p:cNvPr id="5" name="Title 4"/>
          <p:cNvSpPr>
            <a:spLocks noGrp="1"/>
          </p:cNvSpPr>
          <p:nvPr>
            <p:ph type="title"/>
          </p:nvPr>
        </p:nvSpPr>
        <p:spPr>
          <a:xfrm>
            <a:off x="171450" y="0"/>
            <a:ext cx="8229600" cy="694496"/>
          </a:xfrm>
        </p:spPr>
        <p:txBody>
          <a:bodyPr>
            <a:normAutofit/>
          </a:bodyPr>
          <a:lstStyle/>
          <a:p>
            <a:r>
              <a:rPr lang="en-US" sz="2400" dirty="0"/>
              <a:t>GPM – Weighted</a:t>
            </a:r>
          </a:p>
        </p:txBody>
      </p:sp>
      <p:sp>
        <p:nvSpPr>
          <p:cNvPr id="113" name="Rectangle 112"/>
          <p:cNvSpPr/>
          <p:nvPr/>
        </p:nvSpPr>
        <p:spPr>
          <a:xfrm>
            <a:off x="5941251" y="57150"/>
            <a:ext cx="2459799" cy="590550"/>
          </a:xfrm>
          <a:prstGeom prst="rect">
            <a:avLst/>
          </a:prstGeom>
          <a:solidFill>
            <a:schemeClr val="bg2"/>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1000" b="1" dirty="0">
                <a:solidFill>
                  <a:schemeClr val="tx1"/>
                </a:solidFill>
              </a:rPr>
              <a:t>Legend</a:t>
            </a:r>
          </a:p>
        </p:txBody>
      </p:sp>
      <p:sp>
        <p:nvSpPr>
          <p:cNvPr id="114" name="Rectangle 113"/>
          <p:cNvSpPr/>
          <p:nvPr/>
        </p:nvSpPr>
        <p:spPr>
          <a:xfrm>
            <a:off x="6498322" y="90822"/>
            <a:ext cx="914400" cy="116032"/>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800" dirty="0">
                <a:solidFill>
                  <a:schemeClr val="tx1"/>
                </a:solidFill>
              </a:rPr>
              <a:t>USAA Bank Data</a:t>
            </a:r>
          </a:p>
        </p:txBody>
      </p:sp>
      <p:sp>
        <p:nvSpPr>
          <p:cNvPr id="115" name="Rectangle 114"/>
          <p:cNvSpPr/>
          <p:nvPr/>
        </p:nvSpPr>
        <p:spPr>
          <a:xfrm>
            <a:off x="6498322" y="270932"/>
            <a:ext cx="914400" cy="116032"/>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Non-USAA Bank Data</a:t>
            </a:r>
          </a:p>
        </p:txBody>
      </p:sp>
      <p:sp>
        <p:nvSpPr>
          <p:cNvPr id="161" name="Can 160"/>
          <p:cNvSpPr/>
          <p:nvPr/>
        </p:nvSpPr>
        <p:spPr>
          <a:xfrm>
            <a:off x="121025" y="857250"/>
            <a:ext cx="8946404" cy="3938813"/>
          </a:xfrm>
          <a:prstGeom prst="can">
            <a:avLst>
              <a:gd name="adj" fmla="val 4366"/>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fontAlgn="auto">
              <a:spcBef>
                <a:spcPts val="0"/>
              </a:spcBef>
              <a:spcAft>
                <a:spcPts val="0"/>
              </a:spcAft>
            </a:pPr>
            <a:endParaRPr lang="en-US" sz="800" b="0" dirty="0">
              <a:solidFill>
                <a:schemeClr val="tx1"/>
              </a:solidFill>
            </a:endParaRPr>
          </a:p>
        </p:txBody>
      </p:sp>
      <p:sp>
        <p:nvSpPr>
          <p:cNvPr id="162" name="TextBox 161"/>
          <p:cNvSpPr txBox="1"/>
          <p:nvPr/>
        </p:nvSpPr>
        <p:spPr>
          <a:xfrm>
            <a:off x="3819864" y="4836191"/>
            <a:ext cx="1695076" cy="123111"/>
          </a:xfrm>
          <a:prstGeom prst="rect">
            <a:avLst/>
          </a:prstGeom>
          <a:noFill/>
        </p:spPr>
        <p:txBody>
          <a:bodyPr wrap="square" lIns="0" tIns="0" rIns="0" bIns="0" rtlCol="0">
            <a:spAutoFit/>
          </a:bodyPr>
          <a:lstStyle/>
          <a:p>
            <a:pPr algn="ctr"/>
            <a:r>
              <a:rPr lang="en-US" sz="800" b="1" dirty="0">
                <a:latin typeface="Arial" pitchFamily="34" charset="0"/>
                <a:cs typeface="Arial" pitchFamily="34" charset="0"/>
              </a:rPr>
              <a:t>Bank Data Mart Infrastructure</a:t>
            </a:r>
          </a:p>
        </p:txBody>
      </p:sp>
      <p:sp>
        <p:nvSpPr>
          <p:cNvPr id="163" name="Rectangle 162"/>
          <p:cNvSpPr/>
          <p:nvPr/>
        </p:nvSpPr>
        <p:spPr>
          <a:xfrm>
            <a:off x="313030" y="1191618"/>
            <a:ext cx="933795"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Origination</a:t>
            </a:r>
          </a:p>
        </p:txBody>
      </p:sp>
      <p:sp>
        <p:nvSpPr>
          <p:cNvPr id="164" name="Rectangle 163"/>
          <p:cNvSpPr/>
          <p:nvPr/>
        </p:nvSpPr>
        <p:spPr>
          <a:xfrm>
            <a:off x="1328064" y="1191618"/>
            <a:ext cx="2310771"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Origination Detail</a:t>
            </a:r>
          </a:p>
        </p:txBody>
      </p:sp>
      <p:sp>
        <p:nvSpPr>
          <p:cNvPr id="165" name="Rectangle 164"/>
          <p:cNvSpPr/>
          <p:nvPr/>
        </p:nvSpPr>
        <p:spPr>
          <a:xfrm>
            <a:off x="1398626"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166" name="Rectangle 165"/>
          <p:cNvSpPr/>
          <p:nvPr/>
        </p:nvSpPr>
        <p:spPr>
          <a:xfrm>
            <a:off x="1709209" y="1667376"/>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67" name="Rectangle 166"/>
          <p:cNvSpPr/>
          <p:nvPr/>
        </p:nvSpPr>
        <p:spPr>
          <a:xfrm>
            <a:off x="313030" y="2085539"/>
            <a:ext cx="933795" cy="1285934"/>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800" b="1" dirty="0">
                <a:solidFill>
                  <a:schemeClr val="tx1"/>
                </a:solidFill>
              </a:rPr>
              <a:t>Core Product Arrangement</a:t>
            </a:r>
          </a:p>
          <a:p>
            <a:pPr algn="ctr"/>
            <a:r>
              <a:rPr lang="en-US" sz="800" b="1" dirty="0">
                <a:solidFill>
                  <a:schemeClr val="tx1"/>
                </a:solidFill>
              </a:rPr>
              <a:t>(Core Account)</a:t>
            </a:r>
          </a:p>
        </p:txBody>
      </p:sp>
      <p:sp>
        <p:nvSpPr>
          <p:cNvPr id="168" name="Rectangle 167"/>
          <p:cNvSpPr/>
          <p:nvPr/>
        </p:nvSpPr>
        <p:spPr>
          <a:xfrm>
            <a:off x="313030" y="3472847"/>
            <a:ext cx="933795" cy="10737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fontAlgn="auto">
              <a:spcBef>
                <a:spcPts val="0"/>
              </a:spcBef>
              <a:spcAft>
                <a:spcPts val="0"/>
              </a:spcAft>
            </a:pPr>
            <a:r>
              <a:rPr lang="en-US" sz="800" b="1" dirty="0">
                <a:solidFill>
                  <a:schemeClr val="tx1"/>
                </a:solidFill>
              </a:rPr>
              <a:t>Core Transaction</a:t>
            </a:r>
          </a:p>
        </p:txBody>
      </p:sp>
      <p:sp>
        <p:nvSpPr>
          <p:cNvPr id="173" name="Rectangle 172"/>
          <p:cNvSpPr/>
          <p:nvPr/>
        </p:nvSpPr>
        <p:spPr>
          <a:xfrm>
            <a:off x="1939893"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75" name="Rectangle 174"/>
          <p:cNvSpPr/>
          <p:nvPr/>
        </p:nvSpPr>
        <p:spPr>
          <a:xfrm>
            <a:off x="2250477" y="1667376"/>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187" name="Rectangle 186"/>
          <p:cNvSpPr/>
          <p:nvPr/>
        </p:nvSpPr>
        <p:spPr>
          <a:xfrm>
            <a:off x="2481246"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9" name="Rectangle 188"/>
          <p:cNvSpPr/>
          <p:nvPr/>
        </p:nvSpPr>
        <p:spPr>
          <a:xfrm>
            <a:off x="2791830" y="1668915"/>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0" name="Rectangle 189"/>
          <p:cNvSpPr/>
          <p:nvPr/>
        </p:nvSpPr>
        <p:spPr>
          <a:xfrm>
            <a:off x="3019946" y="132493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191" name="Rectangle 190"/>
          <p:cNvSpPr/>
          <p:nvPr/>
        </p:nvSpPr>
        <p:spPr>
          <a:xfrm>
            <a:off x="1398540" y="2414837"/>
            <a:ext cx="473869" cy="31468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Demand Deposits</a:t>
            </a:r>
          </a:p>
        </p:txBody>
      </p:sp>
      <p:sp>
        <p:nvSpPr>
          <p:cNvPr id="192" name="Rectangle 191"/>
          <p:cNvSpPr/>
          <p:nvPr/>
        </p:nvSpPr>
        <p:spPr>
          <a:xfrm>
            <a:off x="1711849" y="2791242"/>
            <a:ext cx="473869" cy="31366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194" name="Rectangle 193"/>
          <p:cNvSpPr/>
          <p:nvPr/>
        </p:nvSpPr>
        <p:spPr>
          <a:xfrm>
            <a:off x="1944926" y="2413100"/>
            <a:ext cx="473869" cy="31540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dirty="0">
                <a:solidFill>
                  <a:schemeClr val="tx1"/>
                </a:solidFill>
              </a:rPr>
              <a:t>Consumer Loans</a:t>
            </a:r>
          </a:p>
        </p:txBody>
      </p:sp>
      <p:sp>
        <p:nvSpPr>
          <p:cNvPr id="200" name="Rectangle 199"/>
          <p:cNvSpPr/>
          <p:nvPr/>
        </p:nvSpPr>
        <p:spPr>
          <a:xfrm>
            <a:off x="2244311" y="2786890"/>
            <a:ext cx="473869" cy="3180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01" name="Rectangle 200"/>
          <p:cNvSpPr/>
          <p:nvPr/>
        </p:nvSpPr>
        <p:spPr>
          <a:xfrm>
            <a:off x="2485585" y="2414836"/>
            <a:ext cx="473869" cy="31366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02" name="Rectangle 201"/>
          <p:cNvSpPr/>
          <p:nvPr/>
        </p:nvSpPr>
        <p:spPr>
          <a:xfrm>
            <a:off x="2789309" y="2786890"/>
            <a:ext cx="473869" cy="31802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203" name="Rectangle 202"/>
          <p:cNvSpPr/>
          <p:nvPr/>
        </p:nvSpPr>
        <p:spPr>
          <a:xfrm>
            <a:off x="3026244" y="2413375"/>
            <a:ext cx="473869" cy="31512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p>
        </p:txBody>
      </p:sp>
      <p:cxnSp>
        <p:nvCxnSpPr>
          <p:cNvPr id="239" name="Straight Connector 60"/>
          <p:cNvCxnSpPr>
            <a:stCxn id="163" idx="2"/>
            <a:endCxn id="167" idx="0"/>
          </p:cNvCxnSpPr>
          <p:nvPr/>
        </p:nvCxnSpPr>
        <p:spPr>
          <a:xfrm>
            <a:off x="779928" y="2013671"/>
            <a:ext cx="0" cy="7186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60"/>
          <p:cNvCxnSpPr/>
          <p:nvPr/>
        </p:nvCxnSpPr>
        <p:spPr>
          <a:xfrm>
            <a:off x="1246825" y="3913457"/>
            <a:ext cx="81240"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7002582" y="1263484"/>
            <a:ext cx="1751106" cy="2119000"/>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Enterprise Assets</a:t>
            </a:r>
          </a:p>
        </p:txBody>
      </p:sp>
      <p:sp>
        <p:nvSpPr>
          <p:cNvPr id="250" name="Rectangle 249"/>
          <p:cNvSpPr/>
          <p:nvPr/>
        </p:nvSpPr>
        <p:spPr>
          <a:xfrm>
            <a:off x="7090809" y="144818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Date</a:t>
            </a:r>
            <a:endParaRPr lang="en-US" sz="800" b="0" dirty="0">
              <a:solidFill>
                <a:schemeClr val="tx1"/>
              </a:solidFill>
            </a:endParaRPr>
          </a:p>
        </p:txBody>
      </p:sp>
      <p:sp>
        <p:nvSpPr>
          <p:cNvPr id="251" name="Rectangle 250"/>
          <p:cNvSpPr/>
          <p:nvPr/>
        </p:nvSpPr>
        <p:spPr>
          <a:xfrm>
            <a:off x="7629505" y="144818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Time</a:t>
            </a:r>
            <a:endParaRPr lang="en-US" sz="800" b="0" dirty="0">
              <a:solidFill>
                <a:schemeClr val="tx1"/>
              </a:solidFill>
            </a:endParaRPr>
          </a:p>
        </p:txBody>
      </p:sp>
      <p:sp>
        <p:nvSpPr>
          <p:cNvPr id="252" name="Rectangle 251"/>
          <p:cNvSpPr/>
          <p:nvPr/>
        </p:nvSpPr>
        <p:spPr>
          <a:xfrm>
            <a:off x="8179478" y="144818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Product</a:t>
            </a:r>
            <a:endParaRPr lang="en-US" sz="800" b="0" dirty="0">
              <a:solidFill>
                <a:schemeClr val="tx1"/>
              </a:solidFill>
            </a:endParaRPr>
          </a:p>
        </p:txBody>
      </p:sp>
      <p:sp>
        <p:nvSpPr>
          <p:cNvPr id="253" name="Rectangle 252"/>
          <p:cNvSpPr/>
          <p:nvPr/>
        </p:nvSpPr>
        <p:spPr>
          <a:xfrm>
            <a:off x="7095099" y="176137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Customer</a:t>
            </a:r>
            <a:endParaRPr lang="en-US" sz="800" b="0" dirty="0">
              <a:solidFill>
                <a:schemeClr val="tx1"/>
              </a:solidFill>
            </a:endParaRPr>
          </a:p>
        </p:txBody>
      </p:sp>
      <p:sp>
        <p:nvSpPr>
          <p:cNvPr id="254" name="Rectangle 253"/>
          <p:cNvSpPr/>
          <p:nvPr/>
        </p:nvSpPr>
        <p:spPr>
          <a:xfrm>
            <a:off x="7638035" y="176228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Household</a:t>
            </a:r>
            <a:endParaRPr lang="en-US" sz="800" b="0" dirty="0">
              <a:solidFill>
                <a:schemeClr val="tx1"/>
              </a:solidFill>
            </a:endParaRPr>
          </a:p>
        </p:txBody>
      </p:sp>
      <p:sp>
        <p:nvSpPr>
          <p:cNvPr id="255" name="Rectangle 254"/>
          <p:cNvSpPr/>
          <p:nvPr/>
        </p:nvSpPr>
        <p:spPr>
          <a:xfrm>
            <a:off x="8179480" y="176063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Employee</a:t>
            </a:r>
            <a:endParaRPr lang="en-US" sz="800" b="0" dirty="0">
              <a:solidFill>
                <a:schemeClr val="tx1"/>
              </a:solidFill>
            </a:endParaRPr>
          </a:p>
        </p:txBody>
      </p:sp>
      <p:cxnSp>
        <p:nvCxnSpPr>
          <p:cNvPr id="263" name="Straight Connector 60"/>
          <p:cNvCxnSpPr>
            <a:stCxn id="249" idx="1"/>
            <a:endCxn id="160" idx="3"/>
          </p:cNvCxnSpPr>
          <p:nvPr/>
        </p:nvCxnSpPr>
        <p:spPr>
          <a:xfrm rot="10800000" flipV="1">
            <a:off x="6600188" y="2322983"/>
            <a:ext cx="402395" cy="535417"/>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7089583" y="208665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Channel</a:t>
            </a:r>
            <a:endParaRPr lang="en-US" sz="800" b="0" dirty="0">
              <a:solidFill>
                <a:schemeClr val="tx1"/>
              </a:solidFill>
            </a:endParaRPr>
          </a:p>
        </p:txBody>
      </p:sp>
      <p:sp>
        <p:nvSpPr>
          <p:cNvPr id="265" name="Rectangle 264"/>
          <p:cNvSpPr/>
          <p:nvPr/>
        </p:nvSpPr>
        <p:spPr>
          <a:xfrm>
            <a:off x="7634531" y="208553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Financial</a:t>
            </a:r>
            <a:endParaRPr lang="en-US" sz="800" b="0" dirty="0">
              <a:solidFill>
                <a:schemeClr val="tx1"/>
              </a:solidFill>
            </a:endParaRPr>
          </a:p>
        </p:txBody>
      </p:sp>
      <p:sp>
        <p:nvSpPr>
          <p:cNvPr id="273" name="Rectangle 272"/>
          <p:cNvSpPr/>
          <p:nvPr/>
        </p:nvSpPr>
        <p:spPr>
          <a:xfrm>
            <a:off x="7002582" y="3592034"/>
            <a:ext cx="1751106" cy="707457"/>
          </a:xfrm>
          <a:prstGeom prst="rect">
            <a:avLst/>
          </a:prstGeom>
          <a:solidFill>
            <a:schemeClr val="bg1">
              <a:lumMod val="85000"/>
            </a:schemeClr>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External Data</a:t>
            </a:r>
          </a:p>
        </p:txBody>
      </p:sp>
      <p:cxnSp>
        <p:nvCxnSpPr>
          <p:cNvPr id="274" name="Straight Connector 60"/>
          <p:cNvCxnSpPr>
            <a:stCxn id="273" idx="1"/>
            <a:endCxn id="160" idx="3"/>
          </p:cNvCxnSpPr>
          <p:nvPr/>
        </p:nvCxnSpPr>
        <p:spPr>
          <a:xfrm rot="10800000">
            <a:off x="6600188" y="2858401"/>
            <a:ext cx="402395" cy="108736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7085310" y="3784376"/>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err="1">
                <a:solidFill>
                  <a:schemeClr val="tx1"/>
                </a:solidFill>
              </a:rPr>
              <a:t>Corelogic</a:t>
            </a:r>
            <a:endParaRPr lang="en-US" sz="800" b="0" dirty="0">
              <a:solidFill>
                <a:schemeClr val="tx1"/>
              </a:solidFill>
            </a:endParaRPr>
          </a:p>
        </p:txBody>
      </p:sp>
      <p:sp>
        <p:nvSpPr>
          <p:cNvPr id="276" name="Rectangle 275"/>
          <p:cNvSpPr/>
          <p:nvPr/>
        </p:nvSpPr>
        <p:spPr>
          <a:xfrm>
            <a:off x="7628350" y="3777567"/>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Argus</a:t>
            </a:r>
            <a:endParaRPr lang="en-US" sz="800" b="0" dirty="0">
              <a:solidFill>
                <a:schemeClr val="tx1"/>
              </a:solidFill>
            </a:endParaRPr>
          </a:p>
        </p:txBody>
      </p:sp>
      <p:sp>
        <p:nvSpPr>
          <p:cNvPr id="277" name="Rectangle 276"/>
          <p:cNvSpPr/>
          <p:nvPr/>
        </p:nvSpPr>
        <p:spPr>
          <a:xfrm>
            <a:off x="8181594" y="377380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Experian Premier </a:t>
            </a:r>
            <a:r>
              <a:rPr lang="en-US" sz="700" dirty="0" err="1">
                <a:solidFill>
                  <a:schemeClr val="tx1"/>
                </a:solidFill>
              </a:rPr>
              <a:t>Att</a:t>
            </a:r>
            <a:endParaRPr lang="en-US" sz="700" b="0" dirty="0">
              <a:solidFill>
                <a:schemeClr val="tx1"/>
              </a:solidFill>
            </a:endParaRPr>
          </a:p>
        </p:txBody>
      </p:sp>
      <p:sp>
        <p:nvSpPr>
          <p:cNvPr id="291" name="Rectangle 290"/>
          <p:cNvSpPr/>
          <p:nvPr/>
        </p:nvSpPr>
        <p:spPr>
          <a:xfrm>
            <a:off x="3743884" y="2191003"/>
            <a:ext cx="2754438" cy="115083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Ancillary Products</a:t>
            </a:r>
          </a:p>
        </p:txBody>
      </p:sp>
      <p:sp>
        <p:nvSpPr>
          <p:cNvPr id="292" name="Rectangle 291"/>
          <p:cNvSpPr/>
          <p:nvPr/>
        </p:nvSpPr>
        <p:spPr>
          <a:xfrm>
            <a:off x="4366558" y="2319912"/>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Debt Protection</a:t>
            </a:r>
          </a:p>
        </p:txBody>
      </p:sp>
      <p:sp>
        <p:nvSpPr>
          <p:cNvPr id="293" name="Rectangle 292"/>
          <p:cNvSpPr/>
          <p:nvPr/>
        </p:nvSpPr>
        <p:spPr>
          <a:xfrm>
            <a:off x="4898359" y="2320368"/>
            <a:ext cx="473869" cy="31569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Ext </a:t>
            </a:r>
            <a:r>
              <a:rPr lang="en-US" sz="800" dirty="0" err="1">
                <a:solidFill>
                  <a:schemeClr val="tx1"/>
                </a:solidFill>
              </a:rPr>
              <a:t>Veh</a:t>
            </a:r>
            <a:r>
              <a:rPr lang="en-US" sz="800" dirty="0">
                <a:solidFill>
                  <a:schemeClr val="tx1"/>
                </a:solidFill>
              </a:rPr>
              <a:t> Protection</a:t>
            </a:r>
          </a:p>
        </p:txBody>
      </p:sp>
      <p:sp>
        <p:nvSpPr>
          <p:cNvPr id="294" name="Rectangle 293"/>
          <p:cNvSpPr/>
          <p:nvPr/>
        </p:nvSpPr>
        <p:spPr>
          <a:xfrm>
            <a:off x="5415758" y="2319913"/>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Total Loss Protection</a:t>
            </a:r>
          </a:p>
        </p:txBody>
      </p:sp>
      <p:sp>
        <p:nvSpPr>
          <p:cNvPr id="295" name="Rectangle 294"/>
          <p:cNvSpPr/>
          <p:nvPr/>
        </p:nvSpPr>
        <p:spPr>
          <a:xfrm>
            <a:off x="4366557" y="2649424"/>
            <a:ext cx="473869" cy="31223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Monitoring</a:t>
            </a:r>
          </a:p>
        </p:txBody>
      </p:sp>
      <p:sp>
        <p:nvSpPr>
          <p:cNvPr id="296" name="Rectangle 295"/>
          <p:cNvSpPr/>
          <p:nvPr/>
        </p:nvSpPr>
        <p:spPr>
          <a:xfrm>
            <a:off x="4898358" y="2648516"/>
            <a:ext cx="473869" cy="31314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Identity Protection</a:t>
            </a:r>
          </a:p>
        </p:txBody>
      </p:sp>
      <p:sp>
        <p:nvSpPr>
          <p:cNvPr id="297" name="Rectangle 296"/>
          <p:cNvSpPr/>
          <p:nvPr/>
        </p:nvSpPr>
        <p:spPr>
          <a:xfrm>
            <a:off x="5411973" y="2648559"/>
            <a:ext cx="473869" cy="31310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Web Bill Pay</a:t>
            </a:r>
          </a:p>
        </p:txBody>
      </p:sp>
      <p:sp>
        <p:nvSpPr>
          <p:cNvPr id="298" name="Rectangle 297"/>
          <p:cNvSpPr/>
          <p:nvPr/>
        </p:nvSpPr>
        <p:spPr>
          <a:xfrm>
            <a:off x="5933157" y="2319913"/>
            <a:ext cx="473869" cy="31614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External Aggregator</a:t>
            </a:r>
          </a:p>
        </p:txBody>
      </p:sp>
      <p:sp>
        <p:nvSpPr>
          <p:cNvPr id="299" name="Rectangle 298"/>
          <p:cNvSpPr/>
          <p:nvPr/>
        </p:nvSpPr>
        <p:spPr>
          <a:xfrm>
            <a:off x="5933156" y="2648515"/>
            <a:ext cx="473869" cy="3098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RERN</a:t>
            </a:r>
          </a:p>
        </p:txBody>
      </p:sp>
      <p:sp>
        <p:nvSpPr>
          <p:cNvPr id="300" name="Rectangle 299"/>
          <p:cNvSpPr/>
          <p:nvPr/>
        </p:nvSpPr>
        <p:spPr>
          <a:xfrm>
            <a:off x="4899323" y="2978391"/>
            <a:ext cx="473869" cy="31009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Safety Dep Box</a:t>
            </a:r>
          </a:p>
        </p:txBody>
      </p:sp>
      <p:sp>
        <p:nvSpPr>
          <p:cNvPr id="306" name="Rectangle 305"/>
          <p:cNvSpPr/>
          <p:nvPr/>
        </p:nvSpPr>
        <p:spPr>
          <a:xfrm>
            <a:off x="7089583" y="2733273"/>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Money Movement</a:t>
            </a:r>
            <a:endParaRPr lang="en-US" sz="800" b="0" dirty="0">
              <a:solidFill>
                <a:schemeClr val="tx1"/>
              </a:solidFill>
            </a:endParaRPr>
          </a:p>
        </p:txBody>
      </p:sp>
      <p:sp>
        <p:nvSpPr>
          <p:cNvPr id="307" name="Rectangle 306"/>
          <p:cNvSpPr/>
          <p:nvPr/>
        </p:nvSpPr>
        <p:spPr>
          <a:xfrm>
            <a:off x="5218372" y="4015890"/>
            <a:ext cx="1279950" cy="530320"/>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Physical Infrastructure</a:t>
            </a:r>
          </a:p>
        </p:txBody>
      </p:sp>
      <p:sp>
        <p:nvSpPr>
          <p:cNvPr id="309" name="Rectangle 308"/>
          <p:cNvSpPr/>
          <p:nvPr/>
        </p:nvSpPr>
        <p:spPr>
          <a:xfrm>
            <a:off x="5907317" y="4173383"/>
            <a:ext cx="473869" cy="31831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Financial Centers</a:t>
            </a:r>
          </a:p>
        </p:txBody>
      </p:sp>
      <p:sp>
        <p:nvSpPr>
          <p:cNvPr id="315" name="Rectangle 314"/>
          <p:cNvSpPr/>
          <p:nvPr/>
        </p:nvSpPr>
        <p:spPr>
          <a:xfrm>
            <a:off x="5415758" y="2977526"/>
            <a:ext cx="473869" cy="310960"/>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Value</a:t>
            </a:r>
          </a:p>
        </p:txBody>
      </p:sp>
      <p:sp>
        <p:nvSpPr>
          <p:cNvPr id="317" name="Rectangle 316"/>
          <p:cNvSpPr/>
          <p:nvPr/>
        </p:nvSpPr>
        <p:spPr>
          <a:xfrm>
            <a:off x="8179479" y="208553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Enterprise Work List</a:t>
            </a:r>
            <a:endParaRPr lang="en-US" sz="700" b="0" dirty="0">
              <a:solidFill>
                <a:schemeClr val="tx1"/>
              </a:solidFill>
            </a:endParaRPr>
          </a:p>
        </p:txBody>
      </p:sp>
      <p:sp>
        <p:nvSpPr>
          <p:cNvPr id="320" name="Rectangle 319"/>
          <p:cNvSpPr/>
          <p:nvPr/>
        </p:nvSpPr>
        <p:spPr>
          <a:xfrm>
            <a:off x="7634531" y="273467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UNICA Campaign</a:t>
            </a:r>
            <a:endParaRPr lang="en-US" sz="800" b="0" dirty="0">
              <a:solidFill>
                <a:schemeClr val="tx1"/>
              </a:solidFill>
            </a:endParaRPr>
          </a:p>
        </p:txBody>
      </p:sp>
      <p:sp>
        <p:nvSpPr>
          <p:cNvPr id="321" name="Rectangle 320"/>
          <p:cNvSpPr/>
          <p:nvPr/>
        </p:nvSpPr>
        <p:spPr>
          <a:xfrm>
            <a:off x="5932193" y="2979124"/>
            <a:ext cx="473869" cy="30936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Trust</a:t>
            </a:r>
            <a:endParaRPr lang="en-US" sz="800" b="0" dirty="0">
              <a:solidFill>
                <a:schemeClr val="tx1"/>
              </a:solidFill>
            </a:endParaRPr>
          </a:p>
        </p:txBody>
      </p:sp>
      <p:sp>
        <p:nvSpPr>
          <p:cNvPr id="322" name="Rectangle 321"/>
          <p:cNvSpPr/>
          <p:nvPr/>
        </p:nvSpPr>
        <p:spPr>
          <a:xfrm>
            <a:off x="7095661" y="403948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Zillow</a:t>
            </a:r>
            <a:endParaRPr lang="en-US" sz="800" b="0" dirty="0">
              <a:solidFill>
                <a:schemeClr val="tx1"/>
              </a:solidFill>
            </a:endParaRPr>
          </a:p>
        </p:txBody>
      </p:sp>
      <p:sp>
        <p:nvSpPr>
          <p:cNvPr id="323" name="Rectangle 322"/>
          <p:cNvSpPr/>
          <p:nvPr/>
        </p:nvSpPr>
        <p:spPr>
          <a:xfrm>
            <a:off x="7633658" y="4038529"/>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Realtor.com</a:t>
            </a:r>
            <a:endParaRPr lang="en-US" sz="700" b="0" dirty="0">
              <a:solidFill>
                <a:schemeClr val="tx1"/>
              </a:solidFill>
            </a:endParaRPr>
          </a:p>
        </p:txBody>
      </p:sp>
      <p:sp>
        <p:nvSpPr>
          <p:cNvPr id="324" name="Rectangle 323"/>
          <p:cNvSpPr/>
          <p:nvPr/>
        </p:nvSpPr>
        <p:spPr>
          <a:xfrm>
            <a:off x="8181594" y="4040470"/>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Moody's</a:t>
            </a:r>
            <a:endParaRPr lang="en-US" sz="800" b="0" dirty="0">
              <a:solidFill>
                <a:schemeClr val="tx1"/>
              </a:solidFill>
            </a:endParaRPr>
          </a:p>
        </p:txBody>
      </p:sp>
      <p:sp>
        <p:nvSpPr>
          <p:cNvPr id="325" name="Rectangle 324"/>
          <p:cNvSpPr/>
          <p:nvPr/>
        </p:nvSpPr>
        <p:spPr>
          <a:xfrm>
            <a:off x="8179478" y="2413138"/>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700" dirty="0">
                <a:solidFill>
                  <a:schemeClr val="tx1"/>
                </a:solidFill>
              </a:rPr>
              <a:t>Voice of the Member</a:t>
            </a:r>
            <a:endParaRPr lang="en-US" sz="700" b="0" dirty="0">
              <a:solidFill>
                <a:schemeClr val="tx1"/>
              </a:solidFill>
            </a:endParaRPr>
          </a:p>
        </p:txBody>
      </p:sp>
      <p:sp>
        <p:nvSpPr>
          <p:cNvPr id="327" name="Rectangle 326"/>
          <p:cNvSpPr/>
          <p:nvPr/>
        </p:nvSpPr>
        <p:spPr>
          <a:xfrm>
            <a:off x="7089582" y="241600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Digital</a:t>
            </a:r>
            <a:endParaRPr lang="en-US" sz="800" b="0" dirty="0">
              <a:solidFill>
                <a:schemeClr val="tx1"/>
              </a:solidFill>
            </a:endParaRPr>
          </a:p>
        </p:txBody>
      </p:sp>
      <p:sp>
        <p:nvSpPr>
          <p:cNvPr id="134" name="Rectangle 133"/>
          <p:cNvSpPr/>
          <p:nvPr/>
        </p:nvSpPr>
        <p:spPr>
          <a:xfrm>
            <a:off x="7636538" y="2411115"/>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Contact Center</a:t>
            </a:r>
            <a:endParaRPr lang="en-US" sz="800" b="0" dirty="0">
              <a:solidFill>
                <a:schemeClr val="tx1"/>
              </a:solidFill>
            </a:endParaRPr>
          </a:p>
        </p:txBody>
      </p:sp>
      <p:sp>
        <p:nvSpPr>
          <p:cNvPr id="136" name="Rectangle 135"/>
          <p:cNvSpPr/>
          <p:nvPr/>
        </p:nvSpPr>
        <p:spPr>
          <a:xfrm>
            <a:off x="7296182" y="3020801"/>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Fraud</a:t>
            </a:r>
            <a:endParaRPr lang="en-US" sz="800" b="0" dirty="0">
              <a:solidFill>
                <a:schemeClr val="tx1"/>
              </a:solidFill>
            </a:endParaRPr>
          </a:p>
        </p:txBody>
      </p:sp>
      <p:sp>
        <p:nvSpPr>
          <p:cNvPr id="137" name="Rectangle 136"/>
          <p:cNvSpPr/>
          <p:nvPr/>
        </p:nvSpPr>
        <p:spPr>
          <a:xfrm>
            <a:off x="7873472" y="3018464"/>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Disputes</a:t>
            </a:r>
            <a:endParaRPr lang="en-US" sz="800" b="0" dirty="0">
              <a:solidFill>
                <a:schemeClr val="tx1"/>
              </a:solidFill>
            </a:endParaRPr>
          </a:p>
        </p:txBody>
      </p:sp>
      <p:sp>
        <p:nvSpPr>
          <p:cNvPr id="138" name="Rectangle 137"/>
          <p:cNvSpPr/>
          <p:nvPr/>
        </p:nvSpPr>
        <p:spPr>
          <a:xfrm>
            <a:off x="3831079" y="2649424"/>
            <a:ext cx="473869" cy="31322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Digital Currency</a:t>
            </a:r>
            <a:endParaRPr lang="en-US" sz="800" b="0" dirty="0">
              <a:solidFill>
                <a:schemeClr val="tx1"/>
              </a:solidFill>
            </a:endParaRPr>
          </a:p>
        </p:txBody>
      </p:sp>
      <p:sp>
        <p:nvSpPr>
          <p:cNvPr id="139" name="Rectangle 138"/>
          <p:cNvSpPr/>
          <p:nvPr/>
        </p:nvSpPr>
        <p:spPr>
          <a:xfrm>
            <a:off x="8179478" y="2736532"/>
            <a:ext cx="473869" cy="2087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r>
              <a:rPr lang="en-US" sz="800" dirty="0">
                <a:solidFill>
                  <a:schemeClr val="tx1"/>
                </a:solidFill>
              </a:rPr>
              <a:t>HR</a:t>
            </a:r>
            <a:endParaRPr lang="en-US" sz="800" b="0" dirty="0">
              <a:solidFill>
                <a:schemeClr val="tx1"/>
              </a:solidFill>
            </a:endParaRPr>
          </a:p>
        </p:txBody>
      </p:sp>
      <p:sp>
        <p:nvSpPr>
          <p:cNvPr id="140" name="Rectangle 139"/>
          <p:cNvSpPr/>
          <p:nvPr/>
        </p:nvSpPr>
        <p:spPr>
          <a:xfrm>
            <a:off x="3831079" y="2978902"/>
            <a:ext cx="473869" cy="309586"/>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Life</a:t>
            </a:r>
          </a:p>
        </p:txBody>
      </p:sp>
      <p:sp>
        <p:nvSpPr>
          <p:cNvPr id="143" name="Rectangle 142"/>
          <p:cNvSpPr/>
          <p:nvPr/>
        </p:nvSpPr>
        <p:spPr>
          <a:xfrm>
            <a:off x="3832211" y="2319911"/>
            <a:ext cx="473869" cy="31277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Car Buying Service</a:t>
            </a:r>
          </a:p>
        </p:txBody>
      </p:sp>
      <p:sp>
        <p:nvSpPr>
          <p:cNvPr id="144" name="Rectangle 143"/>
          <p:cNvSpPr/>
          <p:nvPr/>
        </p:nvSpPr>
        <p:spPr>
          <a:xfrm>
            <a:off x="4366557" y="2978392"/>
            <a:ext cx="473869" cy="31009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Protect My ID</a:t>
            </a:r>
          </a:p>
        </p:txBody>
      </p:sp>
      <p:sp>
        <p:nvSpPr>
          <p:cNvPr id="171" name="Rectangle 170"/>
          <p:cNvSpPr/>
          <p:nvPr/>
        </p:nvSpPr>
        <p:spPr>
          <a:xfrm>
            <a:off x="3978792" y="1188443"/>
            <a:ext cx="1061060" cy="82205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800" b="1" dirty="0">
                <a:solidFill>
                  <a:schemeClr val="tx1"/>
                </a:solidFill>
              </a:rPr>
              <a:t>Derived Bank Attributes</a:t>
            </a:r>
          </a:p>
        </p:txBody>
      </p:sp>
      <p:sp>
        <p:nvSpPr>
          <p:cNvPr id="174" name="Rectangle 173"/>
          <p:cNvSpPr/>
          <p:nvPr/>
        </p:nvSpPr>
        <p:spPr>
          <a:xfrm>
            <a:off x="4265601" y="1324934"/>
            <a:ext cx="473869" cy="30975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Customer Level</a:t>
            </a:r>
          </a:p>
        </p:txBody>
      </p:sp>
      <p:sp>
        <p:nvSpPr>
          <p:cNvPr id="176" name="Rectangle 175"/>
          <p:cNvSpPr/>
          <p:nvPr/>
        </p:nvSpPr>
        <p:spPr>
          <a:xfrm>
            <a:off x="4265601" y="1668041"/>
            <a:ext cx="473869" cy="30550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Account Level</a:t>
            </a:r>
          </a:p>
        </p:txBody>
      </p:sp>
      <p:sp>
        <p:nvSpPr>
          <p:cNvPr id="178" name="Rectangle 177"/>
          <p:cNvSpPr/>
          <p:nvPr/>
        </p:nvSpPr>
        <p:spPr>
          <a:xfrm>
            <a:off x="5117011" y="1195009"/>
            <a:ext cx="1396177" cy="818662"/>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Member Debt Solutions</a:t>
            </a:r>
          </a:p>
        </p:txBody>
      </p:sp>
      <p:sp>
        <p:nvSpPr>
          <p:cNvPr id="179" name="Rectangle 178"/>
          <p:cNvSpPr/>
          <p:nvPr/>
        </p:nvSpPr>
        <p:spPr>
          <a:xfrm>
            <a:off x="5218372" y="1322266"/>
            <a:ext cx="473869" cy="31242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Asset Recovery</a:t>
            </a:r>
          </a:p>
        </p:txBody>
      </p:sp>
      <p:sp>
        <p:nvSpPr>
          <p:cNvPr id="180" name="Rectangle 179"/>
          <p:cNvSpPr/>
          <p:nvPr/>
        </p:nvSpPr>
        <p:spPr>
          <a:xfrm>
            <a:off x="5912878" y="1322265"/>
            <a:ext cx="473869" cy="31242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Bankruptcy</a:t>
            </a:r>
          </a:p>
        </p:txBody>
      </p:sp>
      <p:sp>
        <p:nvSpPr>
          <p:cNvPr id="181" name="Rectangle 180"/>
          <p:cNvSpPr/>
          <p:nvPr/>
        </p:nvSpPr>
        <p:spPr>
          <a:xfrm>
            <a:off x="5218371" y="1668915"/>
            <a:ext cx="473869" cy="304628"/>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Collections</a:t>
            </a:r>
          </a:p>
        </p:txBody>
      </p:sp>
      <p:sp>
        <p:nvSpPr>
          <p:cNvPr id="184" name="Rectangle 183"/>
          <p:cNvSpPr/>
          <p:nvPr/>
        </p:nvSpPr>
        <p:spPr>
          <a:xfrm>
            <a:off x="3643162" y="3640699"/>
            <a:ext cx="1262494" cy="80934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Non-Monetary</a:t>
            </a:r>
          </a:p>
        </p:txBody>
      </p:sp>
      <p:sp>
        <p:nvSpPr>
          <p:cNvPr id="185" name="Rectangle 184"/>
          <p:cNvSpPr/>
          <p:nvPr/>
        </p:nvSpPr>
        <p:spPr>
          <a:xfrm>
            <a:off x="3786118" y="3764882"/>
            <a:ext cx="473869" cy="318019"/>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186" name="Rectangle 185"/>
          <p:cNvSpPr/>
          <p:nvPr/>
        </p:nvSpPr>
        <p:spPr>
          <a:xfrm>
            <a:off x="4343998" y="3761109"/>
            <a:ext cx="473869" cy="321791"/>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188" name="Rectangle 187"/>
          <p:cNvSpPr/>
          <p:nvPr/>
        </p:nvSpPr>
        <p:spPr>
          <a:xfrm>
            <a:off x="3786118" y="4104523"/>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193" name="Rectangle 192"/>
          <p:cNvSpPr/>
          <p:nvPr/>
        </p:nvSpPr>
        <p:spPr>
          <a:xfrm>
            <a:off x="5218372" y="3475237"/>
            <a:ext cx="1273562" cy="517873"/>
          </a:xfrm>
          <a:prstGeom prst="rect">
            <a:avLst/>
          </a:prstGeom>
          <a:solidFill>
            <a:srgbClr val="92D05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b="1" dirty="0">
                <a:solidFill>
                  <a:schemeClr val="tx1"/>
                </a:solidFill>
              </a:rPr>
              <a:t>Derived Bank Attributes</a:t>
            </a:r>
          </a:p>
        </p:txBody>
      </p:sp>
      <p:sp>
        <p:nvSpPr>
          <p:cNvPr id="195" name="Rectangle 194"/>
          <p:cNvSpPr/>
          <p:nvPr/>
        </p:nvSpPr>
        <p:spPr>
          <a:xfrm>
            <a:off x="5609913" y="3630072"/>
            <a:ext cx="473869" cy="320534"/>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700" dirty="0">
                <a:solidFill>
                  <a:schemeClr val="tx1"/>
                </a:solidFill>
              </a:rPr>
              <a:t>Transaction Level</a:t>
            </a:r>
          </a:p>
        </p:txBody>
      </p:sp>
      <p:cxnSp>
        <p:nvCxnSpPr>
          <p:cNvPr id="198" name="Straight Connector 60"/>
          <p:cNvCxnSpPr>
            <a:stCxn id="167" idx="2"/>
            <a:endCxn id="168" idx="0"/>
          </p:cNvCxnSpPr>
          <p:nvPr/>
        </p:nvCxnSpPr>
        <p:spPr>
          <a:xfrm>
            <a:off x="779928" y="3371473"/>
            <a:ext cx="0" cy="101374"/>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60"/>
          <p:cNvCxnSpPr>
            <a:stCxn id="167" idx="3"/>
            <a:endCxn id="172" idx="1"/>
          </p:cNvCxnSpPr>
          <p:nvPr/>
        </p:nvCxnSpPr>
        <p:spPr>
          <a:xfrm>
            <a:off x="1246825" y="2728506"/>
            <a:ext cx="80924"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60"/>
          <p:cNvCxnSpPr>
            <a:stCxn id="163" idx="3"/>
            <a:endCxn id="164" idx="1"/>
          </p:cNvCxnSpPr>
          <p:nvPr/>
        </p:nvCxnSpPr>
        <p:spPr>
          <a:xfrm>
            <a:off x="1246825" y="1602645"/>
            <a:ext cx="81239"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60"/>
          <p:cNvCxnSpPr>
            <a:stCxn id="171" idx="2"/>
          </p:cNvCxnSpPr>
          <p:nvPr/>
        </p:nvCxnSpPr>
        <p:spPr>
          <a:xfrm>
            <a:off x="4509322" y="2010496"/>
            <a:ext cx="0" cy="15952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60"/>
          <p:cNvCxnSpPr/>
          <p:nvPr/>
        </p:nvCxnSpPr>
        <p:spPr>
          <a:xfrm>
            <a:off x="5783105" y="2010496"/>
            <a:ext cx="0" cy="15952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60"/>
          <p:cNvCxnSpPr>
            <a:endCxn id="193" idx="1"/>
          </p:cNvCxnSpPr>
          <p:nvPr/>
        </p:nvCxnSpPr>
        <p:spPr>
          <a:xfrm>
            <a:off x="4992421" y="3734174"/>
            <a:ext cx="225951"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60"/>
          <p:cNvCxnSpPr/>
          <p:nvPr/>
        </p:nvCxnSpPr>
        <p:spPr>
          <a:xfrm>
            <a:off x="6513188" y="524183"/>
            <a:ext cx="221571"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6780812" y="452423"/>
            <a:ext cx="1695076" cy="123111"/>
          </a:xfrm>
          <a:prstGeom prst="rect">
            <a:avLst/>
          </a:prstGeom>
          <a:noFill/>
        </p:spPr>
        <p:txBody>
          <a:bodyPr wrap="square" lIns="0" tIns="0" rIns="0" bIns="0" rtlCol="0">
            <a:spAutoFit/>
          </a:bodyPr>
          <a:lstStyle/>
          <a:p>
            <a:r>
              <a:rPr lang="en-US" sz="800" b="1" dirty="0">
                <a:latin typeface="Arial" pitchFamily="34" charset="0"/>
                <a:cs typeface="Arial" pitchFamily="34" charset="0"/>
              </a:rPr>
              <a:t>Integration Point</a:t>
            </a:r>
          </a:p>
        </p:txBody>
      </p:sp>
      <p:sp>
        <p:nvSpPr>
          <p:cNvPr id="231" name="Rectangle 230"/>
          <p:cNvSpPr/>
          <p:nvPr/>
        </p:nvSpPr>
        <p:spPr>
          <a:xfrm>
            <a:off x="4343997" y="4104116"/>
            <a:ext cx="473869" cy="310792"/>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Debit Card</a:t>
            </a:r>
            <a:endParaRPr lang="en-US" sz="800" b="0" dirty="0">
              <a:solidFill>
                <a:schemeClr val="tx1"/>
              </a:solidFill>
            </a:endParaRPr>
          </a:p>
        </p:txBody>
      </p:sp>
      <p:sp>
        <p:nvSpPr>
          <p:cNvPr id="109" name="Rectangle 108"/>
          <p:cNvSpPr/>
          <p:nvPr/>
        </p:nvSpPr>
        <p:spPr>
          <a:xfrm>
            <a:off x="5923209" y="1669271"/>
            <a:ext cx="473869" cy="297867"/>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 Collections</a:t>
            </a:r>
          </a:p>
        </p:txBody>
      </p:sp>
      <p:sp>
        <p:nvSpPr>
          <p:cNvPr id="10" name="Oval 9"/>
          <p:cNvSpPr/>
          <p:nvPr/>
        </p:nvSpPr>
        <p:spPr>
          <a:xfrm>
            <a:off x="1420134" y="155687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511550" y="155679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514642" y="15594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2606058" y="15593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2696968" y="155937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2781714" y="155937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875560" y="15593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281434" y="190231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372850" y="190223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463760" y="190223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548506" y="190223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2642352" y="190223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733740" y="190231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825156" y="190223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960410" y="155945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2051826" y="155937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2142736" y="155937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2227482" y="15593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4289411" y="15589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4380827" y="15588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4286381" y="190149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4377797" y="190141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246886" y="156017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338302" y="156010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5243856" y="189957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5335272" y="189949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5938420" y="155723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6029836" y="15571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944109" y="189408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035525" y="189400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5424629" y="189949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368964" y="193427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557295"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747076" y="193427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964550"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Oval 209"/>
          <p:cNvSpPr/>
          <p:nvPr/>
        </p:nvSpPr>
        <p:spPr>
          <a:xfrm>
            <a:off x="1145738" y="193427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364215" y="329288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3847674" y="25559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4384970" y="255413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4476386" y="25540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4565743" y="25540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4919283" y="25560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010699" y="25559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5439345" y="255413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5530761" y="25540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5956907" y="255405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3847674" y="287975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4381410" y="28812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924344" y="288025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5439345" y="287479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5956215" y="28780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6047631" y="287797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6136988" y="287797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3847674" y="320351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84970" y="320790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4927621" y="32007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5438256" y="32007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5956215" y="320228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6047631" y="320221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1418012" y="264859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1509428" y="264851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1598785" y="264851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1975152" y="264859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066568" y="264851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2155925" y="264851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2510148" y="26503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2601564" y="265026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2692474" y="265026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2777220" y="265026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p:cNvSpPr/>
          <p:nvPr/>
        </p:nvSpPr>
        <p:spPr>
          <a:xfrm>
            <a:off x="2871066" y="265026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3061797" y="264851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1732171" y="303034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1823587" y="303027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p:cNvSpPr/>
          <p:nvPr/>
        </p:nvSpPr>
        <p:spPr>
          <a:xfrm>
            <a:off x="1912944" y="303027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p:nvSpPr>
        <p:spPr>
          <a:xfrm>
            <a:off x="2277030" y="302642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2368446" y="302635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2459356" y="302635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2544102" y="30263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Oval 282"/>
          <p:cNvSpPr/>
          <p:nvPr/>
        </p:nvSpPr>
        <p:spPr>
          <a:xfrm>
            <a:off x="2825618" y="302642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2917034" y="302635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139443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Demand Deposits</a:t>
            </a:r>
            <a:endParaRPr lang="en-US" sz="800" b="0" dirty="0">
              <a:solidFill>
                <a:schemeClr val="tx1"/>
              </a:solidFill>
            </a:endParaRPr>
          </a:p>
        </p:txBody>
      </p:sp>
      <p:sp>
        <p:nvSpPr>
          <p:cNvPr id="286" name="Rectangle 285"/>
          <p:cNvSpPr/>
          <p:nvPr/>
        </p:nvSpPr>
        <p:spPr>
          <a:xfrm>
            <a:off x="1705015" y="410452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Fixed-Term Deposits</a:t>
            </a:r>
            <a:endParaRPr lang="en-US" sz="800" b="0" dirty="0">
              <a:solidFill>
                <a:schemeClr val="tx1"/>
              </a:solidFill>
            </a:endParaRPr>
          </a:p>
        </p:txBody>
      </p:sp>
      <p:sp>
        <p:nvSpPr>
          <p:cNvPr id="287" name="Rectangle 286"/>
          <p:cNvSpPr/>
          <p:nvPr/>
        </p:nvSpPr>
        <p:spPr>
          <a:xfrm>
            <a:off x="1935699"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Consumer Loans</a:t>
            </a:r>
            <a:endParaRPr lang="en-US" sz="800" b="0" dirty="0">
              <a:solidFill>
                <a:schemeClr val="tx1"/>
              </a:solidFill>
            </a:endParaRPr>
          </a:p>
        </p:txBody>
      </p:sp>
      <p:sp>
        <p:nvSpPr>
          <p:cNvPr id="288" name="Rectangle 287"/>
          <p:cNvSpPr/>
          <p:nvPr/>
        </p:nvSpPr>
        <p:spPr>
          <a:xfrm>
            <a:off x="2246283" y="4104524"/>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Mortgage</a:t>
            </a:r>
            <a:endParaRPr lang="en-US" sz="800" b="0" dirty="0">
              <a:solidFill>
                <a:schemeClr val="tx1"/>
              </a:solidFill>
            </a:endParaRPr>
          </a:p>
        </p:txBody>
      </p:sp>
      <p:sp>
        <p:nvSpPr>
          <p:cNvPr id="289" name="Rectangle 288"/>
          <p:cNvSpPr/>
          <p:nvPr/>
        </p:nvSpPr>
        <p:spPr>
          <a:xfrm>
            <a:off x="247705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Credit Card</a:t>
            </a:r>
            <a:endParaRPr lang="en-US" sz="800" b="0" dirty="0">
              <a:solidFill>
                <a:schemeClr val="tx1"/>
              </a:solidFill>
            </a:endParaRPr>
          </a:p>
        </p:txBody>
      </p:sp>
      <p:sp>
        <p:nvSpPr>
          <p:cNvPr id="290" name="Rectangle 289"/>
          <p:cNvSpPr/>
          <p:nvPr/>
        </p:nvSpPr>
        <p:spPr>
          <a:xfrm>
            <a:off x="2787636" y="4106063"/>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Home Equity</a:t>
            </a:r>
            <a:endParaRPr lang="en-US" sz="800" b="0" dirty="0">
              <a:solidFill>
                <a:schemeClr val="tx1"/>
              </a:solidFill>
            </a:endParaRPr>
          </a:p>
        </p:txBody>
      </p:sp>
      <p:sp>
        <p:nvSpPr>
          <p:cNvPr id="301" name="Rectangle 300"/>
          <p:cNvSpPr/>
          <p:nvPr/>
        </p:nvSpPr>
        <p:spPr>
          <a:xfrm>
            <a:off x="3015752" y="3762082"/>
            <a:ext cx="473869" cy="310385"/>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Pre-Paid Card</a:t>
            </a:r>
            <a:endParaRPr lang="en-US" sz="800" b="0" dirty="0">
              <a:solidFill>
                <a:schemeClr val="tx1"/>
              </a:solidFill>
            </a:endParaRPr>
          </a:p>
        </p:txBody>
      </p:sp>
      <p:sp>
        <p:nvSpPr>
          <p:cNvPr id="302" name="Oval 301"/>
          <p:cNvSpPr/>
          <p:nvPr/>
        </p:nvSpPr>
        <p:spPr>
          <a:xfrm>
            <a:off x="1415940" y="399402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1507356" y="399394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p:nvPr/>
        </p:nvSpPr>
        <p:spPr>
          <a:xfrm>
            <a:off x="2510448" y="399660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2601864" y="399652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p:cNvSpPr/>
          <p:nvPr/>
        </p:nvSpPr>
        <p:spPr>
          <a:xfrm>
            <a:off x="2692774" y="399652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2777520" y="399652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Oval 312"/>
          <p:cNvSpPr/>
          <p:nvPr/>
        </p:nvSpPr>
        <p:spPr>
          <a:xfrm>
            <a:off x="2277240" y="4339462"/>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2368656" y="433938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2459566" y="4339387"/>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1729546" y="433946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p:cNvSpPr/>
          <p:nvPr/>
        </p:nvSpPr>
        <p:spPr>
          <a:xfrm>
            <a:off x="1820962" y="433938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1956216" y="399659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Oval 330"/>
          <p:cNvSpPr/>
          <p:nvPr/>
        </p:nvSpPr>
        <p:spPr>
          <a:xfrm>
            <a:off x="2047632" y="399652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2138542" y="399652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p:cNvSpPr/>
          <p:nvPr/>
        </p:nvSpPr>
        <p:spPr>
          <a:xfrm>
            <a:off x="2825618" y="433978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p:cNvSpPr/>
          <p:nvPr/>
        </p:nvSpPr>
        <p:spPr>
          <a:xfrm>
            <a:off x="2917034" y="433970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p:cNvSpPr/>
          <p:nvPr/>
        </p:nvSpPr>
        <p:spPr>
          <a:xfrm>
            <a:off x="3058042" y="39965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p:cNvSpPr/>
          <p:nvPr/>
        </p:nvSpPr>
        <p:spPr>
          <a:xfrm>
            <a:off x="3818496" y="3996674"/>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3909912" y="3996599"/>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p:cNvSpPr/>
          <p:nvPr/>
        </p:nvSpPr>
        <p:spPr>
          <a:xfrm>
            <a:off x="4377771" y="399659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p:cNvSpPr/>
          <p:nvPr/>
        </p:nvSpPr>
        <p:spPr>
          <a:xfrm>
            <a:off x="4469187" y="39965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3818496" y="433946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p:cNvSpPr/>
          <p:nvPr/>
        </p:nvSpPr>
        <p:spPr>
          <a:xfrm>
            <a:off x="3909912" y="433938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p:cNvSpPr/>
          <p:nvPr/>
        </p:nvSpPr>
        <p:spPr>
          <a:xfrm>
            <a:off x="4366858" y="433946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p:cNvSpPr/>
          <p:nvPr/>
        </p:nvSpPr>
        <p:spPr>
          <a:xfrm>
            <a:off x="4458274" y="433938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p:cNvSpPr/>
          <p:nvPr/>
        </p:nvSpPr>
        <p:spPr>
          <a:xfrm>
            <a:off x="4549184" y="4339385"/>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5337544" y="4173384"/>
            <a:ext cx="473869" cy="318313"/>
          </a:xfrm>
          <a:prstGeom prst="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fontAlgn="auto">
              <a:spcBef>
                <a:spcPts val="0"/>
              </a:spcBef>
              <a:spcAft>
                <a:spcPts val="0"/>
              </a:spcAft>
            </a:pPr>
            <a:r>
              <a:rPr lang="en-US" sz="800" dirty="0">
                <a:solidFill>
                  <a:schemeClr val="tx1"/>
                </a:solidFill>
              </a:rPr>
              <a:t>ATM</a:t>
            </a:r>
          </a:p>
        </p:txBody>
      </p:sp>
      <p:sp>
        <p:nvSpPr>
          <p:cNvPr id="350" name="Oval 349"/>
          <p:cNvSpPr/>
          <p:nvPr/>
        </p:nvSpPr>
        <p:spPr>
          <a:xfrm>
            <a:off x="5634263" y="387212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p:cNvSpPr/>
          <p:nvPr/>
        </p:nvSpPr>
        <p:spPr>
          <a:xfrm>
            <a:off x="5725679" y="3872048"/>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p:cNvSpPr/>
          <p:nvPr/>
        </p:nvSpPr>
        <p:spPr>
          <a:xfrm>
            <a:off x="5367672" y="441136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5953268" y="4411366"/>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p:cNvSpPr/>
          <p:nvPr/>
        </p:nvSpPr>
        <p:spPr>
          <a:xfrm>
            <a:off x="369416" y="4450041"/>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Oval 354"/>
          <p:cNvSpPr/>
          <p:nvPr/>
        </p:nvSpPr>
        <p:spPr>
          <a:xfrm>
            <a:off x="557747" y="4450040"/>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p:cNvSpPr/>
          <p:nvPr/>
        </p:nvSpPr>
        <p:spPr>
          <a:xfrm>
            <a:off x="747528" y="4450043"/>
            <a:ext cx="64800" cy="65723"/>
          </a:xfrm>
          <a:prstGeom prst="ellipse">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542626"/>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AC08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w="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_x0020_Classification xmlns="f129ca89-7c0a-4c13-ae90-2e317f486eab">For Internal Use Only</Information_x0020_Classification>
    <Content_x0020_Status xmlns="f129ca89-7c0a-4c13-ae90-2e317f486eab">Work in Progress</Content_x0020_Status>
    <Final_x0020_Date xmlns="f129ca89-7c0a-4c13-ae90-2e317f486ea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c2fca7ab-044c-440c-850a-8951290576b9" ContentTypeId="0x01010070FC9A67B0B0144CB3E6658DBAAE5B76" PreviousValue="true"/>
</file>

<file path=customXml/item4.xml><?xml version="1.0" encoding="utf-8"?>
<?mso-contentType ?>
<spe:Receivers xmlns:spe="http://schemas.microsoft.com/sharepoint/events"/>
</file>

<file path=customXml/item5.xml><?xml version="1.0" encoding="utf-8"?>
<ct:contentTypeSchema xmlns:ct="http://schemas.microsoft.com/office/2006/metadata/contentType" xmlns:ma="http://schemas.microsoft.com/office/2006/metadata/properties/metaAttributes" ct:_="" ma:_="" ma:contentTypeName="General Administration" ma:contentTypeID="0x01010070FC9A67B0B0144CB3E6658DBAAE5B760A0100AC40010EC63A9641A5FDE05729530657" ma:contentTypeVersion="27" ma:contentTypeDescription="Departmental, administrative, and management activities." ma:contentTypeScope="" ma:versionID="7e5d78026cbd3fb220bdf9cda8f2cfdd">
  <xsd:schema xmlns:xsd="http://www.w3.org/2001/XMLSchema" xmlns:xs="http://www.w3.org/2001/XMLSchema" xmlns:p="http://schemas.microsoft.com/office/2006/metadata/properties" xmlns:ns2="f129ca89-7c0a-4c13-ae90-2e317f486eab" targetNamespace="http://schemas.microsoft.com/office/2006/metadata/properties" ma:root="true" ma:fieldsID="b23361d4382f30cea4421982b959cd73" ns2:_="">
    <xsd:import namespace="f129ca89-7c0a-4c13-ae90-2e317f486eab"/>
    <xsd:element name="properties">
      <xsd:complexType>
        <xsd:sequence>
          <xsd:element name="documentManagement">
            <xsd:complexType>
              <xsd:all>
                <xsd:element ref="ns2:Information_x0020_Classification"/>
                <xsd:element ref="ns2:Content_x0020_Status"/>
                <xsd:element ref="ns2:Final_x0020_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29ca89-7c0a-4c13-ae90-2e317f486eab" elementFormDefault="qualified">
    <xsd:import namespace="http://schemas.microsoft.com/office/2006/documentManagement/types"/>
    <xsd:import namespace="http://schemas.microsoft.com/office/infopath/2007/PartnerControls"/>
    <xsd:element name="Information_x0020_Classification" ma:index="8" ma:displayName="Information Classification" ma:default="For Internal Use Only" ma:format="Dropdown" ma:internalName="Information_x0020_Classification">
      <xsd:simpleType>
        <xsd:restriction base="dms:Choice">
          <xsd:enumeration value="For Internal Use Only"/>
          <xsd:enumeration value="Confidential"/>
          <xsd:enumeration value="Restricted"/>
          <xsd:enumeration value="Public Information"/>
        </xsd:restriction>
      </xsd:simpleType>
    </xsd:element>
    <xsd:element name="Content_x0020_Status" ma:index="9" ma:displayName="Content Status" ma:default="Work in Progress" ma:format="Dropdown" ma:internalName="Content_x0020_Status">
      <xsd:simpleType>
        <xsd:restriction base="dms:Choice">
          <xsd:enumeration value="Work in Progress"/>
          <xsd:enumeration value="Final"/>
        </xsd:restriction>
      </xsd:simpleType>
    </xsd:element>
    <xsd:element name="Final_x0020_Date" ma:index="10" nillable="true" ma:displayName="Final Date" ma:format="DateOnly" ma:hidden="true" ma:internalName="Final_x0020_Date"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42761-981A-467F-8411-886F3C38E528}">
  <ds:schemaRefs>
    <ds:schemaRef ds:uri="http://schemas.microsoft.com/office/2006/documentManagement/types"/>
    <ds:schemaRef ds:uri="http://www.w3.org/XML/1998/namespace"/>
    <ds:schemaRef ds:uri="http://purl.org/dc/dcmitype/"/>
    <ds:schemaRef ds:uri="http://schemas.openxmlformats.org/package/2006/metadata/core-properties"/>
    <ds:schemaRef ds:uri="f129ca89-7c0a-4c13-ae90-2e317f486eab"/>
    <ds:schemaRef ds:uri="http://schemas.microsoft.com/office/infopath/2007/PartnerControls"/>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22FF863B-21F3-4471-9967-79CC7F3D7F1A}">
  <ds:schemaRefs>
    <ds:schemaRef ds:uri="http://schemas.microsoft.com/sharepoint/v3/contenttype/forms"/>
  </ds:schemaRefs>
</ds:datastoreItem>
</file>

<file path=customXml/itemProps3.xml><?xml version="1.0" encoding="utf-8"?>
<ds:datastoreItem xmlns:ds="http://schemas.openxmlformats.org/officeDocument/2006/customXml" ds:itemID="{11A94D5B-8903-4493-982D-0C68B4219080}">
  <ds:schemaRefs>
    <ds:schemaRef ds:uri="Microsoft.SharePoint.Taxonomy.ContentTypeSync"/>
  </ds:schemaRefs>
</ds:datastoreItem>
</file>

<file path=customXml/itemProps4.xml><?xml version="1.0" encoding="utf-8"?>
<ds:datastoreItem xmlns:ds="http://schemas.openxmlformats.org/officeDocument/2006/customXml" ds:itemID="{B4EDBA7F-149D-4580-8004-F3584501BFBD}">
  <ds:schemaRefs>
    <ds:schemaRef ds:uri="http://schemas.microsoft.com/sharepoint/events"/>
  </ds:schemaRefs>
</ds:datastoreItem>
</file>

<file path=customXml/itemProps5.xml><?xml version="1.0" encoding="utf-8"?>
<ds:datastoreItem xmlns:ds="http://schemas.openxmlformats.org/officeDocument/2006/customXml" ds:itemID="{AFCAAF8E-F835-429D-92A3-39625EF8D5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29ca89-7c0a-4c13-ae90-2e317f486e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14937</TotalTime>
  <Words>2676</Words>
  <Application>Microsoft Office PowerPoint</Application>
  <PresentationFormat>On-screen Show (16:9)</PresentationFormat>
  <Paragraphs>1099</Paragraphs>
  <Slides>18</Slides>
  <Notes>17</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Microsoft Sans Serif</vt:lpstr>
      <vt:lpstr>Times New Roman</vt:lpstr>
      <vt:lpstr>Wingdings</vt:lpstr>
      <vt:lpstr>Office Theme</vt:lpstr>
      <vt:lpstr>Bank Data Mart Design</vt:lpstr>
      <vt:lpstr>PowerPoint Presentation</vt:lpstr>
      <vt:lpstr>GPM – High Level Design</vt:lpstr>
      <vt:lpstr>Definitions</vt:lpstr>
      <vt:lpstr>GPM – Weighted – (Proposed)</vt:lpstr>
      <vt:lpstr>PowerPoint Presentation</vt:lpstr>
      <vt:lpstr>GPM – High Level Design (WIP)</vt:lpstr>
      <vt:lpstr>Phase 1 (Summer Release)</vt:lpstr>
      <vt:lpstr>GPM – Weighted</vt:lpstr>
      <vt:lpstr>GPM – Weighted – Phase 1</vt:lpstr>
      <vt:lpstr>PowerPoint Presentation</vt:lpstr>
      <vt:lpstr>GPM – Weighted – Phase 2 (Proposed)</vt:lpstr>
      <vt:lpstr>Target State Bank Data Mart</vt:lpstr>
      <vt:lpstr>Target State Bank Data Mart</vt:lpstr>
      <vt:lpstr>GPM - Phase One (Summer Release)</vt:lpstr>
      <vt:lpstr>Target State Bank Data Mart</vt:lpstr>
      <vt:lpstr>GPM - Phase One (Summer Release)</vt:lpstr>
      <vt:lpstr>GPM – Weighted – (Proposed - old)</vt:lpstr>
    </vt:vector>
  </TitlesOfParts>
  <Company>USAA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P&amp;C Reporting and Analytics Domain Assessment Review</dc:title>
  <dc:creator>Caleb Schmidt</dc:creator>
  <cp:keywords>Select Classification Level, For Internal Use Only</cp:keywords>
  <cp:lastModifiedBy>Popuri, Sushmitha</cp:lastModifiedBy>
  <cp:revision>1366</cp:revision>
  <dcterms:created xsi:type="dcterms:W3CDTF">2014-05-13T17:24:06Z</dcterms:created>
  <dcterms:modified xsi:type="dcterms:W3CDTF">2017-07-03T18:20:45Z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ti_imgdate">
    <vt:lpwstr>2014-05-27T00:00:00Z</vt:lpwstr>
  </property>
  <property fmtid="{D5CDD505-2E9C-101B-9397-08002B2CF9AE}" pid="3" name="ContentTypeId">
    <vt:lpwstr>0x01010070FC9A67B0B0144CB3E6658DBAAE5B760A0100AC40010EC63A9641A5FDE05729530657</vt:lpwstr>
  </property>
  <property fmtid="{D5CDD505-2E9C-101B-9397-08002B2CF9AE}" pid="4" name="_dlc_DocIdItemGuid">
    <vt:lpwstr>baf3f7e9-3b4a-47dd-a2cc-5fe9b4353d8d</vt:lpwstr>
  </property>
  <property fmtid="{D5CDD505-2E9C-101B-9397-08002B2CF9AE}" pid="5" name="WorkflowChangePath">
    <vt:lpwstr>52b38c69-977a-4294-a734-11abf335aa9d,4;</vt:lpwstr>
  </property>
  <property fmtid="{D5CDD505-2E9C-101B-9397-08002B2CF9AE}" pid="6" name="Order">
    <vt:r8>123000</vt:r8>
  </property>
  <property fmtid="{D5CDD505-2E9C-101B-9397-08002B2CF9AE}" pid="7" name="TitusGUID">
    <vt:lpwstr>3c976930-ae6e-42a3-9a1c-a64eb954d528</vt:lpwstr>
  </property>
  <property fmtid="{D5CDD505-2E9C-101B-9397-08002B2CF9AE}" pid="8" name="Classification">
    <vt:lpwstr>For Internal Use Only</vt:lpwstr>
  </property>
  <property fmtid="{D5CDD505-2E9C-101B-9397-08002B2CF9AE}" pid="9" name="ApplyVisualMarking">
    <vt:lpwstr>Header</vt:lpwstr>
  </property>
</Properties>
</file>