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0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440" y="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2DB92-43A3-0A48-9CB6-D6E30A49B3E1}" type="datetimeFigureOut">
              <a:rPr lang="en-US" smtClean="0"/>
              <a:t>7/3/17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46B3F-E44D-D24D-8A02-5228661A2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26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46B3F-E44D-D24D-8A02-5228661A29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3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C2E5-AFBB-D74B-9037-827544C9C3C5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1117-AD8F-A549-93AD-7992D742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9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C2E5-AFBB-D74B-9037-827544C9C3C5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1117-AD8F-A549-93AD-7992D742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C2E5-AFBB-D74B-9037-827544C9C3C5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1117-AD8F-A549-93AD-7992D742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3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C2E5-AFBB-D74B-9037-827544C9C3C5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1117-AD8F-A549-93AD-7992D742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8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C2E5-AFBB-D74B-9037-827544C9C3C5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1117-AD8F-A549-93AD-7992D742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1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C2E5-AFBB-D74B-9037-827544C9C3C5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1117-AD8F-A549-93AD-7992D742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C2E5-AFBB-D74B-9037-827544C9C3C5}" type="datetimeFigureOut">
              <a:rPr lang="en-US" smtClean="0"/>
              <a:t>6/26/17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1117-AD8F-A549-93AD-7992D742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7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C2E5-AFBB-D74B-9037-827544C9C3C5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1117-AD8F-A549-93AD-7992D742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5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C2E5-AFBB-D74B-9037-827544C9C3C5}" type="datetimeFigureOut">
              <a:rPr lang="en-US" smtClean="0"/>
              <a:t>6/26/17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1117-AD8F-A549-93AD-7992D742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9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C2E5-AFBB-D74B-9037-827544C9C3C5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1117-AD8F-A549-93AD-7992D742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3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C2E5-AFBB-D74B-9037-827544C9C3C5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1117-AD8F-A549-93AD-7992D742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1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4C2E5-AFBB-D74B-9037-827544C9C3C5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71117-AD8F-A549-93AD-7992D742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9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Deep Learning in Medical Image Analysis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Yao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8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Abdominal Image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43621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Multiple: segmentation of liver, spleen and kidneys</a:t>
            </a:r>
          </a:p>
          <a:p>
            <a:r>
              <a:rPr lang="en-US" dirty="0" smtClean="0"/>
              <a:t>Segmentation tasks in liver imaging</a:t>
            </a:r>
          </a:p>
          <a:p>
            <a:r>
              <a:rPr lang="en-US" dirty="0" smtClean="0"/>
              <a:t>Kidneys: CT, Ultrasound</a:t>
            </a:r>
          </a:p>
          <a:p>
            <a:r>
              <a:rPr lang="en-US" dirty="0" smtClean="0"/>
              <a:t>Pancreas segmentation in CT</a:t>
            </a:r>
          </a:p>
          <a:p>
            <a:r>
              <a:rPr lang="en-US" dirty="0" smtClean="0"/>
              <a:t>Colon: Colonoscopy, CT</a:t>
            </a:r>
          </a:p>
          <a:p>
            <a:r>
              <a:rPr lang="en-US" dirty="0" smtClean="0"/>
              <a:t>Prostate segmentation in MRI</a:t>
            </a:r>
          </a:p>
          <a:p>
            <a:r>
              <a:rPr lang="en-US" dirty="0" smtClean="0"/>
              <a:t>Prostate</a:t>
            </a:r>
          </a:p>
          <a:p>
            <a:r>
              <a:rPr lang="en-US" dirty="0" smtClean="0"/>
              <a:t>Bladder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811" y="1600200"/>
            <a:ext cx="1841500" cy="185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6489" y="3454531"/>
            <a:ext cx="2475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Prostate segmentation (PROMISE12)</a:t>
            </a:r>
          </a:p>
          <a:p>
            <a:r>
              <a:rPr lang="en-US" sz="1200" dirty="0" smtClean="0"/>
              <a:t>(Yu et at., 2017)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13932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Musculoskeletal Image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MRI</a:t>
            </a:r>
          </a:p>
          <a:p>
            <a:r>
              <a:rPr lang="en-US" dirty="0" smtClean="0"/>
              <a:t>CT</a:t>
            </a:r>
          </a:p>
          <a:p>
            <a:r>
              <a:rPr lang="en-US" dirty="0" smtClean="0"/>
              <a:t>Ultrasound</a:t>
            </a:r>
          </a:p>
          <a:p>
            <a:r>
              <a:rPr lang="en-US" dirty="0" smtClean="0"/>
              <a:t>X-ray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299" y="1600200"/>
            <a:ext cx="2703734" cy="25720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23049" y="4172233"/>
            <a:ext cx="3251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Posterior-element fracture detection on spine CT</a:t>
            </a:r>
          </a:p>
          <a:p>
            <a:r>
              <a:rPr lang="en-US" sz="1200" dirty="0" smtClean="0"/>
              <a:t>(Roth et al., 2016)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0210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Image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Fetal imaging</a:t>
            </a:r>
          </a:p>
          <a:p>
            <a:r>
              <a:rPr lang="en-US" dirty="0" smtClean="0"/>
              <a:t>Dermatology</a:t>
            </a:r>
          </a:p>
          <a:p>
            <a:r>
              <a:rPr lang="en-US" dirty="0" smtClean="0"/>
              <a:t>Lymph nodes</a:t>
            </a:r>
          </a:p>
          <a:p>
            <a:r>
              <a:rPr lang="en-US" dirty="0" smtClean="0"/>
              <a:t>Other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053"/>
          <a:stretch/>
        </p:blipFill>
        <p:spPr>
          <a:xfrm>
            <a:off x="5537775" y="1773695"/>
            <a:ext cx="1815613" cy="185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3850" y="3645533"/>
            <a:ext cx="1678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Skin lesion classification</a:t>
            </a:r>
          </a:p>
          <a:p>
            <a:r>
              <a:rPr lang="en-US" sz="1200" dirty="0" smtClean="0"/>
              <a:t>(</a:t>
            </a:r>
            <a:r>
              <a:rPr lang="en-US" sz="1200" dirty="0" err="1" smtClean="0"/>
              <a:t>Esteva</a:t>
            </a:r>
            <a:r>
              <a:rPr lang="en-US" sz="1200" dirty="0" smtClean="0"/>
              <a:t> et al., 2017)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0814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Aspects of Successful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Expert knowledge about the task</a:t>
            </a:r>
          </a:p>
          <a:p>
            <a:r>
              <a:rPr lang="en-US" dirty="0" smtClean="0"/>
              <a:t>Augmentation and pre-processing techniques</a:t>
            </a:r>
          </a:p>
          <a:p>
            <a:r>
              <a:rPr lang="en-US" dirty="0" smtClean="0"/>
              <a:t>Architecture design with unique task-specific properties</a:t>
            </a:r>
          </a:p>
          <a:p>
            <a:r>
              <a:rPr lang="en-US" dirty="0" smtClean="0"/>
              <a:t>Model hyper-parameter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34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Unavailability of annotations/labeling for image data</a:t>
            </a:r>
          </a:p>
          <a:p>
            <a:pPr lvl="1"/>
            <a:r>
              <a:rPr lang="en-US" dirty="0" smtClean="0"/>
              <a:t>Time consuming</a:t>
            </a:r>
          </a:p>
          <a:p>
            <a:pPr lvl="1"/>
            <a:r>
              <a:rPr lang="en-US" dirty="0" smtClean="0"/>
              <a:t>Label noise</a:t>
            </a:r>
          </a:p>
          <a:p>
            <a:r>
              <a:rPr lang="en-US" dirty="0" smtClean="0"/>
              <a:t>Classification/Segmentation: simplified binary task with highly heterogeneous classes</a:t>
            </a:r>
          </a:p>
          <a:p>
            <a:r>
              <a:rPr lang="en-US" dirty="0" smtClean="0"/>
              <a:t>Class imbalance</a:t>
            </a:r>
          </a:p>
          <a:p>
            <a:r>
              <a:rPr lang="en-US" dirty="0" smtClean="0"/>
              <a:t>Useful information outside medical images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9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7754"/>
            <a:ext cx="9144000" cy="549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97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 MRI Image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623012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Disorder classification (AD, MCI, Schizophrenia)</a:t>
            </a:r>
          </a:p>
          <a:p>
            <a:r>
              <a:rPr lang="en-US" dirty="0" smtClean="0"/>
              <a:t>Tissue/anatomy/lesion/tumor segmentation</a:t>
            </a:r>
          </a:p>
          <a:p>
            <a:r>
              <a:rPr lang="en-US" dirty="0" smtClean="0"/>
              <a:t>Lesion/tumor detection and classification</a:t>
            </a:r>
          </a:p>
          <a:p>
            <a:r>
              <a:rPr lang="en-US" dirty="0" smtClean="0"/>
              <a:t>Survival/disease activity/development prediction</a:t>
            </a:r>
          </a:p>
          <a:p>
            <a:r>
              <a:rPr lang="en-US" dirty="0" smtClean="0"/>
              <a:t>Image construction/enhancement</a:t>
            </a:r>
          </a:p>
          <a:p>
            <a:r>
              <a:rPr lang="en-US" dirty="0" smtClean="0"/>
              <a:t>Other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370" t="4057" r="4286" b="4604"/>
          <a:stretch/>
        </p:blipFill>
        <p:spPr>
          <a:xfrm>
            <a:off x="6540979" y="1864914"/>
            <a:ext cx="1856109" cy="18560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7911" y="3703125"/>
            <a:ext cx="2438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Segmentation of lesions in the brain</a:t>
            </a:r>
          </a:p>
          <a:p>
            <a:r>
              <a:rPr lang="en-US" sz="1200" dirty="0" smtClean="0"/>
              <a:t>(</a:t>
            </a:r>
            <a:r>
              <a:rPr lang="en-US" sz="1200" dirty="0" err="1" smtClean="0"/>
              <a:t>Ghafoorian</a:t>
            </a:r>
            <a:r>
              <a:rPr lang="en-US" sz="1200" dirty="0" smtClean="0"/>
              <a:t> et al., 2016)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7281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Retinal Image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1928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Color fundus images: segmentation of anatomical structures and quality assessment</a:t>
            </a:r>
          </a:p>
          <a:p>
            <a:r>
              <a:rPr lang="en-US" dirty="0" smtClean="0"/>
              <a:t>Color fundus images: detection of abnormalities and diseases</a:t>
            </a:r>
          </a:p>
          <a:p>
            <a:r>
              <a:rPr lang="en-US" dirty="0" smtClean="0"/>
              <a:t>Work in other imaging modalities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122" y="1600200"/>
            <a:ext cx="1854200" cy="185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5298" y="3516757"/>
            <a:ext cx="2298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Diabetic retinopathy classification</a:t>
            </a:r>
          </a:p>
          <a:p>
            <a:r>
              <a:rPr lang="en-US" sz="1200" dirty="0"/>
              <a:t>v</a:t>
            </a:r>
            <a:r>
              <a:rPr lang="en-US" sz="1200" dirty="0" smtClean="0"/>
              <a:t>an </a:t>
            </a:r>
            <a:r>
              <a:rPr lang="en-US" sz="1200" dirty="0" err="1" smtClean="0"/>
              <a:t>Grinsven</a:t>
            </a:r>
            <a:r>
              <a:rPr lang="en-US" sz="1200" dirty="0" smtClean="0"/>
              <a:t> et al.,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9491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Chest X-ray Image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Nodule detection</a:t>
            </a:r>
          </a:p>
          <a:p>
            <a:r>
              <a:rPr lang="en-US" dirty="0" smtClean="0"/>
              <a:t>Image retrieval</a:t>
            </a:r>
          </a:p>
          <a:p>
            <a:r>
              <a:rPr lang="en-US" dirty="0" smtClean="0"/>
              <a:t>Pathology detection</a:t>
            </a:r>
          </a:p>
          <a:p>
            <a:r>
              <a:rPr lang="en-US" dirty="0" smtClean="0"/>
              <a:t>Tuberculosis detection</a:t>
            </a:r>
          </a:p>
          <a:p>
            <a:r>
              <a:rPr lang="en-US" dirty="0" smtClean="0"/>
              <a:t>Frontal/lateral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003402" y="1600200"/>
            <a:ext cx="1879600" cy="1892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1213" y="3501257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Bone suppression in x-rays</a:t>
            </a:r>
          </a:p>
          <a:p>
            <a:r>
              <a:rPr lang="en-US" sz="1200" dirty="0" smtClean="0"/>
              <a:t>(Yang et al., 2016)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1480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Chest CT Image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Segmentation: airway</a:t>
            </a:r>
          </a:p>
          <a:p>
            <a:r>
              <a:rPr lang="en-US" dirty="0" smtClean="0"/>
              <a:t>Nodule detection and analysis</a:t>
            </a:r>
          </a:p>
          <a:p>
            <a:r>
              <a:rPr lang="en-US" dirty="0" smtClean="0"/>
              <a:t>Interstitial lung disease</a:t>
            </a:r>
          </a:p>
          <a:p>
            <a:r>
              <a:rPr lang="en-US" dirty="0" smtClean="0"/>
              <a:t>Other applications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170" y="1299504"/>
            <a:ext cx="1892300" cy="185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12683" y="3153704"/>
            <a:ext cx="2894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Leak detection in airway tree segmentation</a:t>
            </a:r>
          </a:p>
          <a:p>
            <a:r>
              <a:rPr lang="en-US" sz="1200" dirty="0" smtClean="0"/>
              <a:t>(</a:t>
            </a:r>
            <a:r>
              <a:rPr lang="en-US" sz="1200" dirty="0" err="1" smtClean="0"/>
              <a:t>Charbonnier</a:t>
            </a:r>
            <a:r>
              <a:rPr lang="en-US" sz="1200" dirty="0" smtClean="0"/>
              <a:t> et al., 2017)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970" y="3842862"/>
            <a:ext cx="1841500" cy="185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49272" y="5697062"/>
            <a:ext cx="210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Nodule classification (LUNA16)</a:t>
            </a:r>
          </a:p>
          <a:p>
            <a:r>
              <a:rPr lang="en-US" sz="1200" dirty="0" smtClean="0"/>
              <a:t>(Dou et al., 2016)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548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Pathology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52502" cy="4525963"/>
          </a:xfrm>
        </p:spPr>
        <p:txBody>
          <a:bodyPr/>
          <a:lstStyle/>
          <a:p>
            <a:r>
              <a:rPr lang="en-US" dirty="0" smtClean="0"/>
              <a:t>Nucleus detection, segmentation, and classification</a:t>
            </a:r>
          </a:p>
          <a:p>
            <a:r>
              <a:rPr lang="en-US" dirty="0" smtClean="0"/>
              <a:t>Large organ segmentation</a:t>
            </a:r>
          </a:p>
          <a:p>
            <a:r>
              <a:rPr lang="en-US" dirty="0" smtClean="0"/>
              <a:t>Detection and classification of disease</a:t>
            </a:r>
          </a:p>
          <a:p>
            <a:r>
              <a:rPr lang="en-US" dirty="0" smtClean="0"/>
              <a:t>Other pathology applications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702" y="1600200"/>
            <a:ext cx="1828800" cy="1841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8942" y="3435800"/>
            <a:ext cx="247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Breast cancer metastases detection in lymph nodes (CAMELYON16)</a:t>
            </a:r>
          </a:p>
          <a:p>
            <a:r>
              <a:rPr lang="en-US" sz="1200" dirty="0" smtClean="0"/>
              <a:t>(Wang et al., 2016)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1155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Breast Image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Mammography</a:t>
            </a:r>
          </a:p>
          <a:p>
            <a:r>
              <a:rPr lang="en-US" dirty="0" err="1" smtClean="0"/>
              <a:t>Tomosynthesis</a:t>
            </a:r>
            <a:endParaRPr lang="en-US" dirty="0" smtClean="0"/>
          </a:p>
          <a:p>
            <a:r>
              <a:rPr lang="en-US" dirty="0" smtClean="0"/>
              <a:t>Ultrasound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317" t="3475" r="4902" b="3586"/>
          <a:stretch/>
        </p:blipFill>
        <p:spPr>
          <a:xfrm>
            <a:off x="3872977" y="1600200"/>
            <a:ext cx="1864989" cy="18649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15431" y="3521677"/>
            <a:ext cx="236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Mammographic mass classification</a:t>
            </a:r>
          </a:p>
          <a:p>
            <a:r>
              <a:rPr lang="en-US" sz="1200" dirty="0" smtClean="0"/>
              <a:t>(</a:t>
            </a:r>
            <a:r>
              <a:rPr lang="en-US" sz="1200" dirty="0" err="1" smtClean="0"/>
              <a:t>Kooi</a:t>
            </a:r>
            <a:r>
              <a:rPr lang="en-US" sz="1200" dirty="0" smtClean="0"/>
              <a:t> et al., 2016)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74538" y="1600200"/>
            <a:ext cx="2843881" cy="31742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96602" y="4774463"/>
            <a:ext cx="2921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Breast tumor classification with shear-wave </a:t>
            </a:r>
            <a:r>
              <a:rPr lang="en-US" sz="1200" dirty="0" err="1" smtClean="0"/>
              <a:t>elastography</a:t>
            </a:r>
            <a:endParaRPr lang="en-US" sz="1200" dirty="0" smtClean="0"/>
          </a:p>
          <a:p>
            <a:r>
              <a:rPr lang="en-US" sz="1200" dirty="0" smtClean="0"/>
              <a:t>(Zhang et al., 2016)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3266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Cardiac Image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MRI</a:t>
            </a:r>
          </a:p>
          <a:p>
            <a:r>
              <a:rPr lang="en-US" dirty="0" smtClean="0"/>
              <a:t>Ultrasound</a:t>
            </a:r>
          </a:p>
          <a:p>
            <a:r>
              <a:rPr lang="en-US" dirty="0" smtClean="0"/>
              <a:t>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452" y="1600200"/>
            <a:ext cx="3471139" cy="35456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36551" y="5145802"/>
            <a:ext cx="403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Left ventricle MRI images segmentation (MICCAI &amp; PRETERM) </a:t>
            </a:r>
          </a:p>
          <a:p>
            <a:r>
              <a:rPr lang="en-US" sz="1200" dirty="0" smtClean="0"/>
              <a:t>(Tran et al., 2016)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7614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10191</TotalTime>
  <Words>428</Words>
  <Application>Microsoft Macintosh PowerPoint</Application>
  <PresentationFormat>On-screen Show (4:3)</PresentationFormat>
  <Paragraphs>94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Deep Learning in Medical Image Analysis</vt:lpstr>
      <vt:lpstr>Overview</vt:lpstr>
      <vt:lpstr>Brain MRI Image Analysis</vt:lpstr>
      <vt:lpstr>Retinal Image Analysis</vt:lpstr>
      <vt:lpstr>Chest X-ray Image Analysis</vt:lpstr>
      <vt:lpstr>Chest CT Image Analysis</vt:lpstr>
      <vt:lpstr>Digital Pathology Images</vt:lpstr>
      <vt:lpstr>Breast Image Analysis</vt:lpstr>
      <vt:lpstr>Cardiac Image Analysis</vt:lpstr>
      <vt:lpstr>Abdominal Image Analysis</vt:lpstr>
      <vt:lpstr>Musculoskeletal Image Analysis</vt:lpstr>
      <vt:lpstr>Various Image Analysis</vt:lpstr>
      <vt:lpstr>Key Aspects of Successful Methods</vt:lpstr>
      <vt:lpstr>Unique Challenges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in Medical Image Analysis</dc:title>
  <dc:creator>Hang (Contractor) Yao</dc:creator>
  <cp:lastModifiedBy>Hang (Contractor) Yao</cp:lastModifiedBy>
  <cp:revision>19</cp:revision>
  <dcterms:created xsi:type="dcterms:W3CDTF">2017-06-26T19:38:41Z</dcterms:created>
  <dcterms:modified xsi:type="dcterms:W3CDTF">2017-07-03T21:30:24Z</dcterms:modified>
</cp:coreProperties>
</file>