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356" r:id="rId6"/>
    <p:sldId id="321" r:id="rId7"/>
    <p:sldId id="326" r:id="rId8"/>
    <p:sldId id="323" r:id="rId9"/>
    <p:sldId id="334" r:id="rId10"/>
    <p:sldId id="327" r:id="rId11"/>
    <p:sldId id="329" r:id="rId12"/>
    <p:sldId id="330" r:id="rId13"/>
    <p:sldId id="324" r:id="rId14"/>
    <p:sldId id="328" r:id="rId15"/>
    <p:sldId id="331" r:id="rId16"/>
    <p:sldId id="332" r:id="rId17"/>
    <p:sldId id="333" r:id="rId18"/>
    <p:sldId id="335" r:id="rId19"/>
    <p:sldId id="325" r:id="rId20"/>
    <p:sldId id="319" r:id="rId21"/>
    <p:sldId id="257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6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defRPr sz="3200" b="1" baseline="0">
                <a:latin typeface="Gill Sans MT" panose="020B0502020104020203" pitchFamily="34" charset="0"/>
              </a:defRPr>
            </a:lvl1pPr>
            <a:lvl2pPr>
              <a:defRPr sz="28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8245"/>
            <a:ext cx="9144000" cy="1074420"/>
          </a:xfrm>
        </p:spPr>
        <p:txBody>
          <a:bodyPr>
            <a:normAutofit fontScale="90000"/>
          </a:bodyPr>
          <a:lstStyle/>
          <a:p>
            <a:r>
              <a:rPr lang="zh-CN" altLang="en-US" sz="4400">
                <a:latin typeface="+mj-lt"/>
                <a:cs typeface="+mj-lt"/>
              </a:rPr>
              <a:t>Interpretation of </a:t>
            </a:r>
            <a:r>
              <a:rPr lang="en-US" sz="4400">
                <a:latin typeface="+mj-lt"/>
                <a:cs typeface="+mj-lt"/>
              </a:rPr>
              <a:t>Calvin</a:t>
            </a:r>
            <a:r>
              <a:rPr sz="4400">
                <a:latin typeface="+mj-lt"/>
                <a:cs typeface="+mj-lt"/>
              </a:rPr>
              <a:t> Filesystem</a:t>
            </a:r>
            <a:r>
              <a:rPr lang="zh-CN" altLang="en-US" sz="4400">
                <a:latin typeface="+mj-lt"/>
                <a:cs typeface="+mj-lt"/>
              </a:rPr>
              <a:t> Paper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17182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Yuhang li , Deming Ren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0" y="455739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2023/10/13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OLLP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353800" cy="47332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Analyse:</a:t>
            </a:r>
            <a:endParaRPr lang="en-US" altLang="zh-CN" sz="2800" b="0" dirty="0">
              <a:sym typeface="+mn-ea"/>
            </a:endParaRPr>
          </a:p>
          <a:p>
            <a:pPr marL="0" lvl="0" indent="457200">
              <a:buNone/>
            </a:pPr>
            <a:r>
              <a:rPr lang="en-US" altLang="zh-CN" sz="2800" b="0" dirty="0">
                <a:sym typeface="+mn-ea"/>
              </a:rPr>
              <a:t>The purpose of the Analyze phase is to determine the read and write-sets of the transaction</a:t>
            </a:r>
            <a:endParaRPr lang="en-US" altLang="zh-CN" sz="2800" b="0" dirty="0">
              <a:sym typeface="+mn-ea"/>
            </a:endParaRPr>
          </a:p>
          <a:p>
            <a:pPr marL="0" lvl="0" indent="457200">
              <a:buNone/>
            </a:pPr>
            <a:endParaRPr lang="en-US" altLang="zh-CN" sz="2800" b="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Run:</a:t>
            </a:r>
            <a:endParaRPr lang="en-US" altLang="zh-CN" sz="2800" b="0" dirty="0">
              <a:sym typeface="+mn-ea"/>
            </a:endParaRPr>
          </a:p>
          <a:p>
            <a:pPr marL="0" lvl="0" indent="457200">
              <a:buNone/>
            </a:pPr>
            <a:r>
              <a:rPr lang="en-US" altLang="zh-CN" sz="2800" b="0" dirty="0">
                <a:sym typeface="+mn-ea"/>
              </a:rPr>
              <a:t>d</a:t>
            </a:r>
            <a:r>
              <a:rPr lang="en-US" altLang="zh-CN" sz="2800" b="0" dirty="0">
                <a:sym typeface="+mn-ea"/>
              </a:rPr>
              <a:t>etect whether the read and write set of the transaction has changed</a:t>
            </a:r>
            <a:endParaRPr lang="en-US" altLang="zh-CN" sz="280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  <a:sym typeface="+mn-ea"/>
              </a:rPr>
              <a:t>The file of an update</a:t>
            </a:r>
            <a:endParaRPr lang="en-US" altLang="zh-CN" b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The file of an update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353800" cy="47332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0" dirty="0"/>
              <a:t>$ echo "import antigravity" &gt; /home/calvin/fly.py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(1)Write File Data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(2)Construct Metadata Operation</a:t>
            </a:r>
            <a:endParaRPr lang="en-US" altLang="zh-CN" b="0" dirty="0"/>
          </a:p>
          <a:p>
            <a:pPr marL="0" indent="0">
              <a:buNone/>
            </a:pPr>
            <a:endParaRPr lang="zh-CN" altLang="en-US" b="0" dirty="0"/>
          </a:p>
          <a:p>
            <a:pPr marL="0" indent="0">
              <a:buNone/>
            </a:pPr>
            <a:r>
              <a:rPr lang="en-US" altLang="zh-CN" b="0" dirty="0"/>
              <a:t>(3)Append Transaction Request to Log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(4)Apply Update to Metadata Store</a:t>
            </a: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Write File D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ata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353800" cy="47332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0" dirty="0"/>
              <a:t>(1)obtain a block id β from a block store server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(2)β is hashed to identify the bucket(also lookup bucket map)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(3) sends a block write request (β → import antigravity) to each of those block servers</a:t>
            </a: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Construct Metadata Operation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353800" cy="47332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0" dirty="0"/>
              <a:t>Compound transaction request α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(1) create file /home/calvin/fly.py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(2) resize the file to 18 bytes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(3) write β : [0,18) to byte range [0,18) of the file</a:t>
            </a: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Append Transaction Request to Log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353800" cy="4733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0" dirty="0"/>
              <a:t>(1) The CalvinFS front-end sends the </a:t>
            </a:r>
            <a:r>
              <a:rPr lang="en-US" altLang="zh-CN" sz="2400" b="0" dirty="0">
                <a:sym typeface="+mn-ea"/>
              </a:rPr>
              <a:t>Compound transaction </a:t>
            </a:r>
            <a:r>
              <a:rPr lang="en-US" altLang="zh-CN" sz="2400" b="0" dirty="0"/>
              <a:t>request </a:t>
            </a:r>
            <a:r>
              <a:rPr lang="en-US" altLang="zh-CN" sz="2400" b="0" dirty="0">
                <a:sym typeface="+mn-ea"/>
              </a:rPr>
              <a:t>α </a:t>
            </a:r>
            <a:r>
              <a:rPr lang="en-US" altLang="zh-CN" sz="2400" b="0" dirty="0"/>
              <a:t>to a Calvin log front-end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(2) </a:t>
            </a:r>
            <a:r>
              <a:rPr lang="en-US" altLang="zh-CN" sz="2400" b="0" dirty="0">
                <a:sym typeface="+mn-ea"/>
              </a:rPr>
              <a:t>a Calvin log front-end appends α to (unique id γ)batch of log entries</a:t>
            </a:r>
            <a:endParaRPr lang="en-US" altLang="zh-CN" sz="2400" b="0" dirty="0">
              <a:sym typeface="+mn-ea"/>
            </a:endParaRPr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(3) batch </a:t>
            </a:r>
            <a:r>
              <a:rPr lang="en-US" altLang="zh-CN" sz="2400" b="0" dirty="0">
                <a:sym typeface="+mn-ea"/>
              </a:rPr>
              <a:t>γ </a:t>
            </a:r>
            <a:r>
              <a:rPr lang="en-US" altLang="zh-CN" sz="2400" b="0" dirty="0"/>
              <a:t>is written out another asynchronously replicated block store</a:t>
            </a:r>
            <a:endParaRPr lang="en-US" altLang="zh-CN" sz="2400" b="0" dirty="0"/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r>
              <a:rPr lang="en-US" altLang="zh-CN" sz="2400" b="0" dirty="0"/>
              <a:t>(4) submit the batch id γ to be appended to metalog, and it it goes through the batch in order,forwarding each transaction request to all metadata shards</a:t>
            </a:r>
            <a:endParaRPr lang="en-US" altLang="zh-CN" sz="24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Apply Update to Metadata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830"/>
            <a:ext cx="10515600" cy="4773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0" dirty="0"/>
              <a:t>1.Check parent directory permissions</a:t>
            </a:r>
            <a:endParaRPr lang="en-US" altLang="zh-CN" sz="2800" b="0" dirty="0"/>
          </a:p>
          <a:p>
            <a:pPr marL="0" indent="0">
              <a:buNone/>
            </a:pPr>
            <a:r>
              <a:rPr lang="en-US" altLang="zh-CN" sz="2800" b="0" dirty="0"/>
              <a:t>2.Update parent directory metadata</a:t>
            </a:r>
            <a:endParaRPr lang="en-US" altLang="zh-CN" sz="2800" b="0" dirty="0"/>
          </a:p>
          <a:p>
            <a:pPr marL="0" indent="0">
              <a:buNone/>
            </a:pPr>
            <a:r>
              <a:rPr lang="en-US" altLang="zh-CN" sz="2800" b="0" dirty="0"/>
              <a:t>3.Check file permissions</a:t>
            </a:r>
            <a:endParaRPr lang="en-US" altLang="zh-CN" sz="2800" b="0" dirty="0"/>
          </a:p>
          <a:p>
            <a:pPr marL="0" indent="0">
              <a:buNone/>
            </a:pPr>
            <a:r>
              <a:rPr lang="en-US" altLang="zh-CN" sz="2800" b="0" dirty="0"/>
              <a:t>4.Create file metadata entry</a:t>
            </a:r>
            <a:endParaRPr lang="en-US" altLang="zh-CN" sz="2800" b="0" dirty="0"/>
          </a:p>
          <a:p>
            <a:pPr marL="0" indent="0">
              <a:buNone/>
            </a:pPr>
            <a:r>
              <a:rPr lang="en-US" altLang="zh-CN" sz="2800" b="0" dirty="0"/>
              <a:t>5.Resize file metadata entry</a:t>
            </a:r>
            <a:endParaRPr lang="en-US" altLang="zh-CN" sz="2800" b="0" dirty="0"/>
          </a:p>
          <a:p>
            <a:pPr marL="0" indent="0">
              <a:buNone/>
            </a:pPr>
            <a:r>
              <a:rPr lang="en-US" altLang="zh-CN" sz="2800" b="0" dirty="0"/>
              <a:t>6.Update file metadata entry’s contents</a:t>
            </a:r>
            <a:endParaRPr lang="en-US" altLang="zh-CN" sz="28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2510" y="1433830"/>
            <a:ext cx="4723130" cy="2658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Conclusion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Conclusion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353800" cy="4912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Metadata management </a:t>
            </a:r>
            <a:r>
              <a:rPr lang="en-US" altLang="zh-CN" b="0" dirty="0"/>
              <a:t>advantage</a:t>
            </a:r>
            <a:endParaRPr lang="en-US" altLang="zh-CN" b="0" dirty="0"/>
          </a:p>
          <a:p>
            <a:pPr lvl="1"/>
            <a:r>
              <a:rPr lang="en-US" altLang="zh-CN" b="0" dirty="0"/>
              <a:t>Obtaining metadata only requires one read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>
                <a:sym typeface="+mn-ea"/>
              </a:rPr>
              <a:t>Metadata management s</a:t>
            </a:r>
            <a:r>
              <a:rPr lang="en-US" altLang="zh-CN" b="0" dirty="0"/>
              <a:t>hortage</a:t>
            </a:r>
            <a:endParaRPr lang="en-US" altLang="zh-CN" b="0" dirty="0"/>
          </a:p>
          <a:p>
            <a:pPr lvl="1"/>
            <a:r>
              <a:rPr lang="en-US" altLang="zh-CN" b="0" dirty="0"/>
              <a:t>The cost of moving file and changing file permission is </a:t>
            </a:r>
            <a:r>
              <a:rPr lang="en-US" altLang="zh-CN" b="0" dirty="0"/>
              <a:t>high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pPr marL="0" lvl="0" indent="0">
              <a:buNone/>
            </a:pPr>
            <a:r>
              <a:rPr lang="en-US" altLang="zh-CN" b="0" dirty="0"/>
              <a:t>Current metadata management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4794250"/>
            <a:ext cx="92583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98245"/>
            <a:ext cx="9144000" cy="1074420"/>
          </a:xfrm>
        </p:spPr>
        <p:txBody>
          <a:bodyPr>
            <a:normAutofit fontScale="90000"/>
          </a:bodyPr>
          <a:lstStyle/>
          <a:p>
            <a:r>
              <a:rPr lang="zh-CN" altLang="en-US" sz="4400">
                <a:latin typeface="+mj-lt"/>
                <a:cs typeface="+mj-lt"/>
                <a:sym typeface="+mn-ea"/>
              </a:rPr>
              <a:t>Interpretation of </a:t>
            </a:r>
            <a:r>
              <a:rPr lang="en-US" altLang="zh-CN" sz="4400">
                <a:latin typeface="+mj-lt"/>
                <a:cs typeface="+mj-lt"/>
                <a:sym typeface="+mn-ea"/>
              </a:rPr>
              <a:t>Calvin</a:t>
            </a:r>
            <a:r>
              <a:rPr sz="4400">
                <a:latin typeface="+mj-lt"/>
                <a:cs typeface="+mj-lt"/>
                <a:sym typeface="+mn-ea"/>
              </a:rPr>
              <a:t> Filesystem</a:t>
            </a:r>
            <a:r>
              <a:rPr lang="zh-CN" altLang="en-US" sz="4400">
                <a:latin typeface="+mj-lt"/>
                <a:cs typeface="+mj-lt"/>
                <a:sym typeface="+mn-ea"/>
              </a:rPr>
              <a:t> Paper</a:t>
            </a:r>
            <a:endParaRPr lang="zh-CN" altLang="en-US" sz="4400">
              <a:latin typeface="+mj-lt"/>
              <a:cs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17182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>
                <a:ea typeface="微软雅黑" panose="020B0503020204020204" charset="-122"/>
                <a:cs typeface="+mn-lt"/>
              </a:rPr>
              <a:t>T</a:t>
            </a:r>
            <a:r>
              <a:rPr lang="en-US" altLang="zh-CN" sz="2800">
                <a:ea typeface="微软雅黑" panose="020B0503020204020204" charset="-122"/>
                <a:cs typeface="+mn-lt"/>
              </a:rPr>
              <a:t>hanks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0" y="4557395"/>
            <a:ext cx="12192635" cy="48641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800" smtClean="0">
                <a:sym typeface="+mn-ea"/>
              </a:rPr>
              <a:t>10/13/2023</a:t>
            </a:r>
            <a:endParaRPr lang="en-US" altLang="zh-CN" sz="2800">
              <a:ea typeface="微软雅黑" panose="020B0503020204020204" charset="-122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/>
              <a:t>Background</a:t>
            </a:r>
            <a:endParaRPr lang="en-US" altLang="zh-CN" b="0" dirty="0"/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Architecture</a:t>
            </a:r>
            <a:endParaRPr lang="en-US" altLang="zh-CN" sz="2800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sym typeface="+mn-ea"/>
              </a:rPr>
              <a:t>Background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90" y="1396365"/>
            <a:ext cx="12094210" cy="4959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0" dirty="0">
                <a:sym typeface="+mn-ea"/>
              </a:rPr>
              <a:t>Metadata management(Avoiding high synchronization overhead)</a:t>
            </a:r>
            <a:endParaRPr lang="en-US" altLang="zh-CN" sz="3200" b="0" dirty="0"/>
          </a:p>
          <a:p>
            <a:pPr lvl="1"/>
            <a:r>
              <a:rPr lang="en-US" altLang="zh-CN" b="0" dirty="0">
                <a:sym typeface="+mn-ea"/>
              </a:rPr>
              <a:t>A special machine dedicated to storing and managing all metadata(problem</a:t>
            </a:r>
            <a:r>
              <a:rPr lang="zh-CN" altLang="en-US" b="0" dirty="0">
                <a:sym typeface="+mn-ea"/>
              </a:rPr>
              <a:t>：</a:t>
            </a:r>
            <a:r>
              <a:rPr lang="en-US" altLang="zh-CN" b="0" dirty="0">
                <a:sym typeface="+mn-ea"/>
              </a:rPr>
              <a:t>Unable to scale horizontally)</a:t>
            </a:r>
            <a:endParaRPr lang="en-US" altLang="zh-CN" b="0" dirty="0">
              <a:sym typeface="+mn-ea"/>
            </a:endParaRPr>
          </a:p>
          <a:p>
            <a:pPr lvl="1"/>
            <a:endParaRPr lang="en-US" altLang="zh-CN" sz="3200" b="0" dirty="0"/>
          </a:p>
          <a:p>
            <a:pPr lvl="1"/>
            <a:r>
              <a:rPr lang="en-US" altLang="zh-CN" b="0" dirty="0">
                <a:sym typeface="+mn-ea"/>
              </a:rPr>
              <a:t>A shared-disk abstraction that coordinates all concurrent access(problem</a:t>
            </a:r>
            <a:r>
              <a:rPr lang="zh-CN" altLang="en-US" b="0" dirty="0">
                <a:sym typeface="+mn-ea"/>
              </a:rPr>
              <a:t>：</a:t>
            </a:r>
            <a:r>
              <a:rPr lang="en-US" altLang="zh-CN" b="0" dirty="0">
                <a:sym typeface="+mn-ea"/>
              </a:rPr>
              <a:t>hot and geography problem</a:t>
            </a:r>
            <a:r>
              <a:rPr lang="zh-CN" altLang="en-US" b="0" dirty="0">
                <a:sym typeface="+mn-ea"/>
              </a:rPr>
              <a:t>）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  <a:p>
            <a:pPr marL="0" lvl="0" indent="0">
              <a:buNone/>
            </a:pPr>
            <a:r>
              <a:rPr lang="en-US" altLang="zh-CN" b="0" dirty="0"/>
              <a:t>Design</a:t>
            </a:r>
            <a:r>
              <a:rPr lang="zh-CN" altLang="en-US" b="0" dirty="0"/>
              <a:t>：</a:t>
            </a:r>
            <a:endParaRPr lang="zh-CN" altLang="en-US" b="0" dirty="0"/>
          </a:p>
          <a:p>
            <a:pPr marL="914400" lvl="1" indent="-457200"/>
            <a:r>
              <a:rPr lang="en-US" altLang="zh-CN" b="0" dirty="0"/>
              <a:t>WAN replication solves regional </a:t>
            </a:r>
            <a:r>
              <a:rPr lang="en-US" altLang="zh-CN" b="0" dirty="0"/>
              <a:t>problem</a:t>
            </a:r>
            <a:endParaRPr lang="en-US" altLang="zh-CN" b="0" dirty="0"/>
          </a:p>
          <a:p>
            <a:pPr marL="914400" lvl="1" indent="-457200"/>
            <a:r>
              <a:rPr lang="en-US" altLang="zh-CN" b="0" dirty="0"/>
              <a:t>Calvin DB solves consistency and scalability </a:t>
            </a:r>
            <a:r>
              <a:rPr lang="en-US" altLang="zh-CN" b="0" dirty="0"/>
              <a:t>problem</a:t>
            </a: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Architecture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Block Store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1"/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Metadata Man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ager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ment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Block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353800" cy="47332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0" dirty="0"/>
              <a:t>Variable-Size Immutable Blocks</a:t>
            </a:r>
            <a:endParaRPr lang="en-US" altLang="zh-CN" b="0" dirty="0"/>
          </a:p>
          <a:p>
            <a:pPr lvl="1"/>
            <a:r>
              <a:rPr lang="en-US" altLang="zh-CN" b="0" dirty="0"/>
              <a:t>a CalvinFS file </a:t>
            </a:r>
            <a:r>
              <a:rPr lang="en-US" altLang="zh-CN" b="0" dirty="0"/>
              <a:t>is stored in a sequence of blocks</a:t>
            </a:r>
            <a:endParaRPr lang="en-US" altLang="zh-CN" b="0" dirty="0"/>
          </a:p>
          <a:p>
            <a:pPr lvl="1"/>
            <a:r>
              <a:rPr lang="en-US" altLang="zh-CN" b="0" dirty="0"/>
              <a:t>Blocks may be anywhere from 1 byte to 10 megabytes</a:t>
            </a:r>
            <a:endParaRPr lang="en-US" altLang="zh-CN" b="0" dirty="0"/>
          </a:p>
          <a:p>
            <a:pPr lvl="1"/>
            <a:r>
              <a:rPr lang="en-US" altLang="zh-CN" b="0" dirty="0"/>
              <a:t>Once the block is written, it will remain immutable</a:t>
            </a:r>
            <a:endParaRPr lang="en-US" altLang="zh-CN" b="0" dirty="0"/>
          </a:p>
          <a:p>
            <a:pPr marL="0" lvl="0" indent="0">
              <a:buNone/>
            </a:pPr>
            <a:endParaRPr lang="en-US" altLang="zh-CN" b="0" dirty="0"/>
          </a:p>
          <a:p>
            <a:pPr marL="0" lvl="0" indent="0">
              <a:buNone/>
            </a:pPr>
            <a:r>
              <a:rPr lang="en-US" altLang="zh-CN" b="0" dirty="0"/>
              <a:t>Block Storage and Placement</a:t>
            </a:r>
            <a:endParaRPr lang="en-US" altLang="zh-CN" b="0" dirty="0"/>
          </a:p>
          <a:p>
            <a:pPr lvl="1"/>
            <a:r>
              <a:rPr lang="en-US" altLang="zh-CN" b="0" dirty="0"/>
              <a:t>Each block is assigned a globally unique ID</a:t>
            </a:r>
            <a:r>
              <a:rPr lang="zh-CN" altLang="en-US" b="0" dirty="0"/>
              <a:t>， and is assigned to a block “bucket” by hashing its ID.</a:t>
            </a:r>
            <a:endParaRPr lang="zh-CN" altLang="en-US" b="0" dirty="0"/>
          </a:p>
          <a:p>
            <a:pPr lvl="1"/>
            <a:r>
              <a:rPr lang="en-US" altLang="zh-CN" b="0" dirty="0"/>
              <a:t>Each bucket is assigned to a certain number of block servers</a:t>
            </a:r>
            <a:endParaRPr lang="en-US" altLang="zh-CN" b="0" dirty="0"/>
          </a:p>
          <a:p>
            <a:pPr lvl="1"/>
            <a:r>
              <a:rPr lang="en-US" altLang="zh-CN" b="0" dirty="0"/>
              <a:t>Every CalvinFS node also caches a copy of the bucket map</a:t>
            </a:r>
            <a:endParaRPr lang="en-US" altLang="zh-CN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45" dirty="0">
                <a:solidFill>
                  <a:schemeClr val="tx1"/>
                </a:solidFill>
                <a:effectLst/>
              </a:rPr>
              <a:t>Contents</a:t>
            </a:r>
            <a:endParaRPr lang="en-US" altLang="zh-CN" sz="4445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33174"/>
          </a:xfrm>
        </p:spPr>
        <p:txBody>
          <a:bodyPr>
            <a:normAutofit/>
          </a:bodyPr>
          <a:lstStyle/>
          <a:p>
            <a:r>
              <a:rPr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Architecture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/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Block Store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b="0" dirty="0">
                <a:solidFill>
                  <a:schemeClr val="tx1"/>
                </a:solidFill>
                <a:sym typeface="+mn-ea"/>
              </a:rPr>
              <a:t>Metadata Man</a:t>
            </a:r>
            <a:r>
              <a:rPr lang="en-US" altLang="zh-CN" b="0" dirty="0">
                <a:solidFill>
                  <a:schemeClr val="tx1"/>
                </a:solidFill>
                <a:sym typeface="+mn-ea"/>
              </a:rPr>
              <a:t>agerment</a:t>
            </a:r>
            <a:endParaRPr lang="en-US" altLang="zh-CN" b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The file of an </a:t>
            </a:r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  <a:sym typeface="+mn-ea"/>
              </a:rPr>
              <a:t>update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 b="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altLang="zh-CN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10/13/2023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Calvin DataBase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353800" cy="473329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Log</a:t>
            </a:r>
            <a:endParaRPr lang="en-US" altLang="zh-CN" sz="2800" b="0" dirty="0">
              <a:sym typeface="+mn-ea"/>
            </a:endParaRPr>
          </a:p>
          <a:p>
            <a:pPr lvl="1"/>
            <a:r>
              <a:rPr lang="en-US" altLang="zh-CN" sz="2450" b="0" dirty="0">
                <a:sym typeface="+mn-ea"/>
              </a:rPr>
              <a:t>front-end servers</a:t>
            </a:r>
            <a:endParaRPr lang="en-US" altLang="zh-CN" sz="2450" b="0" dirty="0">
              <a:sym typeface="+mn-ea"/>
            </a:endParaRPr>
          </a:p>
          <a:p>
            <a:pPr lvl="1"/>
            <a:r>
              <a:rPr lang="en-US" altLang="zh-CN" sz="2450" b="0" dirty="0">
                <a:sym typeface="+mn-ea"/>
              </a:rPr>
              <a:t>distributed block store</a:t>
            </a:r>
            <a:endParaRPr lang="en-US" altLang="zh-CN" sz="2450" b="0" dirty="0">
              <a:sym typeface="+mn-ea"/>
            </a:endParaRPr>
          </a:p>
          <a:p>
            <a:pPr lvl="1"/>
            <a:r>
              <a:rPr lang="en-US" altLang="zh-CN" sz="2450" b="0" dirty="0">
                <a:sym typeface="+mn-ea"/>
              </a:rPr>
              <a:t>meta-log servers</a:t>
            </a:r>
            <a:endParaRPr lang="en-US" altLang="zh-CN" sz="2450" b="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Storage Layer</a:t>
            </a:r>
            <a:endParaRPr lang="en-US" altLang="zh-CN" sz="2800" b="0" dirty="0">
              <a:sym typeface="+mn-ea"/>
            </a:endParaRPr>
          </a:p>
          <a:p>
            <a:pPr lvl="1"/>
            <a:r>
              <a:rPr lang="en-US" altLang="zh-CN" sz="2450" b="0" dirty="0">
                <a:sym typeface="+mn-ea"/>
              </a:rPr>
              <a:t>CalvinFS metadata is stored in key-</a:t>
            </a:r>
            <a:r>
              <a:rPr lang="en-US" altLang="zh-CN" sz="2450" b="0" dirty="0">
                <a:sym typeface="+mn-ea"/>
              </a:rPr>
              <a:t>value</a:t>
            </a:r>
            <a:endParaRPr lang="en-US" altLang="zh-CN" sz="2450" b="0" dirty="0">
              <a:sym typeface="+mn-ea"/>
            </a:endParaRPr>
          </a:p>
          <a:p>
            <a:pPr lvl="1"/>
            <a:r>
              <a:rPr lang="en-US" altLang="zh-CN" sz="2450" b="0" dirty="0">
                <a:sym typeface="+mn-ea"/>
              </a:rPr>
              <a:t>CalvinFS metadata is hashed to different storage node’ memory</a:t>
            </a:r>
            <a:endParaRPr lang="en-US" altLang="zh-CN" sz="2450" b="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Scheduler</a:t>
            </a:r>
            <a:endParaRPr lang="en-US" altLang="zh-CN" sz="2800" b="0" dirty="0">
              <a:sym typeface="+mn-ea"/>
            </a:endParaRPr>
          </a:p>
          <a:p>
            <a:pPr lvl="1"/>
            <a:r>
              <a:rPr lang="en-US" altLang="zh-CN" sz="2450" b="0" dirty="0">
                <a:sym typeface="+mn-ea"/>
              </a:rPr>
              <a:t>Schedule execution in the order in which the logs appear</a:t>
            </a:r>
            <a:endParaRPr lang="en-US" altLang="zh-CN" sz="245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0190" y="1790700"/>
            <a:ext cx="614172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key-value store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37765"/>
            <a:ext cx="4718050" cy="680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100" b="0" dirty="0"/>
              <a:t>fs directory metadata</a:t>
            </a:r>
            <a:r>
              <a:rPr lang="zh-CN" altLang="en-US" sz="3100" b="0" dirty="0"/>
              <a:t>：</a:t>
            </a:r>
            <a:endParaRPr lang="zh-CN" altLang="en-US" sz="31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901055" y="2437765"/>
            <a:ext cx="4224655" cy="680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paper.tex metadata</a:t>
            </a:r>
            <a:r>
              <a:rPr lang="zh-CN" altLang="en-US" b="0" dirty="0"/>
              <a:t>：</a:t>
            </a:r>
            <a:endParaRPr lang="zh-CN" altLang="en-US" b="0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1570990"/>
            <a:ext cx="5361305" cy="572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0" dirty="0"/>
              <a:t>For path /home/calvin/fs/ </a:t>
            </a:r>
            <a:r>
              <a:rPr lang="zh-CN" altLang="en-US" b="0" dirty="0"/>
              <a:t>：</a:t>
            </a:r>
            <a:endParaRPr lang="zh-CN" altLang="en-US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256665"/>
            <a:ext cx="5402580" cy="1181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" y="3117850"/>
            <a:ext cx="4885055" cy="2357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7850"/>
            <a:ext cx="4279900" cy="2654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3" grpId="0" build="p"/>
      <p:bldP spid="3" grpId="1" build="p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Transaction Operations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990"/>
            <a:ext cx="11353800" cy="3169920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b="0" dirty="0">
                <a:sym typeface="+mn-ea"/>
              </a:rPr>
              <a:t>Read(path)</a:t>
            </a:r>
            <a:endParaRPr lang="en-US" altLang="zh-CN" sz="2800" b="0" dirty="0">
              <a:sym typeface="+mn-ea"/>
            </a:endParaRPr>
          </a:p>
          <a:p>
            <a:pPr lvl="0"/>
            <a:r>
              <a:rPr lang="en-US" altLang="zh-CN" sz="2800" b="0" dirty="0">
                <a:sym typeface="+mn-ea"/>
              </a:rPr>
              <a:t>Create{File,Dir}(path)</a:t>
            </a:r>
            <a:endParaRPr lang="en-US" altLang="zh-CN" sz="2800" b="0" dirty="0">
              <a:sym typeface="+mn-ea"/>
            </a:endParaRPr>
          </a:p>
          <a:p>
            <a:pPr lvl="0"/>
            <a:r>
              <a:rPr lang="en-US" altLang="zh-CN" sz="2800" b="0" dirty="0">
                <a:sym typeface="+mn-ea"/>
              </a:rPr>
              <a:t>Resize(path, size)</a:t>
            </a:r>
            <a:endParaRPr lang="zh-CN" altLang="en-US" sz="2800" b="0" dirty="0">
              <a:sym typeface="+mn-ea"/>
            </a:endParaRPr>
          </a:p>
          <a:p>
            <a:pPr lvl="0"/>
            <a:r>
              <a:rPr lang="en-US" altLang="zh-CN" sz="2800" b="0" dirty="0">
                <a:sym typeface="+mn-ea"/>
              </a:rPr>
              <a:t>Write(path, file offset, source, </a:t>
            </a:r>
            <a:r>
              <a:rPr lang="en-US" altLang="zh-CN" sz="2800" b="0" dirty="0">
                <a:sym typeface="+mn-ea"/>
              </a:rPr>
              <a:t>source offset, num bytes)</a:t>
            </a:r>
            <a:endParaRPr lang="en-US" altLang="zh-CN" sz="2800" b="0" dirty="0">
              <a:sym typeface="+mn-ea"/>
            </a:endParaRPr>
          </a:p>
          <a:p>
            <a:pPr lvl="0"/>
            <a:r>
              <a:rPr lang="en-US" altLang="zh-CN" sz="2800" b="0" dirty="0">
                <a:sym typeface="+mn-ea"/>
              </a:rPr>
              <a:t>Delete(path)</a:t>
            </a:r>
            <a:endParaRPr lang="en-US" altLang="zh-CN" sz="2800" b="0" dirty="0">
              <a:sym typeface="+mn-ea"/>
            </a:endParaRPr>
          </a:p>
          <a:p>
            <a:pPr lvl="0"/>
            <a:r>
              <a:rPr lang="en-US" altLang="zh-CN" sz="2800" b="0" dirty="0">
                <a:sym typeface="+mn-ea"/>
              </a:rPr>
              <a:t>Edit permissions(path, permissions)</a:t>
            </a:r>
            <a:endParaRPr lang="en-US" altLang="zh-CN" sz="2800" b="0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10/13/2023</a:t>
            </a:r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4613275"/>
            <a:ext cx="11353800" cy="174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800" b="0" dirty="0">
                <a:sym typeface="+mn-ea"/>
              </a:rPr>
              <a:t>$ echo "import antigravity" &gt; /home/calvin/fly.py</a:t>
            </a:r>
            <a:endParaRPr lang="en-US" altLang="zh-CN" sz="2800" b="0" dirty="0"/>
          </a:p>
          <a:p>
            <a:pPr lvl="1"/>
            <a:r>
              <a:rPr lang="en-US" altLang="zh-CN" sz="2450" b="0" dirty="0">
                <a:sym typeface="+mn-ea"/>
              </a:rPr>
              <a:t>C</a:t>
            </a:r>
            <a:r>
              <a:rPr lang="en-US" altLang="zh-CN" sz="2450" b="0" dirty="0">
                <a:sym typeface="+mn-ea"/>
              </a:rPr>
              <a:t>reate</a:t>
            </a:r>
            <a:endParaRPr lang="en-US" altLang="zh-CN" sz="2450" b="0" dirty="0">
              <a:sym typeface="+mn-ea"/>
            </a:endParaRPr>
          </a:p>
          <a:p>
            <a:pPr lvl="1"/>
            <a:r>
              <a:rPr lang="en-US" altLang="zh-CN" sz="2450" b="0" dirty="0">
                <a:sym typeface="+mn-ea"/>
              </a:rPr>
              <a:t>R</a:t>
            </a:r>
            <a:r>
              <a:rPr lang="en-US" altLang="zh-CN" sz="2450" b="0" dirty="0">
                <a:sym typeface="+mn-ea"/>
              </a:rPr>
              <a:t>esize</a:t>
            </a:r>
            <a:endParaRPr lang="en-US" altLang="zh-CN" sz="2450" b="0" dirty="0">
              <a:sym typeface="+mn-ea"/>
            </a:endParaRPr>
          </a:p>
          <a:p>
            <a:pPr lvl="1"/>
            <a:r>
              <a:rPr lang="en-US" altLang="zh-CN" sz="2450" b="0" dirty="0">
                <a:sym typeface="+mn-ea"/>
              </a:rPr>
              <a:t>W</a:t>
            </a:r>
            <a:r>
              <a:rPr lang="en-US" altLang="zh-CN" sz="2450" b="0" dirty="0">
                <a:sym typeface="+mn-ea"/>
              </a:rPr>
              <a:t>rite</a:t>
            </a:r>
            <a:endParaRPr lang="en-US" altLang="zh-CN" sz="2450" b="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YjRhMzllN2ZmYTE4ZWVmN2NhZTNhMDZiZjNkNDQwZ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3636</Words>
  <Application>WPS 演示</Application>
  <PresentationFormat>宽屏</PresentationFormat>
  <Paragraphs>209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Gill Sans MT</vt:lpstr>
      <vt:lpstr>楷体</vt:lpstr>
      <vt:lpstr>微软雅黑</vt:lpstr>
      <vt:lpstr>Times New Roman</vt:lpstr>
      <vt:lpstr>Arial Unicode MS</vt:lpstr>
      <vt:lpstr>华康俪金黑W8(P)</vt:lpstr>
      <vt:lpstr>黑体</vt:lpstr>
      <vt:lpstr>Calibri</vt:lpstr>
      <vt:lpstr>Office 主题</vt:lpstr>
      <vt:lpstr>Interpretation of Calvin Filesystem Paper</vt:lpstr>
      <vt:lpstr>Contents</vt:lpstr>
      <vt:lpstr>Background</vt:lpstr>
      <vt:lpstr>Contents</vt:lpstr>
      <vt:lpstr>Block Store</vt:lpstr>
      <vt:lpstr>Contents</vt:lpstr>
      <vt:lpstr>Calvin DataBase</vt:lpstr>
      <vt:lpstr>key-value store</vt:lpstr>
      <vt:lpstr>Transaction Operations</vt:lpstr>
      <vt:lpstr>OLLP</vt:lpstr>
      <vt:lpstr>Contents</vt:lpstr>
      <vt:lpstr>The file of an update</vt:lpstr>
      <vt:lpstr>Write File Data</vt:lpstr>
      <vt:lpstr>Construct Metadata Operation</vt:lpstr>
      <vt:lpstr>Append Transaction Request to Log</vt:lpstr>
      <vt:lpstr>Apply Update to Metadata Store</vt:lpstr>
      <vt:lpstr>Contents</vt:lpstr>
      <vt:lpstr>Conclusion</vt:lpstr>
      <vt:lpstr>Interpretation of Calvin Filesystem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~梦想丶天翼</cp:lastModifiedBy>
  <cp:revision>57</cp:revision>
  <dcterms:created xsi:type="dcterms:W3CDTF">2019-12-04T06:28:00Z</dcterms:created>
  <dcterms:modified xsi:type="dcterms:W3CDTF">2023-10-12T11:55:55Z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4F2E4A7E259A4B98BF8D082DB0F5B4DF_13</vt:lpwstr>
  </property>
  <property fmtid="{D5CDD505-2E9C-101B-9397-08002B2CF9AE}" pid="3" name="KSOProductBuildVer">
    <vt:lpwstr>2052-12.1.0.15712</vt:lpwstr>
  </property>
</Properties>
</file>