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00" r:id="rId4"/>
    <p:sldId id="347" r:id="rId5"/>
    <p:sldId id="276" r:id="rId6"/>
    <p:sldId id="284" r:id="rId8"/>
    <p:sldId id="302" r:id="rId9"/>
    <p:sldId id="303" r:id="rId10"/>
    <p:sldId id="306" r:id="rId11"/>
    <p:sldId id="341" r:id="rId12"/>
    <p:sldId id="286" r:id="rId13"/>
    <p:sldId id="342" r:id="rId14"/>
    <p:sldId id="344" r:id="rId15"/>
    <p:sldId id="345" r:id="rId16"/>
    <p:sldId id="346" r:id="rId17"/>
    <p:sldId id="278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36" r:id="rId28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27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  <p:cmAuthor id="2" name="幸全" initials="幸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70C0"/>
    <a:srgbClr val="016DB8"/>
    <a:srgbClr val="476BAB"/>
    <a:srgbClr val="0074BE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70"/>
    <p:restoredTop sz="94660"/>
  </p:normalViewPr>
  <p:slideViewPr>
    <p:cSldViewPr showGuides="1">
      <p:cViewPr>
        <p:scale>
          <a:sx n="66" d="100"/>
          <a:sy n="66" d="100"/>
        </p:scale>
        <p:origin x="-1284" y="-684"/>
      </p:cViewPr>
      <p:guideLst>
        <p:guide orient="horz" pos="2153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40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-250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8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11.png"/><Relationship Id="rId4" Type="http://schemas.openxmlformats.org/officeDocument/2006/relationships/tags" Target="../tags/tag31.xml"/><Relationship Id="rId3" Type="http://schemas.openxmlformats.org/officeDocument/2006/relationships/image" Target="../media/image10.png"/><Relationship Id="rId2" Type="http://schemas.openxmlformats.org/officeDocument/2006/relationships/tags" Target="../tags/tag30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34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3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36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37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38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tags" Target="../tags/tag39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615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87"/>
            <a:ext cx="9144000" cy="6859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标题 6154"/>
          <p:cNvSpPr>
            <a:spLocks noGrp="1"/>
          </p:cNvSpPr>
          <p:nvPr>
            <p:ph type="ctrTitle"/>
          </p:nvPr>
        </p:nvSpPr>
        <p:spPr>
          <a:xfrm>
            <a:off x="685800" y="2905125"/>
            <a:ext cx="7772400" cy="1442720"/>
          </a:xfrm>
        </p:spPr>
        <p:txBody>
          <a:bodyPr anchor="ctr" anchorCtr="0"/>
          <a:p>
            <a:pPr algn="ctr" defTabSz="914400">
              <a:lnSpc>
                <a:spcPct val="160000"/>
              </a:lnSpc>
              <a:buClrTx/>
              <a:buSzTx/>
              <a:buFontTx/>
              <a:buNone/>
            </a:pPr>
            <a:r>
              <a:rPr lang="zh-CN" altLang="en-US" sz="32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组会汇报</a:t>
            </a:r>
            <a:br>
              <a:rPr lang="zh-CN" altLang="zh-CN" sz="4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zh-CN" sz="20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题目：经典文件系统论文及</a:t>
            </a:r>
            <a:r>
              <a:rPr lang="en-US" altLang="zh-CN" sz="20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cubeFS</a:t>
            </a:r>
            <a:r>
              <a:rPr lang="zh-CN" altLang="en-US" sz="20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学习</a:t>
            </a:r>
            <a:br>
              <a:rPr lang="zh-CN" altLang="en-US" sz="20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</a:br>
            <a:r>
              <a:rPr lang="zh-CN" altLang="en-US" sz="20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  <a:t>汇报人：李雨航</a:t>
            </a:r>
            <a:br>
              <a:rPr lang="zh-CN" altLang="zh-CN" sz="20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宋体" panose="02010600030101010101" pitchFamily="2" charset="-122"/>
              </a:rPr>
            </a:br>
            <a:endParaRPr lang="zh-CN" altLang="zh-CN" sz="4400" kern="1200" baseline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zh-CN" sz="3600" dirty="0">
                <a:solidFill>
                  <a:schemeClr val="bg1"/>
                </a:solidFill>
              </a:rPr>
              <a:t>架构设计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81000" y="1295400"/>
            <a:ext cx="8350250" cy="4245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sym typeface="+mn-ea"/>
              </a:rPr>
              <a:t>ceph</a:t>
            </a:r>
            <a:r>
              <a:rPr lang="zh-CN" altLang="en-US" sz="2400" baseline="0">
                <a:sym typeface="+mn-ea"/>
              </a:rPr>
              <a:t>架构主要针对以下几点设计：</a:t>
            </a:r>
            <a:endParaRPr lang="zh-CN" altLang="en-US" sz="2400" baseline="0">
              <a:sym typeface="+mn-ea"/>
            </a:endParaRPr>
          </a:p>
          <a:p>
            <a:pPr indent="457200"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sym typeface="+mn-ea"/>
              </a:rPr>
              <a:t>	</a:t>
            </a: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去中心化。客户端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服务器模型存在单点存储的问题，容易损坏，不易扩展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设计有卓越性能、高可靠、可扩展的分布式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系统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457200"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分离数据和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元数据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457200"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动态元数据分布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管理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457200"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可靠的自动分布式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对象存储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ceph</a:t>
            </a:r>
            <a:r>
              <a:rPr lang="zh-CN" altLang="en-US" sz="3600" dirty="0">
                <a:solidFill>
                  <a:schemeClr val="bg1"/>
                </a:solidFill>
              </a:rPr>
              <a:t>架构图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888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ceph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架构中最大化分离了数据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和元数据。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第一步：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向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MDS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请求一个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80B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inode</a:t>
            </a: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第二步：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MDS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返回的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inode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，通过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Crush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算法计算出文件所在的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OSD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位置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第三步：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OSD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进行文件输入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3276283"/>
            <a:ext cx="4248150" cy="256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动态元数据分布</a:t>
            </a:r>
            <a:r>
              <a:rPr lang="zh-CN" altLang="en-US" sz="3600" dirty="0">
                <a:solidFill>
                  <a:schemeClr val="bg1"/>
                </a:solidFill>
              </a:rPr>
              <a:t>管理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888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MDS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集群会根据当前目录层次结构子树的负载情况自适应调节每个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MDS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管理的目录情况。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同时，当文件转移到另一个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MDS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管理时，会将变更写入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MDS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日志中，以备结点损坏时能够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恢复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083" y="3276600"/>
            <a:ext cx="4124325" cy="2724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分布式对象</a:t>
            </a:r>
            <a:r>
              <a:rPr lang="zh-CN" altLang="en-US" sz="3600" dirty="0">
                <a:solidFill>
                  <a:schemeClr val="bg1"/>
                </a:solidFill>
              </a:rPr>
              <a:t>存储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8884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文件存储到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OSD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上的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步骤：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文件首先被拆成几个对象，每个对象都有其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编号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不同的对象编号通过哈希散列再与放置组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(PGs)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的组数取掩码，得到对象存到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PG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编号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(3)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每个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PG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又根据自己的编号，通过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Crush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算法散列到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OSD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2414588" y="3504883"/>
            <a:ext cx="4314825" cy="256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720725" y="1360488"/>
            <a:ext cx="755650" cy="59690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rgbClr val="CCE2F2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600075" y="1360488"/>
            <a:ext cx="755650" cy="59690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0800" y="2809875"/>
            <a:ext cx="448818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 b="1" spc="240" noProof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 </a:t>
            </a:r>
            <a:r>
              <a:rPr lang="en-US" altLang="zh-CN" sz="9600" b="1" spc="240" noProof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cubeFS</a:t>
            </a:r>
            <a:endParaRPr lang="en-US" altLang="zh-CN" sz="9600" b="1" spc="240" noProof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9600" b="1" spc="240" noProof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任意多边形: 形状 2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flipH="1" flipV="1">
            <a:off x="7305675" y="5157788"/>
            <a:ext cx="755650" cy="59531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rgbClr val="CCE2F2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1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flipH="1" flipV="1">
            <a:off x="7461250" y="5157788"/>
            <a:ext cx="755650" cy="59531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cubeFS</a:t>
            </a:r>
            <a:r>
              <a:rPr lang="zh-CN" altLang="en-US" sz="3600" dirty="0">
                <a:solidFill>
                  <a:schemeClr val="bg1"/>
                </a:solidFill>
              </a:rPr>
              <a:t>架构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018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sz="2400" baseline="0">
                <a:latin typeface="Arial" panose="020B0604020202020204" pitchFamily="34" charset="0"/>
                <a:ea typeface="宋体" panose="02010600030101010101" pitchFamily="2" charset="-122"/>
              </a:rPr>
              <a:t>CubeFS 由元数据子系统，数据子系统和资源管理子系统</a:t>
            </a:r>
            <a:r>
              <a:rPr 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(Master)</a:t>
            </a:r>
            <a:r>
              <a:rPr sz="2400" baseline="0">
                <a:latin typeface="Arial" panose="020B0604020202020204" pitchFamily="34" charset="0"/>
                <a:ea typeface="宋体" panose="02010600030101010101" pitchFamily="2" charset="-122"/>
              </a:rPr>
              <a:t>以及对象网关</a:t>
            </a:r>
            <a:r>
              <a:rPr 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(Object S</a:t>
            </a:r>
            <a:r>
              <a:rPr 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ubsystem)</a:t>
            </a:r>
            <a:r>
              <a:rPr sz="2400" baseline="0">
                <a:latin typeface="Arial" panose="020B0604020202020204" pitchFamily="34" charset="0"/>
                <a:ea typeface="宋体" panose="02010600030101010101" pitchFamily="2" charset="-122"/>
              </a:rPr>
              <a:t>组成，可以通过 POSIX/HDFS/S3 接口访问存储数据 。</a:t>
            </a:r>
            <a:endParaRPr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其中数据子系统</a:t>
            </a:r>
            <a:r>
              <a:rPr lang="zh-CN" altLang="en-US" sz="2400" baseline="0">
                <a:sym typeface="+mn-ea"/>
              </a:rPr>
              <a:t>又分为纠删码和多副本两种</a:t>
            </a:r>
            <a:r>
              <a:rPr lang="zh-CN" altLang="en-US" sz="2400" baseline="0">
                <a:sym typeface="+mn-ea"/>
              </a:rPr>
              <a:t>引擎。</a:t>
            </a:r>
            <a:endParaRPr 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81200" y="2819400"/>
            <a:ext cx="4650315" cy="338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多副本</a:t>
            </a:r>
            <a:r>
              <a:rPr lang="zh-CN" altLang="en-US" sz="3600" dirty="0">
                <a:solidFill>
                  <a:schemeClr val="bg1"/>
                </a:solidFill>
              </a:rPr>
              <a:t>子系统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018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多副本子系统结构图如下图所示，每个文件都有三个副本，并通过共识算法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raft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维护其一致性。</a:t>
            </a:r>
            <a:endParaRPr 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其中对于不同文件组织方式有所</a:t>
            </a:r>
            <a:r>
              <a:rPr 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区别：</a:t>
            </a:r>
            <a:endParaRPr 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对于大文件，由一个个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Extent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组成，写入从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偏移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写入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对于小文件，会聚合成一个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Extent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，并记录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每个文件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偏移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6800" y="3349625"/>
            <a:ext cx="661035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多副本</a:t>
            </a:r>
            <a:r>
              <a:rPr lang="zh-CN" altLang="en-US" sz="3600" dirty="0">
                <a:solidFill>
                  <a:schemeClr val="bg1"/>
                </a:solidFill>
              </a:rPr>
              <a:t>子系统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018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DataNode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采用了两种不同的复制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策略：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当文件顺序写入时，采用主备份复制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协议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当文件随机写入覆盖现有文件时，采用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multi-raft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复制协议以确保数据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的一致性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" y="2825115"/>
            <a:ext cx="3594955" cy="280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95800" y="2788920"/>
            <a:ext cx="3297470" cy="2844000"/>
          </a:xfrm>
          <a:prstGeom prst="rect">
            <a:avLst/>
          </a:prstGeom>
        </p:spPr>
      </p:pic>
      <p:sp>
        <p:nvSpPr>
          <p:cNvPr id="6" name="文本框 1"/>
          <p:cNvSpPr txBox="1"/>
          <p:nvPr>
            <p:custDataLst>
              <p:tags r:id="rId6"/>
            </p:custDataLst>
          </p:nvPr>
        </p:nvSpPr>
        <p:spPr>
          <a:xfrm>
            <a:off x="396875" y="5715000"/>
            <a:ext cx="3060700" cy="314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ctr"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顺序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写入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"/>
          <p:cNvSpPr txBox="1"/>
          <p:nvPr>
            <p:custDataLst>
              <p:tags r:id="rId7"/>
            </p:custDataLst>
          </p:nvPr>
        </p:nvSpPr>
        <p:spPr>
          <a:xfrm>
            <a:off x="4419600" y="5715000"/>
            <a:ext cx="3060700" cy="314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ctr"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随机写入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纠删码</a:t>
            </a:r>
            <a:r>
              <a:rPr lang="zh-CN" altLang="en-US" sz="3600" dirty="0">
                <a:solidFill>
                  <a:schemeClr val="bg1"/>
                </a:solidFill>
              </a:rPr>
              <a:t>系统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018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sz="1600" baseline="0">
                <a:latin typeface="Arial" panose="020B0604020202020204" pitchFamily="34" charset="0"/>
                <a:ea typeface="宋体" panose="02010600030101010101" pitchFamily="2" charset="-122"/>
              </a:rPr>
              <a:t>Access：请求接入网关，提供数据读、写、删等基本操作接口；</a:t>
            </a:r>
            <a:endParaRPr sz="16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sz="1600" baseline="0">
                <a:latin typeface="Arial" panose="020B0604020202020204" pitchFamily="34" charset="0"/>
                <a:ea typeface="宋体" panose="02010600030101010101" pitchFamily="2" charset="-122"/>
              </a:rPr>
              <a:t>BlobNode：单机存储引擎，管理整机的磁盘数据，负责数据的持久化存储,  执行卷修补、迁移和回收任务；</a:t>
            </a:r>
            <a:endParaRPr sz="16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sz="1600" baseline="0">
                <a:latin typeface="Arial" panose="020B0604020202020204" pitchFamily="34" charset="0"/>
                <a:ea typeface="宋体" panose="02010600030101010101" pitchFamily="2" charset="-122"/>
              </a:rPr>
              <a:t>ClusterManager：元数据管理模块, 负责集群资源(如磁盘、节点、存储空间单元)的管理；</a:t>
            </a:r>
            <a:endParaRPr sz="16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sz="1600" baseline="0">
                <a:latin typeface="Arial" panose="020B0604020202020204" pitchFamily="34" charset="0"/>
                <a:ea typeface="宋体" panose="02010600030101010101" pitchFamily="2" charset="-122"/>
              </a:rPr>
              <a:t>Proxy：ClusterManager与异步消息代理模块，提供数据写入空间的分配、删除与修补消息转发等；</a:t>
            </a:r>
            <a:endParaRPr sz="16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sz="1600" baseline="0">
                <a:latin typeface="Arial" panose="020B0604020202020204" pitchFamily="34" charset="0"/>
                <a:ea typeface="宋体" panose="02010600030101010101" pitchFamily="2" charset="-122"/>
              </a:rPr>
              <a:t>Scheduler：异步任务调度中心，负责磁盘修复、磁盘下线、数据均衡、数据巡检、数据修补以及数据删除等任务的生成和调度。</a:t>
            </a:r>
            <a:endParaRPr sz="16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3000" y="3276600"/>
            <a:ext cx="5832750" cy="316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纠删码系统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878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数据划分：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(N+M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纠删码模式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完整的用户数据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按系统预设的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blob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大小拆分成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blob</a:t>
            </a: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每个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blob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又拆分成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share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数据块，并计算出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share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块作为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检验块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这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N+M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share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块分别写到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volume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3185160"/>
            <a:ext cx="5347273" cy="30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标题 7178"/>
          <p:cNvSpPr>
            <a:spLocks noGrp="1"/>
          </p:cNvSpPr>
          <p:nvPr>
            <p:ph type="title"/>
          </p:nvPr>
        </p:nvSpPr>
        <p:spPr>
          <a:xfrm>
            <a:off x="457200" y="247650"/>
            <a:ext cx="5029200" cy="563563"/>
          </a:xfrm>
        </p:spPr>
        <p:txBody>
          <a:bodyPr anchor="ctr" anchorCtr="0"/>
          <a:p>
            <a:pPr algn="l"/>
            <a:r>
              <a:rPr lang="zh-CN" altLang="zh-CN" sz="3600" dirty="0">
                <a:solidFill>
                  <a:schemeClr val="bg1"/>
                </a:solidFill>
                <a:sym typeface="+mn-ea"/>
              </a:rPr>
              <a:t>研究</a:t>
            </a:r>
            <a:r>
              <a:rPr lang="zh-CN" altLang="zh-CN" sz="3600" dirty="0">
                <a:solidFill>
                  <a:schemeClr val="bg1"/>
                </a:solidFill>
                <a:sym typeface="+mn-ea"/>
              </a:rPr>
              <a:t>内容</a:t>
            </a:r>
            <a:endParaRPr lang="zh-CN" altLang="zh-CN" sz="36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1"/>
          <p:cNvSpPr txBox="1"/>
          <p:nvPr>
            <p:custDataLst>
              <p:tags r:id="rId2"/>
            </p:custDataLst>
          </p:nvPr>
        </p:nvSpPr>
        <p:spPr>
          <a:xfrm>
            <a:off x="609600" y="4876800"/>
            <a:ext cx="8350250" cy="856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1573649" y="1871093"/>
            <a:ext cx="5988409" cy="102376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0" anchor="ctr" anchorCtr="0">
            <a:normAutofit/>
            <a:scene3d>
              <a:camera prst="orthographicFront"/>
              <a:lightRig rig="threePt" dir="t"/>
            </a:scene3d>
          </a:bodyPr>
          <a:p>
            <a:r>
              <a:rPr lang="en-US" altLang="zh-CN" sz="4000" b="1" spc="250" noProof="1">
                <a:solidFill>
                  <a:srgbClr val="016DB8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GFS</a:t>
            </a:r>
            <a:endParaRPr lang="zh-CN" altLang="en-US" sz="4000" b="1" spc="250" noProof="1">
              <a:solidFill>
                <a:srgbClr val="016DB8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菱形 21"/>
          <p:cNvSpPr/>
          <p:nvPr>
            <p:custDataLst>
              <p:tags r:id="rId4"/>
            </p:custDataLst>
          </p:nvPr>
        </p:nvSpPr>
        <p:spPr>
          <a:xfrm>
            <a:off x="508000" y="4624024"/>
            <a:ext cx="819344" cy="819344"/>
          </a:xfrm>
          <a:prstGeom prst="diamond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/>
          </a:bodyPr>
          <a:p>
            <a:pPr algn="ctr" fontAlgn="base">
              <a:lnSpc>
                <a:spcPct val="100000"/>
              </a:lnSpc>
            </a:pPr>
            <a:endParaRPr lang="en-US" altLang="zh-CN" sz="1600" b="1" strike="noStrike" noProof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1573649" y="4483278"/>
            <a:ext cx="5988409" cy="102376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r>
              <a:rPr lang="en-US" altLang="zh-CN" sz="4000" b="1" spc="250" noProof="1">
                <a:solidFill>
                  <a:srgbClr val="016DB8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cubeFS</a:t>
            </a:r>
            <a:endParaRPr lang="en-US" altLang="zh-CN" sz="4000" b="1" spc="250" noProof="1">
              <a:solidFill>
                <a:srgbClr val="016DB8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菱形 23"/>
          <p:cNvSpPr/>
          <p:nvPr>
            <p:custDataLst>
              <p:tags r:id="rId6"/>
            </p:custDataLst>
          </p:nvPr>
        </p:nvSpPr>
        <p:spPr>
          <a:xfrm>
            <a:off x="507771" y="3352656"/>
            <a:ext cx="819344" cy="819344"/>
          </a:xfrm>
          <a:prstGeom prst="diamond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/>
          </a:bodyPr>
          <a:p>
            <a:pPr algn="ctr" fontAlgn="base">
              <a:lnSpc>
                <a:spcPct val="100000"/>
              </a:lnSpc>
            </a:pPr>
            <a:endParaRPr lang="en-US" altLang="zh-CN" sz="1600" b="1" strike="noStrike" noProof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1588729" y="3214888"/>
            <a:ext cx="5988409" cy="102376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p>
            <a:r>
              <a:rPr lang="en-US" altLang="zh-CN" sz="4000" b="1" spc="250" noProof="1">
                <a:solidFill>
                  <a:srgbClr val="016DB8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ceph</a:t>
            </a:r>
            <a:endParaRPr lang="en-US" altLang="zh-CN" sz="4000" b="1" spc="250" noProof="1">
              <a:solidFill>
                <a:srgbClr val="016DB8"/>
              </a:solidFill>
              <a:latin typeface="Arial" panose="020B0604020202020204" pitchFamily="34" charset="0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6" name="菱形 25"/>
          <p:cNvSpPr/>
          <p:nvPr>
            <p:custDataLst>
              <p:tags r:id="rId8"/>
            </p:custDataLst>
          </p:nvPr>
        </p:nvSpPr>
        <p:spPr>
          <a:xfrm>
            <a:off x="508000" y="2011845"/>
            <a:ext cx="819344" cy="819344"/>
          </a:xfrm>
          <a:prstGeom prst="diamond">
            <a:avLst/>
          </a:prstGeom>
          <a:solidFill>
            <a:srgbClr val="0074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/>
          </a:bodyPr>
          <a:p>
            <a:pPr algn="ctr" fontAlgn="base">
              <a:lnSpc>
                <a:spcPct val="100000"/>
              </a:lnSpc>
            </a:pPr>
            <a:endParaRPr lang="en-US" altLang="zh-CN" sz="1600" b="1" strike="noStrike" noProof="1" dirty="0">
              <a:solidFill>
                <a:srgbClr val="476BAB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矩形 22"/>
          <p:cNvSpPr/>
          <p:nvPr>
            <p:custDataLst>
              <p:tags r:id="rId9"/>
            </p:custDataLst>
          </p:nvPr>
        </p:nvSpPr>
        <p:spPr>
          <a:xfrm>
            <a:off x="665502" y="4734610"/>
            <a:ext cx="504341" cy="596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矩形 23"/>
          <p:cNvSpPr/>
          <p:nvPr>
            <p:custDataLst>
              <p:tags r:id="rId10"/>
            </p:custDataLst>
          </p:nvPr>
        </p:nvSpPr>
        <p:spPr>
          <a:xfrm>
            <a:off x="665502" y="3484832"/>
            <a:ext cx="504341" cy="596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矩形 24"/>
          <p:cNvSpPr/>
          <p:nvPr>
            <p:custDataLst>
              <p:tags r:id="rId11"/>
            </p:custDataLst>
          </p:nvPr>
        </p:nvSpPr>
        <p:spPr>
          <a:xfrm>
            <a:off x="665502" y="2122431"/>
            <a:ext cx="504341" cy="596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纠删码系统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186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纠删码系统写文件：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Blob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采用了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quorum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模型，当有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(&gt;n)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share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块写入成功时，即视为写入成功，写入失败的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share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会作异步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修补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9200" y="2537460"/>
            <a:ext cx="6199576" cy="37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纠删码系统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186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纠删码系统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读文件：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若读取的数据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块没有损坏，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则按照数据位置信息读取指定的数据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返回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若读取的数据块有损坏，则根据其他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BlobNode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里面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share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块修复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数据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52600" y="3113405"/>
            <a:ext cx="5205191" cy="313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元数据</a:t>
            </a:r>
            <a:r>
              <a:rPr lang="zh-CN" altLang="en-US" sz="3600" dirty="0">
                <a:solidFill>
                  <a:schemeClr val="bg1"/>
                </a:solidFill>
              </a:rPr>
              <a:t>系统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186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元数据管理结构图：</a:t>
            </a:r>
            <a:endParaRPr lang="zh-CN" altLang="en-US" sz="20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每个</a:t>
            </a: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metanode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管理一定的</a:t>
            </a: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mp(meta partition)</a:t>
            </a:r>
            <a:endParaRPr lang="en-US" altLang="zh-CN" sz="20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每个</a:t>
            </a: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mp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管理一定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区域的</a:t>
            </a: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inode(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编号唯一，存储文件信息</a:t>
            </a: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(3)dentry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记录当前目录或文件与父目录的关系，存储在父节点的</a:t>
            </a: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mp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20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(4)dentry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子树记录文件关系，</a:t>
            </a:r>
            <a:r>
              <a:rPr lang="en-US" altLang="zh-CN" sz="2000" baseline="0">
                <a:latin typeface="Arial" panose="020B0604020202020204" pitchFamily="34" charset="0"/>
                <a:ea typeface="宋体" panose="02010600030101010101" pitchFamily="2" charset="-122"/>
              </a:rPr>
              <a:t>inode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子树记录文件相关</a:t>
            </a:r>
            <a:r>
              <a:rPr lang="zh-CN" altLang="en-US" sz="2000" baseline="0">
                <a:latin typeface="Arial" panose="020B0604020202020204" pitchFamily="34" charset="0"/>
                <a:ea typeface="宋体" panose="02010600030101010101" pitchFamily="2" charset="-122"/>
              </a:rPr>
              <a:t>属性</a:t>
            </a:r>
            <a:endParaRPr lang="zh-CN" altLang="en-US" sz="20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3000" y="2949575"/>
            <a:ext cx="6135398" cy="30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元数据</a:t>
            </a:r>
            <a:r>
              <a:rPr lang="zh-CN" altLang="en-US" sz="3600" dirty="0">
                <a:solidFill>
                  <a:schemeClr val="bg1"/>
                </a:solidFill>
              </a:rPr>
              <a:t>系统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2268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热点目录解决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方案：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采取手动拆分热点目录的方法，在目录下增加一层虚拟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目录，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代价就是会多一次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lookup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操作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0600" y="3073400"/>
            <a:ext cx="6858000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Picture 8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Rectangle 10"/>
          <p:cNvSpPr>
            <a:spLocks noGrp="1"/>
          </p:cNvSpPr>
          <p:nvPr>
            <p:ph idx="1" hasCustomPrompt="1"/>
          </p:nvPr>
        </p:nvSpPr>
        <p:spPr>
          <a:xfrm>
            <a:off x="1104900" y="2935288"/>
            <a:ext cx="6934200" cy="990600"/>
          </a:xfrm>
        </p:spPr>
        <p:txBody>
          <a:bodyPr vert="horz" wrap="square" lIns="91440" tIns="45720" rIns="91440" bIns="45720" anchor="t" anchorCtr="0"/>
          <a:p>
            <a:pPr marL="0" indent="0" algn="ctr" eaLnBrk="1" hangingPunct="1">
              <a:buNone/>
            </a:pPr>
            <a:r>
              <a:rPr lang="zh-CN" altLang="en-US" dirty="0">
                <a:ea typeface="楷体_GB2312" pitchFamily="49" charset="-122"/>
              </a:rPr>
              <a:t>感谢</a:t>
            </a:r>
            <a:r>
              <a:rPr lang="zh-CN" altLang="en-US" dirty="0">
                <a:ea typeface="楷体_GB2312" pitchFamily="49" charset="-122"/>
              </a:rPr>
              <a:t>聆听，谢谢！</a:t>
            </a:r>
            <a:endParaRPr lang="zh-CN" altLang="zh-CN" dirty="0">
              <a:ea typeface="楷体_GB2312" pitchFamily="49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kern="1200" dirty="0">
                <a:latin typeface="+mn-lt"/>
                <a:ea typeface="+mn-ea"/>
                <a:cs typeface="+mn-cs"/>
              </a:rPr>
            </a:fld>
            <a:endParaRPr lang="en-US" altLang="zh-CN" sz="14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720725" y="1360488"/>
            <a:ext cx="755650" cy="59690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rgbClr val="CCE2F2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600075" y="1360488"/>
            <a:ext cx="755650" cy="59690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7000" y="2809875"/>
            <a:ext cx="309118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9600" b="1" spc="240" noProof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01 GFS</a:t>
            </a:r>
            <a:endParaRPr lang="en-US" altLang="zh-CN" sz="9600" b="1" spc="240" noProof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endParaRPr lang="en-US" altLang="zh-CN" sz="9600" b="1" spc="240" noProof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任意多边形: 形状 2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flipH="1" flipV="1">
            <a:off x="7305675" y="5157788"/>
            <a:ext cx="755650" cy="59531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rgbClr val="CCE2F2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1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flipH="1" flipV="1">
            <a:off x="7461250" y="5157788"/>
            <a:ext cx="755650" cy="59531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zh-CN" altLang="zh-CN" sz="3600" dirty="0">
                <a:solidFill>
                  <a:schemeClr val="bg1"/>
                </a:solidFill>
              </a:rPr>
              <a:t>架构设计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81000" y="1295400"/>
            <a:ext cx="8350250" cy="4245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sym typeface="+mn-ea"/>
              </a:rPr>
              <a:t>GFS</a:t>
            </a:r>
            <a:r>
              <a:rPr lang="zh-CN" altLang="en-US" sz="2400" baseline="0">
                <a:sym typeface="+mn-ea"/>
              </a:rPr>
              <a:t>架构主要针对以下几点设计：</a:t>
            </a:r>
            <a:endParaRPr lang="zh-CN" altLang="en-US" sz="2400" baseline="0">
              <a:sym typeface="+mn-ea"/>
            </a:endParaRPr>
          </a:p>
          <a:p>
            <a:pPr indent="457200"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sym typeface="+mn-ea"/>
              </a:rPr>
              <a:t>	</a:t>
            </a: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采用廉价的硬件设备，容易坏掉，需具备一定容错、冗余、恢复能力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针对大文件存储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文件写入采用写追加而不是写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覆盖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>
              <a:buClr>
                <a:srgbClr val="0074BE"/>
              </a:buClr>
              <a:buFont typeface="Wingdings" panose="05000000000000000000" charset="0"/>
              <a:buChar char="Ø"/>
            </a:pP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通过一致性模型解决文件系统应用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负担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GFS</a:t>
            </a:r>
            <a:r>
              <a:rPr lang="zh-CN" altLang="en-US" sz="3600" dirty="0">
                <a:solidFill>
                  <a:schemeClr val="bg1"/>
                </a:solidFill>
              </a:rPr>
              <a:t>结构图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396875" y="1279525"/>
            <a:ext cx="8350250" cy="1218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1.GFS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采用了控制流和数据流分离的方式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如图箭头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2.GFS master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包含：命名空间树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持久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、文件与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的关系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持久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所在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chunkserver(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非持久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3.GFS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读流程如图标号顺序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所示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6562725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en-US" sz="3600" dirty="0">
                <a:solidFill>
                  <a:schemeClr val="bg1"/>
                </a:solidFill>
              </a:rPr>
              <a:t>GFS</a:t>
            </a:r>
            <a:r>
              <a:rPr lang="zh-CN" altLang="en-US" sz="3600" dirty="0">
                <a:solidFill>
                  <a:schemeClr val="bg1"/>
                </a:solidFill>
              </a:rPr>
              <a:t>文件写</a:t>
            </a:r>
            <a:r>
              <a:rPr lang="zh-CN" altLang="en-US" sz="3600" dirty="0">
                <a:solidFill>
                  <a:schemeClr val="bg1"/>
                </a:solidFill>
              </a:rPr>
              <a:t>流程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38400" y="2498090"/>
            <a:ext cx="3552825" cy="3314700"/>
          </a:xfrm>
          <a:prstGeom prst="rect">
            <a:avLst/>
          </a:prstGeom>
        </p:spPr>
      </p:pic>
      <p:sp>
        <p:nvSpPr>
          <p:cNvPr id="6" name="文本框 1"/>
          <p:cNvSpPr txBox="1"/>
          <p:nvPr>
            <p:custDataLst>
              <p:tags r:id="rId4"/>
            </p:custDataLst>
          </p:nvPr>
        </p:nvSpPr>
        <p:spPr>
          <a:xfrm>
            <a:off x="396875" y="1279525"/>
            <a:ext cx="8350250" cy="1218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GFS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写文件是主备复制原则，由主副本做控制交互，但数据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推送是就近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原则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en-US" altLang="zh-CN" sz="3600" dirty="0">
                <a:solidFill>
                  <a:schemeClr val="bg1"/>
                </a:solidFill>
              </a:rPr>
              <a:t>chunk</a:t>
            </a:r>
            <a:r>
              <a:rPr lang="zh-CN" altLang="en-US" sz="3600" dirty="0">
                <a:solidFill>
                  <a:schemeClr val="bg1"/>
                </a:solidFill>
              </a:rPr>
              <a:t>多副本</a:t>
            </a:r>
            <a:r>
              <a:rPr lang="zh-CN" altLang="en-US" sz="3600" dirty="0">
                <a:solidFill>
                  <a:schemeClr val="bg1"/>
                </a:solidFill>
              </a:rPr>
              <a:t>机制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396875" y="1524000"/>
            <a:ext cx="8350250" cy="2966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1.chunk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共有三个副本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每个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64MB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，解释如下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减少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Master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的交互次数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建设元数据数量以减轻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Master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内存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开销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(3) 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减少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连接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开销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新加入的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会放到利用率低的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chunkserver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中，且不会都放入一个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chunkserver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，防止新文件后续读写增大该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chunkserver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负载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3.chunk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损坏将会从其他副本读取，同时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Master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还是维护一个修复进程，根据现在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副本剩余数为优先级修复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</a:t>
            </a: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endParaRPr lang="en-US" altLang="zh-CN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对于热点问题，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chunkserver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采取将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转移到其他利用率低的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chunkserver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解决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问题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3825"/>
            <a:ext cx="9144000" cy="68595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9218" name="标题 7178"/>
          <p:cNvSpPr>
            <a:spLocks noGrp="1"/>
          </p:cNvSpPr>
          <p:nvPr>
            <p:ph type="title"/>
          </p:nvPr>
        </p:nvSpPr>
        <p:spPr>
          <a:xfrm>
            <a:off x="471488" y="123825"/>
            <a:ext cx="5956300" cy="563563"/>
          </a:xfrm>
        </p:spPr>
        <p:txBody>
          <a:bodyPr anchor="ctr" anchorCtr="0"/>
          <a:p>
            <a:pPr algn="l"/>
            <a:r>
              <a:rPr lang="en-US" sz="3600" dirty="0">
                <a:solidFill>
                  <a:schemeClr val="bg1"/>
                </a:solidFill>
              </a:rPr>
              <a:t>GFS</a:t>
            </a:r>
            <a:r>
              <a:rPr lang="zh-CN" altLang="en-US" sz="3600" dirty="0">
                <a:solidFill>
                  <a:schemeClr val="bg1"/>
                </a:solidFill>
              </a:rPr>
              <a:t>垃圾回收</a:t>
            </a:r>
            <a:r>
              <a:rPr lang="zh-CN" altLang="en-US" sz="3600" dirty="0">
                <a:solidFill>
                  <a:schemeClr val="bg1"/>
                </a:solidFill>
              </a:rPr>
              <a:t>机制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396875" y="1524000"/>
            <a:ext cx="8350250" cy="2966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文件删除不会对资源立刻回收，而是更名等待一定的时间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可设置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在删除，期间可通过更改的名字访问，并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通过重命名文件以恢复文件的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使用。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>
                <a:srgbClr val="0074BE"/>
              </a:buClr>
              <a:buFont typeface="Wingdings" panose="05000000000000000000" charset="0"/>
            </a:pP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2.chunk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维护版本号，当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Master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因宕机错过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chunk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变更时，该副本就会变成陈旧的副本，</a:t>
            </a:r>
            <a:r>
              <a:rPr lang="en-US" altLang="zh-CN" sz="2400" baseline="0">
                <a:latin typeface="Arial" panose="020B0604020202020204" pitchFamily="34" charset="0"/>
                <a:ea typeface="宋体" panose="02010600030101010101" pitchFamily="2" charset="-122"/>
              </a:rPr>
              <a:t>Master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会定期回收陈旧</a:t>
            </a:r>
            <a:r>
              <a:rPr lang="zh-CN" altLang="en-US" sz="2400" baseline="0">
                <a:latin typeface="Arial" panose="020B0604020202020204" pitchFamily="34" charset="0"/>
                <a:ea typeface="宋体" panose="02010600030101010101" pitchFamily="2" charset="-122"/>
              </a:rPr>
              <a:t>副本</a:t>
            </a:r>
            <a:endParaRPr lang="zh-CN" altLang="en-US" sz="24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7175" descr="PPT内页副本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720725" y="1360488"/>
            <a:ext cx="755650" cy="59690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rgbClr val="CCE2F2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600075" y="1360488"/>
            <a:ext cx="755650" cy="59690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0800" y="2809875"/>
            <a:ext cx="35204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 b="1" spc="240" noProof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 </a:t>
            </a:r>
            <a:r>
              <a:rPr lang="en-US" altLang="zh-CN" sz="9600" b="1" spc="240" noProof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ceph</a:t>
            </a:r>
            <a:endParaRPr lang="en-US" altLang="zh-CN" sz="9600" b="1" spc="240" noProof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 sz="9600" b="1" spc="240" noProof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任意多边形: 形状 2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flipH="1" flipV="1">
            <a:off x="7305675" y="5157788"/>
            <a:ext cx="755650" cy="59531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rgbClr val="CCE2F2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1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flipH="1" flipV="1">
            <a:off x="7461250" y="5157788"/>
            <a:ext cx="755650" cy="595313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365_1_2"/>
  <p:tag name="KSO_WM_UNIT_LAYERLEVEL" val="1_1_1"/>
  <p:tag name="KSO_WM_TAG_VERSION" val="1.0"/>
  <p:tag name="KSO_WM_BEAUTIFY_FLAG" val="#wm#"/>
  <p:tag name="KSO_WM_TEMPLATE_CATEGORY" val="custom"/>
  <p:tag name="KSO_WM_TEMPLATE_INDEX" val="20204359"/>
  <p:tag name="KSO_WM_UNIT_ID" val="custom20204359_4*l_h_i*365_1_2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5_1*i*2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12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5_1*i*3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13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5_1*i*2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14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5_1*i*3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15.xml><?xml version="1.0" encoding="utf-8"?>
<p:tagLst xmlns:p="http://schemas.openxmlformats.org/presentationml/2006/main">
  <p:tag name="KSO_WM_TEMPLATE_SUBCATEGORY" val="2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SLIDE_LAYOUT" val="a_b_d"/>
  <p:tag name="KSO_WM_SLIDE_LAYOUT_CNT" val="1_1_1"/>
  <p:tag name="KSO_WM_TEMPLATE_MASTER_TYPE" val="0"/>
  <p:tag name="KSO_WM_TEMPLATE_COLOR_TYPE" val="1"/>
  <p:tag name="KSO_WM_TEMPLATE_CATEGORY" val="diagram"/>
  <p:tag name="KSO_WM_TEMPLATE_INDEX" val="20211055"/>
  <p:tag name="KSO_WM_SLIDE_ID" val="diagram20211055_1"/>
  <p:tag name="KSO_WM_SLIDE_SIZE" val="888*481"/>
  <p:tag name="KSO_WM_SLIDE_POSITION" val="36*23"/>
  <p:tag name="KSO_WM_SLIDE_CAN_ADD_NAVIGATION" val="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2f928e478fb0c58a92be"/>
  <p:tag name="KSO_WM_CHIP_FILLPROP" val="[[{&quot;text_align&quot;:&quot;cm&quot;,&quot;text_direction&quot;:&quot;horizontal&quot;,&quot;support_big_font&quot;:false,&quot;fill_id&quot;:&quot;4b3d06a1f10d40ff8e06d4f6d0ab0ea3&quot;,&quot;fill_align&quot;:&quot;cm&quot;,&quot;chip_types&quot;:[&quot;text&quot;,&quot;header&quot;]},{&quot;text_align&quot;:&quot;lm&quot;,&quot;text_direction&quot;:&quot;horizontal&quot;,&quot;support_features&quot;:[&quot;collage&quot;,&quot;carousel&quot;,&quot;creativecrop&quot;],&quot;support_big_font&quot;:false,&quot;fill_id&quot;:&quot;8e40daf4927f4521bed00751a0febf31&quot;,&quot;fill_align&quot;:&quot;cm&quot;,&quot;chip_types&quot;:[&quot;diagram&quot;,&quot;pictext&quot;,&quot;text&quot;,&quot;picture&quot;,&quot;chart&quot;,&quot;table&quot;,&quot;video&quot;]}]]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f9a218be01a7e847d6fd15f"/>
  <p:tag name="KSO_WM_TEMPLATE_ASSEMBLE_GROUPID" val="5f9a218be01a7e847d6fd15f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0-29T09:57:36&quot;,&quot;maxSize&quot;:{&quot;size1&quot;:51.299999999999997},&quot;minSize&quot;:{&quot;size1&quot;:36.299999999999997},&quot;normalSize&quot;:{&quot;size1&quot;:36.299999999999997},&quot;subLayout&quot;:[{&quot;id&quot;:&quot;2020-10-29T09:57:36&quot;,&quot;margin&quot;:{&quot;bottom&quot;:3.8450000286102295,&quot;left&quot;:2.5399999618530273,&quot;right&quot;:0,&quot;top&quot;:3.8450000286102295},&quot;type&quot;:0},{&quot;id&quot;:&quot;2020-10-29T09:57:36&quot;,&quot;margin&quot;:{&quot;bottom&quot;:2.5750000476837158,&quot;left&quot;:1.2439998388290405,&quot;right&quot;:2.1519999504089355,&quot;top&quot;:2.5750000476837158},&quot;type&quot;:0}],&quot;type&quot;:0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5_1*i*2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19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5_1*i*3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2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365_1_1"/>
  <p:tag name="KSO_WM_UNIT_LAYERLEVEL" val="1_1_1"/>
  <p:tag name="KSO_WM_TAG_VERSION" val="1.0"/>
  <p:tag name="KSO_WM_BEAUTIFY_FLAG" val="#wm#"/>
  <p:tag name="KSO_WM_TEMPLATE_CATEGORY" val="custom"/>
  <p:tag name="KSO_WM_TEMPLATE_INDEX" val="20204359"/>
  <p:tag name="KSO_WM_UNIT_ID" val="custom20204359_4*l_h_f*365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5_1*i*2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21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5_1*i*3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22.xml><?xml version="1.0" encoding="utf-8"?>
<p:tagLst xmlns:p="http://schemas.openxmlformats.org/presentationml/2006/main">
  <p:tag name="KSO_WM_TEMPLATE_SUBCATEGORY" val="2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SLIDE_LAYOUT" val="a_b_d"/>
  <p:tag name="KSO_WM_SLIDE_LAYOUT_CNT" val="1_1_1"/>
  <p:tag name="KSO_WM_TEMPLATE_MASTER_TYPE" val="0"/>
  <p:tag name="KSO_WM_TEMPLATE_COLOR_TYPE" val="1"/>
  <p:tag name="KSO_WM_TEMPLATE_CATEGORY" val="diagram"/>
  <p:tag name="KSO_WM_TEMPLATE_INDEX" val="20211055"/>
  <p:tag name="KSO_WM_SLIDE_ID" val="diagram20211055_1"/>
  <p:tag name="KSO_WM_SLIDE_SIZE" val="888*481"/>
  <p:tag name="KSO_WM_SLIDE_POSITION" val="36*23"/>
  <p:tag name="KSO_WM_SLIDE_CAN_ADD_NAVIGATION" val="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2f928e478fb0c58a92be"/>
  <p:tag name="KSO_WM_CHIP_FILLPROP" val="[[{&quot;text_align&quot;:&quot;cm&quot;,&quot;text_direction&quot;:&quot;horizontal&quot;,&quot;support_big_font&quot;:false,&quot;fill_id&quot;:&quot;4b3d06a1f10d40ff8e06d4f6d0ab0ea3&quot;,&quot;fill_align&quot;:&quot;cm&quot;,&quot;chip_types&quot;:[&quot;text&quot;,&quot;header&quot;]},{&quot;text_align&quot;:&quot;lm&quot;,&quot;text_direction&quot;:&quot;horizontal&quot;,&quot;support_features&quot;:[&quot;collage&quot;,&quot;carousel&quot;,&quot;creativecrop&quot;],&quot;support_big_font&quot;:false,&quot;fill_id&quot;:&quot;8e40daf4927f4521bed00751a0febf31&quot;,&quot;fill_align&quot;:&quot;cm&quot;,&quot;chip_types&quot;:[&quot;diagram&quot;,&quot;pictext&quot;,&quot;text&quot;,&quot;picture&quot;,&quot;chart&quot;,&quot;table&quot;,&quot;video&quot;]}]]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f9a218be01a7e847d6fd15f"/>
  <p:tag name="KSO_WM_TEMPLATE_ASSEMBLE_GROUPID" val="5f9a218be01a7e847d6fd15f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0-29T09:57:36&quot;,&quot;maxSize&quot;:{&quot;size1&quot;:51.299999999999997},&quot;minSize&quot;:{&quot;size1&quot;:36.299999999999997},&quot;normalSize&quot;:{&quot;size1&quot;:36.299999999999997},&quot;subLayout&quot;:[{&quot;id&quot;:&quot;2020-10-29T09:57:36&quot;,&quot;margin&quot;:{&quot;bottom&quot;:3.8450000286102295,&quot;left&quot;:2.5399999618530273,&quot;right&quot;:0,&quot;top&quot;:3.8450000286102295},&quot;type&quot;:0},{&quot;id&quot;:&quot;2020-10-29T09:57:36&quot;,&quot;margin&quot;:{&quot;bottom&quot;:2.5750000476837158,&quot;left&quot;:1.2439998388290405,&quot;right&quot;:2.1519999504089355,&quot;top&quot;:2.5750000476837158},&quot;type&quot;:0}],&quot;type&quot;:0}"/>
</p:tagLst>
</file>

<file path=ppt/tags/tag23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5_1*i*2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24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5_1*i*3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25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5_1*i*2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26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5_1*i*3"/>
  <p:tag name="KSO_WM_TEMPLATE_CATEGORY" val="diagram"/>
  <p:tag name="KSO_WM_TEMPLATE_INDEX" val="20211055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f9a218be01a7e847d6fd15f"/>
  <p:tag name="KSO_WM_TEMPLATE_ASSEMBLE_GROUPID" val="5f9a218be01a7e847d6fd15f"/>
</p:tagLst>
</file>

<file path=ppt/tags/tag27.xml><?xml version="1.0" encoding="utf-8"?>
<p:tagLst xmlns:p="http://schemas.openxmlformats.org/presentationml/2006/main">
  <p:tag name="KSO_WM_TEMPLATE_SUBCATEGORY" val="2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SLIDE_LAYOUT" val="a_b_d"/>
  <p:tag name="KSO_WM_SLIDE_LAYOUT_CNT" val="1_1_1"/>
  <p:tag name="KSO_WM_TEMPLATE_MASTER_TYPE" val="0"/>
  <p:tag name="KSO_WM_TEMPLATE_COLOR_TYPE" val="1"/>
  <p:tag name="KSO_WM_TEMPLATE_CATEGORY" val="diagram"/>
  <p:tag name="KSO_WM_TEMPLATE_INDEX" val="20211055"/>
  <p:tag name="KSO_WM_SLIDE_ID" val="diagram20211055_1"/>
  <p:tag name="KSO_WM_SLIDE_SIZE" val="888*481"/>
  <p:tag name="KSO_WM_SLIDE_POSITION" val="36*23"/>
  <p:tag name="KSO_WM_SLIDE_CAN_ADD_NAVIGATION" val="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2f928e478fb0c58a92be"/>
  <p:tag name="KSO_WM_CHIP_FILLPROP" val="[[{&quot;text_align&quot;:&quot;cm&quot;,&quot;text_direction&quot;:&quot;horizontal&quot;,&quot;support_big_font&quot;:false,&quot;fill_id&quot;:&quot;4b3d06a1f10d40ff8e06d4f6d0ab0ea3&quot;,&quot;fill_align&quot;:&quot;cm&quot;,&quot;chip_types&quot;:[&quot;text&quot;,&quot;header&quot;]},{&quot;text_align&quot;:&quot;lm&quot;,&quot;text_direction&quot;:&quot;horizontal&quot;,&quot;support_features&quot;:[&quot;collage&quot;,&quot;carousel&quot;,&quot;creativecrop&quot;],&quot;support_big_font&quot;:false,&quot;fill_id&quot;:&quot;8e40daf4927f4521bed00751a0febf31&quot;,&quot;fill_align&quot;:&quot;cm&quot;,&quot;chip_types&quot;:[&quot;diagram&quot;,&quot;pictext&quot;,&quot;text&quot;,&quot;picture&quot;,&quot;chart&quot;,&quot;table&quot;,&quot;video&quot;]}]]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f9a218be01a7e847d6fd15f"/>
  <p:tag name="KSO_WM_TEMPLATE_ASSEMBLE_GROUPID" val="5f9a218be01a7e847d6fd15f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0-29T09:57:36&quot;,&quot;maxSize&quot;:{&quot;size1&quot;:51.299999999999997},&quot;minSize&quot;:{&quot;size1&quot;:36.299999999999997},&quot;normalSize&quot;:{&quot;size1&quot;:36.299999999999997},&quot;subLayout&quot;:[{&quot;id&quot;:&quot;2020-10-29T09:57:36&quot;,&quot;margin&quot;:{&quot;bottom&quot;:3.8450000286102295,&quot;left&quot;:2.5399999618530273,&quot;right&quot;:0,&quot;top&quot;:3.8450000286102295},&quot;type&quot;:0},{&quot;id&quot;:&quot;2020-10-29T09:57:36&quot;,&quot;margin&quot;:{&quot;bottom&quot;:2.5750000476837158,&quot;left&quot;:1.2439998388290405,&quot;right&quot;:2.1519999504089355,&quot;top&quot;:2.5750000476837158},&quot;type&quot;:0}],&quot;type&quot;:0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365_3_1"/>
  <p:tag name="KSO_WM_UNIT_LAYERLEVEL" val="1_1_1"/>
  <p:tag name="KSO_WM_TAG_VERSION" val="1.0"/>
  <p:tag name="KSO_WM_BEAUTIFY_FLAG" val="#wm#"/>
  <p:tag name="KSO_WM_TEMPLATE_CATEGORY" val="custom"/>
  <p:tag name="KSO_WM_TEMPLATE_INDEX" val="20204359"/>
  <p:tag name="KSO_WM_UNIT_ID" val="custom20204359_4*l_h_i*365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365_3_1"/>
  <p:tag name="KSO_WM_UNIT_LAYERLEVEL" val="1_1_1"/>
  <p:tag name="KSO_WM_TAG_VERSION" val="1.0"/>
  <p:tag name="KSO_WM_BEAUTIFY_FLAG" val="#wm#"/>
  <p:tag name="KSO_WM_TEMPLATE_CATEGORY" val="custom"/>
  <p:tag name="KSO_WM_TEMPLATE_INDEX" val="20204359"/>
  <p:tag name="KSO_WM_UNIT_ID" val="custom20204359_4*l_h_f*365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COMMONDATA" val="eyJoZGlkIjoiYjRhMzllN2ZmYTE4ZWVmN2NhZTNhMDZiZjNkNDQwZDAifQ=="/>
  <p:tag name="KSO_WPP_MARK_KEY" val="dfa50a13-313d-47c7-ac9b-ea249dbf4264"/>
</p:tagLst>
</file>

<file path=ppt/tags/tag5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365_2_1"/>
  <p:tag name="KSO_WM_UNIT_LAYERLEVEL" val="1_1_1"/>
  <p:tag name="KSO_WM_TAG_VERSION" val="1.0"/>
  <p:tag name="KSO_WM_BEAUTIFY_FLAG" val="#wm#"/>
  <p:tag name="KSO_WM_TEMPLATE_CATEGORY" val="custom"/>
  <p:tag name="KSO_WM_TEMPLATE_INDEX" val="20204359"/>
  <p:tag name="KSO_WM_UNIT_ID" val="custom20204359_4*l_h_i*365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365_2_1"/>
  <p:tag name="KSO_WM_UNIT_LAYERLEVEL" val="1_1_1"/>
  <p:tag name="KSO_WM_TAG_VERSION" val="1.0"/>
  <p:tag name="KSO_WM_BEAUTIFY_FLAG" val="#wm#"/>
  <p:tag name="KSO_WM_TEMPLATE_CATEGORY" val="custom"/>
  <p:tag name="KSO_WM_TEMPLATE_INDEX" val="20204359"/>
  <p:tag name="KSO_WM_UNIT_ID" val="custom20204359_4*l_h_f*365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365_1_1"/>
  <p:tag name="KSO_WM_UNIT_LAYERLEVEL" val="1_1_1"/>
  <p:tag name="KSO_WM_TAG_VERSION" val="1.0"/>
  <p:tag name="KSO_WM_BEAUTIFY_FLAG" val="#wm#"/>
  <p:tag name="KSO_WM_TEMPLATE_CATEGORY" val="custom"/>
  <p:tag name="KSO_WM_TEMPLATE_INDEX" val="20204359"/>
  <p:tag name="KSO_WM_UNIT_ID" val="custom20204359_4*l_h_i*365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365_3_2"/>
  <p:tag name="KSO_WM_UNIT_LAYERLEVEL" val="1_1_1"/>
  <p:tag name="KSO_WM_TAG_VERSION" val="1.0"/>
  <p:tag name="KSO_WM_BEAUTIFY_FLAG" val="#wm#"/>
  <p:tag name="KSO_WM_TEMPLATE_CATEGORY" val="custom"/>
  <p:tag name="KSO_WM_TEMPLATE_INDEX" val="20204359"/>
  <p:tag name="KSO_WM_UNIT_ID" val="custom20204359_4*l_h_i*365_3_2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365_2_2"/>
  <p:tag name="KSO_WM_UNIT_LAYERLEVEL" val="1_1_1"/>
  <p:tag name="KSO_WM_TAG_VERSION" val="1.0"/>
  <p:tag name="KSO_WM_BEAUTIFY_FLAG" val="#wm#"/>
  <p:tag name="KSO_WM_TEMPLATE_CATEGORY" val="custom"/>
  <p:tag name="KSO_WM_TEMPLATE_INDEX" val="20204359"/>
  <p:tag name="KSO_WM_UNIT_ID" val="custom20204359_4*l_h_i*365_2_2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WPS 演示</Application>
  <PresentationFormat>在屏幕上显示</PresentationFormat>
  <Paragraphs>209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楷体_GB2312</vt:lpstr>
      <vt:lpstr>新宋体</vt:lpstr>
      <vt:lpstr>默认设计模板</vt:lpstr>
      <vt:lpstr>2_默认设计模板</vt:lpstr>
      <vt:lpstr>组会汇报 题目：经典文件系统论文及cubeFS学习 汇报人：李雨航 </vt:lpstr>
      <vt:lpstr>研究内容</vt:lpstr>
      <vt:lpstr>PowerPoint 演示文稿</vt:lpstr>
      <vt:lpstr>架构设计</vt:lpstr>
      <vt:lpstr>GFS结构图</vt:lpstr>
      <vt:lpstr>GFS文件写流程</vt:lpstr>
      <vt:lpstr>chunk多副本机制</vt:lpstr>
      <vt:lpstr>GFS垃圾回收机制</vt:lpstr>
      <vt:lpstr>PowerPoint 演示文稿</vt:lpstr>
      <vt:lpstr>架构设计</vt:lpstr>
      <vt:lpstr>ceph架构图</vt:lpstr>
      <vt:lpstr>动态元数据分布管理</vt:lpstr>
      <vt:lpstr>分布式对象存储</vt:lpstr>
      <vt:lpstr>PowerPoint 演示文稿</vt:lpstr>
      <vt:lpstr>cubeFS架构</vt:lpstr>
      <vt:lpstr>多副本子系统</vt:lpstr>
      <vt:lpstr>多副本子系统</vt:lpstr>
      <vt:lpstr>纠删码系统</vt:lpstr>
      <vt:lpstr>纠删码系统</vt:lpstr>
      <vt:lpstr>纠删码系统</vt:lpstr>
      <vt:lpstr>纠删码系统</vt:lpstr>
      <vt:lpstr>元数据系统</vt:lpstr>
      <vt:lpstr>元数据系统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hangyl</cp:lastModifiedBy>
  <cp:revision>69</cp:revision>
  <dcterms:created xsi:type="dcterms:W3CDTF">2022-07-19T01:49:00Z</dcterms:created>
  <dcterms:modified xsi:type="dcterms:W3CDTF">2023-06-29T06:30:20Z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2052-11.1.0.14309</vt:lpwstr>
  </property>
  <property fmtid="{D5CDD505-2E9C-101B-9397-08002B2CF9AE}" pid="4" name="ICV">
    <vt:lpwstr>42668D21745F42A781A75714C3B4B55E_13</vt:lpwstr>
  </property>
</Properties>
</file>