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68" r:id="rId2"/>
    <p:sldId id="464" r:id="rId3"/>
    <p:sldId id="470" r:id="rId4"/>
    <p:sldId id="466" r:id="rId5"/>
    <p:sldId id="467" r:id="rId6"/>
    <p:sldId id="471" r:id="rId7"/>
    <p:sldId id="4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86287" autoAdjust="0"/>
  </p:normalViewPr>
  <p:slideViewPr>
    <p:cSldViewPr snapToGrid="0" showGuides="1">
      <p:cViewPr varScale="1">
        <p:scale>
          <a:sx n="96" d="100"/>
          <a:sy n="96" d="100"/>
        </p:scale>
        <p:origin x="1392" y="168"/>
      </p:cViewPr>
      <p:guideLst/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2B6B-44E9-4A61-98D2-85A193E3C79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DD79-D758-4812-A1BE-32411D48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0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6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7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0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6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2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6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1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4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8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199" y="1213837"/>
            <a:ext cx="11123645" cy="4963126"/>
          </a:xfrm>
        </p:spPr>
        <p:txBody>
          <a:bodyPr>
            <a:normAutofit/>
          </a:bodyPr>
          <a:lstStyle>
            <a:lvl1pPr>
              <a:defRPr sz="2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 sz="2400" b="0" baseline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>
              <a:defRPr sz="2200" b="0" baseline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defRPr sz="1800" b="0" baseline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>
              <a:defRPr sz="1800" b="0" baseline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2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日期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6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47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9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5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1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btre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07826" cy="2387600"/>
          </a:xfrm>
        </p:spPr>
        <p:txBody>
          <a:bodyPr>
            <a:normAutofit/>
          </a:bodyPr>
          <a:lstStyle/>
          <a:p>
            <a:r>
              <a:rPr lang="en-US" altLang="zh-CN" sz="5400" dirty="0" err="1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CubeFS</a:t>
            </a:r>
            <a:r>
              <a:rPr lang="en-US" altLang="zh-CN" sz="540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5400" dirty="0" err="1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Metanode</a:t>
            </a:r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650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Ruida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2023/7/11</a:t>
            </a:r>
          </a:p>
        </p:txBody>
      </p:sp>
    </p:spTree>
    <p:extLst>
      <p:ext uri="{BB962C8B-B14F-4D97-AF65-F5344CB8AC3E}">
        <p14:creationId xmlns:p14="http://schemas.microsoft.com/office/powerpoint/2010/main" val="316706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Architecture: 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Multiple </a:t>
            </a:r>
            <a:r>
              <a:rPr kumimoji="1" lang="en-US" altLang="zh-CN" dirty="0" err="1"/>
              <a:t>metanodes</a:t>
            </a:r>
            <a:r>
              <a:rPr kumimoji="1" lang="en-US" altLang="zh-CN" dirty="0"/>
              <a:t> (&gt;=3). Sync by Multi-Raft.</a:t>
            </a:r>
          </a:p>
          <a:p>
            <a:r>
              <a:rPr kumimoji="1" lang="en-US" altLang="zh-CN" dirty="0"/>
              <a:t>2 </a:t>
            </a:r>
            <a:r>
              <a:rPr kumimoji="1" lang="en-US" altLang="zh-CN" dirty="0" err="1"/>
              <a:t>Btrees</a:t>
            </a:r>
            <a:r>
              <a:rPr kumimoji="1" lang="en-US" altLang="zh-CN" dirty="0"/>
              <a:t>: </a:t>
            </a:r>
            <a:r>
              <a:rPr kumimoji="1" lang="en-US" altLang="zh-CN" sz="2000" b="0" i="1" dirty="0"/>
              <a:t>(without </a:t>
            </a:r>
            <a:r>
              <a:rPr kumimoji="1" lang="en-US" altLang="zh-CN" sz="2000" i="1" dirty="0" err="1"/>
              <a:t>extendTree</a:t>
            </a:r>
            <a:r>
              <a:rPr kumimoji="1" lang="en-US" altLang="zh-CN" sz="2000" b="0" i="1" dirty="0"/>
              <a:t> (store </a:t>
            </a:r>
            <a:r>
              <a:rPr kumimoji="1" lang="en-US" altLang="zh-CN" sz="2000" b="0" i="1" dirty="0" err="1"/>
              <a:t>xattr</a:t>
            </a:r>
            <a:r>
              <a:rPr kumimoji="1" lang="en-US" altLang="zh-CN" sz="2000" b="0" i="1" dirty="0"/>
              <a:t>), and </a:t>
            </a:r>
            <a:r>
              <a:rPr kumimoji="1" lang="en-US" altLang="zh-CN" sz="2000" i="1" dirty="0" err="1"/>
              <a:t>multipartTree</a:t>
            </a:r>
            <a:r>
              <a:rPr kumimoji="1" lang="en-US" altLang="zh-CN" sz="2000" b="0" i="1" dirty="0"/>
              <a:t> (for </a:t>
            </a:r>
            <a:r>
              <a:rPr kumimoji="1" lang="en-US" altLang="zh-CN" sz="2000" b="0" i="1" dirty="0" err="1"/>
              <a:t>ObjectNode</a:t>
            </a:r>
            <a:r>
              <a:rPr kumimoji="1" lang="en-US" altLang="zh-CN" sz="2000" b="0" i="1" dirty="0"/>
              <a:t>) )</a:t>
            </a:r>
          </a:p>
          <a:p>
            <a:pPr lvl="1"/>
            <a:r>
              <a:rPr kumimoji="1" lang="en-US" altLang="zh-CN" dirty="0" err="1"/>
              <a:t>inodeTree</a:t>
            </a:r>
            <a:r>
              <a:rPr kumimoji="1" lang="en-US" altLang="zh-CN" dirty="0"/>
              <a:t>: [</a:t>
            </a:r>
            <a:r>
              <a:rPr kumimoji="1" lang="en-US" altLang="zh-CN" b="1" dirty="0" err="1"/>
              <a:t>Inode.Inode</a:t>
            </a:r>
            <a:r>
              <a:rPr kumimoji="1" lang="en-US" altLang="zh-CN" b="1" dirty="0"/>
              <a:t> uint64</a:t>
            </a:r>
            <a:r>
              <a:rPr kumimoji="1" lang="en-US" altLang="zh-CN" dirty="0"/>
              <a:t>] -&gt; [*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]</a:t>
            </a:r>
          </a:p>
          <a:p>
            <a:pPr lvl="1"/>
            <a:r>
              <a:rPr kumimoji="1" lang="en-US" altLang="zh-CN" dirty="0" err="1"/>
              <a:t>dentryTree</a:t>
            </a:r>
            <a:r>
              <a:rPr kumimoji="1" lang="en-US" altLang="zh-CN" dirty="0"/>
              <a:t>: [&lt;</a:t>
            </a:r>
            <a:r>
              <a:rPr kumimoji="1" lang="en-US" altLang="zh-CN" dirty="0" err="1"/>
              <a:t>ParentId</a:t>
            </a:r>
            <a:r>
              <a:rPr kumimoji="1" lang="en-US" altLang="zh-CN" dirty="0"/>
              <a:t>, Name&gt;(uint64, string)] -&gt; [*</a:t>
            </a:r>
            <a:r>
              <a:rPr kumimoji="1" lang="en-US" altLang="zh-CN" dirty="0" err="1"/>
              <a:t>Dentry</a:t>
            </a:r>
            <a:r>
              <a:rPr kumimoji="1" lang="en-US" altLang="zh-CN" dirty="0"/>
              <a:t>]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2241F6-AA87-03A9-FC41-7A2073A5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43" y="3169276"/>
            <a:ext cx="7602713" cy="36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5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Implementation: B-Tree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B-Tree: </a:t>
            </a:r>
          </a:p>
          <a:p>
            <a:pPr lvl="1"/>
            <a:r>
              <a:rPr kumimoji="1" lang="en-US" altLang="zh-CN" dirty="0"/>
              <a:t>Using Google open source B-Tree </a:t>
            </a:r>
            <a:r>
              <a:rPr kumimoji="1" lang="en-US" altLang="zh-CN" dirty="0" err="1"/>
              <a:t>impl</a:t>
            </a:r>
            <a:r>
              <a:rPr kumimoji="1" lang="en-US" altLang="zh-CN" dirty="0"/>
              <a:t>. with </a:t>
            </a:r>
            <a:r>
              <a:rPr kumimoji="1" lang="en-US" altLang="zh-CN" dirty="0" err="1"/>
              <a:t>golang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concurrent read &amp; write feature by </a:t>
            </a:r>
            <a:r>
              <a:rPr kumimoji="1" lang="en-US" altLang="zh-CN" dirty="0" err="1"/>
              <a:t>RWmutex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 </a:t>
            </a:r>
            <a:r>
              <a:rPr lang="en-US" altLang="zh-CN" b="0" i="0" u="sng" dirty="0">
                <a:solidFill>
                  <a:srgbClr val="E0E0E0"/>
                </a:solidFill>
                <a:effectLst/>
                <a:latin typeface="Helvetica Neue" panose="02000503000000020004" pitchFamily="2" charset="0"/>
                <a:hlinkClick r:id="rId3"/>
              </a:rPr>
              <a:t>https://github.com/google/btree</a:t>
            </a:r>
            <a:endParaRPr lang="en-US" altLang="zh-CN" u="sng" dirty="0">
              <a:solidFill>
                <a:srgbClr val="E0E0E0"/>
              </a:solidFill>
              <a:latin typeface="Helvetica Neue" panose="02000503000000020004" pitchFamily="2" charset="0"/>
            </a:endParaRPr>
          </a:p>
          <a:p>
            <a:pPr lvl="1"/>
            <a:endParaRPr lang="en-US" altLang="zh-CN" b="0" i="0" u="sng" dirty="0">
              <a:solidFill>
                <a:srgbClr val="E0E0E0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1" lang="en-US" altLang="zh-CN" dirty="0" err="1"/>
              <a:t>BTreeItem</a:t>
            </a:r>
            <a:r>
              <a:rPr kumimoji="1" lang="en-US" altLang="zh-CN" dirty="0"/>
              <a:t> Interface</a:t>
            </a:r>
          </a:p>
          <a:p>
            <a:pPr lvl="1"/>
            <a:r>
              <a:rPr kumimoji="1" lang="en-US" altLang="zh-CN" dirty="0">
                <a:ea typeface="+mn-ea"/>
              </a:rPr>
              <a:t>Implementation of Less() and Copy() functions needed</a:t>
            </a:r>
          </a:p>
          <a:p>
            <a:endParaRPr kumimoji="1" lang="en-US" altLang="zh-CN" b="0" u="sng" dirty="0">
              <a:solidFill>
                <a:srgbClr val="E0E0E0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27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100C924E-6A9D-B3F7-B3BE-A1434947418B}"/>
              </a:ext>
            </a:extLst>
          </p:cNvPr>
          <p:cNvSpPr/>
          <p:nvPr/>
        </p:nvSpPr>
        <p:spPr>
          <a:xfrm>
            <a:off x="5713436" y="4370091"/>
            <a:ext cx="2306995" cy="107870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Implementation: </a:t>
            </a:r>
            <a:r>
              <a:rPr kumimoji="1" lang="en-US" altLang="zh-CN" dirty="0" err="1"/>
              <a:t>MetaNode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MetaNode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ED82062-7A55-90EB-CDC0-4647151B80A5}"/>
              </a:ext>
            </a:extLst>
          </p:cNvPr>
          <p:cNvSpPr/>
          <p:nvPr/>
        </p:nvSpPr>
        <p:spPr>
          <a:xfrm>
            <a:off x="355762" y="1835512"/>
            <a:ext cx="4527030" cy="44029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BA52A37-CAA1-EEC7-8021-92D40270434E}"/>
              </a:ext>
            </a:extLst>
          </p:cNvPr>
          <p:cNvSpPr/>
          <p:nvPr/>
        </p:nvSpPr>
        <p:spPr>
          <a:xfrm>
            <a:off x="720181" y="2002420"/>
            <a:ext cx="3805793" cy="250757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696660AD-C1B9-9EBE-A82D-E56A384C2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34180"/>
              </p:ext>
            </p:extLst>
          </p:nvPr>
        </p:nvGraphicFramePr>
        <p:xfrm>
          <a:off x="5599973" y="2043824"/>
          <a:ext cx="3623276" cy="11716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55796">
                  <a:extLst>
                    <a:ext uri="{9D8B030D-6E8A-4147-A177-3AD203B41FA5}">
                      <a16:colId xmlns:a16="http://schemas.microsoft.com/office/drawing/2014/main" val="2831124333"/>
                    </a:ext>
                  </a:extLst>
                </a:gridCol>
                <a:gridCol w="2067480">
                  <a:extLst>
                    <a:ext uri="{9D8B030D-6E8A-4147-A177-3AD203B41FA5}">
                      <a16:colId xmlns:a16="http://schemas.microsoft.com/office/drawing/2014/main" val="2234955736"/>
                    </a:ext>
                  </a:extLst>
                </a:gridCol>
              </a:tblGrid>
              <a:tr h="39053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ParID</a:t>
                      </a:r>
                      <a:r>
                        <a:rPr lang="en-US" altLang="zh-CN" dirty="0"/>
                        <a:t>(uint64)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MetaPartition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44874"/>
                  </a:ext>
                </a:extLst>
              </a:tr>
              <a:tr h="390534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75506"/>
                  </a:ext>
                </a:extLst>
              </a:tr>
              <a:tr h="3905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7808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7906E6B-3055-59C0-7690-374E2CB19C6E}"/>
              </a:ext>
            </a:extLst>
          </p:cNvPr>
          <p:cNvSpPr txBox="1"/>
          <p:nvPr/>
        </p:nvSpPr>
        <p:spPr>
          <a:xfrm>
            <a:off x="1966541" y="2192657"/>
            <a:ext cx="1418978" cy="152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Partitions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600" dirty="0" err="1">
                <a:latin typeface="Monaco" pitchFamily="2" charset="0"/>
              </a:rPr>
              <a:t>connPool</a:t>
            </a:r>
            <a:endParaRPr kumimoji="1" lang="en-US" altLang="zh-CN" sz="1600" dirty="0">
              <a:latin typeface="Monaco" pitchFamily="2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State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…</a:t>
            </a:r>
            <a:endParaRPr kumimoji="1" lang="zh-CN" altLang="en-US" sz="1600" dirty="0">
              <a:latin typeface="Monaco" pitchFamily="2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B6F3F4-5141-19DC-A5A3-6B6B4C29DFE0}"/>
              </a:ext>
            </a:extLst>
          </p:cNvPr>
          <p:cNvSpPr/>
          <p:nvPr/>
        </p:nvSpPr>
        <p:spPr>
          <a:xfrm>
            <a:off x="6660463" y="4484926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A63A27D-E655-3F73-E185-52FA4044865A}"/>
              </a:ext>
            </a:extLst>
          </p:cNvPr>
          <p:cNvSpPr/>
          <p:nvPr/>
        </p:nvSpPr>
        <p:spPr>
          <a:xfrm>
            <a:off x="6233587" y="4950022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7A3D6F1-D43D-80AC-705E-FDFD9F7856A9}"/>
              </a:ext>
            </a:extLst>
          </p:cNvPr>
          <p:cNvSpPr/>
          <p:nvPr/>
        </p:nvSpPr>
        <p:spPr>
          <a:xfrm>
            <a:off x="7123883" y="4950022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BCB927A-1C67-0454-A744-D7C0D797A48C}"/>
              </a:ext>
            </a:extLst>
          </p:cNvPr>
          <p:cNvCxnSpPr>
            <a:stCxn id="17" idx="7"/>
            <a:endCxn id="16" idx="3"/>
          </p:cNvCxnSpPr>
          <p:nvPr/>
        </p:nvCxnSpPr>
        <p:spPr>
          <a:xfrm flipV="1">
            <a:off x="6556136" y="4807475"/>
            <a:ext cx="159668" cy="197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E1DA360-F965-A44D-2D49-4465CCB0D0C8}"/>
              </a:ext>
            </a:extLst>
          </p:cNvPr>
          <p:cNvCxnSpPr>
            <a:cxnSpLocks/>
            <a:stCxn id="18" idx="1"/>
            <a:endCxn id="16" idx="5"/>
          </p:cNvCxnSpPr>
          <p:nvPr/>
        </p:nvCxnSpPr>
        <p:spPr>
          <a:xfrm flipH="1" flipV="1">
            <a:off x="6983012" y="4807475"/>
            <a:ext cx="196212" cy="197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A6A973-5365-23AC-37F4-2CDFEEDEDDA2}"/>
              </a:ext>
            </a:extLst>
          </p:cNvPr>
          <p:cNvSpPr txBox="1"/>
          <p:nvPr/>
        </p:nvSpPr>
        <p:spPr>
          <a:xfrm>
            <a:off x="5841513" y="547684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600">
                <a:latin typeface="Monaco" pitchFamily="2" charset="0"/>
              </a:defRPr>
            </a:lvl1pPr>
          </a:lstStyle>
          <a:p>
            <a:r>
              <a:rPr lang="en-US" altLang="zh-CN" dirty="0" err="1"/>
              <a:t>dentryTree</a:t>
            </a:r>
            <a:r>
              <a:rPr lang="en-US" altLang="zh-CN" dirty="0"/>
              <a:t> *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BTree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247D9EFD-64F0-C074-4338-453418A19A4D}"/>
              </a:ext>
            </a:extLst>
          </p:cNvPr>
          <p:cNvSpPr/>
          <p:nvPr/>
        </p:nvSpPr>
        <p:spPr>
          <a:xfrm>
            <a:off x="8587059" y="4354399"/>
            <a:ext cx="2306995" cy="107870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0A4831B-7244-8FFB-7AF6-29BFC07D27CB}"/>
              </a:ext>
            </a:extLst>
          </p:cNvPr>
          <p:cNvSpPr/>
          <p:nvPr/>
        </p:nvSpPr>
        <p:spPr>
          <a:xfrm>
            <a:off x="9534086" y="4469234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478AB97-52AB-E6CC-E2C0-6AA9B6CE80FA}"/>
              </a:ext>
            </a:extLst>
          </p:cNvPr>
          <p:cNvSpPr/>
          <p:nvPr/>
        </p:nvSpPr>
        <p:spPr>
          <a:xfrm>
            <a:off x="9107210" y="4934330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6AC9F02-8FB2-E697-A4A9-B967C99CDDA5}"/>
              </a:ext>
            </a:extLst>
          </p:cNvPr>
          <p:cNvSpPr/>
          <p:nvPr/>
        </p:nvSpPr>
        <p:spPr>
          <a:xfrm>
            <a:off x="9997506" y="4934330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0481252C-8C68-6BCA-B6EF-B0987C219369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9429759" y="4791783"/>
            <a:ext cx="159668" cy="197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11EB89EE-DEFA-8EF4-4B22-092ABBAF7CE6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9856635" y="4791783"/>
            <a:ext cx="196212" cy="197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0906D38-D276-0893-5A46-5453297E3FAE}"/>
              </a:ext>
            </a:extLst>
          </p:cNvPr>
          <p:cNvSpPr txBox="1"/>
          <p:nvPr/>
        </p:nvSpPr>
        <p:spPr>
          <a:xfrm>
            <a:off x="8715136" y="5461148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600">
                <a:latin typeface="Monaco" pitchFamily="2" charset="0"/>
              </a:defRPr>
            </a:lvl1pPr>
          </a:lstStyle>
          <a:p>
            <a:r>
              <a:rPr lang="en-US" altLang="zh-CN" dirty="0" err="1"/>
              <a:t>inodeTree</a:t>
            </a:r>
            <a:r>
              <a:rPr lang="en-US" altLang="zh-CN" dirty="0"/>
              <a:t> *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BTree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23CD2E85-28AD-619F-C6E9-47C5194651A1}"/>
              </a:ext>
            </a:extLst>
          </p:cNvPr>
          <p:cNvSpPr/>
          <p:nvPr/>
        </p:nvSpPr>
        <p:spPr>
          <a:xfrm rot="5400000">
            <a:off x="8144918" y="2274668"/>
            <a:ext cx="226600" cy="3751196"/>
          </a:xfrm>
          <a:prstGeom prst="leftBrac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2D5A4B-6B3D-2A2F-E59F-431225DE0082}"/>
              </a:ext>
            </a:extLst>
          </p:cNvPr>
          <p:cNvSpPr txBox="1"/>
          <p:nvPr/>
        </p:nvSpPr>
        <p:spPr>
          <a:xfrm>
            <a:off x="2089972" y="62921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Metanode</a:t>
            </a:r>
            <a:endParaRPr kumimoji="1"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C96D56-FA17-4E54-657E-DB77820E1DDE}"/>
              </a:ext>
            </a:extLst>
          </p:cNvPr>
          <p:cNvSpPr txBox="1"/>
          <p:nvPr/>
        </p:nvSpPr>
        <p:spPr>
          <a:xfrm>
            <a:off x="1821622" y="399992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MetaManager</a:t>
            </a:r>
            <a:endParaRPr kumimoji="1" lang="en-US" altLang="zh-CN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E5C7D6-210D-6E4A-ED08-003FB1D7B3B3}"/>
              </a:ext>
            </a:extLst>
          </p:cNvPr>
          <p:cNvSpPr txBox="1"/>
          <p:nvPr/>
        </p:nvSpPr>
        <p:spPr>
          <a:xfrm>
            <a:off x="1912702" y="4579980"/>
            <a:ext cx="1295546" cy="152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listen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600" dirty="0" err="1">
                <a:latin typeface="Monaco" pitchFamily="2" charset="0"/>
              </a:rPr>
              <a:t>bindIp</a:t>
            </a:r>
            <a:endParaRPr kumimoji="1" lang="en-US" altLang="zh-CN" sz="1600" dirty="0">
              <a:latin typeface="Monaco" pitchFamily="2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600" dirty="0" err="1">
                <a:latin typeface="Monaco" pitchFamily="2" charset="0"/>
              </a:rPr>
              <a:t>raftStore</a:t>
            </a:r>
            <a:endParaRPr kumimoji="1" lang="en-US" altLang="zh-CN" sz="1600" dirty="0">
              <a:latin typeface="Monaco" pitchFamily="2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…</a:t>
            </a: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06486B08-A91E-012D-B793-4F7824C185DB}"/>
              </a:ext>
            </a:extLst>
          </p:cNvPr>
          <p:cNvSpPr/>
          <p:nvPr/>
        </p:nvSpPr>
        <p:spPr>
          <a:xfrm flipH="1">
            <a:off x="8082777" y="2651416"/>
            <a:ext cx="350882" cy="13127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940AEBD-30CF-2773-67D5-F084BF81E665}"/>
              </a:ext>
            </a:extLst>
          </p:cNvPr>
          <p:cNvCxnSpPr>
            <a:cxnSpLocks/>
          </p:cNvCxnSpPr>
          <p:nvPr/>
        </p:nvCxnSpPr>
        <p:spPr>
          <a:xfrm flipV="1">
            <a:off x="3355249" y="2043824"/>
            <a:ext cx="2244724" cy="4287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FCD05DA-BB60-6554-E70D-211E3347D9D6}"/>
              </a:ext>
            </a:extLst>
          </p:cNvPr>
          <p:cNvCxnSpPr>
            <a:cxnSpLocks/>
          </p:cNvCxnSpPr>
          <p:nvPr/>
        </p:nvCxnSpPr>
        <p:spPr>
          <a:xfrm>
            <a:off x="3355249" y="2469750"/>
            <a:ext cx="2272449" cy="7610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2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Implementation: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&amp; </a:t>
            </a:r>
            <a:r>
              <a:rPr kumimoji="1" lang="en-US" altLang="zh-CN" dirty="0" err="1"/>
              <a:t>dentry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</a:t>
            </a:r>
            <a:r>
              <a:rPr kumimoji="1" lang="en-US" altLang="zh-CN" sz="2800" b="1" dirty="0" err="1">
                <a:ea typeface="+mn-ea"/>
              </a:rPr>
              <a:t>entryTree</a:t>
            </a:r>
            <a:r>
              <a:rPr kumimoji="1" lang="en-US" altLang="zh-CN" sz="2800" b="1" dirty="0">
                <a:ea typeface="+mn-ea"/>
              </a:rPr>
              <a:t>: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Dentry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>
                <a:ea typeface="+mn-ea"/>
              </a:rPr>
              <a:t>Key: </a:t>
            </a:r>
            <a:r>
              <a:rPr kumimoji="1" lang="en-US" altLang="zh-CN" dirty="0" err="1">
                <a:ea typeface="+mn-ea"/>
              </a:rPr>
              <a:t>ParentId</a:t>
            </a:r>
            <a:r>
              <a:rPr kumimoji="1" lang="en-US" altLang="zh-CN" dirty="0">
                <a:ea typeface="+mn-ea"/>
              </a:rPr>
              <a:t> + name</a:t>
            </a:r>
          </a:p>
          <a:p>
            <a:pPr lvl="1"/>
            <a:r>
              <a:rPr kumimoji="1" lang="en-US" altLang="zh-CN" dirty="0">
                <a:ea typeface="+mn-ea"/>
              </a:rPr>
              <a:t>value: </a:t>
            </a:r>
            <a:r>
              <a:rPr kumimoji="1" lang="en-US" altLang="zh-CN" dirty="0" err="1">
                <a:ea typeface="+mn-ea"/>
              </a:rPr>
              <a:t>Inode</a:t>
            </a:r>
            <a:r>
              <a:rPr kumimoji="1" lang="en-US" altLang="zh-CN" dirty="0">
                <a:ea typeface="+mn-ea"/>
              </a:rPr>
              <a:t> + type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 err="1">
                <a:ea typeface="+mn-ea"/>
              </a:rPr>
              <a:t>nodeTree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>
                <a:ea typeface="+mn-ea"/>
              </a:rPr>
              <a:t>Key: </a:t>
            </a:r>
            <a:r>
              <a:rPr kumimoji="1" lang="en-US" altLang="zh-CN" dirty="0" err="1">
                <a:ea typeface="+mn-ea"/>
              </a:rPr>
              <a:t>Inode</a:t>
            </a:r>
            <a:endParaRPr kumimoji="1" lang="en-US" altLang="zh-CN" dirty="0">
              <a:ea typeface="+mn-ea"/>
            </a:endParaRPr>
          </a:p>
          <a:p>
            <a:pPr lvl="1"/>
            <a:r>
              <a:rPr kumimoji="1" lang="en-US" altLang="zh-CN" dirty="0">
                <a:ea typeface="+mn-ea"/>
              </a:rPr>
              <a:t>Value:</a:t>
            </a:r>
            <a:r>
              <a:rPr kumimoji="1" lang="zh-CN" altLang="en-US" dirty="0">
                <a:ea typeface="+mn-ea"/>
              </a:rPr>
              <a:t> </a:t>
            </a:r>
            <a:r>
              <a:rPr kumimoji="1" lang="en-US" altLang="zh-CN" dirty="0">
                <a:ea typeface="+mn-ea"/>
              </a:rPr>
              <a:t>Type, </a:t>
            </a:r>
            <a:r>
              <a:rPr kumimoji="1" lang="en-US" altLang="zh-CN" dirty="0" err="1">
                <a:ea typeface="+mn-ea"/>
              </a:rPr>
              <a:t>Attr</a:t>
            </a:r>
            <a:r>
              <a:rPr kumimoji="1" lang="en-US" altLang="zh-CN" dirty="0">
                <a:ea typeface="+mn-ea"/>
              </a:rPr>
              <a:t>, Extents…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18586F3-DB17-8F9E-B290-A6FDF029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56417"/>
              </p:ext>
            </p:extLst>
          </p:nvPr>
        </p:nvGraphicFramePr>
        <p:xfrm>
          <a:off x="8435428" y="1333062"/>
          <a:ext cx="291837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9186">
                  <a:extLst>
                    <a:ext uri="{9D8B030D-6E8A-4147-A177-3AD203B41FA5}">
                      <a16:colId xmlns:a16="http://schemas.microsoft.com/office/drawing/2014/main" val="3019171809"/>
                    </a:ext>
                  </a:extLst>
                </a:gridCol>
                <a:gridCol w="1459186">
                  <a:extLst>
                    <a:ext uri="{9D8B030D-6E8A-4147-A177-3AD203B41FA5}">
                      <a16:colId xmlns:a16="http://schemas.microsoft.com/office/drawing/2014/main" val="1452127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Dentry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8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ParentId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8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8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56547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021EA354-F0FC-1705-1FE3-442AF8579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14447"/>
              </p:ext>
            </p:extLst>
          </p:nvPr>
        </p:nvGraphicFramePr>
        <p:xfrm>
          <a:off x="8204822" y="3695400"/>
          <a:ext cx="33795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3584">
                  <a:extLst>
                    <a:ext uri="{9D8B030D-6E8A-4147-A177-3AD203B41FA5}">
                      <a16:colId xmlns:a16="http://schemas.microsoft.com/office/drawing/2014/main" val="301917180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452127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Inode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8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8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8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SortedExtents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39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Implementation (Lookup (client))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0" dirty="0">
                <a:ea typeface="楷体" panose="02010609060101010101" pitchFamily="49" charset="-122"/>
              </a:rPr>
              <a:t>Client (e.g. FUSE got a lookup request)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D8D551C-CAC0-1097-3D02-21503BD94367}"/>
              </a:ext>
            </a:extLst>
          </p:cNvPr>
          <p:cNvSpPr/>
          <p:nvPr/>
        </p:nvSpPr>
        <p:spPr>
          <a:xfrm>
            <a:off x="797919" y="3378455"/>
            <a:ext cx="2118586" cy="5831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client/fs/</a:t>
            </a:r>
            <a:r>
              <a:rPr kumimoji="1" lang="en-US" altLang="zh-CN" dirty="0" err="1"/>
              <a:t>dir.go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9883B17-3970-D3B1-AD9E-E71490EF4E75}"/>
              </a:ext>
            </a:extLst>
          </p:cNvPr>
          <p:cNvSpPr/>
          <p:nvPr/>
        </p:nvSpPr>
        <p:spPr>
          <a:xfrm>
            <a:off x="1177147" y="1921321"/>
            <a:ext cx="1329336" cy="5831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FUSE</a:t>
            </a:r>
            <a:endParaRPr kumimoji="1" lang="zh-CN" altLang="en-US" dirty="0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1993398E-1D30-C029-6FFB-9BC3F168AC92}"/>
              </a:ext>
            </a:extLst>
          </p:cNvPr>
          <p:cNvSpPr/>
          <p:nvPr/>
        </p:nvSpPr>
        <p:spPr>
          <a:xfrm flipH="1">
            <a:off x="1666374" y="2649888"/>
            <a:ext cx="350882" cy="583124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5C8E34-24FE-7152-C72C-A880879BB5CE}"/>
              </a:ext>
            </a:extLst>
          </p:cNvPr>
          <p:cNvSpPr txBox="1"/>
          <p:nvPr/>
        </p:nvSpPr>
        <p:spPr>
          <a:xfrm>
            <a:off x="253763" y="2688551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Lookup Request</a:t>
            </a:r>
            <a:endParaRPr kumimoji="1" lang="zh-CN" altLang="en-US" sz="16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DCB2691D-6F53-D69D-2F36-D1FE67638B16}"/>
              </a:ext>
            </a:extLst>
          </p:cNvPr>
          <p:cNvSpPr/>
          <p:nvPr/>
        </p:nvSpPr>
        <p:spPr>
          <a:xfrm>
            <a:off x="3098263" y="3121068"/>
            <a:ext cx="226600" cy="113686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EAEE12-BD54-04D2-04E7-EBA96651985E}"/>
              </a:ext>
            </a:extLst>
          </p:cNvPr>
          <p:cNvSpPr txBox="1"/>
          <p:nvPr/>
        </p:nvSpPr>
        <p:spPr>
          <a:xfrm>
            <a:off x="3391194" y="3078535"/>
            <a:ext cx="4252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Step 1. Get </a:t>
            </a:r>
            <a:r>
              <a:rPr kumimoji="1" lang="en-US" altLang="zh-CN" sz="1600" b="1" dirty="0" err="1"/>
              <a:t>inode</a:t>
            </a:r>
            <a:r>
              <a:rPr kumimoji="1" lang="en-US" altLang="zh-CN" sz="1600" b="1" dirty="0"/>
              <a:t> number </a:t>
            </a:r>
            <a:r>
              <a:rPr kumimoji="1" lang="en-US" altLang="zh-CN" sz="1600" dirty="0"/>
              <a:t>by </a:t>
            </a:r>
            <a:r>
              <a:rPr kumimoji="1" lang="en-US" altLang="zh-CN" sz="1600" b="1" dirty="0" err="1"/>
              <a:t>pinode</a:t>
            </a:r>
            <a:r>
              <a:rPr kumimoji="1" lang="en-US" altLang="zh-CN" sz="1600" dirty="0"/>
              <a:t> </a:t>
            </a:r>
            <a:r>
              <a:rPr kumimoji="1" lang="en-US" altLang="zh-CN" sz="1600" b="1" dirty="0"/>
              <a:t>+</a:t>
            </a:r>
            <a:r>
              <a:rPr kumimoji="1" lang="en-US" altLang="zh-CN" sz="1600" dirty="0"/>
              <a:t> </a:t>
            </a:r>
            <a:r>
              <a:rPr kumimoji="1" lang="en-US" altLang="zh-CN" sz="1600" b="1" dirty="0"/>
              <a:t>filename</a:t>
            </a:r>
            <a:endParaRPr kumimoji="1" lang="zh-CN" altLang="en-US" sz="1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F3FB6E-F3D9-F4CE-AF8B-B6A652517579}"/>
              </a:ext>
            </a:extLst>
          </p:cNvPr>
          <p:cNvSpPr txBox="1"/>
          <p:nvPr/>
        </p:nvSpPr>
        <p:spPr>
          <a:xfrm>
            <a:off x="3393507" y="3485351"/>
            <a:ext cx="3167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Step 2. Get </a:t>
            </a:r>
            <a:r>
              <a:rPr kumimoji="1" lang="en-US" altLang="zh-CN" sz="1600" b="1" dirty="0" err="1"/>
              <a:t>inode</a:t>
            </a:r>
            <a:r>
              <a:rPr kumimoji="1" lang="en-US" altLang="zh-CN" sz="1600" dirty="0"/>
              <a:t> by </a:t>
            </a:r>
            <a:r>
              <a:rPr kumimoji="1" lang="en-US" altLang="zh-CN" sz="1600" b="1" dirty="0" err="1"/>
              <a:t>inode</a:t>
            </a:r>
            <a:r>
              <a:rPr kumimoji="1" lang="en-US" altLang="zh-CN" sz="1600" b="1" dirty="0"/>
              <a:t> number</a:t>
            </a:r>
            <a:endParaRPr kumimoji="1" lang="zh-CN" altLang="en-US" sz="1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E65581-03AC-886C-4198-1BE1A1BD2748}"/>
              </a:ext>
            </a:extLst>
          </p:cNvPr>
          <p:cNvSpPr txBox="1"/>
          <p:nvPr/>
        </p:nvSpPr>
        <p:spPr>
          <a:xfrm>
            <a:off x="3391194" y="3865062"/>
            <a:ext cx="3575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Step 3. Create file/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 instance and return</a:t>
            </a:r>
            <a:endParaRPr kumimoji="1" lang="zh-CN" altLang="en-US" sz="1600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21F0B0D2-28BB-51E0-0A8D-5B82372AA717}"/>
              </a:ext>
            </a:extLst>
          </p:cNvPr>
          <p:cNvSpPr/>
          <p:nvPr/>
        </p:nvSpPr>
        <p:spPr>
          <a:xfrm rot="16200000" flipH="1">
            <a:off x="7966688" y="3305893"/>
            <a:ext cx="350882" cy="767456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DC1534B-5F51-2E47-D03E-D5D021156A70}"/>
              </a:ext>
            </a:extLst>
          </p:cNvPr>
          <p:cNvSpPr/>
          <p:nvPr/>
        </p:nvSpPr>
        <p:spPr>
          <a:xfrm>
            <a:off x="8704323" y="3131841"/>
            <a:ext cx="2193791" cy="7412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sdk</a:t>
            </a:r>
            <a:r>
              <a:rPr kumimoji="1" lang="en-US" altLang="zh-CN" dirty="0"/>
              <a:t>/meta/</a:t>
            </a:r>
            <a:r>
              <a:rPr kumimoji="1" lang="en-US" altLang="zh-CN" dirty="0" err="1"/>
              <a:t>meta.go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metaWrapper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EB73B0AD-EC5D-2073-8B3A-6BB504E10224}"/>
              </a:ext>
            </a:extLst>
          </p:cNvPr>
          <p:cNvSpPr/>
          <p:nvPr/>
        </p:nvSpPr>
        <p:spPr>
          <a:xfrm rot="16200000" flipH="1">
            <a:off x="7972909" y="2878974"/>
            <a:ext cx="350882" cy="76910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0D0FCE6-DDC0-861F-1EBB-920B44AD614B}"/>
              </a:ext>
            </a:extLst>
          </p:cNvPr>
          <p:cNvSpPr/>
          <p:nvPr/>
        </p:nvSpPr>
        <p:spPr>
          <a:xfrm>
            <a:off x="6935076" y="4835254"/>
            <a:ext cx="1329336" cy="8741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metanode</a:t>
            </a:r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3874747-C5B4-9B81-9B7D-1A99472B44E6}"/>
              </a:ext>
            </a:extLst>
          </p:cNvPr>
          <p:cNvSpPr/>
          <p:nvPr/>
        </p:nvSpPr>
        <p:spPr>
          <a:xfrm>
            <a:off x="8553297" y="4835254"/>
            <a:ext cx="1329336" cy="8741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metanode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5F9D447-ABFF-C545-B7CC-B0EBDE11A436}"/>
              </a:ext>
            </a:extLst>
          </p:cNvPr>
          <p:cNvSpPr/>
          <p:nvPr/>
        </p:nvSpPr>
        <p:spPr>
          <a:xfrm>
            <a:off x="10171518" y="4835254"/>
            <a:ext cx="1329336" cy="8741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metanode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C491FE-8FCA-6574-3208-A7AA4AFF9EF6}"/>
              </a:ext>
            </a:extLst>
          </p:cNvPr>
          <p:cNvSpPr txBox="1"/>
          <p:nvPr/>
        </p:nvSpPr>
        <p:spPr>
          <a:xfrm>
            <a:off x="7558475" y="277217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 </a:t>
            </a:r>
            <a:r>
              <a:rPr kumimoji="1" lang="en-US" altLang="zh-CN" sz="1600" dirty="0" err="1"/>
              <a:t>Lookup_ll</a:t>
            </a:r>
            <a:endParaRPr kumimoji="1"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5A8EC6-56F1-BF80-33BB-1E6922098E1B}"/>
              </a:ext>
            </a:extLst>
          </p:cNvPr>
          <p:cNvSpPr txBox="1"/>
          <p:nvPr/>
        </p:nvSpPr>
        <p:spPr>
          <a:xfrm>
            <a:off x="7454073" y="3832310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2. </a:t>
            </a:r>
            <a:r>
              <a:rPr kumimoji="1" lang="en-US" altLang="zh-CN" sz="1600" dirty="0" err="1"/>
              <a:t>InodeGet_ll</a:t>
            </a:r>
            <a:endParaRPr kumimoji="1" lang="zh-CN" altLang="en-US" sz="1600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D8406ABE-FF58-573E-8F49-1636AF208ACF}"/>
              </a:ext>
            </a:extLst>
          </p:cNvPr>
          <p:cNvCxnSpPr/>
          <p:nvPr/>
        </p:nvCxnSpPr>
        <p:spPr>
          <a:xfrm>
            <a:off x="6737310" y="4457856"/>
            <a:ext cx="551782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下箭头 27">
            <a:extLst>
              <a:ext uri="{FF2B5EF4-FFF2-40B4-BE49-F238E27FC236}">
                <a16:creationId xmlns:a16="http://schemas.microsoft.com/office/drawing/2014/main" id="{ED227D56-AEE8-D621-560B-44BE23A4CA10}"/>
              </a:ext>
            </a:extLst>
          </p:cNvPr>
          <p:cNvSpPr/>
          <p:nvPr/>
        </p:nvSpPr>
        <p:spPr>
          <a:xfrm flipH="1">
            <a:off x="9031754" y="4009586"/>
            <a:ext cx="350882" cy="72751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50828A-0038-249D-126C-14A2815BC273}"/>
              </a:ext>
            </a:extLst>
          </p:cNvPr>
          <p:cNvSpPr txBox="1"/>
          <p:nvPr/>
        </p:nvSpPr>
        <p:spPr>
          <a:xfrm>
            <a:off x="9318045" y="4120660"/>
            <a:ext cx="235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Send to leader partition (by TCP)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827AD2-938D-3742-7F0A-BE8280A058B6}"/>
              </a:ext>
            </a:extLst>
          </p:cNvPr>
          <p:cNvSpPr txBox="1"/>
          <p:nvPr/>
        </p:nvSpPr>
        <p:spPr>
          <a:xfrm>
            <a:off x="9042036" y="266862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make packets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9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Implementation (Lookup (</a:t>
            </a:r>
            <a:r>
              <a:rPr kumimoji="1" lang="en-US" altLang="zh-CN" sz="3600" dirty="0" err="1"/>
              <a:t>metanode</a:t>
            </a:r>
            <a:r>
              <a:rPr kumimoji="1" lang="en-US" altLang="zh-CN" sz="3600" dirty="0"/>
              <a:t>))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0" dirty="0" err="1">
                <a:ea typeface="楷体" panose="02010609060101010101" pitchFamily="49" charset="-122"/>
              </a:rPr>
              <a:t>Metanode</a:t>
            </a:r>
            <a:r>
              <a:rPr kumimoji="1" lang="en-US" altLang="zh-CN" sz="2400" b="0" dirty="0">
                <a:ea typeface="楷体" panose="02010609060101010101" pitchFamily="49" charset="-122"/>
              </a:rPr>
              <a:t> (FUSE got a lookup request)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DD989C76-06C4-286D-CBEB-FFF2E1EB6EB8}"/>
              </a:ext>
            </a:extLst>
          </p:cNvPr>
          <p:cNvSpPr/>
          <p:nvPr/>
        </p:nvSpPr>
        <p:spPr>
          <a:xfrm>
            <a:off x="2871109" y="2076722"/>
            <a:ext cx="9251748" cy="4392481"/>
          </a:xfrm>
          <a:prstGeom prst="roundRect">
            <a:avLst/>
          </a:prstGeo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DC53459-AD37-C4EA-C5F5-2E5D8FB29E97}"/>
              </a:ext>
            </a:extLst>
          </p:cNvPr>
          <p:cNvSpPr/>
          <p:nvPr/>
        </p:nvSpPr>
        <p:spPr>
          <a:xfrm>
            <a:off x="3129699" y="2311010"/>
            <a:ext cx="8666246" cy="35995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759453F-0E9C-C016-8400-B2778C0816AC}"/>
              </a:ext>
            </a:extLst>
          </p:cNvPr>
          <p:cNvSpPr txBox="1"/>
          <p:nvPr/>
        </p:nvSpPr>
        <p:spPr>
          <a:xfrm>
            <a:off x="6887339" y="590207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MetaManager</a:t>
            </a:r>
            <a:endParaRPr kumimoji="1" lang="en-US" altLang="zh-CN" b="1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920B6FE1-96B1-35E6-D2FD-3F4A2EDA0454}"/>
              </a:ext>
            </a:extLst>
          </p:cNvPr>
          <p:cNvSpPr/>
          <p:nvPr/>
        </p:nvSpPr>
        <p:spPr>
          <a:xfrm rot="16200000" flipH="1">
            <a:off x="2640278" y="1592314"/>
            <a:ext cx="350882" cy="200692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645BF83-7F32-FF80-5FA4-59436D023E3B}"/>
              </a:ext>
            </a:extLst>
          </p:cNvPr>
          <p:cNvSpPr txBox="1"/>
          <p:nvPr/>
        </p:nvSpPr>
        <p:spPr>
          <a:xfrm>
            <a:off x="120766" y="242033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Request Packets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0FFE748-DE86-9551-0A41-873D2598C774}"/>
              </a:ext>
            </a:extLst>
          </p:cNvPr>
          <p:cNvCxnSpPr>
            <a:cxnSpLocks/>
          </p:cNvCxnSpPr>
          <p:nvPr/>
        </p:nvCxnSpPr>
        <p:spPr>
          <a:xfrm>
            <a:off x="2243579" y="2035823"/>
            <a:ext cx="0" cy="45236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562047-92E8-B0C4-EF6A-F54A042AA0AD}"/>
              </a:ext>
            </a:extLst>
          </p:cNvPr>
          <p:cNvSpPr txBox="1"/>
          <p:nvPr/>
        </p:nvSpPr>
        <p:spPr>
          <a:xfrm>
            <a:off x="3920679" y="243550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HandleMetadataOperation</a:t>
            </a:r>
            <a:endParaRPr kumimoji="1"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21EE0326-0B99-FF34-69A4-0420C162A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58" y="2438693"/>
            <a:ext cx="419730" cy="41973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885D4D7A-8CC2-873F-9416-9637B220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207" y="2499910"/>
            <a:ext cx="4186420" cy="3004372"/>
          </a:xfrm>
          <a:prstGeom prst="rect">
            <a:avLst/>
          </a:prstGeom>
        </p:spPr>
      </p:pic>
      <p:sp>
        <p:nvSpPr>
          <p:cNvPr id="107" name="下箭头 106">
            <a:extLst>
              <a:ext uri="{FF2B5EF4-FFF2-40B4-BE49-F238E27FC236}">
                <a16:creationId xmlns:a16="http://schemas.microsoft.com/office/drawing/2014/main" id="{893F42BB-F540-6C08-93D3-441C14C56912}"/>
              </a:ext>
            </a:extLst>
          </p:cNvPr>
          <p:cNvSpPr/>
          <p:nvPr/>
        </p:nvSpPr>
        <p:spPr>
          <a:xfrm flipH="1">
            <a:off x="4990448" y="2825018"/>
            <a:ext cx="350882" cy="842706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F49119A-AA93-4D9F-E7C9-59CBB9971F1B}"/>
              </a:ext>
            </a:extLst>
          </p:cNvPr>
          <p:cNvSpPr txBox="1"/>
          <p:nvPr/>
        </p:nvSpPr>
        <p:spPr>
          <a:xfrm>
            <a:off x="3183538" y="3025863"/>
            <a:ext cx="20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Deserialize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packets</a:t>
            </a:r>
            <a:endParaRPr kumimoji="1" lang="zh-CN" altLang="en-US" dirty="0"/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DDCFA7B0-803E-21B0-57BA-2F72D6DD5F59}"/>
              </a:ext>
            </a:extLst>
          </p:cNvPr>
          <p:cNvSpPr/>
          <p:nvPr/>
        </p:nvSpPr>
        <p:spPr>
          <a:xfrm>
            <a:off x="3813802" y="3832137"/>
            <a:ext cx="2039290" cy="330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Lookup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Request</a:t>
            </a:r>
            <a:endParaRPr kumimoji="1" lang="zh-CN" altLang="en-US" sz="1600" dirty="0"/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C32BDD86-6434-7D33-3F1C-C3A5C2BB825A}"/>
              </a:ext>
            </a:extLst>
          </p:cNvPr>
          <p:cNvSpPr/>
          <p:nvPr/>
        </p:nvSpPr>
        <p:spPr>
          <a:xfrm>
            <a:off x="3819178" y="4267824"/>
            <a:ext cx="2054168" cy="330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InodeGet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Request</a:t>
            </a:r>
            <a:endParaRPr kumimoji="1" lang="zh-CN" altLang="en-US" sz="16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5BBB221-F8EF-91B5-DE66-81429B046ED3}"/>
              </a:ext>
            </a:extLst>
          </p:cNvPr>
          <p:cNvSpPr txBox="1"/>
          <p:nvPr/>
        </p:nvSpPr>
        <p:spPr>
          <a:xfrm>
            <a:off x="5982387" y="3737210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Search Trees</a:t>
            </a:r>
            <a:endParaRPr kumimoji="1" lang="zh-CN" altLang="en-US" dirty="0"/>
          </a:p>
        </p:txBody>
      </p:sp>
      <p:sp>
        <p:nvSpPr>
          <p:cNvPr id="116" name="手杖形箭头 115">
            <a:extLst>
              <a:ext uri="{FF2B5EF4-FFF2-40B4-BE49-F238E27FC236}">
                <a16:creationId xmlns:a16="http://schemas.microsoft.com/office/drawing/2014/main" id="{12AD178E-2920-AC44-0637-99FF981767CC}"/>
              </a:ext>
            </a:extLst>
          </p:cNvPr>
          <p:cNvSpPr/>
          <p:nvPr/>
        </p:nvSpPr>
        <p:spPr>
          <a:xfrm rot="5400000">
            <a:off x="6035741" y="4212508"/>
            <a:ext cx="1491917" cy="1371400"/>
          </a:xfrm>
          <a:prstGeom prst="uturnArrow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1FAB973E-07A0-80A1-EFCC-C1340A353511}"/>
              </a:ext>
            </a:extLst>
          </p:cNvPr>
          <p:cNvSpPr/>
          <p:nvPr/>
        </p:nvSpPr>
        <p:spPr>
          <a:xfrm>
            <a:off x="3837229" y="4892390"/>
            <a:ext cx="2039290" cy="330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Lookup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Response</a:t>
            </a:r>
            <a:endParaRPr kumimoji="1" lang="zh-CN" altLang="en-US" sz="1600" dirty="0"/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34DF847-D51D-DC4A-917E-2928D431767F}"/>
              </a:ext>
            </a:extLst>
          </p:cNvPr>
          <p:cNvSpPr/>
          <p:nvPr/>
        </p:nvSpPr>
        <p:spPr>
          <a:xfrm>
            <a:off x="3819178" y="5338844"/>
            <a:ext cx="2054168" cy="330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InodeGet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Response</a:t>
            </a:r>
            <a:endParaRPr kumimoji="1" lang="zh-CN" altLang="en-US" sz="1600" dirty="0"/>
          </a:p>
        </p:txBody>
      </p:sp>
      <p:sp>
        <p:nvSpPr>
          <p:cNvPr id="119" name="下箭头 118">
            <a:extLst>
              <a:ext uri="{FF2B5EF4-FFF2-40B4-BE49-F238E27FC236}">
                <a16:creationId xmlns:a16="http://schemas.microsoft.com/office/drawing/2014/main" id="{CA7FA59C-B567-07F9-DAF2-6013F3639092}"/>
              </a:ext>
            </a:extLst>
          </p:cNvPr>
          <p:cNvSpPr/>
          <p:nvPr/>
        </p:nvSpPr>
        <p:spPr>
          <a:xfrm rot="5400000" flipH="1">
            <a:off x="2007063" y="3819247"/>
            <a:ext cx="350882" cy="282804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5E0CF3F-8EC9-A488-0DCD-D1C81FDFEF62}"/>
              </a:ext>
            </a:extLst>
          </p:cNvPr>
          <p:cNvSpPr txBox="1"/>
          <p:nvPr/>
        </p:nvSpPr>
        <p:spPr>
          <a:xfrm>
            <a:off x="287216" y="4736635"/>
            <a:ext cx="191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Response Packets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26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基于Ring-allreduce的分布式深度学习训练性能优化-李诚 - 副本.pptx" id="{ACEE6617-8D80-4CE8-96FA-327C1C643FE8}" vid="{37DA687B-0B2A-4606-8A8F-8E2BFB565B0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108458</TotalTime>
  <Words>318</Words>
  <Application>Microsoft Macintosh PowerPoint</Application>
  <PresentationFormat>宽屏</PresentationFormat>
  <Paragraphs>98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Arial</vt:lpstr>
      <vt:lpstr>Gill Sans MT</vt:lpstr>
      <vt:lpstr>Helvetica Neue</vt:lpstr>
      <vt:lpstr>Monaco</vt:lpstr>
      <vt:lpstr>Times New Roman</vt:lpstr>
      <vt:lpstr>Office 主题</vt:lpstr>
      <vt:lpstr>CubeFS Metanode</vt:lpstr>
      <vt:lpstr>Architecture: Overview</vt:lpstr>
      <vt:lpstr>Implementation: B-Tree</vt:lpstr>
      <vt:lpstr>Implementation: MetaNode</vt:lpstr>
      <vt:lpstr>Implementation: inode &amp; dentry</vt:lpstr>
      <vt:lpstr>Implementation (Lookup (client))</vt:lpstr>
      <vt:lpstr>Implementation (Lookup (metanode))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ruida xu</cp:lastModifiedBy>
  <cp:revision>2026</cp:revision>
  <dcterms:created xsi:type="dcterms:W3CDTF">2019-12-04T06:28:33Z</dcterms:created>
  <dcterms:modified xsi:type="dcterms:W3CDTF">2023-07-10T20:57:34Z</dcterms:modified>
</cp:coreProperties>
</file>