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61" r:id="rId6"/>
    <p:sldId id="264" r:id="rId7"/>
    <p:sldId id="263" r:id="rId8"/>
    <p:sldId id="266" r:id="rId9"/>
    <p:sldId id="268" r:id="rId10"/>
    <p:sldId id="265" r:id="rId11"/>
    <p:sldId id="270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1" r:id="rId21"/>
    <p:sldId id="282" r:id="rId22"/>
    <p:sldId id="283" r:id="rId23"/>
    <p:sldId id="284" r:id="rId24"/>
    <p:sldId id="286" r:id="rId25"/>
    <p:sldId id="288" r:id="rId26"/>
    <p:sldId id="289" r:id="rId27"/>
    <p:sldId id="290" r:id="rId28"/>
    <p:sldId id="257" r:id="rId29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曹将" initials="曹将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4" Type="http://schemas.openxmlformats.org/officeDocument/2006/relationships/tags" Target="tags/tag20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543795"/>
                </a:solidFill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13837"/>
            <a:ext cx="10515600" cy="4963126"/>
          </a:xfrm>
        </p:spPr>
        <p:txBody>
          <a:bodyPr>
            <a:normAutofit/>
          </a:bodyPr>
          <a:lstStyle>
            <a:lvl1pPr>
              <a:defRPr sz="3200" b="1" baseline="0">
                <a:latin typeface="Gill Sans MT" panose="020B0502020104020203" pitchFamily="34" charset="0"/>
              </a:defRPr>
            </a:lvl1pPr>
            <a:lvl2pPr>
              <a:defRPr sz="2800" b="1" baseline="0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 sz="2400" b="1" baseline="0"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 sz="2000" b="1" baseline="0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 sz="2000" b="1" baseline="0"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800"/>
          </a:xfrm>
        </p:spPr>
        <p:txBody>
          <a:bodyPr/>
          <a:lstStyle>
            <a:lvl1pPr>
              <a:defRPr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216152"/>
            <a:ext cx="5181600" cy="4965192"/>
          </a:xfrm>
        </p:spPr>
        <p:txBody>
          <a:bodyPr/>
          <a:lstStyle>
            <a:lvl1pPr>
              <a:defRPr baseline="0">
                <a:latin typeface="Gill Sans MT" panose="020B0502020104020203" pitchFamily="34" charset="0"/>
              </a:defRPr>
            </a:lvl1pPr>
            <a:lvl2pPr>
              <a:defRPr baseline="0">
                <a:latin typeface="Gill Sans MT" panose="020B0502020104020203" pitchFamily="34" charset="0"/>
              </a:defRPr>
            </a:lvl2pPr>
            <a:lvl3pPr>
              <a:defRPr baseline="0">
                <a:latin typeface="Gill Sans MT" panose="020B0502020104020203" pitchFamily="34" charset="0"/>
              </a:defRPr>
            </a:lvl3pPr>
            <a:lvl4pPr>
              <a:defRPr baseline="0">
                <a:latin typeface="Gill Sans MT" panose="020B0502020104020203" pitchFamily="34" charset="0"/>
              </a:defRPr>
            </a:lvl4pPr>
            <a:lvl5pPr>
              <a:defRPr baseline="0">
                <a:latin typeface="Gill Sans MT" panose="020B0502020104020203" pitchFamily="34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216152"/>
            <a:ext cx="5181600" cy="4965192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58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2161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145691"/>
            <a:ext cx="5157787" cy="40439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161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145691"/>
            <a:ext cx="5183188" cy="40439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143AB-BB00-44EC-A70D-BD02C261FDC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tags" Target="../tags/tag15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tags" Target="../tags/tag16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image" Target="../media/image6.png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98245"/>
            <a:ext cx="9144000" cy="1074420"/>
          </a:xfrm>
        </p:spPr>
        <p:txBody>
          <a:bodyPr/>
          <a:lstStyle/>
          <a:p>
            <a:r>
              <a:rPr lang="zh-CN" altLang="en-US" sz="4400">
                <a:latin typeface="+mj-lt"/>
                <a:cs typeface="+mj-lt"/>
              </a:rPr>
              <a:t>Interpretation of Infini</a:t>
            </a:r>
            <a:r>
              <a:rPr lang="en-US" altLang="zh-CN" sz="4400">
                <a:latin typeface="+mj-lt"/>
                <a:cs typeface="+mj-lt"/>
              </a:rPr>
              <a:t>FS</a:t>
            </a:r>
            <a:r>
              <a:rPr lang="zh-CN" altLang="en-US" sz="4400">
                <a:latin typeface="+mj-lt"/>
                <a:cs typeface="+mj-lt"/>
              </a:rPr>
              <a:t> Papers</a:t>
            </a:r>
            <a:endParaRPr lang="zh-CN" altLang="en-US" sz="4400">
              <a:latin typeface="+mj-lt"/>
              <a:cs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3171825"/>
            <a:ext cx="12192635" cy="486410"/>
          </a:xfrm>
          <a:prstGeom prst="rect">
            <a:avLst/>
          </a:prstGeom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2800">
                <a:ea typeface="微软雅黑" panose="020B0503020204020204" charset="-122"/>
                <a:cs typeface="+mn-lt"/>
              </a:rPr>
              <a:t>Yuhang li</a:t>
            </a:r>
            <a:endParaRPr lang="en-US" altLang="zh-CN" sz="2800">
              <a:ea typeface="微软雅黑" panose="020B0503020204020204" charset="-122"/>
              <a:cs typeface="+mn-lt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0" y="4557395"/>
            <a:ext cx="12192635" cy="486410"/>
          </a:xfrm>
          <a:prstGeom prst="rect">
            <a:avLst/>
          </a:prstGeom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2800">
                <a:ea typeface="微软雅黑" panose="020B0503020204020204" charset="-122"/>
                <a:cs typeface="+mn-lt"/>
              </a:rPr>
              <a:t>2023/09/15</a:t>
            </a:r>
            <a:endParaRPr lang="en-US" altLang="zh-CN" sz="2800">
              <a:ea typeface="微软雅黑" panose="020B0503020204020204" charset="-122"/>
              <a:cs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220" dirty="0">
                <a:solidFill>
                  <a:schemeClr val="tx1"/>
                </a:solidFill>
                <a:sym typeface="+mn-ea"/>
              </a:rPr>
              <a:t>The overhead of coherence maintenance for client-side metadata cache</a:t>
            </a:r>
            <a:endParaRPr lang="en-US" altLang="zh-CN" sz="2220" dirty="0">
              <a:solidFill>
                <a:schemeClr val="tx1"/>
              </a:solidFill>
              <a:effectLst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9/15/2023</a:t>
            </a:r>
            <a:endParaRPr lang="en-US"/>
          </a:p>
        </p:txBody>
      </p:sp>
      <p:pic>
        <p:nvPicPr>
          <p:cNvPr id="6" name="图片 5" descr="QQ图片202309131535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970" y="1092200"/>
            <a:ext cx="10958830" cy="48704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45" dirty="0">
                <a:solidFill>
                  <a:schemeClr val="tx1"/>
                </a:solidFill>
                <a:effectLst/>
              </a:rPr>
              <a:t>Contents</a:t>
            </a:r>
            <a:endParaRPr lang="en-US" altLang="zh-CN" sz="4445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789"/>
            <a:ext cx="10515600" cy="4733174"/>
          </a:xfrm>
        </p:spPr>
        <p:txBody>
          <a:bodyPr>
            <a:normAutofit/>
          </a:bodyPr>
          <a:lstStyle/>
          <a:p>
            <a:r>
              <a:rPr b="0" dirty="0">
                <a:solidFill>
                  <a:schemeClr val="bg1">
                    <a:lumMod val="65000"/>
                  </a:schemeClr>
                </a:solidFill>
              </a:rPr>
              <a:t>Background and Motivation</a:t>
            </a:r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</a:rPr>
              <a:t>Challenges of Scalable Metadata</a:t>
            </a:r>
            <a:r>
              <a:rPr lang="en-US" altLang="zh-CN" sz="2800" b="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altLang="zh-CN" sz="2800" b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0" dirty="0">
                <a:solidFill>
                  <a:schemeClr val="tx1"/>
                </a:solidFill>
              </a:rPr>
              <a:t>The</a:t>
            </a:r>
            <a:r>
              <a:rPr lang="zh-CN" altLang="en-US" b="0" dirty="0">
                <a:solidFill>
                  <a:schemeClr val="tx1"/>
                </a:solidFill>
              </a:rPr>
              <a:t> </a:t>
            </a:r>
            <a:r>
              <a:rPr lang="en-US" altLang="zh-CN" b="0" dirty="0">
                <a:solidFill>
                  <a:schemeClr val="tx1"/>
                </a:solidFill>
              </a:rPr>
              <a:t>solution</a:t>
            </a:r>
            <a:r>
              <a:rPr lang="zh-CN" altLang="en-US" b="0" dirty="0">
                <a:solidFill>
                  <a:schemeClr val="tx1"/>
                </a:solidFill>
              </a:rPr>
              <a:t> </a:t>
            </a:r>
            <a:r>
              <a:rPr lang="en-US" altLang="zh-CN" b="0" dirty="0">
                <a:solidFill>
                  <a:schemeClr val="tx1"/>
                </a:solidFill>
              </a:rPr>
              <a:t>for</a:t>
            </a:r>
            <a:r>
              <a:rPr lang="zh-CN" altLang="en-US" b="0" dirty="0">
                <a:solidFill>
                  <a:schemeClr val="tx1"/>
                </a:solidFill>
              </a:rPr>
              <a:t> </a:t>
            </a:r>
            <a:r>
              <a:rPr b="0">
                <a:solidFill>
                  <a:schemeClr val="tx1"/>
                </a:solidFill>
              </a:rPr>
              <a:t>Infini</a:t>
            </a:r>
            <a:r>
              <a:rPr lang="en-US" b="0">
                <a:solidFill>
                  <a:schemeClr val="tx1"/>
                </a:solidFill>
              </a:rPr>
              <a:t>FS</a:t>
            </a:r>
            <a:r>
              <a:rPr b="0">
                <a:solidFill>
                  <a:schemeClr val="tx1"/>
                </a:solidFill>
              </a:rPr>
              <a:t> metadata challenges</a:t>
            </a:r>
            <a:r>
              <a:rPr lang="en-US" altLang="zh-CN" b="0" dirty="0">
                <a:solidFill>
                  <a:schemeClr val="tx1"/>
                </a:solidFill>
              </a:rPr>
              <a:t>.</a:t>
            </a:r>
            <a:endParaRPr lang="en-US" altLang="zh-CN" b="0" dirty="0">
              <a:solidFill>
                <a:schemeClr val="tx1"/>
              </a:solidFill>
            </a:endParaRPr>
          </a:p>
          <a:p>
            <a:r>
              <a:rPr lang="en-US" altLang="zh-CN" sz="2800" b="0" dirty="0">
                <a:solidFill>
                  <a:schemeClr val="bg1">
                    <a:lumMod val="65000"/>
                  </a:schemeClr>
                </a:solidFill>
                <a:sym typeface="+mn-ea"/>
              </a:rPr>
              <a:t>Conclusion</a:t>
            </a:r>
            <a:r>
              <a:rPr lang="en-US" altLang="zh-CN" sz="2800" b="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altLang="zh-CN" sz="28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9/15/2023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4445" b="0">
                <a:solidFill>
                  <a:schemeClr val="tx1"/>
                </a:solidFill>
                <a:sym typeface="+mn-ea"/>
              </a:rPr>
              <a:t>Infini</a:t>
            </a:r>
            <a:r>
              <a:rPr lang="en-US" sz="4445" b="0">
                <a:solidFill>
                  <a:schemeClr val="tx1"/>
                </a:solidFill>
                <a:sym typeface="+mn-ea"/>
              </a:rPr>
              <a:t>FS</a:t>
            </a:r>
            <a:r>
              <a:rPr sz="4445" b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4445" dirty="0">
                <a:solidFill>
                  <a:schemeClr val="tx1"/>
                </a:solidFill>
                <a:effectLst/>
              </a:rPr>
              <a:t>Architecture</a:t>
            </a:r>
            <a:endParaRPr lang="en-US" altLang="zh-CN" sz="4445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2295" y="1443990"/>
            <a:ext cx="5542280" cy="4733290"/>
          </a:xfrm>
        </p:spPr>
        <p:txBody>
          <a:bodyPr>
            <a:normAutofit lnSpcReduction="10000"/>
          </a:bodyPr>
          <a:lstStyle/>
          <a:p>
            <a:r>
              <a:rPr lang="en-US" altLang="zh-CN" b="0" dirty="0">
                <a:solidFill>
                  <a:schemeClr val="tx1"/>
                </a:solidFill>
              </a:rPr>
              <a:t>Client</a:t>
            </a:r>
            <a:r>
              <a:rPr lang="en-US" altLang="zh-CN" b="0" dirty="0">
                <a:solidFill>
                  <a:schemeClr val="tx1"/>
                </a:solidFill>
              </a:rPr>
              <a:t>s</a:t>
            </a:r>
            <a:endParaRPr lang="en-US" altLang="zh-CN" b="0" dirty="0">
              <a:solidFill>
                <a:schemeClr val="tx1"/>
              </a:solidFill>
            </a:endParaRPr>
          </a:p>
          <a:p>
            <a:pPr lvl="1"/>
            <a:r>
              <a:rPr lang="en-US" altLang="zh-CN" sz="2800" b="0" dirty="0">
                <a:solidFill>
                  <a:schemeClr val="tx1"/>
                </a:solidFill>
              </a:rPr>
              <a:t>Global Directory tree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/>
            <a:r>
              <a:rPr lang="en-US" altLang="zh-CN" sz="2800" b="0" dirty="0">
                <a:solidFill>
                  <a:schemeClr val="tx1"/>
                </a:solidFill>
              </a:rPr>
              <a:t>Optimistic Metadata cache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0"/>
            <a:r>
              <a:rPr lang="en-US" altLang="zh-CN" sz="3200" b="0" dirty="0">
                <a:solidFill>
                  <a:schemeClr val="tx1"/>
                </a:solidFill>
              </a:rPr>
              <a:t>Metadata Server</a:t>
            </a:r>
            <a:endParaRPr lang="en-US" altLang="zh-CN" sz="3200" b="0" dirty="0">
              <a:solidFill>
                <a:schemeClr val="tx1"/>
              </a:solidFill>
            </a:endParaRPr>
          </a:p>
          <a:p>
            <a:pPr lvl="1"/>
            <a:r>
              <a:rPr lang="en-US" altLang="zh-CN" sz="2800" b="0" dirty="0">
                <a:solidFill>
                  <a:schemeClr val="tx1"/>
                </a:solidFill>
              </a:rPr>
              <a:t>KV Store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/>
            <a:r>
              <a:rPr lang="en-US" altLang="zh-CN" b="0" dirty="0">
                <a:solidFill>
                  <a:schemeClr val="tx1"/>
                </a:solidFill>
              </a:rPr>
              <a:t>Invalidation list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0"/>
            <a:r>
              <a:rPr lang="en-US" altLang="zh-CN" sz="3200" b="0" dirty="0">
                <a:solidFill>
                  <a:schemeClr val="tx1"/>
                </a:solidFill>
              </a:rPr>
              <a:t>Rename Coordinator</a:t>
            </a:r>
            <a:endParaRPr lang="en-US" altLang="zh-CN" sz="3200" b="0" dirty="0">
              <a:solidFill>
                <a:schemeClr val="tx1"/>
              </a:solidFill>
            </a:endParaRPr>
          </a:p>
          <a:p>
            <a:pPr lvl="1"/>
            <a:r>
              <a:rPr lang="en-US" altLang="zh-CN" b="0" dirty="0">
                <a:solidFill>
                  <a:schemeClr val="tx1"/>
                </a:solidFill>
              </a:rPr>
              <a:t>Check concurrent directory rename</a:t>
            </a:r>
            <a:endParaRPr lang="en-US" altLang="zh-CN" b="0" dirty="0">
              <a:solidFill>
                <a:schemeClr val="tx1"/>
              </a:solidFill>
            </a:endParaRPr>
          </a:p>
          <a:p>
            <a:pPr lvl="1"/>
            <a:r>
              <a:rPr lang="en-US" altLang="zh-CN" b="0" dirty="0">
                <a:solidFill>
                  <a:schemeClr val="tx1"/>
                </a:solidFill>
              </a:rPr>
              <a:t>Broadcasts modification information</a:t>
            </a:r>
            <a:endParaRPr lang="en-US" altLang="zh-CN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8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9/15/2023</a:t>
            </a:r>
            <a:endParaRPr lang="en-US"/>
          </a:p>
        </p:txBody>
      </p:sp>
      <p:pic>
        <p:nvPicPr>
          <p:cNvPr id="6" name="图片 5" descr="QQ图片202309131625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4575" y="1741170"/>
            <a:ext cx="5229225" cy="35610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45" dirty="0">
                <a:solidFill>
                  <a:schemeClr val="tx1"/>
                </a:solidFill>
                <a:effectLst/>
              </a:rPr>
              <a:t>The resolution of these challenge</a:t>
            </a:r>
            <a:r>
              <a:rPr lang="en-US" altLang="zh-CN" sz="4445" dirty="0">
                <a:solidFill>
                  <a:schemeClr val="tx1"/>
                </a:solidFill>
                <a:effectLst/>
              </a:rPr>
              <a:t>s </a:t>
            </a:r>
            <a:endParaRPr lang="en-US" altLang="zh-CN" sz="4445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789"/>
            <a:ext cx="10515600" cy="4733174"/>
          </a:xfrm>
        </p:spPr>
        <p:txBody>
          <a:bodyPr>
            <a:normAutofit/>
          </a:bodyPr>
          <a:lstStyle/>
          <a:p>
            <a:pPr lvl="0"/>
            <a:r>
              <a:rPr lang="en-US" altLang="zh-CN" b="0" dirty="0">
                <a:sym typeface="+mn-ea"/>
              </a:rPr>
              <a:t>High metadata locality and good load balancing</a:t>
            </a:r>
            <a:endParaRPr lang="en-US" altLang="zh-CN" b="0" dirty="0">
              <a:sym typeface="+mn-ea"/>
            </a:endParaRPr>
          </a:p>
          <a:p>
            <a:pPr lvl="1"/>
            <a:r>
              <a:rPr lang="en-US" altLang="zh-CN" b="0" dirty="0">
                <a:solidFill>
                  <a:srgbClr val="FF0000"/>
                </a:solidFill>
              </a:rPr>
              <a:t>Access-Content Decoupled Partitioning</a:t>
            </a:r>
            <a:endParaRPr lang="en-US" altLang="zh-CN" b="0" dirty="0">
              <a:solidFill>
                <a:schemeClr val="tx1"/>
              </a:solidFill>
            </a:endParaRPr>
          </a:p>
          <a:p>
            <a:pPr lvl="1"/>
            <a:endParaRPr lang="en-US" altLang="zh-CN" b="0" dirty="0">
              <a:solidFill>
                <a:schemeClr val="tx1"/>
              </a:solidFill>
            </a:endParaRPr>
          </a:p>
          <a:p>
            <a:pPr lvl="0"/>
            <a:r>
              <a:rPr lang="en-US" altLang="zh-CN" b="0" dirty="0">
                <a:sym typeface="+mn-ea"/>
              </a:rPr>
              <a:t>The latency of path resolution</a:t>
            </a:r>
            <a:endParaRPr lang="en-US" altLang="zh-CN" b="0" dirty="0">
              <a:sym typeface="+mn-ea"/>
            </a:endParaRPr>
          </a:p>
          <a:p>
            <a:pPr lvl="1"/>
            <a:r>
              <a:rPr lang="en-US" altLang="zh-CN" b="0" dirty="0">
                <a:solidFill>
                  <a:srgbClr val="FF0000"/>
                </a:solidFill>
              </a:rPr>
              <a:t>Speculative Path Resolution</a:t>
            </a:r>
            <a:endParaRPr lang="en-US" altLang="zh-CN" b="0" dirty="0">
              <a:solidFill>
                <a:srgbClr val="FF0000"/>
              </a:solidFill>
            </a:endParaRPr>
          </a:p>
          <a:p>
            <a:pPr lvl="1"/>
            <a:endParaRPr lang="en-US" altLang="zh-CN" b="0" dirty="0">
              <a:solidFill>
                <a:schemeClr val="tx1"/>
              </a:solidFill>
            </a:endParaRPr>
          </a:p>
          <a:p>
            <a:pPr lvl="0"/>
            <a:r>
              <a:rPr lang="en-US" altLang="zh-CN" b="0" dirty="0">
                <a:sym typeface="+mn-ea"/>
              </a:rPr>
              <a:t>The overhead of coherence maintenance for client-side metadata cache becomes overwhelming</a:t>
            </a:r>
            <a:endParaRPr lang="en-US" altLang="zh-CN" b="0" dirty="0">
              <a:sym typeface="+mn-ea"/>
            </a:endParaRPr>
          </a:p>
          <a:p>
            <a:pPr lvl="1"/>
            <a:r>
              <a:rPr lang="en-US" altLang="zh-CN" b="0" dirty="0">
                <a:solidFill>
                  <a:schemeClr val="tx1"/>
                </a:solidFill>
              </a:rPr>
              <a:t> </a:t>
            </a:r>
            <a:r>
              <a:rPr lang="en-US" altLang="zh-CN" b="0" dirty="0">
                <a:solidFill>
                  <a:srgbClr val="FF0000"/>
                </a:solidFill>
              </a:rPr>
              <a:t>Optimistic Access Metadata Cache</a:t>
            </a:r>
            <a:endParaRPr lang="en-US" altLang="zh-CN" b="0" dirty="0">
              <a:solidFill>
                <a:schemeClr val="tx1"/>
              </a:solidFill>
            </a:endParaRPr>
          </a:p>
          <a:p>
            <a:endParaRPr lang="en-US" altLang="zh-CN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8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9/15/2023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Access-Content Decoupled Partitioning</a:t>
            </a:r>
            <a:r>
              <a:rPr lang="en-US" altLang="zh-CN" sz="4445" dirty="0">
                <a:solidFill>
                  <a:schemeClr val="tx1"/>
                </a:solidFill>
                <a:effectLst/>
              </a:rPr>
              <a:t> </a:t>
            </a:r>
            <a:endParaRPr lang="en-US" altLang="zh-CN" sz="4445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9230" y="1443990"/>
            <a:ext cx="7728585" cy="4733290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altLang="zh-CN" b="0" dirty="0">
                <a:sym typeface="+mn-ea"/>
              </a:rPr>
              <a:t>Decoupling directory metadata</a:t>
            </a:r>
            <a:endParaRPr lang="en-US" altLang="zh-CN" b="0" dirty="0"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b="0" dirty="0">
                <a:sym typeface="+mn-ea"/>
              </a:rPr>
              <a:t>Access metadata</a:t>
            </a:r>
            <a:endParaRPr lang="en-US" altLang="zh-CN" b="0" dirty="0"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b="0" dirty="0">
                <a:sym typeface="+mn-ea"/>
              </a:rPr>
              <a:t>Content metadata</a:t>
            </a:r>
            <a:endParaRPr lang="en-US" altLang="zh-CN" b="0" dirty="0">
              <a:sym typeface="+mn-ea"/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altLang="zh-CN" b="0" dirty="0">
              <a:sym typeface="+mn-ea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b="0" dirty="0">
                <a:sym typeface="+mn-ea"/>
              </a:rPr>
              <a:t>Grouping for locality</a:t>
            </a:r>
            <a:endParaRPr lang="en-US" altLang="zh-CN" b="0" dirty="0"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b="0" dirty="0">
                <a:sym typeface="+mn-ea"/>
              </a:rPr>
              <a:t>Access metadata with the </a:t>
            </a:r>
            <a:r>
              <a:rPr lang="en-US" altLang="zh-CN" b="0" dirty="0">
                <a:sym typeface="+mn-ea"/>
              </a:rPr>
              <a:t>parent</a:t>
            </a:r>
            <a:endParaRPr lang="en-US" altLang="zh-CN" b="0" dirty="0"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b="0" dirty="0">
                <a:sym typeface="+mn-ea"/>
              </a:rPr>
              <a:t>Content metadata with the </a:t>
            </a:r>
            <a:r>
              <a:rPr lang="en-US" altLang="zh-CN" b="0" dirty="0">
                <a:sym typeface="+mn-ea"/>
              </a:rPr>
              <a:t>children</a:t>
            </a:r>
            <a:endParaRPr lang="en-US" altLang="zh-CN" b="0" dirty="0"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CN" b="0" dirty="0">
              <a:sym typeface="+mn-ea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b="0" dirty="0">
                <a:sym typeface="+mn-ea"/>
              </a:rPr>
              <a:t>Hash Partition</a:t>
            </a:r>
            <a:r>
              <a:rPr lang="en-US" altLang="zh-CN" b="0" dirty="0">
                <a:sym typeface="+mn-ea"/>
              </a:rPr>
              <a:t>ing for load balancing</a:t>
            </a:r>
            <a:endParaRPr lang="en-US" altLang="zh-CN" b="0" dirty="0">
              <a:sym typeface="+mn-ea"/>
            </a:endParaRPr>
          </a:p>
          <a:p>
            <a:pPr marL="0" indent="0">
              <a:buNone/>
            </a:pPr>
            <a:endParaRPr lang="en-US" altLang="zh-CN" sz="28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9/15/2023</a:t>
            </a:r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594475" y="1799590"/>
            <a:ext cx="5500370" cy="2260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090" y="4301490"/>
            <a:ext cx="2030730" cy="1812925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9236075" y="4364355"/>
            <a:ext cx="2955925" cy="1812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0" dirty="0">
                <a:sym typeface="+mn-ea"/>
              </a:rPr>
              <a:t>   KV </a:t>
            </a:r>
            <a:r>
              <a:rPr lang="en-US" altLang="zh-CN" b="0" dirty="0">
                <a:sym typeface="+mn-ea"/>
              </a:rPr>
              <a:t>store</a:t>
            </a:r>
            <a:endParaRPr lang="en-US" altLang="zh-CN" b="0" dirty="0"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b="0" dirty="0">
                <a:sym typeface="+mn-ea"/>
              </a:rPr>
              <a:t>Access </a:t>
            </a:r>
            <a:r>
              <a:rPr lang="en-US" altLang="zh-CN" b="0" dirty="0">
                <a:sym typeface="+mn-ea"/>
              </a:rPr>
              <a:t>metadata</a:t>
            </a:r>
            <a:endParaRPr lang="en-US" altLang="zh-CN" b="0" dirty="0"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b="0" dirty="0">
                <a:sym typeface="+mn-ea"/>
              </a:rPr>
              <a:t>Content metadata</a:t>
            </a:r>
            <a:endParaRPr lang="en-US" altLang="zh-CN" b="0" dirty="0"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b="0" dirty="0">
                <a:sym typeface="+mn-ea"/>
              </a:rPr>
              <a:t>File metad</a:t>
            </a:r>
            <a:r>
              <a:rPr lang="en-US" altLang="zh-CN" b="0" dirty="0">
                <a:sym typeface="+mn-ea"/>
              </a:rPr>
              <a:t>ata</a:t>
            </a:r>
            <a:endParaRPr lang="en-US" altLang="zh-CN" b="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Access-Content Decoupled Partitioning</a:t>
            </a:r>
            <a:r>
              <a:rPr lang="en-US" altLang="zh-CN" sz="4445" dirty="0">
                <a:solidFill>
                  <a:schemeClr val="tx1"/>
                </a:solidFill>
                <a:effectLst/>
              </a:rPr>
              <a:t> </a:t>
            </a:r>
            <a:endParaRPr lang="en-US" altLang="zh-CN" sz="4445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4315" y="1779905"/>
            <a:ext cx="4384675" cy="20688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0" dirty="0">
                <a:sym typeface="+mn-ea"/>
              </a:rPr>
              <a:t>KV </a:t>
            </a:r>
            <a:r>
              <a:rPr lang="en-US" altLang="zh-CN" b="0" dirty="0">
                <a:sym typeface="+mn-ea"/>
              </a:rPr>
              <a:t>store</a:t>
            </a:r>
            <a:endParaRPr lang="en-US" altLang="zh-CN" b="0" dirty="0"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b="0" dirty="0">
                <a:sym typeface="+mn-ea"/>
              </a:rPr>
              <a:t>Access </a:t>
            </a:r>
            <a:r>
              <a:rPr lang="en-US" altLang="zh-CN" b="0" dirty="0">
                <a:sym typeface="+mn-ea"/>
              </a:rPr>
              <a:t>metadata</a:t>
            </a:r>
            <a:endParaRPr lang="en-US" altLang="zh-CN" b="0" dirty="0"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b="0" dirty="0">
                <a:sym typeface="+mn-ea"/>
              </a:rPr>
              <a:t>Content </a:t>
            </a:r>
            <a:r>
              <a:rPr lang="en-US" altLang="zh-CN" b="0" dirty="0">
                <a:sym typeface="+mn-ea"/>
              </a:rPr>
              <a:t>metadata</a:t>
            </a:r>
            <a:endParaRPr lang="en-US" altLang="zh-CN" b="0" dirty="0"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b="0" dirty="0">
                <a:sym typeface="+mn-ea"/>
              </a:rPr>
              <a:t>File metad</a:t>
            </a:r>
            <a:r>
              <a:rPr lang="en-US" altLang="zh-CN" b="0" dirty="0">
                <a:sym typeface="+mn-ea"/>
              </a:rPr>
              <a:t>ata</a:t>
            </a:r>
            <a:endParaRPr lang="en-US" altLang="zh-CN" b="0" dirty="0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9/15/2023</a:t>
            </a:r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73555" y="4551045"/>
            <a:ext cx="8644255" cy="168084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038600" y="1360805"/>
            <a:ext cx="7901305" cy="337375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effectLst>
                <a:outerShdw blurRad="50800" dist="50800" dir="5400000" algn="ctr" rotWithShape="0">
                  <a:schemeClr val="tx1">
                    <a:alpha val="0"/>
                  </a:schemeClr>
                </a:outerShdw>
              </a:effectLst>
            </a:endParaRPr>
          </a:p>
        </p:txBody>
      </p:sp>
      <p:sp>
        <p:nvSpPr>
          <p:cNvPr id="10" name="内容占位符 2"/>
          <p:cNvSpPr>
            <a:spLocks noGrp="1"/>
          </p:cNvSpPr>
          <p:nvPr/>
        </p:nvSpPr>
        <p:spPr>
          <a:xfrm>
            <a:off x="4038600" y="1360805"/>
            <a:ext cx="5350510" cy="3373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0" dirty="0">
                <a:sym typeface="+mn-ea"/>
              </a:rPr>
              <a:t>Access A/C/f1</a:t>
            </a:r>
            <a:endParaRPr lang="en-US" altLang="zh-CN" sz="2800" b="0" dirty="0">
              <a:sym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800" b="0" dirty="0">
                <a:sym typeface="+mn-ea"/>
              </a:rPr>
              <a:t>We use ID 1 to find MS1 </a:t>
            </a:r>
            <a:endParaRPr lang="en-US" altLang="zh-CN" sz="2800" b="0" dirty="0">
              <a:sym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800" b="0" dirty="0">
                <a:sym typeface="+mn-ea"/>
              </a:rPr>
              <a:t>We use &lt;1,C&gt; as the key to get C’s ID equals 3</a:t>
            </a:r>
            <a:endParaRPr lang="en-US" altLang="zh-CN" sz="2800" b="0" dirty="0">
              <a:sym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800" b="0" dirty="0">
                <a:sym typeface="+mn-ea"/>
              </a:rPr>
              <a:t>We use ID 3 to find MS1</a:t>
            </a:r>
            <a:endParaRPr lang="en-US" altLang="zh-CN" sz="2800" b="0" dirty="0">
              <a:sym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800" b="0" dirty="0">
                <a:sym typeface="+mn-ea"/>
              </a:rPr>
              <a:t>We use &lt;3&gt; as the key to get C’s entry list</a:t>
            </a:r>
            <a:endParaRPr lang="en-US" altLang="zh-CN" sz="2800" b="0" dirty="0">
              <a:sym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800" b="0" dirty="0">
                <a:sym typeface="+mn-ea"/>
              </a:rPr>
              <a:t>We use &lt;3,file1&gt; as the key to get file1 </a:t>
            </a:r>
            <a:r>
              <a:rPr lang="en-US" altLang="zh-CN" sz="2800" b="0" dirty="0">
                <a:sym typeface="+mn-ea"/>
              </a:rPr>
              <a:t>metadata</a:t>
            </a:r>
            <a:endParaRPr lang="en-US" altLang="zh-CN" sz="2800" b="0" dirty="0"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4360" y="1953260"/>
            <a:ext cx="2331085" cy="2277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8" grpId="1" animBg="1"/>
      <p:bldP spid="1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45" dirty="0">
                <a:solidFill>
                  <a:schemeClr val="tx1"/>
                </a:solidFill>
                <a:sym typeface="+mn-ea"/>
              </a:rPr>
              <a:t>Speculative Path Resolution</a:t>
            </a:r>
            <a:endParaRPr lang="en-US" altLang="zh-CN" sz="4445" dirty="0">
              <a:solidFill>
                <a:schemeClr val="tx1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0975"/>
            <a:ext cx="6648450" cy="697865"/>
          </a:xfrm>
        </p:spPr>
        <p:txBody>
          <a:bodyPr>
            <a:normAutofit lnSpcReduction="1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b="0" dirty="0">
                <a:sym typeface="+mn-ea"/>
              </a:rPr>
              <a:t>A naive path to </a:t>
            </a:r>
            <a:r>
              <a:rPr lang="en-US" altLang="zh-CN" b="0" dirty="0">
                <a:sym typeface="+mn-ea"/>
              </a:rPr>
              <a:t>access /A/C/H</a:t>
            </a:r>
            <a:endParaRPr lang="en-US" altLang="zh-CN" b="0" dirty="0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9/15/2023</a:t>
            </a:r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06270" y="2375535"/>
            <a:ext cx="8379460" cy="3488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Speculative Path Resolution</a:t>
            </a:r>
            <a:endParaRPr lang="en-US" altLang="zh-CN" sz="4445" dirty="0">
              <a:solidFill>
                <a:schemeClr val="tx1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0975"/>
            <a:ext cx="10319385" cy="697865"/>
          </a:xfrm>
        </p:spPr>
        <p:txBody>
          <a:bodyPr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700" b="0" dirty="0">
                <a:sym typeface="+mn-ea"/>
              </a:rPr>
              <a:t>Use Predictable Directory ID and Parallel Path Resolution</a:t>
            </a:r>
            <a:endParaRPr lang="en-US" altLang="zh-CN" sz="2700" b="0" dirty="0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9/15/2023</a:t>
            </a:r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34185" y="2148840"/>
            <a:ext cx="8580120" cy="3459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45" dirty="0">
                <a:solidFill>
                  <a:schemeClr val="tx1"/>
                </a:solidFill>
                <a:effectLst/>
                <a:sym typeface="+mn-ea"/>
              </a:rPr>
              <a:t>Predictable D</a:t>
            </a:r>
            <a:r>
              <a:rPr lang="en-US" altLang="zh-CN" sz="4445" dirty="0">
                <a:solidFill>
                  <a:schemeClr val="tx1"/>
                </a:solidFill>
                <a:effectLst/>
                <a:sym typeface="+mn-ea"/>
              </a:rPr>
              <a:t>irectory ID</a:t>
            </a:r>
            <a:endParaRPr lang="en-US" altLang="zh-CN" sz="4445" dirty="0">
              <a:solidFill>
                <a:schemeClr val="tx1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9225"/>
            <a:ext cx="5887085" cy="4575810"/>
          </a:xfrm>
        </p:spPr>
        <p:txBody>
          <a:bodyPr>
            <a:normAutofit fontScale="9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b="0" dirty="0">
                <a:sym typeface="+mn-ea"/>
              </a:rPr>
              <a:t>Creat</a:t>
            </a:r>
            <a:r>
              <a:rPr lang="en-US" altLang="zh-CN" b="0" dirty="0">
                <a:sym typeface="+mn-ea"/>
              </a:rPr>
              <a:t>ing</a:t>
            </a:r>
            <a:endParaRPr lang="en-US" altLang="zh-CN" b="0" dirty="0">
              <a:sym typeface="+mn-ea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b="0" dirty="0">
                <a:sym typeface="+mn-ea"/>
              </a:rPr>
              <a:t>hash(parent id,directory name,name version)</a:t>
            </a:r>
            <a:endParaRPr lang="en-US" altLang="zh-CN" b="0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0" dirty="0">
                <a:sym typeface="+mn-ea"/>
              </a:rPr>
              <a:t>R</a:t>
            </a:r>
            <a:r>
              <a:rPr lang="en-US" altLang="zh-CN" b="0" dirty="0">
                <a:sym typeface="+mn-ea"/>
              </a:rPr>
              <a:t>enaming</a:t>
            </a:r>
            <a:endParaRPr lang="en-US" altLang="zh-CN" b="0" dirty="0"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b="0" dirty="0">
                <a:sym typeface="+mn-ea"/>
              </a:rPr>
              <a:t>rename-list(RL):&lt;directory name, name version&gt;</a:t>
            </a:r>
            <a:endParaRPr lang="en-US" altLang="zh-CN" b="0" dirty="0"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b="0" dirty="0">
                <a:sym typeface="+mn-ea"/>
              </a:rPr>
              <a:t>back-pointer(BP):&lt;birth parent’s ID, name version&gt;</a:t>
            </a:r>
            <a:endParaRPr lang="en-US" altLang="zh-CN" b="0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0" dirty="0">
                <a:sym typeface="+mn-ea"/>
              </a:rPr>
              <a:t>D</a:t>
            </a:r>
            <a:r>
              <a:rPr lang="en-US" altLang="zh-CN" b="0" dirty="0">
                <a:sym typeface="+mn-ea"/>
              </a:rPr>
              <a:t>eleting</a:t>
            </a:r>
            <a:endParaRPr lang="en-US" altLang="zh-CN" b="0" dirty="0"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b="0" dirty="0">
                <a:sym typeface="+mn-ea"/>
              </a:rPr>
              <a:t>when deleting a renamed directory,we use the BP of the directory to erase the RL of its birth </a:t>
            </a:r>
            <a:r>
              <a:rPr lang="en-US" altLang="zh-CN" b="0" dirty="0">
                <a:sym typeface="+mn-ea"/>
              </a:rPr>
              <a:t>parent</a:t>
            </a:r>
            <a:endParaRPr lang="en-US" altLang="zh-CN" b="0" dirty="0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9/15/2023</a:t>
            </a:r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25285" y="2225675"/>
            <a:ext cx="4848225" cy="2614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45" dirty="0">
                <a:solidFill>
                  <a:schemeClr val="tx1"/>
                </a:solidFill>
                <a:effectLst/>
                <a:sym typeface="+mn-ea"/>
              </a:rPr>
              <a:t>Parallel Path Resolution</a:t>
            </a:r>
            <a:endParaRPr lang="en-US" altLang="zh-CN" sz="4445" dirty="0">
              <a:solidFill>
                <a:schemeClr val="tx1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9225"/>
            <a:ext cx="11092180" cy="2410460"/>
          </a:xfrm>
        </p:spPr>
        <p:txBody>
          <a:bodyPr>
            <a:normAutofit fontScale="90000" lnSpcReduction="2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b="0" dirty="0">
                <a:sym typeface="+mn-ea"/>
              </a:rPr>
              <a:t>Path resolution in parallel with the following two steps</a:t>
            </a:r>
            <a:endParaRPr lang="en-US" altLang="zh-CN" b="0" dirty="0">
              <a:sym typeface="+mn-ea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b="0" dirty="0">
                <a:sym typeface="+mn-ea"/>
              </a:rPr>
              <a:t>Predicted dictory IDS</a:t>
            </a:r>
            <a:r>
              <a:rPr lang="zh-CN" altLang="en-US" b="0" dirty="0">
                <a:sym typeface="+mn-ea"/>
              </a:rPr>
              <a:t>：</a:t>
            </a:r>
            <a:r>
              <a:rPr lang="en-US" altLang="zh-CN" b="0" dirty="0">
                <a:sym typeface="+mn-ea"/>
              </a:rPr>
              <a:t>calculate the hashing result along the path with 0 as the version </a:t>
            </a:r>
            <a:r>
              <a:rPr lang="en-US" altLang="zh-CN" b="0" dirty="0">
                <a:sym typeface="+mn-ea"/>
              </a:rPr>
              <a:t>number</a:t>
            </a:r>
            <a:endParaRPr lang="en-US" altLang="zh-CN" b="0" dirty="0">
              <a:sym typeface="+mn-ea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b="0" dirty="0">
                <a:sym typeface="+mn-ea"/>
              </a:rPr>
              <a:t>Lookup in parallel</a:t>
            </a:r>
            <a:r>
              <a:rPr lang="zh-CN" altLang="en-US" b="0" dirty="0">
                <a:sym typeface="+mn-ea"/>
              </a:rPr>
              <a:t>：</a:t>
            </a:r>
            <a:r>
              <a:rPr lang="en-US" altLang="zh-CN" b="0" dirty="0">
                <a:sym typeface="+mn-ea"/>
              </a:rPr>
              <a:t>check the access permission and compare speculative ID with ID stored in metadata </a:t>
            </a:r>
            <a:r>
              <a:rPr lang="en-US" altLang="zh-CN" b="0" dirty="0">
                <a:sym typeface="+mn-ea"/>
              </a:rPr>
              <a:t>server</a:t>
            </a:r>
            <a:endParaRPr lang="en-US" altLang="zh-CN" b="0" dirty="0">
              <a:sym typeface="+mn-ea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b="0" dirty="0">
                <a:sym typeface="+mn-ea"/>
              </a:rPr>
              <a:t>Repeate step 1 and 2 until the resol</a:t>
            </a:r>
            <a:r>
              <a:rPr lang="en-US" altLang="zh-CN" b="0" dirty="0">
                <a:sym typeface="+mn-ea"/>
              </a:rPr>
              <a:t>ving </a:t>
            </a:r>
            <a:r>
              <a:rPr lang="en-US" altLang="zh-CN" b="0" dirty="0">
                <a:sym typeface="+mn-ea"/>
              </a:rPr>
              <a:t>completes</a:t>
            </a:r>
            <a:endParaRPr lang="en-US" altLang="zh-CN" b="0" dirty="0">
              <a:sym typeface="+mn-ea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b="0" dirty="0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9/15/2023</a:t>
            </a:r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80435" y="3829685"/>
            <a:ext cx="5231130" cy="2726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45" dirty="0">
                <a:solidFill>
                  <a:schemeClr val="tx1"/>
                </a:solidFill>
                <a:effectLst/>
              </a:rPr>
              <a:t>Contents</a:t>
            </a:r>
            <a:endParaRPr lang="en-US" altLang="zh-CN" sz="4445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789"/>
            <a:ext cx="10515600" cy="4733174"/>
          </a:xfrm>
        </p:spPr>
        <p:txBody>
          <a:bodyPr>
            <a:normAutofit/>
          </a:bodyPr>
          <a:lstStyle/>
          <a:p>
            <a:r>
              <a:rPr b="0" dirty="0"/>
              <a:t>Background and Motivation</a:t>
            </a:r>
            <a:r>
              <a:rPr lang="en-US" altLang="zh-CN" b="0" dirty="0"/>
              <a:t>.</a:t>
            </a:r>
            <a:endParaRPr lang="en-US" altLang="zh-CN" b="0" dirty="0"/>
          </a:p>
          <a:p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</a:rPr>
              <a:t>Challenges of Scalable Metadata</a:t>
            </a:r>
            <a:r>
              <a:rPr lang="en-US" altLang="zh-CN" sz="2800" b="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altLang="zh-CN" sz="2800" b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zh-CN" altLang="en-US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</a:rPr>
              <a:t>solution</a:t>
            </a:r>
            <a:r>
              <a:rPr lang="zh-CN" altLang="en-US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zh-CN" altLang="en-US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b="0">
                <a:solidFill>
                  <a:schemeClr val="bg1">
                    <a:lumMod val="65000"/>
                  </a:schemeClr>
                </a:solidFill>
              </a:rPr>
              <a:t>Infini</a:t>
            </a:r>
            <a:r>
              <a:rPr lang="en-US" b="0">
                <a:solidFill>
                  <a:schemeClr val="bg1">
                    <a:lumMod val="65000"/>
                  </a:schemeClr>
                </a:solidFill>
              </a:rPr>
              <a:t>FS</a:t>
            </a:r>
            <a:r>
              <a:rPr b="0">
                <a:solidFill>
                  <a:schemeClr val="bg1">
                    <a:lumMod val="65000"/>
                  </a:schemeClr>
                </a:solidFill>
              </a:rPr>
              <a:t> metadata challenges</a:t>
            </a:r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  <a:sym typeface="+mn-ea"/>
              </a:rPr>
              <a:t>Conclusion</a:t>
            </a:r>
            <a:r>
              <a:rPr lang="en-US" altLang="zh-CN" sz="2800" b="0" dirty="0">
                <a:solidFill>
                  <a:schemeClr val="bg1">
                    <a:lumMod val="65000"/>
                  </a:schemeClr>
                </a:solidFill>
                <a:sym typeface="+mn-ea"/>
              </a:rPr>
              <a:t>.</a:t>
            </a:r>
            <a:endParaRPr lang="en-US" altLang="zh-CN" sz="28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9/15/2023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45" dirty="0">
                <a:solidFill>
                  <a:schemeClr val="tx1"/>
                </a:solidFill>
                <a:effectLst/>
                <a:sym typeface="+mn-ea"/>
              </a:rPr>
              <a:t>Optimistic Access Metadata Cache</a:t>
            </a:r>
            <a:endParaRPr lang="en-US" altLang="zh-CN" sz="4445" dirty="0">
              <a:solidFill>
                <a:schemeClr val="tx1"/>
              </a:solidFill>
              <a:effectLst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9/15/2023</a:t>
            </a:r>
            <a:endParaRPr lang="en-US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Cache organization</a:t>
            </a:r>
            <a:endParaRPr lang="en-US" altLang="zh-CN"/>
          </a:p>
          <a:p>
            <a:pPr lvl="1"/>
            <a:r>
              <a:rPr lang="en-US" altLang="zh-CN"/>
              <a:t>Only caches access </a:t>
            </a:r>
            <a:r>
              <a:rPr lang="en-US" altLang="zh-CN"/>
              <a:t>metadata</a:t>
            </a:r>
            <a:endParaRPr lang="en-US" altLang="zh-CN"/>
          </a:p>
          <a:p>
            <a:pPr lvl="1"/>
            <a:r>
              <a:rPr lang="en-US" altLang="zh-CN"/>
              <a:t>I</a:t>
            </a:r>
            <a:r>
              <a:rPr lang="en-US" altLang="zh-CN"/>
              <a:t>nfiniFS organizes cache entries in a tree structure based on the filesystem hierarchy, and links the leaf entries as a least recently-used (LRU) list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53790" y="3429000"/>
            <a:ext cx="4514850" cy="2042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45" dirty="0">
                <a:solidFill>
                  <a:schemeClr val="tx1"/>
                </a:solidFill>
                <a:effectLst/>
                <a:sym typeface="+mn-ea"/>
              </a:rPr>
              <a:t>Optimistic Access Metadata Cache</a:t>
            </a:r>
            <a:endParaRPr lang="en-US" altLang="zh-CN" sz="4445" dirty="0">
              <a:solidFill>
                <a:schemeClr val="tx1"/>
              </a:solidFill>
              <a:effectLst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9/15/2023</a:t>
            </a:r>
            <a:endParaRPr lang="en-US"/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838200" y="1214120"/>
            <a:ext cx="11163300" cy="2214245"/>
          </a:xfrm>
        </p:spPr>
        <p:txBody>
          <a:bodyPr/>
          <a:p>
            <a:pPr marL="0" indent="0">
              <a:buNone/>
            </a:pPr>
            <a:r>
              <a:rPr lang="en-US" altLang="zh-CN"/>
              <a:t>Lazy </a:t>
            </a:r>
            <a:r>
              <a:rPr lang="en-US" altLang="zh-CN"/>
              <a:t>cache invalidation</a:t>
            </a:r>
            <a:endParaRPr lang="en-US" altLang="zh-CN"/>
          </a:p>
          <a:p>
            <a:pPr lvl="1"/>
            <a:r>
              <a:rPr lang="en-US" altLang="zh-CN"/>
              <a:t>InfiniFS sends the directory rename operation to the rename coordinator to detect orphaned loops(</a:t>
            </a:r>
            <a:r>
              <a:rPr lang="en-US" altLang="zh-CN"/>
              <a:t>consistency)</a:t>
            </a:r>
            <a:endParaRPr lang="en-US" altLang="zh-CN"/>
          </a:p>
          <a:p>
            <a:pPr lvl="1"/>
            <a:r>
              <a:rPr lang="en-US" altLang="zh-CN"/>
              <a:t>broadcast the rename information to metadata servers instead of </a:t>
            </a:r>
            <a:r>
              <a:rPr lang="en-US" altLang="zh-CN"/>
              <a:t>client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7830" y="3428365"/>
            <a:ext cx="2752090" cy="27647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33015" y="3428365"/>
            <a:ext cx="3608705" cy="2746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45" dirty="0">
                <a:solidFill>
                  <a:schemeClr val="tx1"/>
                </a:solidFill>
                <a:effectLst/>
                <a:sym typeface="+mn-ea"/>
              </a:rPr>
              <a:t>Optimistic Access Metadata Cache</a:t>
            </a:r>
            <a:endParaRPr lang="en-US" altLang="zh-CN" sz="4445" dirty="0">
              <a:solidFill>
                <a:schemeClr val="tx1"/>
              </a:solidFill>
              <a:effectLst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9/15/2023</a:t>
            </a:r>
            <a:endParaRPr lang="en-US"/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838200" y="1214120"/>
            <a:ext cx="11092180" cy="3193415"/>
          </a:xfrm>
        </p:spPr>
        <p:txBody>
          <a:bodyPr>
            <a:normAutofit lnSpcReduction="10000"/>
          </a:bodyPr>
          <a:p>
            <a:pPr marL="0" lvl="0" indent="0">
              <a:buNone/>
            </a:pPr>
            <a:r>
              <a:rPr lang="en-US" altLang="zh-CN"/>
              <a:t>when a client contacts metadata server through the following steps</a:t>
            </a:r>
            <a:endParaRPr lang="en-US" altLang="zh-CN"/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/>
              <a:t>A client sends the request along with the pathname and version</a:t>
            </a:r>
            <a:endParaRPr lang="en-US" altLang="zh-CN" sz="2400"/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/>
              <a:t>Metadata </a:t>
            </a:r>
            <a:r>
              <a:rPr lang="en-US" altLang="zh-CN" sz="2400"/>
              <a:t>server compar</a:t>
            </a:r>
            <a:r>
              <a:rPr lang="en-US" altLang="zh-CN" sz="2400"/>
              <a:t>e the pathname against rename operations in the invalidation list</a:t>
            </a:r>
            <a:endParaRPr lang="en-US" altLang="zh-CN" sz="2400"/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/>
              <a:t>If the server finds the request is invalid</a:t>
            </a:r>
            <a:r>
              <a:rPr lang="zh-CN" altLang="en-US" sz="2400"/>
              <a:t>，</a:t>
            </a:r>
            <a:r>
              <a:rPr lang="en-US" altLang="zh-CN" sz="2400"/>
              <a:t>it </a:t>
            </a:r>
            <a:r>
              <a:rPr lang="en-US" altLang="zh-CN" sz="2400"/>
              <a:t>will return the information of these new rename operations. The client then updates the cache and version</a:t>
            </a:r>
            <a:endParaRPr lang="en-US" altLang="zh-CN" sz="240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78685" y="4016375"/>
            <a:ext cx="6880860" cy="2705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45" dirty="0">
                <a:solidFill>
                  <a:schemeClr val="tx1"/>
                </a:solidFill>
                <a:effectLst/>
                <a:sym typeface="+mn-ea"/>
              </a:rPr>
              <a:t>Orphaned Loop(Consistency)</a:t>
            </a:r>
            <a:endParaRPr lang="zh-CN" altLang="en-US" sz="4445" dirty="0">
              <a:solidFill>
                <a:schemeClr val="tx1"/>
              </a:solidFill>
              <a:effectLst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9/15/2023</a:t>
            </a:r>
            <a:endParaRPr lang="en-US"/>
          </a:p>
        </p:txBody>
      </p:sp>
      <p:sp>
        <p:nvSpPr>
          <p:cNvPr id="3" name="内容占位符 2"/>
          <p:cNvSpPr/>
          <p:nvPr>
            <p:ph idx="1"/>
            <p:custDataLst>
              <p:tags r:id="rId1"/>
            </p:custDataLst>
          </p:nvPr>
        </p:nvSpPr>
        <p:spPr>
          <a:xfrm>
            <a:off x="838200" y="1214120"/>
            <a:ext cx="5424170" cy="3467735"/>
          </a:xfrm>
        </p:spPr>
        <p:txBody>
          <a:bodyPr/>
          <a:p>
            <a:pPr marL="0" indent="0">
              <a:buNone/>
            </a:pPr>
            <a:r>
              <a:rPr lang="en-US" altLang="zh-CN"/>
              <a:t>Orphaned Loop:</a:t>
            </a:r>
            <a:endParaRPr lang="en-US" altLang="zh-CN"/>
          </a:p>
          <a:p>
            <a:pPr lvl="1"/>
            <a:r>
              <a:rPr lang="en-US" altLang="zh-CN"/>
              <a:t>C1 rename E to be a chlid of C</a:t>
            </a:r>
            <a:endParaRPr lang="en-US" altLang="zh-CN"/>
          </a:p>
          <a:p>
            <a:pPr lvl="1"/>
            <a:r>
              <a:rPr lang="en-US" altLang="zh-CN"/>
              <a:t>C2 rename F to be a child of B</a:t>
            </a:r>
            <a:endParaRPr lang="en-US" altLang="zh-CN"/>
          </a:p>
          <a:p>
            <a:pPr lvl="1"/>
            <a:r>
              <a:rPr lang="en-US" altLang="zh-CN"/>
              <a:t>Due to concurrency,B,C,E and F will become an orphanded loop</a:t>
            </a:r>
            <a:endParaRPr lang="en-US" altLang="zh-CN"/>
          </a:p>
          <a:p>
            <a:pPr lvl="1"/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96000" y="2042160"/>
            <a:ext cx="4918710" cy="2917825"/>
          </a:xfrm>
          <a:prstGeom prst="rect">
            <a:avLst/>
          </a:prstGeom>
        </p:spPr>
      </p:pic>
      <p:sp>
        <p:nvSpPr>
          <p:cNvPr id="6" name="内容占位符 2"/>
          <p:cNvSpPr/>
          <p:nvPr/>
        </p:nvSpPr>
        <p:spPr>
          <a:xfrm>
            <a:off x="838200" y="4959985"/>
            <a:ext cx="10516235" cy="13696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Resolution: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Tracks the source and destination path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Delete these path after the rename operation completes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45" dirty="0">
                <a:solidFill>
                  <a:schemeClr val="tx1"/>
                </a:solidFill>
                <a:effectLst/>
              </a:rPr>
              <a:t>Contents</a:t>
            </a:r>
            <a:endParaRPr lang="en-US" altLang="zh-CN" sz="4445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789"/>
            <a:ext cx="10515600" cy="4733174"/>
          </a:xfrm>
        </p:spPr>
        <p:txBody>
          <a:bodyPr>
            <a:normAutofit/>
          </a:bodyPr>
          <a:lstStyle/>
          <a:p>
            <a:r>
              <a:rPr b="0" dirty="0">
                <a:solidFill>
                  <a:schemeClr val="bg1">
                    <a:lumMod val="65000"/>
                  </a:schemeClr>
                </a:solidFill>
              </a:rPr>
              <a:t>Background and Motivation</a:t>
            </a:r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</a:rPr>
              <a:t>Challenges of Scalable Metadata</a:t>
            </a:r>
            <a:r>
              <a:rPr lang="en-US" altLang="zh-CN" sz="2800" b="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altLang="zh-CN" sz="2800" b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zh-CN" altLang="en-US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</a:rPr>
              <a:t>solution</a:t>
            </a:r>
            <a:r>
              <a:rPr lang="zh-CN" altLang="en-US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zh-CN" altLang="en-US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b="0">
                <a:solidFill>
                  <a:schemeClr val="bg1">
                    <a:lumMod val="65000"/>
                  </a:schemeClr>
                </a:solidFill>
              </a:rPr>
              <a:t>Infini</a:t>
            </a:r>
            <a:r>
              <a:rPr lang="en-US" b="0">
                <a:solidFill>
                  <a:schemeClr val="bg1">
                    <a:lumMod val="65000"/>
                  </a:schemeClr>
                </a:solidFill>
              </a:rPr>
              <a:t>FS</a:t>
            </a:r>
            <a:r>
              <a:rPr b="0">
                <a:solidFill>
                  <a:schemeClr val="bg1">
                    <a:lumMod val="65000"/>
                  </a:schemeClr>
                </a:solidFill>
              </a:rPr>
              <a:t> metadata challenges</a:t>
            </a:r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2800" b="0" dirty="0">
                <a:solidFill>
                  <a:schemeClr val="tx1"/>
                </a:solidFill>
                <a:sym typeface="+mn-ea"/>
              </a:rPr>
              <a:t>Conclusion.</a:t>
            </a:r>
            <a:endParaRPr lang="en-US" altLang="zh-CN" sz="2800" b="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9/15/2023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45" b="0">
                <a:solidFill>
                  <a:schemeClr val="tx1"/>
                </a:solidFill>
                <a:sym typeface="+mn-ea"/>
              </a:rPr>
              <a:t>C</a:t>
            </a:r>
            <a:r>
              <a:rPr lang="en-US" sz="4445" b="0">
                <a:solidFill>
                  <a:schemeClr val="tx1"/>
                </a:solidFill>
                <a:sym typeface="+mn-ea"/>
              </a:rPr>
              <a:t>onclusion</a:t>
            </a:r>
            <a:endParaRPr lang="en-US" sz="4445" b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2295" y="1454150"/>
            <a:ext cx="6066790" cy="4902200"/>
          </a:xfrm>
        </p:spPr>
        <p:txBody>
          <a:bodyPr>
            <a:noAutofit/>
          </a:bodyPr>
          <a:lstStyle/>
          <a:p>
            <a:r>
              <a:rPr lang="en-US" altLang="zh-CN" sz="19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Key</a:t>
            </a:r>
            <a:r>
              <a:rPr lang="zh-CN" altLang="en-US" sz="19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19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sz="19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Design efficient a large-scale distributed system</a:t>
            </a:r>
            <a:endParaRPr lang="en-US" altLang="zh-CN" sz="19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en-US" altLang="zh-CN" sz="19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9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Problem</a:t>
            </a:r>
            <a:r>
              <a:rPr lang="zh-CN" altLang="en-US" sz="19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19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sz="1900" b="0" dirty="0">
                <a:sym typeface="+mn-ea"/>
              </a:rPr>
              <a:t>High metadata locality and good load balancing</a:t>
            </a:r>
            <a:endParaRPr lang="en-US" altLang="zh-CN" sz="1900" b="0" dirty="0">
              <a:sym typeface="+mn-ea"/>
            </a:endParaRPr>
          </a:p>
          <a:p>
            <a:pPr lvl="1"/>
            <a:r>
              <a:rPr lang="en-US" altLang="zh-CN" sz="1900" b="0" dirty="0">
                <a:sym typeface="+mn-ea"/>
              </a:rPr>
              <a:t>The latency of path resolution</a:t>
            </a:r>
            <a:endParaRPr lang="en-US" altLang="zh-CN" sz="1900" b="0" dirty="0">
              <a:sym typeface="+mn-ea"/>
            </a:endParaRPr>
          </a:p>
          <a:p>
            <a:pPr lvl="1"/>
            <a:r>
              <a:rPr lang="en-US" altLang="zh-CN" sz="1900" b="0" dirty="0">
                <a:sym typeface="+mn-ea"/>
              </a:rPr>
              <a:t>The overhead of coherence maintenance for client-side metadata cache</a:t>
            </a:r>
            <a:endParaRPr lang="en-US" altLang="zh-CN" sz="19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9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9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Resolution</a:t>
            </a:r>
            <a:r>
              <a:rPr lang="zh-CN" altLang="en-US" sz="19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  <a:endParaRPr lang="zh-CN" altLang="en-US" sz="19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/>
            <a:r>
              <a:rPr lang="en-US" altLang="zh-CN" sz="1900" b="0" dirty="0">
                <a:solidFill>
                  <a:schemeClr val="tx1"/>
                </a:solidFill>
                <a:sym typeface="+mn-ea"/>
              </a:rPr>
              <a:t>Access-Content Decoupled Partitioning</a:t>
            </a:r>
            <a:endParaRPr lang="en-US" altLang="zh-CN" sz="1900" b="0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1900" b="0" dirty="0">
                <a:solidFill>
                  <a:schemeClr val="tx1"/>
                </a:solidFill>
                <a:sym typeface="+mn-ea"/>
              </a:rPr>
              <a:t>Speculative Path Resolution</a:t>
            </a:r>
            <a:endParaRPr lang="en-US" altLang="zh-CN" sz="1900" b="0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1900" b="0" dirty="0">
                <a:solidFill>
                  <a:schemeClr val="tx1"/>
                </a:solidFill>
                <a:sym typeface="+mn-ea"/>
              </a:rPr>
              <a:t>Optimistic Access Metadata Cache</a:t>
            </a:r>
            <a:endParaRPr lang="en-US" altLang="zh-CN" sz="13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9/15/2023</a:t>
            </a:r>
            <a:endParaRPr lang="en-US"/>
          </a:p>
        </p:txBody>
      </p:sp>
      <p:pic>
        <p:nvPicPr>
          <p:cNvPr id="6" name="图片 5" descr="QQ图片202309131625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5895" y="1741170"/>
            <a:ext cx="5229225" cy="35610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98245"/>
            <a:ext cx="9144000" cy="1074420"/>
          </a:xfrm>
        </p:spPr>
        <p:txBody>
          <a:bodyPr/>
          <a:lstStyle/>
          <a:p>
            <a:r>
              <a:rPr lang="zh-CN" altLang="en-US" sz="4400">
                <a:latin typeface="+mj-lt"/>
                <a:cs typeface="+mj-lt"/>
              </a:rPr>
              <a:t>Interpretation of Infinifs Papers</a:t>
            </a:r>
            <a:endParaRPr lang="zh-CN" altLang="en-US" sz="4400">
              <a:latin typeface="+mj-lt"/>
              <a:cs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3171825"/>
            <a:ext cx="12192635" cy="486410"/>
          </a:xfrm>
          <a:prstGeom prst="rect">
            <a:avLst/>
          </a:prstGeom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2800">
                <a:ea typeface="微软雅黑" panose="020B0503020204020204" charset="-122"/>
                <a:cs typeface="+mn-lt"/>
              </a:rPr>
              <a:t>T</a:t>
            </a:r>
            <a:r>
              <a:rPr lang="en-US" altLang="zh-CN" sz="2800">
                <a:ea typeface="微软雅黑" panose="020B0503020204020204" charset="-122"/>
                <a:cs typeface="+mn-lt"/>
              </a:rPr>
              <a:t>hanks</a:t>
            </a:r>
            <a:endParaRPr lang="en-US" altLang="zh-CN" sz="2800">
              <a:ea typeface="微软雅黑" panose="020B0503020204020204" charset="-122"/>
              <a:cs typeface="+mn-lt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0" y="4557395"/>
            <a:ext cx="12192635" cy="486410"/>
          </a:xfrm>
          <a:prstGeom prst="rect">
            <a:avLst/>
          </a:prstGeom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2800">
                <a:ea typeface="微软雅黑" panose="020B0503020204020204" charset="-122"/>
                <a:cs typeface="+mn-lt"/>
              </a:rPr>
              <a:t>2023/09/15</a:t>
            </a:r>
            <a:endParaRPr lang="en-US" altLang="zh-CN" sz="2800">
              <a:ea typeface="微软雅黑" panose="020B0503020204020204" charset="-122"/>
              <a:cs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chemeClr val="tx1"/>
                </a:solidFill>
                <a:effectLst/>
                <a:sym typeface="+mn-ea"/>
              </a:rPr>
              <a:t>Background and Motivation</a:t>
            </a:r>
            <a:endParaRPr lang="zh-CN" altLang="en-US" dirty="0">
              <a:solidFill>
                <a:schemeClr val="tx1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789"/>
            <a:ext cx="10515600" cy="4733174"/>
          </a:xfrm>
        </p:spPr>
        <p:txBody>
          <a:bodyPr>
            <a:normAutofit lnSpcReduction="20000"/>
          </a:bodyPr>
          <a:lstStyle/>
          <a:p>
            <a:r>
              <a:rPr lang="en-US" sz="2400" b="0" dirty="0"/>
              <a:t>Problem:</a:t>
            </a:r>
            <a:endParaRPr lang="en-US" sz="2400" b="0" dirty="0"/>
          </a:p>
          <a:p>
            <a:pPr marL="457200" lvl="1" indent="0">
              <a:buNone/>
            </a:pPr>
            <a:r>
              <a:rPr sz="2100" b="0" dirty="0"/>
              <a:t>Modern datacenters contain </a:t>
            </a:r>
            <a:r>
              <a:rPr lang="en-US" sz="2100" b="0" dirty="0"/>
              <a:t>a </a:t>
            </a:r>
            <a:r>
              <a:rPr sz="2100" b="0" dirty="0"/>
              <a:t>huge numbers of files, which can easily exceed the capacity of one single instance of current distributed filesystems</a:t>
            </a:r>
            <a:r>
              <a:rPr lang="en-US" altLang="zh-CN" sz="2100" b="0" dirty="0">
                <a:sym typeface="+mn-ea"/>
              </a:rPr>
              <a:t>.</a:t>
            </a:r>
            <a:endParaRPr lang="en-US" altLang="zh-CN" sz="2100" b="0" dirty="0">
              <a:sym typeface="+mn-ea"/>
            </a:endParaRPr>
          </a:p>
          <a:p>
            <a:endParaRPr sz="2400" b="0" dirty="0"/>
          </a:p>
          <a:p>
            <a:r>
              <a:rPr lang="en-US" altLang="zh-CN" sz="2400" b="0" dirty="0"/>
              <a:t>Current resolution:</a:t>
            </a:r>
            <a:endParaRPr lang="en-US" altLang="zh-CN" sz="2400" b="0" dirty="0"/>
          </a:p>
          <a:p>
            <a:pPr marL="457200" lvl="1" indent="0">
              <a:buNone/>
            </a:pPr>
            <a:r>
              <a:rPr lang="en-US" altLang="zh-CN" sz="2100" b="0" dirty="0"/>
              <a:t>A datacenter is divided into relatively smaller clusters, each of which runs a distributed filesystem instance separately</a:t>
            </a:r>
            <a:r>
              <a:rPr lang="en-US" altLang="zh-CN" sz="2100" b="0" dirty="0">
                <a:sym typeface="+mn-ea"/>
              </a:rPr>
              <a:t>.</a:t>
            </a:r>
            <a:endParaRPr lang="en-US" altLang="zh-CN" sz="2100" b="0" dirty="0"/>
          </a:p>
          <a:p>
            <a:endParaRPr lang="en-US" altLang="zh-CN" sz="2800" b="0" dirty="0"/>
          </a:p>
          <a:p>
            <a:r>
              <a:rPr lang="en-US" sz="2400" b="0" dirty="0">
                <a:sym typeface="+mn-ea"/>
              </a:rPr>
              <a:t>One single </a:t>
            </a:r>
            <a:r>
              <a:rPr lang="en-US" sz="2400" b="0" dirty="0">
                <a:sym typeface="+mn-ea"/>
              </a:rPr>
              <a:t>large</a:t>
            </a:r>
            <a:r>
              <a:rPr lang="en-US" sz="2400" b="0" dirty="0">
                <a:sym typeface="+mn-ea"/>
              </a:rPr>
              <a:t>-</a:t>
            </a:r>
            <a:r>
              <a:rPr lang="en-US" sz="2400" b="0" dirty="0">
                <a:sym typeface="+mn-ea"/>
              </a:rPr>
              <a:t>scale filesystem spanning the entire datacenter is desirable</a:t>
            </a:r>
            <a:r>
              <a:rPr lang="en-US" altLang="zh-CN" sz="2400" b="0" dirty="0">
                <a:sym typeface="+mn-ea"/>
              </a:rPr>
              <a:t>.</a:t>
            </a:r>
            <a:endParaRPr lang="en-US" altLang="zh-CN" sz="2400" b="0" dirty="0"/>
          </a:p>
          <a:p>
            <a:pPr lvl="1"/>
            <a:r>
              <a:rPr sz="2400" b="0">
                <a:sym typeface="+mn-ea"/>
              </a:rPr>
              <a:t>Global data sharing</a:t>
            </a:r>
            <a:r>
              <a:rPr lang="en-US" altLang="zh-CN" sz="2400" b="0" dirty="0">
                <a:sym typeface="+mn-ea"/>
              </a:rPr>
              <a:t>.</a:t>
            </a:r>
            <a:endParaRPr lang="en-US" altLang="zh-CN" sz="2400" b="0" dirty="0"/>
          </a:p>
          <a:p>
            <a:pPr lvl="1"/>
            <a:r>
              <a:rPr sz="2400" b="0">
                <a:sym typeface="+mn-ea"/>
              </a:rPr>
              <a:t>High resource utilization</a:t>
            </a:r>
            <a:r>
              <a:rPr lang="en-US" altLang="zh-CN" sz="2400" b="0" dirty="0">
                <a:sym typeface="+mn-ea"/>
              </a:rPr>
              <a:t>.</a:t>
            </a:r>
            <a:endParaRPr lang="en-US" altLang="zh-CN" sz="2400" b="0" dirty="0">
              <a:sym typeface="+mn-ea"/>
            </a:endParaRPr>
          </a:p>
          <a:p>
            <a:pPr lvl="1"/>
            <a:r>
              <a:rPr lang="en-US" altLang="zh-CN" sz="2400" b="0" dirty="0"/>
              <a:t>Low operational complexity</a:t>
            </a:r>
            <a:endParaRPr lang="en-US" altLang="zh-CN" sz="2400" b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9/15/2023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45" dirty="0">
                <a:solidFill>
                  <a:schemeClr val="tx1"/>
                </a:solidFill>
                <a:effectLst/>
              </a:rPr>
              <a:t>Contents</a:t>
            </a:r>
            <a:endParaRPr lang="en-US" altLang="zh-CN" sz="4445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789"/>
            <a:ext cx="10515600" cy="4733174"/>
          </a:xfrm>
        </p:spPr>
        <p:txBody>
          <a:bodyPr>
            <a:normAutofit/>
          </a:bodyPr>
          <a:lstStyle/>
          <a:p>
            <a:r>
              <a:rPr b="0" dirty="0">
                <a:solidFill>
                  <a:schemeClr val="bg1">
                    <a:lumMod val="65000"/>
                  </a:schemeClr>
                </a:solidFill>
              </a:rPr>
              <a:t>Background and Motivation</a:t>
            </a:r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0" dirty="0">
                <a:solidFill>
                  <a:schemeClr val="tx1"/>
                </a:solidFill>
              </a:rPr>
              <a:t>Challenges of Scalable Metadata</a:t>
            </a:r>
            <a:r>
              <a:rPr lang="en-US" altLang="zh-CN" sz="2800" b="0" dirty="0">
                <a:solidFill>
                  <a:schemeClr val="tx1"/>
                </a:solidFill>
              </a:rPr>
              <a:t>.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/>
            <a:r>
              <a:rPr lang="en-US" altLang="zh-CN" sz="2400" b="0" dirty="0">
                <a:solidFill>
                  <a:schemeClr val="tx1"/>
                </a:solidFill>
              </a:rPr>
              <a:t>High metadata locality and good load balancing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lvl="1"/>
            <a:r>
              <a:rPr lang="en-US" altLang="zh-CN" sz="2400" b="0" dirty="0">
                <a:solidFill>
                  <a:schemeClr val="tx1"/>
                </a:solidFill>
              </a:rPr>
              <a:t>The latency of path resolution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lvl="1"/>
            <a:r>
              <a:rPr lang="en-US" altLang="zh-CN" sz="2400" b="0" dirty="0">
                <a:solidFill>
                  <a:schemeClr val="tx1"/>
                </a:solidFill>
              </a:rPr>
              <a:t>The overhead of coherence maintenance for client-side metadata cache becomes overwhelming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lvl="0"/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zh-CN" altLang="en-US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</a:rPr>
              <a:t>solution</a:t>
            </a:r>
            <a:r>
              <a:rPr lang="zh-CN" altLang="en-US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zh-CN" altLang="en-US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b="0">
                <a:solidFill>
                  <a:schemeClr val="bg1">
                    <a:lumMod val="65000"/>
                  </a:schemeClr>
                </a:solidFill>
              </a:rPr>
              <a:t>Infini</a:t>
            </a:r>
            <a:r>
              <a:rPr lang="en-US" b="0">
                <a:solidFill>
                  <a:schemeClr val="bg1">
                    <a:lumMod val="65000"/>
                  </a:schemeClr>
                </a:solidFill>
              </a:rPr>
              <a:t>FS</a:t>
            </a:r>
            <a:r>
              <a:rPr b="0">
                <a:solidFill>
                  <a:schemeClr val="bg1">
                    <a:lumMod val="65000"/>
                  </a:schemeClr>
                </a:solidFill>
              </a:rPr>
              <a:t> metadata challenges</a:t>
            </a:r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2800" b="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  <a:r>
              <a:rPr lang="en-US" altLang="zh-CN" sz="2800" b="0" dirty="0">
                <a:solidFill>
                  <a:schemeClr val="bg1">
                    <a:lumMod val="65000"/>
                  </a:schemeClr>
                </a:solidFill>
                <a:sym typeface="+mn-ea"/>
              </a:rPr>
              <a:t>.</a:t>
            </a:r>
            <a:endParaRPr lang="en-US" altLang="zh-CN" sz="28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9/15/2023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High metadata locality and good load balancing</a:t>
            </a:r>
            <a:endParaRPr lang="en-US" altLang="zh-CN" sz="2665" dirty="0">
              <a:solidFill>
                <a:schemeClr val="tx1"/>
              </a:solidFill>
              <a:effectLst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9/15/2023</a:t>
            </a:r>
            <a:endParaRPr lang="en-US"/>
          </a:p>
        </p:txBody>
      </p:sp>
      <p:pic>
        <p:nvPicPr>
          <p:cNvPr id="18" name="图片 17" descr="QQ图片202309131229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495" y="1095375"/>
            <a:ext cx="10874375" cy="48958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Cephfs adopts coarse-grained adaptive load balancing</a:t>
            </a:r>
            <a:endParaRPr lang="en-US" altLang="zh-CN" sz="2665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9/15/2023</a:t>
            </a:r>
            <a:endParaRPr lang="en-US"/>
          </a:p>
        </p:txBody>
      </p:sp>
      <p:pic>
        <p:nvPicPr>
          <p:cNvPr id="3" name="图片 2" descr="QQ图片202309131504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8450" y="2312035"/>
            <a:ext cx="6515100" cy="2886075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443990"/>
            <a:ext cx="10515600" cy="1086485"/>
          </a:xfrm>
        </p:spPr>
        <p:txBody>
          <a:bodyPr>
            <a:normAutofit/>
          </a:bodyPr>
          <a:p>
            <a:r>
              <a:rPr sz="2400" b="0" dirty="0">
                <a:solidFill>
                  <a:schemeClr val="tx1"/>
                </a:solidFill>
              </a:rPr>
              <a:t>When a directory becomes a hotspot, it will be hashed into multiple MDS</a:t>
            </a:r>
            <a:r>
              <a:rPr lang="en-US" altLang="zh-CN" sz="2400" b="0" dirty="0">
                <a:solidFill>
                  <a:schemeClr val="tx1"/>
                </a:solidFill>
              </a:rPr>
              <a:t>.</a:t>
            </a:r>
            <a:endParaRPr lang="en-US" altLang="zh-CN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800" b="0" dirty="0">
              <a:solidFill>
                <a:schemeClr val="tx1"/>
              </a:solidFill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965200" y="5198110"/>
            <a:ext cx="10515600" cy="1086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400" b="0" dirty="0">
                <a:solidFill>
                  <a:schemeClr val="tx1"/>
                </a:solidFill>
              </a:rPr>
              <a:t>However, they suffer from the</a:t>
            </a:r>
            <a:r>
              <a:rPr lang="en-US" sz="2400" b="0" dirty="0">
                <a:solidFill>
                  <a:schemeClr val="tx1"/>
                </a:solidFill>
              </a:rPr>
              <a:t> </a:t>
            </a:r>
            <a:r>
              <a:rPr sz="2400" b="0" dirty="0">
                <a:solidFill>
                  <a:schemeClr val="tx1"/>
                </a:solidFill>
              </a:rPr>
              <a:t>high overhead of frequent metadata migrations, when workloads are diverse and vary frequently</a:t>
            </a:r>
            <a:r>
              <a:rPr lang="en-US" altLang="zh-CN" sz="2400" b="0" dirty="0">
                <a:solidFill>
                  <a:schemeClr val="tx1"/>
                </a:solidFill>
              </a:rPr>
              <a:t>.</a:t>
            </a:r>
            <a:endParaRPr lang="en-US" altLang="zh-CN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Metadata operations</a:t>
            </a:r>
            <a:endParaRPr lang="en-US" altLang="zh-CN" sz="2665" dirty="0">
              <a:solidFill>
                <a:schemeClr val="tx1"/>
              </a:solidFill>
              <a:effectLst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9/15/2023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1443789"/>
            <a:ext cx="10515600" cy="4733174"/>
          </a:xfrm>
        </p:spPr>
        <p:txBody>
          <a:bodyPr>
            <a:normAutofit/>
          </a:bodyPr>
          <a:p>
            <a:r>
              <a:rPr lang="en-US" altLang="zh-CN" sz="2800" dirty="0">
                <a:sym typeface="+mn-ea"/>
              </a:rPr>
              <a:t>Metadata operations typically involve two critical step</a:t>
            </a:r>
            <a:r>
              <a:rPr lang="en-US" altLang="zh-CN" sz="2800" b="0" dirty="0">
                <a:solidFill>
                  <a:schemeClr val="tx1"/>
                </a:solidFill>
              </a:rPr>
              <a:t>.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/>
            <a:r>
              <a:rPr lang="en-US" altLang="zh-CN" sz="2400" b="0" dirty="0">
                <a:solidFill>
                  <a:schemeClr val="tx1"/>
                </a:solidFill>
              </a:rPr>
              <a:t>Path resolution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lvl="1"/>
            <a:r>
              <a:rPr lang="en-US" altLang="zh-CN" sz="2400" b="0" dirty="0">
                <a:solidFill>
                  <a:schemeClr val="tx1"/>
                </a:solidFill>
              </a:rPr>
              <a:t>Metadata process</a:t>
            </a:r>
            <a:r>
              <a:rPr lang="en-US" altLang="zh-CN" sz="2400" b="0" dirty="0">
                <a:solidFill>
                  <a:schemeClr val="tx1"/>
                </a:solidFill>
              </a:rPr>
              <a:t>ing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en-US" altLang="zh-CN" sz="2800" b="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96000" y="1960245"/>
            <a:ext cx="4701540" cy="3924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The latency of path resolution</a:t>
            </a:r>
            <a:endParaRPr lang="en-US" altLang="zh-CN" sz="2665" dirty="0">
              <a:solidFill>
                <a:schemeClr val="tx1"/>
              </a:solidFill>
              <a:effectLst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9/15/2023</a:t>
            </a:r>
            <a:endParaRPr lang="en-US"/>
          </a:p>
        </p:txBody>
      </p:sp>
      <p:pic>
        <p:nvPicPr>
          <p:cNvPr id="3" name="图片 2" descr="QQ图片202309131457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575" y="1077595"/>
            <a:ext cx="10868660" cy="4860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A naive path resolution mechanism based on T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ectonic</a:t>
            </a:r>
            <a:endParaRPr lang="en-US" altLang="zh-CN" sz="2665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9/15/2023</a:t>
            </a:r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81400" y="1451610"/>
            <a:ext cx="4299585" cy="3216910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43585" y="4668520"/>
            <a:ext cx="10514965" cy="1486535"/>
          </a:xfrm>
        </p:spPr>
        <p:txBody>
          <a:bodyPr>
            <a:normAutofit lnSpcReduction="10000"/>
          </a:bodyPr>
          <a:p>
            <a:r>
              <a:rPr lang="en-US" altLang="zh-CN" sz="2800" dirty="0">
                <a:sym typeface="+mn-ea"/>
              </a:rPr>
              <a:t>The latency of path resolution increases linearly with the depth of files</a:t>
            </a:r>
            <a:r>
              <a:rPr lang="en-US" altLang="zh-CN" sz="2800" dirty="0">
                <a:sym typeface="+mn-ea"/>
              </a:rPr>
              <a:t> </a:t>
            </a:r>
            <a:endParaRPr lang="en-US" altLang="zh-CN" sz="2800" dirty="0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COMMONDATA" val="eyJoZGlkIjoiYjRhMzllN2ZmYTE4ZWVmN2NhZTNhMDZiZjNkNDQwZDA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华康俪金黑W8(P)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ADSL实验室模板(李诚老师提供)</Template>
  <TotalTime>0</TotalTime>
  <Words>5333</Words>
  <Application>WPS 演示</Application>
  <PresentationFormat>宽屏</PresentationFormat>
  <Paragraphs>261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Arial</vt:lpstr>
      <vt:lpstr>宋体</vt:lpstr>
      <vt:lpstr>Wingdings</vt:lpstr>
      <vt:lpstr>Gill Sans MT</vt:lpstr>
      <vt:lpstr>楷体</vt:lpstr>
      <vt:lpstr>微软雅黑</vt:lpstr>
      <vt:lpstr>Times New Roman</vt:lpstr>
      <vt:lpstr>Arial Unicode MS</vt:lpstr>
      <vt:lpstr>华康俪金黑W8(P)</vt:lpstr>
      <vt:lpstr>黑体</vt:lpstr>
      <vt:lpstr>Calibri</vt:lpstr>
      <vt:lpstr>Office 主题</vt:lpstr>
      <vt:lpstr>Interpretation of InfiniFS Papers</vt:lpstr>
      <vt:lpstr>Contents</vt:lpstr>
      <vt:lpstr>Background and Motivation</vt:lpstr>
      <vt:lpstr>Contents</vt:lpstr>
      <vt:lpstr>high metadata locality and good load balancing</vt:lpstr>
      <vt:lpstr>Cephfs adopts coarse-grained adaptive load balancing</vt:lpstr>
      <vt:lpstr>Metadata operations</vt:lpstr>
      <vt:lpstr>The latency of path resolution</vt:lpstr>
      <vt:lpstr>A naive path resolution mechanism based on Tectonic</vt:lpstr>
      <vt:lpstr>The overhead of coherence maintenance for client-side metadata cache</vt:lpstr>
      <vt:lpstr>Contents</vt:lpstr>
      <vt:lpstr>InfiniFS Architecture</vt:lpstr>
      <vt:lpstr>The resolution of these challenges </vt:lpstr>
      <vt:lpstr>Access-Content Decoupled Partitioning </vt:lpstr>
      <vt:lpstr>Access-Content Decoupled Partitioning </vt:lpstr>
      <vt:lpstr>Speculative Path Resolution</vt:lpstr>
      <vt:lpstr>Speculative Path Resolution</vt:lpstr>
      <vt:lpstr>Predictable Directory ID</vt:lpstr>
      <vt:lpstr>Parallel Path Resolution</vt:lpstr>
      <vt:lpstr>Optimistic Access Metadata Cache</vt:lpstr>
      <vt:lpstr>Optimistic Access Metadata Cache</vt:lpstr>
      <vt:lpstr>Optimistic Access Metadata Cache</vt:lpstr>
      <vt:lpstr>Orphaned Loop(Consistency)</vt:lpstr>
      <vt:lpstr>Contents</vt:lpstr>
      <vt:lpstr>Conclusion</vt:lpstr>
      <vt:lpstr>Interpretation of Infinifs Papers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ll</dc:creator>
  <cp:lastModifiedBy>~梦想丶天翼</cp:lastModifiedBy>
  <cp:revision>19</cp:revision>
  <dcterms:created xsi:type="dcterms:W3CDTF">2019-12-04T06:28:00Z</dcterms:created>
  <dcterms:modified xsi:type="dcterms:W3CDTF">2023-09-15T05:51:35Z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97BFE0197C044FBDBE3927CCC36CC7DA_13</vt:lpwstr>
  </property>
  <property fmtid="{D5CDD505-2E9C-101B-9397-08002B2CF9AE}" pid="3" name="KSOProductBuildVer">
    <vt:lpwstr>2052-12.1.0.15374</vt:lpwstr>
  </property>
</Properties>
</file>