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1" r:id="rId6"/>
    <p:sldId id="264" r:id="rId7"/>
    <p:sldId id="292" r:id="rId8"/>
    <p:sldId id="293" r:id="rId9"/>
    <p:sldId id="271" r:id="rId10"/>
    <p:sldId id="306" r:id="rId11"/>
    <p:sldId id="307" r:id="rId12"/>
    <p:sldId id="313" r:id="rId13"/>
    <p:sldId id="305" r:id="rId14"/>
    <p:sldId id="297" r:id="rId15"/>
    <p:sldId id="315" r:id="rId16"/>
    <p:sldId id="299" r:id="rId17"/>
    <p:sldId id="319" r:id="rId18"/>
    <p:sldId id="257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0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defRPr sz="3200" b="1" baseline="0">
                <a:latin typeface="Gill Sans MT" panose="020B0502020104020203" pitchFamily="34" charset="0"/>
              </a:defRPr>
            </a:lvl1pPr>
            <a:lvl2pPr>
              <a:defRPr sz="28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8245"/>
            <a:ext cx="9144000" cy="1074420"/>
          </a:xfrm>
        </p:spPr>
        <p:txBody>
          <a:bodyPr>
            <a:normAutofit fontScale="90000"/>
          </a:bodyPr>
          <a:lstStyle/>
          <a:p>
            <a:r>
              <a:rPr lang="zh-CN" altLang="en-US" sz="4400">
                <a:latin typeface="+mj-lt"/>
                <a:cs typeface="+mj-lt"/>
              </a:rPr>
              <a:t>Interpretation of </a:t>
            </a:r>
            <a:r>
              <a:rPr sz="4400">
                <a:latin typeface="+mj-lt"/>
                <a:cs typeface="+mj-lt"/>
              </a:rPr>
              <a:t>Facebook’s Tectonic Filesystem</a:t>
            </a:r>
            <a:r>
              <a:rPr lang="zh-CN" altLang="en-US" sz="4400">
                <a:latin typeface="+mj-lt"/>
                <a:cs typeface="+mj-lt"/>
              </a:rPr>
              <a:t> Paper</a:t>
            </a:r>
            <a:endParaRPr lang="zh-CN" altLang="en-US" sz="4400"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17182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Yuhang li , Deming Ren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0" y="455739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2023/09/22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Multitenancy</a:t>
            </a:r>
            <a:endParaRPr lang="en-US" altLang="zh-CN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3000"/>
            <a:ext cx="11235055" cy="1365885"/>
          </a:xfrm>
        </p:spPr>
        <p:txBody>
          <a:bodyPr>
            <a:normAutofit lnSpcReduction="20000"/>
          </a:bodyPr>
          <a:lstStyle/>
          <a:p>
            <a:pPr marL="0" indent="0">
              <a:buFont typeface="+mj-lt"/>
              <a:buNone/>
            </a:pPr>
            <a:r>
              <a:rPr lang="en-US" sz="3200" b="0" dirty="0">
                <a:sym typeface="+mn-ea"/>
              </a:rPr>
              <a:t>Resource sharing:</a:t>
            </a:r>
            <a:endParaRPr lang="en-US" sz="3200" b="0" dirty="0">
              <a:sym typeface="+mn-ea"/>
            </a:endParaRPr>
          </a:p>
          <a:p>
            <a:pPr marL="0" indent="457200">
              <a:buFont typeface="+mj-lt"/>
              <a:buNone/>
            </a:pPr>
            <a:r>
              <a:rPr lang="en-US" sz="2800" b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The Client </a:t>
            </a:r>
            <a:r>
              <a:rPr lang="en-US" sz="2800" b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Library use a rate limiter to track resource in each tenant and TrafficGroup</a:t>
            </a:r>
            <a:endParaRPr lang="en-US" sz="2800" b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457200">
              <a:buFont typeface="+mj-lt"/>
              <a:buNone/>
            </a:pPr>
            <a:endParaRPr lang="en-US" b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68930" y="2332990"/>
            <a:ext cx="6454140" cy="3756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Multitenancy</a:t>
            </a:r>
            <a:endParaRPr lang="en-US" altLang="zh-CN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0515600" cy="2696845"/>
          </a:xfrm>
        </p:spPr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en-US" altLang="zh-CN" b="0" dirty="0"/>
              <a:t>Multitenant Access Control</a:t>
            </a:r>
            <a:endParaRPr lang="en-US" altLang="zh-CN" b="0" dirty="0"/>
          </a:p>
          <a:p>
            <a:pPr lvl="1"/>
            <a:r>
              <a:rPr lang="en-US" altLang="zh-CN" b="0" dirty="0"/>
              <a:t>Coarse access control:</a:t>
            </a:r>
            <a:endParaRPr lang="en-US" altLang="zh-CN" b="0" dirty="0"/>
          </a:p>
          <a:p>
            <a:pPr marL="914400" lvl="2" indent="0">
              <a:buNone/>
            </a:pPr>
            <a:r>
              <a:rPr lang="en-US" altLang="zh-CN" b="0" dirty="0"/>
              <a:t>Prevent one tenant from accessing another’s data</a:t>
            </a:r>
            <a:endParaRPr lang="en-US" altLang="zh-CN" b="0" dirty="0"/>
          </a:p>
          <a:p>
            <a:pPr lvl="1"/>
            <a:r>
              <a:rPr lang="en-US" altLang="zh-CN" b="0" dirty="0"/>
              <a:t>Finegrained access control:</a:t>
            </a:r>
            <a:endParaRPr lang="en-US" altLang="zh-CN" b="0" dirty="0"/>
          </a:p>
          <a:p>
            <a:pPr marL="914400" lvl="2" indent="0">
              <a:buNone/>
            </a:pPr>
            <a:r>
              <a:rPr lang="en-US" altLang="zh-CN" b="0" dirty="0"/>
              <a:t>Granting permissions to the next layer along the path using a token based authorization mechanism</a:t>
            </a:r>
            <a:endParaRPr lang="en-US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72680" y="3782695"/>
            <a:ext cx="2585085" cy="2375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Background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Architecture.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Multitenancy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  <a:sym typeface="+mn-ea"/>
              </a:rPr>
              <a:t>Tenant-Specific Optimizations.</a:t>
            </a:r>
            <a:endParaRPr lang="en-US" altLang="zh-CN" b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Conclusion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Tenant-Specific Optimizations</a:t>
            </a:r>
            <a:endParaRPr lang="en-US" altLang="zh-CN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en-US" altLang="zh-CN" b="0" dirty="0"/>
              <a:t>Data Warehouse Write Optimizations</a:t>
            </a:r>
            <a:endParaRPr lang="en-US" altLang="zh-CN" b="0" dirty="0"/>
          </a:p>
          <a:p>
            <a:pPr lvl="1"/>
            <a:r>
              <a:rPr lang="en-US" altLang="zh-CN" b="0" dirty="0"/>
              <a:t>RS-encoding:</a:t>
            </a:r>
            <a:endParaRPr lang="en-US" altLang="zh-CN" b="0" dirty="0"/>
          </a:p>
          <a:p>
            <a:pPr marL="914400" lvl="2" indent="0">
              <a:buNone/>
            </a:pPr>
            <a:r>
              <a:rPr lang="en-US" altLang="zh-CN" b="0" dirty="0"/>
              <a:t>Saves storage space compared with replication</a:t>
            </a:r>
            <a:endParaRPr lang="en-US" altLang="zh-CN" b="0" dirty="0"/>
          </a:p>
          <a:p>
            <a:pPr lvl="1"/>
            <a:r>
              <a:rPr lang="en-US" altLang="zh-CN" b="0" dirty="0"/>
              <a:t>Hedged quorum writes to improve tail latency</a:t>
            </a:r>
            <a:endParaRPr lang="en-US" altLang="zh-CN" b="0" dirty="0"/>
          </a:p>
          <a:p>
            <a:pPr marL="914400" lvl="2" indent="0">
              <a:buNone/>
            </a:pPr>
            <a:r>
              <a:rPr lang="en-US" altLang="zh-CN" b="0" dirty="0"/>
              <a:t>Sends reservation requests to extra nodes</a:t>
            </a:r>
            <a:endParaRPr lang="en-US" altLang="zh-CN" b="0" dirty="0"/>
          </a:p>
          <a:p>
            <a:pPr marL="0" indent="0">
              <a:buFont typeface="+mj-lt"/>
              <a:buNone/>
            </a:pPr>
            <a:r>
              <a:rPr lang="en-US" altLang="zh-CN" sz="3200" b="0" dirty="0">
                <a:sym typeface="+mn-ea"/>
              </a:rPr>
              <a:t>Blob Storage Write Optimizations</a:t>
            </a:r>
            <a:endParaRPr lang="en-US" altLang="zh-CN" sz="3200" b="0" dirty="0"/>
          </a:p>
          <a:p>
            <a:pPr lvl="1"/>
            <a:r>
              <a:rPr lang="en-US" altLang="zh-CN" b="0" dirty="0">
                <a:sym typeface="+mn-ea"/>
              </a:rPr>
              <a:t>Consistent partial block appends for low latency</a:t>
            </a:r>
            <a:endParaRPr lang="en-US" altLang="zh-CN" b="0" dirty="0">
              <a:sym typeface="+mn-ea"/>
            </a:endParaRPr>
          </a:p>
          <a:p>
            <a:pPr marL="914400" lvl="2" indent="0">
              <a:buNone/>
            </a:pPr>
            <a:r>
              <a:rPr lang="en-US" altLang="zh-CN" sz="2400" b="0" dirty="0">
                <a:sym typeface="+mn-ea"/>
              </a:rPr>
              <a:t>Once replicated to most disk,the Client confirms successful</a:t>
            </a:r>
            <a:endParaRPr lang="en-US" altLang="zh-CN" b="0" dirty="0"/>
          </a:p>
          <a:p>
            <a:pPr lvl="1"/>
            <a:r>
              <a:rPr lang="en-US" altLang="zh-CN" b="0" dirty="0">
                <a:sym typeface="+mn-ea"/>
              </a:rPr>
              <a:t>Reencoding blocks for storage efficiency</a:t>
            </a:r>
            <a:endParaRPr lang="en-US" altLang="zh-CN" b="0" dirty="0">
              <a:sym typeface="+mn-ea"/>
            </a:endParaRPr>
          </a:p>
          <a:p>
            <a:pPr marL="914400" lvl="2" indent="0">
              <a:buNone/>
            </a:pPr>
            <a:r>
              <a:rPr lang="en-US" altLang="zh-CN" b="0" dirty="0"/>
              <a:t>When the block is full,it will use RS encoding</a:t>
            </a:r>
            <a:endParaRPr lang="en-US" altLang="zh-CN" b="0" dirty="0"/>
          </a:p>
          <a:p>
            <a:pPr marL="0" lvl="0" indent="0">
              <a:buNone/>
            </a:pPr>
            <a:endParaRPr lang="en-US" altLang="zh-CN" b="0" dirty="0"/>
          </a:p>
          <a:p>
            <a:pPr marL="0" indent="0">
              <a:buFont typeface="+mj-lt"/>
              <a:buNone/>
            </a:pPr>
            <a:endParaRPr lang="en-US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Background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Architecture.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Multitenancy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Tenant-Specific Optimizations.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tx1"/>
                </a:solidFill>
                <a:sym typeface="+mn-ea"/>
              </a:rPr>
              <a:t>Conclusion</a:t>
            </a:r>
            <a:endParaRPr lang="en-US" altLang="zh-CN" sz="2800" b="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C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onclusion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1245215" cy="4733290"/>
          </a:xfrm>
        </p:spPr>
        <p:txBody>
          <a:bodyPr>
            <a:normAutofit/>
          </a:bodyPr>
          <a:lstStyle/>
          <a:p>
            <a:pPr/>
            <a:r>
              <a:rPr lang="en-US" altLang="zh-CN" b="0" dirty="0"/>
              <a:t>Low utilization of certain resources </a:t>
            </a:r>
            <a:r>
              <a:rPr lang="en-US" altLang="zh-CN" b="0" dirty="0"/>
              <a:t>in each systems</a:t>
            </a:r>
            <a:endParaRPr lang="en-US" altLang="zh-CN" b="0" dirty="0"/>
          </a:p>
          <a:p>
            <a:pPr lvl="1"/>
            <a:r>
              <a:rPr lang="en-US" altLang="zh-CN" b="0" dirty="0">
                <a:solidFill>
                  <a:srgbClr val="FF0000"/>
                </a:solidFill>
              </a:rPr>
              <a:t>consolidation and expand Exabyte-Scale</a:t>
            </a:r>
            <a:endParaRPr lang="en-US" altLang="zh-CN" b="0" dirty="0">
              <a:solidFill>
                <a:srgbClr val="FF0000"/>
              </a:solidFill>
            </a:endParaRPr>
          </a:p>
          <a:p>
            <a:pPr lvl="1"/>
            <a:endParaRPr lang="en-US" altLang="zh-CN" b="0" dirty="0">
              <a:solidFill>
                <a:srgbClr val="FF0000"/>
              </a:solidFill>
            </a:endParaRPr>
          </a:p>
          <a:p>
            <a:pPr lvl="0"/>
            <a:r>
              <a:rPr lang="en-US" altLang="zh-CN" b="0" dirty="0">
                <a:solidFill>
                  <a:schemeClr val="tx1"/>
                </a:solidFill>
              </a:rPr>
              <a:t>How to share resources in the system</a:t>
            </a:r>
            <a:endParaRPr lang="en-US" altLang="zh-CN" b="0" dirty="0">
              <a:solidFill>
                <a:schemeClr val="tx1"/>
              </a:solidFill>
            </a:endParaRPr>
          </a:p>
          <a:p>
            <a:pPr lvl="1"/>
            <a:r>
              <a:rPr lang="en-US" altLang="zh-CN" b="0" dirty="0">
                <a:solidFill>
                  <a:srgbClr val="FF0000"/>
                </a:solidFill>
              </a:rPr>
              <a:t>track resources and access control</a:t>
            </a:r>
            <a:endParaRPr lang="en-US" altLang="zh-CN" b="0" dirty="0">
              <a:solidFill>
                <a:srgbClr val="FF0000"/>
              </a:solidFill>
            </a:endParaRPr>
          </a:p>
          <a:p>
            <a:pPr lvl="0"/>
            <a:endParaRPr lang="en-US" altLang="zh-CN" b="0" dirty="0">
              <a:solidFill>
                <a:schemeClr val="tx1"/>
              </a:solidFill>
            </a:endParaRPr>
          </a:p>
          <a:p>
            <a:pPr lvl="0"/>
            <a:r>
              <a:rPr lang="en-US" altLang="zh-CN" b="0" dirty="0">
                <a:solidFill>
                  <a:schemeClr val="tx1"/>
                </a:solidFill>
              </a:rPr>
              <a:t>How to optimize performance as in specialized systems</a:t>
            </a:r>
            <a:endParaRPr lang="en-US" altLang="zh-CN" b="0" dirty="0">
              <a:solidFill>
                <a:schemeClr val="tx1"/>
              </a:solidFill>
            </a:endParaRPr>
          </a:p>
          <a:p>
            <a:pPr lvl="1"/>
            <a:r>
              <a:rPr lang="en-US" altLang="zh-CN" b="0" dirty="0">
                <a:solidFill>
                  <a:srgbClr val="FF0000"/>
                </a:solidFill>
              </a:rPr>
              <a:t>Data Warehouse and Blob Storage write optimizations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8245"/>
            <a:ext cx="9144000" cy="1074420"/>
          </a:xfrm>
        </p:spPr>
        <p:txBody>
          <a:bodyPr>
            <a:normAutofit fontScale="90000"/>
          </a:bodyPr>
          <a:lstStyle/>
          <a:p>
            <a:r>
              <a:rPr lang="zh-CN" altLang="en-US" sz="4400">
                <a:latin typeface="+mj-lt"/>
                <a:cs typeface="+mj-lt"/>
                <a:sym typeface="+mn-ea"/>
              </a:rPr>
              <a:t>Interpretation of </a:t>
            </a:r>
            <a:r>
              <a:rPr sz="4400">
                <a:latin typeface="+mj-lt"/>
                <a:cs typeface="+mj-lt"/>
                <a:sym typeface="+mn-ea"/>
              </a:rPr>
              <a:t>Facebook’s Tectonic Filesystem</a:t>
            </a:r>
            <a:r>
              <a:rPr lang="zh-CN" altLang="en-US" sz="4400">
                <a:latin typeface="+mj-lt"/>
                <a:cs typeface="+mj-lt"/>
                <a:sym typeface="+mn-ea"/>
              </a:rPr>
              <a:t> Paper</a:t>
            </a:r>
            <a:endParaRPr lang="zh-CN" altLang="en-US" sz="4400"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17182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T</a:t>
            </a:r>
            <a:r>
              <a:rPr lang="en-US" altLang="zh-CN" sz="2800">
                <a:ea typeface="微软雅黑" panose="020B0503020204020204" charset="-122"/>
                <a:cs typeface="+mn-lt"/>
              </a:rPr>
              <a:t>hanks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0" y="455739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2023/09/22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/>
              <a:t>Background</a:t>
            </a:r>
            <a:r>
              <a:rPr lang="en-US" altLang="zh-CN" b="0" dirty="0"/>
              <a:t>.</a:t>
            </a:r>
            <a:endParaRPr lang="en-US" altLang="zh-CN" b="0" dirty="0"/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Architecture.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Multitenancy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Tenant-Specific Optimizations.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  <a:effectLst/>
                <a:sym typeface="+mn-ea"/>
              </a:rPr>
              <a:t>Background</a:t>
            </a:r>
            <a:endParaRPr lang="zh-CN" altLang="en-US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0515600" cy="2233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/>
              <a:t>Facebook’s Previous Storage Infrastructure</a:t>
            </a:r>
            <a:endParaRPr lang="en-US" altLang="zh-CN" b="0" dirty="0"/>
          </a:p>
          <a:p>
            <a:pPr lvl="1"/>
            <a:r>
              <a:rPr lang="en-US" altLang="zh-CN" b="0" dirty="0"/>
              <a:t>Blob Storage</a:t>
            </a:r>
            <a:r>
              <a:rPr lang="zh-CN" altLang="en-US" b="0" dirty="0"/>
              <a:t>：</a:t>
            </a:r>
            <a:r>
              <a:rPr lang="en-US" altLang="zh-CN" b="0" dirty="0"/>
              <a:t>Store binary large objects</a:t>
            </a:r>
            <a:endParaRPr lang="en-US" altLang="zh-CN" b="0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b="0" dirty="0"/>
              <a:t>Haystack</a:t>
            </a:r>
            <a:r>
              <a:rPr lang="zh-CN" altLang="en-US" b="0" dirty="0"/>
              <a:t>：</a:t>
            </a:r>
            <a:r>
              <a:rPr lang="en-US" altLang="zh-CN" b="0" dirty="0"/>
              <a:t>Store hot blob</a:t>
            </a:r>
            <a:r>
              <a:rPr lang="zh-CN" altLang="en-US" b="0" dirty="0"/>
              <a:t>（</a:t>
            </a:r>
            <a:r>
              <a:rPr lang="en-US" altLang="zh-CN" b="0" dirty="0"/>
              <a:t>IOPS-bound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b="0" dirty="0"/>
              <a:t>f4</a:t>
            </a:r>
            <a:r>
              <a:rPr lang="zh-CN" altLang="en-US" b="0" dirty="0"/>
              <a:t>：</a:t>
            </a:r>
            <a:r>
              <a:rPr lang="en-US" altLang="zh-CN" b="0" dirty="0"/>
              <a:t>Store warm </a:t>
            </a:r>
            <a:r>
              <a:rPr lang="en-US" altLang="zh-CN" b="0" dirty="0"/>
              <a:t>blob (Storage bound)</a:t>
            </a:r>
            <a:endParaRPr lang="en-US" altLang="zh-CN" b="0" dirty="0"/>
          </a:p>
          <a:p>
            <a:pPr lvl="1"/>
            <a:r>
              <a:rPr lang="en-US" altLang="zh-CN" b="0" dirty="0"/>
              <a:t>Warehouse Storage</a:t>
            </a:r>
            <a:r>
              <a:rPr lang="zh-CN" altLang="en-US" b="0" dirty="0"/>
              <a:t>：</a:t>
            </a:r>
            <a:r>
              <a:rPr lang="en-US" altLang="zh-CN" b="0" dirty="0"/>
              <a:t>S</a:t>
            </a:r>
            <a:r>
              <a:rPr lang="en-US" altLang="zh-CN" b="0" dirty="0"/>
              <a:t>tore data analytics(Storage bound)</a:t>
            </a:r>
            <a:endParaRPr lang="en-US" altLang="zh-CN" b="0" dirty="0"/>
          </a:p>
          <a:p>
            <a:pPr marL="0" lvl="0" indent="0">
              <a:buNone/>
            </a:pPr>
            <a:endParaRPr lang="zh-CN" altLang="en-US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05840" y="3573145"/>
            <a:ext cx="10515600" cy="244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zh-CN" altLang="en-US" b="0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838200" y="3788410"/>
            <a:ext cx="10515600" cy="2233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/>
              <a:t>Problem:</a:t>
            </a:r>
            <a:endParaRPr lang="en-US" altLang="zh-CN" b="0" dirty="0"/>
          </a:p>
          <a:p>
            <a:pPr lvl="1"/>
            <a:r>
              <a:rPr lang="en-US" altLang="zh-CN" b="0" dirty="0"/>
              <a:t>Resources could not be shared with other systems</a:t>
            </a:r>
            <a:endParaRPr lang="en-US" altLang="zh-CN" b="0" dirty="0"/>
          </a:p>
          <a:p>
            <a:pPr lvl="1"/>
            <a:r>
              <a:rPr lang="en-US" altLang="zh-CN" b="0" dirty="0"/>
              <a:t>High operation and maintenance costs </a:t>
            </a:r>
            <a:endParaRPr lang="en-US" altLang="zh-CN" b="0" dirty="0"/>
          </a:p>
        </p:txBody>
      </p:sp>
      <p:sp>
        <p:nvSpPr>
          <p:cNvPr id="10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5346065"/>
            <a:ext cx="10515600" cy="88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Resolution: consolidation and resource sharing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Background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  <a:sym typeface="+mn-ea"/>
              </a:rPr>
              <a:t>Architecture.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Multitenancy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Tenant-Specific Optimizations.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Conclusion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Architecture</a:t>
            </a:r>
            <a:endParaRPr lang="en-US" altLang="zh-CN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7110095" cy="4733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/>
              <a:t>Facebook’s Tectonic Architecture 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Including:</a:t>
            </a:r>
            <a:endParaRPr lang="en-US" altLang="zh-CN" b="0" dirty="0"/>
          </a:p>
          <a:p>
            <a:pPr marL="0" indent="457200">
              <a:buNone/>
            </a:pPr>
            <a:r>
              <a:rPr lang="en-US" altLang="zh-CN" b="0" dirty="0"/>
              <a:t>Metadata Store</a:t>
            </a:r>
            <a:endParaRPr lang="en-US" altLang="zh-CN" b="0" dirty="0"/>
          </a:p>
          <a:p>
            <a:pPr marL="0" indent="457200">
              <a:buNone/>
            </a:pPr>
            <a:r>
              <a:rPr lang="en-US" altLang="zh-CN" b="0" dirty="0"/>
              <a:t>Chunk Store</a:t>
            </a:r>
            <a:endParaRPr lang="en-US" altLang="zh-CN" b="0" dirty="0"/>
          </a:p>
          <a:p>
            <a:pPr marL="0" indent="457200">
              <a:buNone/>
            </a:pPr>
            <a:r>
              <a:rPr lang="en-US" altLang="zh-CN" b="0" dirty="0">
                <a:sym typeface="+mn-ea"/>
              </a:rPr>
              <a:t>Client Library</a:t>
            </a:r>
            <a:endParaRPr lang="en-US" altLang="zh-CN" b="0" dirty="0"/>
          </a:p>
          <a:p>
            <a:pPr marL="0" indent="457200">
              <a:buNone/>
            </a:pPr>
            <a:r>
              <a:rPr lang="en-US" altLang="zh-CN" b="0" dirty="0"/>
              <a:t>Background Services</a:t>
            </a:r>
            <a:endParaRPr lang="en-US" altLang="zh-CN" b="0" dirty="0"/>
          </a:p>
          <a:p>
            <a:pPr marL="0" indent="457200">
              <a:buNone/>
            </a:pPr>
            <a:endParaRPr lang="en-US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7665" y="1957070"/>
            <a:ext cx="5669280" cy="2944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Architecture</a:t>
            </a:r>
            <a:endParaRPr lang="en-US" altLang="zh-CN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7595"/>
            <a:ext cx="10515600" cy="3196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/>
              <a:t>Metadata Store and Chunk Store</a:t>
            </a:r>
            <a:endParaRPr lang="zh-CN" altLang="en-US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0020" y="4640580"/>
            <a:ext cx="9105900" cy="1495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85595" y="1536065"/>
            <a:ext cx="6901815" cy="3104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410" y="2235835"/>
            <a:ext cx="3532505" cy="2113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Background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Architecture.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sym typeface="+mn-ea"/>
              </a:rPr>
              <a:t>Multitenancy</a:t>
            </a:r>
            <a:r>
              <a:rPr lang="en-US" altLang="zh-CN" b="0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Tenant-Specific Optimizations.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Conclusion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Multitenancy</a:t>
            </a:r>
            <a:endParaRPr lang="en-US" altLang="zh-CN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0515600" cy="1480820"/>
          </a:xfrm>
        </p:spPr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en-US" altLang="zh-CN" sz="3200" b="0" dirty="0">
                <a:sym typeface="+mn-ea"/>
              </a:rPr>
              <a:t>Consider:</a:t>
            </a:r>
            <a:endParaRPr lang="en-US" altLang="zh-CN" sz="3200" b="0" dirty="0"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altLang="zh-CN" sz="2800" b="0" dirty="0">
                <a:sym typeface="+mn-ea"/>
              </a:rPr>
              <a:t>How to share resources fairly between tenants?</a:t>
            </a:r>
            <a:endParaRPr lang="en-US" altLang="zh-CN" sz="2800" b="0" dirty="0"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altLang="zh-CN" sz="2800" b="0" dirty="0">
                <a:sym typeface="+mn-ea"/>
              </a:rPr>
              <a:t>How to provide performance isolation between tenants?</a:t>
            </a:r>
            <a:endParaRPr lang="en-US" altLang="zh-CN" sz="2800" b="0" dirty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3200" b="0" dirty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3200" b="0" dirty="0">
              <a:sym typeface="+mn-ea"/>
            </a:endParaRPr>
          </a:p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2675255"/>
            <a:ext cx="11039475" cy="3141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endParaRPr lang="en-US" altLang="zh-CN" sz="3200" b="0" dirty="0">
              <a:sym typeface="+mn-ea"/>
            </a:endParaRPr>
          </a:p>
          <a:p>
            <a:pPr marL="0" indent="0">
              <a:buNone/>
            </a:pP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Multitenancy</a:t>
            </a:r>
            <a:endParaRPr lang="en-US" altLang="zh-CN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3000"/>
            <a:ext cx="11235055" cy="5213985"/>
          </a:xfrm>
        </p:spPr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r>
              <a:rPr lang="en-US" altLang="zh-CN" sz="3200" b="0" dirty="0">
                <a:sym typeface="+mn-ea"/>
              </a:rPr>
              <a:t>Resources</a:t>
            </a:r>
            <a:endParaRPr lang="en-US" altLang="zh-CN" sz="3200" b="0" dirty="0">
              <a:sym typeface="+mn-ea"/>
            </a:endParaRPr>
          </a:p>
          <a:p>
            <a:pPr lvl="1"/>
            <a:r>
              <a:rPr lang="en-US" altLang="zh-CN" b="0" dirty="0">
                <a:sym typeface="+mn-ea"/>
              </a:rPr>
              <a:t>non-ephemeral: Storage capacity</a:t>
            </a:r>
            <a:endParaRPr lang="en-US" altLang="zh-CN" b="0" dirty="0">
              <a:sym typeface="+mn-ea"/>
            </a:endParaRPr>
          </a:p>
          <a:p>
            <a:pPr lvl="1"/>
            <a:r>
              <a:rPr lang="en-US" altLang="zh-CN" b="0" dirty="0">
                <a:sym typeface="+mn-ea"/>
              </a:rPr>
              <a:t>ephemeral: Storage IOPS capacity,metadata query capacity</a:t>
            </a:r>
            <a:endParaRPr lang="en-US" altLang="zh-CN" b="0" dirty="0"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3200" b="0" dirty="0">
              <a:sym typeface="+mn-ea"/>
            </a:endParaRPr>
          </a:p>
          <a:p>
            <a:pPr marL="0" indent="0">
              <a:buNone/>
            </a:pPr>
            <a:r>
              <a:rPr lang="en-US" altLang="zh-CN" sz="2800" b="0" dirty="0"/>
              <a:t>Distributing ephemeral resources among and within tenants</a:t>
            </a:r>
            <a:endParaRPr lang="en-US" altLang="zh-CN" sz="2800" b="0" dirty="0"/>
          </a:p>
          <a:p>
            <a:pPr lvl="1"/>
            <a:r>
              <a:rPr lang="en-US" altLang="zh-CN" sz="2450" b="0" dirty="0"/>
              <a:t>TrafficGroup</a:t>
            </a:r>
            <a:r>
              <a:rPr lang="zh-CN" altLang="en-US" sz="2450" b="0" dirty="0"/>
              <a:t>（groups of applications</a:t>
            </a:r>
            <a:r>
              <a:rPr lang="en-US" altLang="zh-CN" sz="2450" b="0" dirty="0"/>
              <a:t> within tenant</a:t>
            </a:r>
            <a:r>
              <a:rPr lang="zh-CN" altLang="en-US" sz="2450" b="0" dirty="0"/>
              <a:t>）</a:t>
            </a:r>
            <a:r>
              <a:rPr lang="en-US" altLang="zh-CN" sz="2450" b="0" dirty="0"/>
              <a:t>—— TrafficClass(divided </a:t>
            </a:r>
            <a:r>
              <a:rPr lang="en-US" altLang="zh-CN" sz="2450" b="0" dirty="0"/>
              <a:t>by latency)</a:t>
            </a:r>
            <a:endParaRPr lang="zh-CN" altLang="en-US" sz="2450" b="0" dirty="0"/>
          </a:p>
          <a:p>
            <a:pPr lvl="2"/>
            <a:r>
              <a:rPr lang="en-US" altLang="zh-CN" sz="2100" b="0" dirty="0"/>
              <a:t>Gold</a:t>
            </a:r>
            <a:endParaRPr lang="en-US" altLang="zh-CN" sz="2100" b="0" dirty="0"/>
          </a:p>
          <a:p>
            <a:pPr lvl="2"/>
            <a:r>
              <a:rPr lang="en-US" altLang="zh-CN" sz="2100" b="0" dirty="0"/>
              <a:t>Silver</a:t>
            </a:r>
            <a:endParaRPr lang="en-US" altLang="zh-CN" sz="2100" b="0" dirty="0"/>
          </a:p>
          <a:p>
            <a:pPr lvl="2"/>
            <a:r>
              <a:rPr lang="en-US" altLang="zh-CN" sz="2100" b="0" dirty="0"/>
              <a:t>Bronze</a:t>
            </a:r>
            <a:endParaRPr lang="en-US" altLang="zh-CN" sz="2100" b="0" dirty="0"/>
          </a:p>
          <a:p>
            <a:pPr lvl="1"/>
            <a:r>
              <a:rPr lang="en-US" altLang="zh-CN" sz="2450" b="0" dirty="0"/>
              <a:t>Resources prior</a:t>
            </a:r>
            <a:r>
              <a:rPr lang="zh-CN" altLang="en-US" sz="2450" b="0" dirty="0"/>
              <a:t>：</a:t>
            </a:r>
            <a:endParaRPr lang="zh-CN" altLang="en-US" sz="2450" b="0" dirty="0"/>
          </a:p>
          <a:p>
            <a:pPr lvl="2"/>
            <a:r>
              <a:rPr lang="en-US" altLang="zh-CN" sz="2100" b="0" dirty="0">
                <a:sym typeface="+mn-ea"/>
              </a:rPr>
              <a:t>TrafficGroup within tenant &gt; </a:t>
            </a:r>
            <a:r>
              <a:rPr lang="en-US" altLang="zh-CN" sz="2100" b="0" dirty="0">
                <a:sym typeface="+mn-ea"/>
              </a:rPr>
              <a:t>TrafficGroup other tenants</a:t>
            </a:r>
            <a:endParaRPr lang="en-US" altLang="zh-CN" sz="2100" b="0" dirty="0">
              <a:sym typeface="+mn-ea"/>
            </a:endParaRPr>
          </a:p>
          <a:p>
            <a:pPr lvl="2"/>
            <a:r>
              <a:rPr lang="en-US" altLang="zh-CN" sz="2100" b="0" dirty="0">
                <a:sym typeface="+mn-ea"/>
              </a:rPr>
              <a:t>Gold &gt; Silver &gt; Bronze(TrafficGroup within tenant)</a:t>
            </a:r>
            <a:endParaRPr lang="en-US" altLang="zh-CN" sz="2100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9/22/2023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YjRhMzllN2ZmYTE4ZWVmN2NhZTNhMDZiZjNkNDQwZD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2774</Words>
  <Application>WPS 演示</Application>
  <PresentationFormat>宽屏</PresentationFormat>
  <Paragraphs>175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Gill Sans MT</vt:lpstr>
      <vt:lpstr>楷体</vt:lpstr>
      <vt:lpstr>微软雅黑</vt:lpstr>
      <vt:lpstr>Times New Roman</vt:lpstr>
      <vt:lpstr>Arial Unicode MS</vt:lpstr>
      <vt:lpstr>华康俪金黑W8(P)</vt:lpstr>
      <vt:lpstr>黑体</vt:lpstr>
      <vt:lpstr>Calibri</vt:lpstr>
      <vt:lpstr>Office 主题</vt:lpstr>
      <vt:lpstr>Interpretation of Facebook’s Tectonic Filesystem Paper</vt:lpstr>
      <vt:lpstr>Contents</vt:lpstr>
      <vt:lpstr>Background</vt:lpstr>
      <vt:lpstr>Contents</vt:lpstr>
      <vt:lpstr>Architecture</vt:lpstr>
      <vt:lpstr>Architecture</vt:lpstr>
      <vt:lpstr>Contents</vt:lpstr>
      <vt:lpstr>Multitenancy</vt:lpstr>
      <vt:lpstr>Multitenancy</vt:lpstr>
      <vt:lpstr>Multitenancy</vt:lpstr>
      <vt:lpstr>Multitenancy</vt:lpstr>
      <vt:lpstr>Contents</vt:lpstr>
      <vt:lpstr>Tenant-Specific Optimizations.</vt:lpstr>
      <vt:lpstr>Contents</vt:lpstr>
      <vt:lpstr>Tenant-Specific Optimizations.</vt:lpstr>
      <vt:lpstr>Interpretation of Facebook’s Tectonic Filesystem Paper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~梦想丶天翼</cp:lastModifiedBy>
  <cp:revision>41</cp:revision>
  <dcterms:created xsi:type="dcterms:W3CDTF">2019-12-04T06:28:00Z</dcterms:created>
  <dcterms:modified xsi:type="dcterms:W3CDTF">2023-09-22T02:48:22Z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4F2E4A7E259A4B98BF8D082DB0F5B4DF_13</vt:lpwstr>
  </property>
  <property fmtid="{D5CDD505-2E9C-101B-9397-08002B2CF9AE}" pid="3" name="KSOProductBuildVer">
    <vt:lpwstr>2052-12.1.0.15374</vt:lpwstr>
  </property>
</Properties>
</file>