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356" r:id="rId6"/>
    <p:sldId id="321" r:id="rId7"/>
    <p:sldId id="326" r:id="rId8"/>
    <p:sldId id="373" r:id="rId9"/>
    <p:sldId id="323" r:id="rId10"/>
    <p:sldId id="334" r:id="rId11"/>
    <p:sldId id="327" r:id="rId12"/>
    <p:sldId id="329" r:id="rId13"/>
    <p:sldId id="330" r:id="rId14"/>
    <p:sldId id="324" r:id="rId15"/>
    <p:sldId id="328" r:id="rId16"/>
    <p:sldId id="331" r:id="rId17"/>
    <p:sldId id="332" r:id="rId18"/>
    <p:sldId id="333" r:id="rId19"/>
    <p:sldId id="335" r:id="rId20"/>
    <p:sldId id="325" r:id="rId21"/>
    <p:sldId id="319" r:id="rId22"/>
    <p:sldId id="257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Gill Sans MT" panose="020B0502020104020203" pitchFamily="34" charset="0"/>
              </a:defRPr>
            </a:lvl1pPr>
            <a:lvl2pPr>
              <a:defRPr sz="28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</a:rPr>
              <a:t>Interpretation of </a:t>
            </a:r>
            <a:r>
              <a:rPr lang="en-US" sz="4400">
                <a:latin typeface="+mj-lt"/>
                <a:cs typeface="+mj-lt"/>
              </a:rPr>
              <a:t>Calvin</a:t>
            </a:r>
            <a:r>
              <a:rPr sz="4400">
                <a:latin typeface="+mj-lt"/>
                <a:cs typeface="+mj-lt"/>
              </a:rPr>
              <a:t> Filesystem</a:t>
            </a:r>
            <a:r>
              <a:rPr lang="zh-CN" altLang="en-US" sz="4400">
                <a:latin typeface="+mj-lt"/>
                <a:cs typeface="+mj-lt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9030" y="3171825"/>
            <a:ext cx="7393940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Yuhang Li , Deming Ren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833370" y="4557395"/>
            <a:ext cx="652589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2023/11/2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Transaction Operations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355"/>
            <a:ext cx="9597390" cy="3169920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b="0" dirty="0">
                <a:sym typeface="+mn-ea"/>
              </a:rPr>
              <a:t>Read(path);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Create{File,Dir}(path);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Resize(path, size);</a:t>
            </a:r>
            <a:endParaRPr lang="zh-CN" altLang="en-US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Write(path, file offset, source, source offset, num bytes);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Delete(path);</a:t>
            </a:r>
            <a:endParaRPr lang="en-US" altLang="zh-CN" sz="2400" b="0" dirty="0">
              <a:sym typeface="+mn-ea"/>
            </a:endParaRPr>
          </a:p>
          <a:p>
            <a:pPr lvl="0"/>
            <a:r>
              <a:rPr lang="en-US" altLang="zh-CN" sz="2400" b="0" dirty="0">
                <a:sym typeface="+mn-ea"/>
              </a:rPr>
              <a:t>Edit permissions(path, permissions).</a:t>
            </a:r>
            <a:endParaRPr lang="en-US" altLang="zh-CN" sz="24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4434205"/>
            <a:ext cx="9332595" cy="1413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$ </a:t>
            </a:r>
            <a:r>
              <a:rPr lang="en-US" altLang="zh-CN" sz="2400" b="0" dirty="0">
                <a:sym typeface="+mn-ea"/>
              </a:rPr>
              <a:t>echo "import antigravity" &gt; /home/calvin/fly.py</a:t>
            </a:r>
            <a:endParaRPr lang="en-US" altLang="zh-CN" sz="2800" b="0" dirty="0"/>
          </a:p>
          <a:p>
            <a:pPr lvl="1"/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Create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Resize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Write</a:t>
            </a:r>
            <a:endParaRPr lang="en-US" altLang="zh-CN" sz="20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OLLP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9503410" cy="38080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b="0" dirty="0">
                <a:sym typeface="+mn-ea"/>
              </a:rPr>
              <a:t>Analyse:</a:t>
            </a:r>
            <a:endParaRPr lang="en-US" altLang="zh-CN" sz="2400" b="0" dirty="0">
              <a:sym typeface="+mn-ea"/>
            </a:endParaRPr>
          </a:p>
          <a:p>
            <a:pPr marL="0" lvl="0" indent="457200">
              <a:buNone/>
            </a:pPr>
            <a:r>
              <a:rPr lang="en-US" altLang="zh-CN" sz="2400" b="0" dirty="0">
                <a:sym typeface="+mn-ea"/>
              </a:rPr>
              <a:t>The purpose of the Analyze phase is to determine the read and write-sets of the transaction.</a:t>
            </a:r>
            <a:endParaRPr lang="en-US" altLang="zh-CN" sz="2400" b="0" dirty="0">
              <a:sym typeface="+mn-ea"/>
            </a:endParaRPr>
          </a:p>
          <a:p>
            <a:pPr marL="0" lvl="0" indent="457200">
              <a:buNone/>
            </a:pPr>
            <a:endParaRPr lang="en-US" altLang="zh-CN" sz="240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b="0" dirty="0">
                <a:sym typeface="+mn-ea"/>
              </a:rPr>
              <a:t>Run:</a:t>
            </a:r>
            <a:endParaRPr lang="en-US" altLang="zh-CN" sz="2400" b="0" dirty="0">
              <a:sym typeface="+mn-ea"/>
            </a:endParaRPr>
          </a:p>
          <a:p>
            <a:pPr marL="0" lvl="0" indent="457200">
              <a:buNone/>
            </a:pPr>
            <a:r>
              <a:rPr lang="en-US" altLang="zh-CN" sz="2400" b="0" dirty="0">
                <a:sym typeface="+mn-ea"/>
              </a:rPr>
              <a:t>Detect whether the read and write set of the transaction has changed.</a:t>
            </a:r>
            <a:endParaRPr lang="en-US" altLang="zh-CN" sz="24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sym typeface="+mn-ea"/>
              </a:rPr>
              <a:t>The file of an update</a:t>
            </a:r>
            <a:endParaRPr lang="en-US" altLang="zh-CN" b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The file of an update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9209405" cy="473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/>
              <a:t>$ echo "import antigravity" &gt; /home/calvin/fly.py</a:t>
            </a:r>
            <a:endParaRPr lang="en-US" altLang="zh-CN" sz="28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45720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(1)Write File Data;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(2)Construct Metadata Operation;</a:t>
            </a: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(3)Append Transaction Request to Log;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(4)Apply Update to Metadata Store.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Write File D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ata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2049" t="13" r="4865" b="3888"/>
          <a:stretch>
            <a:fillRect/>
          </a:stretch>
        </p:blipFill>
        <p:spPr>
          <a:xfrm>
            <a:off x="4853305" y="1974850"/>
            <a:ext cx="6149975" cy="3168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6510" y="1245235"/>
            <a:ext cx="3375025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Construct Metadata Operation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8935720" cy="473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/>
              <a:t>Compound transaction request</a:t>
            </a:r>
            <a:endParaRPr lang="en-US" altLang="zh-CN" sz="28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(1) Create file /home/calvin/fly.py;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(2) Resize the file to 18 bytes;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(3) Write β:[0,18) to byte range [0,18) of the file.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Append Transaction Request to Log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870" y="1384300"/>
            <a:ext cx="10482580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Apply Update to Metadata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830"/>
            <a:ext cx="5339715" cy="4773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0" dirty="0"/>
              <a:t>Directory: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000" b="0" dirty="0"/>
              <a:t>1.Check parent directory permissions;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2.Update parent directory metadata.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File: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000" b="0" dirty="0"/>
              <a:t>3.Check file permissions;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4.Create file metadata entry;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5.Resize file metadata entry;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/>
              <a:t>6.Update file metadata entry’s contents.</a:t>
            </a:r>
            <a:endParaRPr lang="en-US" altLang="zh-CN" sz="20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177915" y="1165860"/>
            <a:ext cx="5215890" cy="5190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Conclusion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Conclusion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059670" cy="4912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dirty="0"/>
              <a:t>Metadata management advantage</a:t>
            </a:r>
            <a:endParaRPr lang="en-US" altLang="zh-CN" sz="2800" b="0" dirty="0"/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Obtaining metadata only requires one read.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0" dirty="0">
                <a:sym typeface="+mn-ea"/>
              </a:rPr>
              <a:t>Metadata management s</a:t>
            </a:r>
            <a:r>
              <a:rPr lang="en-US" altLang="zh-CN" sz="2800" b="0" dirty="0"/>
              <a:t>hortage</a:t>
            </a:r>
            <a:endParaRPr lang="en-US" altLang="zh-CN" sz="2800" b="0" dirty="0"/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The cost of moving file and changing file permission is high.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b="0" dirty="0"/>
          </a:p>
          <a:p>
            <a:pPr marL="0" lvl="0" indent="0">
              <a:buNone/>
            </a:pPr>
            <a:r>
              <a:rPr lang="en-US" altLang="zh-CN" sz="2800" b="0" dirty="0"/>
              <a:t>Current metadata management</a:t>
            </a:r>
            <a:endParaRPr lang="en-US" altLang="zh-CN" sz="2800" b="0" dirty="0"/>
          </a:p>
          <a:p>
            <a:pPr marL="0" lvl="0" indent="0">
              <a:buNone/>
            </a:pPr>
            <a:endParaRPr lang="en-US" altLang="zh-CN" sz="2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4293870"/>
            <a:ext cx="92583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/>
              <a:t>Background</a:t>
            </a:r>
            <a:endParaRPr lang="en-US" altLang="zh-CN" b="0" dirty="0"/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9355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  <a:sym typeface="+mn-ea"/>
              </a:rPr>
              <a:t>Interpretation of </a:t>
            </a:r>
            <a:r>
              <a:rPr lang="en-US" altLang="zh-CN" sz="4400">
                <a:latin typeface="+mj-lt"/>
                <a:cs typeface="+mj-lt"/>
                <a:sym typeface="+mn-ea"/>
              </a:rPr>
              <a:t>Calvin</a:t>
            </a:r>
            <a:r>
              <a:rPr sz="4400">
                <a:latin typeface="+mj-lt"/>
                <a:cs typeface="+mj-lt"/>
                <a:sym typeface="+mn-ea"/>
              </a:rPr>
              <a:t> Filesystem</a:t>
            </a:r>
            <a:r>
              <a:rPr lang="zh-CN" altLang="en-US" sz="4400">
                <a:latin typeface="+mj-lt"/>
                <a:cs typeface="+mj-lt"/>
                <a:sym typeface="+mn-ea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7310" y="3096260"/>
            <a:ext cx="884872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T</a:t>
            </a:r>
            <a:r>
              <a:rPr lang="en-US" altLang="zh-CN" sz="2800">
                <a:ea typeface="微软雅黑" panose="020B0503020204020204" charset="-122"/>
                <a:cs typeface="+mn-lt"/>
              </a:rPr>
              <a:t>hanks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33625" y="4557395"/>
            <a:ext cx="6856730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 smtClean="0">
                <a:sym typeface="+mn-ea"/>
              </a:rPr>
              <a:t>2023/11/2</a:t>
            </a:r>
            <a:endParaRPr lang="zh-CN" altLang="en-US" sz="2800" smtClean="0">
              <a:ea typeface="微软雅黑" panose="020B0503020204020204" charset="-122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sym typeface="+mn-ea"/>
              </a:rPr>
              <a:t>Background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396365"/>
            <a:ext cx="10429240" cy="4959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0" dirty="0">
                <a:sym typeface="+mn-ea"/>
              </a:rPr>
              <a:t>Metadata management(Avoiding high synchronization overhead)</a:t>
            </a:r>
            <a:endParaRPr lang="en-US" altLang="zh-CN" sz="2800" b="0" dirty="0"/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A special machine dedicated to storing and managing all metadata(problem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Unable to scale horizontally);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/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A shared-disk abstraction that coordinates all concurrent  access(problem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hot and geography problem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Design</a:t>
            </a:r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3600" b="0" dirty="0"/>
          </a:p>
          <a:p>
            <a:pPr marL="914400" lvl="1" indent="-457200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WAN replication solves regional problem;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Calvin DB solves consistency and scalability problem.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Architecture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Block Store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Metadata Managerment</a:t>
            </a:r>
            <a:endParaRPr lang="en-US" altLang="zh-CN" sz="2400" b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Block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8029575" cy="294894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Variable-Size Immutable Blocks</a:t>
            </a:r>
            <a:endParaRPr lang="en-US" altLang="zh-CN" sz="2800" b="0" dirty="0"/>
          </a:p>
          <a:p>
            <a:pPr lvl="1"/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File stored in a sequence of blocks;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Variable size(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1 B to 10 MB);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Immutable(once written).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Block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rcRect l="2049" t="13" r="4865" b="3888"/>
          <a:stretch>
            <a:fillRect/>
          </a:stretch>
        </p:blipFill>
        <p:spPr>
          <a:xfrm>
            <a:off x="1836420" y="1740535"/>
            <a:ext cx="8000365" cy="424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20800"/>
            <a:ext cx="5507990" cy="955675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 sz="2800" b="0" dirty="0"/>
              <a:t>Block Storage and Placement</a:t>
            </a:r>
            <a:endParaRPr lang="en-US" altLang="zh-CN" sz="2800" b="0" dirty="0"/>
          </a:p>
          <a:p>
            <a:pPr lvl="1"/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Architecture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Block Store</a:t>
            </a:r>
            <a:endParaRPr lang="en-US" altLang="zh-CN" sz="2400" b="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Metadata Managerment</a:t>
            </a:r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Calvin DataBase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0409555" cy="47332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Log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Front-end servers;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Distributed block store;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Meta-log servers.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Storage Layer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CalvinFS metadata is stored in key-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value;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CalvinFS metadata is hashed to different storage node’ memory.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Scheduler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Schedule execution in the order in which the logs appear.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0190" y="1790700"/>
            <a:ext cx="614172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key-value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48915"/>
            <a:ext cx="5691505" cy="326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0" dirty="0"/>
              <a:t>Metadata of fs directory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>
                <a:sym typeface="+mn-ea"/>
              </a:rPr>
              <a:t>                                   |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>
                <a:ea typeface="微软雅黑" panose="020B0503020204020204" charset="-122"/>
                <a:cs typeface="+mn-lt"/>
                <a:sym typeface="+mn-ea"/>
              </a:rPr>
              <a:t>2023/11/2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464300" y="2700655"/>
            <a:ext cx="4224655" cy="56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dirty="0"/>
              <a:t>Metadata of </a:t>
            </a:r>
            <a:r>
              <a:rPr lang="en-US" altLang="zh-CN" sz="2400" b="0" dirty="0">
                <a:sym typeface="+mn-ea"/>
              </a:rPr>
              <a:t>paper.tex</a:t>
            </a:r>
            <a:r>
              <a:rPr lang="zh-CN" altLang="en-US" sz="2400" b="0" dirty="0"/>
              <a:t>：</a:t>
            </a:r>
            <a:endParaRPr lang="zh-CN" altLang="en-US" sz="2400" b="0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567815"/>
            <a:ext cx="10514965" cy="12090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dirty="0"/>
              <a:t>For path /home/calvin/fs/ </a:t>
            </a:r>
            <a:r>
              <a:rPr lang="zh-CN" altLang="en-US" sz="2400" b="0" dirty="0"/>
              <a:t>：</a:t>
            </a:r>
            <a:endParaRPr lang="zh-CN" altLang="en-US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en-US" altLang="zh-CN" sz="2400" dirty="0"/>
              <a:t>-------------------------------------------------------------------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0" y="1411605"/>
            <a:ext cx="4868545" cy="1064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3267075"/>
            <a:ext cx="4885055" cy="2357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3183890"/>
            <a:ext cx="4279900" cy="265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 build="p"/>
      <p:bldP spid="3" grpId="1" build="p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YjRhMzllN2ZmYTE4ZWVmN2NhZTNhMDZiZjNkNDQwZDAifQ=="/>
  <p:tag name="commondata" val="eyJoZGlkIjoiOTVlNjdhYTBmOGJmZWFkMWUzNmJlNDMxOTYxZGE4ZD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3120</Words>
  <Application>WPS 演示</Application>
  <PresentationFormat>宽屏</PresentationFormat>
  <Paragraphs>209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Gill Sans MT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Interpretation of Calvin Filesystem Paper</vt:lpstr>
      <vt:lpstr>Contents</vt:lpstr>
      <vt:lpstr>Background</vt:lpstr>
      <vt:lpstr>Contents</vt:lpstr>
      <vt:lpstr>Block Store</vt:lpstr>
      <vt:lpstr>Block Store</vt:lpstr>
      <vt:lpstr>Contents</vt:lpstr>
      <vt:lpstr>Calvin DataBase</vt:lpstr>
      <vt:lpstr>key-value store</vt:lpstr>
      <vt:lpstr>Transaction Operations</vt:lpstr>
      <vt:lpstr>OLLP</vt:lpstr>
      <vt:lpstr>Contents</vt:lpstr>
      <vt:lpstr>The file of an update</vt:lpstr>
      <vt:lpstr>Write File Data</vt:lpstr>
      <vt:lpstr>Construct Metadata Operation</vt:lpstr>
      <vt:lpstr>Append Transaction Request to Log</vt:lpstr>
      <vt:lpstr>Apply Update to Metadata Store</vt:lpstr>
      <vt:lpstr>Contents</vt:lpstr>
      <vt:lpstr>Conclusion</vt:lpstr>
      <vt:lpstr>Interpretation of Calvin Filesystem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。。。。</cp:lastModifiedBy>
  <cp:revision>76</cp:revision>
  <dcterms:created xsi:type="dcterms:W3CDTF">2019-12-04T06:28:00Z</dcterms:created>
  <dcterms:modified xsi:type="dcterms:W3CDTF">2023-11-03T01:22:07Z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4F2E4A7E259A4B98BF8D082DB0F5B4DF_13</vt:lpwstr>
  </property>
  <property fmtid="{D5CDD505-2E9C-101B-9397-08002B2CF9AE}" pid="3" name="KSOProductBuildVer">
    <vt:lpwstr>2052-12.1.0.15374</vt:lpwstr>
  </property>
</Properties>
</file>