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7"/>
  </p:handoutMasterIdLst>
  <p:sldIdLst>
    <p:sldId id="564" r:id="rId3"/>
    <p:sldId id="802" r:id="rId5"/>
    <p:sldId id="941" r:id="rId6"/>
    <p:sldId id="954" r:id="rId7"/>
    <p:sldId id="942" r:id="rId8"/>
    <p:sldId id="943" r:id="rId9"/>
    <p:sldId id="945" r:id="rId10"/>
    <p:sldId id="947" r:id="rId11"/>
    <p:sldId id="950" r:id="rId12"/>
    <p:sldId id="944" r:id="rId13"/>
    <p:sldId id="946" r:id="rId14"/>
    <p:sldId id="539" r:id="rId15"/>
    <p:sldId id="964" r:id="rId16"/>
  </p:sldIdLst>
  <p:sldSz cx="12192000" cy="6858000"/>
  <p:notesSz cx="9925050" cy="6797675"/>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2554222D-7139-4841-AEEF-BA5491BD75C4}">
          <p14:sldIdLst>
            <p14:sldId id="564"/>
            <p14:sldId id="802"/>
            <p14:sldId id="941"/>
            <p14:sldId id="954"/>
            <p14:sldId id="942"/>
            <p14:sldId id="943"/>
            <p14:sldId id="945"/>
            <p14:sldId id="947"/>
            <p14:sldId id="950"/>
            <p14:sldId id="944"/>
            <p14:sldId id="946"/>
          </p14:sldIdLst>
        </p14:section>
        <p14:section name="End" id="{E93832F7-EFBD-4593-8531-041759B75B36}">
          <p14:sldIdLst>
            <p14:sldId id="539"/>
            <p14:sldId id="964"/>
          </p14:sldIdLst>
        </p14:section>
      </p14:sectionLst>
    </p:ext>
    <p:ext uri="{EFAFB233-063F-42B5-8137-9DF3F51BA10A}">
      <p15:sldGuideLst xmlns:p15="http://schemas.microsoft.com/office/powerpoint/2012/main">
        <p15:guide id="1" orient="horz" pos="240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曹将" initials="曹将"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8F8"/>
    <a:srgbClr val="BDBDBD"/>
    <a:srgbClr val="0226C2"/>
    <a:srgbClr val="C20000"/>
    <a:srgbClr val="00B04B"/>
    <a:srgbClr val="A38ACB"/>
    <a:srgbClr val="6F6F6F"/>
    <a:srgbClr val="7F7F7F"/>
    <a:srgbClr val="8E0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014" autoAdjust="0"/>
  </p:normalViewPr>
  <p:slideViewPr>
    <p:cSldViewPr snapToGrid="0" showGuides="1">
      <p:cViewPr varScale="1">
        <p:scale>
          <a:sx n="106" d="100"/>
          <a:sy n="106" d="100"/>
        </p:scale>
        <p:origin x="696" y="108"/>
      </p:cViewPr>
      <p:guideLst>
        <p:guide orient="horz" pos="2400"/>
        <p:guide pos="3840"/>
      </p:guideLst>
    </p:cSldViewPr>
  </p:slideViewPr>
  <p:outlineViewPr>
    <p:cViewPr>
      <p:scale>
        <a:sx n="33" d="100"/>
        <a:sy n="33" d="100"/>
      </p:scale>
      <p:origin x="0" y="0"/>
    </p:cViewPr>
  </p:outlineViewPr>
  <p:notesTextViewPr>
    <p:cViewPr>
      <p:scale>
        <a:sx n="145" d="100"/>
        <a:sy n="14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6.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1937" cy="340319"/>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sz="quarter" idx="1"/>
          </p:nvPr>
        </p:nvSpPr>
        <p:spPr>
          <a:xfrm>
            <a:off x="5620796" y="0"/>
            <a:ext cx="4301937" cy="340319"/>
          </a:xfrm>
          <a:prstGeom prst="rect">
            <a:avLst/>
          </a:prstGeom>
        </p:spPr>
        <p:txBody>
          <a:bodyPr vert="horz" lIns="91440" tIns="45720" rIns="91440" bIns="45720" rtlCol="0"/>
          <a:lstStyle>
            <a:lvl1pPr algn="r">
              <a:defRPr sz="1200"/>
            </a:lvl1pPr>
          </a:lstStyle>
          <a:p>
            <a:fld id="{CF562300-1FE7-4FAC-83B0-D7A4CADAEAA1}" type="datetimeFigureOut">
              <a:rPr lang="en-US" smtClean="0"/>
            </a:fld>
            <a:endParaRPr lang="en-US" dirty="0"/>
          </a:p>
        </p:txBody>
      </p:sp>
      <p:sp>
        <p:nvSpPr>
          <p:cNvPr id="4" name="页脚占位符 3"/>
          <p:cNvSpPr>
            <a:spLocks noGrp="1"/>
          </p:cNvSpPr>
          <p:nvPr>
            <p:ph type="ftr" sz="quarter" idx="2"/>
          </p:nvPr>
        </p:nvSpPr>
        <p:spPr>
          <a:xfrm>
            <a:off x="0" y="6457357"/>
            <a:ext cx="4301937" cy="340318"/>
          </a:xfrm>
          <a:prstGeom prst="rect">
            <a:avLst/>
          </a:prstGeom>
        </p:spPr>
        <p:txBody>
          <a:bodyPr vert="horz" lIns="91440" tIns="45720" rIns="91440" bIns="45720" rtlCol="0" anchor="b"/>
          <a:lstStyle>
            <a:lvl1pPr algn="l">
              <a:defRPr sz="1200"/>
            </a:lvl1pPr>
          </a:lstStyle>
          <a:p>
            <a:r>
              <a:rPr lang="en-US" dirty="0"/>
              <a:t>[1] Similar to existing RDMA-based KVS, e.g., FaRM@SOSP'15, Cell@ATC'16</a:t>
            </a:r>
            <a:endParaRPr lang="en-US" dirty="0"/>
          </a:p>
        </p:txBody>
      </p:sp>
      <p:sp>
        <p:nvSpPr>
          <p:cNvPr id="5" name="灯片编号占位符 4"/>
          <p:cNvSpPr>
            <a:spLocks noGrp="1"/>
          </p:cNvSpPr>
          <p:nvPr>
            <p:ph type="sldNum" sz="quarter" idx="3"/>
          </p:nvPr>
        </p:nvSpPr>
        <p:spPr>
          <a:xfrm>
            <a:off x="5620796" y="6457357"/>
            <a:ext cx="4301937" cy="340318"/>
          </a:xfrm>
          <a:prstGeom prst="rect">
            <a:avLst/>
          </a:prstGeom>
        </p:spPr>
        <p:txBody>
          <a:bodyPr vert="horz" lIns="91440" tIns="45720" rIns="91440" bIns="45720" rtlCol="0" anchor="b"/>
          <a:lstStyle>
            <a:lvl1pPr algn="r">
              <a:defRPr sz="1200"/>
            </a:lvl1pPr>
          </a:lstStyle>
          <a:p>
            <a:fld id="{BC64D52A-61AB-4812-969F-BE0056F03EC7}" type="slidenum">
              <a:rPr lang="en-US" smtClean="0"/>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0855"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1899" y="0"/>
            <a:ext cx="4300855" cy="341064"/>
          </a:xfrm>
          <a:prstGeom prst="rect">
            <a:avLst/>
          </a:prstGeom>
        </p:spPr>
        <p:txBody>
          <a:bodyPr vert="horz" lIns="91440" tIns="45720" rIns="91440" bIns="45720" rtlCol="0"/>
          <a:lstStyle>
            <a:lvl1pPr algn="r">
              <a:defRPr sz="1200"/>
            </a:lvl1pPr>
          </a:lstStyle>
          <a:p>
            <a:fld id="{FCE990F5-43F9-40AD-9E69-A5743A2531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922588" y="849313"/>
            <a:ext cx="4079875" cy="2295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506" y="3271382"/>
            <a:ext cx="7940040" cy="267658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1" y="6456613"/>
            <a:ext cx="4300855" cy="341063"/>
          </a:xfrm>
          <a:prstGeom prst="rect">
            <a:avLst/>
          </a:prstGeom>
        </p:spPr>
        <p:txBody>
          <a:bodyPr vert="horz" lIns="91440" tIns="45720" rIns="91440" bIns="45720" rtlCol="0" anchor="b"/>
          <a:lstStyle>
            <a:lvl1pPr algn="l">
              <a:defRPr sz="1200"/>
            </a:lvl1pPr>
          </a:lstStyle>
          <a:p>
            <a:r>
              <a:rPr lang="en-US" altLang="zh-CN" dirty="0"/>
              <a:t>[1] Similar to existing RDMA-based KVS, e.g., FaRM@SOSP'15, Cell@ATC'16</a:t>
            </a:r>
            <a:endParaRPr lang="zh-CN" altLang="en-US"/>
          </a:p>
        </p:txBody>
      </p:sp>
      <p:sp>
        <p:nvSpPr>
          <p:cNvPr id="7" name="灯片编号占位符 6"/>
          <p:cNvSpPr>
            <a:spLocks noGrp="1"/>
          </p:cNvSpPr>
          <p:nvPr>
            <p:ph type="sldNum" sz="quarter" idx="5"/>
          </p:nvPr>
        </p:nvSpPr>
        <p:spPr>
          <a:xfrm>
            <a:off x="5621899" y="6456613"/>
            <a:ext cx="4300855" cy="341063"/>
          </a:xfrm>
          <a:prstGeom prst="rect">
            <a:avLst/>
          </a:prstGeom>
        </p:spPr>
        <p:txBody>
          <a:bodyPr vert="horz" lIns="91440" tIns="45720" rIns="91440" bIns="45720" rtlCol="0" anchor="b"/>
          <a:lstStyle>
            <a:lvl1pPr algn="r">
              <a:defRPr sz="1200"/>
            </a:lvl1pPr>
          </a:lstStyle>
          <a:p>
            <a:fld id="{00F0FDD1-5445-47D8-99AF-E17C10F84B5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0F0FDD1-5445-47D8-99AF-E17C10F84B5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F0FDD1-5445-47D8-99AF-E17C10F84B5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F0FDD1-5445-47D8-99AF-E17C10F84B5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0F0FDD1-5445-47D8-99AF-E17C10F84B5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F0FDD1-5445-47D8-99AF-E17C10F84B5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F0FDD1-5445-47D8-99AF-E17C10F84B5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F0FDD1-5445-47D8-99AF-E17C10F84B5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F0FDD1-5445-47D8-99AF-E17C10F84B5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F0FDD1-5445-47D8-99AF-E17C10F84B5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F0FDD1-5445-47D8-99AF-E17C10F84B5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F0FDD1-5445-47D8-99AF-E17C10F84B5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F0FDD1-5445-47D8-99AF-E17C10F84B5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F0FDD1-5445-47D8-99AF-E17C10F84B5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baseline="0">
                <a:latin typeface="Gill Sans MT" panose="020B0502020104020203" pitchFamily="34" charset="0"/>
                <a:ea typeface="+mn-ea"/>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baseline="0">
                <a:latin typeface="Gill Sans MT" panose="020B05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2F0C179D-7936-4840-A5EE-1FC6BC949708}" type="datetime1">
              <a:rPr lang="en-US" altLang="zh-CN" smtClean="0"/>
            </a:fld>
            <a:endParaRPr lang="zh-CN" altLang="en-US" dirty="0"/>
          </a:p>
        </p:txBody>
      </p:sp>
      <p:sp>
        <p:nvSpPr>
          <p:cNvPr id="5" name="页脚占位符 4"/>
          <p:cNvSpPr>
            <a:spLocks noGrp="1"/>
          </p:cNvSpPr>
          <p:nvPr>
            <p:ph type="ftr" sz="quarter" idx="11"/>
          </p:nvPr>
        </p:nvSpPr>
        <p:spPr/>
        <p:txBody>
          <a:bodyPr/>
          <a:lstStyle/>
          <a:p>
            <a:r>
              <a:rPr lang="en-US" altLang="zh-CN" dirty="0"/>
              <a:t>USTC-SYS Reading Group</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n-ea"/>
                <a:ea typeface="+mn-ea"/>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p>
            <a:r>
              <a:rPr lang="en-US" altLang="zh-CN" dirty="0"/>
              <a:t>USTC-SYS Reading Group</a:t>
            </a:r>
            <a:endParaRPr lang="zh-CN" altLang="en-US"/>
          </a:p>
        </p:txBody>
      </p:sp>
      <p:sp>
        <p:nvSpPr>
          <p:cNvPr id="7" name="日期占位符 6"/>
          <p:cNvSpPr>
            <a:spLocks noGrp="1"/>
          </p:cNvSpPr>
          <p:nvPr>
            <p:ph type="dt" sz="half" idx="10"/>
          </p:nvPr>
        </p:nvSpPr>
        <p:spPr>
          <a:xfrm>
            <a:off x="838200" y="6356350"/>
            <a:ext cx="2743200" cy="365125"/>
          </a:xfrm>
        </p:spPr>
        <p:txBody>
          <a:bodyPr/>
          <a:lstStyle/>
          <a:p>
            <a:fld id="{8B413F5A-538F-485C-B2E5-D84E9140936F}" type="datetime1">
              <a:rPr lang="en-US" altLang="zh-CN"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mn-ea"/>
                <a:ea typeface="+mn-ea"/>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p>
            <a:r>
              <a:rPr lang="en-US" altLang="zh-CN" dirty="0"/>
              <a:t>USTC-SYS Reading Group</a:t>
            </a:r>
            <a:endParaRPr lang="zh-CN" altLang="en-US"/>
          </a:p>
        </p:txBody>
      </p:sp>
      <p:sp>
        <p:nvSpPr>
          <p:cNvPr id="7" name="日期占位符 6"/>
          <p:cNvSpPr>
            <a:spLocks noGrp="1"/>
          </p:cNvSpPr>
          <p:nvPr>
            <p:ph type="dt" sz="half" idx="10"/>
          </p:nvPr>
        </p:nvSpPr>
        <p:spPr>
          <a:xfrm>
            <a:off x="838200" y="6356350"/>
            <a:ext cx="2743200" cy="365125"/>
          </a:xfrm>
        </p:spPr>
        <p:txBody>
          <a:bodyPr/>
          <a:lstStyle/>
          <a:p>
            <a:fld id="{8582BA3F-EF11-4BED-BEC9-19AF3C475718}" type="datetime1">
              <a:rPr lang="en-US" altLang="zh-CN"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ADSL">
    <p:spTree>
      <p:nvGrpSpPr>
        <p:cNvPr id="1" name=""/>
        <p:cNvGrpSpPr/>
        <p:nvPr/>
      </p:nvGrpSpPr>
      <p:grpSpPr>
        <a:xfrm>
          <a:off x="0" y="0"/>
          <a:ext cx="0" cy="0"/>
          <a:chOff x="0" y="0"/>
          <a:chExt cx="0" cy="0"/>
        </a:xfrm>
      </p:grpSpPr>
      <p:sp>
        <p:nvSpPr>
          <p:cNvPr id="2" name="标题 1"/>
          <p:cNvSpPr>
            <a:spLocks noGrp="1"/>
          </p:cNvSpPr>
          <p:nvPr>
            <p:ph type="title"/>
          </p:nvPr>
        </p:nvSpPr>
        <p:spPr>
          <a:xfrm>
            <a:off x="838200" y="388797"/>
            <a:ext cx="10515600" cy="688515"/>
          </a:xfrm>
        </p:spPr>
        <p:txBody>
          <a:bodyPr/>
          <a:lstStyle>
            <a:lvl1pPr>
              <a:defRPr baseline="0">
                <a:latin typeface="Gill Sans MT" panose="020B0502020104020203" pitchFamily="34" charset="0"/>
                <a:ea typeface="+mn-ea"/>
              </a:defRPr>
            </a:lvl1pPr>
          </a:lstStyle>
          <a:p>
            <a:r>
              <a:rPr lang="zh-CN" altLang="en-US"/>
              <a:t>单击此处编辑母版标题样式</a:t>
            </a:r>
            <a:endParaRPr lang="zh-CN" altLang="en-US"/>
          </a:p>
        </p:txBody>
      </p:sp>
      <p:sp>
        <p:nvSpPr>
          <p:cNvPr id="3" name="内容占位符 2"/>
          <p:cNvSpPr>
            <a:spLocks noGrp="1"/>
          </p:cNvSpPr>
          <p:nvPr>
            <p:ph idx="1"/>
          </p:nvPr>
        </p:nvSpPr>
        <p:spPr>
          <a:xfrm>
            <a:off x="838200" y="1213837"/>
            <a:ext cx="10515600" cy="4963126"/>
          </a:xfrm>
        </p:spPr>
        <p:txBody>
          <a:bodyPr/>
          <a:lstStyle>
            <a:lvl1pPr marL="514350" indent="-514350">
              <a:lnSpc>
                <a:spcPct val="100000"/>
              </a:lnSpc>
              <a:buFont typeface="Arial" panose="020B0604020202020204" pitchFamily="34" charset="0"/>
              <a:buChar char="•"/>
              <a:defRPr baseline="0">
                <a:latin typeface="Gill Sans MT" panose="020B0502020104020203" pitchFamily="34" charset="0"/>
              </a:defRPr>
            </a:lvl1pPr>
            <a:lvl2pPr>
              <a:lnSpc>
                <a:spcPct val="100000"/>
              </a:lnSpc>
              <a:defRPr baseline="0">
                <a:latin typeface="Gill Sans MT" panose="020B0502020104020203" pitchFamily="34" charset="0"/>
              </a:defRPr>
            </a:lvl2pPr>
            <a:lvl3pPr>
              <a:lnSpc>
                <a:spcPct val="100000"/>
              </a:lnSpc>
              <a:defRPr baseline="0">
                <a:latin typeface="Gill Sans MT" panose="020B0502020104020203" pitchFamily="34" charset="0"/>
              </a:defRPr>
            </a:lvl3pPr>
            <a:lvl4pPr>
              <a:lnSpc>
                <a:spcPct val="100000"/>
              </a:lnSpc>
              <a:defRPr baseline="0">
                <a:latin typeface="Gill Sans MT" panose="020B0502020104020203" pitchFamily="34" charset="0"/>
              </a:defRPr>
            </a:lvl4pPr>
            <a:lvl5pPr>
              <a:lnSpc>
                <a:spcPct val="100000"/>
              </a:lnSpc>
              <a:defRPr baseline="0">
                <a:latin typeface="Gill Sans MT" panose="020B0502020104020203" pitchFamily="3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页脚占位符 4"/>
          <p:cNvSpPr>
            <a:spLocks noGrp="1"/>
          </p:cNvSpPr>
          <p:nvPr>
            <p:ph type="ftr" sz="quarter" idx="11"/>
          </p:nvPr>
        </p:nvSpPr>
        <p:spPr/>
        <p:txBody>
          <a:bodyPr/>
          <a:lstStyle/>
          <a:p>
            <a:endParaRPr lang="en-US" dirty="0"/>
          </a:p>
        </p:txBody>
      </p:sp>
      <p:sp>
        <p:nvSpPr>
          <p:cNvPr id="7" name="日期占位符 6"/>
          <p:cNvSpPr>
            <a:spLocks noGrp="1"/>
          </p:cNvSpPr>
          <p:nvPr>
            <p:ph type="dt" sz="half" idx="10"/>
          </p:nvPr>
        </p:nvSpPr>
        <p:spPr>
          <a:xfrm>
            <a:off x="838200" y="6356350"/>
            <a:ext cx="2743200" cy="365125"/>
          </a:xfrm>
        </p:spPr>
        <p:txBody>
          <a:bodyPr/>
          <a:lstStyle/>
          <a:p>
            <a:fld id="{E801DE16-3807-4A49-83DE-5244E81B40D9}" type="datetimeFigureOut">
              <a:rPr lang="en-US" smtClean="0"/>
            </a:fld>
            <a:endParaRPr 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4233" y="568185"/>
            <a:ext cx="3148460" cy="547123"/>
          </a:xfrm>
          <a:prstGeom prst="rect">
            <a:avLst/>
          </a:prstGeom>
        </p:spPr>
      </p:pic>
      <p:sp>
        <p:nvSpPr>
          <p:cNvPr id="4" name="矩形 3"/>
          <p:cNvSpPr/>
          <p:nvPr/>
        </p:nvSpPr>
        <p:spPr>
          <a:xfrm flipV="1">
            <a:off x="838200" y="1064806"/>
            <a:ext cx="8153400" cy="45719"/>
          </a:xfrm>
          <a:prstGeom prst="rect">
            <a:avLst/>
          </a:prstGeom>
          <a:gradFill flip="none" rotWithShape="1">
            <a:gsLst>
              <a:gs pos="0">
                <a:schemeClr val="accent1">
                  <a:lumMod val="5000"/>
                  <a:lumOff val="95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日期占位符 3"/>
          <p:cNvSpPr txBox="1"/>
          <p:nvPr/>
        </p:nvSpPr>
        <p:spPr>
          <a:xfrm>
            <a:off x="86106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BA8DAD5-080E-4F4B-BDCA-510E78FA5A31}" type="slidenum">
              <a:rPr lang="en-US" altLang="zh-CN"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88797"/>
            <a:ext cx="10515600" cy="688515"/>
          </a:xfrm>
        </p:spPr>
        <p:txBody>
          <a:bodyPr/>
          <a:lstStyle>
            <a:lvl1pPr>
              <a:defRPr baseline="0">
                <a:latin typeface="Gill Sans MT" panose="020B0502020104020203" pitchFamily="34" charset="0"/>
                <a:ea typeface="+mn-ea"/>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213837"/>
            <a:ext cx="10515600" cy="4963126"/>
          </a:xfrm>
        </p:spPr>
        <p:txBody>
          <a:bodyPr/>
          <a:lstStyle>
            <a:lvl1pPr>
              <a:defRPr baseline="0">
                <a:latin typeface="Gill Sans MT" panose="020B0502020104020203" pitchFamily="34" charset="0"/>
              </a:defRPr>
            </a:lvl1pPr>
            <a:lvl2pPr>
              <a:defRPr baseline="0">
                <a:latin typeface="Gill Sans MT" panose="020B0502020104020203" pitchFamily="34" charset="0"/>
              </a:defRPr>
            </a:lvl2pPr>
            <a:lvl3pPr>
              <a:defRPr baseline="0">
                <a:latin typeface="Gill Sans MT" panose="020B0502020104020203" pitchFamily="34" charset="0"/>
              </a:defRPr>
            </a:lvl3pPr>
            <a:lvl4pPr>
              <a:defRPr baseline="0">
                <a:latin typeface="Gill Sans MT" panose="020B0502020104020203" pitchFamily="34" charset="0"/>
              </a:defRPr>
            </a:lvl4pPr>
            <a:lvl5pPr>
              <a:defRPr baseline="0">
                <a:latin typeface="Gill Sans MT" panose="020B0502020104020203"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11"/>
          </p:nvPr>
        </p:nvSpPr>
        <p:spPr>
          <a:xfrm>
            <a:off x="6934200" y="6230754"/>
            <a:ext cx="4114800" cy="238449"/>
          </a:xfrm>
        </p:spPr>
        <p:txBody>
          <a:bodyPr/>
          <a:lstStyle>
            <a:lvl1pPr algn="r">
              <a:defRPr/>
            </a:lvl1pPr>
          </a:lstStyle>
          <a:p>
            <a:r>
              <a:rPr lang="en-US" altLang="zh-CN" dirty="0"/>
              <a:t>Weekly Report</a:t>
            </a:r>
            <a:endParaRPr lang="zh-CN" altLang="en-US" dirty="0"/>
          </a:p>
        </p:txBody>
      </p:sp>
      <p:sp>
        <p:nvSpPr>
          <p:cNvPr id="7" name="日期占位符 6"/>
          <p:cNvSpPr>
            <a:spLocks noGrp="1"/>
          </p:cNvSpPr>
          <p:nvPr>
            <p:ph type="dt" sz="half" idx="10"/>
          </p:nvPr>
        </p:nvSpPr>
        <p:spPr>
          <a:xfrm>
            <a:off x="8305800" y="6501479"/>
            <a:ext cx="2743200" cy="257554"/>
          </a:xfrm>
        </p:spPr>
        <p:txBody>
          <a:bodyPr/>
          <a:lstStyle>
            <a:lvl1pPr algn="r">
              <a:defRPr/>
            </a:lvl1pPr>
          </a:lstStyle>
          <a:p>
            <a:pPr algn="r"/>
            <a:fld id="{5E1090A2-CAAE-4283-8EAB-E15E064FEC49}" type="datetime1">
              <a:rPr lang="en-US" altLang="zh-CN" smtClean="0"/>
            </a:fld>
            <a:endParaRPr lang="zh-CN" alt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4233" y="568185"/>
            <a:ext cx="3148460" cy="547123"/>
          </a:xfrm>
          <a:prstGeom prst="rect">
            <a:avLst/>
          </a:prstGeom>
        </p:spPr>
      </p:pic>
      <p:sp>
        <p:nvSpPr>
          <p:cNvPr id="4" name="矩形 3"/>
          <p:cNvSpPr/>
          <p:nvPr userDrawn="1"/>
        </p:nvSpPr>
        <p:spPr>
          <a:xfrm flipV="1">
            <a:off x="838200" y="1064806"/>
            <a:ext cx="8153400" cy="45719"/>
          </a:xfrm>
          <a:prstGeom prst="rect">
            <a:avLst/>
          </a:prstGeom>
          <a:gradFill flip="none" rotWithShape="1">
            <a:gsLst>
              <a:gs pos="0">
                <a:schemeClr val="accent1">
                  <a:lumMod val="5000"/>
                  <a:lumOff val="95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日期占位符 3"/>
          <p:cNvSpPr txBox="1"/>
          <p:nvPr userDrawn="1"/>
        </p:nvSpPr>
        <p:spPr>
          <a:xfrm>
            <a:off x="8991600" y="6230754"/>
            <a:ext cx="2743200" cy="29224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BA8DAD5-080E-4F4B-BDCA-510E78FA5A31}" type="slidenum">
              <a:rPr lang="en-US" altLang="zh-CN" sz="2000" smtClean="0"/>
            </a:fld>
            <a:endParaRPr lang="zh-CN" altLang="en-US" dirty="0"/>
          </a:p>
        </p:txBody>
      </p:sp>
      <p:sp>
        <p:nvSpPr>
          <p:cNvPr id="13" name="内容占位符 12"/>
          <p:cNvSpPr>
            <a:spLocks noGrp="1"/>
          </p:cNvSpPr>
          <p:nvPr>
            <p:ph sz="quarter" idx="12"/>
          </p:nvPr>
        </p:nvSpPr>
        <p:spPr>
          <a:xfrm>
            <a:off x="838200" y="6230754"/>
            <a:ext cx="5928360" cy="528279"/>
          </a:xfrm>
        </p:spPr>
        <p:txBody>
          <a:bodyPr anchor="b">
            <a:noAutofit/>
          </a:bodyPr>
          <a:lstStyle>
            <a:lvl1pPr>
              <a:buFontTx/>
              <a:buNone/>
              <a:defRPr sz="1400" baseline="0">
                <a:latin typeface="Gill Sans MT" panose="020B0502020104020203" pitchFamily="34" charset="0"/>
              </a:defRPr>
            </a:lvl1pPr>
          </a:lstStyle>
          <a:p>
            <a:pPr lvl="0"/>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atin typeface="+mn-ea"/>
                <a:ea typeface="+mn-ea"/>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116638"/>
            <a:ext cx="2743200" cy="365125"/>
          </a:xfrm>
        </p:spPr>
        <p:txBody>
          <a:bodyPr/>
          <a:lstStyle/>
          <a:p>
            <a:fld id="{C07C7091-9D44-4B2F-AE94-D77C157C4DB0}" type="datetime1">
              <a:rPr lang="en-US" altLang="zh-CN" smtClean="0"/>
            </a:fld>
            <a:endParaRPr lang="zh-CN" altLang="en-US" dirty="0"/>
          </a:p>
        </p:txBody>
      </p:sp>
      <p:sp>
        <p:nvSpPr>
          <p:cNvPr id="5" name="页脚占位符 4"/>
          <p:cNvSpPr>
            <a:spLocks noGrp="1"/>
          </p:cNvSpPr>
          <p:nvPr>
            <p:ph type="ftr" sz="quarter" idx="11"/>
          </p:nvPr>
        </p:nvSpPr>
        <p:spPr>
          <a:xfrm>
            <a:off x="4038600" y="6116638"/>
            <a:ext cx="4114800" cy="365125"/>
          </a:xfrm>
        </p:spPr>
        <p:txBody>
          <a:bodyPr/>
          <a:lstStyle/>
          <a:p>
            <a:r>
              <a:rPr lang="en-US" altLang="zh-CN" dirty="0"/>
              <a:t>USTC-SYS Reading Group</a:t>
            </a:r>
            <a:endParaRPr lang="zh-CN" altLang="en-US"/>
          </a:p>
        </p:txBody>
      </p:sp>
      <p:sp>
        <p:nvSpPr>
          <p:cNvPr id="6" name="日期占位符 3"/>
          <p:cNvSpPr txBox="1"/>
          <p:nvPr userDrawn="1"/>
        </p:nvSpPr>
        <p:spPr>
          <a:xfrm>
            <a:off x="8610600" y="6116638"/>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BA8DAD5-080E-4F4B-BDCA-510E78FA5A31}" type="slidenum">
              <a:rPr lang="en-US" altLang="zh-CN"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85800"/>
          </a:xfrm>
        </p:spPr>
        <p:txBody>
          <a:bodyPr/>
          <a:lstStyle>
            <a:lvl1pPr>
              <a:defRPr>
                <a:latin typeface="Gill Sans MT" panose="020B0502020104020203" pitchFamily="34" charset="0"/>
                <a:ea typeface="+mn-ea"/>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216152"/>
            <a:ext cx="5181600" cy="4965192"/>
          </a:xfrm>
        </p:spPr>
        <p:txBody>
          <a:bodyPr/>
          <a:lstStyle>
            <a:lvl1pPr>
              <a:defRPr baseline="0">
                <a:latin typeface="Gill Sans MT" panose="020B0502020104020203" pitchFamily="34" charset="0"/>
              </a:defRPr>
            </a:lvl1pPr>
            <a:lvl2pPr>
              <a:defRPr baseline="0">
                <a:latin typeface="Gill Sans MT" panose="020B0502020104020203" pitchFamily="34" charset="0"/>
              </a:defRPr>
            </a:lvl2pPr>
            <a:lvl3pPr>
              <a:defRPr baseline="0">
                <a:latin typeface="Gill Sans MT" panose="020B0502020104020203" pitchFamily="34" charset="0"/>
              </a:defRPr>
            </a:lvl3pPr>
            <a:lvl4pPr>
              <a:defRPr baseline="0">
                <a:latin typeface="Gill Sans MT" panose="020B0502020104020203" pitchFamily="34" charset="0"/>
              </a:defRPr>
            </a:lvl4pPr>
            <a:lvl5pPr>
              <a:defRPr baseline="0">
                <a:latin typeface="Gill Sans MT" panose="020B0502020104020203"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216152"/>
            <a:ext cx="5181600" cy="4965192"/>
          </a:xfrm>
        </p:spPr>
        <p:txBody>
          <a:bodyPr/>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4233" y="568185"/>
            <a:ext cx="3148460" cy="547123"/>
          </a:xfrm>
          <a:prstGeom prst="rect">
            <a:avLst/>
          </a:prstGeom>
        </p:spPr>
      </p:pic>
      <p:sp>
        <p:nvSpPr>
          <p:cNvPr id="10" name="矩形 9"/>
          <p:cNvSpPr/>
          <p:nvPr userDrawn="1"/>
        </p:nvSpPr>
        <p:spPr>
          <a:xfrm flipV="1">
            <a:off x="838200" y="1064806"/>
            <a:ext cx="8153400" cy="45719"/>
          </a:xfrm>
          <a:prstGeom prst="rect">
            <a:avLst/>
          </a:prstGeom>
          <a:gradFill flip="none" rotWithShape="1">
            <a:gsLst>
              <a:gs pos="0">
                <a:schemeClr val="accent1">
                  <a:lumMod val="5000"/>
                  <a:lumOff val="95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页脚占位符 4"/>
          <p:cNvSpPr>
            <a:spLocks noGrp="1"/>
          </p:cNvSpPr>
          <p:nvPr>
            <p:ph type="ftr" sz="quarter" idx="11"/>
          </p:nvPr>
        </p:nvSpPr>
        <p:spPr>
          <a:xfrm>
            <a:off x="6934200" y="6230754"/>
            <a:ext cx="4114800" cy="238449"/>
          </a:xfrm>
        </p:spPr>
        <p:txBody>
          <a:bodyPr/>
          <a:lstStyle>
            <a:lvl1pPr algn="r">
              <a:defRPr/>
            </a:lvl1pPr>
          </a:lstStyle>
          <a:p>
            <a:pPr algn="r"/>
            <a:r>
              <a:rPr lang="en-US" altLang="zh-CN" dirty="0"/>
              <a:t>USTC-SYS Reading Group</a:t>
            </a:r>
            <a:endParaRPr lang="zh-CN" altLang="en-US"/>
          </a:p>
        </p:txBody>
      </p:sp>
      <p:sp>
        <p:nvSpPr>
          <p:cNvPr id="13" name="日期占位符 6"/>
          <p:cNvSpPr>
            <a:spLocks noGrp="1"/>
          </p:cNvSpPr>
          <p:nvPr>
            <p:ph type="dt" sz="half" idx="10"/>
          </p:nvPr>
        </p:nvSpPr>
        <p:spPr>
          <a:xfrm>
            <a:off x="8305800" y="6501479"/>
            <a:ext cx="2743200" cy="257554"/>
          </a:xfrm>
        </p:spPr>
        <p:txBody>
          <a:bodyPr/>
          <a:lstStyle>
            <a:lvl1pPr algn="r">
              <a:defRPr/>
            </a:lvl1pPr>
          </a:lstStyle>
          <a:p>
            <a:pPr algn="r"/>
            <a:fld id="{5E1090A2-CAAE-4283-8EAB-E15E064FEC49}" type="datetime1">
              <a:rPr lang="en-US" altLang="zh-CN" smtClean="0"/>
            </a:fld>
            <a:endParaRPr lang="zh-CN" altLang="en-US" dirty="0"/>
          </a:p>
        </p:txBody>
      </p:sp>
      <p:sp>
        <p:nvSpPr>
          <p:cNvPr id="14" name="日期占位符 3"/>
          <p:cNvSpPr txBox="1"/>
          <p:nvPr userDrawn="1"/>
        </p:nvSpPr>
        <p:spPr>
          <a:xfrm>
            <a:off x="8991600" y="6230754"/>
            <a:ext cx="2743200" cy="29224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BA8DAD5-080E-4F4B-BDCA-510E78FA5A31}" type="slidenum">
              <a:rPr lang="en-US" altLang="zh-CN" sz="2000" smtClean="0"/>
            </a:fld>
            <a:endParaRPr lang="zh-CN" altLang="en-US" dirty="0"/>
          </a:p>
        </p:txBody>
      </p:sp>
      <p:sp>
        <p:nvSpPr>
          <p:cNvPr id="15" name="内容占位符 12"/>
          <p:cNvSpPr>
            <a:spLocks noGrp="1"/>
          </p:cNvSpPr>
          <p:nvPr>
            <p:ph sz="quarter" idx="12"/>
          </p:nvPr>
        </p:nvSpPr>
        <p:spPr>
          <a:xfrm>
            <a:off x="838200" y="6335713"/>
            <a:ext cx="4419600" cy="423862"/>
          </a:xfrm>
        </p:spPr>
        <p:txBody>
          <a:bodyPr>
            <a:noAutofit/>
          </a:bodyPr>
          <a:lstStyle>
            <a:lvl1pPr>
              <a:defRPr sz="2000"/>
            </a:lvl1pPr>
          </a:lstStyle>
          <a:p>
            <a:pPr lvl="0"/>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685800"/>
          </a:xfrm>
        </p:spPr>
        <p:txBody>
          <a:bodyPr/>
          <a:lstStyle>
            <a:lvl1pPr>
              <a:defRPr>
                <a:latin typeface="+mn-ea"/>
                <a:ea typeface="+mn-ea"/>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21615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145691"/>
            <a:ext cx="5157787" cy="404397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21615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145691"/>
            <a:ext cx="5183188" cy="404397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4233" y="568185"/>
            <a:ext cx="3148460" cy="547123"/>
          </a:xfrm>
          <a:prstGeom prst="rect">
            <a:avLst/>
          </a:prstGeom>
        </p:spPr>
      </p:pic>
      <p:sp>
        <p:nvSpPr>
          <p:cNvPr id="10" name="矩形 9"/>
          <p:cNvSpPr/>
          <p:nvPr userDrawn="1"/>
        </p:nvSpPr>
        <p:spPr>
          <a:xfrm flipV="1">
            <a:off x="838200" y="1064806"/>
            <a:ext cx="8153400" cy="45719"/>
          </a:xfrm>
          <a:prstGeom prst="rect">
            <a:avLst/>
          </a:prstGeom>
          <a:gradFill flip="none" rotWithShape="1">
            <a:gsLst>
              <a:gs pos="0">
                <a:schemeClr val="accent1">
                  <a:lumMod val="5000"/>
                  <a:lumOff val="95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页脚占位符 4"/>
          <p:cNvSpPr>
            <a:spLocks noGrp="1"/>
          </p:cNvSpPr>
          <p:nvPr>
            <p:ph type="ftr" sz="quarter" idx="11"/>
          </p:nvPr>
        </p:nvSpPr>
        <p:spPr>
          <a:xfrm>
            <a:off x="6934200" y="6230754"/>
            <a:ext cx="4114800" cy="238449"/>
          </a:xfrm>
        </p:spPr>
        <p:txBody>
          <a:bodyPr/>
          <a:lstStyle>
            <a:lvl1pPr algn="r">
              <a:defRPr/>
            </a:lvl1pPr>
          </a:lstStyle>
          <a:p>
            <a:pPr algn="r"/>
            <a:r>
              <a:rPr lang="en-US" altLang="zh-CN" dirty="0"/>
              <a:t>USTC-SYS Reading Group</a:t>
            </a:r>
            <a:endParaRPr lang="zh-CN" altLang="en-US"/>
          </a:p>
        </p:txBody>
      </p:sp>
      <p:sp>
        <p:nvSpPr>
          <p:cNvPr id="13" name="日期占位符 6"/>
          <p:cNvSpPr>
            <a:spLocks noGrp="1"/>
          </p:cNvSpPr>
          <p:nvPr>
            <p:ph type="dt" sz="half" idx="10"/>
          </p:nvPr>
        </p:nvSpPr>
        <p:spPr>
          <a:xfrm>
            <a:off x="8305800" y="6501479"/>
            <a:ext cx="2743200" cy="257554"/>
          </a:xfrm>
        </p:spPr>
        <p:txBody>
          <a:bodyPr/>
          <a:lstStyle>
            <a:lvl1pPr algn="r">
              <a:defRPr/>
            </a:lvl1pPr>
          </a:lstStyle>
          <a:p>
            <a:pPr algn="r"/>
            <a:fld id="{5E1090A2-CAAE-4283-8EAB-E15E064FEC49}" type="datetime1">
              <a:rPr lang="en-US" altLang="zh-CN" smtClean="0"/>
            </a:fld>
            <a:endParaRPr lang="zh-CN" altLang="en-US" dirty="0"/>
          </a:p>
        </p:txBody>
      </p:sp>
      <p:sp>
        <p:nvSpPr>
          <p:cNvPr id="14" name="日期占位符 3"/>
          <p:cNvSpPr txBox="1"/>
          <p:nvPr userDrawn="1"/>
        </p:nvSpPr>
        <p:spPr>
          <a:xfrm>
            <a:off x="8991600" y="6230754"/>
            <a:ext cx="2743200" cy="29224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BA8DAD5-080E-4F4B-BDCA-510E78FA5A31}" type="slidenum">
              <a:rPr lang="en-US" altLang="zh-CN" sz="2000" smtClean="0"/>
            </a:fld>
            <a:endParaRPr lang="zh-CN" altLang="en-US" dirty="0"/>
          </a:p>
        </p:txBody>
      </p:sp>
      <p:sp>
        <p:nvSpPr>
          <p:cNvPr id="15" name="内容占位符 12"/>
          <p:cNvSpPr>
            <a:spLocks noGrp="1"/>
          </p:cNvSpPr>
          <p:nvPr>
            <p:ph sz="quarter" idx="12"/>
          </p:nvPr>
        </p:nvSpPr>
        <p:spPr>
          <a:xfrm>
            <a:off x="838200" y="6335713"/>
            <a:ext cx="4419600" cy="423862"/>
          </a:xfrm>
        </p:spPr>
        <p:txBody>
          <a:bodyPr>
            <a:noAutofit/>
          </a:bodyPr>
          <a:lstStyle>
            <a:lvl1pPr>
              <a:defRPr sz="2000"/>
            </a:lvl1pPr>
          </a:lstStyle>
          <a:p>
            <a:pPr lvl="0"/>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n-ea"/>
                <a:ea typeface="+mn-ea"/>
              </a:defRPr>
            </a:lvl1pPr>
          </a:lstStyle>
          <a:p>
            <a:r>
              <a:rPr lang="zh-CN" altLang="en-US" dirty="0"/>
              <a:t>单击此处编辑母版标题样式</a:t>
            </a:r>
            <a:endParaRPr lang="zh-CN" altLang="en-US" dirty="0"/>
          </a:p>
        </p:txBody>
      </p:sp>
      <p:sp>
        <p:nvSpPr>
          <p:cNvPr id="4" name="页脚占位符 3"/>
          <p:cNvSpPr>
            <a:spLocks noGrp="1"/>
          </p:cNvSpPr>
          <p:nvPr>
            <p:ph type="ftr" sz="quarter" idx="11"/>
          </p:nvPr>
        </p:nvSpPr>
        <p:spPr/>
        <p:txBody>
          <a:bodyPr/>
          <a:lstStyle/>
          <a:p>
            <a:r>
              <a:rPr lang="en-US" altLang="zh-CN" dirty="0"/>
              <a:t>USTC-SYS Reading Group</a:t>
            </a:r>
            <a:endParaRPr lang="zh-CN" altLang="en-US"/>
          </a:p>
        </p:txBody>
      </p:sp>
      <p:sp>
        <p:nvSpPr>
          <p:cNvPr id="6" name="日期占位符 6"/>
          <p:cNvSpPr>
            <a:spLocks noGrp="1"/>
          </p:cNvSpPr>
          <p:nvPr>
            <p:ph type="dt" sz="half" idx="10"/>
          </p:nvPr>
        </p:nvSpPr>
        <p:spPr>
          <a:xfrm>
            <a:off x="838200" y="6356350"/>
            <a:ext cx="2743200" cy="365125"/>
          </a:xfrm>
        </p:spPr>
        <p:txBody>
          <a:bodyPr/>
          <a:lstStyle/>
          <a:p>
            <a:fld id="{CE3080E7-2FDD-4A45-A960-DA5CC303B64D}" type="datetime1">
              <a:rPr lang="en-US" altLang="zh-CN"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USTC-SYS Reading Group</a:t>
            </a:r>
            <a:endParaRPr lang="zh-CN" altLang="en-US"/>
          </a:p>
        </p:txBody>
      </p:sp>
      <p:sp>
        <p:nvSpPr>
          <p:cNvPr id="5" name="日期占位符 6"/>
          <p:cNvSpPr>
            <a:spLocks noGrp="1"/>
          </p:cNvSpPr>
          <p:nvPr>
            <p:ph type="dt" sz="half" idx="10"/>
          </p:nvPr>
        </p:nvSpPr>
        <p:spPr>
          <a:xfrm>
            <a:off x="838200" y="6356350"/>
            <a:ext cx="2743200" cy="365125"/>
          </a:xfrm>
        </p:spPr>
        <p:txBody>
          <a:bodyPr/>
          <a:lstStyle/>
          <a:p>
            <a:fld id="{B06688E1-DC9B-44B6-B653-EE0F718BE06B}" type="datetime1">
              <a:rPr lang="en-US" altLang="zh-CN"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mn-ea"/>
                <a:ea typeface="+mn-ea"/>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页脚占位符 5"/>
          <p:cNvSpPr>
            <a:spLocks noGrp="1"/>
          </p:cNvSpPr>
          <p:nvPr>
            <p:ph type="ftr" sz="quarter" idx="11"/>
          </p:nvPr>
        </p:nvSpPr>
        <p:spPr/>
        <p:txBody>
          <a:bodyPr/>
          <a:lstStyle/>
          <a:p>
            <a:r>
              <a:rPr lang="en-US" altLang="zh-CN" dirty="0"/>
              <a:t>USTC-SYS Reading Group</a:t>
            </a:r>
            <a:endParaRPr lang="zh-CN" altLang="en-US"/>
          </a:p>
        </p:txBody>
      </p:sp>
      <p:sp>
        <p:nvSpPr>
          <p:cNvPr id="8" name="日期占位符 6"/>
          <p:cNvSpPr>
            <a:spLocks noGrp="1"/>
          </p:cNvSpPr>
          <p:nvPr>
            <p:ph type="dt" sz="half" idx="10"/>
          </p:nvPr>
        </p:nvSpPr>
        <p:spPr>
          <a:xfrm>
            <a:off x="838200" y="6356350"/>
            <a:ext cx="2743200" cy="365125"/>
          </a:xfrm>
        </p:spPr>
        <p:txBody>
          <a:bodyPr/>
          <a:lstStyle/>
          <a:p>
            <a:fld id="{2D60B9E6-1370-4E87-8067-5FE6691F7C5C}" type="datetime1">
              <a:rPr lang="en-US" altLang="zh-CN"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mn-ea"/>
                <a:ea typeface="+mn-ea"/>
              </a:defRPr>
            </a:lvl1pPr>
          </a:lstStyle>
          <a:p>
            <a:r>
              <a:rPr lang="zh-CN" altLang="en-US" dirty="0"/>
              <a:t>单击此处编辑母版标题样式</a:t>
            </a:r>
            <a:endParaRPr lang="zh-CN" altLang="en-US" dirty="0"/>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页脚占位符 5"/>
          <p:cNvSpPr>
            <a:spLocks noGrp="1"/>
          </p:cNvSpPr>
          <p:nvPr>
            <p:ph type="ftr" sz="quarter" idx="11"/>
          </p:nvPr>
        </p:nvSpPr>
        <p:spPr/>
        <p:txBody>
          <a:bodyPr/>
          <a:lstStyle/>
          <a:p>
            <a:r>
              <a:rPr lang="en-US" altLang="zh-CN" dirty="0"/>
              <a:t>USTC-SYS Reading Group</a:t>
            </a:r>
            <a:endParaRPr lang="zh-CN" altLang="en-US"/>
          </a:p>
        </p:txBody>
      </p:sp>
      <p:sp>
        <p:nvSpPr>
          <p:cNvPr id="8" name="日期占位符 6"/>
          <p:cNvSpPr>
            <a:spLocks noGrp="1"/>
          </p:cNvSpPr>
          <p:nvPr>
            <p:ph type="dt" sz="half" idx="10"/>
          </p:nvPr>
        </p:nvSpPr>
        <p:spPr>
          <a:xfrm>
            <a:off x="838200" y="6356350"/>
            <a:ext cx="2743200" cy="365125"/>
          </a:xfrm>
        </p:spPr>
        <p:txBody>
          <a:bodyPr/>
          <a:lstStyle/>
          <a:p>
            <a:fld id="{6867DBE6-2E37-43FB-8261-001C2F62D61B}" type="datetime1">
              <a:rPr lang="en-US" altLang="zh-CN"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6FAFF-FAB3-4950-8E02-877853502D5B}" type="datetime1">
              <a:rPr lang="en-US" altLang="zh-CN"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t>USTC-SYS Reading Group</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2.xml"/><Relationship Id="rId4" Type="http://schemas.openxmlformats.org/officeDocument/2006/relationships/image" Target="../media/image7.png"/><Relationship Id="rId3" Type="http://schemas.openxmlformats.org/officeDocument/2006/relationships/tags" Target="../tags/tag5.xml"/><Relationship Id="rId2" Type="http://schemas.openxmlformats.org/officeDocument/2006/relationships/image" Target="../media/image6.png"/><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0753" y="1647625"/>
            <a:ext cx="11830492" cy="1446550"/>
          </a:xfrm>
          <a:prstGeom prst="rect">
            <a:avLst/>
          </a:prstGeom>
        </p:spPr>
        <p:txBody>
          <a:bodyPr wrap="square">
            <a:spAutoFit/>
          </a:bodyPr>
          <a:lstStyle/>
          <a:p>
            <a:pPr algn="ctr"/>
            <a:r>
              <a:rPr lang="en-US" altLang="zh-CN" sz="4400" dirty="0">
                <a:latin typeface="Gill Sans MT" panose="020B0502020104020203" pitchFamily="34" charset="0"/>
              </a:rPr>
              <a:t>LocoFS: A Loosely-Coupled Metadata Service for Distributed File Systems</a:t>
            </a:r>
            <a:endParaRPr lang="en-US" altLang="zh-CN" sz="4400" dirty="0">
              <a:latin typeface="Gill Sans MT" panose="020B0502020104020203" pitchFamily="34" charset="0"/>
            </a:endParaRPr>
          </a:p>
        </p:txBody>
      </p:sp>
      <p:sp>
        <p:nvSpPr>
          <p:cNvPr id="7" name="Text Box 4"/>
          <p:cNvSpPr/>
          <p:nvPr/>
        </p:nvSpPr>
        <p:spPr>
          <a:xfrm>
            <a:off x="0" y="4702886"/>
            <a:ext cx="12192000" cy="461645"/>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1">
            <a:spAutoFit/>
          </a:bodyPr>
          <a:lstStyle/>
          <a:p>
            <a:pPr algn="ctr">
              <a:spcBef>
                <a:spcPts val="600"/>
              </a:spcBef>
              <a:tabLst>
                <a:tab pos="0" algn="l"/>
                <a:tab pos="914400" algn="l"/>
                <a:tab pos="1828800" algn="l"/>
                <a:tab pos="2742565" algn="l"/>
                <a:tab pos="3657600" algn="l"/>
                <a:tab pos="4572000" algn="l"/>
                <a:tab pos="5485765" algn="l"/>
                <a:tab pos="6400165" algn="l"/>
                <a:tab pos="7315200" algn="l"/>
                <a:tab pos="8229600" algn="l"/>
                <a:tab pos="9144000" algn="l"/>
                <a:tab pos="10058400" algn="l"/>
              </a:tabLst>
            </a:pPr>
            <a:r>
              <a:rPr lang="en-US" altLang="zh-CN" sz="2400" dirty="0">
                <a:latin typeface="Gill Sans MT" panose="020B0502020104020203" pitchFamily="34" charset="0"/>
              </a:rPr>
              <a:t>2023/11/10</a:t>
            </a:r>
            <a:endParaRPr lang="en-US" sz="2400" dirty="0">
              <a:latin typeface="Gill Sans MT" panose="020B0502020104020203" pitchFamily="34" charset="0"/>
            </a:endParaRPr>
          </a:p>
        </p:txBody>
      </p:sp>
      <p:sp>
        <p:nvSpPr>
          <p:cNvPr id="8" name="Text Box 4"/>
          <p:cNvSpPr/>
          <p:nvPr/>
        </p:nvSpPr>
        <p:spPr>
          <a:xfrm>
            <a:off x="0" y="3763825"/>
            <a:ext cx="12191999" cy="52324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1">
            <a:spAutoFit/>
          </a:bodyPr>
          <a:lstStyle/>
          <a:p>
            <a:pPr algn="ctr">
              <a:spcBef>
                <a:spcPts val="600"/>
              </a:spcBef>
              <a:tabLst>
                <a:tab pos="0" algn="l"/>
                <a:tab pos="914400" algn="l"/>
                <a:tab pos="1828800" algn="l"/>
                <a:tab pos="2742565" algn="l"/>
                <a:tab pos="3657600" algn="l"/>
                <a:tab pos="4572000" algn="l"/>
                <a:tab pos="5485765" algn="l"/>
                <a:tab pos="6400165" algn="l"/>
                <a:tab pos="7315200" algn="l"/>
                <a:tab pos="8229600" algn="l"/>
                <a:tab pos="9144000" algn="l"/>
                <a:tab pos="10058400" algn="l"/>
              </a:tabLst>
            </a:pPr>
            <a:r>
              <a:rPr lang="en-US" sz="2800" dirty="0">
                <a:latin typeface="Gill Sans MT" panose="020B0502020104020203" pitchFamily="34" charset="0"/>
              </a:rPr>
              <a:t>Deming Ren, Yuhang Li</a:t>
            </a:r>
            <a:endParaRPr lang="en-US" sz="2800" dirty="0">
              <a:latin typeface="Gill Sans MT" panose="020B05020201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Contents</a:t>
            </a:r>
            <a:endParaRPr lang="zh-CN" altLang="en-US" dirty="0"/>
          </a:p>
        </p:txBody>
      </p:sp>
      <p:sp>
        <p:nvSpPr>
          <p:cNvPr id="3" name="内容占位符 2"/>
          <p:cNvSpPr>
            <a:spLocks noGrp="1"/>
          </p:cNvSpPr>
          <p:nvPr>
            <p:ph idx="1"/>
          </p:nvPr>
        </p:nvSpPr>
        <p:spPr>
          <a:xfrm>
            <a:off x="838200" y="1443789"/>
            <a:ext cx="10515600" cy="4733174"/>
          </a:xfrm>
        </p:spPr>
        <p:txBody>
          <a:bodyPr>
            <a:normAutofit/>
          </a:bodyPr>
          <a:lstStyle/>
          <a:p>
            <a:r>
              <a:rPr lang="en-US" altLang="zh-CN" sz="3200" dirty="0">
                <a:solidFill>
                  <a:schemeClr val="bg1">
                    <a:lumMod val="65000"/>
                  </a:schemeClr>
                </a:solidFill>
              </a:rPr>
              <a:t>Background</a:t>
            </a:r>
            <a:endParaRPr lang="en-US" altLang="zh-CN" sz="3200" dirty="0">
              <a:solidFill>
                <a:schemeClr val="bg1">
                  <a:lumMod val="65000"/>
                </a:schemeClr>
              </a:solidFill>
            </a:endParaRPr>
          </a:p>
          <a:p>
            <a:r>
              <a:rPr lang="en-US" altLang="zh-CN" sz="3200" dirty="0">
                <a:solidFill>
                  <a:schemeClr val="bg1">
                    <a:lumMod val="65000"/>
                  </a:schemeClr>
                </a:solidFill>
              </a:rPr>
              <a:t>Design</a:t>
            </a:r>
            <a:endParaRPr lang="en-US" altLang="zh-CN" sz="3200" dirty="0">
              <a:solidFill>
                <a:schemeClr val="bg1">
                  <a:lumMod val="65000"/>
                </a:schemeClr>
              </a:solidFill>
            </a:endParaRPr>
          </a:p>
          <a:p>
            <a:r>
              <a:rPr lang="en-US" altLang="zh-CN" sz="3200" dirty="0"/>
              <a:t>Conclusion</a:t>
            </a:r>
            <a:endParaRPr lang="en-US" altLang="zh-CN" sz="3200" dirty="0"/>
          </a:p>
          <a:p>
            <a:pPr marL="0" indent="0">
              <a:buNone/>
            </a:pPr>
            <a:endParaRPr lang="en-US" altLang="zh-CN" sz="2400" dirty="0"/>
          </a:p>
        </p:txBody>
      </p:sp>
      <p:sp>
        <p:nvSpPr>
          <p:cNvPr id="4" name="页脚占位符 3"/>
          <p:cNvSpPr>
            <a:spLocks noGrp="1"/>
          </p:cNvSpPr>
          <p:nvPr>
            <p:ph type="ftr" sz="quarter" idx="11"/>
          </p:nvPr>
        </p:nvSpPr>
        <p:spPr/>
        <p:txBody>
          <a:bodyPr/>
          <a:lstStyle/>
          <a:p>
            <a:endParaRPr lang="en-US"/>
          </a:p>
        </p:txBody>
      </p:sp>
      <p:sp>
        <p:nvSpPr>
          <p:cNvPr id="5" name="日期占位符 4"/>
          <p:cNvSpPr>
            <a:spLocks noGrp="1"/>
          </p:cNvSpPr>
          <p:nvPr>
            <p:ph type="dt" sz="half" idx="10"/>
          </p:nvPr>
        </p:nvSpPr>
        <p:spPr/>
        <p:txBody>
          <a:bodyPr/>
          <a:lstStyle/>
          <a:p>
            <a:fld id="{DDA9DD61-6BEA-4A22-86F6-409E7BCDC356}" type="datetime1">
              <a:rPr lang="en-US" altLang="zh-CN"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t>
            </a:r>
            <a:r>
              <a:rPr lang="en-US" altLang="zh-CN" dirty="0"/>
              <a:t>onclusion</a:t>
            </a:r>
            <a:endParaRPr lang="en-US" altLang="zh-CN" dirty="0"/>
          </a:p>
        </p:txBody>
      </p:sp>
      <p:sp>
        <p:nvSpPr>
          <p:cNvPr id="3" name="内容占位符 2"/>
          <p:cNvSpPr>
            <a:spLocks noGrp="1"/>
          </p:cNvSpPr>
          <p:nvPr>
            <p:ph idx="1"/>
          </p:nvPr>
        </p:nvSpPr>
        <p:spPr>
          <a:xfrm>
            <a:off x="838200" y="1443789"/>
            <a:ext cx="10515600" cy="4733174"/>
          </a:xfrm>
        </p:spPr>
        <p:txBody>
          <a:bodyPr>
            <a:normAutofit/>
          </a:bodyPr>
          <a:lstStyle/>
          <a:p>
            <a:r>
              <a:rPr lang="en-US" altLang="zh-CN" sz="2800" dirty="0"/>
              <a:t>D</a:t>
            </a:r>
            <a:r>
              <a:rPr lang="en-US" altLang="zh-CN" dirty="0"/>
              <a:t>esign goals:</a:t>
            </a:r>
            <a:endParaRPr lang="en-US" altLang="zh-CN" dirty="0"/>
          </a:p>
          <a:p>
            <a:pPr lvl="1"/>
            <a:r>
              <a:rPr lang="en-US" altLang="zh-CN" dirty="0"/>
              <a:t>Decouple directory and file metadata, and flatten the directory tree structure to reduce strong </a:t>
            </a:r>
            <a:r>
              <a:rPr lang="en-US" altLang="zh-CN" dirty="0"/>
              <a:t>file metadata dependencies</a:t>
            </a:r>
            <a:endParaRPr lang="en-US" altLang="zh-CN" dirty="0"/>
          </a:p>
          <a:p>
            <a:pPr lvl="1"/>
            <a:r>
              <a:rPr lang="en-US" altLang="zh-CN" dirty="0"/>
              <a:t>Decouple file metadata and fixed metadata field</a:t>
            </a:r>
            <a:r>
              <a:rPr lang="en-US" altLang="zh-CN" dirty="0"/>
              <a:t>s to reduce file metadata read and write latency</a:t>
            </a:r>
            <a:endParaRPr lang="en-US" altLang="zh-CN" dirty="0"/>
          </a:p>
          <a:p>
            <a:pPr lvl="1"/>
            <a:endParaRPr lang="en-US" altLang="zh-CN" dirty="0"/>
          </a:p>
          <a:p>
            <a:pPr marL="514350" lvl="0" indent="-514350">
              <a:buFont typeface="Arial" panose="020B0604020202020204" pitchFamily="34" charset="0"/>
              <a:buChar char="•"/>
            </a:pPr>
            <a:r>
              <a:rPr lang="en-US" altLang="zh-CN" dirty="0">
                <a:solidFill>
                  <a:schemeClr val="tx1"/>
                </a:solidFill>
              </a:rPr>
              <a:t>Advantages and disadvantages</a:t>
            </a:r>
            <a:endParaRPr lang="en-US" altLang="zh-CN" dirty="0">
              <a:solidFill>
                <a:schemeClr val="tx1"/>
              </a:solidFill>
            </a:endParaRPr>
          </a:p>
          <a:p>
            <a:pPr marL="685800" lvl="1" indent="-228600">
              <a:buFont typeface="Arial" panose="020B0604020202020204" pitchFamily="34" charset="0"/>
              <a:buChar char="•"/>
            </a:pPr>
            <a:r>
              <a:rPr lang="en-US" altLang="zh-CN" dirty="0">
                <a:solidFill>
                  <a:schemeClr val="tx1"/>
                </a:solidFill>
              </a:rPr>
              <a:t>Reduced metadata operation latency compared to previous file systems</a:t>
            </a:r>
            <a:endParaRPr lang="en-US" altLang="zh-CN" dirty="0">
              <a:solidFill>
                <a:schemeClr val="tx1"/>
              </a:solidFill>
            </a:endParaRPr>
          </a:p>
          <a:p>
            <a:pPr marL="685800" lvl="1" indent="-228600">
              <a:buFont typeface="Arial" panose="020B0604020202020204" pitchFamily="34" charset="0"/>
              <a:buChar char="•"/>
            </a:pPr>
            <a:r>
              <a:rPr lang="en-US" altLang="zh-CN" dirty="0">
                <a:solidFill>
                  <a:schemeClr val="tx1"/>
                </a:solidFill>
              </a:rPr>
              <a:t>Single directory metadata server limit file system scalability, and the full path as a key incurs significant overhead in renaming operations </a:t>
            </a:r>
            <a:r>
              <a:rPr lang="en-US" altLang="zh-CN" dirty="0">
                <a:sym typeface="+mn-ea"/>
              </a:rPr>
              <a:t>compared to </a:t>
            </a:r>
            <a:r>
              <a:rPr lang="en-US" altLang="zh-CN" dirty="0">
                <a:sym typeface="+mn-ea"/>
              </a:rPr>
              <a:t>current file systems</a:t>
            </a:r>
            <a:endParaRPr lang="en-US" altLang="zh-CN" dirty="0">
              <a:solidFill>
                <a:schemeClr val="tx1"/>
              </a:solidFill>
            </a:endParaRPr>
          </a:p>
        </p:txBody>
      </p:sp>
      <p:sp>
        <p:nvSpPr>
          <p:cNvPr id="4" name="页脚占位符 3"/>
          <p:cNvSpPr>
            <a:spLocks noGrp="1"/>
          </p:cNvSpPr>
          <p:nvPr>
            <p:ph type="ftr" sz="quarter" idx="11"/>
          </p:nvPr>
        </p:nvSpPr>
        <p:spPr/>
        <p:txBody>
          <a:bodyPr/>
          <a:lstStyle/>
          <a:p>
            <a:endParaRPr lang="en-US"/>
          </a:p>
        </p:txBody>
      </p:sp>
      <p:sp>
        <p:nvSpPr>
          <p:cNvPr id="5" name="日期占位符 4"/>
          <p:cNvSpPr>
            <a:spLocks noGrp="1"/>
          </p:cNvSpPr>
          <p:nvPr>
            <p:ph type="dt" sz="half" idx="10"/>
          </p:nvPr>
        </p:nvSpPr>
        <p:spPr/>
        <p:txBody>
          <a:bodyPr/>
          <a:lstStyle/>
          <a:p>
            <a:fld id="{DDA9DD61-6BEA-4A22-86F6-409E7BCDC356}" type="datetime1">
              <a:rPr lang="en-US" altLang="zh-CN"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1523999" y="3429000"/>
            <a:ext cx="9144000" cy="2256895"/>
          </a:xfrm>
        </p:spPr>
        <p:txBody>
          <a:bodyPr>
            <a:normAutofit/>
          </a:bodyPr>
          <a:lstStyle/>
          <a:p>
            <a:endParaRPr lang="en-US" altLang="zh-CN" dirty="0"/>
          </a:p>
          <a:p>
            <a:r>
              <a:rPr lang="en-US" altLang="zh-CN" sz="3600" dirty="0"/>
              <a:t>Thanks</a:t>
            </a:r>
            <a:endParaRPr lang="en-US" altLang="zh-CN" dirty="0"/>
          </a:p>
        </p:txBody>
      </p:sp>
      <p:sp>
        <p:nvSpPr>
          <p:cNvPr id="4" name="矩形 3"/>
          <p:cNvSpPr/>
          <p:nvPr/>
        </p:nvSpPr>
        <p:spPr>
          <a:xfrm>
            <a:off x="202019" y="1647625"/>
            <a:ext cx="11787960" cy="1446550"/>
          </a:xfrm>
          <a:prstGeom prst="rect">
            <a:avLst/>
          </a:prstGeom>
        </p:spPr>
        <p:txBody>
          <a:bodyPr wrap="square">
            <a:spAutoFit/>
          </a:bodyPr>
          <a:lstStyle/>
          <a:p>
            <a:pPr algn="ctr"/>
            <a:r>
              <a:rPr lang="en-US" altLang="zh-CN" sz="4400" dirty="0">
                <a:latin typeface="Gill Sans MT" panose="020B0502020104020203" pitchFamily="34" charset="0"/>
              </a:rPr>
              <a:t>LocoFS: A Loosely-Coupled Metadata Service for Distributed File Systems</a:t>
            </a:r>
            <a:endParaRPr lang="en-US" altLang="zh-CN" sz="4400" dirty="0">
              <a:latin typeface="Gill Sans MT" panose="020B0502020104020203" pitchFamily="34" charset="0"/>
            </a:endParaRPr>
          </a:p>
        </p:txBody>
      </p:sp>
      <p:sp>
        <p:nvSpPr>
          <p:cNvPr id="2" name="Text Box 4"/>
          <p:cNvSpPr/>
          <p:nvPr/>
        </p:nvSpPr>
        <p:spPr>
          <a:xfrm>
            <a:off x="0" y="4979552"/>
            <a:ext cx="12192000" cy="461645"/>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1">
            <a:spAutoFit/>
          </a:bodyPr>
          <a:lstStyle/>
          <a:p>
            <a:pPr algn="ctr">
              <a:spcBef>
                <a:spcPts val="600"/>
              </a:spcBef>
              <a:tabLst>
                <a:tab pos="0" algn="l"/>
                <a:tab pos="914400" algn="l"/>
                <a:tab pos="1828800" algn="l"/>
                <a:tab pos="2742565" algn="l"/>
                <a:tab pos="3657600" algn="l"/>
                <a:tab pos="4572000" algn="l"/>
                <a:tab pos="5485765" algn="l"/>
                <a:tab pos="6400165" algn="l"/>
                <a:tab pos="7315200" algn="l"/>
                <a:tab pos="8229600" algn="l"/>
                <a:tab pos="9144000" algn="l"/>
                <a:tab pos="10058400" algn="l"/>
              </a:tabLst>
            </a:pPr>
            <a:r>
              <a:rPr lang="en-US" altLang="zh-CN" sz="2400" dirty="0">
                <a:latin typeface="Gill Sans MT" panose="020B0502020104020203" pitchFamily="34" charset="0"/>
              </a:rPr>
              <a:t>2023/11/10</a:t>
            </a:r>
            <a:endParaRPr lang="en-US" sz="2400" dirty="0">
              <a:latin typeface="Gill Sans MT" panose="020B05020201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CubeFS Performance T</a:t>
            </a:r>
            <a:r>
              <a:rPr lang="en-US" altLang="zh-CN" dirty="0"/>
              <a:t>est</a:t>
            </a:r>
            <a:endParaRPr lang="en-US" altLang="zh-CN" dirty="0"/>
          </a:p>
        </p:txBody>
      </p:sp>
      <p:sp>
        <p:nvSpPr>
          <p:cNvPr id="3" name="内容占位符 2"/>
          <p:cNvSpPr>
            <a:spLocks noGrp="1"/>
          </p:cNvSpPr>
          <p:nvPr>
            <p:ph idx="1"/>
          </p:nvPr>
        </p:nvSpPr>
        <p:spPr>
          <a:xfrm>
            <a:off x="838200" y="1443789"/>
            <a:ext cx="10515600" cy="4733174"/>
          </a:xfrm>
        </p:spPr>
        <p:txBody>
          <a:bodyPr>
            <a:normAutofit/>
          </a:bodyPr>
          <a:lstStyle/>
          <a:p>
            <a:pPr marL="0" indent="0">
              <a:buNone/>
            </a:pPr>
            <a:r>
              <a:rPr lang="en-US" altLang="zh-CN" sz="2400" dirty="0"/>
              <a:t>1.</a:t>
            </a:r>
            <a:r>
              <a:rPr lang="zh-CN" altLang="en-US" sz="2400" dirty="0"/>
              <a:t>性能测试配置文件怎么配置？</a:t>
            </a:r>
            <a:endParaRPr lang="zh-CN" altLang="en-US" sz="2400" dirty="0"/>
          </a:p>
          <a:p>
            <a:pPr marL="0" indent="0">
              <a:buNone/>
            </a:pPr>
            <a:r>
              <a:rPr lang="en-US" altLang="zh-CN" sz="2400" dirty="0"/>
              <a:t>2.</a:t>
            </a:r>
            <a:r>
              <a:rPr lang="zh-CN" altLang="en-US" sz="2400" dirty="0"/>
              <a:t>自己测试显示</a:t>
            </a:r>
            <a:r>
              <a:rPr lang="en-US" altLang="zh-CN" sz="2400" dirty="0"/>
              <a:t>Used Inodes</a:t>
            </a:r>
            <a:r>
              <a:rPr lang="zh-CN" altLang="en-US" sz="2400" dirty="0"/>
              <a:t>为负的</a:t>
            </a:r>
            <a:endParaRPr lang="zh-CN" altLang="en-US" sz="2400" dirty="0"/>
          </a:p>
          <a:p>
            <a:pPr marL="0" indent="0">
              <a:buNone/>
            </a:pPr>
            <a:r>
              <a:rPr lang="en-US" altLang="zh-CN" sz="2400" dirty="0"/>
              <a:t>3.JD</a:t>
            </a:r>
            <a:r>
              <a:rPr lang="zh-CN" altLang="en-US" sz="2400" dirty="0"/>
              <a:t>分支如何运行并测试？</a:t>
            </a:r>
            <a:endParaRPr lang="en-US" altLang="zh-CN" sz="2400" dirty="0"/>
          </a:p>
          <a:p>
            <a:pPr lvl="1"/>
            <a:endParaRPr lang="en-US" altLang="zh-CN" sz="2400" dirty="0">
              <a:solidFill>
                <a:schemeClr val="tx1"/>
              </a:solidFill>
            </a:endParaRPr>
          </a:p>
        </p:txBody>
      </p:sp>
      <p:sp>
        <p:nvSpPr>
          <p:cNvPr id="4" name="页脚占位符 3"/>
          <p:cNvSpPr>
            <a:spLocks noGrp="1"/>
          </p:cNvSpPr>
          <p:nvPr>
            <p:ph type="ftr" sz="quarter" idx="11"/>
          </p:nvPr>
        </p:nvSpPr>
        <p:spPr/>
        <p:txBody>
          <a:bodyPr/>
          <a:lstStyle/>
          <a:p>
            <a:endParaRPr lang="en-US"/>
          </a:p>
        </p:txBody>
      </p:sp>
      <p:sp>
        <p:nvSpPr>
          <p:cNvPr id="5" name="日期占位符 4"/>
          <p:cNvSpPr>
            <a:spLocks noGrp="1"/>
          </p:cNvSpPr>
          <p:nvPr>
            <p:ph type="dt" sz="half" idx="10"/>
          </p:nvPr>
        </p:nvSpPr>
        <p:spPr/>
        <p:txBody>
          <a:bodyPr/>
          <a:lstStyle/>
          <a:p>
            <a:fld id="{DDA9DD61-6BEA-4A22-86F6-409E7BCDC356}" type="datetime1">
              <a:rPr lang="en-US" altLang="zh-CN" smtClean="0"/>
            </a:fld>
            <a:endParaRPr lang="en-US"/>
          </a:p>
        </p:txBody>
      </p:sp>
      <p:pic>
        <p:nvPicPr>
          <p:cNvPr id="6" name="图片 5"/>
          <p:cNvPicPr>
            <a:picLocks noChangeAspect="1"/>
          </p:cNvPicPr>
          <p:nvPr>
            <p:custDataLst>
              <p:tags r:id="rId1"/>
            </p:custDataLst>
          </p:nvPr>
        </p:nvPicPr>
        <p:blipFill>
          <a:blip r:embed="rId2"/>
          <a:stretch>
            <a:fillRect/>
          </a:stretch>
        </p:blipFill>
        <p:spPr>
          <a:xfrm>
            <a:off x="6602730" y="3429000"/>
            <a:ext cx="3904615" cy="271970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5873115" y="1261745"/>
            <a:ext cx="5363210" cy="21666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Contents</a:t>
            </a:r>
            <a:endParaRPr lang="zh-CN" altLang="en-US" dirty="0"/>
          </a:p>
        </p:txBody>
      </p:sp>
      <p:sp>
        <p:nvSpPr>
          <p:cNvPr id="3" name="内容占位符 2"/>
          <p:cNvSpPr>
            <a:spLocks noGrp="1"/>
          </p:cNvSpPr>
          <p:nvPr>
            <p:ph idx="1"/>
          </p:nvPr>
        </p:nvSpPr>
        <p:spPr>
          <a:xfrm>
            <a:off x="838200" y="1443789"/>
            <a:ext cx="10515600" cy="4733174"/>
          </a:xfrm>
        </p:spPr>
        <p:txBody>
          <a:bodyPr>
            <a:normAutofit/>
          </a:bodyPr>
          <a:lstStyle/>
          <a:p>
            <a:r>
              <a:rPr lang="en-US" altLang="zh-CN" sz="3200" dirty="0"/>
              <a:t>Background</a:t>
            </a:r>
            <a:endParaRPr lang="en-US" altLang="zh-CN" sz="3200" dirty="0"/>
          </a:p>
          <a:p>
            <a:r>
              <a:rPr lang="en-US" altLang="zh-CN" sz="3200" dirty="0"/>
              <a:t>Design</a:t>
            </a:r>
            <a:endParaRPr lang="en-US" altLang="zh-CN" sz="3200" dirty="0"/>
          </a:p>
          <a:p>
            <a:r>
              <a:rPr lang="en-US" altLang="zh-CN" sz="3200" dirty="0"/>
              <a:t>Conclusion</a:t>
            </a:r>
            <a:endParaRPr lang="en-US" altLang="zh-CN" sz="3200" dirty="0"/>
          </a:p>
          <a:p>
            <a:pPr marL="0" indent="0">
              <a:buNone/>
            </a:pPr>
            <a:endParaRPr lang="en-US" altLang="zh-CN" sz="2400" dirty="0"/>
          </a:p>
        </p:txBody>
      </p:sp>
      <p:sp>
        <p:nvSpPr>
          <p:cNvPr id="4" name="页脚占位符 3"/>
          <p:cNvSpPr>
            <a:spLocks noGrp="1"/>
          </p:cNvSpPr>
          <p:nvPr>
            <p:ph type="ftr" sz="quarter" idx="11"/>
          </p:nvPr>
        </p:nvSpPr>
        <p:spPr/>
        <p:txBody>
          <a:bodyPr/>
          <a:lstStyle/>
          <a:p>
            <a:endParaRPr lang="en-US"/>
          </a:p>
        </p:txBody>
      </p:sp>
      <p:sp>
        <p:nvSpPr>
          <p:cNvPr id="5" name="日期占位符 4"/>
          <p:cNvSpPr>
            <a:spLocks noGrp="1"/>
          </p:cNvSpPr>
          <p:nvPr>
            <p:ph type="dt" sz="half" idx="10"/>
          </p:nvPr>
        </p:nvSpPr>
        <p:spPr/>
        <p:txBody>
          <a:bodyPr/>
          <a:lstStyle/>
          <a:p>
            <a:fld id="{DDA9DD61-6BEA-4A22-86F6-409E7BCDC356}" type="datetime1">
              <a:rPr lang="en-US" altLang="zh-CN"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Background</a:t>
            </a:r>
            <a:endParaRPr lang="zh-CN" altLang="en-US" dirty="0"/>
          </a:p>
        </p:txBody>
      </p:sp>
      <p:sp>
        <p:nvSpPr>
          <p:cNvPr id="3" name="内容占位符 2"/>
          <p:cNvSpPr>
            <a:spLocks noGrp="1"/>
          </p:cNvSpPr>
          <p:nvPr>
            <p:ph idx="1"/>
          </p:nvPr>
        </p:nvSpPr>
        <p:spPr>
          <a:xfrm>
            <a:off x="838200" y="1443990"/>
            <a:ext cx="10515600" cy="1423035"/>
          </a:xfrm>
        </p:spPr>
        <p:txBody>
          <a:bodyPr>
            <a:normAutofit fontScale="90000" lnSpcReduction="20000"/>
          </a:bodyPr>
          <a:lstStyle/>
          <a:p>
            <a:r>
              <a:rPr lang="en-US" altLang="zh-CN" sz="2800" dirty="0"/>
              <a:t>Problems:</a:t>
            </a:r>
            <a:endParaRPr lang="en-US" altLang="zh-CN" sz="2800" dirty="0"/>
          </a:p>
          <a:p>
            <a:pPr lvl="1"/>
            <a:r>
              <a:rPr lang="en-US" altLang="zh-CN" sz="2665" dirty="0"/>
              <a:t>Due to the strong dependency of file metadata caused by the use of directory tree structure, the advantanges of KV store couldn’t be fully used. (Such as the long locating latency)</a:t>
            </a:r>
            <a:endParaRPr lang="en-US" altLang="zh-CN" sz="2665" dirty="0"/>
          </a:p>
          <a:p>
            <a:pPr lvl="1"/>
            <a:endParaRPr lang="en-US" altLang="zh-CN" dirty="0"/>
          </a:p>
          <a:p>
            <a:pPr marL="457200" lvl="1" indent="0">
              <a:buNone/>
            </a:pPr>
            <a:endParaRPr lang="en-US" altLang="zh-CN" dirty="0"/>
          </a:p>
        </p:txBody>
      </p:sp>
      <p:sp>
        <p:nvSpPr>
          <p:cNvPr id="4" name="页脚占位符 3"/>
          <p:cNvSpPr>
            <a:spLocks noGrp="1"/>
          </p:cNvSpPr>
          <p:nvPr>
            <p:ph type="ftr" sz="quarter" idx="11"/>
          </p:nvPr>
        </p:nvSpPr>
        <p:spPr/>
        <p:txBody>
          <a:bodyPr/>
          <a:lstStyle/>
          <a:p>
            <a:endParaRPr lang="en-US"/>
          </a:p>
        </p:txBody>
      </p:sp>
      <p:sp>
        <p:nvSpPr>
          <p:cNvPr id="5" name="日期占位符 4"/>
          <p:cNvSpPr>
            <a:spLocks noGrp="1"/>
          </p:cNvSpPr>
          <p:nvPr>
            <p:ph type="dt" sz="half" idx="10"/>
          </p:nvPr>
        </p:nvSpPr>
        <p:spPr/>
        <p:txBody>
          <a:bodyPr/>
          <a:lstStyle/>
          <a:p>
            <a:fld id="{DDA9DD61-6BEA-4A22-86F6-409E7BCDC356}" type="datetime1">
              <a:rPr lang="en-US" altLang="zh-CN" smtClean="0"/>
            </a:fld>
            <a:endParaRPr lang="en-US"/>
          </a:p>
        </p:txBody>
      </p:sp>
      <p:pic>
        <p:nvPicPr>
          <p:cNvPr id="6" name="图片 5"/>
          <p:cNvPicPr>
            <a:picLocks noChangeAspect="1"/>
          </p:cNvPicPr>
          <p:nvPr>
            <p:custDataLst>
              <p:tags r:id="rId1"/>
            </p:custDataLst>
          </p:nvPr>
        </p:nvPicPr>
        <p:blipFill>
          <a:blip r:embed="rId2"/>
          <a:stretch>
            <a:fillRect/>
          </a:stretch>
        </p:blipFill>
        <p:spPr>
          <a:xfrm>
            <a:off x="5506085" y="2967990"/>
            <a:ext cx="6320790" cy="2399030"/>
          </a:xfrm>
          <a:prstGeom prst="rect">
            <a:avLst/>
          </a:prstGeom>
        </p:spPr>
      </p:pic>
      <p:sp>
        <p:nvSpPr>
          <p:cNvPr id="7" name="内容占位符 2"/>
          <p:cNvSpPr>
            <a:spLocks noGrp="1"/>
          </p:cNvSpPr>
          <p:nvPr>
            <p:custDataLst>
              <p:tags r:id="rId3"/>
            </p:custDataLst>
          </p:nvPr>
        </p:nvSpPr>
        <p:spPr>
          <a:xfrm>
            <a:off x="1481455" y="2967990"/>
            <a:ext cx="4484370" cy="2543175"/>
          </a:xfrm>
          <a:prstGeom prst="rect">
            <a:avLst/>
          </a:prstGeom>
        </p:spPr>
        <p:txBody>
          <a:bodyPr vert="horz" lIns="91440" tIns="45720" rIns="91440" bIns="45720" rtlCol="0">
            <a:normAutofit fontScale="90000"/>
          </a:bodyPr>
          <a:lstStyle>
            <a:lvl1pPr marL="514350" indent="-514350" algn="l" defTabSz="914400" rtl="0" eaLnBrk="1" latinLnBrk="0" hangingPunct="1">
              <a:lnSpc>
                <a:spcPct val="100000"/>
              </a:lnSpc>
              <a:spcBef>
                <a:spcPts val="1000"/>
              </a:spcBef>
              <a:buFont typeface="Arial" panose="020B0604020202020204" pitchFamily="34" charset="0"/>
              <a:buChar char="•"/>
              <a:defRPr sz="2800" kern="1200" baseline="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baseline="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Access  0/1/5/6 </a:t>
            </a:r>
            <a:r>
              <a:rPr lang="zh-CN" altLang="en-US" dirty="0"/>
              <a:t>：</a:t>
            </a:r>
            <a:endParaRPr lang="zh-CN" altLang="en-US" dirty="0"/>
          </a:p>
          <a:p>
            <a:pPr marL="0" indent="0">
              <a:buNone/>
            </a:pPr>
            <a:r>
              <a:rPr lang="en-US" altLang="zh-CN" dirty="0"/>
              <a:t>(1) Access n1 </a:t>
            </a:r>
            <a:r>
              <a:rPr lang="en-US" altLang="zh-CN" dirty="0"/>
              <a:t>to get </a:t>
            </a:r>
            <a:r>
              <a:rPr lang="en-US" altLang="zh-CN" dirty="0"/>
              <a:t>dir 0</a:t>
            </a:r>
            <a:endParaRPr lang="en-US" altLang="zh-CN" dirty="0"/>
          </a:p>
          <a:p>
            <a:pPr marL="0" indent="0">
              <a:buNone/>
            </a:pPr>
            <a:r>
              <a:rPr lang="en-US" altLang="zh-CN" dirty="0">
                <a:sym typeface="+mn-ea"/>
              </a:rPr>
              <a:t>(1) Access n2 to get dir 1</a:t>
            </a:r>
            <a:endParaRPr lang="en-US" altLang="zh-CN" dirty="0"/>
          </a:p>
          <a:p>
            <a:pPr marL="0" indent="0">
              <a:buNone/>
            </a:pPr>
            <a:r>
              <a:rPr lang="en-US" altLang="zh-CN" dirty="0">
                <a:sym typeface="+mn-ea"/>
              </a:rPr>
              <a:t>(1) Access n3 to get dir 5</a:t>
            </a:r>
            <a:endParaRPr lang="en-US" altLang="zh-CN" dirty="0"/>
          </a:p>
          <a:p>
            <a:pPr marL="0" indent="0">
              <a:buNone/>
            </a:pPr>
            <a:r>
              <a:rPr lang="en-US" altLang="zh-CN" dirty="0">
                <a:sym typeface="+mn-ea"/>
              </a:rPr>
              <a:t>(1) Access n4 to get file 6</a:t>
            </a:r>
            <a:endParaRPr lang="en-US" altLang="zh-CN" dirty="0"/>
          </a:p>
          <a:p>
            <a:pPr marL="0" indent="0">
              <a:buNone/>
            </a:pPr>
            <a:endParaRPr lang="en-US" altLang="zh-CN" dirty="0"/>
          </a:p>
          <a:p>
            <a:pPr marL="457200" lvl="1" indent="0">
              <a:buNone/>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Background</a:t>
            </a:r>
            <a:endParaRPr lang="zh-CN" altLang="en-US" dirty="0"/>
          </a:p>
        </p:txBody>
      </p:sp>
      <p:sp>
        <p:nvSpPr>
          <p:cNvPr id="3" name="内容占位符 2"/>
          <p:cNvSpPr>
            <a:spLocks noGrp="1"/>
          </p:cNvSpPr>
          <p:nvPr>
            <p:ph idx="1"/>
          </p:nvPr>
        </p:nvSpPr>
        <p:spPr>
          <a:xfrm>
            <a:off x="838200" y="1443789"/>
            <a:ext cx="10515600" cy="4733174"/>
          </a:xfrm>
        </p:spPr>
        <p:txBody>
          <a:bodyPr>
            <a:normAutofit/>
          </a:bodyPr>
          <a:lstStyle/>
          <a:p>
            <a:r>
              <a:rPr lang="en-US" altLang="zh-CN" sz="2800" dirty="0"/>
              <a:t>Problems:</a:t>
            </a:r>
            <a:endParaRPr lang="en-US" altLang="zh-CN" sz="2800" dirty="0"/>
          </a:p>
          <a:p>
            <a:pPr lvl="1"/>
            <a:r>
              <a:rPr lang="en-US" altLang="zh-CN" dirty="0"/>
              <a:t>High Overhead in KV(De)Serialization</a:t>
            </a:r>
            <a:endParaRPr lang="en-US" altLang="zh-CN" dirty="0"/>
          </a:p>
          <a:p>
            <a:pPr marL="457200" lvl="1" indent="0">
              <a:buNone/>
            </a:pPr>
            <a:endParaRPr lang="en-US" altLang="zh-CN" dirty="0"/>
          </a:p>
          <a:p>
            <a:pPr marL="457200" lvl="1" indent="0">
              <a:buNone/>
            </a:pPr>
            <a:r>
              <a:rPr lang="en-US" altLang="zh-CN" dirty="0"/>
              <a:t>Such as</a:t>
            </a:r>
            <a:r>
              <a:rPr lang="zh-CN" altLang="en-US" dirty="0"/>
              <a:t>：</a:t>
            </a:r>
            <a:r>
              <a:rPr lang="en-US" altLang="zh-CN" dirty="0"/>
              <a:t>I</a:t>
            </a:r>
            <a:r>
              <a:rPr lang="en-US" altLang="zh-CN" dirty="0"/>
              <a:t>ndexFS( store the file metadata of one file all in a single value)</a:t>
            </a:r>
            <a:endParaRPr lang="en-US" altLang="zh-CN" dirty="0"/>
          </a:p>
          <a:p>
            <a:pPr marL="457200" lvl="1" indent="0">
              <a:buNone/>
            </a:pPr>
            <a:r>
              <a:rPr lang="en-US" altLang="zh-CN" dirty="0"/>
              <a:t>(1)When only a part of the value is modified</a:t>
            </a:r>
            <a:endParaRPr lang="en-US" altLang="zh-CN" dirty="0"/>
          </a:p>
          <a:p>
            <a:pPr marL="457200" lvl="1" indent="0">
              <a:buNone/>
            </a:pPr>
            <a:r>
              <a:rPr lang="en-US" altLang="zh-CN" dirty="0"/>
              <a:t>(2)We need read or write the whole value</a:t>
            </a:r>
            <a:endParaRPr lang="en-US" altLang="zh-CN" dirty="0"/>
          </a:p>
          <a:p>
            <a:pPr marL="457200" lvl="1" indent="0">
              <a:buNone/>
            </a:pPr>
            <a:r>
              <a:rPr lang="en-US" altLang="zh-CN" dirty="0"/>
              <a:t>(3)This leads to unnecessary (de)serialization overhead and thereby poorer performance</a:t>
            </a:r>
            <a:endParaRPr lang="en-US" altLang="zh-CN" dirty="0"/>
          </a:p>
        </p:txBody>
      </p:sp>
      <p:sp>
        <p:nvSpPr>
          <p:cNvPr id="4" name="页脚占位符 3"/>
          <p:cNvSpPr>
            <a:spLocks noGrp="1"/>
          </p:cNvSpPr>
          <p:nvPr>
            <p:ph type="ftr" sz="quarter" idx="11"/>
          </p:nvPr>
        </p:nvSpPr>
        <p:spPr/>
        <p:txBody>
          <a:bodyPr/>
          <a:lstStyle/>
          <a:p>
            <a:endParaRPr lang="en-US"/>
          </a:p>
        </p:txBody>
      </p:sp>
      <p:sp>
        <p:nvSpPr>
          <p:cNvPr id="5" name="日期占位符 4"/>
          <p:cNvSpPr>
            <a:spLocks noGrp="1"/>
          </p:cNvSpPr>
          <p:nvPr>
            <p:ph type="dt" sz="half" idx="10"/>
          </p:nvPr>
        </p:nvSpPr>
        <p:spPr/>
        <p:txBody>
          <a:bodyPr/>
          <a:lstStyle/>
          <a:p>
            <a:fld id="{DDA9DD61-6BEA-4A22-86F6-409E7BCDC356}" type="datetime1">
              <a:rPr lang="en-US" altLang="zh-CN"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Background</a:t>
            </a:r>
            <a:endParaRPr lang="zh-CN" altLang="en-US" dirty="0"/>
          </a:p>
        </p:txBody>
      </p:sp>
      <p:sp>
        <p:nvSpPr>
          <p:cNvPr id="3" name="内容占位符 2"/>
          <p:cNvSpPr>
            <a:spLocks noGrp="1"/>
          </p:cNvSpPr>
          <p:nvPr>
            <p:ph idx="1"/>
          </p:nvPr>
        </p:nvSpPr>
        <p:spPr>
          <a:xfrm>
            <a:off x="838200" y="1443789"/>
            <a:ext cx="10515600" cy="4733174"/>
          </a:xfrm>
        </p:spPr>
        <p:txBody>
          <a:bodyPr>
            <a:normAutofit/>
          </a:bodyPr>
          <a:lstStyle/>
          <a:p>
            <a:r>
              <a:rPr lang="en-US" altLang="zh-CN" sz="2800" dirty="0"/>
              <a:t>D</a:t>
            </a:r>
            <a:r>
              <a:rPr lang="en-US" altLang="zh-CN" dirty="0"/>
              <a:t>esign goals:</a:t>
            </a:r>
            <a:endParaRPr lang="en-US" altLang="zh-CN" dirty="0"/>
          </a:p>
          <a:p>
            <a:pPr lvl="1"/>
            <a:r>
              <a:rPr lang="en-US" altLang="zh-CN" dirty="0"/>
              <a:t>Reduce the dependencies among file system metadata, so that important operation only need to communicate with one or two servers.</a:t>
            </a:r>
            <a:endParaRPr lang="en-US" altLang="zh-CN" dirty="0"/>
          </a:p>
          <a:p>
            <a:pPr lvl="1"/>
            <a:endParaRPr lang="en-US" altLang="zh-CN" dirty="0"/>
          </a:p>
          <a:p>
            <a:pPr lvl="1"/>
            <a:r>
              <a:rPr lang="en-US" altLang="zh-CN" dirty="0"/>
              <a:t>Decouple the file metadata, small value is more friendly to KV stores.</a:t>
            </a:r>
            <a:endParaRPr lang="en-US" altLang="zh-CN" dirty="0"/>
          </a:p>
          <a:p>
            <a:pPr marL="0" indent="0">
              <a:buNone/>
            </a:pPr>
            <a:endParaRPr lang="en-US" altLang="zh-CN" dirty="0"/>
          </a:p>
        </p:txBody>
      </p:sp>
      <p:sp>
        <p:nvSpPr>
          <p:cNvPr id="4" name="页脚占位符 3"/>
          <p:cNvSpPr>
            <a:spLocks noGrp="1"/>
          </p:cNvSpPr>
          <p:nvPr>
            <p:ph type="ftr" sz="quarter" idx="11"/>
          </p:nvPr>
        </p:nvSpPr>
        <p:spPr/>
        <p:txBody>
          <a:bodyPr/>
          <a:lstStyle/>
          <a:p>
            <a:endParaRPr lang="en-US"/>
          </a:p>
        </p:txBody>
      </p:sp>
      <p:sp>
        <p:nvSpPr>
          <p:cNvPr id="5" name="日期占位符 4"/>
          <p:cNvSpPr>
            <a:spLocks noGrp="1"/>
          </p:cNvSpPr>
          <p:nvPr>
            <p:ph type="dt" sz="half" idx="10"/>
          </p:nvPr>
        </p:nvSpPr>
        <p:spPr/>
        <p:txBody>
          <a:bodyPr/>
          <a:lstStyle/>
          <a:p>
            <a:fld id="{DDA9DD61-6BEA-4A22-86F6-409E7BCDC356}" type="datetime1">
              <a:rPr lang="en-US" altLang="zh-CN"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Contents</a:t>
            </a:r>
            <a:endParaRPr lang="zh-CN" altLang="en-US" dirty="0"/>
          </a:p>
        </p:txBody>
      </p:sp>
      <p:sp>
        <p:nvSpPr>
          <p:cNvPr id="3" name="内容占位符 2"/>
          <p:cNvSpPr>
            <a:spLocks noGrp="1"/>
          </p:cNvSpPr>
          <p:nvPr>
            <p:ph idx="1"/>
          </p:nvPr>
        </p:nvSpPr>
        <p:spPr>
          <a:xfrm>
            <a:off x="838200" y="1443789"/>
            <a:ext cx="10515600" cy="4733174"/>
          </a:xfrm>
        </p:spPr>
        <p:txBody>
          <a:bodyPr>
            <a:normAutofit/>
          </a:bodyPr>
          <a:lstStyle/>
          <a:p>
            <a:r>
              <a:rPr lang="en-US" altLang="zh-CN" sz="3200" dirty="0">
                <a:solidFill>
                  <a:schemeClr val="bg1">
                    <a:lumMod val="65000"/>
                  </a:schemeClr>
                </a:solidFill>
              </a:rPr>
              <a:t>Background</a:t>
            </a:r>
            <a:endParaRPr lang="en-US" altLang="zh-CN" sz="3200" dirty="0">
              <a:solidFill>
                <a:schemeClr val="bg1">
                  <a:lumMod val="65000"/>
                </a:schemeClr>
              </a:solidFill>
            </a:endParaRPr>
          </a:p>
          <a:p>
            <a:r>
              <a:rPr lang="en-US" altLang="zh-CN" sz="3200" dirty="0"/>
              <a:t>Design</a:t>
            </a:r>
            <a:endParaRPr lang="en-US" altLang="zh-CN" sz="3200" dirty="0"/>
          </a:p>
          <a:p>
            <a:pPr lvl="1"/>
            <a:r>
              <a:rPr lang="en-US" altLang="zh-CN" dirty="0"/>
              <a:t>Loosely-Coupled Architecture</a:t>
            </a:r>
            <a:endParaRPr lang="en-US" altLang="zh-CN" dirty="0"/>
          </a:p>
          <a:p>
            <a:pPr lvl="1"/>
            <a:r>
              <a:rPr lang="en-US" altLang="zh-CN" dirty="0">
                <a:solidFill>
                  <a:schemeClr val="tx1"/>
                </a:solidFill>
              </a:rPr>
              <a:t>Flattened Directory Tree</a:t>
            </a:r>
            <a:endParaRPr lang="en-US" altLang="zh-CN" dirty="0">
              <a:solidFill>
                <a:schemeClr val="tx1"/>
              </a:solidFill>
            </a:endParaRPr>
          </a:p>
          <a:p>
            <a:pPr lvl="1"/>
            <a:r>
              <a:rPr lang="en-US" altLang="zh-CN" dirty="0">
                <a:solidFill>
                  <a:schemeClr val="tx1"/>
                </a:solidFill>
              </a:rPr>
              <a:t>Decoupled File Metadata</a:t>
            </a:r>
            <a:endParaRPr lang="en-US" altLang="zh-CN" dirty="0">
              <a:solidFill>
                <a:schemeClr val="tx1"/>
              </a:solidFill>
            </a:endParaRPr>
          </a:p>
          <a:p>
            <a:r>
              <a:rPr lang="en-US" altLang="zh-CN" sz="3200" dirty="0">
                <a:solidFill>
                  <a:schemeClr val="bg1">
                    <a:lumMod val="65000"/>
                  </a:schemeClr>
                </a:solidFill>
              </a:rPr>
              <a:t>Conclusion</a:t>
            </a:r>
            <a:endParaRPr lang="en-US" altLang="zh-CN" sz="3200" dirty="0">
              <a:solidFill>
                <a:schemeClr val="bg1">
                  <a:lumMod val="65000"/>
                </a:schemeClr>
              </a:solidFill>
            </a:endParaRPr>
          </a:p>
          <a:p>
            <a:pPr marL="0" indent="0">
              <a:buNone/>
            </a:pPr>
            <a:endParaRPr lang="en-US" altLang="zh-CN" sz="2400" dirty="0"/>
          </a:p>
        </p:txBody>
      </p:sp>
      <p:sp>
        <p:nvSpPr>
          <p:cNvPr id="4" name="页脚占位符 3"/>
          <p:cNvSpPr>
            <a:spLocks noGrp="1"/>
          </p:cNvSpPr>
          <p:nvPr>
            <p:ph type="ftr" sz="quarter" idx="11"/>
          </p:nvPr>
        </p:nvSpPr>
        <p:spPr/>
        <p:txBody>
          <a:bodyPr/>
          <a:lstStyle/>
          <a:p>
            <a:endParaRPr lang="en-US"/>
          </a:p>
        </p:txBody>
      </p:sp>
      <p:sp>
        <p:nvSpPr>
          <p:cNvPr id="5" name="日期占位符 4"/>
          <p:cNvSpPr>
            <a:spLocks noGrp="1"/>
          </p:cNvSpPr>
          <p:nvPr>
            <p:ph type="dt" sz="half" idx="10"/>
          </p:nvPr>
        </p:nvSpPr>
        <p:spPr/>
        <p:txBody>
          <a:bodyPr/>
          <a:lstStyle/>
          <a:p>
            <a:fld id="{DDA9DD61-6BEA-4A22-86F6-409E7BCDC356}" type="datetime1">
              <a:rPr lang="en-US" altLang="zh-CN"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r>
              <a:rPr lang="en-US" altLang="zh-CN" sz="4000" dirty="0"/>
              <a:t>Loosely-Coupled Architecture</a:t>
            </a:r>
            <a:endParaRPr lang="en-US" altLang="zh-CN" sz="4000" dirty="0"/>
          </a:p>
        </p:txBody>
      </p:sp>
      <p:sp>
        <p:nvSpPr>
          <p:cNvPr id="3" name="内容占位符 2"/>
          <p:cNvSpPr>
            <a:spLocks noGrp="1"/>
          </p:cNvSpPr>
          <p:nvPr>
            <p:ph idx="1"/>
          </p:nvPr>
        </p:nvSpPr>
        <p:spPr>
          <a:xfrm>
            <a:off x="838200" y="1443990"/>
            <a:ext cx="10861040" cy="4733290"/>
          </a:xfrm>
        </p:spPr>
        <p:txBody>
          <a:bodyPr>
            <a:normAutofit lnSpcReduction="10000"/>
          </a:bodyPr>
          <a:lstStyle/>
          <a:p>
            <a:r>
              <a:rPr lang="en-US" altLang="zh-CN" dirty="0"/>
              <a:t>S</a:t>
            </a:r>
            <a:r>
              <a:rPr lang="en-US" altLang="zh-CN" dirty="0"/>
              <a:t>ingle Directory Metadata Server</a:t>
            </a:r>
            <a:endParaRPr lang="en-US" altLang="zh-CN" dirty="0"/>
          </a:p>
          <a:p>
            <a:pPr marL="457200" lvl="1" indent="0">
              <a:buNone/>
            </a:pPr>
            <a:r>
              <a:rPr lang="en-US" altLang="zh-CN" dirty="0"/>
              <a:t>(Simplify the Access Control List checking, using full path name as the key.)</a:t>
            </a:r>
            <a:endParaRPr lang="en-US" altLang="zh-CN" dirty="0"/>
          </a:p>
          <a:p>
            <a:r>
              <a:rPr lang="en-US" altLang="zh-CN" dirty="0">
                <a:sym typeface="+mn-ea"/>
              </a:rPr>
              <a:t>Mutiple File Metadata Server</a:t>
            </a:r>
            <a:endParaRPr lang="en-US" altLang="zh-CN" dirty="0">
              <a:sym typeface="+mn-ea"/>
            </a:endParaRPr>
          </a:p>
          <a:p>
            <a:pPr marL="457200" lvl="1" indent="0">
              <a:buNone/>
            </a:pPr>
            <a:r>
              <a:rPr lang="en-US" altLang="zh-CN" sz="2400" dirty="0">
                <a:sym typeface="+mn-ea"/>
              </a:rPr>
              <a:t>(Use universally unique id of the parent directory and the file name as the key.)</a:t>
            </a:r>
            <a:endParaRPr lang="en-US" altLang="zh-CN" sz="2400" dirty="0">
              <a:sym typeface="+mn-ea"/>
            </a:endParaRPr>
          </a:p>
          <a:p>
            <a:r>
              <a:rPr lang="en-US" altLang="zh-CN" dirty="0"/>
              <a:t>LocoClient</a:t>
            </a:r>
            <a:endParaRPr lang="en-US" altLang="zh-CN" dirty="0"/>
          </a:p>
          <a:p>
            <a:pPr marL="457200" lvl="1" indent="0">
              <a:buNone/>
            </a:pPr>
            <a:r>
              <a:rPr lang="en-US" altLang="zh-CN" dirty="0"/>
              <a:t>(Use LocoLib as the default </a:t>
            </a:r>
            <a:endParaRPr lang="en-US" altLang="zh-CN" dirty="0"/>
          </a:p>
          <a:p>
            <a:pPr marL="457200" lvl="1" indent="0">
              <a:buNone/>
            </a:pPr>
            <a:r>
              <a:rPr lang="en-US" altLang="zh-CN" dirty="0"/>
              <a:t>  interface, cache the </a:t>
            </a:r>
            <a:endParaRPr lang="en-US" altLang="zh-CN" dirty="0"/>
          </a:p>
          <a:p>
            <a:pPr marL="457200" lvl="1" indent="0">
              <a:buNone/>
            </a:pPr>
            <a:r>
              <a:rPr lang="en-US" altLang="zh-CN" dirty="0"/>
              <a:t>  directory’s inode to </a:t>
            </a:r>
            <a:endParaRPr lang="en-US" altLang="zh-CN" dirty="0"/>
          </a:p>
          <a:p>
            <a:pPr marL="457200" lvl="1" indent="0">
              <a:buNone/>
            </a:pPr>
            <a:r>
              <a:rPr lang="en-US" altLang="zh-CN" dirty="0"/>
              <a:t>  reduce latency.)</a:t>
            </a:r>
            <a:endParaRPr lang="en-US" altLang="zh-CN" dirty="0"/>
          </a:p>
        </p:txBody>
      </p:sp>
      <p:sp>
        <p:nvSpPr>
          <p:cNvPr id="4" name="页脚占位符 3"/>
          <p:cNvSpPr>
            <a:spLocks noGrp="1"/>
          </p:cNvSpPr>
          <p:nvPr>
            <p:ph type="ftr" sz="quarter" idx="11"/>
          </p:nvPr>
        </p:nvSpPr>
        <p:spPr/>
        <p:txBody>
          <a:bodyPr/>
          <a:lstStyle/>
          <a:p>
            <a:endParaRPr lang="en-US"/>
          </a:p>
        </p:txBody>
      </p:sp>
      <p:sp>
        <p:nvSpPr>
          <p:cNvPr id="5" name="日期占位符 4"/>
          <p:cNvSpPr>
            <a:spLocks noGrp="1"/>
          </p:cNvSpPr>
          <p:nvPr>
            <p:ph type="dt" sz="half" idx="10"/>
          </p:nvPr>
        </p:nvSpPr>
        <p:spPr/>
        <p:txBody>
          <a:bodyPr/>
          <a:lstStyle/>
          <a:p>
            <a:fld id="{DDA9DD61-6BEA-4A22-86F6-409E7BCDC356}" type="datetime1">
              <a:rPr lang="en-US" altLang="zh-CN" smtClean="0"/>
            </a:fld>
            <a:endParaRPr lang="en-US"/>
          </a:p>
        </p:txBody>
      </p:sp>
      <p:pic>
        <p:nvPicPr>
          <p:cNvPr id="7" name="图片 6" descr="未命名绘图"/>
          <p:cNvPicPr>
            <a:picLocks noChangeAspect="1"/>
          </p:cNvPicPr>
          <p:nvPr/>
        </p:nvPicPr>
        <p:blipFill>
          <a:blip r:embed="rId1"/>
          <a:stretch>
            <a:fillRect/>
          </a:stretch>
        </p:blipFill>
        <p:spPr>
          <a:xfrm>
            <a:off x="5636895" y="3484880"/>
            <a:ext cx="6061710" cy="24752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r>
              <a:rPr lang="en-US" altLang="zh-CN" sz="4000" dirty="0"/>
              <a:t>Flattened Directory Tree</a:t>
            </a:r>
            <a:endParaRPr lang="en-US" altLang="zh-CN" sz="4000" dirty="0"/>
          </a:p>
        </p:txBody>
      </p:sp>
      <p:sp>
        <p:nvSpPr>
          <p:cNvPr id="3" name="内容占位符 2"/>
          <p:cNvSpPr>
            <a:spLocks noGrp="1"/>
          </p:cNvSpPr>
          <p:nvPr>
            <p:ph idx="1"/>
          </p:nvPr>
        </p:nvSpPr>
        <p:spPr>
          <a:xfrm>
            <a:off x="838200" y="1443789"/>
            <a:ext cx="10515600" cy="4733174"/>
          </a:xfrm>
        </p:spPr>
        <p:txBody>
          <a:bodyPr>
            <a:normAutofit/>
          </a:bodyPr>
          <a:lstStyle/>
          <a:p>
            <a:r>
              <a:rPr lang="en-US" altLang="zh-CN" sz="2800" dirty="0"/>
              <a:t>KV contents</a:t>
            </a:r>
            <a:r>
              <a:rPr lang="en-US" altLang="zh-CN" dirty="0"/>
              <a:t>:</a:t>
            </a:r>
            <a:endParaRPr lang="en-US" altLang="zh-CN" dirty="0"/>
          </a:p>
          <a:p>
            <a:pPr lvl="1"/>
            <a:r>
              <a:rPr lang="en-US" altLang="zh-CN" dirty="0"/>
              <a:t>Directory: &lt;full path&gt; to &lt;directory inode(uuid, ......)&gt;;</a:t>
            </a:r>
            <a:endParaRPr lang="en-US" altLang="zh-CN" dirty="0"/>
          </a:p>
          <a:p>
            <a:pPr lvl="1"/>
            <a:r>
              <a:rPr lang="en-US" altLang="zh-CN" dirty="0"/>
              <a:t>File: &lt;uuid, file name&gt; to &lt;file inode(ctime, ......)&gt;;</a:t>
            </a:r>
            <a:endParaRPr lang="en-US" altLang="zh-CN" dirty="0"/>
          </a:p>
          <a:p>
            <a:pPr lvl="1"/>
            <a:r>
              <a:rPr lang="en-US" altLang="zh-CN" dirty="0"/>
              <a:t>Dentry: &lt;uuid&gt; to &lt;entry&gt;.</a:t>
            </a:r>
            <a:endParaRPr lang="en-US" altLang="zh-CN" dirty="0"/>
          </a:p>
        </p:txBody>
      </p:sp>
      <p:sp>
        <p:nvSpPr>
          <p:cNvPr id="4" name="页脚占位符 3"/>
          <p:cNvSpPr>
            <a:spLocks noGrp="1"/>
          </p:cNvSpPr>
          <p:nvPr>
            <p:ph type="ftr" sz="quarter" idx="11"/>
          </p:nvPr>
        </p:nvSpPr>
        <p:spPr/>
        <p:txBody>
          <a:bodyPr/>
          <a:lstStyle/>
          <a:p>
            <a:endParaRPr lang="en-US"/>
          </a:p>
        </p:txBody>
      </p:sp>
      <p:sp>
        <p:nvSpPr>
          <p:cNvPr id="5" name="日期占位符 4"/>
          <p:cNvSpPr>
            <a:spLocks noGrp="1"/>
          </p:cNvSpPr>
          <p:nvPr>
            <p:ph type="dt" sz="half" idx="10"/>
          </p:nvPr>
        </p:nvSpPr>
        <p:spPr/>
        <p:txBody>
          <a:bodyPr/>
          <a:lstStyle/>
          <a:p>
            <a:fld id="{DDA9DD61-6BEA-4A22-86F6-409E7BCDC356}" type="datetime1">
              <a:rPr lang="en-US" altLang="zh-CN" smtClean="0"/>
            </a:fld>
            <a:endParaRPr lang="en-US"/>
          </a:p>
        </p:txBody>
      </p:sp>
      <p:pic>
        <p:nvPicPr>
          <p:cNvPr id="6" name="图片 5" descr="ae3e8adef928ec1899c79a187384784"/>
          <p:cNvPicPr>
            <a:picLocks noChangeAspect="1"/>
          </p:cNvPicPr>
          <p:nvPr/>
        </p:nvPicPr>
        <p:blipFill>
          <a:blip r:embed="rId1"/>
          <a:stretch>
            <a:fillRect/>
          </a:stretch>
        </p:blipFill>
        <p:spPr>
          <a:xfrm>
            <a:off x="1157605" y="3254375"/>
            <a:ext cx="9874250" cy="29222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r>
              <a:rPr lang="en-US" altLang="zh-CN" sz="4000" dirty="0"/>
              <a:t>Decoupled File Metadata</a:t>
            </a:r>
            <a:endParaRPr lang="en-US" altLang="zh-CN" sz="4000" dirty="0"/>
          </a:p>
        </p:txBody>
      </p:sp>
      <p:sp>
        <p:nvSpPr>
          <p:cNvPr id="3" name="内容占位符 2"/>
          <p:cNvSpPr>
            <a:spLocks noGrp="1"/>
          </p:cNvSpPr>
          <p:nvPr>
            <p:ph idx="1"/>
          </p:nvPr>
        </p:nvSpPr>
        <p:spPr>
          <a:xfrm>
            <a:off x="838200" y="1443789"/>
            <a:ext cx="10515600" cy="4733174"/>
          </a:xfrm>
        </p:spPr>
        <p:txBody>
          <a:bodyPr>
            <a:normAutofit/>
          </a:bodyPr>
          <a:lstStyle/>
          <a:p>
            <a:r>
              <a:rPr lang="en-US" altLang="zh-CN" dirty="0"/>
              <a:t>Fine-grained File Metadata</a:t>
            </a:r>
            <a:endParaRPr lang="en-US" altLang="zh-CN" dirty="0"/>
          </a:p>
          <a:p>
            <a:pPr lvl="1"/>
            <a:r>
              <a:rPr lang="en-US" altLang="zh-CN" dirty="0"/>
              <a:t>Splits file metadata into two parts:</a:t>
            </a:r>
            <a:endParaRPr lang="en-US" altLang="zh-CN" dirty="0"/>
          </a:p>
          <a:p>
            <a:pPr lvl="1"/>
            <a:r>
              <a:rPr lang="en-US" altLang="zh-CN" dirty="0"/>
              <a:t>Access: describe the files access right;</a:t>
            </a:r>
            <a:endParaRPr lang="en-US" altLang="zh-CN" dirty="0"/>
          </a:p>
          <a:p>
            <a:pPr lvl="1"/>
            <a:r>
              <a:rPr lang="en-US" altLang="zh-CN" dirty="0"/>
              <a:t>Content: </a:t>
            </a:r>
            <a:r>
              <a:rPr lang="en-US" altLang="zh-CN" dirty="0">
                <a:sym typeface="+mn-ea"/>
              </a:rPr>
              <a:t>describe the files content;</a:t>
            </a:r>
            <a:endParaRPr lang="en-US" altLang="zh-CN" dirty="0">
              <a:sym typeface="+mn-ea"/>
            </a:endParaRPr>
          </a:p>
          <a:p>
            <a:pPr lvl="1"/>
            <a:endParaRPr lang="en-US" altLang="zh-CN" dirty="0"/>
          </a:p>
          <a:p>
            <a:pPr marL="514350" lvl="0" indent="-514350">
              <a:buFont typeface="Arial" panose="020B0604020202020204" pitchFamily="34" charset="0"/>
              <a:buChar char="•"/>
            </a:pPr>
            <a:r>
              <a:rPr lang="en-US" altLang="zh-CN" dirty="0">
                <a:solidFill>
                  <a:schemeClr val="tx1"/>
                </a:solidFill>
              </a:rPr>
              <a:t>Fix metadata fields to remove (de)serialization</a:t>
            </a:r>
            <a:endParaRPr lang="en-US" altLang="zh-CN" dirty="0">
              <a:solidFill>
                <a:schemeClr val="tx1"/>
              </a:solidFill>
            </a:endParaRPr>
          </a:p>
          <a:p>
            <a:pPr marL="685800" lvl="1" indent="-228600">
              <a:buFont typeface="Arial" panose="020B0604020202020204" pitchFamily="34" charset="0"/>
              <a:buChar char="•"/>
            </a:pPr>
            <a:r>
              <a:rPr lang="en-US" altLang="zh-CN" dirty="0">
                <a:solidFill>
                  <a:schemeClr val="tx1"/>
                </a:solidFill>
              </a:rPr>
              <a:t>Problem</a:t>
            </a:r>
            <a:r>
              <a:rPr lang="zh-CN" altLang="en-US" dirty="0">
                <a:solidFill>
                  <a:schemeClr val="tx1"/>
                </a:solidFill>
              </a:rPr>
              <a:t>：</a:t>
            </a:r>
            <a:r>
              <a:rPr lang="en-US" altLang="zh-CN" dirty="0">
                <a:solidFill>
                  <a:schemeClr val="tx1"/>
                </a:solidFill>
              </a:rPr>
              <a:t>Indexing metadata is not fixed</a:t>
            </a:r>
            <a:endParaRPr lang="en-US" altLang="zh-CN" dirty="0">
              <a:solidFill>
                <a:schemeClr val="tx1"/>
              </a:solidFill>
            </a:endParaRPr>
          </a:p>
          <a:p>
            <a:pPr marL="685800" lvl="1" indent="-228600">
              <a:buFont typeface="Arial" panose="020B0604020202020204" pitchFamily="34" charset="0"/>
              <a:buChar char="•"/>
            </a:pPr>
            <a:r>
              <a:rPr lang="en-US" altLang="zh-CN" dirty="0">
                <a:solidFill>
                  <a:schemeClr val="tx1"/>
                </a:solidFill>
              </a:rPr>
              <a:t>Resolution</a:t>
            </a:r>
            <a:r>
              <a:rPr lang="zh-CN" altLang="en-US" dirty="0">
                <a:solidFill>
                  <a:schemeClr val="tx1"/>
                </a:solidFill>
              </a:rPr>
              <a:t>：</a:t>
            </a:r>
            <a:r>
              <a:rPr lang="en-US" altLang="zh-CN" dirty="0">
                <a:solidFill>
                  <a:schemeClr val="tx1"/>
                </a:solidFill>
              </a:rPr>
              <a:t>Sid found server and fid found file </a:t>
            </a:r>
            <a:r>
              <a:rPr lang="en-US" altLang="zh-CN" dirty="0">
                <a:solidFill>
                  <a:schemeClr val="tx1"/>
                </a:solidFill>
              </a:rPr>
              <a:t>offest</a:t>
            </a:r>
            <a:endParaRPr lang="en-US" altLang="zh-CN" dirty="0">
              <a:solidFill>
                <a:schemeClr val="tx1"/>
              </a:solidFill>
            </a:endParaRPr>
          </a:p>
        </p:txBody>
      </p:sp>
      <p:sp>
        <p:nvSpPr>
          <p:cNvPr id="4" name="页脚占位符 3"/>
          <p:cNvSpPr>
            <a:spLocks noGrp="1"/>
          </p:cNvSpPr>
          <p:nvPr>
            <p:ph type="ftr" sz="quarter" idx="11"/>
          </p:nvPr>
        </p:nvSpPr>
        <p:spPr/>
        <p:txBody>
          <a:bodyPr/>
          <a:lstStyle/>
          <a:p>
            <a:endParaRPr lang="en-US"/>
          </a:p>
        </p:txBody>
      </p:sp>
      <p:sp>
        <p:nvSpPr>
          <p:cNvPr id="5" name="日期占位符 4"/>
          <p:cNvSpPr>
            <a:spLocks noGrp="1"/>
          </p:cNvSpPr>
          <p:nvPr>
            <p:ph type="dt" sz="half" idx="10"/>
          </p:nvPr>
        </p:nvSpPr>
        <p:spPr/>
        <p:txBody>
          <a:bodyPr/>
          <a:lstStyle/>
          <a:p>
            <a:fld id="{DDA9DD61-6BEA-4A22-86F6-409E7BCDC356}" type="datetime1">
              <a:rPr lang="en-US" altLang="zh-CN" smtClean="0"/>
            </a:fld>
            <a:endParaRPr lang="en-US"/>
          </a:p>
        </p:txBody>
      </p:sp>
      <p:pic>
        <p:nvPicPr>
          <p:cNvPr id="6" name="图片 5"/>
          <p:cNvPicPr>
            <a:picLocks noChangeAspect="1"/>
          </p:cNvPicPr>
          <p:nvPr>
            <p:custDataLst>
              <p:tags r:id="rId1"/>
            </p:custDataLst>
          </p:nvPr>
        </p:nvPicPr>
        <p:blipFill>
          <a:blip r:embed="rId2"/>
          <a:stretch>
            <a:fillRect/>
          </a:stretch>
        </p:blipFill>
        <p:spPr>
          <a:xfrm>
            <a:off x="8153400" y="1165225"/>
            <a:ext cx="2176145" cy="259778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1153bd44-93ce-41a9-988c-c5bab29c920d"/>
  <p:tag name="COMMONDATA" val="eyJoZGlkIjoiOTVlNjdhYTBmOGJmZWFkMWUzNmJlNDMxOTYxZGE4ZDQifQ=="/>
  <p:tag name="commondata" val="eyJoZGlkIjoiYjRhMzllN2ZmYTE4ZWVmN2NhZTNhMDZiZjNkNDQwZD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华康俪金黑W8(P)"/>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2627</Words>
  <Application>WPS 演示</Application>
  <PresentationFormat>宽屏</PresentationFormat>
  <Paragraphs>138</Paragraphs>
  <Slides>13</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Gill Sans MT</vt:lpstr>
      <vt:lpstr>微软雅黑</vt:lpstr>
      <vt:lpstr>Arial Unicode MS</vt:lpstr>
      <vt:lpstr>华康俪金黑W8(P)</vt:lpstr>
      <vt:lpstr>黑体</vt:lpstr>
      <vt:lpstr>Times New Roman</vt:lpstr>
      <vt:lpstr>Calibri</vt:lpstr>
      <vt:lpstr>Office 主题</vt:lpstr>
      <vt:lpstr>PowerPoint 演示文稿</vt:lpstr>
      <vt:lpstr>Contents</vt:lpstr>
      <vt:lpstr>Background</vt:lpstr>
      <vt:lpstr>Background</vt:lpstr>
      <vt:lpstr>Background</vt:lpstr>
      <vt:lpstr>Contents</vt:lpstr>
      <vt:lpstr>Loosely-Coupled Architecture</vt:lpstr>
      <vt:lpstr>Flattened Directory Tree</vt:lpstr>
      <vt:lpstr>Decoupled File Metadata</vt:lpstr>
      <vt:lpstr>Contents</vt:lpstr>
      <vt:lpstr>Conclusion</vt:lpstr>
      <vt:lpstr>PowerPoint 演示文稿</vt:lpstr>
      <vt:lpstr>CubeFS Performance 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~梦想丶天翼</cp:lastModifiedBy>
  <cp:revision>1257</cp:revision>
  <cp:lastPrinted>2018-07-10T14:59:00Z</cp:lastPrinted>
  <dcterms:created xsi:type="dcterms:W3CDTF">2013-05-07T11:05:00Z</dcterms:created>
  <dcterms:modified xsi:type="dcterms:W3CDTF">2023-11-13T12:08:59Z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55A65FBE32824BCFB97873EA006F6D93_12</vt:lpwstr>
  </property>
  <property fmtid="{D5CDD505-2E9C-101B-9397-08002B2CF9AE}" pid="3" name="KSOProductBuildVer">
    <vt:lpwstr>2052-12.1.0.15712</vt:lpwstr>
  </property>
</Properties>
</file>