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EA3383-9256-474A-BC8C-B7D404B1E42E}" v="6" dt="2023-11-30T12:43:36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ny Roast" userId="f44b865202634cc2" providerId="LiveId" clId="{97EA3383-9256-474A-BC8C-B7D404B1E42E}"/>
    <pc:docChg chg="undo custSel addSld delSld modSld sldOrd">
      <pc:chgData name="Chinny Roast" userId="f44b865202634cc2" providerId="LiveId" clId="{97EA3383-9256-474A-BC8C-B7D404B1E42E}" dt="2023-11-30T12:46:48.230" v="102" actId="313"/>
      <pc:docMkLst>
        <pc:docMk/>
      </pc:docMkLst>
      <pc:sldChg chg="del">
        <pc:chgData name="Chinny Roast" userId="f44b865202634cc2" providerId="LiveId" clId="{97EA3383-9256-474A-BC8C-B7D404B1E42E}" dt="2023-11-30T12:26:12.887" v="0" actId="47"/>
        <pc:sldMkLst>
          <pc:docMk/>
          <pc:sldMk cId="839766897" sldId="256"/>
        </pc:sldMkLst>
      </pc:sldChg>
      <pc:sldChg chg="modSp add mod">
        <pc:chgData name="Chinny Roast" userId="f44b865202634cc2" providerId="LiveId" clId="{97EA3383-9256-474A-BC8C-B7D404B1E42E}" dt="2023-11-30T12:39:14.585" v="50" actId="2711"/>
        <pc:sldMkLst>
          <pc:docMk/>
          <pc:sldMk cId="2803671586" sldId="256"/>
        </pc:sldMkLst>
        <pc:spChg chg="mod">
          <ac:chgData name="Chinny Roast" userId="f44b865202634cc2" providerId="LiveId" clId="{97EA3383-9256-474A-BC8C-B7D404B1E42E}" dt="2023-11-30T12:39:14.585" v="50" actId="2711"/>
          <ac:spMkLst>
            <pc:docMk/>
            <pc:sldMk cId="2803671586" sldId="256"/>
            <ac:spMk id="5" creationId="{7F85DE1E-BFC7-063F-C4B9-CE12CA16CA5A}"/>
          </ac:spMkLst>
        </pc:spChg>
        <pc:spChg chg="mod">
          <ac:chgData name="Chinny Roast" userId="f44b865202634cc2" providerId="LiveId" clId="{97EA3383-9256-474A-BC8C-B7D404B1E42E}" dt="2023-11-30T12:36:19.900" v="47" actId="1076"/>
          <ac:spMkLst>
            <pc:docMk/>
            <pc:sldMk cId="2803671586" sldId="256"/>
            <ac:spMk id="7" creationId="{C1185F94-58AE-E12D-E502-3E5CA0032D34}"/>
          </ac:spMkLst>
        </pc:spChg>
        <pc:spChg chg="mod">
          <ac:chgData name="Chinny Roast" userId="f44b865202634cc2" providerId="LiveId" clId="{97EA3383-9256-474A-BC8C-B7D404B1E42E}" dt="2023-11-30T12:36:26.110" v="48" actId="255"/>
          <ac:spMkLst>
            <pc:docMk/>
            <pc:sldMk cId="2803671586" sldId="256"/>
            <ac:spMk id="8" creationId="{B3CC4AA2-BF3A-06A7-2AAE-0969F82CC52B}"/>
          </ac:spMkLst>
        </pc:spChg>
        <pc:spChg chg="mod">
          <ac:chgData name="Chinny Roast" userId="f44b865202634cc2" providerId="LiveId" clId="{97EA3383-9256-474A-BC8C-B7D404B1E42E}" dt="2023-11-30T12:36:32.918" v="49" actId="255"/>
          <ac:spMkLst>
            <pc:docMk/>
            <pc:sldMk cId="2803671586" sldId="256"/>
            <ac:spMk id="10" creationId="{AC7EBA3F-4848-2752-334B-6A7223D5246B}"/>
          </ac:spMkLst>
        </pc:spChg>
      </pc:sldChg>
      <pc:sldChg chg="addSp delSp modSp del mod">
        <pc:chgData name="Chinny Roast" userId="f44b865202634cc2" providerId="LiveId" clId="{97EA3383-9256-474A-BC8C-B7D404B1E42E}" dt="2023-11-30T12:36:08.655" v="46" actId="47"/>
        <pc:sldMkLst>
          <pc:docMk/>
          <pc:sldMk cId="1186558384" sldId="257"/>
        </pc:sldMkLst>
        <pc:spChg chg="mod">
          <ac:chgData name="Chinny Roast" userId="f44b865202634cc2" providerId="LiveId" clId="{97EA3383-9256-474A-BC8C-B7D404B1E42E}" dt="2023-11-30T12:32:55.562" v="22"/>
          <ac:spMkLst>
            <pc:docMk/>
            <pc:sldMk cId="1186558384" sldId="257"/>
            <ac:spMk id="2" creationId="{76EC83CD-EBE2-B19A-4E56-F649C30CECDE}"/>
          </ac:spMkLst>
        </pc:spChg>
        <pc:spChg chg="add mod">
          <ac:chgData name="Chinny Roast" userId="f44b865202634cc2" providerId="LiveId" clId="{97EA3383-9256-474A-BC8C-B7D404B1E42E}" dt="2023-11-30T12:34:02.078" v="35" actId="27636"/>
          <ac:spMkLst>
            <pc:docMk/>
            <pc:sldMk cId="1186558384" sldId="257"/>
            <ac:spMk id="7" creationId="{EC3D2AE1-B758-229A-60CB-D1A2AECC5730}"/>
          </ac:spMkLst>
        </pc:spChg>
        <pc:graphicFrameChg chg="del">
          <ac:chgData name="Chinny Roast" userId="f44b865202634cc2" providerId="LiveId" clId="{97EA3383-9256-474A-BC8C-B7D404B1E42E}" dt="2023-11-30T12:33:15.640" v="23" actId="478"/>
          <ac:graphicFrameMkLst>
            <pc:docMk/>
            <pc:sldMk cId="1186558384" sldId="257"/>
            <ac:graphicFrameMk id="10" creationId="{B62D45EB-DF9D-D247-5770-B9A934B7552C}"/>
          </ac:graphicFrameMkLst>
        </pc:graphicFrameChg>
      </pc:sldChg>
      <pc:sldChg chg="addSp delSp modSp add mod">
        <pc:chgData name="Chinny Roast" userId="f44b865202634cc2" providerId="LiveId" clId="{97EA3383-9256-474A-BC8C-B7D404B1E42E}" dt="2023-11-30T12:46:48.230" v="102" actId="313"/>
        <pc:sldMkLst>
          <pc:docMk/>
          <pc:sldMk cId="2624657880" sldId="258"/>
        </pc:sldMkLst>
        <pc:spChg chg="mod">
          <ac:chgData name="Chinny Roast" userId="f44b865202634cc2" providerId="LiveId" clId="{97EA3383-9256-474A-BC8C-B7D404B1E42E}" dt="2023-11-30T12:32:16.754" v="16"/>
          <ac:spMkLst>
            <pc:docMk/>
            <pc:sldMk cId="2624657880" sldId="258"/>
            <ac:spMk id="2" creationId="{76EC83CD-EBE2-B19A-4E56-F649C30CECDE}"/>
          </ac:spMkLst>
        </pc:spChg>
        <pc:spChg chg="add mod">
          <ac:chgData name="Chinny Roast" userId="f44b865202634cc2" providerId="LiveId" clId="{97EA3383-9256-474A-BC8C-B7D404B1E42E}" dt="2023-11-30T12:46:48.230" v="102" actId="313"/>
          <ac:spMkLst>
            <pc:docMk/>
            <pc:sldMk cId="2624657880" sldId="258"/>
            <ac:spMk id="7" creationId="{5FF18680-1FFF-EDB9-786D-F64D535B60F7}"/>
          </ac:spMkLst>
        </pc:spChg>
        <pc:spChg chg="add del mod">
          <ac:chgData name="Chinny Roast" userId="f44b865202634cc2" providerId="LiveId" clId="{97EA3383-9256-474A-BC8C-B7D404B1E42E}" dt="2023-11-30T12:31:21.078" v="8"/>
          <ac:spMkLst>
            <pc:docMk/>
            <pc:sldMk cId="2624657880" sldId="258"/>
            <ac:spMk id="8" creationId="{4AAB1712-9F92-42C3-3695-3949996E287D}"/>
          </ac:spMkLst>
        </pc:spChg>
        <pc:spChg chg="add del mod">
          <ac:chgData name="Chinny Roast" userId="f44b865202634cc2" providerId="LiveId" clId="{97EA3383-9256-474A-BC8C-B7D404B1E42E}" dt="2023-11-30T12:31:21.078" v="8"/>
          <ac:spMkLst>
            <pc:docMk/>
            <pc:sldMk cId="2624657880" sldId="258"/>
            <ac:spMk id="9" creationId="{A84DA7B5-93C6-C89A-CDBA-77220E25E337}"/>
          </ac:spMkLst>
        </pc:spChg>
        <pc:spChg chg="add del">
          <ac:chgData name="Chinny Roast" userId="f44b865202634cc2" providerId="LiveId" clId="{97EA3383-9256-474A-BC8C-B7D404B1E42E}" dt="2023-11-30T12:34:27.704" v="37" actId="22"/>
          <ac:spMkLst>
            <pc:docMk/>
            <pc:sldMk cId="2624657880" sldId="258"/>
            <ac:spMk id="12" creationId="{E279B1FA-3763-3BB9-5D30-481A060AB49C}"/>
          </ac:spMkLst>
        </pc:spChg>
        <pc:graphicFrameChg chg="del modGraphic">
          <ac:chgData name="Chinny Roast" userId="f44b865202634cc2" providerId="LiveId" clId="{97EA3383-9256-474A-BC8C-B7D404B1E42E}" dt="2023-11-30T12:31:14.466" v="6" actId="478"/>
          <ac:graphicFrameMkLst>
            <pc:docMk/>
            <pc:sldMk cId="2624657880" sldId="258"/>
            <ac:graphicFrameMk id="10" creationId="{B62D45EB-DF9D-D247-5770-B9A934B7552C}"/>
          </ac:graphicFrameMkLst>
        </pc:graphicFrameChg>
      </pc:sldChg>
      <pc:sldChg chg="new del ord">
        <pc:chgData name="Chinny Roast" userId="f44b865202634cc2" providerId="LiveId" clId="{97EA3383-9256-474A-BC8C-B7D404B1E42E}" dt="2023-11-30T12:32:41.200" v="21" actId="47"/>
        <pc:sldMkLst>
          <pc:docMk/>
          <pc:sldMk cId="4262117609" sldId="259"/>
        </pc:sldMkLst>
      </pc:sldChg>
      <pc:sldChg chg="add">
        <pc:chgData name="Chinny Roast" userId="f44b865202634cc2" providerId="LiveId" clId="{97EA3383-9256-474A-BC8C-B7D404B1E42E}" dt="2023-11-30T12:32:38.688" v="20" actId="2890"/>
        <pc:sldMkLst>
          <pc:docMk/>
          <pc:sldMk cId="76571684" sldId="260"/>
        </pc:sldMkLst>
      </pc:sldChg>
      <pc:sldChg chg="modSp add mod">
        <pc:chgData name="Chinny Roast" userId="f44b865202634cc2" providerId="LiveId" clId="{97EA3383-9256-474A-BC8C-B7D404B1E42E}" dt="2023-11-30T12:35:19.635" v="44" actId="20577"/>
        <pc:sldMkLst>
          <pc:docMk/>
          <pc:sldMk cId="1248606524" sldId="261"/>
        </pc:sldMkLst>
        <pc:spChg chg="mod">
          <ac:chgData name="Chinny Roast" userId="f44b865202634cc2" providerId="LiveId" clId="{97EA3383-9256-474A-BC8C-B7D404B1E42E}" dt="2023-11-30T12:35:19.635" v="44" actId="20577"/>
          <ac:spMkLst>
            <pc:docMk/>
            <pc:sldMk cId="1248606524" sldId="261"/>
            <ac:spMk id="2" creationId="{76EC83CD-EBE2-B19A-4E56-F649C30CECDE}"/>
          </ac:spMkLst>
        </pc:spChg>
        <pc:spChg chg="mod">
          <ac:chgData name="Chinny Roast" userId="f44b865202634cc2" providerId="LiveId" clId="{97EA3383-9256-474A-BC8C-B7D404B1E42E}" dt="2023-11-30T12:34:59.841" v="40"/>
          <ac:spMkLst>
            <pc:docMk/>
            <pc:sldMk cId="1248606524" sldId="261"/>
            <ac:spMk id="7" creationId="{5FF18680-1FFF-EDB9-786D-F64D535B60F7}"/>
          </ac:spMkLst>
        </pc:spChg>
      </pc:sldChg>
      <pc:sldChg chg="modSp add mod">
        <pc:chgData name="Chinny Roast" userId="f44b865202634cc2" providerId="LiveId" clId="{97EA3383-9256-474A-BC8C-B7D404B1E42E}" dt="2023-11-30T12:45:01.137" v="99" actId="20577"/>
        <pc:sldMkLst>
          <pc:docMk/>
          <pc:sldMk cId="953089628" sldId="263"/>
        </pc:sldMkLst>
        <pc:spChg chg="mod">
          <ac:chgData name="Chinny Roast" userId="f44b865202634cc2" providerId="LiveId" clId="{97EA3383-9256-474A-BC8C-B7D404B1E42E}" dt="2023-11-30T12:45:01.137" v="99" actId="20577"/>
          <ac:spMkLst>
            <pc:docMk/>
            <pc:sldMk cId="953089628" sldId="263"/>
            <ac:spMk id="6" creationId="{7A4D75F0-04BD-5514-FF1F-C4DB119F71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7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1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0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2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3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6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6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3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3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61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0" baseline="0">
          <a:solidFill>
            <a:schemeClr val="tx1"/>
          </a:solidFill>
          <a:latin typeface="Univers Condensed" panose="020B05060202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F279-503E-D452-2238-6E4BDC29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0" i="0" dirty="0">
                <a:solidFill>
                  <a:srgbClr val="1F1F1F"/>
                </a:solidFill>
                <a:effectLst/>
                <a:latin typeface="Google Sans"/>
              </a:rPr>
              <a:t>Assignment </a:t>
            </a:r>
            <a:r>
              <a:rPr lang="en-US" sz="4000" dirty="0">
                <a:solidFill>
                  <a:srgbClr val="1F1F1F"/>
                </a:solidFill>
                <a:latin typeface="Google Sans"/>
              </a:rPr>
              <a:t>2.10</a:t>
            </a: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4D75F0-04BD-5514-FF1F-C4DB119F7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b" anchorCtr="0">
            <a:normAutofit/>
          </a:bodyPr>
          <a:lstStyle/>
          <a:p>
            <a:pPr marL="0" indent="0">
              <a:buNone/>
            </a:pPr>
            <a:r>
              <a:rPr lang="en-SG" dirty="0"/>
              <a:t>Chin Jinn Liong</a:t>
            </a:r>
          </a:p>
          <a:p>
            <a:pPr marL="0" indent="0">
              <a:buNone/>
            </a:pPr>
            <a:r>
              <a:rPr lang="en-SG" dirty="0"/>
              <a:t>Ang Kok </a:t>
            </a:r>
            <a:r>
              <a:rPr lang="en-SG" dirty="0" err="1"/>
              <a:t>Beng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Ng </a:t>
            </a:r>
            <a:r>
              <a:rPr lang="en-SG" dirty="0" err="1"/>
              <a:t>Hanrong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Jody Cham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E50623-2E90-5680-CE88-21C6FD1FE9D3}"/>
              </a:ext>
            </a:extLst>
          </p:cNvPr>
          <p:cNvSpPr txBox="1">
            <a:spLocks/>
          </p:cNvSpPr>
          <p:nvPr/>
        </p:nvSpPr>
        <p:spPr>
          <a:xfrm>
            <a:off x="638881" y="268664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1F1F1F"/>
                </a:solidFill>
                <a:latin typeface="Google Sans"/>
              </a:rPr>
              <a:t>SCTP CLOUD INFRASTRUCTURE ENGINEERING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95308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85DE1E-BFC7-063F-C4B9-CE12CA16CA5A}"/>
              </a:ext>
            </a:extLst>
          </p:cNvPr>
          <p:cNvSpPr txBox="1"/>
          <p:nvPr/>
        </p:nvSpPr>
        <p:spPr>
          <a:xfrm>
            <a:off x="1231271" y="1348750"/>
            <a:ext cx="987733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Cloudflare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CDN (content delivery network) that </a:t>
            </a:r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focuses on security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whereas cloud front specializes in speed optimization.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Cloudflare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service that offers CDN and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DDoS protection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well as a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 firewall (WAF)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its customers while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Cloudfront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just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CDN provider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no other added benefits except for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accelerating content delivery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Cloudflare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CDN that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acts as a DNS for your website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while Amazon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Cloudfront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operates 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closer to networks and serves content directly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In other words, Cloudflare works like a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whereas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cloudfront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an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 server that delivers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servers closer to end-users for faster speeds and performance.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85F94-58AE-E12D-E502-3E5CA0032D34}"/>
              </a:ext>
            </a:extLst>
          </p:cNvPr>
          <p:cNvSpPr txBox="1"/>
          <p:nvPr/>
        </p:nvSpPr>
        <p:spPr>
          <a:xfrm>
            <a:off x="1231271" y="702419"/>
            <a:ext cx="102666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1. Explore the difference between AWS CloudFront and a commercial 3rd party tool like Cloudflare. In what situation would you use CloudFront over Cloudflare and vice versa?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C4AA2-BF3A-06A7-2AAE-0969F82CC52B}"/>
              </a:ext>
            </a:extLst>
          </p:cNvPr>
          <p:cNvSpPr txBox="1"/>
          <p:nvPr/>
        </p:nvSpPr>
        <p:spPr>
          <a:xfrm>
            <a:off x="1231271" y="4632087"/>
            <a:ext cx="44090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accent1"/>
                </a:solidFill>
              </a:rPr>
              <a:t>Cloudflare is a perfect solution for those looking to protect their site from attacks {provide more protection against DDoS attacks} or speed up their websites by delivering the right files closer to visitors to provide an optimal web experience regardless of location.</a:t>
            </a:r>
            <a:endParaRPr lang="en-SG" sz="14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7EBA3F-4848-2752-334B-6A7223D5246B}"/>
              </a:ext>
            </a:extLst>
          </p:cNvPr>
          <p:cNvSpPr txBox="1"/>
          <p:nvPr/>
        </p:nvSpPr>
        <p:spPr>
          <a:xfrm>
            <a:off x="6741816" y="4574793"/>
            <a:ext cx="43003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0" i="0" dirty="0">
                <a:solidFill>
                  <a:schemeClr val="accent2"/>
                </a:solidFill>
                <a:effectLst/>
                <a:latin typeface="Inter"/>
              </a:rPr>
              <a:t>If you’re planning to stream live or recorded videos to more than one location, it’s best to use a dedicated streaming service like Amazon CloudFront. Amazon CloudFront has built-in support for playing streaming media files and offers several features that make managing and delivering this type of content easier.</a:t>
            </a:r>
            <a:endParaRPr lang="en-SG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67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C83CD-EBE2-B19A-4E56-F649C30C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2. Explore the difference between AWS CloudFront and a caching tool like AWS </a:t>
            </a:r>
            <a:r>
              <a:rPr lang="en-US" sz="2500" dirty="0" err="1"/>
              <a:t>Elasticache</a:t>
            </a:r>
            <a:r>
              <a:rPr lang="en-US" sz="2500" dirty="0"/>
              <a:t>. What are the differences between the two? When would you use CloudFront and when would you use </a:t>
            </a:r>
            <a:r>
              <a:rPr lang="en-US" sz="2500" dirty="0" err="1"/>
              <a:t>Elasticache</a:t>
            </a:r>
            <a:r>
              <a:rPr lang="en-US" sz="2500" dirty="0"/>
              <a:t>?</a:t>
            </a:r>
            <a:endParaRPr lang="en-SG" sz="25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43255-3EB0-DDE7-DB7A-69B08066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49029-1E24-4372-6E0B-A31DA003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11/30/2023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DE2A6-8354-3A55-3E11-FDF58A8B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62D45EB-DF9D-D247-5770-B9A934B755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456" y="2292350"/>
          <a:ext cx="10447078" cy="3636968"/>
        </p:xfrm>
        <a:graphic>
          <a:graphicData uri="http://schemas.openxmlformats.org/drawingml/2006/table">
            <a:tbl>
              <a:tblPr/>
              <a:tblGrid>
                <a:gridCol w="1598435">
                  <a:extLst>
                    <a:ext uri="{9D8B030D-6E8A-4147-A177-3AD203B41FA5}">
                      <a16:colId xmlns:a16="http://schemas.microsoft.com/office/drawing/2014/main" val="4239528144"/>
                    </a:ext>
                  </a:extLst>
                </a:gridCol>
                <a:gridCol w="4444635">
                  <a:extLst>
                    <a:ext uri="{9D8B030D-6E8A-4147-A177-3AD203B41FA5}">
                      <a16:colId xmlns:a16="http://schemas.microsoft.com/office/drawing/2014/main" val="485560956"/>
                    </a:ext>
                  </a:extLst>
                </a:gridCol>
                <a:gridCol w="4404008">
                  <a:extLst>
                    <a:ext uri="{9D8B030D-6E8A-4147-A177-3AD203B41FA5}">
                      <a16:colId xmlns:a16="http://schemas.microsoft.com/office/drawing/2014/main" val="589496698"/>
                    </a:ext>
                  </a:extLst>
                </a:gridCol>
              </a:tblGrid>
              <a:tr h="3595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>
                          <a:solidFill>
                            <a:srgbClr val="A1A1A1"/>
                          </a:solidFill>
                          <a:effectLst/>
                          <a:latin typeface="Google Sans"/>
                        </a:rPr>
                        <a:t>Feature</a:t>
                      </a:r>
                      <a:endParaRPr lang="en-SG" sz="1600" b="0" i="0" u="none" strike="noStrike">
                        <a:solidFill>
                          <a:srgbClr val="A1A1A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09" marR="81709" marT="40855" marB="408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3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>
                          <a:solidFill>
                            <a:srgbClr val="A1A1A1"/>
                          </a:solidFill>
                          <a:effectLst/>
                          <a:latin typeface="Google Sans"/>
                        </a:rPr>
                        <a:t>AWS CloudFront</a:t>
                      </a:r>
                      <a:endParaRPr lang="en-SG" sz="1600" b="0" i="0" u="none" strike="noStrike">
                        <a:solidFill>
                          <a:srgbClr val="A1A1A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09" marR="81709" marT="40855" marB="408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3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>
                          <a:solidFill>
                            <a:srgbClr val="A1A1A1"/>
                          </a:solidFill>
                          <a:effectLst/>
                          <a:latin typeface="Google Sans"/>
                        </a:rPr>
                        <a:t>AWS Elasticache</a:t>
                      </a:r>
                      <a:endParaRPr lang="en-SG" sz="1600" b="0" i="0" u="none" strike="noStrike">
                        <a:solidFill>
                          <a:srgbClr val="A1A1A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09" marR="81709" marT="40855" marB="408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3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830952"/>
                  </a:ext>
                </a:extLst>
              </a:tr>
              <a:tr h="45938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>
                          <a:solidFill>
                            <a:srgbClr val="A1A1A1"/>
                          </a:solidFill>
                          <a:effectLst/>
                          <a:latin typeface="Google Sans"/>
                        </a:rPr>
                        <a:t>Type</a:t>
                      </a:r>
                      <a:endParaRPr lang="en-SG" sz="1600" b="0" i="0" u="none" strike="noStrike">
                        <a:solidFill>
                          <a:srgbClr val="A1A1A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88" marR="90788" marT="90788" marB="90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3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>
                          <a:solidFill>
                            <a:srgbClr val="A1A1A1"/>
                          </a:solidFill>
                          <a:effectLst/>
                          <a:latin typeface="Google Sans"/>
                        </a:rPr>
                        <a:t>Content delivery network (CDN)</a:t>
                      </a:r>
                      <a:endParaRPr lang="en-SG" sz="1600" b="0" i="0" u="none" strike="noStrike">
                        <a:solidFill>
                          <a:srgbClr val="A1A1A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88" marR="90788" marT="90788" marB="90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3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>
                          <a:solidFill>
                            <a:srgbClr val="A1A1A1"/>
                          </a:solidFill>
                          <a:effectLst/>
                          <a:latin typeface="Google Sans"/>
                        </a:rPr>
                        <a:t>In-memory data store</a:t>
                      </a:r>
                      <a:endParaRPr lang="en-SG" sz="1600" b="0" i="0" u="none" strike="noStrike">
                        <a:solidFill>
                          <a:srgbClr val="A1A1A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88" marR="90788" marT="90788" marB="90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3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295094"/>
                  </a:ext>
                </a:extLst>
              </a:tr>
              <a:tr h="70451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>
                          <a:solidFill>
                            <a:srgbClr val="A1A1A1"/>
                          </a:solidFill>
                          <a:effectLst/>
                          <a:latin typeface="Google Sans"/>
                        </a:rPr>
                        <a:t>Cached content</a:t>
                      </a:r>
                      <a:endParaRPr lang="en-SG" sz="1600" b="0" i="0" u="none" strike="noStrike">
                        <a:solidFill>
                          <a:srgbClr val="A1A1A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88" marR="90788" marT="90788" marB="90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3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>
                          <a:solidFill>
                            <a:srgbClr val="A1A1A1"/>
                          </a:solidFill>
                          <a:effectLst/>
                          <a:latin typeface="Google Sans"/>
                        </a:rPr>
                        <a:t>Static web content (images, HTML, CSS, JavaScript)</a:t>
                      </a:r>
                      <a:endParaRPr lang="en-SG" sz="1600" b="0" i="0" u="none" strike="noStrike">
                        <a:solidFill>
                          <a:srgbClr val="A1A1A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88" marR="90788" marT="90788" marB="90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3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>
                          <a:solidFill>
                            <a:srgbClr val="A1A1A1"/>
                          </a:solidFill>
                          <a:effectLst/>
                          <a:latin typeface="Google Sans"/>
                        </a:rPr>
                        <a:t>Data for applications (e.g., session data, product catalogs)</a:t>
                      </a:r>
                      <a:endParaRPr lang="en-SG" sz="1600" b="0" i="0" u="none" strike="noStrike">
                        <a:solidFill>
                          <a:srgbClr val="A1A1A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88" marR="90788" marT="90788" marB="90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3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5255"/>
                  </a:ext>
                </a:extLst>
              </a:tr>
              <a:tr h="70451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>
                          <a:solidFill>
                            <a:srgbClr val="A1A1A1"/>
                          </a:solidFill>
                          <a:effectLst/>
                          <a:latin typeface="Google Sans"/>
                        </a:rPr>
                        <a:t>Goal</a:t>
                      </a:r>
                      <a:endParaRPr lang="en-SG" sz="1600" b="0" i="0" u="none" strike="noStrike">
                        <a:solidFill>
                          <a:srgbClr val="A1A1A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88" marR="90788" marT="90788" marB="90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3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A1A1A1"/>
                          </a:solidFill>
                          <a:effectLst/>
                          <a:latin typeface="Google Sans"/>
                        </a:rPr>
                        <a:t>Reduce latency, improve load times</a:t>
                      </a:r>
                      <a:endParaRPr lang="en-US" sz="1600" b="0" i="0" u="none" strike="noStrike">
                        <a:solidFill>
                          <a:srgbClr val="A1A1A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88" marR="90788" marT="90788" marB="90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3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A1A1A1"/>
                          </a:solidFill>
                          <a:effectLst/>
                          <a:latin typeface="Google Sans"/>
                        </a:rPr>
                        <a:t>Reduce latency, increase throughput, reduce load on database</a:t>
                      </a:r>
                      <a:endParaRPr lang="en-US" sz="1600" b="0" i="0" u="none" strike="noStrike">
                        <a:solidFill>
                          <a:srgbClr val="A1A1A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88" marR="90788" marT="90788" marB="90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3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002773"/>
                  </a:ext>
                </a:extLst>
              </a:tr>
              <a:tr h="70451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>
                          <a:solidFill>
                            <a:srgbClr val="A1A1A1"/>
                          </a:solidFill>
                          <a:effectLst/>
                          <a:latin typeface="Google Sans"/>
                        </a:rPr>
                        <a:t>Use cases</a:t>
                      </a:r>
                      <a:endParaRPr lang="en-SG" sz="1600" b="0" i="0" u="none" strike="noStrike">
                        <a:solidFill>
                          <a:srgbClr val="A1A1A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88" marR="90788" marT="90788" marB="90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3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A1A1A1"/>
                          </a:solidFill>
                          <a:effectLst/>
                          <a:latin typeface="Google Sans"/>
                        </a:rPr>
                        <a:t>Website content delivery, streaming video, mobile applications</a:t>
                      </a:r>
                      <a:endParaRPr lang="en-US" sz="1600" b="0" i="0" u="none" strike="noStrike">
                        <a:solidFill>
                          <a:srgbClr val="A1A1A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88" marR="90788" marT="90788" marB="90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3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>
                          <a:solidFill>
                            <a:srgbClr val="A1A1A1"/>
                          </a:solidFill>
                          <a:effectLst/>
                          <a:latin typeface="Google Sans"/>
                        </a:rPr>
                        <a:t>Web applications, gaming applications, financial applications</a:t>
                      </a:r>
                      <a:endParaRPr lang="en-SG" sz="1600" b="0" i="0" u="none" strike="noStrike">
                        <a:solidFill>
                          <a:srgbClr val="A1A1A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88" marR="90788" marT="90788" marB="90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3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06009"/>
                  </a:ext>
                </a:extLst>
              </a:tr>
              <a:tr h="70451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>
                          <a:solidFill>
                            <a:srgbClr val="A1A1A1"/>
                          </a:solidFill>
                          <a:effectLst/>
                          <a:latin typeface="Google Sans"/>
                        </a:rPr>
                        <a:t>Security</a:t>
                      </a:r>
                      <a:endParaRPr lang="en-SG" sz="1600" b="0" i="0" u="none" strike="noStrike">
                        <a:solidFill>
                          <a:srgbClr val="A1A1A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88" marR="90788" marT="90788" marB="90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3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>
                          <a:solidFill>
                            <a:srgbClr val="A1A1A1"/>
                          </a:solidFill>
                          <a:effectLst/>
                          <a:latin typeface="Google Sans"/>
                        </a:rPr>
                        <a:t>HTTPS/TLS encryption, Signed URLs, Geolocation filtering</a:t>
                      </a:r>
                      <a:endParaRPr lang="en-SG" sz="1600" b="0" i="0" u="none" strike="noStrike">
                        <a:solidFill>
                          <a:srgbClr val="A1A1A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88" marR="90788" marT="90788" marB="90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3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A1A1A1"/>
                          </a:solidFill>
                          <a:effectLst/>
                          <a:latin typeface="Google Sans"/>
                        </a:rPr>
                        <a:t>Access control lists (ACLs), Network ACLs (NACLs), Security groups</a:t>
                      </a:r>
                      <a:endParaRPr lang="en-US" sz="1600" b="0" i="0" u="none" strike="noStrike" dirty="0">
                        <a:solidFill>
                          <a:srgbClr val="A1A1A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88" marR="90788" marT="90788" marB="90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3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15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7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C83CD-EBE2-B19A-4E56-F649C30C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3. Is AWS CloudFront a secure CDN? How does security in CloudFront work? Is CloudFront sufficient without alternative security tools like AWS DDoS Protection, WAF and Shield?</a:t>
            </a:r>
            <a:endParaRPr lang="en-SG" sz="25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43255-3EB0-DDE7-DB7A-69B08066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49029-1E24-4372-6E0B-A31DA003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11/30/2023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DE2A6-8354-3A55-3E11-FDF58A8B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F18680-1FFF-EDB9-786D-F64D535B6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 it is a secure CDN, it has various </a:t>
            </a:r>
            <a:r>
              <a:rPr lang="en-US" dirty="0" err="1"/>
              <a:t>secuirty</a:t>
            </a:r>
            <a:r>
              <a:rPr lang="en-US" dirty="0"/>
              <a:t> features such as:</a:t>
            </a:r>
          </a:p>
          <a:p>
            <a:r>
              <a:rPr lang="en-US" dirty="0"/>
              <a:t>1. SSL/TLS Encryption</a:t>
            </a:r>
          </a:p>
          <a:p>
            <a:r>
              <a:rPr lang="en-US" dirty="0"/>
              <a:t>2. Control Access using IAM, IP whitelisting/blacklisting</a:t>
            </a:r>
          </a:p>
          <a:p>
            <a:r>
              <a:rPr lang="en-US" dirty="0"/>
              <a:t>3. Geo-restrictions</a:t>
            </a:r>
          </a:p>
          <a:p>
            <a:r>
              <a:rPr lang="en-US" dirty="0"/>
              <a:t>4. AWS WAF integration, protect against web vulnerabilities</a:t>
            </a:r>
          </a:p>
          <a:p>
            <a:r>
              <a:rPr lang="en-US" dirty="0"/>
              <a:t>5. AWS Shield integration, protect against DDoS</a:t>
            </a:r>
          </a:p>
          <a:p>
            <a:r>
              <a:rPr lang="en-US" dirty="0" err="1"/>
              <a:t>Cloudfront</a:t>
            </a:r>
            <a:r>
              <a:rPr lang="en-US" dirty="0"/>
              <a:t> by itself although it has some security features, but it is not suffice at scale.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2465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C83CD-EBE2-B19A-4E56-F649C30C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4. Is AWS CloudFront better than other cloud providers' CDN tools? Do a quick research to illustrate the similarities and differences between the AWS, GCP and Azure CDNs.</a:t>
            </a:r>
            <a:endParaRPr lang="en-SG" sz="25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43255-3EB0-DDE7-DB7A-69B08066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49029-1E24-4372-6E0B-A31DA003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11/30/2023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DE2A6-8354-3A55-3E11-FDF58A8B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F18680-1FFF-EDB9-786D-F64D535B6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real benefits between the CDN networks of GCP, AWS and Azure. They each provide more or less the same features, it’s just a matter of which platform you are using the services 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4860652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hronicle">
      <a:majorFont>
        <a:latin typeface="Univers Condensed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589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-apple-system</vt:lpstr>
      <vt:lpstr>Google Sans</vt:lpstr>
      <vt:lpstr>Inter</vt:lpstr>
      <vt:lpstr>Arial</vt:lpstr>
      <vt:lpstr>Univers</vt:lpstr>
      <vt:lpstr>Univers Condensed</vt:lpstr>
      <vt:lpstr>ChronicleVTI</vt:lpstr>
      <vt:lpstr>Assignment 2.10</vt:lpstr>
      <vt:lpstr>PowerPoint Presentation</vt:lpstr>
      <vt:lpstr>2. Explore the difference between AWS CloudFront and a caching tool like AWS Elasticache. What are the differences between the two? When would you use CloudFront and when would you use Elasticache?</vt:lpstr>
      <vt:lpstr>3. Is AWS CloudFront a secure CDN? How does security in CloudFront work? Is CloudFront sufficient without alternative security tools like AWS DDoS Protection, WAF and Shield?</vt:lpstr>
      <vt:lpstr>4. Is AWS CloudFront better than other cloud providers' CDN tools? Do a quick research to illustrate the similarities and differences between the AWS, GCP and Azure CDNs.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Chinny Roast</dc:creator>
  <cp:lastModifiedBy>Chinny Roast</cp:lastModifiedBy>
  <cp:revision>1</cp:revision>
  <dcterms:created xsi:type="dcterms:W3CDTF">2023-11-30T12:18:31Z</dcterms:created>
  <dcterms:modified xsi:type="dcterms:W3CDTF">2023-11-30T12:46:50Z</dcterms:modified>
</cp:coreProperties>
</file>