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4" autoAdjust="0"/>
  </p:normalViewPr>
  <p:slideViewPr>
    <p:cSldViewPr>
      <p:cViewPr>
        <p:scale>
          <a:sx n="100" d="100"/>
          <a:sy n="100" d="100"/>
        </p:scale>
        <p:origin x="-536" y="-184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922B9-2264-964A-82F3-898AF2BDE8DC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8E7F-CF16-9945-9467-0BA56BDE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F9B010-675B-A84F-810D-2965FFC94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step back to the linear regime</a:t>
            </a:r>
            <a:r>
              <a:rPr lang="en-US" baseline="0" dirty="0" smtClean="0"/>
              <a:t> for a moment but consider a more sophisticated NS model. That is, a NS w/ superfluid core. Here I will be talking about resonant tidal excitations in SF NSs.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9B010-675B-A84F-810D-2965FFC946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Hang Yu, 2017</a:t>
            </a:r>
            <a:endParaRPr lang="en-US" dirty="0"/>
          </a:p>
          <a:p>
            <a:r>
              <a:rPr lang="en-US" dirty="0"/>
              <a:t>Page </a:t>
            </a:r>
            <a:fld id="{95334D6F-317F-3A42-8392-217FB37361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6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C477CB7C-2046-B442-80AA-61A03946D0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746325DF-25EF-6049-9E02-94BDC0585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Hang Yu, 01/28/2017</a:t>
            </a:r>
            <a:endParaRPr lang="en-US" dirty="0"/>
          </a:p>
          <a:p>
            <a:r>
              <a:rPr lang="en-US" dirty="0"/>
              <a:t>Page </a:t>
            </a:r>
            <a:fld id="{162C6750-5235-4A4D-958D-651A001269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F8D167A4-33F5-7C4F-920E-5C0082D50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7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52903393-CEAB-3A42-9869-ED5FAC18F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B8B572A1-2C5B-8F4D-93C1-7D908DDD0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A2DF12A6-1C5C-5641-9DD1-506C318AA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F4BE3C5C-7503-9140-80E7-9D2778DD5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CF37C6DF-3697-4E49-98C3-A8FC16144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6863B53D-0F2F-B343-B2A6-F2605F25D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40" y="730250"/>
            <a:ext cx="7107237" cy="123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Geneva" charset="0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Geneva" charset="0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07015" y="5867400"/>
            <a:ext cx="261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r>
              <a:rPr lang="en-US" dirty="0" smtClean="0"/>
              <a:t>Hang Yu, 01/28/2017</a:t>
            </a:r>
          </a:p>
          <a:p>
            <a:r>
              <a:rPr lang="en-US" dirty="0" smtClean="0"/>
              <a:t>Page </a:t>
            </a:r>
            <a:fld id="{D1AD18E0-63AD-F54F-B8E0-A8F501FC85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2" descr="Untitled-3.t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48000" y="5791201"/>
            <a:ext cx="1816120" cy="476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ＭＳ Ｐゴシック" charset="0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  <a:cs typeface="Genev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  <a:cs typeface="Genev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  <a:cs typeface="Geneva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8077200" cy="1470025"/>
          </a:xfrm>
        </p:spPr>
        <p:txBody>
          <a:bodyPr/>
          <a:lstStyle/>
          <a:p>
            <a:r>
              <a:rPr lang="en-US" dirty="0" smtClean="0"/>
              <a:t>The physics of compact objects and experimental improvements on detectors in the gravitational-wave 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Hang Yu</a:t>
            </a:r>
          </a:p>
          <a:p>
            <a:r>
              <a:rPr lang="en-US" dirty="0" smtClean="0"/>
              <a:t>Thesis proposal</a:t>
            </a:r>
          </a:p>
          <a:p>
            <a:r>
              <a:rPr lang="en-US" dirty="0" smtClean="0"/>
              <a:t>April 08,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4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ALIGO ASC </a:t>
            </a:r>
            <a:endParaRPr lang="en-US" dirty="0"/>
          </a:p>
        </p:txBody>
      </p:sp>
      <p:pic>
        <p:nvPicPr>
          <p:cNvPr id="5" name="Content Placeholder 4" descr="Screen Shot 2017-04-08 at 4.20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4" r="-26024"/>
          <a:stretch>
            <a:fillRect/>
          </a:stretch>
        </p:blipFill>
        <p:spPr>
          <a:xfrm>
            <a:off x="3141662" y="1752600"/>
            <a:ext cx="7221538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Hermite-gaussia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/>
        </p:blipFill>
        <p:spPr>
          <a:xfrm>
            <a:off x="914400" y="4267200"/>
            <a:ext cx="2341368" cy="2403686"/>
          </a:xfrm>
          <a:prstGeom prst="rect">
            <a:avLst/>
          </a:prstGeom>
        </p:spPr>
      </p:pic>
      <p:pic>
        <p:nvPicPr>
          <p:cNvPr id="8" name="Picture 7" descr="Screen Shot 2017-04-08 at 4.4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02018" cy="2358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0722" y="1828800"/>
            <a:ext cx="192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 credit:</a:t>
            </a:r>
          </a:p>
          <a:p>
            <a:r>
              <a:rPr lang="en-US" sz="1200" dirty="0" err="1" smtClean="0"/>
              <a:t>Martynov</a:t>
            </a:r>
            <a:r>
              <a:rPr lang="en-US" sz="1200" dirty="0" smtClean="0"/>
              <a:t> 2015, </a:t>
            </a:r>
            <a:r>
              <a:rPr lang="en-US" sz="1200" dirty="0"/>
              <a:t>PhD </a:t>
            </a:r>
            <a:r>
              <a:rPr lang="en-US" sz="1200" dirty="0" smtClean="0"/>
              <a:t>Thesis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769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the 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SRC ASC signal problematic at LHO</a:t>
            </a:r>
          </a:p>
          <a:p>
            <a:r>
              <a:rPr lang="en-US" dirty="0" smtClean="0"/>
              <a:t>Related to IFO thermal state</a:t>
            </a:r>
          </a:p>
          <a:p>
            <a:r>
              <a:rPr lang="en-US" dirty="0" smtClean="0"/>
              <a:t>Extra absorption at ITMX found -&gt; caused differential thermal lensing</a:t>
            </a:r>
          </a:p>
          <a:p>
            <a:r>
              <a:rPr lang="en-US" dirty="0" smtClean="0"/>
              <a:t>This can potentially explain why SRC ASC signal being bad.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0966" y="609600"/>
            <a:ext cx="8256834" cy="2775192"/>
            <a:chOff x="556965" y="1085609"/>
            <a:chExt cx="8256834" cy="2775192"/>
          </a:xfrm>
        </p:grpSpPr>
        <p:pic>
          <p:nvPicPr>
            <p:cNvPr id="6" name="Content Placeholder 4" descr="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53" t="26849" r="9160" b="41502"/>
            <a:stretch/>
          </p:blipFill>
          <p:spPr bwMode="auto">
            <a:xfrm>
              <a:off x="5723579" y="1085609"/>
              <a:ext cx="3090220" cy="2749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7" name="Picture 6" descr="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2" t="26968" r="8224" b="41441"/>
            <a:stretch/>
          </p:blipFill>
          <p:spPr>
            <a:xfrm>
              <a:off x="556965" y="1140641"/>
              <a:ext cx="3175847" cy="272016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805" y="1367368"/>
              <a:ext cx="2095500" cy="2286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17" y="2058810"/>
              <a:ext cx="2095500" cy="2286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17" y="2679701"/>
              <a:ext cx="2095500" cy="22860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84" y="3286479"/>
              <a:ext cx="2095500" cy="228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3019778" y="1467556"/>
              <a:ext cx="546806" cy="128412"/>
            </a:xfrm>
            <a:prstGeom prst="straightConnector1">
              <a:avLst/>
            </a:prstGeom>
            <a:ln w="31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723579" y="1467556"/>
              <a:ext cx="471199" cy="239888"/>
            </a:xfrm>
            <a:prstGeom prst="straightConnector1">
              <a:avLst/>
            </a:prstGeom>
            <a:ln w="31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019778" y="1889478"/>
              <a:ext cx="546806" cy="228600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723579" y="1509889"/>
              <a:ext cx="829621" cy="650522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3019778" y="2794001"/>
              <a:ext cx="589139" cy="114300"/>
            </a:xfrm>
            <a:prstGeom prst="straightConnector1">
              <a:avLst/>
            </a:prstGeom>
            <a:ln w="3175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</p:cNvCxnSpPr>
            <p:nvPr/>
          </p:nvCxnSpPr>
          <p:spPr>
            <a:xfrm flipV="1">
              <a:off x="5704417" y="1367368"/>
              <a:ext cx="1351139" cy="1426633"/>
            </a:xfrm>
            <a:prstGeom prst="straightConnector1">
              <a:avLst/>
            </a:prstGeom>
            <a:ln w="3175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090334" y="3386667"/>
              <a:ext cx="448028" cy="128412"/>
            </a:xfrm>
            <a:prstGeom prst="straightConnector1">
              <a:avLst/>
            </a:prstGeom>
            <a:ln w="31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5704417" y="2287410"/>
              <a:ext cx="1506361" cy="1099257"/>
            </a:xfrm>
            <a:prstGeom prst="straightConnector1">
              <a:avLst/>
            </a:prstGeom>
            <a:ln w="31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Content Placeholder 4" descr="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t="27226" r="43196" b="41383"/>
          <a:stretch/>
        </p:blipFill>
        <p:spPr>
          <a:xfrm>
            <a:off x="1249829" y="3467100"/>
            <a:ext cx="6217771" cy="3314700"/>
          </a:xfrm>
        </p:spPr>
      </p:pic>
      <p:sp>
        <p:nvSpPr>
          <p:cNvPr id="21" name="TextBox 20"/>
          <p:cNvSpPr txBox="1"/>
          <p:nvPr/>
        </p:nvSpPr>
        <p:spPr>
          <a:xfrm>
            <a:off x="1566333" y="152400"/>
            <a:ext cx="97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0030" y="152400"/>
            <a:ext cx="238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100 km ITMX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ASC Scheme for 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981200"/>
            <a:ext cx="5051425" cy="4114800"/>
          </a:xfrm>
        </p:spPr>
        <p:txBody>
          <a:bodyPr/>
          <a:lstStyle/>
          <a:p>
            <a:r>
              <a:rPr lang="en-US" dirty="0" smtClean="0"/>
              <a:t>Utilizing the Control Laser used for squeezed vacuum injection.</a:t>
            </a:r>
          </a:p>
          <a:p>
            <a:r>
              <a:rPr lang="en-US" dirty="0" smtClean="0"/>
              <a:t>Under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Screen Shot 2017-04-08 at 4.5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62200"/>
            <a:ext cx="4496805" cy="341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5257800"/>
            <a:ext cx="124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Dwyer et al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77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0" y="436561"/>
            <a:ext cx="7107237" cy="1239839"/>
          </a:xfrm>
        </p:spPr>
        <p:txBody>
          <a:bodyPr/>
          <a:lstStyle/>
          <a:p>
            <a:r>
              <a:rPr lang="en-US" dirty="0" smtClean="0"/>
              <a:t>GWCLEANING: FEED-FORWARD NOISE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degrees of freedom are cross-coupled</a:t>
            </a:r>
          </a:p>
          <a:p>
            <a:r>
              <a:rPr lang="en-US" dirty="0" smtClean="0"/>
              <a:t>Local: angle to length; length to angle</a:t>
            </a:r>
          </a:p>
          <a:p>
            <a:r>
              <a:rPr lang="en-US" dirty="0" smtClean="0"/>
              <a:t>Global: seismic to length; length to angle</a:t>
            </a:r>
          </a:p>
          <a:p>
            <a:r>
              <a:rPr lang="en-US" dirty="0" smtClean="0"/>
              <a:t>Decouple via feed-forward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Feed-Forward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594225" cy="4114800"/>
          </a:xfrm>
        </p:spPr>
        <p:txBody>
          <a:bodyPr/>
          <a:lstStyle/>
          <a:p>
            <a:r>
              <a:rPr lang="en-US" dirty="0" smtClean="0"/>
              <a:t>Local coupling: </a:t>
            </a:r>
          </a:p>
          <a:p>
            <a:pPr lvl="1"/>
            <a:r>
              <a:rPr lang="en-US" dirty="0" smtClean="0"/>
              <a:t>Spot </a:t>
            </a:r>
            <a:r>
              <a:rPr lang="en-US" dirty="0" err="1" smtClean="0"/>
              <a:t>mis</a:t>
            </a:r>
            <a:r>
              <a:rPr lang="en-US" dirty="0"/>
              <a:t>-</a:t>
            </a:r>
            <a:r>
              <a:rPr lang="en-US" dirty="0" smtClean="0"/>
              <a:t>centering couples angular motion to length</a:t>
            </a:r>
          </a:p>
          <a:p>
            <a:pPr lvl="1"/>
            <a:r>
              <a:rPr lang="en-US" dirty="0" smtClean="0"/>
              <a:t>Suspension system couples length actuation to angular motion</a:t>
            </a:r>
          </a:p>
          <a:p>
            <a:pPr lvl="1"/>
            <a:r>
              <a:rPr lang="en-US" dirty="0" smtClean="0"/>
              <a:t>Can be canceled with single-input-single-output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Screen Shot 2017-04-08 at 5.1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4644677" cy="3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1_PRCL_err_decoup_t_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4129240" cy="3096930"/>
          </a:xfrm>
          <a:prstGeom prst="rect">
            <a:avLst/>
          </a:prstGeom>
        </p:spPr>
      </p:pic>
      <p:pic>
        <p:nvPicPr>
          <p:cNvPr id="5" name="Picture 4" descr="H1_PRCL_ctrl_decoup_t_d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5486400" cy="453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Feed-Forward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221538" cy="4114800"/>
          </a:xfrm>
        </p:spPr>
        <p:txBody>
          <a:bodyPr/>
          <a:lstStyle/>
          <a:p>
            <a:r>
              <a:rPr lang="en-US" dirty="0" smtClean="0"/>
              <a:t>SEI to LSC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6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oup_t_vs_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7848600" cy="5486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524000"/>
            <a:ext cx="7221538" cy="4572000"/>
          </a:xfrm>
        </p:spPr>
        <p:txBody>
          <a:bodyPr/>
          <a:lstStyle/>
          <a:p>
            <a:r>
              <a:rPr lang="en-US" dirty="0" smtClean="0"/>
              <a:t>LSC to CHARD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3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0" y="457200"/>
            <a:ext cx="7107237" cy="1239839"/>
          </a:xfrm>
        </p:spPr>
        <p:txBody>
          <a:bodyPr/>
          <a:lstStyle/>
          <a:p>
            <a:r>
              <a:rPr lang="en-US" dirty="0" smtClean="0"/>
              <a:t>ENHANCED CHI-SQ GLITCH VETOING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1752600"/>
            <a:ext cx="4074172" cy="4060575"/>
            <a:chOff x="172502" y="912911"/>
            <a:chExt cx="8733351" cy="5945089"/>
          </a:xfrm>
        </p:grpSpPr>
        <p:pic>
          <p:nvPicPr>
            <p:cNvPr id="5" name="Picture 4" descr="SNR_aft_fullSub_L1_1126259462.42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0" t="5787" r="8422"/>
            <a:stretch/>
          </p:blipFill>
          <p:spPr>
            <a:xfrm>
              <a:off x="5529820" y="3947859"/>
              <a:ext cx="3376033" cy="2771410"/>
            </a:xfrm>
            <a:prstGeom prst="rect">
              <a:avLst/>
            </a:prstGeom>
          </p:spPr>
        </p:pic>
        <p:pic>
          <p:nvPicPr>
            <p:cNvPr id="6" name="Content Placeholder 4" descr="b4_L1_1126259462.42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7" t="-1344" r="5420" b="-81"/>
            <a:stretch/>
          </p:blipFill>
          <p:spPr bwMode="auto">
            <a:xfrm>
              <a:off x="172502" y="912911"/>
              <a:ext cx="5467369" cy="3037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7" name="Picture 6" descr="L1_1126259462.420_rm_wf_1_know_loc_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2" r="7055"/>
            <a:stretch/>
          </p:blipFill>
          <p:spPr>
            <a:xfrm>
              <a:off x="276864" y="3787270"/>
              <a:ext cx="5252957" cy="3070730"/>
            </a:xfrm>
            <a:prstGeom prst="rect">
              <a:avLst/>
            </a:prstGeom>
          </p:spPr>
        </p:pic>
        <p:pic>
          <p:nvPicPr>
            <p:cNvPr id="8" name="Picture 7" descr="SNR_b4_L1_1126259462.4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1" t="6888" r="8010" b="4658"/>
            <a:stretch/>
          </p:blipFill>
          <p:spPr>
            <a:xfrm>
              <a:off x="5529820" y="1202055"/>
              <a:ext cx="3376033" cy="258521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724400" y="1981200"/>
            <a:ext cx="4259549" cy="3723583"/>
            <a:chOff x="1" y="907095"/>
            <a:chExt cx="9130719" cy="5996868"/>
          </a:xfrm>
        </p:grpSpPr>
        <p:pic>
          <p:nvPicPr>
            <p:cNvPr id="10" name="Picture 9" descr="SNR_aft_H1_1133166777.838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2" t="6614" r="8216" b="4381"/>
            <a:stretch/>
          </p:blipFill>
          <p:spPr>
            <a:xfrm>
              <a:off x="5733922" y="3976093"/>
              <a:ext cx="3396798" cy="2770240"/>
            </a:xfrm>
            <a:prstGeom prst="rect">
              <a:avLst/>
            </a:prstGeom>
          </p:spPr>
        </p:pic>
        <p:pic>
          <p:nvPicPr>
            <p:cNvPr id="11" name="Content Placeholder 4" descr="b4_H1_1133166777.838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2" t="8403" r="7300" b="3413"/>
            <a:stretch/>
          </p:blipFill>
          <p:spPr bwMode="auto">
            <a:xfrm>
              <a:off x="1" y="907095"/>
              <a:ext cx="5859802" cy="3068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12" name="Picture 11" descr="H1_1133166777.838_rm_wf_1_know_loc_0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3" t="7207" r="7234" b="2986"/>
            <a:stretch/>
          </p:blipFill>
          <p:spPr>
            <a:xfrm>
              <a:off x="33720" y="3855148"/>
              <a:ext cx="5725852" cy="3048815"/>
            </a:xfrm>
            <a:prstGeom prst="rect">
              <a:avLst/>
            </a:prstGeom>
          </p:spPr>
        </p:pic>
        <p:pic>
          <p:nvPicPr>
            <p:cNvPr id="13" name="Picture 12" descr="SNR_b4_H1_1133166777.838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4" t="6613" r="7803" b="4933"/>
            <a:stretch/>
          </p:blipFill>
          <p:spPr>
            <a:xfrm>
              <a:off x="5829563" y="1126041"/>
              <a:ext cx="3301157" cy="257792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066800" y="1524000"/>
            <a:ext cx="235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GW150914 in L1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7464" y="1524000"/>
            <a:ext cx="123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Glitch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Adv. LIGO’s detection of GW heralds a new age of GW astrophysics. </a:t>
            </a:r>
          </a:p>
          <a:p>
            <a:r>
              <a:rPr lang="en-US" dirty="0" smtClean="0"/>
              <a:t>It requires both better understanding/modeling of the astrophysical sources, </a:t>
            </a:r>
          </a:p>
          <a:p>
            <a:r>
              <a:rPr lang="en-US" dirty="0" smtClean="0"/>
              <a:t>and more sensitive and robust GW detector.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04/08/2017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107237" cy="1239839"/>
          </a:xfrm>
        </p:spPr>
        <p:txBody>
          <a:bodyPr/>
          <a:lstStyle/>
          <a:p>
            <a:r>
              <a:rPr lang="en-US" dirty="0" smtClean="0"/>
              <a:t>I. OBSERVABLES </a:t>
            </a:r>
            <a:r>
              <a:rPr lang="en-US" dirty="0"/>
              <a:t>IN COMPACT OBJECTS (NEUTRON STARS)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I.1 Traditional E&amp;M signatures: exposing burning ashes in Type-I X-ray bursts</a:t>
            </a:r>
          </a:p>
          <a:p>
            <a:r>
              <a:rPr lang="en-US" dirty="0" smtClean="0"/>
              <a:t>I.2 GW signatures: tidal interactions in coalescing binary NSs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8961"/>
            <a:ext cx="7107237" cy="1239839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EXPOSING ASHES IN TYPE I X-RAY BURSTS </a:t>
            </a:r>
            <a:br>
              <a:rPr lang="en-US" dirty="0" smtClean="0"/>
            </a:br>
            <a:r>
              <a:rPr lang="en-US" sz="1800" b="0" i="1" dirty="0" smtClean="0"/>
              <a:t>(ongoing)</a:t>
            </a:r>
            <a:endParaRPr lang="en-US" sz="1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221538" cy="4191000"/>
          </a:xfrm>
        </p:spPr>
        <p:txBody>
          <a:bodyPr/>
          <a:lstStyle/>
          <a:p>
            <a:r>
              <a:rPr lang="en-US" dirty="0" smtClean="0"/>
              <a:t>Type I X-ray bursts: run-away thermonuclear burning of H and/or He on the surface of an NS. </a:t>
            </a:r>
          </a:p>
          <a:p>
            <a:r>
              <a:rPr lang="en-US" dirty="0" smtClean="0"/>
              <a:t>A small fraction exhibits strong </a:t>
            </a:r>
            <a:r>
              <a:rPr lang="en-US" dirty="0" err="1" smtClean="0"/>
              <a:t>photospheric</a:t>
            </a:r>
            <a:r>
              <a:rPr lang="en-US" dirty="0" smtClean="0"/>
              <a:t> expansion.</a:t>
            </a:r>
          </a:p>
          <a:p>
            <a:r>
              <a:rPr lang="en-US" dirty="0" smtClean="0"/>
              <a:t>The freshly synthesized heavy-element ashes can be ejected in </a:t>
            </a:r>
            <a:r>
              <a:rPr lang="en-US" dirty="0" err="1" smtClean="0"/>
              <a:t>rediative</a:t>
            </a:r>
            <a:r>
              <a:rPr lang="en-US" dirty="0" smtClean="0"/>
              <a:t> wind. </a:t>
            </a:r>
          </a:p>
          <a:p>
            <a:r>
              <a:rPr lang="en-US" dirty="0" smtClean="0"/>
              <a:t>Ashes -&gt; source of opacity -&gt; absorption edges in spectra.</a:t>
            </a:r>
          </a:p>
          <a:p>
            <a:r>
              <a:rPr lang="en-US" dirty="0" smtClean="0"/>
              <a:t>Measure surface gravity via redshift of the edge location. </a:t>
            </a:r>
          </a:p>
          <a:p>
            <a:r>
              <a:rPr lang="en-US" dirty="0" smtClean="0"/>
              <a:t>Constrain </a:t>
            </a:r>
            <a:r>
              <a:rPr lang="en-US" dirty="0" err="1" smtClean="0"/>
              <a:t>EoS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2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ovi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4" r="-15904"/>
          <a:stretch>
            <a:fillRect/>
          </a:stretch>
        </p:blipFill>
        <p:spPr>
          <a:xfrm>
            <a:off x="-1271500" y="152400"/>
            <a:ext cx="11634700" cy="6629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07237" cy="1239839"/>
          </a:xfrm>
        </p:spPr>
        <p:txBody>
          <a:bodyPr/>
          <a:lstStyle/>
          <a:p>
            <a:r>
              <a:rPr lang="en-US" dirty="0" smtClean="0"/>
              <a:t>TIDAL INTERACTIONS IN COALESCING BINARY NS’S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600200"/>
            <a:ext cx="7221538" cy="4495800"/>
          </a:xfrm>
        </p:spPr>
        <p:txBody>
          <a:bodyPr/>
          <a:lstStyle/>
          <a:p>
            <a:r>
              <a:rPr lang="en-US" dirty="0" smtClean="0"/>
              <a:t>BNS </a:t>
            </a:r>
            <a:r>
              <a:rPr lang="mr-IN" dirty="0" smtClean="0"/>
              <a:t>–</a:t>
            </a:r>
            <a:r>
              <a:rPr lang="en-US" dirty="0" smtClean="0"/>
              <a:t> Sources for ground GW detectors</a:t>
            </a:r>
          </a:p>
          <a:p>
            <a:r>
              <a:rPr lang="en-US" dirty="0" smtClean="0"/>
              <a:t>Orbital energy to NS internal energy </a:t>
            </a:r>
            <a:r>
              <a:rPr lang="mr-IN" dirty="0" smtClean="0"/>
              <a:t>–</a:t>
            </a:r>
            <a:r>
              <a:rPr lang="en-US" dirty="0" smtClean="0"/>
              <a:t> tidal phase shift</a:t>
            </a:r>
          </a:p>
          <a:p>
            <a:r>
              <a:rPr lang="en-US" dirty="0" smtClean="0"/>
              <a:t>Linear dynamic tides </a:t>
            </a:r>
            <a:r>
              <a:rPr lang="mr-IN" dirty="0" smtClean="0"/>
              <a:t>–</a:t>
            </a:r>
            <a:r>
              <a:rPr lang="en-US" dirty="0" smtClean="0"/>
              <a:t> driven H.O.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NS g mode </a:t>
            </a:r>
            <a:r>
              <a:rPr lang="en-US" sz="1800" dirty="0" err="1" smtClean="0"/>
              <a:t>eigenfreq</a:t>
            </a:r>
            <a:r>
              <a:rPr lang="en-US" sz="1800" dirty="0" smtClean="0"/>
              <a:t> ~ orbital </a:t>
            </a:r>
            <a:r>
              <a:rPr lang="en-US" sz="1800" dirty="0" err="1" smtClean="0"/>
              <a:t>freq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Normal fluid vs. superfluid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Single fluid vs. two-fluid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Different source of </a:t>
            </a:r>
            <a:r>
              <a:rPr lang="en-US" sz="1800" dirty="0" err="1" smtClean="0"/>
              <a:t>bouyancy</a:t>
            </a:r>
            <a:endParaRPr lang="en-US" sz="1800" dirty="0" smtClean="0"/>
          </a:p>
          <a:p>
            <a:r>
              <a:rPr lang="en-US" dirty="0" smtClean="0"/>
              <a:t>The amplitude and frequency of the resonance probes the stratification, composition, and superfluid state of the core of 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200" y="457200"/>
            <a:ext cx="2514600" cy="2743200"/>
            <a:chOff x="4953000" y="1352550"/>
            <a:chExt cx="2971800" cy="2895600"/>
          </a:xfrm>
        </p:grpSpPr>
        <p:sp>
          <p:nvSpPr>
            <p:cNvPr id="6" name="Oval 5"/>
            <p:cNvSpPr/>
            <p:nvPr/>
          </p:nvSpPr>
          <p:spPr bwMode="auto">
            <a:xfrm>
              <a:off x="6096000" y="2571750"/>
              <a:ext cx="7620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4953000" y="1352550"/>
              <a:ext cx="2895600" cy="2895600"/>
            </a:xfrm>
            <a:prstGeom prst="arc">
              <a:avLst>
                <a:gd name="adj1" fmla="val 19058845"/>
                <a:gd name="adj2" fmla="val 27582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658100" y="22669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7620000" y="173355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6096000" y="2895600"/>
            <a:ext cx="2333776" cy="1704329"/>
            <a:chOff x="5514824" y="2665731"/>
            <a:chExt cx="3248176" cy="2924798"/>
          </a:xfrm>
        </p:grpSpPr>
        <p:sp>
          <p:nvSpPr>
            <p:cNvPr id="11" name="Cloud 10"/>
            <p:cNvSpPr/>
            <p:nvPr/>
          </p:nvSpPr>
          <p:spPr bwMode="auto">
            <a:xfrm>
              <a:off x="5514824" y="2665731"/>
              <a:ext cx="1724177" cy="1450339"/>
            </a:xfrm>
            <a:prstGeom prst="cloud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5562600" y="4523500"/>
              <a:ext cx="1592328" cy="1067029"/>
            </a:xfrm>
            <a:prstGeom prst="cloud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6324600" y="4146551"/>
              <a:ext cx="0" cy="419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100" y="4673600"/>
              <a:ext cx="1155700" cy="5842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500" y="4673600"/>
              <a:ext cx="1155700" cy="5842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0" y="2971801"/>
              <a:ext cx="1257300" cy="673100"/>
            </a:xfrm>
            <a:prstGeom prst="rect">
              <a:avLst/>
            </a:prstGeom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00" y="2971801"/>
              <a:ext cx="12573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49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8961"/>
            <a:ext cx="7107237" cy="1239839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en-US" dirty="0" smtClean="0"/>
              <a:t>Superfluid </a:t>
            </a:r>
            <a:r>
              <a:rPr lang="en-US" dirty="0" err="1" smtClean="0"/>
              <a:t>npe</a:t>
            </a:r>
            <a:r>
              <a:rPr lang="en-US" dirty="0" smtClean="0"/>
              <a:t>\mu NS</a:t>
            </a:r>
            <a:br>
              <a:rPr lang="en-US" dirty="0" smtClean="0"/>
            </a:br>
            <a:r>
              <a:rPr lang="en-US" sz="1800" b="0" i="1" dirty="0" smtClean="0"/>
              <a:t>published: MNRAS, 464, 2622 (2017)</a:t>
            </a:r>
            <a:endParaRPr lang="en-US" sz="1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modeFr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4790564" cy="4258277"/>
          </a:xfrm>
          <a:prstGeom prst="rect">
            <a:avLst/>
          </a:prstGeom>
        </p:spPr>
      </p:pic>
      <p:pic>
        <p:nvPicPr>
          <p:cNvPr id="6" name="Picture 5" descr="delPh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r="47639"/>
          <a:stretch/>
        </p:blipFill>
        <p:spPr>
          <a:xfrm>
            <a:off x="4724400" y="1600200"/>
            <a:ext cx="4082893" cy="42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0" y="588961"/>
            <a:ext cx="7434260" cy="1239839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NS with Hyperons in the inner core</a:t>
            </a:r>
            <a:br>
              <a:rPr lang="en-US" dirty="0" smtClean="0"/>
            </a:br>
            <a:r>
              <a:rPr lang="en-US" sz="1800" b="0" i="1" dirty="0" smtClean="0"/>
              <a:t>(submitted to MNRAS)</a:t>
            </a:r>
            <a:endParaRPr lang="en-US" sz="1800" b="0" i="1" dirty="0"/>
          </a:p>
        </p:txBody>
      </p:sp>
      <p:pic>
        <p:nvPicPr>
          <p:cNvPr id="5" name="Content Placeholder 4" descr="Screen Shot 2017-04-08 at 3.34.1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5555" r="1861"/>
          <a:stretch/>
        </p:blipFill>
        <p:spPr>
          <a:xfrm>
            <a:off x="0" y="1752600"/>
            <a:ext cx="4267201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reen Shot 2017-04-08 at 3.3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295400"/>
            <a:ext cx="5156200" cy="2540000"/>
          </a:xfrm>
          <a:prstGeom prst="rect">
            <a:avLst/>
          </a:prstGeom>
        </p:spPr>
      </p:pic>
      <p:pic>
        <p:nvPicPr>
          <p:cNvPr id="7" name="Picture 6" descr="Screen Shot 2017-04-08 at 3.35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33800"/>
            <a:ext cx="4560455" cy="3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67660" cy="1239839"/>
          </a:xfrm>
        </p:spPr>
        <p:txBody>
          <a:bodyPr/>
          <a:lstStyle/>
          <a:p>
            <a:r>
              <a:rPr lang="en-US" dirty="0" smtClean="0"/>
              <a:t>II. IMPROVING THE PERFORMANCE OF GW DETECTORS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676400"/>
            <a:ext cx="7221538" cy="4419600"/>
          </a:xfrm>
        </p:spPr>
        <p:txBody>
          <a:bodyPr/>
          <a:lstStyle/>
          <a:p>
            <a:r>
              <a:rPr lang="en-US" dirty="0" smtClean="0"/>
              <a:t>II.1 LIGO commissioning: alignment sensing and control (ASC)</a:t>
            </a:r>
          </a:p>
          <a:p>
            <a:r>
              <a:rPr lang="en-US" dirty="0" smtClean="0"/>
              <a:t>II.2 </a:t>
            </a:r>
            <a:r>
              <a:rPr lang="en-US" dirty="0" err="1" smtClean="0"/>
              <a:t>GWcleaning</a:t>
            </a:r>
            <a:r>
              <a:rPr lang="en-US" dirty="0" smtClean="0"/>
              <a:t>: feed-forward noise cancellation</a:t>
            </a:r>
          </a:p>
          <a:p>
            <a:r>
              <a:rPr lang="en-US" dirty="0" smtClean="0"/>
              <a:t>II.3 Enhanced chi-</a:t>
            </a:r>
            <a:r>
              <a:rPr lang="en-US" dirty="0" err="1" smtClean="0"/>
              <a:t>sq</a:t>
            </a:r>
            <a:r>
              <a:rPr lang="en-US" dirty="0" smtClean="0"/>
              <a:t> glitch vetoing</a:t>
            </a:r>
          </a:p>
          <a:p>
            <a:r>
              <a:rPr lang="en-US" dirty="0" smtClean="0"/>
              <a:t>(II.4 Coating thermal noise)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Hang Yu, 01/28/2017</a:t>
            </a:r>
          </a:p>
          <a:p>
            <a:r>
              <a:rPr lang="en-US" smtClean="0"/>
              <a:t>Page </a:t>
            </a:r>
            <a:fld id="{162C6750-5235-4A4D-958D-651A0012696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39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99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2D2D"/>
      </a:accent6>
      <a:hlink>
        <a:srgbClr val="4D4D4D"/>
      </a:hlink>
      <a:folHlink>
        <a:srgbClr val="EAEAEA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3378</TotalTime>
  <Words>701</Words>
  <Application>Microsoft Macintosh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The physics of compact objects and experimental improvements on detectors in the gravitational-wave era</vt:lpstr>
      <vt:lpstr>INTRODUCTION</vt:lpstr>
      <vt:lpstr>I. OBSERVABLES IN COMPACT OBJECTS (NEUTRON STARS)</vt:lpstr>
      <vt:lpstr>EXPOSING ASHES IN TYPE I X-RAY BURSTS  (ongoing)</vt:lpstr>
      <vt:lpstr>PowerPoint Presentation</vt:lpstr>
      <vt:lpstr>TIDAL INTERACTIONS IN COALESCING BINARY NS’S</vt:lpstr>
      <vt:lpstr>Superfluid npe\mu NS published: MNRAS, 464, 2622 (2017)</vt:lpstr>
      <vt:lpstr>NS with Hyperons in the inner core (submitted to MNRAS)</vt:lpstr>
      <vt:lpstr>II. IMPROVING THE PERFORMANCE OF GW DETECTORS </vt:lpstr>
      <vt:lpstr>ALIGO ASC </vt:lpstr>
      <vt:lpstr>Aligning the SRC</vt:lpstr>
      <vt:lpstr>PowerPoint Presentation</vt:lpstr>
      <vt:lpstr>New ASC Scheme for SRC</vt:lpstr>
      <vt:lpstr>GWCLEANING: FEED-FORWARD NOISE CANCELLATION</vt:lpstr>
      <vt:lpstr>Local Feed-Forward</vt:lpstr>
      <vt:lpstr>Global Feed-Forward</vt:lpstr>
      <vt:lpstr>PowerPoint Presentation</vt:lpstr>
      <vt:lpstr>ENHANCED CHI-SQ GLITCH VETOING</vt:lpstr>
    </vt:vector>
  </TitlesOfParts>
  <Company>Allison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Hang Yu</cp:lastModifiedBy>
  <cp:revision>144</cp:revision>
  <cp:lastPrinted>2002-10-29T20:49:27Z</cp:lastPrinted>
  <dcterms:created xsi:type="dcterms:W3CDTF">2002-10-29T20:26:18Z</dcterms:created>
  <dcterms:modified xsi:type="dcterms:W3CDTF">2017-04-08T21:38:53Z</dcterms:modified>
</cp:coreProperties>
</file>