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46" r:id="rId1"/>
  </p:sldMasterIdLst>
  <p:notesMasterIdLst>
    <p:notesMasterId r:id="rId121"/>
  </p:notesMasterIdLst>
  <p:handoutMasterIdLst>
    <p:handoutMasterId r:id="rId122"/>
  </p:handoutMasterIdLst>
  <p:sldIdLst>
    <p:sldId id="257" r:id="rId2"/>
    <p:sldId id="346" r:id="rId3"/>
    <p:sldId id="347" r:id="rId4"/>
    <p:sldId id="348" r:id="rId5"/>
    <p:sldId id="349" r:id="rId6"/>
    <p:sldId id="350" r:id="rId7"/>
    <p:sldId id="351" r:id="rId8"/>
    <p:sldId id="352" r:id="rId9"/>
    <p:sldId id="353" r:id="rId10"/>
    <p:sldId id="354" r:id="rId11"/>
    <p:sldId id="355" r:id="rId12"/>
    <p:sldId id="356" r:id="rId13"/>
    <p:sldId id="357" r:id="rId14"/>
    <p:sldId id="358" r:id="rId15"/>
    <p:sldId id="359" r:id="rId16"/>
    <p:sldId id="360" r:id="rId17"/>
    <p:sldId id="361" r:id="rId18"/>
    <p:sldId id="362" r:id="rId19"/>
    <p:sldId id="363" r:id="rId20"/>
    <p:sldId id="364" r:id="rId21"/>
    <p:sldId id="365" r:id="rId22"/>
    <p:sldId id="366" r:id="rId23"/>
    <p:sldId id="367" r:id="rId24"/>
    <p:sldId id="368" r:id="rId25"/>
    <p:sldId id="369" r:id="rId26"/>
    <p:sldId id="370" r:id="rId27"/>
    <p:sldId id="371" r:id="rId28"/>
    <p:sldId id="372" r:id="rId29"/>
    <p:sldId id="373" r:id="rId30"/>
    <p:sldId id="374" r:id="rId31"/>
    <p:sldId id="375" r:id="rId32"/>
    <p:sldId id="376" r:id="rId33"/>
    <p:sldId id="377" r:id="rId34"/>
    <p:sldId id="378" r:id="rId35"/>
    <p:sldId id="379" r:id="rId36"/>
    <p:sldId id="380" r:id="rId37"/>
    <p:sldId id="381" r:id="rId38"/>
    <p:sldId id="382" r:id="rId39"/>
    <p:sldId id="383" r:id="rId40"/>
    <p:sldId id="384" r:id="rId41"/>
    <p:sldId id="385" r:id="rId42"/>
    <p:sldId id="386" r:id="rId43"/>
    <p:sldId id="387" r:id="rId44"/>
    <p:sldId id="388" r:id="rId45"/>
    <p:sldId id="389" r:id="rId46"/>
    <p:sldId id="390" r:id="rId47"/>
    <p:sldId id="391" r:id="rId48"/>
    <p:sldId id="392" r:id="rId49"/>
    <p:sldId id="393" r:id="rId50"/>
    <p:sldId id="394" r:id="rId51"/>
    <p:sldId id="395" r:id="rId52"/>
    <p:sldId id="396" r:id="rId53"/>
    <p:sldId id="397" r:id="rId54"/>
    <p:sldId id="398" r:id="rId55"/>
    <p:sldId id="399" r:id="rId56"/>
    <p:sldId id="400" r:id="rId57"/>
    <p:sldId id="401" r:id="rId58"/>
    <p:sldId id="402" r:id="rId59"/>
    <p:sldId id="403" r:id="rId60"/>
    <p:sldId id="404" r:id="rId61"/>
    <p:sldId id="405" r:id="rId62"/>
    <p:sldId id="406" r:id="rId63"/>
    <p:sldId id="407" r:id="rId64"/>
    <p:sldId id="408" r:id="rId65"/>
    <p:sldId id="409" r:id="rId66"/>
    <p:sldId id="410" r:id="rId67"/>
    <p:sldId id="411" r:id="rId68"/>
    <p:sldId id="412" r:id="rId69"/>
    <p:sldId id="413" r:id="rId70"/>
    <p:sldId id="414" r:id="rId71"/>
    <p:sldId id="415" r:id="rId72"/>
    <p:sldId id="417" r:id="rId73"/>
    <p:sldId id="418" r:id="rId74"/>
    <p:sldId id="416" r:id="rId75"/>
    <p:sldId id="419" r:id="rId76"/>
    <p:sldId id="420" r:id="rId77"/>
    <p:sldId id="421" r:id="rId78"/>
    <p:sldId id="422" r:id="rId79"/>
    <p:sldId id="423" r:id="rId80"/>
    <p:sldId id="424" r:id="rId81"/>
    <p:sldId id="425" r:id="rId82"/>
    <p:sldId id="426" r:id="rId83"/>
    <p:sldId id="427" r:id="rId84"/>
    <p:sldId id="428" r:id="rId85"/>
    <p:sldId id="429" r:id="rId86"/>
    <p:sldId id="430" r:id="rId87"/>
    <p:sldId id="432" r:id="rId88"/>
    <p:sldId id="431" r:id="rId89"/>
    <p:sldId id="433" r:id="rId90"/>
    <p:sldId id="434" r:id="rId91"/>
    <p:sldId id="435" r:id="rId92"/>
    <p:sldId id="436" r:id="rId93"/>
    <p:sldId id="437" r:id="rId94"/>
    <p:sldId id="438" r:id="rId95"/>
    <p:sldId id="439" r:id="rId96"/>
    <p:sldId id="440" r:id="rId97"/>
    <p:sldId id="441" r:id="rId98"/>
    <p:sldId id="442" r:id="rId99"/>
    <p:sldId id="444" r:id="rId100"/>
    <p:sldId id="445" r:id="rId101"/>
    <p:sldId id="446" r:id="rId102"/>
    <p:sldId id="447" r:id="rId103"/>
    <p:sldId id="443" r:id="rId104"/>
    <p:sldId id="448" r:id="rId105"/>
    <p:sldId id="449" r:id="rId106"/>
    <p:sldId id="450" r:id="rId107"/>
    <p:sldId id="451" r:id="rId108"/>
    <p:sldId id="452" r:id="rId109"/>
    <p:sldId id="453" r:id="rId110"/>
    <p:sldId id="454" r:id="rId111"/>
    <p:sldId id="455" r:id="rId112"/>
    <p:sldId id="456" r:id="rId113"/>
    <p:sldId id="457" r:id="rId114"/>
    <p:sldId id="458" r:id="rId115"/>
    <p:sldId id="459" r:id="rId116"/>
    <p:sldId id="460" r:id="rId117"/>
    <p:sldId id="461" r:id="rId118"/>
    <p:sldId id="462" r:id="rId119"/>
    <p:sldId id="345" r:id="rId120"/>
  </p:sldIdLst>
  <p:sldSz cx="9144000" cy="6858000" type="screen4x3"/>
  <p:notesSz cx="9144000" cy="6858000"/>
  <p:custDataLst>
    <p:tags r:id="rId123"/>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5AFA0B9F-B2D9-4657-BBEF-5400E7FAED13}">
          <p14:sldIdLst>
            <p14:sldId id="257"/>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4"/>
            <p14:sldId id="415"/>
            <p14:sldId id="417"/>
            <p14:sldId id="418"/>
            <p14:sldId id="416"/>
            <p14:sldId id="419"/>
            <p14:sldId id="420"/>
            <p14:sldId id="421"/>
            <p14:sldId id="422"/>
            <p14:sldId id="423"/>
            <p14:sldId id="424"/>
            <p14:sldId id="425"/>
            <p14:sldId id="426"/>
            <p14:sldId id="427"/>
            <p14:sldId id="428"/>
            <p14:sldId id="429"/>
            <p14:sldId id="430"/>
            <p14:sldId id="432"/>
            <p14:sldId id="431"/>
            <p14:sldId id="433"/>
            <p14:sldId id="434"/>
            <p14:sldId id="435"/>
            <p14:sldId id="436"/>
            <p14:sldId id="437"/>
            <p14:sldId id="438"/>
            <p14:sldId id="439"/>
            <p14:sldId id="440"/>
            <p14:sldId id="441"/>
            <p14:sldId id="442"/>
            <p14:sldId id="444"/>
            <p14:sldId id="445"/>
            <p14:sldId id="446"/>
            <p14:sldId id="447"/>
            <p14:sldId id="443"/>
            <p14:sldId id="448"/>
            <p14:sldId id="449"/>
            <p14:sldId id="450"/>
            <p14:sldId id="451"/>
            <p14:sldId id="452"/>
            <p14:sldId id="453"/>
            <p14:sldId id="454"/>
            <p14:sldId id="455"/>
            <p14:sldId id="456"/>
            <p14:sldId id="457"/>
            <p14:sldId id="458"/>
            <p14:sldId id="459"/>
            <p14:sldId id="460"/>
            <p14:sldId id="461"/>
            <p14:sldId id="462"/>
          </p14:sldIdLst>
        </p14:section>
        <p14:section name="Untitled Section" id="{E35C4CFB-84D1-4F57-A767-40784B2C765A}">
          <p14:sldIdLst>
            <p14:sldId id="34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94660"/>
  </p:normalViewPr>
  <p:slideViewPr>
    <p:cSldViewPr>
      <p:cViewPr varScale="1">
        <p:scale>
          <a:sx n="69" d="100"/>
          <a:sy n="69" d="100"/>
        </p:scale>
        <p:origin x="135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gs" Target="tags/tag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2947" name="Rectangle 3"/>
          <p:cNvSpPr>
            <a:spLocks noGrp="1" noChangeArrowheads="1"/>
          </p:cNvSpPr>
          <p:nvPr>
            <p:ph type="dt" sz="quarter"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82948" name="Rectangle 4"/>
          <p:cNvSpPr>
            <a:spLocks noGrp="1" noChangeArrowheads="1"/>
          </p:cNvSpPr>
          <p:nvPr>
            <p:ph type="ftr" sz="quarter" idx="2"/>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2949" name="Rectangle 5"/>
          <p:cNvSpPr>
            <a:spLocks noGrp="1" noChangeArrowheads="1"/>
          </p:cNvSpPr>
          <p:nvPr>
            <p:ph type="sldNum" sz="quarter" idx="3"/>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280D6A2-DCC2-42E7-8AC3-CFA68E0CA7D1}" type="slidenum">
              <a:rPr lang="en-US"/>
              <a:pPr>
                <a:defRPr/>
              </a:pPr>
              <a:t>‹#›</a:t>
            </a:fld>
            <a:endParaRPr lang="en-US"/>
          </a:p>
        </p:txBody>
      </p:sp>
    </p:spTree>
    <p:extLst>
      <p:ext uri="{BB962C8B-B14F-4D97-AF65-F5344CB8AC3E}">
        <p14:creationId xmlns:p14="http://schemas.microsoft.com/office/powerpoint/2010/main" val="1586409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23" name="Rectangle 3"/>
          <p:cNvSpPr>
            <a:spLocks noGrp="1" noChangeArrowheads="1"/>
          </p:cNvSpPr>
          <p:nvPr>
            <p:ph type="dt"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2772"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26" name="Rectangle 6"/>
          <p:cNvSpPr>
            <a:spLocks noGrp="1" noChangeArrowheads="1"/>
          </p:cNvSpPr>
          <p:nvPr>
            <p:ph type="ftr" sz="quarter" idx="4"/>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27" name="Rectangle 7"/>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95E0352-9CED-430B-9988-2FFB19A04348}" type="slidenum">
              <a:rPr lang="en-US"/>
              <a:pPr>
                <a:defRPr/>
              </a:pPr>
              <a:t>‹#›</a:t>
            </a:fld>
            <a:endParaRPr lang="en-US"/>
          </a:p>
        </p:txBody>
      </p:sp>
    </p:spTree>
    <p:extLst>
      <p:ext uri="{BB962C8B-B14F-4D97-AF65-F5344CB8AC3E}">
        <p14:creationId xmlns:p14="http://schemas.microsoft.com/office/powerpoint/2010/main" val="37799464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9EED462-3C37-4830-8FB0-02EC9DF2B47A}" type="slidenum">
              <a:rPr lang="en-US" smtClean="0"/>
              <a:pPr eaLnBrk="1" hangingPunct="1"/>
              <a:t>1</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60111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57263"/>
            <a:ext cx="6858000" cy="2387600"/>
          </a:xfrm>
        </p:spPr>
        <p:txBody>
          <a:bodyPr anchor="b"/>
          <a:lstStyle>
            <a:lvl1pPr algn="r">
              <a:defRPr sz="6000" b="1">
                <a:solidFill>
                  <a:srgbClr val="003B7A"/>
                </a:solidFill>
              </a:defRPr>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01375215-A13A-41F8-AA6A-BE84D2EF94A8}" type="datetime1">
              <a:rPr lang="en-US" altLang="en-US" smtClean="0"/>
              <a:t>14/4/2020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dirty="0" smtClean="0"/>
              <a:t>Giao diện người dùng và xử lý sự kiện</a:t>
            </a:r>
            <a:endParaRPr lang="en-US" dirty="0"/>
          </a:p>
        </p:txBody>
      </p:sp>
      <p:sp>
        <p:nvSpPr>
          <p:cNvPr id="6" name="Slide Number Placeholder 5"/>
          <p:cNvSpPr>
            <a:spLocks noGrp="1"/>
          </p:cNvSpPr>
          <p:nvPr>
            <p:ph type="sldNum" sz="quarter" idx="12"/>
          </p:nvPr>
        </p:nvSpPr>
        <p:spPr/>
        <p:txBody>
          <a:bodyPr/>
          <a:lstStyle/>
          <a:p>
            <a:pPr>
              <a:defRPr/>
            </a:pPr>
            <a:fld id="{237E7752-C9E2-46AA-85C3-2B162685FB4F}" type="slidenum">
              <a:rPr lang="en-US" altLang="en-US" smtClean="0"/>
              <a:pPr>
                <a:defRPr/>
              </a:pPr>
              <a:t>‹#›</a:t>
            </a:fld>
            <a:endParaRPr lang="en-US" altLang="en-US"/>
          </a:p>
        </p:txBody>
      </p:sp>
      <p:cxnSp>
        <p:nvCxnSpPr>
          <p:cNvPr id="14" name="Straight Connector 13"/>
          <p:cNvCxnSpPr/>
          <p:nvPr/>
        </p:nvCxnSpPr>
        <p:spPr>
          <a:xfrm flipH="1">
            <a:off x="1143001" y="3475566"/>
            <a:ext cx="6854825" cy="0"/>
          </a:xfrm>
          <a:prstGeom prst="line">
            <a:avLst/>
          </a:prstGeom>
          <a:ln>
            <a:solidFill>
              <a:srgbClr val="003B7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160325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324C7EFE-44B1-4ECB-A70C-76E815A23609}" type="datetime1">
              <a:rPr lang="en-US" altLang="en-US" smtClean="0"/>
              <a:t>14/4/2020</a:t>
            </a:fld>
            <a:endParaRPr lang="en-US" altLang="en-US"/>
          </a:p>
        </p:txBody>
      </p:sp>
      <p:sp>
        <p:nvSpPr>
          <p:cNvPr id="5" name="Footer Placeholder 4"/>
          <p:cNvSpPr>
            <a:spLocks noGrp="1"/>
          </p:cNvSpPr>
          <p:nvPr>
            <p:ph type="ftr" sz="quarter" idx="11"/>
          </p:nvPr>
        </p:nvSpPr>
        <p:spPr/>
        <p:txBody>
          <a:bodyPr/>
          <a:lstStyle/>
          <a:p>
            <a:pPr>
              <a:defRPr/>
            </a:pPr>
            <a:r>
              <a:rPr lang="vi-VN" altLang="en-US" dirty="0" smtClean="0"/>
              <a:t>Giao diện người dùng và xử lý sự kiện</a:t>
            </a:r>
            <a:endParaRPr lang="en-US" altLang="en-US" dirty="0"/>
          </a:p>
        </p:txBody>
      </p:sp>
      <p:sp>
        <p:nvSpPr>
          <p:cNvPr id="6" name="Slide Number Placeholder 5"/>
          <p:cNvSpPr>
            <a:spLocks noGrp="1"/>
          </p:cNvSpPr>
          <p:nvPr>
            <p:ph type="sldNum" sz="quarter" idx="12"/>
          </p:nvPr>
        </p:nvSpPr>
        <p:spPr/>
        <p:txBody>
          <a:bodyPr/>
          <a:lstStyle/>
          <a:p>
            <a:pPr>
              <a:defRPr/>
            </a:pPr>
            <a:fld id="{9E071360-5188-4CE0-B7DA-C4E940D71C0A}" type="slidenum">
              <a:rPr lang="en-US" altLang="en-US" smtClean="0"/>
              <a:pPr>
                <a:defRPr/>
              </a:pPr>
              <a:t>‹#›</a:t>
            </a:fld>
            <a:endParaRPr lang="en-US" altLang="en-US"/>
          </a:p>
        </p:txBody>
      </p:sp>
      <p:cxnSp>
        <p:nvCxnSpPr>
          <p:cNvPr id="8" name="Straight Connector 7"/>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1376976"/>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226ACC65-2A65-4597-A76D-905A5D1A220B}" type="datetime1">
              <a:rPr lang="en-US" altLang="en-US" smtClean="0"/>
              <a:t>14/4/2020</a:t>
            </a:fld>
            <a:endParaRPr lang="en-US" altLang="en-US"/>
          </a:p>
        </p:txBody>
      </p:sp>
      <p:sp>
        <p:nvSpPr>
          <p:cNvPr id="5" name="Footer Placeholder 4"/>
          <p:cNvSpPr>
            <a:spLocks noGrp="1"/>
          </p:cNvSpPr>
          <p:nvPr>
            <p:ph type="ftr" sz="quarter" idx="11"/>
          </p:nvPr>
        </p:nvSpPr>
        <p:spPr/>
        <p:txBody>
          <a:bodyPr/>
          <a:lstStyle/>
          <a:p>
            <a:pPr>
              <a:defRPr/>
            </a:pPr>
            <a:r>
              <a:rPr lang="vi-VN" altLang="en-US" dirty="0" smtClean="0"/>
              <a:t>Giao diện người dùng và xử lý sự kiện</a:t>
            </a:r>
            <a:endParaRPr lang="en-US" altLang="en-US" dirty="0"/>
          </a:p>
        </p:txBody>
      </p:sp>
      <p:sp>
        <p:nvSpPr>
          <p:cNvPr id="6" name="Slide Number Placeholder 5"/>
          <p:cNvSpPr>
            <a:spLocks noGrp="1"/>
          </p:cNvSpPr>
          <p:nvPr>
            <p:ph type="sldNum" sz="quarter" idx="12"/>
          </p:nvPr>
        </p:nvSpPr>
        <p:spPr/>
        <p:txBody>
          <a:bodyPr/>
          <a:lstStyle/>
          <a:p>
            <a:pPr>
              <a:defRPr/>
            </a:pPr>
            <a:fld id="{33234340-90E5-4FAE-8AFF-3979A0609006}" type="slidenum">
              <a:rPr lang="en-US" altLang="en-US" smtClean="0"/>
              <a:pPr>
                <a:defRPr/>
              </a:pPr>
              <a:t>‹#›</a:t>
            </a:fld>
            <a:endParaRPr lang="en-US" altLang="en-US"/>
          </a:p>
        </p:txBody>
      </p:sp>
    </p:spTree>
    <p:extLst>
      <p:ext uri="{BB962C8B-B14F-4D97-AF65-F5344CB8AC3E}">
        <p14:creationId xmlns:p14="http://schemas.microsoft.com/office/powerpoint/2010/main" val="421525422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90600"/>
            <a:ext cx="7886700" cy="4381501"/>
          </a:xfrm>
        </p:spPr>
        <p:txBody>
          <a:bodyPr>
            <a:normAutofit/>
          </a:bodyPr>
          <a:lstStyle>
            <a:lvl1pPr algn="just">
              <a:lnSpc>
                <a:spcPct val="125000"/>
              </a:lnSpc>
              <a:buClr>
                <a:srgbClr val="F5CE31"/>
              </a:buClr>
              <a:defRPr sz="2600">
                <a:latin typeface="Arial" pitchFamily="34" charset="0"/>
                <a:ea typeface="Arial" pitchFamily="34" charset="0"/>
                <a:cs typeface="Arial" pitchFamily="34" charset="0"/>
              </a:defRPr>
            </a:lvl1pPr>
            <a:lvl2pPr algn="just">
              <a:lnSpc>
                <a:spcPct val="125000"/>
              </a:lnSpc>
              <a:buClr>
                <a:srgbClr val="F5CE31"/>
              </a:buClr>
              <a:defRPr sz="2600">
                <a:latin typeface="Arial" pitchFamily="34" charset="0"/>
                <a:ea typeface="Arial" pitchFamily="34" charset="0"/>
                <a:cs typeface="Arial" pitchFamily="34" charset="0"/>
              </a:defRPr>
            </a:lvl2pPr>
            <a:lvl3pPr algn="just">
              <a:lnSpc>
                <a:spcPct val="125000"/>
              </a:lnSpc>
              <a:buClr>
                <a:srgbClr val="F5CE31"/>
              </a:buClr>
              <a:defRPr sz="2600">
                <a:latin typeface="Arial" pitchFamily="34" charset="0"/>
                <a:ea typeface="Arial" pitchFamily="34" charset="0"/>
                <a:cs typeface="Arial" pitchFamily="34" charset="0"/>
              </a:defRPr>
            </a:lvl3pPr>
            <a:lvl4pPr algn="just">
              <a:lnSpc>
                <a:spcPct val="125000"/>
              </a:lnSpc>
              <a:buClr>
                <a:srgbClr val="F5CE31"/>
              </a:buClr>
              <a:defRPr sz="2600">
                <a:latin typeface="Arial" pitchFamily="34" charset="0"/>
                <a:ea typeface="Arial" pitchFamily="34" charset="0"/>
                <a:cs typeface="Arial" pitchFamily="34" charset="0"/>
              </a:defRPr>
            </a:lvl4pPr>
            <a:lvl5pPr algn="just">
              <a:lnSpc>
                <a:spcPct val="125000"/>
              </a:lnSpc>
              <a:buClr>
                <a:srgbClr val="F5CE31"/>
              </a:buClr>
              <a:defRPr sz="2600">
                <a:latin typeface="Arial" pitchFamily="34" charset="0"/>
                <a:ea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2743200" y="6240461"/>
            <a:ext cx="2057400" cy="365125"/>
          </a:xfrm>
        </p:spPr>
        <p:txBody>
          <a:bodyPr/>
          <a:lstStyle>
            <a:lvl1pPr>
              <a:defRPr>
                <a:solidFill>
                  <a:schemeClr val="tx1"/>
                </a:solidFill>
              </a:defRPr>
            </a:lvl1pPr>
          </a:lstStyle>
          <a:p>
            <a:pPr>
              <a:defRPr/>
            </a:pPr>
            <a:fld id="{D82B8477-A185-4A99-BD0B-21E4D00D15B8}" type="datetime1">
              <a:rPr lang="en-US" altLang="en-US" smtClean="0"/>
              <a:pPr>
                <a:defRPr/>
              </a:pPr>
              <a:t>14/4/2020</a:t>
            </a:fld>
            <a:endParaRPr lang="en-US" altLang="en-US"/>
          </a:p>
        </p:txBody>
      </p:sp>
      <p:sp>
        <p:nvSpPr>
          <p:cNvPr id="5" name="Footer Placeholder 4"/>
          <p:cNvSpPr>
            <a:spLocks noGrp="1"/>
          </p:cNvSpPr>
          <p:nvPr>
            <p:ph type="ftr" sz="quarter" idx="11"/>
          </p:nvPr>
        </p:nvSpPr>
        <p:spPr>
          <a:xfrm>
            <a:off x="3425911" y="6240461"/>
            <a:ext cx="3086100" cy="365125"/>
          </a:xfrm>
        </p:spPr>
        <p:txBody>
          <a:bodyPr/>
          <a:lstStyle>
            <a:lvl1pPr>
              <a:defRPr>
                <a:solidFill>
                  <a:schemeClr val="tx1"/>
                </a:solidFill>
              </a:defRPr>
            </a:lvl1pPr>
          </a:lstStyle>
          <a:p>
            <a:pPr>
              <a:defRPr/>
            </a:pPr>
            <a:r>
              <a:rPr lang="vi-VN" altLang="en-US" dirty="0" smtClean="0"/>
              <a:t>Giao diện người dùng và xử lý sự kiện</a:t>
            </a:r>
            <a:endParaRPr lang="en-US" altLang="en-US" dirty="0"/>
          </a:p>
        </p:txBody>
      </p:sp>
      <p:sp>
        <p:nvSpPr>
          <p:cNvPr id="6" name="Slide Number Placeholder 5"/>
          <p:cNvSpPr>
            <a:spLocks noGrp="1"/>
          </p:cNvSpPr>
          <p:nvPr>
            <p:ph type="sldNum" sz="quarter" idx="12"/>
          </p:nvPr>
        </p:nvSpPr>
        <p:spPr>
          <a:xfrm>
            <a:off x="4968961" y="6238402"/>
            <a:ext cx="2057400" cy="365125"/>
          </a:xfrm>
        </p:spPr>
        <p:txBody>
          <a:bodyPr/>
          <a:lstStyle>
            <a:lvl1pPr>
              <a:defRPr>
                <a:solidFill>
                  <a:schemeClr val="tx1"/>
                </a:solidFill>
              </a:defRPr>
            </a:lvl1pPr>
          </a:lstStyle>
          <a:p>
            <a:pPr>
              <a:defRPr/>
            </a:pPr>
            <a:fld id="{0C4746EA-B338-44F3-991D-0A02E058C5CE}" type="slidenum">
              <a:rPr lang="en-US" altLang="en-US" smtClean="0"/>
              <a:pPr>
                <a:defRPr/>
              </a:pPr>
              <a:t>‹#›</a:t>
            </a:fld>
            <a:endParaRPr lang="en-US" altLang="en-US"/>
          </a:p>
        </p:txBody>
      </p:sp>
      <p:sp>
        <p:nvSpPr>
          <p:cNvPr id="11" name="Title 10"/>
          <p:cNvSpPr>
            <a:spLocks noGrp="1"/>
          </p:cNvSpPr>
          <p:nvPr>
            <p:ph type="title"/>
          </p:nvPr>
        </p:nvSpPr>
        <p:spPr>
          <a:xfrm>
            <a:off x="609600" y="34291"/>
            <a:ext cx="7886700" cy="803910"/>
          </a:xfrm>
        </p:spPr>
        <p:txBody>
          <a:bodyPr/>
          <a:lstStyle/>
          <a:p>
            <a:r>
              <a:rPr lang="en-US" dirty="0" smtClean="0"/>
              <a:t>Click to edit Master title style</a:t>
            </a:r>
            <a:endParaRPr lang="en-US" dirty="0"/>
          </a:p>
        </p:txBody>
      </p:sp>
      <p:cxnSp>
        <p:nvCxnSpPr>
          <p:cNvPr id="14" name="Straight Connector 13"/>
          <p:cNvCxnSpPr/>
          <p:nvPr/>
        </p:nvCxnSpPr>
        <p:spPr>
          <a:xfrm>
            <a:off x="438150" y="635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2714335"/>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3873501"/>
            <a:ext cx="7886700" cy="1781175"/>
          </a:xfrm>
        </p:spPr>
        <p:txBody>
          <a:bodyPr anchor="ctr">
            <a:normAutofit/>
          </a:bodyPr>
          <a:lstStyle>
            <a:lvl1pPr>
              <a:defRPr sz="4000" b="1"/>
            </a:lvl1pPr>
          </a:lstStyle>
          <a:p>
            <a:r>
              <a:rPr lang="en-US" smtClean="0"/>
              <a:t>Click to edit Master title style</a:t>
            </a:r>
            <a:endParaRPr lang="en-US" dirty="0"/>
          </a:p>
        </p:txBody>
      </p:sp>
      <p:sp>
        <p:nvSpPr>
          <p:cNvPr id="9" name="Rectangle 8"/>
          <p:cNvSpPr/>
          <p:nvPr/>
        </p:nvSpPr>
        <p:spPr>
          <a:xfrm>
            <a:off x="0" y="0"/>
            <a:ext cx="9144000" cy="3172408"/>
          </a:xfrm>
          <a:prstGeom prst="rect">
            <a:avLst/>
          </a:prstGeom>
          <a:solidFill>
            <a:srgbClr val="003B7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FITlogo.png"/>
          <p:cNvPicPr>
            <a:picLocks noChangeAspect="1"/>
          </p:cNvPicPr>
          <p:nvPr/>
        </p:nvPicPr>
        <p:blipFill>
          <a:blip r:embed="rId2">
            <a:alphaModFix amt="19000"/>
            <a:extLst>
              <a:ext uri="{28A0092B-C50C-407E-A947-70E740481C1C}">
                <a14:useLocalDpi xmlns:a14="http://schemas.microsoft.com/office/drawing/2010/main" val="0"/>
              </a:ext>
            </a:extLst>
          </a:blip>
          <a:stretch>
            <a:fillRect/>
          </a:stretch>
        </p:blipFill>
        <p:spPr>
          <a:xfrm rot="20167559">
            <a:off x="6062648" y="-224663"/>
            <a:ext cx="3524140" cy="4698853"/>
          </a:xfrm>
          <a:prstGeom prst="rect">
            <a:avLst/>
          </a:prstGeom>
        </p:spPr>
      </p:pic>
    </p:spTree>
    <p:extLst>
      <p:ext uri="{BB962C8B-B14F-4D97-AF65-F5344CB8AC3E}">
        <p14:creationId xmlns:p14="http://schemas.microsoft.com/office/powerpoint/2010/main" val="359726247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393826"/>
            <a:ext cx="3886200" cy="3990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93826"/>
            <a:ext cx="3886200" cy="3990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2743200" y="6264275"/>
            <a:ext cx="2057400" cy="365125"/>
          </a:xfrm>
        </p:spPr>
        <p:txBody>
          <a:bodyPr/>
          <a:lstStyle>
            <a:lvl1pPr>
              <a:defRPr>
                <a:solidFill>
                  <a:schemeClr val="tx1"/>
                </a:solidFill>
              </a:defRPr>
            </a:lvl1pPr>
          </a:lstStyle>
          <a:p>
            <a:pPr>
              <a:defRPr/>
            </a:pPr>
            <a:fld id="{F4F5938B-CD84-40AB-A6D5-92E55E796573}" type="datetime1">
              <a:rPr lang="en-US" altLang="en-US" smtClean="0"/>
              <a:pPr>
                <a:defRPr/>
              </a:pPr>
              <a:t>14/4/2020</a:t>
            </a:fld>
            <a:endParaRPr lang="en-US" altLang="en-US"/>
          </a:p>
        </p:txBody>
      </p:sp>
      <p:sp>
        <p:nvSpPr>
          <p:cNvPr id="6" name="Footer Placeholder 5"/>
          <p:cNvSpPr>
            <a:spLocks noGrp="1"/>
          </p:cNvSpPr>
          <p:nvPr>
            <p:ph type="ftr" sz="quarter" idx="11"/>
          </p:nvPr>
        </p:nvSpPr>
        <p:spPr>
          <a:xfrm>
            <a:off x="3371850" y="6243638"/>
            <a:ext cx="3086100" cy="365125"/>
          </a:xfrm>
        </p:spPr>
        <p:txBody>
          <a:bodyPr/>
          <a:lstStyle>
            <a:lvl1pPr>
              <a:defRPr>
                <a:solidFill>
                  <a:schemeClr val="tx1"/>
                </a:solidFill>
              </a:defRPr>
            </a:lvl1pPr>
          </a:lstStyle>
          <a:p>
            <a:pPr>
              <a:defRPr/>
            </a:pPr>
            <a:r>
              <a:rPr lang="vi-VN" altLang="en-US" dirty="0" smtClean="0"/>
              <a:t>Giao diện người dùng và xử lý sự kiện</a:t>
            </a:r>
            <a:endParaRPr lang="en-US" altLang="en-US" dirty="0"/>
          </a:p>
        </p:txBody>
      </p:sp>
      <p:sp>
        <p:nvSpPr>
          <p:cNvPr id="7" name="Slide Number Placeholder 6"/>
          <p:cNvSpPr>
            <a:spLocks noGrp="1"/>
          </p:cNvSpPr>
          <p:nvPr>
            <p:ph type="sldNum" sz="quarter" idx="12"/>
          </p:nvPr>
        </p:nvSpPr>
        <p:spPr>
          <a:xfrm>
            <a:off x="4919019" y="6223001"/>
            <a:ext cx="2057400" cy="365125"/>
          </a:xfrm>
        </p:spPr>
        <p:txBody>
          <a:bodyPr/>
          <a:lstStyle>
            <a:lvl1pPr>
              <a:defRPr>
                <a:solidFill>
                  <a:schemeClr val="tx1"/>
                </a:solidFill>
              </a:defRPr>
            </a:lvl1pPr>
          </a:lstStyle>
          <a:p>
            <a:pPr>
              <a:defRPr/>
            </a:pPr>
            <a:fld id="{9BAF9868-AD84-4798-A077-F74D894831D7}" type="slidenum">
              <a:rPr lang="en-US" altLang="en-US" smtClean="0"/>
              <a:pPr>
                <a:defRPr/>
              </a:pPr>
              <a:t>‹#›</a:t>
            </a:fld>
            <a:endParaRPr lang="en-US" altLang="en-US"/>
          </a:p>
        </p:txBody>
      </p:sp>
      <p:sp>
        <p:nvSpPr>
          <p:cNvPr id="2" name="Title 1"/>
          <p:cNvSpPr>
            <a:spLocks noGrp="1"/>
          </p:cNvSpPr>
          <p:nvPr>
            <p:ph type="title"/>
          </p:nvPr>
        </p:nvSpPr>
        <p:spPr/>
        <p:txBody>
          <a:bodyPr/>
          <a:lstStyle/>
          <a:p>
            <a:r>
              <a:rPr lang="en-US" smtClean="0"/>
              <a:t>Click to edit Master title style</a:t>
            </a:r>
            <a:endParaRPr lang="en-US"/>
          </a:p>
        </p:txBody>
      </p:sp>
      <p:cxnSp>
        <p:nvCxnSpPr>
          <p:cNvPr id="18" name="Straight Connector 17"/>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405589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3890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212975"/>
            <a:ext cx="3868340" cy="317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3890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212975"/>
            <a:ext cx="3887391" cy="317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169108C9-BAFA-4BA4-A172-BC5AF4805B76}" type="datetime1">
              <a:rPr lang="en-US" altLang="en-US" smtClean="0"/>
              <a:t>14/4/2020</a:t>
            </a:fld>
            <a:endParaRPr lang="en-US" altLang="en-US"/>
          </a:p>
        </p:txBody>
      </p:sp>
      <p:sp>
        <p:nvSpPr>
          <p:cNvPr id="8" name="Footer Placeholder 7"/>
          <p:cNvSpPr>
            <a:spLocks noGrp="1"/>
          </p:cNvSpPr>
          <p:nvPr>
            <p:ph type="ftr" sz="quarter" idx="11"/>
          </p:nvPr>
        </p:nvSpPr>
        <p:spPr/>
        <p:txBody>
          <a:bodyPr/>
          <a:lstStyle/>
          <a:p>
            <a:pPr>
              <a:defRPr/>
            </a:pPr>
            <a:r>
              <a:rPr lang="vi-VN" altLang="en-US" dirty="0" smtClean="0"/>
              <a:t>Giao diện người dùng và xử lý sự kiện</a:t>
            </a:r>
            <a:endParaRPr lang="en-US" altLang="en-US" dirty="0"/>
          </a:p>
        </p:txBody>
      </p:sp>
      <p:sp>
        <p:nvSpPr>
          <p:cNvPr id="9" name="Slide Number Placeholder 8"/>
          <p:cNvSpPr>
            <a:spLocks noGrp="1"/>
          </p:cNvSpPr>
          <p:nvPr>
            <p:ph type="sldNum" sz="quarter" idx="12"/>
          </p:nvPr>
        </p:nvSpPr>
        <p:spPr/>
        <p:txBody>
          <a:bodyPr/>
          <a:lstStyle/>
          <a:p>
            <a:pPr>
              <a:defRPr/>
            </a:pPr>
            <a:fld id="{1430C054-E61E-4963-9BAE-69076ECB2322}" type="slidenum">
              <a:rPr lang="en-US" altLang="en-US" smtClean="0"/>
              <a:pPr>
                <a:defRPr/>
              </a:pPr>
              <a:t>‹#›</a:t>
            </a:fld>
            <a:endParaRPr lang="en-US" altLang="en-US"/>
          </a:p>
        </p:txBody>
      </p:sp>
      <p:sp>
        <p:nvSpPr>
          <p:cNvPr id="10" name="Title 9"/>
          <p:cNvSpPr>
            <a:spLocks noGrp="1"/>
          </p:cNvSpPr>
          <p:nvPr>
            <p:ph type="title"/>
          </p:nvPr>
        </p:nvSpPr>
        <p:spPr/>
        <p:txBody>
          <a:bodyPr/>
          <a:lstStyle/>
          <a:p>
            <a:r>
              <a:rPr lang="en-US" smtClean="0"/>
              <a:t>Click to edit Master title style</a:t>
            </a:r>
            <a:endParaRPr lang="en-US"/>
          </a:p>
        </p:txBody>
      </p:sp>
      <p:cxnSp>
        <p:nvCxnSpPr>
          <p:cNvPr id="12" name="Straight Connector 11"/>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452804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2819400" y="6340475"/>
            <a:ext cx="2057400" cy="365125"/>
          </a:xfrm>
        </p:spPr>
        <p:txBody>
          <a:bodyPr/>
          <a:lstStyle>
            <a:lvl1pPr>
              <a:defRPr>
                <a:solidFill>
                  <a:schemeClr val="tx1"/>
                </a:solidFill>
              </a:defRPr>
            </a:lvl1pPr>
          </a:lstStyle>
          <a:p>
            <a:pPr>
              <a:defRPr/>
            </a:pPr>
            <a:fld id="{264B849E-6E01-4214-85CB-4720CE2A4545}" type="datetime1">
              <a:rPr lang="en-US" altLang="en-US" smtClean="0"/>
              <a:pPr>
                <a:defRPr/>
              </a:pPr>
              <a:t>14/4/2020</a:t>
            </a:fld>
            <a:endParaRPr lang="en-US" altLang="en-US"/>
          </a:p>
        </p:txBody>
      </p:sp>
      <p:sp>
        <p:nvSpPr>
          <p:cNvPr id="4" name="Footer Placeholder 3"/>
          <p:cNvSpPr>
            <a:spLocks noGrp="1"/>
          </p:cNvSpPr>
          <p:nvPr>
            <p:ph type="ftr" sz="quarter" idx="11"/>
          </p:nvPr>
        </p:nvSpPr>
        <p:spPr>
          <a:xfrm>
            <a:off x="3505200" y="6340475"/>
            <a:ext cx="3086100" cy="365125"/>
          </a:xfrm>
        </p:spPr>
        <p:txBody>
          <a:bodyPr/>
          <a:lstStyle>
            <a:lvl1pPr>
              <a:defRPr>
                <a:solidFill>
                  <a:schemeClr val="tx1"/>
                </a:solidFill>
              </a:defRPr>
            </a:lvl1pPr>
          </a:lstStyle>
          <a:p>
            <a:pPr>
              <a:defRPr/>
            </a:pPr>
            <a:r>
              <a:rPr lang="vi-VN" altLang="en-US" dirty="0" smtClean="0"/>
              <a:t>Giao diện người dùng và xử lý sự kiện</a:t>
            </a:r>
            <a:endParaRPr lang="en-US" altLang="en-US" dirty="0"/>
          </a:p>
        </p:txBody>
      </p:sp>
      <p:sp>
        <p:nvSpPr>
          <p:cNvPr id="5" name="Slide Number Placeholder 4"/>
          <p:cNvSpPr>
            <a:spLocks noGrp="1"/>
          </p:cNvSpPr>
          <p:nvPr>
            <p:ph type="sldNum" sz="quarter" idx="12"/>
          </p:nvPr>
        </p:nvSpPr>
        <p:spPr>
          <a:xfrm>
            <a:off x="4876800" y="6340475"/>
            <a:ext cx="2057400" cy="365125"/>
          </a:xfrm>
        </p:spPr>
        <p:txBody>
          <a:bodyPr/>
          <a:lstStyle>
            <a:lvl1pPr>
              <a:defRPr>
                <a:solidFill>
                  <a:schemeClr val="tx1"/>
                </a:solidFill>
              </a:defRPr>
            </a:lvl1pPr>
          </a:lstStyle>
          <a:p>
            <a:pPr>
              <a:defRPr/>
            </a:pPr>
            <a:fld id="{90298F0F-C74E-4243-A955-7F8F0E58B22E}" type="slidenum">
              <a:rPr lang="en-US" altLang="en-US" smtClean="0"/>
              <a:pPr>
                <a:defRPr/>
              </a:pPr>
              <a:t>‹#›</a:t>
            </a:fld>
            <a:endParaRPr lang="en-US" altLang="en-US"/>
          </a:p>
        </p:txBody>
      </p:sp>
      <p:cxnSp>
        <p:nvCxnSpPr>
          <p:cNvPr id="7" name="Straight Connector 6"/>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357340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508AAAB-1EB3-4C28-9A0B-3F6A1A14F706}" type="datetime1">
              <a:rPr lang="en-US" altLang="en-US" smtClean="0"/>
              <a:t>14/4/2020</a:t>
            </a:fld>
            <a:endParaRPr lang="en-US" altLang="en-US"/>
          </a:p>
        </p:txBody>
      </p:sp>
      <p:sp>
        <p:nvSpPr>
          <p:cNvPr id="3" name="Footer Placeholder 2"/>
          <p:cNvSpPr>
            <a:spLocks noGrp="1"/>
          </p:cNvSpPr>
          <p:nvPr>
            <p:ph type="ftr" sz="quarter" idx="11"/>
          </p:nvPr>
        </p:nvSpPr>
        <p:spPr/>
        <p:txBody>
          <a:bodyPr/>
          <a:lstStyle/>
          <a:p>
            <a:pPr>
              <a:defRPr/>
            </a:pPr>
            <a:r>
              <a:rPr lang="vi-VN" altLang="en-US" dirty="0" smtClean="0"/>
              <a:t>Giao diện người dùng và xử lý sự kiện</a:t>
            </a:r>
            <a:endParaRPr lang="en-US" altLang="en-US" dirty="0"/>
          </a:p>
        </p:txBody>
      </p:sp>
      <p:sp>
        <p:nvSpPr>
          <p:cNvPr id="4" name="Slide Number Placeholder 3"/>
          <p:cNvSpPr>
            <a:spLocks noGrp="1"/>
          </p:cNvSpPr>
          <p:nvPr>
            <p:ph type="sldNum" sz="quarter" idx="12"/>
          </p:nvPr>
        </p:nvSpPr>
        <p:spPr/>
        <p:txBody>
          <a:bodyPr/>
          <a:lstStyle/>
          <a:p>
            <a:pPr>
              <a:defRPr/>
            </a:pPr>
            <a:fld id="{78618C00-107D-4746-82E4-D88E651772A7}" type="slidenum">
              <a:rPr lang="en-US" altLang="en-US" smtClean="0"/>
              <a:pPr>
                <a:defRPr/>
              </a:pPr>
              <a:t>‹#›</a:t>
            </a:fld>
            <a:endParaRPr lang="en-US" altLang="en-US"/>
          </a:p>
        </p:txBody>
      </p:sp>
    </p:spTree>
    <p:extLst>
      <p:ext uri="{BB962C8B-B14F-4D97-AF65-F5344CB8AC3E}">
        <p14:creationId xmlns:p14="http://schemas.microsoft.com/office/powerpoint/2010/main" val="321878581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01D5BB6-8BE0-4AC6-83FE-BB6BB963ACE7}" type="datetime1">
              <a:rPr lang="en-US" altLang="en-US" smtClean="0"/>
              <a:t>14/4/2020</a:t>
            </a:fld>
            <a:endParaRPr lang="en-US" altLang="en-US"/>
          </a:p>
        </p:txBody>
      </p:sp>
      <p:sp>
        <p:nvSpPr>
          <p:cNvPr id="6" name="Footer Placeholder 5"/>
          <p:cNvSpPr>
            <a:spLocks noGrp="1"/>
          </p:cNvSpPr>
          <p:nvPr>
            <p:ph type="ftr" sz="quarter" idx="11"/>
          </p:nvPr>
        </p:nvSpPr>
        <p:spPr/>
        <p:txBody>
          <a:bodyPr/>
          <a:lstStyle/>
          <a:p>
            <a:pPr>
              <a:defRPr/>
            </a:pPr>
            <a:r>
              <a:rPr lang="vi-VN" altLang="en-US" dirty="0" smtClean="0"/>
              <a:t>Giao diện người dùng và xử lý sự kiện</a:t>
            </a:r>
            <a:endParaRPr lang="en-US" altLang="en-US" dirty="0"/>
          </a:p>
        </p:txBody>
      </p:sp>
      <p:sp>
        <p:nvSpPr>
          <p:cNvPr id="7" name="Slide Number Placeholder 6"/>
          <p:cNvSpPr>
            <a:spLocks noGrp="1"/>
          </p:cNvSpPr>
          <p:nvPr>
            <p:ph type="sldNum" sz="quarter" idx="12"/>
          </p:nvPr>
        </p:nvSpPr>
        <p:spPr/>
        <p:txBody>
          <a:bodyPr/>
          <a:lstStyle/>
          <a:p>
            <a:pPr>
              <a:defRPr/>
            </a:pPr>
            <a:fld id="{2C23F162-04C5-4639-A4F0-E022D035D632}" type="slidenum">
              <a:rPr lang="en-US" altLang="en-US" smtClean="0"/>
              <a:pPr>
                <a:defRPr/>
              </a:pPr>
              <a:t>‹#›</a:t>
            </a:fld>
            <a:endParaRPr lang="en-US" altLang="en-US"/>
          </a:p>
        </p:txBody>
      </p:sp>
    </p:spTree>
    <p:extLst>
      <p:ext uri="{BB962C8B-B14F-4D97-AF65-F5344CB8AC3E}">
        <p14:creationId xmlns:p14="http://schemas.microsoft.com/office/powerpoint/2010/main" val="67714475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C225D84-67F8-4D79-B7F0-493A2593BB46}" type="datetime1">
              <a:rPr lang="en-US" altLang="en-US" smtClean="0"/>
              <a:t>14/4/2020</a:t>
            </a:fld>
            <a:endParaRPr lang="en-US" altLang="en-US"/>
          </a:p>
        </p:txBody>
      </p:sp>
      <p:sp>
        <p:nvSpPr>
          <p:cNvPr id="6" name="Footer Placeholder 5"/>
          <p:cNvSpPr>
            <a:spLocks noGrp="1"/>
          </p:cNvSpPr>
          <p:nvPr>
            <p:ph type="ftr" sz="quarter" idx="11"/>
          </p:nvPr>
        </p:nvSpPr>
        <p:spPr/>
        <p:txBody>
          <a:bodyPr/>
          <a:lstStyle/>
          <a:p>
            <a:pPr>
              <a:defRPr/>
            </a:pPr>
            <a:r>
              <a:rPr lang="vi-VN" altLang="en-US" dirty="0" smtClean="0"/>
              <a:t>Giao diện người dùng và xử lý sự kiện</a:t>
            </a:r>
            <a:endParaRPr lang="en-US" altLang="en-US" dirty="0"/>
          </a:p>
        </p:txBody>
      </p:sp>
      <p:sp>
        <p:nvSpPr>
          <p:cNvPr id="7" name="Slide Number Placeholder 6"/>
          <p:cNvSpPr>
            <a:spLocks noGrp="1"/>
          </p:cNvSpPr>
          <p:nvPr>
            <p:ph type="sldNum" sz="quarter" idx="12"/>
          </p:nvPr>
        </p:nvSpPr>
        <p:spPr/>
        <p:txBody>
          <a:bodyPr/>
          <a:lstStyle/>
          <a:p>
            <a:pPr>
              <a:defRPr/>
            </a:pPr>
            <a:fld id="{7EFC290A-CD45-4ECF-9534-F16457B56521}" type="slidenum">
              <a:rPr lang="en-US" altLang="en-US" smtClean="0"/>
              <a:pPr>
                <a:defRPr/>
              </a:pPr>
              <a:t>‹#›</a:t>
            </a:fld>
            <a:endParaRPr lang="en-US" altLang="en-US"/>
          </a:p>
        </p:txBody>
      </p:sp>
    </p:spTree>
    <p:extLst>
      <p:ext uri="{BB962C8B-B14F-4D97-AF65-F5344CB8AC3E}">
        <p14:creationId xmlns:p14="http://schemas.microsoft.com/office/powerpoint/2010/main" val="89595450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lowchart: Manual Input 7"/>
          <p:cNvSpPr/>
          <p:nvPr/>
        </p:nvSpPr>
        <p:spPr>
          <a:xfrm rot="16200000" flipV="1">
            <a:off x="2181397" y="6015128"/>
            <a:ext cx="939496" cy="746247"/>
          </a:xfrm>
          <a:prstGeom prst="flowChartManualInpu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28650" y="352426"/>
            <a:ext cx="7886700" cy="10572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701800"/>
            <a:ext cx="7886700" cy="36703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54546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9679C0E-016B-4399-AA78-547BEDDA0341}" type="datetime1">
              <a:rPr lang="en-US" altLang="en-US" smtClean="0"/>
              <a:t>14/4/2020</a:t>
            </a:fld>
            <a:endParaRPr lang="en-US" altLang="en-US"/>
          </a:p>
        </p:txBody>
      </p:sp>
      <p:sp>
        <p:nvSpPr>
          <p:cNvPr id="5" name="Footer Placeholder 4"/>
          <p:cNvSpPr>
            <a:spLocks noGrp="1"/>
          </p:cNvSpPr>
          <p:nvPr>
            <p:ph type="ftr" sz="quarter" idx="3"/>
          </p:nvPr>
        </p:nvSpPr>
        <p:spPr>
          <a:xfrm>
            <a:off x="3028950" y="54546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en-US" dirty="0" smtClean="0"/>
              <a:t>Phát triển ứng dụng trên thiết bị di động </a:t>
            </a:r>
            <a:endParaRPr lang="en-US" altLang="en-US" dirty="0"/>
          </a:p>
        </p:txBody>
      </p:sp>
      <p:sp>
        <p:nvSpPr>
          <p:cNvPr id="6" name="Slide Number Placeholder 5"/>
          <p:cNvSpPr>
            <a:spLocks noGrp="1"/>
          </p:cNvSpPr>
          <p:nvPr>
            <p:ph type="sldNum" sz="quarter" idx="4"/>
          </p:nvPr>
        </p:nvSpPr>
        <p:spPr>
          <a:xfrm>
            <a:off x="6457950" y="54546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A01765A-5E15-4A7D-9C9B-8AA65A3BBF18}" type="slidenum">
              <a:rPr lang="en-US" altLang="en-US" smtClean="0"/>
              <a:pPr>
                <a:defRPr/>
              </a:pPr>
              <a:t>‹#›</a:t>
            </a:fld>
            <a:endParaRPr lang="en-US" altLang="en-US"/>
          </a:p>
        </p:txBody>
      </p:sp>
      <p:sp>
        <p:nvSpPr>
          <p:cNvPr id="7" name="Rectangle 6"/>
          <p:cNvSpPr/>
          <p:nvPr/>
        </p:nvSpPr>
        <p:spPr>
          <a:xfrm>
            <a:off x="-7365" y="6070600"/>
            <a:ext cx="9151365" cy="787400"/>
          </a:xfrm>
          <a:prstGeom prst="rect">
            <a:avLst/>
          </a:prstGeom>
          <a:solidFill>
            <a:srgbClr val="003B7A"/>
          </a:solidFill>
          <a:ln>
            <a:solidFill>
              <a:srgbClr val="003B7A"/>
            </a:solidFill>
          </a:ln>
          <a:effectLst>
            <a:outerShdw blurRad="508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Manual Input 7"/>
          <p:cNvSpPr/>
          <p:nvPr/>
        </p:nvSpPr>
        <p:spPr>
          <a:xfrm rot="16200000" flipV="1">
            <a:off x="1036185" y="4882316"/>
            <a:ext cx="939494" cy="3011867"/>
          </a:xfrm>
          <a:prstGeom prst="flowChartManualInpu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757261" y="6190527"/>
            <a:ext cx="1477426" cy="45352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pic>
        <p:nvPicPr>
          <p:cNvPr id="12" name="Picture 1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349064" y="5524198"/>
            <a:ext cx="1005624" cy="1315691"/>
          </a:xfrm>
          <a:prstGeom prst="rect">
            <a:avLst/>
          </a:prstGeom>
        </p:spPr>
      </p:pic>
    </p:spTree>
    <p:extLst>
      <p:ext uri="{BB962C8B-B14F-4D97-AF65-F5344CB8AC3E}">
        <p14:creationId xmlns:p14="http://schemas.microsoft.com/office/powerpoint/2010/main" val="3286353079"/>
      </p:ext>
    </p:extLst>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Lst>
  <p:transition spd="slow">
    <p:push dir="u"/>
  </p:transition>
  <p:hf hdr="0"/>
  <p:txStyles>
    <p:titleStyle>
      <a:lvl1pPr algn="l" defTabSz="914400" rtl="0" eaLnBrk="1" latinLnBrk="0" hangingPunct="1">
        <a:lnSpc>
          <a:spcPct val="90000"/>
        </a:lnSpc>
        <a:spcBef>
          <a:spcPct val="0"/>
        </a:spcBef>
        <a:buNone/>
        <a:defRPr sz="4000" b="1" kern="1200">
          <a:solidFill>
            <a:srgbClr val="003B7A"/>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914400" y="1066800"/>
            <a:ext cx="7924800" cy="2057400"/>
          </a:xfrm>
          <a:extLst/>
        </p:spPr>
        <p:txBody>
          <a:bodyPr>
            <a:noAutofit/>
          </a:bodyPr>
          <a:lstStyle/>
          <a:p>
            <a:pPr lvl="0"/>
            <a:r>
              <a:rPr lang="en-US" dirty="0" err="1"/>
              <a:t>Giao</a:t>
            </a:r>
            <a:r>
              <a:rPr lang="en-US" dirty="0"/>
              <a:t> </a:t>
            </a:r>
            <a:r>
              <a:rPr lang="en-US" dirty="0" err="1"/>
              <a:t>diện</a:t>
            </a:r>
            <a:r>
              <a:rPr lang="en-US" dirty="0"/>
              <a:t> </a:t>
            </a:r>
            <a:r>
              <a:rPr lang="en-US" dirty="0" err="1"/>
              <a:t>người</a:t>
            </a:r>
            <a:r>
              <a:rPr lang="en-US" dirty="0"/>
              <a:t> </a:t>
            </a:r>
            <a:r>
              <a:rPr lang="en-US" dirty="0" err="1"/>
              <a:t>dùng</a:t>
            </a:r>
            <a:r>
              <a:rPr lang="en-US" dirty="0"/>
              <a:t> </a:t>
            </a:r>
            <a:r>
              <a:rPr lang="en-US" dirty="0" err="1"/>
              <a:t>và</a:t>
            </a:r>
            <a:r>
              <a:rPr lang="en-US" dirty="0"/>
              <a:t> </a:t>
            </a:r>
            <a:r>
              <a:rPr lang="en-US" dirty="0" err="1"/>
              <a:t>xử</a:t>
            </a:r>
            <a:r>
              <a:rPr lang="en-US" dirty="0"/>
              <a:t> </a:t>
            </a:r>
            <a:r>
              <a:rPr lang="en-US" dirty="0" err="1"/>
              <a:t>lý</a:t>
            </a:r>
            <a:r>
              <a:rPr lang="en-US" dirty="0"/>
              <a:t> </a:t>
            </a:r>
            <a:r>
              <a:rPr lang="en-US" dirty="0" err="1"/>
              <a:t>sự</a:t>
            </a:r>
            <a:r>
              <a:rPr lang="en-US" dirty="0"/>
              <a:t> </a:t>
            </a:r>
            <a:r>
              <a:rPr lang="en-US" dirty="0" err="1"/>
              <a:t>kiện</a:t>
            </a:r>
            <a:endParaRPr lang="en-US" dirty="0"/>
          </a:p>
        </p:txBody>
      </p:sp>
      <p:sp>
        <p:nvSpPr>
          <p:cNvPr id="8195" name="Rectangle 3"/>
          <p:cNvSpPr>
            <a:spLocks noGrp="1" noChangeArrowheads="1"/>
          </p:cNvSpPr>
          <p:nvPr>
            <p:ph type="subTitle" idx="1"/>
          </p:nvPr>
        </p:nvSpPr>
        <p:spPr>
          <a:xfrm>
            <a:off x="1295400" y="4419600"/>
            <a:ext cx="7239000" cy="1752600"/>
          </a:xfrm>
        </p:spPr>
        <p:txBody>
          <a:bodyPr/>
          <a:lstStyle/>
          <a:p>
            <a:pPr eaLnBrk="1" hangingPunct="1"/>
            <a:r>
              <a:rPr lang="en-US" sz="3200" dirty="0" smtClean="0">
                <a:cs typeface="Arial" charset="0"/>
              </a:rPr>
              <a:t>GV: TRƯƠNG BÁ THÁI</a:t>
            </a:r>
          </a:p>
          <a:p>
            <a:pPr eaLnBrk="1" hangingPunct="1"/>
            <a:r>
              <a:rPr lang="en-US" sz="3200" dirty="0" smtClean="0">
                <a:cs typeface="Arial" charset="0"/>
              </a:rPr>
              <a:t>Email:truongbathai@tdc.edu.vn</a:t>
            </a:r>
          </a:p>
          <a:p>
            <a:pPr eaLnBrk="1" hangingPunct="1"/>
            <a:r>
              <a:rPr lang="en-US" sz="3200" dirty="0" smtClean="0">
                <a:cs typeface="Arial" charset="0"/>
              </a:rPr>
              <a:t>ĐT: 0932.577.765</a:t>
            </a: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Chọn 1 ngôn ngữ lập trình trên các đối tượng </a:t>
            </a:r>
            <a:r>
              <a:rPr lang="en-US" b="1" dirty="0"/>
              <a:t>CheckBox</a:t>
            </a:r>
            <a:r>
              <a:rPr lang="en-US" dirty="0"/>
              <a:t>. Khi người sử dụng click lên </a:t>
            </a:r>
            <a:r>
              <a:rPr lang="en-US" b="1" dirty="0"/>
              <a:t>CheckBox </a:t>
            </a:r>
            <a:r>
              <a:rPr lang="en-US" dirty="0"/>
              <a:t>sẽ hiển thị ngôn ngữ vừa chọn, thông qua việc sử dụng đối tượng </a:t>
            </a:r>
            <a:r>
              <a:rPr lang="en-US" b="1" dirty="0"/>
              <a:t>TOAST</a:t>
            </a:r>
            <a:r>
              <a:rPr lang="en-US" dirty="0"/>
              <a: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a:t>
            </a:fld>
            <a:endParaRPr lang="en-US" altLang="en-US"/>
          </a:p>
        </p:txBody>
      </p:sp>
      <p:sp>
        <p:nvSpPr>
          <p:cNvPr id="6" name="Title 5"/>
          <p:cNvSpPr>
            <a:spLocks noGrp="1"/>
          </p:cNvSpPr>
          <p:nvPr>
            <p:ph type="title"/>
          </p:nvPr>
        </p:nvSpPr>
        <p:spPr/>
        <p:txBody>
          <a:bodyPr/>
          <a:lstStyle/>
          <a:p>
            <a:r>
              <a:rPr lang="en-US" dirty="0" smtClean="0"/>
              <a:t>Ví dụ</a:t>
            </a:r>
            <a:endParaRPr lang="en-US" dirty="0"/>
          </a:p>
        </p:txBody>
      </p:sp>
      <p:pic>
        <p:nvPicPr>
          <p:cNvPr id="7" name="Picture 6"/>
          <p:cNvPicPr/>
          <p:nvPr/>
        </p:nvPicPr>
        <p:blipFill>
          <a:blip r:embed="rId2"/>
          <a:stretch>
            <a:fillRect/>
          </a:stretch>
        </p:blipFill>
        <p:spPr>
          <a:xfrm>
            <a:off x="6512010" y="2557463"/>
            <a:ext cx="2327189" cy="3233737"/>
          </a:xfrm>
          <a:prstGeom prst="rect">
            <a:avLst/>
          </a:prstGeom>
        </p:spPr>
      </p:pic>
    </p:spTree>
    <p:extLst>
      <p:ext uri="{BB962C8B-B14F-4D97-AF65-F5344CB8AC3E}">
        <p14:creationId xmlns:p14="http://schemas.microsoft.com/office/powerpoint/2010/main" val="1043145947"/>
      </p:ext>
    </p:extLst>
  </p:cSld>
  <p:clrMapOvr>
    <a:masterClrMapping/>
  </p:clrMapOvr>
  <p:transition spd="slow">
    <p:push dir="u"/>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ListView là một dạng điều khiển nâng cao có chức năng hỗ trợ hiển thị dữ liệu theo dạng từng dòng. ListView cần một đối tượng Adapter để quản lý và giúp hiển thị dữ liệu.</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100</a:t>
            </a:fld>
            <a:endParaRPr lang="en-US" altLang="en-US"/>
          </a:p>
        </p:txBody>
      </p:sp>
      <p:sp>
        <p:nvSpPr>
          <p:cNvPr id="6" name="Title 5"/>
          <p:cNvSpPr>
            <a:spLocks noGrp="1"/>
          </p:cNvSpPr>
          <p:nvPr>
            <p:ph type="title"/>
          </p:nvPr>
        </p:nvSpPr>
        <p:spPr/>
        <p:txBody>
          <a:bodyPr/>
          <a:lstStyle/>
          <a:p>
            <a:r>
              <a:rPr lang="en-US" dirty="0"/>
              <a:t>ListView</a:t>
            </a:r>
          </a:p>
        </p:txBody>
      </p:sp>
      <p:pic>
        <p:nvPicPr>
          <p:cNvPr id="7" name="Picture 6"/>
          <p:cNvPicPr/>
          <p:nvPr/>
        </p:nvPicPr>
        <p:blipFill>
          <a:blip r:embed="rId2"/>
          <a:stretch>
            <a:fillRect/>
          </a:stretch>
        </p:blipFill>
        <p:spPr>
          <a:xfrm>
            <a:off x="3947160" y="2743200"/>
            <a:ext cx="4549140" cy="31767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01506013"/>
      </p:ext>
    </p:extLst>
  </p:cSld>
  <p:clrMapOvr>
    <a:masterClrMapping/>
  </p:clrMapOvr>
  <p:transition spd="slow">
    <p:push dir="u"/>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US" b="1" dirty="0"/>
              <a:t>android:id: </a:t>
            </a:r>
            <a:r>
              <a:rPr lang="en-US" dirty="0"/>
              <a:t>Là thuộc tính duy nhất của </a:t>
            </a:r>
            <a:r>
              <a:rPr lang="en-US" b="1" dirty="0"/>
              <a:t>ListView</a:t>
            </a:r>
            <a:r>
              <a:rPr lang="en-US" dirty="0"/>
              <a:t>.</a:t>
            </a:r>
          </a:p>
          <a:p>
            <a:pPr lvl="0"/>
            <a:r>
              <a:rPr lang="en-US" b="1" dirty="0"/>
              <a:t>android:divider: </a:t>
            </a:r>
            <a:r>
              <a:rPr lang="en-US" dirty="0"/>
              <a:t>Thuộc tính này có thể là một image hay màu dùng để phân chia giữa các dòng trong </a:t>
            </a:r>
            <a:r>
              <a:rPr lang="en-US" b="1" dirty="0"/>
              <a:t>ListView.</a:t>
            </a:r>
            <a:endParaRPr lang="en-US" dirty="0"/>
          </a:p>
          <a:p>
            <a:pPr lvl="0"/>
            <a:r>
              <a:rPr lang="en-US" b="1" dirty="0"/>
              <a:t>android:dividerHeight: </a:t>
            </a:r>
            <a:r>
              <a:rPr lang="en-US" dirty="0"/>
              <a:t>Thuộc tính này xác định chiều cao của thuộc tính</a:t>
            </a:r>
            <a:r>
              <a:rPr lang="en-US" b="1" dirty="0"/>
              <a:t> android:divider.</a:t>
            </a:r>
            <a:endParaRPr lang="en-US" dirty="0"/>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101</a:t>
            </a:fld>
            <a:endParaRPr lang="en-US" altLang="en-US"/>
          </a:p>
        </p:txBody>
      </p:sp>
      <p:sp>
        <p:nvSpPr>
          <p:cNvPr id="6" name="Title 5"/>
          <p:cNvSpPr>
            <a:spLocks noGrp="1"/>
          </p:cNvSpPr>
          <p:nvPr>
            <p:ph type="title"/>
          </p:nvPr>
        </p:nvSpPr>
        <p:spPr/>
        <p:txBody>
          <a:bodyPr>
            <a:normAutofit/>
          </a:bodyPr>
          <a:lstStyle/>
          <a:p>
            <a:pPr lvl="0"/>
            <a:r>
              <a:rPr lang="en-US" dirty="0"/>
              <a:t>Thuộc tính thường dùng của </a:t>
            </a:r>
            <a:r>
              <a:rPr lang="en-US" dirty="0" smtClean="0"/>
              <a:t>ListView</a:t>
            </a:r>
            <a:endParaRPr lang="en-US" dirty="0"/>
          </a:p>
        </p:txBody>
      </p:sp>
    </p:spTree>
    <p:extLst>
      <p:ext uri="{BB962C8B-B14F-4D97-AF65-F5344CB8AC3E}">
        <p14:creationId xmlns:p14="http://schemas.microsoft.com/office/powerpoint/2010/main" val="3300111811"/>
      </p:ext>
    </p:extLst>
  </p:cSld>
  <p:clrMapOvr>
    <a:masterClrMapping/>
  </p:clrMapOvr>
  <p:transition spd="slow">
    <p:push dir="u"/>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a:t>android:listSelector</a:t>
            </a:r>
            <a:r>
              <a:rPr lang="en-US" dirty="0"/>
              <a:t>: Thuộc tính này thường được sử dụng để thiết lập màu hoặc hình dòng được chọn trong listView. Thường nó sử dụng màu cam hoặc màu xanh dương, nhưng chúng ta cũng có thể thiết lập lại màu hoặc image cho ListView</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102</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2593088864"/>
      </p:ext>
    </p:extLst>
  </p:cSld>
  <p:clrMapOvr>
    <a:masterClrMapping/>
  </p:clrMapOvr>
  <p:transition spd="slow">
    <p:push dir="u"/>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a:t>setOnItemClickListener: </a:t>
            </a:r>
            <a:r>
              <a:rPr lang="en-US" dirty="0"/>
              <a:t>Sự kiện này xảy ra khi người dùng click</a:t>
            </a:r>
            <a:r>
              <a:rPr lang="en-US" b="1" dirty="0"/>
              <a:t> lên ListView.</a:t>
            </a:r>
            <a:endParaRPr lang="en-US" dirty="0"/>
          </a:p>
          <a:p>
            <a:pPr lvl="0"/>
            <a:r>
              <a:rPr lang="en-US" b="1" dirty="0"/>
              <a:t>setOnItemLongClickListener: </a:t>
            </a:r>
            <a:r>
              <a:rPr lang="en-US" dirty="0"/>
              <a:t>Sự kiện</a:t>
            </a:r>
            <a:r>
              <a:rPr lang="en-US" b="1" dirty="0"/>
              <a:t> </a:t>
            </a:r>
            <a:r>
              <a:rPr lang="en-US" dirty="0"/>
              <a:t>được gắn cho ListView Item, khi nhấn lâu từ 2.5 tới 3 giây thì sự kiện này sẽ sảy ra</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103</a:t>
            </a:fld>
            <a:endParaRPr lang="en-US" altLang="en-US"/>
          </a:p>
        </p:txBody>
      </p:sp>
      <p:sp>
        <p:nvSpPr>
          <p:cNvPr id="6" name="Title 5"/>
          <p:cNvSpPr>
            <a:spLocks noGrp="1"/>
          </p:cNvSpPr>
          <p:nvPr>
            <p:ph type="title"/>
          </p:nvPr>
        </p:nvSpPr>
        <p:spPr/>
        <p:txBody>
          <a:bodyPr>
            <a:normAutofit/>
          </a:bodyPr>
          <a:lstStyle/>
          <a:p>
            <a:pPr lvl="0"/>
            <a:r>
              <a:rPr lang="en-US" dirty="0"/>
              <a:t>Sự kiện thường dùng trong </a:t>
            </a:r>
            <a:r>
              <a:rPr lang="en-US" dirty="0" smtClean="0"/>
              <a:t>ListView</a:t>
            </a:r>
            <a:endParaRPr lang="en-US" dirty="0"/>
          </a:p>
        </p:txBody>
      </p:sp>
    </p:spTree>
    <p:extLst>
      <p:ext uri="{BB962C8B-B14F-4D97-AF65-F5344CB8AC3E}">
        <p14:creationId xmlns:p14="http://schemas.microsoft.com/office/powerpoint/2010/main" val="1550612431"/>
      </p:ext>
    </p:extLst>
  </p:cSld>
  <p:clrMapOvr>
    <a:masterClrMapping/>
  </p:clrMapOvr>
  <p:transition spd="slow">
    <p:push dir="u"/>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Xây dựng ứng dụng gồm hiển thị danh sách sản phẩm sử dụng ListView</a:t>
            </a:r>
            <a:r>
              <a:rPr lang="en-US" b="1" dirty="0"/>
              <a:t>. Khi chọn sản phẩm sẽ hiển thị thông báo </a:t>
            </a:r>
            <a:endParaRPr lang="en-US" dirty="0"/>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104</a:t>
            </a:fld>
            <a:endParaRPr lang="en-US" altLang="en-US"/>
          </a:p>
        </p:txBody>
      </p:sp>
      <p:sp>
        <p:nvSpPr>
          <p:cNvPr id="6" name="Title 5"/>
          <p:cNvSpPr>
            <a:spLocks noGrp="1"/>
          </p:cNvSpPr>
          <p:nvPr>
            <p:ph type="title"/>
          </p:nvPr>
        </p:nvSpPr>
        <p:spPr/>
        <p:txBody>
          <a:bodyPr/>
          <a:lstStyle/>
          <a:p>
            <a:r>
              <a:rPr lang="en-US" dirty="0" smtClean="0"/>
              <a:t>Ví dụ:</a:t>
            </a:r>
            <a:endParaRPr lang="en-US" dirty="0"/>
          </a:p>
        </p:txBody>
      </p:sp>
      <p:pic>
        <p:nvPicPr>
          <p:cNvPr id="7" name="Picture 6"/>
          <p:cNvPicPr/>
          <p:nvPr/>
        </p:nvPicPr>
        <p:blipFill>
          <a:blip r:embed="rId2"/>
          <a:stretch>
            <a:fillRect/>
          </a:stretch>
        </p:blipFill>
        <p:spPr>
          <a:xfrm>
            <a:off x="1020416" y="2667000"/>
            <a:ext cx="3962400" cy="1952625"/>
          </a:xfrm>
          <a:prstGeom prst="rect">
            <a:avLst/>
          </a:prstGeom>
        </p:spPr>
      </p:pic>
      <p:pic>
        <p:nvPicPr>
          <p:cNvPr id="8" name="Picture 7"/>
          <p:cNvPicPr/>
          <p:nvPr/>
        </p:nvPicPr>
        <p:blipFill>
          <a:blip r:embed="rId3"/>
          <a:stretch>
            <a:fillRect/>
          </a:stretch>
        </p:blipFill>
        <p:spPr>
          <a:xfrm>
            <a:off x="5649998" y="2286000"/>
            <a:ext cx="2752725" cy="3733800"/>
          </a:xfrm>
          <a:prstGeom prst="rect">
            <a:avLst/>
          </a:prstGeom>
        </p:spPr>
      </p:pic>
    </p:spTree>
    <p:extLst>
      <p:ext uri="{BB962C8B-B14F-4D97-AF65-F5344CB8AC3E}">
        <p14:creationId xmlns:p14="http://schemas.microsoft.com/office/powerpoint/2010/main" val="1296373127"/>
      </p:ext>
    </p:extLst>
  </p:cSld>
  <p:clrMapOvr>
    <a:masterClrMapping/>
  </p:clrMapOvr>
  <p:transition spd="slow">
    <p:push dir="u"/>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Tạo một project tên là DemoListView: </a:t>
            </a:r>
            <a:r>
              <a:rPr lang="en-US" b="1" dirty="0">
                <a:effectLst>
                  <a:outerShdw sx="0" sy="0">
                    <a:srgbClr val="000000"/>
                  </a:outerShdw>
                </a:effectLst>
              </a:rPr>
              <a:t>File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New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Android Application Project</a:t>
            </a:r>
            <a:r>
              <a:rPr lang="en-US" dirty="0">
                <a:effectLst>
                  <a:outerShdw sx="0" sy="0">
                    <a:srgbClr val="000000"/>
                  </a:outerShdw>
                </a:effectLst>
              </a:rPr>
              <a:t> điền các thông tin </a:t>
            </a:r>
            <a:r>
              <a:rPr lang="en-US" dirty="0">
                <a:effectLst>
                  <a:outerShdw sx="0" sy="0">
                    <a:srgbClr val="000000"/>
                  </a:outerShdw>
                </a:effectLst>
                <a:sym typeface="Wingdings" panose="05000000000000000000" pitchFamily="2" charset="2"/>
              </a:rPr>
              <a:t></a:t>
            </a:r>
            <a:r>
              <a:rPr lang="en-US" dirty="0">
                <a:effectLst>
                  <a:outerShdw sx="0" sy="0">
                    <a:srgbClr val="000000"/>
                  </a:outerShdw>
                </a:effectLst>
              </a:rPr>
              <a:t> </a:t>
            </a:r>
            <a:r>
              <a:rPr lang="en-US" b="1" dirty="0">
                <a:effectLst>
                  <a:outerShdw sx="0" sy="0">
                    <a:srgbClr val="000000"/>
                  </a:outerShdw>
                </a:effectLst>
              </a:rPr>
              <a:t>Next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Finish.</a:t>
            </a:r>
            <a:endParaRPr lang="en-US" dirty="0">
              <a:effectLst>
                <a:outerShdw sx="0" sy="0">
                  <a:srgbClr val="000000"/>
                </a:outerShdw>
              </a:effectLst>
            </a:endParaRPr>
          </a:p>
          <a:p>
            <a:pPr lvl="1"/>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105</a:t>
            </a:fld>
            <a:endParaRPr lang="en-US" altLang="en-US"/>
          </a:p>
        </p:txBody>
      </p:sp>
      <p:sp>
        <p:nvSpPr>
          <p:cNvPr id="6" name="Title 5"/>
          <p:cNvSpPr>
            <a:spLocks noGrp="1"/>
          </p:cNvSpPr>
          <p:nvPr>
            <p:ph type="title"/>
          </p:nvPr>
        </p:nvSpPr>
        <p:spPr/>
        <p:txBody>
          <a:bodyPr/>
          <a:lstStyle/>
          <a:p>
            <a:r>
              <a:rPr lang="en-US" dirty="0" smtClean="0"/>
              <a:t>Bước 1:</a:t>
            </a:r>
            <a:endParaRPr lang="en-US" dirty="0"/>
          </a:p>
        </p:txBody>
      </p:sp>
    </p:spTree>
    <p:extLst>
      <p:ext uri="{BB962C8B-B14F-4D97-AF65-F5344CB8AC3E}">
        <p14:creationId xmlns:p14="http://schemas.microsoft.com/office/powerpoint/2010/main" val="3660620059"/>
      </p:ext>
    </p:extLst>
  </p:cSld>
  <p:clrMapOvr>
    <a:masterClrMapping/>
  </p:clrMapOvr>
  <p:transition spd="slow">
    <p:push dir="u"/>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Mở </a:t>
            </a:r>
            <a:r>
              <a:rPr lang="en-US" b="1" dirty="0">
                <a:effectLst>
                  <a:outerShdw sx="0" sy="0">
                    <a:srgbClr val="000000"/>
                  </a:outerShdw>
                </a:effectLst>
              </a:rPr>
              <a:t>res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layout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xml (hoặc) activity_main.xml</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106</a:t>
            </a:fld>
            <a:endParaRPr lang="en-US" altLang="en-US"/>
          </a:p>
        </p:txBody>
      </p:sp>
      <p:sp>
        <p:nvSpPr>
          <p:cNvPr id="6" name="Title 5"/>
          <p:cNvSpPr>
            <a:spLocks noGrp="1"/>
          </p:cNvSpPr>
          <p:nvPr>
            <p:ph type="title"/>
          </p:nvPr>
        </p:nvSpPr>
        <p:spPr/>
        <p:txBody>
          <a:bodyPr/>
          <a:lstStyle/>
          <a:p>
            <a:r>
              <a:rPr lang="en-US" dirty="0" smtClean="0"/>
              <a:t>Bước 2:</a:t>
            </a:r>
            <a:endParaRPr lang="en-US" dirty="0"/>
          </a:p>
        </p:txBody>
      </p:sp>
      <p:pic>
        <p:nvPicPr>
          <p:cNvPr id="7" name="Picture 6"/>
          <p:cNvPicPr>
            <a:picLocks noChangeAspect="1"/>
          </p:cNvPicPr>
          <p:nvPr/>
        </p:nvPicPr>
        <p:blipFill>
          <a:blip r:embed="rId2"/>
          <a:stretch>
            <a:fillRect/>
          </a:stretch>
        </p:blipFill>
        <p:spPr>
          <a:xfrm>
            <a:off x="1000125" y="1981200"/>
            <a:ext cx="5543550" cy="3752850"/>
          </a:xfrm>
          <a:prstGeom prst="rect">
            <a:avLst/>
          </a:prstGeom>
        </p:spPr>
      </p:pic>
    </p:spTree>
    <p:extLst>
      <p:ext uri="{BB962C8B-B14F-4D97-AF65-F5344CB8AC3E}">
        <p14:creationId xmlns:p14="http://schemas.microsoft.com/office/powerpoint/2010/main" val="1871581532"/>
      </p:ext>
    </p:extLst>
  </p:cSld>
  <p:clrMapOvr>
    <a:masterClrMapping/>
  </p:clrMapOvr>
  <p:transition spd="slow">
    <p:push dir="u"/>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Tạo mới một </a:t>
            </a:r>
            <a:r>
              <a:rPr lang="en-US" b="1" dirty="0">
                <a:effectLst>
                  <a:outerShdw sx="0" sy="0">
                    <a:srgbClr val="000000"/>
                  </a:outerShdw>
                </a:effectLst>
              </a:rPr>
              <a:t>Activity activity_listview.xml</a:t>
            </a:r>
            <a:r>
              <a:rPr lang="en-US" dirty="0">
                <a:effectLst>
                  <a:outerShdw sx="0" sy="0">
                    <a:srgbClr val="000000"/>
                  </a:outerShdw>
                </a:effectLst>
              </a:rPr>
              <a:t> vào trong thư mục layout và thêm vào 1 </a:t>
            </a:r>
            <a:r>
              <a:rPr lang="en-US" b="1" dirty="0">
                <a:effectLst>
                  <a:outerShdw sx="0" sy="0">
                    <a:srgbClr val="000000"/>
                  </a:outerShdw>
                </a:effectLst>
              </a:rPr>
              <a:t>TextView.</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107</a:t>
            </a:fld>
            <a:endParaRPr lang="en-US" altLang="en-US"/>
          </a:p>
        </p:txBody>
      </p:sp>
      <p:sp>
        <p:nvSpPr>
          <p:cNvPr id="6" name="Title 5"/>
          <p:cNvSpPr>
            <a:spLocks noGrp="1"/>
          </p:cNvSpPr>
          <p:nvPr>
            <p:ph type="title"/>
          </p:nvPr>
        </p:nvSpPr>
        <p:spPr/>
        <p:txBody>
          <a:bodyPr/>
          <a:lstStyle/>
          <a:p>
            <a:r>
              <a:rPr lang="en-US" dirty="0" smtClean="0"/>
              <a:t>Bước 3:</a:t>
            </a:r>
            <a:endParaRPr lang="en-US" dirty="0"/>
          </a:p>
        </p:txBody>
      </p:sp>
      <p:pic>
        <p:nvPicPr>
          <p:cNvPr id="7" name="Picture 6"/>
          <p:cNvPicPr>
            <a:picLocks noChangeAspect="1"/>
          </p:cNvPicPr>
          <p:nvPr/>
        </p:nvPicPr>
        <p:blipFill>
          <a:blip r:embed="rId2"/>
          <a:stretch>
            <a:fillRect/>
          </a:stretch>
        </p:blipFill>
        <p:spPr>
          <a:xfrm>
            <a:off x="1143000" y="2060897"/>
            <a:ext cx="5562600" cy="3743325"/>
          </a:xfrm>
          <a:prstGeom prst="rect">
            <a:avLst/>
          </a:prstGeom>
        </p:spPr>
      </p:pic>
    </p:spTree>
    <p:extLst>
      <p:ext uri="{BB962C8B-B14F-4D97-AF65-F5344CB8AC3E}">
        <p14:creationId xmlns:p14="http://schemas.microsoft.com/office/powerpoint/2010/main" val="1698140032"/>
      </p:ext>
    </p:extLst>
  </p:cSld>
  <p:clrMapOvr>
    <a:masterClrMapping/>
  </p:clrMapOvr>
  <p:transition spd="slow">
    <p:push dir="u"/>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Mở</a:t>
            </a:r>
            <a:r>
              <a:rPr lang="en-US" b="1" dirty="0">
                <a:effectLst>
                  <a:outerShdw sx="0" sy="0">
                    <a:srgbClr val="000000"/>
                  </a:outerShdw>
                </a:effectLst>
              </a:rPr>
              <a:t> app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src -&gt; MainActivity.java</a:t>
            </a:r>
            <a:r>
              <a:rPr lang="en-US" dirty="0">
                <a:effectLst>
                  <a:outerShdw sx="0" sy="0">
                    <a:srgbClr val="000000"/>
                  </a:outerShdw>
                </a:effectLst>
              </a:rPr>
              <a:t> và thêm code, tạo 1 mảng dữ liệu và kết nối </a:t>
            </a:r>
            <a:r>
              <a:rPr lang="en-US" b="1" dirty="0">
                <a:effectLst>
                  <a:outerShdw sx="0" sy="0">
                    <a:srgbClr val="000000"/>
                  </a:outerShdw>
                </a:effectLst>
              </a:rPr>
              <a:t>ListView </a:t>
            </a:r>
            <a:r>
              <a:rPr lang="en-US" dirty="0">
                <a:effectLst>
                  <a:outerShdw sx="0" sy="0">
                    <a:srgbClr val="000000"/>
                  </a:outerShdw>
                </a:effectLst>
              </a:rPr>
              <a:t>thông qua đối tượng </a:t>
            </a:r>
            <a:r>
              <a:rPr lang="en-US" b="1" dirty="0">
                <a:effectLst>
                  <a:outerShdw sx="0" sy="0">
                    <a:srgbClr val="000000"/>
                  </a:outerShdw>
                </a:effectLst>
              </a:rPr>
              <a:t>ArrayAdapter.</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108</a:t>
            </a:fld>
            <a:endParaRPr lang="en-US" altLang="en-US"/>
          </a:p>
        </p:txBody>
      </p:sp>
      <p:sp>
        <p:nvSpPr>
          <p:cNvPr id="6" name="Title 5"/>
          <p:cNvSpPr>
            <a:spLocks noGrp="1"/>
          </p:cNvSpPr>
          <p:nvPr>
            <p:ph type="title"/>
          </p:nvPr>
        </p:nvSpPr>
        <p:spPr/>
        <p:txBody>
          <a:bodyPr/>
          <a:lstStyle/>
          <a:p>
            <a:r>
              <a:rPr lang="en-US" dirty="0" smtClean="0"/>
              <a:t>Bước 4:</a:t>
            </a:r>
            <a:endParaRPr lang="en-US" dirty="0"/>
          </a:p>
        </p:txBody>
      </p:sp>
    </p:spTree>
    <p:extLst>
      <p:ext uri="{BB962C8B-B14F-4D97-AF65-F5344CB8AC3E}">
        <p14:creationId xmlns:p14="http://schemas.microsoft.com/office/powerpoint/2010/main" val="1318276488"/>
      </p:ext>
    </p:extLst>
  </p:cSld>
  <p:clrMapOvr>
    <a:masterClrMapping/>
  </p:clrMapOvr>
  <p:transition spd="slow">
    <p:push dir="u"/>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109</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63660" y="32232"/>
            <a:ext cx="7413539" cy="5445450"/>
          </a:xfrm>
          <a:prstGeom prst="rect">
            <a:avLst/>
          </a:prstGeom>
        </p:spPr>
      </p:pic>
    </p:spTree>
    <p:extLst>
      <p:ext uri="{BB962C8B-B14F-4D97-AF65-F5344CB8AC3E}">
        <p14:creationId xmlns:p14="http://schemas.microsoft.com/office/powerpoint/2010/main" val="172829641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11</a:t>
            </a:fld>
            <a:endParaRPr lang="en-US" altLang="en-US"/>
          </a:p>
        </p:txBody>
      </p:sp>
      <p:sp>
        <p:nvSpPr>
          <p:cNvPr id="6" name="Title 5"/>
          <p:cNvSpPr>
            <a:spLocks noGrp="1"/>
          </p:cNvSpPr>
          <p:nvPr>
            <p:ph type="title"/>
          </p:nvPr>
        </p:nvSpPr>
        <p:spPr/>
        <p:txBody>
          <a:bodyPr/>
          <a:lstStyle/>
          <a:p>
            <a:endParaRPr lang="en-US"/>
          </a:p>
        </p:txBody>
      </p:sp>
      <p:pic>
        <p:nvPicPr>
          <p:cNvPr id="7" name="Picture 6"/>
          <p:cNvPicPr/>
          <p:nvPr/>
        </p:nvPicPr>
        <p:blipFill>
          <a:blip r:embed="rId2"/>
          <a:stretch>
            <a:fillRect/>
          </a:stretch>
        </p:blipFill>
        <p:spPr>
          <a:xfrm>
            <a:off x="381000" y="976745"/>
            <a:ext cx="3962400" cy="4562475"/>
          </a:xfrm>
          <a:prstGeom prst="rect">
            <a:avLst/>
          </a:prstGeom>
        </p:spPr>
      </p:pic>
      <p:pic>
        <p:nvPicPr>
          <p:cNvPr id="8" name="Picture 7"/>
          <p:cNvPicPr/>
          <p:nvPr/>
        </p:nvPicPr>
        <p:blipFill>
          <a:blip r:embed="rId3"/>
          <a:stretch>
            <a:fillRect/>
          </a:stretch>
        </p:blipFill>
        <p:spPr>
          <a:xfrm>
            <a:off x="4545098" y="1002396"/>
            <a:ext cx="3933825" cy="4972050"/>
          </a:xfrm>
          <a:prstGeom prst="rect">
            <a:avLst/>
          </a:prstGeom>
        </p:spPr>
      </p:pic>
    </p:spTree>
    <p:extLst>
      <p:ext uri="{BB962C8B-B14F-4D97-AF65-F5344CB8AC3E}">
        <p14:creationId xmlns:p14="http://schemas.microsoft.com/office/powerpoint/2010/main" val="303197646"/>
      </p:ext>
    </p:extLst>
  </p:cSld>
  <p:clrMapOvr>
    <a:masterClrMapping/>
  </p:clrMapOvr>
  <p:transition spd="slow">
    <p:push dir="u"/>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110</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16527" y="34291"/>
            <a:ext cx="7994073" cy="5384808"/>
          </a:xfrm>
          <a:prstGeom prst="rect">
            <a:avLst/>
          </a:prstGeom>
        </p:spPr>
      </p:pic>
    </p:spTree>
    <p:extLst>
      <p:ext uri="{BB962C8B-B14F-4D97-AF65-F5344CB8AC3E}">
        <p14:creationId xmlns:p14="http://schemas.microsoft.com/office/powerpoint/2010/main" val="2967978538"/>
      </p:ext>
    </p:extLst>
  </p:cSld>
  <p:clrMapOvr>
    <a:masterClrMapping/>
  </p:clrMapOvr>
  <p:transition spd="slow">
    <p:push dir="u"/>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Bài Tập</a:t>
            </a:r>
            <a:endParaRPr lang="en-US" dirty="0"/>
          </a:p>
        </p:txBody>
      </p:sp>
    </p:spTree>
    <p:extLst>
      <p:ext uri="{BB962C8B-B14F-4D97-AF65-F5344CB8AC3E}">
        <p14:creationId xmlns:p14="http://schemas.microsoft.com/office/powerpoint/2010/main" val="3211962347"/>
      </p:ext>
    </p:extLst>
  </p:cSld>
  <p:clrMapOvr>
    <a:masterClrMapping/>
  </p:clrMapOvr>
  <p:transition spd="slow">
    <p:push dir="u"/>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112</a:t>
            </a:fld>
            <a:endParaRPr lang="en-US" altLang="en-US"/>
          </a:p>
        </p:txBody>
      </p:sp>
      <p:sp>
        <p:nvSpPr>
          <p:cNvPr id="6" name="Title 5"/>
          <p:cNvSpPr>
            <a:spLocks noGrp="1"/>
          </p:cNvSpPr>
          <p:nvPr>
            <p:ph type="title"/>
          </p:nvPr>
        </p:nvSpPr>
        <p:spPr/>
        <p:txBody>
          <a:bodyPr/>
          <a:lstStyle/>
          <a:p>
            <a:r>
              <a:rPr lang="en-US" dirty="0" smtClean="0"/>
              <a:t>Bài 3:Lật </a:t>
            </a:r>
            <a:r>
              <a:rPr lang="en-US" dirty="0"/>
              <a:t>bài và tính điểm</a:t>
            </a:r>
            <a:endParaRPr lang="en-US" dirty="0"/>
          </a:p>
        </p:txBody>
      </p:sp>
      <p:pic>
        <p:nvPicPr>
          <p:cNvPr id="7" name="Content Placeholder 6"/>
          <p:cNvPicPr>
            <a:picLocks noGrp="1"/>
          </p:cNvPicPr>
          <p:nvPr>
            <p:ph idx="1"/>
          </p:nvPr>
        </p:nvPicPr>
        <p:blipFill>
          <a:blip r:embed="rId2"/>
          <a:stretch>
            <a:fillRect/>
          </a:stretch>
        </p:blipFill>
        <p:spPr>
          <a:xfrm>
            <a:off x="457200" y="1066800"/>
            <a:ext cx="3971925" cy="4048125"/>
          </a:xfrm>
          <a:prstGeom prst="rect">
            <a:avLst/>
          </a:prstGeom>
        </p:spPr>
      </p:pic>
      <p:pic>
        <p:nvPicPr>
          <p:cNvPr id="8" name="Picture 7"/>
          <p:cNvPicPr/>
          <p:nvPr/>
        </p:nvPicPr>
        <p:blipFill>
          <a:blip r:embed="rId3"/>
          <a:stretch>
            <a:fillRect/>
          </a:stretch>
        </p:blipFill>
        <p:spPr>
          <a:xfrm>
            <a:off x="4818293" y="1040389"/>
            <a:ext cx="3962400" cy="4074536"/>
          </a:xfrm>
          <a:prstGeom prst="rect">
            <a:avLst/>
          </a:prstGeom>
        </p:spPr>
      </p:pic>
    </p:spTree>
    <p:extLst>
      <p:ext uri="{BB962C8B-B14F-4D97-AF65-F5344CB8AC3E}">
        <p14:creationId xmlns:p14="http://schemas.microsoft.com/office/powerpoint/2010/main" val="3362398729"/>
      </p:ext>
    </p:extLst>
  </p:cSld>
  <p:clrMapOvr>
    <a:masterClrMapping/>
  </p:clrMapOvr>
  <p:transition spd="slow">
    <p:push dir="u"/>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113</a:t>
            </a:fld>
            <a:endParaRPr lang="en-US" altLang="en-US"/>
          </a:p>
        </p:txBody>
      </p:sp>
      <p:sp>
        <p:nvSpPr>
          <p:cNvPr id="6" name="Title 5"/>
          <p:cNvSpPr>
            <a:spLocks noGrp="1"/>
          </p:cNvSpPr>
          <p:nvPr>
            <p:ph type="title"/>
          </p:nvPr>
        </p:nvSpPr>
        <p:spPr/>
        <p:txBody>
          <a:bodyPr/>
          <a:lstStyle/>
          <a:p>
            <a:r>
              <a:rPr lang="en-US" dirty="0" smtClean="0"/>
              <a:t>Bài 4: Thay </a:t>
            </a:r>
            <a:r>
              <a:rPr lang="en-US" dirty="0"/>
              <a:t>đổi font chữ</a:t>
            </a:r>
            <a:endParaRPr lang="en-US" dirty="0"/>
          </a:p>
        </p:txBody>
      </p:sp>
      <p:pic>
        <p:nvPicPr>
          <p:cNvPr id="7" name="Content Placeholder 6"/>
          <p:cNvPicPr>
            <a:picLocks noGrp="1"/>
          </p:cNvPicPr>
          <p:nvPr>
            <p:ph idx="1"/>
          </p:nvPr>
        </p:nvPicPr>
        <p:blipFill>
          <a:blip r:embed="rId2"/>
          <a:stretch>
            <a:fillRect/>
          </a:stretch>
        </p:blipFill>
        <p:spPr>
          <a:xfrm>
            <a:off x="633157" y="858983"/>
            <a:ext cx="3919793" cy="4381500"/>
          </a:xfrm>
          <a:prstGeom prst="rect">
            <a:avLst/>
          </a:prstGeom>
        </p:spPr>
      </p:pic>
      <p:pic>
        <p:nvPicPr>
          <p:cNvPr id="8" name="Picture 7"/>
          <p:cNvPicPr/>
          <p:nvPr/>
        </p:nvPicPr>
        <p:blipFill>
          <a:blip r:embed="rId3"/>
          <a:stretch>
            <a:fillRect/>
          </a:stretch>
        </p:blipFill>
        <p:spPr>
          <a:xfrm>
            <a:off x="4828309" y="865910"/>
            <a:ext cx="3933825" cy="4648200"/>
          </a:xfrm>
          <a:prstGeom prst="rect">
            <a:avLst/>
          </a:prstGeom>
        </p:spPr>
      </p:pic>
    </p:spTree>
    <p:extLst>
      <p:ext uri="{BB962C8B-B14F-4D97-AF65-F5344CB8AC3E}">
        <p14:creationId xmlns:p14="http://schemas.microsoft.com/office/powerpoint/2010/main" val="1362260724"/>
      </p:ext>
    </p:extLst>
  </p:cSld>
  <p:clrMapOvr>
    <a:masterClrMapping/>
  </p:clrMapOvr>
  <p:transition spd="slow">
    <p:push dir="u"/>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114</a:t>
            </a:fld>
            <a:endParaRPr lang="en-US" altLang="en-US"/>
          </a:p>
        </p:txBody>
      </p:sp>
      <p:sp>
        <p:nvSpPr>
          <p:cNvPr id="6" name="Title 5"/>
          <p:cNvSpPr>
            <a:spLocks noGrp="1"/>
          </p:cNvSpPr>
          <p:nvPr>
            <p:ph type="title"/>
          </p:nvPr>
        </p:nvSpPr>
        <p:spPr/>
        <p:txBody>
          <a:bodyPr/>
          <a:lstStyle/>
          <a:p>
            <a:r>
              <a:rPr lang="en-US" dirty="0" smtClean="0"/>
              <a:t>Bài 5: </a:t>
            </a:r>
            <a:r>
              <a:rPr lang="en-US" dirty="0"/>
              <a:t>Thay đổi hình</a:t>
            </a:r>
            <a:endParaRPr lang="en-US" dirty="0"/>
          </a:p>
        </p:txBody>
      </p:sp>
      <p:pic>
        <p:nvPicPr>
          <p:cNvPr id="7" name="Content Placeholder 6"/>
          <p:cNvPicPr>
            <a:picLocks noGrp="1"/>
          </p:cNvPicPr>
          <p:nvPr>
            <p:ph idx="1"/>
          </p:nvPr>
        </p:nvPicPr>
        <p:blipFill>
          <a:blip r:embed="rId2"/>
          <a:stretch>
            <a:fillRect/>
          </a:stretch>
        </p:blipFill>
        <p:spPr>
          <a:xfrm>
            <a:off x="600075" y="1143000"/>
            <a:ext cx="3952875" cy="4038600"/>
          </a:xfrm>
          <a:prstGeom prst="rect">
            <a:avLst/>
          </a:prstGeom>
        </p:spPr>
      </p:pic>
    </p:spTree>
    <p:extLst>
      <p:ext uri="{BB962C8B-B14F-4D97-AF65-F5344CB8AC3E}">
        <p14:creationId xmlns:p14="http://schemas.microsoft.com/office/powerpoint/2010/main" val="1901551578"/>
      </p:ext>
    </p:extLst>
  </p:cSld>
  <p:clrMapOvr>
    <a:masterClrMapping/>
  </p:clrMapOvr>
  <p:transition spd="slow">
    <p:push dir="u"/>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115</a:t>
            </a:fld>
            <a:endParaRPr lang="en-US" altLang="en-US"/>
          </a:p>
        </p:txBody>
      </p:sp>
      <p:sp>
        <p:nvSpPr>
          <p:cNvPr id="6" name="Title 5"/>
          <p:cNvSpPr>
            <a:spLocks noGrp="1"/>
          </p:cNvSpPr>
          <p:nvPr>
            <p:ph type="title"/>
          </p:nvPr>
        </p:nvSpPr>
        <p:spPr/>
        <p:txBody>
          <a:bodyPr/>
          <a:lstStyle/>
          <a:p>
            <a:r>
              <a:rPr lang="en-US" dirty="0" smtClean="0"/>
              <a:t>Bài 6: Thu </a:t>
            </a:r>
            <a:r>
              <a:rPr lang="en-US" dirty="0"/>
              <a:t>thập thông tin cá nhân</a:t>
            </a:r>
            <a:endParaRPr lang="en-US" dirty="0"/>
          </a:p>
        </p:txBody>
      </p:sp>
      <p:pic>
        <p:nvPicPr>
          <p:cNvPr id="7" name="Picture 6"/>
          <p:cNvPicPr/>
          <p:nvPr/>
        </p:nvPicPr>
        <p:blipFill>
          <a:blip r:embed="rId2"/>
          <a:stretch>
            <a:fillRect/>
          </a:stretch>
        </p:blipFill>
        <p:spPr>
          <a:xfrm>
            <a:off x="642505" y="976745"/>
            <a:ext cx="3924300" cy="4890655"/>
          </a:xfrm>
          <a:prstGeom prst="rect">
            <a:avLst/>
          </a:prstGeom>
        </p:spPr>
      </p:pic>
      <p:pic>
        <p:nvPicPr>
          <p:cNvPr id="8" name="Content Placeholder 7"/>
          <p:cNvPicPr>
            <a:picLocks noGrp="1"/>
          </p:cNvPicPr>
          <p:nvPr>
            <p:ph idx="1"/>
          </p:nvPr>
        </p:nvPicPr>
        <p:blipFill>
          <a:blip r:embed="rId3"/>
          <a:stretch>
            <a:fillRect/>
          </a:stretch>
        </p:blipFill>
        <p:spPr>
          <a:xfrm>
            <a:off x="5479236" y="983672"/>
            <a:ext cx="2968573" cy="4381500"/>
          </a:xfrm>
          <a:prstGeom prst="rect">
            <a:avLst/>
          </a:prstGeom>
        </p:spPr>
      </p:pic>
    </p:spTree>
    <p:extLst>
      <p:ext uri="{BB962C8B-B14F-4D97-AF65-F5344CB8AC3E}">
        <p14:creationId xmlns:p14="http://schemas.microsoft.com/office/powerpoint/2010/main" val="393493369"/>
      </p:ext>
    </p:extLst>
  </p:cSld>
  <p:clrMapOvr>
    <a:masterClrMapping/>
  </p:clrMapOvr>
  <p:transition spd="slow">
    <p:push dir="u"/>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116</a:t>
            </a:fld>
            <a:endParaRPr lang="en-US" altLang="en-US"/>
          </a:p>
        </p:txBody>
      </p:sp>
      <p:sp>
        <p:nvSpPr>
          <p:cNvPr id="6" name="Title 5"/>
          <p:cNvSpPr>
            <a:spLocks noGrp="1"/>
          </p:cNvSpPr>
          <p:nvPr>
            <p:ph type="title"/>
          </p:nvPr>
        </p:nvSpPr>
        <p:spPr/>
        <p:txBody>
          <a:bodyPr/>
          <a:lstStyle/>
          <a:p>
            <a:r>
              <a:rPr lang="en-US" dirty="0" smtClean="0"/>
              <a:t>Bài 7:</a:t>
            </a:r>
            <a:r>
              <a:rPr lang="en-US" dirty="0"/>
              <a:t>Thông tin cá nhân</a:t>
            </a:r>
            <a:endParaRPr lang="en-US" dirty="0"/>
          </a:p>
        </p:txBody>
      </p:sp>
      <p:pic>
        <p:nvPicPr>
          <p:cNvPr id="7" name="Picture 6"/>
          <p:cNvPicPr/>
          <p:nvPr/>
        </p:nvPicPr>
        <p:blipFill>
          <a:blip r:embed="rId2"/>
          <a:stretch>
            <a:fillRect/>
          </a:stretch>
        </p:blipFill>
        <p:spPr>
          <a:xfrm>
            <a:off x="630382" y="865910"/>
            <a:ext cx="3990975" cy="4914900"/>
          </a:xfrm>
          <a:prstGeom prst="rect">
            <a:avLst/>
          </a:prstGeom>
        </p:spPr>
      </p:pic>
      <p:pic>
        <p:nvPicPr>
          <p:cNvPr id="9" name="Picture 8"/>
          <p:cNvPicPr/>
          <p:nvPr/>
        </p:nvPicPr>
        <p:blipFill>
          <a:blip r:embed="rId3"/>
          <a:stretch>
            <a:fillRect/>
          </a:stretch>
        </p:blipFill>
        <p:spPr>
          <a:xfrm>
            <a:off x="4762875" y="879765"/>
            <a:ext cx="4000500" cy="4991100"/>
          </a:xfrm>
          <a:prstGeom prst="rect">
            <a:avLst/>
          </a:prstGeom>
        </p:spPr>
      </p:pic>
    </p:spTree>
    <p:extLst>
      <p:ext uri="{BB962C8B-B14F-4D97-AF65-F5344CB8AC3E}">
        <p14:creationId xmlns:p14="http://schemas.microsoft.com/office/powerpoint/2010/main" val="38734684"/>
      </p:ext>
    </p:extLst>
  </p:cSld>
  <p:clrMapOvr>
    <a:masterClrMapping/>
  </p:clrMapOvr>
  <p:transition spd="slow">
    <p:push dir="u"/>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117</a:t>
            </a:fld>
            <a:endParaRPr lang="en-US" altLang="en-US"/>
          </a:p>
        </p:txBody>
      </p:sp>
      <p:sp>
        <p:nvSpPr>
          <p:cNvPr id="6" name="Title 5"/>
          <p:cNvSpPr>
            <a:spLocks noGrp="1"/>
          </p:cNvSpPr>
          <p:nvPr>
            <p:ph type="title"/>
          </p:nvPr>
        </p:nvSpPr>
        <p:spPr/>
        <p:txBody>
          <a:bodyPr/>
          <a:lstStyle/>
          <a:p>
            <a:r>
              <a:rPr lang="en-US" dirty="0" smtClean="0"/>
              <a:t>Bài 8: </a:t>
            </a:r>
            <a:r>
              <a:rPr lang="en-US" dirty="0"/>
              <a:t>Xây dựng trắc nghiệm</a:t>
            </a:r>
            <a:endParaRPr lang="en-US" dirty="0"/>
          </a:p>
        </p:txBody>
      </p:sp>
      <p:pic>
        <p:nvPicPr>
          <p:cNvPr id="7" name="Picture 6"/>
          <p:cNvPicPr/>
          <p:nvPr/>
        </p:nvPicPr>
        <p:blipFill rotWithShape="1">
          <a:blip r:embed="rId2" cstate="email">
            <a:extLst>
              <a:ext uri="{28A0092B-C50C-407E-A947-70E740481C1C}">
                <a14:useLocalDpi xmlns:a14="http://schemas.microsoft.com/office/drawing/2010/main"/>
              </a:ext>
            </a:extLst>
          </a:blip>
          <a:srcRect/>
          <a:stretch/>
        </p:blipFill>
        <p:spPr>
          <a:xfrm>
            <a:off x="2438400" y="983673"/>
            <a:ext cx="3419475" cy="4581525"/>
          </a:xfrm>
          <a:prstGeom prst="rect">
            <a:avLst/>
          </a:prstGeom>
        </p:spPr>
      </p:pic>
    </p:spTree>
    <p:extLst>
      <p:ext uri="{BB962C8B-B14F-4D97-AF65-F5344CB8AC3E}">
        <p14:creationId xmlns:p14="http://schemas.microsoft.com/office/powerpoint/2010/main" val="3666716947"/>
      </p:ext>
    </p:extLst>
  </p:cSld>
  <p:clrMapOvr>
    <a:masterClrMapping/>
  </p:clrMapOvr>
  <p:transition spd="slow">
    <p:push dir="u"/>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118</a:t>
            </a:fld>
            <a:endParaRPr lang="en-US" altLang="en-US"/>
          </a:p>
        </p:txBody>
      </p:sp>
      <p:sp>
        <p:nvSpPr>
          <p:cNvPr id="6" name="Title 5"/>
          <p:cNvSpPr>
            <a:spLocks noGrp="1"/>
          </p:cNvSpPr>
          <p:nvPr>
            <p:ph type="title"/>
          </p:nvPr>
        </p:nvSpPr>
        <p:spPr/>
        <p:txBody>
          <a:bodyPr/>
          <a:lstStyle/>
          <a:p>
            <a:endParaRPr lang="en-US"/>
          </a:p>
        </p:txBody>
      </p:sp>
      <p:pic>
        <p:nvPicPr>
          <p:cNvPr id="7" name="Picture 6"/>
          <p:cNvPicPr/>
          <p:nvPr/>
        </p:nvPicPr>
        <p:blipFill>
          <a:blip r:embed="rId2"/>
          <a:stretch>
            <a:fillRect/>
          </a:stretch>
        </p:blipFill>
        <p:spPr>
          <a:xfrm>
            <a:off x="609600" y="0"/>
            <a:ext cx="2438400" cy="2840182"/>
          </a:xfrm>
          <a:prstGeom prst="rect">
            <a:avLst/>
          </a:prstGeom>
        </p:spPr>
      </p:pic>
      <p:pic>
        <p:nvPicPr>
          <p:cNvPr id="8" name="Content Placeholder 7"/>
          <p:cNvPicPr>
            <a:picLocks noGrp="1"/>
          </p:cNvPicPr>
          <p:nvPr>
            <p:ph idx="1"/>
          </p:nvPr>
        </p:nvPicPr>
        <p:blipFill>
          <a:blip r:embed="rId3"/>
          <a:stretch>
            <a:fillRect/>
          </a:stretch>
        </p:blipFill>
        <p:spPr>
          <a:xfrm>
            <a:off x="3412599" y="32307"/>
            <a:ext cx="2607202" cy="2825089"/>
          </a:xfrm>
          <a:prstGeom prst="rect">
            <a:avLst/>
          </a:prstGeom>
        </p:spPr>
      </p:pic>
      <p:pic>
        <p:nvPicPr>
          <p:cNvPr id="9" name="Picture 8"/>
          <p:cNvPicPr/>
          <p:nvPr/>
        </p:nvPicPr>
        <p:blipFill>
          <a:blip r:embed="rId4"/>
          <a:stretch>
            <a:fillRect/>
          </a:stretch>
        </p:blipFill>
        <p:spPr>
          <a:xfrm>
            <a:off x="6193901" y="46162"/>
            <a:ext cx="2469572" cy="2811234"/>
          </a:xfrm>
          <a:prstGeom prst="rect">
            <a:avLst/>
          </a:prstGeom>
        </p:spPr>
      </p:pic>
      <p:pic>
        <p:nvPicPr>
          <p:cNvPr id="10" name="Picture 9"/>
          <p:cNvPicPr/>
          <p:nvPr/>
        </p:nvPicPr>
        <p:blipFill>
          <a:blip r:embed="rId5"/>
          <a:stretch>
            <a:fillRect/>
          </a:stretch>
        </p:blipFill>
        <p:spPr>
          <a:xfrm>
            <a:off x="623455" y="2919396"/>
            <a:ext cx="2424545" cy="2962275"/>
          </a:xfrm>
          <a:prstGeom prst="rect">
            <a:avLst/>
          </a:prstGeom>
        </p:spPr>
      </p:pic>
      <p:pic>
        <p:nvPicPr>
          <p:cNvPr id="11" name="Picture 10"/>
          <p:cNvPicPr/>
          <p:nvPr/>
        </p:nvPicPr>
        <p:blipFill>
          <a:blip r:embed="rId6"/>
          <a:stretch>
            <a:fillRect/>
          </a:stretch>
        </p:blipFill>
        <p:spPr>
          <a:xfrm>
            <a:off x="3424239" y="3003206"/>
            <a:ext cx="2595562" cy="2878466"/>
          </a:xfrm>
          <a:prstGeom prst="rect">
            <a:avLst/>
          </a:prstGeom>
        </p:spPr>
      </p:pic>
      <p:pic>
        <p:nvPicPr>
          <p:cNvPr id="12" name="Picture 11"/>
          <p:cNvPicPr/>
          <p:nvPr/>
        </p:nvPicPr>
        <p:blipFill>
          <a:blip r:embed="rId7"/>
          <a:stretch>
            <a:fillRect/>
          </a:stretch>
        </p:blipFill>
        <p:spPr>
          <a:xfrm>
            <a:off x="6341919" y="3037842"/>
            <a:ext cx="2321554" cy="2843829"/>
          </a:xfrm>
          <a:prstGeom prst="rect">
            <a:avLst/>
          </a:prstGeom>
        </p:spPr>
      </p:pic>
    </p:spTree>
    <p:extLst>
      <p:ext uri="{BB962C8B-B14F-4D97-AF65-F5344CB8AC3E}">
        <p14:creationId xmlns:p14="http://schemas.microsoft.com/office/powerpoint/2010/main" val="2461044646"/>
      </p:ext>
    </p:extLst>
  </p:cSld>
  <p:clrMapOvr>
    <a:masterClrMapping/>
  </p:clrMapOvr>
  <p:transition spd="slow">
    <p:push dir="u"/>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05200" y="3581400"/>
            <a:ext cx="5467350" cy="1981200"/>
          </a:xfrm>
        </p:spPr>
        <p:txBody>
          <a:bodyPr rtlCol="0">
            <a:normAutofit fontScale="40000" lnSpcReduction="20000"/>
          </a:bodyPr>
          <a:lstStyle/>
          <a:p>
            <a:pPr marL="0" lvl="4" indent="0" eaLnBrk="1" fontAlgn="auto" hangingPunct="1">
              <a:lnSpc>
                <a:spcPct val="145000"/>
              </a:lnSpc>
              <a:spcAft>
                <a:spcPts val="0"/>
              </a:spcAft>
              <a:buFont typeface="Arial" pitchFamily="34" charset="0"/>
              <a:buNone/>
              <a:defRPr/>
            </a:pPr>
            <a:r>
              <a:rPr lang="en-US" sz="11000" b="1" dirty="0" smtClean="0">
                <a:latin typeface="Arial" pitchFamily="34" charset="0"/>
                <a:cs typeface="Arial" pitchFamily="34" charset="0"/>
              </a:rPr>
              <a:t>CẢM ƠN TẤT CẢ ĐÃ LẮNG NGHE</a:t>
            </a:r>
            <a:endParaRPr lang="en-US" sz="11000" b="1" dirty="0">
              <a:latin typeface="Arial" pitchFamily="34" charset="0"/>
              <a:cs typeface="Arial" pitchFamily="34" charset="0"/>
            </a:endParaRPr>
          </a:p>
        </p:txBody>
      </p:sp>
      <p:sp>
        <p:nvSpPr>
          <p:cNvPr id="3" name="Date Placeholder 2"/>
          <p:cNvSpPr>
            <a:spLocks noGrp="1"/>
          </p:cNvSpPr>
          <p:nvPr>
            <p:ph type="dt" sz="quarter" idx="10"/>
          </p:nvPr>
        </p:nvSpPr>
        <p:spPr/>
        <p:txBody>
          <a:bodyPr/>
          <a:lstStyle/>
          <a:p>
            <a:pPr>
              <a:defRPr/>
            </a:pPr>
            <a:fld id="{88C57826-145C-41F3-819E-DE60ABC4AA93}" type="datetime1">
              <a:rPr lang="en-US"/>
              <a:pPr>
                <a:defRPr/>
              </a:pPr>
              <a:t>14/4/2020</a:t>
            </a:fld>
            <a:endParaRPr lang="en-US"/>
          </a:p>
        </p:txBody>
      </p:sp>
      <p:sp>
        <p:nvSpPr>
          <p:cNvPr id="4" name="Footer Placeholder 3"/>
          <p:cNvSpPr>
            <a:spLocks noGrp="1"/>
          </p:cNvSpPr>
          <p:nvPr>
            <p:ph type="ftr" sz="quarter" idx="11"/>
          </p:nvPr>
        </p:nvSpPr>
        <p:spPr/>
        <p:txBody>
          <a:bodyPr/>
          <a:lstStyle/>
          <a:p>
            <a:pPr>
              <a:defRPr/>
            </a:pPr>
            <a:r>
              <a:rPr lang="en-US"/>
              <a:t>Mảng một chiều</a:t>
            </a:r>
          </a:p>
        </p:txBody>
      </p:sp>
      <p:sp>
        <p:nvSpPr>
          <p:cNvPr id="5" name="Slide Number Placeholder 4"/>
          <p:cNvSpPr>
            <a:spLocks noGrp="1"/>
          </p:cNvSpPr>
          <p:nvPr>
            <p:ph type="sldNum" sz="quarter" idx="12"/>
          </p:nvPr>
        </p:nvSpPr>
        <p:spPr/>
        <p:txBody>
          <a:bodyPr/>
          <a:lstStyle/>
          <a:p>
            <a:pPr>
              <a:defRPr/>
            </a:pPr>
            <a:fld id="{79325106-15E9-440A-8786-D7DA38E981ED}" type="slidenum">
              <a:rPr lang="en-US"/>
              <a:pPr>
                <a:defRPr/>
              </a:pPr>
              <a:t>119</a:t>
            </a:fld>
            <a:endParaRPr lang="en-US"/>
          </a:p>
        </p:txBody>
      </p:sp>
      <p:sp>
        <p:nvSpPr>
          <p:cNvPr id="7" name="Smiley Face 6"/>
          <p:cNvSpPr/>
          <p:nvPr/>
        </p:nvSpPr>
        <p:spPr>
          <a:xfrm>
            <a:off x="609600" y="762000"/>
            <a:ext cx="3276600" cy="2667000"/>
          </a:xfrm>
          <a:prstGeom prst="smileyFace">
            <a:avLst/>
          </a:prstGeom>
          <a:ln w="38100">
            <a:solidFill>
              <a:schemeClr val="accent2">
                <a:lumMod val="75000"/>
              </a:schemeClr>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US"/>
          </a:p>
        </p:txBody>
      </p:sp>
    </p:spTree>
    <p:extLst>
      <p:ext uri="{BB962C8B-B14F-4D97-AF65-F5344CB8AC3E}">
        <p14:creationId xmlns:p14="http://schemas.microsoft.com/office/powerpoint/2010/main" val="1629062559"/>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Tạo một project tên là DemoCheckBox: </a:t>
            </a:r>
            <a:r>
              <a:rPr lang="en-US" b="1" dirty="0"/>
              <a:t>File </a:t>
            </a:r>
            <a:r>
              <a:rPr lang="en-US" b="1" dirty="0">
                <a:sym typeface="Wingdings" panose="05000000000000000000" pitchFamily="2" charset="2"/>
              </a:rPr>
              <a:t></a:t>
            </a:r>
            <a:r>
              <a:rPr lang="en-US" b="1" dirty="0"/>
              <a:t> New </a:t>
            </a:r>
            <a:r>
              <a:rPr lang="en-US" b="1" dirty="0">
                <a:sym typeface="Wingdings" panose="05000000000000000000" pitchFamily="2" charset="2"/>
              </a:rPr>
              <a:t></a:t>
            </a:r>
            <a:r>
              <a:rPr lang="en-US" b="1" dirty="0"/>
              <a:t> Android Application Project</a:t>
            </a:r>
            <a:r>
              <a:rPr lang="en-US" dirty="0"/>
              <a:t> điền các thông tin </a:t>
            </a:r>
            <a:r>
              <a:rPr lang="en-US" dirty="0">
                <a:sym typeface="Wingdings" panose="05000000000000000000" pitchFamily="2" charset="2"/>
              </a:rPr>
              <a:t></a:t>
            </a:r>
            <a:r>
              <a:rPr lang="en-US" dirty="0"/>
              <a:t> </a:t>
            </a:r>
            <a:r>
              <a:rPr lang="en-US" b="1" dirty="0"/>
              <a:t>Next </a:t>
            </a:r>
            <a:r>
              <a:rPr lang="en-US" b="1" dirty="0">
                <a:sym typeface="Wingdings" panose="05000000000000000000" pitchFamily="2" charset="2"/>
              </a:rPr>
              <a:t></a:t>
            </a:r>
            <a:r>
              <a:rPr lang="en-US" b="1" dirty="0"/>
              <a:t>Finish</a:t>
            </a:r>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12</a:t>
            </a:fld>
            <a:endParaRPr lang="en-US" altLang="en-US"/>
          </a:p>
        </p:txBody>
      </p:sp>
      <p:sp>
        <p:nvSpPr>
          <p:cNvPr id="6" name="Title 5"/>
          <p:cNvSpPr>
            <a:spLocks noGrp="1"/>
          </p:cNvSpPr>
          <p:nvPr>
            <p:ph type="title"/>
          </p:nvPr>
        </p:nvSpPr>
        <p:spPr/>
        <p:txBody>
          <a:bodyPr/>
          <a:lstStyle/>
          <a:p>
            <a:r>
              <a:rPr lang="en-US" dirty="0" smtClean="0"/>
              <a:t>Bước 1</a:t>
            </a:r>
            <a:endParaRPr lang="en-US" dirty="0"/>
          </a:p>
        </p:txBody>
      </p:sp>
    </p:spTree>
    <p:extLst>
      <p:ext uri="{BB962C8B-B14F-4D97-AF65-F5344CB8AC3E}">
        <p14:creationId xmlns:p14="http://schemas.microsoft.com/office/powerpoint/2010/main" val="114807753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Vào thư mục </a:t>
            </a:r>
            <a:r>
              <a:rPr lang="en-US" b="1" dirty="0">
                <a:effectLst>
                  <a:outerShdw sx="0" sy="0">
                    <a:srgbClr val="000000"/>
                  </a:outerShdw>
                </a:effectLst>
              </a:rPr>
              <a:t>res/values</a:t>
            </a:r>
            <a:r>
              <a:rPr lang="en-US" dirty="0">
                <a:effectLst>
                  <a:outerShdw sx="0" sy="0">
                    <a:srgbClr val="000000"/>
                  </a:outerShdw>
                </a:effectLst>
              </a:rPr>
              <a:t> bổ sung</a:t>
            </a:r>
            <a:r>
              <a:rPr lang="en-US" b="1" dirty="0">
                <a:effectLst>
                  <a:outerShdw sx="0" sy="0">
                    <a:srgbClr val="000000"/>
                  </a:outerShdw>
                </a:effectLst>
              </a:rPr>
              <a:t> string.xml</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13</a:t>
            </a:fld>
            <a:endParaRPr lang="en-US" altLang="en-US"/>
          </a:p>
        </p:txBody>
      </p:sp>
      <p:sp>
        <p:nvSpPr>
          <p:cNvPr id="6" name="Title 5"/>
          <p:cNvSpPr>
            <a:spLocks noGrp="1"/>
          </p:cNvSpPr>
          <p:nvPr>
            <p:ph type="title"/>
          </p:nvPr>
        </p:nvSpPr>
        <p:spPr/>
        <p:txBody>
          <a:bodyPr/>
          <a:lstStyle/>
          <a:p>
            <a:r>
              <a:rPr lang="en-US" dirty="0" smtClean="0"/>
              <a:t>Bước 2:</a:t>
            </a:r>
            <a:endParaRPr lang="en-US" dirty="0"/>
          </a:p>
        </p:txBody>
      </p:sp>
      <p:pic>
        <p:nvPicPr>
          <p:cNvPr id="7" name="Picture 6"/>
          <p:cNvPicPr>
            <a:picLocks noChangeAspect="1"/>
          </p:cNvPicPr>
          <p:nvPr/>
        </p:nvPicPr>
        <p:blipFill>
          <a:blip r:embed="rId2"/>
          <a:stretch>
            <a:fillRect/>
          </a:stretch>
        </p:blipFill>
        <p:spPr>
          <a:xfrm>
            <a:off x="914400" y="1743075"/>
            <a:ext cx="6111961" cy="4204584"/>
          </a:xfrm>
          <a:prstGeom prst="rect">
            <a:avLst/>
          </a:prstGeom>
        </p:spPr>
      </p:pic>
    </p:spTree>
    <p:extLst>
      <p:ext uri="{BB962C8B-B14F-4D97-AF65-F5344CB8AC3E}">
        <p14:creationId xmlns:p14="http://schemas.microsoft.com/office/powerpoint/2010/main" val="415517219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Mở </a:t>
            </a:r>
            <a:r>
              <a:rPr lang="en-US" b="1" dirty="0">
                <a:effectLst>
                  <a:outerShdw sx="0" sy="0">
                    <a:srgbClr val="000000"/>
                  </a:outerShdw>
                </a:effectLst>
              </a:rPr>
              <a:t>res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layout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xml (hoặc) activity_main.xml</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14</a:t>
            </a:fld>
            <a:endParaRPr lang="en-US" altLang="en-US"/>
          </a:p>
        </p:txBody>
      </p:sp>
      <p:sp>
        <p:nvSpPr>
          <p:cNvPr id="6" name="Title 5"/>
          <p:cNvSpPr>
            <a:spLocks noGrp="1"/>
          </p:cNvSpPr>
          <p:nvPr>
            <p:ph type="title"/>
          </p:nvPr>
        </p:nvSpPr>
        <p:spPr/>
        <p:txBody>
          <a:bodyPr/>
          <a:lstStyle/>
          <a:p>
            <a:r>
              <a:rPr lang="en-US" dirty="0" smtClean="0"/>
              <a:t>Bước 3:</a:t>
            </a:r>
            <a:endParaRPr lang="en-US" dirty="0"/>
          </a:p>
        </p:txBody>
      </p:sp>
      <p:pic>
        <p:nvPicPr>
          <p:cNvPr id="7" name="Picture 6"/>
          <p:cNvPicPr/>
          <p:nvPr/>
        </p:nvPicPr>
        <p:blipFill>
          <a:blip r:embed="rId2"/>
          <a:stretch>
            <a:fillRect/>
          </a:stretch>
        </p:blipFill>
        <p:spPr>
          <a:xfrm>
            <a:off x="4004338" y="1600200"/>
            <a:ext cx="3310862" cy="4038600"/>
          </a:xfrm>
          <a:prstGeom prst="rect">
            <a:avLst/>
          </a:prstGeom>
        </p:spPr>
      </p:pic>
    </p:spTree>
    <p:extLst>
      <p:ext uri="{BB962C8B-B14F-4D97-AF65-F5344CB8AC3E}">
        <p14:creationId xmlns:p14="http://schemas.microsoft.com/office/powerpoint/2010/main" val="375358152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Mở</a:t>
            </a:r>
            <a:r>
              <a:rPr lang="en-US" b="1" dirty="0">
                <a:effectLst>
                  <a:outerShdw sx="0" sy="0">
                    <a:srgbClr val="000000"/>
                  </a:outerShdw>
                </a:effectLst>
              </a:rPr>
              <a:t> app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src -&gt; MainActivity.java</a:t>
            </a:r>
            <a:r>
              <a:rPr lang="en-US" dirty="0">
                <a:effectLst>
                  <a:outerShdw sx="0" sy="0">
                    <a:srgbClr val="000000"/>
                  </a:outerShdw>
                </a:effectLst>
              </a:rPr>
              <a:t> và thêm code. Khi click vào </a:t>
            </a:r>
            <a:r>
              <a:rPr lang="en-US" b="1" dirty="0">
                <a:effectLst>
                  <a:outerShdw sx="0" sy="0">
                    <a:srgbClr val="000000"/>
                  </a:outerShdw>
                </a:effectLst>
              </a:rPr>
              <a:t>CheckBox </a:t>
            </a:r>
            <a:r>
              <a:rPr lang="en-US" dirty="0">
                <a:effectLst>
                  <a:outerShdw sx="0" sy="0">
                    <a:srgbClr val="000000"/>
                  </a:outerShdw>
                </a:effectLst>
              </a:rPr>
              <a:t>sẽ lấy các giá trị của </a:t>
            </a:r>
            <a:r>
              <a:rPr lang="en-US" b="1" dirty="0">
                <a:effectLst>
                  <a:outerShdw sx="0" sy="0">
                    <a:srgbClr val="000000"/>
                  </a:outerShdw>
                </a:effectLst>
              </a:rPr>
              <a:t>CheckBox</a:t>
            </a:r>
            <a:r>
              <a:rPr lang="en-US" dirty="0">
                <a:effectLst>
                  <a:outerShdw sx="0" sy="0">
                    <a:srgbClr val="000000"/>
                  </a:outerShdw>
                </a:effectLst>
              </a:rPr>
              <a:t>, sau dùng đối tượng </a:t>
            </a:r>
            <a:r>
              <a:rPr lang="en-US" b="1" dirty="0">
                <a:effectLst>
                  <a:outerShdw sx="0" sy="0">
                    <a:srgbClr val="000000"/>
                  </a:outerShdw>
                </a:effectLst>
              </a:rPr>
              <a:t>TOAST </a:t>
            </a:r>
            <a:r>
              <a:rPr lang="en-US" dirty="0">
                <a:effectLst>
                  <a:outerShdw sx="0" sy="0">
                    <a:srgbClr val="000000"/>
                  </a:outerShdw>
                </a:effectLst>
              </a:rPr>
              <a:t>để hiển thị</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15</a:t>
            </a:fld>
            <a:endParaRPr lang="en-US" altLang="en-US"/>
          </a:p>
        </p:txBody>
      </p:sp>
      <p:sp>
        <p:nvSpPr>
          <p:cNvPr id="6" name="Title 5"/>
          <p:cNvSpPr>
            <a:spLocks noGrp="1"/>
          </p:cNvSpPr>
          <p:nvPr>
            <p:ph type="title"/>
          </p:nvPr>
        </p:nvSpPr>
        <p:spPr/>
        <p:txBody>
          <a:bodyPr/>
          <a:lstStyle/>
          <a:p>
            <a:r>
              <a:rPr lang="en-US" dirty="0" smtClean="0"/>
              <a:t>Bước 4:</a:t>
            </a:r>
            <a:endParaRPr lang="en-US" dirty="0"/>
          </a:p>
        </p:txBody>
      </p:sp>
    </p:spTree>
    <p:extLst>
      <p:ext uri="{BB962C8B-B14F-4D97-AF65-F5344CB8AC3E}">
        <p14:creationId xmlns:p14="http://schemas.microsoft.com/office/powerpoint/2010/main" val="74189323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16</a:t>
            </a:fld>
            <a:endParaRPr lang="en-US" altLang="en-US"/>
          </a:p>
        </p:txBody>
      </p:sp>
      <p:pic>
        <p:nvPicPr>
          <p:cNvPr id="7" name="Picture 6"/>
          <p:cNvPicPr>
            <a:picLocks noChangeAspect="1"/>
          </p:cNvPicPr>
          <p:nvPr/>
        </p:nvPicPr>
        <p:blipFill>
          <a:blip r:embed="rId2"/>
          <a:stretch>
            <a:fillRect/>
          </a:stretch>
        </p:blipFill>
        <p:spPr>
          <a:xfrm>
            <a:off x="609600" y="228601"/>
            <a:ext cx="7664900" cy="5625176"/>
          </a:xfrm>
          <a:prstGeom prst="rect">
            <a:avLst/>
          </a:prstGeom>
        </p:spPr>
      </p:pic>
    </p:spTree>
    <p:extLst>
      <p:ext uri="{BB962C8B-B14F-4D97-AF65-F5344CB8AC3E}">
        <p14:creationId xmlns:p14="http://schemas.microsoft.com/office/powerpoint/2010/main" val="46890964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17</a:t>
            </a:fld>
            <a:endParaRPr lang="en-US" altLang="en-US"/>
          </a:p>
        </p:txBody>
      </p:sp>
      <p:pic>
        <p:nvPicPr>
          <p:cNvPr id="7" name="Picture 6"/>
          <p:cNvPicPr>
            <a:picLocks noChangeAspect="1"/>
          </p:cNvPicPr>
          <p:nvPr/>
        </p:nvPicPr>
        <p:blipFill>
          <a:blip r:embed="rId2"/>
          <a:stretch>
            <a:fillRect/>
          </a:stretch>
        </p:blipFill>
        <p:spPr>
          <a:xfrm>
            <a:off x="595744" y="34291"/>
            <a:ext cx="5500255" cy="5614844"/>
          </a:xfrm>
          <a:prstGeom prst="rect">
            <a:avLst/>
          </a:prstGeom>
        </p:spPr>
      </p:pic>
    </p:spTree>
    <p:extLst>
      <p:ext uri="{BB962C8B-B14F-4D97-AF65-F5344CB8AC3E}">
        <p14:creationId xmlns:p14="http://schemas.microsoft.com/office/powerpoint/2010/main" val="415818495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18</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09600" y="34291"/>
            <a:ext cx="5715000" cy="5609816"/>
          </a:xfrm>
          <a:prstGeom prst="rect">
            <a:avLst/>
          </a:prstGeom>
        </p:spPr>
      </p:pic>
    </p:spTree>
    <p:extLst>
      <p:ext uri="{BB962C8B-B14F-4D97-AF65-F5344CB8AC3E}">
        <p14:creationId xmlns:p14="http://schemas.microsoft.com/office/powerpoint/2010/main" val="187989506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RadioButton</a:t>
            </a:r>
          </a:p>
        </p:txBody>
      </p:sp>
    </p:spTree>
    <p:extLst>
      <p:ext uri="{BB962C8B-B14F-4D97-AF65-F5344CB8AC3E}">
        <p14:creationId xmlns:p14="http://schemas.microsoft.com/office/powerpoint/2010/main" val="164343020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err="1"/>
              <a:t>Xây</a:t>
            </a:r>
            <a:r>
              <a:rPr lang="en-US" dirty="0"/>
              <a:t> </a:t>
            </a:r>
            <a:r>
              <a:rPr lang="en-US" dirty="0" err="1"/>
              <a:t>dựng</a:t>
            </a:r>
            <a:r>
              <a:rPr lang="en-US" dirty="0"/>
              <a:t> </a:t>
            </a:r>
            <a:r>
              <a:rPr lang="en-US" dirty="0" err="1"/>
              <a:t>được</a:t>
            </a:r>
            <a:r>
              <a:rPr lang="en-US" dirty="0"/>
              <a:t> </a:t>
            </a:r>
            <a:r>
              <a:rPr lang="en-US" dirty="0" err="1"/>
              <a:t>giao</a:t>
            </a:r>
            <a:r>
              <a:rPr lang="en-US" dirty="0"/>
              <a:t> </a:t>
            </a:r>
            <a:r>
              <a:rPr lang="en-US" dirty="0" err="1"/>
              <a:t>diện</a:t>
            </a:r>
            <a:r>
              <a:rPr lang="en-US" dirty="0"/>
              <a:t> </a:t>
            </a:r>
            <a:r>
              <a:rPr lang="en-US" dirty="0" err="1"/>
              <a:t>cho</a:t>
            </a:r>
            <a:r>
              <a:rPr lang="en-US" dirty="0"/>
              <a:t> </a:t>
            </a:r>
            <a:r>
              <a:rPr lang="en-US" dirty="0" err="1"/>
              <a:t>ứng</a:t>
            </a:r>
            <a:r>
              <a:rPr lang="en-US" dirty="0"/>
              <a:t> </a:t>
            </a:r>
            <a:r>
              <a:rPr lang="en-US" dirty="0" err="1"/>
              <a:t>dụng</a:t>
            </a:r>
            <a:endParaRPr lang="en-US" dirty="0"/>
          </a:p>
          <a:p>
            <a:pPr lvl="0"/>
            <a:r>
              <a:rPr lang="en-US" dirty="0" err="1"/>
              <a:t>Xử</a:t>
            </a:r>
            <a:r>
              <a:rPr lang="en-US" dirty="0"/>
              <a:t> </a:t>
            </a:r>
            <a:r>
              <a:rPr lang="en-US" dirty="0" err="1"/>
              <a:t>lý</a:t>
            </a:r>
            <a:r>
              <a:rPr lang="en-US" dirty="0"/>
              <a:t> </a:t>
            </a:r>
            <a:r>
              <a:rPr lang="en-US" dirty="0" err="1"/>
              <a:t>được</a:t>
            </a:r>
            <a:r>
              <a:rPr lang="en-US" dirty="0"/>
              <a:t> </a:t>
            </a:r>
            <a:r>
              <a:rPr lang="en-US" dirty="0" err="1"/>
              <a:t>các</a:t>
            </a:r>
            <a:r>
              <a:rPr lang="en-US" dirty="0"/>
              <a:t> </a:t>
            </a:r>
            <a:r>
              <a:rPr lang="en-US" dirty="0" err="1"/>
              <a:t>sự</a:t>
            </a:r>
            <a:r>
              <a:rPr lang="en-US" dirty="0"/>
              <a:t> </a:t>
            </a:r>
            <a:r>
              <a:rPr lang="en-US" dirty="0" err="1"/>
              <a:t>kiện</a:t>
            </a:r>
            <a:r>
              <a:rPr lang="en-US" dirty="0"/>
              <a:t> </a:t>
            </a:r>
            <a:r>
              <a:rPr lang="en-US" dirty="0" err="1"/>
              <a:t>cho</a:t>
            </a:r>
            <a:r>
              <a:rPr lang="en-US" dirty="0"/>
              <a:t> </a:t>
            </a:r>
            <a:r>
              <a:rPr lang="en-US" dirty="0" err="1"/>
              <a:t>ứng</a:t>
            </a:r>
            <a:r>
              <a:rPr lang="en-US" dirty="0"/>
              <a:t> </a:t>
            </a:r>
            <a:r>
              <a:rPr lang="en-US" dirty="0" err="1"/>
              <a:t>dụng</a:t>
            </a:r>
            <a:endParaRPr lang="en-US" dirty="0"/>
          </a:p>
          <a:p>
            <a:pPr lvl="0"/>
            <a:r>
              <a:rPr lang="en-US" dirty="0" err="1"/>
              <a:t>Sử</a:t>
            </a:r>
            <a:r>
              <a:rPr lang="en-US" dirty="0"/>
              <a:t> </a:t>
            </a:r>
            <a:r>
              <a:rPr lang="en-US" dirty="0" err="1"/>
              <a:t>dụng</a:t>
            </a:r>
            <a:r>
              <a:rPr lang="en-US" dirty="0"/>
              <a:t> </a:t>
            </a:r>
            <a:r>
              <a:rPr lang="en-US" dirty="0" err="1"/>
              <a:t>thành</a:t>
            </a:r>
            <a:r>
              <a:rPr lang="en-US" dirty="0"/>
              <a:t> </a:t>
            </a:r>
            <a:r>
              <a:rPr lang="en-US" dirty="0" err="1"/>
              <a:t>thạo</a:t>
            </a:r>
            <a:r>
              <a:rPr lang="en-US" dirty="0"/>
              <a:t> IDE Android Studio </a:t>
            </a:r>
            <a:r>
              <a:rPr lang="en-US" dirty="0" err="1"/>
              <a:t>để</a:t>
            </a:r>
            <a:r>
              <a:rPr lang="en-US" dirty="0"/>
              <a:t> </a:t>
            </a:r>
            <a:r>
              <a:rPr lang="en-US" dirty="0" err="1"/>
              <a:t>viết</a:t>
            </a:r>
            <a:r>
              <a:rPr lang="en-US" dirty="0"/>
              <a:t> </a:t>
            </a:r>
            <a:r>
              <a:rPr lang="en-US" dirty="0" err="1"/>
              <a:t>chương</a:t>
            </a:r>
            <a:r>
              <a:rPr lang="en-US" dirty="0"/>
              <a:t> </a:t>
            </a:r>
            <a:r>
              <a:rPr lang="en-US" dirty="0" err="1"/>
              <a:t>trình</a:t>
            </a:r>
            <a:r>
              <a:rPr lang="en-US" dirty="0"/>
              <a:t> Android</a:t>
            </a:r>
          </a:p>
          <a:p>
            <a:pPr lvl="0"/>
            <a:r>
              <a:rPr lang="en-US" dirty="0" err="1"/>
              <a:t>Hình</a:t>
            </a:r>
            <a:r>
              <a:rPr lang="en-US" dirty="0"/>
              <a:t> </a:t>
            </a:r>
            <a:r>
              <a:rPr lang="en-US" dirty="0" err="1"/>
              <a:t>thành</a:t>
            </a:r>
            <a:r>
              <a:rPr lang="en-US" dirty="0"/>
              <a:t> </a:t>
            </a:r>
            <a:r>
              <a:rPr lang="en-US" dirty="0" err="1"/>
              <a:t>thói</a:t>
            </a:r>
            <a:r>
              <a:rPr lang="en-US" dirty="0"/>
              <a:t> </a:t>
            </a:r>
            <a:r>
              <a:rPr lang="en-US" dirty="0" err="1"/>
              <a:t>quen</a:t>
            </a:r>
            <a:r>
              <a:rPr lang="en-US" dirty="0"/>
              <a:t> </a:t>
            </a:r>
            <a:r>
              <a:rPr lang="en-US" dirty="0" err="1"/>
              <a:t>thiết</a:t>
            </a:r>
            <a:r>
              <a:rPr lang="en-US" dirty="0"/>
              <a:t> </a:t>
            </a:r>
            <a:r>
              <a:rPr lang="en-US" dirty="0" err="1"/>
              <a:t>kế</a:t>
            </a:r>
            <a:r>
              <a:rPr lang="en-US" dirty="0"/>
              <a:t> </a:t>
            </a:r>
            <a:r>
              <a:rPr lang="en-US" dirty="0" err="1"/>
              <a:t>chương</a:t>
            </a:r>
            <a:r>
              <a:rPr lang="en-US" dirty="0"/>
              <a:t> </a:t>
            </a:r>
            <a:r>
              <a:rPr lang="en-US" dirty="0" err="1"/>
              <a:t>trình</a:t>
            </a:r>
            <a:r>
              <a:rPr lang="en-US" dirty="0"/>
              <a:t> </a:t>
            </a:r>
            <a:r>
              <a:rPr lang="en-US" dirty="0" err="1"/>
              <a:t>theo</a:t>
            </a:r>
            <a:r>
              <a:rPr lang="en-US" dirty="0"/>
              <a:t> </a:t>
            </a:r>
            <a:r>
              <a:rPr lang="en-US" dirty="0" err="1"/>
              <a:t>tiếp</a:t>
            </a:r>
            <a:r>
              <a:rPr lang="en-US" dirty="0"/>
              <a:t> </a:t>
            </a:r>
            <a:r>
              <a:rPr lang="en-US" dirty="0" err="1"/>
              <a:t>cận</a:t>
            </a:r>
            <a:r>
              <a:rPr lang="en-US" dirty="0"/>
              <a:t> Top-Down</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dirty="0"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a:t>
            </a:fld>
            <a:endParaRPr lang="en-US" altLang="en-US"/>
          </a:p>
        </p:txBody>
      </p:sp>
      <p:sp>
        <p:nvSpPr>
          <p:cNvPr id="6" name="Title 5"/>
          <p:cNvSpPr>
            <a:spLocks noGrp="1"/>
          </p:cNvSpPr>
          <p:nvPr>
            <p:ph type="title"/>
          </p:nvPr>
        </p:nvSpPr>
        <p:spPr/>
        <p:txBody>
          <a:bodyPr/>
          <a:lstStyle/>
          <a:p>
            <a:r>
              <a:rPr lang="en-US" dirty="0"/>
              <a:t>MỤC TIÊU THỰC HIỆN</a:t>
            </a:r>
          </a:p>
        </p:txBody>
      </p:sp>
    </p:spTree>
    <p:extLst>
      <p:ext uri="{BB962C8B-B14F-4D97-AF65-F5344CB8AC3E}">
        <p14:creationId xmlns:p14="http://schemas.microsoft.com/office/powerpoint/2010/main" val="43068326"/>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Radiobutton thường được đưa ra 2 hoặc nhiều hơn hai phần tử trong đó người dùng chỉ được chọn một phần tử, để làm được như vậy chúng ta cần nhóm chúng vào một nhóm đó chính là GroupRadiobutton để khi người dùng chọn thì chỉ chọn được duy nhất.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20</a:t>
            </a:fld>
            <a:endParaRPr lang="en-US" altLang="en-US"/>
          </a:p>
        </p:txBody>
      </p:sp>
      <p:sp>
        <p:nvSpPr>
          <p:cNvPr id="6" name="Title 5"/>
          <p:cNvSpPr>
            <a:spLocks noGrp="1"/>
          </p:cNvSpPr>
          <p:nvPr>
            <p:ph type="title"/>
          </p:nvPr>
        </p:nvSpPr>
        <p:spPr/>
        <p:txBody>
          <a:bodyPr/>
          <a:lstStyle/>
          <a:p>
            <a:r>
              <a:rPr lang="en-US" dirty="0"/>
              <a:t>RadioButton</a:t>
            </a:r>
          </a:p>
        </p:txBody>
      </p:sp>
      <p:pic>
        <p:nvPicPr>
          <p:cNvPr id="7" name="Picture 6"/>
          <p:cNvPicPr/>
          <p:nvPr/>
        </p:nvPicPr>
        <p:blipFill rotWithShape="1">
          <a:blip r:embed="rId2" cstate="print">
            <a:extLst>
              <a:ext uri="{28A0092B-C50C-407E-A947-70E740481C1C}">
                <a14:useLocalDpi xmlns:a14="http://schemas.microsoft.com/office/drawing/2010/main" val="0"/>
              </a:ext>
            </a:extLst>
          </a:blip>
          <a:srcRect/>
          <a:stretch/>
        </p:blipFill>
        <p:spPr bwMode="auto">
          <a:xfrm>
            <a:off x="4191000" y="3998889"/>
            <a:ext cx="3962400" cy="1525611"/>
          </a:xfrm>
          <a:prstGeom prst="rect">
            <a:avLst/>
          </a:prstGeom>
          <a:noFill/>
          <a:ln>
            <a:noFill/>
          </a:ln>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194399105"/>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21</a:t>
            </a:fld>
            <a:endParaRPr lang="en-US" altLang="en-US"/>
          </a:p>
        </p:txBody>
      </p:sp>
      <p:sp>
        <p:nvSpPr>
          <p:cNvPr id="6" name="Title 5"/>
          <p:cNvSpPr>
            <a:spLocks noGrp="1"/>
          </p:cNvSpPr>
          <p:nvPr>
            <p:ph type="title"/>
          </p:nvPr>
        </p:nvSpPr>
        <p:spPr/>
        <p:txBody>
          <a:bodyPr>
            <a:normAutofit/>
          </a:bodyPr>
          <a:lstStyle/>
          <a:p>
            <a:r>
              <a:rPr lang="en-US" dirty="0"/>
              <a:t>Một vài phương thức thường sử dụng</a:t>
            </a:r>
            <a:r>
              <a:rPr lang="en-US" dirty="0" smtClean="0"/>
              <a:t>:</a:t>
            </a:r>
            <a:endParaRPr lang="en-US" dirty="0"/>
          </a:p>
        </p:txBody>
      </p:sp>
      <p:pic>
        <p:nvPicPr>
          <p:cNvPr id="7" name="Picture 6"/>
          <p:cNvPicPr>
            <a:picLocks noChangeAspect="1"/>
          </p:cNvPicPr>
          <p:nvPr/>
        </p:nvPicPr>
        <p:blipFill>
          <a:blip r:embed="rId2"/>
          <a:stretch>
            <a:fillRect/>
          </a:stretch>
        </p:blipFill>
        <p:spPr>
          <a:xfrm>
            <a:off x="602673" y="1000125"/>
            <a:ext cx="7916648" cy="2962275"/>
          </a:xfrm>
          <a:prstGeom prst="rect">
            <a:avLst/>
          </a:prstGeom>
        </p:spPr>
      </p:pic>
    </p:spTree>
    <p:extLst>
      <p:ext uri="{BB962C8B-B14F-4D97-AF65-F5344CB8AC3E}">
        <p14:creationId xmlns:p14="http://schemas.microsoft.com/office/powerpoint/2010/main" val="2162094598"/>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US" b="1" dirty="0"/>
              <a:t>android:id:</a:t>
            </a:r>
            <a:r>
              <a:rPr lang="en-US" dirty="0"/>
              <a:t> Là thuộc tính duy nhất của RadioButton</a:t>
            </a:r>
          </a:p>
          <a:p>
            <a:pPr lvl="0"/>
            <a:r>
              <a:rPr lang="en-US" b="1" dirty="0"/>
              <a:t>android:checked</a:t>
            </a:r>
            <a:r>
              <a:rPr lang="en-US" dirty="0"/>
              <a:t>: checked là thuộc tính của RadioButton dùng để set trạng thái của CheckBox</a:t>
            </a:r>
            <a:r>
              <a:rPr lang="en-US" dirty="0" smtClean="0"/>
              <a:t>. </a:t>
            </a:r>
            <a:r>
              <a:rPr lang="en-US" dirty="0"/>
              <a:t>Chúng ta cũng có thể set trạng thái của RadioButton bên Java Code bằng cách dùng phương thức </a:t>
            </a:r>
            <a:r>
              <a:rPr lang="en-US" b="1" dirty="0"/>
              <a:t>setChecked</a:t>
            </a:r>
            <a:r>
              <a:rPr lang="en-US" dirty="0"/>
              <a:t>(boolean status).</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22</a:t>
            </a:fld>
            <a:endParaRPr lang="en-US" altLang="en-US"/>
          </a:p>
        </p:txBody>
      </p:sp>
      <p:sp>
        <p:nvSpPr>
          <p:cNvPr id="6" name="Title 5"/>
          <p:cNvSpPr>
            <a:spLocks noGrp="1"/>
          </p:cNvSpPr>
          <p:nvPr>
            <p:ph type="title"/>
          </p:nvPr>
        </p:nvSpPr>
        <p:spPr/>
        <p:txBody>
          <a:bodyPr>
            <a:normAutofit fontScale="90000"/>
          </a:bodyPr>
          <a:lstStyle/>
          <a:p>
            <a:pPr lvl="0"/>
            <a:r>
              <a:rPr lang="en-US" b="0" dirty="0"/>
              <a:t>Thuộc tính thường dùng của </a:t>
            </a:r>
            <a:r>
              <a:rPr lang="en-US" b="0" dirty="0" smtClean="0"/>
              <a:t>RadioButton</a:t>
            </a:r>
            <a:endParaRPr lang="en-US" dirty="0"/>
          </a:p>
        </p:txBody>
      </p:sp>
    </p:spTree>
    <p:extLst>
      <p:ext uri="{BB962C8B-B14F-4D97-AF65-F5344CB8AC3E}">
        <p14:creationId xmlns:p14="http://schemas.microsoft.com/office/powerpoint/2010/main" val="285127917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lvl="0"/>
            <a:r>
              <a:rPr lang="en-US" b="1" dirty="0"/>
              <a:t>android:gravity:</a:t>
            </a:r>
            <a:r>
              <a:rPr lang="en-US" dirty="0"/>
              <a:t> Thuộc tính này thường sử dụng để canh nội dung trong RadioButton: left, right, center, top, bottom, center_vertical, center_horizontal.</a:t>
            </a:r>
          </a:p>
          <a:p>
            <a:pPr lvl="0"/>
            <a:r>
              <a:rPr lang="en-US" b="1" dirty="0"/>
              <a:t>android:text:</a:t>
            </a:r>
            <a:r>
              <a:rPr lang="en-US" dirty="0"/>
              <a:t> thuộc tính text dùng hiển thị nội dung trong một RadioButton. Chúng ta có thể set thuộc tính này trong tập tin xml hoặc java code</a:t>
            </a:r>
          </a:p>
          <a:p>
            <a:pPr lvl="0"/>
            <a:r>
              <a:rPr lang="en-US" b="1" dirty="0"/>
              <a:t>android:textColor:</a:t>
            </a:r>
            <a:r>
              <a:rPr lang="en-US" dirty="0"/>
              <a:t>Thuộc tính này dùng xác định màu chữ, dạng màu chữ: “#argb”, "#rgb”, “#rrggbb”, hoặc “#aarrggbb”.</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23</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194474012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r>
              <a:rPr lang="en-US" b="1" dirty="0"/>
              <a:t>android:textSize</a:t>
            </a:r>
            <a:r>
              <a:rPr lang="en-US" dirty="0"/>
              <a:t>: Thuộc tính textSize xác định kích thước nội dung văn bản của RadioButton. Chúng ta có thể đặt kích thước văn bản theo: sp (scale independent pixel) hoặc dp (density pixel).</a:t>
            </a:r>
          </a:p>
          <a:p>
            <a:pPr lvl="0"/>
            <a:r>
              <a:rPr lang="en-US" b="1" dirty="0"/>
              <a:t>android:textStyle</a:t>
            </a:r>
            <a:r>
              <a:rPr lang="en-US" dirty="0"/>
              <a:t>:Thuộc tính xác định loại văn bản của RadioButton, thông thường có các loại văn bản:bold, italic và normal. Nếu chúng ta muốn sử nhiều hơn một loại văn bản thì phải thêm phép toán hoặc "|" vào giữa các loại văn bản.</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24</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1457840500"/>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a:t>android:background:</a:t>
            </a:r>
            <a:r>
              <a:rPr lang="en-US" dirty="0"/>
              <a:t> Thuộc tính này xác định màu nền cho RadioButton.</a:t>
            </a:r>
          </a:p>
          <a:p>
            <a:pPr lvl="0"/>
            <a:r>
              <a:rPr lang="en-US" b="1" dirty="0"/>
              <a:t>android:padding:</a:t>
            </a:r>
            <a:r>
              <a:rPr lang="en-US" dirty="0"/>
              <a:t> Thuộc tính này xác định khoảng cách từ đường viền của RadioButton với nội dung nó chứa: left, right, top or bottom.</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25</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4041202631"/>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574964" y="865910"/>
            <a:ext cx="5313818" cy="4772890"/>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26</a:t>
            </a:fld>
            <a:endParaRPr lang="en-US" altLang="en-US"/>
          </a:p>
        </p:txBody>
      </p:sp>
      <p:sp>
        <p:nvSpPr>
          <p:cNvPr id="6" name="Title 5"/>
          <p:cNvSpPr>
            <a:spLocks noGrp="1"/>
          </p:cNvSpPr>
          <p:nvPr>
            <p:ph type="title"/>
          </p:nvPr>
        </p:nvSpPr>
        <p:spPr/>
        <p:txBody>
          <a:bodyPr/>
          <a:lstStyle/>
          <a:p>
            <a:endParaRPr lang="en-US"/>
          </a:p>
        </p:txBody>
      </p:sp>
      <p:pic>
        <p:nvPicPr>
          <p:cNvPr id="8" name="Picture 7"/>
          <p:cNvPicPr/>
          <p:nvPr/>
        </p:nvPicPr>
        <p:blipFill>
          <a:blip r:embed="rId3"/>
          <a:stretch>
            <a:fillRect/>
          </a:stretch>
        </p:blipFill>
        <p:spPr>
          <a:xfrm>
            <a:off x="4867275" y="4442979"/>
            <a:ext cx="3629025" cy="1209675"/>
          </a:xfrm>
          <a:prstGeom prst="rect">
            <a:avLst/>
          </a:prstGeom>
        </p:spPr>
      </p:pic>
    </p:spTree>
    <p:extLst>
      <p:ext uri="{BB962C8B-B14F-4D97-AF65-F5344CB8AC3E}">
        <p14:creationId xmlns:p14="http://schemas.microsoft.com/office/powerpoint/2010/main" val="3202115017"/>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Xây dựng ứng dụng khảo sát đơn giản sau</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27</a:t>
            </a:fld>
            <a:endParaRPr lang="en-US" altLang="en-US"/>
          </a:p>
        </p:txBody>
      </p:sp>
      <p:sp>
        <p:nvSpPr>
          <p:cNvPr id="6" name="Title 5"/>
          <p:cNvSpPr>
            <a:spLocks noGrp="1"/>
          </p:cNvSpPr>
          <p:nvPr>
            <p:ph type="title"/>
          </p:nvPr>
        </p:nvSpPr>
        <p:spPr/>
        <p:txBody>
          <a:bodyPr/>
          <a:lstStyle/>
          <a:p>
            <a:r>
              <a:rPr lang="en-US" dirty="0" smtClean="0"/>
              <a:t>Ví dụ:</a:t>
            </a:r>
            <a:endParaRPr lang="en-US" dirty="0"/>
          </a:p>
        </p:txBody>
      </p:sp>
      <p:pic>
        <p:nvPicPr>
          <p:cNvPr id="7" name="Picture 6"/>
          <p:cNvPicPr/>
          <p:nvPr/>
        </p:nvPicPr>
        <p:blipFill>
          <a:blip r:embed="rId2"/>
          <a:stretch>
            <a:fillRect/>
          </a:stretch>
        </p:blipFill>
        <p:spPr>
          <a:xfrm>
            <a:off x="762000" y="1706561"/>
            <a:ext cx="2895600" cy="4008439"/>
          </a:xfrm>
          <a:prstGeom prst="rect">
            <a:avLst/>
          </a:prstGeom>
        </p:spPr>
      </p:pic>
      <p:pic>
        <p:nvPicPr>
          <p:cNvPr id="8" name="Picture 7"/>
          <p:cNvPicPr/>
          <p:nvPr/>
        </p:nvPicPr>
        <p:blipFill>
          <a:blip r:embed="rId3"/>
          <a:stretch>
            <a:fillRect/>
          </a:stretch>
        </p:blipFill>
        <p:spPr>
          <a:xfrm>
            <a:off x="4696315" y="1599602"/>
            <a:ext cx="3457085" cy="4115398"/>
          </a:xfrm>
          <a:prstGeom prst="rect">
            <a:avLst/>
          </a:prstGeom>
        </p:spPr>
      </p:pic>
    </p:spTree>
    <p:extLst>
      <p:ext uri="{BB962C8B-B14F-4D97-AF65-F5344CB8AC3E}">
        <p14:creationId xmlns:p14="http://schemas.microsoft.com/office/powerpoint/2010/main" val="1080388073"/>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Tên người không được để trống và phải có ít nhất 3 ký tự</a:t>
            </a:r>
          </a:p>
          <a:p>
            <a:pPr lvl="0"/>
            <a:r>
              <a:rPr lang="en-US" dirty="0"/>
              <a:t>Chứng minh nhân dân chỉ được nhập kiểu số và phải có đúng 9 chữ số</a:t>
            </a:r>
          </a:p>
          <a:p>
            <a:pPr lvl="0"/>
            <a:r>
              <a:rPr lang="en-US" dirty="0"/>
              <a:t>Bằng cấp mặc định sẽ chọn là Đại học</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28</a:t>
            </a:fld>
            <a:endParaRPr lang="en-US" altLang="en-US"/>
          </a:p>
        </p:txBody>
      </p:sp>
      <p:sp>
        <p:nvSpPr>
          <p:cNvPr id="6" name="Title 5"/>
          <p:cNvSpPr>
            <a:spLocks noGrp="1"/>
          </p:cNvSpPr>
          <p:nvPr>
            <p:ph type="title"/>
          </p:nvPr>
        </p:nvSpPr>
        <p:spPr/>
        <p:txBody>
          <a:bodyPr/>
          <a:lstStyle/>
          <a:p>
            <a:r>
              <a:rPr lang="en-US" dirty="0"/>
              <a:t>Yêu cầu</a:t>
            </a:r>
          </a:p>
        </p:txBody>
      </p:sp>
    </p:spTree>
    <p:extLst>
      <p:ext uri="{BB962C8B-B14F-4D97-AF65-F5344CB8AC3E}">
        <p14:creationId xmlns:p14="http://schemas.microsoft.com/office/powerpoint/2010/main" val="898905010"/>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Sở thích phải chọn ít nhất 1 chọn lựa</a:t>
            </a:r>
          </a:p>
          <a:p>
            <a:pPr lvl="0"/>
            <a:r>
              <a:rPr lang="en-US" dirty="0"/>
              <a:t>Thông tin bổ sung có thể để trống</a:t>
            </a:r>
          </a:p>
          <a:p>
            <a:pPr lvl="0"/>
            <a:r>
              <a:rPr lang="en-US" dirty="0"/>
              <a:t>Khi bấm gửi thông tin, chương trình sẽ hiển thị toàn bộ thông tin cá nhân cho người sử dụng biết thông qua TextView:</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29</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11880937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Checkbox</a:t>
            </a:r>
          </a:p>
        </p:txBody>
      </p:sp>
    </p:spTree>
    <p:extLst>
      <p:ext uri="{BB962C8B-B14F-4D97-AF65-F5344CB8AC3E}">
        <p14:creationId xmlns:p14="http://schemas.microsoft.com/office/powerpoint/2010/main" val="113862321"/>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u="sng" dirty="0">
                <a:effectLst>
                  <a:outerShdw sx="0" sy="0">
                    <a:srgbClr val="000000"/>
                  </a:outerShdw>
                </a:effectLst>
              </a:rPr>
              <a:t>Tạo một project tên là DemoRadioButton: </a:t>
            </a:r>
            <a:r>
              <a:rPr lang="en-US" b="1" u="sng" dirty="0">
                <a:effectLst>
                  <a:outerShdw sx="0" sy="0">
                    <a:srgbClr val="000000"/>
                  </a:outerShdw>
                </a:effectLst>
              </a:rPr>
              <a:t>File </a:t>
            </a:r>
            <a:r>
              <a:rPr lang="en-US" b="1" u="sng" dirty="0">
                <a:effectLst>
                  <a:outerShdw sx="0" sy="0">
                    <a:srgbClr val="000000"/>
                  </a:outerShdw>
                </a:effectLst>
                <a:sym typeface="Wingdings" panose="05000000000000000000" pitchFamily="2" charset="2"/>
              </a:rPr>
              <a:t></a:t>
            </a:r>
            <a:r>
              <a:rPr lang="en-US" b="1" u="sng" dirty="0">
                <a:effectLst>
                  <a:outerShdw sx="0" sy="0">
                    <a:srgbClr val="000000"/>
                  </a:outerShdw>
                </a:effectLst>
              </a:rPr>
              <a:t> New </a:t>
            </a:r>
            <a:r>
              <a:rPr lang="en-US" b="1" u="sng" dirty="0">
                <a:effectLst>
                  <a:outerShdw sx="0" sy="0">
                    <a:srgbClr val="000000"/>
                  </a:outerShdw>
                </a:effectLst>
                <a:sym typeface="Wingdings" panose="05000000000000000000" pitchFamily="2" charset="2"/>
              </a:rPr>
              <a:t></a:t>
            </a:r>
            <a:r>
              <a:rPr lang="en-US" b="1" u="sng" dirty="0">
                <a:effectLst>
                  <a:outerShdw sx="0" sy="0">
                    <a:srgbClr val="000000"/>
                  </a:outerShdw>
                </a:effectLst>
              </a:rPr>
              <a:t>Android Application Project</a:t>
            </a:r>
            <a:r>
              <a:rPr lang="en-US" u="sng" dirty="0">
                <a:effectLst>
                  <a:outerShdw sx="0" sy="0">
                    <a:srgbClr val="000000"/>
                  </a:outerShdw>
                </a:effectLst>
              </a:rPr>
              <a:t> điền các thông tin </a:t>
            </a:r>
            <a:r>
              <a:rPr lang="en-US" u="sng" dirty="0">
                <a:effectLst>
                  <a:outerShdw sx="0" sy="0">
                    <a:srgbClr val="000000"/>
                  </a:outerShdw>
                </a:effectLst>
                <a:sym typeface="Wingdings" panose="05000000000000000000" pitchFamily="2" charset="2"/>
              </a:rPr>
              <a:t></a:t>
            </a:r>
            <a:r>
              <a:rPr lang="en-US" u="sng" dirty="0">
                <a:effectLst>
                  <a:outerShdw sx="0" sy="0">
                    <a:srgbClr val="000000"/>
                  </a:outerShdw>
                </a:effectLst>
              </a:rPr>
              <a:t> </a:t>
            </a:r>
            <a:r>
              <a:rPr lang="en-US" b="1" u="sng" dirty="0">
                <a:effectLst>
                  <a:outerShdw sx="0" sy="0">
                    <a:srgbClr val="000000"/>
                  </a:outerShdw>
                </a:effectLst>
              </a:rPr>
              <a:t>Next </a:t>
            </a:r>
            <a:r>
              <a:rPr lang="en-US" b="1" u="sng" dirty="0">
                <a:effectLst>
                  <a:outerShdw sx="0" sy="0">
                    <a:srgbClr val="000000"/>
                  </a:outerShdw>
                </a:effectLst>
                <a:sym typeface="Wingdings" panose="05000000000000000000" pitchFamily="2" charset="2"/>
              </a:rPr>
              <a:t></a:t>
            </a:r>
            <a:r>
              <a:rPr lang="en-US" b="1" u="sng" dirty="0">
                <a:effectLst>
                  <a:outerShdw sx="0" sy="0">
                    <a:srgbClr val="000000"/>
                  </a:outerShdw>
                </a:effectLst>
              </a:rPr>
              <a:t>Finish</a:t>
            </a:r>
            <a:endParaRPr lang="en-US" u="sng"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30</a:t>
            </a:fld>
            <a:endParaRPr lang="en-US" altLang="en-US"/>
          </a:p>
        </p:txBody>
      </p:sp>
      <p:sp>
        <p:nvSpPr>
          <p:cNvPr id="6" name="Title 5"/>
          <p:cNvSpPr>
            <a:spLocks noGrp="1"/>
          </p:cNvSpPr>
          <p:nvPr>
            <p:ph type="title"/>
          </p:nvPr>
        </p:nvSpPr>
        <p:spPr/>
        <p:txBody>
          <a:bodyPr/>
          <a:lstStyle/>
          <a:p>
            <a:r>
              <a:rPr lang="en-US" dirty="0" smtClean="0"/>
              <a:t>Bước 1:</a:t>
            </a:r>
            <a:endParaRPr lang="en-US" dirty="0"/>
          </a:p>
        </p:txBody>
      </p:sp>
    </p:spTree>
    <p:extLst>
      <p:ext uri="{BB962C8B-B14F-4D97-AF65-F5344CB8AC3E}">
        <p14:creationId xmlns:p14="http://schemas.microsoft.com/office/powerpoint/2010/main" val="3383488600"/>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Vào thư mục </a:t>
            </a:r>
            <a:r>
              <a:rPr lang="en-US" b="1" dirty="0">
                <a:effectLst>
                  <a:outerShdw sx="0" sy="0">
                    <a:srgbClr val="000000"/>
                  </a:outerShdw>
                </a:effectLst>
              </a:rPr>
              <a:t>res/values</a:t>
            </a:r>
            <a:r>
              <a:rPr lang="en-US" dirty="0">
                <a:effectLst>
                  <a:outerShdw sx="0" sy="0">
                    <a:srgbClr val="000000"/>
                  </a:outerShdw>
                </a:effectLst>
              </a:rPr>
              <a:t> bổ sung</a:t>
            </a:r>
            <a:r>
              <a:rPr lang="en-US" b="1" dirty="0">
                <a:effectLst>
                  <a:outerShdw sx="0" sy="0">
                    <a:srgbClr val="000000"/>
                  </a:outerShdw>
                </a:effectLst>
              </a:rPr>
              <a:t> string.xml </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31</a:t>
            </a:fld>
            <a:endParaRPr lang="en-US" altLang="en-US"/>
          </a:p>
        </p:txBody>
      </p:sp>
      <p:sp>
        <p:nvSpPr>
          <p:cNvPr id="6" name="Title 5"/>
          <p:cNvSpPr>
            <a:spLocks noGrp="1"/>
          </p:cNvSpPr>
          <p:nvPr>
            <p:ph type="title"/>
          </p:nvPr>
        </p:nvSpPr>
        <p:spPr/>
        <p:txBody>
          <a:bodyPr/>
          <a:lstStyle/>
          <a:p>
            <a:r>
              <a:rPr lang="en-US" dirty="0" smtClean="0"/>
              <a:t>Bước 2:</a:t>
            </a:r>
            <a:endParaRPr lang="en-US" dirty="0"/>
          </a:p>
        </p:txBody>
      </p:sp>
      <p:pic>
        <p:nvPicPr>
          <p:cNvPr id="7" name="Picture 6"/>
          <p:cNvPicPr>
            <a:picLocks noChangeAspect="1"/>
          </p:cNvPicPr>
          <p:nvPr/>
        </p:nvPicPr>
        <p:blipFill>
          <a:blip r:embed="rId2"/>
          <a:stretch>
            <a:fillRect/>
          </a:stretch>
        </p:blipFill>
        <p:spPr>
          <a:xfrm>
            <a:off x="850106" y="1623124"/>
            <a:ext cx="3786187" cy="4182128"/>
          </a:xfrm>
          <a:prstGeom prst="rect">
            <a:avLst/>
          </a:prstGeom>
        </p:spPr>
      </p:pic>
    </p:spTree>
    <p:extLst>
      <p:ext uri="{BB962C8B-B14F-4D97-AF65-F5344CB8AC3E}">
        <p14:creationId xmlns:p14="http://schemas.microsoft.com/office/powerpoint/2010/main" val="3235280476"/>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u="sng" dirty="0">
                <a:effectLst>
                  <a:outerShdw sx="0" sy="0">
                    <a:srgbClr val="000000"/>
                  </a:outerShdw>
                </a:effectLst>
              </a:rPr>
              <a:t>Mở </a:t>
            </a:r>
            <a:r>
              <a:rPr lang="en-US" b="1" u="sng" dirty="0">
                <a:effectLst>
                  <a:outerShdw sx="0" sy="0">
                    <a:srgbClr val="000000"/>
                  </a:outerShdw>
                </a:effectLst>
              </a:rPr>
              <a:t>res</a:t>
            </a:r>
            <a:r>
              <a:rPr lang="en-US" b="1" u="sng" dirty="0">
                <a:effectLst>
                  <a:outerShdw sx="0" sy="0">
                    <a:srgbClr val="000000"/>
                  </a:outerShdw>
                </a:effectLst>
                <a:sym typeface="Wingdings" panose="05000000000000000000" pitchFamily="2" charset="2"/>
              </a:rPr>
              <a:t></a:t>
            </a:r>
            <a:r>
              <a:rPr lang="en-US" b="1" u="sng" dirty="0">
                <a:effectLst>
                  <a:outerShdw sx="0" sy="0">
                    <a:srgbClr val="000000"/>
                  </a:outerShdw>
                </a:effectLst>
              </a:rPr>
              <a:t>layout</a:t>
            </a:r>
            <a:r>
              <a:rPr lang="en-US" b="1" u="sng" dirty="0">
                <a:effectLst>
                  <a:outerShdw sx="0" sy="0">
                    <a:srgbClr val="000000"/>
                  </a:outerShdw>
                </a:effectLst>
                <a:sym typeface="Wingdings" panose="05000000000000000000" pitchFamily="2" charset="2"/>
              </a:rPr>
              <a:t></a:t>
            </a:r>
            <a:r>
              <a:rPr lang="en-US" b="1" u="sng" dirty="0">
                <a:effectLst>
                  <a:outerShdw sx="0" sy="0">
                    <a:srgbClr val="000000"/>
                  </a:outerShdw>
                </a:effectLst>
              </a:rPr>
              <a:t>xml</a:t>
            </a:r>
            <a:endParaRPr lang="en-US" u="sng"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32</a:t>
            </a:fld>
            <a:endParaRPr lang="en-US" altLang="en-US"/>
          </a:p>
        </p:txBody>
      </p:sp>
      <p:sp>
        <p:nvSpPr>
          <p:cNvPr id="6" name="Title 5"/>
          <p:cNvSpPr>
            <a:spLocks noGrp="1"/>
          </p:cNvSpPr>
          <p:nvPr>
            <p:ph type="title"/>
          </p:nvPr>
        </p:nvSpPr>
        <p:spPr/>
        <p:txBody>
          <a:bodyPr/>
          <a:lstStyle/>
          <a:p>
            <a:r>
              <a:rPr lang="en-US" dirty="0" smtClean="0"/>
              <a:t>Bước 3:</a:t>
            </a:r>
            <a:endParaRPr lang="en-US" dirty="0"/>
          </a:p>
        </p:txBody>
      </p:sp>
      <p:pic>
        <p:nvPicPr>
          <p:cNvPr id="7" name="Picture 6"/>
          <p:cNvPicPr/>
          <p:nvPr/>
        </p:nvPicPr>
        <p:blipFill>
          <a:blip r:embed="rId2"/>
          <a:stretch>
            <a:fillRect/>
          </a:stretch>
        </p:blipFill>
        <p:spPr>
          <a:xfrm>
            <a:off x="762000" y="1706561"/>
            <a:ext cx="2895600" cy="4008439"/>
          </a:xfrm>
          <a:prstGeom prst="rect">
            <a:avLst/>
          </a:prstGeom>
        </p:spPr>
      </p:pic>
    </p:spTree>
    <p:extLst>
      <p:ext uri="{BB962C8B-B14F-4D97-AF65-F5344CB8AC3E}">
        <p14:creationId xmlns:p14="http://schemas.microsoft.com/office/powerpoint/2010/main" val="2699247950"/>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Mở</a:t>
            </a:r>
            <a:r>
              <a:rPr lang="en-US" b="1" dirty="0">
                <a:effectLst>
                  <a:outerShdw sx="0" sy="0">
                    <a:srgbClr val="000000"/>
                  </a:outerShdw>
                </a:effectLst>
              </a:rPr>
              <a:t> app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src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MainActivity.java</a:t>
            </a:r>
            <a:r>
              <a:rPr lang="en-US" dirty="0">
                <a:effectLst>
                  <a:outerShdw sx="0" sy="0">
                    <a:srgbClr val="000000"/>
                  </a:outerShdw>
                </a:effectLst>
              </a:rPr>
              <a:t> và thêm code. Khi click vào Button </a:t>
            </a:r>
            <a:r>
              <a:rPr lang="en-US" b="1" dirty="0">
                <a:effectLst>
                  <a:outerShdw sx="0" sy="0">
                    <a:srgbClr val="000000"/>
                  </a:outerShdw>
                </a:effectLst>
              </a:rPr>
              <a:t>Gởi thông tin</a:t>
            </a:r>
            <a:r>
              <a:rPr lang="en-US" dirty="0">
                <a:effectLst>
                  <a:outerShdw sx="0" sy="0">
                    <a:srgbClr val="000000"/>
                  </a:outerShdw>
                </a:effectLst>
              </a:rPr>
              <a:t>, các thông tin được hiển thị qua </a:t>
            </a:r>
            <a:r>
              <a:rPr lang="en-US" b="1" dirty="0">
                <a:effectLst>
                  <a:outerShdw sx="0" sy="0">
                    <a:srgbClr val="000000"/>
                  </a:outerShdw>
                </a:effectLst>
              </a:rPr>
              <a:t>TextView.</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33</a:t>
            </a:fld>
            <a:endParaRPr lang="en-US" altLang="en-US"/>
          </a:p>
        </p:txBody>
      </p:sp>
      <p:sp>
        <p:nvSpPr>
          <p:cNvPr id="6" name="Title 5"/>
          <p:cNvSpPr>
            <a:spLocks noGrp="1"/>
          </p:cNvSpPr>
          <p:nvPr>
            <p:ph type="title"/>
          </p:nvPr>
        </p:nvSpPr>
        <p:spPr/>
        <p:txBody>
          <a:bodyPr/>
          <a:lstStyle/>
          <a:p>
            <a:r>
              <a:rPr lang="en-US" dirty="0" smtClean="0"/>
              <a:t>Bước 4:</a:t>
            </a:r>
            <a:endParaRPr lang="en-US" dirty="0"/>
          </a:p>
        </p:txBody>
      </p:sp>
    </p:spTree>
    <p:extLst>
      <p:ext uri="{BB962C8B-B14F-4D97-AF65-F5344CB8AC3E}">
        <p14:creationId xmlns:p14="http://schemas.microsoft.com/office/powerpoint/2010/main" val="1004932068"/>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34</a:t>
            </a:fld>
            <a:endParaRPr lang="en-US" altLang="en-US"/>
          </a:p>
        </p:txBody>
      </p:sp>
      <p:pic>
        <p:nvPicPr>
          <p:cNvPr id="7" name="Picture 6"/>
          <p:cNvPicPr>
            <a:picLocks noChangeAspect="1"/>
          </p:cNvPicPr>
          <p:nvPr/>
        </p:nvPicPr>
        <p:blipFill>
          <a:blip r:embed="rId2"/>
          <a:stretch>
            <a:fillRect/>
          </a:stretch>
        </p:blipFill>
        <p:spPr>
          <a:xfrm>
            <a:off x="762000" y="152400"/>
            <a:ext cx="5605462" cy="5513137"/>
          </a:xfrm>
          <a:prstGeom prst="rect">
            <a:avLst/>
          </a:prstGeom>
        </p:spPr>
      </p:pic>
    </p:spTree>
    <p:extLst>
      <p:ext uri="{BB962C8B-B14F-4D97-AF65-F5344CB8AC3E}">
        <p14:creationId xmlns:p14="http://schemas.microsoft.com/office/powerpoint/2010/main" val="4147715716"/>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35</a:t>
            </a:fld>
            <a:endParaRPr lang="en-US" altLang="en-US"/>
          </a:p>
        </p:txBody>
      </p:sp>
      <p:pic>
        <p:nvPicPr>
          <p:cNvPr id="7" name="Picture 6"/>
          <p:cNvPicPr>
            <a:picLocks noChangeAspect="1"/>
          </p:cNvPicPr>
          <p:nvPr/>
        </p:nvPicPr>
        <p:blipFill>
          <a:blip r:embed="rId2"/>
          <a:stretch>
            <a:fillRect/>
          </a:stretch>
        </p:blipFill>
        <p:spPr>
          <a:xfrm>
            <a:off x="609600" y="533400"/>
            <a:ext cx="7990101" cy="4383560"/>
          </a:xfrm>
          <a:prstGeom prst="rect">
            <a:avLst/>
          </a:prstGeom>
        </p:spPr>
      </p:pic>
    </p:spTree>
    <p:extLst>
      <p:ext uri="{BB962C8B-B14F-4D97-AF65-F5344CB8AC3E}">
        <p14:creationId xmlns:p14="http://schemas.microsoft.com/office/powerpoint/2010/main" val="3294181704"/>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36</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16527" y="953905"/>
            <a:ext cx="7546036" cy="4227695"/>
          </a:xfrm>
          <a:prstGeom prst="rect">
            <a:avLst/>
          </a:prstGeom>
        </p:spPr>
      </p:pic>
    </p:spTree>
    <p:extLst>
      <p:ext uri="{BB962C8B-B14F-4D97-AF65-F5344CB8AC3E}">
        <p14:creationId xmlns:p14="http://schemas.microsoft.com/office/powerpoint/2010/main" val="2071108057"/>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37</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761999" y="46086"/>
            <a:ext cx="7963473" cy="5668913"/>
          </a:xfrm>
          <a:prstGeom prst="rect">
            <a:avLst/>
          </a:prstGeom>
        </p:spPr>
      </p:pic>
    </p:spTree>
    <p:extLst>
      <p:ext uri="{BB962C8B-B14F-4D97-AF65-F5344CB8AC3E}">
        <p14:creationId xmlns:p14="http://schemas.microsoft.com/office/powerpoint/2010/main" val="3858871163"/>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609600" y="34290"/>
            <a:ext cx="6629400" cy="5691910"/>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38</a:t>
            </a:fld>
            <a:endParaRPr lang="en-US" altLang="en-US"/>
          </a:p>
        </p:txBody>
      </p:sp>
    </p:spTree>
    <p:extLst>
      <p:ext uri="{BB962C8B-B14F-4D97-AF65-F5344CB8AC3E}">
        <p14:creationId xmlns:p14="http://schemas.microsoft.com/office/powerpoint/2010/main" val="3111695832"/>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39</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44236" y="6926"/>
            <a:ext cx="6213764" cy="5868555"/>
          </a:xfrm>
          <a:prstGeom prst="rect">
            <a:avLst/>
          </a:prstGeom>
        </p:spPr>
      </p:pic>
    </p:spTree>
    <p:extLst>
      <p:ext uri="{BB962C8B-B14F-4D97-AF65-F5344CB8AC3E}">
        <p14:creationId xmlns:p14="http://schemas.microsoft.com/office/powerpoint/2010/main" val="185288459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CheckBox </a:t>
            </a:r>
            <a:r>
              <a:rPr lang="en-US" dirty="0"/>
              <a:t>là thành phần thể hiện trạng thái chọn (checked ) hoặc không chọn (unchecked) </a:t>
            </a:r>
            <a:r>
              <a:rPr lang="en-US" b="1" dirty="0"/>
              <a:t>CheckBox </a:t>
            </a:r>
            <a:r>
              <a:rPr lang="en-US" dirty="0"/>
              <a:t>thường dùng khi người dùng có nhiều lựa chọn và được phép chọn một hoặc nhiều lựa chọn cùng lúc</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a:t>
            </a:fld>
            <a:endParaRPr lang="en-US" altLang="en-US"/>
          </a:p>
        </p:txBody>
      </p:sp>
      <p:sp>
        <p:nvSpPr>
          <p:cNvPr id="6" name="Title 5"/>
          <p:cNvSpPr>
            <a:spLocks noGrp="1"/>
          </p:cNvSpPr>
          <p:nvPr>
            <p:ph type="title"/>
          </p:nvPr>
        </p:nvSpPr>
        <p:spPr/>
        <p:txBody>
          <a:bodyPr/>
          <a:lstStyle/>
          <a:p>
            <a:r>
              <a:rPr lang="en-US" dirty="0"/>
              <a:t>Checkbox</a:t>
            </a:r>
          </a:p>
        </p:txBody>
      </p:sp>
      <p:pic>
        <p:nvPicPr>
          <p:cNvPr id="7" name="Picture 6"/>
          <p:cNvPicPr/>
          <p:nvPr/>
        </p:nvPicPr>
        <p:blipFill rotWithShape="1">
          <a:blip r:embed="rId2" cstate="print">
            <a:extLst>
              <a:ext uri="{28A0092B-C50C-407E-A947-70E740481C1C}">
                <a14:useLocalDpi xmlns:a14="http://schemas.microsoft.com/office/drawing/2010/main" val="0"/>
              </a:ext>
            </a:extLst>
          </a:blip>
          <a:srcRect/>
          <a:stretch/>
        </p:blipFill>
        <p:spPr bwMode="auto">
          <a:xfrm>
            <a:off x="4552950" y="3063902"/>
            <a:ext cx="3600450" cy="2955898"/>
          </a:xfrm>
          <a:prstGeom prst="rect">
            <a:avLst/>
          </a:prstGeom>
          <a:noFill/>
          <a:ln>
            <a:noFill/>
          </a:ln>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695380145"/>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40</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85800" y="838201"/>
            <a:ext cx="7692517" cy="4533900"/>
          </a:xfrm>
          <a:prstGeom prst="rect">
            <a:avLst/>
          </a:prstGeom>
        </p:spPr>
      </p:pic>
    </p:spTree>
    <p:extLst>
      <p:ext uri="{BB962C8B-B14F-4D97-AF65-F5344CB8AC3E}">
        <p14:creationId xmlns:p14="http://schemas.microsoft.com/office/powerpoint/2010/main" val="195143467"/>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Image</a:t>
            </a:r>
          </a:p>
        </p:txBody>
      </p:sp>
    </p:spTree>
    <p:extLst>
      <p:ext uri="{BB962C8B-B14F-4D97-AF65-F5344CB8AC3E}">
        <p14:creationId xmlns:p14="http://schemas.microsoft.com/office/powerpoint/2010/main" val="3731368982"/>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I</a:t>
            </a:r>
            <a:r>
              <a:rPr lang="vi-VN" b="1" dirty="0"/>
              <a:t>mageView</a:t>
            </a:r>
            <a:r>
              <a:rPr lang="vi-VN" dirty="0"/>
              <a:t> là một view sử dụng để hiển thị ảnh, mà nguồn ảnh có thể là một file ảnh trên ứng dụng, trên thiết bị hoặc từ </a:t>
            </a:r>
            <a:r>
              <a:rPr lang="vi-VN" b="1" dirty="0"/>
              <a:t>URL</a:t>
            </a:r>
            <a:r>
              <a:rPr lang="vi-VN" dirty="0"/>
              <a:t>.</a:t>
            </a:r>
            <a:endParaRPr lang="en-US" dirty="0"/>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42</a:t>
            </a:fld>
            <a:endParaRPr lang="en-US" altLang="en-US"/>
          </a:p>
        </p:txBody>
      </p:sp>
      <p:sp>
        <p:nvSpPr>
          <p:cNvPr id="6" name="Title 5"/>
          <p:cNvSpPr>
            <a:spLocks noGrp="1"/>
          </p:cNvSpPr>
          <p:nvPr>
            <p:ph type="title"/>
          </p:nvPr>
        </p:nvSpPr>
        <p:spPr/>
        <p:txBody>
          <a:bodyPr/>
          <a:lstStyle/>
          <a:p>
            <a:r>
              <a:rPr lang="en-US" dirty="0" smtClean="0"/>
              <a:t>I</a:t>
            </a:r>
            <a:r>
              <a:rPr lang="vi-VN" dirty="0" smtClean="0"/>
              <a:t>mageView</a:t>
            </a:r>
            <a:endParaRPr lang="en-US" dirty="0"/>
          </a:p>
        </p:txBody>
      </p:sp>
      <p:pic>
        <p:nvPicPr>
          <p:cNvPr id="7" name="Picture 6"/>
          <p:cNvPicPr/>
          <p:nvPr/>
        </p:nvPicPr>
        <p:blipFill rotWithShape="1">
          <a:blip r:embed="rId2" cstate="print">
            <a:extLst>
              <a:ext uri="{28A0092B-C50C-407E-A947-70E740481C1C}">
                <a14:useLocalDpi xmlns:a14="http://schemas.microsoft.com/office/drawing/2010/main" val="0"/>
              </a:ext>
            </a:extLst>
          </a:blip>
          <a:srcRect l="33069" r="-1"/>
          <a:stretch/>
        </p:blipFill>
        <p:spPr bwMode="auto">
          <a:xfrm>
            <a:off x="2057400" y="2895600"/>
            <a:ext cx="4343400" cy="2286000"/>
          </a:xfrm>
          <a:prstGeom prst="rect">
            <a:avLst/>
          </a:prstGeom>
          <a:noFill/>
          <a:ln>
            <a:noFill/>
          </a:ln>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4190916625"/>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lvl="0"/>
            <a:r>
              <a:rPr lang="en-US" b="1" dirty="0"/>
              <a:t>android:id: </a:t>
            </a:r>
            <a:r>
              <a:rPr lang="en-US" dirty="0"/>
              <a:t>Là thuộc tính duy nhất của </a:t>
            </a:r>
            <a:r>
              <a:rPr lang="en-US" b="1" dirty="0"/>
              <a:t>ImageView</a:t>
            </a:r>
            <a:endParaRPr lang="en-US" dirty="0"/>
          </a:p>
          <a:p>
            <a:pPr lvl="0"/>
            <a:r>
              <a:rPr lang="en-US" b="1" dirty="0"/>
              <a:t>android:src:</a:t>
            </a:r>
            <a:r>
              <a:rPr lang="en-US" dirty="0"/>
              <a:t> là thuộc tính chứa hình ảnh cần hiển thị</a:t>
            </a:r>
          </a:p>
          <a:p>
            <a:pPr lvl="0"/>
            <a:r>
              <a:rPr lang="en-US" b="1" dirty="0"/>
              <a:t>android:background: </a:t>
            </a:r>
            <a:r>
              <a:rPr lang="en-US" dirty="0"/>
              <a:t>Thuộc tính này xác định màu nền cho </a:t>
            </a:r>
            <a:r>
              <a:rPr lang="en-US" b="1" dirty="0"/>
              <a:t>ImageView</a:t>
            </a:r>
            <a:endParaRPr lang="en-US" dirty="0"/>
          </a:p>
          <a:p>
            <a:pPr lvl="0"/>
            <a:r>
              <a:rPr lang="en-US" b="1" dirty="0"/>
              <a:t>android:padding: </a:t>
            </a:r>
            <a:r>
              <a:rPr lang="en-US" dirty="0"/>
              <a:t>Thuộc tính này xác định khoảng cách từ đường viền của </a:t>
            </a:r>
            <a:r>
              <a:rPr lang="en-US" b="1" dirty="0"/>
              <a:t>ImageView </a:t>
            </a:r>
            <a:r>
              <a:rPr lang="en-US" dirty="0"/>
              <a:t>với nội dung nó chứa:</a:t>
            </a:r>
            <a:r>
              <a:rPr lang="en-US" b="1" dirty="0"/>
              <a:t> left, right, top or bottom.</a:t>
            </a:r>
            <a:endParaRPr lang="en-US" dirty="0"/>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43</a:t>
            </a:fld>
            <a:endParaRPr lang="en-US" altLang="en-US"/>
          </a:p>
        </p:txBody>
      </p:sp>
      <p:sp>
        <p:nvSpPr>
          <p:cNvPr id="6" name="Title 5"/>
          <p:cNvSpPr>
            <a:spLocks noGrp="1"/>
          </p:cNvSpPr>
          <p:nvPr>
            <p:ph type="title"/>
          </p:nvPr>
        </p:nvSpPr>
        <p:spPr/>
        <p:txBody>
          <a:bodyPr>
            <a:normAutofit fontScale="90000"/>
          </a:bodyPr>
          <a:lstStyle/>
          <a:p>
            <a:pPr lvl="0"/>
            <a:r>
              <a:rPr lang="en-US" dirty="0"/>
              <a:t>Thuộc tính thường dùng của </a:t>
            </a:r>
            <a:r>
              <a:rPr lang="en-US" dirty="0" smtClean="0"/>
              <a:t>ImageView</a:t>
            </a:r>
            <a:endParaRPr lang="en-US" dirty="0"/>
          </a:p>
        </p:txBody>
      </p:sp>
    </p:spTree>
    <p:extLst>
      <p:ext uri="{BB962C8B-B14F-4D97-AF65-F5344CB8AC3E}">
        <p14:creationId xmlns:p14="http://schemas.microsoft.com/office/powerpoint/2010/main" val="2890782334"/>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lvl="0"/>
            <a:r>
              <a:rPr lang="en-US" b="1" dirty="0"/>
              <a:t>paddingRight</a:t>
            </a:r>
            <a:r>
              <a:rPr lang="en-US" dirty="0"/>
              <a:t>: thiết khoảng cách bên phải của ImageView.</a:t>
            </a:r>
          </a:p>
          <a:p>
            <a:pPr lvl="0"/>
            <a:r>
              <a:rPr lang="en-US" b="1" dirty="0"/>
              <a:t>paddingLeft</a:t>
            </a:r>
            <a:r>
              <a:rPr lang="en-US" dirty="0"/>
              <a:t>: thiết khoảng cách bên trái của ImageView.</a:t>
            </a:r>
          </a:p>
          <a:p>
            <a:pPr lvl="0"/>
            <a:r>
              <a:rPr lang="en-US" b="1" dirty="0"/>
              <a:t>paddingTop</a:t>
            </a:r>
            <a:r>
              <a:rPr lang="en-US" dirty="0"/>
              <a:t>: thiết khoảng cách phía trên của ImageView.</a:t>
            </a:r>
          </a:p>
          <a:p>
            <a:pPr lvl="0"/>
            <a:r>
              <a:rPr lang="en-US" b="1" dirty="0"/>
              <a:t>paddingBottom</a:t>
            </a:r>
            <a:r>
              <a:rPr lang="en-US" dirty="0"/>
              <a:t>: thiết  khoảng cách phía bên dưới của  ImageView.</a:t>
            </a:r>
          </a:p>
          <a:p>
            <a:pPr lvl="0"/>
            <a:r>
              <a:rPr lang="en-US" b="1" dirty="0"/>
              <a:t>padding</a:t>
            </a:r>
            <a:r>
              <a:rPr lang="en-US" dirty="0"/>
              <a:t>: thiết khoảng cách tất cả 4 phía của ImageView.</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44</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1490233539"/>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a:t>android:scaleType: </a:t>
            </a:r>
            <a:r>
              <a:rPr lang="en-US" dirty="0"/>
              <a:t>ScaleType là thuộc tính xác định các thức mà hình ảnh sẽ được scale như thế nào để phù hợp với view của chúng ta. ImageView có thể hiển thị image theo nhiều cách khác nhau phụ thuộc vào các giá trị của thuộc tính scaleType. Giá trị của scaleType :</a:t>
            </a:r>
            <a:r>
              <a:rPr lang="en-US" b="1" dirty="0"/>
              <a:t>fit_xy, center_crop, fitStart v.v .</a:t>
            </a:r>
            <a:endParaRPr lang="en-US" dirty="0"/>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45</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2826525553"/>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46</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762000" y="1004455"/>
            <a:ext cx="5334652" cy="4367646"/>
          </a:xfrm>
          <a:prstGeom prst="rect">
            <a:avLst/>
          </a:prstGeom>
        </p:spPr>
      </p:pic>
      <p:pic>
        <p:nvPicPr>
          <p:cNvPr id="8" name="Content Placeholder 7"/>
          <p:cNvPicPr>
            <a:picLocks noGrp="1"/>
          </p:cNvPicPr>
          <p:nvPr>
            <p:ph idx="1"/>
          </p:nvPr>
        </p:nvPicPr>
        <p:blipFill>
          <a:blip r:embed="rId3"/>
          <a:stretch>
            <a:fillRect/>
          </a:stretch>
        </p:blipFill>
        <p:spPr>
          <a:xfrm>
            <a:off x="5105400" y="3029980"/>
            <a:ext cx="3810000" cy="2837419"/>
          </a:xfrm>
          <a:prstGeom prst="rect">
            <a:avLst/>
          </a:prstGeom>
        </p:spPr>
      </p:pic>
    </p:spTree>
    <p:extLst>
      <p:ext uri="{BB962C8B-B14F-4D97-AF65-F5344CB8AC3E}">
        <p14:creationId xmlns:p14="http://schemas.microsoft.com/office/powerpoint/2010/main" val="1823860840"/>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X</a:t>
            </a:r>
            <a:r>
              <a:rPr lang="en-US" dirty="0" smtClean="0"/>
              <a:t>ây </a:t>
            </a:r>
            <a:r>
              <a:rPr lang="en-US" dirty="0"/>
              <a:t>dựng ứng dụng hiển thị hình ảnh lên một </a:t>
            </a:r>
            <a:r>
              <a:rPr lang="en-US" b="1" dirty="0"/>
              <a:t>ImageView</a:t>
            </a:r>
            <a:r>
              <a:rPr lang="en-US" dirty="0"/>
              <a:t>. Để xem hình người sử dụng click vào 2 </a:t>
            </a:r>
            <a:r>
              <a:rPr lang="en-US" b="1" dirty="0"/>
              <a:t>Button </a:t>
            </a:r>
            <a:r>
              <a:rPr lang="en-US" dirty="0"/>
              <a:t>trên màn hình</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47</a:t>
            </a:fld>
            <a:endParaRPr lang="en-US" altLang="en-US"/>
          </a:p>
        </p:txBody>
      </p:sp>
      <p:sp>
        <p:nvSpPr>
          <p:cNvPr id="6" name="Title 5"/>
          <p:cNvSpPr>
            <a:spLocks noGrp="1"/>
          </p:cNvSpPr>
          <p:nvPr>
            <p:ph type="title"/>
          </p:nvPr>
        </p:nvSpPr>
        <p:spPr/>
        <p:txBody>
          <a:bodyPr/>
          <a:lstStyle/>
          <a:p>
            <a:r>
              <a:rPr lang="en-US" dirty="0" smtClean="0"/>
              <a:t>Ví dụ:</a:t>
            </a:r>
            <a:endParaRPr lang="en-US" dirty="0"/>
          </a:p>
        </p:txBody>
      </p:sp>
      <p:pic>
        <p:nvPicPr>
          <p:cNvPr id="7" name="Picture 6"/>
          <p:cNvPicPr>
            <a:picLocks noChangeAspect="1"/>
          </p:cNvPicPr>
          <p:nvPr/>
        </p:nvPicPr>
        <p:blipFill>
          <a:blip r:embed="rId2"/>
          <a:stretch>
            <a:fillRect/>
          </a:stretch>
        </p:blipFill>
        <p:spPr>
          <a:xfrm>
            <a:off x="4795779" y="2209800"/>
            <a:ext cx="4133850" cy="3838575"/>
          </a:xfrm>
          <a:prstGeom prst="rect">
            <a:avLst/>
          </a:prstGeom>
        </p:spPr>
      </p:pic>
    </p:spTree>
    <p:extLst>
      <p:ext uri="{BB962C8B-B14F-4D97-AF65-F5344CB8AC3E}">
        <p14:creationId xmlns:p14="http://schemas.microsoft.com/office/powerpoint/2010/main" val="4038316867"/>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Tạo một project tên là DemoImages: </a:t>
            </a:r>
            <a:r>
              <a:rPr lang="en-US" b="1" dirty="0">
                <a:effectLst>
                  <a:outerShdw sx="0" sy="0">
                    <a:srgbClr val="000000"/>
                  </a:outerShdw>
                </a:effectLst>
              </a:rPr>
              <a:t>File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New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Android Application Project</a:t>
            </a:r>
            <a:r>
              <a:rPr lang="en-US" dirty="0">
                <a:effectLst>
                  <a:outerShdw sx="0" sy="0">
                    <a:srgbClr val="000000"/>
                  </a:outerShdw>
                </a:effectLst>
              </a:rPr>
              <a:t> điền các thông tin </a:t>
            </a:r>
            <a:r>
              <a:rPr lang="en-US" dirty="0">
                <a:effectLst>
                  <a:outerShdw sx="0" sy="0">
                    <a:srgbClr val="000000"/>
                  </a:outerShdw>
                </a:effectLst>
                <a:sym typeface="Wingdings" panose="05000000000000000000" pitchFamily="2" charset="2"/>
              </a:rPr>
              <a:t></a:t>
            </a:r>
            <a:r>
              <a:rPr lang="en-US" dirty="0">
                <a:effectLst>
                  <a:outerShdw sx="0" sy="0">
                    <a:srgbClr val="000000"/>
                  </a:outerShdw>
                </a:effectLst>
              </a:rPr>
              <a:t> </a:t>
            </a:r>
            <a:r>
              <a:rPr lang="en-US" b="1" dirty="0">
                <a:effectLst>
                  <a:outerShdw sx="0" sy="0">
                    <a:srgbClr val="000000"/>
                  </a:outerShdw>
                </a:effectLst>
              </a:rPr>
              <a:t>Next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Finish.</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48</a:t>
            </a:fld>
            <a:endParaRPr lang="en-US" altLang="en-US"/>
          </a:p>
        </p:txBody>
      </p:sp>
      <p:sp>
        <p:nvSpPr>
          <p:cNvPr id="6" name="Title 5"/>
          <p:cNvSpPr>
            <a:spLocks noGrp="1"/>
          </p:cNvSpPr>
          <p:nvPr>
            <p:ph type="title"/>
          </p:nvPr>
        </p:nvSpPr>
        <p:spPr/>
        <p:txBody>
          <a:bodyPr/>
          <a:lstStyle/>
          <a:p>
            <a:r>
              <a:rPr lang="en-US" dirty="0" smtClean="0"/>
              <a:t>Bước 1:</a:t>
            </a:r>
            <a:endParaRPr lang="en-US" dirty="0"/>
          </a:p>
        </p:txBody>
      </p:sp>
    </p:spTree>
    <p:extLst>
      <p:ext uri="{BB962C8B-B14F-4D97-AF65-F5344CB8AC3E}">
        <p14:creationId xmlns:p14="http://schemas.microsoft.com/office/powerpoint/2010/main" val="2790356434"/>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Vào thư mục </a:t>
            </a:r>
            <a:r>
              <a:rPr lang="en-US" b="1" dirty="0">
                <a:effectLst>
                  <a:outerShdw sx="0" sy="0">
                    <a:srgbClr val="000000"/>
                  </a:outerShdw>
                </a:effectLst>
              </a:rPr>
              <a:t>res/values</a:t>
            </a:r>
            <a:r>
              <a:rPr lang="en-US" dirty="0">
                <a:effectLst>
                  <a:outerShdw sx="0" sy="0">
                    <a:srgbClr val="000000"/>
                  </a:outerShdw>
                </a:effectLst>
              </a:rPr>
              <a:t> bổ sung</a:t>
            </a:r>
            <a:r>
              <a:rPr lang="en-US" b="1" dirty="0">
                <a:effectLst>
                  <a:outerShdw sx="0" sy="0">
                    <a:srgbClr val="000000"/>
                  </a:outerShdw>
                </a:effectLst>
              </a:rPr>
              <a:t> string.xml</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49</a:t>
            </a:fld>
            <a:endParaRPr lang="en-US" altLang="en-US"/>
          </a:p>
        </p:txBody>
      </p:sp>
      <p:sp>
        <p:nvSpPr>
          <p:cNvPr id="6" name="Title 5"/>
          <p:cNvSpPr>
            <a:spLocks noGrp="1"/>
          </p:cNvSpPr>
          <p:nvPr>
            <p:ph type="title"/>
          </p:nvPr>
        </p:nvSpPr>
        <p:spPr/>
        <p:txBody>
          <a:bodyPr/>
          <a:lstStyle/>
          <a:p>
            <a:r>
              <a:rPr lang="en-US" dirty="0" smtClean="0"/>
              <a:t>Bước 2:</a:t>
            </a:r>
            <a:endParaRPr lang="en-US" dirty="0"/>
          </a:p>
        </p:txBody>
      </p:sp>
      <p:pic>
        <p:nvPicPr>
          <p:cNvPr id="7" name="Picture 6"/>
          <p:cNvPicPr>
            <a:picLocks noChangeAspect="1"/>
          </p:cNvPicPr>
          <p:nvPr/>
        </p:nvPicPr>
        <p:blipFill>
          <a:blip r:embed="rId2"/>
          <a:stretch>
            <a:fillRect/>
          </a:stretch>
        </p:blipFill>
        <p:spPr>
          <a:xfrm>
            <a:off x="856384" y="1905000"/>
            <a:ext cx="6964878" cy="2743200"/>
          </a:xfrm>
          <a:prstGeom prst="rect">
            <a:avLst/>
          </a:prstGeom>
        </p:spPr>
      </p:pic>
    </p:spTree>
    <p:extLst>
      <p:ext uri="{BB962C8B-B14F-4D97-AF65-F5344CB8AC3E}">
        <p14:creationId xmlns:p14="http://schemas.microsoft.com/office/powerpoint/2010/main" val="249589821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833437" y="1219200"/>
            <a:ext cx="7423484" cy="2743200"/>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a:t>
            </a:fld>
            <a:endParaRPr lang="en-US" altLang="en-US"/>
          </a:p>
        </p:txBody>
      </p:sp>
      <p:sp>
        <p:nvSpPr>
          <p:cNvPr id="6" name="Title 5"/>
          <p:cNvSpPr>
            <a:spLocks noGrp="1"/>
          </p:cNvSpPr>
          <p:nvPr>
            <p:ph type="title"/>
          </p:nvPr>
        </p:nvSpPr>
        <p:spPr/>
        <p:txBody>
          <a:bodyPr/>
          <a:lstStyle/>
          <a:p>
            <a:r>
              <a:rPr lang="en-US" dirty="0"/>
              <a:t>Một vài phương thức thường sử dụng</a:t>
            </a:r>
          </a:p>
        </p:txBody>
      </p:sp>
    </p:spTree>
    <p:extLst>
      <p:ext uri="{BB962C8B-B14F-4D97-AF65-F5344CB8AC3E}">
        <p14:creationId xmlns:p14="http://schemas.microsoft.com/office/powerpoint/2010/main" val="1007212"/>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Mở </a:t>
            </a:r>
            <a:r>
              <a:rPr lang="en-US" b="1" dirty="0">
                <a:effectLst>
                  <a:outerShdw sx="0" sy="0">
                    <a:srgbClr val="000000"/>
                  </a:outerShdw>
                </a:effectLst>
              </a:rPr>
              <a:t>res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layout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xml (hoặc) activity_main.xml</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50</a:t>
            </a:fld>
            <a:endParaRPr lang="en-US" altLang="en-US"/>
          </a:p>
        </p:txBody>
      </p:sp>
      <p:sp>
        <p:nvSpPr>
          <p:cNvPr id="6" name="Title 5"/>
          <p:cNvSpPr>
            <a:spLocks noGrp="1"/>
          </p:cNvSpPr>
          <p:nvPr>
            <p:ph type="title"/>
          </p:nvPr>
        </p:nvSpPr>
        <p:spPr/>
        <p:txBody>
          <a:bodyPr/>
          <a:lstStyle/>
          <a:p>
            <a:r>
              <a:rPr lang="en-US" dirty="0" smtClean="0"/>
              <a:t>Bước 3:</a:t>
            </a:r>
            <a:endParaRPr lang="en-US" dirty="0"/>
          </a:p>
        </p:txBody>
      </p:sp>
      <p:pic>
        <p:nvPicPr>
          <p:cNvPr id="7" name="Picture 6"/>
          <p:cNvPicPr>
            <a:picLocks noChangeAspect="1"/>
          </p:cNvPicPr>
          <p:nvPr/>
        </p:nvPicPr>
        <p:blipFill>
          <a:blip r:embed="rId2"/>
          <a:stretch>
            <a:fillRect/>
          </a:stretch>
        </p:blipFill>
        <p:spPr>
          <a:xfrm>
            <a:off x="3124200" y="2133600"/>
            <a:ext cx="4133850" cy="3838575"/>
          </a:xfrm>
          <a:prstGeom prst="rect">
            <a:avLst/>
          </a:prstGeom>
        </p:spPr>
      </p:pic>
    </p:spTree>
    <p:extLst>
      <p:ext uri="{BB962C8B-B14F-4D97-AF65-F5344CB8AC3E}">
        <p14:creationId xmlns:p14="http://schemas.microsoft.com/office/powerpoint/2010/main" val="572814271"/>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Mở</a:t>
            </a:r>
            <a:r>
              <a:rPr lang="en-US" b="1" dirty="0">
                <a:effectLst>
                  <a:outerShdw sx="0" sy="0">
                    <a:srgbClr val="000000"/>
                  </a:outerShdw>
                </a:effectLst>
              </a:rPr>
              <a:t> app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src -&gt; MainActivity.java</a:t>
            </a:r>
            <a:r>
              <a:rPr lang="en-US" dirty="0">
                <a:effectLst>
                  <a:outerShdw sx="0" sy="0">
                    <a:srgbClr val="000000"/>
                  </a:outerShdw>
                </a:effectLst>
              </a:rPr>
              <a:t> và thêm code. Khi click vào </a:t>
            </a:r>
            <a:r>
              <a:rPr lang="en-US" b="1" dirty="0">
                <a:effectLst>
                  <a:outerShdw sx="0" sy="0">
                    <a:srgbClr val="000000"/>
                  </a:outerShdw>
                </a:effectLst>
              </a:rPr>
              <a:t>CheckBox </a:t>
            </a:r>
            <a:r>
              <a:rPr lang="en-US" dirty="0">
                <a:effectLst>
                  <a:outerShdw sx="0" sy="0">
                    <a:srgbClr val="000000"/>
                  </a:outerShdw>
                </a:effectLst>
              </a:rPr>
              <a:t>sẽ lấy các giá trị của </a:t>
            </a:r>
            <a:r>
              <a:rPr lang="en-US" b="1" dirty="0">
                <a:effectLst>
                  <a:outerShdw sx="0" sy="0">
                    <a:srgbClr val="000000"/>
                  </a:outerShdw>
                </a:effectLst>
              </a:rPr>
              <a:t>CheckBox</a:t>
            </a:r>
            <a:r>
              <a:rPr lang="en-US" dirty="0">
                <a:effectLst>
                  <a:outerShdw sx="0" sy="0">
                    <a:srgbClr val="000000"/>
                  </a:outerShdw>
                </a:effectLst>
              </a:rPr>
              <a:t>, sau dùng đối tượng </a:t>
            </a:r>
            <a:r>
              <a:rPr lang="en-US" b="1" dirty="0">
                <a:effectLst>
                  <a:outerShdw sx="0" sy="0">
                    <a:srgbClr val="000000"/>
                  </a:outerShdw>
                </a:effectLst>
              </a:rPr>
              <a:t>TOAST </a:t>
            </a:r>
            <a:r>
              <a:rPr lang="en-US" dirty="0">
                <a:effectLst>
                  <a:outerShdw sx="0" sy="0">
                    <a:srgbClr val="000000"/>
                  </a:outerShdw>
                </a:effectLst>
              </a:rPr>
              <a:t>để hiển thị</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51</a:t>
            </a:fld>
            <a:endParaRPr lang="en-US" altLang="en-US"/>
          </a:p>
        </p:txBody>
      </p:sp>
      <p:sp>
        <p:nvSpPr>
          <p:cNvPr id="6" name="Title 5"/>
          <p:cNvSpPr>
            <a:spLocks noGrp="1"/>
          </p:cNvSpPr>
          <p:nvPr>
            <p:ph type="title"/>
          </p:nvPr>
        </p:nvSpPr>
        <p:spPr/>
        <p:txBody>
          <a:bodyPr/>
          <a:lstStyle/>
          <a:p>
            <a:r>
              <a:rPr lang="en-US" dirty="0" smtClean="0"/>
              <a:t>Bước 4:</a:t>
            </a:r>
            <a:endParaRPr lang="en-US" dirty="0"/>
          </a:p>
        </p:txBody>
      </p:sp>
    </p:spTree>
    <p:extLst>
      <p:ext uri="{BB962C8B-B14F-4D97-AF65-F5344CB8AC3E}">
        <p14:creationId xmlns:p14="http://schemas.microsoft.com/office/powerpoint/2010/main" val="2197255842"/>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52</a:t>
            </a:fld>
            <a:endParaRPr lang="en-US" altLang="en-US"/>
          </a:p>
        </p:txBody>
      </p:sp>
      <p:pic>
        <p:nvPicPr>
          <p:cNvPr id="7" name="Picture 6"/>
          <p:cNvPicPr>
            <a:picLocks noChangeAspect="1"/>
          </p:cNvPicPr>
          <p:nvPr/>
        </p:nvPicPr>
        <p:blipFill>
          <a:blip r:embed="rId2"/>
          <a:stretch>
            <a:fillRect/>
          </a:stretch>
        </p:blipFill>
        <p:spPr>
          <a:xfrm>
            <a:off x="817793" y="228600"/>
            <a:ext cx="6208568" cy="5202955"/>
          </a:xfrm>
          <a:prstGeom prst="rect">
            <a:avLst/>
          </a:prstGeom>
        </p:spPr>
      </p:pic>
    </p:spTree>
    <p:extLst>
      <p:ext uri="{BB962C8B-B14F-4D97-AF65-F5344CB8AC3E}">
        <p14:creationId xmlns:p14="http://schemas.microsoft.com/office/powerpoint/2010/main" val="1691841404"/>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537237" y="1143000"/>
            <a:ext cx="7626137" cy="2438400"/>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53</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2226308195"/>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54</a:t>
            </a:fld>
            <a:endParaRPr lang="en-US" altLang="en-US"/>
          </a:p>
        </p:txBody>
      </p:sp>
      <p:pic>
        <p:nvPicPr>
          <p:cNvPr id="7" name="Picture 6"/>
          <p:cNvPicPr>
            <a:picLocks noChangeAspect="1"/>
          </p:cNvPicPr>
          <p:nvPr/>
        </p:nvPicPr>
        <p:blipFill>
          <a:blip r:embed="rId2"/>
          <a:stretch>
            <a:fillRect/>
          </a:stretch>
        </p:blipFill>
        <p:spPr>
          <a:xfrm>
            <a:off x="609600" y="34291"/>
            <a:ext cx="6416761" cy="5729700"/>
          </a:xfrm>
          <a:prstGeom prst="rect">
            <a:avLst/>
          </a:prstGeom>
        </p:spPr>
      </p:pic>
    </p:spTree>
    <p:extLst>
      <p:ext uri="{BB962C8B-B14F-4D97-AF65-F5344CB8AC3E}">
        <p14:creationId xmlns:p14="http://schemas.microsoft.com/office/powerpoint/2010/main" val="3675232062"/>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ToggleButton</a:t>
            </a:r>
          </a:p>
        </p:txBody>
      </p:sp>
    </p:spTree>
    <p:extLst>
      <p:ext uri="{BB962C8B-B14F-4D97-AF65-F5344CB8AC3E}">
        <p14:creationId xmlns:p14="http://schemas.microsoft.com/office/powerpoint/2010/main" val="2540353017"/>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vi-VN" b="1" dirty="0"/>
              <a:t>ToggleButton</a:t>
            </a:r>
            <a:r>
              <a:rPr lang="vi-VN" dirty="0"/>
              <a:t> có thể nói là dạng đặc biệt của button, nó có 2 trạng thái cơ bản là </a:t>
            </a:r>
            <a:r>
              <a:rPr lang="vi-VN" b="1" dirty="0"/>
              <a:t>check</a:t>
            </a:r>
            <a:r>
              <a:rPr lang="vi-VN" dirty="0"/>
              <a:t> và </a:t>
            </a:r>
            <a:r>
              <a:rPr lang="vi-VN" b="1" dirty="0"/>
              <a:t>not check</a:t>
            </a:r>
            <a:r>
              <a:rPr lang="vi-VN" dirty="0"/>
              <a:t>. Khi ở trạng thái check chúng ta click nó sẽ chuyển sang trạng thái not check và ngược lại</a:t>
            </a:r>
            <a:endParaRPr lang="en-US" dirty="0"/>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56</a:t>
            </a:fld>
            <a:endParaRPr lang="en-US" altLang="en-US"/>
          </a:p>
        </p:txBody>
      </p:sp>
      <p:sp>
        <p:nvSpPr>
          <p:cNvPr id="6" name="Title 5"/>
          <p:cNvSpPr>
            <a:spLocks noGrp="1"/>
          </p:cNvSpPr>
          <p:nvPr>
            <p:ph type="title"/>
          </p:nvPr>
        </p:nvSpPr>
        <p:spPr/>
        <p:txBody>
          <a:bodyPr/>
          <a:lstStyle/>
          <a:p>
            <a:r>
              <a:rPr lang="en-US" dirty="0"/>
              <a:t>ToggleButton</a:t>
            </a: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805304" y="3581400"/>
            <a:ext cx="497649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2557983"/>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a:t>textOn</a:t>
            </a:r>
            <a:r>
              <a:rPr lang="en-US" dirty="0"/>
              <a:t>: trạng thái nút đang bật </a:t>
            </a:r>
          </a:p>
          <a:p>
            <a:pPr lvl="0"/>
            <a:r>
              <a:rPr lang="en-US" b="1" dirty="0"/>
              <a:t>textOff</a:t>
            </a:r>
            <a:r>
              <a:rPr lang="en-US" dirty="0"/>
              <a:t>: trạng thái nút đang tắt </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57</a:t>
            </a:fld>
            <a:endParaRPr lang="en-US" altLang="en-US"/>
          </a:p>
        </p:txBody>
      </p:sp>
      <p:sp>
        <p:nvSpPr>
          <p:cNvPr id="6" name="Title 5"/>
          <p:cNvSpPr>
            <a:spLocks noGrp="1"/>
          </p:cNvSpPr>
          <p:nvPr>
            <p:ph type="title"/>
          </p:nvPr>
        </p:nvSpPr>
        <p:spPr/>
        <p:txBody>
          <a:bodyPr>
            <a:normAutofit/>
          </a:bodyPr>
          <a:lstStyle/>
          <a:p>
            <a:pPr lvl="0"/>
            <a:r>
              <a:rPr lang="en-US" dirty="0"/>
              <a:t>Thuộc tính quan trọng: </a:t>
            </a:r>
          </a:p>
        </p:txBody>
      </p:sp>
    </p:spTree>
    <p:extLst>
      <p:ext uri="{BB962C8B-B14F-4D97-AF65-F5344CB8AC3E}">
        <p14:creationId xmlns:p14="http://schemas.microsoft.com/office/powerpoint/2010/main" val="324052109"/>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625560" y="845128"/>
            <a:ext cx="7756439" cy="4869738"/>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58</a:t>
            </a:fld>
            <a:endParaRPr lang="en-US" altLang="en-US"/>
          </a:p>
        </p:txBody>
      </p:sp>
      <p:sp>
        <p:nvSpPr>
          <p:cNvPr id="6" name="Title 5"/>
          <p:cNvSpPr>
            <a:spLocks noGrp="1"/>
          </p:cNvSpPr>
          <p:nvPr>
            <p:ph type="title"/>
          </p:nvPr>
        </p:nvSpPr>
        <p:spPr/>
        <p:txBody>
          <a:bodyPr/>
          <a:lstStyle/>
          <a:p>
            <a:r>
              <a:rPr lang="en-US" dirty="0"/>
              <a:t>Một vài phương thức thường sử dụng</a:t>
            </a:r>
          </a:p>
        </p:txBody>
      </p:sp>
    </p:spTree>
    <p:extLst>
      <p:ext uri="{BB962C8B-B14F-4D97-AF65-F5344CB8AC3E}">
        <p14:creationId xmlns:p14="http://schemas.microsoft.com/office/powerpoint/2010/main" val="425892077"/>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a:t>android:id: </a:t>
            </a:r>
            <a:r>
              <a:rPr lang="en-US" dirty="0"/>
              <a:t>Là thuộc tính duy nhất của </a:t>
            </a:r>
            <a:r>
              <a:rPr lang="en-US" b="1" dirty="0"/>
              <a:t>ToggleButton</a:t>
            </a:r>
            <a:endParaRPr lang="en-US" dirty="0"/>
          </a:p>
          <a:p>
            <a:pPr lvl="0"/>
            <a:r>
              <a:rPr lang="en-US" b="1" dirty="0"/>
              <a:t>android:checked: Checked là thuộc tính của ToggleButton dùng để set trạng</a:t>
            </a:r>
            <a:r>
              <a:rPr lang="en-US" dirty="0"/>
              <a:t> thái của </a:t>
            </a:r>
            <a:r>
              <a:rPr lang="en-US" b="1" dirty="0"/>
              <a:t>ToggleButton</a:t>
            </a:r>
            <a:r>
              <a:rPr lang="en-US" dirty="0" smtClean="0"/>
              <a:t>.</a:t>
            </a:r>
            <a:r>
              <a:rPr lang="en-US" dirty="0"/>
              <a:t> Chúng ta cũng có thể set trạng thái của </a:t>
            </a:r>
            <a:r>
              <a:rPr lang="en-US" b="1" dirty="0"/>
              <a:t>ToggleButton </a:t>
            </a:r>
            <a:r>
              <a:rPr lang="en-US" dirty="0"/>
              <a:t>bên Java Code bằng cách dùng phương thức setChecked(boolean status)</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59</a:t>
            </a:fld>
            <a:endParaRPr lang="en-US" altLang="en-US"/>
          </a:p>
        </p:txBody>
      </p:sp>
      <p:sp>
        <p:nvSpPr>
          <p:cNvPr id="6" name="Title 5"/>
          <p:cNvSpPr>
            <a:spLocks noGrp="1"/>
          </p:cNvSpPr>
          <p:nvPr>
            <p:ph type="title"/>
          </p:nvPr>
        </p:nvSpPr>
        <p:spPr/>
        <p:txBody>
          <a:bodyPr>
            <a:normAutofit fontScale="90000"/>
          </a:bodyPr>
          <a:lstStyle/>
          <a:p>
            <a:pPr lvl="0"/>
            <a:r>
              <a:rPr lang="en-US" dirty="0"/>
              <a:t>Thuộc tính thường dùng của </a:t>
            </a:r>
            <a:r>
              <a:rPr lang="en-US" dirty="0" smtClean="0"/>
              <a:t>ToggleButton</a:t>
            </a:r>
            <a:endParaRPr lang="en-US" dirty="0"/>
          </a:p>
        </p:txBody>
      </p:sp>
    </p:spTree>
    <p:extLst>
      <p:ext uri="{BB962C8B-B14F-4D97-AF65-F5344CB8AC3E}">
        <p14:creationId xmlns:p14="http://schemas.microsoft.com/office/powerpoint/2010/main" val="119043544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fontAlgn="base"/>
            <a:r>
              <a:rPr lang="en-US" sz="2800" b="1" dirty="0">
                <a:effectLst>
                  <a:glow>
                    <a:srgbClr val="000000"/>
                  </a:glow>
                  <a:outerShdw sx="0" sy="0">
                    <a:srgbClr val="000000"/>
                  </a:outerShdw>
                  <a:reflection stA="0" endPos="0" fadeDir="0" sx="0" sy="0"/>
                </a:effectLst>
              </a:rPr>
              <a:t>android:id: </a:t>
            </a:r>
            <a:r>
              <a:rPr lang="en-US" sz="2800" dirty="0">
                <a:effectLst>
                  <a:glow>
                    <a:srgbClr val="000000"/>
                  </a:glow>
                  <a:outerShdw sx="0" sy="0">
                    <a:srgbClr val="000000"/>
                  </a:outerShdw>
                  <a:reflection stA="0" endPos="0" fadeDir="0" sx="0" sy="0"/>
                </a:effectLst>
              </a:rPr>
              <a:t>Là thuộc tính duy nhất của </a:t>
            </a:r>
            <a:r>
              <a:rPr lang="en-US" sz="2800" b="1" dirty="0">
                <a:effectLst>
                  <a:glow>
                    <a:srgbClr val="000000"/>
                  </a:glow>
                  <a:outerShdw sx="0" sy="0">
                    <a:srgbClr val="000000"/>
                  </a:outerShdw>
                  <a:reflection stA="0" endPos="0" fadeDir="0" sx="0" sy="0"/>
                </a:effectLst>
              </a:rPr>
              <a:t>CheckBox</a:t>
            </a:r>
            <a:endParaRPr lang="en-US" sz="2800" dirty="0">
              <a:effectLst>
                <a:glow>
                  <a:srgbClr val="000000"/>
                </a:glow>
                <a:outerShdw sx="0" sy="0">
                  <a:srgbClr val="000000"/>
                </a:outerShdw>
                <a:reflection stA="0" endPos="0" fadeDir="0" sx="0" sy="0"/>
              </a:effectLst>
            </a:endParaRPr>
          </a:p>
          <a:p>
            <a:pPr fontAlgn="base"/>
            <a:r>
              <a:rPr lang="en-US" sz="2800" b="1" dirty="0">
                <a:effectLst>
                  <a:glow>
                    <a:srgbClr val="000000"/>
                  </a:glow>
                  <a:outerShdw sx="0" sy="0">
                    <a:srgbClr val="000000"/>
                  </a:outerShdw>
                  <a:reflection stA="0" endPos="0" fadeDir="0" sx="0" sy="0"/>
                </a:effectLst>
              </a:rPr>
              <a:t>android:checked:</a:t>
            </a:r>
            <a:r>
              <a:rPr lang="en-US" sz="2800" dirty="0">
                <a:effectLst>
                  <a:glow>
                    <a:srgbClr val="000000"/>
                  </a:glow>
                  <a:outerShdw sx="0" sy="0">
                    <a:srgbClr val="000000"/>
                  </a:outerShdw>
                  <a:reflection stA="0" endPos="0" fadeDir="0" sx="0" sy="0"/>
                </a:effectLst>
              </a:rPr>
              <a:t> </a:t>
            </a:r>
            <a:r>
              <a:rPr lang="en-US" sz="2800" dirty="0" smtClean="0">
                <a:effectLst>
                  <a:glow>
                    <a:srgbClr val="000000"/>
                  </a:glow>
                  <a:outerShdw sx="0" sy="0">
                    <a:srgbClr val="000000"/>
                  </a:outerShdw>
                  <a:reflection stA="0" endPos="0" fadeDir="0" sx="0" sy="0"/>
                </a:effectLst>
              </a:rPr>
              <a:t>Checked </a:t>
            </a:r>
            <a:r>
              <a:rPr lang="en-US" sz="2800" dirty="0">
                <a:effectLst>
                  <a:glow>
                    <a:srgbClr val="000000"/>
                  </a:glow>
                  <a:outerShdw sx="0" sy="0">
                    <a:srgbClr val="000000"/>
                  </a:outerShdw>
                  <a:reflection stA="0" endPos="0" fadeDir="0" sx="0" sy="0"/>
                </a:effectLst>
              </a:rPr>
              <a:t>là thuộc tính của </a:t>
            </a:r>
            <a:r>
              <a:rPr lang="en-US" sz="2800" b="1" dirty="0">
                <a:effectLst>
                  <a:glow>
                    <a:srgbClr val="000000"/>
                  </a:glow>
                  <a:outerShdw sx="0" sy="0">
                    <a:srgbClr val="000000"/>
                  </a:outerShdw>
                  <a:reflection stA="0" endPos="0" fadeDir="0" sx="0" sy="0"/>
                </a:effectLst>
              </a:rPr>
              <a:t>CheckBox </a:t>
            </a:r>
            <a:r>
              <a:rPr lang="en-US" sz="2800" dirty="0">
                <a:effectLst>
                  <a:glow>
                    <a:srgbClr val="000000"/>
                  </a:glow>
                  <a:outerShdw sx="0" sy="0">
                    <a:srgbClr val="000000"/>
                  </a:outerShdw>
                  <a:reflection stA="0" endPos="0" fadeDir="0" sx="0" sy="0"/>
                </a:effectLst>
              </a:rPr>
              <a:t>dùng để set trạng thái của CheckBox. Giá trị là true hoặc </a:t>
            </a:r>
            <a:r>
              <a:rPr lang="en-US" sz="2800" dirty="0" smtClean="0">
                <a:effectLst>
                  <a:glow>
                    <a:srgbClr val="000000"/>
                  </a:glow>
                  <a:outerShdw sx="0" sy="0">
                    <a:srgbClr val="000000"/>
                  </a:outerShdw>
                  <a:reflection stA="0" endPos="0" fadeDir="0" sx="0" sy="0"/>
                </a:effectLst>
              </a:rPr>
              <a:t>false</a:t>
            </a:r>
            <a:r>
              <a:rPr lang="en-US" sz="2800" b="1" dirty="0" smtClean="0">
                <a:effectLst>
                  <a:glow>
                    <a:srgbClr val="000000"/>
                  </a:glow>
                  <a:outerShdw sx="0" sy="0">
                    <a:srgbClr val="000000"/>
                  </a:outerShdw>
                  <a:reflection stA="0" endPos="0" fadeDir="0" sx="0" sy="0"/>
                </a:effectLst>
              </a:rPr>
              <a:t>. </a:t>
            </a:r>
            <a:r>
              <a:rPr lang="en-US" sz="2800" dirty="0">
                <a:effectLst>
                  <a:glow>
                    <a:srgbClr val="000000"/>
                  </a:glow>
                  <a:outerShdw sx="0" sy="0">
                    <a:srgbClr val="000000"/>
                  </a:outerShdw>
                  <a:reflection stA="0" endPos="0" fadeDir="0" sx="0" sy="0"/>
                </a:effectLst>
              </a:rPr>
              <a:t>Chúng ta cũng có thể set trạng thái của CheckBox bên Java Code bằng cách dùng phương thức </a:t>
            </a:r>
            <a:r>
              <a:rPr lang="en-US" sz="2800" b="1" dirty="0">
                <a:effectLst>
                  <a:glow>
                    <a:srgbClr val="000000"/>
                  </a:glow>
                  <a:outerShdw sx="0" sy="0">
                    <a:srgbClr val="000000"/>
                  </a:outerShdw>
                  <a:reflection stA="0" endPos="0" fadeDir="0" sx="0" sy="0"/>
                </a:effectLst>
              </a:rPr>
              <a:t>setChecked</a:t>
            </a:r>
            <a:r>
              <a:rPr lang="en-US" sz="2800" dirty="0">
                <a:effectLst>
                  <a:glow>
                    <a:srgbClr val="000000"/>
                  </a:glow>
                  <a:outerShdw sx="0" sy="0">
                    <a:srgbClr val="000000"/>
                  </a:outerShdw>
                  <a:reflection stA="0" endPos="0" fadeDir="0" sx="0" sy="0"/>
                </a:effectLst>
              </a:rPr>
              <a:t>(boolean status)</a:t>
            </a:r>
          </a:p>
          <a:p>
            <a:r>
              <a:rPr lang="en-US" sz="2800" b="1" dirty="0"/>
              <a:t>android:gravity: </a:t>
            </a:r>
            <a:r>
              <a:rPr lang="en-US" sz="2800" dirty="0"/>
              <a:t>Thuộc tính này thường sử dụng để canh nội dung trong </a:t>
            </a:r>
            <a:r>
              <a:rPr lang="en-US" sz="2800" b="1" dirty="0"/>
              <a:t>CheckBox</a:t>
            </a:r>
            <a:r>
              <a:rPr lang="en-US" sz="2800" dirty="0"/>
              <a:t>:</a:t>
            </a:r>
            <a:r>
              <a:rPr lang="en-US" sz="2800" b="1" dirty="0"/>
              <a:t> left, right, center, top, bottom, center_vertical, center_horizontal</a:t>
            </a:r>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a:t>
            </a:fld>
            <a:endParaRPr lang="en-US" altLang="en-US"/>
          </a:p>
        </p:txBody>
      </p:sp>
      <p:sp>
        <p:nvSpPr>
          <p:cNvPr id="6" name="Title 5"/>
          <p:cNvSpPr>
            <a:spLocks noGrp="1"/>
          </p:cNvSpPr>
          <p:nvPr>
            <p:ph type="title"/>
          </p:nvPr>
        </p:nvSpPr>
        <p:spPr/>
        <p:txBody>
          <a:bodyPr>
            <a:normAutofit/>
          </a:bodyPr>
          <a:lstStyle/>
          <a:p>
            <a:pPr lvl="0"/>
            <a:r>
              <a:rPr lang="en-US" dirty="0"/>
              <a:t>Thuộc tính thường dùng của </a:t>
            </a:r>
            <a:r>
              <a:rPr lang="en-US" dirty="0" smtClean="0"/>
              <a:t>CheckBox</a:t>
            </a:r>
            <a:endParaRPr lang="en-US" dirty="0"/>
          </a:p>
        </p:txBody>
      </p:sp>
    </p:spTree>
    <p:extLst>
      <p:ext uri="{BB962C8B-B14F-4D97-AF65-F5344CB8AC3E}">
        <p14:creationId xmlns:p14="http://schemas.microsoft.com/office/powerpoint/2010/main" val="3760254507"/>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a:t>android:textOn Và android:textOff:</a:t>
            </a:r>
            <a:r>
              <a:rPr lang="en-US" dirty="0"/>
              <a:t> thuộc tính textOn được sử dụng để hiển thị câu thông báo khi ở trạng thái checked. Chúng ta có thể set textOn trong XML, hoặc trong Java Class</a:t>
            </a:r>
          </a:p>
          <a:p>
            <a:pPr lvl="0"/>
            <a:r>
              <a:rPr lang="en-US" b="1" dirty="0"/>
              <a:t>android:textColor: </a:t>
            </a:r>
            <a:r>
              <a:rPr lang="en-US" dirty="0"/>
              <a:t>Thuộc tính này dùng xác định màu chữ, dạng màu chữ: “#argb”, "#rgb”, “#rrggbb”, hoặc “#aarrggbb”</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60</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1193552357"/>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r>
              <a:rPr lang="en-US" b="1" dirty="0"/>
              <a:t>android:textSize:</a:t>
            </a:r>
            <a:r>
              <a:rPr lang="en-US" dirty="0"/>
              <a:t> Thuộc tính textSize xác định kích thước nội dung văn bản của </a:t>
            </a:r>
            <a:r>
              <a:rPr lang="en-US" b="1" dirty="0"/>
              <a:t>ToggleButton</a:t>
            </a:r>
            <a:r>
              <a:rPr lang="en-US" dirty="0"/>
              <a:t>. Chúng ta có thể đặt kích thước văn bản theo: sp(scale independent pixel) hoặc dp(density pixel)</a:t>
            </a:r>
          </a:p>
          <a:p>
            <a:r>
              <a:rPr lang="en-US" b="1" dirty="0"/>
              <a:t>android:textStyle:</a:t>
            </a:r>
            <a:r>
              <a:rPr lang="en-US" dirty="0"/>
              <a:t> Thuộc tính xác định loại văn bản của </a:t>
            </a:r>
            <a:r>
              <a:rPr lang="en-US" b="1" dirty="0"/>
              <a:t>ToggleButton</a:t>
            </a:r>
            <a:r>
              <a:rPr lang="en-US" dirty="0"/>
              <a:t>, thông thường có các loại văn bản:</a:t>
            </a:r>
            <a:r>
              <a:rPr lang="en-US" b="1" dirty="0"/>
              <a:t>bold, italic và normal.</a:t>
            </a:r>
            <a:r>
              <a:rPr lang="en-US" dirty="0"/>
              <a:t> Nếu chúng ta muốn sử nhiều hơn một loại văn bản thì phải thêm phép toán hoặc "|" </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61</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4216257132"/>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lvl="0"/>
            <a:r>
              <a:rPr lang="en-US" b="1" dirty="0"/>
              <a:t>android:background: </a:t>
            </a:r>
            <a:r>
              <a:rPr lang="en-US" dirty="0"/>
              <a:t>Thuộc tính này xác định màu nền cho </a:t>
            </a:r>
            <a:r>
              <a:rPr lang="en-US" b="1" dirty="0"/>
              <a:t>ToggleButton</a:t>
            </a:r>
            <a:endParaRPr lang="en-US" dirty="0"/>
          </a:p>
          <a:p>
            <a:pPr lvl="0"/>
            <a:r>
              <a:rPr lang="en-US" b="1" dirty="0"/>
              <a:t>android:padding: </a:t>
            </a:r>
            <a:r>
              <a:rPr lang="en-US" dirty="0"/>
              <a:t>Thuộc tính này xác định khoảng cách từ đường viền của </a:t>
            </a:r>
            <a:r>
              <a:rPr lang="en-US" b="1" dirty="0"/>
              <a:t>ToggleButton </a:t>
            </a:r>
            <a:r>
              <a:rPr lang="en-US" dirty="0"/>
              <a:t>với nội dung nó chứa:</a:t>
            </a:r>
            <a:r>
              <a:rPr lang="en-US" b="1" dirty="0"/>
              <a:t> left, right, top or bottom.</a:t>
            </a:r>
            <a:endParaRPr lang="en-US" dirty="0"/>
          </a:p>
          <a:p>
            <a:pPr lvl="0"/>
            <a:r>
              <a:rPr lang="en-US" b="1" dirty="0"/>
              <a:t>android:drawableBottom, android:drawableTop,android: drawableRight và android:drawableLeft:</a:t>
            </a:r>
            <a:r>
              <a:rPr lang="en-US" dirty="0"/>
              <a:t> Các thuộc tính này hiển thị hình trong res/drawable theo các hướng: </a:t>
            </a:r>
            <a:r>
              <a:rPr lang="en-US" b="1" dirty="0"/>
              <a:t>bottom, top, right và left</a:t>
            </a:r>
            <a:r>
              <a:rPr lang="en-US" dirty="0"/>
              <a:t> nội dung văn bản của </a:t>
            </a:r>
            <a:r>
              <a:rPr lang="en-US" b="1" dirty="0"/>
              <a:t>ToggleButton</a:t>
            </a:r>
            <a:r>
              <a:rPr lang="en-US" dirty="0"/>
              <a: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62</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1660214588"/>
      </p:ext>
    </p:extLst>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Trong ví dụ này chúng ta sẽ làm app có một </a:t>
            </a:r>
            <a:r>
              <a:rPr lang="en-US" b="1" dirty="0"/>
              <a:t>ToggleButton</a:t>
            </a:r>
            <a:r>
              <a:rPr lang="en-US" dirty="0"/>
              <a:t>. Khi người sử dụng click </a:t>
            </a:r>
            <a:r>
              <a:rPr lang="en-US" b="1" dirty="0"/>
              <a:t>ToggleButton </a:t>
            </a:r>
            <a:r>
              <a:rPr lang="en-US" dirty="0"/>
              <a:t>sẽ hiện thị trạng thái hiện tại của</a:t>
            </a:r>
            <a:r>
              <a:rPr lang="en-US" b="1" dirty="0"/>
              <a:t> ToggleButton </a:t>
            </a:r>
            <a:r>
              <a:rPr lang="en-US" dirty="0"/>
              <a:t>qua đối tượng TOAST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63</a:t>
            </a:fld>
            <a:endParaRPr lang="en-US" altLang="en-US"/>
          </a:p>
        </p:txBody>
      </p:sp>
      <p:sp>
        <p:nvSpPr>
          <p:cNvPr id="6" name="Title 5"/>
          <p:cNvSpPr>
            <a:spLocks noGrp="1"/>
          </p:cNvSpPr>
          <p:nvPr>
            <p:ph type="title"/>
          </p:nvPr>
        </p:nvSpPr>
        <p:spPr/>
        <p:txBody>
          <a:bodyPr/>
          <a:lstStyle/>
          <a:p>
            <a:r>
              <a:rPr lang="en-US" dirty="0" smtClean="0"/>
              <a:t>Ví dụ:</a:t>
            </a:r>
            <a:endParaRPr lang="en-US" dirty="0"/>
          </a:p>
        </p:txBody>
      </p:sp>
      <p:pic>
        <p:nvPicPr>
          <p:cNvPr id="7" name="Picture 6"/>
          <p:cNvPicPr/>
          <p:nvPr/>
        </p:nvPicPr>
        <p:blipFill rotWithShape="1">
          <a:blip r:embed="rId2" cstate="email">
            <a:extLst>
              <a:ext uri="{28A0092B-C50C-407E-A947-70E740481C1C}">
                <a14:useLocalDpi xmlns:a14="http://schemas.microsoft.com/office/drawing/2010/main"/>
              </a:ext>
            </a:extLst>
          </a:blip>
          <a:srcRect/>
          <a:stretch/>
        </p:blipFill>
        <p:spPr bwMode="auto">
          <a:xfrm>
            <a:off x="2638425" y="3389317"/>
            <a:ext cx="3829050" cy="24149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81832087"/>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Tạo một project tên là DemoToggleButton</a:t>
            </a:r>
            <a:r>
              <a:rPr lang="en-US" b="1" dirty="0">
                <a:effectLst>
                  <a:outerShdw sx="0" sy="0">
                    <a:srgbClr val="000000"/>
                  </a:outerShdw>
                </a:effectLst>
              </a:rPr>
              <a:t>.</a:t>
            </a:r>
            <a:r>
              <a:rPr lang="en-US" dirty="0">
                <a:effectLst>
                  <a:outerShdw sx="0" sy="0">
                    <a:srgbClr val="000000"/>
                  </a:outerShdw>
                </a:effectLst>
              </a:rPr>
              <a:t> </a:t>
            </a:r>
            <a:r>
              <a:rPr lang="en-US" b="1" dirty="0">
                <a:effectLst>
                  <a:outerShdw sx="0" sy="0">
                    <a:srgbClr val="000000"/>
                  </a:outerShdw>
                </a:effectLst>
              </a:rPr>
              <a:t>File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New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Android Application Project</a:t>
            </a:r>
            <a:r>
              <a:rPr lang="en-US" dirty="0">
                <a:effectLst>
                  <a:outerShdw sx="0" sy="0">
                    <a:srgbClr val="000000"/>
                  </a:outerShdw>
                </a:effectLst>
              </a:rPr>
              <a:t> điền các thông tin </a:t>
            </a:r>
            <a:r>
              <a:rPr lang="en-US" dirty="0">
                <a:effectLst>
                  <a:outerShdw sx="0" sy="0">
                    <a:srgbClr val="000000"/>
                  </a:outerShdw>
                </a:effectLst>
                <a:sym typeface="Wingdings" panose="05000000000000000000" pitchFamily="2" charset="2"/>
              </a:rPr>
              <a:t></a:t>
            </a:r>
            <a:r>
              <a:rPr lang="en-US" dirty="0">
                <a:effectLst>
                  <a:outerShdw sx="0" sy="0">
                    <a:srgbClr val="000000"/>
                  </a:outerShdw>
                </a:effectLst>
              </a:rPr>
              <a:t> </a:t>
            </a:r>
            <a:r>
              <a:rPr lang="en-US" b="1" dirty="0">
                <a:effectLst>
                  <a:outerShdw sx="0" sy="0">
                    <a:srgbClr val="000000"/>
                  </a:outerShdw>
                </a:effectLst>
              </a:rPr>
              <a:t>Next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Finish.</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64</a:t>
            </a:fld>
            <a:endParaRPr lang="en-US" altLang="en-US"/>
          </a:p>
        </p:txBody>
      </p:sp>
      <p:sp>
        <p:nvSpPr>
          <p:cNvPr id="6" name="Title 5"/>
          <p:cNvSpPr>
            <a:spLocks noGrp="1"/>
          </p:cNvSpPr>
          <p:nvPr>
            <p:ph type="title"/>
          </p:nvPr>
        </p:nvSpPr>
        <p:spPr/>
        <p:txBody>
          <a:bodyPr/>
          <a:lstStyle/>
          <a:p>
            <a:r>
              <a:rPr lang="en-US" dirty="0" smtClean="0"/>
              <a:t>Bước 1:</a:t>
            </a:r>
            <a:endParaRPr lang="en-US" dirty="0"/>
          </a:p>
        </p:txBody>
      </p:sp>
    </p:spTree>
    <p:extLst>
      <p:ext uri="{BB962C8B-B14F-4D97-AF65-F5344CB8AC3E}">
        <p14:creationId xmlns:p14="http://schemas.microsoft.com/office/powerpoint/2010/main" val="3749421491"/>
      </p:ext>
    </p:extLst>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Mở </a:t>
            </a:r>
            <a:r>
              <a:rPr lang="en-US" b="1" dirty="0">
                <a:effectLst>
                  <a:outerShdw sx="0" sy="0">
                    <a:srgbClr val="000000"/>
                  </a:outerShdw>
                </a:effectLst>
              </a:rPr>
              <a:t>res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layout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xml (hoặc) activity_main.xml</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65</a:t>
            </a:fld>
            <a:endParaRPr lang="en-US" altLang="en-US"/>
          </a:p>
        </p:txBody>
      </p:sp>
      <p:sp>
        <p:nvSpPr>
          <p:cNvPr id="6" name="Title 5"/>
          <p:cNvSpPr>
            <a:spLocks noGrp="1"/>
          </p:cNvSpPr>
          <p:nvPr>
            <p:ph type="title"/>
          </p:nvPr>
        </p:nvSpPr>
        <p:spPr/>
        <p:txBody>
          <a:bodyPr/>
          <a:lstStyle/>
          <a:p>
            <a:r>
              <a:rPr lang="en-US" dirty="0" smtClean="0"/>
              <a:t>Bước 2:</a:t>
            </a:r>
            <a:endParaRPr lang="en-US" dirty="0"/>
          </a:p>
        </p:txBody>
      </p:sp>
    </p:spTree>
    <p:extLst>
      <p:ext uri="{BB962C8B-B14F-4D97-AF65-F5344CB8AC3E}">
        <p14:creationId xmlns:p14="http://schemas.microsoft.com/office/powerpoint/2010/main" val="2246857511"/>
      </p:ext>
    </p:extLst>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Mở</a:t>
            </a:r>
            <a:r>
              <a:rPr lang="en-US" b="1" dirty="0">
                <a:effectLst>
                  <a:outerShdw sx="0" sy="0">
                    <a:srgbClr val="000000"/>
                  </a:outerShdw>
                </a:effectLst>
              </a:rPr>
              <a:t> app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src -&gt; MainActivity.java</a:t>
            </a:r>
            <a:r>
              <a:rPr lang="en-US" dirty="0">
                <a:effectLst>
                  <a:outerShdw sx="0" sy="0">
                    <a:srgbClr val="000000"/>
                  </a:outerShdw>
                </a:effectLst>
              </a:rPr>
              <a:t> và thêm code. Khi click vào </a:t>
            </a:r>
            <a:r>
              <a:rPr lang="en-US" b="1" dirty="0">
                <a:effectLst>
                  <a:outerShdw sx="0" sy="0">
                    <a:srgbClr val="000000"/>
                  </a:outerShdw>
                </a:effectLst>
              </a:rPr>
              <a:t>ToogleButton </a:t>
            </a:r>
            <a:r>
              <a:rPr lang="en-US" dirty="0">
                <a:effectLst>
                  <a:outerShdw sx="0" sy="0">
                    <a:srgbClr val="000000"/>
                  </a:outerShdw>
                </a:effectLst>
              </a:rPr>
              <a:t>sẽ lấy chuỗi trạng thái của nó bằng cách dùng phương thức</a:t>
            </a:r>
            <a:r>
              <a:rPr lang="en-US" b="1" dirty="0">
                <a:effectLst>
                  <a:outerShdw sx="0" sy="0">
                    <a:srgbClr val="000000"/>
                  </a:outerShdw>
                </a:effectLst>
              </a:rPr>
              <a:t> getText()</a:t>
            </a:r>
            <a:r>
              <a:rPr lang="en-US" dirty="0">
                <a:effectLst>
                  <a:outerShdw sx="0" sy="0">
                    <a:srgbClr val="000000"/>
                  </a:outerShdw>
                </a:effectLst>
              </a:rPr>
              <a:t>, sau đó dùng đối tượng </a:t>
            </a:r>
            <a:r>
              <a:rPr lang="en-US" b="1" dirty="0">
                <a:effectLst>
                  <a:outerShdw sx="0" sy="0">
                    <a:srgbClr val="000000"/>
                  </a:outerShdw>
                </a:effectLst>
              </a:rPr>
              <a:t>TOAST </a:t>
            </a:r>
            <a:r>
              <a:rPr lang="en-US" dirty="0">
                <a:effectLst>
                  <a:outerShdw sx="0" sy="0">
                    <a:srgbClr val="000000"/>
                  </a:outerShdw>
                </a:effectLst>
              </a:rPr>
              <a:t>để hiển thị.</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66</a:t>
            </a:fld>
            <a:endParaRPr lang="en-US" altLang="en-US"/>
          </a:p>
        </p:txBody>
      </p:sp>
      <p:sp>
        <p:nvSpPr>
          <p:cNvPr id="6" name="Title 5"/>
          <p:cNvSpPr>
            <a:spLocks noGrp="1"/>
          </p:cNvSpPr>
          <p:nvPr>
            <p:ph type="title"/>
          </p:nvPr>
        </p:nvSpPr>
        <p:spPr/>
        <p:txBody>
          <a:bodyPr/>
          <a:lstStyle/>
          <a:p>
            <a:r>
              <a:rPr lang="en-US" dirty="0" smtClean="0"/>
              <a:t>Bước 3:</a:t>
            </a:r>
            <a:endParaRPr lang="en-US" dirty="0"/>
          </a:p>
        </p:txBody>
      </p:sp>
    </p:spTree>
    <p:extLst>
      <p:ext uri="{BB962C8B-B14F-4D97-AF65-F5344CB8AC3E}">
        <p14:creationId xmlns:p14="http://schemas.microsoft.com/office/powerpoint/2010/main" val="1051614261"/>
      </p:ext>
    </p:extLst>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67</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09600" y="122239"/>
            <a:ext cx="7696200" cy="5282757"/>
          </a:xfrm>
          <a:prstGeom prst="rect">
            <a:avLst/>
          </a:prstGeom>
        </p:spPr>
      </p:pic>
    </p:spTree>
    <p:extLst>
      <p:ext uri="{BB962C8B-B14F-4D97-AF65-F5344CB8AC3E}">
        <p14:creationId xmlns:p14="http://schemas.microsoft.com/office/powerpoint/2010/main" val="2145659028"/>
      </p:ext>
    </p:extLst>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68</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762000" y="1075060"/>
            <a:ext cx="7315200" cy="4577186"/>
          </a:xfrm>
          <a:prstGeom prst="rect">
            <a:avLst/>
          </a:prstGeom>
        </p:spPr>
      </p:pic>
    </p:spTree>
    <p:extLst>
      <p:ext uri="{BB962C8B-B14F-4D97-AF65-F5344CB8AC3E}">
        <p14:creationId xmlns:p14="http://schemas.microsoft.com/office/powerpoint/2010/main" val="2074533176"/>
      </p:ext>
    </p:extLst>
  </p:cSld>
  <p:clrMapOvr>
    <a:masterClrMapping/>
  </p:clrMapOvr>
  <p:transition spd="slow">
    <p:push di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a:t>
            </a:r>
          </a:p>
        </p:txBody>
      </p:sp>
    </p:spTree>
    <p:extLst>
      <p:ext uri="{BB962C8B-B14F-4D97-AF65-F5344CB8AC3E}">
        <p14:creationId xmlns:p14="http://schemas.microsoft.com/office/powerpoint/2010/main" val="232649818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fontAlgn="base"/>
            <a:r>
              <a:rPr lang="en-US" sz="2800" b="1" dirty="0">
                <a:effectLst>
                  <a:glow>
                    <a:srgbClr val="000000"/>
                  </a:glow>
                  <a:outerShdw sx="0" sy="0">
                    <a:srgbClr val="000000"/>
                  </a:outerShdw>
                  <a:reflection stA="0" endPos="0" fadeDir="0" sx="0" sy="0"/>
                </a:effectLst>
              </a:rPr>
              <a:t>android:text: </a:t>
            </a:r>
            <a:r>
              <a:rPr lang="en-US" sz="2800" dirty="0">
                <a:effectLst>
                  <a:glow>
                    <a:srgbClr val="000000"/>
                  </a:glow>
                  <a:outerShdw sx="0" sy="0">
                    <a:srgbClr val="000000"/>
                  </a:outerShdw>
                  <a:reflection stA="0" endPos="0" fadeDir="0" sx="0" sy="0"/>
                </a:effectLst>
              </a:rPr>
              <a:t>T</a:t>
            </a:r>
            <a:r>
              <a:rPr lang="en-US" sz="2800" dirty="0" smtClean="0">
                <a:effectLst>
                  <a:glow>
                    <a:srgbClr val="000000"/>
                  </a:glow>
                  <a:outerShdw sx="0" sy="0">
                    <a:srgbClr val="000000"/>
                  </a:outerShdw>
                  <a:reflection stA="0" endPos="0" fadeDir="0" sx="0" sy="0"/>
                </a:effectLst>
              </a:rPr>
              <a:t>huộc </a:t>
            </a:r>
            <a:r>
              <a:rPr lang="en-US" sz="2800" dirty="0">
                <a:effectLst>
                  <a:glow>
                    <a:srgbClr val="000000"/>
                  </a:glow>
                  <a:outerShdw sx="0" sy="0">
                    <a:srgbClr val="000000"/>
                  </a:outerShdw>
                  <a:reflection stA="0" endPos="0" fadeDir="0" sx="0" sy="0"/>
                </a:effectLst>
              </a:rPr>
              <a:t>tính text dùng hiển thị nội dung trong một </a:t>
            </a:r>
            <a:r>
              <a:rPr lang="en-US" sz="2800" b="1" dirty="0">
                <a:effectLst>
                  <a:glow>
                    <a:srgbClr val="000000"/>
                  </a:glow>
                  <a:outerShdw sx="0" sy="0">
                    <a:srgbClr val="000000"/>
                  </a:outerShdw>
                  <a:reflection stA="0" endPos="0" fadeDir="0" sx="0" sy="0"/>
                </a:effectLst>
              </a:rPr>
              <a:t>CheckBox</a:t>
            </a:r>
            <a:r>
              <a:rPr lang="en-US" sz="2800" dirty="0">
                <a:effectLst>
                  <a:glow>
                    <a:srgbClr val="000000"/>
                  </a:glow>
                  <a:outerShdw sx="0" sy="0">
                    <a:srgbClr val="000000"/>
                  </a:outerShdw>
                  <a:reflection stA="0" endPos="0" fadeDir="0" sx="0" sy="0"/>
                </a:effectLst>
              </a:rPr>
              <a:t>. </a:t>
            </a:r>
            <a:endParaRPr lang="en-US" sz="2800" dirty="0" smtClean="0">
              <a:effectLst>
                <a:glow>
                  <a:srgbClr val="000000"/>
                </a:glow>
                <a:outerShdw sx="0" sy="0">
                  <a:srgbClr val="000000"/>
                </a:outerShdw>
                <a:reflection stA="0" endPos="0" fadeDir="0" sx="0" sy="0"/>
              </a:effectLst>
            </a:endParaRPr>
          </a:p>
          <a:p>
            <a:pPr fontAlgn="base"/>
            <a:r>
              <a:rPr lang="en-US" sz="2800" b="1" dirty="0" smtClean="0">
                <a:effectLst>
                  <a:glow>
                    <a:srgbClr val="000000"/>
                  </a:glow>
                  <a:outerShdw sx="0" sy="0">
                    <a:srgbClr val="000000"/>
                  </a:outerShdw>
                  <a:reflection stA="0" endPos="0" fadeDir="0" sx="0" sy="0"/>
                </a:effectLst>
              </a:rPr>
              <a:t>android:textSize</a:t>
            </a:r>
            <a:r>
              <a:rPr lang="en-US" sz="2800" b="1" dirty="0">
                <a:effectLst>
                  <a:glow>
                    <a:srgbClr val="000000"/>
                  </a:glow>
                  <a:outerShdw sx="0" sy="0">
                    <a:srgbClr val="000000"/>
                  </a:outerShdw>
                  <a:reflection stA="0" endPos="0" fadeDir="0" sx="0" sy="0"/>
                </a:effectLst>
              </a:rPr>
              <a:t>:</a:t>
            </a:r>
            <a:r>
              <a:rPr lang="en-US" sz="2800" dirty="0">
                <a:effectLst>
                  <a:glow>
                    <a:srgbClr val="000000"/>
                  </a:glow>
                  <a:outerShdw sx="0" sy="0">
                    <a:srgbClr val="000000"/>
                  </a:outerShdw>
                  <a:reflection stA="0" endPos="0" fadeDir="0" sx="0" sy="0"/>
                </a:effectLst>
              </a:rPr>
              <a:t> Thuộc tính textSize xác định kích thước nội dung văn bản của </a:t>
            </a:r>
            <a:r>
              <a:rPr lang="en-US" sz="2800" b="1" dirty="0">
                <a:effectLst>
                  <a:glow>
                    <a:srgbClr val="000000"/>
                  </a:glow>
                  <a:outerShdw sx="0" sy="0">
                    <a:srgbClr val="000000"/>
                  </a:outerShdw>
                  <a:reflection stA="0" endPos="0" fadeDir="0" sx="0" sy="0"/>
                </a:effectLst>
              </a:rPr>
              <a:t>CheckBox</a:t>
            </a:r>
            <a:r>
              <a:rPr lang="en-US" sz="2800" dirty="0">
                <a:effectLst>
                  <a:glow>
                    <a:srgbClr val="000000"/>
                  </a:glow>
                  <a:outerShdw sx="0" sy="0">
                    <a:srgbClr val="000000"/>
                  </a:outerShdw>
                  <a:reflection stA="0" endPos="0" fadeDir="0" sx="0" sy="0"/>
                </a:effectLst>
              </a:rPr>
              <a:t>. </a:t>
            </a:r>
            <a:endParaRPr lang="en-US" sz="2800" dirty="0" smtClean="0">
              <a:effectLst>
                <a:glow>
                  <a:srgbClr val="000000"/>
                </a:glow>
                <a:outerShdw sx="0" sy="0">
                  <a:srgbClr val="000000"/>
                </a:outerShdw>
                <a:reflection stA="0" endPos="0" fadeDir="0" sx="0" sy="0"/>
              </a:effectLst>
            </a:endParaRPr>
          </a:p>
          <a:p>
            <a:pPr fontAlgn="base"/>
            <a:r>
              <a:rPr lang="en-US" sz="2800" b="1" dirty="0" smtClean="0">
                <a:effectLst>
                  <a:glow>
                    <a:srgbClr val="000000"/>
                  </a:glow>
                  <a:outerShdw sx="0" sy="0">
                    <a:srgbClr val="000000"/>
                  </a:outerShdw>
                  <a:reflection stA="0" endPos="0" fadeDir="0" sx="0" sy="0"/>
                </a:effectLst>
              </a:rPr>
              <a:t>android:textStyle</a:t>
            </a:r>
            <a:r>
              <a:rPr lang="en-US" sz="2800" b="1" dirty="0">
                <a:effectLst>
                  <a:glow>
                    <a:srgbClr val="000000"/>
                  </a:glow>
                  <a:outerShdw sx="0" sy="0">
                    <a:srgbClr val="000000"/>
                  </a:outerShdw>
                  <a:reflection stA="0" endPos="0" fadeDir="0" sx="0" sy="0"/>
                </a:effectLst>
              </a:rPr>
              <a:t>: </a:t>
            </a:r>
            <a:r>
              <a:rPr lang="en-US" sz="2800" dirty="0">
                <a:effectLst>
                  <a:glow>
                    <a:srgbClr val="000000"/>
                  </a:glow>
                  <a:outerShdw sx="0" sy="0">
                    <a:srgbClr val="000000"/>
                  </a:outerShdw>
                  <a:reflection stA="0" endPos="0" fadeDir="0" sx="0" sy="0"/>
                </a:effectLst>
              </a:rPr>
              <a:t>Thuộc tính xác định loại văn bản của </a:t>
            </a:r>
            <a:r>
              <a:rPr lang="en-US" sz="2800" b="1" dirty="0">
                <a:effectLst>
                  <a:glow>
                    <a:srgbClr val="000000"/>
                  </a:glow>
                  <a:outerShdw sx="0" sy="0">
                    <a:srgbClr val="000000"/>
                  </a:outerShdw>
                  <a:reflection stA="0" endPos="0" fadeDir="0" sx="0" sy="0"/>
                </a:effectLst>
              </a:rPr>
              <a:t>CheckBox</a:t>
            </a:r>
            <a:r>
              <a:rPr lang="en-US" sz="2800" dirty="0">
                <a:effectLst>
                  <a:glow>
                    <a:srgbClr val="000000"/>
                  </a:glow>
                  <a:outerShdw sx="0" sy="0">
                    <a:srgbClr val="000000"/>
                  </a:outerShdw>
                  <a:reflection stA="0" endPos="0" fadeDir="0" sx="0" sy="0"/>
                </a:effectLst>
              </a:rPr>
              <a:t>, thông thường có các loại văn bản:</a:t>
            </a:r>
            <a:r>
              <a:rPr lang="en-US" sz="2800" b="1" dirty="0">
                <a:effectLst>
                  <a:glow>
                    <a:srgbClr val="000000"/>
                  </a:glow>
                  <a:outerShdw sx="0" sy="0">
                    <a:srgbClr val="000000"/>
                  </a:outerShdw>
                  <a:reflection stA="0" endPos="0" fadeDir="0" sx="0" sy="0"/>
                </a:effectLst>
              </a:rPr>
              <a:t>bold, italic và normal.</a:t>
            </a:r>
            <a:r>
              <a:rPr lang="en-US" sz="2800" dirty="0">
                <a:effectLst>
                  <a:glow>
                    <a:srgbClr val="000000"/>
                  </a:glow>
                  <a:outerShdw sx="0" sy="0">
                    <a:srgbClr val="000000"/>
                  </a:outerShdw>
                  <a:reflection stA="0" endPos="0" fadeDir="0" sx="0" sy="0"/>
                </a:effectLst>
              </a:rPr>
              <a:t> </a:t>
            </a:r>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a:t>
            </a:fld>
            <a:endParaRPr lang="en-US" altLang="en-US"/>
          </a:p>
        </p:txBody>
      </p:sp>
      <p:sp>
        <p:nvSpPr>
          <p:cNvPr id="6" name="Title 5"/>
          <p:cNvSpPr>
            <a:spLocks noGrp="1"/>
          </p:cNvSpPr>
          <p:nvPr>
            <p:ph type="title"/>
          </p:nvPr>
        </p:nvSpPr>
        <p:spPr/>
        <p:txBody>
          <a:bodyPr/>
          <a:lstStyle/>
          <a:p>
            <a:r>
              <a:rPr lang="en-US" dirty="0"/>
              <a:t>Thuộc tính thường dùng của CheckBox</a:t>
            </a:r>
          </a:p>
        </p:txBody>
      </p:sp>
    </p:spTree>
    <p:extLst>
      <p:ext uri="{BB962C8B-B14F-4D97-AF65-F5344CB8AC3E}">
        <p14:creationId xmlns:p14="http://schemas.microsoft.com/office/powerpoint/2010/main" val="559472411"/>
      </p:ext>
    </p:extLst>
  </p:cSld>
  <p:clrMapOvr>
    <a:masterClrMapping/>
  </p:clrMapOvr>
  <p:transition spd="slow">
    <p:push dir="u"/>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Switch: đối tượng nút bấm hai trạng thái “bật” và “tắt”, có thể thao tác bằng cách trượt ngón tay trên đối tượng.</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70</a:t>
            </a:fld>
            <a:endParaRPr lang="en-US" altLang="en-US"/>
          </a:p>
        </p:txBody>
      </p:sp>
      <p:sp>
        <p:nvSpPr>
          <p:cNvPr id="6" name="Title 5"/>
          <p:cNvSpPr>
            <a:spLocks noGrp="1"/>
          </p:cNvSpPr>
          <p:nvPr>
            <p:ph type="title"/>
          </p:nvPr>
        </p:nvSpPr>
        <p:spPr/>
        <p:txBody>
          <a:bodyPr/>
          <a:lstStyle/>
          <a:p>
            <a:r>
              <a:rPr lang="en-US" dirty="0"/>
              <a:t>Switch</a:t>
            </a:r>
          </a:p>
        </p:txBody>
      </p:sp>
      <p:pic>
        <p:nvPicPr>
          <p:cNvPr id="7" name="Picture 6"/>
          <p:cNvPicPr/>
          <p:nvPr/>
        </p:nvPicPr>
        <p:blipFill rotWithShape="1">
          <a:blip r:embed="rId2" cstate="print">
            <a:extLst>
              <a:ext uri="{28A0092B-C50C-407E-A947-70E740481C1C}">
                <a14:useLocalDpi xmlns:a14="http://schemas.microsoft.com/office/drawing/2010/main" val="0"/>
              </a:ext>
            </a:extLst>
          </a:blip>
          <a:srcRect/>
          <a:stretch/>
        </p:blipFill>
        <p:spPr bwMode="auto">
          <a:xfrm>
            <a:off x="2203450" y="2740342"/>
            <a:ext cx="3892550" cy="1679258"/>
          </a:xfrm>
          <a:prstGeom prst="rect">
            <a:avLst/>
          </a:prstGeom>
          <a:noFill/>
          <a:ln>
            <a:noFill/>
          </a:ln>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980799716"/>
      </p:ext>
    </p:extLst>
  </p:cSld>
  <p:clrMapOvr>
    <a:masterClrMapping/>
  </p:clrMapOvr>
  <p:transition spd="slow">
    <p:push di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652404" y="1295400"/>
            <a:ext cx="7657475" cy="2286000"/>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71</a:t>
            </a:fld>
            <a:endParaRPr lang="en-US" altLang="en-US"/>
          </a:p>
        </p:txBody>
      </p:sp>
      <p:sp>
        <p:nvSpPr>
          <p:cNvPr id="6" name="Title 5"/>
          <p:cNvSpPr>
            <a:spLocks noGrp="1"/>
          </p:cNvSpPr>
          <p:nvPr>
            <p:ph type="title"/>
          </p:nvPr>
        </p:nvSpPr>
        <p:spPr/>
        <p:txBody>
          <a:bodyPr/>
          <a:lstStyle/>
          <a:p>
            <a:r>
              <a:rPr lang="en-US" dirty="0"/>
              <a:t>Một vài phương thức thường sử dụng</a:t>
            </a:r>
          </a:p>
        </p:txBody>
      </p:sp>
    </p:spTree>
    <p:extLst>
      <p:ext uri="{BB962C8B-B14F-4D97-AF65-F5344CB8AC3E}">
        <p14:creationId xmlns:p14="http://schemas.microsoft.com/office/powerpoint/2010/main" val="2314314668"/>
      </p:ext>
    </p:extLst>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a:t>android:id: </a:t>
            </a:r>
            <a:r>
              <a:rPr lang="en-US" dirty="0"/>
              <a:t>Là thuộc tính duy nhất của </a:t>
            </a:r>
            <a:r>
              <a:rPr lang="en-US" b="1" dirty="0"/>
              <a:t>Switch</a:t>
            </a:r>
            <a:endParaRPr lang="en-US" dirty="0"/>
          </a:p>
          <a:p>
            <a:pPr lvl="0"/>
            <a:r>
              <a:rPr lang="en-US" b="1" dirty="0"/>
              <a:t>android:checked:</a:t>
            </a:r>
            <a:r>
              <a:rPr lang="en-US" dirty="0"/>
              <a:t> checked là thuộc tính của </a:t>
            </a:r>
            <a:r>
              <a:rPr lang="en-US" b="1" dirty="0"/>
              <a:t>Switch </a:t>
            </a:r>
            <a:r>
              <a:rPr lang="en-US" dirty="0"/>
              <a:t>dùng để set trạng thái của </a:t>
            </a:r>
            <a:r>
              <a:rPr lang="en-US" b="1" dirty="0"/>
              <a:t>Switch</a:t>
            </a:r>
            <a:r>
              <a:rPr lang="en-US" dirty="0"/>
              <a:t>. Chúng ta cũng có thể set trạng thái của </a:t>
            </a:r>
            <a:r>
              <a:rPr lang="en-US" b="1" dirty="0"/>
              <a:t>Switch </a:t>
            </a:r>
            <a:r>
              <a:rPr lang="en-US" dirty="0"/>
              <a:t>bên Java Code bằng cách dùng phương thức setChecked(boolean status)</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72</a:t>
            </a:fld>
            <a:endParaRPr lang="en-US" altLang="en-US"/>
          </a:p>
        </p:txBody>
      </p:sp>
      <p:sp>
        <p:nvSpPr>
          <p:cNvPr id="6" name="Title 5"/>
          <p:cNvSpPr>
            <a:spLocks noGrp="1"/>
          </p:cNvSpPr>
          <p:nvPr>
            <p:ph type="title"/>
          </p:nvPr>
        </p:nvSpPr>
        <p:spPr/>
        <p:txBody>
          <a:bodyPr>
            <a:normAutofit/>
          </a:bodyPr>
          <a:lstStyle/>
          <a:p>
            <a:pPr lvl="0"/>
            <a:r>
              <a:rPr lang="en-US" dirty="0"/>
              <a:t>Thuộc tính thường dùng của </a:t>
            </a:r>
            <a:r>
              <a:rPr lang="en-US" dirty="0" smtClean="0"/>
              <a:t>Switch</a:t>
            </a:r>
            <a:endParaRPr lang="en-US" dirty="0"/>
          </a:p>
        </p:txBody>
      </p:sp>
    </p:spTree>
    <p:extLst>
      <p:ext uri="{BB962C8B-B14F-4D97-AF65-F5344CB8AC3E}">
        <p14:creationId xmlns:p14="http://schemas.microsoft.com/office/powerpoint/2010/main" val="1539930035"/>
      </p:ext>
    </p:extLst>
  </p:cSld>
  <p:clrMapOvr>
    <a:masterClrMapping/>
  </p:clrMapOvr>
  <p:transition spd="slow">
    <p:push di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lvl="0"/>
            <a:r>
              <a:rPr lang="en-US" b="1" dirty="0"/>
              <a:t>android:text: </a:t>
            </a:r>
            <a:r>
              <a:rPr lang="en-US" dirty="0"/>
              <a:t>thuộc tính text dùng hiển thị nội dung trong một </a:t>
            </a:r>
            <a:r>
              <a:rPr lang="en-US" b="1" dirty="0"/>
              <a:t>Switch</a:t>
            </a:r>
            <a:r>
              <a:rPr lang="en-US" dirty="0"/>
              <a:t>. Chúng ta có thể set thuộc tính này trong tập tin xml hoặc java code.</a:t>
            </a:r>
          </a:p>
          <a:p>
            <a:pPr lvl="0"/>
            <a:r>
              <a:rPr lang="en-US" b="1" dirty="0"/>
              <a:t>android:gravity: </a:t>
            </a:r>
            <a:r>
              <a:rPr lang="en-US" dirty="0"/>
              <a:t>Thuộc tính này thường sử dụng để canh nội dung trong </a:t>
            </a:r>
            <a:r>
              <a:rPr lang="en-US" b="1" dirty="0"/>
              <a:t>CheckBox</a:t>
            </a:r>
            <a:r>
              <a:rPr lang="en-US" dirty="0"/>
              <a:t>:</a:t>
            </a:r>
            <a:r>
              <a:rPr lang="en-US" b="1" dirty="0"/>
              <a:t> left, right, center, top, bottom, center_vertical, center_horizontal.</a:t>
            </a:r>
            <a:endParaRPr lang="en-US" dirty="0"/>
          </a:p>
          <a:p>
            <a:pPr lvl="0"/>
            <a:r>
              <a:rPr lang="en-US" b="1" dirty="0"/>
              <a:t>android:textOn và android:testOff:</a:t>
            </a:r>
            <a:r>
              <a:rPr lang="en-US" dirty="0"/>
              <a:t> thuộc tính textOn được sử dụng để hiển thị câu thông báo khi Switch ở trạng thái checked. Chúng ta có thể set textOn trong XML, hoặc trong Java Class.</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73</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2017012284"/>
      </p:ext>
    </p:extLst>
  </p:cSld>
  <p:clrMapOvr>
    <a:masterClrMapping/>
  </p:clrMapOvr>
  <p:transition spd="slow">
    <p:push di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lvl="0"/>
            <a:r>
              <a:rPr lang="en-US" b="1" dirty="0"/>
              <a:t>android:textColor: </a:t>
            </a:r>
            <a:r>
              <a:rPr lang="en-US" dirty="0"/>
              <a:t>Thuộc tính này dùng xác định màu chữ, dạng màu chữ: “#argb”, "#rgb”, “#rrggbb”, hoặc “#aarrggbb”</a:t>
            </a:r>
          </a:p>
          <a:p>
            <a:pPr lvl="0"/>
            <a:r>
              <a:rPr lang="en-US" b="1" dirty="0"/>
              <a:t>android:textSize:</a:t>
            </a:r>
            <a:r>
              <a:rPr lang="en-US" dirty="0"/>
              <a:t> Thuộc tính textSize xác định kích thước nội dung văn bản của </a:t>
            </a:r>
            <a:r>
              <a:rPr lang="en-US" b="1" dirty="0"/>
              <a:t>Switch</a:t>
            </a:r>
            <a:r>
              <a:rPr lang="en-US" dirty="0"/>
              <a:t>. Chúng ta có thể đặt kích thước văn bản theo: sp(scale independent pixel) hoặc dp(density pixel).</a:t>
            </a:r>
          </a:p>
          <a:p>
            <a:pPr lvl="0"/>
            <a:r>
              <a:rPr lang="en-US" b="1" dirty="0"/>
              <a:t>android:textStyle:</a:t>
            </a:r>
            <a:r>
              <a:rPr lang="en-US" dirty="0"/>
              <a:t> Thuộc tính xác định loại văn bản của </a:t>
            </a:r>
            <a:r>
              <a:rPr lang="en-US" b="1" dirty="0"/>
              <a:t>Switch</a:t>
            </a:r>
            <a:r>
              <a:rPr lang="en-US" dirty="0"/>
              <a:t>, thông thường có các loại văn bản:</a:t>
            </a:r>
            <a:r>
              <a:rPr lang="en-US" b="1" dirty="0"/>
              <a:t>bold, italic và normal.</a:t>
            </a:r>
            <a:r>
              <a:rPr lang="en-US" dirty="0"/>
              <a:t> Nếu chúng ta muốn sử nhiều hơn một loại văn bản thì phải thêm phép toán hoặc "|" vào giữa các loại văn bản.</a:t>
            </a:r>
          </a:p>
          <a:p>
            <a:r>
              <a:rPr lang="en-US" b="1" dirty="0"/>
              <a:t>android:background: </a:t>
            </a:r>
            <a:r>
              <a:rPr lang="en-US" dirty="0"/>
              <a:t>Thuộc tính này xác định màu nền cho </a:t>
            </a:r>
            <a:r>
              <a:rPr lang="en-US" b="1" dirty="0"/>
              <a:t>Switch</a:t>
            </a:r>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74</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585691455"/>
      </p:ext>
    </p:extLst>
  </p:cSld>
  <p:clrMapOvr>
    <a:masterClrMapping/>
  </p:clrMapOvr>
  <p:transition spd="slow">
    <p:push dir="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r>
              <a:rPr lang="en-US" b="1" dirty="0"/>
              <a:t>android:padding: </a:t>
            </a:r>
            <a:r>
              <a:rPr lang="en-US" dirty="0"/>
              <a:t>Thuộc tính này xác định khoảng cách từ đường viền của </a:t>
            </a:r>
            <a:r>
              <a:rPr lang="en-US" b="1" dirty="0"/>
              <a:t>Switch </a:t>
            </a:r>
            <a:r>
              <a:rPr lang="en-US" dirty="0"/>
              <a:t>với nội dung nó chứa:</a:t>
            </a:r>
            <a:r>
              <a:rPr lang="en-US" b="1" dirty="0"/>
              <a:t> left, right, top or bottom.</a:t>
            </a:r>
            <a:endParaRPr lang="en-US" dirty="0"/>
          </a:p>
          <a:p>
            <a:pPr lvl="0"/>
            <a:r>
              <a:rPr lang="en-US" b="1" dirty="0"/>
              <a:t>android:drawableBottom, android:drawableTop,android: drawableRight và android:drawableLeft:</a:t>
            </a:r>
            <a:r>
              <a:rPr lang="en-US" dirty="0"/>
              <a:t> Các thuộc tính này hiển thị hình trong res/drawable theo các hướng: </a:t>
            </a:r>
            <a:r>
              <a:rPr lang="en-US" b="1" dirty="0"/>
              <a:t>bottom, top, right và left </a:t>
            </a:r>
            <a:r>
              <a:rPr lang="en-US" dirty="0"/>
              <a:t>nội dung văn bản của Switch.</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75</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3786949058"/>
      </p:ext>
    </p:extLst>
  </p:cSld>
  <p:clrMapOvr>
    <a:masterClrMapping/>
  </p:clrMapOvr>
  <p:transition spd="slow">
    <p:push di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76</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09599" y="34290"/>
            <a:ext cx="5175015" cy="5833109"/>
          </a:xfrm>
          <a:prstGeom prst="rect">
            <a:avLst/>
          </a:prstGeom>
        </p:spPr>
      </p:pic>
      <p:pic>
        <p:nvPicPr>
          <p:cNvPr id="8" name="Content Placeholder 7"/>
          <p:cNvPicPr>
            <a:picLocks noGrp="1"/>
          </p:cNvPicPr>
          <p:nvPr>
            <p:ph idx="1"/>
          </p:nvPr>
        </p:nvPicPr>
        <p:blipFill>
          <a:blip r:embed="rId3"/>
          <a:stretch>
            <a:fillRect/>
          </a:stretch>
        </p:blipFill>
        <p:spPr>
          <a:xfrm>
            <a:off x="4899688" y="3733800"/>
            <a:ext cx="3253712" cy="1524000"/>
          </a:xfrm>
          <a:prstGeom prst="rect">
            <a:avLst/>
          </a:prstGeom>
        </p:spPr>
      </p:pic>
    </p:spTree>
    <p:extLst>
      <p:ext uri="{BB962C8B-B14F-4D97-AF65-F5344CB8AC3E}">
        <p14:creationId xmlns:p14="http://schemas.microsoft.com/office/powerpoint/2010/main" val="3236049266"/>
      </p:ext>
    </p:extLst>
  </p:cSld>
  <p:clrMapOvr>
    <a:masterClrMapping/>
  </p:clrMapOvr>
  <p:transition spd="slow">
    <p:push dir="u"/>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Xây dựng ứng dụng có 2 </a:t>
            </a:r>
            <a:r>
              <a:rPr lang="en-US" b="1" dirty="0"/>
              <a:t>Switch </a:t>
            </a:r>
            <a:r>
              <a:rPr lang="en-US" dirty="0"/>
              <a:t>và một </a:t>
            </a:r>
            <a:r>
              <a:rPr lang="en-US" b="1" dirty="0"/>
              <a:t>Button</a:t>
            </a:r>
            <a:r>
              <a:rPr lang="en-US" dirty="0"/>
              <a:t>. Khi người sử dụng chọn </a:t>
            </a:r>
            <a:r>
              <a:rPr lang="en-US" b="1" dirty="0"/>
              <a:t>Switch và </a:t>
            </a:r>
            <a:r>
              <a:rPr lang="en-US" dirty="0"/>
              <a:t>click </a:t>
            </a:r>
            <a:r>
              <a:rPr lang="en-US" b="1" dirty="0"/>
              <a:t>Button</a:t>
            </a:r>
            <a:r>
              <a:rPr lang="en-US" dirty="0"/>
              <a:t> sẽ hiện thị trạng thái hiện tại của</a:t>
            </a:r>
            <a:r>
              <a:rPr lang="en-US" b="1" dirty="0"/>
              <a:t> Switch </a:t>
            </a:r>
            <a:r>
              <a:rPr lang="en-US" dirty="0"/>
              <a:t>qua đối tượng TOAST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77</a:t>
            </a:fld>
            <a:endParaRPr lang="en-US" altLang="en-US"/>
          </a:p>
        </p:txBody>
      </p:sp>
      <p:sp>
        <p:nvSpPr>
          <p:cNvPr id="6" name="Title 5"/>
          <p:cNvSpPr>
            <a:spLocks noGrp="1"/>
          </p:cNvSpPr>
          <p:nvPr>
            <p:ph type="title"/>
          </p:nvPr>
        </p:nvSpPr>
        <p:spPr/>
        <p:txBody>
          <a:bodyPr/>
          <a:lstStyle/>
          <a:p>
            <a:r>
              <a:rPr lang="en-US" dirty="0" smtClean="0"/>
              <a:t>Ví dụ:</a:t>
            </a:r>
            <a:endParaRPr lang="en-US" dirty="0"/>
          </a:p>
        </p:txBody>
      </p:sp>
    </p:spTree>
    <p:extLst>
      <p:ext uri="{BB962C8B-B14F-4D97-AF65-F5344CB8AC3E}">
        <p14:creationId xmlns:p14="http://schemas.microsoft.com/office/powerpoint/2010/main" val="3597110246"/>
      </p:ext>
    </p:extLst>
  </p:cSld>
  <p:clrMapOvr>
    <a:masterClrMapping/>
  </p:clrMapOvr>
  <p:transition spd="slow">
    <p:push di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78</a:t>
            </a:fld>
            <a:endParaRPr lang="en-US" altLang="en-US"/>
          </a:p>
        </p:txBody>
      </p:sp>
      <p:sp>
        <p:nvSpPr>
          <p:cNvPr id="6" name="Title 5"/>
          <p:cNvSpPr>
            <a:spLocks noGrp="1"/>
          </p:cNvSpPr>
          <p:nvPr>
            <p:ph type="title"/>
          </p:nvPr>
        </p:nvSpPr>
        <p:spPr/>
        <p:txBody>
          <a:bodyPr/>
          <a:lstStyle/>
          <a:p>
            <a:endParaRPr lang="en-US"/>
          </a:p>
        </p:txBody>
      </p:sp>
      <p:pic>
        <p:nvPicPr>
          <p:cNvPr id="7" name="Picture 6"/>
          <p:cNvPicPr/>
          <p:nvPr/>
        </p:nvPicPr>
        <p:blipFill>
          <a:blip r:embed="rId2"/>
          <a:stretch>
            <a:fillRect/>
          </a:stretch>
        </p:blipFill>
        <p:spPr>
          <a:xfrm>
            <a:off x="4941887" y="988541"/>
            <a:ext cx="2982913" cy="4383560"/>
          </a:xfrm>
          <a:prstGeom prst="rect">
            <a:avLst/>
          </a:prstGeom>
        </p:spPr>
      </p:pic>
      <p:pic>
        <p:nvPicPr>
          <p:cNvPr id="8" name="Picture 7"/>
          <p:cNvPicPr/>
          <p:nvPr/>
        </p:nvPicPr>
        <p:blipFill>
          <a:blip r:embed="rId3"/>
          <a:stretch>
            <a:fillRect/>
          </a:stretch>
        </p:blipFill>
        <p:spPr>
          <a:xfrm>
            <a:off x="891251" y="990600"/>
            <a:ext cx="3071149" cy="4495800"/>
          </a:xfrm>
          <a:prstGeom prst="rect">
            <a:avLst/>
          </a:prstGeom>
        </p:spPr>
      </p:pic>
    </p:spTree>
    <p:extLst>
      <p:ext uri="{BB962C8B-B14F-4D97-AF65-F5344CB8AC3E}">
        <p14:creationId xmlns:p14="http://schemas.microsoft.com/office/powerpoint/2010/main" val="220809973"/>
      </p:ext>
    </p:extLst>
  </p:cSld>
  <p:clrMapOvr>
    <a:masterClrMapping/>
  </p:clrMapOvr>
  <p:transition spd="slow">
    <p:push dir="u"/>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Tạo một project tên là Demo</a:t>
            </a:r>
            <a:r>
              <a:rPr lang="en-US" b="1" dirty="0">
                <a:effectLst>
                  <a:outerShdw sx="0" sy="0">
                    <a:srgbClr val="000000"/>
                  </a:outerShdw>
                </a:effectLst>
              </a:rPr>
              <a:t>Switch</a:t>
            </a:r>
            <a:r>
              <a:rPr lang="en-US" dirty="0">
                <a:effectLst>
                  <a:outerShdw sx="0" sy="0">
                    <a:srgbClr val="000000"/>
                  </a:outerShdw>
                </a:effectLst>
              </a:rPr>
              <a:t>: </a:t>
            </a:r>
            <a:r>
              <a:rPr lang="en-US" b="1" dirty="0">
                <a:effectLst>
                  <a:outerShdw sx="0" sy="0">
                    <a:srgbClr val="000000"/>
                  </a:outerShdw>
                </a:effectLst>
              </a:rPr>
              <a:t>File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New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Android Application Project</a:t>
            </a:r>
            <a:r>
              <a:rPr lang="en-US" dirty="0">
                <a:effectLst>
                  <a:outerShdw sx="0" sy="0">
                    <a:srgbClr val="000000"/>
                  </a:outerShdw>
                </a:effectLst>
              </a:rPr>
              <a:t> điền các thông tin </a:t>
            </a:r>
            <a:r>
              <a:rPr lang="en-US" dirty="0">
                <a:effectLst>
                  <a:outerShdw sx="0" sy="0">
                    <a:srgbClr val="000000"/>
                  </a:outerShdw>
                </a:effectLst>
                <a:sym typeface="Wingdings" panose="05000000000000000000" pitchFamily="2" charset="2"/>
              </a:rPr>
              <a:t></a:t>
            </a:r>
            <a:r>
              <a:rPr lang="en-US" dirty="0">
                <a:effectLst>
                  <a:outerShdw sx="0" sy="0">
                    <a:srgbClr val="000000"/>
                  </a:outerShdw>
                </a:effectLst>
              </a:rPr>
              <a:t> </a:t>
            </a:r>
            <a:r>
              <a:rPr lang="en-US" b="1" dirty="0">
                <a:effectLst>
                  <a:outerShdw sx="0" sy="0">
                    <a:srgbClr val="000000"/>
                  </a:outerShdw>
                </a:effectLst>
              </a:rPr>
              <a:t>Next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Finish.</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79</a:t>
            </a:fld>
            <a:endParaRPr lang="en-US" altLang="en-US"/>
          </a:p>
        </p:txBody>
      </p:sp>
      <p:sp>
        <p:nvSpPr>
          <p:cNvPr id="6" name="Title 5"/>
          <p:cNvSpPr>
            <a:spLocks noGrp="1"/>
          </p:cNvSpPr>
          <p:nvPr>
            <p:ph type="title"/>
          </p:nvPr>
        </p:nvSpPr>
        <p:spPr/>
        <p:txBody>
          <a:bodyPr/>
          <a:lstStyle/>
          <a:p>
            <a:r>
              <a:rPr lang="en-US" dirty="0" smtClean="0"/>
              <a:t>Bước 1:</a:t>
            </a:r>
            <a:endParaRPr lang="en-US" dirty="0"/>
          </a:p>
        </p:txBody>
      </p:sp>
    </p:spTree>
    <p:extLst>
      <p:ext uri="{BB962C8B-B14F-4D97-AF65-F5344CB8AC3E}">
        <p14:creationId xmlns:p14="http://schemas.microsoft.com/office/powerpoint/2010/main" val="411314456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fontAlgn="base"/>
            <a:r>
              <a:rPr lang="en-US" sz="2800" b="1" dirty="0">
                <a:effectLst>
                  <a:glow>
                    <a:srgbClr val="000000"/>
                  </a:glow>
                  <a:outerShdw sx="0" sy="0">
                    <a:srgbClr val="000000"/>
                  </a:outerShdw>
                  <a:reflection stA="0" endPos="0" fadeDir="0" sx="0" sy="0"/>
                </a:effectLst>
              </a:rPr>
              <a:t>android:background</a:t>
            </a:r>
            <a:r>
              <a:rPr lang="en-US" sz="2800" dirty="0">
                <a:effectLst>
                  <a:glow>
                    <a:srgbClr val="000000"/>
                  </a:glow>
                  <a:outerShdw sx="0" sy="0">
                    <a:srgbClr val="000000"/>
                  </a:outerShdw>
                  <a:reflection stA="0" endPos="0" fadeDir="0" sx="0" sy="0"/>
                </a:effectLst>
              </a:rPr>
              <a:t>: Thuộc tính này xác định màu nền cho CheckBox.</a:t>
            </a:r>
          </a:p>
          <a:p>
            <a:pPr lvl="1" fontAlgn="base"/>
            <a:r>
              <a:rPr lang="en-US" sz="2800" b="1" dirty="0">
                <a:effectLst>
                  <a:glow>
                    <a:srgbClr val="000000"/>
                  </a:glow>
                  <a:outerShdw sx="0" sy="0">
                    <a:srgbClr val="000000"/>
                  </a:outerShdw>
                  <a:reflection stA="0" endPos="0" fadeDir="0" sx="0" sy="0"/>
                </a:effectLst>
              </a:rPr>
              <a:t>android:padding</a:t>
            </a:r>
            <a:r>
              <a:rPr lang="en-US" sz="2800" dirty="0">
                <a:effectLst>
                  <a:glow>
                    <a:srgbClr val="000000"/>
                  </a:glow>
                  <a:outerShdw sx="0" sy="0">
                    <a:srgbClr val="000000"/>
                  </a:outerShdw>
                  <a:reflection stA="0" endPos="0" fadeDir="0" sx="0" sy="0"/>
                </a:effectLst>
              </a:rPr>
              <a:t>:Thuộc tính này xác định khoảng cách từ đường viền của CheckBox với nội dung nó chứa:left, right, top or bottom.</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a:t>
            </a:fld>
            <a:endParaRPr lang="en-US" altLang="en-US"/>
          </a:p>
        </p:txBody>
      </p:sp>
      <p:sp>
        <p:nvSpPr>
          <p:cNvPr id="6" name="Title 5"/>
          <p:cNvSpPr>
            <a:spLocks noGrp="1"/>
          </p:cNvSpPr>
          <p:nvPr>
            <p:ph type="title"/>
          </p:nvPr>
        </p:nvSpPr>
        <p:spPr/>
        <p:txBody>
          <a:bodyPr/>
          <a:lstStyle/>
          <a:p>
            <a:r>
              <a:rPr lang="en-US" dirty="0"/>
              <a:t>Thuộc tính thường dùng của CheckBox</a:t>
            </a:r>
          </a:p>
        </p:txBody>
      </p:sp>
    </p:spTree>
    <p:extLst>
      <p:ext uri="{BB962C8B-B14F-4D97-AF65-F5344CB8AC3E}">
        <p14:creationId xmlns:p14="http://schemas.microsoft.com/office/powerpoint/2010/main" val="2298686669"/>
      </p:ext>
    </p:extLst>
  </p:cSld>
  <p:clrMapOvr>
    <a:masterClrMapping/>
  </p:clrMapOvr>
  <p:transition spd="slow">
    <p:push dir="u"/>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Vào thư mục </a:t>
            </a:r>
            <a:r>
              <a:rPr lang="en-US" b="1" dirty="0">
                <a:effectLst>
                  <a:outerShdw sx="0" sy="0">
                    <a:srgbClr val="000000"/>
                  </a:outerShdw>
                </a:effectLst>
              </a:rPr>
              <a:t>res/values</a:t>
            </a:r>
            <a:r>
              <a:rPr lang="en-US" dirty="0">
                <a:effectLst>
                  <a:outerShdw sx="0" sy="0">
                    <a:srgbClr val="000000"/>
                  </a:outerShdw>
                </a:effectLst>
              </a:rPr>
              <a:t> bổ sung</a:t>
            </a:r>
            <a:r>
              <a:rPr lang="en-US" b="1" dirty="0">
                <a:effectLst>
                  <a:outerShdw sx="0" sy="0">
                    <a:srgbClr val="000000"/>
                  </a:outerShdw>
                </a:effectLst>
              </a:rPr>
              <a:t> string.xml</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80</a:t>
            </a:fld>
            <a:endParaRPr lang="en-US" altLang="en-US"/>
          </a:p>
        </p:txBody>
      </p:sp>
      <p:sp>
        <p:nvSpPr>
          <p:cNvPr id="6" name="Title 5"/>
          <p:cNvSpPr>
            <a:spLocks noGrp="1"/>
          </p:cNvSpPr>
          <p:nvPr>
            <p:ph type="title"/>
          </p:nvPr>
        </p:nvSpPr>
        <p:spPr/>
        <p:txBody>
          <a:bodyPr/>
          <a:lstStyle/>
          <a:p>
            <a:r>
              <a:rPr lang="en-US" dirty="0" smtClean="0"/>
              <a:t>Bước 2:</a:t>
            </a:r>
            <a:endParaRPr lang="en-US" dirty="0"/>
          </a:p>
        </p:txBody>
      </p:sp>
      <p:pic>
        <p:nvPicPr>
          <p:cNvPr id="7" name="Picture 6"/>
          <p:cNvPicPr>
            <a:picLocks noChangeAspect="1"/>
          </p:cNvPicPr>
          <p:nvPr/>
        </p:nvPicPr>
        <p:blipFill>
          <a:blip r:embed="rId2"/>
          <a:stretch>
            <a:fillRect/>
          </a:stretch>
        </p:blipFill>
        <p:spPr>
          <a:xfrm>
            <a:off x="914400" y="1706561"/>
            <a:ext cx="6477000" cy="3762375"/>
          </a:xfrm>
          <a:prstGeom prst="rect">
            <a:avLst/>
          </a:prstGeom>
        </p:spPr>
      </p:pic>
    </p:spTree>
    <p:extLst>
      <p:ext uri="{BB962C8B-B14F-4D97-AF65-F5344CB8AC3E}">
        <p14:creationId xmlns:p14="http://schemas.microsoft.com/office/powerpoint/2010/main" val="3988525999"/>
      </p:ext>
    </p:extLst>
  </p:cSld>
  <p:clrMapOvr>
    <a:masterClrMapping/>
  </p:clrMapOvr>
  <p:transition spd="slow">
    <p:push dir="u"/>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Mở</a:t>
            </a:r>
            <a:r>
              <a:rPr lang="en-US" b="1" dirty="0">
                <a:effectLst>
                  <a:outerShdw sx="0" sy="0">
                    <a:srgbClr val="000000"/>
                  </a:outerShdw>
                </a:effectLst>
              </a:rPr>
              <a:t> app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src -&gt; MainActivity.java</a:t>
            </a:r>
            <a:r>
              <a:rPr lang="en-US" dirty="0">
                <a:effectLst>
                  <a:outerShdw sx="0" sy="0">
                    <a:srgbClr val="000000"/>
                  </a:outerShdw>
                </a:effectLst>
              </a:rPr>
              <a:t> và thêm code. Khi click vào </a:t>
            </a:r>
            <a:r>
              <a:rPr lang="en-US" b="1" dirty="0">
                <a:effectLst>
                  <a:outerShdw sx="0" sy="0">
                    <a:srgbClr val="000000"/>
                  </a:outerShdw>
                </a:effectLst>
              </a:rPr>
              <a:t>CheckBox </a:t>
            </a:r>
            <a:r>
              <a:rPr lang="en-US" dirty="0">
                <a:effectLst>
                  <a:outerShdw sx="0" sy="0">
                    <a:srgbClr val="000000"/>
                  </a:outerShdw>
                </a:effectLst>
              </a:rPr>
              <a:t>sẽ lấy các giá trị của </a:t>
            </a:r>
            <a:r>
              <a:rPr lang="en-US" b="1" dirty="0">
                <a:effectLst>
                  <a:outerShdw sx="0" sy="0">
                    <a:srgbClr val="000000"/>
                  </a:outerShdw>
                </a:effectLst>
              </a:rPr>
              <a:t>CheckBox</a:t>
            </a:r>
            <a:r>
              <a:rPr lang="en-US" dirty="0">
                <a:effectLst>
                  <a:outerShdw sx="0" sy="0">
                    <a:srgbClr val="000000"/>
                  </a:outerShdw>
                </a:effectLst>
              </a:rPr>
              <a:t>, sau dùng đối tượng </a:t>
            </a:r>
            <a:r>
              <a:rPr lang="en-US" b="1" dirty="0">
                <a:effectLst>
                  <a:outerShdw sx="0" sy="0">
                    <a:srgbClr val="000000"/>
                  </a:outerShdw>
                </a:effectLst>
              </a:rPr>
              <a:t>TOAST </a:t>
            </a:r>
            <a:r>
              <a:rPr lang="en-US" dirty="0">
                <a:effectLst>
                  <a:outerShdw sx="0" sy="0">
                    <a:srgbClr val="000000"/>
                  </a:outerShdw>
                </a:effectLst>
              </a:rPr>
              <a:t>để hiển thị</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81</a:t>
            </a:fld>
            <a:endParaRPr lang="en-US" altLang="en-US"/>
          </a:p>
        </p:txBody>
      </p:sp>
      <p:sp>
        <p:nvSpPr>
          <p:cNvPr id="6" name="Title 5"/>
          <p:cNvSpPr>
            <a:spLocks noGrp="1"/>
          </p:cNvSpPr>
          <p:nvPr>
            <p:ph type="title"/>
          </p:nvPr>
        </p:nvSpPr>
        <p:spPr/>
        <p:txBody>
          <a:bodyPr/>
          <a:lstStyle/>
          <a:p>
            <a:r>
              <a:rPr lang="en-US" dirty="0" smtClean="0"/>
              <a:t>Bước 3:</a:t>
            </a:r>
            <a:endParaRPr lang="en-US" dirty="0"/>
          </a:p>
        </p:txBody>
      </p:sp>
    </p:spTree>
    <p:extLst>
      <p:ext uri="{BB962C8B-B14F-4D97-AF65-F5344CB8AC3E}">
        <p14:creationId xmlns:p14="http://schemas.microsoft.com/office/powerpoint/2010/main" val="2785202187"/>
      </p:ext>
    </p:extLst>
  </p:cSld>
  <p:clrMapOvr>
    <a:masterClrMapping/>
  </p:clrMapOvr>
  <p:transition spd="slow">
    <p:push dir="u"/>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82</a:t>
            </a:fld>
            <a:endParaRPr lang="en-US" altLang="en-US"/>
          </a:p>
        </p:txBody>
      </p:sp>
      <p:sp>
        <p:nvSpPr>
          <p:cNvPr id="6" name="Title 5"/>
          <p:cNvSpPr>
            <a:spLocks noGrp="1"/>
          </p:cNvSpPr>
          <p:nvPr>
            <p:ph type="title"/>
          </p:nvPr>
        </p:nvSpPr>
        <p:spPr/>
        <p:txBody>
          <a:bodyPr/>
          <a:lstStyle/>
          <a:p>
            <a:endParaRPr lang="en-US"/>
          </a:p>
        </p:txBody>
      </p:sp>
      <p:pic>
        <p:nvPicPr>
          <p:cNvPr id="8" name="Picture 7"/>
          <p:cNvPicPr>
            <a:picLocks noChangeAspect="1"/>
          </p:cNvPicPr>
          <p:nvPr/>
        </p:nvPicPr>
        <p:blipFill>
          <a:blip r:embed="rId2"/>
          <a:stretch>
            <a:fillRect/>
          </a:stretch>
        </p:blipFill>
        <p:spPr>
          <a:xfrm>
            <a:off x="623454" y="87603"/>
            <a:ext cx="7225146" cy="5819415"/>
          </a:xfrm>
          <a:prstGeom prst="rect">
            <a:avLst/>
          </a:prstGeom>
        </p:spPr>
      </p:pic>
    </p:spTree>
    <p:extLst>
      <p:ext uri="{BB962C8B-B14F-4D97-AF65-F5344CB8AC3E}">
        <p14:creationId xmlns:p14="http://schemas.microsoft.com/office/powerpoint/2010/main" val="3728763171"/>
      </p:ext>
    </p:extLst>
  </p:cSld>
  <p:clrMapOvr>
    <a:masterClrMapping/>
  </p:clrMapOvr>
  <p:transition spd="slow">
    <p:push dir="u"/>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83</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09600" y="53014"/>
            <a:ext cx="7086600" cy="5695950"/>
          </a:xfrm>
          <a:prstGeom prst="rect">
            <a:avLst/>
          </a:prstGeom>
        </p:spPr>
      </p:pic>
    </p:spTree>
    <p:extLst>
      <p:ext uri="{BB962C8B-B14F-4D97-AF65-F5344CB8AC3E}">
        <p14:creationId xmlns:p14="http://schemas.microsoft.com/office/powerpoint/2010/main" val="431414005"/>
      </p:ext>
    </p:extLst>
  </p:cSld>
  <p:clrMapOvr>
    <a:masterClrMapping/>
  </p:clrMapOvr>
  <p:transition spd="slow">
    <p:push dir="u"/>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ScrollView</a:t>
            </a:r>
            <a:endParaRPr lang="en-US" dirty="0"/>
          </a:p>
        </p:txBody>
      </p:sp>
    </p:spTree>
    <p:extLst>
      <p:ext uri="{BB962C8B-B14F-4D97-AF65-F5344CB8AC3E}">
        <p14:creationId xmlns:p14="http://schemas.microsoft.com/office/powerpoint/2010/main" val="755497170"/>
      </p:ext>
    </p:extLst>
  </p:cSld>
  <p:clrMapOvr>
    <a:masterClrMapping/>
  </p:clrMapOvr>
  <p:transition spd="slow">
    <p:push dir="u"/>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ScrollView là một dạng đặc biệt của FrameLayout ở chỗ nó cho phép người dùng di chuyển qua một danh sách các quan điểm mà chiếm nhiều không gian hơn màn hình vật lý</a:t>
            </a:r>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85</a:t>
            </a:fld>
            <a:endParaRPr lang="en-US" altLang="en-US"/>
          </a:p>
        </p:txBody>
      </p:sp>
      <p:sp>
        <p:nvSpPr>
          <p:cNvPr id="6" name="Title 5"/>
          <p:cNvSpPr>
            <a:spLocks noGrp="1"/>
          </p:cNvSpPr>
          <p:nvPr>
            <p:ph type="title"/>
          </p:nvPr>
        </p:nvSpPr>
        <p:spPr/>
        <p:txBody>
          <a:bodyPr/>
          <a:lstStyle/>
          <a:p>
            <a:r>
              <a:rPr lang="en-US" dirty="0"/>
              <a:t>ScrollView</a:t>
            </a:r>
            <a:endParaRPr lang="en-US" dirty="0"/>
          </a:p>
        </p:txBody>
      </p:sp>
    </p:spTree>
    <p:extLst>
      <p:ext uri="{BB962C8B-B14F-4D97-AF65-F5344CB8AC3E}">
        <p14:creationId xmlns:p14="http://schemas.microsoft.com/office/powerpoint/2010/main" val="262024347"/>
      </p:ext>
    </p:extLst>
  </p:cSld>
  <p:clrMapOvr>
    <a:masterClrMapping/>
  </p:clrMapOvr>
  <p:transition spd="slow">
    <p:push dir="u"/>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a:t>android:id: </a:t>
            </a:r>
            <a:r>
              <a:rPr lang="en-US" dirty="0"/>
              <a:t>Là thuộc tính duy nhất của </a:t>
            </a:r>
            <a:r>
              <a:rPr lang="en-US" b="1" dirty="0"/>
              <a:t>ScrollView</a:t>
            </a:r>
            <a:r>
              <a:rPr lang="en-US" dirty="0"/>
              <a:t>.</a:t>
            </a:r>
          </a:p>
          <a:p>
            <a:pPr lvl="0"/>
            <a:r>
              <a:rPr lang="en-US" b="1" dirty="0"/>
              <a:t>android:scrollbars: </a:t>
            </a:r>
            <a:r>
              <a:rPr lang="en-US" dirty="0"/>
              <a:t>Thuộc tính này được sử dụng hiển thị thanh cuộn trong</a:t>
            </a:r>
            <a:r>
              <a:rPr lang="en-US" b="1" dirty="0"/>
              <a:t> ScrollView, </a:t>
            </a:r>
            <a:r>
              <a:rPr lang="en-US" dirty="0"/>
              <a:t>giá trị có thể là </a:t>
            </a:r>
            <a:r>
              <a:rPr lang="en-US" b="1" dirty="0"/>
              <a:t>"vertical, horizontal"</a:t>
            </a:r>
            <a:r>
              <a:rPr lang="en-US" dirty="0"/>
              <a:t>. Mặc định cuộn theo thẳng đứng</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86</a:t>
            </a:fld>
            <a:endParaRPr lang="en-US" altLang="en-US"/>
          </a:p>
        </p:txBody>
      </p:sp>
      <p:sp>
        <p:nvSpPr>
          <p:cNvPr id="6" name="Title 5"/>
          <p:cNvSpPr>
            <a:spLocks noGrp="1"/>
          </p:cNvSpPr>
          <p:nvPr>
            <p:ph type="title"/>
          </p:nvPr>
        </p:nvSpPr>
        <p:spPr/>
        <p:txBody>
          <a:bodyPr>
            <a:normAutofit fontScale="90000"/>
          </a:bodyPr>
          <a:lstStyle/>
          <a:p>
            <a:pPr lvl="0"/>
            <a:r>
              <a:rPr lang="en-US" dirty="0"/>
              <a:t>Thuộc tính thường dùng của </a:t>
            </a:r>
            <a:r>
              <a:rPr lang="en-US" dirty="0" smtClean="0"/>
              <a:t>ScrollView</a:t>
            </a:r>
            <a:endParaRPr lang="en-US" dirty="0"/>
          </a:p>
        </p:txBody>
      </p:sp>
    </p:spTree>
    <p:extLst>
      <p:ext uri="{BB962C8B-B14F-4D97-AF65-F5344CB8AC3E}">
        <p14:creationId xmlns:p14="http://schemas.microsoft.com/office/powerpoint/2010/main" val="4011442326"/>
      </p:ext>
    </p:extLst>
  </p:cSld>
  <p:clrMapOvr>
    <a:masterClrMapping/>
  </p:clrMapOvr>
  <p:transition spd="slow">
    <p:push dir="u"/>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Spinner</a:t>
            </a:r>
            <a:endParaRPr lang="en-US" dirty="0"/>
          </a:p>
        </p:txBody>
      </p:sp>
    </p:spTree>
    <p:extLst>
      <p:ext uri="{BB962C8B-B14F-4D97-AF65-F5344CB8AC3E}">
        <p14:creationId xmlns:p14="http://schemas.microsoft.com/office/powerpoint/2010/main" val="2915448582"/>
      </p:ext>
    </p:extLst>
  </p:cSld>
  <p:clrMapOvr>
    <a:masterClrMapping/>
  </p:clrMapOvr>
  <p:transition spd="slow">
    <p:push dir="u"/>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Spinner là đối tượng điều khiển hiển thị một danh mục ở một thời điểm, người dùng có thể lựa chọn một trong nhiều danh mục để hiển thị. Bao gồm hai chế độ hiển thị pop-up lựa chọn (spinnerMode) </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88</a:t>
            </a:fld>
            <a:endParaRPr lang="en-US" altLang="en-US"/>
          </a:p>
        </p:txBody>
      </p:sp>
      <p:sp>
        <p:nvSpPr>
          <p:cNvPr id="6" name="Title 5"/>
          <p:cNvSpPr>
            <a:spLocks noGrp="1"/>
          </p:cNvSpPr>
          <p:nvPr>
            <p:ph type="title"/>
          </p:nvPr>
        </p:nvSpPr>
        <p:spPr/>
        <p:txBody>
          <a:bodyPr/>
          <a:lstStyle/>
          <a:p>
            <a:r>
              <a:rPr lang="en-US" dirty="0"/>
              <a:t>Spinner</a:t>
            </a:r>
          </a:p>
        </p:txBody>
      </p:sp>
      <p:pic>
        <p:nvPicPr>
          <p:cNvPr id="7" name="Picture 6"/>
          <p:cNvPicPr/>
          <p:nvPr/>
        </p:nvPicPr>
        <p:blipFill>
          <a:blip r:embed="rId2"/>
          <a:stretch>
            <a:fillRect/>
          </a:stretch>
        </p:blipFill>
        <p:spPr>
          <a:xfrm>
            <a:off x="2743200" y="3265572"/>
            <a:ext cx="5638800" cy="2678027"/>
          </a:xfrm>
          <a:prstGeom prst="rect">
            <a:avLst/>
          </a:prstGeom>
        </p:spPr>
      </p:pic>
    </p:spTree>
    <p:extLst>
      <p:ext uri="{BB962C8B-B14F-4D97-AF65-F5344CB8AC3E}">
        <p14:creationId xmlns:p14="http://schemas.microsoft.com/office/powerpoint/2010/main" val="3854118438"/>
      </p:ext>
    </p:extLst>
  </p:cSld>
  <p:clrMapOvr>
    <a:masterClrMapping/>
  </p:clrMapOvr>
  <p:transition spd="slow">
    <p:push dir="u"/>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a:t>spinnerMode</a:t>
            </a:r>
            <a:r>
              <a:rPr lang="en-US" dirty="0"/>
              <a:t>: dialog | dropdown </a:t>
            </a:r>
          </a:p>
          <a:p>
            <a:pPr lvl="0"/>
            <a:r>
              <a:rPr lang="en-US" b="1" dirty="0"/>
              <a:t>prompt</a:t>
            </a:r>
            <a:r>
              <a:rPr lang="en-US" dirty="0"/>
              <a:t>: string</a:t>
            </a:r>
          </a:p>
          <a:p>
            <a:pPr lvl="0"/>
            <a:r>
              <a:rPr lang="en-US" b="1" dirty="0"/>
              <a:t>popupBackground</a:t>
            </a:r>
            <a:r>
              <a:rPr lang="en-US" dirty="0"/>
              <a:t>: drawable | color </a:t>
            </a:r>
          </a:p>
          <a:p>
            <a:pPr lvl="0"/>
            <a:r>
              <a:rPr lang="en-US" b="1" dirty="0"/>
              <a:t>entries</a:t>
            </a:r>
            <a:r>
              <a:rPr lang="en-US" dirty="0"/>
              <a:t>: string-array</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89</a:t>
            </a:fld>
            <a:endParaRPr lang="en-US" altLang="en-US"/>
          </a:p>
        </p:txBody>
      </p:sp>
      <p:sp>
        <p:nvSpPr>
          <p:cNvPr id="6" name="Title 5"/>
          <p:cNvSpPr>
            <a:spLocks noGrp="1"/>
          </p:cNvSpPr>
          <p:nvPr>
            <p:ph type="title"/>
          </p:nvPr>
        </p:nvSpPr>
        <p:spPr/>
        <p:txBody>
          <a:bodyPr>
            <a:normAutofit/>
          </a:bodyPr>
          <a:lstStyle/>
          <a:p>
            <a:pPr lvl="0"/>
            <a:r>
              <a:rPr lang="en-US" dirty="0"/>
              <a:t>Thuộc tính XML quan trọng: </a:t>
            </a:r>
            <a:endParaRPr lang="en-US" dirty="0"/>
          </a:p>
        </p:txBody>
      </p:sp>
    </p:spTree>
    <p:extLst>
      <p:ext uri="{BB962C8B-B14F-4D97-AF65-F5344CB8AC3E}">
        <p14:creationId xmlns:p14="http://schemas.microsoft.com/office/powerpoint/2010/main" val="310043787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30381" y="34291"/>
            <a:ext cx="5881630" cy="5440745"/>
          </a:xfrm>
          <a:prstGeom prst="rect">
            <a:avLst/>
          </a:prstGeom>
        </p:spPr>
      </p:pic>
      <p:pic>
        <p:nvPicPr>
          <p:cNvPr id="8" name="Content Placeholder 7"/>
          <p:cNvPicPr>
            <a:picLocks noGrp="1"/>
          </p:cNvPicPr>
          <p:nvPr>
            <p:ph idx="1"/>
          </p:nvPr>
        </p:nvPicPr>
        <p:blipFill>
          <a:blip r:embed="rId3"/>
          <a:stretch>
            <a:fillRect/>
          </a:stretch>
        </p:blipFill>
        <p:spPr>
          <a:xfrm>
            <a:off x="5791200" y="4584881"/>
            <a:ext cx="3028950" cy="876300"/>
          </a:xfrm>
          <a:prstGeom prst="rect">
            <a:avLst/>
          </a:prstGeom>
        </p:spPr>
      </p:pic>
    </p:spTree>
    <p:extLst>
      <p:ext uri="{BB962C8B-B14F-4D97-AF65-F5344CB8AC3E}">
        <p14:creationId xmlns:p14="http://schemas.microsoft.com/office/powerpoint/2010/main" val="1354025400"/>
      </p:ext>
    </p:extLst>
  </p:cSld>
  <p:clrMapOvr>
    <a:masterClrMapping/>
  </p:clrMapOvr>
  <p:transition spd="slow">
    <p:push dir="u"/>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a:t>setAdapter</a:t>
            </a:r>
            <a:r>
              <a:rPr lang="en-US" dirty="0"/>
              <a:t>(SpinnerAdapter) </a:t>
            </a:r>
          </a:p>
          <a:p>
            <a:pPr lvl="0"/>
            <a:r>
              <a:rPr lang="en-US" b="1" dirty="0"/>
              <a:t>setPrompt</a:t>
            </a:r>
            <a:r>
              <a:rPr lang="en-US" dirty="0"/>
              <a:t>(CharSequence) – setPrompt(int resId) (Dialog Mode)</a:t>
            </a:r>
          </a:p>
          <a:p>
            <a:pPr lvl="0"/>
            <a:r>
              <a:rPr lang="en-US" b="1" dirty="0"/>
              <a:t>setPopupBackgroundResource</a:t>
            </a:r>
            <a:r>
              <a:rPr lang="en-US" dirty="0"/>
              <a:t>(int) </a:t>
            </a:r>
          </a:p>
          <a:p>
            <a:pPr lvl="0"/>
            <a:r>
              <a:rPr lang="en-US" b="1" dirty="0"/>
              <a:t>setPopupBackgroundDrawable</a:t>
            </a:r>
            <a:r>
              <a:rPr lang="en-US" dirty="0"/>
              <a:t>(Drawable)</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90</a:t>
            </a:fld>
            <a:endParaRPr lang="en-US" altLang="en-US"/>
          </a:p>
        </p:txBody>
      </p:sp>
      <p:sp>
        <p:nvSpPr>
          <p:cNvPr id="6" name="Title 5"/>
          <p:cNvSpPr>
            <a:spLocks noGrp="1"/>
          </p:cNvSpPr>
          <p:nvPr>
            <p:ph type="title"/>
          </p:nvPr>
        </p:nvSpPr>
        <p:spPr/>
        <p:txBody>
          <a:bodyPr>
            <a:normAutofit/>
          </a:bodyPr>
          <a:lstStyle/>
          <a:p>
            <a:pPr lvl="0"/>
            <a:r>
              <a:rPr lang="en-US" dirty="0"/>
              <a:t>Một số phương thức quan trọng: </a:t>
            </a:r>
            <a:endParaRPr lang="en-US" dirty="0"/>
          </a:p>
        </p:txBody>
      </p:sp>
    </p:spTree>
    <p:extLst>
      <p:ext uri="{BB962C8B-B14F-4D97-AF65-F5344CB8AC3E}">
        <p14:creationId xmlns:p14="http://schemas.microsoft.com/office/powerpoint/2010/main" val="3039492122"/>
      </p:ext>
    </p:extLst>
  </p:cSld>
  <p:clrMapOvr>
    <a:masterClrMapping/>
  </p:clrMapOvr>
  <p:transition spd="slow">
    <p:push dir="u"/>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a:t>setOnItemSelectedListener </a:t>
            </a:r>
            <a:r>
              <a:rPr lang="en-US" dirty="0"/>
              <a:t>Sự kiện này xảy ra khi người dùng click</a:t>
            </a:r>
            <a:r>
              <a:rPr lang="en-US" b="1" dirty="0"/>
              <a:t> </a:t>
            </a:r>
            <a:r>
              <a:rPr lang="en-US" dirty="0"/>
              <a:t>chọn </a:t>
            </a:r>
            <a:r>
              <a:rPr lang="en-US" b="1" dirty="0"/>
              <a:t>Spinner</a:t>
            </a:r>
            <a:endParaRPr lang="en-US" dirty="0"/>
          </a:p>
          <a:p>
            <a:pPr lvl="0"/>
            <a:r>
              <a:rPr lang="en-US" b="1" dirty="0"/>
              <a:t>onItemSelected</a:t>
            </a:r>
            <a:r>
              <a:rPr lang="en-US" dirty="0"/>
              <a:t>: gọi phương thức này được gọi khi có một sự kiện chọn item nào đó. </a:t>
            </a:r>
          </a:p>
          <a:p>
            <a:pPr lvl="0"/>
            <a:r>
              <a:rPr lang="en-US" b="1" dirty="0"/>
              <a:t>onNothingSelected</a:t>
            </a:r>
            <a:r>
              <a:rPr lang="en-US" dirty="0"/>
              <a:t>: phương thức  này được gọi khi click vào Spinner mà không chọn item nào cả.</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91</a:t>
            </a:fld>
            <a:endParaRPr lang="en-US" altLang="en-US"/>
          </a:p>
        </p:txBody>
      </p:sp>
      <p:sp>
        <p:nvSpPr>
          <p:cNvPr id="6" name="Title 5"/>
          <p:cNvSpPr>
            <a:spLocks noGrp="1"/>
          </p:cNvSpPr>
          <p:nvPr>
            <p:ph type="title"/>
          </p:nvPr>
        </p:nvSpPr>
        <p:spPr/>
        <p:txBody>
          <a:bodyPr>
            <a:normAutofit fontScale="90000"/>
          </a:bodyPr>
          <a:lstStyle/>
          <a:p>
            <a:pPr lvl="0"/>
            <a:r>
              <a:rPr lang="en-US" dirty="0"/>
              <a:t>Các sự kiện thường dùng trong </a:t>
            </a:r>
            <a:r>
              <a:rPr lang="en-US" dirty="0" smtClean="0"/>
              <a:t>Spinner</a:t>
            </a:r>
            <a:endParaRPr lang="en-US" dirty="0"/>
          </a:p>
        </p:txBody>
      </p:sp>
    </p:spTree>
    <p:extLst>
      <p:ext uri="{BB962C8B-B14F-4D97-AF65-F5344CB8AC3E}">
        <p14:creationId xmlns:p14="http://schemas.microsoft.com/office/powerpoint/2010/main" val="470754314"/>
      </p:ext>
    </p:extLst>
  </p:cSld>
  <p:clrMapOvr>
    <a:masterClrMapping/>
  </p:clrMapOvr>
  <p:transition spd="slow">
    <p:push dir="u"/>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X</a:t>
            </a:r>
            <a:r>
              <a:rPr lang="en-US" dirty="0" smtClean="0"/>
              <a:t>ây </a:t>
            </a:r>
            <a:r>
              <a:rPr lang="en-US" dirty="0"/>
              <a:t>dựng Spinner hiển thị danh sách các mặt hàng, khi chọn một mặt hàng sẽ hiển thị thông báo.</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92</a:t>
            </a:fld>
            <a:endParaRPr lang="en-US" altLang="en-US"/>
          </a:p>
        </p:txBody>
      </p:sp>
      <p:sp>
        <p:nvSpPr>
          <p:cNvPr id="6" name="Title 5"/>
          <p:cNvSpPr>
            <a:spLocks noGrp="1"/>
          </p:cNvSpPr>
          <p:nvPr>
            <p:ph type="title"/>
          </p:nvPr>
        </p:nvSpPr>
        <p:spPr/>
        <p:txBody>
          <a:bodyPr/>
          <a:lstStyle/>
          <a:p>
            <a:r>
              <a:rPr lang="en-US" dirty="0" smtClean="0"/>
              <a:t>Ví dụ:</a:t>
            </a:r>
            <a:endParaRPr lang="en-US" dirty="0"/>
          </a:p>
        </p:txBody>
      </p:sp>
      <p:pic>
        <p:nvPicPr>
          <p:cNvPr id="7" name="Picture 6"/>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871662" y="2743200"/>
            <a:ext cx="4681538" cy="2793487"/>
          </a:xfrm>
          <a:prstGeom prst="rect">
            <a:avLst/>
          </a:prstGeom>
        </p:spPr>
      </p:pic>
    </p:spTree>
    <p:extLst>
      <p:ext uri="{BB962C8B-B14F-4D97-AF65-F5344CB8AC3E}">
        <p14:creationId xmlns:p14="http://schemas.microsoft.com/office/powerpoint/2010/main" val="3266347541"/>
      </p:ext>
    </p:extLst>
  </p:cSld>
  <p:clrMapOvr>
    <a:masterClrMapping/>
  </p:clrMapOvr>
  <p:transition spd="slow">
    <p:push dir="u"/>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Tạo một project tên là DemoSpinner: </a:t>
            </a:r>
            <a:r>
              <a:rPr lang="en-US" b="1" dirty="0">
                <a:effectLst>
                  <a:outerShdw sx="0" sy="0">
                    <a:srgbClr val="000000"/>
                  </a:outerShdw>
                </a:effectLst>
              </a:rPr>
              <a:t>File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New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Android Application Project</a:t>
            </a:r>
            <a:r>
              <a:rPr lang="en-US" dirty="0">
                <a:effectLst>
                  <a:outerShdw sx="0" sy="0">
                    <a:srgbClr val="000000"/>
                  </a:outerShdw>
                </a:effectLst>
              </a:rPr>
              <a:t> điền các thông tin </a:t>
            </a:r>
            <a:r>
              <a:rPr lang="en-US" dirty="0">
                <a:effectLst>
                  <a:outerShdw sx="0" sy="0">
                    <a:srgbClr val="000000"/>
                  </a:outerShdw>
                </a:effectLst>
                <a:sym typeface="Wingdings" panose="05000000000000000000" pitchFamily="2" charset="2"/>
              </a:rPr>
              <a:t></a:t>
            </a:r>
            <a:r>
              <a:rPr lang="en-US" dirty="0">
                <a:effectLst>
                  <a:outerShdw sx="0" sy="0">
                    <a:srgbClr val="000000"/>
                  </a:outerShdw>
                </a:effectLst>
              </a:rPr>
              <a:t> </a:t>
            </a:r>
            <a:r>
              <a:rPr lang="en-US" b="1" dirty="0">
                <a:effectLst>
                  <a:outerShdw sx="0" sy="0">
                    <a:srgbClr val="000000"/>
                  </a:outerShdw>
                </a:effectLst>
              </a:rPr>
              <a:t>Next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Finish.</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93</a:t>
            </a:fld>
            <a:endParaRPr lang="en-US" altLang="en-US"/>
          </a:p>
        </p:txBody>
      </p:sp>
      <p:sp>
        <p:nvSpPr>
          <p:cNvPr id="6" name="Title 5"/>
          <p:cNvSpPr>
            <a:spLocks noGrp="1"/>
          </p:cNvSpPr>
          <p:nvPr>
            <p:ph type="title"/>
          </p:nvPr>
        </p:nvSpPr>
        <p:spPr/>
        <p:txBody>
          <a:bodyPr/>
          <a:lstStyle/>
          <a:p>
            <a:r>
              <a:rPr lang="en-US" dirty="0" smtClean="0"/>
              <a:t>Bước 1:</a:t>
            </a:r>
            <a:endParaRPr lang="en-US" dirty="0"/>
          </a:p>
        </p:txBody>
      </p:sp>
    </p:spTree>
    <p:extLst>
      <p:ext uri="{BB962C8B-B14F-4D97-AF65-F5344CB8AC3E}">
        <p14:creationId xmlns:p14="http://schemas.microsoft.com/office/powerpoint/2010/main" val="3680287116"/>
      </p:ext>
    </p:extLst>
  </p:cSld>
  <p:clrMapOvr>
    <a:masterClrMapping/>
  </p:clrMapOvr>
  <p:transition spd="slow">
    <p:push dir="u"/>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Mở </a:t>
            </a:r>
            <a:r>
              <a:rPr lang="en-US" b="1" dirty="0">
                <a:effectLst>
                  <a:outerShdw sx="0" sy="0">
                    <a:srgbClr val="000000"/>
                  </a:outerShdw>
                </a:effectLst>
              </a:rPr>
              <a:t>res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layout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xml (hoặc) activity_main.xml</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94</a:t>
            </a:fld>
            <a:endParaRPr lang="en-US" altLang="en-US"/>
          </a:p>
        </p:txBody>
      </p:sp>
      <p:sp>
        <p:nvSpPr>
          <p:cNvPr id="6" name="Title 5"/>
          <p:cNvSpPr>
            <a:spLocks noGrp="1"/>
          </p:cNvSpPr>
          <p:nvPr>
            <p:ph type="title"/>
          </p:nvPr>
        </p:nvSpPr>
        <p:spPr/>
        <p:txBody>
          <a:bodyPr/>
          <a:lstStyle/>
          <a:p>
            <a:r>
              <a:rPr lang="en-US" dirty="0" smtClean="0"/>
              <a:t>Bước 2:</a:t>
            </a:r>
            <a:endParaRPr lang="en-US" dirty="0"/>
          </a:p>
        </p:txBody>
      </p:sp>
    </p:spTree>
    <p:extLst>
      <p:ext uri="{BB962C8B-B14F-4D97-AF65-F5344CB8AC3E}">
        <p14:creationId xmlns:p14="http://schemas.microsoft.com/office/powerpoint/2010/main" val="4282399028"/>
      </p:ext>
    </p:extLst>
  </p:cSld>
  <p:clrMapOvr>
    <a:masterClrMapping/>
  </p:clrMapOvr>
  <p:transition spd="slow">
    <p:push dir="u"/>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Mở</a:t>
            </a:r>
            <a:r>
              <a:rPr lang="en-US" b="1" dirty="0">
                <a:effectLst>
                  <a:outerShdw sx="0" sy="0">
                    <a:srgbClr val="000000"/>
                  </a:outerShdw>
                </a:effectLst>
              </a:rPr>
              <a:t> app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src -&gt; MainActivity.java</a:t>
            </a:r>
            <a:r>
              <a:rPr lang="en-US" dirty="0">
                <a:effectLst>
                  <a:outerShdw sx="0" sy="0">
                    <a:srgbClr val="000000"/>
                  </a:outerShdw>
                </a:effectLst>
              </a:rPr>
              <a:t> và thêm code. Khởi tạo </a:t>
            </a:r>
            <a:r>
              <a:rPr lang="en-US" b="1" dirty="0">
                <a:effectLst>
                  <a:outerShdw sx="0" sy="0">
                    <a:srgbClr val="000000"/>
                  </a:outerShdw>
                </a:effectLst>
              </a:rPr>
              <a:t>Spinner. </a:t>
            </a:r>
            <a:r>
              <a:rPr lang="en-US" dirty="0">
                <a:effectLst>
                  <a:outerShdw sx="0" sy="0">
                    <a:srgbClr val="000000"/>
                  </a:outerShdw>
                </a:effectLst>
              </a:rPr>
              <a:t>Tiếp theo,</a:t>
            </a:r>
            <a:r>
              <a:rPr lang="en-US" b="1" dirty="0">
                <a:effectLst>
                  <a:outerShdw sx="0" sy="0">
                    <a:srgbClr val="000000"/>
                  </a:outerShdw>
                </a:effectLst>
              </a:rPr>
              <a:t> </a:t>
            </a:r>
            <a:r>
              <a:rPr lang="en-US" dirty="0">
                <a:effectLst>
                  <a:outerShdw sx="0" sy="0">
                    <a:srgbClr val="000000"/>
                  </a:outerShdw>
                </a:effectLst>
              </a:rPr>
              <a:t>tạo 1 mảng dữ liệu và kết nối </a:t>
            </a:r>
            <a:r>
              <a:rPr lang="en-US" b="1" dirty="0">
                <a:effectLst>
                  <a:outerShdw sx="0" sy="0">
                    <a:srgbClr val="000000"/>
                  </a:outerShdw>
                </a:effectLst>
              </a:rPr>
              <a:t>Spinner</a:t>
            </a:r>
            <a:r>
              <a:rPr lang="en-US" dirty="0">
                <a:effectLst>
                  <a:outerShdw sx="0" sy="0">
                    <a:srgbClr val="000000"/>
                  </a:outerShdw>
                </a:effectLst>
              </a:rPr>
              <a:t> thông qua đối tượng </a:t>
            </a:r>
            <a:r>
              <a:rPr lang="en-US" b="1" dirty="0">
                <a:effectLst>
                  <a:outerShdw sx="0" sy="0">
                    <a:srgbClr val="000000"/>
                  </a:outerShdw>
                </a:effectLst>
              </a:rPr>
              <a:t>ArrayAdapter.</a:t>
            </a:r>
            <a:r>
              <a:rPr lang="en-US" dirty="0">
                <a:effectLst>
                  <a:outerShdw sx="0" sy="0">
                    <a:srgbClr val="000000"/>
                  </a:outerShdw>
                </a:effectLst>
              </a:rPr>
              <a:t> Trong bước này chúng ta cũng thiết lập sự kiện</a:t>
            </a:r>
            <a:r>
              <a:rPr lang="en-US" b="1" dirty="0">
                <a:effectLst>
                  <a:outerShdw sx="0" sy="0">
                    <a:srgbClr val="000000"/>
                  </a:outerShdw>
                </a:effectLst>
              </a:rPr>
              <a:t> setOnItemSelectedListener(new OnItemSelectedListener() ) </a:t>
            </a:r>
            <a:r>
              <a:rPr lang="en-US" dirty="0">
                <a:effectLst>
                  <a:outerShdw sx="0" sy="0">
                    <a:srgbClr val="000000"/>
                  </a:outerShdw>
                </a:effectLst>
              </a:rPr>
              <a:t>cho </a:t>
            </a:r>
            <a:r>
              <a:rPr lang="en-US" b="1" dirty="0">
                <a:effectLst>
                  <a:outerShdw sx="0" sy="0">
                    <a:srgbClr val="000000"/>
                  </a:outerShdw>
                </a:effectLst>
              </a:rPr>
              <a:t>Spinner</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95</a:t>
            </a:fld>
            <a:endParaRPr lang="en-US" altLang="en-US"/>
          </a:p>
        </p:txBody>
      </p:sp>
      <p:sp>
        <p:nvSpPr>
          <p:cNvPr id="6" name="Title 5"/>
          <p:cNvSpPr>
            <a:spLocks noGrp="1"/>
          </p:cNvSpPr>
          <p:nvPr>
            <p:ph type="title"/>
          </p:nvPr>
        </p:nvSpPr>
        <p:spPr/>
        <p:txBody>
          <a:bodyPr/>
          <a:lstStyle/>
          <a:p>
            <a:r>
              <a:rPr lang="en-US" dirty="0" smtClean="0"/>
              <a:t>Bước 3:</a:t>
            </a:r>
            <a:endParaRPr lang="en-US" dirty="0"/>
          </a:p>
        </p:txBody>
      </p:sp>
    </p:spTree>
    <p:extLst>
      <p:ext uri="{BB962C8B-B14F-4D97-AF65-F5344CB8AC3E}">
        <p14:creationId xmlns:p14="http://schemas.microsoft.com/office/powerpoint/2010/main" val="3450025900"/>
      </p:ext>
    </p:extLst>
  </p:cSld>
  <p:clrMapOvr>
    <a:masterClrMapping/>
  </p:clrMapOvr>
  <p:transition spd="slow">
    <p:push dir="u"/>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96</a:t>
            </a:fld>
            <a:endParaRPr lang="en-US" altLang="en-US"/>
          </a:p>
        </p:txBody>
      </p:sp>
      <p:sp>
        <p:nvSpPr>
          <p:cNvPr id="6" name="Title 5"/>
          <p:cNvSpPr>
            <a:spLocks noGrp="1"/>
          </p:cNvSpPr>
          <p:nvPr>
            <p:ph type="title"/>
          </p:nvPr>
        </p:nvSpPr>
        <p:spPr/>
        <p:txBody>
          <a:bodyPr/>
          <a:lstStyle/>
          <a:p>
            <a:r>
              <a:rPr lang="en-US" dirty="0" smtClean="0"/>
              <a:t>m</a:t>
            </a:r>
            <a:endParaRPr lang="en-US" dirty="0"/>
          </a:p>
        </p:txBody>
      </p:sp>
      <p:pic>
        <p:nvPicPr>
          <p:cNvPr id="7" name="Picture 6"/>
          <p:cNvPicPr>
            <a:picLocks noChangeAspect="1"/>
          </p:cNvPicPr>
          <p:nvPr/>
        </p:nvPicPr>
        <p:blipFill>
          <a:blip r:embed="rId2"/>
          <a:stretch>
            <a:fillRect/>
          </a:stretch>
        </p:blipFill>
        <p:spPr>
          <a:xfrm>
            <a:off x="623454" y="13855"/>
            <a:ext cx="7872845" cy="5929745"/>
          </a:xfrm>
          <a:prstGeom prst="rect">
            <a:avLst/>
          </a:prstGeom>
        </p:spPr>
      </p:pic>
    </p:spTree>
    <p:extLst>
      <p:ext uri="{BB962C8B-B14F-4D97-AF65-F5344CB8AC3E}">
        <p14:creationId xmlns:p14="http://schemas.microsoft.com/office/powerpoint/2010/main" val="2912073512"/>
      </p:ext>
    </p:extLst>
  </p:cSld>
  <p:clrMapOvr>
    <a:masterClrMapping/>
  </p:clrMapOvr>
  <p:transition spd="slow">
    <p:push dir="u"/>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97</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09599" y="94531"/>
            <a:ext cx="8143377" cy="5468069"/>
          </a:xfrm>
          <a:prstGeom prst="rect">
            <a:avLst/>
          </a:prstGeom>
        </p:spPr>
      </p:pic>
    </p:spTree>
    <p:extLst>
      <p:ext uri="{BB962C8B-B14F-4D97-AF65-F5344CB8AC3E}">
        <p14:creationId xmlns:p14="http://schemas.microsoft.com/office/powerpoint/2010/main" val="2303875512"/>
      </p:ext>
    </p:extLst>
  </p:cSld>
  <p:clrMapOvr>
    <a:masterClrMapping/>
  </p:clrMapOvr>
  <p:transition spd="slow">
    <p:push dir="u"/>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14/4/2020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98</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09600" y="1072593"/>
            <a:ext cx="7239000" cy="4437758"/>
          </a:xfrm>
          <a:prstGeom prst="rect">
            <a:avLst/>
          </a:prstGeom>
        </p:spPr>
      </p:pic>
    </p:spTree>
    <p:extLst>
      <p:ext uri="{BB962C8B-B14F-4D97-AF65-F5344CB8AC3E}">
        <p14:creationId xmlns:p14="http://schemas.microsoft.com/office/powerpoint/2010/main" val="1905311360"/>
      </p:ext>
    </p:extLst>
  </p:cSld>
  <p:clrMapOvr>
    <a:masterClrMapping/>
  </p:clrMapOvr>
  <p:transition spd="slow">
    <p:push dir="u"/>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ListView</a:t>
            </a:r>
            <a:endParaRPr lang="en-US" dirty="0"/>
          </a:p>
        </p:txBody>
      </p:sp>
    </p:spTree>
    <p:extLst>
      <p:ext uri="{BB962C8B-B14F-4D97-AF65-F5344CB8AC3E}">
        <p14:creationId xmlns:p14="http://schemas.microsoft.com/office/powerpoint/2010/main" val="3057668349"/>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hương 1&amp;#x0D;&amp;#x0A;Giới thiệu ngôn ngữ&amp;#x0D;&amp;#x0A; lập trình C&amp;quot;&quot;/&gt;&lt;property id=&quot;20307&quot; value=&quot;257&quot;/&gt;&lt;/object&gt;&lt;object type=&quot;3&quot; unique_id=&quot;10005&quot;&gt;&lt;property id=&quot;20148&quot; value=&quot;5&quot;/&gt;&lt;property id=&quot;20300&quot; value=&quot;Slide 2 - &amp;quot;Mục tiêu&amp;quot;&quot;/&gt;&lt;property id=&quot;20307&quot; value=&quot;258&quot;/&gt;&lt;/object&gt;&lt;object type=&quot;3&quot; unique_id=&quot;10006&quot;&gt;&lt;property id=&quot;20148&quot; value=&quot;5&quot;/&gt;&lt;property id=&quot;20300&quot; value=&quot;Slide 3 - &amp;quot;Nội dung&amp;quot;&quot;/&gt;&lt;property id=&quot;20307&quot; value=&quot;259&quot;/&gt;&lt;/object&gt;&lt;object type=&quot;3&quot; unique_id=&quot;10007&quot;&gt;&lt;property id=&quot;20148&quot; value=&quot;5&quot;/&gt;&lt;property id=&quot;20300&quot; value=&quot;Slide 4 - &amp;quot;Các khái niệm cơ bản&amp;quot;&quot;/&gt;&lt;property id=&quot;20307&quot; value=&quot;260&quot;/&gt;&lt;/object&gt;&lt;object type=&quot;3&quot; unique_id=&quot;10008&quot;&gt;&lt;property id=&quot;20148&quot; value=&quot;5&quot;/&gt;&lt;property id=&quot;20300&quot; value=&quot;Slide 5 - &amp;quot;Các khái niệm cơ bản&amp;quot;&quot;/&gt;&lt;property id=&quot;20307&quot; value=&quot;289&quot;/&gt;&lt;/object&gt;&lt;object type=&quot;3&quot; unique_id=&quot;10009&quot;&gt;&lt;property id=&quot;20148&quot; value=&quot;5&quot;/&gt;&lt;property id=&quot;20300&quot; value=&quot;Slide 6 - &amp;quot;Các loại thông tin&amp;quot;&quot;/&gt;&lt;property id=&quot;20307&quot; value=&quot;264&quot;/&gt;&lt;/object&gt;&lt;object type=&quot;3&quot; unique_id=&quot;10010&quot;&gt;&lt;property id=&quot;20148&quot; value=&quot;5&quot;/&gt;&lt;property id=&quot;20300&quot; value=&quot;Slide 7 - &amp;quot;Lệnh máy- Machine Instruction&amp;quot;&quot;/&gt;&lt;property id=&quot;20307&quot; value=&quot;272&quot;/&gt;&lt;/object&gt;&lt;object type=&quot;3&quot; unique_id=&quot;10011&quot;&gt;&lt;property id=&quot;20148&quot; value=&quot;5&quot;/&gt;&lt;property id=&quot;20300&quot; value=&quot;Slide 8 - &amp;quot;Chương trình- Program&amp;quot;&quot;/&gt;&lt;property id=&quot;20307&quot; value=&quot;273&quot;/&gt;&lt;/object&gt;&lt;object type=&quot;3&quot; unique_id=&quot;10012&quot;&gt;&lt;property id=&quot;20148&quot; value=&quot;5&quot;/&gt;&lt;property id=&quot;20300&quot; value=&quot;Slide 9 - &amp;quot;Lập trình- Programming&amp;quot;&quot;/&gt;&lt;property id=&quot;20307&quot; value=&quot;274&quot;/&gt;&lt;/object&gt;&lt;object type=&quot;3&quot; unique_id=&quot;10013&quot;&gt;&lt;property id=&quot;20148&quot; value=&quot;5&quot;/&gt;&lt;property id=&quot;20300&quot; value=&quot;Slide 10 - &amp;quot;Ngôn ngữ lập trình&amp;quot;&quot;/&gt;&lt;property id=&quot;20307&quot; value=&quot;275&quot;/&gt;&lt;/object&gt;&lt;object type=&quot;3&quot; unique_id=&quot;10014&quot;&gt;&lt;property id=&quot;20148&quot; value=&quot;5&quot;/&gt;&lt;property id=&quot;20300&quot; value=&quot;Slide 11 - &amp;quot;Dịch chương trình- Translating&amp;quot;&quot;/&gt;&lt;property id=&quot;20307&quot; value=&quot;276&quot;/&gt;&lt;/object&gt;&lt;object type=&quot;3&quot; unique_id=&quot;10015&quot;&gt;&lt;property id=&quot;20148&quot; value=&quot;5&quot;/&gt;&lt;property id=&quot;20300&quot; value=&quot;Slide 12 - &amp;quot;Giải thuật- Algorithm&amp;quot;&quot;/&gt;&lt;property id=&quot;20307&quot; value=&quot;277&quot;/&gt;&lt;/object&gt;&lt;object type=&quot;3&quot; unique_id=&quot;10016&quot;&gt;&lt;property id=&quot;20148&quot; value=&quot;5&quot;/&gt;&lt;property id=&quot;20300&quot; value=&quot;Slide 13 - &amp;quot;Giải thuật-Mô tả bằng ngôn ngữ tự nhiên&amp;quot;&quot;/&gt;&lt;property id=&quot;20307&quot; value=&quot;279&quot;/&gt;&lt;/object&gt;&lt;object type=&quot;3&quot; unique_id=&quot;10017&quot;&gt;&lt;property id=&quot;20148&quot; value=&quot;5&quot;/&gt;&lt;property id=&quot;20300&quot; value=&quot;Slide 14 - &amp;quot;Giải thuật- Mô tả bằng ngôn ngữ tự nhiên&amp;quot;&quot;/&gt;&lt;property id=&quot;20307&quot; value=&quot;280&quot;/&gt;&lt;/object&gt;&lt;object type=&quot;3&quot; unique_id=&quot;10018&quot;&gt;&lt;property id=&quot;20148&quot; value=&quot;5&quot;/&gt;&lt;property id=&quot;20300&quot; value=&quot;Slide 15 - &amp;quot;Giải thuật-Mô tả bằng lưu đồ&amp;quot;&quot;/&gt;&lt;property id=&quot;20307&quot; value=&quot;282&quot;/&gt;&lt;/object&gt;&lt;object type=&quot;3&quot; unique_id=&quot;10019&quot;&gt;&lt;property id=&quot;20148&quot; value=&quot;5&quot;/&gt;&lt;property id=&quot;20300&quot; value=&quot;Slide 16 - &amp;quot;Lưu đồ: Các quy tắc vẽ&amp;quot;&quot;/&gt;&lt;property id=&quot;20307&quot; value=&quot;283&quot;/&gt;&lt;/object&gt;&lt;object type=&quot;3&quot; unique_id=&quot;10020&quot;&gt;&lt;property id=&quot;20148&quot; value=&quot;5&quot;/&gt;&lt;property id=&quot;20300&quot; value=&quot;Slide 17 - &amp;quot;Giải thuật tìm trị lớn nhất trong 3 số&amp;quot;&quot;/&gt;&lt;property id=&quot;20307&quot; value=&quot;285&quot;/&gt;&lt;/object&gt;&lt;object type=&quot;3&quot; unique_id=&quot;10021&quot;&gt;&lt;property id=&quot;20148&quot; value=&quot;5&quot;/&gt;&lt;property id=&quot;20300&quot; value=&quot;Slide 18 - &amp;quot;Các bước lập trình&amp;quot;&quot;/&gt;&lt;property id=&quot;20307&quot; value=&quot;287&quot;/&gt;&lt;/object&gt;&lt;object type=&quot;3&quot; unique_id=&quot;10022&quot;&gt;&lt;property id=&quot;20148&quot; value=&quot;5&quot;/&gt;&lt;property id=&quot;20300&quot; value=&quot;Slide 19 - &amp;quot;Giới thiệu về ngôn ngữ C&amp;quot;&quot;/&gt;&lt;property id=&quot;20307&quot; value=&quot;291&quot;/&gt;&lt;/object&gt;&lt;object type=&quot;3&quot; unique_id=&quot;10023&quot;&gt;&lt;property id=&quot;20148&quot; value=&quot;5&quot;/&gt;&lt;property id=&quot;20300&quot; value=&quot;Slide 20 - &amp;quot;Giới thiệu về ngôn ngữ C&amp;quot;&quot;/&gt;&lt;property id=&quot;20307&quot; value=&quot;303&quot;/&gt;&lt;/object&gt;&lt;object type=&quot;3&quot; unique_id=&quot;10024&quot;&gt;&lt;property id=&quot;20148&quot; value=&quot;5&quot;/&gt;&lt;property id=&quot;20300&quot; value=&quot;Slide 21&quot;/&gt;&lt;property id=&quot;20307&quot; value=&quot;305&quot;/&gt;&lt;/object&gt;&lt;object type=&quot;3&quot; unique_id=&quot;10025&quot;&gt;&lt;property id=&quot;20148&quot; value=&quot;5&quot;/&gt;&lt;property id=&quot;20300&quot; value=&quot;Slide 22&quot;/&gt;&lt;property id=&quot;20307&quot; value=&quot;304&quot;/&gt;&lt;/object&gt;&lt;object type=&quot;3&quot; unique_id=&quot;10026&quot;&gt;&lt;property id=&quot;20148&quot; value=&quot;5&quot;/&gt;&lt;property id=&quot;20300&quot; value=&quot;Slide 23&quot;/&gt;&lt;property id=&quot;20307&quot; value=&quot;306&quot;/&gt;&lt;/object&gt;&lt;object type=&quot;3&quot; unique_id=&quot;10027&quot;&gt;&lt;property id=&quot;20148&quot; value=&quot;5&quot;/&gt;&lt;property id=&quot;20300&quot; value=&quot;Slide 24&quot;/&gt;&lt;property id=&quot;20307&quot; value=&quot;307&quot;/&gt;&lt;/object&gt;&lt;/object&gt;&lt;/object&gt;&lt;/database&gt;"/>
  <p:tag name="SECTOMILLISECCONVERTED" val="1"/>
</p:tagLst>
</file>

<file path=ppt/theme/theme1.xml><?xml version="1.0" encoding="utf-8"?>
<a:theme xmlns:a="http://schemas.openxmlformats.org/drawingml/2006/main" name="Mau">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Mau</Template>
  <TotalTime>2973</TotalTime>
  <Words>4047</Words>
  <Application>Microsoft Office PowerPoint</Application>
  <PresentationFormat>On-screen Show (4:3)</PresentationFormat>
  <Paragraphs>527</Paragraphs>
  <Slides>119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119</vt:i4>
      </vt:variant>
    </vt:vector>
  </HeadingPairs>
  <TitlesOfParts>
    <vt:vector size="125" baseType="lpstr">
      <vt:lpstr>Arial</vt:lpstr>
      <vt:lpstr>Calibri</vt:lpstr>
      <vt:lpstr>Calibri Light</vt:lpstr>
      <vt:lpstr>Times New Roman</vt:lpstr>
      <vt:lpstr>Wingdings</vt:lpstr>
      <vt:lpstr>Mau</vt:lpstr>
      <vt:lpstr>Giao diện người dùng và xử lý sự kiện</vt:lpstr>
      <vt:lpstr>MỤC TIÊU THỰC HIỆN</vt:lpstr>
      <vt:lpstr>Checkbox</vt:lpstr>
      <vt:lpstr>Checkbox</vt:lpstr>
      <vt:lpstr>Một vài phương thức thường sử dụng</vt:lpstr>
      <vt:lpstr>Thuộc tính thường dùng của CheckBox</vt:lpstr>
      <vt:lpstr>Thuộc tính thường dùng của CheckBox</vt:lpstr>
      <vt:lpstr>Thuộc tính thường dùng của CheckBox</vt:lpstr>
      <vt:lpstr>PowerPoint Presentation</vt:lpstr>
      <vt:lpstr>Ví dụ</vt:lpstr>
      <vt:lpstr>PowerPoint Presentation</vt:lpstr>
      <vt:lpstr>Bước 1</vt:lpstr>
      <vt:lpstr>Bước 2:</vt:lpstr>
      <vt:lpstr>Bước 3:</vt:lpstr>
      <vt:lpstr>Bước 4:</vt:lpstr>
      <vt:lpstr>PowerPoint Presentation</vt:lpstr>
      <vt:lpstr>PowerPoint Presentation</vt:lpstr>
      <vt:lpstr>PowerPoint Presentation</vt:lpstr>
      <vt:lpstr>RadioButton</vt:lpstr>
      <vt:lpstr>RadioButton</vt:lpstr>
      <vt:lpstr>Một vài phương thức thường sử dụng:</vt:lpstr>
      <vt:lpstr>Thuộc tính thường dùng của RadioButton</vt:lpstr>
      <vt:lpstr>PowerPoint Presentation</vt:lpstr>
      <vt:lpstr>PowerPoint Presentation</vt:lpstr>
      <vt:lpstr>PowerPoint Presentation</vt:lpstr>
      <vt:lpstr>PowerPoint Presentation</vt:lpstr>
      <vt:lpstr>Ví dụ:</vt:lpstr>
      <vt:lpstr>Yêu cầu</vt:lpstr>
      <vt:lpstr>PowerPoint Presentation</vt:lpstr>
      <vt:lpstr>Bước 1:</vt:lpstr>
      <vt:lpstr>Bước 2:</vt:lpstr>
      <vt:lpstr>Bước 3:</vt:lpstr>
      <vt:lpstr>Bước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Image</vt:lpstr>
      <vt:lpstr>ImageView</vt:lpstr>
      <vt:lpstr>Thuộc tính thường dùng của ImageView</vt:lpstr>
      <vt:lpstr>PowerPoint Presentation</vt:lpstr>
      <vt:lpstr>PowerPoint Presentation</vt:lpstr>
      <vt:lpstr>PowerPoint Presentation</vt:lpstr>
      <vt:lpstr>Ví dụ:</vt:lpstr>
      <vt:lpstr>Bước 1:</vt:lpstr>
      <vt:lpstr>Bước 2:</vt:lpstr>
      <vt:lpstr>Bước 3:</vt:lpstr>
      <vt:lpstr>Bước 4:</vt:lpstr>
      <vt:lpstr>PowerPoint Presentation</vt:lpstr>
      <vt:lpstr>PowerPoint Presentation</vt:lpstr>
      <vt:lpstr>PowerPoint Presentation</vt:lpstr>
      <vt:lpstr>ToggleButton</vt:lpstr>
      <vt:lpstr>ToggleButton</vt:lpstr>
      <vt:lpstr>Thuộc tính quan trọng: </vt:lpstr>
      <vt:lpstr>Một vài phương thức thường sử dụng</vt:lpstr>
      <vt:lpstr>Thuộc tính thường dùng của ToggleButton</vt:lpstr>
      <vt:lpstr>PowerPoint Presentation</vt:lpstr>
      <vt:lpstr>PowerPoint Presentation</vt:lpstr>
      <vt:lpstr>PowerPoint Presentation</vt:lpstr>
      <vt:lpstr>Ví dụ:</vt:lpstr>
      <vt:lpstr>Bước 1:</vt:lpstr>
      <vt:lpstr>Bước 2:</vt:lpstr>
      <vt:lpstr>Bước 3:</vt:lpstr>
      <vt:lpstr>PowerPoint Presentation</vt:lpstr>
      <vt:lpstr>PowerPoint Presentation</vt:lpstr>
      <vt:lpstr>Switch</vt:lpstr>
      <vt:lpstr>Switch</vt:lpstr>
      <vt:lpstr>Một vài phương thức thường sử dụng</vt:lpstr>
      <vt:lpstr>Thuộc tính thường dùng của Switch</vt:lpstr>
      <vt:lpstr>PowerPoint Presentation</vt:lpstr>
      <vt:lpstr>PowerPoint Presentation</vt:lpstr>
      <vt:lpstr>PowerPoint Presentation</vt:lpstr>
      <vt:lpstr>PowerPoint Presentation</vt:lpstr>
      <vt:lpstr>Ví dụ:</vt:lpstr>
      <vt:lpstr>PowerPoint Presentation</vt:lpstr>
      <vt:lpstr>Bước 1:</vt:lpstr>
      <vt:lpstr>Bước 2:</vt:lpstr>
      <vt:lpstr>Bước 3:</vt:lpstr>
      <vt:lpstr>PowerPoint Presentation</vt:lpstr>
      <vt:lpstr>PowerPoint Presentation</vt:lpstr>
      <vt:lpstr>ScrollView</vt:lpstr>
      <vt:lpstr>ScrollView</vt:lpstr>
      <vt:lpstr>Thuộc tính thường dùng của ScrollView</vt:lpstr>
      <vt:lpstr>Spinner</vt:lpstr>
      <vt:lpstr>Spinner</vt:lpstr>
      <vt:lpstr>Thuộc tính XML quan trọng: </vt:lpstr>
      <vt:lpstr>Một số phương thức quan trọng: </vt:lpstr>
      <vt:lpstr>Các sự kiện thường dùng trong Spinner</vt:lpstr>
      <vt:lpstr>Ví dụ:</vt:lpstr>
      <vt:lpstr>Bước 1:</vt:lpstr>
      <vt:lpstr>Bước 2:</vt:lpstr>
      <vt:lpstr>Bước 3:</vt:lpstr>
      <vt:lpstr>m</vt:lpstr>
      <vt:lpstr>PowerPoint Presentation</vt:lpstr>
      <vt:lpstr>PowerPoint Presentation</vt:lpstr>
      <vt:lpstr>ListView</vt:lpstr>
      <vt:lpstr>ListView</vt:lpstr>
      <vt:lpstr>Thuộc tính thường dùng của ListView</vt:lpstr>
      <vt:lpstr>PowerPoint Presentation</vt:lpstr>
      <vt:lpstr>Sự kiện thường dùng trong ListView</vt:lpstr>
      <vt:lpstr>Ví dụ:</vt:lpstr>
      <vt:lpstr>Bước 1:</vt:lpstr>
      <vt:lpstr>Bước 2:</vt:lpstr>
      <vt:lpstr>Bước 3:</vt:lpstr>
      <vt:lpstr>Bước 4:</vt:lpstr>
      <vt:lpstr>PowerPoint Presentation</vt:lpstr>
      <vt:lpstr>PowerPoint Presentation</vt:lpstr>
      <vt:lpstr>Bài Tập</vt:lpstr>
      <vt:lpstr>Bài 3:Lật bài và tính điểm</vt:lpstr>
      <vt:lpstr>Bài 4: Thay đổi font chữ</vt:lpstr>
      <vt:lpstr>Bài 5: Thay đổi hình</vt:lpstr>
      <vt:lpstr>Bài 6: Thu thập thông tin cá nhân</vt:lpstr>
      <vt:lpstr>Bài 7:Thông tin cá nhân</vt:lpstr>
      <vt:lpstr>Bài 8: Xây dựng trắc nghiệm</vt:lpstr>
      <vt:lpstr>PowerPoint Presentation</vt:lpstr>
      <vt:lpstr>PowerPoint Presentation</vt:lpstr>
    </vt:vector>
  </TitlesOfParts>
  <Company>ABC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 Giới thiệu</dc:title>
  <dc:creator>TRUNG</dc:creator>
  <cp:lastModifiedBy>Admin</cp:lastModifiedBy>
  <cp:revision>169</cp:revision>
  <dcterms:created xsi:type="dcterms:W3CDTF">2007-09-12T07:27:45Z</dcterms:created>
  <dcterms:modified xsi:type="dcterms:W3CDTF">2020-04-14T09:01:21Z</dcterms:modified>
</cp:coreProperties>
</file>