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71"/>
  </p:notesMasterIdLst>
  <p:handoutMasterIdLst>
    <p:handoutMasterId r:id="rId72"/>
  </p:handoutMasterIdLst>
  <p:sldIdLst>
    <p:sldId id="257" r:id="rId2"/>
    <p:sldId id="346" r:id="rId3"/>
    <p:sldId id="347" r:id="rId4"/>
    <p:sldId id="348" r:id="rId5"/>
    <p:sldId id="350" r:id="rId6"/>
    <p:sldId id="349" r:id="rId7"/>
    <p:sldId id="351" r:id="rId8"/>
    <p:sldId id="352" r:id="rId9"/>
    <p:sldId id="353" r:id="rId10"/>
    <p:sldId id="354" r:id="rId11"/>
    <p:sldId id="355" r:id="rId12"/>
    <p:sldId id="356" r:id="rId13"/>
    <p:sldId id="357" r:id="rId14"/>
    <p:sldId id="358" r:id="rId15"/>
    <p:sldId id="359" r:id="rId16"/>
    <p:sldId id="360" r:id="rId17"/>
    <p:sldId id="361"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6" r:id="rId31"/>
    <p:sldId id="375"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345" r:id="rId70"/>
  </p:sldIdLst>
  <p:sldSz cx="9144000" cy="6858000" type="screen4x3"/>
  <p:notesSz cx="9144000" cy="68580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7"/>
            <p14:sldId id="348"/>
            <p14:sldId id="350"/>
            <p14:sldId id="349"/>
            <p14:sldId id="351"/>
            <p14:sldId id="352"/>
            <p14:sldId id="353"/>
            <p14:sldId id="354"/>
            <p14:sldId id="355"/>
            <p14:sldId id="356"/>
            <p14:sldId id="357"/>
            <p14:sldId id="358"/>
            <p14:sldId id="359"/>
            <p14:sldId id="360"/>
            <p14:sldId id="361"/>
            <p14:sldId id="363"/>
            <p14:sldId id="364"/>
            <p14:sldId id="365"/>
            <p14:sldId id="366"/>
            <p14:sldId id="367"/>
            <p14:sldId id="368"/>
            <p14:sldId id="369"/>
            <p14:sldId id="370"/>
            <p14:sldId id="371"/>
            <p14:sldId id="372"/>
            <p14:sldId id="373"/>
            <p14:sldId id="374"/>
            <p14:sldId id="376"/>
            <p14:sldId id="375"/>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Untitled Section" id="{E35C4CFB-84D1-4F57-A767-40784B2C765A}">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15/4/2020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15/4/2020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15/4/2020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15/4/2020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15/4/2020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15/4/2020</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15/4/2020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15/4/2020</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15/4/2020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15/4/2020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15/4/2020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mới một </a:t>
            </a:r>
            <a:r>
              <a:rPr lang="en-US" b="1" dirty="0">
                <a:effectLst>
                  <a:outerShdw sx="0" sy="0">
                    <a:srgbClr val="000000"/>
                  </a:outerShdw>
                </a:effectLst>
              </a:rPr>
              <a:t> </a:t>
            </a:r>
            <a:r>
              <a:rPr lang="en-US" dirty="0">
                <a:effectLst>
                  <a:outerShdw sx="0" sy="0">
                    <a:srgbClr val="000000"/>
                  </a:outerShdw>
                </a:effectLst>
              </a:rPr>
              <a:t>activity_listview.xml vào trong thư mục layout và thêm code sau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6596291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99584" y="253712"/>
            <a:ext cx="5524500" cy="5153025"/>
          </a:xfrm>
          <a:prstGeom prst="rect">
            <a:avLst/>
          </a:prstGeom>
        </p:spPr>
      </p:pic>
    </p:spTree>
    <p:extLst>
      <p:ext uri="{BB962C8B-B14F-4D97-AF65-F5344CB8AC3E}">
        <p14:creationId xmlns:p14="http://schemas.microsoft.com/office/powerpoint/2010/main" val="23499945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mới một lớp CustomAdapter.java bên trong package và thêm code sau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1355269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1273" y="34291"/>
            <a:ext cx="7542127" cy="5347126"/>
          </a:xfrm>
          <a:prstGeom prst="rect">
            <a:avLst/>
          </a:prstGeom>
        </p:spPr>
      </p:pic>
    </p:spTree>
    <p:extLst>
      <p:ext uri="{BB962C8B-B14F-4D97-AF65-F5344CB8AC3E}">
        <p14:creationId xmlns:p14="http://schemas.microsoft.com/office/powerpoint/2010/main" val="126246634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4964" y="32232"/>
            <a:ext cx="7921336" cy="5848975"/>
          </a:xfrm>
          <a:prstGeom prst="rect">
            <a:avLst/>
          </a:prstGeom>
        </p:spPr>
      </p:pic>
    </p:spTree>
    <p:extLst>
      <p:ext uri="{BB962C8B-B14F-4D97-AF65-F5344CB8AC3E}">
        <p14:creationId xmlns:p14="http://schemas.microsoft.com/office/powerpoint/2010/main" val="22074392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bước này chúng ta khởi tạo </a:t>
            </a:r>
            <a:r>
              <a:rPr lang="en-US" b="1" dirty="0">
                <a:effectLst>
                  <a:outerShdw sx="0" sy="0">
                    <a:srgbClr val="000000"/>
                  </a:outerShdw>
                </a:effectLst>
              </a:rPr>
              <a:t>ListView. </a:t>
            </a:r>
            <a:r>
              <a:rPr lang="en-US" dirty="0">
                <a:effectLst>
                  <a:outerShdw sx="0" sy="0">
                    <a:srgbClr val="000000"/>
                  </a:outerShdw>
                </a:effectLst>
              </a:rPr>
              <a:t>Tiếp theo,</a:t>
            </a:r>
            <a:r>
              <a:rPr lang="en-US" b="1" dirty="0">
                <a:effectLst>
                  <a:outerShdw sx="0" sy="0">
                    <a:srgbClr val="000000"/>
                  </a:outerShdw>
                </a:effectLst>
              </a:rPr>
              <a:t> </a:t>
            </a:r>
            <a:r>
              <a:rPr lang="en-US" dirty="0">
                <a:effectLst>
                  <a:outerShdw sx="0" sy="0">
                    <a:srgbClr val="000000"/>
                  </a:outerShdw>
                </a:effectLst>
              </a:rPr>
              <a:t>chúng ta tạo 1 mảng cho image, 1 mảng cho tên image. Lưu các hình ảnh vào thư mục drawable.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smtClean="0"/>
              <a:t>Bước 5:</a:t>
            </a:r>
            <a:endParaRPr lang="en-US" dirty="0"/>
          </a:p>
        </p:txBody>
      </p:sp>
    </p:spTree>
    <p:extLst>
      <p:ext uri="{BB962C8B-B14F-4D97-AF65-F5344CB8AC3E}">
        <p14:creationId xmlns:p14="http://schemas.microsoft.com/office/powerpoint/2010/main" val="56321751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34291"/>
            <a:ext cx="6416761" cy="5449997"/>
          </a:xfrm>
          <a:prstGeom prst="rect">
            <a:avLst/>
          </a:prstGeom>
        </p:spPr>
      </p:pic>
    </p:spTree>
    <p:extLst>
      <p:ext uri="{BB962C8B-B14F-4D97-AF65-F5344CB8AC3E}">
        <p14:creationId xmlns:p14="http://schemas.microsoft.com/office/powerpoint/2010/main" val="34812748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88818" y="0"/>
            <a:ext cx="7907482" cy="5754391"/>
          </a:xfrm>
          <a:prstGeom prst="rect">
            <a:avLst/>
          </a:prstGeom>
        </p:spPr>
      </p:pic>
    </p:spTree>
    <p:extLst>
      <p:ext uri="{BB962C8B-B14F-4D97-AF65-F5344CB8AC3E}">
        <p14:creationId xmlns:p14="http://schemas.microsoft.com/office/powerpoint/2010/main" val="15064471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TimePickerDialog </a:t>
            </a:r>
          </a:p>
        </p:txBody>
      </p:sp>
    </p:spTree>
    <p:extLst>
      <p:ext uri="{BB962C8B-B14F-4D97-AF65-F5344CB8AC3E}">
        <p14:creationId xmlns:p14="http://schemas.microsoft.com/office/powerpoint/2010/main" val="40934392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DE" dirty="0"/>
              <a:t>Time Picker trong Android cho phép  lựa chọn thời gian của ngày trong chế độ hoặc 24 h hoặc AM/PM. Thời gian bao gồm các định dạng hour, minute, và clock. Android cung cấp tính năng này thông qua lớp TimePicker.</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a:t>TimePickerDialog </a:t>
            </a:r>
          </a:p>
        </p:txBody>
      </p:sp>
    </p:spTree>
    <p:extLst>
      <p:ext uri="{BB962C8B-B14F-4D97-AF65-F5344CB8AC3E}">
        <p14:creationId xmlns:p14="http://schemas.microsoft.com/office/powerpoint/2010/main" val="21223202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được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Xử</a:t>
            </a:r>
            <a:r>
              <a:rPr lang="en-US" dirty="0"/>
              <a:t> </a:t>
            </a:r>
            <a:r>
              <a:rPr lang="en-US" dirty="0" err="1"/>
              <a:t>lý</a:t>
            </a:r>
            <a:r>
              <a:rPr lang="en-US" dirty="0"/>
              <a:t> </a:t>
            </a:r>
            <a:r>
              <a:rPr lang="en-US" dirty="0" err="1"/>
              <a:t>được</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Sử</a:t>
            </a:r>
            <a:r>
              <a:rPr lang="en-US" dirty="0"/>
              <a:t> </a:t>
            </a:r>
            <a:r>
              <a:rPr lang="en-US" dirty="0" err="1"/>
              <a:t>dụng</a:t>
            </a:r>
            <a:r>
              <a:rPr lang="en-US" dirty="0"/>
              <a:t> </a:t>
            </a:r>
            <a:r>
              <a:rPr lang="en-US" dirty="0" err="1"/>
              <a:t>thành</a:t>
            </a:r>
            <a:r>
              <a:rPr lang="en-US" dirty="0"/>
              <a:t> </a:t>
            </a:r>
            <a:r>
              <a:rPr lang="en-US" dirty="0" err="1"/>
              <a:t>thạo</a:t>
            </a:r>
            <a:r>
              <a:rPr lang="en-US" dirty="0"/>
              <a:t> IDE Android Studio </a:t>
            </a:r>
            <a:r>
              <a:rPr lang="en-US" dirty="0" err="1"/>
              <a:t>để</a:t>
            </a:r>
            <a:r>
              <a:rPr lang="en-US" dirty="0"/>
              <a:t> </a:t>
            </a:r>
            <a:r>
              <a:rPr lang="en-US" dirty="0" err="1"/>
              <a:t>viết</a:t>
            </a:r>
            <a:r>
              <a:rPr lang="en-US" dirty="0"/>
              <a:t> </a:t>
            </a:r>
            <a:r>
              <a:rPr lang="en-US" dirty="0" err="1"/>
              <a:t>chương</a:t>
            </a:r>
            <a:r>
              <a:rPr lang="en-US" dirty="0"/>
              <a:t> </a:t>
            </a:r>
            <a:r>
              <a:rPr lang="en-US" dirty="0" err="1"/>
              <a:t>trình</a:t>
            </a:r>
            <a:r>
              <a:rPr lang="en-US" dirty="0"/>
              <a:t> Android</a:t>
            </a:r>
          </a:p>
          <a:p>
            <a:pPr lvl="0"/>
            <a:r>
              <a:rPr lang="en-US" dirty="0" err="1"/>
              <a:t>Hình</a:t>
            </a:r>
            <a:r>
              <a:rPr lang="en-US" dirty="0"/>
              <a:t> </a:t>
            </a:r>
            <a:r>
              <a:rPr lang="en-US" dirty="0" err="1"/>
              <a:t>thành</a:t>
            </a:r>
            <a:r>
              <a:rPr lang="en-US" dirty="0"/>
              <a:t> </a:t>
            </a:r>
            <a:r>
              <a:rPr lang="en-US" dirty="0" err="1"/>
              <a:t>thói</a:t>
            </a:r>
            <a:r>
              <a:rPr lang="en-US" dirty="0"/>
              <a:t> </a:t>
            </a:r>
            <a:r>
              <a:rPr lang="en-US" dirty="0" err="1"/>
              <a:t>quen</a:t>
            </a:r>
            <a:r>
              <a:rPr lang="en-US" dirty="0"/>
              <a:t> </a:t>
            </a:r>
            <a:r>
              <a:rPr lang="en-US" dirty="0" err="1"/>
              <a:t>thiết</a:t>
            </a:r>
            <a:r>
              <a:rPr lang="en-US" dirty="0"/>
              <a:t> </a:t>
            </a:r>
            <a:r>
              <a:rPr lang="en-US" dirty="0" err="1"/>
              <a:t>kế</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tiếp</a:t>
            </a:r>
            <a:r>
              <a:rPr lang="en-US" dirty="0"/>
              <a:t> </a:t>
            </a:r>
            <a:r>
              <a:rPr lang="en-US" dirty="0" err="1"/>
              <a:t>cận</a:t>
            </a:r>
            <a:r>
              <a:rPr lang="en-US" dirty="0"/>
              <a:t> Top-Down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setCurrentHour</a:t>
            </a:r>
            <a:r>
              <a:rPr lang="en-US" dirty="0"/>
              <a:t>(Integer currentHour): Phương thức này dùng để thiết lập ngày hiện tại cho mộtTimePicker</a:t>
            </a:r>
          </a:p>
          <a:p>
            <a:pPr lvl="0"/>
            <a:r>
              <a:rPr lang="en-US" b="1" dirty="0"/>
              <a:t>setCurrentMinute(Integer currentMinute): </a:t>
            </a:r>
            <a:r>
              <a:rPr lang="en-US" dirty="0"/>
              <a:t>Phương thức này dùng để thiết lập ngày hiện tại cho</a:t>
            </a:r>
            <a:r>
              <a:rPr lang="en-US" b="1" dirty="0"/>
              <a:t> </a:t>
            </a:r>
            <a:r>
              <a:rPr lang="en-US" dirty="0"/>
              <a:t>một</a:t>
            </a:r>
            <a:r>
              <a:rPr lang="en-US" b="1" dirty="0"/>
              <a:t>TimePicker</a:t>
            </a:r>
            <a:endParaRPr lang="en-US" dirty="0"/>
          </a:p>
          <a:p>
            <a:pPr lvl="0"/>
            <a:r>
              <a:rPr lang="en-US" b="1" dirty="0"/>
              <a:t>getCurrentHour(): </a:t>
            </a:r>
            <a:r>
              <a:rPr lang="en-US" dirty="0"/>
              <a:t>Phương thức này lấy giờ hiện tại của </a:t>
            </a:r>
            <a:r>
              <a:rPr lang="en-US" b="1" dirty="0"/>
              <a:t>TimePicker</a:t>
            </a:r>
            <a:endParaRPr lang="en-US" dirty="0"/>
          </a:p>
          <a:p>
            <a:pPr lvl="0"/>
            <a:r>
              <a:rPr lang="en-US" b="1" dirty="0"/>
              <a:t>getCurrentMinute(): </a:t>
            </a:r>
            <a:r>
              <a:rPr lang="en-US" dirty="0"/>
              <a:t>Phương thức này lấy phút hiện tại của </a:t>
            </a:r>
            <a:r>
              <a:rPr lang="en-US" b="1" dirty="0" smtClean="0"/>
              <a:t>TimePicker</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normAutofit fontScale="90000"/>
          </a:bodyPr>
          <a:lstStyle/>
          <a:p>
            <a:pPr lvl="0"/>
            <a:r>
              <a:rPr lang="en-US" dirty="0"/>
              <a:t>Các phương thức thường dùng của </a:t>
            </a:r>
            <a:r>
              <a:rPr lang="en-US" dirty="0" smtClean="0"/>
              <a:t>TimePicker</a:t>
            </a:r>
            <a:endParaRPr lang="en-US" dirty="0"/>
          </a:p>
        </p:txBody>
      </p:sp>
    </p:spTree>
    <p:extLst>
      <p:ext uri="{BB962C8B-B14F-4D97-AF65-F5344CB8AC3E}">
        <p14:creationId xmlns:p14="http://schemas.microsoft.com/office/powerpoint/2010/main" val="58424909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dirty="0"/>
              <a:t>setIs24HourView(Boolean is24HourView): </a:t>
            </a:r>
            <a:r>
              <a:rPr lang="en-US" dirty="0"/>
              <a:t>Phương thức dùng thiết lập chế độ giờ hiển thì là 24h hay là hiển thị dạng </a:t>
            </a:r>
            <a:r>
              <a:rPr lang="en-US" b="1" dirty="0"/>
              <a:t>AM/PM.</a:t>
            </a:r>
            <a:r>
              <a:rPr lang="en-US" dirty="0"/>
              <a:t> Trong phương thức này thiết lập chế độ</a:t>
            </a:r>
            <a:r>
              <a:rPr lang="en-US" b="1" dirty="0"/>
              <a:t> true/false.</a:t>
            </a:r>
            <a:r>
              <a:rPr lang="en-US" dirty="0"/>
              <a:t> Nếu giá trị </a:t>
            </a:r>
            <a:r>
              <a:rPr lang="en-US" b="1" dirty="0"/>
              <a:t>true </a:t>
            </a:r>
            <a:r>
              <a:rPr lang="en-US" dirty="0"/>
              <a:t>chế độ hiển thị theo 24h, nếu </a:t>
            </a:r>
            <a:r>
              <a:rPr lang="en-US" b="1" dirty="0"/>
              <a:t>false </a:t>
            </a:r>
            <a:r>
              <a:rPr lang="en-US" dirty="0"/>
              <a:t>hiển thị theo chế độ </a:t>
            </a:r>
            <a:r>
              <a:rPr lang="en-US" b="1" dirty="0"/>
              <a:t>AM/PM</a:t>
            </a:r>
            <a:endParaRPr lang="en-US" dirty="0"/>
          </a:p>
          <a:p>
            <a:pPr lvl="0"/>
            <a:r>
              <a:rPr lang="en-US" b="1" dirty="0"/>
              <a:t>is24HourView(): </a:t>
            </a:r>
            <a:r>
              <a:rPr lang="en-US" dirty="0"/>
              <a:t>Phương này kiểm tra xem chế độ hiện tại là</a:t>
            </a:r>
            <a:r>
              <a:rPr lang="en-US" b="1" dirty="0"/>
              <a:t> 24h </a:t>
            </a:r>
            <a:r>
              <a:rPr lang="en-US" dirty="0"/>
              <a:t>hay </a:t>
            </a:r>
            <a:r>
              <a:rPr lang="en-US" b="1" dirty="0"/>
              <a:t>AM/PM. </a:t>
            </a:r>
            <a:r>
              <a:rPr lang="en-US" dirty="0"/>
              <a:t>Phương thức này trả về </a:t>
            </a:r>
            <a:r>
              <a:rPr lang="en-US" b="1" dirty="0"/>
              <a:t>true </a:t>
            </a:r>
            <a:r>
              <a:rPr lang="en-US" dirty="0"/>
              <a:t>nếu nó đang ở chế độ </a:t>
            </a:r>
            <a:r>
              <a:rPr lang="en-US" b="1" dirty="0"/>
              <a:t>24h </a:t>
            </a:r>
            <a:r>
              <a:rPr lang="en-US" dirty="0"/>
              <a:t>ngược lại </a:t>
            </a:r>
            <a:r>
              <a:rPr lang="en-US" b="1" dirty="0"/>
              <a:t>false </a:t>
            </a:r>
            <a:r>
              <a:rPr lang="en-US" dirty="0"/>
              <a:t>đang ở chế độ </a:t>
            </a:r>
            <a:r>
              <a:rPr lang="en-US" b="1" dirty="0"/>
              <a:t>AM/PM</a:t>
            </a:r>
            <a:endParaRPr lang="en-US" dirty="0"/>
          </a:p>
          <a:p>
            <a:pPr lvl="0"/>
            <a:r>
              <a:rPr lang="en-US" b="1" dirty="0"/>
              <a:t>setOnTimeChangedListener(TimePicker.OnTimeChangedListener onTimeChangedListener): </a:t>
            </a:r>
            <a:r>
              <a:rPr lang="en-US" dirty="0"/>
              <a:t>Phương thức này thiết lập hàm </a:t>
            </a:r>
            <a:r>
              <a:rPr lang="en-US" dirty="0" smtClean="0"/>
              <a:t>callback </a:t>
            </a:r>
            <a:r>
              <a:rPr lang="en-US" dirty="0"/>
              <a:t>mà chỉ rằng thời gian đã được chỉnh sửa bởi người </a:t>
            </a:r>
            <a:r>
              <a:rPr lang="en-US" dirty="0" smtClean="0"/>
              <a:t>dùng</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155199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android:id: </a:t>
            </a:r>
            <a:r>
              <a:rPr lang="en-US" dirty="0"/>
              <a:t>Là thuộc tính duy nhất của </a:t>
            </a:r>
            <a:r>
              <a:rPr lang="en-US" b="1" dirty="0"/>
              <a:t>TimePicker</a:t>
            </a:r>
            <a:endParaRPr lang="en-US" dirty="0"/>
          </a:p>
          <a:p>
            <a:pPr lvl="0"/>
            <a:r>
              <a:rPr lang="en-US" b="1" dirty="0"/>
              <a:t>android:timePickerMode: </a:t>
            </a:r>
            <a:r>
              <a:rPr lang="en-US" dirty="0"/>
              <a:t>thuộc tính này thường được sử dụng để thiết lập chế độ hiển thị dạng đồng hồ là </a:t>
            </a:r>
            <a:r>
              <a:rPr lang="en-US" b="1" dirty="0"/>
              <a:t>spinner </a:t>
            </a:r>
            <a:r>
              <a:rPr lang="en-US" dirty="0"/>
              <a:t>hay là </a:t>
            </a:r>
            <a:r>
              <a:rPr lang="en-US" b="1" dirty="0"/>
              <a:t>clock</a:t>
            </a:r>
            <a:r>
              <a:rPr lang="en-US" dirty="0"/>
              <a:t>.</a:t>
            </a:r>
          </a:p>
          <a:p>
            <a:pPr lvl="0"/>
            <a:r>
              <a:rPr lang="en-US" b="1" dirty="0"/>
              <a:t>android:background: </a:t>
            </a:r>
            <a:r>
              <a:rPr lang="en-US" dirty="0"/>
              <a:t>Thuộc tính này thiết lập màu nền hoặc image trong thư mục drawable cho </a:t>
            </a:r>
            <a:r>
              <a:rPr lang="en-US" b="1" dirty="0"/>
              <a:t>TimePicker</a:t>
            </a:r>
            <a:r>
              <a:rPr lang="en-US" dirty="0"/>
              <a:t>.</a:t>
            </a:r>
          </a:p>
          <a:p>
            <a:pPr lvl="0"/>
            <a:r>
              <a:rPr lang="en-US" b="1" dirty="0"/>
              <a:t>android:padding: </a:t>
            </a:r>
            <a:r>
              <a:rPr lang="en-US" dirty="0"/>
              <a:t>Thuộc tính này xác định khoảng cách từ đường viền của </a:t>
            </a:r>
            <a:r>
              <a:rPr lang="en-US" b="1" dirty="0"/>
              <a:t>TimePicker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fontScale="90000"/>
          </a:bodyPr>
          <a:lstStyle/>
          <a:p>
            <a:pPr lvl="0"/>
            <a:r>
              <a:rPr lang="en-US" dirty="0"/>
              <a:t>Một số thuộc tính thường dùng của </a:t>
            </a:r>
            <a:r>
              <a:rPr lang="en-US" dirty="0" smtClean="0"/>
              <a:t>TimePicker</a:t>
            </a:r>
            <a:endParaRPr lang="en-US" dirty="0"/>
          </a:p>
        </p:txBody>
      </p:sp>
    </p:spTree>
    <p:extLst>
      <p:ext uri="{BB962C8B-B14F-4D97-AF65-F5344CB8AC3E}">
        <p14:creationId xmlns:p14="http://schemas.microsoft.com/office/powerpoint/2010/main" val="150738110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7699" y="990599"/>
            <a:ext cx="5889887" cy="4381501"/>
          </a:xfrm>
          <a:prstGeom prst="rect">
            <a:avLst/>
          </a:prstGeom>
        </p:spPr>
      </p:pic>
    </p:spTree>
    <p:extLst>
      <p:ext uri="{BB962C8B-B14F-4D97-AF65-F5344CB8AC3E}">
        <p14:creationId xmlns:p14="http://schemas.microsoft.com/office/powerpoint/2010/main" val="72491887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TimePicker </a:t>
            </a:r>
            <a:r>
              <a:rPr lang="en-US" dirty="0"/>
              <a:t>và một </a:t>
            </a:r>
            <a:r>
              <a:rPr lang="en-US" b="1" dirty="0"/>
              <a:t>TextView</a:t>
            </a:r>
            <a:r>
              <a:rPr lang="en-US" dirty="0"/>
              <a:t>. Khi người sử dụng tùy chỉnh giờ trên TimePicker chúng ta sẽ lấy giá trị của nó rồi hiển thị trên </a:t>
            </a:r>
            <a:r>
              <a:rPr lang="en-US" b="1" dirty="0"/>
              <a:t>TextView </a:t>
            </a:r>
            <a:r>
              <a:rPr lang="en-US" dirty="0"/>
              <a:t>và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5638800" y="2895600"/>
            <a:ext cx="3171825" cy="3143250"/>
          </a:xfrm>
          <a:prstGeom prst="rect">
            <a:avLst/>
          </a:prstGeom>
        </p:spPr>
      </p:pic>
    </p:spTree>
    <p:extLst>
      <p:ext uri="{BB962C8B-B14F-4D97-AF65-F5344CB8AC3E}">
        <p14:creationId xmlns:p14="http://schemas.microsoft.com/office/powerpoint/2010/main" val="427837358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TimePicker</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5691564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30074263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bươc này chúng ta khởi tạo </a:t>
            </a:r>
            <a:r>
              <a:rPr lang="en-US" b="1" dirty="0">
                <a:effectLst>
                  <a:outerShdw sx="0" sy="0">
                    <a:srgbClr val="000000"/>
                  </a:outerShdw>
                </a:effectLst>
              </a:rPr>
              <a:t>TimePicker </a:t>
            </a:r>
            <a:r>
              <a:rPr lang="en-US" dirty="0">
                <a:effectLst>
                  <a:outerShdw sx="0" sy="0">
                    <a:srgbClr val="000000"/>
                  </a:outerShdw>
                </a:effectLst>
              </a:rPr>
              <a:t>và </a:t>
            </a:r>
            <a:r>
              <a:rPr lang="en-US" b="1" dirty="0">
                <a:effectLst>
                  <a:outerShdw sx="0" sy="0">
                    <a:srgbClr val="000000"/>
                  </a:outerShdw>
                </a:effectLst>
              </a:rPr>
              <a:t>TextView. TextView </a:t>
            </a:r>
            <a:r>
              <a:rPr lang="en-US" dirty="0">
                <a:effectLst>
                  <a:outerShdw sx="0" sy="0">
                    <a:srgbClr val="000000"/>
                  </a:outerShdw>
                </a:effectLst>
              </a:rPr>
              <a:t>dùng để hiển thị thời gian của </a:t>
            </a:r>
            <a:r>
              <a:rPr lang="en-US" b="1" dirty="0">
                <a:effectLst>
                  <a:outerShdw sx="0" sy="0">
                    <a:srgbClr val="000000"/>
                  </a:outerShdw>
                </a:effectLst>
              </a:rPr>
              <a:t>TimePicker. </a:t>
            </a:r>
            <a:r>
              <a:rPr lang="en-US" dirty="0">
                <a:effectLst>
                  <a:outerShdw sx="0" sy="0">
                    <a:srgbClr val="000000"/>
                  </a:outerShdw>
                </a:effectLst>
              </a:rPr>
              <a:t>Trong bước này chúng ta thiết lập sự kiện cho </a:t>
            </a:r>
            <a:r>
              <a:rPr lang="en-US" b="1" dirty="0">
                <a:effectLst>
                  <a:outerShdw sx="0" sy="0">
                    <a:srgbClr val="000000"/>
                  </a:outerShdw>
                </a:effectLst>
              </a:rPr>
              <a:t>TimePicker </a:t>
            </a:r>
            <a:r>
              <a:rPr lang="en-US" dirty="0">
                <a:effectLst>
                  <a:outerShdw sx="0" sy="0">
                    <a:srgbClr val="000000"/>
                  </a:outerShdw>
                </a:effectLst>
              </a:rPr>
              <a:t>thông qua sự kiện </a:t>
            </a:r>
            <a:r>
              <a:rPr lang="en-US" b="1" dirty="0">
                <a:effectLst>
                  <a:outerShdw sx="0" sy="0">
                    <a:srgbClr val="000000"/>
                  </a:outerShdw>
                </a:effectLst>
              </a:rPr>
              <a:t>setOnTimeChangedListener() </a:t>
            </a:r>
            <a:r>
              <a:rPr lang="en-US" dirty="0">
                <a:effectLst>
                  <a:outerShdw sx="0" sy="0">
                    <a:srgbClr val="000000"/>
                  </a:outerShdw>
                </a:effectLst>
              </a:rPr>
              <a:t>chúng ta sẽ lấy giá trị thời gian hiện tại của TimePicker sau đó hiển thị ra</a:t>
            </a:r>
            <a:r>
              <a:rPr lang="en-US" b="1" dirty="0">
                <a:effectLst>
                  <a:outerShdw sx="0" sy="0">
                    <a:srgbClr val="000000"/>
                  </a:outerShdw>
                </a:effectLst>
              </a:rPr>
              <a:t>TextView </a:t>
            </a:r>
            <a:r>
              <a:rPr lang="en-US" dirty="0">
                <a:effectLst>
                  <a:outerShdw sx="0" sy="0">
                    <a:srgbClr val="000000"/>
                  </a:outerShdw>
                </a:effectLst>
              </a:rPr>
              <a:t>và </a:t>
            </a:r>
            <a:r>
              <a:rPr lang="en-US" b="1" dirty="0">
                <a:effectLst>
                  <a:outerShdw sx="0" sy="0">
                    <a:srgbClr val="000000"/>
                  </a:outerShdw>
                </a:effectLst>
              </a:rPr>
              <a:t>Toast.</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53282922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22239"/>
            <a:ext cx="7010400" cy="5501217"/>
          </a:xfrm>
          <a:prstGeom prst="rect">
            <a:avLst/>
          </a:prstGeom>
        </p:spPr>
      </p:pic>
    </p:spTree>
    <p:extLst>
      <p:ext uri="{BB962C8B-B14F-4D97-AF65-F5344CB8AC3E}">
        <p14:creationId xmlns:p14="http://schemas.microsoft.com/office/powerpoint/2010/main" val="261418682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4531"/>
            <a:ext cx="7391400" cy="5692091"/>
          </a:xfrm>
          <a:prstGeom prst="rect">
            <a:avLst/>
          </a:prstGeom>
        </p:spPr>
      </p:pic>
    </p:spTree>
    <p:extLst>
      <p:ext uri="{BB962C8B-B14F-4D97-AF65-F5344CB8AC3E}">
        <p14:creationId xmlns:p14="http://schemas.microsoft.com/office/powerpoint/2010/main" val="9340634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ListView</a:t>
            </a:r>
          </a:p>
        </p:txBody>
      </p:sp>
    </p:spTree>
    <p:extLst>
      <p:ext uri="{BB962C8B-B14F-4D97-AF65-F5344CB8AC3E}">
        <p14:creationId xmlns:p14="http://schemas.microsoft.com/office/powerpoint/2010/main" val="24000237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DatePicker Dialog</a:t>
            </a:r>
          </a:p>
        </p:txBody>
      </p:sp>
    </p:spTree>
    <p:extLst>
      <p:ext uri="{BB962C8B-B14F-4D97-AF65-F5344CB8AC3E}">
        <p14:creationId xmlns:p14="http://schemas.microsoft.com/office/powerpoint/2010/main" val="359402831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Date Picker trong Android cho phép  lựa chọn date bao gồm ngày, tháng, và năm trong Custom UI của. Với tính năng này, Android cung cấp các thành phần DatePicker và DatePickerDialog.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a:t>DatePicker Dialog</a:t>
            </a:r>
          </a:p>
        </p:txBody>
      </p:sp>
    </p:spTree>
    <p:extLst>
      <p:ext uri="{BB962C8B-B14F-4D97-AF65-F5344CB8AC3E}">
        <p14:creationId xmlns:p14="http://schemas.microsoft.com/office/powerpoint/2010/main" val="9133810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setSpinnersShown(boolean shown): </a:t>
            </a:r>
            <a:r>
              <a:rPr lang="en-US" dirty="0"/>
              <a:t>Phương thức này thường sử dụng để hiện thi DatePicker ở dạng spinner hay không. Trong phương thức này chúng ta có thể thiết lập giá trị </a:t>
            </a:r>
            <a:r>
              <a:rPr lang="en-US" b="1" dirty="0"/>
              <a:t>true </a:t>
            </a:r>
            <a:r>
              <a:rPr lang="en-US" dirty="0"/>
              <a:t>hoặc </a:t>
            </a:r>
            <a:r>
              <a:rPr lang="en-US" b="1" dirty="0"/>
              <a:t>false. </a:t>
            </a:r>
            <a:r>
              <a:rPr lang="en-US" dirty="0"/>
              <a:t>Nếu giá trị là</a:t>
            </a:r>
            <a:r>
              <a:rPr lang="en-US" b="1" dirty="0"/>
              <a:t> false </a:t>
            </a:r>
            <a:r>
              <a:rPr lang="en-US" dirty="0"/>
              <a:t>thì spinner không hiển thị. Mặc định là </a:t>
            </a:r>
            <a:r>
              <a:rPr lang="en-US" b="1" dirty="0"/>
              <a:t>true</a:t>
            </a:r>
            <a:endParaRPr lang="en-US" dirty="0"/>
          </a:p>
          <a:p>
            <a:pPr lvl="0"/>
            <a:r>
              <a:rPr lang="en-US" b="1" dirty="0"/>
              <a:t>getDayOfMonth(): </a:t>
            </a:r>
            <a:r>
              <a:rPr lang="en-US" dirty="0"/>
              <a:t>Phương thức này được sử dụng để lấy ngày trong  tháng từ </a:t>
            </a:r>
            <a:r>
              <a:rPr lang="en-US" b="1" dirty="0"/>
              <a:t>DatePicker. </a:t>
            </a:r>
            <a:r>
              <a:rPr lang="en-US" dirty="0"/>
              <a:t>Phương thức này trả về một số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normAutofit fontScale="90000"/>
          </a:bodyPr>
          <a:lstStyle/>
          <a:p>
            <a:pPr lvl="0"/>
            <a:r>
              <a:rPr lang="en-US" dirty="0"/>
              <a:t>Các phương thức thường dùng của </a:t>
            </a:r>
            <a:r>
              <a:rPr lang="en-US" dirty="0" smtClean="0"/>
              <a:t>DatePicker</a:t>
            </a:r>
            <a:endParaRPr lang="en-US" dirty="0"/>
          </a:p>
        </p:txBody>
      </p:sp>
    </p:spTree>
    <p:extLst>
      <p:ext uri="{BB962C8B-B14F-4D97-AF65-F5344CB8AC3E}">
        <p14:creationId xmlns:p14="http://schemas.microsoft.com/office/powerpoint/2010/main" val="86287806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getMonth(): </a:t>
            </a:r>
            <a:r>
              <a:rPr lang="en-US" dirty="0"/>
              <a:t>Phương thức này được sử dụng để lấy tháng từ </a:t>
            </a:r>
            <a:r>
              <a:rPr lang="en-US" b="1" dirty="0"/>
              <a:t>DatePicker. </a:t>
            </a:r>
            <a:r>
              <a:rPr lang="en-US" dirty="0"/>
              <a:t>Phương thức này trả về một số nguyên.</a:t>
            </a:r>
          </a:p>
          <a:p>
            <a:pPr lvl="0"/>
            <a:r>
              <a:rPr lang="en-US" b="1" dirty="0"/>
              <a:t>getYear(): </a:t>
            </a:r>
            <a:r>
              <a:rPr lang="en-US" dirty="0"/>
              <a:t>Phương thức này được sử dụng để lấy năm từ </a:t>
            </a:r>
            <a:r>
              <a:rPr lang="en-US" b="1" dirty="0"/>
              <a:t>DatePicker. </a:t>
            </a:r>
            <a:r>
              <a:rPr lang="en-US" dirty="0"/>
              <a:t>Phương thức này trả về một số nguyên.</a:t>
            </a:r>
          </a:p>
          <a:p>
            <a:pPr lvl="0"/>
            <a:r>
              <a:rPr lang="en-US" b="1" dirty="0"/>
              <a:t>getFirstDayOfWeek(): </a:t>
            </a:r>
            <a:r>
              <a:rPr lang="en-US" dirty="0"/>
              <a:t>Phương thức này lấy ngày đầu tiên trong tuần. Phương thức này trả về một số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1006730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DatePicker</a:t>
            </a:r>
            <a:r>
              <a:rPr lang="en-US" dirty="0"/>
              <a:t>.</a:t>
            </a:r>
          </a:p>
          <a:p>
            <a:pPr lvl="0"/>
            <a:r>
              <a:rPr lang="en-US" b="1" dirty="0"/>
              <a:t>android:datePickerMode:</a:t>
            </a:r>
            <a:r>
              <a:rPr lang="en-US" dirty="0"/>
              <a:t>Thuộc tính này thường dùng để thiết lập </a:t>
            </a:r>
            <a:r>
              <a:rPr lang="en-US" b="1" dirty="0"/>
              <a:t>DatePicker </a:t>
            </a:r>
            <a:r>
              <a:rPr lang="en-US" dirty="0"/>
              <a:t>theo chế độ </a:t>
            </a:r>
            <a:r>
              <a:rPr lang="en-US" b="1" dirty="0"/>
              <a:t>spinner </a:t>
            </a:r>
            <a:r>
              <a:rPr lang="en-US" dirty="0"/>
              <a:t>hay </a:t>
            </a:r>
            <a:r>
              <a:rPr lang="en-US" b="1" dirty="0"/>
              <a:t>calendar</a:t>
            </a:r>
            <a:r>
              <a:rPr lang="en-US" dirty="0"/>
              <a:t>. </a:t>
            </a:r>
          </a:p>
          <a:p>
            <a:pPr lvl="0"/>
            <a:r>
              <a:rPr lang="en-US" b="1" dirty="0"/>
              <a:t>android:background: </a:t>
            </a:r>
            <a:r>
              <a:rPr lang="en-US" dirty="0"/>
              <a:t>Thuộc tính này thiết lập màu nền hoặc image trong thư mục drawable cho </a:t>
            </a:r>
            <a:r>
              <a:rPr lang="en-US" b="1" dirty="0"/>
              <a:t>DatePicker</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normAutofit fontScale="90000"/>
          </a:bodyPr>
          <a:lstStyle/>
          <a:p>
            <a:pPr lvl="0"/>
            <a:r>
              <a:rPr lang="en-US" dirty="0"/>
              <a:t>Một số thuộc tính thường dùng của </a:t>
            </a:r>
            <a:r>
              <a:rPr lang="en-US" dirty="0" smtClean="0"/>
              <a:t>DatePicker</a:t>
            </a:r>
            <a:endParaRPr lang="en-US" dirty="0"/>
          </a:p>
        </p:txBody>
      </p:sp>
    </p:spTree>
    <p:extLst>
      <p:ext uri="{BB962C8B-B14F-4D97-AF65-F5344CB8AC3E}">
        <p14:creationId xmlns:p14="http://schemas.microsoft.com/office/powerpoint/2010/main" val="312522094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android:padding: </a:t>
            </a:r>
            <a:r>
              <a:rPr lang="en-US" dirty="0"/>
              <a:t>Thuộc tính này xác định khoảng cách từ đường viền của </a:t>
            </a:r>
            <a:r>
              <a:rPr lang="en-US" b="1" dirty="0"/>
              <a:t>TimePicker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78080127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DatePicker </a:t>
            </a:r>
            <a:r>
              <a:rPr lang="en-US" dirty="0"/>
              <a:t>và một </a:t>
            </a:r>
            <a:r>
              <a:rPr lang="en-US" b="1" dirty="0"/>
              <a:t>Button</a:t>
            </a:r>
            <a:r>
              <a:rPr lang="en-US" dirty="0"/>
              <a:t>. Khi người sử dụng chọn ngày  trên </a:t>
            </a:r>
            <a:r>
              <a:rPr lang="en-US" b="1" dirty="0"/>
              <a:t>DatePicker </a:t>
            </a:r>
            <a:r>
              <a:rPr lang="en-US" dirty="0"/>
              <a:t>và click vào </a:t>
            </a:r>
            <a:r>
              <a:rPr lang="en-US" b="1" dirty="0"/>
              <a:t>Button "Submit"</a:t>
            </a:r>
            <a:r>
              <a:rPr lang="en-US" dirty="0"/>
              <a:t> chúng ta sẽ lấy giá trị của </a:t>
            </a:r>
            <a:r>
              <a:rPr lang="en-US" b="1" dirty="0"/>
              <a:t>DatePicker </a:t>
            </a:r>
            <a:r>
              <a:rPr lang="en-US" dirty="0"/>
              <a:t>rồi hiển thị lên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67694462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2025736" y="988541"/>
            <a:ext cx="4486275" cy="4383560"/>
          </a:xfrm>
          <a:prstGeom prst="rect">
            <a:avLst/>
          </a:prstGeom>
        </p:spPr>
      </p:pic>
    </p:spTree>
    <p:extLst>
      <p:ext uri="{BB962C8B-B14F-4D97-AF65-F5344CB8AC3E}">
        <p14:creationId xmlns:p14="http://schemas.microsoft.com/office/powerpoint/2010/main" val="187804289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DatePicker</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55634613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33545008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thực tế, các ứng dụng Android có liên quan đến ListView thì đa phần chúng ta phải điều chỉnh lại layout cho đúng với yêu cầu của khách hàng. Và cách điều chỉnh lại layout là tạo Custom Layout cho ListView </a:t>
            </a:r>
          </a:p>
          <a:p>
            <a:r>
              <a:rPr lang="en-US" dirty="0"/>
              <a:t>Sự khác nhau giữa ListView thông thường và ListView có layout được điều chỉnh lại là ở việc khởi tạo Adapter.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Custom ListView</a:t>
            </a:r>
          </a:p>
        </p:txBody>
      </p:sp>
    </p:spTree>
    <p:extLst>
      <p:ext uri="{BB962C8B-B14F-4D97-AF65-F5344CB8AC3E}">
        <p14:creationId xmlns:p14="http://schemas.microsoft.com/office/powerpoint/2010/main" val="26941067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Trong bươc này chúng ta khởi tạo </a:t>
            </a:r>
            <a:r>
              <a:rPr lang="en-US" b="1" dirty="0">
                <a:effectLst>
                  <a:outerShdw sx="0" sy="0">
                    <a:srgbClr val="000000"/>
                  </a:outerShdw>
                </a:effectLst>
              </a:rPr>
              <a:t>DatePicker </a:t>
            </a:r>
            <a:r>
              <a:rPr lang="en-US" dirty="0">
                <a:effectLst>
                  <a:outerShdw sx="0" sy="0">
                    <a:srgbClr val="000000"/>
                  </a:outerShdw>
                </a:effectLst>
              </a:rPr>
              <a:t>và </a:t>
            </a:r>
            <a:r>
              <a:rPr lang="en-US" b="1" dirty="0">
                <a:effectLst>
                  <a:outerShdw sx="0" sy="0">
                    <a:srgbClr val="000000"/>
                  </a:outerShdw>
                </a:effectLst>
              </a:rPr>
              <a:t>Button. </a:t>
            </a:r>
            <a:r>
              <a:rPr lang="en-US" dirty="0">
                <a:effectLst>
                  <a:outerShdw sx="0" sy="0">
                    <a:srgbClr val="000000"/>
                  </a:outerShdw>
                </a:effectLst>
              </a:rPr>
              <a:t>Sau đó, thiết lập sự kiện </a:t>
            </a:r>
            <a:r>
              <a:rPr lang="en-US" b="1" dirty="0">
                <a:effectLst>
                  <a:outerShdw sx="0" sy="0">
                    <a:srgbClr val="000000"/>
                  </a:outerShdw>
                </a:effectLst>
              </a:rPr>
              <a:t>onClickListener()</a:t>
            </a:r>
            <a:r>
              <a:rPr lang="en-US" dirty="0">
                <a:effectLst>
                  <a:outerShdw sx="0" sy="0">
                    <a:srgbClr val="000000"/>
                  </a:outerShdw>
                </a:effectLst>
              </a:rPr>
              <a:t> cho</a:t>
            </a:r>
            <a:r>
              <a:rPr lang="en-US" b="1" dirty="0">
                <a:effectLst>
                  <a:outerShdw sx="0" sy="0">
                    <a:srgbClr val="000000"/>
                  </a:outerShdw>
                </a:effectLst>
              </a:rPr>
              <a:t>Button. </a:t>
            </a:r>
            <a:r>
              <a:rPr lang="en-US" dirty="0">
                <a:effectLst>
                  <a:outerShdw sx="0" sy="0">
                    <a:srgbClr val="000000"/>
                  </a:outerShdw>
                </a:effectLst>
              </a:rPr>
              <a:t>Khi người sử dụng click vào Button này chúng ta lấy giá trị  ngày, tháng, năm của </a:t>
            </a:r>
            <a:r>
              <a:rPr lang="en-US" b="1" dirty="0">
                <a:effectLst>
                  <a:outerShdw sx="0" sy="0">
                    <a:srgbClr val="000000"/>
                  </a:outerShdw>
                </a:effectLst>
              </a:rPr>
              <a:t>DatePicker </a:t>
            </a:r>
            <a:r>
              <a:rPr lang="en-US" dirty="0">
                <a:effectLst>
                  <a:outerShdw sx="0" sy="0">
                    <a:srgbClr val="000000"/>
                  </a:outerShdw>
                </a:effectLst>
              </a:rPr>
              <a:t>và hiển thị nó thông qua </a:t>
            </a:r>
            <a:r>
              <a:rPr lang="en-US" b="1" dirty="0">
                <a:effectLst>
                  <a:outerShdw sx="0" sy="0">
                    <a:srgbClr val="000000"/>
                  </a:outerShdw>
                </a:effectLst>
              </a:rPr>
              <a:t>Toast</a:t>
            </a:r>
            <a:r>
              <a:rPr lang="en-US" dirty="0">
                <a:effectLst>
                  <a:outerShdw sx="0" sy="0">
                    <a:srgbClr val="000000"/>
                  </a:outerShdw>
                </a:effectLst>
              </a:rPr>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218825646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0"/>
            <a:ext cx="7010400" cy="5503832"/>
          </a:xfrm>
          <a:prstGeom prst="rect">
            <a:avLst/>
          </a:prstGeom>
        </p:spPr>
      </p:pic>
    </p:spTree>
    <p:extLst>
      <p:ext uri="{BB962C8B-B14F-4D97-AF65-F5344CB8AC3E}">
        <p14:creationId xmlns:p14="http://schemas.microsoft.com/office/powerpoint/2010/main" val="192598177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37309" y="34291"/>
            <a:ext cx="6525491" cy="5621580"/>
          </a:xfrm>
          <a:prstGeom prst="rect">
            <a:avLst/>
          </a:prstGeom>
        </p:spPr>
      </p:pic>
    </p:spTree>
    <p:extLst>
      <p:ext uri="{BB962C8B-B14F-4D97-AF65-F5344CB8AC3E}">
        <p14:creationId xmlns:p14="http://schemas.microsoft.com/office/powerpoint/2010/main" val="103752170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TabHost</a:t>
            </a:r>
            <a:endParaRPr lang="en-US" dirty="0"/>
          </a:p>
        </p:txBody>
      </p:sp>
    </p:spTree>
    <p:extLst>
      <p:ext uri="{BB962C8B-B14F-4D97-AF65-F5344CB8AC3E}">
        <p14:creationId xmlns:p14="http://schemas.microsoft.com/office/powerpoint/2010/main" val="421032196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Tabhost trong android là một dạng giao diện điều khiển bằng thẻ tab cho phép người dùng có thể chuyển đổi các khung hình khác nhau trong cùng một giao diện Activity.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r>
              <a:rPr lang="en-US" dirty="0"/>
              <a:t>TabHost</a:t>
            </a:r>
            <a:endParaRPr lang="en-US" dirty="0"/>
          </a:p>
        </p:txBody>
      </p:sp>
    </p:spTree>
    <p:extLst>
      <p:ext uri="{BB962C8B-B14F-4D97-AF65-F5344CB8AC3E}">
        <p14:creationId xmlns:p14="http://schemas.microsoft.com/office/powerpoint/2010/main" val="306317838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55740" y="-1"/>
            <a:ext cx="7940560" cy="537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4589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TabHost: Là container chính chứa các Tab buttons và Tab contents</a:t>
            </a:r>
          </a:p>
          <a:p>
            <a:pPr lvl="0"/>
            <a:r>
              <a:rPr lang="en-US" dirty="0"/>
              <a:t>TabWidget : Để định dạng cho các Tab buttons : Nhãn, icon, …</a:t>
            </a:r>
          </a:p>
          <a:p>
            <a:pPr lvl="0"/>
            <a:r>
              <a:rPr lang="en-US" dirty="0"/>
              <a:t>FrameLayout : là container để chứa các layout cho Tab contens. Chỉ có FrameLayout là view group được dùng cho Tab contents, không thể dùng các loại Layout khác.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7832258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setIndicator(CharSequence label):</a:t>
            </a:r>
            <a:r>
              <a:rPr lang="en-US" dirty="0"/>
              <a:t> Phương thức này được sử dụng để thiết lập chuỗi nhãn lên trên tab.</a:t>
            </a:r>
          </a:p>
          <a:p>
            <a:pPr lvl="0"/>
            <a:r>
              <a:rPr lang="en-US" b="1" i="1" dirty="0"/>
              <a:t>setIndicator</a:t>
            </a:r>
            <a:r>
              <a:rPr lang="en-US" i="1" dirty="0"/>
              <a:t>(CharSequence label,Drawable icon):</a:t>
            </a:r>
            <a:r>
              <a:rPr lang="en-US" dirty="0"/>
              <a:t> Phương thức này được sử dụng để thiết lập chuỗi nhãn và một icon lên trên tab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fontScale="90000"/>
          </a:bodyPr>
          <a:lstStyle/>
          <a:p>
            <a:r>
              <a:rPr lang="en-US" dirty="0"/>
              <a:t>Các phương thức quan trong của TabSpec</a:t>
            </a:r>
            <a:endParaRPr lang="en-US" dirty="0"/>
          </a:p>
        </p:txBody>
      </p:sp>
    </p:spTree>
    <p:extLst>
      <p:ext uri="{BB962C8B-B14F-4D97-AF65-F5344CB8AC3E}">
        <p14:creationId xmlns:p14="http://schemas.microsoft.com/office/powerpoint/2010/main" val="93037481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a:t>addTab</a:t>
            </a:r>
            <a:r>
              <a:rPr lang="en-US" dirty="0"/>
              <a:t>(TabSpec tabSpec): Phương thức này được sử dụng để thêm một tab mới cho một tab widget. </a:t>
            </a:r>
          </a:p>
          <a:p>
            <a:pPr lvl="0"/>
            <a:r>
              <a:rPr lang="en-US" dirty="0"/>
              <a:t>c</a:t>
            </a:r>
            <a:r>
              <a:rPr lang="en-US" b="1" i="1" dirty="0"/>
              <a:t>learAllTabs</a:t>
            </a:r>
            <a:r>
              <a:rPr lang="en-US" dirty="0"/>
              <a:t>(): Phương thức này được sử dụng xóa tất cả các tab trên TabHost</a:t>
            </a:r>
          </a:p>
          <a:p>
            <a:pPr lvl="0"/>
            <a:r>
              <a:rPr lang="en-US" dirty="0"/>
              <a:t>setCurrentTab(int index): Phương thức này được sử dụng để thiết lập tab được chọn. Mặc định trong TabHost tab đầu tiên là tab hiện tại.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normAutofit fontScale="90000"/>
          </a:bodyPr>
          <a:lstStyle/>
          <a:p>
            <a:r>
              <a:rPr lang="en-US" dirty="0"/>
              <a:t>Một số phương thức quan trọng của Tabhost</a:t>
            </a:r>
            <a:endParaRPr lang="en-US" dirty="0"/>
          </a:p>
        </p:txBody>
      </p:sp>
    </p:spTree>
    <p:extLst>
      <p:ext uri="{BB962C8B-B14F-4D97-AF65-F5344CB8AC3E}">
        <p14:creationId xmlns:p14="http://schemas.microsoft.com/office/powerpoint/2010/main" val="103593277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setOnTabChangedListener(OnTabChangeListenerl):</a:t>
            </a:r>
            <a:r>
              <a:rPr lang="en-US" dirty="0"/>
              <a:t> Phương thức này được sử dụng khi một tab thay đổi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329743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t="14888"/>
          <a:stretch/>
        </p:blipFill>
        <p:spPr bwMode="auto">
          <a:xfrm>
            <a:off x="609600" y="988541"/>
            <a:ext cx="7886700" cy="4383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091501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xây dụng ứng dụng sử dụng tabhost dùng để hiển thị 3 tab : Home, Contact, About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2286000" y="2057400"/>
            <a:ext cx="3876675" cy="3590925"/>
          </a:xfrm>
          <a:prstGeom prst="rect">
            <a:avLst/>
          </a:prstGeom>
        </p:spPr>
      </p:pic>
    </p:spTree>
    <p:extLst>
      <p:ext uri="{BB962C8B-B14F-4D97-AF65-F5344CB8AC3E}">
        <p14:creationId xmlns:p14="http://schemas.microsoft.com/office/powerpoint/2010/main" val="235875322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DemoTabHost: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843320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fontAlgn="base"/>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tạo layout</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400120320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2673" y="34290"/>
            <a:ext cx="5036127" cy="5809501"/>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8" name="Rectangle 7"/>
          <p:cNvSpPr/>
          <p:nvPr/>
        </p:nvSpPr>
        <p:spPr>
          <a:xfrm>
            <a:off x="4343400" y="2291159"/>
            <a:ext cx="3555782" cy="613245"/>
          </a:xfrm>
          <a:prstGeom prst="rect">
            <a:avLst/>
          </a:prstGeom>
        </p:spPr>
        <p:txBody>
          <a:bodyPr wrap="none">
            <a:spAutoFit/>
          </a:bodyPr>
          <a:lstStyle/>
          <a:p>
            <a:pPr marL="342900" lvl="0" indent="-342900" algn="just">
              <a:lnSpc>
                <a:spcPct val="115000"/>
              </a:lnSpc>
              <a:spcBef>
                <a:spcPts val="600"/>
              </a:spcBef>
              <a:spcAft>
                <a:spcPts val="600"/>
              </a:spcAft>
              <a:buFont typeface="Wingdings" panose="05000000000000000000" pitchFamily="2" charset="2"/>
              <a:buChar char=""/>
            </a:pPr>
            <a:r>
              <a:rPr lang="en-US" sz="3200" dirty="0">
                <a:solidFill>
                  <a:srgbClr val="000000"/>
                </a:solidFill>
                <a:latin typeface="Times New Roman" panose="02020603050405020304" pitchFamily="18" charset="0"/>
                <a:ea typeface="Times New Roman" panose="02020603050405020304" pitchFamily="18" charset="0"/>
              </a:rPr>
              <a:t>activity_main.xml</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364746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1089581"/>
            <a:ext cx="6781800" cy="4482491"/>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normAutofit/>
          </a:bodyPr>
          <a:lstStyle/>
          <a:p>
            <a:pPr lvl="0"/>
            <a:r>
              <a:rPr lang="en-US" dirty="0" smtClean="0"/>
              <a:t>activity_about.xml</a:t>
            </a:r>
            <a:endParaRPr lang="en-US" dirty="0"/>
          </a:p>
        </p:txBody>
      </p:sp>
    </p:spTree>
    <p:extLst>
      <p:ext uri="{BB962C8B-B14F-4D97-AF65-F5344CB8AC3E}">
        <p14:creationId xmlns:p14="http://schemas.microsoft.com/office/powerpoint/2010/main" val="364912878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914400"/>
            <a:ext cx="7315200" cy="4839286"/>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normAutofit/>
          </a:bodyPr>
          <a:lstStyle/>
          <a:p>
            <a:pPr lvl="0"/>
            <a:r>
              <a:rPr lang="en-US" dirty="0" smtClean="0"/>
              <a:t>activity_contact.xml</a:t>
            </a:r>
            <a:endParaRPr lang="en-US" dirty="0"/>
          </a:p>
        </p:txBody>
      </p:sp>
    </p:spTree>
    <p:extLst>
      <p:ext uri="{BB962C8B-B14F-4D97-AF65-F5344CB8AC3E}">
        <p14:creationId xmlns:p14="http://schemas.microsoft.com/office/powerpoint/2010/main" val="39717280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88818" y="1104735"/>
            <a:ext cx="7259782" cy="474487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normAutofit/>
          </a:bodyPr>
          <a:lstStyle/>
          <a:p>
            <a:pPr lvl="0"/>
            <a:r>
              <a:rPr lang="en-US" dirty="0" smtClean="0"/>
              <a:t>activity_home.xml</a:t>
            </a:r>
            <a:endParaRPr lang="en-US" dirty="0"/>
          </a:p>
        </p:txBody>
      </p:sp>
    </p:spTree>
    <p:extLst>
      <p:ext uri="{BB962C8B-B14F-4D97-AF65-F5344CB8AC3E}">
        <p14:creationId xmlns:p14="http://schemas.microsoft.com/office/powerpoint/2010/main" val="192890727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a:t>
            </a:r>
            <a:r>
              <a:rPr lang="en-US" dirty="0">
                <a:effectLst>
                  <a:outerShdw sx="0" sy="0">
                    <a:srgbClr val="000000"/>
                  </a:outerShdw>
                </a:effectLst>
              </a:rPr>
              <a:t>và thêm code.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a:picLocks noChangeAspect="1"/>
          </p:cNvPicPr>
          <p:nvPr/>
        </p:nvPicPr>
        <p:blipFill>
          <a:blip r:embed="rId2"/>
          <a:stretch>
            <a:fillRect/>
          </a:stretch>
        </p:blipFill>
        <p:spPr>
          <a:xfrm>
            <a:off x="609600" y="1683720"/>
            <a:ext cx="4972050" cy="4248150"/>
          </a:xfrm>
          <a:prstGeom prst="rect">
            <a:avLst/>
          </a:prstGeom>
        </p:spPr>
      </p:pic>
    </p:spTree>
    <p:extLst>
      <p:ext uri="{BB962C8B-B14F-4D97-AF65-F5344CB8AC3E}">
        <p14:creationId xmlns:p14="http://schemas.microsoft.com/office/powerpoint/2010/main" val="20953743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5292" y="152400"/>
            <a:ext cx="6351069" cy="5839711"/>
          </a:xfrm>
          <a:prstGeom prst="rect">
            <a:avLst/>
          </a:prstGeom>
        </p:spPr>
      </p:pic>
    </p:spTree>
    <p:extLst>
      <p:ext uri="{BB962C8B-B14F-4D97-AF65-F5344CB8AC3E}">
        <p14:creationId xmlns:p14="http://schemas.microsoft.com/office/powerpoint/2010/main" val="404304075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700087" y="1143000"/>
            <a:ext cx="7617041" cy="3657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r>
              <a:rPr lang="en-US" dirty="0"/>
              <a:t>AboutActivity.java</a:t>
            </a:r>
            <a:endParaRPr lang="en-US" dirty="0"/>
          </a:p>
        </p:txBody>
      </p:sp>
    </p:spTree>
    <p:extLst>
      <p:ext uri="{BB962C8B-B14F-4D97-AF65-F5344CB8AC3E}">
        <p14:creationId xmlns:p14="http://schemas.microsoft.com/office/powerpoint/2010/main" val="362153849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fontAlgn="base"/>
            <a:r>
              <a:rPr lang="en-US" dirty="0">
                <a:effectLst>
                  <a:outerShdw sx="0" sy="0">
                    <a:srgbClr val="000000"/>
                  </a:outerShdw>
                </a:effectLst>
              </a:rPr>
              <a:t>Tạo một lớp dùng để quản lý dữ liệu. </a:t>
            </a:r>
          </a:p>
          <a:p>
            <a:pPr lvl="0" fontAlgn="base"/>
            <a:r>
              <a:rPr lang="en-US" dirty="0">
                <a:effectLst>
                  <a:outerShdw sx="0" sy="0">
                    <a:srgbClr val="000000"/>
                  </a:outerShdw>
                </a:effectLst>
              </a:rPr>
              <a:t>Tạo thêm một layout cho một item của ListView. </a:t>
            </a:r>
          </a:p>
          <a:p>
            <a:pPr lvl="0" fontAlgn="base"/>
            <a:r>
              <a:rPr lang="en-US" dirty="0">
                <a:effectLst>
                  <a:outerShdw sx="0" sy="0">
                    <a:srgbClr val="000000"/>
                  </a:outerShdw>
                </a:effectLst>
              </a:rPr>
              <a:t>Tạo lớp Custom Adapter kế thừa từ lớp ArrayAdapter. </a:t>
            </a:r>
          </a:p>
          <a:p>
            <a:pPr lvl="0" fontAlgn="base"/>
            <a:r>
              <a:rPr lang="en-US" dirty="0">
                <a:effectLst>
                  <a:outerShdw sx="0" sy="0">
                    <a:srgbClr val="000000"/>
                  </a:outerShdw>
                </a:effectLst>
              </a:rPr>
              <a:t>Hiển thị dữ liệu lên ListView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79876114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87065" y="1219200"/>
            <a:ext cx="7597913" cy="3657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r>
              <a:rPr lang="en-US" dirty="0"/>
              <a:t>ContactActivity.java</a:t>
            </a:r>
            <a:endParaRPr lang="en-US" dirty="0"/>
          </a:p>
        </p:txBody>
      </p:sp>
    </p:spTree>
    <p:extLst>
      <p:ext uri="{BB962C8B-B14F-4D97-AF65-F5344CB8AC3E}">
        <p14:creationId xmlns:p14="http://schemas.microsoft.com/office/powerpoint/2010/main" val="219503470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44236" y="1143000"/>
            <a:ext cx="6518564" cy="313686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normAutofit/>
          </a:bodyPr>
          <a:lstStyle/>
          <a:p>
            <a:r>
              <a:rPr lang="en-US" i="1" dirty="0" smtClean="0"/>
              <a:t>HomeActivity.java</a:t>
            </a:r>
            <a:endParaRPr lang="en-US" dirty="0"/>
          </a:p>
        </p:txBody>
      </p:sp>
    </p:spTree>
    <p:extLst>
      <p:ext uri="{BB962C8B-B14F-4D97-AF65-F5344CB8AC3E}">
        <p14:creationId xmlns:p14="http://schemas.microsoft.com/office/powerpoint/2010/main" val="9346587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Thực hành</a:t>
            </a:r>
            <a:endParaRPr lang="en-US" dirty="0"/>
          </a:p>
        </p:txBody>
      </p:sp>
    </p:spTree>
    <p:extLst>
      <p:ext uri="{BB962C8B-B14F-4D97-AF65-F5344CB8AC3E}">
        <p14:creationId xmlns:p14="http://schemas.microsoft.com/office/powerpoint/2010/main" val="1026950976"/>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dirty="0" smtClean="0"/>
              <a:t>Bài 9: Xây </a:t>
            </a:r>
            <a:r>
              <a:rPr lang="en-US" dirty="0"/>
              <a:t>dựng listview country</a:t>
            </a:r>
            <a:endParaRPr lang="en-US" dirty="0"/>
          </a:p>
        </p:txBody>
      </p:sp>
      <p:sp>
        <p:nvSpPr>
          <p:cNvPr id="7" name="Content Placeholder 6"/>
          <p:cNvSpPr>
            <a:spLocks noGrp="1"/>
          </p:cNvSpPr>
          <p:nvPr>
            <p:ph idx="1"/>
          </p:nvPr>
        </p:nvSpPr>
        <p:spPr/>
        <p:txBody>
          <a:bodyPr/>
          <a:lstStyle/>
          <a:p>
            <a:endParaRPr lang="en-US"/>
          </a:p>
        </p:txBody>
      </p:sp>
      <p:pic>
        <p:nvPicPr>
          <p:cNvPr id="8" name="Picture 7"/>
          <p:cNvPicPr/>
          <p:nvPr/>
        </p:nvPicPr>
        <p:blipFill>
          <a:blip r:embed="rId2"/>
          <a:stretch>
            <a:fillRect/>
          </a:stretch>
        </p:blipFill>
        <p:spPr>
          <a:xfrm>
            <a:off x="587086" y="990599"/>
            <a:ext cx="4518314" cy="4381501"/>
          </a:xfrm>
          <a:prstGeom prst="rect">
            <a:avLst/>
          </a:prstGeom>
        </p:spPr>
      </p:pic>
    </p:spTree>
    <p:extLst>
      <p:ext uri="{BB962C8B-B14F-4D97-AF65-F5344CB8AC3E}">
        <p14:creationId xmlns:p14="http://schemas.microsoft.com/office/powerpoint/2010/main" val="268956011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normAutofit fontScale="90000"/>
          </a:bodyPr>
          <a:lstStyle/>
          <a:p>
            <a:r>
              <a:rPr lang="en-US" dirty="0" smtClean="0"/>
              <a:t>Bài 10: Xây </a:t>
            </a:r>
            <a:r>
              <a:rPr lang="en-US" dirty="0"/>
              <a:t>dựng chương trình đặt đồ ăn</a:t>
            </a:r>
            <a:endParaRPr lang="en-US" dirty="0"/>
          </a:p>
        </p:txBody>
      </p:sp>
      <p:pic>
        <p:nvPicPr>
          <p:cNvPr id="8" name="Picture 7"/>
          <p:cNvPicPr/>
          <p:nvPr/>
        </p:nvPicPr>
        <p:blipFill>
          <a:blip r:embed="rId2"/>
          <a:stretch>
            <a:fillRect/>
          </a:stretch>
        </p:blipFill>
        <p:spPr>
          <a:xfrm>
            <a:off x="4653021" y="858281"/>
            <a:ext cx="3652779" cy="2265919"/>
          </a:xfrm>
          <a:prstGeom prst="rect">
            <a:avLst/>
          </a:prstGeom>
        </p:spPr>
      </p:pic>
      <p:pic>
        <p:nvPicPr>
          <p:cNvPr id="9" name="Picture 8"/>
          <p:cNvPicPr/>
          <p:nvPr/>
        </p:nvPicPr>
        <p:blipFill>
          <a:blip r:embed="rId3"/>
          <a:stretch>
            <a:fillRect/>
          </a:stretch>
        </p:blipFill>
        <p:spPr>
          <a:xfrm>
            <a:off x="4570455" y="3222317"/>
            <a:ext cx="3735345" cy="2599046"/>
          </a:xfrm>
          <a:prstGeom prst="rect">
            <a:avLst/>
          </a:prstGeom>
        </p:spPr>
      </p:pic>
      <p:pic>
        <p:nvPicPr>
          <p:cNvPr id="10" name="Picture 9"/>
          <p:cNvPicPr/>
          <p:nvPr/>
        </p:nvPicPr>
        <p:blipFill>
          <a:blip r:embed="rId4"/>
          <a:stretch>
            <a:fillRect/>
          </a:stretch>
        </p:blipFill>
        <p:spPr>
          <a:xfrm>
            <a:off x="495299" y="755177"/>
            <a:ext cx="3990975" cy="5264623"/>
          </a:xfrm>
          <a:prstGeom prst="rect">
            <a:avLst/>
          </a:prstGeom>
        </p:spPr>
      </p:pic>
    </p:spTree>
    <p:extLst>
      <p:ext uri="{BB962C8B-B14F-4D97-AF65-F5344CB8AC3E}">
        <p14:creationId xmlns:p14="http://schemas.microsoft.com/office/powerpoint/2010/main" val="86664940"/>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normAutofit fontScale="90000"/>
          </a:bodyPr>
          <a:lstStyle/>
          <a:p>
            <a:r>
              <a:rPr lang="en-US" dirty="0" smtClean="0"/>
              <a:t>Bài 11: </a:t>
            </a:r>
            <a:r>
              <a:rPr lang="en-US" dirty="0"/>
              <a:t>Xây dựng chương trình danh sách cầu thủ</a:t>
            </a:r>
            <a:endParaRPr lang="en-US" dirty="0"/>
          </a:p>
        </p:txBody>
      </p:sp>
      <p:pic>
        <p:nvPicPr>
          <p:cNvPr id="7" name="Content Placeholder 6"/>
          <p:cNvPicPr>
            <a:picLocks noGrp="1"/>
          </p:cNvPicPr>
          <p:nvPr>
            <p:ph idx="1"/>
          </p:nvPr>
        </p:nvPicPr>
        <p:blipFill>
          <a:blip r:embed="rId2"/>
          <a:stretch>
            <a:fillRect/>
          </a:stretch>
        </p:blipFill>
        <p:spPr>
          <a:xfrm>
            <a:off x="2645763" y="990600"/>
            <a:ext cx="3814374" cy="4381500"/>
          </a:xfrm>
          <a:prstGeom prst="rect">
            <a:avLst/>
          </a:prstGeom>
        </p:spPr>
      </p:pic>
    </p:spTree>
    <p:extLst>
      <p:ext uri="{BB962C8B-B14F-4D97-AF65-F5344CB8AC3E}">
        <p14:creationId xmlns:p14="http://schemas.microsoft.com/office/powerpoint/2010/main" val="385493307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normAutofit fontScale="90000"/>
          </a:bodyPr>
          <a:lstStyle/>
          <a:p>
            <a:r>
              <a:rPr lang="en-US" dirty="0" smtClean="0"/>
              <a:t>Bài 12: Xây </a:t>
            </a:r>
            <a:r>
              <a:rPr lang="en-US" dirty="0"/>
              <a:t>dựng chương trình hiển thị danh sách cầu thủ và cập nhật danh sách</a:t>
            </a:r>
            <a:endParaRPr lang="en-US" dirty="0"/>
          </a:p>
        </p:txBody>
      </p:sp>
      <p:pic>
        <p:nvPicPr>
          <p:cNvPr id="8" name="Picture 7"/>
          <p:cNvPicPr/>
          <p:nvPr/>
        </p:nvPicPr>
        <p:blipFill>
          <a:blip r:embed="rId2"/>
          <a:stretch>
            <a:fillRect/>
          </a:stretch>
        </p:blipFill>
        <p:spPr>
          <a:xfrm>
            <a:off x="457200" y="955294"/>
            <a:ext cx="3971925" cy="4752975"/>
          </a:xfrm>
          <a:prstGeom prst="rect">
            <a:avLst/>
          </a:prstGeom>
        </p:spPr>
      </p:pic>
      <p:pic>
        <p:nvPicPr>
          <p:cNvPr id="10" name="Picture 9"/>
          <p:cNvPicPr/>
          <p:nvPr/>
        </p:nvPicPr>
        <p:blipFill>
          <a:blip r:embed="rId3"/>
          <a:stretch>
            <a:fillRect/>
          </a:stretch>
        </p:blipFill>
        <p:spPr>
          <a:xfrm>
            <a:off x="5000625" y="955294"/>
            <a:ext cx="3495675" cy="2702306"/>
          </a:xfrm>
          <a:prstGeom prst="rect">
            <a:avLst/>
          </a:prstGeom>
        </p:spPr>
      </p:pic>
      <p:pic>
        <p:nvPicPr>
          <p:cNvPr id="11" name="Content Placeholder 10"/>
          <p:cNvPicPr>
            <a:picLocks noGrp="1"/>
          </p:cNvPicPr>
          <p:nvPr>
            <p:ph idx="1"/>
          </p:nvPr>
        </p:nvPicPr>
        <p:blipFill>
          <a:blip r:embed="rId4"/>
          <a:stretch>
            <a:fillRect/>
          </a:stretch>
        </p:blipFill>
        <p:spPr>
          <a:xfrm>
            <a:off x="5000625" y="3790859"/>
            <a:ext cx="3568786" cy="2228941"/>
          </a:xfrm>
          <a:prstGeom prst="rect">
            <a:avLst/>
          </a:prstGeom>
        </p:spPr>
      </p:pic>
    </p:spTree>
    <p:extLst>
      <p:ext uri="{BB962C8B-B14F-4D97-AF65-F5344CB8AC3E}">
        <p14:creationId xmlns:p14="http://schemas.microsoft.com/office/powerpoint/2010/main" val="426760974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normAutofit fontScale="90000"/>
          </a:bodyPr>
          <a:lstStyle/>
          <a:p>
            <a:r>
              <a:rPr lang="en-US" dirty="0" smtClean="0"/>
              <a:t>Bài 13: Hiển </a:t>
            </a:r>
            <a:r>
              <a:rPr lang="en-US" dirty="0"/>
              <a:t>thị danh sách film và cập danh sách film</a:t>
            </a:r>
            <a:endParaRPr lang="en-US" dirty="0"/>
          </a:p>
        </p:txBody>
      </p:sp>
      <p:pic>
        <p:nvPicPr>
          <p:cNvPr id="7" name="Content Placeholder 6"/>
          <p:cNvPicPr>
            <a:picLocks noGrp="1"/>
          </p:cNvPicPr>
          <p:nvPr>
            <p:ph idx="1"/>
          </p:nvPr>
        </p:nvPicPr>
        <p:blipFill>
          <a:blip r:embed="rId2"/>
          <a:stretch>
            <a:fillRect/>
          </a:stretch>
        </p:blipFill>
        <p:spPr>
          <a:xfrm>
            <a:off x="457200" y="1143000"/>
            <a:ext cx="3990975" cy="3705225"/>
          </a:xfrm>
          <a:prstGeom prst="rect">
            <a:avLst/>
          </a:prstGeom>
        </p:spPr>
      </p:pic>
      <p:pic>
        <p:nvPicPr>
          <p:cNvPr id="8" name="Picture 7"/>
          <p:cNvPicPr/>
          <p:nvPr/>
        </p:nvPicPr>
        <p:blipFill>
          <a:blip r:embed="rId3"/>
          <a:stretch>
            <a:fillRect/>
          </a:stretch>
        </p:blipFill>
        <p:spPr>
          <a:xfrm>
            <a:off x="4726132" y="1217935"/>
            <a:ext cx="3952875" cy="4638675"/>
          </a:xfrm>
          <a:prstGeom prst="rect">
            <a:avLst/>
          </a:prstGeom>
        </p:spPr>
      </p:pic>
    </p:spTree>
    <p:extLst>
      <p:ext uri="{BB962C8B-B14F-4D97-AF65-F5344CB8AC3E}">
        <p14:creationId xmlns:p14="http://schemas.microsoft.com/office/powerpoint/2010/main" val="3008349475"/>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normAutofit fontScale="90000"/>
          </a:bodyPr>
          <a:lstStyle/>
          <a:p>
            <a:r>
              <a:rPr lang="en-US" dirty="0" smtClean="0"/>
              <a:t>Bài 14: Xây </a:t>
            </a:r>
            <a:r>
              <a:rPr lang="en-US" dirty="0"/>
              <a:t>dựng chương trình quản lý danh bạ</a:t>
            </a:r>
            <a:endParaRPr lang="en-US" dirty="0"/>
          </a:p>
        </p:txBody>
      </p:sp>
      <p:pic>
        <p:nvPicPr>
          <p:cNvPr id="7" name="Content Placeholder 6"/>
          <p:cNvPicPr>
            <a:picLocks noGrp="1"/>
          </p:cNvPicPr>
          <p:nvPr>
            <p:ph idx="1"/>
          </p:nvPr>
        </p:nvPicPr>
        <p:blipFill>
          <a:blip r:embed="rId2"/>
          <a:stretch>
            <a:fillRect/>
          </a:stretch>
        </p:blipFill>
        <p:spPr>
          <a:xfrm>
            <a:off x="514350" y="1219200"/>
            <a:ext cx="4038600" cy="3038475"/>
          </a:xfrm>
          <a:prstGeom prst="rect">
            <a:avLst/>
          </a:prstGeom>
        </p:spPr>
      </p:pic>
      <p:pic>
        <p:nvPicPr>
          <p:cNvPr id="8" name="Picture 7"/>
          <p:cNvPicPr/>
          <p:nvPr/>
        </p:nvPicPr>
        <p:blipFill>
          <a:blip r:embed="rId3"/>
          <a:stretch>
            <a:fillRect/>
          </a:stretch>
        </p:blipFill>
        <p:spPr>
          <a:xfrm>
            <a:off x="4800600" y="1228292"/>
            <a:ext cx="4010025" cy="4210050"/>
          </a:xfrm>
          <a:prstGeom prst="rect">
            <a:avLst/>
          </a:prstGeom>
        </p:spPr>
      </p:pic>
    </p:spTree>
    <p:extLst>
      <p:ext uri="{BB962C8B-B14F-4D97-AF65-F5344CB8AC3E}">
        <p14:creationId xmlns:p14="http://schemas.microsoft.com/office/powerpoint/2010/main" val="718613102"/>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15/4/2020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69</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có một </a:t>
            </a:r>
            <a:r>
              <a:rPr lang="en-US" b="1" dirty="0"/>
              <a:t>ListView </a:t>
            </a:r>
            <a:r>
              <a:rPr lang="en-US" dirty="0"/>
              <a:t>để hiển thị tên các nước cùng với lá cờ nước đó</a:t>
            </a:r>
            <a:r>
              <a:rPr lang="en-US" b="1" dirty="0"/>
              <a:t>.</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875809" y="2209800"/>
            <a:ext cx="3952875" cy="3905250"/>
          </a:xfrm>
          <a:prstGeom prst="rect">
            <a:avLst/>
          </a:prstGeom>
        </p:spPr>
      </p:pic>
      <p:pic>
        <p:nvPicPr>
          <p:cNvPr id="8" name="Picture 7"/>
          <p:cNvPicPr/>
          <p:nvPr/>
        </p:nvPicPr>
        <p:blipFill>
          <a:blip r:embed="rId3"/>
          <a:stretch>
            <a:fillRect/>
          </a:stretch>
        </p:blipFill>
        <p:spPr>
          <a:xfrm>
            <a:off x="5101820" y="2195328"/>
            <a:ext cx="3981450" cy="3672072"/>
          </a:xfrm>
          <a:prstGeom prst="rect">
            <a:avLst/>
          </a:prstGeom>
        </p:spPr>
      </p:pic>
    </p:spTree>
    <p:extLst>
      <p:ext uri="{BB962C8B-B14F-4D97-AF65-F5344CB8AC3E}">
        <p14:creationId xmlns:p14="http://schemas.microsoft.com/office/powerpoint/2010/main" val="3333076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ListViewCustom: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8600645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15/4/2020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762000" y="2089472"/>
            <a:ext cx="5543550" cy="3714750"/>
          </a:xfrm>
          <a:prstGeom prst="rect">
            <a:avLst/>
          </a:prstGeom>
        </p:spPr>
      </p:pic>
    </p:spTree>
    <p:extLst>
      <p:ext uri="{BB962C8B-B14F-4D97-AF65-F5344CB8AC3E}">
        <p14:creationId xmlns:p14="http://schemas.microsoft.com/office/powerpoint/2010/main" val="310286476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3138</TotalTime>
  <Words>2171</Words>
  <Application>Microsoft Office PowerPoint</Application>
  <PresentationFormat>On-screen Show (4:3)</PresentationFormat>
  <Paragraphs>302</Paragraphs>
  <Slides>69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Times New Roman</vt:lpstr>
      <vt:lpstr>Wingdings</vt:lpstr>
      <vt:lpstr>Mau</vt:lpstr>
      <vt:lpstr>Giao diện người dùng và xử lý sự kiện</vt:lpstr>
      <vt:lpstr>MỤC TIÊU THỰC HIỆN</vt:lpstr>
      <vt:lpstr>Custom ListView</vt:lpstr>
      <vt:lpstr>Custom ListView</vt:lpstr>
      <vt:lpstr>PowerPoint Presentation</vt:lpstr>
      <vt:lpstr>PowerPoint Presentation</vt:lpstr>
      <vt:lpstr>Ví dụ:</vt:lpstr>
      <vt:lpstr>Bước 1:</vt:lpstr>
      <vt:lpstr>Bước 2:</vt:lpstr>
      <vt:lpstr>Bước 3:</vt:lpstr>
      <vt:lpstr>PowerPoint Presentation</vt:lpstr>
      <vt:lpstr>Bước 4:</vt:lpstr>
      <vt:lpstr>PowerPoint Presentation</vt:lpstr>
      <vt:lpstr>PowerPoint Presentation</vt:lpstr>
      <vt:lpstr>Bước 5:</vt:lpstr>
      <vt:lpstr>PowerPoint Presentation</vt:lpstr>
      <vt:lpstr>PowerPoint Presentation</vt:lpstr>
      <vt:lpstr>TimePickerDialog </vt:lpstr>
      <vt:lpstr>TimePickerDialog </vt:lpstr>
      <vt:lpstr>Các phương thức thường dùng của TimePicker</vt:lpstr>
      <vt:lpstr>PowerPoint Presentation</vt:lpstr>
      <vt:lpstr>Một số thuộc tính thường dùng của TimePicker</vt:lpstr>
      <vt:lpstr>PowerPoint Presentation</vt:lpstr>
      <vt:lpstr>Ví dụ:</vt:lpstr>
      <vt:lpstr>Bước 1:</vt:lpstr>
      <vt:lpstr>Bước 2:</vt:lpstr>
      <vt:lpstr>Bước 3:</vt:lpstr>
      <vt:lpstr>PowerPoint Presentation</vt:lpstr>
      <vt:lpstr>PowerPoint Presentation</vt:lpstr>
      <vt:lpstr>DatePicker Dialog</vt:lpstr>
      <vt:lpstr>DatePicker Dialog</vt:lpstr>
      <vt:lpstr>Các phương thức thường dùng của DatePicker</vt:lpstr>
      <vt:lpstr>PowerPoint Presentation</vt:lpstr>
      <vt:lpstr>Một số thuộc tính thường dùng của DatePicker</vt:lpstr>
      <vt:lpstr>PowerPoint Presentation</vt:lpstr>
      <vt:lpstr>Ví dụ:</vt:lpstr>
      <vt:lpstr>PowerPoint Presentation</vt:lpstr>
      <vt:lpstr>Bước 1:</vt:lpstr>
      <vt:lpstr>Bước 2:</vt:lpstr>
      <vt:lpstr>Bước 3:</vt:lpstr>
      <vt:lpstr>PowerPoint Presentation</vt:lpstr>
      <vt:lpstr>PowerPoint Presentation</vt:lpstr>
      <vt:lpstr>TabHost</vt:lpstr>
      <vt:lpstr>TabHost</vt:lpstr>
      <vt:lpstr>PowerPoint Presentation</vt:lpstr>
      <vt:lpstr>PowerPoint Presentation</vt:lpstr>
      <vt:lpstr>Các phương thức quan trong của TabSpec</vt:lpstr>
      <vt:lpstr>Một số phương thức quan trọng của Tabhost</vt:lpstr>
      <vt:lpstr>PowerPoint Presentation</vt:lpstr>
      <vt:lpstr>Ví dụ:</vt:lpstr>
      <vt:lpstr>Bước 1:</vt:lpstr>
      <vt:lpstr>Bước 2:</vt:lpstr>
      <vt:lpstr>PowerPoint Presentation</vt:lpstr>
      <vt:lpstr>activity_about.xml</vt:lpstr>
      <vt:lpstr>activity_contact.xml</vt:lpstr>
      <vt:lpstr>activity_home.xml</vt:lpstr>
      <vt:lpstr>Bước 3:</vt:lpstr>
      <vt:lpstr>PowerPoint Presentation</vt:lpstr>
      <vt:lpstr>AboutActivity.java</vt:lpstr>
      <vt:lpstr>ContactActivity.java</vt:lpstr>
      <vt:lpstr>HomeActivity.java</vt:lpstr>
      <vt:lpstr>Thực hành</vt:lpstr>
      <vt:lpstr>Bài 9: Xây dựng listview country</vt:lpstr>
      <vt:lpstr>Bài 10: Xây dựng chương trình đặt đồ ăn</vt:lpstr>
      <vt:lpstr>Bài 11: Xây dựng chương trình danh sách cầu thủ</vt:lpstr>
      <vt:lpstr>Bài 12: Xây dựng chương trình hiển thị danh sách cầu thủ và cập nhật danh sách</vt:lpstr>
      <vt:lpstr>Bài 13: Hiển thị danh sách film và cập danh sách film</vt:lpstr>
      <vt:lpstr>Bài 14: Xây dựng chương trình quản lý danh bạ</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Admin</cp:lastModifiedBy>
  <cp:revision>186</cp:revision>
  <dcterms:created xsi:type="dcterms:W3CDTF">2007-09-12T07:27:45Z</dcterms:created>
  <dcterms:modified xsi:type="dcterms:W3CDTF">2020-04-15T02:43:16Z</dcterms:modified>
</cp:coreProperties>
</file>