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58"/>
  </p:notesMasterIdLst>
  <p:handoutMasterIdLst>
    <p:handoutMasterId r:id="rId59"/>
  </p:handoutMasterIdLst>
  <p:sldIdLst>
    <p:sldId id="257" r:id="rId2"/>
    <p:sldId id="346" r:id="rId3"/>
    <p:sldId id="348" r:id="rId4"/>
    <p:sldId id="347"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7" r:id="rId33"/>
    <p:sldId id="378" r:id="rId34"/>
    <p:sldId id="379" r:id="rId35"/>
    <p:sldId id="380" r:id="rId36"/>
    <p:sldId id="381" r:id="rId37"/>
    <p:sldId id="382" r:id="rId38"/>
    <p:sldId id="376"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345" r:id="rId57"/>
  </p:sldIdLst>
  <p:sldSz cx="9144000" cy="6858000" type="screen4x3"/>
  <p:notesSz cx="9144000" cy="6858000"/>
  <p:custDataLst>
    <p:tags r:id="rId6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7"/>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7"/>
            <p14:sldId id="378"/>
            <p14:sldId id="379"/>
            <p14:sldId id="380"/>
            <p14:sldId id="381"/>
            <p14:sldId id="382"/>
            <p14:sldId id="376"/>
            <p14:sldId id="383"/>
            <p14:sldId id="384"/>
            <p14:sldId id="385"/>
            <p14:sldId id="386"/>
            <p14:sldId id="387"/>
            <p14:sldId id="388"/>
            <p14:sldId id="389"/>
            <p14:sldId id="390"/>
            <p14:sldId id="391"/>
            <p14:sldId id="392"/>
            <p14:sldId id="393"/>
            <p14:sldId id="394"/>
            <p14:sldId id="395"/>
            <p14:sldId id="396"/>
            <p14:sldId id="397"/>
            <p14:sldId id="398"/>
            <p14:sldId id="399"/>
          </p14:sldIdLst>
        </p14:section>
        <p14:section name="Untitled Section" id="{E35C4CFB-84D1-4F57-A767-40784B2C765A}">
          <p14:sldIdLst>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9" d="100"/>
          <a:sy n="69"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5/5/2020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dirty="0" smtClean="0"/>
              <a:t>Giao diện người dùng và xử lý sự kiện</a:t>
            </a:r>
            <a:endParaRPr lang="en-US" dirty="0"/>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5/5/2020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5/5/2020</a:t>
            </a:fld>
            <a:endParaRPr lang="en-US" altLang="en-US"/>
          </a:p>
        </p:txBody>
      </p:sp>
      <p:sp>
        <p:nvSpPr>
          <p:cNvPr id="5" name="Footer Placeholder 4"/>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5/5/2020</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5/5/2020</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5/5/2020</a:t>
            </a:fld>
            <a:endParaRPr lang="en-US" altLang="en-US"/>
          </a:p>
        </p:txBody>
      </p:sp>
      <p:sp>
        <p:nvSpPr>
          <p:cNvPr id="8" name="Footer Placeholder 7"/>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5/5/2020</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dirty="0" smtClean="0"/>
              <a:t>Giao diện người dùng và xử lý sự kiện</a:t>
            </a:r>
            <a:endParaRPr lang="en-US" altLang="en-US" dirty="0"/>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5/5/2020</a:t>
            </a:fld>
            <a:endParaRPr lang="en-US" altLang="en-US"/>
          </a:p>
        </p:txBody>
      </p:sp>
      <p:sp>
        <p:nvSpPr>
          <p:cNvPr id="3" name="Footer Placeholder 2"/>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5/5/2020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5/5/2020</a:t>
            </a:fld>
            <a:endParaRPr lang="en-US" altLang="en-US"/>
          </a:p>
        </p:txBody>
      </p:sp>
      <p:sp>
        <p:nvSpPr>
          <p:cNvPr id="6" name="Footer Placeholder 5"/>
          <p:cNvSpPr>
            <a:spLocks noGrp="1"/>
          </p:cNvSpPr>
          <p:nvPr>
            <p:ph type="ftr" sz="quarter" idx="11"/>
          </p:nvPr>
        </p:nvSpPr>
        <p:spPr/>
        <p:txBody>
          <a:bodyPr/>
          <a:lstStyle/>
          <a:p>
            <a:pPr>
              <a:defRPr/>
            </a:pPr>
            <a:r>
              <a:rPr lang="vi-VN" altLang="en-US" dirty="0" smtClean="0"/>
              <a:t>Giao diện người dùng và xử lý sự kiện</a:t>
            </a:r>
            <a:endParaRPr lang="en-US" altLang="en-US" dirty="0"/>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5/5/2020</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smtClean="0"/>
              <a:t>Phát triển ứng dụng trên thiết bị di động </a:t>
            </a:r>
            <a:endParaRPr lang="en-US" altLang="en-US" dirty="0"/>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12" name="Picture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49064" y="5524198"/>
            <a:ext cx="1005624" cy="1315691"/>
          </a:xfrm>
          <a:prstGeom prst="rect">
            <a:avLst/>
          </a:prstGeom>
        </p:spPr>
      </p:pic>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dirty="0"/>
              <a:t>Xây dựng giao diện với Fragment </a:t>
            </a:r>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dirty="0" smtClean="0">
                <a:cs typeface="Arial" charset="0"/>
              </a:rPr>
              <a:t>GV: TRƯƠNG BÁ THÁI</a:t>
            </a:r>
          </a:p>
          <a:p>
            <a:pPr eaLnBrk="1" hangingPunct="1"/>
            <a:r>
              <a:rPr lang="en-US" sz="3200" dirty="0" smtClean="0">
                <a:cs typeface="Arial" charset="0"/>
              </a:rPr>
              <a:t>Email:truongbathai@tdc.edu.vn</a:t>
            </a:r>
          </a:p>
          <a:p>
            <a:pPr eaLnBrk="1" hangingPunct="1"/>
            <a:r>
              <a:rPr lang="en-US" sz="3200" dirty="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i="1" dirty="0"/>
              <a:t>onCreateView</a:t>
            </a:r>
            <a:r>
              <a:rPr lang="en-US" i="1" dirty="0"/>
              <a:t>():</a:t>
            </a:r>
            <a:r>
              <a:rPr lang="en-US" dirty="0"/>
              <a:t> Hệ thống gọi phương này khi cần Fragment đó để vẽ giao diện UI lần đầu tiên. Để vẽ một UI cho Fragment của,  phải trả về một thành phần View từ phương thức này. Đó là root của layout.  có thể trả về null nếu Fragment không cung cấp một giao diện UI.</a:t>
            </a:r>
          </a:p>
          <a:p>
            <a:pPr lvl="0"/>
            <a:r>
              <a:rPr lang="en-US" b="1" i="1" dirty="0"/>
              <a:t>onActivityCreated</a:t>
            </a:r>
            <a:r>
              <a:rPr lang="en-US" i="1" dirty="0"/>
              <a:t>():</a:t>
            </a:r>
            <a:r>
              <a:rPr lang="en-US" dirty="0"/>
              <a:t> Được gọi sau phương thức </a:t>
            </a:r>
            <a:r>
              <a:rPr lang="en-US" i="1" dirty="0"/>
              <a:t>onCreateView</a:t>
            </a:r>
            <a:r>
              <a:rPr lang="en-US" dirty="0"/>
              <a:t>() khi host activity được tạo. Sự thể hiện của Activity và Fragment đã được tạo cùng với cấu trúc view của activity đó. Tại điểm này, View có thể được truy cập với phương thức </a:t>
            </a:r>
            <a:r>
              <a:rPr lang="en-US" b="1" i="1" dirty="0"/>
              <a:t>findViewById</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9157688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b="1" i="1" dirty="0"/>
              <a:t>onStart</a:t>
            </a:r>
            <a:r>
              <a:rPr lang="en-US" dirty="0"/>
              <a:t>()</a:t>
            </a:r>
          </a:p>
          <a:p>
            <a:pPr lvl="0"/>
            <a:r>
              <a:rPr lang="en-US" b="1" i="1" dirty="0"/>
              <a:t>onResume</a:t>
            </a:r>
            <a:r>
              <a:rPr lang="en-US" dirty="0"/>
              <a:t>(): Fragment hoạt động.</a:t>
            </a:r>
          </a:p>
          <a:p>
            <a:pPr lvl="0"/>
            <a:r>
              <a:rPr lang="en-US" b="1" i="1" dirty="0"/>
              <a:t>onPause</a:t>
            </a:r>
            <a:r>
              <a:rPr lang="en-US" dirty="0"/>
              <a:t>(): Hệ thống gọi phương thức này khi có dấu hiệu chỉ rằng người dùng đang rời khỏi Fragment này.</a:t>
            </a:r>
          </a:p>
          <a:p>
            <a:pPr lvl="0"/>
            <a:r>
              <a:rPr lang="en-US" b="1" i="1" dirty="0"/>
              <a:t>onStop</a:t>
            </a:r>
            <a:r>
              <a:rPr lang="en-US" dirty="0"/>
              <a:t>(): Fragment đang bị dừng bằng cách gọi phương thức này.</a:t>
            </a:r>
          </a:p>
          <a:p>
            <a:pPr lvl="0"/>
            <a:r>
              <a:rPr lang="en-US" b="1" i="1" dirty="0"/>
              <a:t>onDestroyView</a:t>
            </a:r>
            <a:r>
              <a:rPr lang="en-US" dirty="0"/>
              <a:t>(): Fragment view sẽ hủy sau khi gọi phương thức này.</a:t>
            </a:r>
          </a:p>
          <a:p>
            <a:pPr lvl="0"/>
            <a:r>
              <a:rPr lang="en-US" b="1" i="1" dirty="0"/>
              <a:t>onDestroy</a:t>
            </a:r>
            <a:r>
              <a:rPr lang="en-US" dirty="0"/>
              <a:t>(): Được gọi để xóa trạng thái của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94225582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Xây dựng và sử dụng Fragment </a:t>
            </a:r>
          </a:p>
        </p:txBody>
      </p:sp>
    </p:spTree>
    <p:extLst>
      <p:ext uri="{BB962C8B-B14F-4D97-AF65-F5344CB8AC3E}">
        <p14:creationId xmlns:p14="http://schemas.microsoft.com/office/powerpoint/2010/main" val="22327245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Khai báo lớp kế thừa từ lớp Fragment, gọi phương thức </a:t>
            </a:r>
            <a:r>
              <a:rPr lang="en-US" b="1" i="1" dirty="0"/>
              <a:t>onCreateView</a:t>
            </a:r>
            <a:r>
              <a:rPr lang="en-US" dirty="0"/>
              <a:t> thực hiện tạo giao diện cho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r>
              <a:rPr lang="en-US" dirty="0"/>
              <a:t>Thực hiện xây dựng Fragment</a:t>
            </a:r>
          </a:p>
        </p:txBody>
      </p:sp>
    </p:spTree>
    <p:extLst>
      <p:ext uri="{BB962C8B-B14F-4D97-AF65-F5344CB8AC3E}">
        <p14:creationId xmlns:p14="http://schemas.microsoft.com/office/powerpoint/2010/main" val="1599288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a:picLocks noChangeAspect="1"/>
          </p:cNvPicPr>
          <p:nvPr/>
        </p:nvPicPr>
        <p:blipFill>
          <a:blip r:embed="rId2"/>
          <a:stretch>
            <a:fillRect/>
          </a:stretch>
        </p:blipFill>
        <p:spPr>
          <a:xfrm>
            <a:off x="692236" y="1002395"/>
            <a:ext cx="7804064" cy="4867343"/>
          </a:xfrm>
          <a:prstGeom prst="rect">
            <a:avLst/>
          </a:prstGeom>
        </p:spPr>
      </p:pic>
    </p:spTree>
    <p:extLst>
      <p:ext uri="{BB962C8B-B14F-4D97-AF65-F5344CB8AC3E}">
        <p14:creationId xmlns:p14="http://schemas.microsoft.com/office/powerpoint/2010/main" val="23505087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Thực hiện tham chiếu Fragment từ giao diện XML của Activity (</a:t>
            </a:r>
            <a:r>
              <a:rPr lang="en-US" b="1" i="1" dirty="0"/>
              <a:t>Static</a:t>
            </a:r>
            <a:r>
              <a:rPr lang="en-US" dirty="0"/>
              <a:t> </a:t>
            </a:r>
            <a:r>
              <a:rPr lang="en-US" b="1" i="1" dirty="0"/>
              <a:t>Fragment</a:t>
            </a:r>
            <a:r>
              <a:rPr lang="en-US" dirty="0"/>
              <a:t>).</a:t>
            </a:r>
          </a:p>
          <a:p>
            <a:pPr lvl="0"/>
            <a:r>
              <a:rPr lang="en-US" dirty="0"/>
              <a:t>Khai báo đối tượng FragmentManger, cho phép nhúng Fragment vào Activity từ JavaCode.( </a:t>
            </a:r>
            <a:r>
              <a:rPr lang="en-US" b="1" dirty="0"/>
              <a:t>dynamic definition)</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r>
              <a:rPr lang="en-US" dirty="0"/>
              <a:t>Sử dụng  Fragment </a:t>
            </a:r>
          </a:p>
        </p:txBody>
      </p:sp>
    </p:spTree>
    <p:extLst>
      <p:ext uri="{BB962C8B-B14F-4D97-AF65-F5344CB8AC3E}">
        <p14:creationId xmlns:p14="http://schemas.microsoft.com/office/powerpoint/2010/main" val="45599274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Static Fragment là kiểu fragment được khai báo (định nghĩa) trực tiếp trong file </a:t>
            </a:r>
            <a:r>
              <a:rPr lang="en-US" b="1" dirty="0"/>
              <a:t>activity_main.xml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r>
              <a:rPr lang="en-US" dirty="0"/>
              <a:t>Static Fragment</a:t>
            </a:r>
          </a:p>
        </p:txBody>
      </p:sp>
    </p:spTree>
    <p:extLst>
      <p:ext uri="{BB962C8B-B14F-4D97-AF65-F5344CB8AC3E}">
        <p14:creationId xmlns:p14="http://schemas.microsoft.com/office/powerpoint/2010/main" val="186986285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3186" y="960832"/>
            <a:ext cx="7823114" cy="4144568"/>
          </a:xfrm>
          <a:prstGeom prst="rect">
            <a:avLst/>
          </a:prstGeom>
        </p:spPr>
      </p:pic>
    </p:spTree>
    <p:extLst>
      <p:ext uri="{BB962C8B-B14F-4D97-AF65-F5344CB8AC3E}">
        <p14:creationId xmlns:p14="http://schemas.microsoft.com/office/powerpoint/2010/main" val="34057540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88540"/>
            <a:ext cx="8097043" cy="3812059"/>
          </a:xfrm>
          <a:prstGeom prst="rect">
            <a:avLst/>
          </a:prstGeom>
        </p:spPr>
      </p:pic>
    </p:spTree>
    <p:extLst>
      <p:ext uri="{BB962C8B-B14F-4D97-AF65-F5344CB8AC3E}">
        <p14:creationId xmlns:p14="http://schemas.microsoft.com/office/powerpoint/2010/main" val="48404140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Xây dụng ứng dụng hiển thị 2 Fragment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dirty="0" smtClean="0"/>
              <a:t>Ví dụ:</a:t>
            </a:r>
            <a:endParaRPr lang="en-US" dirty="0"/>
          </a:p>
        </p:txBody>
      </p:sp>
      <p:pic>
        <p:nvPicPr>
          <p:cNvPr id="7" name="Picture 6"/>
          <p:cNvPicPr/>
          <p:nvPr/>
        </p:nvPicPr>
        <p:blipFill>
          <a:blip r:embed="rId2"/>
          <a:stretch>
            <a:fillRect/>
          </a:stretch>
        </p:blipFill>
        <p:spPr>
          <a:xfrm>
            <a:off x="738187" y="1828799"/>
            <a:ext cx="4062413" cy="3543301"/>
          </a:xfrm>
          <a:prstGeom prst="rect">
            <a:avLst/>
          </a:prstGeom>
        </p:spPr>
      </p:pic>
    </p:spTree>
    <p:extLst>
      <p:ext uri="{BB962C8B-B14F-4D97-AF65-F5344CB8AC3E}">
        <p14:creationId xmlns:p14="http://schemas.microsoft.com/office/powerpoint/2010/main" val="41612487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Trình bày được các khái niệm cơ bản của flagment</a:t>
            </a:r>
          </a:p>
          <a:p>
            <a:pPr lvl="0"/>
            <a:r>
              <a:rPr lang="en-US" dirty="0"/>
              <a:t>Xây dựng hệ thống điều hướng cho ứng dụng Android xử dụng flagment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dirty="0" smtClean="0"/>
              <a:t>Mục Tiêu</a:t>
            </a:r>
            <a:endParaRPr lang="en-US" dirty="0"/>
          </a:p>
        </p:txBody>
      </p:sp>
    </p:spTree>
    <p:extLst>
      <p:ext uri="{BB962C8B-B14F-4D97-AF65-F5344CB8AC3E}">
        <p14:creationId xmlns:p14="http://schemas.microsoft.com/office/powerpoint/2010/main" val="108032555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Flagment: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22644078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 </a:t>
            </a:r>
            <a:r>
              <a:rPr lang="en-US" b="1" dirty="0">
                <a:effectLst>
                  <a:outerShdw sx="0" sy="0">
                    <a:srgbClr val="000000"/>
                  </a:outerShdw>
                </a:effectLst>
              </a:rPr>
              <a:t>res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layout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xml </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r>
              <a:rPr lang="en-US" dirty="0" smtClean="0"/>
              <a:t>Bước 2:</a:t>
            </a:r>
            <a:endParaRPr lang="en-US" dirty="0"/>
          </a:p>
        </p:txBody>
      </p:sp>
    </p:spTree>
    <p:extLst>
      <p:ext uri="{BB962C8B-B14F-4D97-AF65-F5344CB8AC3E}">
        <p14:creationId xmlns:p14="http://schemas.microsoft.com/office/powerpoint/2010/main" val="107911742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normAutofit/>
          </a:bodyPr>
          <a:lstStyle/>
          <a:p>
            <a:r>
              <a:rPr lang="en-US" b="0" dirty="0" smtClean="0"/>
              <a:t>fragment1.xml</a:t>
            </a:r>
            <a:endParaRPr lang="en-US" dirty="0"/>
          </a:p>
        </p:txBody>
      </p:sp>
      <p:pic>
        <p:nvPicPr>
          <p:cNvPr id="7" name="Picture 6"/>
          <p:cNvPicPr>
            <a:picLocks noChangeAspect="1"/>
          </p:cNvPicPr>
          <p:nvPr/>
        </p:nvPicPr>
        <p:blipFill>
          <a:blip r:embed="rId2"/>
          <a:stretch>
            <a:fillRect/>
          </a:stretch>
        </p:blipFill>
        <p:spPr>
          <a:xfrm>
            <a:off x="623455" y="988541"/>
            <a:ext cx="7225145" cy="4796727"/>
          </a:xfrm>
          <a:prstGeom prst="rect">
            <a:avLst/>
          </a:prstGeom>
        </p:spPr>
      </p:pic>
    </p:spTree>
    <p:extLst>
      <p:ext uri="{BB962C8B-B14F-4D97-AF65-F5344CB8AC3E}">
        <p14:creationId xmlns:p14="http://schemas.microsoft.com/office/powerpoint/2010/main" val="4039266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normAutofit/>
          </a:bodyPr>
          <a:lstStyle/>
          <a:p>
            <a:r>
              <a:rPr lang="en-US" i="1" dirty="0" smtClean="0"/>
              <a:t>fragment2.xml</a:t>
            </a:r>
            <a:endParaRPr lang="en-US" dirty="0"/>
          </a:p>
        </p:txBody>
      </p:sp>
      <p:pic>
        <p:nvPicPr>
          <p:cNvPr id="7" name="Picture 6"/>
          <p:cNvPicPr>
            <a:picLocks noChangeAspect="1"/>
          </p:cNvPicPr>
          <p:nvPr/>
        </p:nvPicPr>
        <p:blipFill>
          <a:blip r:embed="rId2"/>
          <a:stretch>
            <a:fillRect/>
          </a:stretch>
        </p:blipFill>
        <p:spPr>
          <a:xfrm>
            <a:off x="609600" y="988540"/>
            <a:ext cx="7315200" cy="4910549"/>
          </a:xfrm>
          <a:prstGeom prst="rect">
            <a:avLst/>
          </a:prstGeom>
        </p:spPr>
      </p:pic>
    </p:spTree>
    <p:extLst>
      <p:ext uri="{BB962C8B-B14F-4D97-AF65-F5344CB8AC3E}">
        <p14:creationId xmlns:p14="http://schemas.microsoft.com/office/powerpoint/2010/main" val="18722703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normAutofit/>
          </a:bodyPr>
          <a:lstStyle/>
          <a:p>
            <a:r>
              <a:rPr lang="en-US" i="1" dirty="0" smtClean="0"/>
              <a:t>activity_main.xml</a:t>
            </a:r>
            <a:endParaRPr lang="en-US" dirty="0"/>
          </a:p>
        </p:txBody>
      </p:sp>
      <p:pic>
        <p:nvPicPr>
          <p:cNvPr id="7" name="Picture 6"/>
          <p:cNvPicPr>
            <a:picLocks noChangeAspect="1"/>
          </p:cNvPicPr>
          <p:nvPr/>
        </p:nvPicPr>
        <p:blipFill>
          <a:blip r:embed="rId2"/>
          <a:stretch>
            <a:fillRect/>
          </a:stretch>
        </p:blipFill>
        <p:spPr>
          <a:xfrm>
            <a:off x="609600" y="988541"/>
            <a:ext cx="7239000" cy="4805198"/>
          </a:xfrm>
          <a:prstGeom prst="rect">
            <a:avLst/>
          </a:prstGeom>
        </p:spPr>
      </p:pic>
    </p:spTree>
    <p:extLst>
      <p:ext uri="{BB962C8B-B14F-4D97-AF65-F5344CB8AC3E}">
        <p14:creationId xmlns:p14="http://schemas.microsoft.com/office/powerpoint/2010/main" val="13984546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871537" y="990599"/>
            <a:ext cx="6519863" cy="4512475"/>
          </a:xfrm>
          <a:prstGeom prst="rect">
            <a:avLst/>
          </a:prstGeom>
        </p:spPr>
      </p:pic>
    </p:spTree>
    <p:extLst>
      <p:ext uri="{BB962C8B-B14F-4D97-AF65-F5344CB8AC3E}">
        <p14:creationId xmlns:p14="http://schemas.microsoft.com/office/powerpoint/2010/main" val="13244864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 -&gt; </a:t>
            </a:r>
            <a:r>
              <a:rPr lang="en-US" dirty="0">
                <a:effectLst>
                  <a:outerShdw sx="0" sy="0">
                    <a:srgbClr val="000000"/>
                  </a:outerShdw>
                </a:effectLst>
              </a:rPr>
              <a:t>thêm code.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26</a:t>
            </a:fld>
            <a:endParaRPr lang="en-US" altLang="en-US"/>
          </a:p>
        </p:txBody>
      </p:sp>
      <p:sp>
        <p:nvSpPr>
          <p:cNvPr id="6" name="Title 5"/>
          <p:cNvSpPr>
            <a:spLocks noGrp="1"/>
          </p:cNvSpPr>
          <p:nvPr>
            <p:ph type="title"/>
          </p:nvPr>
        </p:nvSpPr>
        <p:spPr/>
        <p:txBody>
          <a:bodyPr/>
          <a:lstStyle/>
          <a:p>
            <a:r>
              <a:rPr lang="en-US" dirty="0" smtClean="0"/>
              <a:t>Bước 3:</a:t>
            </a:r>
            <a:endParaRPr lang="en-US" dirty="0"/>
          </a:p>
        </p:txBody>
      </p:sp>
    </p:spTree>
    <p:extLst>
      <p:ext uri="{BB962C8B-B14F-4D97-AF65-F5344CB8AC3E}">
        <p14:creationId xmlns:p14="http://schemas.microsoft.com/office/powerpoint/2010/main" val="35204592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normAutofit/>
          </a:bodyPr>
          <a:lstStyle/>
          <a:p>
            <a:r>
              <a:rPr lang="en-US" i="1" dirty="0" smtClean="0"/>
              <a:t>MyFragment1.java</a:t>
            </a:r>
            <a:endParaRPr lang="en-US" dirty="0"/>
          </a:p>
        </p:txBody>
      </p:sp>
      <p:pic>
        <p:nvPicPr>
          <p:cNvPr id="7" name="Picture 6"/>
          <p:cNvPicPr>
            <a:picLocks noChangeAspect="1"/>
          </p:cNvPicPr>
          <p:nvPr/>
        </p:nvPicPr>
        <p:blipFill>
          <a:blip r:embed="rId2"/>
          <a:stretch>
            <a:fillRect/>
          </a:stretch>
        </p:blipFill>
        <p:spPr>
          <a:xfrm>
            <a:off x="581891" y="988541"/>
            <a:ext cx="8321334" cy="4383560"/>
          </a:xfrm>
          <a:prstGeom prst="rect">
            <a:avLst/>
          </a:prstGeom>
        </p:spPr>
      </p:pic>
    </p:spTree>
    <p:extLst>
      <p:ext uri="{BB962C8B-B14F-4D97-AF65-F5344CB8AC3E}">
        <p14:creationId xmlns:p14="http://schemas.microsoft.com/office/powerpoint/2010/main" val="120535941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81891" y="1066800"/>
            <a:ext cx="8104910" cy="438652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a:bodyPr>
          <a:lstStyle/>
          <a:p>
            <a:r>
              <a:rPr lang="en-US" i="1" dirty="0" smtClean="0"/>
              <a:t>MyFragment2.java</a:t>
            </a:r>
            <a:endParaRPr lang="en-US" dirty="0"/>
          </a:p>
        </p:txBody>
      </p:sp>
    </p:spTree>
    <p:extLst>
      <p:ext uri="{BB962C8B-B14F-4D97-AF65-F5344CB8AC3E}">
        <p14:creationId xmlns:p14="http://schemas.microsoft.com/office/powerpoint/2010/main" val="131537080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r>
              <a:rPr lang="en-US" i="1" dirty="0"/>
              <a:t>MainActivity.java</a:t>
            </a:r>
            <a:endParaRPr lang="en-US" dirty="0"/>
          </a:p>
        </p:txBody>
      </p:sp>
      <p:pic>
        <p:nvPicPr>
          <p:cNvPr id="7" name="Picture 6"/>
          <p:cNvPicPr>
            <a:picLocks noChangeAspect="1"/>
          </p:cNvPicPr>
          <p:nvPr/>
        </p:nvPicPr>
        <p:blipFill>
          <a:blip r:embed="rId2"/>
          <a:stretch>
            <a:fillRect/>
          </a:stretch>
        </p:blipFill>
        <p:spPr>
          <a:xfrm>
            <a:off x="595744" y="1011382"/>
            <a:ext cx="8032527" cy="3865418"/>
          </a:xfrm>
          <a:prstGeom prst="rect">
            <a:avLst/>
          </a:prstGeom>
        </p:spPr>
      </p:pic>
    </p:spTree>
    <p:extLst>
      <p:ext uri="{BB962C8B-B14F-4D97-AF65-F5344CB8AC3E}">
        <p14:creationId xmlns:p14="http://schemas.microsoft.com/office/powerpoint/2010/main" val="11881415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khái niệm cơ bản</a:t>
            </a:r>
          </a:p>
        </p:txBody>
      </p:sp>
    </p:spTree>
    <p:extLst>
      <p:ext uri="{BB962C8B-B14F-4D97-AF65-F5344CB8AC3E}">
        <p14:creationId xmlns:p14="http://schemas.microsoft.com/office/powerpoint/2010/main" val="6529658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Dynamics Fragment</a:t>
            </a:r>
            <a:endParaRPr lang="en-US" dirty="0"/>
          </a:p>
        </p:txBody>
      </p:sp>
    </p:spTree>
    <p:extLst>
      <p:ext uri="{BB962C8B-B14F-4D97-AF65-F5344CB8AC3E}">
        <p14:creationId xmlns:p14="http://schemas.microsoft.com/office/powerpoint/2010/main" val="29020240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Lớp </a:t>
            </a:r>
            <a:r>
              <a:rPr lang="en-US" b="1" dirty="0"/>
              <a:t>FragmentManager</a:t>
            </a:r>
            <a:r>
              <a:rPr lang="en-US" dirty="0"/>
              <a:t> cho phép thêm, xóa, thay thế fragment trong layout của activity. Sử dụng phương thức </a:t>
            </a:r>
            <a:r>
              <a:rPr lang="en-US" b="1" dirty="0"/>
              <a:t>getFragmentManager()</a:t>
            </a:r>
            <a:r>
              <a:rPr lang="en-US" dirty="0"/>
              <a:t> hoặc </a:t>
            </a:r>
            <a:r>
              <a:rPr lang="en-US" b="1" dirty="0"/>
              <a:t>getSupportFragmentManager()</a:t>
            </a:r>
            <a:r>
              <a:rPr lang="en-US" dirty="0"/>
              <a:t> để lấy ra một đối tượng FragmentManager</a:t>
            </a:r>
            <a:r>
              <a:rPr lang="en-US" dirty="0" smtClean="0"/>
              <a:t>.</a:t>
            </a:r>
          </a:p>
          <a:p>
            <a:r>
              <a:rPr lang="en-US" dirty="0"/>
              <a:t>Việc sửa đổi phải được thực hiện trong một giao dịch thông qua lớp </a:t>
            </a:r>
            <a:r>
              <a:rPr lang="en-US" b="1" dirty="0"/>
              <a:t>FragmentTransaction</a:t>
            </a:r>
            <a:endParaRPr lang="en-US" dirty="0"/>
          </a:p>
          <a:p>
            <a:endParaRPr lang="en-US" dirty="0"/>
          </a:p>
          <a:p>
            <a:endParaRPr lang="en-US" b="1"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dirty="0"/>
              <a:t>Dynamics Fragment</a:t>
            </a:r>
          </a:p>
        </p:txBody>
      </p:sp>
    </p:spTree>
    <p:extLst>
      <p:ext uri="{BB962C8B-B14F-4D97-AF65-F5344CB8AC3E}">
        <p14:creationId xmlns:p14="http://schemas.microsoft.com/office/powerpoint/2010/main" val="320174022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Activity sẽ có một  Fragment Manager dùng để quản lý các Fragment chứa trong nó. Để sử dụng ta cần gọi phương thức getFragmentManager</a:t>
            </a:r>
          </a:p>
          <a:p>
            <a:r>
              <a:rPr lang="en-US" b="1" i="1" dirty="0" smtClean="0"/>
              <a:t>FragmentManager </a:t>
            </a:r>
            <a:r>
              <a:rPr lang="en-US" b="1" i="1" dirty="0"/>
              <a:t>fm = getSupportFragmentManager();</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3155825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Trong trường hợp ta cần thay đổi giao diện dựa trên trạng thái của ứng dụng thì cách tốt nhất ta nên sử dụng các giao diện động dựa trên </a:t>
            </a:r>
            <a:r>
              <a:rPr lang="en-US" b="1" dirty="0"/>
              <a:t>FragmentTransaction</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23980744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Mỗi phiên làm việc của FragmentTrasaction được khởi tạo bằng phương thức beginTransaction. Các hoạt động của Fragment sẽ được định nghĩa bằng các phương thức </a:t>
            </a:r>
            <a:r>
              <a:rPr lang="en-US" i="1" dirty="0"/>
              <a:t>add</a:t>
            </a:r>
            <a:r>
              <a:rPr lang="en-US" dirty="0"/>
              <a:t>, </a:t>
            </a:r>
            <a:r>
              <a:rPr lang="en-US" i="1" dirty="0"/>
              <a:t>remove</a:t>
            </a:r>
            <a:r>
              <a:rPr lang="en-US" dirty="0"/>
              <a:t> hoặc </a:t>
            </a:r>
            <a:r>
              <a:rPr lang="en-US" i="1" dirty="0"/>
              <a:t>replace</a:t>
            </a:r>
            <a:r>
              <a:rPr lang="en-US" dirty="0"/>
              <a:t>. Sau đó chúng ta có thể tùy chỉnh các chuyển hoạt hoặc cách thức hoạt động trong stack trước khi thực hiện phương thức </a:t>
            </a:r>
            <a:r>
              <a:rPr lang="en-US" i="1" dirty="0"/>
              <a:t>commit</a:t>
            </a:r>
            <a:r>
              <a:rPr lang="en-US" dirty="0"/>
              <a:t> để thêm </a:t>
            </a:r>
            <a:r>
              <a:rPr lang="en-US" i="1" dirty="0"/>
              <a:t>Transaction</a:t>
            </a:r>
            <a:r>
              <a:rPr lang="en-US" dirty="0"/>
              <a:t> vào hàng đợi.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1153147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5" y="988540"/>
            <a:ext cx="7737765" cy="1754660"/>
          </a:xfrm>
          <a:prstGeom prst="rect">
            <a:avLst/>
          </a:prstGeom>
        </p:spPr>
      </p:pic>
    </p:spTree>
    <p:extLst>
      <p:ext uri="{BB962C8B-B14F-4D97-AF65-F5344CB8AC3E}">
        <p14:creationId xmlns:p14="http://schemas.microsoft.com/office/powerpoint/2010/main" val="114151075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Để thực hiện các chuyển hoạt cho các Fragment trong một Transaction ta có 2 cách, một là dùng phương thức </a:t>
            </a:r>
            <a:r>
              <a:rPr lang="en-US" b="1" i="1" dirty="0"/>
              <a:t>setTransaction</a:t>
            </a:r>
            <a:r>
              <a:rPr lang="en-US" dirty="0"/>
              <a:t> và truyền vào các tham số có sẵn trong lớp </a:t>
            </a:r>
            <a:r>
              <a:rPr lang="en-US" b="1" i="1" dirty="0"/>
              <a:t>FragmentTransaction</a:t>
            </a:r>
            <a:r>
              <a:rPr lang="en-US" dirty="0"/>
              <a:t>. </a:t>
            </a:r>
          </a:p>
          <a:p>
            <a:r>
              <a:rPr lang="en-US" b="1" i="1" dirty="0"/>
              <a:t>ft_add.setCustomAnimations(android.R.animator.fade_in,android.R.animator.fade_out);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6504329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6" y="243918"/>
            <a:ext cx="7881036" cy="4937682"/>
          </a:xfrm>
          <a:prstGeom prst="rect">
            <a:avLst/>
          </a:prstGeom>
        </p:spPr>
      </p:pic>
    </p:spTree>
    <p:extLst>
      <p:ext uri="{BB962C8B-B14F-4D97-AF65-F5344CB8AC3E}">
        <p14:creationId xmlns:p14="http://schemas.microsoft.com/office/powerpoint/2010/main" val="276054744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38</a:t>
            </a:fld>
            <a:endParaRPr lang="en-US" altLang="en-US"/>
          </a:p>
        </p:txBody>
      </p:sp>
      <p:sp>
        <p:nvSpPr>
          <p:cNvPr id="6" name="Title 5"/>
          <p:cNvSpPr>
            <a:spLocks noGrp="1"/>
          </p:cNvSpPr>
          <p:nvPr>
            <p:ph type="title"/>
          </p:nvPr>
        </p:nvSpPr>
        <p:spPr/>
        <p:txBody>
          <a:bodyPr>
            <a:normAutofit fontScale="90000"/>
          </a:bodyPr>
          <a:lstStyle/>
          <a:p>
            <a:pPr lvl="0"/>
            <a:r>
              <a:rPr lang="en-US" dirty="0" smtClean="0"/>
              <a:t>Ví dụ: Xây </a:t>
            </a:r>
            <a:r>
              <a:rPr lang="en-US" dirty="0"/>
              <a:t>dựng ứng dụng hiển thị Fragment </a:t>
            </a:r>
            <a:r>
              <a:rPr lang="en-US" dirty="0" smtClean="0"/>
              <a:t>động</a:t>
            </a:r>
            <a:endParaRPr lang="en-US" dirty="0"/>
          </a:p>
        </p:txBody>
      </p:sp>
      <p:pic>
        <p:nvPicPr>
          <p:cNvPr id="7" name="Content Placeholder 6"/>
          <p:cNvPicPr>
            <a:picLocks noGrp="1"/>
          </p:cNvPicPr>
          <p:nvPr>
            <p:ph idx="1"/>
          </p:nvPr>
        </p:nvPicPr>
        <p:blipFill>
          <a:blip r:embed="rId2"/>
          <a:stretch>
            <a:fillRect/>
          </a:stretch>
        </p:blipFill>
        <p:spPr>
          <a:xfrm>
            <a:off x="3069816" y="990600"/>
            <a:ext cx="2966268" cy="4381500"/>
          </a:xfrm>
          <a:prstGeom prst="rect">
            <a:avLst/>
          </a:prstGeom>
        </p:spPr>
      </p:pic>
    </p:spTree>
    <p:extLst>
      <p:ext uri="{BB962C8B-B14F-4D97-AF65-F5344CB8AC3E}">
        <p14:creationId xmlns:p14="http://schemas.microsoft.com/office/powerpoint/2010/main" val="306388576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effectLst>
                  <a:outerShdw sx="0" sy="0">
                    <a:srgbClr val="000000"/>
                  </a:outerShdw>
                </a:effectLst>
              </a:rPr>
              <a:t>Tạo một project tên là Flagment: </a:t>
            </a:r>
            <a:r>
              <a:rPr lang="en-US" b="1" dirty="0">
                <a:effectLst>
                  <a:outerShdw sx="0" sy="0">
                    <a:srgbClr val="000000"/>
                  </a:outerShdw>
                </a:effectLst>
              </a:rPr>
              <a:t>File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New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Android Application Project</a:t>
            </a:r>
            <a:r>
              <a:rPr lang="en-US" dirty="0">
                <a:effectLst>
                  <a:outerShdw sx="0" sy="0">
                    <a:srgbClr val="000000"/>
                  </a:outerShdw>
                </a:effectLst>
              </a:rPr>
              <a:t> điền các thông tin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b="1" dirty="0">
                <a:effectLst>
                  <a:outerShdw sx="0" sy="0">
                    <a:srgbClr val="000000"/>
                  </a:outerShdw>
                </a:effectLst>
              </a:rPr>
              <a:t>Next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Finish.</a:t>
            </a:r>
            <a:endParaRPr lang="en-US" dirty="0">
              <a:effectLst>
                <a:outerShdw sx="0" sy="0">
                  <a:srgbClr val="000000"/>
                </a:outerShdw>
              </a:effectLst>
            </a:endParaRP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en-US" dirty="0" smtClean="0"/>
              <a:t>Bước 1:</a:t>
            </a:r>
            <a:endParaRPr lang="en-US" dirty="0"/>
          </a:p>
        </p:txBody>
      </p:sp>
    </p:spTree>
    <p:extLst>
      <p:ext uri="{BB962C8B-B14F-4D97-AF65-F5344CB8AC3E}">
        <p14:creationId xmlns:p14="http://schemas.microsoft.com/office/powerpoint/2010/main" val="39410687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Fragment được giới thiệu trong phiên bản Android 3.0, tuy nhiên do được hỗ trợ trong gói Android Support Library nên có thể sử dụng trong các phiên bản từ Android 1.6 trở lên.</a:t>
            </a:r>
          </a:p>
          <a:p>
            <a:r>
              <a:rPr lang="en-US" dirty="0" smtClean="0"/>
              <a:t>Flagment </a:t>
            </a:r>
            <a:r>
              <a:rPr lang="en-US" dirty="0"/>
              <a:t>là đối tượng được nhúng trong Activity, cho phép thực hiện nhận tương tác có vòng đời riêng và thực hiện trao đổi thông tin với Activity và các Fragment khác.</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dirty="0"/>
              <a:t>Fragment  và phiên bản hỗ trợ</a:t>
            </a:r>
          </a:p>
        </p:txBody>
      </p:sp>
    </p:spTree>
    <p:extLst>
      <p:ext uri="{BB962C8B-B14F-4D97-AF65-F5344CB8AC3E}">
        <p14:creationId xmlns:p14="http://schemas.microsoft.com/office/powerpoint/2010/main" val="3085596431"/>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a:bodyPr>
          <a:lstStyle/>
          <a:p>
            <a:pPr lvl="0"/>
            <a:r>
              <a:rPr lang="en-US" dirty="0" smtClean="0">
                <a:effectLst>
                  <a:outerShdw sx="0" sy="0">
                    <a:srgbClr val="000000"/>
                  </a:outerShdw>
                </a:effectLst>
              </a:rPr>
              <a:t>Bước 2: Mở </a:t>
            </a:r>
            <a:r>
              <a:rPr lang="en-US" dirty="0">
                <a:effectLst>
                  <a:outerShdw sx="0" sy="0">
                    <a:srgbClr val="000000"/>
                  </a:outerShdw>
                </a:effectLst>
              </a:rPr>
              <a:t>res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layout </a:t>
            </a:r>
            <a:r>
              <a:rPr lang="en-US" dirty="0">
                <a:effectLst>
                  <a:outerShdw sx="0" sy="0">
                    <a:srgbClr val="000000"/>
                  </a:outerShdw>
                </a:effectLst>
                <a:sym typeface="Wingdings" panose="05000000000000000000" pitchFamily="2" charset="2"/>
              </a:rPr>
              <a:t></a:t>
            </a:r>
            <a:r>
              <a:rPr lang="en-US" dirty="0">
                <a:effectLst>
                  <a:outerShdw sx="0" sy="0">
                    <a:srgbClr val="000000"/>
                  </a:outerShdw>
                </a:effectLst>
              </a:rPr>
              <a:t> </a:t>
            </a:r>
            <a:r>
              <a:rPr lang="en-US" dirty="0" smtClean="0">
                <a:effectLst>
                  <a:outerShdw sx="0" sy="0">
                    <a:srgbClr val="000000"/>
                  </a:outerShdw>
                </a:effectLst>
              </a:rPr>
              <a:t>xml</a:t>
            </a:r>
            <a:endParaRPr lang="en-US" dirty="0"/>
          </a:p>
        </p:txBody>
      </p:sp>
      <p:pic>
        <p:nvPicPr>
          <p:cNvPr id="7" name="Picture 6"/>
          <p:cNvPicPr>
            <a:picLocks noChangeAspect="1"/>
          </p:cNvPicPr>
          <p:nvPr/>
        </p:nvPicPr>
        <p:blipFill>
          <a:blip r:embed="rId2"/>
          <a:stretch>
            <a:fillRect/>
          </a:stretch>
        </p:blipFill>
        <p:spPr>
          <a:xfrm>
            <a:off x="795278" y="838201"/>
            <a:ext cx="7129521" cy="5066967"/>
          </a:xfrm>
          <a:prstGeom prst="rect">
            <a:avLst/>
          </a:prstGeom>
        </p:spPr>
      </p:pic>
    </p:spTree>
    <p:extLst>
      <p:ext uri="{BB962C8B-B14F-4D97-AF65-F5344CB8AC3E}">
        <p14:creationId xmlns:p14="http://schemas.microsoft.com/office/powerpoint/2010/main" val="263287593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96986" y="838200"/>
            <a:ext cx="7327814" cy="520595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2427693527"/>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552572" y="838201"/>
            <a:ext cx="6229228" cy="502526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50715063"/>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pic>
        <p:nvPicPr>
          <p:cNvPr id="7" name="Picture 6"/>
          <p:cNvPicPr>
            <a:picLocks noChangeAspect="1"/>
          </p:cNvPicPr>
          <p:nvPr/>
        </p:nvPicPr>
        <p:blipFill>
          <a:blip r:embed="rId2"/>
          <a:stretch>
            <a:fillRect/>
          </a:stretch>
        </p:blipFill>
        <p:spPr>
          <a:xfrm>
            <a:off x="533400" y="156876"/>
            <a:ext cx="5867400" cy="5704358"/>
          </a:xfrm>
          <a:prstGeom prst="rect">
            <a:avLst/>
          </a:prstGeom>
        </p:spPr>
      </p:pic>
    </p:spTree>
    <p:extLst>
      <p:ext uri="{BB962C8B-B14F-4D97-AF65-F5344CB8AC3E}">
        <p14:creationId xmlns:p14="http://schemas.microsoft.com/office/powerpoint/2010/main" val="424316672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normAutofit/>
          </a:bodyPr>
          <a:lstStyle/>
          <a:p>
            <a:pPr lvl="0"/>
            <a:r>
              <a:rPr lang="en-US" b="0" dirty="0" smtClean="0">
                <a:effectLst>
                  <a:outerShdw sx="0" sy="0">
                    <a:srgbClr val="000000"/>
                  </a:outerShdw>
                </a:effectLst>
              </a:rPr>
              <a:t>Bước 3: Mở </a:t>
            </a:r>
            <a:r>
              <a:rPr lang="en-US" b="0" dirty="0">
                <a:effectLst>
                  <a:outerShdw sx="0" sy="0">
                    <a:srgbClr val="000000"/>
                  </a:outerShdw>
                </a:effectLst>
              </a:rPr>
              <a:t>app  </a:t>
            </a:r>
            <a:r>
              <a:rPr lang="en-US" b="0" dirty="0">
                <a:effectLst>
                  <a:outerShdw sx="0" sy="0">
                    <a:srgbClr val="000000"/>
                  </a:outerShdw>
                </a:effectLst>
                <a:sym typeface="Wingdings" panose="05000000000000000000" pitchFamily="2" charset="2"/>
              </a:rPr>
              <a:t></a:t>
            </a:r>
            <a:r>
              <a:rPr lang="en-US" b="0" dirty="0">
                <a:effectLst>
                  <a:outerShdw sx="0" sy="0">
                    <a:srgbClr val="000000"/>
                  </a:outerShdw>
                </a:effectLst>
              </a:rPr>
              <a:t> src -&gt; thêm code. </a:t>
            </a:r>
            <a:endParaRPr lang="en-US" b="0" dirty="0"/>
          </a:p>
        </p:txBody>
      </p:sp>
    </p:spTree>
    <p:extLst>
      <p:ext uri="{BB962C8B-B14F-4D97-AF65-F5344CB8AC3E}">
        <p14:creationId xmlns:p14="http://schemas.microsoft.com/office/powerpoint/2010/main" val="376950290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961860"/>
            <a:ext cx="6781800" cy="4725616"/>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normAutofit/>
          </a:bodyPr>
          <a:lstStyle/>
          <a:p>
            <a:r>
              <a:rPr lang="en-US" i="1" dirty="0" smtClean="0"/>
              <a:t>MyFragment1.java</a:t>
            </a:r>
            <a:endParaRPr lang="en-US" dirty="0"/>
          </a:p>
        </p:txBody>
      </p:sp>
    </p:spTree>
    <p:extLst>
      <p:ext uri="{BB962C8B-B14F-4D97-AF65-F5344CB8AC3E}">
        <p14:creationId xmlns:p14="http://schemas.microsoft.com/office/powerpoint/2010/main" val="9626944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54136" y="914400"/>
            <a:ext cx="7270664" cy="457494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normAutofit/>
          </a:bodyPr>
          <a:lstStyle/>
          <a:p>
            <a:r>
              <a:rPr lang="en-US" i="1" dirty="0" smtClean="0"/>
              <a:t>MyFragment2.java</a:t>
            </a:r>
            <a:endParaRPr lang="en-US" dirty="0"/>
          </a:p>
        </p:txBody>
      </p:sp>
    </p:spTree>
    <p:extLst>
      <p:ext uri="{BB962C8B-B14F-4D97-AF65-F5344CB8AC3E}">
        <p14:creationId xmlns:p14="http://schemas.microsoft.com/office/powerpoint/2010/main" val="94994119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599" y="865910"/>
            <a:ext cx="6553201" cy="492529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lstStyle/>
          <a:p>
            <a:r>
              <a:rPr lang="en-US" i="1" dirty="0"/>
              <a:t>MainActivity.java</a:t>
            </a:r>
            <a:endParaRPr lang="en-US" dirty="0"/>
          </a:p>
        </p:txBody>
      </p:sp>
    </p:spTree>
    <p:extLst>
      <p:ext uri="{BB962C8B-B14F-4D97-AF65-F5344CB8AC3E}">
        <p14:creationId xmlns:p14="http://schemas.microsoft.com/office/powerpoint/2010/main" val="112180214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610" y="53013"/>
            <a:ext cx="7117445" cy="5319087"/>
          </a:xfrm>
          <a:prstGeom prst="rect">
            <a:avLst/>
          </a:prstGeom>
        </p:spPr>
      </p:pic>
    </p:spTree>
    <p:extLst>
      <p:ext uri="{BB962C8B-B14F-4D97-AF65-F5344CB8AC3E}">
        <p14:creationId xmlns:p14="http://schemas.microsoft.com/office/powerpoint/2010/main" val="1153370048"/>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95468"/>
            <a:ext cx="7488597" cy="4529032"/>
          </a:xfrm>
          <a:prstGeom prst="rect">
            <a:avLst/>
          </a:prstGeom>
        </p:spPr>
      </p:pic>
    </p:spTree>
    <p:extLst>
      <p:ext uri="{BB962C8B-B14F-4D97-AF65-F5344CB8AC3E}">
        <p14:creationId xmlns:p14="http://schemas.microsoft.com/office/powerpoint/2010/main" val="7570759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715413" y="988540"/>
            <a:ext cx="7780887" cy="4269259"/>
          </a:xfrm>
          <a:prstGeom prst="rect">
            <a:avLst/>
          </a:prstGeom>
        </p:spPr>
      </p:pic>
    </p:spTree>
    <p:extLst>
      <p:ext uri="{BB962C8B-B14F-4D97-AF65-F5344CB8AC3E}">
        <p14:creationId xmlns:p14="http://schemas.microsoft.com/office/powerpoint/2010/main" val="76285803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Chương 3</a:t>
            </a:r>
            <a:endParaRPr lang="en-US" dirty="0"/>
          </a:p>
        </p:txBody>
      </p:sp>
    </p:spTree>
    <p:extLst>
      <p:ext uri="{BB962C8B-B14F-4D97-AF65-F5344CB8AC3E}">
        <p14:creationId xmlns:p14="http://schemas.microsoft.com/office/powerpoint/2010/main" val="317523703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lvl="0"/>
            <a:r>
              <a:rPr lang="en-US" sz="2800" dirty="0"/>
              <a:t>Tạo 2 Fragment:</a:t>
            </a:r>
          </a:p>
          <a:p>
            <a:pPr lvl="1"/>
            <a:r>
              <a:rPr lang="en-US" sz="2800" dirty="0"/>
              <a:t>Fragment 1 được dùng khi màn hình thiết bị nằm ngang.</a:t>
            </a:r>
          </a:p>
          <a:p>
            <a:pPr lvl="1"/>
            <a:r>
              <a:rPr lang="en-US" sz="2800" dirty="0"/>
              <a:t>Fragment 2 được dùng khi màn hình thiết bị nằm dọc. </a:t>
            </a:r>
          </a:p>
          <a:p>
            <a:pPr lvl="0"/>
            <a:r>
              <a:rPr lang="en-US" sz="2800" dirty="0"/>
              <a:t>Yêu cầu: </a:t>
            </a:r>
          </a:p>
          <a:p>
            <a:pPr lvl="1"/>
            <a:r>
              <a:rPr lang="en-US" sz="2800" dirty="0"/>
              <a:t>Khi xoay màn hình thiết bị nằm ngang sẽ hiển thị giao diện như hình 1, còn khi xoay màn hình thiết bị nằm dọc sẽ hiển thị giao diện như hình 2.</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lstStyle/>
          <a:p>
            <a:r>
              <a:rPr lang="en-US" dirty="0" smtClean="0"/>
              <a:t>Bài 1: Tạo </a:t>
            </a:r>
            <a:r>
              <a:rPr lang="en-US" dirty="0"/>
              <a:t>và sử dụng Fragment </a:t>
            </a:r>
            <a:endParaRPr lang="en-US" dirty="0"/>
          </a:p>
        </p:txBody>
      </p:sp>
    </p:spTree>
    <p:extLst>
      <p:ext uri="{BB962C8B-B14F-4D97-AF65-F5344CB8AC3E}">
        <p14:creationId xmlns:p14="http://schemas.microsoft.com/office/powerpoint/2010/main" val="205888805"/>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1"/>
            <a:ext cx="3440430" cy="2011680"/>
          </a:xfrm>
          <a:prstGeom prst="rect">
            <a:avLst/>
          </a:prstGeom>
          <a:noFill/>
          <a:ln>
            <a:noFill/>
          </a:ln>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19600" y="838201"/>
            <a:ext cx="2773863" cy="4381500"/>
          </a:xfrm>
          <a:prstGeom prst="rect">
            <a:avLst/>
          </a:prstGeom>
          <a:noFill/>
          <a:ln>
            <a:noFill/>
          </a:ln>
        </p:spPr>
      </p:pic>
    </p:spTree>
    <p:extLst>
      <p:ext uri="{BB962C8B-B14F-4D97-AF65-F5344CB8AC3E}">
        <p14:creationId xmlns:p14="http://schemas.microsoft.com/office/powerpoint/2010/main" val="42236391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Sử dụng Fragment khi người dùng nhấn chọn vào 1 dòng trên ListView sẽ hiển thị nội dung của dòng đó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lstStyle/>
          <a:p>
            <a:r>
              <a:rPr lang="en-US" dirty="0" smtClean="0"/>
              <a:t>Bài 2: Tạo </a:t>
            </a:r>
            <a:r>
              <a:rPr lang="en-US" dirty="0"/>
              <a:t>và sử dụng Fragment </a:t>
            </a:r>
            <a:endParaRPr lang="en-US" dirty="0"/>
          </a:p>
        </p:txBody>
      </p:sp>
      <p:pic>
        <p:nvPicPr>
          <p:cNvPr id="7" name="Picture 6"/>
          <p:cNvPicPr>
            <a:picLocks noChangeAspect="1"/>
          </p:cNvPicPr>
          <p:nvPr/>
        </p:nvPicPr>
        <p:blipFill>
          <a:blip r:embed="rId2"/>
          <a:stretch>
            <a:fillRect/>
          </a:stretch>
        </p:blipFill>
        <p:spPr>
          <a:xfrm>
            <a:off x="876300" y="2590800"/>
            <a:ext cx="7378418" cy="3276600"/>
          </a:xfrm>
          <a:prstGeom prst="rect">
            <a:avLst/>
          </a:prstGeom>
        </p:spPr>
      </p:pic>
    </p:spTree>
    <p:extLst>
      <p:ext uri="{BB962C8B-B14F-4D97-AF65-F5344CB8AC3E}">
        <p14:creationId xmlns:p14="http://schemas.microsoft.com/office/powerpoint/2010/main" val="44854916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619250" y="990600"/>
            <a:ext cx="5867400" cy="4514850"/>
          </a:xfrm>
          <a:prstGeom prst="rect">
            <a:avLst/>
          </a:prstGeom>
        </p:spPr>
      </p:pic>
    </p:spTree>
    <p:extLst>
      <p:ext uri="{BB962C8B-B14F-4D97-AF65-F5344CB8AC3E}">
        <p14:creationId xmlns:p14="http://schemas.microsoft.com/office/powerpoint/2010/main" val="81727543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55764891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dirty="0" smtClean="0">
                <a:latin typeface="Arial" pitchFamily="34" charset="0"/>
                <a:cs typeface="Arial" pitchFamily="34" charset="0"/>
              </a:rPr>
              <a:t>CẢM ƠN TẤT CẢ ĐÃ LẮNG NGHE</a:t>
            </a:r>
            <a:endParaRPr lang="en-US" sz="11000" b="1" dirty="0">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5/5/2020</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56</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09600" y="1023176"/>
            <a:ext cx="7620000" cy="4234623"/>
          </a:xfrm>
          <a:prstGeom prst="rect">
            <a:avLst/>
          </a:prstGeom>
        </p:spPr>
      </p:pic>
    </p:spTree>
    <p:extLst>
      <p:ext uri="{BB962C8B-B14F-4D97-AF65-F5344CB8AC3E}">
        <p14:creationId xmlns:p14="http://schemas.microsoft.com/office/powerpoint/2010/main" val="405148382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Để tạo mới đối tượng Fragment ta cần tạo lớp kế thừa từ lớp Fragment, khai báo các điều khiển và thực thi các chức năng. </a:t>
            </a:r>
          </a:p>
          <a:p>
            <a:r>
              <a:rPr lang="en-US" dirty="0"/>
              <a:t>Fragment sử dụng phương thức </a:t>
            </a:r>
            <a:r>
              <a:rPr lang="en-US" b="1" i="1" dirty="0"/>
              <a:t>getActivity</a:t>
            </a:r>
            <a:r>
              <a:rPr lang="en-US" dirty="0"/>
              <a:t>() để lấy ra Activity cha</a:t>
            </a:r>
          </a:p>
          <a:p>
            <a:r>
              <a:rPr lang="en-US" dirty="0"/>
              <a:t>Fragment được định nghĩa trong file xml của activity (static definition) hoặc có thể sửa đổi fragment khi đang chạy (dynamic definition)</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lstStyle/>
          <a:p>
            <a:r>
              <a:rPr lang="en-US" dirty="0"/>
              <a:t>Giao diện Fragment </a:t>
            </a:r>
          </a:p>
        </p:txBody>
      </p:sp>
    </p:spTree>
    <p:extLst>
      <p:ext uri="{BB962C8B-B14F-4D97-AF65-F5344CB8AC3E}">
        <p14:creationId xmlns:p14="http://schemas.microsoft.com/office/powerpoint/2010/main" val="29426643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dirty="0"/>
              <a:t>Vòng đời của một Fragment </a:t>
            </a:r>
          </a:p>
        </p:txBody>
      </p:sp>
      <p:pic>
        <p:nvPicPr>
          <p:cNvPr id="7" name="Content Placeholder 6" descr="Fragmen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410" y="1066800"/>
            <a:ext cx="8194589" cy="4648200"/>
          </a:xfrm>
          <a:prstGeom prst="rect">
            <a:avLst/>
          </a:prstGeom>
          <a:noFill/>
          <a:ln>
            <a:noFill/>
          </a:ln>
        </p:spPr>
      </p:pic>
    </p:spTree>
    <p:extLst>
      <p:ext uri="{BB962C8B-B14F-4D97-AF65-F5344CB8AC3E}">
        <p14:creationId xmlns:p14="http://schemas.microsoft.com/office/powerpoint/2010/main" val="18164039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b="1" i="1" dirty="0"/>
              <a:t>onAttach</a:t>
            </a:r>
            <a:r>
              <a:rPr lang="en-US" i="1" dirty="0"/>
              <a:t>():</a:t>
            </a:r>
            <a:r>
              <a:rPr lang="en-US" dirty="0"/>
              <a:t> Sự thể hiện (instance) của Fragment được gắn kết với một sự thể hiện của activity. Fragment và Activity không hoàn toàn được khởi tạo. Đặc biệt khi lấy trong phương thức này một tham chiếu tới activity mà sử dụng Fragment cho công việc khởi tạo xa hơn.</a:t>
            </a:r>
          </a:p>
          <a:p>
            <a:pPr lvl="0"/>
            <a:r>
              <a:rPr lang="en-US" b="1" i="1" dirty="0"/>
              <a:t>onCreate</a:t>
            </a:r>
            <a:r>
              <a:rPr lang="en-US" i="1" dirty="0"/>
              <a:t>():</a:t>
            </a:r>
            <a:r>
              <a:rPr lang="en-US" dirty="0"/>
              <a:t> Hệ thống gọi phương thức này khi tạo Fragment.  nên khởi tạo các thành phần cơ bản của Fragment mà  muốn duy trì khi Fragment bị dừng hoặc tạm dừng, sau đó được phục hồi lại.</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5/5/2020</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dirty="0"/>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37977263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3236</TotalTime>
  <Words>1569</Words>
  <Application>Microsoft Office PowerPoint</Application>
  <PresentationFormat>On-screen Show (4:3)</PresentationFormat>
  <Paragraphs>231</Paragraphs>
  <Slides>56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Wingdings</vt:lpstr>
      <vt:lpstr>Mau</vt:lpstr>
      <vt:lpstr>Xây dựng giao diện với Fragment </vt:lpstr>
      <vt:lpstr>Mục Tiêu</vt:lpstr>
      <vt:lpstr>Các khái niệm cơ bản</vt:lpstr>
      <vt:lpstr>Fragment  và phiên bản hỗ trợ</vt:lpstr>
      <vt:lpstr>PowerPoint Presentation</vt:lpstr>
      <vt:lpstr>PowerPoint Presentation</vt:lpstr>
      <vt:lpstr>Giao diện Fragment </vt:lpstr>
      <vt:lpstr>Vòng đời của một Fragment </vt:lpstr>
      <vt:lpstr>PowerPoint Presentation</vt:lpstr>
      <vt:lpstr>PowerPoint Presentation</vt:lpstr>
      <vt:lpstr>PowerPoint Presentation</vt:lpstr>
      <vt:lpstr>Xây dựng và sử dụng Fragment </vt:lpstr>
      <vt:lpstr>Thực hiện xây dựng Fragment</vt:lpstr>
      <vt:lpstr>Ví dụ:</vt:lpstr>
      <vt:lpstr>Sử dụng  Fragment </vt:lpstr>
      <vt:lpstr>Static Fragment</vt:lpstr>
      <vt:lpstr>PowerPoint Presentation</vt:lpstr>
      <vt:lpstr>PowerPoint Presentation</vt:lpstr>
      <vt:lpstr>Ví dụ:</vt:lpstr>
      <vt:lpstr>Bước 1:</vt:lpstr>
      <vt:lpstr>Bước 2:</vt:lpstr>
      <vt:lpstr>fragment1.xml</vt:lpstr>
      <vt:lpstr>fragment2.xml</vt:lpstr>
      <vt:lpstr>activity_main.xml</vt:lpstr>
      <vt:lpstr>PowerPoint Presentation</vt:lpstr>
      <vt:lpstr>Bước 3:</vt:lpstr>
      <vt:lpstr>MyFragment1.java</vt:lpstr>
      <vt:lpstr>MyFragment2.java</vt:lpstr>
      <vt:lpstr>MainActivity.java</vt:lpstr>
      <vt:lpstr>Dynamics Fragment</vt:lpstr>
      <vt:lpstr>Dynamics Fragment</vt:lpstr>
      <vt:lpstr>PowerPoint Presentation</vt:lpstr>
      <vt:lpstr>PowerPoint Presentation</vt:lpstr>
      <vt:lpstr>PowerPoint Presentation</vt:lpstr>
      <vt:lpstr>PowerPoint Presentation</vt:lpstr>
      <vt:lpstr>PowerPoint Presentation</vt:lpstr>
      <vt:lpstr>PowerPoint Presentation</vt:lpstr>
      <vt:lpstr>Ví dụ: Xây dựng ứng dụng hiển thị Fragment động</vt:lpstr>
      <vt:lpstr>Bước 1:</vt:lpstr>
      <vt:lpstr>Bước 2: Mở res  layout  xml</vt:lpstr>
      <vt:lpstr>PowerPoint Presentation</vt:lpstr>
      <vt:lpstr>PowerPoint Presentation</vt:lpstr>
      <vt:lpstr>PowerPoint Presentation</vt:lpstr>
      <vt:lpstr>Bước 3: Mở app   src -&gt; thêm code. </vt:lpstr>
      <vt:lpstr>MyFragment1.java</vt:lpstr>
      <vt:lpstr>MyFragment2.java</vt:lpstr>
      <vt:lpstr>MainActivity.java</vt:lpstr>
      <vt:lpstr>PowerPoint Presentation</vt:lpstr>
      <vt:lpstr>PowerPoint Presentation</vt:lpstr>
      <vt:lpstr>Bài tập Chương 3</vt:lpstr>
      <vt:lpstr>Bài 1: Tạo và sử dụng Fragment </vt:lpstr>
      <vt:lpstr>PowerPoint Presentation</vt:lpstr>
      <vt:lpstr>Bài 2: Tạo và sử dụng Fragment </vt:lpstr>
      <vt:lpstr>PowerPoint Presentation</vt:lpstr>
      <vt:lpstr>PowerPoint Presentation</vt:lpstr>
      <vt:lpstr>PowerPoint Presentation</vt:lpstr>
    </vt:vector>
  </TitlesOfParts>
  <Company>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Admin</cp:lastModifiedBy>
  <cp:revision>194</cp:revision>
  <dcterms:created xsi:type="dcterms:W3CDTF">2007-09-12T07:27:45Z</dcterms:created>
  <dcterms:modified xsi:type="dcterms:W3CDTF">2020-05-05T03:15:32Z</dcterms:modified>
</cp:coreProperties>
</file>