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62"/>
  </p:notesMasterIdLst>
  <p:handoutMasterIdLst>
    <p:handoutMasterId r:id="rId63"/>
  </p:handout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6" r:id="rId32"/>
    <p:sldId id="375"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9" r:id="rId55"/>
    <p:sldId id="400" r:id="rId56"/>
    <p:sldId id="401" r:id="rId57"/>
    <p:sldId id="402" r:id="rId58"/>
    <p:sldId id="403" r:id="rId59"/>
    <p:sldId id="398" r:id="rId60"/>
    <p:sldId id="345" r:id="rId61"/>
  </p:sldIdLst>
  <p:sldSz cx="9144000" cy="6858000" type="screen4x3"/>
  <p:notesSz cx="9144000" cy="6858000"/>
  <p:custDataLst>
    <p:tags r:id="rId6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7"/>
          </p14:sldIdLst>
        </p14:section>
        <p14:section name="Untitled Section" id="{A9762D0D-46F9-4E78-9C83-BC2BAB7CB01C}">
          <p14:sldIdLst>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6"/>
            <p14:sldId id="375"/>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9"/>
            <p14:sldId id="400"/>
            <p14:sldId id="401"/>
            <p14:sldId id="402"/>
            <p14:sldId id="403"/>
            <p14:sldId id="398"/>
          </p14:sldIdLst>
        </p14:section>
        <p14:section name="Untitled Section" id="{E35C4CFB-84D1-4F57-A767-40784B2C765A}">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5/5/2020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5/5/2020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5/5/2020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5/5/2020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5/5/2020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5/5/2020</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5/5/2020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5/5/2020</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5/5/2020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5/5/2020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5/5/2020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a:t>Xây dựng giao diện với Fragment </a:t>
            </a:r>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Override phương thức </a:t>
            </a:r>
            <a:r>
              <a:rPr lang="en-US" b="1" dirty="0"/>
              <a:t>onCreate()</a:t>
            </a:r>
            <a:r>
              <a:rPr lang="en-US" dirty="0"/>
              <a:t> để tạo cơ sở dữ liệu. </a:t>
            </a:r>
          </a:p>
          <a:p>
            <a:pPr lvl="0"/>
            <a:r>
              <a:rPr lang="en-US" dirty="0"/>
              <a:t>Override phương thức </a:t>
            </a:r>
            <a:r>
              <a:rPr lang="en-US" b="1" dirty="0"/>
              <a:t>onUpgrade()</a:t>
            </a:r>
            <a:r>
              <a:rPr lang="en-US" dirty="0"/>
              <a:t> để nâng cấp cơ sở dữ liệu.</a:t>
            </a:r>
          </a:p>
          <a:p>
            <a:r>
              <a:rPr lang="en-US" dirty="0"/>
              <a:t>Lớp SQLiteOpenHelper cung cấp 2 phương thức </a:t>
            </a:r>
            <a:r>
              <a:rPr lang="en-US" b="1" dirty="0"/>
              <a:t>getReadableDatabase()</a:t>
            </a:r>
            <a:r>
              <a:rPr lang="en-US" dirty="0"/>
              <a:t> và </a:t>
            </a:r>
            <a:r>
              <a:rPr lang="en-US" b="1" dirty="0"/>
              <a:t>getWriteableDatabase()</a:t>
            </a:r>
            <a:r>
              <a:rPr lang="en-US" dirty="0"/>
              <a:t> để trả về đối tượng SQLiteDatabase</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6181156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Tạo một Table có tên: COUNTRY. </a:t>
            </a:r>
          </a:p>
          <a:p>
            <a:pPr lvl="0"/>
            <a:r>
              <a:rPr lang="en-US" dirty="0"/>
              <a:t>Table COUNTRY có 3 cột là: _id, enName và viName với _id là khóa chính và có giá trị tự động tăng.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normAutofit fontScale="90000"/>
          </a:bodyPr>
          <a:lstStyle/>
          <a:p>
            <a:r>
              <a:rPr lang="en-US" dirty="0" smtClean="0"/>
              <a:t>Ví dụ: Tạo </a:t>
            </a:r>
            <a:r>
              <a:rPr lang="en-US" dirty="0"/>
              <a:t>một CSDL có tên: COUNTRY_DB Trong đó:</a:t>
            </a:r>
            <a:endParaRPr lang="en-US" dirty="0"/>
          </a:p>
        </p:txBody>
      </p:sp>
    </p:spTree>
    <p:extLst>
      <p:ext uri="{BB962C8B-B14F-4D97-AF65-F5344CB8AC3E}">
        <p14:creationId xmlns:p14="http://schemas.microsoft.com/office/powerpoint/2010/main" val="2401115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pic>
        <p:nvPicPr>
          <p:cNvPr id="9" name="Picture 8"/>
          <p:cNvPicPr>
            <a:picLocks noChangeAspect="1"/>
          </p:cNvPicPr>
          <p:nvPr/>
        </p:nvPicPr>
        <p:blipFill>
          <a:blip r:embed="rId2"/>
          <a:stretch>
            <a:fillRect/>
          </a:stretch>
        </p:blipFill>
        <p:spPr>
          <a:xfrm>
            <a:off x="485775" y="122240"/>
            <a:ext cx="6372225" cy="5851756"/>
          </a:xfrm>
          <a:prstGeom prst="rect">
            <a:avLst/>
          </a:prstGeom>
        </p:spPr>
      </p:pic>
    </p:spTree>
    <p:extLst>
      <p:ext uri="{BB962C8B-B14F-4D97-AF65-F5344CB8AC3E}">
        <p14:creationId xmlns:p14="http://schemas.microsoft.com/office/powerpoint/2010/main" val="19949537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sz="2800" b="1" i="1" dirty="0"/>
              <a:t>Context</a:t>
            </a:r>
            <a:r>
              <a:rPr lang="en-US" sz="2800" dirty="0"/>
              <a:t>: Biến ngữ cảnh. </a:t>
            </a:r>
          </a:p>
          <a:p>
            <a:pPr lvl="0"/>
            <a:r>
              <a:rPr lang="en-US" sz="2800" b="1" i="1" dirty="0"/>
              <a:t>DB_NAME</a:t>
            </a:r>
            <a:r>
              <a:rPr lang="en-US" sz="2800" dirty="0"/>
              <a:t>: Tên của cơ sở dữ liệu. </a:t>
            </a:r>
          </a:p>
          <a:p>
            <a:pPr lvl="0"/>
            <a:r>
              <a:rPr lang="en-US" sz="2800" b="1" i="1" dirty="0"/>
              <a:t>CursorFactory</a:t>
            </a:r>
            <a:r>
              <a:rPr lang="en-US" sz="2800" dirty="0"/>
              <a:t>: Đôi lúc chúng ta có thể extend lớp cursor để kế thừa một số phương thức và truy vấn. Trong trường hợp đó, ta dùng một instance của CursorFactory để tham chiếu đến lớp chúng ta tạo thay cho mặc định. Khi dùng mặc định thì ta để nó null. </a:t>
            </a:r>
          </a:p>
          <a:p>
            <a:pPr lvl="0"/>
            <a:r>
              <a:rPr lang="en-US" sz="2800" b="1" i="1" dirty="0"/>
              <a:t>Version</a:t>
            </a:r>
            <a:r>
              <a:rPr lang="en-US" sz="2800" dirty="0"/>
              <a:t>: Version của cơ sở dữ liệu.</a:t>
            </a:r>
          </a:p>
          <a:p>
            <a:pPr lvl="1"/>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dirty="0"/>
              <a:t>Hàm khởi tạo có các thông số sau</a:t>
            </a:r>
            <a:endParaRPr lang="en-US" dirty="0"/>
          </a:p>
        </p:txBody>
      </p:sp>
    </p:spTree>
    <p:extLst>
      <p:ext uri="{BB962C8B-B14F-4D97-AF65-F5344CB8AC3E}">
        <p14:creationId xmlns:p14="http://schemas.microsoft.com/office/powerpoint/2010/main" val="29137227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87461" y="922660"/>
            <a:ext cx="7542730" cy="243014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normAutofit fontScale="90000"/>
          </a:bodyPr>
          <a:lstStyle/>
          <a:p>
            <a:r>
              <a:rPr lang="en-US" dirty="0"/>
              <a:t>Tiến hành tạo CSDL trong hàm onCreate</a:t>
            </a:r>
            <a:r>
              <a:rPr lang="en-US" dirty="0" smtClean="0"/>
              <a:t>():</a:t>
            </a:r>
            <a:endParaRPr lang="en-US" dirty="0"/>
          </a:p>
        </p:txBody>
      </p:sp>
    </p:spTree>
    <p:extLst>
      <p:ext uri="{BB962C8B-B14F-4D97-AF65-F5344CB8AC3E}">
        <p14:creationId xmlns:p14="http://schemas.microsoft.com/office/powerpoint/2010/main" val="168320322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28243196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Mở Cơ sở dữ liệu</a:t>
            </a:r>
            <a:endParaRPr lang="en-US" dirty="0"/>
          </a:p>
        </p:txBody>
      </p:sp>
    </p:spTree>
    <p:extLst>
      <p:ext uri="{BB962C8B-B14F-4D97-AF65-F5344CB8AC3E}">
        <p14:creationId xmlns:p14="http://schemas.microsoft.com/office/powerpoint/2010/main" val="15732011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Dùng cú pháp </a:t>
            </a:r>
            <a:r>
              <a:rPr lang="en-US" b="1" dirty="0"/>
              <a:t>getReadableDatabase</a:t>
            </a:r>
            <a:r>
              <a:rPr lang="en-US" dirty="0"/>
              <a:t>() và </a:t>
            </a:r>
            <a:r>
              <a:rPr lang="en-US" b="1" i="1" dirty="0"/>
              <a:t>getWriteableDatabase</a:t>
            </a:r>
            <a:r>
              <a:rPr lang="en-US" dirty="0"/>
              <a:t>() để trả về đối tượng SQLiteDatabase cần sử dụng. </a:t>
            </a:r>
          </a:p>
          <a:p>
            <a:r>
              <a:rPr lang="en-US" dirty="0"/>
              <a:t>SQLiteDatabase là đối tượng để truy cập cơ sở dữ liệu (Read và Write). </a:t>
            </a:r>
          </a:p>
          <a:p>
            <a:r>
              <a:rPr lang="en-US" dirty="0"/>
              <a:t>SQLiteDatabase cung cấp phương thức </a:t>
            </a:r>
            <a:r>
              <a:rPr lang="en-US" b="1" i="1" dirty="0"/>
              <a:t>insert</a:t>
            </a:r>
            <a:r>
              <a:rPr lang="en-US" dirty="0"/>
              <a:t>(), </a:t>
            </a:r>
            <a:r>
              <a:rPr lang="en-US" b="1" i="1" dirty="0"/>
              <a:t>update</a:t>
            </a:r>
            <a:r>
              <a:rPr lang="en-US" dirty="0"/>
              <a:t>(), </a:t>
            </a:r>
            <a:r>
              <a:rPr lang="en-US" b="1" i="1" dirty="0"/>
              <a:t>delete</a:t>
            </a:r>
            <a:r>
              <a:rPr lang="en-US" dirty="0"/>
              <a:t>(), hoặc </a:t>
            </a:r>
            <a:r>
              <a:rPr lang="en-US" b="1" i="1" dirty="0"/>
              <a:t>execSQL</a:t>
            </a:r>
            <a:r>
              <a:rPr lang="en-US" dirty="0"/>
              <a:t>() cho phép thực hiện truy xuất dữ liệu.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r>
              <a:rPr lang="en-US" dirty="0"/>
              <a:t>Mở Cơ sở dữ liệu</a:t>
            </a:r>
            <a:endParaRPr lang="en-US" dirty="0"/>
          </a:p>
        </p:txBody>
      </p:sp>
    </p:spTree>
    <p:extLst>
      <p:ext uri="{BB962C8B-B14F-4D97-AF65-F5344CB8AC3E}">
        <p14:creationId xmlns:p14="http://schemas.microsoft.com/office/powerpoint/2010/main" val="7573952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37308" y="731817"/>
            <a:ext cx="5230091" cy="5084811"/>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0459817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990599" y="1143000"/>
            <a:ext cx="3978361" cy="2529719"/>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a:t>Đóng Cơ sở dữ liệu</a:t>
            </a:r>
            <a:endParaRPr lang="en-US" dirty="0"/>
          </a:p>
        </p:txBody>
      </p:sp>
    </p:spTree>
    <p:extLst>
      <p:ext uri="{BB962C8B-B14F-4D97-AF65-F5344CB8AC3E}">
        <p14:creationId xmlns:p14="http://schemas.microsoft.com/office/powerpoint/2010/main" val="6108609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bày được các khái niệm về </a:t>
            </a:r>
            <a:r>
              <a:rPr lang="vi-VN" dirty="0"/>
              <a:t>SQLite</a:t>
            </a:r>
            <a:endParaRPr lang="en-US" dirty="0"/>
          </a:p>
          <a:p>
            <a:pPr lvl="0"/>
            <a:r>
              <a:rPr lang="en-US" dirty="0"/>
              <a:t>Trình bày được các bước thực hiện database trong </a:t>
            </a:r>
            <a:r>
              <a:rPr lang="vi-VN" dirty="0"/>
              <a:t>SQLite</a:t>
            </a:r>
            <a:endParaRPr lang="en-US" dirty="0"/>
          </a:p>
          <a:p>
            <a:pPr lvl="0"/>
            <a:r>
              <a:rPr lang="en-US" dirty="0"/>
              <a:t>Tạo được database trong SQLite</a:t>
            </a:r>
          </a:p>
          <a:p>
            <a:pPr lvl="0"/>
            <a:r>
              <a:rPr lang="en-US" dirty="0"/>
              <a:t>Thực hiện được các thao tác dữ liệu trong Sqlite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298412166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Truy vấn (Query): Sử dụng phương thức </a:t>
            </a:r>
            <a:r>
              <a:rPr lang="en-US" b="1" i="1" dirty="0"/>
              <a:t>rawQuery</a:t>
            </a:r>
            <a:r>
              <a:rPr lang="en-US" dirty="0"/>
              <a:t>() của lớp SQLiteDatabase. Phương thức </a:t>
            </a:r>
            <a:r>
              <a:rPr lang="en-US" b="1" i="1" dirty="0"/>
              <a:t>rawQuery</a:t>
            </a:r>
            <a:r>
              <a:rPr lang="en-US" dirty="0"/>
              <a:t>() nhận vào một giá trị chuỗi là câu lệnh SQL dùng để truy vấn dữ liệu và trả ra một đối tượng Cursor.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a:t>Truy vấn dữ liệu trong các bảng</a:t>
            </a:r>
            <a:endParaRPr lang="en-US" dirty="0"/>
          </a:p>
        </p:txBody>
      </p:sp>
    </p:spTree>
    <p:extLst>
      <p:ext uri="{BB962C8B-B14F-4D97-AF65-F5344CB8AC3E}">
        <p14:creationId xmlns:p14="http://schemas.microsoft.com/office/powerpoint/2010/main" val="231223867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858983"/>
            <a:ext cx="8145526" cy="2189017"/>
          </a:xfrm>
          <a:prstGeom prst="rect">
            <a:avLst/>
          </a:prstGeom>
        </p:spPr>
      </p:pic>
    </p:spTree>
    <p:extLst>
      <p:ext uri="{BB962C8B-B14F-4D97-AF65-F5344CB8AC3E}">
        <p14:creationId xmlns:p14="http://schemas.microsoft.com/office/powerpoint/2010/main" val="366186407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Sử dụng phương thức query() của lớp SQLiteDatabase.</a:t>
            </a:r>
          </a:p>
          <a:p>
            <a:r>
              <a:rPr lang="en-US" dirty="0"/>
              <a:t>Phương thức </a:t>
            </a:r>
            <a:r>
              <a:rPr lang="en-US" b="1" i="1" dirty="0"/>
              <a:t>query</a:t>
            </a:r>
            <a:r>
              <a:rPr lang="en-US" dirty="0"/>
              <a:t>() cũng trả ra một đối tượng Cursor. Để lấy dữ liệu từ Cursor, trước hết cần chuyển đến vị trí xác định với các phương thức: </a:t>
            </a:r>
            <a:r>
              <a:rPr lang="en-US" b="1" i="1" dirty="0"/>
              <a:t>moveToFirst(),</a:t>
            </a:r>
            <a:r>
              <a:rPr lang="en-US" dirty="0"/>
              <a:t> </a:t>
            </a:r>
            <a:r>
              <a:rPr lang="en-US" b="1" i="1" dirty="0"/>
              <a:t>moveToNext(), moveToPosition(int position)</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a:bodyPr>
          <a:lstStyle/>
          <a:p>
            <a:pPr lvl="0"/>
            <a:r>
              <a:rPr lang="en-US" dirty="0"/>
              <a:t>Truy vấn với cú pháp </a:t>
            </a:r>
            <a:r>
              <a:rPr lang="en-US" dirty="0" smtClean="0"/>
              <a:t>hàm</a:t>
            </a:r>
            <a:endParaRPr lang="en-US" dirty="0"/>
          </a:p>
        </p:txBody>
      </p:sp>
    </p:spTree>
    <p:extLst>
      <p:ext uri="{BB962C8B-B14F-4D97-AF65-F5344CB8AC3E}">
        <p14:creationId xmlns:p14="http://schemas.microsoft.com/office/powerpoint/2010/main" val="8307924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rotWithShape="1">
          <a:blip r:embed="rId2" cstate="email">
            <a:extLst>
              <a:ext uri="{28A0092B-C50C-407E-A947-70E740481C1C}">
                <a14:useLocalDpi xmlns:a14="http://schemas.microsoft.com/office/drawing/2010/main"/>
              </a:ext>
            </a:extLst>
          </a:blip>
          <a:srcRect l="1596" t="5677" r="24037" b="5499"/>
          <a:stretch/>
        </p:blipFill>
        <p:spPr bwMode="auto">
          <a:xfrm>
            <a:off x="609600" y="838201"/>
            <a:ext cx="7772400" cy="4114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85544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String table: tên của bảng cần truy vấn.</a:t>
            </a:r>
          </a:p>
          <a:p>
            <a:pPr lvl="0"/>
            <a:r>
              <a:rPr lang="en-US" dirty="0"/>
              <a:t>String[] columns: danh sách các cột sẽ trả về dữ liệu. </a:t>
            </a:r>
          </a:p>
          <a:p>
            <a:pPr lvl="0"/>
            <a:r>
              <a:rPr lang="en-US" dirty="0"/>
              <a:t>String selection: chứa các điều kiện truy vấn. </a:t>
            </a:r>
          </a:p>
          <a:p>
            <a:pPr lvl="0"/>
            <a:r>
              <a:rPr lang="en-US" dirty="0"/>
              <a:t>String[] selectionArgs: danh sách các tham số phụ cho câu điều kiện.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9233096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String[] groupBy: gom nhóm các cột kết quả. </a:t>
            </a:r>
          </a:p>
          <a:p>
            <a:pPr lvl="0"/>
            <a:r>
              <a:rPr lang="en-US" dirty="0"/>
              <a:t>String[] having: bộ lọc theo điều kiện. </a:t>
            </a:r>
          </a:p>
          <a:p>
            <a:pPr lvl="0"/>
            <a:r>
              <a:rPr lang="en-US" dirty="0"/>
              <a:t>String[] orderBy: sắp xếp theo mảng cột được chỉ định.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5829516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01760" y="46087"/>
            <a:ext cx="6080039" cy="5890661"/>
          </a:xfrm>
          <a:prstGeom prst="rect">
            <a:avLst/>
          </a:prstGeom>
        </p:spPr>
      </p:pic>
    </p:spTree>
    <p:extLst>
      <p:ext uri="{BB962C8B-B14F-4D97-AF65-F5344CB8AC3E}">
        <p14:creationId xmlns:p14="http://schemas.microsoft.com/office/powerpoint/2010/main" val="172622590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DE" dirty="0"/>
              <a:t>Lớp SQLiteDatabase cung cấp các phương thức như: insert(), update(), delete() hoặc execSQL() cho phép người dùng có thể quản lý và truy xuất dữ liệu.</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76305033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1044916"/>
            <a:ext cx="7125851" cy="3222284"/>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a:bodyPr>
          <a:lstStyle/>
          <a:p>
            <a:pPr lvl="0"/>
            <a:r>
              <a:rPr lang="de-DE" dirty="0" smtClean="0"/>
              <a:t>Insert</a:t>
            </a:r>
            <a:endParaRPr lang="en-US" dirty="0"/>
          </a:p>
        </p:txBody>
      </p:sp>
    </p:spTree>
    <p:extLst>
      <p:ext uri="{BB962C8B-B14F-4D97-AF65-F5344CB8AC3E}">
        <p14:creationId xmlns:p14="http://schemas.microsoft.com/office/powerpoint/2010/main" val="26149030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1143000"/>
            <a:ext cx="8068638" cy="24384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normAutofit/>
          </a:bodyPr>
          <a:lstStyle/>
          <a:p>
            <a:pPr lvl="0"/>
            <a:r>
              <a:rPr lang="de-DE" dirty="0" smtClean="0"/>
              <a:t>Update</a:t>
            </a:r>
            <a:endParaRPr lang="en-US" dirty="0"/>
          </a:p>
        </p:txBody>
      </p:sp>
    </p:spTree>
    <p:extLst>
      <p:ext uri="{BB962C8B-B14F-4D97-AF65-F5344CB8AC3E}">
        <p14:creationId xmlns:p14="http://schemas.microsoft.com/office/powerpoint/2010/main" val="5793223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về SQLite </a:t>
            </a:r>
            <a:endParaRPr lang="en-US" dirty="0"/>
          </a:p>
        </p:txBody>
      </p:sp>
    </p:spTree>
    <p:extLst>
      <p:ext uri="{BB962C8B-B14F-4D97-AF65-F5344CB8AC3E}">
        <p14:creationId xmlns:p14="http://schemas.microsoft.com/office/powerpoint/2010/main" val="7989446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27293" y="1295400"/>
            <a:ext cx="7882932" cy="1371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normAutofit/>
          </a:bodyPr>
          <a:lstStyle/>
          <a:p>
            <a:pPr lvl="0"/>
            <a:r>
              <a:rPr lang="de-DE" dirty="0" smtClean="0"/>
              <a:t>Delete</a:t>
            </a:r>
            <a:endParaRPr lang="en-US" dirty="0"/>
          </a:p>
        </p:txBody>
      </p:sp>
    </p:spTree>
    <p:extLst>
      <p:ext uri="{BB962C8B-B14F-4D97-AF65-F5344CB8AC3E}">
        <p14:creationId xmlns:p14="http://schemas.microsoft.com/office/powerpoint/2010/main" val="152425351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Sắp xếp dữ liệu</a:t>
            </a:r>
            <a:endParaRPr lang="en-US" dirty="0"/>
          </a:p>
        </p:txBody>
      </p:sp>
    </p:spTree>
    <p:extLst>
      <p:ext uri="{BB962C8B-B14F-4D97-AF65-F5344CB8AC3E}">
        <p14:creationId xmlns:p14="http://schemas.microsoft.com/office/powerpoint/2010/main" val="216780701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DE" dirty="0"/>
              <a:t>Truy vấn với câu lệnh SQL</a:t>
            </a:r>
            <a:r>
              <a:rPr lang="de-DE" dirty="0" smtClean="0"/>
              <a:t>:</a:t>
            </a:r>
          </a:p>
          <a:p>
            <a:endParaRPr lang="de-DE" dirty="0"/>
          </a:p>
          <a:p>
            <a:endParaRPr lang="de-DE" dirty="0" smtClean="0"/>
          </a:p>
          <a:p>
            <a:r>
              <a:rPr lang="de-DE" dirty="0" smtClean="0"/>
              <a:t>Truy </a:t>
            </a:r>
            <a:r>
              <a:rPr lang="de-DE" dirty="0"/>
              <a:t>vấn với cú pháp hàm:</a:t>
            </a:r>
            <a:endParaRPr lang="en-US" dirty="0"/>
          </a:p>
          <a:p>
            <a:endParaRPr lang="de-DE" dirty="0" smtClean="0"/>
          </a:p>
          <a:p>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normAutofit/>
          </a:bodyPr>
          <a:lstStyle/>
          <a:p>
            <a:pPr lvl="0"/>
            <a:r>
              <a:rPr lang="de-DE" dirty="0"/>
              <a:t>Tăng dần (ASCENDING</a:t>
            </a:r>
            <a:r>
              <a:rPr lang="de-DE" dirty="0" smtClean="0"/>
              <a:t>)</a:t>
            </a:r>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l="15706" t="20075" r="16096" b="23714"/>
          <a:stretch/>
        </p:blipFill>
        <p:spPr bwMode="auto">
          <a:xfrm>
            <a:off x="755649" y="1706561"/>
            <a:ext cx="6270711" cy="655639"/>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cstate="email">
            <a:extLst>
              <a:ext uri="{28A0092B-C50C-407E-A947-70E740481C1C}">
                <a14:useLocalDpi xmlns:a14="http://schemas.microsoft.com/office/drawing/2010/main"/>
              </a:ext>
            </a:extLst>
          </a:blip>
          <a:srcRect l="1017" t="9566" r="27794" b="8341"/>
          <a:stretch/>
        </p:blipFill>
        <p:spPr bwMode="auto">
          <a:xfrm>
            <a:off x="914400" y="3733800"/>
            <a:ext cx="6858000" cy="1638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549229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normAutofit/>
          </a:bodyPr>
          <a:lstStyle/>
          <a:p>
            <a:pPr lvl="0"/>
            <a:r>
              <a:rPr lang="de-DE" dirty="0"/>
              <a:t>Giảm dần (DESCENDING</a:t>
            </a:r>
            <a:r>
              <a:rPr lang="de-DE" dirty="0" smtClean="0"/>
              <a:t>)</a:t>
            </a:r>
            <a:endParaRPr lang="en-US" dirty="0"/>
          </a:p>
        </p:txBody>
      </p:sp>
      <p:pic>
        <p:nvPicPr>
          <p:cNvPr id="7" name="Content Placeholder 6"/>
          <p:cNvPicPr>
            <a:picLocks noGrp="1"/>
          </p:cNvPicPr>
          <p:nvPr>
            <p:ph idx="1"/>
          </p:nvPr>
        </p:nvPicPr>
        <p:blipFill rotWithShape="1">
          <a:blip r:embed="rId2" cstate="email">
            <a:extLst>
              <a:ext uri="{28A0092B-C50C-407E-A947-70E740481C1C}">
                <a14:useLocalDpi xmlns:a14="http://schemas.microsoft.com/office/drawing/2010/main"/>
              </a:ext>
            </a:extLst>
          </a:blip>
          <a:srcRect l="2033" t="8335" r="37672" b="15189"/>
          <a:stretch/>
        </p:blipFill>
        <p:spPr bwMode="auto">
          <a:xfrm>
            <a:off x="1195568" y="1447800"/>
            <a:ext cx="5316443" cy="137160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cstate="email">
            <a:extLst>
              <a:ext uri="{28A0092B-C50C-407E-A947-70E740481C1C}">
                <a14:useLocalDpi xmlns:a14="http://schemas.microsoft.com/office/drawing/2010/main"/>
              </a:ext>
            </a:extLst>
          </a:blip>
          <a:srcRect l="1890" t="20799" r="26447" b="22519"/>
          <a:stretch/>
        </p:blipFill>
        <p:spPr bwMode="auto">
          <a:xfrm>
            <a:off x="1195568" y="2971799"/>
            <a:ext cx="5830793" cy="9906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07550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normAutofit fontScale="90000"/>
          </a:bodyPr>
          <a:lstStyle/>
          <a:p>
            <a:pPr lvl="0"/>
            <a:r>
              <a:rPr lang="en-US" dirty="0"/>
              <a:t>Xây dựng chương trình quản lý môn </a:t>
            </a:r>
            <a:r>
              <a:rPr lang="en-US" dirty="0" smtClean="0"/>
              <a:t>học</a:t>
            </a:r>
            <a:endParaRPr lang="en-US" dirty="0"/>
          </a:p>
        </p:txBody>
      </p:sp>
      <p:pic>
        <p:nvPicPr>
          <p:cNvPr id="7" name="Picture 6"/>
          <p:cNvPicPr/>
          <p:nvPr/>
        </p:nvPicPr>
        <p:blipFill>
          <a:blip r:embed="rId2"/>
          <a:stretch>
            <a:fillRect/>
          </a:stretch>
        </p:blipFill>
        <p:spPr>
          <a:xfrm>
            <a:off x="615661" y="980602"/>
            <a:ext cx="3971925" cy="5257800"/>
          </a:xfrm>
          <a:prstGeom prst="rect">
            <a:avLst/>
          </a:prstGeom>
        </p:spPr>
      </p:pic>
    </p:spTree>
    <p:extLst>
      <p:ext uri="{BB962C8B-B14F-4D97-AF65-F5344CB8AC3E}">
        <p14:creationId xmlns:p14="http://schemas.microsoft.com/office/powerpoint/2010/main" val="206127096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QLMonhoc: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81759770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r>
              <a:rPr lang="en-US" dirty="0" smtClean="0"/>
              <a:t>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1143000" y="1718356"/>
            <a:ext cx="4651648" cy="3996643"/>
          </a:xfrm>
          <a:prstGeom prst="rect">
            <a:avLst/>
          </a:prstGeom>
        </p:spPr>
      </p:pic>
    </p:spTree>
    <p:extLst>
      <p:ext uri="{BB962C8B-B14F-4D97-AF65-F5344CB8AC3E}">
        <p14:creationId xmlns:p14="http://schemas.microsoft.com/office/powerpoint/2010/main" val="379852528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331959774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728787" y="1062037"/>
            <a:ext cx="5648325" cy="423862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a:bodyPr>
          <a:lstStyle/>
          <a:p>
            <a:pPr lvl="0"/>
            <a:r>
              <a:rPr lang="en-US" dirty="0"/>
              <a:t>Tạo file </a:t>
            </a:r>
            <a:r>
              <a:rPr lang="en-US" dirty="0" smtClean="0"/>
              <a:t>listview_item.xml</a:t>
            </a:r>
            <a:endParaRPr lang="en-US" dirty="0"/>
          </a:p>
        </p:txBody>
      </p:sp>
    </p:spTree>
    <p:extLst>
      <p:ext uri="{BB962C8B-B14F-4D97-AF65-F5344CB8AC3E}">
        <p14:creationId xmlns:p14="http://schemas.microsoft.com/office/powerpoint/2010/main" val="102956028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36418" y="20436"/>
            <a:ext cx="6269182" cy="584298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8847973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SQLite là cơ sở dữ liệu mở được viết dưới dạng thư viện tích hợp nhúng vào Android, hỗ trợ các đặc điểm về quan hệ chuẩn của cơ sở dữ liệu như cú pháp, transaction, các câu lệnh. SQLite được sử dụng rộng rãi trong các ứng dụng di động trên Android, </a:t>
            </a:r>
            <a:r>
              <a:rPr lang="en-US" dirty="0" smtClean="0"/>
              <a:t>iOS</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Giới thiệu về SQLite </a:t>
            </a:r>
            <a:endParaRPr lang="en-US" dirty="0"/>
          </a:p>
        </p:txBody>
      </p:sp>
    </p:spTree>
    <p:extLst>
      <p:ext uri="{BB962C8B-B14F-4D97-AF65-F5344CB8AC3E}">
        <p14:creationId xmlns:p14="http://schemas.microsoft.com/office/powerpoint/2010/main" val="265596071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20047" y="838201"/>
            <a:ext cx="4737753" cy="5103446"/>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a:bodyPr>
          <a:lstStyle/>
          <a:p>
            <a:pPr lvl="0"/>
            <a:r>
              <a:rPr lang="en-US" b="0" dirty="0"/>
              <a:t>Tạo file </a:t>
            </a:r>
            <a:r>
              <a:rPr lang="en-US" b="0" dirty="0" smtClean="0"/>
              <a:t>main_activity.xml</a:t>
            </a:r>
            <a:endParaRPr lang="en-US" dirty="0"/>
          </a:p>
        </p:txBody>
      </p:sp>
    </p:spTree>
    <p:extLst>
      <p:ext uri="{BB962C8B-B14F-4D97-AF65-F5344CB8AC3E}">
        <p14:creationId xmlns:p14="http://schemas.microsoft.com/office/powerpoint/2010/main" val="408159669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838201"/>
            <a:ext cx="4572000" cy="5018983"/>
          </a:xfrm>
          <a:prstGeom prst="rect">
            <a:avLst/>
          </a:prstGeom>
        </p:spPr>
      </p:pic>
    </p:spTree>
    <p:extLst>
      <p:ext uri="{BB962C8B-B14F-4D97-AF65-F5344CB8AC3E}">
        <p14:creationId xmlns:p14="http://schemas.microsoft.com/office/powerpoint/2010/main" val="289436216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858983"/>
            <a:ext cx="4511761" cy="489919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57168855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37309" y="838201"/>
            <a:ext cx="4772891" cy="5233980"/>
          </a:xfrm>
          <a:prstGeom prst="rect">
            <a:avLst/>
          </a:prstGeom>
        </p:spPr>
      </p:pic>
    </p:spTree>
    <p:extLst>
      <p:ext uri="{BB962C8B-B14F-4D97-AF65-F5344CB8AC3E}">
        <p14:creationId xmlns:p14="http://schemas.microsoft.com/office/powerpoint/2010/main" val="16067988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828800" y="988541"/>
            <a:ext cx="3543300" cy="3981450"/>
          </a:xfrm>
          <a:prstGeom prst="rect">
            <a:avLst/>
          </a:prstGeom>
        </p:spPr>
      </p:pic>
    </p:spTree>
    <p:extLst>
      <p:ext uri="{BB962C8B-B14F-4D97-AF65-F5344CB8AC3E}">
        <p14:creationId xmlns:p14="http://schemas.microsoft.com/office/powerpoint/2010/main" val="409807981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81000" y="838201"/>
            <a:ext cx="5181600" cy="501396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0722233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838200" y="167481"/>
            <a:ext cx="3571875" cy="5638800"/>
          </a:xfrm>
          <a:prstGeom prst="rect">
            <a:avLst/>
          </a:prstGeom>
        </p:spPr>
      </p:pic>
    </p:spTree>
    <p:extLst>
      <p:ext uri="{BB962C8B-B14F-4D97-AF65-F5344CB8AC3E}">
        <p14:creationId xmlns:p14="http://schemas.microsoft.com/office/powerpoint/2010/main" val="401319694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252765949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914400" y="838201"/>
            <a:ext cx="5943600" cy="501765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normAutofit/>
          </a:bodyPr>
          <a:lstStyle/>
          <a:p>
            <a:pPr lvl="0"/>
            <a:r>
              <a:rPr lang="en-US" dirty="0"/>
              <a:t>Tạo file </a:t>
            </a:r>
            <a:r>
              <a:rPr lang="en-US" dirty="0" smtClean="0"/>
              <a:t>MonHoc.java</a:t>
            </a:r>
            <a:endParaRPr lang="en-US" dirty="0"/>
          </a:p>
        </p:txBody>
      </p:sp>
    </p:spTree>
    <p:extLst>
      <p:ext uri="{BB962C8B-B14F-4D97-AF65-F5344CB8AC3E}">
        <p14:creationId xmlns:p14="http://schemas.microsoft.com/office/powerpoint/2010/main" val="327599909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99366" y="990600"/>
            <a:ext cx="4269595" cy="43815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normAutofit/>
          </a:bodyPr>
          <a:lstStyle/>
          <a:p>
            <a:pPr lvl="0"/>
            <a:r>
              <a:rPr lang="en-US" dirty="0"/>
              <a:t>Tạo file </a:t>
            </a:r>
            <a:r>
              <a:rPr lang="en-US" dirty="0" smtClean="0"/>
              <a:t>MonHocAdapter.java</a:t>
            </a:r>
            <a:endParaRPr lang="en-US" dirty="0"/>
          </a:p>
        </p:txBody>
      </p:sp>
    </p:spTree>
    <p:extLst>
      <p:ext uri="{BB962C8B-B14F-4D97-AF65-F5344CB8AC3E}">
        <p14:creationId xmlns:p14="http://schemas.microsoft.com/office/powerpoint/2010/main" val="16738144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SQLite hỗ trợ các kiểu dữ liệu : </a:t>
            </a:r>
            <a:r>
              <a:rPr lang="en-US" b="1" i="1" dirty="0"/>
              <a:t>TEXT, INTEGER, REAL</a:t>
            </a:r>
            <a:r>
              <a:rPr lang="en-US" dirty="0"/>
              <a:t>. </a:t>
            </a:r>
          </a:p>
          <a:p>
            <a:r>
              <a:rPr lang="en-US" dirty="0"/>
              <a:t>Đường dẫn của cơ sở dữ liệu: </a:t>
            </a:r>
            <a:r>
              <a:rPr lang="en-US" b="1" i="1" dirty="0"/>
              <a:t>DATA/data//databases/FILENAME</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22118960"/>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46087"/>
            <a:ext cx="5562600" cy="5667375"/>
          </a:xfrm>
          <a:prstGeom prst="rect">
            <a:avLst/>
          </a:prstGeom>
        </p:spPr>
      </p:pic>
    </p:spTree>
    <p:extLst>
      <p:ext uri="{BB962C8B-B14F-4D97-AF65-F5344CB8AC3E}">
        <p14:creationId xmlns:p14="http://schemas.microsoft.com/office/powerpoint/2010/main" val="171127173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257176"/>
            <a:ext cx="5181600" cy="5114925"/>
          </a:xfrm>
          <a:prstGeom prst="rect">
            <a:avLst/>
          </a:prstGeom>
        </p:spPr>
      </p:pic>
    </p:spTree>
    <p:extLst>
      <p:ext uri="{BB962C8B-B14F-4D97-AF65-F5344CB8AC3E}">
        <p14:creationId xmlns:p14="http://schemas.microsoft.com/office/powerpoint/2010/main" val="39754520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895475" y="1166812"/>
            <a:ext cx="5314950" cy="402907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r>
              <a:rPr lang="en-US" dirty="0"/>
              <a:t>Tạo file MonHocDataBase.java </a:t>
            </a:r>
            <a:endParaRPr lang="en-US" dirty="0"/>
          </a:p>
        </p:txBody>
      </p:sp>
    </p:spTree>
    <p:extLst>
      <p:ext uri="{BB962C8B-B14F-4D97-AF65-F5344CB8AC3E}">
        <p14:creationId xmlns:p14="http://schemas.microsoft.com/office/powerpoint/2010/main" val="9419949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1459"/>
            <a:ext cx="7086600" cy="5765942"/>
          </a:xfrm>
          <a:prstGeom prst="rect">
            <a:avLst/>
          </a:prstGeom>
        </p:spPr>
      </p:pic>
    </p:spTree>
    <p:extLst>
      <p:ext uri="{BB962C8B-B14F-4D97-AF65-F5344CB8AC3E}">
        <p14:creationId xmlns:p14="http://schemas.microsoft.com/office/powerpoint/2010/main" val="2576630172"/>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81050" y="127322"/>
            <a:ext cx="5981700" cy="5676900"/>
          </a:xfrm>
          <a:prstGeom prst="rect">
            <a:avLst/>
          </a:prstGeom>
        </p:spPr>
      </p:pic>
    </p:spTree>
    <p:extLst>
      <p:ext uri="{BB962C8B-B14F-4D97-AF65-F5344CB8AC3E}">
        <p14:creationId xmlns:p14="http://schemas.microsoft.com/office/powerpoint/2010/main" val="228754189"/>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3186" y="0"/>
            <a:ext cx="6672943" cy="5867400"/>
          </a:xfrm>
          <a:prstGeom prst="rect">
            <a:avLst/>
          </a:prstGeom>
        </p:spPr>
      </p:pic>
    </p:spTree>
    <p:extLst>
      <p:ext uri="{BB962C8B-B14F-4D97-AF65-F5344CB8AC3E}">
        <p14:creationId xmlns:p14="http://schemas.microsoft.com/office/powerpoint/2010/main" val="96672529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23455" y="872837"/>
            <a:ext cx="6808726" cy="4689763"/>
          </a:xfrm>
          <a:prstGeom prst="rect">
            <a:avLst/>
          </a:prstGeom>
        </p:spPr>
      </p:pic>
    </p:spTree>
    <p:extLst>
      <p:ext uri="{BB962C8B-B14F-4D97-AF65-F5344CB8AC3E}">
        <p14:creationId xmlns:p14="http://schemas.microsoft.com/office/powerpoint/2010/main" val="3567082868"/>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530436" y="2209800"/>
            <a:ext cx="5495925" cy="1943100"/>
          </a:xfrm>
          <a:prstGeom prst="rect">
            <a:avLst/>
          </a:prstGeom>
        </p:spPr>
      </p:pic>
    </p:spTree>
    <p:extLst>
      <p:ext uri="{BB962C8B-B14F-4D97-AF65-F5344CB8AC3E}">
        <p14:creationId xmlns:p14="http://schemas.microsoft.com/office/powerpoint/2010/main" val="2566395547"/>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038350" y="1862137"/>
            <a:ext cx="5067300" cy="3133725"/>
          </a:xfrm>
          <a:prstGeom prst="rect">
            <a:avLst/>
          </a:prstGeom>
        </p:spPr>
      </p:pic>
    </p:spTree>
    <p:extLst>
      <p:ext uri="{BB962C8B-B14F-4D97-AF65-F5344CB8AC3E}">
        <p14:creationId xmlns:p14="http://schemas.microsoft.com/office/powerpoint/2010/main" val="286236911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1997273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708232219"/>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5/5/2020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60</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Sử dụng SQLite trong Android</a:t>
            </a:r>
            <a:endParaRPr lang="en-US" dirty="0"/>
          </a:p>
        </p:txBody>
      </p:sp>
    </p:spTree>
    <p:extLst>
      <p:ext uri="{BB962C8B-B14F-4D97-AF65-F5344CB8AC3E}">
        <p14:creationId xmlns:p14="http://schemas.microsoft.com/office/powerpoint/2010/main" val="4259945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Tạo cơ sở dữ liệu thông qua lớp </a:t>
            </a:r>
            <a:r>
              <a:rPr lang="en-US" dirty="0" smtClean="0"/>
              <a:t>SQLiteOpenHelper.</a:t>
            </a:r>
          </a:p>
          <a:p>
            <a:r>
              <a:rPr lang="en-US" dirty="0"/>
              <a:t>SQLiteOpenHelper là một lớp ảo, SQLiteOpenHelper giúp tạo các cơ sở dữ liệu dùng </a:t>
            </a:r>
            <a:r>
              <a:rPr lang="en-US" dirty="0" smtClean="0"/>
              <a:t>SQLite.</a:t>
            </a:r>
          </a:p>
          <a:p>
            <a:pPr lvl="0"/>
            <a:r>
              <a:rPr lang="en-US" dirty="0"/>
              <a:t>SQLiteOpenHelper thực hiện các phương thức cần thiết cho phép khởi tạo, nâng cấp cơ sở dữ liệu. Tạo đối tượng để truy cấp cơ sở dữ liệu (Read và Write).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Tạo và xóa cơ sở dữ liệu </a:t>
            </a:r>
            <a:endParaRPr lang="en-US" dirty="0"/>
          </a:p>
        </p:txBody>
      </p:sp>
    </p:spTree>
    <p:extLst>
      <p:ext uri="{BB962C8B-B14F-4D97-AF65-F5344CB8AC3E}">
        <p14:creationId xmlns:p14="http://schemas.microsoft.com/office/powerpoint/2010/main" val="19977188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a:t>SQLiteDatabase</a:t>
            </a:r>
            <a:r>
              <a:rPr lang="en-US" dirty="0"/>
              <a:t> cung cấp phương thức </a:t>
            </a:r>
            <a:r>
              <a:rPr lang="en-US" b="1" i="1" dirty="0"/>
              <a:t>insert(), update(), delete()</a:t>
            </a:r>
            <a:r>
              <a:rPr lang="en-US" dirty="0"/>
              <a:t>, hoặc </a:t>
            </a:r>
            <a:r>
              <a:rPr lang="en-US" b="1" i="1" dirty="0"/>
              <a:t>execSQL()</a:t>
            </a:r>
            <a:r>
              <a:rPr lang="en-US" dirty="0"/>
              <a:t> cho phép thực hiện truy xuất dữ liệu và Override phương thức </a:t>
            </a:r>
            <a:r>
              <a:rPr lang="en-US" b="1" i="1" dirty="0"/>
              <a:t>onCreate()</a:t>
            </a:r>
            <a:r>
              <a:rPr lang="en-US" dirty="0"/>
              <a:t> để tạo cơ sở dữ liệu. Override phương thức </a:t>
            </a:r>
            <a:r>
              <a:rPr lang="en-US" b="1" i="1" dirty="0"/>
              <a:t>onUpgrade()</a:t>
            </a:r>
            <a:r>
              <a:rPr lang="en-US" dirty="0"/>
              <a:t> để nâng cấp cơ sở dữ liệu.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9464780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3338</TotalTime>
  <Words>1457</Words>
  <Application>Microsoft Office PowerPoint</Application>
  <PresentationFormat>On-screen Show (4:3)</PresentationFormat>
  <Paragraphs>244</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Wingdings</vt:lpstr>
      <vt:lpstr>Mau</vt:lpstr>
      <vt:lpstr>Xây dựng giao diện với Fragment </vt:lpstr>
      <vt:lpstr>Mục tiêu:</vt:lpstr>
      <vt:lpstr>Giới thiệu về SQLite </vt:lpstr>
      <vt:lpstr>Giới thiệu về SQLite </vt:lpstr>
      <vt:lpstr>PowerPoint Presentation</vt:lpstr>
      <vt:lpstr>PowerPoint Presentation</vt:lpstr>
      <vt:lpstr>Sử dụng SQLite trong Android</vt:lpstr>
      <vt:lpstr>Tạo và xóa cơ sở dữ liệu </vt:lpstr>
      <vt:lpstr>PowerPoint Presentation</vt:lpstr>
      <vt:lpstr>PowerPoint Presentation</vt:lpstr>
      <vt:lpstr>Ví dụ: Tạo một CSDL có tên: COUNTRY_DB Trong đó:</vt:lpstr>
      <vt:lpstr>PowerPoint Presentation</vt:lpstr>
      <vt:lpstr>Hàm khởi tạo có các thông số sau</vt:lpstr>
      <vt:lpstr>Tiến hành tạo CSDL trong hàm onCreate():</vt:lpstr>
      <vt:lpstr>PowerPoint Presentation</vt:lpstr>
      <vt:lpstr>Mở Cơ sở dữ liệu</vt:lpstr>
      <vt:lpstr>Mở Cơ sở dữ liệu</vt:lpstr>
      <vt:lpstr>PowerPoint Presentation</vt:lpstr>
      <vt:lpstr>Đóng Cơ sở dữ liệu</vt:lpstr>
      <vt:lpstr>Truy vấn dữ liệu trong các bảng</vt:lpstr>
      <vt:lpstr>PowerPoint Presentation</vt:lpstr>
      <vt:lpstr>Truy vấn với cú pháp hàm</vt:lpstr>
      <vt:lpstr>PowerPoint Presentation</vt:lpstr>
      <vt:lpstr>PowerPoint Presentation</vt:lpstr>
      <vt:lpstr>PowerPoint Presentation</vt:lpstr>
      <vt:lpstr>PowerPoint Presentation</vt:lpstr>
      <vt:lpstr>PowerPoint Presentation</vt:lpstr>
      <vt:lpstr>Insert</vt:lpstr>
      <vt:lpstr>Update</vt:lpstr>
      <vt:lpstr>Delete</vt:lpstr>
      <vt:lpstr>Sắp xếp dữ liệu</vt:lpstr>
      <vt:lpstr>Tăng dần (ASCENDING)</vt:lpstr>
      <vt:lpstr>Giảm dần (DESCENDING)</vt:lpstr>
      <vt:lpstr>Xây dựng chương trình quản lý môn học</vt:lpstr>
      <vt:lpstr>Bước 1:</vt:lpstr>
      <vt:lpstr>Bước 2:</vt:lpstr>
      <vt:lpstr>Bước 3:</vt:lpstr>
      <vt:lpstr>Tạo file listview_item.xml</vt:lpstr>
      <vt:lpstr>PowerPoint Presentation</vt:lpstr>
      <vt:lpstr>Tạo file main_activity.xml</vt:lpstr>
      <vt:lpstr>PowerPoint Presentation</vt:lpstr>
      <vt:lpstr>PowerPoint Presentation</vt:lpstr>
      <vt:lpstr>PowerPoint Presentation</vt:lpstr>
      <vt:lpstr>PowerPoint Presentation</vt:lpstr>
      <vt:lpstr>PowerPoint Presentation</vt:lpstr>
      <vt:lpstr>PowerPoint Presentation</vt:lpstr>
      <vt:lpstr>Bước 4</vt:lpstr>
      <vt:lpstr>Tạo file MonHoc.java</vt:lpstr>
      <vt:lpstr>Tạo file MonHocAdapter.java</vt:lpstr>
      <vt:lpstr>PowerPoint Presentation</vt:lpstr>
      <vt:lpstr>PowerPoint Presentation</vt:lpstr>
      <vt:lpstr>Tạo file MonHocDataBase.java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Admin</cp:lastModifiedBy>
  <cp:revision>209</cp:revision>
  <dcterms:created xsi:type="dcterms:W3CDTF">2007-09-12T07:27:45Z</dcterms:created>
  <dcterms:modified xsi:type="dcterms:W3CDTF">2020-05-05T09:14:00Z</dcterms:modified>
</cp:coreProperties>
</file>