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</p:sldMasterIdLst>
  <p:notesMasterIdLst>
    <p:notesMasterId r:id="rId42"/>
  </p:notesMasterIdLst>
  <p:handoutMasterIdLst>
    <p:handoutMasterId r:id="rId43"/>
  </p:handoutMasterIdLst>
  <p:sldIdLst>
    <p:sldId id="408" r:id="rId4"/>
    <p:sldId id="279" r:id="rId5"/>
    <p:sldId id="444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25" r:id="rId16"/>
    <p:sldId id="426" r:id="rId17"/>
    <p:sldId id="418" r:id="rId18"/>
    <p:sldId id="419" r:id="rId19"/>
    <p:sldId id="420" r:id="rId20"/>
    <p:sldId id="428" r:id="rId21"/>
    <p:sldId id="429" r:id="rId22"/>
    <p:sldId id="430" r:id="rId23"/>
    <p:sldId id="431" r:id="rId24"/>
    <p:sldId id="421" r:id="rId25"/>
    <p:sldId id="422" r:id="rId26"/>
    <p:sldId id="423" r:id="rId27"/>
    <p:sldId id="424" r:id="rId28"/>
    <p:sldId id="427" r:id="rId29"/>
    <p:sldId id="433" r:id="rId30"/>
    <p:sldId id="432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B"/>
    <a:srgbClr val="188FFB"/>
    <a:srgbClr val="1D8CF0"/>
    <a:srgbClr val="1182CF"/>
    <a:srgbClr val="117EC8"/>
    <a:srgbClr val="0E4F9A"/>
    <a:srgbClr val="168AD7"/>
    <a:srgbClr val="0B4DB6"/>
    <a:srgbClr val="117BBC"/>
    <a:srgbClr val="148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77757" autoAdjust="0"/>
  </p:normalViewPr>
  <p:slideViewPr>
    <p:cSldViewPr snapToGrid="0" snapToObjects="1" showGuides="1">
      <p:cViewPr varScale="1">
        <p:scale>
          <a:sx n="89" d="100"/>
          <a:sy n="89" d="100"/>
        </p:scale>
        <p:origin x="768" y="84"/>
      </p:cViewPr>
      <p:guideLst>
        <p:guide orient="horz" pos="232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9C0A-513E-5D45-A5BD-59ABDA883CB2}" type="datetimeFigureOut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7D54F-769D-2D42-8A77-B952BDC9D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4E0DE-8EB3-4142-8470-5DDD67C56C08}" type="datetimeFigureOut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FF57-52CE-D749-A0B3-B7D1B6EF28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948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74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05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788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948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845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813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71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719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21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25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46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命令行指令启动主进程，主进程启动</a:t>
            </a:r>
            <a:r>
              <a:rPr lang="en-US" altLang="zh-CN" dirty="0" smtClean="0"/>
              <a:t>start.js</a:t>
            </a:r>
            <a:r>
              <a:rPr lang="zh-CN" altLang="en-US" dirty="0" smtClean="0"/>
              <a:t>后，就没有什么用了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Start.js</a:t>
            </a:r>
            <a:r>
              <a:rPr lang="zh-CN" altLang="en-US" dirty="0" smtClean="0"/>
              <a:t>的作用是启动</a:t>
            </a:r>
            <a:r>
              <a:rPr lang="en-US" altLang="zh-CN" dirty="0" smtClean="0"/>
              <a:t>dev.js</a:t>
            </a:r>
            <a:r>
              <a:rPr lang="zh-CN" altLang="en-US" dirty="0" smtClean="0"/>
              <a:t>后监听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信号，及时杀掉主进程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Dev.js</a:t>
            </a:r>
            <a:r>
              <a:rPr lang="zh-CN" altLang="en-US" dirty="0" smtClean="0"/>
              <a:t>的作用是启动监听文件的轮询和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进程后，监听</a:t>
            </a:r>
            <a:r>
              <a:rPr lang="en-US" altLang="zh-CN" dirty="0" err="1" smtClean="0"/>
              <a:t>ctrl+c</a:t>
            </a:r>
            <a:r>
              <a:rPr lang="zh-CN" altLang="en-US" dirty="0" smtClean="0"/>
              <a:t>和监听进程发出的退出信号，杀掉</a:t>
            </a:r>
            <a:r>
              <a:rPr lang="en-US" altLang="zh-CN" dirty="0" smtClean="0"/>
              <a:t>start.js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监听文件的进程作用是发出结束信号执行完毕后，调起</a:t>
            </a:r>
            <a:r>
              <a:rPr lang="en-US" altLang="zh-CN" dirty="0" smtClean="0"/>
              <a:t>start.js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04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27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6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83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229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71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0FF57-52CE-D749-A0B3-B7D1B6EF280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2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"/>
            <a:ext cx="12192000" cy="685548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981915"/>
            <a:ext cx="10515600" cy="1127046"/>
          </a:xfrm>
          <a:prstGeom prst="rect">
            <a:avLst/>
          </a:prstGeom>
        </p:spPr>
        <p:txBody>
          <a:bodyPr/>
          <a:lstStyle>
            <a:lvl1pPr>
              <a:defRPr sz="6600" b="1" i="0" spc="300">
                <a:solidFill>
                  <a:srgbClr val="0032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en-US" dirty="0"/>
              <a:t>点击编辑主标题</a:t>
            </a:r>
            <a:endParaRPr kumimoji="1"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181031"/>
            <a:ext cx="9146381" cy="131781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9435" indent="0" algn="ctr">
              <a:buNone/>
              <a:defRPr sz="1600"/>
            </a:lvl5pPr>
            <a:lvl6pPr marL="2286635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en-US" dirty="0"/>
              <a:t>点击编辑副标题点击编辑副标题</a:t>
            </a: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en-US" dirty="0"/>
              <a:t>点击编辑副标题</a:t>
            </a:r>
            <a:endParaRPr kumimoji="1"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0" hasCustomPrompt="1"/>
          </p:nvPr>
        </p:nvSpPr>
        <p:spPr>
          <a:xfrm>
            <a:off x="838200" y="6053328"/>
            <a:ext cx="5181600" cy="306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rgbClr val="00329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en-US" altLang="en-US" dirty="0"/>
              <a:t>2019-</a:t>
            </a:r>
            <a:r>
              <a:rPr kumimoji="1" lang="en-US" altLang="zh-CN" dirty="0"/>
              <a:t>10</a:t>
            </a:r>
            <a:r>
              <a:rPr kumimoji="1" lang="en-US" altLang="en-US" dirty="0"/>
              <a:t>-</a:t>
            </a:r>
            <a:r>
              <a:rPr kumimoji="1" lang="en-US" altLang="zh-CN" dirty="0"/>
              <a:t>15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5A3C9-C03E-484B-AF9B-F9889BF2532F}" type="datetimeFigureOut">
              <a:rPr lang="en-US"/>
              <a:t>9/10/2020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3A6D5-DD28-044F-87A8-09177897F49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D115D-50FA-CC4A-A0B0-6DAD9534690E}" type="datetimeFigureOut">
              <a:rPr lang="en-US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9494E-5A08-984D-807E-064CB0F598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429EF-AF2F-EC48-9EA1-F6671F6DF935}" type="datetimeFigureOut">
              <a:rPr lang="en-US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5DC32-027F-974D-9C47-DDAE9F2EAF6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014440" y="58172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902713" y="58172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790986" y="58172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679259" y="58172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902713" y="2469994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679259" y="2469994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790986" y="4358266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679259" y="4358266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790986" y="2469994"/>
            <a:ext cx="1828799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l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1017537" y="3717013"/>
            <a:ext cx="2850354" cy="895930"/>
          </a:xfrm>
        </p:spPr>
        <p:txBody>
          <a:bodyPr>
            <a:noAutofit/>
          </a:bodyPr>
          <a:lstStyle>
            <a:lvl1pPr marL="0" indent="0">
              <a:buNone/>
              <a:defRPr sz="3200" b="1" baseline="0">
                <a:solidFill>
                  <a:schemeClr val="tx1"/>
                </a:solidFill>
                <a:latin typeface="Source Sans Pro" charset="0"/>
                <a:ea typeface="Roboto Black" panose="02000000000000000000" pitchFamily="2" charset="0"/>
                <a:cs typeface="Roboto Black" panose="02000000000000000000" pitchFamily="2" charset="0"/>
              </a:defRPr>
            </a:lvl1pPr>
            <a:lvl2pPr>
              <a:defRPr sz="3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2pPr>
            <a:lvl3pPr>
              <a:defRPr sz="3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3pPr>
            <a:lvl4pPr>
              <a:defRPr sz="3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4pPr>
            <a:lvl5pPr>
              <a:defRPr sz="320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035733" y="4612943"/>
            <a:ext cx="4660958" cy="26936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Source Sans Pro Light" panose="020B0403030403020204" pitchFamily="34" charset="0"/>
              </a:defRPr>
            </a:lvl1pPr>
            <a:lvl2pPr>
              <a:defRPr>
                <a:latin typeface="Source Sans Pro Light" panose="020B0403030403020204" pitchFamily="34" charset="0"/>
              </a:defRPr>
            </a:lvl2pPr>
            <a:lvl3pPr>
              <a:defRPr>
                <a:latin typeface="Source Sans Pro Light" panose="020B0403030403020204" pitchFamily="34" charset="0"/>
              </a:defRPr>
            </a:lvl3pPr>
            <a:lvl4pPr>
              <a:defRPr>
                <a:latin typeface="Source Sans Pro Light" panose="020B0403030403020204" pitchFamily="34" charset="0"/>
              </a:defRPr>
            </a:lvl4pPr>
            <a:lvl5pPr>
              <a:defRPr>
                <a:latin typeface="Source Sans Pro Light" panose="020B0403030403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157315" y="60077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045588" y="60077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933861" y="60077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822134" y="60077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45588" y="2489044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9822134" y="2489044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7933861" y="4377316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9822134" y="4377316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933861" y="2489044"/>
            <a:ext cx="1828799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l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80769" y="60077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269042" y="600772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157084" y="2489044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268811" y="2489044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045473" y="4377316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156969" y="4377316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380769" y="2489044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2268811" y="4377316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380769" y="4377316"/>
            <a:ext cx="1828800" cy="1828800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63406" y="1913999"/>
            <a:ext cx="5239701" cy="4122215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6139500" y="1913999"/>
            <a:ext cx="5239701" cy="4122215"/>
          </a:xfrm>
          <a:prstGeom prst="round2SameRect">
            <a:avLst>
              <a:gd name="adj1" fmla="val 1475"/>
              <a:gd name="adj2" fmla="val 0"/>
            </a:avLst>
          </a:pr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35" hasCustomPrompt="1"/>
          </p:nvPr>
        </p:nvSpPr>
        <p:spPr>
          <a:xfrm>
            <a:off x="762145" y="1969443"/>
            <a:ext cx="4288745" cy="4126558"/>
          </a:xfrm>
          <a:custGeom>
            <a:avLst/>
            <a:gdLst>
              <a:gd name="connsiteX0" fmla="*/ 0 w 4288745"/>
              <a:gd name="connsiteY0" fmla="*/ 0 h 4126558"/>
              <a:gd name="connsiteX1" fmla="*/ 4288745 w 4288745"/>
              <a:gd name="connsiteY1" fmla="*/ 0 h 4126558"/>
              <a:gd name="connsiteX2" fmla="*/ 4288745 w 4288745"/>
              <a:gd name="connsiteY2" fmla="*/ 4126558 h 4126558"/>
              <a:gd name="connsiteX3" fmla="*/ 0 w 4288745"/>
              <a:gd name="connsiteY3" fmla="*/ 4126558 h 412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745" h="4126558">
                <a:moveTo>
                  <a:pt x="0" y="0"/>
                </a:moveTo>
                <a:lnTo>
                  <a:pt x="4288745" y="0"/>
                </a:lnTo>
                <a:lnTo>
                  <a:pt x="4288745" y="4126558"/>
                </a:lnTo>
                <a:lnTo>
                  <a:pt x="0" y="412655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36" hasCustomPrompt="1"/>
          </p:nvPr>
        </p:nvSpPr>
        <p:spPr>
          <a:xfrm>
            <a:off x="5185116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37" hasCustomPrompt="1"/>
          </p:nvPr>
        </p:nvSpPr>
        <p:spPr>
          <a:xfrm>
            <a:off x="5178407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38" hasCustomPrompt="1"/>
          </p:nvPr>
        </p:nvSpPr>
        <p:spPr>
          <a:xfrm>
            <a:off x="7315177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39" hasCustomPrompt="1"/>
          </p:nvPr>
        </p:nvSpPr>
        <p:spPr>
          <a:xfrm>
            <a:off x="7308468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0" hasCustomPrompt="1"/>
          </p:nvPr>
        </p:nvSpPr>
        <p:spPr>
          <a:xfrm>
            <a:off x="9435974" y="4095158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1" hasCustomPrompt="1"/>
          </p:nvPr>
        </p:nvSpPr>
        <p:spPr>
          <a:xfrm>
            <a:off x="9442683" y="1969442"/>
            <a:ext cx="1996146" cy="2000842"/>
          </a:xfrm>
          <a:custGeom>
            <a:avLst/>
            <a:gdLst>
              <a:gd name="connsiteX0" fmla="*/ 0 w 1996146"/>
              <a:gd name="connsiteY0" fmla="*/ 0 h 2000842"/>
              <a:gd name="connsiteX1" fmla="*/ 1996146 w 1996146"/>
              <a:gd name="connsiteY1" fmla="*/ 0 h 2000842"/>
              <a:gd name="connsiteX2" fmla="*/ 1996146 w 1996146"/>
              <a:gd name="connsiteY2" fmla="*/ 2000842 h 2000842"/>
              <a:gd name="connsiteX3" fmla="*/ 0 w 1996146"/>
              <a:gd name="connsiteY3" fmla="*/ 2000842 h 20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146" h="2000842">
                <a:moveTo>
                  <a:pt x="0" y="0"/>
                </a:moveTo>
                <a:lnTo>
                  <a:pt x="1996146" y="0"/>
                </a:lnTo>
                <a:lnTo>
                  <a:pt x="1996146" y="2000842"/>
                </a:lnTo>
                <a:lnTo>
                  <a:pt x="0" y="2000842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46" hasCustomPrompt="1"/>
          </p:nvPr>
        </p:nvSpPr>
        <p:spPr>
          <a:xfrm>
            <a:off x="607312" y="1896743"/>
            <a:ext cx="5605346" cy="1993900"/>
          </a:xfrm>
          <a:custGeom>
            <a:avLst/>
            <a:gdLst>
              <a:gd name="connsiteX0" fmla="*/ 29410 w 5605346"/>
              <a:gd name="connsiteY0" fmla="*/ 0 h 1993900"/>
              <a:gd name="connsiteX1" fmla="*/ 5575936 w 5605346"/>
              <a:gd name="connsiteY1" fmla="*/ 0 h 1993900"/>
              <a:gd name="connsiteX2" fmla="*/ 5605346 w 5605346"/>
              <a:gd name="connsiteY2" fmla="*/ 29410 h 1993900"/>
              <a:gd name="connsiteX3" fmla="*/ 5605346 w 5605346"/>
              <a:gd name="connsiteY3" fmla="*/ 1993900 h 1993900"/>
              <a:gd name="connsiteX4" fmla="*/ 0 w 5605346"/>
              <a:gd name="connsiteY4" fmla="*/ 1993900 h 1993900"/>
              <a:gd name="connsiteX5" fmla="*/ 0 w 5605346"/>
              <a:gd name="connsiteY5" fmla="*/ 29410 h 1993900"/>
              <a:gd name="connsiteX6" fmla="*/ 29410 w 5605346"/>
              <a:gd name="connsiteY6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5346" h="1993900">
                <a:moveTo>
                  <a:pt x="29410" y="0"/>
                </a:moveTo>
                <a:lnTo>
                  <a:pt x="5575936" y="0"/>
                </a:lnTo>
                <a:cubicBezTo>
                  <a:pt x="5592179" y="0"/>
                  <a:pt x="5605346" y="13167"/>
                  <a:pt x="5605346" y="29410"/>
                </a:cubicBezTo>
                <a:lnTo>
                  <a:pt x="5605346" y="1993900"/>
                </a:lnTo>
                <a:lnTo>
                  <a:pt x="0" y="1993900"/>
                </a:lnTo>
                <a:lnTo>
                  <a:pt x="0" y="29410"/>
                </a:lnTo>
                <a:cubicBezTo>
                  <a:pt x="0" y="13167"/>
                  <a:pt x="13167" y="0"/>
                  <a:pt x="294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47" hasCustomPrompt="1"/>
          </p:nvPr>
        </p:nvSpPr>
        <p:spPr>
          <a:xfrm>
            <a:off x="607311" y="4042313"/>
            <a:ext cx="1828800" cy="1976644"/>
          </a:xfrm>
          <a:custGeom>
            <a:avLst/>
            <a:gdLst>
              <a:gd name="connsiteX0" fmla="*/ 26975 w 1828800"/>
              <a:gd name="connsiteY0" fmla="*/ 0 h 1976644"/>
              <a:gd name="connsiteX1" fmla="*/ 1801825 w 1828800"/>
              <a:gd name="connsiteY1" fmla="*/ 0 h 1976644"/>
              <a:gd name="connsiteX2" fmla="*/ 1828800 w 1828800"/>
              <a:gd name="connsiteY2" fmla="*/ 26975 h 1976644"/>
              <a:gd name="connsiteX3" fmla="*/ 1828800 w 1828800"/>
              <a:gd name="connsiteY3" fmla="*/ 1976644 h 1976644"/>
              <a:gd name="connsiteX4" fmla="*/ 0 w 1828800"/>
              <a:gd name="connsiteY4" fmla="*/ 1976644 h 1976644"/>
              <a:gd name="connsiteX5" fmla="*/ 0 w 1828800"/>
              <a:gd name="connsiteY5" fmla="*/ 26975 h 1976644"/>
              <a:gd name="connsiteX6" fmla="*/ 26975 w 1828800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976644">
                <a:moveTo>
                  <a:pt x="26975" y="0"/>
                </a:moveTo>
                <a:lnTo>
                  <a:pt x="1801825" y="0"/>
                </a:lnTo>
                <a:cubicBezTo>
                  <a:pt x="1816723" y="0"/>
                  <a:pt x="1828800" y="12077"/>
                  <a:pt x="1828800" y="26975"/>
                </a:cubicBezTo>
                <a:lnTo>
                  <a:pt x="1828800" y="1976644"/>
                </a:lnTo>
                <a:lnTo>
                  <a:pt x="0" y="1976644"/>
                </a:lnTo>
                <a:lnTo>
                  <a:pt x="0" y="26975"/>
                </a:lnTo>
                <a:cubicBezTo>
                  <a:pt x="0" y="12077"/>
                  <a:pt x="12077" y="0"/>
                  <a:pt x="2697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48" hasCustomPrompt="1"/>
          </p:nvPr>
        </p:nvSpPr>
        <p:spPr>
          <a:xfrm>
            <a:off x="2495584" y="4042313"/>
            <a:ext cx="1828800" cy="1976644"/>
          </a:xfrm>
          <a:custGeom>
            <a:avLst/>
            <a:gdLst>
              <a:gd name="connsiteX0" fmla="*/ 26975 w 1828800"/>
              <a:gd name="connsiteY0" fmla="*/ 0 h 1976644"/>
              <a:gd name="connsiteX1" fmla="*/ 1801825 w 1828800"/>
              <a:gd name="connsiteY1" fmla="*/ 0 h 1976644"/>
              <a:gd name="connsiteX2" fmla="*/ 1828800 w 1828800"/>
              <a:gd name="connsiteY2" fmla="*/ 26975 h 1976644"/>
              <a:gd name="connsiteX3" fmla="*/ 1828800 w 1828800"/>
              <a:gd name="connsiteY3" fmla="*/ 1976644 h 1976644"/>
              <a:gd name="connsiteX4" fmla="*/ 0 w 1828800"/>
              <a:gd name="connsiteY4" fmla="*/ 1976644 h 1976644"/>
              <a:gd name="connsiteX5" fmla="*/ 0 w 1828800"/>
              <a:gd name="connsiteY5" fmla="*/ 26975 h 1976644"/>
              <a:gd name="connsiteX6" fmla="*/ 26975 w 1828800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976644">
                <a:moveTo>
                  <a:pt x="26975" y="0"/>
                </a:moveTo>
                <a:lnTo>
                  <a:pt x="1801825" y="0"/>
                </a:lnTo>
                <a:cubicBezTo>
                  <a:pt x="1816723" y="0"/>
                  <a:pt x="1828800" y="12077"/>
                  <a:pt x="1828800" y="26975"/>
                </a:cubicBezTo>
                <a:lnTo>
                  <a:pt x="1828800" y="1976644"/>
                </a:lnTo>
                <a:lnTo>
                  <a:pt x="0" y="1976644"/>
                </a:lnTo>
                <a:lnTo>
                  <a:pt x="0" y="26975"/>
                </a:lnTo>
                <a:cubicBezTo>
                  <a:pt x="0" y="12077"/>
                  <a:pt x="12077" y="0"/>
                  <a:pt x="2697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49" hasCustomPrompt="1"/>
          </p:nvPr>
        </p:nvSpPr>
        <p:spPr>
          <a:xfrm>
            <a:off x="4383857" y="4042313"/>
            <a:ext cx="1828800" cy="1976644"/>
          </a:xfrm>
          <a:custGeom>
            <a:avLst/>
            <a:gdLst>
              <a:gd name="connsiteX0" fmla="*/ 26975 w 1828800"/>
              <a:gd name="connsiteY0" fmla="*/ 0 h 1976644"/>
              <a:gd name="connsiteX1" fmla="*/ 1801825 w 1828800"/>
              <a:gd name="connsiteY1" fmla="*/ 0 h 1976644"/>
              <a:gd name="connsiteX2" fmla="*/ 1828800 w 1828800"/>
              <a:gd name="connsiteY2" fmla="*/ 26975 h 1976644"/>
              <a:gd name="connsiteX3" fmla="*/ 1828800 w 1828800"/>
              <a:gd name="connsiteY3" fmla="*/ 1976644 h 1976644"/>
              <a:gd name="connsiteX4" fmla="*/ 0 w 1828800"/>
              <a:gd name="connsiteY4" fmla="*/ 1976644 h 1976644"/>
              <a:gd name="connsiteX5" fmla="*/ 0 w 1828800"/>
              <a:gd name="connsiteY5" fmla="*/ 26975 h 1976644"/>
              <a:gd name="connsiteX6" fmla="*/ 26975 w 1828800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976644">
                <a:moveTo>
                  <a:pt x="26975" y="0"/>
                </a:moveTo>
                <a:lnTo>
                  <a:pt x="1801825" y="0"/>
                </a:lnTo>
                <a:cubicBezTo>
                  <a:pt x="1816723" y="0"/>
                  <a:pt x="1828800" y="12077"/>
                  <a:pt x="1828800" y="26975"/>
                </a:cubicBezTo>
                <a:lnTo>
                  <a:pt x="1828800" y="1976644"/>
                </a:lnTo>
                <a:lnTo>
                  <a:pt x="0" y="1976644"/>
                </a:lnTo>
                <a:lnTo>
                  <a:pt x="0" y="26975"/>
                </a:lnTo>
                <a:cubicBezTo>
                  <a:pt x="0" y="12077"/>
                  <a:pt x="12077" y="0"/>
                  <a:pt x="2697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50" hasCustomPrompt="1"/>
          </p:nvPr>
        </p:nvSpPr>
        <p:spPr>
          <a:xfrm>
            <a:off x="6352358" y="1896743"/>
            <a:ext cx="5239701" cy="4122215"/>
          </a:xfrm>
          <a:custGeom>
            <a:avLst/>
            <a:gdLst>
              <a:gd name="connsiteX0" fmla="*/ 60803 w 5239701"/>
              <a:gd name="connsiteY0" fmla="*/ 0 h 4122215"/>
              <a:gd name="connsiteX1" fmla="*/ 5178898 w 5239701"/>
              <a:gd name="connsiteY1" fmla="*/ 0 h 4122215"/>
              <a:gd name="connsiteX2" fmla="*/ 5239701 w 5239701"/>
              <a:gd name="connsiteY2" fmla="*/ 60803 h 4122215"/>
              <a:gd name="connsiteX3" fmla="*/ 5239701 w 5239701"/>
              <a:gd name="connsiteY3" fmla="*/ 4122215 h 4122215"/>
              <a:gd name="connsiteX4" fmla="*/ 0 w 5239701"/>
              <a:gd name="connsiteY4" fmla="*/ 4122215 h 4122215"/>
              <a:gd name="connsiteX5" fmla="*/ 0 w 5239701"/>
              <a:gd name="connsiteY5" fmla="*/ 60803 h 4122215"/>
              <a:gd name="connsiteX6" fmla="*/ 60803 w 5239701"/>
              <a:gd name="connsiteY6" fmla="*/ 0 h 41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9701" h="4122215">
                <a:moveTo>
                  <a:pt x="60803" y="0"/>
                </a:moveTo>
                <a:lnTo>
                  <a:pt x="5178898" y="0"/>
                </a:lnTo>
                <a:cubicBezTo>
                  <a:pt x="5212479" y="0"/>
                  <a:pt x="5239701" y="27222"/>
                  <a:pt x="5239701" y="60803"/>
                </a:cubicBezTo>
                <a:lnTo>
                  <a:pt x="5239701" y="4122215"/>
                </a:lnTo>
                <a:lnTo>
                  <a:pt x="0" y="4122215"/>
                </a:lnTo>
                <a:lnTo>
                  <a:pt x="0" y="60803"/>
                </a:lnTo>
                <a:cubicBezTo>
                  <a:pt x="0" y="27222"/>
                  <a:pt x="27222" y="0"/>
                  <a:pt x="6080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50" hasCustomPrompt="1"/>
          </p:nvPr>
        </p:nvSpPr>
        <p:spPr>
          <a:xfrm>
            <a:off x="772350" y="1936700"/>
            <a:ext cx="2553493" cy="4122215"/>
          </a:xfrm>
          <a:custGeom>
            <a:avLst/>
            <a:gdLst>
              <a:gd name="connsiteX0" fmla="*/ 37664 w 2553493"/>
              <a:gd name="connsiteY0" fmla="*/ 0 h 4122215"/>
              <a:gd name="connsiteX1" fmla="*/ 2515829 w 2553493"/>
              <a:gd name="connsiteY1" fmla="*/ 0 h 4122215"/>
              <a:gd name="connsiteX2" fmla="*/ 2553493 w 2553493"/>
              <a:gd name="connsiteY2" fmla="*/ 37664 h 4122215"/>
              <a:gd name="connsiteX3" fmla="*/ 2553493 w 2553493"/>
              <a:gd name="connsiteY3" fmla="*/ 4122215 h 4122215"/>
              <a:gd name="connsiteX4" fmla="*/ 0 w 2553493"/>
              <a:gd name="connsiteY4" fmla="*/ 4122215 h 4122215"/>
              <a:gd name="connsiteX5" fmla="*/ 0 w 2553493"/>
              <a:gd name="connsiteY5" fmla="*/ 37664 h 4122215"/>
              <a:gd name="connsiteX6" fmla="*/ 37664 w 2553493"/>
              <a:gd name="connsiteY6" fmla="*/ 0 h 41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493" h="4122215">
                <a:moveTo>
                  <a:pt x="37664" y="0"/>
                </a:moveTo>
                <a:lnTo>
                  <a:pt x="2515829" y="0"/>
                </a:lnTo>
                <a:cubicBezTo>
                  <a:pt x="2536630" y="0"/>
                  <a:pt x="2553493" y="16863"/>
                  <a:pt x="2553493" y="37664"/>
                </a:cubicBezTo>
                <a:lnTo>
                  <a:pt x="2553493" y="4122215"/>
                </a:lnTo>
                <a:lnTo>
                  <a:pt x="0" y="4122215"/>
                </a:lnTo>
                <a:lnTo>
                  <a:pt x="0" y="37664"/>
                </a:lnTo>
                <a:cubicBezTo>
                  <a:pt x="0" y="16863"/>
                  <a:pt x="16863" y="0"/>
                  <a:pt x="3766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51" hasCustomPrompt="1"/>
          </p:nvPr>
        </p:nvSpPr>
        <p:spPr>
          <a:xfrm>
            <a:off x="3463048" y="1936700"/>
            <a:ext cx="2553493" cy="4122215"/>
          </a:xfrm>
          <a:custGeom>
            <a:avLst/>
            <a:gdLst>
              <a:gd name="connsiteX0" fmla="*/ 37664 w 2553493"/>
              <a:gd name="connsiteY0" fmla="*/ 0 h 4122215"/>
              <a:gd name="connsiteX1" fmla="*/ 2515829 w 2553493"/>
              <a:gd name="connsiteY1" fmla="*/ 0 h 4122215"/>
              <a:gd name="connsiteX2" fmla="*/ 2553493 w 2553493"/>
              <a:gd name="connsiteY2" fmla="*/ 37664 h 4122215"/>
              <a:gd name="connsiteX3" fmla="*/ 2553493 w 2553493"/>
              <a:gd name="connsiteY3" fmla="*/ 4122215 h 4122215"/>
              <a:gd name="connsiteX4" fmla="*/ 0 w 2553493"/>
              <a:gd name="connsiteY4" fmla="*/ 4122215 h 4122215"/>
              <a:gd name="connsiteX5" fmla="*/ 0 w 2553493"/>
              <a:gd name="connsiteY5" fmla="*/ 37664 h 4122215"/>
              <a:gd name="connsiteX6" fmla="*/ 37664 w 2553493"/>
              <a:gd name="connsiteY6" fmla="*/ 0 h 41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493" h="4122215">
                <a:moveTo>
                  <a:pt x="37664" y="0"/>
                </a:moveTo>
                <a:lnTo>
                  <a:pt x="2515829" y="0"/>
                </a:lnTo>
                <a:cubicBezTo>
                  <a:pt x="2536630" y="0"/>
                  <a:pt x="2553493" y="16863"/>
                  <a:pt x="2553493" y="37664"/>
                </a:cubicBezTo>
                <a:lnTo>
                  <a:pt x="2553493" y="4122215"/>
                </a:lnTo>
                <a:lnTo>
                  <a:pt x="0" y="4122215"/>
                </a:lnTo>
                <a:lnTo>
                  <a:pt x="0" y="37664"/>
                </a:lnTo>
                <a:cubicBezTo>
                  <a:pt x="0" y="16863"/>
                  <a:pt x="16863" y="0"/>
                  <a:pt x="3766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52" hasCustomPrompt="1"/>
          </p:nvPr>
        </p:nvSpPr>
        <p:spPr>
          <a:xfrm>
            <a:off x="6143950" y="1936700"/>
            <a:ext cx="2553493" cy="4122215"/>
          </a:xfrm>
          <a:custGeom>
            <a:avLst/>
            <a:gdLst>
              <a:gd name="connsiteX0" fmla="*/ 37664 w 2553493"/>
              <a:gd name="connsiteY0" fmla="*/ 0 h 4122215"/>
              <a:gd name="connsiteX1" fmla="*/ 2515829 w 2553493"/>
              <a:gd name="connsiteY1" fmla="*/ 0 h 4122215"/>
              <a:gd name="connsiteX2" fmla="*/ 2553493 w 2553493"/>
              <a:gd name="connsiteY2" fmla="*/ 37664 h 4122215"/>
              <a:gd name="connsiteX3" fmla="*/ 2553493 w 2553493"/>
              <a:gd name="connsiteY3" fmla="*/ 4122215 h 4122215"/>
              <a:gd name="connsiteX4" fmla="*/ 0 w 2553493"/>
              <a:gd name="connsiteY4" fmla="*/ 4122215 h 4122215"/>
              <a:gd name="connsiteX5" fmla="*/ 0 w 2553493"/>
              <a:gd name="connsiteY5" fmla="*/ 37664 h 4122215"/>
              <a:gd name="connsiteX6" fmla="*/ 37664 w 2553493"/>
              <a:gd name="connsiteY6" fmla="*/ 0 h 41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493" h="4122215">
                <a:moveTo>
                  <a:pt x="37664" y="0"/>
                </a:moveTo>
                <a:lnTo>
                  <a:pt x="2515829" y="0"/>
                </a:lnTo>
                <a:cubicBezTo>
                  <a:pt x="2536630" y="0"/>
                  <a:pt x="2553493" y="16863"/>
                  <a:pt x="2553493" y="37664"/>
                </a:cubicBezTo>
                <a:lnTo>
                  <a:pt x="2553493" y="4122215"/>
                </a:lnTo>
                <a:lnTo>
                  <a:pt x="0" y="4122215"/>
                </a:lnTo>
                <a:lnTo>
                  <a:pt x="0" y="37664"/>
                </a:lnTo>
                <a:cubicBezTo>
                  <a:pt x="0" y="16863"/>
                  <a:pt x="16863" y="0"/>
                  <a:pt x="3766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53" hasCustomPrompt="1"/>
          </p:nvPr>
        </p:nvSpPr>
        <p:spPr>
          <a:xfrm>
            <a:off x="8811194" y="1936700"/>
            <a:ext cx="2553493" cy="4122215"/>
          </a:xfrm>
          <a:custGeom>
            <a:avLst/>
            <a:gdLst>
              <a:gd name="connsiteX0" fmla="*/ 37664 w 2553493"/>
              <a:gd name="connsiteY0" fmla="*/ 0 h 4122215"/>
              <a:gd name="connsiteX1" fmla="*/ 2515829 w 2553493"/>
              <a:gd name="connsiteY1" fmla="*/ 0 h 4122215"/>
              <a:gd name="connsiteX2" fmla="*/ 2553493 w 2553493"/>
              <a:gd name="connsiteY2" fmla="*/ 37664 h 4122215"/>
              <a:gd name="connsiteX3" fmla="*/ 2553493 w 2553493"/>
              <a:gd name="connsiteY3" fmla="*/ 4122215 h 4122215"/>
              <a:gd name="connsiteX4" fmla="*/ 0 w 2553493"/>
              <a:gd name="connsiteY4" fmla="*/ 4122215 h 4122215"/>
              <a:gd name="connsiteX5" fmla="*/ 0 w 2553493"/>
              <a:gd name="connsiteY5" fmla="*/ 37664 h 4122215"/>
              <a:gd name="connsiteX6" fmla="*/ 37664 w 2553493"/>
              <a:gd name="connsiteY6" fmla="*/ 0 h 41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3493" h="4122215">
                <a:moveTo>
                  <a:pt x="37664" y="0"/>
                </a:moveTo>
                <a:lnTo>
                  <a:pt x="2515829" y="0"/>
                </a:lnTo>
                <a:cubicBezTo>
                  <a:pt x="2536630" y="0"/>
                  <a:pt x="2553493" y="16863"/>
                  <a:pt x="2553493" y="37664"/>
                </a:cubicBezTo>
                <a:lnTo>
                  <a:pt x="2553493" y="4122215"/>
                </a:lnTo>
                <a:lnTo>
                  <a:pt x="0" y="4122215"/>
                </a:lnTo>
                <a:lnTo>
                  <a:pt x="0" y="37664"/>
                </a:lnTo>
                <a:cubicBezTo>
                  <a:pt x="0" y="16863"/>
                  <a:pt x="16863" y="0"/>
                  <a:pt x="3766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53" hasCustomPrompt="1"/>
          </p:nvPr>
        </p:nvSpPr>
        <p:spPr>
          <a:xfrm>
            <a:off x="767399" y="1936699"/>
            <a:ext cx="5239701" cy="1976644"/>
          </a:xfrm>
          <a:custGeom>
            <a:avLst/>
            <a:gdLst>
              <a:gd name="connsiteX0" fmla="*/ 29155 w 5239701"/>
              <a:gd name="connsiteY0" fmla="*/ 0 h 1976644"/>
              <a:gd name="connsiteX1" fmla="*/ 5210546 w 5239701"/>
              <a:gd name="connsiteY1" fmla="*/ 0 h 1976644"/>
              <a:gd name="connsiteX2" fmla="*/ 5239701 w 5239701"/>
              <a:gd name="connsiteY2" fmla="*/ 29155 h 1976644"/>
              <a:gd name="connsiteX3" fmla="*/ 5239701 w 5239701"/>
              <a:gd name="connsiteY3" fmla="*/ 1976644 h 1976644"/>
              <a:gd name="connsiteX4" fmla="*/ 0 w 5239701"/>
              <a:gd name="connsiteY4" fmla="*/ 1976644 h 1976644"/>
              <a:gd name="connsiteX5" fmla="*/ 0 w 5239701"/>
              <a:gd name="connsiteY5" fmla="*/ 29155 h 1976644"/>
              <a:gd name="connsiteX6" fmla="*/ 29155 w 5239701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9701" h="1976644">
                <a:moveTo>
                  <a:pt x="29155" y="0"/>
                </a:moveTo>
                <a:lnTo>
                  <a:pt x="5210546" y="0"/>
                </a:lnTo>
                <a:cubicBezTo>
                  <a:pt x="5226648" y="0"/>
                  <a:pt x="5239701" y="13053"/>
                  <a:pt x="5239701" y="29155"/>
                </a:cubicBezTo>
                <a:lnTo>
                  <a:pt x="5239701" y="1976644"/>
                </a:lnTo>
                <a:lnTo>
                  <a:pt x="0" y="1976644"/>
                </a:lnTo>
                <a:lnTo>
                  <a:pt x="0" y="29155"/>
                </a:lnTo>
                <a:cubicBezTo>
                  <a:pt x="0" y="13053"/>
                  <a:pt x="13053" y="0"/>
                  <a:pt x="2915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54" hasCustomPrompt="1"/>
          </p:nvPr>
        </p:nvSpPr>
        <p:spPr>
          <a:xfrm>
            <a:off x="6126186" y="1936699"/>
            <a:ext cx="2548756" cy="1976644"/>
          </a:xfrm>
          <a:custGeom>
            <a:avLst/>
            <a:gdLst>
              <a:gd name="connsiteX0" fmla="*/ 29155 w 2548756"/>
              <a:gd name="connsiteY0" fmla="*/ 0 h 1976644"/>
              <a:gd name="connsiteX1" fmla="*/ 2519601 w 2548756"/>
              <a:gd name="connsiteY1" fmla="*/ 0 h 1976644"/>
              <a:gd name="connsiteX2" fmla="*/ 2548756 w 2548756"/>
              <a:gd name="connsiteY2" fmla="*/ 29155 h 1976644"/>
              <a:gd name="connsiteX3" fmla="*/ 2548756 w 2548756"/>
              <a:gd name="connsiteY3" fmla="*/ 1976644 h 1976644"/>
              <a:gd name="connsiteX4" fmla="*/ 0 w 2548756"/>
              <a:gd name="connsiteY4" fmla="*/ 1976644 h 1976644"/>
              <a:gd name="connsiteX5" fmla="*/ 0 w 2548756"/>
              <a:gd name="connsiteY5" fmla="*/ 29155 h 1976644"/>
              <a:gd name="connsiteX6" fmla="*/ 29155 w 2548756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8756" h="1976644">
                <a:moveTo>
                  <a:pt x="29155" y="0"/>
                </a:moveTo>
                <a:lnTo>
                  <a:pt x="2519601" y="0"/>
                </a:lnTo>
                <a:cubicBezTo>
                  <a:pt x="2535703" y="0"/>
                  <a:pt x="2548756" y="13053"/>
                  <a:pt x="2548756" y="29155"/>
                </a:cubicBezTo>
                <a:lnTo>
                  <a:pt x="2548756" y="1976644"/>
                </a:lnTo>
                <a:lnTo>
                  <a:pt x="0" y="1976644"/>
                </a:lnTo>
                <a:lnTo>
                  <a:pt x="0" y="29155"/>
                </a:lnTo>
                <a:cubicBezTo>
                  <a:pt x="0" y="13053"/>
                  <a:pt x="13053" y="0"/>
                  <a:pt x="2915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5" hasCustomPrompt="1"/>
          </p:nvPr>
        </p:nvSpPr>
        <p:spPr>
          <a:xfrm>
            <a:off x="8811376" y="1936699"/>
            <a:ext cx="2548756" cy="1976644"/>
          </a:xfrm>
          <a:custGeom>
            <a:avLst/>
            <a:gdLst>
              <a:gd name="connsiteX0" fmla="*/ 29155 w 2548756"/>
              <a:gd name="connsiteY0" fmla="*/ 0 h 1976644"/>
              <a:gd name="connsiteX1" fmla="*/ 2519601 w 2548756"/>
              <a:gd name="connsiteY1" fmla="*/ 0 h 1976644"/>
              <a:gd name="connsiteX2" fmla="*/ 2548756 w 2548756"/>
              <a:gd name="connsiteY2" fmla="*/ 29155 h 1976644"/>
              <a:gd name="connsiteX3" fmla="*/ 2548756 w 2548756"/>
              <a:gd name="connsiteY3" fmla="*/ 1976644 h 1976644"/>
              <a:gd name="connsiteX4" fmla="*/ 0 w 2548756"/>
              <a:gd name="connsiteY4" fmla="*/ 1976644 h 1976644"/>
              <a:gd name="connsiteX5" fmla="*/ 0 w 2548756"/>
              <a:gd name="connsiteY5" fmla="*/ 29155 h 1976644"/>
              <a:gd name="connsiteX6" fmla="*/ 29155 w 2548756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8756" h="1976644">
                <a:moveTo>
                  <a:pt x="29155" y="0"/>
                </a:moveTo>
                <a:lnTo>
                  <a:pt x="2519601" y="0"/>
                </a:lnTo>
                <a:cubicBezTo>
                  <a:pt x="2535703" y="0"/>
                  <a:pt x="2548756" y="13053"/>
                  <a:pt x="2548756" y="29155"/>
                </a:cubicBezTo>
                <a:lnTo>
                  <a:pt x="2548756" y="1976644"/>
                </a:lnTo>
                <a:lnTo>
                  <a:pt x="0" y="1976644"/>
                </a:lnTo>
                <a:lnTo>
                  <a:pt x="0" y="29155"/>
                </a:lnTo>
                <a:cubicBezTo>
                  <a:pt x="0" y="13053"/>
                  <a:pt x="13053" y="0"/>
                  <a:pt x="2915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56" hasCustomPrompt="1"/>
          </p:nvPr>
        </p:nvSpPr>
        <p:spPr>
          <a:xfrm>
            <a:off x="8821159" y="4042312"/>
            <a:ext cx="2548756" cy="1976644"/>
          </a:xfrm>
          <a:custGeom>
            <a:avLst/>
            <a:gdLst>
              <a:gd name="connsiteX0" fmla="*/ 29155 w 2548756"/>
              <a:gd name="connsiteY0" fmla="*/ 0 h 1976644"/>
              <a:gd name="connsiteX1" fmla="*/ 2519601 w 2548756"/>
              <a:gd name="connsiteY1" fmla="*/ 0 h 1976644"/>
              <a:gd name="connsiteX2" fmla="*/ 2548756 w 2548756"/>
              <a:gd name="connsiteY2" fmla="*/ 29155 h 1976644"/>
              <a:gd name="connsiteX3" fmla="*/ 2548756 w 2548756"/>
              <a:gd name="connsiteY3" fmla="*/ 1976644 h 1976644"/>
              <a:gd name="connsiteX4" fmla="*/ 0 w 2548756"/>
              <a:gd name="connsiteY4" fmla="*/ 1976644 h 1976644"/>
              <a:gd name="connsiteX5" fmla="*/ 0 w 2548756"/>
              <a:gd name="connsiteY5" fmla="*/ 29155 h 1976644"/>
              <a:gd name="connsiteX6" fmla="*/ 29155 w 2548756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8756" h="1976644">
                <a:moveTo>
                  <a:pt x="29155" y="0"/>
                </a:moveTo>
                <a:lnTo>
                  <a:pt x="2519601" y="0"/>
                </a:lnTo>
                <a:cubicBezTo>
                  <a:pt x="2535703" y="0"/>
                  <a:pt x="2548756" y="13053"/>
                  <a:pt x="2548756" y="29155"/>
                </a:cubicBezTo>
                <a:lnTo>
                  <a:pt x="2548756" y="1976644"/>
                </a:lnTo>
                <a:lnTo>
                  <a:pt x="0" y="1976644"/>
                </a:lnTo>
                <a:lnTo>
                  <a:pt x="0" y="29155"/>
                </a:lnTo>
                <a:cubicBezTo>
                  <a:pt x="0" y="13053"/>
                  <a:pt x="13053" y="0"/>
                  <a:pt x="2915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57" hasCustomPrompt="1"/>
          </p:nvPr>
        </p:nvSpPr>
        <p:spPr>
          <a:xfrm>
            <a:off x="6134966" y="4042312"/>
            <a:ext cx="2548756" cy="1976644"/>
          </a:xfrm>
          <a:custGeom>
            <a:avLst/>
            <a:gdLst>
              <a:gd name="connsiteX0" fmla="*/ 29155 w 2548756"/>
              <a:gd name="connsiteY0" fmla="*/ 0 h 1976644"/>
              <a:gd name="connsiteX1" fmla="*/ 2519601 w 2548756"/>
              <a:gd name="connsiteY1" fmla="*/ 0 h 1976644"/>
              <a:gd name="connsiteX2" fmla="*/ 2548756 w 2548756"/>
              <a:gd name="connsiteY2" fmla="*/ 29155 h 1976644"/>
              <a:gd name="connsiteX3" fmla="*/ 2548756 w 2548756"/>
              <a:gd name="connsiteY3" fmla="*/ 1976644 h 1976644"/>
              <a:gd name="connsiteX4" fmla="*/ 0 w 2548756"/>
              <a:gd name="connsiteY4" fmla="*/ 1976644 h 1976644"/>
              <a:gd name="connsiteX5" fmla="*/ 0 w 2548756"/>
              <a:gd name="connsiteY5" fmla="*/ 29155 h 1976644"/>
              <a:gd name="connsiteX6" fmla="*/ 29155 w 2548756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8756" h="1976644">
                <a:moveTo>
                  <a:pt x="29155" y="0"/>
                </a:moveTo>
                <a:lnTo>
                  <a:pt x="2519601" y="0"/>
                </a:lnTo>
                <a:cubicBezTo>
                  <a:pt x="2535703" y="0"/>
                  <a:pt x="2548756" y="13053"/>
                  <a:pt x="2548756" y="29155"/>
                </a:cubicBezTo>
                <a:lnTo>
                  <a:pt x="2548756" y="1976644"/>
                </a:lnTo>
                <a:lnTo>
                  <a:pt x="0" y="1976644"/>
                </a:lnTo>
                <a:lnTo>
                  <a:pt x="0" y="29155"/>
                </a:lnTo>
                <a:cubicBezTo>
                  <a:pt x="0" y="13053"/>
                  <a:pt x="13053" y="0"/>
                  <a:pt x="2915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58" hasCustomPrompt="1"/>
          </p:nvPr>
        </p:nvSpPr>
        <p:spPr>
          <a:xfrm>
            <a:off x="3463047" y="4042313"/>
            <a:ext cx="2548756" cy="1976644"/>
          </a:xfrm>
          <a:custGeom>
            <a:avLst/>
            <a:gdLst>
              <a:gd name="connsiteX0" fmla="*/ 29155 w 2548756"/>
              <a:gd name="connsiteY0" fmla="*/ 0 h 1976644"/>
              <a:gd name="connsiteX1" fmla="*/ 2519601 w 2548756"/>
              <a:gd name="connsiteY1" fmla="*/ 0 h 1976644"/>
              <a:gd name="connsiteX2" fmla="*/ 2548756 w 2548756"/>
              <a:gd name="connsiteY2" fmla="*/ 29155 h 1976644"/>
              <a:gd name="connsiteX3" fmla="*/ 2548756 w 2548756"/>
              <a:gd name="connsiteY3" fmla="*/ 1976644 h 1976644"/>
              <a:gd name="connsiteX4" fmla="*/ 0 w 2548756"/>
              <a:gd name="connsiteY4" fmla="*/ 1976644 h 1976644"/>
              <a:gd name="connsiteX5" fmla="*/ 0 w 2548756"/>
              <a:gd name="connsiteY5" fmla="*/ 29155 h 1976644"/>
              <a:gd name="connsiteX6" fmla="*/ 29155 w 2548756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8756" h="1976644">
                <a:moveTo>
                  <a:pt x="29155" y="0"/>
                </a:moveTo>
                <a:lnTo>
                  <a:pt x="2519601" y="0"/>
                </a:lnTo>
                <a:cubicBezTo>
                  <a:pt x="2535703" y="0"/>
                  <a:pt x="2548756" y="13053"/>
                  <a:pt x="2548756" y="29155"/>
                </a:cubicBezTo>
                <a:lnTo>
                  <a:pt x="2548756" y="1976644"/>
                </a:lnTo>
                <a:lnTo>
                  <a:pt x="0" y="1976644"/>
                </a:lnTo>
                <a:lnTo>
                  <a:pt x="0" y="29155"/>
                </a:lnTo>
                <a:cubicBezTo>
                  <a:pt x="0" y="13053"/>
                  <a:pt x="13053" y="0"/>
                  <a:pt x="2915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59" hasCustomPrompt="1"/>
          </p:nvPr>
        </p:nvSpPr>
        <p:spPr>
          <a:xfrm>
            <a:off x="767398" y="4042313"/>
            <a:ext cx="2548756" cy="1976644"/>
          </a:xfrm>
          <a:custGeom>
            <a:avLst/>
            <a:gdLst>
              <a:gd name="connsiteX0" fmla="*/ 29155 w 2548756"/>
              <a:gd name="connsiteY0" fmla="*/ 0 h 1976644"/>
              <a:gd name="connsiteX1" fmla="*/ 2519601 w 2548756"/>
              <a:gd name="connsiteY1" fmla="*/ 0 h 1976644"/>
              <a:gd name="connsiteX2" fmla="*/ 2548756 w 2548756"/>
              <a:gd name="connsiteY2" fmla="*/ 29155 h 1976644"/>
              <a:gd name="connsiteX3" fmla="*/ 2548756 w 2548756"/>
              <a:gd name="connsiteY3" fmla="*/ 1976644 h 1976644"/>
              <a:gd name="connsiteX4" fmla="*/ 0 w 2548756"/>
              <a:gd name="connsiteY4" fmla="*/ 1976644 h 1976644"/>
              <a:gd name="connsiteX5" fmla="*/ 0 w 2548756"/>
              <a:gd name="connsiteY5" fmla="*/ 29155 h 1976644"/>
              <a:gd name="connsiteX6" fmla="*/ 29155 w 2548756"/>
              <a:gd name="connsiteY6" fmla="*/ 0 h 197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8756" h="1976644">
                <a:moveTo>
                  <a:pt x="29155" y="0"/>
                </a:moveTo>
                <a:lnTo>
                  <a:pt x="2519601" y="0"/>
                </a:lnTo>
                <a:cubicBezTo>
                  <a:pt x="2535703" y="0"/>
                  <a:pt x="2548756" y="13053"/>
                  <a:pt x="2548756" y="29155"/>
                </a:cubicBezTo>
                <a:lnTo>
                  <a:pt x="2548756" y="1976644"/>
                </a:lnTo>
                <a:lnTo>
                  <a:pt x="0" y="1976644"/>
                </a:lnTo>
                <a:lnTo>
                  <a:pt x="0" y="29155"/>
                </a:lnTo>
                <a:cubicBezTo>
                  <a:pt x="0" y="13053"/>
                  <a:pt x="13053" y="0"/>
                  <a:pt x="2915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68810" y="6395957"/>
            <a:ext cx="567891" cy="365125"/>
          </a:xfrm>
          <a:prstGeom prst="rect">
            <a:avLst/>
          </a:prstGeom>
        </p:spPr>
        <p:txBody>
          <a:bodyPr/>
          <a:lstStyle/>
          <a:p>
            <a:fld id="{22D566B5-AA7A-A14D-94FC-034BE6355FB5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19126" y="632523"/>
            <a:ext cx="9879555" cy="593682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algn="l">
              <a:defRPr sz="3600" b="1" i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cxnSp>
        <p:nvCxnSpPr>
          <p:cNvPr id="6" name="Straight Connector 18"/>
          <p:cNvCxnSpPr/>
          <p:nvPr userDrawn="1"/>
        </p:nvCxnSpPr>
        <p:spPr>
          <a:xfrm>
            <a:off x="1457298" y="1346220"/>
            <a:ext cx="33701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457298" y="1550168"/>
            <a:ext cx="9741383" cy="4302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100" baseline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457298" y="2368539"/>
            <a:ext cx="9741383" cy="2637492"/>
          </a:xfrm>
          <a:prstGeom prst="rect">
            <a:avLst/>
          </a:prstGeom>
        </p:spPr>
        <p:txBody>
          <a:bodyPr lIns="0" tIns="0" rIns="0" bIns="0" numCol="2" spcCol="360000">
            <a:noAutofit/>
          </a:bodyPr>
          <a:lstStyle>
            <a:lvl1pPr marL="342900" indent="-342900">
              <a:lnSpc>
                <a:spcPct val="150000"/>
              </a:lnSpc>
              <a:spcBef>
                <a:spcPts val="1300"/>
              </a:spcBef>
              <a:buFont typeface="+mj-lt"/>
              <a:buAutoNum type="arabicPeriod"/>
              <a:defRPr sz="1600" b="0" i="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在此处编辑目录内容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29850" y="6286419"/>
            <a:ext cx="1657350" cy="584200"/>
          </a:xfrm>
          <a:prstGeom prst="rect">
            <a:avLst/>
          </a:prstGeom>
        </p:spPr>
        <p:txBody>
          <a:bodyPr/>
          <a:lstStyle>
            <a:lvl1pPr algn="dist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59" hasCustomPrompt="1"/>
          </p:nvPr>
        </p:nvSpPr>
        <p:spPr>
          <a:xfrm>
            <a:off x="1048189" y="2210372"/>
            <a:ext cx="3920051" cy="3580827"/>
          </a:xfrm>
          <a:custGeom>
            <a:avLst/>
            <a:gdLst>
              <a:gd name="connsiteX0" fmla="*/ 44510 w 3920051"/>
              <a:gd name="connsiteY0" fmla="*/ 0 h 3580827"/>
              <a:gd name="connsiteX1" fmla="*/ 3875541 w 3920051"/>
              <a:gd name="connsiteY1" fmla="*/ 0 h 3580827"/>
              <a:gd name="connsiteX2" fmla="*/ 3920051 w 3920051"/>
              <a:gd name="connsiteY2" fmla="*/ 44510 h 3580827"/>
              <a:gd name="connsiteX3" fmla="*/ 3920051 w 3920051"/>
              <a:gd name="connsiteY3" fmla="*/ 3580827 h 3580827"/>
              <a:gd name="connsiteX4" fmla="*/ 0 w 3920051"/>
              <a:gd name="connsiteY4" fmla="*/ 3580827 h 3580827"/>
              <a:gd name="connsiteX5" fmla="*/ 0 w 3920051"/>
              <a:gd name="connsiteY5" fmla="*/ 44510 h 3580827"/>
              <a:gd name="connsiteX6" fmla="*/ 44510 w 3920051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0051" h="3580827">
                <a:moveTo>
                  <a:pt x="44510" y="0"/>
                </a:moveTo>
                <a:lnTo>
                  <a:pt x="3875541" y="0"/>
                </a:lnTo>
                <a:cubicBezTo>
                  <a:pt x="3900123" y="0"/>
                  <a:pt x="3920051" y="19928"/>
                  <a:pt x="3920051" y="44510"/>
                </a:cubicBezTo>
                <a:lnTo>
                  <a:pt x="3920051" y="3580827"/>
                </a:lnTo>
                <a:lnTo>
                  <a:pt x="0" y="3580827"/>
                </a:lnTo>
                <a:lnTo>
                  <a:pt x="0" y="44510"/>
                </a:lnTo>
                <a:cubicBezTo>
                  <a:pt x="0" y="19928"/>
                  <a:pt x="19928" y="0"/>
                  <a:pt x="4451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60" hasCustomPrompt="1"/>
          </p:nvPr>
        </p:nvSpPr>
        <p:spPr>
          <a:xfrm>
            <a:off x="5056309" y="221037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61" hasCustomPrompt="1"/>
          </p:nvPr>
        </p:nvSpPr>
        <p:spPr>
          <a:xfrm>
            <a:off x="5056309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2" hasCustomPrompt="1"/>
          </p:nvPr>
        </p:nvSpPr>
        <p:spPr>
          <a:xfrm>
            <a:off x="7065864" y="4046793"/>
            <a:ext cx="1931230" cy="1744408"/>
          </a:xfrm>
          <a:custGeom>
            <a:avLst/>
            <a:gdLst>
              <a:gd name="connsiteX0" fmla="*/ 21683 w 1931230"/>
              <a:gd name="connsiteY0" fmla="*/ 0 h 1744408"/>
              <a:gd name="connsiteX1" fmla="*/ 1909547 w 1931230"/>
              <a:gd name="connsiteY1" fmla="*/ 0 h 1744408"/>
              <a:gd name="connsiteX2" fmla="*/ 1931230 w 1931230"/>
              <a:gd name="connsiteY2" fmla="*/ 21683 h 1744408"/>
              <a:gd name="connsiteX3" fmla="*/ 1931230 w 1931230"/>
              <a:gd name="connsiteY3" fmla="*/ 1744408 h 1744408"/>
              <a:gd name="connsiteX4" fmla="*/ 0 w 1931230"/>
              <a:gd name="connsiteY4" fmla="*/ 1744408 h 1744408"/>
              <a:gd name="connsiteX5" fmla="*/ 0 w 1931230"/>
              <a:gd name="connsiteY5" fmla="*/ 21683 h 1744408"/>
              <a:gd name="connsiteX6" fmla="*/ 21683 w 1931230"/>
              <a:gd name="connsiteY6" fmla="*/ 0 h 174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230" h="1744408">
                <a:moveTo>
                  <a:pt x="21683" y="0"/>
                </a:moveTo>
                <a:lnTo>
                  <a:pt x="1909547" y="0"/>
                </a:lnTo>
                <a:cubicBezTo>
                  <a:pt x="1921522" y="0"/>
                  <a:pt x="1931230" y="9708"/>
                  <a:pt x="1931230" y="21683"/>
                </a:cubicBezTo>
                <a:lnTo>
                  <a:pt x="1931230" y="1744408"/>
                </a:lnTo>
                <a:lnTo>
                  <a:pt x="0" y="1744408"/>
                </a:lnTo>
                <a:lnTo>
                  <a:pt x="0" y="21683"/>
                </a:lnTo>
                <a:cubicBezTo>
                  <a:pt x="0" y="9708"/>
                  <a:pt x="9708" y="0"/>
                  <a:pt x="2168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63" hasCustomPrompt="1"/>
          </p:nvPr>
        </p:nvSpPr>
        <p:spPr>
          <a:xfrm>
            <a:off x="9075419" y="2210372"/>
            <a:ext cx="1943100" cy="3580827"/>
          </a:xfrm>
          <a:custGeom>
            <a:avLst/>
            <a:gdLst>
              <a:gd name="connsiteX0" fmla="*/ 24153 w 1943100"/>
              <a:gd name="connsiteY0" fmla="*/ 0 h 3580827"/>
              <a:gd name="connsiteX1" fmla="*/ 1918947 w 1943100"/>
              <a:gd name="connsiteY1" fmla="*/ 0 h 3580827"/>
              <a:gd name="connsiteX2" fmla="*/ 1943100 w 1943100"/>
              <a:gd name="connsiteY2" fmla="*/ 24153 h 3580827"/>
              <a:gd name="connsiteX3" fmla="*/ 1943100 w 1943100"/>
              <a:gd name="connsiteY3" fmla="*/ 3580827 h 3580827"/>
              <a:gd name="connsiteX4" fmla="*/ 0 w 1943100"/>
              <a:gd name="connsiteY4" fmla="*/ 3580827 h 3580827"/>
              <a:gd name="connsiteX5" fmla="*/ 0 w 1943100"/>
              <a:gd name="connsiteY5" fmla="*/ 24153 h 3580827"/>
              <a:gd name="connsiteX6" fmla="*/ 24153 w 1943100"/>
              <a:gd name="connsiteY6" fmla="*/ 0 h 358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0" h="3580827">
                <a:moveTo>
                  <a:pt x="24153" y="0"/>
                </a:moveTo>
                <a:lnTo>
                  <a:pt x="1918947" y="0"/>
                </a:lnTo>
                <a:cubicBezTo>
                  <a:pt x="1932286" y="0"/>
                  <a:pt x="1943100" y="10814"/>
                  <a:pt x="1943100" y="24153"/>
                </a:cubicBezTo>
                <a:lnTo>
                  <a:pt x="1943100" y="3580827"/>
                </a:lnTo>
                <a:lnTo>
                  <a:pt x="0" y="3580827"/>
                </a:lnTo>
                <a:lnTo>
                  <a:pt x="0" y="24153"/>
                </a:lnTo>
                <a:cubicBezTo>
                  <a:pt x="0" y="10814"/>
                  <a:pt x="10814" y="0"/>
                  <a:pt x="2415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1" hasCustomPrompt="1"/>
          </p:nvPr>
        </p:nvSpPr>
        <p:spPr>
          <a:xfrm>
            <a:off x="148281" y="135925"/>
            <a:ext cx="7896014" cy="4349576"/>
          </a:xfrm>
          <a:custGeom>
            <a:avLst/>
            <a:gdLst>
              <a:gd name="connsiteX0" fmla="*/ 0 w 7896014"/>
              <a:gd name="connsiteY0" fmla="*/ 0 h 4349576"/>
              <a:gd name="connsiteX1" fmla="*/ 7896014 w 7896014"/>
              <a:gd name="connsiteY1" fmla="*/ 0 h 4349576"/>
              <a:gd name="connsiteX2" fmla="*/ 7896014 w 7896014"/>
              <a:gd name="connsiteY2" fmla="*/ 4349576 h 4349576"/>
              <a:gd name="connsiteX3" fmla="*/ 0 w 7896014"/>
              <a:gd name="connsiteY3" fmla="*/ 4349576 h 43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6014" h="4349576">
                <a:moveTo>
                  <a:pt x="0" y="0"/>
                </a:moveTo>
                <a:lnTo>
                  <a:pt x="7896014" y="0"/>
                </a:lnTo>
                <a:lnTo>
                  <a:pt x="7896014" y="4349576"/>
                </a:lnTo>
                <a:lnTo>
                  <a:pt x="0" y="434957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42" hasCustomPrompt="1"/>
          </p:nvPr>
        </p:nvSpPr>
        <p:spPr>
          <a:xfrm>
            <a:off x="8167816" y="135925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43" hasCustomPrompt="1"/>
          </p:nvPr>
        </p:nvSpPr>
        <p:spPr>
          <a:xfrm>
            <a:off x="8167816" y="2372497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44" hasCustomPrompt="1"/>
          </p:nvPr>
        </p:nvSpPr>
        <p:spPr>
          <a:xfrm>
            <a:off x="8167816" y="4609070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45" hasCustomPrompt="1"/>
          </p:nvPr>
        </p:nvSpPr>
        <p:spPr>
          <a:xfrm>
            <a:off x="4158048" y="4609070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46" hasCustomPrompt="1"/>
          </p:nvPr>
        </p:nvSpPr>
        <p:spPr>
          <a:xfrm>
            <a:off x="148281" y="4609070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/>
          <p:cNvGrpSpPr>
            <a:grpSpLocks noChangeAspect="1"/>
          </p:cNvGrpSpPr>
          <p:nvPr/>
        </p:nvGrpSpPr>
        <p:grpSpPr bwMode="auto">
          <a:xfrm>
            <a:off x="-892810" y="-640436"/>
            <a:ext cx="6988809" cy="7446155"/>
            <a:chOff x="3053" y="1324"/>
            <a:chExt cx="1574" cy="1677"/>
          </a:xfrm>
          <a:gradFill>
            <a:gsLst>
              <a:gs pos="0">
                <a:schemeClr val="accent5">
                  <a:lumMod val="67000"/>
                  <a:alpha val="0"/>
                </a:schemeClr>
              </a:gs>
              <a:gs pos="48000">
                <a:schemeClr val="accent3">
                  <a:alpha val="0"/>
                </a:schemeClr>
              </a:gs>
              <a:gs pos="100000">
                <a:schemeClr val="accent6">
                  <a:alpha val="16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10" name="Freeform 7"/>
            <p:cNvSpPr/>
            <p:nvPr/>
          </p:nvSpPr>
          <p:spPr bwMode="auto">
            <a:xfrm>
              <a:off x="3972" y="1324"/>
              <a:ext cx="655" cy="1044"/>
            </a:xfrm>
            <a:custGeom>
              <a:avLst/>
              <a:gdLst>
                <a:gd name="T0" fmla="*/ 4 w 276"/>
                <a:gd name="T1" fmla="*/ 21 h 440"/>
                <a:gd name="T2" fmla="*/ 107 w 276"/>
                <a:gd name="T3" fmla="*/ 252 h 440"/>
                <a:gd name="T4" fmla="*/ 241 w 276"/>
                <a:gd name="T5" fmla="*/ 425 h 440"/>
                <a:gd name="T6" fmla="*/ 275 w 276"/>
                <a:gd name="T7" fmla="*/ 423 h 440"/>
                <a:gd name="T8" fmla="*/ 276 w 276"/>
                <a:gd name="T9" fmla="*/ 220 h 440"/>
                <a:gd name="T10" fmla="*/ 215 w 276"/>
                <a:gd name="T11" fmla="*/ 114 h 440"/>
                <a:gd name="T12" fmla="*/ 26 w 276"/>
                <a:gd name="T13" fmla="*/ 5 h 440"/>
                <a:gd name="T14" fmla="*/ 4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4" y="21"/>
                  </a:moveTo>
                  <a:cubicBezTo>
                    <a:pt x="22" y="73"/>
                    <a:pt x="56" y="163"/>
                    <a:pt x="107" y="252"/>
                  </a:cubicBezTo>
                  <a:cubicBezTo>
                    <a:pt x="143" y="313"/>
                    <a:pt x="197" y="377"/>
                    <a:pt x="241" y="425"/>
                  </a:cubicBezTo>
                  <a:cubicBezTo>
                    <a:pt x="255" y="440"/>
                    <a:pt x="276" y="436"/>
                    <a:pt x="275" y="423"/>
                  </a:cubicBezTo>
                  <a:cubicBezTo>
                    <a:pt x="276" y="220"/>
                    <a:pt x="276" y="220"/>
                    <a:pt x="276" y="220"/>
                  </a:cubicBezTo>
                  <a:cubicBezTo>
                    <a:pt x="276" y="181"/>
                    <a:pt x="248" y="134"/>
                    <a:pt x="215" y="11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17" y="0"/>
                    <a:pt x="0" y="8"/>
                    <a:pt x="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3210" y="2548"/>
              <a:ext cx="1260" cy="453"/>
            </a:xfrm>
            <a:custGeom>
              <a:avLst/>
              <a:gdLst>
                <a:gd name="T0" fmla="*/ 519 w 531"/>
                <a:gd name="T1" fmla="*/ 32 h 191"/>
                <a:gd name="T2" fmla="*/ 269 w 531"/>
                <a:gd name="T3" fmla="*/ 0 h 191"/>
                <a:gd name="T4" fmla="*/ 14 w 531"/>
                <a:gd name="T5" fmla="*/ 32 h 191"/>
                <a:gd name="T6" fmla="*/ 9 w 531"/>
                <a:gd name="T7" fmla="*/ 59 h 191"/>
                <a:gd name="T8" fmla="*/ 204 w 531"/>
                <a:gd name="T9" fmla="*/ 171 h 191"/>
                <a:gd name="T10" fmla="*/ 326 w 531"/>
                <a:gd name="T11" fmla="*/ 172 h 191"/>
                <a:gd name="T12" fmla="*/ 520 w 531"/>
                <a:gd name="T13" fmla="*/ 60 h 191"/>
                <a:gd name="T14" fmla="*/ 519 w 531"/>
                <a:gd name="T15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1" h="191">
                  <a:moveTo>
                    <a:pt x="519" y="32"/>
                  </a:moveTo>
                  <a:cubicBezTo>
                    <a:pt x="457" y="17"/>
                    <a:pt x="365" y="0"/>
                    <a:pt x="269" y="0"/>
                  </a:cubicBezTo>
                  <a:cubicBezTo>
                    <a:pt x="175" y="0"/>
                    <a:pt x="80" y="17"/>
                    <a:pt x="14" y="32"/>
                  </a:cubicBezTo>
                  <a:cubicBezTo>
                    <a:pt x="0" y="36"/>
                    <a:pt x="1" y="53"/>
                    <a:pt x="9" y="59"/>
                  </a:cubicBezTo>
                  <a:cubicBezTo>
                    <a:pt x="204" y="171"/>
                    <a:pt x="204" y="171"/>
                    <a:pt x="204" y="171"/>
                  </a:cubicBezTo>
                  <a:cubicBezTo>
                    <a:pt x="238" y="191"/>
                    <a:pt x="293" y="191"/>
                    <a:pt x="326" y="172"/>
                  </a:cubicBezTo>
                  <a:cubicBezTo>
                    <a:pt x="520" y="60"/>
                    <a:pt x="520" y="60"/>
                    <a:pt x="520" y="60"/>
                  </a:cubicBezTo>
                  <a:cubicBezTo>
                    <a:pt x="530" y="54"/>
                    <a:pt x="531" y="35"/>
                    <a:pt x="5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053" y="234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3511" y="1782"/>
              <a:ext cx="660" cy="529"/>
            </a:xfrm>
            <a:custGeom>
              <a:avLst/>
              <a:gdLst>
                <a:gd name="T0" fmla="*/ 8 w 278"/>
                <a:gd name="T1" fmla="*/ 199 h 223"/>
                <a:gd name="T2" fmla="*/ 21 w 278"/>
                <a:gd name="T3" fmla="*/ 223 h 223"/>
                <a:gd name="T4" fmla="*/ 139 w 278"/>
                <a:gd name="T5" fmla="*/ 215 h 223"/>
                <a:gd name="T6" fmla="*/ 257 w 278"/>
                <a:gd name="T7" fmla="*/ 223 h 223"/>
                <a:gd name="T8" fmla="*/ 270 w 278"/>
                <a:gd name="T9" fmla="*/ 199 h 223"/>
                <a:gd name="T10" fmla="*/ 207 w 278"/>
                <a:gd name="T11" fmla="*/ 113 h 223"/>
                <a:gd name="T12" fmla="*/ 155 w 278"/>
                <a:gd name="T13" fmla="*/ 13 h 223"/>
                <a:gd name="T14" fmla="*/ 126 w 278"/>
                <a:gd name="T15" fmla="*/ 13 h 223"/>
                <a:gd name="T16" fmla="*/ 75 w 278"/>
                <a:gd name="T17" fmla="*/ 106 h 223"/>
                <a:gd name="T18" fmla="*/ 8 w 278"/>
                <a:gd name="T1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223">
                  <a:moveTo>
                    <a:pt x="8" y="199"/>
                  </a:moveTo>
                  <a:cubicBezTo>
                    <a:pt x="0" y="212"/>
                    <a:pt x="6" y="223"/>
                    <a:pt x="21" y="223"/>
                  </a:cubicBezTo>
                  <a:cubicBezTo>
                    <a:pt x="21" y="223"/>
                    <a:pt x="80" y="215"/>
                    <a:pt x="139" y="215"/>
                  </a:cubicBezTo>
                  <a:cubicBezTo>
                    <a:pt x="199" y="215"/>
                    <a:pt x="257" y="223"/>
                    <a:pt x="257" y="223"/>
                  </a:cubicBezTo>
                  <a:cubicBezTo>
                    <a:pt x="272" y="223"/>
                    <a:pt x="278" y="212"/>
                    <a:pt x="270" y="199"/>
                  </a:cubicBezTo>
                  <a:cubicBezTo>
                    <a:pt x="270" y="199"/>
                    <a:pt x="232" y="156"/>
                    <a:pt x="207" y="113"/>
                  </a:cubicBezTo>
                  <a:cubicBezTo>
                    <a:pt x="179" y="65"/>
                    <a:pt x="155" y="13"/>
                    <a:pt x="155" y="13"/>
                  </a:cubicBezTo>
                  <a:cubicBezTo>
                    <a:pt x="147" y="0"/>
                    <a:pt x="134" y="0"/>
                    <a:pt x="126" y="13"/>
                  </a:cubicBezTo>
                  <a:cubicBezTo>
                    <a:pt x="126" y="13"/>
                    <a:pt x="102" y="60"/>
                    <a:pt x="75" y="106"/>
                  </a:cubicBezTo>
                  <a:cubicBezTo>
                    <a:pt x="49" y="150"/>
                    <a:pt x="8" y="199"/>
                    <a:pt x="8" y="1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148" y="242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3067" y="1324"/>
              <a:ext cx="655" cy="1044"/>
            </a:xfrm>
            <a:custGeom>
              <a:avLst/>
              <a:gdLst>
                <a:gd name="T0" fmla="*/ 272 w 276"/>
                <a:gd name="T1" fmla="*/ 21 h 440"/>
                <a:gd name="T2" fmla="*/ 169 w 276"/>
                <a:gd name="T3" fmla="*/ 252 h 440"/>
                <a:gd name="T4" fmla="*/ 35 w 276"/>
                <a:gd name="T5" fmla="*/ 425 h 440"/>
                <a:gd name="T6" fmla="*/ 0 w 276"/>
                <a:gd name="T7" fmla="*/ 423 h 440"/>
                <a:gd name="T8" fmla="*/ 0 w 276"/>
                <a:gd name="T9" fmla="*/ 220 h 440"/>
                <a:gd name="T10" fmla="*/ 61 w 276"/>
                <a:gd name="T11" fmla="*/ 114 h 440"/>
                <a:gd name="T12" fmla="*/ 249 w 276"/>
                <a:gd name="T13" fmla="*/ 5 h 440"/>
                <a:gd name="T14" fmla="*/ 272 w 276"/>
                <a:gd name="T15" fmla="*/ 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440">
                  <a:moveTo>
                    <a:pt x="272" y="21"/>
                  </a:moveTo>
                  <a:cubicBezTo>
                    <a:pt x="254" y="73"/>
                    <a:pt x="220" y="163"/>
                    <a:pt x="169" y="252"/>
                  </a:cubicBezTo>
                  <a:cubicBezTo>
                    <a:pt x="133" y="313"/>
                    <a:pt x="79" y="377"/>
                    <a:pt x="35" y="425"/>
                  </a:cubicBezTo>
                  <a:cubicBezTo>
                    <a:pt x="20" y="440"/>
                    <a:pt x="0" y="436"/>
                    <a:pt x="0" y="423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181"/>
                    <a:pt x="27" y="134"/>
                    <a:pt x="61" y="114"/>
                  </a:cubicBezTo>
                  <a:cubicBezTo>
                    <a:pt x="249" y="5"/>
                    <a:pt x="249" y="5"/>
                    <a:pt x="249" y="5"/>
                  </a:cubicBezTo>
                  <a:cubicBezTo>
                    <a:pt x="258" y="0"/>
                    <a:pt x="276" y="8"/>
                    <a:pt x="27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9" name="Picture Placeholder 28"/>
          <p:cNvSpPr>
            <a:spLocks noGrp="1"/>
          </p:cNvSpPr>
          <p:nvPr>
            <p:ph type="pic" sz="quarter" idx="45" hasCustomPrompt="1"/>
          </p:nvPr>
        </p:nvSpPr>
        <p:spPr>
          <a:xfrm>
            <a:off x="4158048" y="4609070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46" hasCustomPrompt="1"/>
          </p:nvPr>
        </p:nvSpPr>
        <p:spPr>
          <a:xfrm>
            <a:off x="4158048" y="2372497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47" hasCustomPrompt="1"/>
          </p:nvPr>
        </p:nvSpPr>
        <p:spPr>
          <a:xfrm>
            <a:off x="4158048" y="135925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48" hasCustomPrompt="1"/>
          </p:nvPr>
        </p:nvSpPr>
        <p:spPr>
          <a:xfrm>
            <a:off x="148281" y="135925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49" hasCustomPrompt="1"/>
          </p:nvPr>
        </p:nvSpPr>
        <p:spPr>
          <a:xfrm>
            <a:off x="8167816" y="135925"/>
            <a:ext cx="3886247" cy="4349576"/>
          </a:xfrm>
          <a:custGeom>
            <a:avLst/>
            <a:gdLst>
              <a:gd name="connsiteX0" fmla="*/ 0 w 3886247"/>
              <a:gd name="connsiteY0" fmla="*/ 0 h 4349576"/>
              <a:gd name="connsiteX1" fmla="*/ 3886247 w 3886247"/>
              <a:gd name="connsiteY1" fmla="*/ 0 h 4349576"/>
              <a:gd name="connsiteX2" fmla="*/ 3886247 w 3886247"/>
              <a:gd name="connsiteY2" fmla="*/ 4349576 h 4349576"/>
              <a:gd name="connsiteX3" fmla="*/ 0 w 3886247"/>
              <a:gd name="connsiteY3" fmla="*/ 4349576 h 43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4349576">
                <a:moveTo>
                  <a:pt x="0" y="0"/>
                </a:moveTo>
                <a:lnTo>
                  <a:pt x="3886247" y="0"/>
                </a:lnTo>
                <a:lnTo>
                  <a:pt x="3886247" y="4349576"/>
                </a:lnTo>
                <a:lnTo>
                  <a:pt x="0" y="434957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50" hasCustomPrompt="1"/>
          </p:nvPr>
        </p:nvSpPr>
        <p:spPr>
          <a:xfrm>
            <a:off x="8167816" y="4609070"/>
            <a:ext cx="3886247" cy="2113004"/>
          </a:xfrm>
          <a:custGeom>
            <a:avLst/>
            <a:gdLst>
              <a:gd name="connsiteX0" fmla="*/ 0 w 3886247"/>
              <a:gd name="connsiteY0" fmla="*/ 0 h 2113004"/>
              <a:gd name="connsiteX1" fmla="*/ 3886247 w 3886247"/>
              <a:gd name="connsiteY1" fmla="*/ 0 h 2113004"/>
              <a:gd name="connsiteX2" fmla="*/ 3886247 w 3886247"/>
              <a:gd name="connsiteY2" fmla="*/ 2113004 h 2113004"/>
              <a:gd name="connsiteX3" fmla="*/ 0 w 3886247"/>
              <a:gd name="connsiteY3" fmla="*/ 2113004 h 211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47" h="2113004">
                <a:moveTo>
                  <a:pt x="0" y="0"/>
                </a:moveTo>
                <a:lnTo>
                  <a:pt x="3886247" y="0"/>
                </a:lnTo>
                <a:lnTo>
                  <a:pt x="3886247" y="2113004"/>
                </a:lnTo>
                <a:lnTo>
                  <a:pt x="0" y="211300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51" hasCustomPrompt="1"/>
          </p:nvPr>
        </p:nvSpPr>
        <p:spPr>
          <a:xfrm>
            <a:off x="108524" y="2283949"/>
            <a:ext cx="4009767" cy="4487821"/>
          </a:xfrm>
          <a:custGeom>
            <a:avLst/>
            <a:gdLst>
              <a:gd name="connsiteX0" fmla="*/ 0 w 4009767"/>
              <a:gd name="connsiteY0" fmla="*/ 0 h 4487821"/>
              <a:gd name="connsiteX1" fmla="*/ 4009767 w 4009767"/>
              <a:gd name="connsiteY1" fmla="*/ 0 h 4487821"/>
              <a:gd name="connsiteX2" fmla="*/ 4009767 w 4009767"/>
              <a:gd name="connsiteY2" fmla="*/ 4487821 h 4487821"/>
              <a:gd name="connsiteX3" fmla="*/ 0 w 4009767"/>
              <a:gd name="connsiteY3" fmla="*/ 4487821 h 448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9767" h="4487821">
                <a:moveTo>
                  <a:pt x="0" y="0"/>
                </a:moveTo>
                <a:lnTo>
                  <a:pt x="4009767" y="0"/>
                </a:lnTo>
                <a:lnTo>
                  <a:pt x="4009767" y="4487821"/>
                </a:lnTo>
                <a:lnTo>
                  <a:pt x="0" y="448782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381000" dist="127000" dir="18900000" algn="t" rotWithShape="0">
              <a:prstClr val="black">
                <a:alpha val="12000"/>
              </a:prstClr>
            </a:outerShdw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 dirty="0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"/>
            <a:ext cx="12192000" cy="685548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68810" y="6395957"/>
            <a:ext cx="567891" cy="365125"/>
          </a:xfrm>
          <a:prstGeom prst="rect">
            <a:avLst/>
          </a:prstGeom>
        </p:spPr>
        <p:txBody>
          <a:bodyPr/>
          <a:lstStyle/>
          <a:p>
            <a:fld id="{22D566B5-AA7A-A14D-94FC-034BE6355FB5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19127" y="632523"/>
            <a:ext cx="8547888" cy="593682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algn="l">
              <a:defRPr sz="3600" b="1" i="0">
                <a:solidFill>
                  <a:srgbClr val="0032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cxnSp>
        <p:nvCxnSpPr>
          <p:cNvPr id="6" name="Straight Connector 18"/>
          <p:cNvCxnSpPr/>
          <p:nvPr userDrawn="1"/>
        </p:nvCxnSpPr>
        <p:spPr>
          <a:xfrm>
            <a:off x="1457298" y="1346220"/>
            <a:ext cx="337016" cy="0"/>
          </a:xfrm>
          <a:prstGeom prst="line">
            <a:avLst/>
          </a:prstGeom>
          <a:ln w="38100">
            <a:solidFill>
              <a:srgbClr val="003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457298" y="1550168"/>
            <a:ext cx="9741383" cy="4302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100" baseline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1457298" y="2368539"/>
            <a:ext cx="9741383" cy="2637492"/>
          </a:xfrm>
          <a:prstGeom prst="rect">
            <a:avLst/>
          </a:prstGeom>
        </p:spPr>
        <p:txBody>
          <a:bodyPr lIns="0" tIns="0" rIns="0" bIns="0" numCol="2" spcCol="360000">
            <a:noAutofit/>
          </a:bodyPr>
          <a:lstStyle>
            <a:lvl1pPr marL="342900" indent="-342900">
              <a:lnSpc>
                <a:spcPct val="150000"/>
              </a:lnSpc>
              <a:spcBef>
                <a:spcPts val="1300"/>
              </a:spcBef>
              <a:buFont typeface="+mj-lt"/>
              <a:buAutoNum type="arabicPeriod"/>
              <a:defRPr sz="1600" b="0" i="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在此处编辑目录内容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29850" y="6286419"/>
            <a:ext cx="1657350" cy="584200"/>
          </a:xfrm>
          <a:prstGeom prst="rect">
            <a:avLst/>
          </a:prstGeom>
        </p:spPr>
        <p:txBody>
          <a:bodyPr/>
          <a:lstStyle>
            <a:lvl1pPr algn="dist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err="1"/>
              <a:t>www.qianxin.com</a:t>
            </a:r>
            <a:endParaRPr lang="en-US" dirty="0"/>
          </a:p>
        </p:txBody>
      </p:sp>
    </p:spTree>
  </p:cSld>
  <p:clrMapOvr>
    <a:masterClrMapping/>
  </p:clrMapOvr>
  <p:transition spd="slow" advTm="200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l="22585" t="17537" r="4513" b="26641"/>
          <a:stretch>
            <a:fillRect/>
          </a:stretch>
        </p:blipFill>
        <p:spPr>
          <a:xfrm>
            <a:off x="0" y="0"/>
            <a:ext cx="8088923" cy="6761082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568810" y="6395957"/>
            <a:ext cx="567891" cy="365125"/>
          </a:xfrm>
          <a:prstGeom prst="rect">
            <a:avLst/>
          </a:prstGeom>
        </p:spPr>
        <p:txBody>
          <a:bodyPr/>
          <a:lstStyle/>
          <a:p>
            <a:fld id="{22D566B5-AA7A-A14D-94FC-034BE6355FB5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4767" y="3076559"/>
            <a:ext cx="6096000" cy="676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单击编辑模块标题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620CF-1C2C-514E-BE55-601A62894FF6}" type="datetimeFigureOut">
              <a:rPr lang="en-US"/>
              <a:t>9/10/2020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FB377-BA69-FA42-BF9B-8CA743CBECD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A9976-E709-E14B-B2F0-645481E6F7DB}" type="datetimeFigureOut">
              <a:rPr lang="en-US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6CDC2-3AE9-6041-B1F2-73C3A81E77D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B8BA5-3622-E44E-A0C3-5A8DBCB0F819}" type="datetimeFigureOut">
              <a:rPr lang="en-US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3679-D63C-0845-B19E-29B7EBDF778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2085D-73E4-6C48-951A-F78B873C711D}" type="datetimeFigureOut">
              <a:rPr lang="en-US"/>
              <a:t>9/10/2020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F100E-A0C6-B743-9F17-B27C8043BA2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985D-E127-B34C-B814-8E70609A4D0A}" type="datetimeFigureOut">
              <a:rPr lang="en-US"/>
              <a:t>9/10/2020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03F9B-565C-A742-87AE-B7F1F892CAA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79C19-3F0F-6E47-9CAA-67837717159E}" type="datetimeFigureOut">
              <a:rPr lang="en-US"/>
              <a:t>9/10/2020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03177-DBF8-7342-968C-B714CE79005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 advTm="2000">
    <p:blinds dir="vert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437FC-AA26-194E-BBBF-0B580117E072}" type="datetime1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64E76-E0C7-3745-B0E4-084458200B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 flipV="1">
            <a:off x="0" y="6802667"/>
            <a:ext cx="12192000" cy="70117"/>
          </a:xfrm>
          <a:prstGeom prst="rect">
            <a:avLst/>
          </a:prstGeom>
          <a:gradFill>
            <a:gsLst>
              <a:gs pos="0">
                <a:srgbClr val="188FFB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29850" y="6286419"/>
            <a:ext cx="1657350" cy="584200"/>
          </a:xfrm>
          <a:prstGeom prst="rect">
            <a:avLst/>
          </a:prstGeom>
        </p:spPr>
        <p:txBody>
          <a:bodyPr/>
          <a:lstStyle>
            <a:lvl1pPr algn="dist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28437FC-AA26-194E-BBBF-0B580117E072}" type="datetime1">
              <a:rPr kumimoji="1" lang="zh-CN" altLang="en-US" smtClean="0"/>
              <a:t>2020/9/10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EE64E76-E0C7-3745-B0E4-084458200B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 flipV="1">
            <a:off x="0" y="6802667"/>
            <a:ext cx="12192000" cy="70117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</p:sldLayoutIdLst>
  <p:transition spd="slow" advTm="2000">
    <p:blinds dir="vert"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84275"/>
            <a:ext cx="10515600" cy="1127046"/>
          </a:xfrm>
        </p:spPr>
        <p:txBody>
          <a:bodyPr/>
          <a:lstStyle/>
          <a:p>
            <a:pPr algn="ctr"/>
            <a:r>
              <a:rPr kumimoji="1" lang="zh-CN" altLang="en-US" sz="4800" dirty="0" smtClean="0"/>
              <a:t>启动器 </a:t>
            </a:r>
            <a:r>
              <a:rPr kumimoji="1" lang="en-US" altLang="zh-CN" sz="4800" dirty="0" err="1" smtClean="0"/>
              <a:t>Tiga</a:t>
            </a:r>
            <a:r>
              <a:rPr kumimoji="1" lang="en-US" altLang="zh-CN" sz="4800" dirty="0" smtClean="0"/>
              <a:t> </a:t>
            </a:r>
            <a:r>
              <a:rPr kumimoji="1" lang="zh-CN" altLang="en-US" sz="4800" dirty="0" smtClean="0"/>
              <a:t>技术分享</a:t>
            </a:r>
            <a:endParaRPr kumimoji="1" lang="zh-CN" altLang="en-US" sz="4800" dirty="0">
              <a:solidFill>
                <a:srgbClr val="0032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 err="1"/>
              <a:t>w</a:t>
            </a:r>
            <a:r>
              <a:rPr lang="en-US" altLang="zh-CN" sz="3200" dirty="0" err="1" smtClean="0"/>
              <a:t>ebpack</a:t>
            </a:r>
            <a:r>
              <a:rPr lang="en-US" altLang="zh-CN" sz="3200" dirty="0" smtClean="0"/>
              <a:t>-node-</a:t>
            </a:r>
            <a:r>
              <a:rPr lang="en-US" altLang="zh-CN" sz="3200" dirty="0" err="1" smtClean="0"/>
              <a:t>api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1138468"/>
            <a:ext cx="41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打包产物时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01" y="1747109"/>
            <a:ext cx="4196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调用</a:t>
            </a:r>
            <a:r>
              <a:rPr lang="en-US" altLang="zh-CN" sz="2400" b="1" dirty="0" err="1" smtClean="0"/>
              <a:t>webpack</a:t>
            </a:r>
            <a:r>
              <a:rPr lang="zh-CN" altLang="en-US" sz="2400" b="1" dirty="0" smtClean="0"/>
              <a:t>方法时，传入任意回调函数为立即打包，否则为生成构建配置。回调函数中有</a:t>
            </a:r>
            <a:r>
              <a:rPr lang="en-US" altLang="zh-CN" sz="2400" b="1" dirty="0" smtClean="0"/>
              <a:t>err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stats</a:t>
            </a:r>
            <a:r>
              <a:rPr lang="zh-CN" altLang="en-US" sz="2400" b="1" dirty="0" smtClean="0"/>
              <a:t>参数用来进行错误判断。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5" y="1623714"/>
            <a:ext cx="6979041" cy="49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350" y="3278095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zh-CN" altLang="en-US" sz="5400" dirty="0" smtClean="0"/>
              <a:t>命令行参数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9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 smtClean="0"/>
              <a:t>命令行参数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1138468"/>
            <a:ext cx="41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dev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41009" y="1724576"/>
            <a:ext cx="832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--port</a:t>
            </a:r>
            <a:r>
              <a:rPr lang="zh-CN" altLang="en-US" sz="2000" b="1" dirty="0" smtClean="0"/>
              <a:t>：默认</a:t>
            </a:r>
            <a:r>
              <a:rPr lang="en-US" altLang="zh-CN" sz="2000" b="1" dirty="0" smtClean="0"/>
              <a:t>3000</a:t>
            </a:r>
            <a:r>
              <a:rPr lang="zh-CN" altLang="en-US" sz="2000" b="1" dirty="0" smtClean="0"/>
              <a:t>，占用则</a:t>
            </a:r>
            <a:r>
              <a:rPr lang="en-US" altLang="zh-CN" sz="2000" b="1" dirty="0" smtClean="0"/>
              <a:t>+1</a:t>
            </a:r>
            <a:r>
              <a:rPr lang="zh-CN" altLang="en-US" sz="2000" b="1" dirty="0" smtClean="0"/>
              <a:t>，直到可用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41009" y="2172862"/>
            <a:ext cx="832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--open</a:t>
            </a:r>
            <a:r>
              <a:rPr lang="zh-CN" altLang="en-US" sz="2000" b="1" dirty="0" smtClean="0"/>
              <a:t>：自动打开浏览器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41009" y="2621148"/>
            <a:ext cx="832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--</a:t>
            </a:r>
            <a:r>
              <a:rPr lang="en-US" altLang="zh-CN" sz="2000" b="1" dirty="0" err="1" smtClean="0"/>
              <a:t>ie</a:t>
            </a:r>
            <a:r>
              <a:rPr lang="zh-CN" altLang="en-US" sz="2000" b="1" dirty="0" smtClean="0"/>
              <a:t>：最低兼容的</a:t>
            </a:r>
            <a:r>
              <a:rPr lang="en-US" altLang="zh-CN" sz="2000" b="1" dirty="0" smtClean="0"/>
              <a:t>IE</a:t>
            </a:r>
            <a:r>
              <a:rPr lang="zh-CN" altLang="en-US" sz="2000" b="1" dirty="0" smtClean="0"/>
              <a:t>版本，自动在入口处引入对应的</a:t>
            </a:r>
            <a:r>
              <a:rPr lang="en-US" altLang="zh-CN" sz="2000" b="1" dirty="0" err="1" smtClean="0"/>
              <a:t>polyfill</a:t>
            </a:r>
            <a:endParaRPr lang="zh-CN" altLang="en-US" sz="2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1009" y="3069434"/>
            <a:ext cx="832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--mock</a:t>
            </a:r>
            <a:r>
              <a:rPr lang="zh-CN" altLang="en-US" sz="2000" b="1" dirty="0" smtClean="0"/>
              <a:t>：是否开启</a:t>
            </a:r>
            <a:r>
              <a:rPr lang="en-US" altLang="zh-CN" sz="2000" b="1" dirty="0" smtClean="0"/>
              <a:t>mock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836" y="3668308"/>
            <a:ext cx="41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build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1009" y="4116594"/>
            <a:ext cx="832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--</a:t>
            </a:r>
            <a:r>
              <a:rPr lang="en-US" altLang="zh-CN" sz="2000" b="1" dirty="0" err="1"/>
              <a:t>ie</a:t>
            </a:r>
            <a:r>
              <a:rPr lang="zh-CN" altLang="en-US" sz="2000" b="1" dirty="0" smtClean="0"/>
              <a:t>：同</a:t>
            </a:r>
            <a:r>
              <a:rPr lang="en-US" altLang="zh-CN" sz="2000" b="1" dirty="0" smtClean="0"/>
              <a:t>dev</a:t>
            </a:r>
            <a:endParaRPr lang="zh-CN" altLang="en-US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1008" y="4564880"/>
            <a:ext cx="9762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--analysis</a:t>
            </a:r>
            <a:r>
              <a:rPr lang="zh-CN" altLang="en-US" sz="2000" b="1" dirty="0" smtClean="0"/>
              <a:t>：显示打包分析页面，</a:t>
            </a:r>
            <a:r>
              <a:rPr lang="zh-CN" altLang="en-US" sz="2000" b="1" dirty="0"/>
              <a:t>会</a:t>
            </a:r>
            <a:r>
              <a:rPr lang="zh-CN" altLang="en-US" sz="2000" b="1" dirty="0" smtClean="0"/>
              <a:t>自动开启一个进程，所以自动化部署时不要使用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76836" y="5089433"/>
            <a:ext cx="41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en-US" altLang="zh-CN" sz="2400" b="1" dirty="0"/>
              <a:t>serve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1008" y="5604456"/>
            <a:ext cx="8328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暂无</a:t>
            </a:r>
          </a:p>
        </p:txBody>
      </p:sp>
    </p:spTree>
    <p:extLst>
      <p:ext uri="{BB962C8B-B14F-4D97-AF65-F5344CB8AC3E}">
        <p14:creationId xmlns:p14="http://schemas.microsoft.com/office/powerpoint/2010/main" val="1578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350" y="3278095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zh-CN" altLang="en-US" sz="5400" dirty="0" smtClean="0"/>
              <a:t>重点公共函数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1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 smtClean="0"/>
              <a:t>重点公共函数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1138468"/>
            <a:ext cx="474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project-path.js   </a:t>
            </a:r>
            <a:r>
              <a:rPr lang="zh-CN" altLang="en-US" sz="2400" b="1" dirty="0" smtClean="0"/>
              <a:t>拼接公共路径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55" y="1623714"/>
            <a:ext cx="5012036" cy="293421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57839" y="1138467"/>
            <a:ext cx="529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 get-rc-config.js  </a:t>
            </a:r>
            <a:r>
              <a:rPr lang="zh-CN" altLang="en-US" sz="2400" b="1" dirty="0" smtClean="0"/>
              <a:t>获取</a:t>
            </a:r>
            <a:r>
              <a:rPr lang="en-US" altLang="zh-CN" sz="2400" b="1" dirty="0" err="1" smtClean="0"/>
              <a:t>tigarc</a:t>
            </a:r>
            <a:r>
              <a:rPr lang="zh-CN" altLang="en-US" sz="2400" b="1" dirty="0" smtClean="0"/>
              <a:t>配置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09" y="1623714"/>
            <a:ext cx="5042358" cy="376421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76835" y="4872737"/>
            <a:ext cx="540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 entry-verify.js   </a:t>
            </a:r>
            <a:r>
              <a:rPr lang="zh-CN" altLang="en-US" sz="2400" b="1" dirty="0" smtClean="0"/>
              <a:t>验证</a:t>
            </a:r>
            <a:r>
              <a:rPr lang="en-US" altLang="zh-CN" sz="2400" b="1" dirty="0" err="1" smtClean="0"/>
              <a:t>rc</a:t>
            </a:r>
            <a:r>
              <a:rPr lang="zh-CN" altLang="en-US" sz="2400" b="1" dirty="0" smtClean="0"/>
              <a:t>入口合法性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76835" y="5387925"/>
            <a:ext cx="526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 port-usage.js   </a:t>
            </a:r>
            <a:r>
              <a:rPr lang="zh-CN" altLang="en-US" sz="2400" b="1" dirty="0" smtClean="0"/>
              <a:t>检查端口占用情况</a:t>
            </a:r>
            <a:endParaRPr lang="zh-CN" altLang="en-US" sz="2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6834" y="5886700"/>
            <a:ext cx="526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r>
              <a:rPr lang="en-US" altLang="zh-CN" sz="2400" b="1" dirty="0" smtClean="0"/>
              <a:t>. find-free-port.js   </a:t>
            </a:r>
            <a:r>
              <a:rPr lang="zh-CN" altLang="en-US" sz="2400" b="1" dirty="0" smtClean="0"/>
              <a:t>查找空闲端口</a:t>
            </a:r>
            <a:endParaRPr lang="zh-CN" altLang="en-US" sz="24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742279" y="5886699"/>
            <a:ext cx="59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config-post-handler.js   </a:t>
            </a:r>
            <a:r>
              <a:rPr lang="zh-CN" altLang="en-US" sz="2400" b="1" dirty="0" smtClean="0"/>
              <a:t>配置项后处理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5417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350" y="3278095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zh-CN" altLang="en-US" sz="5400" dirty="0"/>
              <a:t>配置项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9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 smtClean="0"/>
              <a:t>配置项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5" y="1138468"/>
            <a:ext cx="927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除零配置外，有两种方式可以修改配置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200150" y="1891358"/>
            <a:ext cx="41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.tigarc.js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200150" y="3119952"/>
            <a:ext cx="41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 .tiga.config.js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619249" y="2535746"/>
            <a:ext cx="8129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通过有限的配置项进行配置，牺牲自由度换取遍历性。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619248" y="3765168"/>
            <a:ext cx="8129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应对特殊需求，开放</a:t>
            </a:r>
            <a:r>
              <a:rPr lang="en-US" altLang="zh-CN" sz="2000" b="1" dirty="0" err="1" smtClean="0"/>
              <a:t>js-api</a:t>
            </a:r>
            <a:r>
              <a:rPr lang="zh-CN" altLang="en-US" sz="2000" b="1" dirty="0" smtClean="0"/>
              <a:t>，直接修改</a:t>
            </a:r>
            <a:r>
              <a:rPr lang="en-US" altLang="zh-CN" sz="2000" b="1" dirty="0" err="1" smtClean="0"/>
              <a:t>config</a:t>
            </a:r>
            <a:r>
              <a:rPr lang="zh-CN" altLang="en-US" sz="2000" b="1" dirty="0" smtClean="0"/>
              <a:t>对象。（不推荐）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98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350" y="3278095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en-US" altLang="zh-CN" sz="5400" dirty="0" smtClean="0"/>
              <a:t>.tigarc.js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5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3930" y="4192496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zh-CN" altLang="en-US" sz="5400" dirty="0"/>
              <a:t>分析</a:t>
            </a:r>
            <a:r>
              <a:rPr kumimoji="1" lang="zh-CN" altLang="en-US" sz="5400" dirty="0" smtClean="0"/>
              <a:t>原</a:t>
            </a:r>
            <a:r>
              <a:rPr kumimoji="1" lang="zh-CN" altLang="en-US" sz="5400" dirty="0"/>
              <a:t>生</a:t>
            </a:r>
            <a:r>
              <a:rPr kumimoji="1" lang="en-US" altLang="zh-CN" sz="5400" dirty="0" err="1" smtClean="0"/>
              <a:t>webpack</a:t>
            </a:r>
            <a:r>
              <a:rPr kumimoji="1" lang="en-US" altLang="zh-CN" sz="5400" dirty="0"/>
              <a:t/>
            </a:r>
            <a:br>
              <a:rPr kumimoji="1" lang="en-US" altLang="zh-CN" sz="5400" dirty="0"/>
            </a:br>
            <a:r>
              <a:rPr kumimoji="1" lang="zh-CN" altLang="en-US" sz="5400" dirty="0" smtClean="0"/>
              <a:t>决定抽取哪些配置项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6203" y="1381125"/>
            <a:ext cx="387958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700" b="1" dirty="0" smtClean="0">
                <a:solidFill>
                  <a:srgbClr val="00329B"/>
                </a:solidFill>
              </a:rPr>
              <a:t>？</a:t>
            </a:r>
            <a:endParaRPr lang="zh-CN" altLang="en-US" sz="28700" b="1" dirty="0">
              <a:solidFill>
                <a:srgbClr val="003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150" y="3222147"/>
            <a:ext cx="9497158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zh-CN" altLang="en-US" sz="5400" dirty="0" smtClean="0"/>
              <a:t>从最基础的</a:t>
            </a:r>
            <a:r>
              <a:rPr kumimoji="1" lang="en-US" altLang="zh-CN" sz="5400" dirty="0" err="1" smtClean="0"/>
              <a:t>webpack</a:t>
            </a:r>
            <a:r>
              <a:rPr kumimoji="1" lang="zh-CN" altLang="en-US" sz="5400" dirty="0" smtClean="0"/>
              <a:t>配置说起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9127" y="1138259"/>
            <a:ext cx="8356502" cy="593682"/>
          </a:xfrm>
          <a:solidFill>
            <a:schemeClr val="bg1"/>
          </a:solidFill>
        </p:spPr>
        <p:txBody>
          <a:bodyPr/>
          <a:lstStyle/>
          <a:p>
            <a:r>
              <a:rPr kumimoji="1" lang="zh-CN" altLang="en-US" dirty="0">
                <a:solidFill>
                  <a:srgbClr val="00329B"/>
                </a:solidFill>
              </a:rPr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57355" y="2921315"/>
            <a:ext cx="10941268" cy="2276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None/>
            </a:pPr>
            <a:endParaRPr kumimoji="1" lang="en-US" altLang="zh-CN" sz="3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zh-CN" sz="32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19127" y="2019300"/>
            <a:ext cx="9741383" cy="42479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1.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整体架构和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webpack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node-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api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2.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命令行参数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3.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重点公共函数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3.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配置项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</a:rPr>
              <a:t>4. babel-preset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与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TypeScript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 smtClean="0"/>
              <a:t>基础</a:t>
            </a:r>
            <a:r>
              <a:rPr lang="en-US" altLang="zh-CN" sz="3200" dirty="0" err="1" smtClean="0"/>
              <a:t>webpack</a:t>
            </a:r>
            <a:r>
              <a:rPr lang="zh-CN" altLang="en-US" sz="3200" dirty="0" smtClean="0"/>
              <a:t>配置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76836" y="1005095"/>
            <a:ext cx="4671940" cy="1076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smtClean="0"/>
              <a:t>entry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针对不同的入口，需要抽取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476836" y="2234419"/>
            <a:ext cx="4671940" cy="170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smtClean="0"/>
              <a:t>resolve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extensions   </a:t>
            </a:r>
            <a:r>
              <a:rPr lang="zh-CN" altLang="en-US" sz="2000" b="1" dirty="0">
                <a:solidFill>
                  <a:srgbClr val="FF0000"/>
                </a:solidFill>
              </a:rPr>
              <a:t>初始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js?x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ts?x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，用户可扩展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err="1" smtClean="0"/>
              <a:t>mainFiles</a:t>
            </a:r>
            <a:r>
              <a:rPr lang="en-US" altLang="zh-CN" sz="2000" b="1" dirty="0" smtClean="0"/>
              <a:t>   </a:t>
            </a:r>
            <a:r>
              <a:rPr lang="zh-CN" altLang="en-US" sz="2000" b="1" dirty="0" smtClean="0"/>
              <a:t>固定 </a:t>
            </a:r>
            <a:r>
              <a:rPr lang="en-US" altLang="zh-CN" sz="2000" b="1" dirty="0" smtClean="0"/>
              <a:t>index</a:t>
            </a:r>
          </a:p>
          <a:p>
            <a:r>
              <a:rPr lang="en-US" altLang="zh-CN" sz="2000" b="1" dirty="0" smtClean="0"/>
              <a:t>alias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初始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@-&gt;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src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，用户可扩展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6835" y="4091356"/>
            <a:ext cx="4671941" cy="2056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smtClean="0"/>
              <a:t>output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/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path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默认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dist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，可修改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filename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根据入口自动生成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chunkFilename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名称自动，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hash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可配置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err="1" smtClean="0"/>
              <a:t>publicPath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默认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，可修改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6093" y="1030885"/>
            <a:ext cx="6330461" cy="3245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err="1" smtClean="0"/>
              <a:t>devServer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/>
          </a:p>
          <a:p>
            <a:r>
              <a:rPr lang="en-US" altLang="zh-CN" sz="2000" b="1" dirty="0" err="1" smtClean="0"/>
              <a:t>historyApiFallback</a:t>
            </a:r>
            <a:r>
              <a:rPr lang="en-US" altLang="zh-CN" sz="2000" b="1" dirty="0" smtClean="0"/>
              <a:t>  </a:t>
            </a:r>
            <a:r>
              <a:rPr lang="zh-CN" altLang="en-US" sz="2000" b="1" dirty="0" smtClean="0"/>
              <a:t>固定</a:t>
            </a:r>
            <a:r>
              <a:rPr lang="en-US" altLang="zh-CN" sz="2000" b="1" dirty="0" smtClean="0"/>
              <a:t>true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hashHistory</a:t>
            </a:r>
            <a:r>
              <a:rPr lang="zh-CN" altLang="en-US" sz="2000" b="1" dirty="0" smtClean="0"/>
              <a:t>开发用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host  </a:t>
            </a:r>
            <a:r>
              <a:rPr lang="zh-CN" altLang="en-US" sz="2000" b="1" dirty="0" smtClean="0"/>
              <a:t>主机号，局域网访问，固定 </a:t>
            </a:r>
            <a:r>
              <a:rPr lang="en-US" altLang="zh-CN" sz="2000" b="1" dirty="0" smtClean="0"/>
              <a:t>“0.0.0.0”</a:t>
            </a:r>
          </a:p>
          <a:p>
            <a:r>
              <a:rPr lang="en-US" altLang="zh-CN" sz="2000" b="1" dirty="0" smtClean="0"/>
              <a:t>stats   </a:t>
            </a:r>
            <a:r>
              <a:rPr lang="zh-CN" altLang="en-US" sz="2000" b="1" dirty="0" smtClean="0"/>
              <a:t>终端输出，固定</a:t>
            </a:r>
            <a:r>
              <a:rPr lang="en-US" altLang="zh-CN" sz="2000" b="1" dirty="0" smtClean="0"/>
              <a:t>none</a:t>
            </a:r>
            <a:r>
              <a:rPr lang="zh-CN" altLang="en-US" sz="2000" b="1" dirty="0" smtClean="0"/>
              <a:t>，用可视化插件展示</a:t>
            </a:r>
            <a:endParaRPr lang="en-US" altLang="zh-CN" sz="2000" b="1" dirty="0" smtClean="0"/>
          </a:p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noInfo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固定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true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，不展示任何信息，理由同上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overlay.errors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固定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true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，全屏显示错误信息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r>
              <a:rPr lang="en-US" altLang="zh-CN" sz="2000" b="1" dirty="0" err="1" smtClean="0">
                <a:solidFill>
                  <a:schemeClr val="tx1"/>
                </a:solidFill>
              </a:rPr>
              <a:t>overlay.warnings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固定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false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，不需要展示，控制台即可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proxy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</a:rPr>
              <a:t>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配置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chemeClr val="tx1"/>
                </a:solidFill>
              </a:rPr>
              <a:t>before  </a:t>
            </a:r>
            <a:r>
              <a:rPr lang="zh-CN" altLang="en-US" sz="2000" b="1" dirty="0">
                <a:solidFill>
                  <a:schemeClr val="tx1"/>
                </a:solidFill>
              </a:rPr>
              <a:t>前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置回调，未来可以注册一些自定义插件等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endParaRPr lang="zh-CN" altLang="en-US" sz="2000" b="1" dirty="0"/>
          </a:p>
        </p:txBody>
      </p:sp>
      <p:sp>
        <p:nvSpPr>
          <p:cNvPr id="25" name="矩形 24"/>
          <p:cNvSpPr/>
          <p:nvPr/>
        </p:nvSpPr>
        <p:spPr>
          <a:xfrm>
            <a:off x="5636092" y="4391093"/>
            <a:ext cx="6330461" cy="1076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smtClean="0"/>
              <a:t>externals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网络资源注册模块，可配置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sz="2000" b="1" dirty="0"/>
          </a:p>
        </p:txBody>
      </p:sp>
      <p:sp>
        <p:nvSpPr>
          <p:cNvPr id="26" name="矩形 25"/>
          <p:cNvSpPr/>
          <p:nvPr/>
        </p:nvSpPr>
        <p:spPr>
          <a:xfrm>
            <a:off x="5636091" y="5568092"/>
            <a:ext cx="6330461" cy="1076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err="1"/>
              <a:t>devTool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控制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source-map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，极小概率会修改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68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 smtClean="0"/>
              <a:t>基础</a:t>
            </a:r>
            <a:r>
              <a:rPr lang="en-US" altLang="zh-CN" sz="3200" dirty="0" err="1" smtClean="0"/>
              <a:t>webpack</a:t>
            </a:r>
            <a:r>
              <a:rPr lang="zh-CN" altLang="en-US" sz="3200" dirty="0" smtClean="0"/>
              <a:t>配置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76835" y="1005095"/>
            <a:ext cx="5684814" cy="2019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smtClean="0"/>
              <a:t>module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ts?x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js?x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文件的解析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样式的解析（可配置是否单独抽取）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静态文件的抽取（扩展名可自定义）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用户自定义的规则，比如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page-name-loader</a:t>
            </a:r>
          </a:p>
          <a:p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476836" y="3155584"/>
            <a:ext cx="5684814" cy="2286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 smtClean="0"/>
              <a:t>插件（开发生成通用）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进度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条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HtmlWebpackPlugin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（自定义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title,template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等）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DefinePlugin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（自定义全局变量）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IgnorePlugin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（可选是否忽略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moment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多语言）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用户自定义的通用插件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14050" y="1005095"/>
            <a:ext cx="5684814" cy="2286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 smtClean="0"/>
              <a:t>插件（仅开发）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模块热替换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在终端提示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IP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的插件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清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空终端插件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在终端显示友好的错误提示的插件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用户自定义的开发插件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14050" y="3444240"/>
            <a:ext cx="5684814" cy="1998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 smtClean="0"/>
              <a:t>插件（仅</a:t>
            </a:r>
            <a:r>
              <a:rPr lang="zh-CN" altLang="en-US" sz="2000" b="1" dirty="0"/>
              <a:t>生产</a:t>
            </a:r>
            <a:r>
              <a:rPr lang="zh-CN" altLang="en-US" sz="2000" b="1" dirty="0" smtClean="0"/>
              <a:t>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压缩样式文件的插件（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hash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可选）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清理上次打包路径的插件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产物分析插件（可选是否开启）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用户自定义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的生产环境插件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6836" y="5549572"/>
            <a:ext cx="5684814" cy="100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smtClean="0"/>
              <a:t>optimization</a:t>
            </a:r>
          </a:p>
          <a:p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打包优化的配置，后面再介绍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 smtClean="0"/>
              <a:t>.tigarc.js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1138468"/>
            <a:ext cx="492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所有的配置项如下，按用途分类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858130" y="1891359"/>
            <a:ext cx="3516922" cy="3502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 smtClean="0"/>
              <a:t>出入口类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entry</a:t>
            </a:r>
            <a:r>
              <a:rPr lang="en-US" altLang="zh-CN" sz="2000" b="1" dirty="0" smtClean="0"/>
              <a:t>  </a:t>
            </a:r>
            <a:r>
              <a:rPr lang="zh-CN" altLang="en-US" sz="2000" dirty="0" smtClean="0"/>
              <a:t>入口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outputPath</a:t>
            </a:r>
            <a:r>
              <a:rPr lang="en-US" altLang="zh-CN" sz="2000" b="1" dirty="0" smtClean="0"/>
              <a:t>  </a:t>
            </a:r>
            <a:r>
              <a:rPr lang="zh-CN" altLang="en-US" sz="2000" dirty="0" smtClean="0"/>
              <a:t>构建产物出口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publicPath</a:t>
            </a:r>
            <a:r>
              <a:rPr lang="en-US" altLang="zh-CN" sz="2000" b="1" dirty="0" smtClean="0"/>
              <a:t>  </a:t>
            </a:r>
            <a:r>
              <a:rPr lang="zh-CN" altLang="en-US" sz="2000" dirty="0" smtClean="0"/>
              <a:t>公共路径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htmlTemplate</a:t>
            </a:r>
            <a:r>
              <a:rPr lang="en-US" altLang="zh-CN" sz="2000" b="1" dirty="0" smtClean="0"/>
              <a:t>  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模板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title</a:t>
            </a:r>
            <a:r>
              <a:rPr lang="en-US" altLang="zh-CN" sz="2000" b="1" dirty="0" smtClean="0"/>
              <a:t>  </a:t>
            </a:r>
            <a:r>
              <a:rPr lang="en-US" altLang="zh-CN" sz="2000" dirty="0" smtClean="0"/>
              <a:t>html</a:t>
            </a:r>
            <a:r>
              <a:rPr lang="zh-CN" altLang="en-US" sz="2000" dirty="0" smtClean="0"/>
              <a:t>标题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favicon</a:t>
            </a:r>
            <a:r>
              <a:rPr lang="en-US" altLang="zh-CN" sz="2000" b="1" dirty="0" smtClean="0"/>
              <a:t>  </a:t>
            </a:r>
            <a:r>
              <a:rPr lang="zh-CN" altLang="en-US" sz="2000" dirty="0" smtClean="0"/>
              <a:t>网站图标</a:t>
            </a:r>
            <a:endParaRPr lang="en-US" altLang="zh-CN" sz="2000" dirty="0" smtClean="0"/>
          </a:p>
          <a:p>
            <a:endParaRPr lang="en-US" altLang="zh-CN" sz="2000" b="1" dirty="0" smtClean="0"/>
          </a:p>
          <a:p>
            <a:endParaRPr lang="zh-CN" altLang="en-US" sz="2000" b="1" dirty="0"/>
          </a:p>
        </p:txBody>
      </p:sp>
      <p:sp>
        <p:nvSpPr>
          <p:cNvPr id="12" name="矩形 11"/>
          <p:cNvSpPr/>
          <p:nvPr/>
        </p:nvSpPr>
        <p:spPr>
          <a:xfrm>
            <a:off x="5190296" y="1891358"/>
            <a:ext cx="6041152" cy="3502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 smtClean="0"/>
              <a:t>模块类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extraOmittedExtensions</a:t>
            </a:r>
            <a:r>
              <a:rPr lang="en-US" altLang="zh-CN" sz="2000" b="1" dirty="0"/>
              <a:t>  </a:t>
            </a:r>
            <a:r>
              <a:rPr lang="en-US" altLang="zh-CN" sz="2000" b="1" dirty="0" smtClean="0"/>
              <a:t>  </a:t>
            </a:r>
            <a:r>
              <a:rPr lang="zh-CN" altLang="en-US" sz="2000" dirty="0" smtClean="0"/>
              <a:t>额外省略的拓展名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extraAlias</a:t>
            </a:r>
            <a:r>
              <a:rPr lang="en-US" altLang="zh-CN" sz="2000" b="1" dirty="0" smtClean="0"/>
              <a:t>   </a:t>
            </a:r>
            <a:r>
              <a:rPr lang="zh-CN" altLang="en-US" sz="2000" dirty="0" smtClean="0"/>
              <a:t>额外的别名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externals </a:t>
            </a:r>
            <a:r>
              <a:rPr lang="zh-CN" altLang="en-US" sz="2000" dirty="0" smtClean="0"/>
              <a:t>从外部资源加载模块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extraStaticFileExtensions</a:t>
            </a:r>
            <a:r>
              <a:rPr lang="en-US" altLang="zh-CN" sz="2000" b="1" dirty="0" smtClean="0"/>
              <a:t>   </a:t>
            </a:r>
            <a:r>
              <a:rPr lang="zh-CN" altLang="en-US" sz="2000" dirty="0" smtClean="0"/>
              <a:t>识别成静态文件的拓展名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rgbClr val="FF0000"/>
                </a:solidFill>
              </a:rPr>
              <a:t>lessVars</a:t>
            </a:r>
            <a:r>
              <a:rPr lang="en-US" altLang="zh-CN" sz="2000" b="1" dirty="0" smtClean="0"/>
              <a:t>   </a:t>
            </a:r>
            <a:r>
              <a:rPr lang="zh-CN" altLang="en-US" sz="2000" dirty="0" smtClean="0"/>
              <a:t>全局</a:t>
            </a:r>
            <a:r>
              <a:rPr lang="en-US" altLang="zh-CN" sz="2000" dirty="0" smtClean="0"/>
              <a:t>less</a:t>
            </a:r>
            <a:r>
              <a:rPr lang="zh-CN" altLang="en-US" sz="2000" dirty="0" smtClean="0"/>
              <a:t>变量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58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 smtClean="0"/>
              <a:t>.tigarc.js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476836" y="1055078"/>
            <a:ext cx="5276850" cy="244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smtClean="0"/>
              <a:t>Babel</a:t>
            </a:r>
            <a:r>
              <a:rPr lang="zh-CN" altLang="en-US" sz="2000" b="1" dirty="0" smtClean="0"/>
              <a:t>类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extraBabelPlugins</a:t>
            </a:r>
            <a:r>
              <a:rPr lang="en-US" altLang="zh-CN" sz="2000" b="1" dirty="0"/>
              <a:t>  </a:t>
            </a:r>
            <a:r>
              <a:rPr lang="zh-CN" altLang="en-US" sz="2000" dirty="0" smtClean="0"/>
              <a:t>额外的</a:t>
            </a:r>
            <a:r>
              <a:rPr lang="en-US" altLang="zh-CN" sz="2000" dirty="0" smtClean="0"/>
              <a:t>babel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extraBabelPresets</a:t>
            </a:r>
            <a:r>
              <a:rPr lang="en-US" altLang="zh-CN" sz="2000" b="1" dirty="0" smtClean="0"/>
              <a:t> </a:t>
            </a:r>
            <a:r>
              <a:rPr lang="zh-CN" altLang="en-US" sz="2000" dirty="0" smtClean="0"/>
              <a:t>额外的</a:t>
            </a:r>
            <a:r>
              <a:rPr lang="en-US" altLang="zh-CN" sz="2000" dirty="0" smtClean="0"/>
              <a:t>babel</a:t>
            </a:r>
            <a:r>
              <a:rPr lang="zh-CN" altLang="en-US" sz="2000" dirty="0" smtClean="0"/>
              <a:t>预设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extraBabelIncludes</a:t>
            </a:r>
            <a:r>
              <a:rPr lang="en-US" altLang="zh-CN" sz="2000" b="1" dirty="0"/>
              <a:t>  </a:t>
            </a:r>
            <a:r>
              <a:rPr lang="zh-CN" altLang="en-US" sz="2000" dirty="0" smtClean="0"/>
              <a:t>额外指定</a:t>
            </a:r>
            <a:r>
              <a:rPr lang="en-US" altLang="zh-CN" sz="2000" dirty="0" smtClean="0"/>
              <a:t>babel</a:t>
            </a:r>
            <a:r>
              <a:rPr lang="zh-CN" altLang="en-US" sz="2000" dirty="0" smtClean="0"/>
              <a:t>解析路径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476836" y="3710691"/>
            <a:ext cx="5276850" cy="2840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 smtClean="0"/>
              <a:t>产物类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disableHash</a:t>
            </a:r>
            <a:r>
              <a:rPr lang="en-US" altLang="zh-CN" sz="2000" b="1" dirty="0"/>
              <a:t>  </a:t>
            </a:r>
            <a:r>
              <a:rPr lang="zh-CN" altLang="en-US" sz="2000" dirty="0" smtClean="0"/>
              <a:t>禁用产物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后缀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hashLength</a:t>
            </a:r>
            <a:r>
              <a:rPr lang="en-US" altLang="zh-CN" sz="2000" b="1" dirty="0"/>
              <a:t> 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长度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staticFileHash</a:t>
            </a:r>
            <a:r>
              <a:rPr lang="en-US" altLang="zh-CN" sz="2000" b="1" dirty="0"/>
              <a:t>  </a:t>
            </a:r>
            <a:r>
              <a:rPr lang="zh-CN" altLang="en-US" sz="2000" dirty="0" smtClean="0"/>
              <a:t>静态文件是否开启</a:t>
            </a:r>
            <a:r>
              <a:rPr lang="en-US" altLang="zh-CN" sz="2000" dirty="0" smtClean="0"/>
              <a:t>hash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disableCssExtract</a:t>
            </a:r>
            <a:r>
              <a:rPr lang="en-US" altLang="zh-CN" sz="2000" b="1" dirty="0" smtClean="0"/>
              <a:t>  </a:t>
            </a:r>
            <a:r>
              <a:rPr lang="zh-CN" altLang="en-US" sz="2000" dirty="0" smtClean="0"/>
              <a:t>不单独提取样式文件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922498" y="1055079"/>
            <a:ext cx="5697416" cy="1617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 smtClean="0"/>
              <a:t>开发工具类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proxy  </a:t>
            </a:r>
            <a:r>
              <a:rPr lang="en-US" altLang="zh-CN" sz="2000" dirty="0" err="1" smtClean="0"/>
              <a:t>devServer</a:t>
            </a:r>
            <a:r>
              <a:rPr lang="zh-CN" altLang="en-US" sz="2000" dirty="0" smtClean="0"/>
              <a:t>代理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devtool</a:t>
            </a:r>
            <a:r>
              <a:rPr lang="en-US" altLang="zh-CN" sz="2000" b="1" dirty="0"/>
              <a:t> </a:t>
            </a:r>
            <a:r>
              <a:rPr lang="zh-CN" altLang="en-US" sz="2000" dirty="0" smtClean="0"/>
              <a:t>控制</a:t>
            </a:r>
            <a:r>
              <a:rPr lang="en-US" altLang="zh-CN" sz="2000" dirty="0" smtClean="0"/>
              <a:t>source-map</a:t>
            </a:r>
            <a:r>
              <a:rPr lang="zh-CN" altLang="en-US" sz="2000" dirty="0" smtClean="0"/>
              <a:t>规则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5922498" y="2804588"/>
            <a:ext cx="5697416" cy="163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000" b="1" dirty="0" smtClean="0"/>
              <a:t>Plugin </a:t>
            </a:r>
            <a:r>
              <a:rPr lang="zh-CN" altLang="en-US" sz="2000" b="1" dirty="0" smtClean="0"/>
              <a:t>和 </a:t>
            </a:r>
            <a:r>
              <a:rPr lang="en-US" altLang="zh-CN" sz="2000" b="1" dirty="0" smtClean="0"/>
              <a:t>loader</a:t>
            </a:r>
          </a:p>
          <a:p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extraWebpackPlugins</a:t>
            </a:r>
            <a:r>
              <a:rPr lang="zh-CN" altLang="en-US" sz="2000" b="1" dirty="0" smtClean="0"/>
              <a:t>   </a:t>
            </a:r>
            <a:r>
              <a:rPr lang="zh-CN" altLang="en-US" sz="2000" dirty="0" smtClean="0"/>
              <a:t>额外</a:t>
            </a:r>
            <a:r>
              <a:rPr lang="en-US" altLang="zh-CN" sz="2000" dirty="0" err="1" smtClean="0"/>
              <a:t>webpack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extraCompileRules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en-US" sz="2000" dirty="0" smtClean="0"/>
              <a:t>额外的</a:t>
            </a:r>
            <a:r>
              <a:rPr lang="en-US" altLang="zh-CN" sz="2000" dirty="0" err="1" smtClean="0"/>
              <a:t>webpack</a:t>
            </a:r>
            <a:r>
              <a:rPr lang="zh-CN" altLang="en-US" sz="2000" dirty="0" smtClean="0"/>
              <a:t>解析规则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5922498" y="4606252"/>
            <a:ext cx="5697416" cy="2061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2000" b="1" dirty="0" smtClean="0"/>
              <a:t>其他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define  </a:t>
            </a:r>
            <a:r>
              <a:rPr lang="zh-CN" altLang="en-US" sz="2000" dirty="0" smtClean="0"/>
              <a:t>设置全局变量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FF0000"/>
                </a:solidFill>
              </a:rPr>
              <a:t>ie</a:t>
            </a:r>
            <a:r>
              <a:rPr lang="en-US" altLang="zh-CN" sz="2000" b="1" dirty="0"/>
              <a:t> </a:t>
            </a:r>
            <a:r>
              <a:rPr lang="zh-CN" altLang="en-US" sz="2000" dirty="0" smtClean="0"/>
              <a:t>设置兼容性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/>
              <a:t>ignoreMomentLocale</a:t>
            </a:r>
            <a:r>
              <a:rPr lang="en-US" altLang="zh-CN" sz="2000" b="1" dirty="0" smtClean="0"/>
              <a:t> </a:t>
            </a:r>
            <a:r>
              <a:rPr lang="zh-CN" altLang="en-US" sz="2000" dirty="0" smtClean="0"/>
              <a:t>打包忽略</a:t>
            </a:r>
            <a:r>
              <a:rPr lang="en-US" altLang="zh-CN" sz="2000" dirty="0" smtClean="0"/>
              <a:t>moment</a:t>
            </a:r>
            <a:r>
              <a:rPr lang="zh-CN" altLang="en-US" sz="2000" dirty="0" smtClean="0"/>
              <a:t>多语言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56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350" y="3278095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zh-CN" altLang="en-US" sz="5400" dirty="0" smtClean="0"/>
              <a:t>单入口、多入口、兼容性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6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/>
              <a:t>单入口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677205" y="4076776"/>
            <a:ext cx="396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filename</a:t>
            </a:r>
            <a:r>
              <a:rPr lang="zh-CN" altLang="en-US" sz="2400" b="1" dirty="0" smtClean="0"/>
              <a:t>不必配置，通过</a:t>
            </a:r>
            <a:r>
              <a:rPr lang="en-US" altLang="zh-CN" sz="2400" b="1" dirty="0" smtClean="0"/>
              <a:t>entry</a:t>
            </a:r>
            <a:r>
              <a:rPr lang="zh-CN" altLang="en-US" sz="2400" b="1" dirty="0" smtClean="0"/>
              <a:t>名自动生成</a:t>
            </a:r>
            <a:endParaRPr lang="zh-CN" altLang="en-US" sz="2400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6" y="1025549"/>
            <a:ext cx="5343086" cy="54596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94" y="1025549"/>
            <a:ext cx="3938032" cy="263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 smtClean="0"/>
              <a:t>多入口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5" y="1004887"/>
            <a:ext cx="4954663" cy="5494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66" y="1004887"/>
            <a:ext cx="2833762" cy="40234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9641" y="1004887"/>
            <a:ext cx="2870006" cy="402340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75667" y="5170978"/>
            <a:ext cx="619088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t</a:t>
            </a:r>
            <a:r>
              <a:rPr lang="en-US" altLang="zh-CN" sz="2400" b="1" dirty="0" smtClean="0"/>
              <a:t>emplate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title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favicon</a:t>
            </a:r>
            <a:r>
              <a:rPr lang="zh-CN" altLang="en-US" sz="2400" b="1" dirty="0" smtClean="0"/>
              <a:t>如果不是</a:t>
            </a:r>
            <a:r>
              <a:rPr lang="en-US" altLang="zh-CN" sz="2400" b="1" dirty="0" smtClean="0"/>
              <a:t>key-value</a:t>
            </a:r>
            <a:r>
              <a:rPr lang="zh-CN" altLang="en-US" sz="2400" b="1" dirty="0" smtClean="0"/>
              <a:t>形式，则会分配到所有入口上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133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/>
              <a:t>兼容性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6836" y="1129966"/>
            <a:ext cx="6971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可以选取任意</a:t>
            </a:r>
            <a:r>
              <a:rPr lang="en-US" altLang="zh-CN" sz="2400" b="1" dirty="0" err="1" smtClean="0"/>
              <a:t>polyfill</a:t>
            </a:r>
            <a:r>
              <a:rPr lang="zh-CN" altLang="en-US" sz="2400" b="1" dirty="0" smtClean="0"/>
              <a:t>的库，以</a:t>
            </a:r>
            <a:r>
              <a:rPr lang="en-US" altLang="zh-CN" sz="2400" b="1" dirty="0" smtClean="0"/>
              <a:t>react-app-</a:t>
            </a:r>
            <a:r>
              <a:rPr lang="en-US" altLang="zh-CN" sz="2400" b="1" dirty="0" err="1" smtClean="0"/>
              <a:t>polyfill</a:t>
            </a:r>
            <a:r>
              <a:rPr lang="zh-CN" altLang="en-US" sz="2400" b="1" dirty="0" smtClean="0"/>
              <a:t>为例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76835" y="1874354"/>
            <a:ext cx="1028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polyfill</a:t>
            </a:r>
            <a:r>
              <a:rPr lang="zh-CN" altLang="en-US" sz="2400" b="1" dirty="0" smtClean="0"/>
              <a:t>的原理就是在进入入口代码之前，用任意方式引入对应版本的</a:t>
            </a:r>
            <a:r>
              <a:rPr lang="en-US" altLang="zh-CN" sz="2400" b="1" dirty="0" err="1" smtClean="0"/>
              <a:t>polyfill</a:t>
            </a:r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9699" y="262822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引入</a:t>
            </a:r>
            <a:r>
              <a:rPr lang="zh-CN" altLang="en-US" sz="2400" b="1" dirty="0" smtClean="0"/>
              <a:t>方式如下：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56" y="3793415"/>
            <a:ext cx="4430830" cy="10163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950" y="3793414"/>
            <a:ext cx="4494354" cy="10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2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/>
              <a:t>兼容性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6836" y="1129966"/>
            <a:ext cx="4481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w</a:t>
            </a:r>
            <a:r>
              <a:rPr lang="en-US" altLang="zh-CN" sz="2400" b="1" dirty="0" err="1" smtClean="0"/>
              <a:t>ebpack</a:t>
            </a:r>
            <a:r>
              <a:rPr lang="zh-CN" altLang="en-US" sz="2400" b="1" dirty="0" smtClean="0"/>
              <a:t>中</a:t>
            </a:r>
            <a:r>
              <a:rPr lang="en-US" altLang="zh-CN" sz="2400" b="1" dirty="0" smtClean="0"/>
              <a:t>entry</a:t>
            </a:r>
            <a:r>
              <a:rPr lang="zh-CN" altLang="en-US" sz="2400" b="1" dirty="0" smtClean="0"/>
              <a:t>的另一种写法：</a:t>
            </a:r>
            <a:endParaRPr lang="zh-CN" altLang="en-US" sz="24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38" y="1874354"/>
            <a:ext cx="4336705" cy="130016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610" y="3414680"/>
            <a:ext cx="5127005" cy="29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/>
              <a:t>兼容性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6836" y="1129966"/>
            <a:ext cx="436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所以只需要将</a:t>
            </a:r>
            <a:r>
              <a:rPr lang="en-US" altLang="zh-CN" sz="2400" b="1" dirty="0" err="1" smtClean="0"/>
              <a:t>config</a:t>
            </a:r>
            <a:r>
              <a:rPr lang="zh-CN" altLang="en-US" sz="2400" b="1" dirty="0" smtClean="0"/>
              <a:t>写成这样：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8" y="1724024"/>
            <a:ext cx="8691563" cy="25546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46" y="4528723"/>
            <a:ext cx="8702436" cy="12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1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/>
              <a:t>下</a:t>
            </a:r>
            <a:r>
              <a:rPr lang="zh-CN" altLang="en-US" sz="3200" dirty="0" smtClean="0"/>
              <a:t>期分享内容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476836" y="1162050"/>
            <a:ext cx="4813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1. optimization</a:t>
            </a:r>
            <a:r>
              <a:rPr lang="zh-CN" altLang="en-US" sz="3200" b="1" dirty="0" smtClean="0"/>
              <a:t>和分包策略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76835" y="1869079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 mock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835" y="2600479"/>
            <a:ext cx="506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 </a:t>
            </a:r>
            <a:r>
              <a:rPr lang="en-US" altLang="zh-CN" sz="3200" b="1" dirty="0" err="1" smtClean="0"/>
              <a:t>tiga</a:t>
            </a:r>
            <a:r>
              <a:rPr lang="en-US" altLang="zh-CN" sz="3200" b="1" dirty="0" smtClean="0"/>
              <a:t>-cli</a:t>
            </a:r>
            <a:r>
              <a:rPr lang="zh-CN" altLang="en-US" sz="3200" b="1" dirty="0" smtClean="0"/>
              <a:t>和</a:t>
            </a:r>
            <a:r>
              <a:rPr lang="en-US" altLang="zh-CN" sz="3200" b="1" dirty="0" err="1" smtClean="0"/>
              <a:t>gitlab-api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54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350" y="3278095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en-US" altLang="zh-CN" sz="5400" dirty="0" smtClean="0">
                <a:solidFill>
                  <a:srgbClr val="00329B"/>
                </a:solidFill>
              </a:rPr>
              <a:t>babel </a:t>
            </a:r>
            <a:r>
              <a:rPr kumimoji="1" lang="zh-CN" altLang="en-US" sz="5400" dirty="0" smtClean="0">
                <a:solidFill>
                  <a:srgbClr val="00329B"/>
                </a:solidFill>
              </a:rPr>
              <a:t>和 </a:t>
            </a:r>
            <a:r>
              <a:rPr kumimoji="1" lang="en-US" altLang="zh-CN" sz="5400" dirty="0" err="1" smtClean="0"/>
              <a:t>T</a:t>
            </a:r>
            <a:r>
              <a:rPr kumimoji="1" lang="en-US" altLang="zh-CN" sz="5400" dirty="0" err="1" smtClean="0">
                <a:solidFill>
                  <a:srgbClr val="00329B"/>
                </a:solidFill>
              </a:rPr>
              <a:t>ypeScript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 smtClean="0"/>
              <a:t>babel 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476836" y="1129966"/>
            <a:ext cx="554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</a:t>
            </a:r>
            <a:r>
              <a:rPr lang="en-US" altLang="zh-CN" sz="2400" b="1" dirty="0" smtClean="0"/>
              <a:t>abel</a:t>
            </a:r>
            <a:r>
              <a:rPr lang="zh-CN" altLang="en-US" sz="2400" b="1" dirty="0" smtClean="0"/>
              <a:t>中两个重要的概念，插件和预设：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173857" y="2432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00150" y="1953731"/>
            <a:ext cx="55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babel</a:t>
            </a:r>
            <a:r>
              <a:rPr lang="zh-CN" altLang="en-US" sz="2400" b="1" dirty="0" smtClean="0"/>
              <a:t>工作流是由插件排列而成的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200149" y="2664899"/>
            <a:ext cx="55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预设是插件按顺序排列的集合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200148" y="3358814"/>
            <a:ext cx="558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 </a:t>
            </a:r>
            <a:r>
              <a:rPr lang="zh-CN" altLang="en-US" sz="2400" b="1" dirty="0"/>
              <a:t>预</a:t>
            </a:r>
            <a:r>
              <a:rPr lang="zh-CN" altLang="en-US" sz="2400" b="1" dirty="0" smtClean="0"/>
              <a:t>设必须以</a:t>
            </a:r>
            <a:r>
              <a:rPr lang="zh-CN" altLang="en-US" sz="2400" b="1" dirty="0"/>
              <a:t>“</a:t>
            </a:r>
            <a:r>
              <a:rPr lang="en-US" altLang="zh-CN" sz="2400" b="1" dirty="0" smtClean="0"/>
              <a:t>babel-preset-</a:t>
            </a:r>
            <a:r>
              <a:rPr lang="zh-CN" altLang="en-US" sz="2400" b="1" dirty="0" smtClean="0"/>
              <a:t>”为前缀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76836" y="4432082"/>
            <a:ext cx="7148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Tiga</a:t>
            </a:r>
            <a:r>
              <a:rPr lang="zh-CN" altLang="en-US" sz="2400" b="1" dirty="0" smtClean="0"/>
              <a:t>中的</a:t>
            </a:r>
            <a:r>
              <a:rPr lang="en-US" altLang="zh-CN" sz="2400" b="1" dirty="0" smtClean="0"/>
              <a:t>babel</a:t>
            </a:r>
            <a:r>
              <a:rPr lang="zh-CN" altLang="en-US" sz="2400" b="1" dirty="0" smtClean="0"/>
              <a:t>流程是使用 </a:t>
            </a:r>
            <a:r>
              <a:rPr lang="en-US" altLang="zh-CN" sz="2400" b="1" dirty="0" smtClean="0"/>
              <a:t>babel-preset-</a:t>
            </a:r>
            <a:r>
              <a:rPr lang="en-US" altLang="zh-CN" sz="2400" b="1" dirty="0" err="1" smtClean="0"/>
              <a:t>tiga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来实现的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72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 smtClean="0"/>
              <a:t>babel-preset-</a:t>
            </a:r>
            <a:r>
              <a:rPr lang="en-US" altLang="zh-CN" sz="3200" dirty="0" err="1" smtClean="0"/>
              <a:t>tiga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34" y="2329074"/>
            <a:ext cx="6747298" cy="24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 smtClean="0"/>
              <a:t>babel-preset-</a:t>
            </a:r>
            <a:r>
              <a:rPr lang="en-US" altLang="zh-CN" sz="3200" dirty="0" err="1" smtClean="0"/>
              <a:t>tiga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53808" y="1104029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预设中的重点编排如下：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98148" y="1591647"/>
            <a:ext cx="1018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@babel/preset-</a:t>
            </a:r>
            <a:r>
              <a:rPr lang="en-US" altLang="zh-CN" sz="2400" b="1" dirty="0" err="1" smtClean="0"/>
              <a:t>env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（预设）保证所有非</a:t>
            </a:r>
            <a:r>
              <a:rPr lang="en-US" altLang="zh-CN" sz="2400" b="1" dirty="0" smtClean="0"/>
              <a:t>stage-0</a:t>
            </a:r>
            <a:r>
              <a:rPr lang="zh-CN" altLang="en-US" sz="2400" b="1" dirty="0" smtClean="0"/>
              <a:t>的代码都被正确识别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98148" y="2018548"/>
            <a:ext cx="887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@babel/preset-react  </a:t>
            </a:r>
            <a:r>
              <a:rPr lang="zh-CN" altLang="en-US" sz="2400" b="1" dirty="0" smtClean="0"/>
              <a:t>（预设）解析</a:t>
            </a:r>
            <a:r>
              <a:rPr lang="en-US" altLang="zh-CN" sz="2400" b="1" dirty="0" err="1" smtClean="0"/>
              <a:t>jsx</a:t>
            </a:r>
            <a:r>
              <a:rPr lang="zh-CN" altLang="en-US" sz="2400" b="1" dirty="0" smtClean="0"/>
              <a:t>文件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98148" y="2460006"/>
            <a:ext cx="887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en-US" altLang="zh-CN" sz="2400" b="1" dirty="0"/>
              <a:t>. babel-plugin-macros  </a:t>
            </a:r>
            <a:r>
              <a:rPr lang="zh-CN" altLang="en-US" sz="2400" b="1" dirty="0" smtClean="0"/>
              <a:t>（插件）解析</a:t>
            </a:r>
            <a:r>
              <a:rPr lang="en-US" altLang="zh-CN" sz="2400" b="1" dirty="0" smtClean="0"/>
              <a:t>.macro</a:t>
            </a:r>
            <a:r>
              <a:rPr lang="zh-CN" altLang="en-US" sz="2400" b="1" dirty="0" smtClean="0"/>
              <a:t>文件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018714" y="2898561"/>
            <a:ext cx="1094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r>
              <a:rPr lang="en-US" altLang="zh-CN" sz="2400" b="1" dirty="0" smtClean="0"/>
              <a:t>. </a:t>
            </a:r>
            <a:r>
              <a:rPr lang="en-US" altLang="zh-CN" sz="2400" b="1" dirty="0"/>
              <a:t>@babel/plugin-proposal-decorators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插件</a:t>
            </a:r>
            <a:r>
              <a:rPr lang="zh-CN" altLang="en-US" sz="2400" b="1" dirty="0" smtClean="0"/>
              <a:t>）解析类装饰器，必须放在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之前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8714" y="3340019"/>
            <a:ext cx="8877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5</a:t>
            </a:r>
            <a:r>
              <a:rPr lang="en-US" altLang="zh-CN" sz="2400" b="1" dirty="0"/>
              <a:t>. @babel/plugin-proposal-class-properties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插件</a:t>
            </a:r>
            <a:r>
              <a:rPr lang="zh-CN" altLang="en-US" sz="2400" b="1" dirty="0" smtClean="0"/>
              <a:t>）解析</a:t>
            </a:r>
            <a:r>
              <a:rPr lang="en-US" altLang="zh-CN" sz="2400" b="1" dirty="0" smtClean="0"/>
              <a:t>class</a:t>
            </a:r>
            <a:r>
              <a:rPr lang="zh-CN" altLang="en-US" sz="2400" b="1" dirty="0" smtClean="0"/>
              <a:t>语法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18714" y="3827643"/>
            <a:ext cx="10509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</a:t>
            </a:r>
            <a:r>
              <a:rPr lang="en-US" altLang="zh-CN" sz="2400" b="1" dirty="0" smtClean="0"/>
              <a:t>. </a:t>
            </a:r>
            <a:r>
              <a:rPr lang="en-US" altLang="zh-CN" sz="2400" b="1" dirty="0"/>
              <a:t>@</a:t>
            </a:r>
            <a:r>
              <a:rPr lang="en-US" altLang="zh-CN" sz="2400" b="1" dirty="0" smtClean="0"/>
              <a:t>babel/plugin-transform-runtime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插件</a:t>
            </a:r>
            <a:r>
              <a:rPr lang="zh-CN" altLang="en-US" sz="2400" b="1" dirty="0" smtClean="0"/>
              <a:t>）在运行时注册</a:t>
            </a:r>
            <a:r>
              <a:rPr lang="en-US" altLang="zh-CN" sz="2400" b="1" dirty="0" err="1" smtClean="0"/>
              <a:t>polyfill</a:t>
            </a:r>
            <a:r>
              <a:rPr lang="zh-CN" altLang="en-US" sz="2400" b="1" dirty="0" smtClean="0"/>
              <a:t>，与全局对象隔离，避免污染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018714" y="4658640"/>
            <a:ext cx="10509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6. babel-plugin-transform-react-remove-prop-types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插件</a:t>
            </a:r>
            <a:r>
              <a:rPr lang="zh-CN" altLang="en-US" sz="2400" b="1" dirty="0" smtClean="0"/>
              <a:t>）去掉</a:t>
            </a:r>
            <a:r>
              <a:rPr lang="en-US" altLang="zh-CN" sz="2400" b="1" dirty="0" smtClean="0"/>
              <a:t>react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props</a:t>
            </a:r>
            <a:r>
              <a:rPr lang="zh-CN" altLang="en-US" sz="2400" b="1" dirty="0" smtClean="0"/>
              <a:t>类型检查，减小产物体积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98148" y="5485396"/>
            <a:ext cx="10837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6. @babel/plugin-proposal-optional-chaining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插件</a:t>
            </a:r>
            <a:r>
              <a:rPr lang="zh-CN" altLang="en-US" sz="2400" b="1" dirty="0" smtClean="0"/>
              <a:t>）支持“</a:t>
            </a:r>
            <a:r>
              <a:rPr lang="en-US" altLang="zh-CN" sz="2400" b="1" dirty="0" smtClean="0"/>
              <a:t>?.</a:t>
            </a:r>
            <a:r>
              <a:rPr lang="zh-CN" altLang="en-US" sz="2400" b="1" dirty="0" smtClean="0"/>
              <a:t>”语法，原生</a:t>
            </a:r>
            <a:r>
              <a:rPr lang="en-US" altLang="zh-CN" sz="2400" b="1" dirty="0" err="1" smtClean="0"/>
              <a:t>lodash.get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68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/>
              <a:t>auto-switch-</a:t>
            </a:r>
            <a:r>
              <a:rPr lang="en-US" altLang="zh-CN" sz="3200" dirty="0" err="1"/>
              <a:t>css</a:t>
            </a:r>
            <a:r>
              <a:rPr lang="en-US" altLang="zh-CN" sz="3200" dirty="0"/>
              <a:t>-module 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931217"/>
            <a:ext cx="910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还有一个自定义插件，</a:t>
            </a:r>
            <a:r>
              <a:rPr lang="en-US" altLang="zh-CN" sz="2400" b="1" dirty="0" smtClean="0"/>
              <a:t>auto-switch-</a:t>
            </a:r>
            <a:r>
              <a:rPr lang="en-US" altLang="zh-CN" sz="2400" b="1" dirty="0" err="1" smtClean="0"/>
              <a:t>css</a:t>
            </a:r>
            <a:r>
              <a:rPr lang="en-US" altLang="zh-CN" sz="2400" b="1" dirty="0" smtClean="0"/>
              <a:t>-module</a:t>
            </a:r>
            <a:r>
              <a:rPr lang="zh-CN" altLang="en-US" sz="2400" b="1" dirty="0" smtClean="0"/>
              <a:t>，伪代码实现如下：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70" y="1392882"/>
            <a:ext cx="7528477" cy="52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/>
              <a:t>auto-switch-</a:t>
            </a:r>
            <a:r>
              <a:rPr lang="en-US" altLang="zh-CN" sz="3200" dirty="0" err="1"/>
              <a:t>css</a:t>
            </a:r>
            <a:r>
              <a:rPr lang="en-US" altLang="zh-CN" sz="3200" dirty="0"/>
              <a:t>-module 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93121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5" y="1492278"/>
            <a:ext cx="5003332" cy="5354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9177" y="3580345"/>
            <a:ext cx="846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这样就可以通过判断</a:t>
            </a:r>
            <a:r>
              <a:rPr lang="en-US" altLang="zh-CN" sz="2400" b="1" dirty="0" err="1" smtClean="0"/>
              <a:t>resourceQuery</a:t>
            </a:r>
            <a:r>
              <a:rPr lang="zh-CN" altLang="en-US" sz="2400" b="1" dirty="0" smtClean="0"/>
              <a:t>来使用不同的</a:t>
            </a:r>
            <a:r>
              <a:rPr lang="en-US" altLang="zh-CN" sz="2400" b="1" dirty="0" smtClean="0"/>
              <a:t>loader</a:t>
            </a:r>
            <a:r>
              <a:rPr lang="zh-CN" altLang="en-US" sz="2400" b="1" dirty="0" smtClean="0"/>
              <a:t>设置了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37" y="2630731"/>
            <a:ext cx="6872870" cy="59079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9177" y="212945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变为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723859" y="4125984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没有后缀的直接使用</a:t>
            </a:r>
            <a:r>
              <a:rPr lang="en-US" altLang="zh-CN" sz="2400" b="1" dirty="0" err="1" smtClean="0"/>
              <a:t>css</a:t>
            </a:r>
            <a:r>
              <a:rPr lang="en-US" altLang="zh-CN" sz="2400" b="1" dirty="0" smtClean="0"/>
              <a:t>-loader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723859" y="4740049"/>
            <a:ext cx="647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有后缀的使用</a:t>
            </a:r>
            <a:r>
              <a:rPr lang="en-US" altLang="zh-CN" sz="2400" b="1" dirty="0" err="1" smtClean="0"/>
              <a:t>css</a:t>
            </a:r>
            <a:r>
              <a:rPr lang="en-US" altLang="zh-CN" sz="2400" b="1" dirty="0" smtClean="0"/>
              <a:t>-loader</a:t>
            </a:r>
            <a:r>
              <a:rPr lang="zh-CN" altLang="en-US" sz="2400" b="1" dirty="0" smtClean="0"/>
              <a:t>，并开启</a:t>
            </a:r>
            <a:r>
              <a:rPr lang="en-US" altLang="zh-CN" sz="2400" b="1" dirty="0" err="1" smtClean="0"/>
              <a:t>cssModule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78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/>
              <a:t>auto-switch-</a:t>
            </a:r>
            <a:r>
              <a:rPr lang="en-US" altLang="zh-CN" sz="3200" dirty="0" err="1"/>
              <a:t>css</a:t>
            </a:r>
            <a:r>
              <a:rPr lang="en-US" altLang="zh-CN" sz="3200" dirty="0"/>
              <a:t>-module 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931217"/>
            <a:ext cx="287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w</a:t>
            </a:r>
            <a:r>
              <a:rPr lang="en-US" altLang="zh-CN" sz="2400" b="1" dirty="0" err="1" smtClean="0"/>
              <a:t>ebpack</a:t>
            </a:r>
            <a:r>
              <a:rPr lang="zh-CN" altLang="en-US" sz="2400" b="1" dirty="0" smtClean="0"/>
              <a:t>如下配置</a:t>
            </a:r>
            <a:r>
              <a:rPr lang="zh-CN" altLang="en-US" sz="2400" b="1" dirty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92" y="1514588"/>
            <a:ext cx="6007798" cy="50447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672" y="1514588"/>
            <a:ext cx="3341479" cy="31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5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 err="1" smtClean="0"/>
              <a:t>TypeScript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476836" y="1162050"/>
            <a:ext cx="4617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两</a:t>
            </a:r>
            <a:r>
              <a:rPr lang="zh-CN" altLang="en-US" sz="2400" b="1" dirty="0" smtClean="0"/>
              <a:t>个主流处理</a:t>
            </a:r>
            <a:r>
              <a:rPr lang="en-US" altLang="zh-CN" sz="2400" b="1" dirty="0" err="1" smtClean="0"/>
              <a:t>TypeScript</a:t>
            </a:r>
            <a:r>
              <a:rPr lang="zh-CN" altLang="en-US" sz="2400" b="1" dirty="0" smtClean="0"/>
              <a:t>的方式：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922535" y="1915007"/>
            <a:ext cx="11044019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针对</a:t>
            </a:r>
            <a:r>
              <a:rPr lang="en-US" altLang="zh-CN" sz="2400" b="1" dirty="0" err="1" smtClean="0"/>
              <a:t>ts?x</a:t>
            </a:r>
            <a:r>
              <a:rPr lang="zh-CN" altLang="en-US" sz="2400" b="1" dirty="0" smtClean="0"/>
              <a:t>文件专门使用</a:t>
            </a:r>
            <a:r>
              <a:rPr lang="en-US" altLang="zh-CN" sz="2400" b="1" dirty="0" smtClean="0"/>
              <a:t>awesome-typescript-loader</a:t>
            </a:r>
            <a:r>
              <a:rPr lang="zh-CN" altLang="en-US" sz="2400" b="1" dirty="0" smtClean="0"/>
              <a:t>，功能强大但速度很慢，有代码检查功能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22534" y="3184328"/>
            <a:ext cx="11044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直接使用</a:t>
            </a:r>
            <a:r>
              <a:rPr lang="en-US" altLang="zh-CN" sz="2400" b="1" dirty="0" smtClean="0"/>
              <a:t>babel</a:t>
            </a:r>
            <a:r>
              <a:rPr lang="zh-CN" altLang="en-US" sz="2400" b="1" dirty="0" smtClean="0"/>
              <a:t>整合的</a:t>
            </a:r>
            <a:r>
              <a:rPr lang="en-US" altLang="zh-CN" sz="2400" b="1" dirty="0" smtClean="0"/>
              <a:t>babel-preset-typescript</a:t>
            </a:r>
            <a:r>
              <a:rPr lang="zh-CN" altLang="en-US" sz="2400" b="1" dirty="0" smtClean="0"/>
              <a:t>，单纯的将</a:t>
            </a:r>
            <a:r>
              <a:rPr lang="en-US" altLang="zh-CN" sz="2400" b="1" dirty="0" err="1" smtClean="0"/>
              <a:t>ts?x</a:t>
            </a:r>
            <a:r>
              <a:rPr lang="zh-CN" altLang="en-US" sz="2400" b="1" dirty="0" smtClean="0"/>
              <a:t>代码转码为</a:t>
            </a:r>
            <a:r>
              <a:rPr lang="en-US" altLang="zh-CN" sz="2400" b="1" dirty="0" err="1" smtClean="0"/>
              <a:t>js</a:t>
            </a:r>
            <a:r>
              <a:rPr lang="zh-CN" altLang="en-US" sz="2400" b="1" dirty="0" smtClean="0"/>
              <a:t>，没有附加功能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76835" y="4725765"/>
            <a:ext cx="1148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在启动器中，代码检查一般使用过插件或用户自定义的，所以</a:t>
            </a:r>
            <a:r>
              <a:rPr lang="en-US" altLang="zh-CN" sz="2400" b="1" dirty="0" err="1" smtClean="0"/>
              <a:t>atl</a:t>
            </a:r>
            <a:r>
              <a:rPr lang="zh-CN" altLang="en-US" sz="2400" b="1" dirty="0" smtClean="0"/>
              <a:t>对比</a:t>
            </a:r>
            <a:r>
              <a:rPr lang="en-US" altLang="zh-CN" sz="2400" b="1" dirty="0" smtClean="0"/>
              <a:t>babel</a:t>
            </a:r>
            <a:r>
              <a:rPr lang="zh-CN" altLang="en-US" sz="2400" b="1" dirty="0" smtClean="0"/>
              <a:t>预设，几乎毫无优势，并且使用预设可以缩短近三倍的编译时间。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2794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/>
              <a:t>下</a:t>
            </a:r>
            <a:r>
              <a:rPr lang="zh-CN" altLang="en-US" sz="3200" dirty="0" smtClean="0"/>
              <a:t>期分享内容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476836" y="1162050"/>
            <a:ext cx="4813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1. optimization</a:t>
            </a:r>
            <a:r>
              <a:rPr lang="zh-CN" altLang="en-US" sz="3200" b="1" dirty="0" smtClean="0"/>
              <a:t>和分包策略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76835" y="1869079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2</a:t>
            </a:r>
            <a:r>
              <a:rPr lang="en-US" altLang="zh-CN" sz="3200" b="1" dirty="0" smtClean="0"/>
              <a:t>. mock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835" y="2600479"/>
            <a:ext cx="506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3. </a:t>
            </a:r>
            <a:r>
              <a:rPr lang="en-US" altLang="zh-CN" sz="3200" b="1" dirty="0" err="1" smtClean="0"/>
              <a:t>tiga</a:t>
            </a:r>
            <a:r>
              <a:rPr lang="en-US" altLang="zh-CN" sz="3200" b="1" dirty="0" smtClean="0"/>
              <a:t>-cli</a:t>
            </a:r>
            <a:r>
              <a:rPr lang="zh-CN" altLang="en-US" sz="3200" b="1" dirty="0" smtClean="0"/>
              <a:t>和</a:t>
            </a:r>
            <a:r>
              <a:rPr lang="en-US" altLang="zh-CN" sz="3200" b="1" dirty="0" err="1" smtClean="0"/>
              <a:t>gitlab-api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43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350" y="3278095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zh-CN" altLang="en-US" sz="5400" dirty="0" smtClean="0"/>
              <a:t>整体架构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57355" y="2921315"/>
            <a:ext cx="10941268" cy="2276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None/>
            </a:pPr>
            <a:endParaRPr kumimoji="1" lang="en-US" altLang="zh-CN" sz="3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zh-CN" sz="32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0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57355" y="2921315"/>
            <a:ext cx="10941268" cy="2276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None/>
            </a:pPr>
            <a:endParaRPr kumimoji="1" lang="en-US" altLang="zh-CN" sz="3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zh-CN" sz="32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/>
              <a:t>指令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6836" y="1138468"/>
            <a:ext cx="264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dev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1200150" y="1600200"/>
            <a:ext cx="9899259" cy="513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</a:rPr>
              <a:t>ev</a:t>
            </a:r>
            <a:r>
              <a:rPr lang="zh-CN" altLang="en-US" b="1" dirty="0" smtClean="0">
                <a:solidFill>
                  <a:schemeClr val="tx1"/>
                </a:solidFill>
              </a:rPr>
              <a:t>主进程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00150" y="2669620"/>
            <a:ext cx="9899259" cy="36462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子进程 </a:t>
            </a:r>
            <a:r>
              <a:rPr lang="en-US" altLang="zh-CN" b="1" dirty="0" smtClean="0">
                <a:solidFill>
                  <a:srgbClr val="FF0000"/>
                </a:solidFill>
              </a:rPr>
              <a:t>start.js</a:t>
            </a:r>
            <a:r>
              <a:rPr lang="zh-CN" altLang="en-US" b="1" dirty="0" smtClean="0">
                <a:solidFill>
                  <a:srgbClr val="FF0000"/>
                </a:solidFill>
              </a:rPr>
              <a:t>，接收整个开发进程的</a:t>
            </a:r>
            <a:r>
              <a:rPr lang="en-US" altLang="zh-CN" b="1" dirty="0" smtClean="0">
                <a:solidFill>
                  <a:srgbClr val="FF0000"/>
                </a:solidFill>
              </a:rPr>
              <a:t>exit</a:t>
            </a:r>
            <a:r>
              <a:rPr lang="zh-CN" altLang="en-US" b="1" dirty="0" smtClean="0">
                <a:solidFill>
                  <a:srgbClr val="FF0000"/>
                </a:solidFill>
              </a:rPr>
              <a:t>信号，及时</a:t>
            </a:r>
            <a:r>
              <a:rPr lang="en-US" altLang="zh-CN" b="1" dirty="0">
                <a:solidFill>
                  <a:srgbClr val="FF0000"/>
                </a:solidFill>
              </a:rPr>
              <a:t>exit</a:t>
            </a:r>
            <a:r>
              <a:rPr lang="zh-CN" altLang="en-US" b="1" dirty="0" smtClean="0">
                <a:solidFill>
                  <a:srgbClr val="FF0000"/>
                </a:solidFill>
              </a:rPr>
              <a:t>主进程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4697440" y="2114119"/>
            <a:ext cx="478302" cy="5555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0800000">
            <a:off x="6787961" y="2117703"/>
            <a:ext cx="478302" cy="55550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61573" y="3167462"/>
            <a:ext cx="9286144" cy="28219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开发进程</a:t>
            </a:r>
            <a:r>
              <a:rPr lang="en-US" altLang="zh-CN" b="1" dirty="0" smtClean="0">
                <a:solidFill>
                  <a:schemeClr val="accent1"/>
                </a:solidFill>
              </a:rPr>
              <a:t> dev.js</a:t>
            </a:r>
            <a:r>
              <a:rPr lang="zh-CN" altLang="en-US" b="1" dirty="0" smtClean="0">
                <a:solidFill>
                  <a:schemeClr val="accent1"/>
                </a:solidFill>
              </a:rPr>
              <a:t>，接收进程发出的 </a:t>
            </a:r>
            <a:r>
              <a:rPr lang="en-US" altLang="zh-CN" b="1" dirty="0" smtClean="0">
                <a:solidFill>
                  <a:schemeClr val="accent1"/>
                </a:solidFill>
              </a:rPr>
              <a:t>SIGINT</a:t>
            </a:r>
            <a:r>
              <a:rPr lang="zh-CN" altLang="en-US" b="1" dirty="0" smtClean="0">
                <a:solidFill>
                  <a:schemeClr val="accent1"/>
                </a:solidFill>
              </a:rPr>
              <a:t>信号（进程发出或用户</a:t>
            </a:r>
            <a:r>
              <a:rPr lang="en-US" altLang="zh-CN" b="1" dirty="0" err="1" smtClean="0">
                <a:solidFill>
                  <a:schemeClr val="accent1"/>
                </a:solidFill>
              </a:rPr>
              <a:t>ctrl+C</a:t>
            </a:r>
            <a:r>
              <a:rPr lang="zh-CN" altLang="en-US" b="1" dirty="0" smtClean="0">
                <a:solidFill>
                  <a:schemeClr val="accent1"/>
                </a:solidFill>
              </a:rPr>
              <a:t>）</a:t>
            </a:r>
            <a:r>
              <a:rPr lang="en-US" altLang="zh-CN" b="1" dirty="0" smtClean="0">
                <a:solidFill>
                  <a:schemeClr val="accent1"/>
                </a:solidFill>
              </a:rPr>
              <a:t>, </a:t>
            </a:r>
            <a:r>
              <a:rPr lang="zh-CN" altLang="en-US" b="1" dirty="0" smtClean="0">
                <a:solidFill>
                  <a:schemeClr val="accent1"/>
                </a:solidFill>
              </a:rPr>
              <a:t>发出</a:t>
            </a:r>
            <a:r>
              <a:rPr lang="en-US" altLang="zh-CN" b="1" dirty="0" smtClean="0">
                <a:solidFill>
                  <a:schemeClr val="accent1"/>
                </a:solidFill>
              </a:rPr>
              <a:t>exit</a:t>
            </a:r>
            <a:r>
              <a:rPr lang="zh-CN" altLang="en-US" b="1" dirty="0" smtClean="0">
                <a:solidFill>
                  <a:schemeClr val="accent1"/>
                </a:solidFill>
              </a:rPr>
              <a:t>信号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05777" y="3793787"/>
            <a:ext cx="3699803" cy="180515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B050"/>
                </a:solidFill>
              </a:rPr>
              <a:t>监听配置文件变化，发出 </a:t>
            </a:r>
            <a:r>
              <a:rPr lang="en-US" altLang="zh-CN" b="1" dirty="0" smtClean="0">
                <a:solidFill>
                  <a:srgbClr val="00B050"/>
                </a:solidFill>
              </a:rPr>
              <a:t>SIGINT</a:t>
            </a:r>
            <a:r>
              <a:rPr lang="zh-CN" altLang="en-US" b="1" dirty="0" smtClean="0">
                <a:solidFill>
                  <a:srgbClr val="00B050"/>
                </a:solidFill>
              </a:rPr>
              <a:t>，结束后，再次调起子进程 </a:t>
            </a:r>
            <a:r>
              <a:rPr lang="en-US" altLang="zh-CN" b="1" dirty="0" smtClean="0">
                <a:solidFill>
                  <a:srgbClr val="00B050"/>
                </a:solidFill>
              </a:rPr>
              <a:t>start.js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71464" y="3793787"/>
            <a:ext cx="3510368" cy="180156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00B050"/>
                </a:solidFill>
              </a:rPr>
              <a:t>w</a:t>
            </a:r>
            <a:r>
              <a:rPr lang="en-US" altLang="zh-CN" b="1" dirty="0" err="1" smtClean="0">
                <a:solidFill>
                  <a:srgbClr val="00B050"/>
                </a:solidFill>
              </a:rPr>
              <a:t>ebpack</a:t>
            </a:r>
            <a:r>
              <a:rPr lang="en-US" altLang="zh-CN" b="1" dirty="0" smtClean="0">
                <a:solidFill>
                  <a:srgbClr val="00B050"/>
                </a:solidFill>
              </a:rPr>
              <a:t>-dev-server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zh-CN" altLang="en-US" sz="3200" dirty="0"/>
              <a:t>指令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6836" y="1138468"/>
            <a:ext cx="264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 build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0150" y="1961696"/>
            <a:ext cx="863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调用</a:t>
            </a:r>
            <a:r>
              <a:rPr lang="en-US" altLang="zh-CN" sz="2400" dirty="0" err="1" smtClean="0"/>
              <a:t>webpack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node-</a:t>
            </a:r>
            <a:r>
              <a:rPr lang="en-US" altLang="zh-CN" sz="2400" dirty="0" err="1" smtClean="0"/>
              <a:t>api</a:t>
            </a:r>
            <a:r>
              <a:rPr lang="zh-CN" altLang="en-US" sz="2400" dirty="0" smtClean="0"/>
              <a:t>对代码进行打包。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76836" y="3086857"/>
            <a:ext cx="264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en-US" altLang="zh-CN" sz="2400" b="1" dirty="0" smtClean="0"/>
              <a:t>. </a:t>
            </a:r>
            <a:r>
              <a:rPr lang="en-US" altLang="zh-CN" sz="2400" b="1" dirty="0"/>
              <a:t>serve</a:t>
            </a:r>
            <a:endParaRPr lang="zh-CN" altLang="en-US" sz="24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1200150" y="3910018"/>
            <a:ext cx="863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利用</a:t>
            </a:r>
            <a:r>
              <a:rPr lang="en-US" altLang="zh-CN" sz="2400" dirty="0" smtClean="0"/>
              <a:t>build</a:t>
            </a:r>
            <a:r>
              <a:rPr lang="zh-CN" altLang="en-US" sz="2400" dirty="0" smtClean="0"/>
              <a:t>后的产物，确认部署后的呈现效果（不包括</a:t>
            </a:r>
            <a:r>
              <a:rPr lang="en-US" altLang="zh-CN" sz="2400" dirty="0" err="1" smtClean="0"/>
              <a:t>nginx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206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/>
              <a:t>d</a:t>
            </a:r>
            <a:r>
              <a:rPr lang="en-US" altLang="zh-CN" sz="3200" dirty="0" smtClean="0"/>
              <a:t>ev</a:t>
            </a:r>
            <a:r>
              <a:rPr lang="zh-CN" altLang="en-US" sz="3200" dirty="0" smtClean="0"/>
              <a:t>指令伪代码实现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978105"/>
            <a:ext cx="264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主进程中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726" y="1002188"/>
            <a:ext cx="5088108" cy="4460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6836" y="1508456"/>
            <a:ext cx="264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2. scripts/start.js</a:t>
            </a:r>
            <a:r>
              <a:rPr lang="zh-CN" altLang="en-US" sz="2400" b="1" dirty="0" smtClean="0"/>
              <a:t>中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52" y="1996348"/>
            <a:ext cx="5236448" cy="465010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95814" y="1517798"/>
            <a:ext cx="264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 dev.js</a:t>
            </a:r>
            <a:r>
              <a:rPr lang="zh-CN" altLang="en-US" sz="2400" b="1" dirty="0" smtClean="0"/>
              <a:t>中</a:t>
            </a:r>
            <a:endParaRPr lang="zh-CN" altLang="en-US" sz="24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406" y="1996348"/>
            <a:ext cx="4649073" cy="28304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24117" y="4826813"/>
            <a:ext cx="398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r>
              <a:rPr lang="en-US" altLang="zh-CN" sz="2400" b="1" dirty="0" smtClean="0"/>
              <a:t>. commands/dev.js</a:t>
            </a:r>
            <a:r>
              <a:rPr lang="zh-CN" altLang="en-US" sz="2400" b="1" dirty="0" smtClean="0"/>
              <a:t>中</a:t>
            </a:r>
            <a:endParaRPr lang="zh-CN" altLang="en-US" sz="24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406" y="5288477"/>
            <a:ext cx="4649073" cy="13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350" y="3278095"/>
            <a:ext cx="8356502" cy="59368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kumimoji="1" lang="en-US" altLang="zh-CN" sz="5400" dirty="0" err="1"/>
              <a:t>w</a:t>
            </a:r>
            <a:r>
              <a:rPr kumimoji="1" lang="en-US" altLang="zh-CN" sz="5400" dirty="0" err="1" smtClean="0"/>
              <a:t>ebpack</a:t>
            </a:r>
            <a:r>
              <a:rPr kumimoji="1" lang="en-US" altLang="zh-CN" sz="5400" dirty="0" smtClean="0"/>
              <a:t>-node-</a:t>
            </a:r>
            <a:r>
              <a:rPr kumimoji="1" lang="en-US" altLang="zh-CN" sz="5400" dirty="0" err="1" smtClean="0"/>
              <a:t>api</a:t>
            </a:r>
            <a:endParaRPr kumimoji="1" lang="zh-CN" altLang="en-US" sz="5400" dirty="0">
              <a:solidFill>
                <a:srgbClr val="00329B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57355" y="2921315"/>
            <a:ext cx="10941268" cy="2276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None/>
            </a:pPr>
            <a:endParaRPr kumimoji="1" lang="en-US" altLang="zh-CN" sz="32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kumimoji="1" lang="en-US" altLang="zh-CN" sz="32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/>
          <p:nvPr/>
        </p:nvSpPr>
        <p:spPr>
          <a:xfrm>
            <a:off x="10496342" y="6267202"/>
            <a:ext cx="1470212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di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www.qianxin.com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150" y="1162050"/>
            <a:ext cx="8382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6836" y="418849"/>
            <a:ext cx="8547888" cy="428394"/>
          </a:xfrm>
        </p:spPr>
        <p:txBody>
          <a:bodyPr/>
          <a:lstStyle/>
          <a:p>
            <a:r>
              <a:rPr lang="en-US" altLang="zh-CN" sz="3200" dirty="0" err="1"/>
              <a:t>w</a:t>
            </a:r>
            <a:r>
              <a:rPr lang="en-US" altLang="zh-CN" sz="3200" dirty="0" err="1" smtClean="0"/>
              <a:t>ebpack</a:t>
            </a:r>
            <a:r>
              <a:rPr lang="en-US" altLang="zh-CN" sz="3200" dirty="0" smtClean="0"/>
              <a:t>-node-</a:t>
            </a:r>
            <a:r>
              <a:rPr lang="en-US" altLang="zh-CN" sz="3200" dirty="0" err="1" smtClean="0"/>
              <a:t>api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836" y="1138468"/>
            <a:ext cx="4165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使用 </a:t>
            </a:r>
            <a:r>
              <a:rPr lang="en-US" altLang="zh-CN" sz="2400" b="1" dirty="0" smtClean="0"/>
              <a:t>dev-server </a:t>
            </a:r>
            <a:r>
              <a:rPr lang="zh-CN" altLang="en-US" sz="2400" b="1" dirty="0" smtClean="0"/>
              <a:t>开发时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4" y="1749449"/>
            <a:ext cx="8984745" cy="45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13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6CCE4"/>
      </a:accent1>
      <a:accent2>
        <a:srgbClr val="3FC1D8"/>
      </a:accent2>
      <a:accent3>
        <a:srgbClr val="34A2CC"/>
      </a:accent3>
      <a:accent4>
        <a:srgbClr val="3E90C0"/>
      </a:accent4>
      <a:accent5>
        <a:srgbClr val="30B0B4"/>
      </a:accent5>
      <a:accent6>
        <a:srgbClr val="37A8B8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及模块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C1AF"/>
      </a:accent1>
      <a:accent2>
        <a:srgbClr val="4CA8BF"/>
      </a:accent2>
      <a:accent3>
        <a:srgbClr val="477EB7"/>
      </a:accent3>
      <a:accent4>
        <a:srgbClr val="3169BB"/>
      </a:accent4>
      <a:accent5>
        <a:srgbClr val="2757B7"/>
      </a:accent5>
      <a:accent6>
        <a:srgbClr val="2F87A4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pproach - Color 09">
  <a:themeElements>
    <a:clrScheme name="自定义 24">
      <a:dk1>
        <a:srgbClr val="0C0D0E"/>
      </a:dk1>
      <a:lt1>
        <a:srgbClr val="FFFFFF"/>
      </a:lt1>
      <a:dk2>
        <a:srgbClr val="151A22"/>
      </a:dk2>
      <a:lt2>
        <a:srgbClr val="E7E6E6"/>
      </a:lt2>
      <a:accent1>
        <a:srgbClr val="42A5F5"/>
      </a:accent1>
      <a:accent2>
        <a:srgbClr val="2196F3"/>
      </a:accent2>
      <a:accent3>
        <a:srgbClr val="1E88E5"/>
      </a:accent3>
      <a:accent4>
        <a:srgbClr val="1976D2"/>
      </a:accent4>
      <a:accent5>
        <a:srgbClr val="1565C0"/>
      </a:accent5>
      <a:accent6>
        <a:srgbClr val="0D47A1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自定义设计方案</Template>
  <TotalTime>4013</TotalTime>
  <Words>1408</Words>
  <Application>Microsoft Office PowerPoint</Application>
  <PresentationFormat>宽屏</PresentationFormat>
  <Paragraphs>286</Paragraphs>
  <Slides>38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Roboto Black</vt:lpstr>
      <vt:lpstr>Source Sans Pro</vt:lpstr>
      <vt:lpstr>Source Sans Pro Light</vt:lpstr>
      <vt:lpstr>DengXian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Cambria</vt:lpstr>
      <vt:lpstr>自定义设计方案</vt:lpstr>
      <vt:lpstr>目录及模块</vt:lpstr>
      <vt:lpstr>Approach - Color 09</vt:lpstr>
      <vt:lpstr>启动器 Tiga 技术分享</vt:lpstr>
      <vt:lpstr>目录</vt:lpstr>
      <vt:lpstr>下期分享内容</vt:lpstr>
      <vt:lpstr>整体架构</vt:lpstr>
      <vt:lpstr>指令</vt:lpstr>
      <vt:lpstr>指令</vt:lpstr>
      <vt:lpstr>dev指令伪代码实现</vt:lpstr>
      <vt:lpstr>webpack-node-api</vt:lpstr>
      <vt:lpstr>webpack-node-api</vt:lpstr>
      <vt:lpstr>webpack-node-api</vt:lpstr>
      <vt:lpstr>命令行参数</vt:lpstr>
      <vt:lpstr>命令行参数</vt:lpstr>
      <vt:lpstr>重点公共函数</vt:lpstr>
      <vt:lpstr>重点公共函数</vt:lpstr>
      <vt:lpstr>配置项</vt:lpstr>
      <vt:lpstr>配置项</vt:lpstr>
      <vt:lpstr>.tigarc.js</vt:lpstr>
      <vt:lpstr>分析原生webpack 决定抽取哪些配置项</vt:lpstr>
      <vt:lpstr>从最基础的webpack配置说起</vt:lpstr>
      <vt:lpstr>基础webpack配置</vt:lpstr>
      <vt:lpstr>基础webpack配置</vt:lpstr>
      <vt:lpstr>.tigarc.js</vt:lpstr>
      <vt:lpstr>.tigarc.js</vt:lpstr>
      <vt:lpstr>单入口、多入口、兼容性</vt:lpstr>
      <vt:lpstr>单入口</vt:lpstr>
      <vt:lpstr>多入口</vt:lpstr>
      <vt:lpstr>兼容性</vt:lpstr>
      <vt:lpstr>兼容性</vt:lpstr>
      <vt:lpstr>兼容性</vt:lpstr>
      <vt:lpstr>babel 和 TypeScript</vt:lpstr>
      <vt:lpstr>babel </vt:lpstr>
      <vt:lpstr>babel-preset-tiga </vt:lpstr>
      <vt:lpstr>babel-preset-tiga </vt:lpstr>
      <vt:lpstr>auto-switch-css-module </vt:lpstr>
      <vt:lpstr>auto-switch-css-module </vt:lpstr>
      <vt:lpstr>auto-switch-css-module </vt:lpstr>
      <vt:lpstr>TypeScript</vt:lpstr>
      <vt:lpstr>下期分享内容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启动器 Tiga 技术分享</dc:title>
  <dc:creator>Cavendichun</dc:creator>
  <cp:lastModifiedBy>HP</cp:lastModifiedBy>
  <cp:revision>163</cp:revision>
  <dcterms:created xsi:type="dcterms:W3CDTF">2020-08-20T17:00:00Z</dcterms:created>
  <dcterms:modified xsi:type="dcterms:W3CDTF">2020-09-10T06:27:12Z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