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55"/>
  </p:notesMasterIdLst>
  <p:sldIdLst>
    <p:sldId id="256" r:id="rId2"/>
    <p:sldId id="302" r:id="rId3"/>
    <p:sldId id="304" r:id="rId4"/>
    <p:sldId id="303" r:id="rId5"/>
    <p:sldId id="320" r:id="rId6"/>
    <p:sldId id="330" r:id="rId7"/>
    <p:sldId id="334" r:id="rId8"/>
    <p:sldId id="388" r:id="rId9"/>
    <p:sldId id="366" r:id="rId10"/>
    <p:sldId id="367" r:id="rId11"/>
    <p:sldId id="369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8" r:id="rId21"/>
    <p:sldId id="379" r:id="rId22"/>
    <p:sldId id="380" r:id="rId23"/>
    <p:sldId id="381" r:id="rId24"/>
    <p:sldId id="389" r:id="rId25"/>
    <p:sldId id="390" r:id="rId26"/>
    <p:sldId id="382" r:id="rId27"/>
    <p:sldId id="394" r:id="rId28"/>
    <p:sldId id="383" r:id="rId29"/>
    <p:sldId id="384" r:id="rId30"/>
    <p:sldId id="385" r:id="rId31"/>
    <p:sldId id="386" r:id="rId32"/>
    <p:sldId id="387" r:id="rId33"/>
    <p:sldId id="391" r:id="rId34"/>
    <p:sldId id="392" r:id="rId35"/>
    <p:sldId id="393" r:id="rId36"/>
    <p:sldId id="349" r:id="rId37"/>
    <p:sldId id="350" r:id="rId38"/>
    <p:sldId id="356" r:id="rId39"/>
    <p:sldId id="360" r:id="rId40"/>
    <p:sldId id="395" r:id="rId41"/>
    <p:sldId id="396" r:id="rId42"/>
    <p:sldId id="400" r:id="rId43"/>
    <p:sldId id="398" r:id="rId44"/>
    <p:sldId id="399" r:id="rId45"/>
    <p:sldId id="401" r:id="rId46"/>
    <p:sldId id="402" r:id="rId47"/>
    <p:sldId id="403" r:id="rId48"/>
    <p:sldId id="405" r:id="rId49"/>
    <p:sldId id="404" r:id="rId50"/>
    <p:sldId id="397" r:id="rId51"/>
    <p:sldId id="406" r:id="rId52"/>
    <p:sldId id="408" r:id="rId53"/>
    <p:sldId id="4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C87FF-BA3A-9F42-8F6B-A83768C104EB}" v="216" dt="2024-06-11T01:51:29.515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82"/>
    <p:restoredTop sz="94607"/>
  </p:normalViewPr>
  <p:slideViewPr>
    <p:cSldViewPr snapToGrid="0" snapToObjects="1">
      <p:cViewPr varScale="1">
        <p:scale>
          <a:sx n="93" d="100"/>
          <a:sy n="93" d="100"/>
        </p:scale>
        <p:origin x="21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an Lun Lau" userId="310910b4-7615-45ca-9588-0095ac406379" providerId="ADAL" clId="{237C87FF-BA3A-9F42-8F6B-A83768C104EB}"/>
    <pc:docChg chg="undo custSel addSld delSld modSld sldOrd">
      <pc:chgData name="Sian Lun Lau" userId="310910b4-7615-45ca-9588-0095ac406379" providerId="ADAL" clId="{237C87FF-BA3A-9F42-8F6B-A83768C104EB}" dt="2024-06-11T01:52:50.264" v="452" actId="20577"/>
      <pc:docMkLst>
        <pc:docMk/>
      </pc:docMkLst>
      <pc:sldChg chg="modSp mod">
        <pc:chgData name="Sian Lun Lau" userId="310910b4-7615-45ca-9588-0095ac406379" providerId="ADAL" clId="{237C87FF-BA3A-9F42-8F6B-A83768C104EB}" dt="2024-06-04T23:58:09.415" v="51" actId="6549"/>
        <pc:sldMkLst>
          <pc:docMk/>
          <pc:sldMk cId="1347265367" sldId="256"/>
        </pc:sldMkLst>
        <pc:spChg chg="mod">
          <ac:chgData name="Sian Lun Lau" userId="310910b4-7615-45ca-9588-0095ac406379" providerId="ADAL" clId="{237C87FF-BA3A-9F42-8F6B-A83768C104EB}" dt="2024-06-04T23:58:09.415" v="51" actId="6549"/>
          <ac:spMkLst>
            <pc:docMk/>
            <pc:sldMk cId="1347265367" sldId="256"/>
            <ac:spMk id="2" creationId="{EBA0B1B7-6776-8C40-AAD2-5669C848BB1E}"/>
          </ac:spMkLst>
        </pc:spChg>
      </pc:sldChg>
      <pc:sldChg chg="addSp modSp mod">
        <pc:chgData name="Sian Lun Lau" userId="310910b4-7615-45ca-9588-0095ac406379" providerId="ADAL" clId="{237C87FF-BA3A-9F42-8F6B-A83768C104EB}" dt="2024-06-11T01:50:33.590" v="310" actId="1076"/>
        <pc:sldMkLst>
          <pc:docMk/>
          <pc:sldMk cId="2255914405" sldId="397"/>
        </pc:sldMkLst>
        <pc:spChg chg="mod">
          <ac:chgData name="Sian Lun Lau" userId="310910b4-7615-45ca-9588-0095ac406379" providerId="ADAL" clId="{237C87FF-BA3A-9F42-8F6B-A83768C104EB}" dt="2024-06-11T01:49:43.451" v="291" actId="20577"/>
          <ac:spMkLst>
            <pc:docMk/>
            <pc:sldMk cId="2255914405" sldId="397"/>
            <ac:spMk id="2" creationId="{1D9D8E45-50C4-64DC-CF49-2E9B66D47819}"/>
          </ac:spMkLst>
        </pc:spChg>
        <pc:spChg chg="mod">
          <ac:chgData name="Sian Lun Lau" userId="310910b4-7615-45ca-9588-0095ac406379" providerId="ADAL" clId="{237C87FF-BA3A-9F42-8F6B-A83768C104EB}" dt="2024-06-11T01:50:31.228" v="309" actId="14100"/>
          <ac:spMkLst>
            <pc:docMk/>
            <pc:sldMk cId="2255914405" sldId="397"/>
            <ac:spMk id="3" creationId="{1A3858E5-D97E-9016-A5A0-C253A8898283}"/>
          </ac:spMkLst>
        </pc:spChg>
        <pc:spChg chg="add mod">
          <ac:chgData name="Sian Lun Lau" userId="310910b4-7615-45ca-9588-0095ac406379" providerId="ADAL" clId="{237C87FF-BA3A-9F42-8F6B-A83768C104EB}" dt="2024-06-11T01:50:33.590" v="310" actId="1076"/>
          <ac:spMkLst>
            <pc:docMk/>
            <pc:sldMk cId="2255914405" sldId="397"/>
            <ac:spMk id="4" creationId="{993BD0F6-1FBC-263C-73D0-3D4A1230C86B}"/>
          </ac:spMkLst>
        </pc:spChg>
        <pc:picChg chg="add mod">
          <ac:chgData name="Sian Lun Lau" userId="310910b4-7615-45ca-9588-0095ac406379" providerId="ADAL" clId="{237C87FF-BA3A-9F42-8F6B-A83768C104EB}" dt="2024-06-11T01:50:29.443" v="308" actId="1076"/>
          <ac:picMkLst>
            <pc:docMk/>
            <pc:sldMk cId="2255914405" sldId="397"/>
            <ac:picMk id="5" creationId="{DF471718-AA46-A12E-6730-B5AD85D9EE8B}"/>
          </ac:picMkLst>
        </pc:picChg>
      </pc:sldChg>
      <pc:sldChg chg="addSp delSp modSp new mod">
        <pc:chgData name="Sian Lun Lau" userId="310910b4-7615-45ca-9588-0095ac406379" providerId="ADAL" clId="{237C87FF-BA3A-9F42-8F6B-A83768C104EB}" dt="2024-06-11T01:43:13.779" v="113" actId="1076"/>
        <pc:sldMkLst>
          <pc:docMk/>
          <pc:sldMk cId="1957138343" sldId="398"/>
        </pc:sldMkLst>
        <pc:spChg chg="mod">
          <ac:chgData name="Sian Lun Lau" userId="310910b4-7615-45ca-9588-0095ac406379" providerId="ADAL" clId="{237C87FF-BA3A-9F42-8F6B-A83768C104EB}" dt="2024-06-11T01:42:04.439" v="75"/>
          <ac:spMkLst>
            <pc:docMk/>
            <pc:sldMk cId="1957138343" sldId="398"/>
            <ac:spMk id="2" creationId="{9447893D-F89B-A050-A2FD-7D5AEDD2CD45}"/>
          </ac:spMkLst>
        </pc:spChg>
        <pc:spChg chg="mod">
          <ac:chgData name="Sian Lun Lau" userId="310910b4-7615-45ca-9588-0095ac406379" providerId="ADAL" clId="{237C87FF-BA3A-9F42-8F6B-A83768C104EB}" dt="2024-06-11T01:42:15.218" v="77"/>
          <ac:spMkLst>
            <pc:docMk/>
            <pc:sldMk cId="1957138343" sldId="398"/>
            <ac:spMk id="3" creationId="{83171712-943D-56BB-A7BC-ADF48EA4B71C}"/>
          </ac:spMkLst>
        </pc:spChg>
        <pc:spChg chg="add mod">
          <ac:chgData name="Sian Lun Lau" userId="310910b4-7615-45ca-9588-0095ac406379" providerId="ADAL" clId="{237C87FF-BA3A-9F42-8F6B-A83768C104EB}" dt="2024-06-11T01:42:59.947" v="107"/>
          <ac:spMkLst>
            <pc:docMk/>
            <pc:sldMk cId="1957138343" sldId="398"/>
            <ac:spMk id="4" creationId="{CF3AA163-1C12-EC86-02CF-C42AF8EFA582}"/>
          </ac:spMkLst>
        </pc:spChg>
        <pc:spChg chg="add del">
          <ac:chgData name="Sian Lun Lau" userId="310910b4-7615-45ca-9588-0095ac406379" providerId="ADAL" clId="{237C87FF-BA3A-9F42-8F6B-A83768C104EB}" dt="2024-06-11T01:43:01.920" v="109" actId="22"/>
          <ac:spMkLst>
            <pc:docMk/>
            <pc:sldMk cId="1957138343" sldId="398"/>
            <ac:spMk id="6" creationId="{7790C396-DB6E-64AF-93E5-B1F28C002F69}"/>
          </ac:spMkLst>
        </pc:spChg>
        <pc:picChg chg="add mod">
          <ac:chgData name="Sian Lun Lau" userId="310910b4-7615-45ca-9588-0095ac406379" providerId="ADAL" clId="{237C87FF-BA3A-9F42-8F6B-A83768C104EB}" dt="2024-06-11T01:43:13.779" v="113" actId="1076"/>
          <ac:picMkLst>
            <pc:docMk/>
            <pc:sldMk cId="1957138343" sldId="398"/>
            <ac:picMk id="7" creationId="{D848DF07-ADB5-9783-65D3-1A8CA2462877}"/>
          </ac:picMkLst>
        </pc:picChg>
      </pc:sldChg>
      <pc:sldChg chg="addSp modSp new mod">
        <pc:chgData name="Sian Lun Lau" userId="310910b4-7615-45ca-9588-0095ac406379" providerId="ADAL" clId="{237C87FF-BA3A-9F42-8F6B-A83768C104EB}" dt="2024-06-11T01:44:04.696" v="125" actId="1076"/>
        <pc:sldMkLst>
          <pc:docMk/>
          <pc:sldMk cId="4274502962" sldId="399"/>
        </pc:sldMkLst>
        <pc:spChg chg="mod">
          <ac:chgData name="Sian Lun Lau" userId="310910b4-7615-45ca-9588-0095ac406379" providerId="ADAL" clId="{237C87FF-BA3A-9F42-8F6B-A83768C104EB}" dt="2024-06-11T01:43:23.572" v="114"/>
          <ac:spMkLst>
            <pc:docMk/>
            <pc:sldMk cId="4274502962" sldId="399"/>
            <ac:spMk id="2" creationId="{96E3A938-6738-0111-6150-1BD1C750B834}"/>
          </ac:spMkLst>
        </pc:spChg>
        <pc:spChg chg="mod">
          <ac:chgData name="Sian Lun Lau" userId="310910b4-7615-45ca-9588-0095ac406379" providerId="ADAL" clId="{237C87FF-BA3A-9F42-8F6B-A83768C104EB}" dt="2024-06-11T01:43:30.515" v="115"/>
          <ac:spMkLst>
            <pc:docMk/>
            <pc:sldMk cId="4274502962" sldId="399"/>
            <ac:spMk id="3" creationId="{C8A75B60-C288-33E7-5DA5-68FA53F225B6}"/>
          </ac:spMkLst>
        </pc:spChg>
        <pc:spChg chg="add mod">
          <ac:chgData name="Sian Lun Lau" userId="310910b4-7615-45ca-9588-0095ac406379" providerId="ADAL" clId="{237C87FF-BA3A-9F42-8F6B-A83768C104EB}" dt="2024-06-11T01:43:53.031" v="121" actId="1076"/>
          <ac:spMkLst>
            <pc:docMk/>
            <pc:sldMk cId="4274502962" sldId="399"/>
            <ac:spMk id="4" creationId="{B9BE2481-BEE6-896B-4EE5-F1390EE94131}"/>
          </ac:spMkLst>
        </pc:spChg>
        <pc:picChg chg="add mod">
          <ac:chgData name="Sian Lun Lau" userId="310910b4-7615-45ca-9588-0095ac406379" providerId="ADAL" clId="{237C87FF-BA3A-9F42-8F6B-A83768C104EB}" dt="2024-06-11T01:44:04.696" v="125" actId="1076"/>
          <ac:picMkLst>
            <pc:docMk/>
            <pc:sldMk cId="4274502962" sldId="399"/>
            <ac:picMk id="5" creationId="{EDA8A4CB-2EF9-2717-F031-D0E95CD52830}"/>
          </ac:picMkLst>
        </pc:picChg>
      </pc:sldChg>
      <pc:sldChg chg="addSp modSp new mod ord">
        <pc:chgData name="Sian Lun Lau" userId="310910b4-7615-45ca-9588-0095ac406379" providerId="ADAL" clId="{237C87FF-BA3A-9F42-8F6B-A83768C104EB}" dt="2024-06-11T01:41:56.263" v="74" actId="20578"/>
        <pc:sldMkLst>
          <pc:docMk/>
          <pc:sldMk cId="2177063291" sldId="400"/>
        </pc:sldMkLst>
        <pc:spChg chg="mod">
          <ac:chgData name="Sian Lun Lau" userId="310910b4-7615-45ca-9588-0095ac406379" providerId="ADAL" clId="{237C87FF-BA3A-9F42-8F6B-A83768C104EB}" dt="2024-06-11T01:40:40.331" v="57"/>
          <ac:spMkLst>
            <pc:docMk/>
            <pc:sldMk cId="2177063291" sldId="400"/>
            <ac:spMk id="2" creationId="{A8250F07-283C-F88D-3A4F-BA6F516B5145}"/>
          </ac:spMkLst>
        </pc:spChg>
        <pc:spChg chg="mod">
          <ac:chgData name="Sian Lun Lau" userId="310910b4-7615-45ca-9588-0095ac406379" providerId="ADAL" clId="{237C87FF-BA3A-9F42-8F6B-A83768C104EB}" dt="2024-06-11T01:40:48.927" v="58"/>
          <ac:spMkLst>
            <pc:docMk/>
            <pc:sldMk cId="2177063291" sldId="400"/>
            <ac:spMk id="3" creationId="{924A6615-B241-0799-0E57-A7D37E4453CC}"/>
          </ac:spMkLst>
        </pc:spChg>
        <pc:spChg chg="add mod">
          <ac:chgData name="Sian Lun Lau" userId="310910b4-7615-45ca-9588-0095ac406379" providerId="ADAL" clId="{237C87FF-BA3A-9F42-8F6B-A83768C104EB}" dt="2024-06-11T01:41:19.646" v="69" actId="1076"/>
          <ac:spMkLst>
            <pc:docMk/>
            <pc:sldMk cId="2177063291" sldId="400"/>
            <ac:spMk id="4" creationId="{0A4A690D-5777-984B-78D7-B62B2097C4B0}"/>
          </ac:spMkLst>
        </pc:spChg>
        <pc:picChg chg="add mod">
          <ac:chgData name="Sian Lun Lau" userId="310910b4-7615-45ca-9588-0095ac406379" providerId="ADAL" clId="{237C87FF-BA3A-9F42-8F6B-A83768C104EB}" dt="2024-06-11T01:41:42.835" v="73" actId="1076"/>
          <ac:picMkLst>
            <pc:docMk/>
            <pc:sldMk cId="2177063291" sldId="400"/>
            <ac:picMk id="5" creationId="{E4C9B772-AFF3-3B30-8FD0-E0307A6D05E4}"/>
          </ac:picMkLst>
        </pc:picChg>
      </pc:sldChg>
      <pc:sldChg chg="addSp modSp new mod">
        <pc:chgData name="Sian Lun Lau" userId="310910b4-7615-45ca-9588-0095ac406379" providerId="ADAL" clId="{237C87FF-BA3A-9F42-8F6B-A83768C104EB}" dt="2024-06-11T01:44:53.893" v="145" actId="1076"/>
        <pc:sldMkLst>
          <pc:docMk/>
          <pc:sldMk cId="14967730" sldId="401"/>
        </pc:sldMkLst>
        <pc:spChg chg="mod">
          <ac:chgData name="Sian Lun Lau" userId="310910b4-7615-45ca-9588-0095ac406379" providerId="ADAL" clId="{237C87FF-BA3A-9F42-8F6B-A83768C104EB}" dt="2024-06-11T01:44:15.612" v="127"/>
          <ac:spMkLst>
            <pc:docMk/>
            <pc:sldMk cId="14967730" sldId="401"/>
            <ac:spMk id="2" creationId="{1E60FB70-BA04-37BB-3B17-9C9A430587E1}"/>
          </ac:spMkLst>
        </pc:spChg>
        <pc:spChg chg="mod">
          <ac:chgData name="Sian Lun Lau" userId="310910b4-7615-45ca-9588-0095ac406379" providerId="ADAL" clId="{237C87FF-BA3A-9F42-8F6B-A83768C104EB}" dt="2024-06-11T01:44:28.880" v="137" actId="6549"/>
          <ac:spMkLst>
            <pc:docMk/>
            <pc:sldMk cId="14967730" sldId="401"/>
            <ac:spMk id="3" creationId="{6C74B210-6523-EE98-4089-EB58FBF3AF89}"/>
          </ac:spMkLst>
        </pc:spChg>
        <pc:spChg chg="add mod">
          <ac:chgData name="Sian Lun Lau" userId="310910b4-7615-45ca-9588-0095ac406379" providerId="ADAL" clId="{237C87FF-BA3A-9F42-8F6B-A83768C104EB}" dt="2024-06-11T01:44:44.424" v="141" actId="1076"/>
          <ac:spMkLst>
            <pc:docMk/>
            <pc:sldMk cId="14967730" sldId="401"/>
            <ac:spMk id="4" creationId="{20F87E58-202D-5463-83E5-5DBD88C01A1B}"/>
          </ac:spMkLst>
        </pc:spChg>
        <pc:picChg chg="add mod">
          <ac:chgData name="Sian Lun Lau" userId="310910b4-7615-45ca-9588-0095ac406379" providerId="ADAL" clId="{237C87FF-BA3A-9F42-8F6B-A83768C104EB}" dt="2024-06-11T01:44:53.893" v="145" actId="1076"/>
          <ac:picMkLst>
            <pc:docMk/>
            <pc:sldMk cId="14967730" sldId="401"/>
            <ac:picMk id="5" creationId="{E67F70F6-8D23-A66D-2336-EE518CC02D37}"/>
          </ac:picMkLst>
        </pc:picChg>
      </pc:sldChg>
      <pc:sldChg chg="addSp modSp new mod">
        <pc:chgData name="Sian Lun Lau" userId="310910b4-7615-45ca-9588-0095ac406379" providerId="ADAL" clId="{237C87FF-BA3A-9F42-8F6B-A83768C104EB}" dt="2024-06-11T01:45:48.313" v="175" actId="6549"/>
        <pc:sldMkLst>
          <pc:docMk/>
          <pc:sldMk cId="135982068" sldId="402"/>
        </pc:sldMkLst>
        <pc:spChg chg="mod">
          <ac:chgData name="Sian Lun Lau" userId="310910b4-7615-45ca-9588-0095ac406379" providerId="ADAL" clId="{237C87FF-BA3A-9F42-8F6B-A83768C104EB}" dt="2024-06-11T01:45:48.313" v="175" actId="6549"/>
          <ac:spMkLst>
            <pc:docMk/>
            <pc:sldMk cId="135982068" sldId="402"/>
            <ac:spMk id="2" creationId="{78E204AD-E8E3-A703-851A-A952FBDB0B22}"/>
          </ac:spMkLst>
        </pc:spChg>
        <pc:spChg chg="mod">
          <ac:chgData name="Sian Lun Lau" userId="310910b4-7615-45ca-9588-0095ac406379" providerId="ADAL" clId="{237C87FF-BA3A-9F42-8F6B-A83768C104EB}" dt="2024-06-11T01:45:14.072" v="152" actId="20577"/>
          <ac:spMkLst>
            <pc:docMk/>
            <pc:sldMk cId="135982068" sldId="402"/>
            <ac:spMk id="3" creationId="{89019609-2212-52BF-A9D3-F0F8AECBC355}"/>
          </ac:spMkLst>
        </pc:spChg>
        <pc:spChg chg="add mod">
          <ac:chgData name="Sian Lun Lau" userId="310910b4-7615-45ca-9588-0095ac406379" providerId="ADAL" clId="{237C87FF-BA3A-9F42-8F6B-A83768C104EB}" dt="2024-06-11T01:45:35.566" v="168" actId="1076"/>
          <ac:spMkLst>
            <pc:docMk/>
            <pc:sldMk cId="135982068" sldId="402"/>
            <ac:spMk id="4" creationId="{BD70B779-8891-037B-2533-37CB18474233}"/>
          </ac:spMkLst>
        </pc:spChg>
        <pc:picChg chg="add mod">
          <ac:chgData name="Sian Lun Lau" userId="310910b4-7615-45ca-9588-0095ac406379" providerId="ADAL" clId="{237C87FF-BA3A-9F42-8F6B-A83768C104EB}" dt="2024-06-11T01:45:45.889" v="172" actId="1076"/>
          <ac:picMkLst>
            <pc:docMk/>
            <pc:sldMk cId="135982068" sldId="402"/>
            <ac:picMk id="5" creationId="{BBFE3B3D-C068-0436-6A29-4AE959D5E1A1}"/>
          </ac:picMkLst>
        </pc:picChg>
      </pc:sldChg>
      <pc:sldChg chg="addSp modSp new mod">
        <pc:chgData name="Sian Lun Lau" userId="310910b4-7615-45ca-9588-0095ac406379" providerId="ADAL" clId="{237C87FF-BA3A-9F42-8F6B-A83768C104EB}" dt="2024-06-11T01:47:07.029" v="217" actId="1076"/>
        <pc:sldMkLst>
          <pc:docMk/>
          <pc:sldMk cId="1415887264" sldId="403"/>
        </pc:sldMkLst>
        <pc:spChg chg="mod">
          <ac:chgData name="Sian Lun Lau" userId="310910b4-7615-45ca-9588-0095ac406379" providerId="ADAL" clId="{237C87FF-BA3A-9F42-8F6B-A83768C104EB}" dt="2024-06-11T01:46:17.561" v="185" actId="20577"/>
          <ac:spMkLst>
            <pc:docMk/>
            <pc:sldMk cId="1415887264" sldId="403"/>
            <ac:spMk id="2" creationId="{76319C85-2F41-87DF-F578-47E2412D2881}"/>
          </ac:spMkLst>
        </pc:spChg>
        <pc:spChg chg="mod">
          <ac:chgData name="Sian Lun Lau" userId="310910b4-7615-45ca-9588-0095ac406379" providerId="ADAL" clId="{237C87FF-BA3A-9F42-8F6B-A83768C104EB}" dt="2024-06-11T01:47:04.398" v="216" actId="14100"/>
          <ac:spMkLst>
            <pc:docMk/>
            <pc:sldMk cId="1415887264" sldId="403"/>
            <ac:spMk id="3" creationId="{7FAB380F-E7EB-AE81-0BDB-799ED680623B}"/>
          </ac:spMkLst>
        </pc:spChg>
        <pc:picChg chg="add mod">
          <ac:chgData name="Sian Lun Lau" userId="310910b4-7615-45ca-9588-0095ac406379" providerId="ADAL" clId="{237C87FF-BA3A-9F42-8F6B-A83768C104EB}" dt="2024-06-11T01:47:07.029" v="217" actId="1076"/>
          <ac:picMkLst>
            <pc:docMk/>
            <pc:sldMk cId="1415887264" sldId="403"/>
            <ac:picMk id="4" creationId="{0AF9F35F-5B93-4C35-8C48-15FE7490BC5E}"/>
          </ac:picMkLst>
        </pc:picChg>
      </pc:sldChg>
      <pc:sldChg chg="addSp delSp modSp new mod chgLayout">
        <pc:chgData name="Sian Lun Lau" userId="310910b4-7615-45ca-9588-0095ac406379" providerId="ADAL" clId="{237C87FF-BA3A-9F42-8F6B-A83768C104EB}" dt="2024-06-11T01:50:40.524" v="312" actId="1076"/>
        <pc:sldMkLst>
          <pc:docMk/>
          <pc:sldMk cId="2809154472" sldId="404"/>
        </pc:sldMkLst>
        <pc:spChg chg="mod ord">
          <ac:chgData name="Sian Lun Lau" userId="310910b4-7615-45ca-9588-0095ac406379" providerId="ADAL" clId="{237C87FF-BA3A-9F42-8F6B-A83768C104EB}" dt="2024-06-11T01:50:03.511" v="299" actId="6264"/>
          <ac:spMkLst>
            <pc:docMk/>
            <pc:sldMk cId="2809154472" sldId="404"/>
            <ac:spMk id="2" creationId="{00A23A31-D6C1-775E-E5CB-E87DC5DD694F}"/>
          </ac:spMkLst>
        </pc:spChg>
        <pc:spChg chg="mod ord">
          <ac:chgData name="Sian Lun Lau" userId="310910b4-7615-45ca-9588-0095ac406379" providerId="ADAL" clId="{237C87FF-BA3A-9F42-8F6B-A83768C104EB}" dt="2024-06-11T01:50:38.805" v="311" actId="14100"/>
          <ac:spMkLst>
            <pc:docMk/>
            <pc:sldMk cId="2809154472" sldId="404"/>
            <ac:spMk id="3" creationId="{51A8D756-39F5-5683-4FA4-F1A295E1A594}"/>
          </ac:spMkLst>
        </pc:spChg>
        <pc:spChg chg="add mod">
          <ac:chgData name="Sian Lun Lau" userId="310910b4-7615-45ca-9588-0095ac406379" providerId="ADAL" clId="{237C87FF-BA3A-9F42-8F6B-A83768C104EB}" dt="2024-06-11T01:50:40.524" v="312" actId="1076"/>
          <ac:spMkLst>
            <pc:docMk/>
            <pc:sldMk cId="2809154472" sldId="404"/>
            <ac:spMk id="5" creationId="{6EFF7ED2-D19D-255B-5EE1-68821A085A17}"/>
          </ac:spMkLst>
        </pc:spChg>
        <pc:spChg chg="add del mod">
          <ac:chgData name="Sian Lun Lau" userId="310910b4-7615-45ca-9588-0095ac406379" providerId="ADAL" clId="{237C87FF-BA3A-9F42-8F6B-A83768C104EB}" dt="2024-06-11T01:50:02.558" v="298" actId="6264"/>
          <ac:spMkLst>
            <pc:docMk/>
            <pc:sldMk cId="2809154472" sldId="404"/>
            <ac:spMk id="6" creationId="{A663C5B2-ADA9-85D2-1946-9C9FFA3F930A}"/>
          </ac:spMkLst>
        </pc:spChg>
        <pc:spChg chg="add del mod">
          <ac:chgData name="Sian Lun Lau" userId="310910b4-7615-45ca-9588-0095ac406379" providerId="ADAL" clId="{237C87FF-BA3A-9F42-8F6B-A83768C104EB}" dt="2024-06-11T01:50:02.558" v="298" actId="6264"/>
          <ac:spMkLst>
            <pc:docMk/>
            <pc:sldMk cId="2809154472" sldId="404"/>
            <ac:spMk id="7" creationId="{A5CF134F-A1A9-3213-C7AF-474B6D36AE10}"/>
          </ac:spMkLst>
        </pc:spChg>
        <pc:spChg chg="add del mod">
          <ac:chgData name="Sian Lun Lau" userId="310910b4-7615-45ca-9588-0095ac406379" providerId="ADAL" clId="{237C87FF-BA3A-9F42-8F6B-A83768C104EB}" dt="2024-06-11T01:50:03.511" v="299" actId="6264"/>
          <ac:spMkLst>
            <pc:docMk/>
            <pc:sldMk cId="2809154472" sldId="404"/>
            <ac:spMk id="8" creationId="{E875C73E-2D2A-5C0E-CC5C-6FC9F464D256}"/>
          </ac:spMkLst>
        </pc:spChg>
        <pc:spChg chg="add del mod">
          <ac:chgData name="Sian Lun Lau" userId="310910b4-7615-45ca-9588-0095ac406379" providerId="ADAL" clId="{237C87FF-BA3A-9F42-8F6B-A83768C104EB}" dt="2024-06-11T01:50:03.511" v="299" actId="6264"/>
          <ac:spMkLst>
            <pc:docMk/>
            <pc:sldMk cId="2809154472" sldId="404"/>
            <ac:spMk id="9" creationId="{1573EBBA-2171-3662-A881-9D851942832F}"/>
          </ac:spMkLst>
        </pc:spChg>
        <pc:picChg chg="add mod">
          <ac:chgData name="Sian Lun Lau" userId="310910b4-7615-45ca-9588-0095ac406379" providerId="ADAL" clId="{237C87FF-BA3A-9F42-8F6B-A83768C104EB}" dt="2024-06-11T01:49:11.411" v="285" actId="1076"/>
          <ac:picMkLst>
            <pc:docMk/>
            <pc:sldMk cId="2809154472" sldId="404"/>
            <ac:picMk id="4" creationId="{2D1F00BB-CA04-E067-82FA-8D7BA3F418B4}"/>
          </ac:picMkLst>
        </pc:picChg>
      </pc:sldChg>
      <pc:sldChg chg="addSp modSp new mod ord">
        <pc:chgData name="Sian Lun Lau" userId="310910b4-7615-45ca-9588-0095ac406379" providerId="ADAL" clId="{237C87FF-BA3A-9F42-8F6B-A83768C104EB}" dt="2024-06-11T01:48:29.666" v="271" actId="20578"/>
        <pc:sldMkLst>
          <pc:docMk/>
          <pc:sldMk cId="2902059127" sldId="405"/>
        </pc:sldMkLst>
        <pc:spChg chg="mod">
          <ac:chgData name="Sian Lun Lau" userId="310910b4-7615-45ca-9588-0095ac406379" providerId="ADAL" clId="{237C87FF-BA3A-9F42-8F6B-A83768C104EB}" dt="2024-06-11T01:47:20.298" v="220"/>
          <ac:spMkLst>
            <pc:docMk/>
            <pc:sldMk cId="2902059127" sldId="405"/>
            <ac:spMk id="2" creationId="{67F6BCE3-9C17-78F9-408A-59ACD1637492}"/>
          </ac:spMkLst>
        </pc:spChg>
        <pc:spChg chg="mod">
          <ac:chgData name="Sian Lun Lau" userId="310910b4-7615-45ca-9588-0095ac406379" providerId="ADAL" clId="{237C87FF-BA3A-9F42-8F6B-A83768C104EB}" dt="2024-06-11T01:47:38.378" v="237" actId="6549"/>
          <ac:spMkLst>
            <pc:docMk/>
            <pc:sldMk cId="2902059127" sldId="405"/>
            <ac:spMk id="3" creationId="{2F88466E-009B-8D66-202A-2D2F87BD2DE2}"/>
          </ac:spMkLst>
        </pc:spChg>
        <pc:spChg chg="add mod">
          <ac:chgData name="Sian Lun Lau" userId="310910b4-7615-45ca-9588-0095ac406379" providerId="ADAL" clId="{237C87FF-BA3A-9F42-8F6B-A83768C104EB}" dt="2024-06-11T01:48:27.755" v="270" actId="20577"/>
          <ac:spMkLst>
            <pc:docMk/>
            <pc:sldMk cId="2902059127" sldId="405"/>
            <ac:spMk id="5" creationId="{9F089143-E191-5958-09FA-786A9096B300}"/>
          </ac:spMkLst>
        </pc:spChg>
        <pc:picChg chg="add mod">
          <ac:chgData name="Sian Lun Lau" userId="310910b4-7615-45ca-9588-0095ac406379" providerId="ADAL" clId="{237C87FF-BA3A-9F42-8F6B-A83768C104EB}" dt="2024-06-11T01:47:49.947" v="241" actId="1076"/>
          <ac:picMkLst>
            <pc:docMk/>
            <pc:sldMk cId="2902059127" sldId="405"/>
            <ac:picMk id="4" creationId="{17338547-FE56-07C5-6E9C-7DAA9477FB25}"/>
          </ac:picMkLst>
        </pc:picChg>
      </pc:sldChg>
      <pc:sldChg chg="addSp modSp new mod">
        <pc:chgData name="Sian Lun Lau" userId="310910b4-7615-45ca-9588-0095ac406379" providerId="ADAL" clId="{237C87FF-BA3A-9F42-8F6B-A83768C104EB}" dt="2024-06-11T01:51:33.590" v="333" actId="1076"/>
        <pc:sldMkLst>
          <pc:docMk/>
          <pc:sldMk cId="768218617" sldId="406"/>
        </pc:sldMkLst>
        <pc:spChg chg="mod">
          <ac:chgData name="Sian Lun Lau" userId="310910b4-7615-45ca-9588-0095ac406379" providerId="ADAL" clId="{237C87FF-BA3A-9F42-8F6B-A83768C104EB}" dt="2024-06-11T01:50:53.319" v="317" actId="20577"/>
          <ac:spMkLst>
            <pc:docMk/>
            <pc:sldMk cId="768218617" sldId="406"/>
            <ac:spMk id="2" creationId="{8EE1EF0E-FDFB-2174-765D-7E1A583FC592}"/>
          </ac:spMkLst>
        </pc:spChg>
        <pc:spChg chg="mod">
          <ac:chgData name="Sian Lun Lau" userId="310910b4-7615-45ca-9588-0095ac406379" providerId="ADAL" clId="{237C87FF-BA3A-9F42-8F6B-A83768C104EB}" dt="2024-06-11T01:51:06.687" v="325" actId="6549"/>
          <ac:spMkLst>
            <pc:docMk/>
            <pc:sldMk cId="768218617" sldId="406"/>
            <ac:spMk id="3" creationId="{FD7C456B-1771-DE05-48EE-CDFB2DD5C414}"/>
          </ac:spMkLst>
        </pc:spChg>
        <pc:spChg chg="add mod">
          <ac:chgData name="Sian Lun Lau" userId="310910b4-7615-45ca-9588-0095ac406379" providerId="ADAL" clId="{237C87FF-BA3A-9F42-8F6B-A83768C104EB}" dt="2024-06-11T01:51:20.503" v="329" actId="20577"/>
          <ac:spMkLst>
            <pc:docMk/>
            <pc:sldMk cId="768218617" sldId="406"/>
            <ac:spMk id="4" creationId="{9EF0E744-FE4B-7340-7132-392BFDA21DCB}"/>
          </ac:spMkLst>
        </pc:spChg>
        <pc:picChg chg="add mod">
          <ac:chgData name="Sian Lun Lau" userId="310910b4-7615-45ca-9588-0095ac406379" providerId="ADAL" clId="{237C87FF-BA3A-9F42-8F6B-A83768C104EB}" dt="2024-06-11T01:51:33.590" v="333" actId="1076"/>
          <ac:picMkLst>
            <pc:docMk/>
            <pc:sldMk cId="768218617" sldId="406"/>
            <ac:picMk id="5" creationId="{839B1FC8-2E82-26FF-B682-1023A70FA214}"/>
          </ac:picMkLst>
        </pc:picChg>
      </pc:sldChg>
      <pc:sldChg chg="new del">
        <pc:chgData name="Sian Lun Lau" userId="310910b4-7615-45ca-9588-0095ac406379" providerId="ADAL" clId="{237C87FF-BA3A-9F42-8F6B-A83768C104EB}" dt="2024-06-11T01:52:27.526" v="375" actId="2696"/>
        <pc:sldMkLst>
          <pc:docMk/>
          <pc:sldMk cId="3690533421" sldId="407"/>
        </pc:sldMkLst>
      </pc:sldChg>
      <pc:sldChg chg="modSp new mod ord">
        <pc:chgData name="Sian Lun Lau" userId="310910b4-7615-45ca-9588-0095ac406379" providerId="ADAL" clId="{237C87FF-BA3A-9F42-8F6B-A83768C104EB}" dt="2024-06-11T01:52:19.070" v="374" actId="20578"/>
        <pc:sldMkLst>
          <pc:docMk/>
          <pc:sldMk cId="1977426875" sldId="408"/>
        </pc:sldMkLst>
        <pc:spChg chg="mod">
          <ac:chgData name="Sian Lun Lau" userId="310910b4-7615-45ca-9588-0095ac406379" providerId="ADAL" clId="{237C87FF-BA3A-9F42-8F6B-A83768C104EB}" dt="2024-06-11T01:51:42.209" v="336"/>
          <ac:spMkLst>
            <pc:docMk/>
            <pc:sldMk cId="1977426875" sldId="408"/>
            <ac:spMk id="2" creationId="{2ADEF49D-40B1-982D-18C4-87DA31C4160B}"/>
          </ac:spMkLst>
        </pc:spChg>
        <pc:spChg chg="mod">
          <ac:chgData name="Sian Lun Lau" userId="310910b4-7615-45ca-9588-0095ac406379" providerId="ADAL" clId="{237C87FF-BA3A-9F42-8F6B-A83768C104EB}" dt="2024-06-11T01:52:14.315" v="373" actId="20577"/>
          <ac:spMkLst>
            <pc:docMk/>
            <pc:sldMk cId="1977426875" sldId="408"/>
            <ac:spMk id="3" creationId="{B5F8C15D-A85E-E924-9B3E-AB8B09D30CFD}"/>
          </ac:spMkLst>
        </pc:spChg>
      </pc:sldChg>
      <pc:sldChg chg="modSp new mod">
        <pc:chgData name="Sian Lun Lau" userId="310910b4-7615-45ca-9588-0095ac406379" providerId="ADAL" clId="{237C87FF-BA3A-9F42-8F6B-A83768C104EB}" dt="2024-06-11T01:52:50.264" v="452" actId="20577"/>
        <pc:sldMkLst>
          <pc:docMk/>
          <pc:sldMk cId="1402432470" sldId="409"/>
        </pc:sldMkLst>
        <pc:spChg chg="mod">
          <ac:chgData name="Sian Lun Lau" userId="310910b4-7615-45ca-9588-0095ac406379" providerId="ADAL" clId="{237C87FF-BA3A-9F42-8F6B-A83768C104EB}" dt="2024-06-11T01:52:44.278" v="435" actId="20577"/>
          <ac:spMkLst>
            <pc:docMk/>
            <pc:sldMk cId="1402432470" sldId="409"/>
            <ac:spMk id="2" creationId="{12878347-E442-1F08-17BC-0305777C6CA7}"/>
          </ac:spMkLst>
        </pc:spChg>
        <pc:spChg chg="mod">
          <ac:chgData name="Sian Lun Lau" userId="310910b4-7615-45ca-9588-0095ac406379" providerId="ADAL" clId="{237C87FF-BA3A-9F42-8F6B-A83768C104EB}" dt="2024-06-11T01:52:50.264" v="452" actId="20577"/>
          <ac:spMkLst>
            <pc:docMk/>
            <pc:sldMk cId="1402432470" sldId="409"/>
            <ac:spMk id="3" creationId="{EF1CDF9A-A7D0-D099-4ADF-FBEF53027A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432E8-3A9E-2E4A-8723-AEABBEB7021E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19AD4-BE04-DD4E-8569-5F6B2AA18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19AD4-BE04-DD4E-8569-5F6B2AA18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8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19AD4-BE04-DD4E-8569-5F6B2AA188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0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96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53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8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8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5B19-F3DD-2941-9133-FFFBB82E63A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B8D483-AD60-A94A-9A0B-1A13941E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hadoopilluminated.com/hadoop_illuminated/Hardware_Software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5225B6F9-06C6-6E46-B420-79FB7B6CA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970" t="3004" r="26569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0B1B7-6776-8C40-AAD2-5669C848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IST3134 – Hadoop Ecosystem and </a:t>
            </a:r>
            <a:r>
              <a:rPr lang="en-US" sz="4400"/>
              <a:t>More MapReduce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5C79-1A31-D64C-8AA0-6DDDA8566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C1127-2B1B-FA4D-A507-AD661B07CD5D}"/>
              </a:ext>
            </a:extLst>
          </p:cNvPr>
          <p:cNvSpPr txBox="1"/>
          <p:nvPr/>
        </p:nvSpPr>
        <p:spPr>
          <a:xfrm>
            <a:off x="9521077" y="6657945"/>
            <a:ext cx="26709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hadoopilluminated.com/hadoop_illuminated/Hardware_Softwar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C859-89E0-DE96-F6C2-13D55262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Storage: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D4A1-70F0-34FF-B7D7-EC048C31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HBase = Hadoop database</a:t>
            </a:r>
          </a:p>
          <a:p>
            <a:r>
              <a:rPr lang="en-GB" dirty="0"/>
              <a:t>It is a ‘NoSQL’ datastore</a:t>
            </a:r>
          </a:p>
          <a:p>
            <a:pPr lvl="1"/>
            <a:r>
              <a:rPr lang="en-GB" dirty="0"/>
              <a:t>Therefore no SQL access unless via other tools such as Apache Phoenix, Hive or Impala</a:t>
            </a:r>
          </a:p>
          <a:p>
            <a:r>
              <a:rPr lang="en-GB" dirty="0"/>
              <a:t>It can store massive amounts of data</a:t>
            </a:r>
          </a:p>
          <a:p>
            <a:pPr lvl="1"/>
            <a:r>
              <a:rPr lang="en-GB" dirty="0"/>
              <a:t>Petabytes or more</a:t>
            </a:r>
          </a:p>
          <a:p>
            <a:r>
              <a:rPr lang="en-GB" dirty="0"/>
              <a:t>It runs on HDFS, providing Bigtable-like capabilities for Hadoop</a:t>
            </a:r>
          </a:p>
          <a:p>
            <a:pPr lvl="1"/>
            <a:r>
              <a:rPr lang="en-GB" dirty="0"/>
              <a:t>Note: Bigtable is developed by Google, since 2004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E0ED5-C847-3592-0613-A4187A28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27" y="432694"/>
            <a:ext cx="2854727" cy="21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C859-89E0-DE96-F6C2-13D55262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D4A1-70F0-34FF-B7D7-EC048C31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High write throughput</a:t>
            </a:r>
          </a:p>
          <a:p>
            <a:pPr lvl="1"/>
            <a:r>
              <a:rPr lang="en-GB" dirty="0"/>
              <a:t>Scales to hundreds of thousands of inserts per second</a:t>
            </a:r>
          </a:p>
          <a:p>
            <a:r>
              <a:rPr lang="en-GB" dirty="0"/>
              <a:t>Handles sparse data well</a:t>
            </a:r>
          </a:p>
          <a:p>
            <a:pPr lvl="1"/>
            <a:r>
              <a:rPr lang="en-GB" dirty="0"/>
              <a:t>No wasted spaces for empty columns in a row</a:t>
            </a:r>
          </a:p>
          <a:p>
            <a:pPr lvl="1"/>
            <a:r>
              <a:rPr lang="en-GB" dirty="0"/>
              <a:t>Note: </a:t>
            </a:r>
            <a:r>
              <a:rPr lang="en-MY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small amounts of information caught within a large collection of empty or unimportant data, such as finding the 50 largest items in a group of 2 billion records or finding the non-zero items representing less than 0.1% of a huge collection.</a:t>
            </a:r>
            <a:endParaRPr lang="en-GB" dirty="0"/>
          </a:p>
          <a:p>
            <a:r>
              <a:rPr lang="en-GB" dirty="0"/>
              <a:t>Limited access model</a:t>
            </a:r>
          </a:p>
          <a:p>
            <a:pPr lvl="1"/>
            <a:r>
              <a:rPr lang="en-GB" dirty="0"/>
              <a:t>Optimized for lookup of a row by key rather than full queries</a:t>
            </a:r>
          </a:p>
          <a:p>
            <a:pPr lvl="1"/>
            <a:r>
              <a:rPr lang="en-GB" dirty="0"/>
              <a:t>No transactions: single row operations only</a:t>
            </a:r>
          </a:p>
          <a:p>
            <a:pPr lvl="1"/>
            <a:r>
              <a:rPr lang="en-GB" dirty="0"/>
              <a:t>Only one column (the ‘row key’) is indexed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E0ED5-C847-3592-0613-A4187A28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27" y="432694"/>
            <a:ext cx="2854727" cy="21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3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032-CBEC-6C9E-14DF-7CD3BA30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HBase vs Traditional RDBMS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26F8A-6B6D-2975-8180-0DAAAC9D5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354094"/>
              </p:ext>
            </p:extLst>
          </p:nvPr>
        </p:nvGraphicFramePr>
        <p:xfrm>
          <a:off x="677863" y="2160588"/>
          <a:ext cx="8596311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89380716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5001892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9253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Row-oriented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Column-oriented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3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5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Single row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1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5"/>
                          </a:solidFill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Get/put/scan</a:t>
                      </a:r>
                      <a:r>
                        <a:rPr lang="en-GB" dirty="0"/>
                        <a:t> (or SQL via </a:t>
                      </a:r>
                      <a:r>
                        <a:rPr lang="en-GB" dirty="0">
                          <a:solidFill>
                            <a:schemeClr val="accent5"/>
                          </a:solidFill>
                        </a:rPr>
                        <a:t>Phoenix, Hive or Impala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Authentication/ 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Kerberos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1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5"/>
                          </a:solidFill>
                        </a:rPr>
                        <a:t>Any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Row-key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6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 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5"/>
                          </a:solidFill>
                        </a:rPr>
                        <a:t>PB+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9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Read/write throughput (queries per 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5"/>
                          </a:solidFill>
                        </a:rPr>
                        <a:t>Millions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6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4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5A43-496C-C802-B4FB-2A531580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HBase?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01E9-0098-E7C6-7828-6B5B19B3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plain HDFS if...</a:t>
            </a:r>
          </a:p>
          <a:p>
            <a:pPr lvl="1"/>
            <a:r>
              <a:rPr lang="en-GB" dirty="0"/>
              <a:t>You only append to your dataset (no random write)</a:t>
            </a:r>
          </a:p>
          <a:p>
            <a:pPr lvl="1"/>
            <a:r>
              <a:rPr lang="en-GB" dirty="0"/>
              <a:t>You usually read the whole dataset (no random read)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Use HBase if...</a:t>
            </a:r>
          </a:p>
          <a:p>
            <a:pPr lvl="1"/>
            <a:r>
              <a:rPr lang="en-GB" dirty="0"/>
              <a:t>You need random write and/or read</a:t>
            </a:r>
          </a:p>
          <a:p>
            <a:pPr lvl="1"/>
            <a:r>
              <a:rPr lang="en-GB" dirty="0"/>
              <a:t>You do thousands of operations per second on TB+ of data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Use an RDBMS if...</a:t>
            </a:r>
          </a:p>
          <a:p>
            <a:pPr lvl="1"/>
            <a:r>
              <a:rPr lang="en-GB" dirty="0"/>
              <a:t>Your data fits on one big node</a:t>
            </a:r>
          </a:p>
          <a:p>
            <a:pPr lvl="1"/>
            <a:r>
              <a:rPr lang="en-GB" dirty="0"/>
              <a:t>You need full transaction support – You need real-Mme query 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88CF8-B27F-26E5-B68E-DDD7DCE0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91" y="3427875"/>
            <a:ext cx="1572695" cy="116317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10A8D19-1B77-5D07-F855-A61C5D39B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3" t="17521" r="20782" b="34978"/>
          <a:stretch/>
        </p:blipFill>
        <p:spPr bwMode="auto">
          <a:xfrm>
            <a:off x="7567086" y="2229322"/>
            <a:ext cx="2781300" cy="9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base - Free seo and web icons">
            <a:extLst>
              <a:ext uri="{FF2B5EF4-FFF2-40B4-BE49-F238E27FC236}">
                <a16:creationId xmlns:a16="http://schemas.microsoft.com/office/drawing/2014/main" id="{0BD36B8D-E222-8FC6-C98A-ADB6402C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1" y="4719437"/>
            <a:ext cx="968364" cy="9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6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58E7-81FC-0A7D-91F1-ABBA9587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integration: Flume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95CB-E20C-B3FA-8598-AA96D8AB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 What is Flume?</a:t>
            </a:r>
          </a:p>
          <a:p>
            <a:pPr lvl="1"/>
            <a:r>
              <a:rPr lang="en-GB" dirty="0"/>
              <a:t>A service to move large amounts of data in real Mme – Example: storing log files in HDFS</a:t>
            </a:r>
          </a:p>
          <a:p>
            <a:r>
              <a:rPr lang="en-GB" dirty="0"/>
              <a:t>Flume imports data into HDFS as it is generated – Instead of batch-processing it later</a:t>
            </a:r>
          </a:p>
          <a:p>
            <a:pPr lvl="1"/>
            <a:r>
              <a:rPr lang="en-GB" dirty="0"/>
              <a:t>For example, log files from a Web server</a:t>
            </a:r>
          </a:p>
          <a:p>
            <a:r>
              <a:rPr lang="en-GB" dirty="0"/>
              <a:t>Flume is</a:t>
            </a:r>
          </a:p>
          <a:p>
            <a:pPr lvl="1"/>
            <a:r>
              <a:rPr lang="en-GB" dirty="0"/>
              <a:t>Distributed</a:t>
            </a:r>
          </a:p>
          <a:p>
            <a:pPr lvl="1"/>
            <a:r>
              <a:rPr lang="en-GB" dirty="0"/>
              <a:t>Reliable and available</a:t>
            </a:r>
          </a:p>
          <a:p>
            <a:pPr lvl="1"/>
            <a:r>
              <a:rPr lang="en-GB" dirty="0"/>
              <a:t>Horizontally scalable</a:t>
            </a:r>
          </a:p>
          <a:p>
            <a:pPr lvl="1"/>
            <a:r>
              <a:rPr lang="en-GB" dirty="0"/>
              <a:t>Extensible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D3F7CF0-0873-B15C-3A6D-5DAFC3E0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66" y="19050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1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1A66-F77C-CB29-EB91-DAA0C3A2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Flume: 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C60B-33EA-D42E-07CA-890BCC8E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Collect data as it is produced</a:t>
            </a:r>
          </a:p>
          <a:p>
            <a:pPr lvl="1"/>
            <a:r>
              <a:rPr lang="en-GB" dirty="0"/>
              <a:t>Files, </a:t>
            </a:r>
            <a:r>
              <a:rPr lang="en-GB" dirty="0" err="1"/>
              <a:t>syslogs</a:t>
            </a:r>
            <a:r>
              <a:rPr lang="en-GB" dirty="0"/>
              <a:t>, </a:t>
            </a:r>
            <a:r>
              <a:rPr lang="en-GB" dirty="0" err="1"/>
              <a:t>stdout</a:t>
            </a:r>
            <a:r>
              <a:rPr lang="en-GB" dirty="0"/>
              <a:t> or custom source</a:t>
            </a:r>
          </a:p>
          <a:p>
            <a:r>
              <a:rPr lang="en-GB" dirty="0"/>
              <a:t>Process in place</a:t>
            </a:r>
          </a:p>
          <a:p>
            <a:pPr lvl="1"/>
            <a:r>
              <a:rPr lang="en-GB" dirty="0"/>
              <a:t>e.g., encrypt, compress</a:t>
            </a:r>
          </a:p>
          <a:p>
            <a:r>
              <a:rPr lang="en-GB" dirty="0"/>
              <a:t>Pre-process data before storing</a:t>
            </a:r>
          </a:p>
          <a:p>
            <a:pPr lvl="1"/>
            <a:r>
              <a:rPr lang="en-GB" dirty="0"/>
              <a:t>e.g., transform, scrub, enrich</a:t>
            </a:r>
          </a:p>
          <a:p>
            <a:r>
              <a:rPr lang="en-GB" dirty="0"/>
              <a:t>Write in parallel</a:t>
            </a:r>
          </a:p>
          <a:p>
            <a:pPr lvl="1"/>
            <a:r>
              <a:rPr lang="en-GB" dirty="0"/>
              <a:t>Scalable throughput</a:t>
            </a:r>
          </a:p>
          <a:p>
            <a:r>
              <a:rPr lang="en-GB" dirty="0"/>
              <a:t>Store in any format</a:t>
            </a:r>
          </a:p>
          <a:p>
            <a:pPr lvl="1"/>
            <a:r>
              <a:rPr lang="en-GB" dirty="0"/>
              <a:t>Text, compressed, binary, or custom sink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18C21-D4E5-35D4-6A20-7ADECD35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0000"/>
            <a:ext cx="4953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AD0-71B5-3805-D353-D6B95D9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integration: 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75FB-7FEA-E4CB-43FA-FB2D6FA6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Sqoop transfers data between RDBMSs and HDFS</a:t>
            </a:r>
          </a:p>
          <a:p>
            <a:pPr lvl="1"/>
            <a:r>
              <a:rPr lang="en-GB" dirty="0"/>
              <a:t>Does this very efficiently via a Map-only MapReduce job</a:t>
            </a:r>
          </a:p>
          <a:p>
            <a:pPr lvl="1"/>
            <a:r>
              <a:rPr lang="en-GB" dirty="0"/>
              <a:t>Supports JDBC, ODBC, and several specific databases</a:t>
            </a:r>
          </a:p>
          <a:p>
            <a:pPr lvl="1"/>
            <a:r>
              <a:rPr lang="en-GB" dirty="0"/>
              <a:t>“Sqoop” = “SQL to Hadoop”</a:t>
            </a:r>
          </a:p>
          <a:p>
            <a:pPr lvl="1"/>
            <a:endParaRPr lang="en-GB" dirty="0"/>
          </a:p>
          <a:p>
            <a:r>
              <a:rPr lang="en-GB" dirty="0"/>
              <a:t>“retired” since 2021</a:t>
            </a:r>
          </a:p>
          <a:p>
            <a:pPr lvl="1"/>
            <a:r>
              <a:rPr lang="en-GB" dirty="0"/>
              <a:t>Moved into Attic – means it is inactive</a:t>
            </a:r>
          </a:p>
          <a:p>
            <a:pPr lvl="1"/>
            <a:r>
              <a:rPr lang="en-GB" dirty="0"/>
              <a:t>Still usable but no more support/further development</a:t>
            </a:r>
          </a:p>
          <a:p>
            <a:pPr lvl="1"/>
            <a:r>
              <a:rPr lang="en-GB" dirty="0"/>
              <a:t>Alternative: Spark, Kafka (via </a:t>
            </a:r>
            <a:r>
              <a:rPr lang="en-MY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JDBC-Connector)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3074" name="Picture 2" descr="Sqoop">
            <a:extLst>
              <a:ext uri="{FF2B5EF4-FFF2-40B4-BE49-F238E27FC236}">
                <a16:creationId xmlns:a16="http://schemas.microsoft.com/office/drawing/2014/main" id="{E92CD7F5-3AD0-B9BB-E1C6-C29A0E63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84" y="599941"/>
            <a:ext cx="19177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5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0527-32E8-C78B-08D7-9B22C29C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Data Analysis: Hive, Pig, and Impala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BC5C-4413-4ADF-2F87-9FB2528D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Why Hive, Pig and Impala and not MapReduce?</a:t>
            </a:r>
          </a:p>
          <a:p>
            <a:pPr lvl="1"/>
            <a:r>
              <a:rPr lang="en-GB" dirty="0"/>
              <a:t>Because - while powerful, MapReduce is hard to master</a:t>
            </a:r>
          </a:p>
          <a:p>
            <a:r>
              <a:rPr lang="en-GB" dirty="0"/>
              <a:t>The solution: Ecosystem software to run on top of MapReduce</a:t>
            </a:r>
          </a:p>
        </p:txBody>
      </p:sp>
      <p:pic>
        <p:nvPicPr>
          <p:cNvPr id="4098" name="Picture 2" descr="Apache Hive - Wikipedia">
            <a:extLst>
              <a:ext uri="{FF2B5EF4-FFF2-40B4-BE49-F238E27FC236}">
                <a16:creationId xmlns:a16="http://schemas.microsoft.com/office/drawing/2014/main" id="{8CFA24C1-41C7-C527-2053-7400E1C6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" y="4403051"/>
            <a:ext cx="1394460" cy="125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ache Pig Logo">
            <a:extLst>
              <a:ext uri="{FF2B5EF4-FFF2-40B4-BE49-F238E27FC236}">
                <a16:creationId xmlns:a16="http://schemas.microsoft.com/office/drawing/2014/main" id="{3A4EA28E-C935-767C-E0EB-E3A5DE06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91" y="4606220"/>
            <a:ext cx="2249510" cy="9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8A4236E-5494-737C-A225-1FADB7BD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67" y="3947882"/>
            <a:ext cx="1155700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44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0527-32E8-C78B-08D7-9B22C29C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Hive,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BC5C-4413-4ADF-2F87-9FB2528D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Hive and Pig</a:t>
            </a:r>
          </a:p>
          <a:p>
            <a:pPr lvl="1"/>
            <a:r>
              <a:rPr lang="en-GB" dirty="0"/>
              <a:t>Languages for querying and manipulating data</a:t>
            </a:r>
          </a:p>
          <a:p>
            <a:pPr lvl="1"/>
            <a:r>
              <a:rPr lang="en-GB" dirty="0"/>
              <a:t>Leverage existing skillsets</a:t>
            </a:r>
          </a:p>
          <a:p>
            <a:pPr lvl="2"/>
            <a:r>
              <a:rPr lang="en-GB" dirty="0"/>
              <a:t>Data analysts who use SQL</a:t>
            </a:r>
          </a:p>
          <a:p>
            <a:pPr lvl="2"/>
            <a:r>
              <a:rPr lang="en-GB" dirty="0"/>
              <a:t>Programmers who use scripting languages </a:t>
            </a:r>
          </a:p>
          <a:p>
            <a:pPr lvl="1"/>
            <a:r>
              <a:rPr lang="en-GB" dirty="0"/>
              <a:t>Open-source Apache projects</a:t>
            </a:r>
          </a:p>
          <a:p>
            <a:pPr lvl="2"/>
            <a:r>
              <a:rPr lang="en-GB" dirty="0"/>
              <a:t>Hive initially developed at Facebook</a:t>
            </a:r>
          </a:p>
          <a:p>
            <a:pPr lvl="2"/>
            <a:r>
              <a:rPr lang="en-GB" dirty="0"/>
              <a:t>Pig Initially developed at Yahoo!</a:t>
            </a:r>
          </a:p>
          <a:p>
            <a:r>
              <a:rPr lang="en-GB" dirty="0"/>
              <a:t>Interpreter runs on a client machine</a:t>
            </a:r>
          </a:p>
          <a:p>
            <a:pPr lvl="1"/>
            <a:r>
              <a:rPr lang="en-GB" dirty="0"/>
              <a:t>Turns queries into MapReduce jobs</a:t>
            </a:r>
          </a:p>
          <a:p>
            <a:pPr lvl="1"/>
            <a:r>
              <a:rPr lang="en-GB" dirty="0"/>
              <a:t>Submits jobs to the cluster</a:t>
            </a:r>
          </a:p>
          <a:p>
            <a:endParaRPr lang="en-GB" dirty="0"/>
          </a:p>
        </p:txBody>
      </p:sp>
      <p:pic>
        <p:nvPicPr>
          <p:cNvPr id="4098" name="Picture 2" descr="Apache Hive - Wikipedia">
            <a:extLst>
              <a:ext uri="{FF2B5EF4-FFF2-40B4-BE49-F238E27FC236}">
                <a16:creationId xmlns:a16="http://schemas.microsoft.com/office/drawing/2014/main" id="{8CFA24C1-41C7-C527-2053-7400E1C6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243" y="1211633"/>
            <a:ext cx="1394460" cy="125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ache Pig Logo">
            <a:extLst>
              <a:ext uri="{FF2B5EF4-FFF2-40B4-BE49-F238E27FC236}">
                <a16:creationId xmlns:a16="http://schemas.microsoft.com/office/drawing/2014/main" id="{3A4EA28E-C935-767C-E0EB-E3A5DE06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8" y="2696836"/>
            <a:ext cx="2249510" cy="9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3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0527-32E8-C78B-08D7-9B22C29C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Hive,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BC5C-4413-4ADF-2F87-9FB2528D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Hive </a:t>
            </a:r>
          </a:p>
          <a:p>
            <a:pPr lvl="1"/>
            <a:r>
              <a:rPr lang="en-GB" dirty="0"/>
              <a:t>Uses HiveQL: An SQL-like interface to Hadoop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purchases WHERE price &gt; 10000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ORDER BY storied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Pig</a:t>
            </a:r>
          </a:p>
          <a:p>
            <a:pPr lvl="1"/>
            <a:r>
              <a:rPr lang="en-GB" dirty="0"/>
              <a:t>Uses Pig </a:t>
            </a:r>
            <a:r>
              <a:rPr lang="en-GB" dirty="0" err="1"/>
              <a:t>LaLn</a:t>
            </a:r>
            <a:r>
              <a:rPr lang="en-GB" dirty="0"/>
              <a:t>: A dataflow language for transforming large data sets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purchases = LOAD "/user/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/purchases" AS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price,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bigticket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FILTER purchases BY price &gt; 10000;</a:t>
            </a:r>
          </a:p>
          <a:p>
            <a:endParaRPr lang="en-GB" dirty="0"/>
          </a:p>
        </p:txBody>
      </p:sp>
      <p:pic>
        <p:nvPicPr>
          <p:cNvPr id="4098" name="Picture 2" descr="Apache Hive - Wikipedia">
            <a:extLst>
              <a:ext uri="{FF2B5EF4-FFF2-40B4-BE49-F238E27FC236}">
                <a16:creationId xmlns:a16="http://schemas.microsoft.com/office/drawing/2014/main" id="{8CFA24C1-41C7-C527-2053-7400E1C6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243" y="1211633"/>
            <a:ext cx="1394460" cy="125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ache Pig Logo">
            <a:extLst>
              <a:ext uri="{FF2B5EF4-FFF2-40B4-BE49-F238E27FC236}">
                <a16:creationId xmlns:a16="http://schemas.microsoft.com/office/drawing/2014/main" id="{3A4EA28E-C935-767C-E0EB-E3A5DE06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8" y="2696836"/>
            <a:ext cx="2249510" cy="9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6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3467-9D12-A941-8B63-C2750950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</a:t>
            </a:r>
            <a:r>
              <a:rPr lang="en-US" dirty="0" err="1"/>
              <a:t>padlet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A898-4952-8D4E-BC22-A9CBC43E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sunwayeducationgroup.padlet.org</a:t>
            </a:r>
            <a:r>
              <a:rPr lang="en-US" dirty="0"/>
              <a:t>/</a:t>
            </a:r>
            <a:r>
              <a:rPr lang="en-US" dirty="0" err="1"/>
              <a:t>sianlunl</a:t>
            </a:r>
            <a:r>
              <a:rPr lang="en-US" dirty="0"/>
              <a:t>/2024_ist3134_w4_6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7D1F2-3A3D-D6A4-F794-A46B0A17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394" y="3013655"/>
            <a:ext cx="3123127" cy="31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1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BF24-9F7D-7369-82D0-783CB83F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5BF1-986F-B12F-6D92-9EA01684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High-performance SQL engine for vast amounts of data</a:t>
            </a:r>
          </a:p>
          <a:p>
            <a:pPr lvl="1"/>
            <a:r>
              <a:rPr lang="en-GB" dirty="0"/>
              <a:t>Similar query language to HiveQL</a:t>
            </a:r>
          </a:p>
          <a:p>
            <a:pPr lvl="1"/>
            <a:r>
              <a:rPr lang="en-GB" dirty="0"/>
              <a:t>10 to 50+ Mmes faster than Hive, Pig, or MapReduce</a:t>
            </a:r>
          </a:p>
          <a:p>
            <a:r>
              <a:rPr lang="en-GB" dirty="0"/>
              <a:t>Impala runs on Hadoop clusters</a:t>
            </a:r>
          </a:p>
          <a:p>
            <a:pPr lvl="1"/>
            <a:r>
              <a:rPr lang="en-GB" dirty="0"/>
              <a:t>Data stored in HDFS</a:t>
            </a:r>
          </a:p>
          <a:p>
            <a:pPr lvl="1"/>
            <a:r>
              <a:rPr lang="en-GB" dirty="0"/>
              <a:t>Does not use MapReduce</a:t>
            </a:r>
          </a:p>
          <a:p>
            <a:r>
              <a:rPr lang="en-GB" dirty="0"/>
              <a:t>Developed by Cloudera</a:t>
            </a:r>
          </a:p>
          <a:p>
            <a:pPr lvl="1"/>
            <a:r>
              <a:rPr lang="en-GB" dirty="0"/>
              <a:t>100% open source, released under the Apache software license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99BECC4-C165-C6AF-7CAE-240EBC630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966" y="609600"/>
            <a:ext cx="1155700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0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751-121D-9AAC-B7A1-D58F0E03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AF25-4F04-2061-3AD1-5D4A4CFA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Impala when...</a:t>
            </a:r>
          </a:p>
          <a:p>
            <a:pPr lvl="1"/>
            <a:r>
              <a:rPr lang="en-GB" dirty="0"/>
              <a:t>You need near real-time responses to ad hoc queries – You have structured data with a defined schema</a:t>
            </a:r>
          </a:p>
          <a:p>
            <a:r>
              <a:rPr lang="en-GB" dirty="0"/>
              <a:t>Use Hive or Pig when...</a:t>
            </a:r>
          </a:p>
          <a:p>
            <a:pPr lvl="1"/>
            <a:r>
              <a:rPr lang="en-GB" dirty="0"/>
              <a:t>You need support for custom file types, complex data types, or external functions</a:t>
            </a:r>
          </a:p>
          <a:p>
            <a:r>
              <a:rPr lang="en-GB" dirty="0"/>
              <a:t>Use Pig when...</a:t>
            </a:r>
          </a:p>
          <a:p>
            <a:pPr lvl="1"/>
            <a:r>
              <a:rPr lang="en-GB" dirty="0"/>
              <a:t>You have developers experienced with writing scripts</a:t>
            </a:r>
          </a:p>
          <a:p>
            <a:pPr lvl="1"/>
            <a:r>
              <a:rPr lang="en-GB" dirty="0"/>
              <a:t>Your data is unstructured/multi-structured</a:t>
            </a:r>
          </a:p>
          <a:p>
            <a:r>
              <a:rPr lang="en-GB" dirty="0"/>
              <a:t>Use Hive When...</a:t>
            </a:r>
          </a:p>
          <a:p>
            <a:pPr lvl="1"/>
            <a:r>
              <a:rPr lang="en-GB" dirty="0"/>
              <a:t>You have analysts familiar with SQL</a:t>
            </a:r>
          </a:p>
          <a:p>
            <a:pPr lvl="1"/>
            <a:r>
              <a:rPr lang="en-GB" dirty="0"/>
              <a:t>You are integrating with BI or reporting tools via ODBC/JDBC (SQL-based software)</a:t>
            </a:r>
          </a:p>
        </p:txBody>
      </p:sp>
    </p:spTree>
    <p:extLst>
      <p:ext uri="{BB962C8B-B14F-4D97-AF65-F5344CB8AC3E}">
        <p14:creationId xmlns:p14="http://schemas.microsoft.com/office/powerpoint/2010/main" val="336381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495-7DCC-46FC-9A9D-2A9AA1C6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engine: Oozie</a:t>
            </a:r>
          </a:p>
        </p:txBody>
      </p:sp>
      <p:pic>
        <p:nvPicPr>
          <p:cNvPr id="7172" name="Picture 4" descr="cloudduggu oozie workflow figure">
            <a:extLst>
              <a:ext uri="{FF2B5EF4-FFF2-40B4-BE49-F238E27FC236}">
                <a16:creationId xmlns:a16="http://schemas.microsoft.com/office/drawing/2014/main" id="{46DE2E0B-4C66-C35F-13A4-C0FDDC675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07" y="4795267"/>
            <a:ext cx="6413679" cy="206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07FA-0F24-DAF0-E975-88755C50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Oozie is a workflow engine for MapReduce jobs</a:t>
            </a:r>
          </a:p>
          <a:p>
            <a:pPr lvl="1"/>
            <a:r>
              <a:rPr lang="en-GB" dirty="0"/>
              <a:t>Defines dependencies between jobs</a:t>
            </a:r>
          </a:p>
          <a:p>
            <a:r>
              <a:rPr lang="en-GB" dirty="0"/>
              <a:t>Oozie is integrated with the rest of the Hadoop stack supporting several types of Hadoop jobs out of the box (such as Java map-reduce, Streaming map-reduce, Pig, Hive, Sqoop) as well as system specific jobs (such as Java programs and shell scripts).</a:t>
            </a:r>
          </a:p>
          <a:p>
            <a:r>
              <a:rPr lang="en-GB" dirty="0"/>
              <a:t>The Oozie server submits the jobs to the server in the correct sequence</a:t>
            </a:r>
          </a:p>
          <a:p>
            <a:r>
              <a:rPr lang="en-GB" dirty="0"/>
              <a:t>Oozie Workflow jobs are Directed </a:t>
            </a:r>
            <a:r>
              <a:rPr lang="en-GB" dirty="0" err="1"/>
              <a:t>Acyclical</a:t>
            </a:r>
            <a:r>
              <a:rPr lang="en-GB" dirty="0"/>
              <a:t> Graphs (DAGs) of action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170" name="Picture 2" descr="Oozie">
            <a:extLst>
              <a:ext uri="{FF2B5EF4-FFF2-40B4-BE49-F238E27FC236}">
                <a16:creationId xmlns:a16="http://schemas.microsoft.com/office/drawing/2014/main" id="{FBB9F06D-2E6D-1313-DFA1-A63C8469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66" y="612820"/>
            <a:ext cx="2540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6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D527-71F4-A608-36DA-4F753F80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Machine Learning: Mahout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CC3-3D44-4CE1-2508-A94F304D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Mahout is a Machine Learning library written in Java</a:t>
            </a:r>
          </a:p>
          <a:p>
            <a:r>
              <a:rPr lang="en-GB" dirty="0"/>
              <a:t>Used for</a:t>
            </a:r>
          </a:p>
          <a:p>
            <a:pPr lvl="1"/>
            <a:r>
              <a:rPr lang="en-GB" dirty="0"/>
              <a:t>Collaborative filtering (recommendations)</a:t>
            </a:r>
          </a:p>
          <a:p>
            <a:pPr lvl="1"/>
            <a:r>
              <a:rPr lang="en-GB" dirty="0"/>
              <a:t>Clustering (finding naturally occurring “groupings” in data) – Classification (determining whether new data fits a category)</a:t>
            </a:r>
          </a:p>
          <a:p>
            <a:r>
              <a:rPr lang="en-GB" dirty="0"/>
              <a:t>Why use Hadoop for Machine Learning?</a:t>
            </a:r>
          </a:p>
          <a:p>
            <a:pPr lvl="1"/>
            <a:r>
              <a:rPr lang="en-GB" dirty="0"/>
              <a:t>“It’s not who has the best algorithms that wins. It’s who has the most data.”</a:t>
            </a:r>
          </a:p>
          <a:p>
            <a:pPr lvl="1"/>
            <a:r>
              <a:rPr lang="en-GB" dirty="0"/>
              <a:t>But since 2014, support for MapReduce algorithms started being phased out</a:t>
            </a:r>
          </a:p>
          <a:p>
            <a:pPr lvl="1"/>
            <a:r>
              <a:rPr lang="en-GB" dirty="0"/>
              <a:t>Machine learning in Big Data - Spark and Mahout (standalone or without Hadoop)</a:t>
            </a:r>
          </a:p>
          <a:p>
            <a:r>
              <a:rPr lang="en-GB" dirty="0"/>
              <a:t>Today, it is more backend-independent – supports Spark and Scala for linear algebra and machine learning tasks</a:t>
            </a:r>
          </a:p>
          <a:p>
            <a:r>
              <a:rPr lang="en-GB" dirty="0"/>
              <a:t>Some examples of usage - https://</a:t>
            </a:r>
            <a:r>
              <a:rPr lang="en-GB" dirty="0" err="1"/>
              <a:t>mahout.apache.org</a:t>
            </a:r>
            <a:r>
              <a:rPr lang="en-GB" dirty="0"/>
              <a:t>/documentation/tutorials/ </a:t>
            </a:r>
          </a:p>
        </p:txBody>
      </p:sp>
      <p:pic>
        <p:nvPicPr>
          <p:cNvPr id="8198" name="Picture 6" descr="Apache Mahout">
            <a:extLst>
              <a:ext uri="{FF2B5EF4-FFF2-40B4-BE49-F238E27FC236}">
                <a16:creationId xmlns:a16="http://schemas.microsoft.com/office/drawing/2014/main" id="{65AC8DCC-ECEE-4535-1A13-BE20322F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59" y="1368254"/>
            <a:ext cx="3447115" cy="8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9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3DBC-242F-AB23-5B8F-AE6A5F76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Ambari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BA20-771F-379B-0AB0-91AA34F2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Managing the whole ecosystem</a:t>
            </a:r>
          </a:p>
          <a:p>
            <a:r>
              <a:rPr lang="en-GB" dirty="0"/>
              <a:t>Hadoop cluster provisioning</a:t>
            </a:r>
          </a:p>
          <a:p>
            <a:pPr lvl="1"/>
            <a:r>
              <a:rPr lang="en-GB" dirty="0"/>
              <a:t>Step by step process for installing </a:t>
            </a:r>
            <a:r>
              <a:rPr lang="en-GB" dirty="0" err="1"/>
              <a:t>hadoop</a:t>
            </a:r>
            <a:r>
              <a:rPr lang="en-GB" dirty="0"/>
              <a:t> on many hosts</a:t>
            </a:r>
          </a:p>
          <a:p>
            <a:pPr lvl="1"/>
            <a:r>
              <a:rPr lang="en-GB" dirty="0"/>
              <a:t>Handles Hadoop cluster configurations</a:t>
            </a:r>
          </a:p>
          <a:p>
            <a:r>
              <a:rPr lang="en-GB" dirty="0"/>
              <a:t>Hadoop cluster management</a:t>
            </a:r>
          </a:p>
          <a:p>
            <a:pPr lvl="1"/>
            <a:r>
              <a:rPr lang="en-GB" dirty="0"/>
              <a:t>Provides central management service for starting, stopping and re-configuring Hadoop services</a:t>
            </a:r>
          </a:p>
          <a:p>
            <a:r>
              <a:rPr lang="en-GB" dirty="0"/>
              <a:t>Hadoop cluster monitoring</a:t>
            </a:r>
          </a:p>
          <a:p>
            <a:pPr lvl="1"/>
            <a:r>
              <a:rPr lang="en-GB" dirty="0"/>
              <a:t>Dashboard for monitoring cluster health and status</a:t>
            </a:r>
          </a:p>
          <a:p>
            <a:pPr lvl="1"/>
            <a:r>
              <a:rPr lang="en-GB" dirty="0"/>
              <a:t>Amber Alert framework for notifying if something is wrong</a:t>
            </a:r>
          </a:p>
        </p:txBody>
      </p:sp>
      <p:pic>
        <p:nvPicPr>
          <p:cNvPr id="10242" name="Picture 2" descr="Ambari">
            <a:extLst>
              <a:ext uri="{FF2B5EF4-FFF2-40B4-BE49-F238E27FC236}">
                <a16:creationId xmlns:a16="http://schemas.microsoft.com/office/drawing/2014/main" id="{246F230B-E938-1AD9-44BD-FAF52978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571500"/>
            <a:ext cx="381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6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851F-1352-B499-B5EF-8E4E6B2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Zookeeper!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C4A7-0451-53B5-495E-AA37657F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open-source server for highly reliable distributed coordination of cloud applications</a:t>
            </a:r>
          </a:p>
          <a:p>
            <a:r>
              <a:rPr lang="en-GB" dirty="0"/>
              <a:t>It is a project of the Apache Software Foundation\</a:t>
            </a:r>
          </a:p>
          <a:p>
            <a:r>
              <a:rPr lang="en-GB" dirty="0"/>
              <a:t>The server offers a service for distributed systems offering a hierarchical key-value store</a:t>
            </a:r>
          </a:p>
          <a:p>
            <a:pPr lvl="1"/>
            <a:r>
              <a:rPr lang="en-GB" dirty="0"/>
              <a:t>which is used to provide a distributed configuration service, synchronization service, and naming registry for large distributed systems</a:t>
            </a:r>
          </a:p>
          <a:p>
            <a:r>
              <a:rPr lang="en-GB" dirty="0"/>
              <a:t>In </a:t>
            </a:r>
            <a:r>
              <a:rPr lang="en-GB" dirty="0" err="1"/>
              <a:t>Haddop</a:t>
            </a:r>
            <a:r>
              <a:rPr lang="en-GB" dirty="0"/>
              <a:t> – it handles Hadoop job coordination</a:t>
            </a:r>
          </a:p>
          <a:p>
            <a:pPr lvl="1"/>
            <a:r>
              <a:rPr lang="en-GB" dirty="0"/>
              <a:t>Coordination between different distributed Hadoop jobs/services</a:t>
            </a:r>
          </a:p>
          <a:p>
            <a:pPr lvl="1"/>
            <a:r>
              <a:rPr lang="en-GB" dirty="0"/>
              <a:t>Manages things like addresses, start-up/shutdown, configurations</a:t>
            </a:r>
          </a:p>
          <a:p>
            <a:pPr lvl="1"/>
            <a:endParaRPr lang="en-GB" dirty="0"/>
          </a:p>
        </p:txBody>
      </p:sp>
      <p:pic>
        <p:nvPicPr>
          <p:cNvPr id="13316" name="Picture 4" descr="undefined">
            <a:extLst>
              <a:ext uri="{FF2B5EF4-FFF2-40B4-BE49-F238E27FC236}">
                <a16:creationId xmlns:a16="http://schemas.microsoft.com/office/drawing/2014/main" id="{8792D920-2739-439C-56F1-69D53283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65444"/>
            <a:ext cx="2339802" cy="12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50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DE03-7525-7C9A-7D5E-C43BBBC1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in all : 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A909-B82F-99F0-37D3-99DF9BBE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projects built on, and supporting, Hadoop</a:t>
            </a:r>
          </a:p>
          <a:p>
            <a:r>
              <a:rPr lang="en-GB" dirty="0"/>
              <a:t>Several will be covered in detail later in the course</a:t>
            </a:r>
          </a:p>
          <a:p>
            <a:r>
              <a:rPr lang="en-GB" dirty="0"/>
              <a:t>Other BDA software includes</a:t>
            </a:r>
          </a:p>
          <a:p>
            <a:pPr lvl="1"/>
            <a:r>
              <a:rPr lang="en-GB" dirty="0"/>
              <a:t>Apache Spark (unified analytics engine for large-scale data processing)</a:t>
            </a:r>
          </a:p>
          <a:p>
            <a:pPr lvl="1"/>
            <a:r>
              <a:rPr lang="en-GB" dirty="0"/>
              <a:t>Apache Kafka (distributed event store and stream-processing platform)</a:t>
            </a:r>
          </a:p>
          <a:p>
            <a:pPr lvl="1"/>
            <a:r>
              <a:rPr lang="en-GB" dirty="0"/>
              <a:t>Apache Storm (distributed stream processing computation framework)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FC9AB-9C0A-492C-C699-16968AB7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02" y="2954006"/>
            <a:ext cx="1617133" cy="16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55FAFC55-3528-0ACC-4267-78351D65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68" y="4317139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park Logo">
            <a:extLst>
              <a:ext uri="{FF2B5EF4-FFF2-40B4-BE49-F238E27FC236}">
                <a16:creationId xmlns:a16="http://schemas.microsoft.com/office/drawing/2014/main" id="{7A498388-D306-AE84-3833-4B7DFAB1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754" y="2670671"/>
            <a:ext cx="1089748" cy="56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131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50F1E-0289-E096-9FC9-1D3A070A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Deployment 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74EB-CB7C-5DFA-3A59-258225F16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697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FD49-464B-40D2-0A9C-F94266F0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Hadoop deployment in a data </a:t>
            </a:r>
            <a:r>
              <a:rPr lang="en-GB" dirty="0" err="1"/>
              <a:t>center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043E-2E7C-89D6-7C31-8C6C8851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0F534-7941-978E-2B4C-A8DFF7A8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92" y="1971598"/>
            <a:ext cx="9908415" cy="4258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F5D511-A23D-CE31-34A6-E85B0F1B6EF9}"/>
              </a:ext>
            </a:extLst>
          </p:cNvPr>
          <p:cNvSpPr txBox="1"/>
          <p:nvPr/>
        </p:nvSpPr>
        <p:spPr>
          <a:xfrm>
            <a:off x="677334" y="6419342"/>
            <a:ext cx="299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taken from CAP material, lesson 2</a:t>
            </a:r>
          </a:p>
        </p:txBody>
      </p:sp>
    </p:spTree>
    <p:extLst>
      <p:ext uri="{BB962C8B-B14F-4D97-AF65-F5344CB8AC3E}">
        <p14:creationId xmlns:p14="http://schemas.microsoft.com/office/powerpoint/2010/main" val="108384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5E54-91FF-9C69-B7F5-452634E3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B20A-96FD-3A01-4B8E-93B3B264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0A0FB-3E86-DA33-4C55-4931FD39BD88}"/>
              </a:ext>
            </a:extLst>
          </p:cNvPr>
          <p:cNvSpPr txBox="1"/>
          <p:nvPr/>
        </p:nvSpPr>
        <p:spPr>
          <a:xfrm>
            <a:off x="1805608" y="6581001"/>
            <a:ext cx="299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taken from CAP material, lesson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AB129-A651-53E6-B58E-E97CAF9D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60" y="1661213"/>
            <a:ext cx="8801507" cy="48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35C-9C17-9892-74EE-3F6791C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remember about Hadoop?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6AE4-BC53-D21C-06AC-67C7315B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5B076B-D122-E95A-4DAE-E58CF7D4C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25" y="2298833"/>
            <a:ext cx="7534442" cy="22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08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F949-02CC-1C1D-9AE1-21EDD68D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7E3A-F46D-290B-BAA9-F2A44610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0237F-00D3-A39A-B72C-4160CAD3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1486"/>
            <a:ext cx="8596668" cy="4601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64D48-1886-538C-6B77-2A07733F4A60}"/>
              </a:ext>
            </a:extLst>
          </p:cNvPr>
          <p:cNvSpPr txBox="1"/>
          <p:nvPr/>
        </p:nvSpPr>
        <p:spPr>
          <a:xfrm>
            <a:off x="1805608" y="6581001"/>
            <a:ext cx="299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taken from CAP material, lesson 2</a:t>
            </a:r>
          </a:p>
        </p:txBody>
      </p:sp>
    </p:spTree>
    <p:extLst>
      <p:ext uri="{BB962C8B-B14F-4D97-AF65-F5344CB8AC3E}">
        <p14:creationId xmlns:p14="http://schemas.microsoft.com/office/powerpoint/2010/main" val="2101535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5A17-F83F-E4C9-41B8-7C01CCE3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Hadoop cluster hardware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2E9A-1D73-AC23-25E9-2E91CD55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7D34E-69F8-DA58-34A6-744CE4BE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15322"/>
            <a:ext cx="7772400" cy="4742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2A9DB-ECE6-653D-E84E-BC1B8C4081E0}"/>
              </a:ext>
            </a:extLst>
          </p:cNvPr>
          <p:cNvSpPr txBox="1"/>
          <p:nvPr/>
        </p:nvSpPr>
        <p:spPr>
          <a:xfrm>
            <a:off x="1234108" y="6581001"/>
            <a:ext cx="299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taken from CAP material, lesson 2</a:t>
            </a:r>
          </a:p>
        </p:txBody>
      </p:sp>
    </p:spTree>
    <p:extLst>
      <p:ext uri="{BB962C8B-B14F-4D97-AF65-F5344CB8AC3E}">
        <p14:creationId xmlns:p14="http://schemas.microsoft.com/office/powerpoint/2010/main" val="2696764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70E7-16CA-3FEB-EB3C-80871B7D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8602-645F-016D-C120-D80CCB145C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Processors</a:t>
            </a:r>
          </a:p>
          <a:p>
            <a:pPr lvl="1"/>
            <a:r>
              <a:rPr lang="en-GB" dirty="0"/>
              <a:t>Mid-grade processors (e.g., 2 x 6-core 2.9 GHz)</a:t>
            </a:r>
          </a:p>
          <a:p>
            <a:r>
              <a:rPr lang="en-GB" dirty="0"/>
              <a:t>Memory</a:t>
            </a:r>
          </a:p>
          <a:p>
            <a:pPr lvl="1"/>
            <a:r>
              <a:rPr lang="en-GB" dirty="0"/>
              <a:t>48-96GB RAM</a:t>
            </a:r>
          </a:p>
          <a:p>
            <a:r>
              <a:rPr lang="en-GB" dirty="0"/>
              <a:t>Network</a:t>
            </a:r>
          </a:p>
          <a:p>
            <a:pPr lvl="1"/>
            <a:r>
              <a:rPr lang="en-GB" dirty="0"/>
              <a:t>1Gb Ethernet (mid-range) – 10Gb Ethernet (high-end)</a:t>
            </a:r>
          </a:p>
          <a:p>
            <a:r>
              <a:rPr lang="en-GB" dirty="0"/>
              <a:t>Disk Drives</a:t>
            </a:r>
          </a:p>
          <a:p>
            <a:pPr lvl="1"/>
            <a:r>
              <a:rPr lang="en-GB" dirty="0"/>
              <a:t>6 x 2TB drives per machine (mid-range)</a:t>
            </a:r>
          </a:p>
          <a:p>
            <a:pPr lvl="1"/>
            <a:r>
              <a:rPr lang="en-GB" dirty="0"/>
              <a:t>12 x 3TB drives per machine (high-end)</a:t>
            </a:r>
          </a:p>
          <a:p>
            <a:pPr lvl="1"/>
            <a:r>
              <a:rPr lang="en-GB" dirty="0"/>
              <a:t>Non-RAID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3EAE0-6C05-073E-E557-9696F9FC62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How about…</a:t>
            </a:r>
          </a:p>
          <a:p>
            <a:pPr lvl="1"/>
            <a:r>
              <a:rPr lang="en-GB" dirty="0"/>
              <a:t>4-core CPU</a:t>
            </a:r>
          </a:p>
          <a:p>
            <a:pPr lvl="1"/>
            <a:r>
              <a:rPr lang="en-GB" dirty="0"/>
              <a:t>8-16GB RAM</a:t>
            </a:r>
          </a:p>
          <a:p>
            <a:pPr lvl="1"/>
            <a:r>
              <a:rPr lang="en-GB" dirty="0"/>
              <a:t>Network 1Gb Ethernet</a:t>
            </a:r>
          </a:p>
          <a:p>
            <a:pPr lvl="1"/>
            <a:r>
              <a:rPr lang="en-GB" dirty="0"/>
              <a:t>100-500GB drives per machine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???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D7A96-7646-CBE6-EFCE-915CF534D015}"/>
              </a:ext>
            </a:extLst>
          </p:cNvPr>
          <p:cNvSpPr txBox="1"/>
          <p:nvPr/>
        </p:nvSpPr>
        <p:spPr>
          <a:xfrm>
            <a:off x="677334" y="1676163"/>
            <a:ext cx="196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Recommended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5AABE-4882-03C1-921F-29F93388402B}"/>
              </a:ext>
            </a:extLst>
          </p:cNvPr>
          <p:cNvSpPr txBox="1"/>
          <p:nvPr/>
        </p:nvSpPr>
        <p:spPr>
          <a:xfrm>
            <a:off x="4975668" y="1676163"/>
            <a:ext cx="196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Still possible…?</a:t>
            </a:r>
          </a:p>
        </p:txBody>
      </p:sp>
    </p:spTree>
    <p:extLst>
      <p:ext uri="{BB962C8B-B14F-4D97-AF65-F5344CB8AC3E}">
        <p14:creationId xmlns:p14="http://schemas.microsoft.com/office/powerpoint/2010/main" val="4296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38078F-3B67-35E6-A25F-19CB8E32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importantly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44244-6694-A3C0-C576-A21D79B4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Idealistically, four master nodes</a:t>
            </a:r>
          </a:p>
          <a:p>
            <a:pPr lvl="1"/>
            <a:r>
              <a:rPr lang="en-GB" dirty="0"/>
              <a:t>2 </a:t>
            </a:r>
            <a:r>
              <a:rPr lang="en-GB" dirty="0" err="1"/>
              <a:t>NameNodes</a:t>
            </a:r>
            <a:r>
              <a:rPr lang="en-GB" dirty="0"/>
              <a:t> (one active and one standby)</a:t>
            </a:r>
          </a:p>
          <a:p>
            <a:pPr lvl="1"/>
            <a:r>
              <a:rPr lang="en-GB" dirty="0"/>
              <a:t>2 </a:t>
            </a:r>
            <a:r>
              <a:rPr lang="en-GB" dirty="0" err="1"/>
              <a:t>ResourceManagers</a:t>
            </a:r>
            <a:r>
              <a:rPr lang="en-GB" dirty="0"/>
              <a:t> (in MRv1 then 2 </a:t>
            </a:r>
            <a:r>
              <a:rPr lang="en-GB" dirty="0" err="1"/>
              <a:t>Jobtrackers</a:t>
            </a:r>
            <a:r>
              <a:rPr lang="en-GB" dirty="0"/>
              <a:t>) (active and standby)</a:t>
            </a:r>
          </a:p>
          <a:p>
            <a:r>
              <a:rPr lang="en-GB" dirty="0"/>
              <a:t>Each typically run on a separate machine</a:t>
            </a:r>
          </a:p>
          <a:p>
            <a:r>
              <a:rPr lang="en-GB" dirty="0"/>
              <a:t>Use higher spec/quality servers for Master nodes</a:t>
            </a:r>
          </a:p>
          <a:p>
            <a:pPr lvl="1"/>
            <a:r>
              <a:rPr lang="en-GB" dirty="0"/>
              <a:t>Carrier-class hardware</a:t>
            </a:r>
          </a:p>
          <a:p>
            <a:pPr lvl="1"/>
            <a:r>
              <a:rPr lang="en-GB" dirty="0"/>
              <a:t>Dual power supplies, Ethernet cards – </a:t>
            </a:r>
            <a:r>
              <a:rPr lang="en-GB" dirty="0" err="1"/>
              <a:t>RAIDed</a:t>
            </a:r>
            <a:r>
              <a:rPr lang="en-GB" dirty="0"/>
              <a:t> hard drives</a:t>
            </a:r>
          </a:p>
          <a:p>
            <a:pPr lvl="1"/>
            <a:r>
              <a:rPr lang="en-GB" dirty="0"/>
              <a:t>24GB RAM for clusters of 20 nodes or less</a:t>
            </a:r>
          </a:p>
          <a:p>
            <a:pPr lvl="1"/>
            <a:r>
              <a:rPr lang="en-GB" dirty="0"/>
              <a:t>48GB RAM for clusters of up to 300 nodes</a:t>
            </a:r>
          </a:p>
          <a:p>
            <a:pPr lvl="1"/>
            <a:r>
              <a:rPr lang="en-GB" dirty="0"/>
              <a:t>96GB RAM for larger clusters</a:t>
            </a:r>
          </a:p>
        </p:txBody>
      </p:sp>
    </p:spTree>
    <p:extLst>
      <p:ext uri="{BB962C8B-B14F-4D97-AF65-F5344CB8AC3E}">
        <p14:creationId xmlns:p14="http://schemas.microsoft.com/office/powerpoint/2010/main" val="3845980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CFC3-38AE-58E0-F60F-5974EB0D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AC41-C37B-6292-8319-5C8AC57D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Scaling up (horizontally) is no longer that troublesome</a:t>
            </a:r>
          </a:p>
          <a:p>
            <a:pPr lvl="1"/>
            <a:r>
              <a:rPr lang="en-GB" dirty="0"/>
              <a:t>Self-service imagine and replication</a:t>
            </a:r>
          </a:p>
          <a:p>
            <a:pPr lvl="1"/>
            <a:r>
              <a:rPr lang="en-GB" dirty="0"/>
              <a:t>Automated/dynamic scaling based on load and needs</a:t>
            </a:r>
          </a:p>
          <a:p>
            <a:pPr lvl="1"/>
            <a:r>
              <a:rPr lang="en-GB" dirty="0"/>
              <a:t>Pay-as-you-go model can help saving up more than on-premisses if additional resources are not always required. </a:t>
            </a:r>
          </a:p>
        </p:txBody>
      </p:sp>
    </p:spTree>
    <p:extLst>
      <p:ext uri="{BB962C8B-B14F-4D97-AF65-F5344CB8AC3E}">
        <p14:creationId xmlns:p14="http://schemas.microsoft.com/office/powerpoint/2010/main" val="2768808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91E44-FD2F-9390-F46B-F919779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MapReduce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F7E00-0262-404D-A5CC-FC67A4E9F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90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1D5C-BF16-D8DC-39B8-E05A4940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Next… MapReduce (again?)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279E-19DE-B5AC-553A-D6782984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review what we learned about MapReduce so far….</a:t>
            </a:r>
          </a:p>
        </p:txBody>
      </p:sp>
      <p:pic>
        <p:nvPicPr>
          <p:cNvPr id="13314" name="Picture 2" descr="Big Data Analytics (Hadoop) Resource available – Frost Institute for Data  Science &amp; Computing">
            <a:extLst>
              <a:ext uri="{FF2B5EF4-FFF2-40B4-BE49-F238E27FC236}">
                <a16:creationId xmlns:a16="http://schemas.microsoft.com/office/drawing/2014/main" id="{A6EE219D-0864-FEA9-CD67-1F88BEE7A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4604" r="6016" b="12580"/>
          <a:stretch/>
        </p:blipFill>
        <p:spPr bwMode="auto">
          <a:xfrm>
            <a:off x="7244896" y="167814"/>
            <a:ext cx="4269770" cy="199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498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53E5-AF68-6E12-8858-15E4601B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MapReduce consists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5EB-A90D-4537-A737-26A854F5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Mapper</a:t>
            </a:r>
          </a:p>
          <a:p>
            <a:pPr lvl="1"/>
            <a:r>
              <a:rPr lang="en-GB" dirty="0"/>
              <a:t>Each Map task (typically) operates on a single HDFS block</a:t>
            </a:r>
          </a:p>
          <a:p>
            <a:pPr lvl="1"/>
            <a:r>
              <a:rPr lang="en-GB" dirty="0"/>
              <a:t>Map tasks (usually) run on the node where the block is stored</a:t>
            </a:r>
          </a:p>
          <a:p>
            <a:r>
              <a:rPr lang="en-GB" dirty="0"/>
              <a:t>Shuffle and Sort</a:t>
            </a:r>
          </a:p>
          <a:p>
            <a:pPr lvl="1"/>
            <a:r>
              <a:rPr lang="en-GB" dirty="0"/>
              <a:t>Sorts and consolidates intermediate data from all mappers</a:t>
            </a:r>
          </a:p>
          <a:p>
            <a:pPr lvl="1"/>
            <a:r>
              <a:rPr lang="en-GB" dirty="0"/>
              <a:t>Happens as Map tasks complete and before Reduce tasks start</a:t>
            </a:r>
          </a:p>
          <a:p>
            <a:r>
              <a:rPr lang="en-GB" dirty="0"/>
              <a:t>The Reducer</a:t>
            </a:r>
          </a:p>
          <a:p>
            <a:pPr lvl="1"/>
            <a:r>
              <a:rPr lang="en-GB" dirty="0"/>
              <a:t>Operates on shuffled/sorted intermediate data (Map task output) </a:t>
            </a:r>
          </a:p>
          <a:p>
            <a:pPr lvl="1"/>
            <a:r>
              <a:rPr lang="en-GB" dirty="0"/>
              <a:t>Produces 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94F69-1A93-8A3A-4C2B-142D5A04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0" y="1605425"/>
            <a:ext cx="1892300" cy="499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85814-349E-E42A-5975-CA894CEC5631}"/>
              </a:ext>
            </a:extLst>
          </p:cNvPr>
          <p:cNvSpPr txBox="1"/>
          <p:nvPr/>
        </p:nvSpPr>
        <p:spPr>
          <a:xfrm>
            <a:off x="1805608" y="6581001"/>
            <a:ext cx="299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taken from CAP material, lesson 1</a:t>
            </a:r>
          </a:p>
        </p:txBody>
      </p:sp>
    </p:spTree>
    <p:extLst>
      <p:ext uri="{BB962C8B-B14F-4D97-AF65-F5344CB8AC3E}">
        <p14:creationId xmlns:p14="http://schemas.microsoft.com/office/powerpoint/2010/main" val="885142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D917-CA8F-5F44-20FC-102B6C0D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of MapReduce (and HDFS/Hadoop)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AD75A-E48E-751A-A924-0FFFB283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24" y="2993363"/>
            <a:ext cx="3938954" cy="3692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E388F-2B2E-A3E0-9845-9D0DC109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489200"/>
            <a:ext cx="4305300" cy="436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8D42-E325-8D2D-1110-74FA9225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563"/>
            <a:ext cx="10061004" cy="4368799"/>
          </a:xfrm>
        </p:spPr>
        <p:txBody>
          <a:bodyPr/>
          <a:lstStyle/>
          <a:p>
            <a:r>
              <a:rPr lang="en-GB" dirty="0"/>
              <a:t> Hadoop runs Map tasks on the slave node where the block is stored (when possible)</a:t>
            </a:r>
          </a:p>
          <a:p>
            <a:r>
              <a:rPr lang="en-GB" dirty="0"/>
              <a:t>Many Mappers can run in parallel</a:t>
            </a:r>
          </a:p>
          <a:p>
            <a:r>
              <a:rPr lang="en-GB" dirty="0"/>
              <a:t>Minimizes network traffic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09E5C-0A43-963D-9474-088CF96265C0}"/>
              </a:ext>
            </a:extLst>
          </p:cNvPr>
          <p:cNvSpPr txBox="1"/>
          <p:nvPr/>
        </p:nvSpPr>
        <p:spPr>
          <a:xfrm>
            <a:off x="1805608" y="6581001"/>
            <a:ext cx="299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taken from CAP material, lesson 1</a:t>
            </a:r>
          </a:p>
        </p:txBody>
      </p:sp>
    </p:spTree>
    <p:extLst>
      <p:ext uri="{BB962C8B-B14F-4D97-AF65-F5344CB8AC3E}">
        <p14:creationId xmlns:p14="http://schemas.microsoft.com/office/powerpoint/2010/main" val="2763395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D7B-3F72-14A9-1B27-BBFC3B3B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example: </a:t>
            </a:r>
            <a:r>
              <a:rPr lang="en-GB" dirty="0" err="1"/>
              <a:t>Analyzing</a:t>
            </a:r>
            <a:r>
              <a:rPr lang="en-GB" dirty="0"/>
              <a:t> Log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2F07-E9CA-DDED-8FDF-B2B8703F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4BE52-1871-ACA2-6B15-AED02076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68" y="1851358"/>
            <a:ext cx="7772400" cy="4499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89283-47A1-2499-39B2-4A6E2957104F}"/>
              </a:ext>
            </a:extLst>
          </p:cNvPr>
          <p:cNvSpPr txBox="1"/>
          <p:nvPr/>
        </p:nvSpPr>
        <p:spPr>
          <a:xfrm>
            <a:off x="1805608" y="6581001"/>
            <a:ext cx="299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taken from CAP material, lesson 1</a:t>
            </a:r>
          </a:p>
        </p:txBody>
      </p:sp>
    </p:spTree>
    <p:extLst>
      <p:ext uri="{BB962C8B-B14F-4D97-AF65-F5344CB8AC3E}">
        <p14:creationId xmlns:p14="http://schemas.microsoft.com/office/powerpoint/2010/main" val="14685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91BB-E156-F342-895A-27AC8376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A45C-706B-B74B-B513-70E75539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framework for storing, processing, and analyzing “big data”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Open source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80F7BE-973F-C261-58A8-9D523A7C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79" y="3797434"/>
            <a:ext cx="7534442" cy="22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77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5AD2-47F6-25AB-2581-54243FBF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E874-3FFF-0ED5-271B-A245DD9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The Mapper</a:t>
            </a:r>
          </a:p>
          <a:p>
            <a:pPr lvl="1"/>
            <a:r>
              <a:rPr lang="en-GB" dirty="0"/>
              <a:t>Input: key/value pair</a:t>
            </a:r>
          </a:p>
          <a:p>
            <a:pPr lvl="1"/>
            <a:r>
              <a:rPr lang="en-GB" dirty="0"/>
              <a:t>Output: A list of zero or more key value pair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4341D-EA18-CCE8-6450-7A44B1CBBAC6}"/>
              </a:ext>
            </a:extLst>
          </p:cNvPr>
          <p:cNvSpPr txBox="1"/>
          <p:nvPr/>
        </p:nvSpPr>
        <p:spPr>
          <a:xfrm>
            <a:off x="677334" y="3454644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in_key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inter_key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inter_value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list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5DA04-994D-7872-4B88-12DBFE81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68" y="3794021"/>
            <a:ext cx="7772400" cy="17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1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2335-0F0F-B5CC-7B8F-F3C0176B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mapper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87FFC7-D23B-1EA8-6C19-31F8C1AF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Mapper may use or completely ignore the input key</a:t>
            </a:r>
          </a:p>
          <a:p>
            <a:pPr lvl="1"/>
            <a:r>
              <a:rPr lang="en-GB" dirty="0"/>
              <a:t>For example, a standard pa&gt;ern is to read one line of a file at a Mme</a:t>
            </a:r>
          </a:p>
          <a:p>
            <a:pPr lvl="1"/>
            <a:r>
              <a:rPr lang="en-GB" dirty="0"/>
              <a:t>The key is the byte offset into the file at which the line starts – The value is the contents of the line itself</a:t>
            </a:r>
          </a:p>
          <a:p>
            <a:pPr lvl="1"/>
            <a:r>
              <a:rPr lang="en-GB" dirty="0"/>
              <a:t>Typically</a:t>
            </a:r>
            <a:r>
              <a:rPr lang="en-US" dirty="0"/>
              <a:t>, </a:t>
            </a:r>
            <a:r>
              <a:rPr lang="en-GB" dirty="0"/>
              <a:t>the key is considered irrelevant</a:t>
            </a:r>
          </a:p>
          <a:p>
            <a:r>
              <a:rPr lang="en-GB" dirty="0"/>
              <a:t>If the Mapper writes anything out, the output must be in the form of key/value pairs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6002B-E891-0015-AA2B-F00A5105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68" y="4679145"/>
            <a:ext cx="6807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62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F07-283C-F88D-3A4F-BA6F516B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Mapper: Upper Case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6615-B241-0799-0E57-A7D37E44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Turn input into upper case (pseudo-code):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A690D-5777-984B-78D7-B62B2097C4B0}"/>
              </a:ext>
            </a:extLst>
          </p:cNvPr>
          <p:cNvSpPr txBox="1"/>
          <p:nvPr/>
        </p:nvSpPr>
        <p:spPr>
          <a:xfrm>
            <a:off x="677334" y="2692643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map(k, v) = emit(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k.toUpper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v.toUpper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9B772-AFF3-3B30-8FD0-E0307A6D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94029"/>
            <a:ext cx="8591701" cy="24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63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893D-F89B-A050-A2FD-7D5AEDD2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Mapper: ‘Explode’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1712-943D-56BB-A7BC-ADF48EA4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each input character separately (pseudo-code):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AA163-1C12-EC86-02CF-C42AF8EFA582}"/>
              </a:ext>
            </a:extLst>
          </p:cNvPr>
          <p:cNvSpPr txBox="1"/>
          <p:nvPr/>
        </p:nvSpPr>
        <p:spPr>
          <a:xfrm>
            <a:off x="2785880" y="2609515"/>
            <a:ext cx="437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map(k, v) =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foreach char c in v: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emit (k, 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8DF07-ADB5-9783-65D3-1A8CA246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23" y="3680208"/>
            <a:ext cx="5009188" cy="26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38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A938-6738-0111-6150-1BD1C75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Mapper: ‘Filter’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5B60-C288-33E7-5DA5-68FA53F2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output key/value pairs where the input value is a prime number (pseudo-code):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E2481-BEE6-896B-4EE5-F1390EE94131}"/>
              </a:ext>
            </a:extLst>
          </p:cNvPr>
          <p:cNvSpPr txBox="1"/>
          <p:nvPr/>
        </p:nvSpPr>
        <p:spPr>
          <a:xfrm>
            <a:off x="2146685" y="2928170"/>
            <a:ext cx="565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map(k, v) =</a:t>
            </a:r>
          </a:p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(v)) then emit(k, 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8A4CB-2EF9-2717-F031-D0E95CD5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1" y="3832427"/>
            <a:ext cx="4746336" cy="25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2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FB70-BA04-37BB-3B17-9C9A4305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Mapper: Changing </a:t>
            </a:r>
            <a:r>
              <a:rPr lang="en-GB" dirty="0" err="1"/>
              <a:t>Keyspaces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B210-6523-EE98-4089-EB58FBF3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output by the Mapper does not need to be identical to the input key</a:t>
            </a:r>
          </a:p>
          <a:p>
            <a:r>
              <a:rPr lang="en-GB" dirty="0"/>
              <a:t>Example: output the word length as the key (pseudo-code):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87E58-202D-5463-83E5-5DBD88C01A1B}"/>
              </a:ext>
            </a:extLst>
          </p:cNvPr>
          <p:cNvSpPr txBox="1"/>
          <p:nvPr/>
        </p:nvSpPr>
        <p:spPr>
          <a:xfrm>
            <a:off x="2675428" y="3105834"/>
            <a:ext cx="460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map(k, v)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emit(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v.length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F70F6-8D23-A66D-2336-EE518CC0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95" y="4026822"/>
            <a:ext cx="6981899" cy="20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04AD-E8E3-A703-851A-A952FBDB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Mapper: Identity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9609-2212-52BF-A9D3-F0F8AECB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Emit the </a:t>
            </a:r>
            <a:r>
              <a:rPr lang="en-GB" dirty="0" err="1"/>
              <a:t>key,value</a:t>
            </a:r>
            <a:r>
              <a:rPr lang="en-GB" dirty="0"/>
              <a:t> pair (pseudo-code):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0B779-8891-037B-2533-37CB18474233}"/>
              </a:ext>
            </a:extLst>
          </p:cNvPr>
          <p:cNvSpPr txBox="1"/>
          <p:nvPr/>
        </p:nvSpPr>
        <p:spPr>
          <a:xfrm>
            <a:off x="2675428" y="2814888"/>
            <a:ext cx="46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map(k, v) = emit(k, 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E3B3D-C068-0436-6A29-4AE959D5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88" y="3673781"/>
            <a:ext cx="8173358" cy="22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9C85-2F41-87DF-F578-47E2412D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380F-E7EB-AE81-0BDB-799ED680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819"/>
            <a:ext cx="8596668" cy="4309544"/>
          </a:xfrm>
        </p:spPr>
        <p:txBody>
          <a:bodyPr/>
          <a:lstStyle/>
          <a:p>
            <a:r>
              <a:rPr lang="en-GB" dirty="0"/>
              <a:t>After the Map phase is over, all intermediate values for a given intermediate key are grouped together</a:t>
            </a:r>
          </a:p>
          <a:p>
            <a:r>
              <a:rPr lang="en-GB" dirty="0"/>
              <a:t>Each key and value list is passed to a Reducer</a:t>
            </a:r>
          </a:p>
          <a:p>
            <a:pPr lvl="1"/>
            <a:r>
              <a:rPr lang="en-GB" dirty="0"/>
              <a:t>All values for a particular intermediate key go to the same Reducer</a:t>
            </a:r>
          </a:p>
          <a:p>
            <a:pPr lvl="1"/>
            <a:r>
              <a:rPr lang="en-GB" dirty="0"/>
              <a:t>The intermediate keys/value lists are passed in sorted key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9F35F-5B93-4C35-8C48-15FE7490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40" y="3741452"/>
            <a:ext cx="7479656" cy="27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87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BCE3-9C17-78F9-408A-59ACD163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466E-009B-8D66-202A-2D2F87BD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Reducer outputs zero or more final key/value pairs</a:t>
            </a:r>
          </a:p>
          <a:p>
            <a:pPr lvl="1"/>
            <a:r>
              <a:rPr lang="en-GB" dirty="0"/>
              <a:t>In practice, usually emits a single key/value pair for each input key</a:t>
            </a:r>
          </a:p>
          <a:p>
            <a:pPr lvl="1"/>
            <a:r>
              <a:rPr lang="en-GB" dirty="0"/>
              <a:t>These are written to HDFS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8547-FE56-07C5-6E9C-7DAA9477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46" y="4208721"/>
            <a:ext cx="6580466" cy="2649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89143-E191-5958-09FA-786A9096B300}"/>
              </a:ext>
            </a:extLst>
          </p:cNvPr>
          <p:cNvSpPr txBox="1"/>
          <p:nvPr/>
        </p:nvSpPr>
        <p:spPr>
          <a:xfrm>
            <a:off x="858982" y="3486190"/>
            <a:ext cx="818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inter_key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[v1, v2, ...])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					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result_key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205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3A31-D6C1-775E-E5CB-E87DC5D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Example Reducer: Sum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D756-39F5-5683-4FA4-F1A295E1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620982"/>
            <a:ext cx="8596312" cy="4421043"/>
          </a:xfrm>
        </p:spPr>
        <p:txBody>
          <a:bodyPr/>
          <a:lstStyle/>
          <a:p>
            <a:r>
              <a:rPr lang="en-GB" dirty="0"/>
              <a:t>Add up all the values associated with each intermediate key (pseudo- code):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F00BB-CA04-E067-82FA-8D7BA3F4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66" y="4193300"/>
            <a:ext cx="6000676" cy="2552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F7ED2-D19D-255B-5EE1-68821A085A17}"/>
              </a:ext>
            </a:extLst>
          </p:cNvPr>
          <p:cNvSpPr txBox="1"/>
          <p:nvPr/>
        </p:nvSpPr>
        <p:spPr>
          <a:xfrm>
            <a:off x="2471002" y="2210281"/>
            <a:ext cx="5010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reduce(k,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sum = 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 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emit(k, sum)</a:t>
            </a:r>
          </a:p>
        </p:txBody>
      </p:sp>
    </p:spTree>
    <p:extLst>
      <p:ext uri="{BB962C8B-B14F-4D97-AF65-F5344CB8AC3E}">
        <p14:creationId xmlns:p14="http://schemas.microsoft.com/office/powerpoint/2010/main" val="280915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1F3A-B0EF-FA91-FE26-057E8F34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Hadoop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9BF1-08AC-BA72-85FC-C7D6B012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Applications are written in high-level code</a:t>
            </a:r>
          </a:p>
          <a:p>
            <a:pPr lvl="1"/>
            <a:r>
              <a:rPr lang="en-GB" dirty="0"/>
              <a:t>Developers do not need to worry about network programming, temporal dependencies or the low-level infrastructure</a:t>
            </a:r>
          </a:p>
          <a:p>
            <a:r>
              <a:rPr lang="en-GB" dirty="0"/>
              <a:t>Nodes communicate with one another as little as possible</a:t>
            </a:r>
          </a:p>
          <a:p>
            <a:pPr lvl="1"/>
            <a:r>
              <a:rPr lang="en-GB" dirty="0"/>
              <a:t>And developers also do not need to instruct the communication between nodes</a:t>
            </a:r>
          </a:p>
          <a:p>
            <a:pPr lvl="1"/>
            <a:r>
              <a:rPr lang="en-GB" dirty="0"/>
              <a:t>“Share nothing” architecture</a:t>
            </a:r>
          </a:p>
          <a:p>
            <a:r>
              <a:rPr lang="en-GB" dirty="0"/>
              <a:t>Data is not only spread among the machines in advance</a:t>
            </a:r>
          </a:p>
          <a:p>
            <a:pPr lvl="1"/>
            <a:r>
              <a:rPr lang="en-GB" dirty="0"/>
              <a:t>But computation also should only take place at where the data is stored</a:t>
            </a:r>
          </a:p>
          <a:p>
            <a:pPr lvl="1"/>
            <a:r>
              <a:rPr lang="en-GB" dirty="0"/>
              <a:t>To enable better availability and reliability, data is also REPLICATED multiple times in the system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213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8E45-50C4-64DC-CF49-2E9B66D4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Reducer: Average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58E5-D97E-9016-A5A0-C253A889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/>
          <a:lstStyle/>
          <a:p>
            <a:r>
              <a:rPr lang="en-GB" dirty="0"/>
              <a:t>Find the mean of all the values associated with each intermediate key (pseudo-code):Lower Case Mapper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BD0F6-1FBC-263C-73D0-3D4A1230C86B}"/>
              </a:ext>
            </a:extLst>
          </p:cNvPr>
          <p:cNvSpPr txBox="1"/>
          <p:nvPr/>
        </p:nvSpPr>
        <p:spPr>
          <a:xfrm>
            <a:off x="2470651" y="2319158"/>
            <a:ext cx="5010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reduce(k,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sum = 0; counter = 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 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counter +=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emit(k, sum/counter)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71718-AA46-A12E-6730-B5AD85D9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96" y="4148301"/>
            <a:ext cx="6425122" cy="25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4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F0E-FDFB-2174-765D-7E1A583F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Reducer: Identity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456B-1771-DE05-48EE-CDFB2DD5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7127"/>
            <a:ext cx="8596668" cy="4434235"/>
          </a:xfrm>
        </p:spPr>
        <p:txBody>
          <a:bodyPr/>
          <a:lstStyle/>
          <a:p>
            <a:r>
              <a:rPr lang="en-GB" dirty="0"/>
              <a:t>The Identity Reducer is very common (pseudo-code):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0E744-FE4B-7340-7132-392BFDA21DCB}"/>
              </a:ext>
            </a:extLst>
          </p:cNvPr>
          <p:cNvSpPr txBox="1"/>
          <p:nvPr/>
        </p:nvSpPr>
        <p:spPr>
          <a:xfrm>
            <a:off x="2470651" y="2319158"/>
            <a:ext cx="5010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reduce(k,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 v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emit(k, 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B1FC8-2E82-26FF-B682-1023A70FA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81" y="3528164"/>
            <a:ext cx="7802171" cy="27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8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F49D-40B1-982D-18C4-87DA31C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C15D-A85E-E924-9B3E-AB8B09D3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MapReduce program has two major developer-created components: a Mapper and a Reducer</a:t>
            </a:r>
          </a:p>
          <a:p>
            <a:r>
              <a:rPr lang="en-GB" dirty="0"/>
              <a:t>Mappers map input data to intermediate key/value pairs</a:t>
            </a:r>
          </a:p>
          <a:p>
            <a:pPr lvl="1"/>
            <a:r>
              <a:rPr lang="en-GB" dirty="0"/>
              <a:t>Often parse, filter, or transform the data</a:t>
            </a:r>
          </a:p>
          <a:p>
            <a:r>
              <a:rPr lang="en-GB" dirty="0"/>
              <a:t>Reducers process Mapper output into final key/value pairs</a:t>
            </a:r>
          </a:p>
          <a:p>
            <a:pPr lvl="1"/>
            <a:r>
              <a:rPr lang="en-GB" dirty="0"/>
              <a:t>Often aggregate data using statistical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977426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8347-E442-1F08-17BC-0305777C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class: Revisiting Hadoop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DF9A-A7D0-D099-4ADF-FBEF5302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See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43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C60E-B11C-7120-F00E-E9916A33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Recap: Hadoop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EC04-83D3-F46A-5638-533E091E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MY" dirty="0"/>
              <a:t>Hadoop consists of two core components</a:t>
            </a:r>
          </a:p>
          <a:p>
            <a:pPr lvl="1"/>
            <a:r>
              <a:rPr lang="en-MY" dirty="0"/>
              <a:t>The Hadoop Distributed File System (HDFS)</a:t>
            </a:r>
          </a:p>
          <a:p>
            <a:pPr lvl="1"/>
            <a:r>
              <a:rPr lang="en-MY" dirty="0"/>
              <a:t>MapReduce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F2DBC-EA80-2E1B-2A54-4AB42775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68" y="3429000"/>
            <a:ext cx="6781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EB7B-4DA8-DC2E-BBEF-8E00C52B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3331-222A-F4F0-EA93-2A18A443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4AB11-892C-1313-D154-0454DF99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3" y="1460865"/>
            <a:ext cx="7923989" cy="49825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C4B991-DD52-C70D-3E5E-0707DD1F5B71}"/>
              </a:ext>
            </a:extLst>
          </p:cNvPr>
          <p:cNvSpPr/>
          <p:nvPr/>
        </p:nvSpPr>
        <p:spPr>
          <a:xfrm>
            <a:off x="677335" y="3952119"/>
            <a:ext cx="8428498" cy="278573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5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97B8-095B-BF74-774B-F92C5A27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modern/up-to-date depiction of 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C986-C89D-D447-66A9-3FEA7488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 descr="hadoop ecosystem">
            <a:extLst>
              <a:ext uri="{FF2B5EF4-FFF2-40B4-BE49-F238E27FC236}">
                <a16:creationId xmlns:a16="http://schemas.microsoft.com/office/drawing/2014/main" id="{9B8EA370-3DFA-D393-50A3-0F9F18DCD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068" y="1975765"/>
            <a:ext cx="7693200" cy="43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40EBA-B0C8-DE85-C1FE-AEFD77BFDE0C}"/>
              </a:ext>
            </a:extLst>
          </p:cNvPr>
          <p:cNvSpPr txBox="1"/>
          <p:nvPr/>
        </p:nvSpPr>
        <p:spPr>
          <a:xfrm>
            <a:off x="1129068" y="6326728"/>
            <a:ext cx="7284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Image taken from https://</a:t>
            </a:r>
            <a:r>
              <a:rPr lang="en-GB" sz="1400" dirty="0" err="1"/>
              <a:t>www.analytixlabs.co.in</a:t>
            </a:r>
            <a:r>
              <a:rPr lang="en-GB" sz="1400" dirty="0"/>
              <a:t>/blog/prerequisite-for-</a:t>
            </a:r>
            <a:r>
              <a:rPr lang="en-GB" sz="1400" dirty="0" err="1"/>
              <a:t>hadoop</a:t>
            </a:r>
            <a:r>
              <a:rPr lang="en-GB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94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FD3C-383F-B4AA-8CE1-8B1FD7F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2DE3-BBE3-EF46-3B03-1477581C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Ecosystem projects may be</a:t>
            </a:r>
          </a:p>
          <a:p>
            <a:pPr lvl="1"/>
            <a:r>
              <a:rPr lang="en-GB" dirty="0"/>
              <a:t>Built on HDFS and MapReduce</a:t>
            </a:r>
          </a:p>
          <a:p>
            <a:pPr lvl="1"/>
            <a:r>
              <a:rPr lang="en-GB" dirty="0"/>
              <a:t>Built on just HDFS</a:t>
            </a:r>
          </a:p>
          <a:p>
            <a:pPr lvl="1"/>
            <a:r>
              <a:rPr lang="en-GB" dirty="0"/>
              <a:t>Designed to integrate with or support Hadoop</a:t>
            </a:r>
          </a:p>
          <a:p>
            <a:r>
              <a:rPr lang="en-GB" dirty="0"/>
              <a:t>Most are Apache projects or Apache Incubator projects</a:t>
            </a:r>
          </a:p>
          <a:p>
            <a:pPr lvl="1"/>
            <a:r>
              <a:rPr lang="en-GB" dirty="0"/>
              <a:t>Some others are not managed by the Apache Software Foundation</a:t>
            </a:r>
          </a:p>
          <a:p>
            <a:pPr lvl="1"/>
            <a:r>
              <a:rPr lang="en-GB" dirty="0"/>
              <a:t>These are often hosted on GitHub or a similar repository</a:t>
            </a:r>
          </a:p>
          <a:p>
            <a:pPr lvl="1"/>
            <a:r>
              <a:rPr lang="en-GB" dirty="0"/>
              <a:t>In other words, often Open-source projects/software!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DFE08-B1F8-47B5-1D6D-F9976602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87" y="507687"/>
            <a:ext cx="4797630" cy="15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32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1886</TotalTime>
  <Words>2541</Words>
  <Application>Microsoft Macintosh PowerPoint</Application>
  <PresentationFormat>Widescreen</PresentationFormat>
  <Paragraphs>341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-apple-system</vt:lpstr>
      <vt:lpstr>Arial</vt:lpstr>
      <vt:lpstr>Calibri</vt:lpstr>
      <vt:lpstr>Courier New</vt:lpstr>
      <vt:lpstr>Trebuchet MS</vt:lpstr>
      <vt:lpstr>Wingdings 3</vt:lpstr>
      <vt:lpstr>Facet</vt:lpstr>
      <vt:lpstr>IST3134 – Hadoop Ecosystem and More MapReduce</vt:lpstr>
      <vt:lpstr>This week’s padlet….</vt:lpstr>
      <vt:lpstr>What do you remember about Hadoop?</vt:lpstr>
      <vt:lpstr>What is Apache Hadoop</vt:lpstr>
      <vt:lpstr>Core Hadoop Concepts</vt:lpstr>
      <vt:lpstr>Recap: Hadoop Core Components</vt:lpstr>
      <vt:lpstr>Hadoop Ecosystem</vt:lpstr>
      <vt:lpstr>A more modern/up-to-date depiction of Hadoop Ecosystem</vt:lpstr>
      <vt:lpstr>Hadoop Ecosystem</vt:lpstr>
      <vt:lpstr>Data Storage: HBase</vt:lpstr>
      <vt:lpstr>HBase</vt:lpstr>
      <vt:lpstr>HBase vs Traditional RDBMS</vt:lpstr>
      <vt:lpstr>When to use HBase?</vt:lpstr>
      <vt:lpstr>Data integration: Flume</vt:lpstr>
      <vt:lpstr>Flume: High-level Overview</vt:lpstr>
      <vt:lpstr>Data integration: Sqoop</vt:lpstr>
      <vt:lpstr>Data Analysis: Hive, Pig, and Impala</vt:lpstr>
      <vt:lpstr>Hive, Pig</vt:lpstr>
      <vt:lpstr>Hive, Pig</vt:lpstr>
      <vt:lpstr>Impala</vt:lpstr>
      <vt:lpstr>Which one to choose?</vt:lpstr>
      <vt:lpstr>Workflow engine: Oozie</vt:lpstr>
      <vt:lpstr>How about Machine Learning: Mahout</vt:lpstr>
      <vt:lpstr>Apache Ambari </vt:lpstr>
      <vt:lpstr>Apache Zookeeper!</vt:lpstr>
      <vt:lpstr>All in all : Hadoop Ecosystem</vt:lpstr>
      <vt:lpstr>Hadoop Deployment Discussions</vt:lpstr>
      <vt:lpstr>An example of Hadoop deployment in a data center</vt:lpstr>
      <vt:lpstr>Technology Strengths and Weaknesses</vt:lpstr>
      <vt:lpstr>Example data flow</vt:lpstr>
      <vt:lpstr>An example Hadoop cluster hardware setup</vt:lpstr>
      <vt:lpstr>Hardware requirements</vt:lpstr>
      <vt:lpstr>More importantly</vt:lpstr>
      <vt:lpstr>With cloud computing</vt:lpstr>
      <vt:lpstr>More on MapReduce</vt:lpstr>
      <vt:lpstr>Next… MapReduce (again?)</vt:lpstr>
      <vt:lpstr>MapReduce consists of</vt:lpstr>
      <vt:lpstr>Power of MapReduce (and HDFS/Hadoop)</vt:lpstr>
      <vt:lpstr>Another example: Analyzing Log Data</vt:lpstr>
      <vt:lpstr>Example Mappers</vt:lpstr>
      <vt:lpstr>The mapper</vt:lpstr>
      <vt:lpstr>Example Mapper: Upper Case Mapper</vt:lpstr>
      <vt:lpstr>Example Mapper: ‘Explode’ Mapper</vt:lpstr>
      <vt:lpstr>Example Mapper: ‘Filter’ Mapper</vt:lpstr>
      <vt:lpstr>Example Mapper: Changing Keyspaces</vt:lpstr>
      <vt:lpstr>Example Mapper: Identity Mapper</vt:lpstr>
      <vt:lpstr>Reducers</vt:lpstr>
      <vt:lpstr>The Reducer</vt:lpstr>
      <vt:lpstr>Example Reducer: Sum Reducer</vt:lpstr>
      <vt:lpstr>Example Reducer: Average Reducer</vt:lpstr>
      <vt:lpstr>Example Reducer: Identity Reducer</vt:lpstr>
      <vt:lpstr>Key Points</vt:lpstr>
      <vt:lpstr>Next class: Revisiting Hadoop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IST3134 – Cloud Computing Overview</dc:title>
  <dc:creator>Assoc. Prof. Dr Lau Sian Lun</dc:creator>
  <cp:lastModifiedBy>Sian Lun Lau</cp:lastModifiedBy>
  <cp:revision>2</cp:revision>
  <dcterms:created xsi:type="dcterms:W3CDTF">2019-04-15T10:36:38Z</dcterms:created>
  <dcterms:modified xsi:type="dcterms:W3CDTF">2024-06-11T01:52:50Z</dcterms:modified>
</cp:coreProperties>
</file>