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3" r:id="rId3"/>
    <p:sldId id="276" r:id="rId4"/>
    <p:sldId id="277" r:id="rId5"/>
    <p:sldId id="274" r:id="rId6"/>
    <p:sldId id="275" r:id="rId7"/>
    <p:sldId id="257" r:id="rId8"/>
    <p:sldId id="280" r:id="rId9"/>
    <p:sldId id="258" r:id="rId10"/>
    <p:sldId id="279" r:id="rId11"/>
    <p:sldId id="259" r:id="rId12"/>
    <p:sldId id="262" r:id="rId13"/>
    <p:sldId id="263" r:id="rId14"/>
    <p:sldId id="264" r:id="rId15"/>
    <p:sldId id="261" r:id="rId16"/>
    <p:sldId id="272" r:id="rId17"/>
    <p:sldId id="265" r:id="rId18"/>
    <p:sldId id="266" r:id="rId19"/>
    <p:sldId id="278"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27BED8-8E0C-43BA-93E1-623806252878}" v="490" dt="2022-12-01T05:05:24.434"/>
    <p1510:client id="{E5B3C11C-75F8-AE8B-7A40-7D8DF3D7F2EE}" v="35" dt="2022-12-01T05:07:41.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78343" autoAdjust="0"/>
  </p:normalViewPr>
  <p:slideViewPr>
    <p:cSldViewPr snapToGrid="0">
      <p:cViewPr varScale="1">
        <p:scale>
          <a:sx n="122" d="100"/>
          <a:sy n="122" d="100"/>
        </p:scale>
        <p:origin x="1782" y="9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C2D5E-BE47-4DF4-AE8C-1DB410AFE99D}"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454D6-481A-4005-ACF5-2D5D714B78A0}" type="slidenum">
              <a:rPr lang="en-US" smtClean="0"/>
              <a:t>‹#›</a:t>
            </a:fld>
            <a:endParaRPr lang="en-US"/>
          </a:p>
        </p:txBody>
      </p:sp>
    </p:spTree>
    <p:extLst>
      <p:ext uri="{BB962C8B-B14F-4D97-AF65-F5344CB8AC3E}">
        <p14:creationId xmlns:p14="http://schemas.microsoft.com/office/powerpoint/2010/main" val="4126818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p>
        </p:txBody>
      </p:sp>
      <p:sp>
        <p:nvSpPr>
          <p:cNvPr id="4" name="Slide Number Placeholder 3"/>
          <p:cNvSpPr>
            <a:spLocks noGrp="1"/>
          </p:cNvSpPr>
          <p:nvPr>
            <p:ph type="sldNum" sz="quarter" idx="5"/>
          </p:nvPr>
        </p:nvSpPr>
        <p:spPr/>
        <p:txBody>
          <a:bodyPr/>
          <a:lstStyle/>
          <a:p>
            <a:fld id="{4F7454D6-481A-4005-ACF5-2D5D714B78A0}" type="slidenum">
              <a:rPr lang="en-US" smtClean="0"/>
              <a:t>1</a:t>
            </a:fld>
            <a:endParaRPr lang="en-US"/>
          </a:p>
        </p:txBody>
      </p:sp>
    </p:spTree>
    <p:extLst>
      <p:ext uri="{BB962C8B-B14F-4D97-AF65-F5344CB8AC3E}">
        <p14:creationId xmlns:p14="http://schemas.microsoft.com/office/powerpoint/2010/main" val="3376797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7:00</a:t>
            </a:r>
          </a:p>
        </p:txBody>
      </p:sp>
      <p:sp>
        <p:nvSpPr>
          <p:cNvPr id="4" name="Slide Number Placeholder 3"/>
          <p:cNvSpPr>
            <a:spLocks noGrp="1"/>
          </p:cNvSpPr>
          <p:nvPr>
            <p:ph type="sldNum" sz="quarter" idx="5"/>
          </p:nvPr>
        </p:nvSpPr>
        <p:spPr/>
        <p:txBody>
          <a:bodyPr/>
          <a:lstStyle/>
          <a:p>
            <a:fld id="{4F7454D6-481A-4005-ACF5-2D5D714B78A0}" type="slidenum">
              <a:rPr lang="en-US" smtClean="0"/>
              <a:t>11</a:t>
            </a:fld>
            <a:endParaRPr lang="en-US"/>
          </a:p>
        </p:txBody>
      </p:sp>
    </p:spTree>
    <p:extLst>
      <p:ext uri="{BB962C8B-B14F-4D97-AF65-F5344CB8AC3E}">
        <p14:creationId xmlns:p14="http://schemas.microsoft.com/office/powerpoint/2010/main" val="163195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8:30</a:t>
            </a:r>
          </a:p>
        </p:txBody>
      </p:sp>
      <p:sp>
        <p:nvSpPr>
          <p:cNvPr id="4" name="Slide Number Placeholder 3"/>
          <p:cNvSpPr>
            <a:spLocks noGrp="1"/>
          </p:cNvSpPr>
          <p:nvPr>
            <p:ph type="sldNum" sz="quarter" idx="5"/>
          </p:nvPr>
        </p:nvSpPr>
        <p:spPr/>
        <p:txBody>
          <a:bodyPr/>
          <a:lstStyle/>
          <a:p>
            <a:fld id="{4F7454D6-481A-4005-ACF5-2D5D714B78A0}" type="slidenum">
              <a:rPr lang="en-US" smtClean="0"/>
              <a:t>18</a:t>
            </a:fld>
            <a:endParaRPr lang="en-US"/>
          </a:p>
        </p:txBody>
      </p:sp>
    </p:spTree>
    <p:extLst>
      <p:ext uri="{BB962C8B-B14F-4D97-AF65-F5344CB8AC3E}">
        <p14:creationId xmlns:p14="http://schemas.microsoft.com/office/powerpoint/2010/main" val="355151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9:30</a:t>
            </a:r>
            <a:endParaRPr lang="en-US" dirty="0"/>
          </a:p>
        </p:txBody>
      </p:sp>
      <p:sp>
        <p:nvSpPr>
          <p:cNvPr id="4" name="Slide Number Placeholder 3"/>
          <p:cNvSpPr>
            <a:spLocks noGrp="1"/>
          </p:cNvSpPr>
          <p:nvPr>
            <p:ph type="sldNum" sz="quarter" idx="5"/>
          </p:nvPr>
        </p:nvSpPr>
        <p:spPr/>
        <p:txBody>
          <a:bodyPr/>
          <a:lstStyle/>
          <a:p>
            <a:fld id="{4F7454D6-481A-4005-ACF5-2D5D714B78A0}" type="slidenum">
              <a:rPr lang="en-US" smtClean="0"/>
              <a:t>19</a:t>
            </a:fld>
            <a:endParaRPr lang="en-US"/>
          </a:p>
        </p:txBody>
      </p:sp>
    </p:spTree>
    <p:extLst>
      <p:ext uri="{BB962C8B-B14F-4D97-AF65-F5344CB8AC3E}">
        <p14:creationId xmlns:p14="http://schemas.microsoft.com/office/powerpoint/2010/main" val="295534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is a conversation </a:t>
            </a:r>
            <a:r>
              <a:rPr lang="en-US" dirty="0">
                <a:ea typeface="+mn-lt"/>
                <a:cs typeface="+mn-lt"/>
              </a:rPr>
              <a:t>between the environment and the agent. Where the environment tells the agent XXXX,</a:t>
            </a:r>
            <a:endParaRPr lang="en-US" dirty="0"/>
          </a:p>
        </p:txBody>
      </p:sp>
      <p:sp>
        <p:nvSpPr>
          <p:cNvPr id="4" name="Slide Number Placeholder 3"/>
          <p:cNvSpPr>
            <a:spLocks noGrp="1"/>
          </p:cNvSpPr>
          <p:nvPr>
            <p:ph type="sldNum" sz="quarter" idx="5"/>
          </p:nvPr>
        </p:nvSpPr>
        <p:spPr/>
        <p:txBody>
          <a:bodyPr/>
          <a:lstStyle/>
          <a:p>
            <a:fld id="{4F7454D6-481A-4005-ACF5-2D5D714B78A0}" type="slidenum">
              <a:rPr lang="en-US" smtClean="0"/>
              <a:t>3</a:t>
            </a:fld>
            <a:endParaRPr lang="en-US"/>
          </a:p>
        </p:txBody>
      </p:sp>
    </p:spTree>
    <p:extLst>
      <p:ext uri="{BB962C8B-B14F-4D97-AF65-F5344CB8AC3E}">
        <p14:creationId xmlns:p14="http://schemas.microsoft.com/office/powerpoint/2010/main" val="2355059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precisely XXX </a:t>
            </a:r>
          </a:p>
          <a:p>
            <a:endParaRPr lang="en-US" dirty="0"/>
          </a:p>
          <a:p>
            <a:r>
              <a:rPr lang="en-US" dirty="0"/>
              <a:t>As the figure to the right shows</a:t>
            </a:r>
          </a:p>
        </p:txBody>
      </p:sp>
      <p:sp>
        <p:nvSpPr>
          <p:cNvPr id="4" name="Slide Number Placeholder 3"/>
          <p:cNvSpPr>
            <a:spLocks noGrp="1"/>
          </p:cNvSpPr>
          <p:nvPr>
            <p:ph type="sldNum" sz="quarter" idx="5"/>
          </p:nvPr>
        </p:nvSpPr>
        <p:spPr/>
        <p:txBody>
          <a:bodyPr/>
          <a:lstStyle/>
          <a:p>
            <a:fld id="{4F7454D6-481A-4005-ACF5-2D5D714B78A0}" type="slidenum">
              <a:rPr lang="en-US" smtClean="0"/>
              <a:t>4</a:t>
            </a:fld>
            <a:endParaRPr lang="en-US"/>
          </a:p>
        </p:txBody>
      </p:sp>
    </p:spTree>
    <p:extLst>
      <p:ext uri="{BB962C8B-B14F-4D97-AF65-F5344CB8AC3E}">
        <p14:creationId xmlns:p14="http://schemas.microsoft.com/office/powerpoint/2010/main" val="266080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remember there’s the word MARL in the title,  that means, there’s XXXXXX</a:t>
            </a:r>
          </a:p>
          <a:p>
            <a:endParaRPr lang="en-US" dirty="0"/>
          </a:p>
          <a:p>
            <a:r>
              <a:rPr lang="en-US" dirty="0"/>
              <a:t>And since </a:t>
            </a:r>
            <a:r>
              <a:rPr lang="en-US" dirty="0">
                <a:cs typeface="Calibri"/>
              </a:rPr>
              <a:t>Multi-agent Systems are everywhere, like  autonomous driving cars,  delivering robots and drones, or in a more abstract way without robots, like network packet distribution, basically everywhere that’s required for a decision making from more .than one place, it can more or less be modeled as a MARL problem.</a:t>
            </a:r>
          </a:p>
          <a:p>
            <a:endParaRPr lang="en-US" dirty="0">
              <a:cs typeface="Calibri"/>
            </a:endParaRPr>
          </a:p>
          <a:p>
            <a:r>
              <a:rPr lang="en-US" dirty="0">
                <a:cs typeface="Calibri"/>
              </a:rPr>
              <a:t>And it can be </a:t>
            </a:r>
            <a:r>
              <a:rPr lang="en-US" dirty="0" err="1">
                <a:cs typeface="Calibri"/>
              </a:rPr>
              <a:t>be</a:t>
            </a:r>
            <a:r>
              <a:rPr lang="en-US" dirty="0">
                <a:cs typeface="Calibri"/>
              </a:rPr>
              <a:t> cooperative or competitive (or even mixed). But here we mainly focus on the cooperative ones.</a:t>
            </a:r>
            <a:endParaRPr lang="en-US" dirty="0"/>
          </a:p>
        </p:txBody>
      </p:sp>
      <p:sp>
        <p:nvSpPr>
          <p:cNvPr id="4" name="Slide Number Placeholder 3"/>
          <p:cNvSpPr>
            <a:spLocks noGrp="1"/>
          </p:cNvSpPr>
          <p:nvPr>
            <p:ph type="sldNum" sz="quarter" idx="5"/>
          </p:nvPr>
        </p:nvSpPr>
        <p:spPr/>
        <p:txBody>
          <a:bodyPr/>
          <a:lstStyle/>
          <a:p>
            <a:fld id="{4F7454D6-481A-4005-ACF5-2D5D714B78A0}" type="slidenum">
              <a:rPr lang="en-US" smtClean="0"/>
              <a:t>5</a:t>
            </a:fld>
            <a:endParaRPr lang="en-US"/>
          </a:p>
        </p:txBody>
      </p:sp>
    </p:spTree>
    <p:extLst>
      <p:ext uri="{BB962C8B-B14F-4D97-AF65-F5344CB8AC3E}">
        <p14:creationId xmlns:p14="http://schemas.microsoft.com/office/powerpoint/2010/main" val="412351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move from a RL to MARL, there are two classic designs,</a:t>
            </a:r>
          </a:p>
        </p:txBody>
      </p:sp>
      <p:sp>
        <p:nvSpPr>
          <p:cNvPr id="4" name="Slide Number Placeholder 3"/>
          <p:cNvSpPr>
            <a:spLocks noGrp="1"/>
          </p:cNvSpPr>
          <p:nvPr>
            <p:ph type="sldNum" sz="quarter" idx="5"/>
          </p:nvPr>
        </p:nvSpPr>
        <p:spPr/>
        <p:txBody>
          <a:bodyPr/>
          <a:lstStyle/>
          <a:p>
            <a:fld id="{4F7454D6-481A-4005-ACF5-2D5D714B78A0}" type="slidenum">
              <a:rPr lang="en-US" smtClean="0"/>
              <a:t>6</a:t>
            </a:fld>
            <a:endParaRPr lang="en-US"/>
          </a:p>
        </p:txBody>
      </p:sp>
    </p:spTree>
    <p:extLst>
      <p:ext uri="{BB962C8B-B14F-4D97-AF65-F5344CB8AC3E}">
        <p14:creationId xmlns:p14="http://schemas.microsoft.com/office/powerpoint/2010/main" val="192538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let’s move on to some main background stuff. By explaining the first term</a:t>
            </a:r>
          </a:p>
        </p:txBody>
      </p:sp>
      <p:sp>
        <p:nvSpPr>
          <p:cNvPr id="4" name="Slide Number Placeholder 3"/>
          <p:cNvSpPr>
            <a:spLocks noGrp="1"/>
          </p:cNvSpPr>
          <p:nvPr>
            <p:ph type="sldNum" sz="quarter" idx="5"/>
          </p:nvPr>
        </p:nvSpPr>
        <p:spPr/>
        <p:txBody>
          <a:bodyPr/>
          <a:lstStyle/>
          <a:p>
            <a:fld id="{4F7454D6-481A-4005-ACF5-2D5D714B78A0}" type="slidenum">
              <a:rPr lang="en-US" smtClean="0"/>
              <a:t>7</a:t>
            </a:fld>
            <a:endParaRPr lang="en-US"/>
          </a:p>
        </p:txBody>
      </p:sp>
    </p:spTree>
    <p:extLst>
      <p:ext uri="{BB962C8B-B14F-4D97-AF65-F5344CB8AC3E}">
        <p14:creationId xmlns:p14="http://schemas.microsoft.com/office/powerpoint/2010/main" val="319231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dirty="0"/>
              <a:t>The second term is Value Function Factorization. So another issue from single agent RL to MARL is that most of the cases there would be only one reward from the environment and this could be a problem.</a:t>
            </a:r>
          </a:p>
          <a:p>
            <a:pPr marL="0" indent="0">
              <a:buFont typeface="Arial" panose="020B0604020202020204" pitchFamily="34" charset="0"/>
              <a:buNone/>
            </a:pPr>
            <a:endParaRPr lang="en-US" dirty="0"/>
          </a:p>
          <a:p>
            <a:r>
              <a:rPr lang="en-US" dirty="0"/>
              <a:t>Since in single agent, the reward directly tells the agent how good or bad that action from the decision-making is. But in MARL, all agents shares a same reward based on their joint action selection. For example, in a soccer game, one player made the goal but all team members will share a same score. How do we tell a player if that kicking the ball led to the score or just sitting around? </a:t>
            </a:r>
          </a:p>
        </p:txBody>
      </p:sp>
      <p:sp>
        <p:nvSpPr>
          <p:cNvPr id="4" name="Slide Number Placeholder 3"/>
          <p:cNvSpPr>
            <a:spLocks noGrp="1"/>
          </p:cNvSpPr>
          <p:nvPr>
            <p:ph type="sldNum" sz="quarter" idx="5"/>
          </p:nvPr>
        </p:nvSpPr>
        <p:spPr/>
        <p:txBody>
          <a:bodyPr/>
          <a:lstStyle/>
          <a:p>
            <a:fld id="{4F7454D6-481A-4005-ACF5-2D5D714B78A0}" type="slidenum">
              <a:rPr lang="en-US" smtClean="0"/>
              <a:t>8</a:t>
            </a:fld>
            <a:endParaRPr lang="en-US"/>
          </a:p>
        </p:txBody>
      </p:sp>
    </p:spTree>
    <p:extLst>
      <p:ext uri="{BB962C8B-B14F-4D97-AF65-F5344CB8AC3E}">
        <p14:creationId xmlns:p14="http://schemas.microsoft.com/office/powerpoint/2010/main" val="422014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5:30</a:t>
            </a:r>
          </a:p>
        </p:txBody>
      </p:sp>
      <p:sp>
        <p:nvSpPr>
          <p:cNvPr id="4" name="Slide Number Placeholder 3"/>
          <p:cNvSpPr>
            <a:spLocks noGrp="1"/>
          </p:cNvSpPr>
          <p:nvPr>
            <p:ph type="sldNum" sz="quarter" idx="5"/>
          </p:nvPr>
        </p:nvSpPr>
        <p:spPr/>
        <p:txBody>
          <a:bodyPr/>
          <a:lstStyle/>
          <a:p>
            <a:fld id="{4F7454D6-481A-4005-ACF5-2D5D714B78A0}" type="slidenum">
              <a:rPr lang="en-US" smtClean="0"/>
              <a:t>9</a:t>
            </a:fld>
            <a:endParaRPr lang="en-US"/>
          </a:p>
        </p:txBody>
      </p:sp>
    </p:spTree>
    <p:extLst>
      <p:ext uri="{BB962C8B-B14F-4D97-AF65-F5344CB8AC3E}">
        <p14:creationId xmlns:p14="http://schemas.microsoft.com/office/powerpoint/2010/main" val="367316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6:30</a:t>
            </a:r>
          </a:p>
        </p:txBody>
      </p:sp>
      <p:sp>
        <p:nvSpPr>
          <p:cNvPr id="4" name="Slide Number Placeholder 3"/>
          <p:cNvSpPr>
            <a:spLocks noGrp="1"/>
          </p:cNvSpPr>
          <p:nvPr>
            <p:ph type="sldNum" sz="quarter" idx="5"/>
          </p:nvPr>
        </p:nvSpPr>
        <p:spPr/>
        <p:txBody>
          <a:bodyPr/>
          <a:lstStyle/>
          <a:p>
            <a:fld id="{4F7454D6-481A-4005-ACF5-2D5D714B78A0}" type="slidenum">
              <a:rPr lang="en-US" smtClean="0"/>
              <a:t>10</a:t>
            </a:fld>
            <a:endParaRPr lang="en-US"/>
          </a:p>
        </p:txBody>
      </p:sp>
    </p:spTree>
    <p:extLst>
      <p:ext uri="{BB962C8B-B14F-4D97-AF65-F5344CB8AC3E}">
        <p14:creationId xmlns:p14="http://schemas.microsoft.com/office/powerpoint/2010/main" val="63343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0D74-EE1F-E833-CBF8-560C1794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93426C-1800-7A96-6D72-C123387FF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4649FC-1991-3FAB-A536-91A4760B2A94}"/>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5" name="Footer Placeholder 4">
            <a:extLst>
              <a:ext uri="{FF2B5EF4-FFF2-40B4-BE49-F238E27FC236}">
                <a16:creationId xmlns:a16="http://schemas.microsoft.com/office/drawing/2014/main" id="{B4C10838-4C8F-95C7-B614-A883A36B3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C1B99-7932-53A4-E443-A7D6D1011B06}"/>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126160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0175-6E32-F313-12A5-9BE062E769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B65DA1-9339-31F9-145D-5615FEEE4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FF0E5-A358-0454-F2EC-7D6F3C8B4486}"/>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5" name="Footer Placeholder 4">
            <a:extLst>
              <a:ext uri="{FF2B5EF4-FFF2-40B4-BE49-F238E27FC236}">
                <a16:creationId xmlns:a16="http://schemas.microsoft.com/office/drawing/2014/main" id="{52E3B6D9-DCDF-6996-CED1-164371EAF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68F3E-70B2-01D2-CF03-0CA9993C6BE3}"/>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411432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81803-587E-9603-9694-E483C7718F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248E11-B809-A4ED-51EA-53B5395AC2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F9B81-7B6E-3B62-C6A5-B265EDF23E8B}"/>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5" name="Footer Placeholder 4">
            <a:extLst>
              <a:ext uri="{FF2B5EF4-FFF2-40B4-BE49-F238E27FC236}">
                <a16:creationId xmlns:a16="http://schemas.microsoft.com/office/drawing/2014/main" id="{A0430113-FAB9-4F7A-E2F5-4D93303BC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7DED7-4C2D-3102-D5CE-11029F438B46}"/>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313516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3D59-A2B6-C89A-42D3-DE55F79E7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27B5B8-8021-F6CE-A26D-7B5350BFCB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546A1-4C3C-F8FA-8EE6-0730B3AEDBAF}"/>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5" name="Footer Placeholder 4">
            <a:extLst>
              <a:ext uri="{FF2B5EF4-FFF2-40B4-BE49-F238E27FC236}">
                <a16:creationId xmlns:a16="http://schemas.microsoft.com/office/drawing/2014/main" id="{2167078C-4E24-EC38-BACE-33340824F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CF3F6-38FD-362E-D51D-B079438E1895}"/>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221155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3031-E07F-A993-11FB-1DD3AC29D2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9CBAB6-0E60-5DB4-1B0E-C013AF5F9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ED6810-B422-9C3B-D7EF-487C8C73B963}"/>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5" name="Footer Placeholder 4">
            <a:extLst>
              <a:ext uri="{FF2B5EF4-FFF2-40B4-BE49-F238E27FC236}">
                <a16:creationId xmlns:a16="http://schemas.microsoft.com/office/drawing/2014/main" id="{019377FF-F72E-7694-5AE9-4B46D461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526CA-0A79-D00D-FF3A-7F514E8D9C42}"/>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28210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A86B-3A6A-666E-8164-96ABDCBAD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2A352-028D-D274-62AB-5E0DCCB9FB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A3286-0228-CF7E-9F8A-A647426A1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D54E18-2B30-B943-C202-CA4364CE8584}"/>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6" name="Footer Placeholder 5">
            <a:extLst>
              <a:ext uri="{FF2B5EF4-FFF2-40B4-BE49-F238E27FC236}">
                <a16:creationId xmlns:a16="http://schemas.microsoft.com/office/drawing/2014/main" id="{202BDE71-8059-79AA-CB68-B47148C6E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E7508-7EBF-F2A4-0463-85354AB52619}"/>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396466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EC66-C70C-B9B8-AD3B-F0BDD911CB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EDF8B1-9637-63E1-5EF4-257762746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08A86-BEB9-1B34-97D9-BFEB0A67E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ABDFCC-1792-8BB8-0924-73772AC46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3EEA-BE0D-B454-8310-F376325440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F4860-59F0-E0DB-57F0-94DEF21DFC22}"/>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8" name="Footer Placeholder 7">
            <a:extLst>
              <a:ext uri="{FF2B5EF4-FFF2-40B4-BE49-F238E27FC236}">
                <a16:creationId xmlns:a16="http://schemas.microsoft.com/office/drawing/2014/main" id="{AFE47055-495C-9F4B-98A3-19F11CB764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03BCC-AD23-5E7F-EFD2-F164D7C41204}"/>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313734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A91E-D59A-FCF0-71C7-BFD2CF4D82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82AA6F-FBD9-C26E-49B4-CFBC7F394E9B}"/>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4" name="Footer Placeholder 3">
            <a:extLst>
              <a:ext uri="{FF2B5EF4-FFF2-40B4-BE49-F238E27FC236}">
                <a16:creationId xmlns:a16="http://schemas.microsoft.com/office/drawing/2014/main" id="{FC30C1B7-62AD-11B3-0B01-484121D9E6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D7438B-CB14-A647-A36C-3E111E54B6B5}"/>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269536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1C543-0639-21AC-F67E-A84414D3239D}"/>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3" name="Footer Placeholder 2">
            <a:extLst>
              <a:ext uri="{FF2B5EF4-FFF2-40B4-BE49-F238E27FC236}">
                <a16:creationId xmlns:a16="http://schemas.microsoft.com/office/drawing/2014/main" id="{490F25FB-5B52-7297-D94B-4745044455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5F8C6A-B09A-CAF1-A836-B8334F4FE28F}"/>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181599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7AA8-1124-7013-AC37-A54A01D1B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67EDE-CFFB-4138-E450-AA2731240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50CC25-6CE4-8474-0C5C-A163F394E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5CD23-1883-D159-5BF4-F7EC6C1938AF}"/>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6" name="Footer Placeholder 5">
            <a:extLst>
              <a:ext uri="{FF2B5EF4-FFF2-40B4-BE49-F238E27FC236}">
                <a16:creationId xmlns:a16="http://schemas.microsoft.com/office/drawing/2014/main" id="{94D3CA4B-D739-EE74-5DC5-90A52E5CB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317E4-CA65-A0E7-A199-8859BB86E6A7}"/>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58180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EF7F-EA7E-2713-2DAA-9126149A9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253A94-F121-6E99-C1B6-5B6FF7E27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D8ABB-4019-DA58-3F28-BC113856C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55D32-6527-9F42-1FD9-790D9D697986}"/>
              </a:ext>
            </a:extLst>
          </p:cNvPr>
          <p:cNvSpPr>
            <a:spLocks noGrp="1"/>
          </p:cNvSpPr>
          <p:nvPr>
            <p:ph type="dt" sz="half" idx="10"/>
          </p:nvPr>
        </p:nvSpPr>
        <p:spPr/>
        <p:txBody>
          <a:bodyPr/>
          <a:lstStyle/>
          <a:p>
            <a:fld id="{8D1AC178-A4E3-4995-B5DA-0C429A175140}" type="datetimeFigureOut">
              <a:rPr lang="en-US" smtClean="0"/>
              <a:t>12/6/2022</a:t>
            </a:fld>
            <a:endParaRPr lang="en-US"/>
          </a:p>
        </p:txBody>
      </p:sp>
      <p:sp>
        <p:nvSpPr>
          <p:cNvPr id="6" name="Footer Placeholder 5">
            <a:extLst>
              <a:ext uri="{FF2B5EF4-FFF2-40B4-BE49-F238E27FC236}">
                <a16:creationId xmlns:a16="http://schemas.microsoft.com/office/drawing/2014/main" id="{AAF80288-D55F-E1C9-F9AC-2FA19136E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E70DC-46D7-77A2-48FE-87F83ACAEC83}"/>
              </a:ext>
            </a:extLst>
          </p:cNvPr>
          <p:cNvSpPr>
            <a:spLocks noGrp="1"/>
          </p:cNvSpPr>
          <p:nvPr>
            <p:ph type="sldNum" sz="quarter" idx="12"/>
          </p:nvPr>
        </p:nvSpPr>
        <p:spPr/>
        <p:txBody>
          <a:bodyPr/>
          <a:lstStyle/>
          <a:p>
            <a:fld id="{E4416EAF-0158-45FF-A0BE-838270DB9B55}" type="slidenum">
              <a:rPr lang="en-US" smtClean="0"/>
              <a:t>‹#›</a:t>
            </a:fld>
            <a:endParaRPr lang="en-US"/>
          </a:p>
        </p:txBody>
      </p:sp>
    </p:spTree>
    <p:extLst>
      <p:ext uri="{BB962C8B-B14F-4D97-AF65-F5344CB8AC3E}">
        <p14:creationId xmlns:p14="http://schemas.microsoft.com/office/powerpoint/2010/main" val="362409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2D07C-9988-A0B1-2B3E-5B4239E49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E0B75-1B36-EF4C-6F74-E829596B7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65D41-6037-EEF5-FF99-D46AC71B3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AC178-A4E3-4995-B5DA-0C429A175140}" type="datetimeFigureOut">
              <a:rPr lang="en-US" smtClean="0"/>
              <a:t>12/6/2022</a:t>
            </a:fld>
            <a:endParaRPr lang="en-US"/>
          </a:p>
        </p:txBody>
      </p:sp>
      <p:sp>
        <p:nvSpPr>
          <p:cNvPr id="5" name="Footer Placeholder 4">
            <a:extLst>
              <a:ext uri="{FF2B5EF4-FFF2-40B4-BE49-F238E27FC236}">
                <a16:creationId xmlns:a16="http://schemas.microsoft.com/office/drawing/2014/main" id="{85DEFCD2-60FA-206C-4CF0-B24AB9DC8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A5CEBE-8427-0065-33D6-0274EEAAA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16EAF-0158-45FF-A0BE-838270DB9B55}" type="slidenum">
              <a:rPr lang="en-US" smtClean="0"/>
              <a:t>‹#›</a:t>
            </a:fld>
            <a:endParaRPr lang="en-US"/>
          </a:p>
        </p:txBody>
      </p:sp>
    </p:spTree>
    <p:extLst>
      <p:ext uri="{BB962C8B-B14F-4D97-AF65-F5344CB8AC3E}">
        <p14:creationId xmlns:p14="http://schemas.microsoft.com/office/powerpoint/2010/main" val="3094351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9.png"/><Relationship Id="rId26" Type="http://schemas.openxmlformats.org/officeDocument/2006/relationships/image" Target="../media/image20.png"/><Relationship Id="rId3" Type="http://schemas.openxmlformats.org/officeDocument/2006/relationships/image" Target="../media/image90.png"/><Relationship Id="rId34" Type="http://schemas.openxmlformats.org/officeDocument/2006/relationships/image" Target="../media/image29.png"/><Relationship Id="rId7" Type="http://schemas.openxmlformats.org/officeDocument/2006/relationships/image" Target="../media/image131.png"/><Relationship Id="rId12" Type="http://schemas.openxmlformats.org/officeDocument/2006/relationships/image" Target="../media/image18.png"/><Relationship Id="rId25" Type="http://schemas.openxmlformats.org/officeDocument/2006/relationships/image" Target="../media/image22.png"/><Relationship Id="rId33" Type="http://schemas.openxmlformats.org/officeDocument/2006/relationships/image" Target="../media/image28.png"/><Relationship Id="rId2" Type="http://schemas.openxmlformats.org/officeDocument/2006/relationships/notesSlide" Target="../notesSlides/notesSlide10.xml"/><Relationship Id="rId29"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7.png"/><Relationship Id="rId32" Type="http://schemas.openxmlformats.org/officeDocument/2006/relationships/image" Target="../media/image27.png"/><Relationship Id="rId5" Type="http://schemas.openxmlformats.org/officeDocument/2006/relationships/image" Target="../media/image110.png"/><Relationship Id="rId15" Type="http://schemas.openxmlformats.org/officeDocument/2006/relationships/image" Target="../media/image130.png"/><Relationship Id="rId28" Type="http://schemas.openxmlformats.org/officeDocument/2006/relationships/image" Target="../media/image23.png"/><Relationship Id="rId10" Type="http://schemas.openxmlformats.org/officeDocument/2006/relationships/image" Target="../media/image16.png"/><Relationship Id="rId31" Type="http://schemas.openxmlformats.org/officeDocument/2006/relationships/image" Target="../media/image26.png"/><Relationship Id="rId4" Type="http://schemas.openxmlformats.org/officeDocument/2006/relationships/image" Target="../media/image100.png"/><Relationship Id="rId9" Type="http://schemas.openxmlformats.org/officeDocument/2006/relationships/image" Target="../media/image15.png"/><Relationship Id="rId14" Type="http://schemas.openxmlformats.org/officeDocument/2006/relationships/image" Target="../media/image120.png"/><Relationship Id="rId27" Type="http://schemas.openxmlformats.org/officeDocument/2006/relationships/image" Target="../media/image21.png"/><Relationship Id="rId30"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4.png"/><Relationship Id="rId3" Type="http://schemas.openxmlformats.org/officeDocument/2006/relationships/image" Target="../media/image100.png"/><Relationship Id="rId7" Type="http://schemas.openxmlformats.org/officeDocument/2006/relationships/image" Target="../media/image17.png"/><Relationship Id="rId12" Type="http://schemas.openxmlformats.org/officeDocument/2006/relationships/image" Target="../media/image23.png"/><Relationship Id="rId2" Type="http://schemas.openxmlformats.org/officeDocument/2006/relationships/image" Target="../media/image90.png"/><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1.png"/><Relationship Id="rId5" Type="http://schemas.openxmlformats.org/officeDocument/2006/relationships/image" Target="../media/image140.png"/><Relationship Id="rId15" Type="http://schemas.openxmlformats.org/officeDocument/2006/relationships/image" Target="../media/image27.png"/><Relationship Id="rId10" Type="http://schemas.openxmlformats.org/officeDocument/2006/relationships/image" Target="../media/image20.png"/><Relationship Id="rId4" Type="http://schemas.openxmlformats.org/officeDocument/2006/relationships/image" Target="../media/image110.png"/><Relationship Id="rId9" Type="http://schemas.openxmlformats.org/officeDocument/2006/relationships/image" Target="../media/image19.png"/><Relationship Id="rId1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31.png"/><Relationship Id="rId7" Type="http://schemas.openxmlformats.org/officeDocument/2006/relationships/image" Target="../media/image31.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8.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26" Type="http://schemas.openxmlformats.org/officeDocument/2006/relationships/image" Target="../media/image20.png"/><Relationship Id="rId3" Type="http://schemas.openxmlformats.org/officeDocument/2006/relationships/image" Target="../media/image100.png"/><Relationship Id="rId34" Type="http://schemas.openxmlformats.org/officeDocument/2006/relationships/image" Target="../media/image29.png"/><Relationship Id="rId7" Type="http://schemas.openxmlformats.org/officeDocument/2006/relationships/image" Target="../media/image140.png"/><Relationship Id="rId12" Type="http://schemas.openxmlformats.org/officeDocument/2006/relationships/image" Target="../media/image19.png"/><Relationship Id="rId25" Type="http://schemas.openxmlformats.org/officeDocument/2006/relationships/image" Target="../media/image22.png"/><Relationship Id="rId33" Type="http://schemas.openxmlformats.org/officeDocument/2006/relationships/image" Target="../media/image28.png"/><Relationship Id="rId2" Type="http://schemas.openxmlformats.org/officeDocument/2006/relationships/image" Target="../media/image90.png"/><Relationship Id="rId29"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31.png"/><Relationship Id="rId11" Type="http://schemas.openxmlformats.org/officeDocument/2006/relationships/image" Target="../media/image18.png"/><Relationship Id="rId32" Type="http://schemas.openxmlformats.org/officeDocument/2006/relationships/image" Target="../media/image27.png"/><Relationship Id="rId5" Type="http://schemas.openxmlformats.org/officeDocument/2006/relationships/image" Target="../media/image121.png"/><Relationship Id="rId15" Type="http://schemas.openxmlformats.org/officeDocument/2006/relationships/image" Target="../media/image130.png"/><Relationship Id="rId28" Type="http://schemas.openxmlformats.org/officeDocument/2006/relationships/image" Target="../media/image23.png"/><Relationship Id="rId10" Type="http://schemas.openxmlformats.org/officeDocument/2006/relationships/image" Target="../media/image17.png"/><Relationship Id="rId31" Type="http://schemas.openxmlformats.org/officeDocument/2006/relationships/image" Target="../media/image26.png"/><Relationship Id="rId4" Type="http://schemas.openxmlformats.org/officeDocument/2006/relationships/image" Target="../media/image110.png"/><Relationship Id="rId9" Type="http://schemas.openxmlformats.org/officeDocument/2006/relationships/image" Target="../media/image16.png"/><Relationship Id="rId14" Type="http://schemas.openxmlformats.org/officeDocument/2006/relationships/image" Target="../media/image120.png"/><Relationship Id="rId27" Type="http://schemas.openxmlformats.org/officeDocument/2006/relationships/image" Target="../media/image21.png"/><Relationship Id="rId30" Type="http://schemas.openxmlformats.org/officeDocument/2006/relationships/image" Target="../media/image25.png"/><Relationship Id="rId35"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hyperlink" Target="https://sites.google.com/view/sacm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telligent_agent" TargetMode="External"/><Relationship Id="rId7" Type="http://schemas.openxmlformats.org/officeDocument/2006/relationships/image" Target="../media/image5.png"/><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6" Type="http://schemas.openxmlformats.org/officeDocument/2006/relationships/hyperlink" Target="https://en.wikipedia.org/wiki/Unsupervised_learning" TargetMode="External"/><Relationship Id="rId5" Type="http://schemas.openxmlformats.org/officeDocument/2006/relationships/hyperlink" Target="https://en.wikipedia.org/wiki/Supervised_learning" TargetMode="External"/><Relationship Id="rId4" Type="http://schemas.openxmlformats.org/officeDocument/2006/relationships/hyperlink" Target="https://en.wikipedia.org/wiki/Action_select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7.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18E1-E422-9790-8DD9-5BE1F2EE554C}"/>
              </a:ext>
            </a:extLst>
          </p:cNvPr>
          <p:cNvSpPr>
            <a:spLocks noGrp="1"/>
          </p:cNvSpPr>
          <p:nvPr>
            <p:ph type="ctrTitle"/>
          </p:nvPr>
        </p:nvSpPr>
        <p:spPr>
          <a:xfrm>
            <a:off x="473528" y="964276"/>
            <a:ext cx="11244943" cy="2312081"/>
          </a:xfrm>
        </p:spPr>
        <p:txBody>
          <a:bodyPr>
            <a:normAutofit/>
          </a:bodyPr>
          <a:lstStyle/>
          <a:p>
            <a:r>
              <a:rPr lang="en-US" sz="4600" b="1" dirty="0"/>
              <a:t>PAC: Assisted Value Factorization </a:t>
            </a:r>
            <a:br>
              <a:rPr lang="en-US" sz="4600" b="1" dirty="0"/>
            </a:br>
            <a:r>
              <a:rPr lang="en-US" sz="4600" b="1" dirty="0"/>
              <a:t>with Counterfactual Predictions </a:t>
            </a:r>
            <a:br>
              <a:rPr lang="en-US" sz="4600" b="1" dirty="0"/>
            </a:br>
            <a:r>
              <a:rPr lang="en-US" sz="4600" b="1" dirty="0"/>
              <a:t>in Multi-Agent Reinforcement Learning</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423F036-1E00-28BA-BDF8-9712F5B016E1}"/>
                  </a:ext>
                </a:extLst>
              </p:cNvPr>
              <p:cNvSpPr>
                <a:spLocks noGrp="1"/>
              </p:cNvSpPr>
              <p:nvPr>
                <p:ph type="subTitle" idx="1"/>
              </p:nvPr>
            </p:nvSpPr>
            <p:spPr>
              <a:xfrm>
                <a:off x="1523999" y="3777994"/>
                <a:ext cx="9144000" cy="570951"/>
              </a:xfrm>
            </p:spPr>
            <p:txBody>
              <a:bodyPr/>
              <a:lstStyle/>
              <a:p>
                <a:r>
                  <a:rPr lang="en-US" altLang="zh-CN" b="1" dirty="0"/>
                  <a:t>Hanhan Zhou</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 </m:t>
                        </m:r>
                      </m:e>
                      <m:sup>
                        <m:r>
                          <a:rPr lang="en-US" altLang="zh-CN" b="1" i="1" smtClean="0">
                            <a:latin typeface="Cambria Math" panose="02040503050406030204" pitchFamily="18" charset="0"/>
                          </a:rPr>
                          <m:t>𝟏</m:t>
                        </m:r>
                      </m:sup>
                    </m:sSup>
                  </m:oMath>
                </a14:m>
                <a:r>
                  <a:rPr lang="en-US" altLang="zh-CN" dirty="0"/>
                  <a:t>, Tian Lan</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1</m:t>
                        </m:r>
                      </m:sup>
                    </m:sSup>
                  </m:oMath>
                </a14:m>
                <a:r>
                  <a:rPr lang="en-US" altLang="zh-CN" dirty="0"/>
                  <a:t>, </a:t>
                </a:r>
                <a:r>
                  <a:rPr lang="en-US" dirty="0" err="1"/>
                  <a:t>Vaneet</a:t>
                </a:r>
                <a:r>
                  <a:rPr lang="en-US" dirty="0"/>
                  <a:t> Aggarwal</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2</m:t>
                        </m:r>
                      </m:sup>
                    </m:sSup>
                  </m:oMath>
                </a14:m>
                <a:endParaRPr lang="en-US" dirty="0"/>
              </a:p>
            </p:txBody>
          </p:sp>
        </mc:Choice>
        <mc:Fallback xmlns="">
          <p:sp>
            <p:nvSpPr>
              <p:cNvPr id="3" name="Subtitle 2">
                <a:extLst>
                  <a:ext uri="{FF2B5EF4-FFF2-40B4-BE49-F238E27FC236}">
                    <a16:creationId xmlns:a16="http://schemas.microsoft.com/office/drawing/2014/main" id="{1423F036-1E00-28BA-BDF8-9712F5B016E1}"/>
                  </a:ext>
                </a:extLst>
              </p:cNvPr>
              <p:cNvSpPr>
                <a:spLocks noGrp="1" noRot="1" noChangeAspect="1" noMove="1" noResize="1" noEditPoints="1" noAdjustHandles="1" noChangeArrowheads="1" noChangeShapeType="1" noTextEdit="1"/>
              </p:cNvSpPr>
              <p:nvPr>
                <p:ph type="subTitle" idx="1"/>
              </p:nvPr>
            </p:nvSpPr>
            <p:spPr>
              <a:xfrm>
                <a:off x="1523999" y="3777994"/>
                <a:ext cx="9144000" cy="570951"/>
              </a:xfrm>
              <a:blipFill>
                <a:blip r:embed="rId3"/>
                <a:stretch>
                  <a:fillRect t="-139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Subtitle 2">
                <a:extLst>
                  <a:ext uri="{FF2B5EF4-FFF2-40B4-BE49-F238E27FC236}">
                    <a16:creationId xmlns:a16="http://schemas.microsoft.com/office/drawing/2014/main" id="{5C41FD18-A22E-AF47-62E0-206F873D98A4}"/>
                  </a:ext>
                </a:extLst>
              </p:cNvPr>
              <p:cNvSpPr txBox="1">
                <a:spLocks/>
              </p:cNvSpPr>
              <p:nvPr/>
            </p:nvSpPr>
            <p:spPr>
              <a:xfrm>
                <a:off x="1524000" y="4751965"/>
                <a:ext cx="9144000" cy="11417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 </m:t>
                        </m:r>
                      </m:e>
                      <m:sup>
                        <m:r>
                          <a:rPr lang="en-US" altLang="zh-CN" b="1" i="1" smtClean="0">
                            <a:latin typeface="Cambria Math" panose="02040503050406030204" pitchFamily="18" charset="0"/>
                          </a:rPr>
                          <m:t>𝟏</m:t>
                        </m:r>
                      </m:sup>
                    </m:sSup>
                  </m:oMath>
                </a14:m>
                <a:r>
                  <a:rPr lang="en-US" dirty="0"/>
                  <a:t> The George Washington University</a:t>
                </a:r>
              </a:p>
              <a:p>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 </m:t>
                        </m:r>
                      </m:e>
                      <m:sup>
                        <m:r>
                          <a:rPr lang="en-US" altLang="zh-CN" b="1" i="1" smtClean="0">
                            <a:latin typeface="Cambria Math" panose="02040503050406030204" pitchFamily="18" charset="0"/>
                          </a:rPr>
                          <m:t>𝟐</m:t>
                        </m:r>
                      </m:sup>
                    </m:sSup>
                  </m:oMath>
                </a14:m>
                <a:r>
                  <a:rPr lang="en-US" dirty="0"/>
                  <a:t> Purdue University</a:t>
                </a:r>
              </a:p>
            </p:txBody>
          </p:sp>
        </mc:Choice>
        <mc:Fallback xmlns="">
          <p:sp>
            <p:nvSpPr>
              <p:cNvPr id="4" name="Subtitle 2">
                <a:extLst>
                  <a:ext uri="{FF2B5EF4-FFF2-40B4-BE49-F238E27FC236}">
                    <a16:creationId xmlns:a16="http://schemas.microsoft.com/office/drawing/2014/main" id="{5C41FD18-A22E-AF47-62E0-206F873D98A4}"/>
                  </a:ext>
                </a:extLst>
              </p:cNvPr>
              <p:cNvSpPr txBox="1">
                <a:spLocks noRot="1" noChangeAspect="1" noMove="1" noResize="1" noEditPoints="1" noAdjustHandles="1" noChangeArrowheads="1" noChangeShapeType="1" noTextEdit="1"/>
              </p:cNvSpPr>
              <p:nvPr/>
            </p:nvSpPr>
            <p:spPr>
              <a:xfrm>
                <a:off x="1524000" y="4751965"/>
                <a:ext cx="9144000" cy="1141759"/>
              </a:xfrm>
              <a:prstGeom prst="rect">
                <a:avLst/>
              </a:prstGeom>
              <a:blipFill>
                <a:blip r:embed="rId4"/>
                <a:stretch>
                  <a:fillRect t="-6952"/>
                </a:stretch>
              </a:blipFill>
            </p:spPr>
            <p:txBody>
              <a:bodyPr/>
              <a:lstStyle/>
              <a:p>
                <a:r>
                  <a:rPr lang="en-US">
                    <a:noFill/>
                  </a:rPr>
                  <a:t> </a:t>
                </a:r>
              </a:p>
            </p:txBody>
          </p:sp>
        </mc:Fallback>
      </mc:AlternateContent>
      <p:pic>
        <p:nvPicPr>
          <p:cNvPr id="6" name="neurips_logo.pdf" descr="neurips_logo.pdf">
            <a:extLst>
              <a:ext uri="{FF2B5EF4-FFF2-40B4-BE49-F238E27FC236}">
                <a16:creationId xmlns:a16="http://schemas.microsoft.com/office/drawing/2014/main" id="{7D05FD72-2F2F-B8D8-7D96-2ABCE76A4E3B}"/>
              </a:ext>
            </a:extLst>
          </p:cNvPr>
          <p:cNvPicPr>
            <a:picLocks noChangeAspect="1"/>
          </p:cNvPicPr>
          <p:nvPr/>
        </p:nvPicPr>
        <p:blipFill>
          <a:blip r:embed="rId5"/>
          <a:stretch>
            <a:fillRect/>
          </a:stretch>
        </p:blipFill>
        <p:spPr>
          <a:xfrm>
            <a:off x="118037" y="106361"/>
            <a:ext cx="1758151" cy="791168"/>
          </a:xfrm>
          <a:prstGeom prst="rect">
            <a:avLst/>
          </a:prstGeom>
          <a:ln w="12700">
            <a:miter lim="400000"/>
          </a:ln>
        </p:spPr>
      </p:pic>
      <p:pic>
        <p:nvPicPr>
          <p:cNvPr id="11" name="Picture 10">
            <a:extLst>
              <a:ext uri="{FF2B5EF4-FFF2-40B4-BE49-F238E27FC236}">
                <a16:creationId xmlns:a16="http://schemas.microsoft.com/office/drawing/2014/main" id="{564B21A0-5BAD-0898-01CE-CECEBD1D3CA4}"/>
              </a:ext>
            </a:extLst>
          </p:cNvPr>
          <p:cNvPicPr>
            <a:picLocks noChangeAspect="1"/>
          </p:cNvPicPr>
          <p:nvPr/>
        </p:nvPicPr>
        <p:blipFill>
          <a:blip r:embed="rId6"/>
          <a:stretch>
            <a:fillRect/>
          </a:stretch>
        </p:blipFill>
        <p:spPr>
          <a:xfrm>
            <a:off x="0" y="5501893"/>
            <a:ext cx="1675978" cy="1318922"/>
          </a:xfrm>
          <a:prstGeom prst="rect">
            <a:avLst/>
          </a:prstGeom>
        </p:spPr>
      </p:pic>
    </p:spTree>
    <p:extLst>
      <p:ext uri="{BB962C8B-B14F-4D97-AF65-F5344CB8AC3E}">
        <p14:creationId xmlns:p14="http://schemas.microsoft.com/office/powerpoint/2010/main" val="1387578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37D7-A273-9EED-6C6E-67A305CB9EF2}"/>
              </a:ext>
            </a:extLst>
          </p:cNvPr>
          <p:cNvSpPr>
            <a:spLocks noGrp="1"/>
          </p:cNvSpPr>
          <p:nvPr>
            <p:ph type="title"/>
          </p:nvPr>
        </p:nvSpPr>
        <p:spPr/>
        <p:txBody>
          <a:bodyPr/>
          <a:lstStyle/>
          <a:p>
            <a:r>
              <a:rPr lang="en-US" dirty="0"/>
              <a:t>Information is needed!</a:t>
            </a:r>
          </a:p>
        </p:txBody>
      </p:sp>
      <p:sp>
        <p:nvSpPr>
          <p:cNvPr id="3" name="Content Placeholder 2">
            <a:extLst>
              <a:ext uri="{FF2B5EF4-FFF2-40B4-BE49-F238E27FC236}">
                <a16:creationId xmlns:a16="http://schemas.microsoft.com/office/drawing/2014/main" id="{A8786ACA-7AF7-1E3C-5199-D67522194F15}"/>
              </a:ext>
            </a:extLst>
          </p:cNvPr>
          <p:cNvSpPr>
            <a:spLocks noGrp="1"/>
          </p:cNvSpPr>
          <p:nvPr>
            <p:ph idx="1"/>
          </p:nvPr>
        </p:nvSpPr>
        <p:spPr/>
        <p:txBody>
          <a:bodyPr/>
          <a:lstStyle/>
          <a:p>
            <a:pPr marL="0" indent="0">
              <a:buNone/>
            </a:pPr>
            <a:r>
              <a:rPr lang="en-US" dirty="0"/>
              <a:t>But how?</a:t>
            </a:r>
          </a:p>
          <a:p>
            <a:pPr marL="0" indent="0">
              <a:buNone/>
            </a:pPr>
            <a:endParaRPr lang="en-US" dirty="0"/>
          </a:p>
          <a:p>
            <a:pPr marL="0" indent="0">
              <a:buNone/>
            </a:pPr>
            <a:r>
              <a:rPr lang="en-US" dirty="0"/>
              <a:t>A VAE modeling Information bottleneck problem.</a:t>
            </a:r>
          </a:p>
        </p:txBody>
      </p:sp>
      <p:pic>
        <p:nvPicPr>
          <p:cNvPr id="4" name="Picture 3">
            <a:extLst>
              <a:ext uri="{FF2B5EF4-FFF2-40B4-BE49-F238E27FC236}">
                <a16:creationId xmlns:a16="http://schemas.microsoft.com/office/drawing/2014/main" id="{6FB87CA0-580B-FAC0-E66A-900B76200E70}"/>
              </a:ext>
            </a:extLst>
          </p:cNvPr>
          <p:cNvPicPr>
            <a:picLocks noChangeAspect="1"/>
          </p:cNvPicPr>
          <p:nvPr/>
        </p:nvPicPr>
        <p:blipFill>
          <a:blip r:embed="rId3"/>
          <a:stretch>
            <a:fillRect/>
          </a:stretch>
        </p:blipFill>
        <p:spPr>
          <a:xfrm>
            <a:off x="6812412" y="5805631"/>
            <a:ext cx="4541388" cy="687244"/>
          </a:xfrm>
          <a:prstGeom prst="rect">
            <a:avLst/>
          </a:prstGeom>
        </p:spPr>
      </p:pic>
      <p:pic>
        <p:nvPicPr>
          <p:cNvPr id="1026" name="Picture 2" descr="Variational AutoEncoder (VAE) architecture. | Download Scientific Diagram">
            <a:extLst>
              <a:ext uri="{FF2B5EF4-FFF2-40B4-BE49-F238E27FC236}">
                <a16:creationId xmlns:a16="http://schemas.microsoft.com/office/drawing/2014/main" id="{878EC212-2B2D-BB13-A836-76DB2F746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016" y="3429000"/>
            <a:ext cx="6405044" cy="2207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58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7BB-0D87-CEA7-4DA4-04E87E4EB1F8}"/>
              </a:ext>
            </a:extLst>
          </p:cNvPr>
          <p:cNvSpPr>
            <a:spLocks noGrp="1"/>
          </p:cNvSpPr>
          <p:nvPr>
            <p:ph type="title"/>
          </p:nvPr>
        </p:nvSpPr>
        <p:spPr/>
        <p:txBody>
          <a:bodyPr/>
          <a:lstStyle/>
          <a:p>
            <a:r>
              <a:rPr lang="en-US" b="1" dirty="0"/>
              <a:t>General Framework</a:t>
            </a:r>
          </a:p>
        </p:txBody>
      </p:sp>
      <p:sp>
        <p:nvSpPr>
          <p:cNvPr id="6" name="Rectangle: Rounded Corners 5">
            <a:extLst>
              <a:ext uri="{FF2B5EF4-FFF2-40B4-BE49-F238E27FC236}">
                <a16:creationId xmlns:a16="http://schemas.microsoft.com/office/drawing/2014/main" id="{3F23E4D3-6874-3709-AC83-711A7A840E49}"/>
              </a:ext>
            </a:extLst>
          </p:cNvPr>
          <p:cNvSpPr/>
          <p:nvPr/>
        </p:nvSpPr>
        <p:spPr>
          <a:xfrm>
            <a:off x="1794598" y="1690688"/>
            <a:ext cx="4593243" cy="3693737"/>
          </a:xfrm>
          <a:prstGeom prst="roundRect">
            <a:avLst>
              <a:gd name="adj" fmla="val 5729"/>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EFD8E7C5-F949-61A1-2DB3-79D983FB50C0}"/>
              </a:ext>
            </a:extLst>
          </p:cNvPr>
          <p:cNvCxnSpPr>
            <a:cxnSpLocks/>
          </p:cNvCxnSpPr>
          <p:nvPr/>
        </p:nvCxnSpPr>
        <p:spPr>
          <a:xfrm flipV="1">
            <a:off x="4245993" y="2623781"/>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2321088-F5EF-539E-59F0-00056BF70C3B}"/>
              </a:ext>
            </a:extLst>
          </p:cNvPr>
          <p:cNvSpPr/>
          <p:nvPr/>
        </p:nvSpPr>
        <p:spPr>
          <a:xfrm flipV="1">
            <a:off x="4220595" y="3538452"/>
            <a:ext cx="82219" cy="91668"/>
          </a:xfrm>
          <a:prstGeom prst="ellipse">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4A9AE2-C839-428A-284E-5B0C2F4B21D9}"/>
                  </a:ext>
                </a:extLst>
              </p:cNvPr>
              <p:cNvSpPr txBox="1"/>
              <p:nvPr/>
            </p:nvSpPr>
            <p:spPr>
              <a:xfrm>
                <a:off x="2448877" y="4727297"/>
                <a:ext cx="941187" cy="309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dirty="0" smtClean="0">
                              <a:latin typeface="Cambria Math" panose="02040503050406030204" pitchFamily="18" charset="0"/>
                              <a:ea typeface="Cambria Math" panose="02040503050406030204" pitchFamily="18" charset="0"/>
                            </a:rPr>
                          </m:ctrlPr>
                        </m:sSubPr>
                        <m:e>
                          <m:r>
                            <m:rPr>
                              <m:nor/>
                            </m:rPr>
                            <a:rPr lang="en-US" sz="1200" i="0" dirty="0" smtClean="0"/>
                            <m:t> </m:t>
                          </m:r>
                          <m:r>
                            <a:rPr lang="en-US" altLang="zh-CN" sz="1200" b="0" i="1" dirty="0">
                              <a:latin typeface="Cambria Math" panose="02040503050406030204" pitchFamily="18" charset="0"/>
                              <a:ea typeface="Cambria Math" panose="02040503050406030204" pitchFamily="18" charset="0"/>
                            </a:rPr>
                            <m:t>𝜋</m:t>
                          </m:r>
                        </m:e>
                        <m:sub>
                          <m:r>
                            <a:rPr lang="en-US" altLang="zh-CN" sz="1200" b="0" i="1" dirty="0" smtClean="0">
                              <a:latin typeface="Cambria Math" panose="02040503050406030204" pitchFamily="18" charset="0"/>
                              <a:ea typeface="Cambria Math" panose="02040503050406030204" pitchFamily="18" charset="0"/>
                            </a:rPr>
                            <m:t>𝑖</m:t>
                          </m:r>
                        </m:sub>
                      </m:sSub>
                      <m:d>
                        <m:dPr>
                          <m:ctrlPr>
                            <a:rPr lang="en-US" altLang="zh-CN" sz="1200" i="1" dirty="0" smtClean="0">
                              <a:latin typeface="Cambria Math" panose="02040503050406030204" pitchFamily="18" charset="0"/>
                              <a:ea typeface="Cambria Math" panose="02040503050406030204" pitchFamily="18" charset="0"/>
                            </a:rPr>
                          </m:ctrlPr>
                        </m:dPr>
                        <m:e>
                          <m:r>
                            <m:rPr>
                              <m:nor/>
                            </m:rPr>
                            <a:rPr lang="en-US" altLang="zh-CN" sz="1200" b="1" dirty="0" smtClean="0"/>
                            <m:t>﹒</m:t>
                          </m:r>
                        </m:e>
                        <m:e>
                          <m:sSubSup>
                            <m:sSubSupPr>
                              <m:ctrlPr>
                                <a:rPr lang="en-US" altLang="zh-CN" sz="1200" b="0" i="1" dirty="0" smtClean="0">
                                  <a:latin typeface="Cambria Math" panose="02040503050406030204" pitchFamily="18" charset="0"/>
                                  <a:ea typeface="Cambria Math" panose="02040503050406030204" pitchFamily="18" charset="0"/>
                                </a:rPr>
                              </m:ctrlPr>
                            </m:sSubSupPr>
                            <m:e>
                              <m:r>
                                <a:rPr lang="en-US" altLang="zh-CN" sz="1200" b="0" i="1" dirty="0">
                                  <a:latin typeface="Cambria Math" panose="02040503050406030204" pitchFamily="18" charset="0"/>
                                  <a:ea typeface="Cambria Math" panose="02040503050406030204" pitchFamily="18" charset="0"/>
                                </a:rPr>
                                <m:t>𝜏</m:t>
                              </m:r>
                            </m:e>
                            <m:sub>
                              <m:r>
                                <a:rPr lang="en-US" altLang="zh-CN" sz="1200" b="0" i="1" dirty="0" smtClean="0">
                                  <a:latin typeface="Cambria Math" panose="02040503050406030204" pitchFamily="18" charset="0"/>
                                  <a:ea typeface="Cambria Math" panose="02040503050406030204" pitchFamily="18" charset="0"/>
                                </a:rPr>
                                <m:t>𝑡</m:t>
                              </m:r>
                            </m:sub>
                            <m:sup>
                              <m:r>
                                <a:rPr lang="en-US" altLang="zh-CN" sz="1200" b="0" i="1" dirty="0" smtClean="0">
                                  <a:latin typeface="Cambria Math" panose="02040503050406030204" pitchFamily="18" charset="0"/>
                                  <a:ea typeface="Cambria Math" panose="02040503050406030204" pitchFamily="18" charset="0"/>
                                </a:rPr>
                                <m:t>𝑖</m:t>
                              </m:r>
                            </m:sup>
                          </m:sSubSup>
                        </m:e>
                      </m:d>
                    </m:oMath>
                  </m:oMathPara>
                </a14:m>
                <a:endParaRPr lang="en-US" sz="1100" dirty="0"/>
              </a:p>
            </p:txBody>
          </p:sp>
        </mc:Choice>
        <mc:Fallback xmlns="">
          <p:sp>
            <p:nvSpPr>
              <p:cNvPr id="9" name="TextBox 8">
                <a:extLst>
                  <a:ext uri="{FF2B5EF4-FFF2-40B4-BE49-F238E27FC236}">
                    <a16:creationId xmlns:a16="http://schemas.microsoft.com/office/drawing/2014/main" id="{344A9AE2-C839-428A-284E-5B0C2F4B21D9}"/>
                  </a:ext>
                </a:extLst>
              </p:cNvPr>
              <p:cNvSpPr txBox="1">
                <a:spLocks noRot="1" noChangeAspect="1" noMove="1" noResize="1" noEditPoints="1" noAdjustHandles="1" noChangeArrowheads="1" noChangeShapeType="1" noTextEdit="1"/>
              </p:cNvSpPr>
              <p:nvPr/>
            </p:nvSpPr>
            <p:spPr>
              <a:xfrm>
                <a:off x="2448877" y="4727297"/>
                <a:ext cx="941187" cy="3093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86">
                <a:extLst>
                  <a:ext uri="{FF2B5EF4-FFF2-40B4-BE49-F238E27FC236}">
                    <a16:creationId xmlns:a16="http://schemas.microsoft.com/office/drawing/2014/main" id="{601ED98C-7A7E-F052-7699-B7BE2164D3B4}"/>
                  </a:ext>
                </a:extLst>
              </p:cNvPr>
              <p:cNvSpPr/>
              <p:nvPr/>
            </p:nvSpPr>
            <p:spPr>
              <a:xfrm>
                <a:off x="3438436" y="1656640"/>
                <a:ext cx="129677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𝑄</m:t>
                          </m:r>
                        </m:e>
                        <m:sub>
                          <m:r>
                            <a:rPr lang="en-US" altLang="zh-CN" sz="1400" b="0" i="1" dirty="0" smtClean="0">
                              <a:latin typeface="Cambria Math" panose="02040503050406030204" pitchFamily="18" charset="0"/>
                            </a:rPr>
                            <m:t>𝑡𝑜𝑡</m:t>
                          </m:r>
                          <m:r>
                            <a:rPr lang="en-US" altLang="zh-CN" sz="1400" b="0" i="1" dirty="0" smtClean="0">
                              <a:latin typeface="Cambria Math" panose="02040503050406030204" pitchFamily="18" charset="0"/>
                            </a:rPr>
                            <m:t> </m:t>
                          </m:r>
                        </m:sub>
                      </m:sSub>
                      <m:r>
                        <a:rPr lang="en-US" altLang="zh-CN" sz="1400" b="1" i="1" dirty="0" smtClean="0">
                          <a:latin typeface="Cambria Math" panose="02040503050406030204" pitchFamily="18" charset="0"/>
                        </a:rPr>
                        <m:t>(</m:t>
                      </m:r>
                      <m:sSub>
                        <m:sSubPr>
                          <m:ctrlPr>
                            <a:rPr lang="en-US" altLang="zh-CN" sz="1400" i="1" dirty="0" smtClean="0">
                              <a:latin typeface="Cambria Math" panose="02040503050406030204" pitchFamily="18" charset="0"/>
                            </a:rPr>
                          </m:ctrlPr>
                        </m:sSubPr>
                        <m:e>
                          <m:r>
                            <a:rPr lang="en-US" altLang="zh-CN" sz="1400" b="1" i="1" dirty="0" smtClean="0">
                              <a:latin typeface="Cambria Math" panose="02040503050406030204" pitchFamily="18" charset="0"/>
                            </a:rPr>
                            <m:t>𝝉</m:t>
                          </m:r>
                        </m:e>
                        <m:sub>
                          <m:r>
                            <a:rPr lang="en-US" altLang="zh-CN" sz="1400" b="0" i="1" dirty="0" smtClean="0">
                              <a:latin typeface="Cambria Math" panose="02040503050406030204" pitchFamily="18" charset="0"/>
                            </a:rPr>
                            <m:t>𝑡</m:t>
                          </m:r>
                        </m:sub>
                      </m:sSub>
                      <m:r>
                        <a:rPr lang="en-US" altLang="zh-CN" sz="1400" b="0" i="1" dirty="0" smtClean="0">
                          <a:latin typeface="Cambria Math" panose="02040503050406030204" pitchFamily="18" charset="0"/>
                        </a:rPr>
                        <m:t>,</m:t>
                      </m:r>
                      <m:sSub>
                        <m:sSubPr>
                          <m:ctrlPr>
                            <a:rPr lang="en-US" altLang="zh-CN" sz="1400" i="1" dirty="0" smtClean="0">
                              <a:latin typeface="Cambria Math" panose="02040503050406030204" pitchFamily="18" charset="0"/>
                            </a:rPr>
                          </m:ctrlPr>
                        </m:sSubPr>
                        <m:e>
                          <m:r>
                            <a:rPr lang="en-US" altLang="zh-CN" sz="1400" b="1" i="1" dirty="0" smtClean="0">
                              <a:latin typeface="Cambria Math" panose="02040503050406030204" pitchFamily="18" charset="0"/>
                            </a:rPr>
                            <m:t>𝒖</m:t>
                          </m:r>
                        </m:e>
                        <m:sub>
                          <m:r>
                            <a:rPr lang="en-US" altLang="zh-CN" sz="1400" b="0" i="1" dirty="0" smtClean="0">
                              <a:latin typeface="Cambria Math" panose="02040503050406030204" pitchFamily="18" charset="0"/>
                            </a:rPr>
                            <m:t>𝑡</m:t>
                          </m:r>
                        </m:sub>
                      </m:sSub>
                      <m:r>
                        <a:rPr lang="en-US" altLang="zh-CN" sz="1400" b="1" i="1" dirty="0" smtClean="0">
                          <a:latin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p:txBody>
          </p:sp>
        </mc:Choice>
        <mc:Fallback xmlns="">
          <p:sp>
            <p:nvSpPr>
              <p:cNvPr id="10" name="矩形 86">
                <a:extLst>
                  <a:ext uri="{FF2B5EF4-FFF2-40B4-BE49-F238E27FC236}">
                    <a16:creationId xmlns:a16="http://schemas.microsoft.com/office/drawing/2014/main" id="{601ED98C-7A7E-F052-7699-B7BE2164D3B4}"/>
                  </a:ext>
                </a:extLst>
              </p:cNvPr>
              <p:cNvSpPr>
                <a:spLocks noRot="1" noChangeAspect="1" noMove="1" noResize="1" noEditPoints="1" noAdjustHandles="1" noChangeArrowheads="1" noChangeShapeType="1" noTextEdit="1"/>
              </p:cNvSpPr>
              <p:nvPr/>
            </p:nvSpPr>
            <p:spPr>
              <a:xfrm>
                <a:off x="3438436" y="1656640"/>
                <a:ext cx="1296778" cy="307777"/>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095AFD2-D811-D388-C31D-EBA6B56E550B}"/>
                  </a:ext>
                </a:extLst>
              </p:cNvPr>
              <p:cNvSpPr/>
              <p:nvPr/>
            </p:nvSpPr>
            <p:spPr>
              <a:xfrm>
                <a:off x="3974354" y="5023505"/>
                <a:ext cx="38504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𝑜</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400" dirty="0"/>
              </a:p>
            </p:txBody>
          </p:sp>
        </mc:Choice>
        <mc:Fallback xmlns="">
          <p:sp>
            <p:nvSpPr>
              <p:cNvPr id="11" name="Rectangle 10">
                <a:extLst>
                  <a:ext uri="{FF2B5EF4-FFF2-40B4-BE49-F238E27FC236}">
                    <a16:creationId xmlns:a16="http://schemas.microsoft.com/office/drawing/2014/main" id="{A095AFD2-D811-D388-C31D-EBA6B56E550B}"/>
                  </a:ext>
                </a:extLst>
              </p:cNvPr>
              <p:cNvSpPr>
                <a:spLocks noRot="1" noChangeAspect="1" noMove="1" noResize="1" noEditPoints="1" noAdjustHandles="1" noChangeArrowheads="1" noChangeShapeType="1" noTextEdit="1"/>
              </p:cNvSpPr>
              <p:nvPr/>
            </p:nvSpPr>
            <p:spPr>
              <a:xfrm>
                <a:off x="3974354" y="5023505"/>
                <a:ext cx="385042" cy="3179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6F7D0D-B2FA-92C4-1835-1778F409B784}"/>
                  </a:ext>
                </a:extLst>
              </p:cNvPr>
              <p:cNvSpPr txBox="1"/>
              <p:nvPr/>
            </p:nvSpPr>
            <p:spPr>
              <a:xfrm>
                <a:off x="7222230" y="2981621"/>
                <a:ext cx="1740852" cy="309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b="1" i="1" dirty="0" smtClean="0">
                              <a:latin typeface="Cambria Math" panose="02040503050406030204" pitchFamily="18" charset="0"/>
                              <a:ea typeface="Cambria Math" panose="02040503050406030204" pitchFamily="18" charset="0"/>
                            </a:rPr>
                          </m:ctrlPr>
                        </m:sSubPr>
                        <m:e>
                          <m:acc>
                            <m:accPr>
                              <m:chr m:val="̂"/>
                              <m:ctrlPr>
                                <a:rPr lang="en-US" altLang="zh-CN" sz="1400" b="1" i="1" dirty="0" smtClean="0">
                                  <a:latin typeface="Cambria Math" panose="02040503050406030204" pitchFamily="18" charset="0"/>
                                  <a:ea typeface="Cambria Math" panose="02040503050406030204" pitchFamily="18" charset="0"/>
                                </a:rPr>
                              </m:ctrlPr>
                            </m:accPr>
                            <m:e>
                              <m:r>
                                <a:rPr lang="en-US" altLang="zh-CN" sz="1400" b="1" i="1" dirty="0" smtClean="0">
                                  <a:latin typeface="Cambria Math" panose="02040503050406030204" pitchFamily="18" charset="0"/>
                                  <a:ea typeface="Cambria Math" panose="02040503050406030204" pitchFamily="18" charset="0"/>
                                </a:rPr>
                                <m:t>𝒖</m:t>
                              </m:r>
                            </m:e>
                          </m:acc>
                        </m:e>
                        <m:sub>
                          <m:r>
                            <a:rPr lang="en-US" altLang="zh-CN" sz="1400" b="1" i="1" dirty="0" smtClean="0">
                              <a:latin typeface="Cambria Math" panose="02040503050406030204" pitchFamily="18" charset="0"/>
                              <a:ea typeface="Cambria Math" panose="02040503050406030204" pitchFamily="18" charset="0"/>
                            </a:rPr>
                            <m:t>𝒕</m:t>
                          </m:r>
                        </m:sub>
                      </m:sSub>
                      <m:r>
                        <a:rPr lang="en-US" altLang="zh-CN" sz="1400" b="1"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𝑛</m:t>
                          </m:r>
                        </m:sup>
                      </m:sSubSup>
                      <m:r>
                        <a:rPr lang="en-US" altLang="zh-CN" sz="1400" b="0" i="1" dirty="0" smtClean="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12" name="TextBox 11">
                <a:extLst>
                  <a:ext uri="{FF2B5EF4-FFF2-40B4-BE49-F238E27FC236}">
                    <a16:creationId xmlns:a16="http://schemas.microsoft.com/office/drawing/2014/main" id="{196F7D0D-B2FA-92C4-1835-1778F409B784}"/>
                  </a:ext>
                </a:extLst>
              </p:cNvPr>
              <p:cNvSpPr txBox="1">
                <a:spLocks noRot="1" noChangeAspect="1" noMove="1" noResize="1" noEditPoints="1" noAdjustHandles="1" noChangeArrowheads="1" noChangeShapeType="1" noTextEdit="1"/>
              </p:cNvSpPr>
              <p:nvPr/>
            </p:nvSpPr>
            <p:spPr>
              <a:xfrm>
                <a:off x="7222230" y="2981621"/>
                <a:ext cx="1740852" cy="309315"/>
              </a:xfrm>
              <a:prstGeom prst="rect">
                <a:avLst/>
              </a:prstGeom>
              <a:blipFill>
                <a:blip r:embed="rId6"/>
                <a:stretch>
                  <a:fillRect t="-1961"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06B313FE-F6CE-8084-8C2B-F1E1CAEED2B7}"/>
                  </a:ext>
                </a:extLst>
              </p:cNvPr>
              <p:cNvSpPr/>
              <p:nvPr/>
            </p:nvSpPr>
            <p:spPr>
              <a:xfrm>
                <a:off x="7527680" y="3702431"/>
                <a:ext cx="990806" cy="506215"/>
              </a:xfrm>
              <a:prstGeom prst="roundRect">
                <a:avLst/>
              </a:prstGeom>
              <a:solidFill>
                <a:schemeClr val="accent6">
                  <a:alpha val="17000"/>
                </a:schemeClr>
              </a:solidFill>
              <a:ln w="254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p>
                                <m:sSupPr>
                                  <m:ctrlPr>
                                    <a:rPr lang="en-US" i="1">
                                      <a:latin typeface="Cambria Math" panose="02040503050406030204" pitchFamily="18" charset="0"/>
                                    </a:rPr>
                                  </m:ctrlPr>
                                </m:sSupPr>
                                <m:e>
                                  <m:r>
                                    <a:rPr lang="en-US" altLang="zh-CN" i="1">
                                      <a:latin typeface="Cambria Math" panose="02040503050406030204" pitchFamily="18" charset="0"/>
                                    </a:rPr>
                                    <m:t>𝑄</m:t>
                                  </m:r>
                                </m:e>
                                <m:sup>
                                  <m:r>
                                    <a:rPr lang="en-US" altLang="zh-CN" i="1">
                                      <a:latin typeface="Cambria Math" panose="02040503050406030204" pitchFamily="18" charset="0"/>
                                    </a:rPr>
                                    <m:t> </m:t>
                                  </m:r>
                                </m:sup>
                              </m:sSup>
                            </m:e>
                          </m:acc>
                        </m:e>
                        <m:sup>
                          <m:r>
                            <a:rPr lang="en-US" i="1">
                              <a:latin typeface="Cambria Math" panose="02040503050406030204" pitchFamily="18" charset="0"/>
                            </a:rPr>
                            <m:t>∗</m:t>
                          </m:r>
                        </m:sup>
                      </m:sSup>
                    </m:oMath>
                  </m:oMathPara>
                </a14:m>
                <a:endParaRPr lang="en-US" sz="2000" i="1" dirty="0">
                  <a:latin typeface="Cambria Math" panose="02040503050406030204" pitchFamily="18" charset="0"/>
                </a:endParaRPr>
              </a:p>
            </p:txBody>
          </p:sp>
        </mc:Choice>
        <mc:Fallback xmlns="">
          <p:sp>
            <p:nvSpPr>
              <p:cNvPr id="13" name="Rectangle: Rounded Corners 12">
                <a:extLst>
                  <a:ext uri="{FF2B5EF4-FFF2-40B4-BE49-F238E27FC236}">
                    <a16:creationId xmlns:a16="http://schemas.microsoft.com/office/drawing/2014/main" id="{06B313FE-F6CE-8084-8C2B-F1E1CAEED2B7}"/>
                  </a:ext>
                </a:extLst>
              </p:cNvPr>
              <p:cNvSpPr>
                <a:spLocks noRot="1" noChangeAspect="1" noMove="1" noResize="1" noEditPoints="1" noAdjustHandles="1" noChangeArrowheads="1" noChangeShapeType="1" noTextEdit="1"/>
              </p:cNvSpPr>
              <p:nvPr/>
            </p:nvSpPr>
            <p:spPr>
              <a:xfrm>
                <a:off x="7527680" y="3702431"/>
                <a:ext cx="990806" cy="506215"/>
              </a:xfrm>
              <a:prstGeom prst="roundRect">
                <a:avLst/>
              </a:prstGeom>
              <a:blipFill>
                <a:blip r:embed="rId7"/>
                <a:stretch>
                  <a:fillRect r="-3614"/>
                </a:stretch>
              </a:blipFill>
              <a:ln w="25400">
                <a:solidFill>
                  <a:schemeClr val="accent6"/>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890497E-FA94-8F81-9009-7A449F6C881A}"/>
              </a:ext>
            </a:extLst>
          </p:cNvPr>
          <p:cNvCxnSpPr>
            <a:cxnSpLocks/>
            <a:endCxn id="51" idx="3"/>
          </p:cNvCxnSpPr>
          <p:nvPr/>
        </p:nvCxnSpPr>
        <p:spPr>
          <a:xfrm flipH="1">
            <a:off x="5915600" y="2402039"/>
            <a:ext cx="24006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A43B89FE-844E-2230-B29A-666B83985B25}"/>
                  </a:ext>
                </a:extLst>
              </p:cNvPr>
              <p:cNvSpPr/>
              <p:nvPr/>
            </p:nvSpPr>
            <p:spPr>
              <a:xfrm>
                <a:off x="7488848" y="2037518"/>
                <a:ext cx="984810" cy="506215"/>
              </a:xfrm>
              <a:prstGeom prst="roundRect">
                <a:avLst/>
              </a:prstGeom>
              <a:solidFill>
                <a:srgbClr val="0070C0">
                  <a:alpha val="17000"/>
                </a:srgbClr>
              </a:solidFill>
              <a:ln w="254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𝑄</m:t>
                        </m:r>
                      </m:e>
                      <m:sub>
                        <m:r>
                          <a:rPr lang="en-US" altLang="zh-CN" b="0" i="1" dirty="0" smtClean="0">
                            <a:latin typeface="Cambria Math" panose="02040503050406030204" pitchFamily="18" charset="0"/>
                          </a:rPr>
                          <m:t>𝑡𝑜𝑡</m:t>
                        </m:r>
                        <m:r>
                          <a:rPr lang="en-US" altLang="zh-CN" b="0" i="1" dirty="0" smtClean="0">
                            <a:latin typeface="Cambria Math" panose="02040503050406030204" pitchFamily="18" charset="0"/>
                          </a:rPr>
                          <m:t> </m:t>
                        </m:r>
                      </m:sub>
                    </m:sSub>
                  </m:oMath>
                </a14:m>
                <a:r>
                  <a:rPr lang="en-US" sz="2000" dirty="0"/>
                  <a:t> </a:t>
                </a:r>
                <a:endParaRPr lang="en-US" sz="1400" dirty="0"/>
              </a:p>
            </p:txBody>
          </p:sp>
        </mc:Choice>
        <mc:Fallback xmlns="">
          <p:sp>
            <p:nvSpPr>
              <p:cNvPr id="15" name="Rectangle: Rounded Corners 14">
                <a:extLst>
                  <a:ext uri="{FF2B5EF4-FFF2-40B4-BE49-F238E27FC236}">
                    <a16:creationId xmlns:a16="http://schemas.microsoft.com/office/drawing/2014/main" id="{A43B89FE-844E-2230-B29A-666B83985B25}"/>
                  </a:ext>
                </a:extLst>
              </p:cNvPr>
              <p:cNvSpPr>
                <a:spLocks noRot="1" noChangeAspect="1" noMove="1" noResize="1" noEditPoints="1" noAdjustHandles="1" noChangeArrowheads="1" noChangeShapeType="1" noTextEdit="1"/>
              </p:cNvSpPr>
              <p:nvPr/>
            </p:nvSpPr>
            <p:spPr>
              <a:xfrm>
                <a:off x="7488848" y="2037518"/>
                <a:ext cx="984810" cy="506215"/>
              </a:xfrm>
              <a:prstGeom prst="roundRect">
                <a:avLst/>
              </a:prstGeom>
              <a:blipFill>
                <a:blip r:embed="rId8"/>
                <a:stretch>
                  <a:fillRect/>
                </a:stretch>
              </a:blipFill>
              <a:ln w="25400">
                <a:solidFill>
                  <a:srgbClr val="0070C0"/>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24C1D7C4-3B63-1FA8-8E70-6B5EF93F490A}"/>
              </a:ext>
            </a:extLst>
          </p:cNvPr>
          <p:cNvCxnSpPr>
            <a:cxnSpLocks/>
          </p:cNvCxnSpPr>
          <p:nvPr/>
        </p:nvCxnSpPr>
        <p:spPr>
          <a:xfrm>
            <a:off x="6254031" y="1713654"/>
            <a:ext cx="1300259" cy="357688"/>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9A20ED-CFB0-BABB-9D4C-5C005C4CF8BE}"/>
              </a:ext>
            </a:extLst>
          </p:cNvPr>
          <p:cNvCxnSpPr>
            <a:cxnSpLocks/>
          </p:cNvCxnSpPr>
          <p:nvPr/>
        </p:nvCxnSpPr>
        <p:spPr>
          <a:xfrm flipV="1">
            <a:off x="6366027" y="2552592"/>
            <a:ext cx="1187543" cy="2745613"/>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26F7E0D-397F-0C28-6CCC-7722E1B6E1CA}"/>
                  </a:ext>
                </a:extLst>
              </p:cNvPr>
              <p:cNvSpPr/>
              <p:nvPr/>
            </p:nvSpPr>
            <p:spPr>
              <a:xfrm>
                <a:off x="4258865" y="5022058"/>
                <a:ext cx="53149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𝑚</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m:t>
                          </m:r>
                          <m:r>
                            <a:rPr lang="en-US" altLang="zh-CN" sz="1400" b="0" i="1" dirty="0" smtClean="0">
                              <a:solidFill>
                                <a:prstClr val="black"/>
                              </a:solidFill>
                              <a:latin typeface="Cambria Math" panose="02040503050406030204" pitchFamily="18" charset="0"/>
                            </a:rPr>
                            <m:t>𝑖</m:t>
                          </m:r>
                        </m:sup>
                      </m:sSubSup>
                    </m:oMath>
                  </m:oMathPara>
                </a14:m>
                <a:endParaRPr lang="en-US" sz="2000" dirty="0"/>
              </a:p>
            </p:txBody>
          </p:sp>
        </mc:Choice>
        <mc:Fallback xmlns="">
          <p:sp>
            <p:nvSpPr>
              <p:cNvPr id="18" name="Rectangle 17">
                <a:extLst>
                  <a:ext uri="{FF2B5EF4-FFF2-40B4-BE49-F238E27FC236}">
                    <a16:creationId xmlns:a16="http://schemas.microsoft.com/office/drawing/2014/main" id="{526F7E0D-397F-0C28-6CCC-7722E1B6E1CA}"/>
                  </a:ext>
                </a:extLst>
              </p:cNvPr>
              <p:cNvSpPr>
                <a:spLocks noRot="1" noChangeAspect="1" noMove="1" noResize="1" noEditPoints="1" noAdjustHandles="1" noChangeArrowheads="1" noChangeShapeType="1" noTextEdit="1"/>
              </p:cNvSpPr>
              <p:nvPr/>
            </p:nvSpPr>
            <p:spPr>
              <a:xfrm>
                <a:off x="4258865" y="5022058"/>
                <a:ext cx="531492" cy="31797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4FAC260-1E5D-80C3-8C49-AA265559BAE3}"/>
                  </a:ext>
                </a:extLst>
              </p:cNvPr>
              <p:cNvSpPr/>
              <p:nvPr/>
            </p:nvSpPr>
            <p:spPr>
              <a:xfrm>
                <a:off x="7373388" y="5147811"/>
                <a:ext cx="2230098" cy="300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𝑢</m:t>
                              </m:r>
                            </m:e>
                          </m:acc>
                        </m:e>
                        <m:sub>
                          <m:r>
                            <a:rPr lang="en-US" sz="1200" b="0" i="1" smtClean="0">
                              <a:latin typeface="Cambria Math" panose="02040503050406030204" pitchFamily="18" charset="0"/>
                            </a:rPr>
                            <m:t>𝑖</m:t>
                          </m:r>
                        </m:sub>
                        <m:sup>
                          <m:r>
                            <a:rPr lang="en-US" sz="1200" b="0" i="1" smtClean="0">
                              <a:latin typeface="Cambria Math" panose="02040503050406030204" pitchFamily="18" charset="0"/>
                            </a:rPr>
                            <m:t>∗</m:t>
                          </m:r>
                        </m:sup>
                      </m:sSubSup>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argmax</m:t>
                          </m:r>
                        </m:fName>
                        <m:e>
                          <m:acc>
                            <m:accPr>
                              <m:chr m:val="̂"/>
                              <m:ctrlPr>
                                <a:rPr lang="en-US" sz="1200" i="1">
                                  <a:latin typeface="Cambria Math" panose="02040503050406030204" pitchFamily="18" charset="0"/>
                                </a:rPr>
                              </m:ctrlPr>
                            </m:accPr>
                            <m:e>
                              <m:sSup>
                                <m:sSupPr>
                                  <m:ctrlPr>
                                    <a:rPr lang="en-US" sz="1200" i="1">
                                      <a:latin typeface="Cambria Math" panose="02040503050406030204" pitchFamily="18" charset="0"/>
                                    </a:rPr>
                                  </m:ctrlPr>
                                </m:sSupPr>
                                <m:e>
                                  <m:r>
                                    <a:rPr lang="en-US" altLang="zh-CN" sz="1200" i="1">
                                      <a:latin typeface="Cambria Math" panose="02040503050406030204" pitchFamily="18" charset="0"/>
                                    </a:rPr>
                                    <m:t>𝑄</m:t>
                                  </m:r>
                                </m:e>
                                <m:sup>
                                  <m:r>
                                    <a:rPr lang="en-US" sz="1200" i="1">
                                      <a:latin typeface="Cambria Math" panose="02040503050406030204" pitchFamily="18" charset="0"/>
                                    </a:rPr>
                                    <m:t>∗</m:t>
                                  </m:r>
                                </m:sup>
                              </m:sSup>
                            </m:e>
                          </m:acc>
                          <m:d>
                            <m:dPr>
                              <m:ctrlPr>
                                <a:rPr lang="en-US" altLang="zh-CN" sz="1200" i="1" dirty="0">
                                  <a:latin typeface="Cambria Math" panose="02040503050406030204" pitchFamily="18" charset="0"/>
                                </a:rPr>
                              </m:ctrlPr>
                            </m:dPr>
                            <m:e>
                              <m:r>
                                <m:rPr>
                                  <m:nor/>
                                </m:rPr>
                                <a:rPr lang="en-US" altLang="zh-CN" sz="1200" b="1" dirty="0"/>
                                <m:t>﹒</m:t>
                              </m:r>
                              <m:r>
                                <a:rPr lang="en-US" altLang="zh-CN" sz="1200" b="1"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b="1" i="1" dirty="0">
                                      <a:latin typeface="Cambria Math" panose="02040503050406030204" pitchFamily="18" charset="0"/>
                                    </a:rPr>
                                    <m:t>𝒔</m:t>
                                  </m:r>
                                </m:e>
                                <m:sub>
                                  <m:r>
                                    <a:rPr lang="en-US" altLang="zh-CN" sz="1200" i="1" dirty="0">
                                      <a:latin typeface="Cambria Math" panose="02040503050406030204" pitchFamily="18" charset="0"/>
                                    </a:rPr>
                                    <m:t>𝑡</m:t>
                                  </m:r>
                                </m:sub>
                              </m:sSub>
                              <m:r>
                                <a:rPr lang="en-US" altLang="zh-CN" sz="1200"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b="1" i="1" dirty="0">
                                      <a:latin typeface="Cambria Math" panose="02040503050406030204" pitchFamily="18" charset="0"/>
                                    </a:rPr>
                                    <m:t>𝝉</m:t>
                                  </m:r>
                                </m:e>
                                <m:sub>
                                  <m:r>
                                    <a:rPr lang="en-US" altLang="zh-CN" sz="1200" i="1" dirty="0">
                                      <a:latin typeface="Cambria Math" panose="02040503050406030204" pitchFamily="18" charset="0"/>
                                    </a:rPr>
                                    <m:t>𝑡</m:t>
                                  </m:r>
                                </m:sub>
                              </m:sSub>
                              <m:r>
                                <a:rPr lang="en-US" altLang="zh-CN" sz="1200" i="1" dirty="0">
                                  <a:latin typeface="Cambria Math" panose="02040503050406030204" pitchFamily="18" charset="0"/>
                                </a:rPr>
                                <m:t>,</m:t>
                              </m:r>
                              <m:sSubSup>
                                <m:sSubSupPr>
                                  <m:ctrlPr>
                                    <a:rPr lang="en-US" altLang="zh-CN" sz="1200" i="1" dirty="0">
                                      <a:latin typeface="Cambria Math" panose="02040503050406030204" pitchFamily="18" charset="0"/>
                                      <a:ea typeface="Cambria Math" panose="02040503050406030204" pitchFamily="18" charset="0"/>
                                    </a:rPr>
                                  </m:ctrlPr>
                                </m:sSubSupPr>
                                <m:e>
                                  <m:acc>
                                    <m:accPr>
                                      <m:chr m:val="̂"/>
                                      <m:ctrlPr>
                                        <a:rPr lang="en-US" altLang="zh-CN" sz="1200" b="1" i="1" dirty="0">
                                          <a:latin typeface="Cambria Math" panose="02040503050406030204" pitchFamily="18" charset="0"/>
                                          <a:ea typeface="Cambria Math" panose="02040503050406030204" pitchFamily="18" charset="0"/>
                                        </a:rPr>
                                      </m:ctrlPr>
                                    </m:accPr>
                                    <m:e>
                                      <m:r>
                                        <a:rPr lang="en-US" altLang="zh-CN" sz="1200" b="1" i="1" dirty="0">
                                          <a:latin typeface="Cambria Math" panose="02040503050406030204" pitchFamily="18" charset="0"/>
                                          <a:ea typeface="Cambria Math" panose="02040503050406030204" pitchFamily="18" charset="0"/>
                                        </a:rPr>
                                        <m:t>𝒖</m:t>
                                      </m:r>
                                    </m:e>
                                  </m:acc>
                                </m:e>
                                <m:sub>
                                  <m:r>
                                    <a:rPr lang="en-US" altLang="zh-CN" sz="1200" i="1" dirty="0">
                                      <a:latin typeface="Cambria Math" panose="02040503050406030204" pitchFamily="18" charset="0"/>
                                      <a:ea typeface="Cambria Math" panose="02040503050406030204" pitchFamily="18" charset="0"/>
                                    </a:rPr>
                                    <m:t>𝑡</m:t>
                                  </m:r>
                                </m:sub>
                                <m:sup>
                                  <m:r>
                                    <a:rPr lang="en-US" altLang="zh-CN" sz="1200" i="1" dirty="0">
                                      <a:latin typeface="Cambria Math" panose="02040503050406030204" pitchFamily="18" charset="0"/>
                                      <a:ea typeface="Cambria Math" panose="02040503050406030204" pitchFamily="18" charset="0"/>
                                    </a:rPr>
                                    <m:t>−</m:t>
                                  </m:r>
                                  <m:r>
                                    <a:rPr lang="en-US" altLang="zh-CN" sz="1200" i="1" dirty="0">
                                      <a:latin typeface="Cambria Math" panose="02040503050406030204" pitchFamily="18" charset="0"/>
                                      <a:ea typeface="Cambria Math" panose="02040503050406030204" pitchFamily="18" charset="0"/>
                                    </a:rPr>
                                    <m:t>𝑖</m:t>
                                  </m:r>
                                </m:sup>
                              </m:sSubSup>
                            </m:e>
                          </m:d>
                        </m:e>
                      </m:func>
                    </m:oMath>
                  </m:oMathPara>
                </a14:m>
                <a:endParaRPr lang="en-US" sz="1200" dirty="0"/>
              </a:p>
            </p:txBody>
          </p:sp>
        </mc:Choice>
        <mc:Fallback xmlns="">
          <p:sp>
            <p:nvSpPr>
              <p:cNvPr id="19" name="Rectangle 18">
                <a:extLst>
                  <a:ext uri="{FF2B5EF4-FFF2-40B4-BE49-F238E27FC236}">
                    <a16:creationId xmlns:a16="http://schemas.microsoft.com/office/drawing/2014/main" id="{B4FAC260-1E5D-80C3-8C49-AA265559BAE3}"/>
                  </a:ext>
                </a:extLst>
              </p:cNvPr>
              <p:cNvSpPr>
                <a:spLocks noRot="1" noChangeAspect="1" noMove="1" noResize="1" noEditPoints="1" noAdjustHandles="1" noChangeArrowheads="1" noChangeShapeType="1" noTextEdit="1"/>
              </p:cNvSpPr>
              <p:nvPr/>
            </p:nvSpPr>
            <p:spPr>
              <a:xfrm>
                <a:off x="7373388" y="5147811"/>
                <a:ext cx="2230098" cy="300788"/>
              </a:xfrm>
              <a:prstGeom prst="rect">
                <a:avLst/>
              </a:prstGeom>
              <a:blipFill>
                <a:blip r:embed="rId10"/>
                <a:stretch>
                  <a:fillRect r="-8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86">
                <a:extLst>
                  <a:ext uri="{FF2B5EF4-FFF2-40B4-BE49-F238E27FC236}">
                    <a16:creationId xmlns:a16="http://schemas.microsoft.com/office/drawing/2014/main" id="{07389B07-0448-9C16-0437-483862C82B8D}"/>
                  </a:ext>
                </a:extLst>
              </p:cNvPr>
              <p:cNvSpPr/>
              <p:nvPr/>
            </p:nvSpPr>
            <p:spPr>
              <a:xfrm>
                <a:off x="3606631" y="2857898"/>
                <a:ext cx="1300421"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𝑢</m:t>
                          </m:r>
                        </m:e>
                        <m:sub>
                          <m:r>
                            <a:rPr lang="en-US" altLang="zh-CN" sz="1400" i="1" dirty="0">
                              <a:latin typeface="Cambria Math" panose="02040503050406030204" pitchFamily="18" charset="0"/>
                            </a:rPr>
                            <m:t>𝑡</m:t>
                          </m:r>
                        </m:sub>
                        <m:sup>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m:t>
                          </m:r>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0" name="矩形 86">
                <a:extLst>
                  <a:ext uri="{FF2B5EF4-FFF2-40B4-BE49-F238E27FC236}">
                    <a16:creationId xmlns:a16="http://schemas.microsoft.com/office/drawing/2014/main" id="{07389B07-0448-9C16-0437-483862C82B8D}"/>
                  </a:ext>
                </a:extLst>
              </p:cNvPr>
              <p:cNvSpPr>
                <a:spLocks noRot="1" noChangeAspect="1" noMove="1" noResize="1" noEditPoints="1" noAdjustHandles="1" noChangeArrowheads="1" noChangeShapeType="1" noTextEdit="1"/>
              </p:cNvSpPr>
              <p:nvPr/>
            </p:nvSpPr>
            <p:spPr>
              <a:xfrm>
                <a:off x="3606631" y="2857898"/>
                <a:ext cx="1300421" cy="317972"/>
              </a:xfrm>
              <a:prstGeom prst="rect">
                <a:avLst/>
              </a:prstGeom>
              <a:blipFill>
                <a:blip r:embed="rId11"/>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矩形 86">
                <a:extLst>
                  <a:ext uri="{FF2B5EF4-FFF2-40B4-BE49-F238E27FC236}">
                    <a16:creationId xmlns:a16="http://schemas.microsoft.com/office/drawing/2014/main" id="{6F6CBDB9-DAB3-63EF-3A9F-41A5CF854A65}"/>
                  </a:ext>
                </a:extLst>
              </p:cNvPr>
              <p:cNvSpPr/>
              <p:nvPr/>
            </p:nvSpPr>
            <p:spPr>
              <a:xfrm>
                <a:off x="3690382" y="3848342"/>
                <a:ext cx="1180451"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𝑖</m:t>
                          </m:r>
                        </m:sup>
                      </m:sSubSup>
                      <m:r>
                        <a:rPr lang="en-US" altLang="zh-CN" sz="1400" b="0" i="1" dirty="0" smtClean="0">
                          <a:latin typeface="Cambria Math" panose="02040503050406030204" pitchFamily="18" charset="0"/>
                        </a:rPr>
                        <m:t>(</m:t>
                      </m:r>
                      <m:r>
                        <a:rPr lang="en-US" altLang="zh-CN" sz="1400" i="1" dirty="0" smtClean="0">
                          <a:latin typeface="Cambria Math" panose="02040503050406030204" pitchFamily="18" charset="0"/>
                        </a:rPr>
                        <m:t>⋅</m:t>
                      </m:r>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m:t>
                          </m:r>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1" name="矩形 86">
                <a:extLst>
                  <a:ext uri="{FF2B5EF4-FFF2-40B4-BE49-F238E27FC236}">
                    <a16:creationId xmlns:a16="http://schemas.microsoft.com/office/drawing/2014/main" id="{6F6CBDB9-DAB3-63EF-3A9F-41A5CF854A65}"/>
                  </a:ext>
                </a:extLst>
              </p:cNvPr>
              <p:cNvSpPr>
                <a:spLocks noRot="1" noChangeAspect="1" noMove="1" noResize="1" noEditPoints="1" noAdjustHandles="1" noChangeArrowheads="1" noChangeShapeType="1" noTextEdit="1"/>
              </p:cNvSpPr>
              <p:nvPr/>
            </p:nvSpPr>
            <p:spPr>
              <a:xfrm>
                <a:off x="3690382" y="3848342"/>
                <a:ext cx="1180451" cy="317972"/>
              </a:xfrm>
              <a:prstGeom prst="rect">
                <a:avLst/>
              </a:prstGeom>
              <a:blipFill>
                <a:blip r:embed="rId12"/>
                <a:stretch>
                  <a:fillRect b="-9615"/>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42EF31C2-FF6C-D177-14C4-8D28CD51B432}"/>
              </a:ext>
            </a:extLst>
          </p:cNvPr>
          <p:cNvCxnSpPr>
            <a:cxnSpLocks/>
          </p:cNvCxnSpPr>
          <p:nvPr/>
        </p:nvCxnSpPr>
        <p:spPr>
          <a:xfrm flipV="1">
            <a:off x="3282122" y="4055766"/>
            <a:ext cx="6888" cy="35863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14B123-592D-F483-09FC-1460C4FFFCF9}"/>
              </a:ext>
            </a:extLst>
          </p:cNvPr>
          <p:cNvCxnSpPr>
            <a:cxnSpLocks/>
          </p:cNvCxnSpPr>
          <p:nvPr/>
        </p:nvCxnSpPr>
        <p:spPr>
          <a:xfrm flipV="1">
            <a:off x="4258865" y="3647577"/>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0FE30F-1FE4-DC1A-39A3-15182F588ACD}"/>
              </a:ext>
            </a:extLst>
          </p:cNvPr>
          <p:cNvCxnSpPr>
            <a:cxnSpLocks/>
          </p:cNvCxnSpPr>
          <p:nvPr/>
        </p:nvCxnSpPr>
        <p:spPr>
          <a:xfrm flipV="1">
            <a:off x="4267095" y="4143615"/>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B7C512-290A-8179-58F8-E048D46CC27D}"/>
              </a:ext>
            </a:extLst>
          </p:cNvPr>
          <p:cNvCxnSpPr>
            <a:cxnSpLocks/>
          </p:cNvCxnSpPr>
          <p:nvPr/>
        </p:nvCxnSpPr>
        <p:spPr>
          <a:xfrm flipV="1">
            <a:off x="4258865" y="3138451"/>
            <a:ext cx="0" cy="377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36E4-B2EE-0269-5232-4257DC266B18}"/>
              </a:ext>
            </a:extLst>
          </p:cNvPr>
          <p:cNvCxnSpPr>
            <a:cxnSpLocks/>
          </p:cNvCxnSpPr>
          <p:nvPr/>
        </p:nvCxnSpPr>
        <p:spPr>
          <a:xfrm flipV="1">
            <a:off x="4146236" y="4721711"/>
            <a:ext cx="0" cy="377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14">
            <a:extLst>
              <a:ext uri="{FF2B5EF4-FFF2-40B4-BE49-F238E27FC236}">
                <a16:creationId xmlns:a16="http://schemas.microsoft.com/office/drawing/2014/main" id="{1264031D-39C4-74A6-0027-2AC4EE705025}"/>
              </a:ext>
            </a:extLst>
          </p:cNvPr>
          <p:cNvCxnSpPr>
            <a:cxnSpLocks/>
          </p:cNvCxnSpPr>
          <p:nvPr/>
        </p:nvCxnSpPr>
        <p:spPr>
          <a:xfrm rot="10800000">
            <a:off x="3294507" y="4658233"/>
            <a:ext cx="862838" cy="268059"/>
          </a:xfrm>
          <a:prstGeom prst="bent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矩形 86">
                <a:extLst>
                  <a:ext uri="{FF2B5EF4-FFF2-40B4-BE49-F238E27FC236}">
                    <a16:creationId xmlns:a16="http://schemas.microsoft.com/office/drawing/2014/main" id="{649A5BB2-AD12-785C-9A07-F398DC26613E}"/>
                  </a:ext>
                </a:extLst>
              </p:cNvPr>
              <p:cNvSpPr/>
              <p:nvPr/>
            </p:nvSpPr>
            <p:spPr>
              <a:xfrm>
                <a:off x="1848092" y="2870943"/>
                <a:ext cx="1379095" cy="308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𝑢</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8" name="矩形 86">
                <a:extLst>
                  <a:ext uri="{FF2B5EF4-FFF2-40B4-BE49-F238E27FC236}">
                    <a16:creationId xmlns:a16="http://schemas.microsoft.com/office/drawing/2014/main" id="{649A5BB2-AD12-785C-9A07-F398DC26613E}"/>
                  </a:ext>
                </a:extLst>
              </p:cNvPr>
              <p:cNvSpPr>
                <a:spLocks noRot="1" noChangeAspect="1" noMove="1" noResize="1" noEditPoints="1" noAdjustHandles="1" noChangeArrowheads="1" noChangeShapeType="1" noTextEdit="1"/>
              </p:cNvSpPr>
              <p:nvPr/>
            </p:nvSpPr>
            <p:spPr>
              <a:xfrm>
                <a:off x="1848092" y="2870943"/>
                <a:ext cx="1379095" cy="308739"/>
              </a:xfrm>
              <a:prstGeom prst="rect">
                <a:avLst/>
              </a:prstGeom>
              <a:blipFill>
                <a:blip r:embed="rId13"/>
                <a:stretch>
                  <a:fillRect b="-7843"/>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D2EFD2E4-78D1-5AFC-BC2A-473B8687DA6B}"/>
              </a:ext>
            </a:extLst>
          </p:cNvPr>
          <p:cNvCxnSpPr>
            <a:cxnSpLocks/>
          </p:cNvCxnSpPr>
          <p:nvPr/>
        </p:nvCxnSpPr>
        <p:spPr>
          <a:xfrm flipV="1">
            <a:off x="4043183" y="1940958"/>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A5BB726-591D-59FF-14F0-D8D505C75FBC}"/>
              </a:ext>
            </a:extLst>
          </p:cNvPr>
          <p:cNvSpPr/>
          <p:nvPr/>
        </p:nvSpPr>
        <p:spPr>
          <a:xfrm>
            <a:off x="2072211" y="3132949"/>
            <a:ext cx="825419" cy="338554"/>
          </a:xfrm>
          <a:prstGeom prst="rect">
            <a:avLst/>
          </a:prstGeom>
        </p:spPr>
        <p:txBody>
          <a:bodyPr wrap="none">
            <a:spAutoFit/>
          </a:bodyPr>
          <a:lstStyle/>
          <a:p>
            <a:r>
              <a:rPr lang="en-US" sz="1600" dirty="0">
                <a:solidFill>
                  <a:schemeClr val="accent1">
                    <a:lumMod val="75000"/>
                  </a:schemeClr>
                </a:solidFill>
              </a:rPr>
              <a:t>Agent </a:t>
            </a:r>
            <a:r>
              <a:rPr lang="en-US" sz="1600" i="1" dirty="0">
                <a:solidFill>
                  <a:schemeClr val="accent1">
                    <a:lumMod val="75000"/>
                  </a:schemeClr>
                </a:solidFill>
              </a:rPr>
              <a:t>1</a:t>
            </a:r>
          </a:p>
        </p:txBody>
      </p:sp>
      <p:sp>
        <p:nvSpPr>
          <p:cNvPr id="31" name="Oval 30">
            <a:extLst>
              <a:ext uri="{FF2B5EF4-FFF2-40B4-BE49-F238E27FC236}">
                <a16:creationId xmlns:a16="http://schemas.microsoft.com/office/drawing/2014/main" id="{9C160967-073F-B1B4-A04F-7A0DB06D820A}"/>
              </a:ext>
            </a:extLst>
          </p:cNvPr>
          <p:cNvSpPr/>
          <p:nvPr/>
        </p:nvSpPr>
        <p:spPr>
          <a:xfrm>
            <a:off x="3734150" y="3816073"/>
            <a:ext cx="1057593" cy="431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56E69E1-FF72-FC79-FFDE-BBF67AEEAB05}"/>
              </a:ext>
            </a:extLst>
          </p:cNvPr>
          <p:cNvSpPr/>
          <p:nvPr/>
        </p:nvSpPr>
        <p:spPr>
          <a:xfrm>
            <a:off x="7221774" y="4831876"/>
            <a:ext cx="377964" cy="360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Elbow Connector 107">
            <a:extLst>
              <a:ext uri="{FF2B5EF4-FFF2-40B4-BE49-F238E27FC236}">
                <a16:creationId xmlns:a16="http://schemas.microsoft.com/office/drawing/2014/main" id="{C3531F7F-B955-ECEE-48BC-A3CD2EF7584F}"/>
              </a:ext>
            </a:extLst>
          </p:cNvPr>
          <p:cNvCxnSpPr>
            <a:cxnSpLocks/>
            <a:stCxn id="31" idx="6"/>
            <a:endCxn id="32" idx="2"/>
          </p:cNvCxnSpPr>
          <p:nvPr/>
        </p:nvCxnSpPr>
        <p:spPr>
          <a:xfrm>
            <a:off x="4791743" y="4031602"/>
            <a:ext cx="2430031" cy="980665"/>
          </a:xfrm>
          <a:prstGeom prst="bentConnector3">
            <a:avLst>
              <a:gd name="adj1"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34" name="Group 33">
            <a:extLst>
              <a:ext uri="{FF2B5EF4-FFF2-40B4-BE49-F238E27FC236}">
                <a16:creationId xmlns:a16="http://schemas.microsoft.com/office/drawing/2014/main" id="{E822A050-E219-E04C-AAA7-B325731DAC41}"/>
              </a:ext>
            </a:extLst>
          </p:cNvPr>
          <p:cNvGrpSpPr/>
          <p:nvPr/>
        </p:nvGrpSpPr>
        <p:grpSpPr>
          <a:xfrm>
            <a:off x="4209521" y="5527859"/>
            <a:ext cx="2744637" cy="307777"/>
            <a:chOff x="2838098" y="4913927"/>
            <a:chExt cx="2744637" cy="357799"/>
          </a:xfrm>
        </p:grpSpPr>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5CC4CD90-A8EB-3013-B1CD-70327F90522D}"/>
                    </a:ext>
                  </a:extLst>
                </p:cNvPr>
                <p:cNvSpPr/>
                <p:nvPr/>
              </p:nvSpPr>
              <p:spPr>
                <a:xfrm>
                  <a:off x="2838098" y="4913927"/>
                  <a:ext cx="2744637" cy="357799"/>
                </a:xfrm>
                <a:prstGeom prst="rect">
                  <a:avLst/>
                </a:prstGeom>
              </p:spPr>
              <p:txBody>
                <a:bodyPr wrap="square">
                  <a:spAutoFit/>
                </a:bodyPr>
                <a:lstStyle/>
                <a:p>
                  <a:r>
                    <a:rPr lang="en-US" altLang="zh-CN" sz="1400" b="0" i="1" dirty="0"/>
                    <a:t>Counterfactual Prediction Loss </a:t>
                  </a:r>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rPr>
                            <m:t>𝐿</m:t>
                          </m:r>
                        </m:e>
                        <m:sub>
                          <m:r>
                            <a:rPr lang="en-US" altLang="zh-CN" sz="1400" b="0" i="1" dirty="0" smtClean="0">
                              <a:latin typeface="Cambria Math" panose="02040503050406030204" pitchFamily="18" charset="0"/>
                            </a:rPr>
                            <m:t>𝐿𝐹</m:t>
                          </m:r>
                        </m:sub>
                      </m:sSub>
                    </m:oMath>
                  </a14:m>
                  <a:endParaRPr lang="en-US" sz="1400" dirty="0"/>
                </a:p>
              </p:txBody>
            </p:sp>
          </mc:Choice>
          <mc:Fallback xmlns="">
            <p:sp>
              <p:nvSpPr>
                <p:cNvPr id="174" name="Rectangle 173">
                  <a:extLst>
                    <a:ext uri="{FF2B5EF4-FFF2-40B4-BE49-F238E27FC236}">
                      <a16:creationId xmlns:a16="http://schemas.microsoft.com/office/drawing/2014/main" id="{9522C7D0-862F-3B7A-1D9D-88389651DBEE}"/>
                    </a:ext>
                  </a:extLst>
                </p:cNvPr>
                <p:cNvSpPr>
                  <a:spLocks noRot="1" noChangeAspect="1" noMove="1" noResize="1" noEditPoints="1" noAdjustHandles="1" noChangeArrowheads="1" noChangeShapeType="1" noTextEdit="1"/>
                </p:cNvSpPr>
                <p:nvPr/>
              </p:nvSpPr>
              <p:spPr>
                <a:xfrm>
                  <a:off x="2838098" y="4913927"/>
                  <a:ext cx="2744637" cy="357799"/>
                </a:xfrm>
                <a:prstGeom prst="rect">
                  <a:avLst/>
                </a:prstGeom>
                <a:blipFill>
                  <a:blip r:embed="rId14"/>
                  <a:stretch>
                    <a:fillRect l="-922" b="-19231"/>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1D2AEDD2-CFF2-8E92-3D1F-09E70A7EB443}"/>
                </a:ext>
              </a:extLst>
            </p:cNvPr>
            <p:cNvSpPr/>
            <p:nvPr/>
          </p:nvSpPr>
          <p:spPr>
            <a:xfrm>
              <a:off x="2856767" y="4921070"/>
              <a:ext cx="2594730" cy="34601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 name="Straight Connector 36">
            <a:extLst>
              <a:ext uri="{FF2B5EF4-FFF2-40B4-BE49-F238E27FC236}">
                <a16:creationId xmlns:a16="http://schemas.microsoft.com/office/drawing/2014/main" id="{C6CD7739-8212-913F-CD96-7D2F722BC9EE}"/>
              </a:ext>
            </a:extLst>
          </p:cNvPr>
          <p:cNvCxnSpPr>
            <a:cxnSpLocks/>
          </p:cNvCxnSpPr>
          <p:nvPr/>
        </p:nvCxnSpPr>
        <p:spPr>
          <a:xfrm flipH="1">
            <a:off x="5818414" y="5036677"/>
            <a:ext cx="352510" cy="505380"/>
          </a:xfrm>
          <a:prstGeom prst="line">
            <a:avLst/>
          </a:prstGeom>
          <a:ln w="127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4A49BBA-3289-6719-AA31-ED5BE90A8306}"/>
              </a:ext>
            </a:extLst>
          </p:cNvPr>
          <p:cNvCxnSpPr>
            <a:cxnSpLocks/>
          </p:cNvCxnSpPr>
          <p:nvPr/>
        </p:nvCxnSpPr>
        <p:spPr>
          <a:xfrm flipV="1">
            <a:off x="4407516" y="3647016"/>
            <a:ext cx="180619" cy="236687"/>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18190A2-B882-335E-B297-EA2426299625}"/>
              </a:ext>
            </a:extLst>
          </p:cNvPr>
          <p:cNvCxnSpPr>
            <a:cxnSpLocks/>
          </p:cNvCxnSpPr>
          <p:nvPr/>
        </p:nvCxnSpPr>
        <p:spPr>
          <a:xfrm>
            <a:off x="7987875" y="2586652"/>
            <a:ext cx="1899" cy="412955"/>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46">
            <a:extLst>
              <a:ext uri="{FF2B5EF4-FFF2-40B4-BE49-F238E27FC236}">
                <a16:creationId xmlns:a16="http://schemas.microsoft.com/office/drawing/2014/main" id="{638CFDD1-C31C-A95B-4CA1-60C5A069D56C}"/>
              </a:ext>
            </a:extLst>
          </p:cNvPr>
          <p:cNvSpPr/>
          <p:nvPr/>
        </p:nvSpPr>
        <p:spPr>
          <a:xfrm>
            <a:off x="9156501" y="3558178"/>
            <a:ext cx="506871" cy="220841"/>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grpSp>
        <p:nvGrpSpPr>
          <p:cNvPr id="41" name="Group 40">
            <a:extLst>
              <a:ext uri="{FF2B5EF4-FFF2-40B4-BE49-F238E27FC236}">
                <a16:creationId xmlns:a16="http://schemas.microsoft.com/office/drawing/2014/main" id="{ED194041-6629-49A9-E824-1148022ADEC8}"/>
              </a:ext>
            </a:extLst>
          </p:cNvPr>
          <p:cNvGrpSpPr/>
          <p:nvPr/>
        </p:nvGrpSpPr>
        <p:grpSpPr>
          <a:xfrm>
            <a:off x="9329500" y="2122841"/>
            <a:ext cx="1345615" cy="532079"/>
            <a:chOff x="2906564" y="4572630"/>
            <a:chExt cx="1345615" cy="532079"/>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A3554C0-EFB0-FF72-AE4A-2CF91AD00B76}"/>
                    </a:ext>
                  </a:extLst>
                </p:cNvPr>
                <p:cNvSpPr/>
                <p:nvPr/>
              </p:nvSpPr>
              <p:spPr>
                <a:xfrm>
                  <a:off x="2906564" y="4572630"/>
                  <a:ext cx="1345615" cy="523220"/>
                </a:xfrm>
                <a:prstGeom prst="rect">
                  <a:avLst/>
                </a:prstGeom>
              </p:spPr>
              <p:txBody>
                <a:bodyPr wrap="square">
                  <a:spAutoFit/>
                </a:bodyPr>
                <a:lstStyle/>
                <a:p>
                  <a:pPr algn="ctr"/>
                  <a:r>
                    <a:rPr lang="en-US" altLang="zh-CN" sz="1400" b="0" i="1" dirty="0"/>
                    <a:t>Info Bottleneck </a:t>
                  </a:r>
                </a:p>
                <a:p>
                  <a:pPr algn="ctr"/>
                  <a:r>
                    <a:rPr lang="en-US" altLang="zh-CN" sz="1400" b="0" i="1" dirty="0"/>
                    <a:t>Loss </a:t>
                  </a:r>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rPr>
                            <m:t>𝐿</m:t>
                          </m:r>
                        </m:e>
                        <m:sub>
                          <m:r>
                            <a:rPr lang="en-US" altLang="zh-CN" sz="1400" b="0" i="1" dirty="0" smtClean="0">
                              <a:latin typeface="Cambria Math" panose="02040503050406030204" pitchFamily="18" charset="0"/>
                            </a:rPr>
                            <m:t>𝐼𝐵</m:t>
                          </m:r>
                        </m:sub>
                      </m:sSub>
                    </m:oMath>
                  </a14:m>
                  <a:endParaRPr lang="en-US" sz="1400" dirty="0"/>
                </a:p>
              </p:txBody>
            </p:sp>
          </mc:Choice>
          <mc:Fallback xmlns="">
            <p:sp>
              <p:nvSpPr>
                <p:cNvPr id="117" name="Rectangle 116">
                  <a:extLst>
                    <a:ext uri="{FF2B5EF4-FFF2-40B4-BE49-F238E27FC236}">
                      <a16:creationId xmlns:a16="http://schemas.microsoft.com/office/drawing/2014/main" id="{BD5BBCD5-77D5-3854-CD9F-B3F13830AA04}"/>
                    </a:ext>
                  </a:extLst>
                </p:cNvPr>
                <p:cNvSpPr>
                  <a:spLocks noRot="1" noChangeAspect="1" noMove="1" noResize="1" noEditPoints="1" noAdjustHandles="1" noChangeArrowheads="1" noChangeShapeType="1" noTextEdit="1"/>
                </p:cNvSpPr>
                <p:nvPr/>
              </p:nvSpPr>
              <p:spPr>
                <a:xfrm>
                  <a:off x="2906564" y="4572630"/>
                  <a:ext cx="1345615" cy="523220"/>
                </a:xfrm>
                <a:prstGeom prst="rect">
                  <a:avLst/>
                </a:prstGeom>
                <a:blipFill>
                  <a:blip r:embed="rId15"/>
                  <a:stretch>
                    <a:fillRect t="-2326" r="-935" b="-11628"/>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3C6CF154-086C-7BDB-C2DC-056501EA6C6A}"/>
                </a:ext>
              </a:extLst>
            </p:cNvPr>
            <p:cNvSpPr/>
            <p:nvPr/>
          </p:nvSpPr>
          <p:spPr>
            <a:xfrm>
              <a:off x="2978936" y="4576864"/>
              <a:ext cx="1163754" cy="52784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a:extLst>
              <a:ext uri="{FF2B5EF4-FFF2-40B4-BE49-F238E27FC236}">
                <a16:creationId xmlns:a16="http://schemas.microsoft.com/office/drawing/2014/main" id="{4674D7B9-2F60-A5E4-44EE-4606C39C1C2C}"/>
              </a:ext>
            </a:extLst>
          </p:cNvPr>
          <p:cNvCxnSpPr>
            <a:cxnSpLocks/>
            <a:endCxn id="75" idx="7"/>
          </p:cNvCxnSpPr>
          <p:nvPr/>
        </p:nvCxnSpPr>
        <p:spPr>
          <a:xfrm flipH="1">
            <a:off x="9548134" y="2681116"/>
            <a:ext cx="198718" cy="419605"/>
          </a:xfrm>
          <a:prstGeom prst="line">
            <a:avLst/>
          </a:prstGeom>
          <a:ln w="127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7DFD835-6922-4118-2091-6F2A7C0507F3}"/>
              </a:ext>
            </a:extLst>
          </p:cNvPr>
          <p:cNvSpPr/>
          <p:nvPr/>
        </p:nvSpPr>
        <p:spPr>
          <a:xfrm>
            <a:off x="2604058" y="4733801"/>
            <a:ext cx="673883" cy="2768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4AC4C4E2-BF19-3BC2-5BD8-686D19575357}"/>
              </a:ext>
            </a:extLst>
          </p:cNvPr>
          <p:cNvCxnSpPr>
            <a:cxnSpLocks/>
            <a:endCxn id="49" idx="0"/>
          </p:cNvCxnSpPr>
          <p:nvPr/>
        </p:nvCxnSpPr>
        <p:spPr>
          <a:xfrm flipH="1">
            <a:off x="2435963" y="5017172"/>
            <a:ext cx="357007" cy="445967"/>
          </a:xfrm>
          <a:prstGeom prst="line">
            <a:avLst/>
          </a:prstGeom>
          <a:ln w="127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95031421-EDAE-9AA0-602B-E6A5619A785F}"/>
              </a:ext>
            </a:extLst>
          </p:cNvPr>
          <p:cNvGrpSpPr/>
          <p:nvPr/>
        </p:nvGrpSpPr>
        <p:grpSpPr>
          <a:xfrm>
            <a:off x="1614759" y="5454198"/>
            <a:ext cx="2744637" cy="307777"/>
            <a:chOff x="3055968" y="4955342"/>
            <a:chExt cx="2744637" cy="357799"/>
          </a:xfrm>
        </p:grpSpPr>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230FB25-0302-0D01-468C-57DE96464830}"/>
                    </a:ext>
                  </a:extLst>
                </p:cNvPr>
                <p:cNvSpPr/>
                <p:nvPr/>
              </p:nvSpPr>
              <p:spPr>
                <a:xfrm>
                  <a:off x="3055968" y="4955342"/>
                  <a:ext cx="2744637" cy="357799"/>
                </a:xfrm>
                <a:prstGeom prst="rect">
                  <a:avLst/>
                </a:prstGeom>
              </p:spPr>
              <p:txBody>
                <a:bodyPr wrap="square">
                  <a:spAutoFit/>
                </a:bodyPr>
                <a:lstStyle/>
                <a:p>
                  <a:r>
                    <a:rPr lang="en-US" altLang="zh-CN" sz="1400" b="0" i="1" dirty="0"/>
                    <a:t>Local Policy Loss </a:t>
                  </a:r>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rPr>
                            <m:t>𝐿</m:t>
                          </m:r>
                        </m:e>
                        <m:sub>
                          <m:r>
                            <a:rPr lang="en-US" altLang="zh-CN" sz="1400" b="0" i="1" dirty="0" smtClean="0">
                              <a:latin typeface="Cambria Math" panose="02040503050406030204" pitchFamily="18" charset="0"/>
                            </a:rPr>
                            <m:t>𝐿𝑃</m:t>
                          </m:r>
                        </m:sub>
                      </m:sSub>
                    </m:oMath>
                  </a14:m>
                  <a:endParaRPr lang="en-US" sz="1400" dirty="0"/>
                </a:p>
              </p:txBody>
            </p:sp>
          </mc:Choice>
          <mc:Fallback xmlns="">
            <p:sp>
              <p:nvSpPr>
                <p:cNvPr id="107" name="Rectangle 106">
                  <a:extLst>
                    <a:ext uri="{FF2B5EF4-FFF2-40B4-BE49-F238E27FC236}">
                      <a16:creationId xmlns:a16="http://schemas.microsoft.com/office/drawing/2014/main" id="{B6F2B8AF-45E3-CD86-9DCA-F165E6EA5572}"/>
                    </a:ext>
                  </a:extLst>
                </p:cNvPr>
                <p:cNvSpPr>
                  <a:spLocks noRot="1" noChangeAspect="1" noMove="1" noResize="1" noEditPoints="1" noAdjustHandles="1" noChangeArrowheads="1" noChangeShapeType="1" noTextEdit="1"/>
                </p:cNvSpPr>
                <p:nvPr/>
              </p:nvSpPr>
              <p:spPr>
                <a:xfrm>
                  <a:off x="3055968" y="4955342"/>
                  <a:ext cx="2744637" cy="357799"/>
                </a:xfrm>
                <a:prstGeom prst="rect">
                  <a:avLst/>
                </a:prstGeom>
                <a:blipFill>
                  <a:blip r:embed="rId25"/>
                  <a:stretch>
                    <a:fillRect l="-461" t="-4000" b="-24000"/>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1D9286D4-07CB-CF9C-AD67-F96A8DB87C4E}"/>
                </a:ext>
              </a:extLst>
            </p:cNvPr>
            <p:cNvSpPr/>
            <p:nvPr/>
          </p:nvSpPr>
          <p:spPr>
            <a:xfrm>
              <a:off x="3064882" y="4965736"/>
              <a:ext cx="1624579" cy="34019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8AEDA37D-0740-AD5E-8DD1-E4CB0EC7BDBA}"/>
              </a:ext>
            </a:extLst>
          </p:cNvPr>
          <p:cNvSpPr/>
          <p:nvPr/>
        </p:nvSpPr>
        <p:spPr>
          <a:xfrm>
            <a:off x="9181136" y="3523123"/>
            <a:ext cx="471219" cy="307777"/>
          </a:xfrm>
          <a:prstGeom prst="rect">
            <a:avLst/>
          </a:prstGeom>
        </p:spPr>
        <p:txBody>
          <a:bodyPr wrap="none">
            <a:spAutoFit/>
          </a:bodyPr>
          <a:lstStyle/>
          <a:p>
            <a:pPr lvl="0" algn="ctr"/>
            <a:r>
              <a:rPr lang="en-US" sz="1400" dirty="0">
                <a:solidFill>
                  <a:prstClr val="black"/>
                </a:solidFill>
              </a:rPr>
              <a:t>VAE</a:t>
            </a:r>
            <a:endParaRPr lang="en-US" sz="1400" i="1" dirty="0">
              <a:solidFill>
                <a:prstClr val="black"/>
              </a:solidFill>
            </a:endParaRPr>
          </a:p>
        </p:txBody>
      </p:sp>
      <p:sp>
        <p:nvSpPr>
          <p:cNvPr id="51" name="Rectangle: Rounded Corners 3">
            <a:extLst>
              <a:ext uri="{FF2B5EF4-FFF2-40B4-BE49-F238E27FC236}">
                <a16:creationId xmlns:a16="http://schemas.microsoft.com/office/drawing/2014/main" id="{D0BB1C36-9937-395A-7C27-18CDD53600ED}"/>
              </a:ext>
            </a:extLst>
          </p:cNvPr>
          <p:cNvSpPr/>
          <p:nvPr/>
        </p:nvSpPr>
        <p:spPr>
          <a:xfrm>
            <a:off x="2170766" y="2196376"/>
            <a:ext cx="3744834" cy="41132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Mixing Network</a:t>
            </a: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DA916EF8-008C-7553-6FCA-DF9DCDEABDBC}"/>
                  </a:ext>
                </a:extLst>
              </p:cNvPr>
              <p:cNvSpPr/>
              <p:nvPr/>
            </p:nvSpPr>
            <p:spPr>
              <a:xfrm>
                <a:off x="3535944" y="3131018"/>
                <a:ext cx="793487" cy="338554"/>
              </a:xfrm>
              <a:prstGeom prst="rect">
                <a:avLst/>
              </a:prstGeom>
            </p:spPr>
            <p:txBody>
              <a:bodyPr wrap="none">
                <a:spAutoFit/>
              </a:bodyPr>
              <a:lstStyle/>
              <a:p>
                <a:r>
                  <a:rPr lang="en-US" sz="1600" dirty="0">
                    <a:solidFill>
                      <a:schemeClr val="accent1">
                        <a:lumMod val="75000"/>
                      </a:schemeClr>
                    </a:solidFill>
                  </a:rPr>
                  <a:t>Agent </a:t>
                </a:r>
                <a14:m>
                  <m:oMath xmlns:m="http://schemas.openxmlformats.org/officeDocument/2006/math">
                    <m:r>
                      <a:rPr lang="en-US" sz="1600" b="0" i="1" smtClean="0">
                        <a:solidFill>
                          <a:schemeClr val="accent1">
                            <a:lumMod val="75000"/>
                          </a:schemeClr>
                        </a:solidFill>
                        <a:latin typeface="Cambria Math" panose="02040503050406030204" pitchFamily="18" charset="0"/>
                      </a:rPr>
                      <m:t>𝑖</m:t>
                    </m:r>
                  </m:oMath>
                </a14:m>
                <a:endParaRPr lang="en-US" sz="1600" dirty="0">
                  <a:solidFill>
                    <a:schemeClr val="accent1">
                      <a:lumMod val="75000"/>
                    </a:schemeClr>
                  </a:solidFill>
                </a:endParaRPr>
              </a:p>
            </p:txBody>
          </p:sp>
        </mc:Choice>
        <mc:Fallback xmlns="">
          <p:sp>
            <p:nvSpPr>
              <p:cNvPr id="52" name="Rectangle 51">
                <a:extLst>
                  <a:ext uri="{FF2B5EF4-FFF2-40B4-BE49-F238E27FC236}">
                    <a16:creationId xmlns:a16="http://schemas.microsoft.com/office/drawing/2014/main" id="{DA916EF8-008C-7553-6FCA-DF9DCDEABDBC}"/>
                  </a:ext>
                </a:extLst>
              </p:cNvPr>
              <p:cNvSpPr>
                <a:spLocks noRot="1" noChangeAspect="1" noMove="1" noResize="1" noEditPoints="1" noAdjustHandles="1" noChangeArrowheads="1" noChangeShapeType="1" noTextEdit="1"/>
              </p:cNvSpPr>
              <p:nvPr/>
            </p:nvSpPr>
            <p:spPr>
              <a:xfrm>
                <a:off x="3535944" y="3131018"/>
                <a:ext cx="793487" cy="338554"/>
              </a:xfrm>
              <a:prstGeom prst="rect">
                <a:avLst/>
              </a:prstGeom>
              <a:blipFill>
                <a:blip r:embed="rId26"/>
                <a:stretch>
                  <a:fillRect l="-3846" t="-5455" b="-23636"/>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AD86AD5F-12E6-4961-8486-830DD74C7C52}"/>
              </a:ext>
            </a:extLst>
          </p:cNvPr>
          <p:cNvSpPr txBox="1"/>
          <p:nvPr/>
        </p:nvSpPr>
        <p:spPr>
          <a:xfrm>
            <a:off x="3169180" y="2783841"/>
            <a:ext cx="454575" cy="400110"/>
          </a:xfrm>
          <a:prstGeom prst="rect">
            <a:avLst/>
          </a:prstGeom>
          <a:noFill/>
        </p:spPr>
        <p:txBody>
          <a:bodyPr wrap="square" rtlCol="0">
            <a:spAutoFit/>
          </a:bodyPr>
          <a:lstStyle/>
          <a:p>
            <a:r>
              <a:rPr lang="en-US" sz="2000" dirty="0"/>
              <a:t>…</a:t>
            </a:r>
          </a:p>
        </p:txBody>
      </p:sp>
      <p:cxnSp>
        <p:nvCxnSpPr>
          <p:cNvPr id="54" name="Straight Arrow Connector 53">
            <a:extLst>
              <a:ext uri="{FF2B5EF4-FFF2-40B4-BE49-F238E27FC236}">
                <a16:creationId xmlns:a16="http://schemas.microsoft.com/office/drawing/2014/main" id="{AE1892D7-0C23-6ACA-B744-7427D7D1395E}"/>
              </a:ext>
            </a:extLst>
          </p:cNvPr>
          <p:cNvCxnSpPr>
            <a:cxnSpLocks/>
          </p:cNvCxnSpPr>
          <p:nvPr/>
        </p:nvCxnSpPr>
        <p:spPr>
          <a:xfrm flipV="1">
            <a:off x="3281450" y="3592215"/>
            <a:ext cx="905774" cy="51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14DC5DA-48A0-690B-A98E-4CB062CDD622}"/>
              </a:ext>
            </a:extLst>
          </p:cNvPr>
          <p:cNvCxnSpPr>
            <a:cxnSpLocks/>
          </p:cNvCxnSpPr>
          <p:nvPr/>
        </p:nvCxnSpPr>
        <p:spPr>
          <a:xfrm flipH="1" flipV="1">
            <a:off x="3273766" y="3591166"/>
            <a:ext cx="1877" cy="224907"/>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9C478482-AE3F-D8DC-38D7-FFE794808E38}"/>
                  </a:ext>
                </a:extLst>
              </p:cNvPr>
              <p:cNvSpPr/>
              <p:nvPr/>
            </p:nvSpPr>
            <p:spPr>
              <a:xfrm>
                <a:off x="3115262" y="3755257"/>
                <a:ext cx="39600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a:solidFill>
                                <a:prstClr val="black"/>
                              </a:solidFill>
                              <a:latin typeface="Cambria Math" panose="02040503050406030204" pitchFamily="18" charset="0"/>
                            </a:rPr>
                          </m:ctrlPr>
                        </m:sSubSupPr>
                        <m:e>
                          <m:r>
                            <a:rPr lang="en-US" altLang="zh-CN" sz="1400" i="1" dirty="0">
                              <a:solidFill>
                                <a:prstClr val="black"/>
                              </a:solidFill>
                              <a:latin typeface="Cambria Math" panose="02040503050406030204" pitchFamily="18" charset="0"/>
                            </a:rPr>
                            <m:t>𝑢</m:t>
                          </m:r>
                        </m:e>
                        <m:sub>
                          <m:r>
                            <a:rPr lang="en-US" altLang="zh-CN" sz="1400" i="1" dirty="0">
                              <a:solidFill>
                                <a:prstClr val="black"/>
                              </a:solidFill>
                              <a:latin typeface="Cambria Math" panose="02040503050406030204" pitchFamily="18" charset="0"/>
                            </a:rPr>
                            <m:t>𝑡</m:t>
                          </m:r>
                        </m:sub>
                        <m:sup>
                          <m:r>
                            <a:rPr lang="en-US" altLang="zh-CN" sz="1400" i="1" dirty="0">
                              <a:solidFill>
                                <a:prstClr val="black"/>
                              </a:solidFill>
                              <a:latin typeface="Cambria Math" panose="02040503050406030204" pitchFamily="18" charset="0"/>
                            </a:rPr>
                            <m:t>𝑖</m:t>
                          </m:r>
                        </m:sup>
                      </m:sSubSup>
                    </m:oMath>
                  </m:oMathPara>
                </a14:m>
                <a:endParaRPr lang="en-US" dirty="0"/>
              </a:p>
            </p:txBody>
          </p:sp>
        </mc:Choice>
        <mc:Fallback xmlns="">
          <p:sp>
            <p:nvSpPr>
              <p:cNvPr id="56" name="Rectangle 55">
                <a:extLst>
                  <a:ext uri="{FF2B5EF4-FFF2-40B4-BE49-F238E27FC236}">
                    <a16:creationId xmlns:a16="http://schemas.microsoft.com/office/drawing/2014/main" id="{9C478482-AE3F-D8DC-38D7-FFE794808E38}"/>
                  </a:ext>
                </a:extLst>
              </p:cNvPr>
              <p:cNvSpPr>
                <a:spLocks noRot="1" noChangeAspect="1" noMove="1" noResize="1" noEditPoints="1" noAdjustHandles="1" noChangeArrowheads="1" noChangeShapeType="1" noTextEdit="1"/>
              </p:cNvSpPr>
              <p:nvPr/>
            </p:nvSpPr>
            <p:spPr>
              <a:xfrm>
                <a:off x="3115262" y="3755257"/>
                <a:ext cx="396006" cy="31797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3D16B035-ACD8-D975-C077-8923ECDB21DB}"/>
                  </a:ext>
                </a:extLst>
              </p:cNvPr>
              <p:cNvSpPr/>
              <p:nvPr/>
            </p:nvSpPr>
            <p:spPr>
              <a:xfrm>
                <a:off x="4429875" y="3386936"/>
                <a:ext cx="39600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smtClean="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dirty="0"/>
              </a:p>
            </p:txBody>
          </p:sp>
        </mc:Choice>
        <mc:Fallback xmlns="">
          <p:sp>
            <p:nvSpPr>
              <p:cNvPr id="57" name="Rectangle 56">
                <a:extLst>
                  <a:ext uri="{FF2B5EF4-FFF2-40B4-BE49-F238E27FC236}">
                    <a16:creationId xmlns:a16="http://schemas.microsoft.com/office/drawing/2014/main" id="{3D16B035-ACD8-D975-C077-8923ECDB21DB}"/>
                  </a:ext>
                </a:extLst>
              </p:cNvPr>
              <p:cNvSpPr>
                <a:spLocks noRot="1" noChangeAspect="1" noMove="1" noResize="1" noEditPoints="1" noAdjustHandles="1" noChangeArrowheads="1" noChangeShapeType="1" noTextEdit="1"/>
              </p:cNvSpPr>
              <p:nvPr/>
            </p:nvSpPr>
            <p:spPr>
              <a:xfrm>
                <a:off x="4429875" y="3386936"/>
                <a:ext cx="396006" cy="317972"/>
              </a:xfrm>
              <a:prstGeom prst="rect">
                <a:avLst/>
              </a:prstGeom>
              <a:blipFill>
                <a:blip r:embed="rId28"/>
                <a:stretch>
                  <a:fillRect r="-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9D9E7521-D725-D3B0-043A-8297C5124138}"/>
                  </a:ext>
                </a:extLst>
              </p:cNvPr>
              <p:cNvSpPr/>
              <p:nvPr/>
            </p:nvSpPr>
            <p:spPr>
              <a:xfrm>
                <a:off x="9253751" y="3926341"/>
                <a:ext cx="38504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𝑜</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400" dirty="0"/>
              </a:p>
            </p:txBody>
          </p:sp>
        </mc:Choice>
        <mc:Fallback xmlns="">
          <p:sp>
            <p:nvSpPr>
              <p:cNvPr id="58" name="Rectangle 57">
                <a:extLst>
                  <a:ext uri="{FF2B5EF4-FFF2-40B4-BE49-F238E27FC236}">
                    <a16:creationId xmlns:a16="http://schemas.microsoft.com/office/drawing/2014/main" id="{9D9E7521-D725-D3B0-043A-8297C5124138}"/>
                  </a:ext>
                </a:extLst>
              </p:cNvPr>
              <p:cNvSpPr>
                <a:spLocks noRot="1" noChangeAspect="1" noMove="1" noResize="1" noEditPoints="1" noAdjustHandles="1" noChangeArrowheads="1" noChangeShapeType="1" noTextEdit="1"/>
              </p:cNvSpPr>
              <p:nvPr/>
            </p:nvSpPr>
            <p:spPr>
              <a:xfrm>
                <a:off x="9253751" y="3926341"/>
                <a:ext cx="385042" cy="317972"/>
              </a:xfrm>
              <a:prstGeom prst="rect">
                <a:avLst/>
              </a:prstGeom>
              <a:blipFill>
                <a:blip r:embed="rId5"/>
                <a:stretch>
                  <a:fillRect/>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47A789EC-53C8-39FA-C6B5-D55C01993A72}"/>
              </a:ext>
            </a:extLst>
          </p:cNvPr>
          <p:cNvCxnSpPr>
            <a:cxnSpLocks/>
          </p:cNvCxnSpPr>
          <p:nvPr/>
        </p:nvCxnSpPr>
        <p:spPr>
          <a:xfrm flipH="1" flipV="1">
            <a:off x="9414504" y="3781918"/>
            <a:ext cx="2241" cy="228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B26D8FF-7A88-D3C2-4127-1A819D752D9D}"/>
              </a:ext>
            </a:extLst>
          </p:cNvPr>
          <p:cNvCxnSpPr>
            <a:cxnSpLocks/>
          </p:cNvCxnSpPr>
          <p:nvPr/>
        </p:nvCxnSpPr>
        <p:spPr>
          <a:xfrm flipV="1">
            <a:off x="4441087" y="4716712"/>
            <a:ext cx="0" cy="377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44">
            <a:extLst>
              <a:ext uri="{FF2B5EF4-FFF2-40B4-BE49-F238E27FC236}">
                <a16:creationId xmlns:a16="http://schemas.microsoft.com/office/drawing/2014/main" id="{C1EAC547-86DE-550A-1F98-863CC3299705}"/>
              </a:ext>
            </a:extLst>
          </p:cNvPr>
          <p:cNvSpPr/>
          <p:nvPr/>
        </p:nvSpPr>
        <p:spPr>
          <a:xfrm>
            <a:off x="3850795" y="4423851"/>
            <a:ext cx="797987" cy="243827"/>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cxnSp>
        <p:nvCxnSpPr>
          <p:cNvPr id="62" name="Straight Arrow Connector 61">
            <a:extLst>
              <a:ext uri="{FF2B5EF4-FFF2-40B4-BE49-F238E27FC236}">
                <a16:creationId xmlns:a16="http://schemas.microsoft.com/office/drawing/2014/main" id="{9020FA2D-D37D-0620-AF01-BA54E90F18E5}"/>
              </a:ext>
            </a:extLst>
          </p:cNvPr>
          <p:cNvCxnSpPr>
            <a:cxnSpLocks/>
          </p:cNvCxnSpPr>
          <p:nvPr/>
        </p:nvCxnSpPr>
        <p:spPr>
          <a:xfrm flipV="1">
            <a:off x="2512055" y="2607702"/>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矩形 86">
                <a:extLst>
                  <a:ext uri="{FF2B5EF4-FFF2-40B4-BE49-F238E27FC236}">
                    <a16:creationId xmlns:a16="http://schemas.microsoft.com/office/drawing/2014/main" id="{C126EF03-844B-D61E-2F65-F23CEECCA9BA}"/>
                  </a:ext>
                </a:extLst>
              </p:cNvPr>
              <p:cNvSpPr/>
              <p:nvPr/>
            </p:nvSpPr>
            <p:spPr>
              <a:xfrm>
                <a:off x="5051300" y="2880089"/>
                <a:ext cx="14380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𝑢</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m:t>
                          </m:r>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63" name="矩形 86">
                <a:extLst>
                  <a:ext uri="{FF2B5EF4-FFF2-40B4-BE49-F238E27FC236}">
                    <a16:creationId xmlns:a16="http://schemas.microsoft.com/office/drawing/2014/main" id="{C126EF03-844B-D61E-2F65-F23CEECCA9BA}"/>
                  </a:ext>
                </a:extLst>
              </p:cNvPr>
              <p:cNvSpPr>
                <a:spLocks noRot="1" noChangeAspect="1" noMove="1" noResize="1" noEditPoints="1" noAdjustHandles="1" noChangeArrowheads="1" noChangeShapeType="1" noTextEdit="1"/>
              </p:cNvSpPr>
              <p:nvPr/>
            </p:nvSpPr>
            <p:spPr>
              <a:xfrm>
                <a:off x="5051300" y="2880089"/>
                <a:ext cx="1438086" cy="307777"/>
              </a:xfrm>
              <a:prstGeom prst="rect">
                <a:avLst/>
              </a:prstGeom>
              <a:blipFill>
                <a:blip r:embed="rId29"/>
                <a:stretch>
                  <a:fillRect b="-7843"/>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A164E976-C350-DFF0-5E6D-28CFDC9F289E}"/>
              </a:ext>
            </a:extLst>
          </p:cNvPr>
          <p:cNvCxnSpPr>
            <a:cxnSpLocks/>
          </p:cNvCxnSpPr>
          <p:nvPr/>
        </p:nvCxnSpPr>
        <p:spPr>
          <a:xfrm flipV="1">
            <a:off x="5593387" y="2607486"/>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9BF4E0D-8959-213A-A816-2FEB68A4B232}"/>
              </a:ext>
            </a:extLst>
          </p:cNvPr>
          <p:cNvSpPr txBox="1"/>
          <p:nvPr/>
        </p:nvSpPr>
        <p:spPr>
          <a:xfrm>
            <a:off x="4795923" y="2781369"/>
            <a:ext cx="454575" cy="400110"/>
          </a:xfrm>
          <a:prstGeom prst="rect">
            <a:avLst/>
          </a:prstGeom>
          <a:noFill/>
        </p:spPr>
        <p:txBody>
          <a:bodyPr wrap="square" rtlCol="0">
            <a:spAutoFit/>
          </a:bodyPr>
          <a:lstStyle/>
          <a:p>
            <a:r>
              <a:rPr lang="en-US" sz="2000" dirty="0"/>
              <a:t>…</a:t>
            </a:r>
          </a:p>
        </p:txBody>
      </p:sp>
      <p:sp>
        <p:nvSpPr>
          <p:cNvPr id="66" name="Rectangle 65">
            <a:extLst>
              <a:ext uri="{FF2B5EF4-FFF2-40B4-BE49-F238E27FC236}">
                <a16:creationId xmlns:a16="http://schemas.microsoft.com/office/drawing/2014/main" id="{7031821B-ED8D-71E3-B687-F488B9288CC4}"/>
              </a:ext>
            </a:extLst>
          </p:cNvPr>
          <p:cNvSpPr/>
          <p:nvPr/>
        </p:nvSpPr>
        <p:spPr>
          <a:xfrm>
            <a:off x="5298957" y="3131018"/>
            <a:ext cx="827021" cy="338554"/>
          </a:xfrm>
          <a:prstGeom prst="rect">
            <a:avLst/>
          </a:prstGeom>
        </p:spPr>
        <p:txBody>
          <a:bodyPr wrap="none">
            <a:spAutoFit/>
          </a:bodyPr>
          <a:lstStyle/>
          <a:p>
            <a:r>
              <a:rPr lang="en-US" sz="1600" dirty="0">
                <a:solidFill>
                  <a:schemeClr val="accent1">
                    <a:lumMod val="75000"/>
                  </a:schemeClr>
                </a:solidFill>
              </a:rPr>
              <a:t>Agent </a:t>
            </a:r>
            <a:r>
              <a:rPr lang="en-US" sz="1600" i="1" dirty="0">
                <a:solidFill>
                  <a:schemeClr val="accent1">
                    <a:lumMod val="75000"/>
                  </a:schemeClr>
                </a:solidFill>
              </a:rPr>
              <a:t>n</a:t>
            </a:r>
          </a:p>
        </p:txBody>
      </p:sp>
      <p:cxnSp>
        <p:nvCxnSpPr>
          <p:cNvPr id="67" name="Straight Arrow Connector 66">
            <a:extLst>
              <a:ext uri="{FF2B5EF4-FFF2-40B4-BE49-F238E27FC236}">
                <a16:creationId xmlns:a16="http://schemas.microsoft.com/office/drawing/2014/main" id="{1A5F1065-AE2F-75CA-B432-40DEF96F5ACB}"/>
              </a:ext>
            </a:extLst>
          </p:cNvPr>
          <p:cNvCxnSpPr>
            <a:cxnSpLocks/>
          </p:cNvCxnSpPr>
          <p:nvPr/>
        </p:nvCxnSpPr>
        <p:spPr>
          <a:xfrm>
            <a:off x="7998311" y="3280063"/>
            <a:ext cx="1899" cy="412955"/>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8A2C7D-2514-BB2D-C7DB-ECCF7FAD8540}"/>
              </a:ext>
            </a:extLst>
          </p:cNvPr>
          <p:cNvCxnSpPr>
            <a:cxnSpLocks/>
          </p:cNvCxnSpPr>
          <p:nvPr/>
        </p:nvCxnSpPr>
        <p:spPr>
          <a:xfrm>
            <a:off x="8005105" y="4211800"/>
            <a:ext cx="0" cy="657615"/>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1901650C-3E27-1E83-C8AA-64E0F4E30AEB}"/>
                  </a:ext>
                </a:extLst>
              </p:cNvPr>
              <p:cNvSpPr/>
              <p:nvPr/>
            </p:nvSpPr>
            <p:spPr>
              <a:xfrm>
                <a:off x="6062105" y="2205179"/>
                <a:ext cx="39902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solidFill>
                                <a:prstClr val="black"/>
                              </a:solidFill>
                              <a:latin typeface="Cambria Math" panose="02040503050406030204" pitchFamily="18" charset="0"/>
                            </a:rPr>
                          </m:ctrlPr>
                        </m:sSubPr>
                        <m:e>
                          <m:r>
                            <a:rPr lang="en-US" altLang="zh-CN" sz="1600" b="0" i="1" dirty="0" smtClean="0">
                              <a:solidFill>
                                <a:prstClr val="black"/>
                              </a:solidFill>
                              <a:latin typeface="Cambria Math" panose="02040503050406030204" pitchFamily="18" charset="0"/>
                            </a:rPr>
                            <m:t>𝑠</m:t>
                          </m:r>
                        </m:e>
                        <m:sub>
                          <m:r>
                            <a:rPr lang="en-US" altLang="zh-CN" sz="1600" b="0" i="1" dirty="0" smtClean="0">
                              <a:solidFill>
                                <a:prstClr val="black"/>
                              </a:solidFill>
                              <a:latin typeface="Cambria Math" panose="02040503050406030204" pitchFamily="18" charset="0"/>
                            </a:rPr>
                            <m:t>𝑡</m:t>
                          </m:r>
                        </m:sub>
                      </m:sSub>
                    </m:oMath>
                  </m:oMathPara>
                </a14:m>
                <a:endParaRPr lang="en-US" sz="1400" dirty="0"/>
              </a:p>
            </p:txBody>
          </p:sp>
        </mc:Choice>
        <mc:Fallback xmlns="">
          <p:sp>
            <p:nvSpPr>
              <p:cNvPr id="69" name="Rectangle 68">
                <a:extLst>
                  <a:ext uri="{FF2B5EF4-FFF2-40B4-BE49-F238E27FC236}">
                    <a16:creationId xmlns:a16="http://schemas.microsoft.com/office/drawing/2014/main" id="{1901650C-3E27-1E83-C8AA-64E0F4E30AEB}"/>
                  </a:ext>
                </a:extLst>
              </p:cNvPr>
              <p:cNvSpPr>
                <a:spLocks noRot="1" noChangeAspect="1" noMove="1" noResize="1" noEditPoints="1" noAdjustHandles="1" noChangeArrowheads="1" noChangeShapeType="1" noTextEdit="1"/>
              </p:cNvSpPr>
              <p:nvPr/>
            </p:nvSpPr>
            <p:spPr>
              <a:xfrm>
                <a:off x="6062105" y="2205179"/>
                <a:ext cx="399020" cy="338554"/>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EF25F4A6-A7B7-1ABF-E2B6-21725EAAA6B6}"/>
                  </a:ext>
                </a:extLst>
              </p:cNvPr>
              <p:cNvSpPr/>
              <p:nvPr/>
            </p:nvSpPr>
            <p:spPr>
              <a:xfrm>
                <a:off x="9194697" y="3078980"/>
                <a:ext cx="44409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𝑚</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000" dirty="0"/>
              </a:p>
            </p:txBody>
          </p:sp>
        </mc:Choice>
        <mc:Fallback xmlns="">
          <p:sp>
            <p:nvSpPr>
              <p:cNvPr id="70" name="Rectangle 69">
                <a:extLst>
                  <a:ext uri="{FF2B5EF4-FFF2-40B4-BE49-F238E27FC236}">
                    <a16:creationId xmlns:a16="http://schemas.microsoft.com/office/drawing/2014/main" id="{EF25F4A6-A7B7-1ABF-E2B6-21725EAAA6B6}"/>
                  </a:ext>
                </a:extLst>
              </p:cNvPr>
              <p:cNvSpPr>
                <a:spLocks noRot="1" noChangeAspect="1" noMove="1" noResize="1" noEditPoints="1" noAdjustHandles="1" noChangeArrowheads="1" noChangeShapeType="1" noTextEdit="1"/>
              </p:cNvSpPr>
              <p:nvPr/>
            </p:nvSpPr>
            <p:spPr>
              <a:xfrm>
                <a:off x="9194697" y="3078980"/>
                <a:ext cx="444096" cy="317972"/>
              </a:xfrm>
              <a:prstGeom prst="rect">
                <a:avLst/>
              </a:prstGeom>
              <a:blipFill>
                <a:blip r:embed="rId31"/>
                <a:stretch>
                  <a:fillRect/>
                </a:stretch>
              </a:blipFill>
            </p:spPr>
            <p:txBody>
              <a:bodyPr/>
              <a:lstStyle/>
              <a:p>
                <a:r>
                  <a:rPr lang="en-US">
                    <a:noFill/>
                  </a:rPr>
                  <a:t> </a:t>
                </a:r>
              </a:p>
            </p:txBody>
          </p:sp>
        </mc:Fallback>
      </mc:AlternateContent>
      <p:sp>
        <p:nvSpPr>
          <p:cNvPr id="71" name="Rectangle: Rounded Corners 75">
            <a:extLst>
              <a:ext uri="{FF2B5EF4-FFF2-40B4-BE49-F238E27FC236}">
                <a16:creationId xmlns:a16="http://schemas.microsoft.com/office/drawing/2014/main" id="{35F5A194-AC20-C538-7A57-EC721DA7C1B6}"/>
              </a:ext>
            </a:extLst>
          </p:cNvPr>
          <p:cNvSpPr/>
          <p:nvPr/>
        </p:nvSpPr>
        <p:spPr>
          <a:xfrm>
            <a:off x="9062858" y="3078979"/>
            <a:ext cx="711670" cy="1162309"/>
          </a:xfrm>
          <a:prstGeom prst="roundRect">
            <a:avLst>
              <a:gd name="adj" fmla="val 5729"/>
            </a:avLst>
          </a:prstGeom>
          <a:noFill/>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72" name="Straight Arrow Connector 71">
            <a:extLst>
              <a:ext uri="{FF2B5EF4-FFF2-40B4-BE49-F238E27FC236}">
                <a16:creationId xmlns:a16="http://schemas.microsoft.com/office/drawing/2014/main" id="{A787E418-17DF-7ECB-BDD0-79C60177D63F}"/>
              </a:ext>
            </a:extLst>
          </p:cNvPr>
          <p:cNvCxnSpPr>
            <a:cxnSpLocks/>
          </p:cNvCxnSpPr>
          <p:nvPr/>
        </p:nvCxnSpPr>
        <p:spPr>
          <a:xfrm flipH="1" flipV="1">
            <a:off x="9401246" y="3328526"/>
            <a:ext cx="2241" cy="228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56">
            <a:extLst>
              <a:ext uri="{FF2B5EF4-FFF2-40B4-BE49-F238E27FC236}">
                <a16:creationId xmlns:a16="http://schemas.microsoft.com/office/drawing/2014/main" id="{9B927725-99B3-9235-2D79-4FE3D5A965C7}"/>
              </a:ext>
            </a:extLst>
          </p:cNvPr>
          <p:cNvCxnSpPr>
            <a:cxnSpLocks/>
            <a:stCxn id="71" idx="0"/>
            <a:endCxn id="15" idx="3"/>
          </p:cNvCxnSpPr>
          <p:nvPr/>
        </p:nvCxnSpPr>
        <p:spPr>
          <a:xfrm rot="16200000" flipV="1">
            <a:off x="8552000" y="2212285"/>
            <a:ext cx="788353" cy="945035"/>
          </a:xfrm>
          <a:prstGeom prst="curvedConnector2">
            <a:avLst/>
          </a:prstGeom>
          <a:ln w="1905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4" name="Connector: Curved 56">
            <a:extLst>
              <a:ext uri="{FF2B5EF4-FFF2-40B4-BE49-F238E27FC236}">
                <a16:creationId xmlns:a16="http://schemas.microsoft.com/office/drawing/2014/main" id="{AD024A48-1A0A-E770-3DDD-75B5BF0D7875}"/>
              </a:ext>
            </a:extLst>
          </p:cNvPr>
          <p:cNvCxnSpPr>
            <a:cxnSpLocks/>
            <a:endCxn id="71" idx="2"/>
          </p:cNvCxnSpPr>
          <p:nvPr/>
        </p:nvCxnSpPr>
        <p:spPr>
          <a:xfrm flipV="1">
            <a:off x="8752216" y="4241288"/>
            <a:ext cx="666477" cy="751866"/>
          </a:xfrm>
          <a:prstGeom prst="curvedConnector2">
            <a:avLst/>
          </a:prstGeom>
          <a:ln w="1905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ADA9BA1C-D9AF-A3B3-AF3A-7A8660EE2CED}"/>
              </a:ext>
            </a:extLst>
          </p:cNvPr>
          <p:cNvSpPr/>
          <p:nvPr/>
        </p:nvSpPr>
        <p:spPr>
          <a:xfrm>
            <a:off x="9225522" y="3047886"/>
            <a:ext cx="377964" cy="360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descr="Icon&#10;&#10;Description automatically generated">
            <a:extLst>
              <a:ext uri="{FF2B5EF4-FFF2-40B4-BE49-F238E27FC236}">
                <a16:creationId xmlns:a16="http://schemas.microsoft.com/office/drawing/2014/main" id="{BA569164-FD21-5829-7CF4-8F063D8F34B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rot="16200000">
            <a:off x="4784201" y="3909669"/>
            <a:ext cx="117615" cy="613023"/>
          </a:xfrm>
          <a:prstGeom prst="rect">
            <a:avLst/>
          </a:prstGeom>
        </p:spPr>
      </p:pic>
      <p:sp>
        <p:nvSpPr>
          <p:cNvPr id="77" name="Rectangle: Rounded Corners 44">
            <a:extLst>
              <a:ext uri="{FF2B5EF4-FFF2-40B4-BE49-F238E27FC236}">
                <a16:creationId xmlns:a16="http://schemas.microsoft.com/office/drawing/2014/main" id="{30672E7C-1938-F33E-CE21-9C6BC02A05A7}"/>
              </a:ext>
            </a:extLst>
          </p:cNvPr>
          <p:cNvSpPr/>
          <p:nvPr/>
        </p:nvSpPr>
        <p:spPr>
          <a:xfrm>
            <a:off x="2901033" y="4422024"/>
            <a:ext cx="797987" cy="243827"/>
          </a:xfrm>
          <a:prstGeom prst="roundRect">
            <a:avLst/>
          </a:prstGeom>
          <a:noFill/>
          <a:ln w="1905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sp>
        <p:nvSpPr>
          <p:cNvPr id="78" name="Rectangle 77">
            <a:extLst>
              <a:ext uri="{FF2B5EF4-FFF2-40B4-BE49-F238E27FC236}">
                <a16:creationId xmlns:a16="http://schemas.microsoft.com/office/drawing/2014/main" id="{0B2F3315-7EA0-5C34-60D6-29970984AD2C}"/>
              </a:ext>
            </a:extLst>
          </p:cNvPr>
          <p:cNvSpPr/>
          <p:nvPr/>
        </p:nvSpPr>
        <p:spPr>
          <a:xfrm>
            <a:off x="3787525" y="4399151"/>
            <a:ext cx="919033" cy="292388"/>
          </a:xfrm>
          <a:prstGeom prst="rect">
            <a:avLst/>
          </a:prstGeom>
        </p:spPr>
        <p:txBody>
          <a:bodyPr wrap="none">
            <a:spAutoFit/>
          </a:bodyPr>
          <a:lstStyle/>
          <a:p>
            <a:pPr lvl="0" algn="ctr"/>
            <a:r>
              <a:rPr lang="en-US" sz="1300" dirty="0">
                <a:solidFill>
                  <a:prstClr val="black"/>
                </a:solidFill>
              </a:rPr>
              <a:t>Local Critic</a:t>
            </a:r>
            <a:endParaRPr lang="en-US" sz="1300" i="1" dirty="0">
              <a:solidFill>
                <a:prstClr val="black"/>
              </a:solidFill>
            </a:endParaRPr>
          </a:p>
        </p:txBody>
      </p:sp>
      <p:sp>
        <p:nvSpPr>
          <p:cNvPr id="79" name="Rectangle 78">
            <a:extLst>
              <a:ext uri="{FF2B5EF4-FFF2-40B4-BE49-F238E27FC236}">
                <a16:creationId xmlns:a16="http://schemas.microsoft.com/office/drawing/2014/main" id="{81A1DECC-75DB-4954-1B4C-364E7AEE64F6}"/>
              </a:ext>
            </a:extLst>
          </p:cNvPr>
          <p:cNvSpPr/>
          <p:nvPr/>
        </p:nvSpPr>
        <p:spPr>
          <a:xfrm>
            <a:off x="2815322" y="4397257"/>
            <a:ext cx="963790" cy="292388"/>
          </a:xfrm>
          <a:prstGeom prst="rect">
            <a:avLst/>
          </a:prstGeom>
        </p:spPr>
        <p:txBody>
          <a:bodyPr wrap="none">
            <a:spAutoFit/>
          </a:bodyPr>
          <a:lstStyle/>
          <a:p>
            <a:pPr lvl="0" algn="ctr"/>
            <a:r>
              <a:rPr lang="en-US" sz="1300" dirty="0">
                <a:solidFill>
                  <a:prstClr val="black"/>
                </a:solidFill>
              </a:rPr>
              <a:t>Local Policy</a:t>
            </a:r>
            <a:endParaRPr lang="en-US" sz="1300" i="1" dirty="0">
              <a:solidFill>
                <a:prstClr val="black"/>
              </a:solidFil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B368CDB-2568-9063-60CE-72688E714747}"/>
                  </a:ext>
                </a:extLst>
              </p:cNvPr>
              <p:cNvSpPr txBox="1"/>
              <p:nvPr/>
            </p:nvSpPr>
            <p:spPr>
              <a:xfrm>
                <a:off x="7165602" y="4860850"/>
                <a:ext cx="1740852" cy="309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1" i="1" dirty="0" smtClean="0">
                              <a:latin typeface="Cambria Math" panose="02040503050406030204" pitchFamily="18" charset="0"/>
                              <a:ea typeface="Cambria Math" panose="02040503050406030204" pitchFamily="18" charset="0"/>
                            </a:rPr>
                          </m:ctrlPr>
                        </m:sSubSupPr>
                        <m:e>
                          <m:acc>
                            <m:accPr>
                              <m:chr m:val="̂"/>
                              <m:ctrlPr>
                                <a:rPr lang="en-US" altLang="zh-CN" sz="1400" b="1" i="1" dirty="0" smtClean="0">
                                  <a:latin typeface="Cambria Math" panose="02040503050406030204" pitchFamily="18" charset="0"/>
                                  <a:ea typeface="Cambria Math" panose="02040503050406030204" pitchFamily="18" charset="0"/>
                                </a:rPr>
                              </m:ctrlPr>
                            </m:accPr>
                            <m:e>
                              <m:r>
                                <a:rPr lang="en-US" altLang="zh-CN" sz="1400" b="1" i="1" dirty="0" smtClean="0">
                                  <a:latin typeface="Cambria Math" panose="02040503050406030204" pitchFamily="18" charset="0"/>
                                  <a:ea typeface="Cambria Math" panose="02040503050406030204" pitchFamily="18" charset="0"/>
                                </a:rPr>
                                <m:t>𝒖</m:t>
                              </m:r>
                            </m:e>
                          </m:acc>
                        </m:e>
                        <m:sub>
                          <m:r>
                            <a:rPr lang="en-US" altLang="zh-CN" sz="1400" b="1" i="1" dirty="0" smtClean="0">
                              <a:latin typeface="Cambria Math" panose="02040503050406030204" pitchFamily="18" charset="0"/>
                              <a:ea typeface="Cambria Math" panose="02040503050406030204" pitchFamily="18" charset="0"/>
                            </a:rPr>
                            <m:t>𝒕</m:t>
                          </m:r>
                        </m:sub>
                        <m:sup>
                          <m:r>
                            <a:rPr lang="en-US" altLang="zh-CN" sz="1400" b="1" i="1" dirty="0" smtClean="0">
                              <a:latin typeface="Cambria Math" panose="02040503050406030204" pitchFamily="18" charset="0"/>
                              <a:ea typeface="Cambria Math" panose="02040503050406030204" pitchFamily="18" charset="0"/>
                            </a:rPr>
                            <m:t>∗</m:t>
                          </m:r>
                        </m:sup>
                      </m:sSubSup>
                      <m:r>
                        <a:rPr lang="en-US" altLang="zh-CN" sz="1400" b="1"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m:t>
                          </m:r>
                          <m:r>
                            <a:rPr lang="en-US" altLang="zh-CN" sz="1400" b="0" i="1" dirty="0" smtClean="0">
                              <a:solidFill>
                                <a:prstClr val="black"/>
                              </a:solidFill>
                              <a:latin typeface="Cambria Math" panose="02040503050406030204" pitchFamily="18" charset="0"/>
                            </a:rPr>
                            <m:t>𝑛</m:t>
                          </m:r>
                        </m:sup>
                      </m:sSubSup>
                      <m:r>
                        <a:rPr lang="en-US" altLang="zh-CN" sz="1400" b="0" i="1" dirty="0" smtClean="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80" name="TextBox 79">
                <a:extLst>
                  <a:ext uri="{FF2B5EF4-FFF2-40B4-BE49-F238E27FC236}">
                    <a16:creationId xmlns:a16="http://schemas.microsoft.com/office/drawing/2014/main" id="{7B368CDB-2568-9063-60CE-72688E714747}"/>
                  </a:ext>
                </a:extLst>
              </p:cNvPr>
              <p:cNvSpPr txBox="1">
                <a:spLocks noRot="1" noChangeAspect="1" noMove="1" noResize="1" noEditPoints="1" noAdjustHandles="1" noChangeArrowheads="1" noChangeShapeType="1" noTextEdit="1"/>
              </p:cNvSpPr>
              <p:nvPr/>
            </p:nvSpPr>
            <p:spPr>
              <a:xfrm>
                <a:off x="7165602" y="4860850"/>
                <a:ext cx="1740852" cy="309315"/>
              </a:xfrm>
              <a:prstGeom prst="rect">
                <a:avLst/>
              </a:prstGeom>
              <a:blipFill>
                <a:blip r:embed="rId33"/>
                <a:stretch>
                  <a:fillRect t="-1961" b="-7843"/>
                </a:stretch>
              </a:blipFill>
            </p:spPr>
            <p:txBody>
              <a:bodyPr/>
              <a:lstStyle/>
              <a:p>
                <a:r>
                  <a:rPr lang="en-US">
                    <a:noFill/>
                  </a:rPr>
                  <a:t> </a:t>
                </a:r>
              </a:p>
            </p:txBody>
          </p:sp>
        </mc:Fallback>
      </mc:AlternateContent>
      <p:pic>
        <p:nvPicPr>
          <p:cNvPr id="81" name="Picture 80" descr="A picture containing elephant, crossword puzzle, green, bath&#10;&#10;Description automatically generated">
            <a:extLst>
              <a:ext uri="{FF2B5EF4-FFF2-40B4-BE49-F238E27FC236}">
                <a16:creationId xmlns:a16="http://schemas.microsoft.com/office/drawing/2014/main" id="{451EC0FB-E928-CC3A-BEC8-11BA36852F9A}"/>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8124620" y="4357316"/>
            <a:ext cx="476991" cy="476991"/>
          </a:xfrm>
          <a:prstGeom prst="rect">
            <a:avLst/>
          </a:prstGeom>
        </p:spPr>
      </p:pic>
      <p:sp>
        <p:nvSpPr>
          <p:cNvPr id="82" name="Rectangle: Rounded Corners 75">
            <a:extLst>
              <a:ext uri="{FF2B5EF4-FFF2-40B4-BE49-F238E27FC236}">
                <a16:creationId xmlns:a16="http://schemas.microsoft.com/office/drawing/2014/main" id="{22FCCD4D-A008-C6F8-426D-5AC98AF59ECD}"/>
              </a:ext>
            </a:extLst>
          </p:cNvPr>
          <p:cNvSpPr/>
          <p:nvPr/>
        </p:nvSpPr>
        <p:spPr>
          <a:xfrm flipV="1">
            <a:off x="2841429" y="3448332"/>
            <a:ext cx="2042614" cy="1613446"/>
          </a:xfrm>
          <a:prstGeom prst="roundRect">
            <a:avLst>
              <a:gd name="adj" fmla="val 5729"/>
            </a:avLst>
          </a:prstGeom>
          <a:noFill/>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1511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7BB-0D87-CEA7-4DA4-04E87E4EB1F8}"/>
              </a:ext>
            </a:extLst>
          </p:cNvPr>
          <p:cNvSpPr>
            <a:spLocks noGrp="1"/>
          </p:cNvSpPr>
          <p:nvPr>
            <p:ph type="title"/>
          </p:nvPr>
        </p:nvSpPr>
        <p:spPr/>
        <p:txBody>
          <a:bodyPr/>
          <a:lstStyle/>
          <a:p>
            <a:r>
              <a:rPr lang="en-US" b="1" dirty="0"/>
              <a:t>General Framework : </a:t>
            </a:r>
            <a:r>
              <a:rPr lang="en-US" b="1" dirty="0" err="1"/>
              <a:t>Q_tot</a:t>
            </a:r>
            <a:endParaRPr lang="en-US" b="1" dirty="0"/>
          </a:p>
        </p:txBody>
      </p:sp>
      <p:sp>
        <p:nvSpPr>
          <p:cNvPr id="6" name="Rectangle: Rounded Corners 5">
            <a:extLst>
              <a:ext uri="{FF2B5EF4-FFF2-40B4-BE49-F238E27FC236}">
                <a16:creationId xmlns:a16="http://schemas.microsoft.com/office/drawing/2014/main" id="{3F23E4D3-6874-3709-AC83-711A7A840E49}"/>
              </a:ext>
            </a:extLst>
          </p:cNvPr>
          <p:cNvSpPr/>
          <p:nvPr/>
        </p:nvSpPr>
        <p:spPr>
          <a:xfrm>
            <a:off x="1794598" y="1690688"/>
            <a:ext cx="4593243" cy="3693737"/>
          </a:xfrm>
          <a:prstGeom prst="roundRect">
            <a:avLst>
              <a:gd name="adj" fmla="val 5729"/>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EFD8E7C5-F949-61A1-2DB3-79D983FB50C0}"/>
              </a:ext>
            </a:extLst>
          </p:cNvPr>
          <p:cNvCxnSpPr>
            <a:cxnSpLocks/>
          </p:cNvCxnSpPr>
          <p:nvPr/>
        </p:nvCxnSpPr>
        <p:spPr>
          <a:xfrm flipV="1">
            <a:off x="4245993" y="2623781"/>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2321088-F5EF-539E-59F0-00056BF70C3B}"/>
              </a:ext>
            </a:extLst>
          </p:cNvPr>
          <p:cNvSpPr/>
          <p:nvPr/>
        </p:nvSpPr>
        <p:spPr>
          <a:xfrm flipV="1">
            <a:off x="4220595" y="3538452"/>
            <a:ext cx="82219" cy="91668"/>
          </a:xfrm>
          <a:prstGeom prst="ellipse">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4A9AE2-C839-428A-284E-5B0C2F4B21D9}"/>
                  </a:ext>
                </a:extLst>
              </p:cNvPr>
              <p:cNvSpPr txBox="1"/>
              <p:nvPr/>
            </p:nvSpPr>
            <p:spPr>
              <a:xfrm>
                <a:off x="2448877" y="4727297"/>
                <a:ext cx="941187" cy="309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dirty="0" smtClean="0">
                              <a:latin typeface="Cambria Math" panose="02040503050406030204" pitchFamily="18" charset="0"/>
                              <a:ea typeface="Cambria Math" panose="02040503050406030204" pitchFamily="18" charset="0"/>
                            </a:rPr>
                          </m:ctrlPr>
                        </m:sSubPr>
                        <m:e>
                          <m:r>
                            <m:rPr>
                              <m:nor/>
                            </m:rPr>
                            <a:rPr lang="en-US" sz="1200" i="0" dirty="0" smtClean="0"/>
                            <m:t> </m:t>
                          </m:r>
                          <m:r>
                            <a:rPr lang="en-US" altLang="zh-CN" sz="1200" b="0" i="1" dirty="0">
                              <a:latin typeface="Cambria Math" panose="02040503050406030204" pitchFamily="18" charset="0"/>
                              <a:ea typeface="Cambria Math" panose="02040503050406030204" pitchFamily="18" charset="0"/>
                            </a:rPr>
                            <m:t>𝜋</m:t>
                          </m:r>
                        </m:e>
                        <m:sub>
                          <m:r>
                            <a:rPr lang="en-US" altLang="zh-CN" sz="1200" b="0" i="1" dirty="0" smtClean="0">
                              <a:latin typeface="Cambria Math" panose="02040503050406030204" pitchFamily="18" charset="0"/>
                              <a:ea typeface="Cambria Math" panose="02040503050406030204" pitchFamily="18" charset="0"/>
                            </a:rPr>
                            <m:t>𝑖</m:t>
                          </m:r>
                        </m:sub>
                      </m:sSub>
                      <m:d>
                        <m:dPr>
                          <m:ctrlPr>
                            <a:rPr lang="en-US" altLang="zh-CN" sz="1200" i="1" dirty="0" smtClean="0">
                              <a:latin typeface="Cambria Math" panose="02040503050406030204" pitchFamily="18" charset="0"/>
                              <a:ea typeface="Cambria Math" panose="02040503050406030204" pitchFamily="18" charset="0"/>
                            </a:rPr>
                          </m:ctrlPr>
                        </m:dPr>
                        <m:e>
                          <m:r>
                            <m:rPr>
                              <m:nor/>
                            </m:rPr>
                            <a:rPr lang="en-US" altLang="zh-CN" sz="1200" b="1" dirty="0" smtClean="0"/>
                            <m:t>﹒</m:t>
                          </m:r>
                        </m:e>
                        <m:e>
                          <m:sSubSup>
                            <m:sSubSupPr>
                              <m:ctrlPr>
                                <a:rPr lang="en-US" altLang="zh-CN" sz="1200" b="0" i="1" dirty="0" smtClean="0">
                                  <a:latin typeface="Cambria Math" panose="02040503050406030204" pitchFamily="18" charset="0"/>
                                  <a:ea typeface="Cambria Math" panose="02040503050406030204" pitchFamily="18" charset="0"/>
                                </a:rPr>
                              </m:ctrlPr>
                            </m:sSubSupPr>
                            <m:e>
                              <m:r>
                                <a:rPr lang="en-US" altLang="zh-CN" sz="1200" b="0" i="1" dirty="0">
                                  <a:latin typeface="Cambria Math" panose="02040503050406030204" pitchFamily="18" charset="0"/>
                                  <a:ea typeface="Cambria Math" panose="02040503050406030204" pitchFamily="18" charset="0"/>
                                </a:rPr>
                                <m:t>𝜏</m:t>
                              </m:r>
                            </m:e>
                            <m:sub>
                              <m:r>
                                <a:rPr lang="en-US" altLang="zh-CN" sz="1200" b="0" i="1" dirty="0" smtClean="0">
                                  <a:latin typeface="Cambria Math" panose="02040503050406030204" pitchFamily="18" charset="0"/>
                                  <a:ea typeface="Cambria Math" panose="02040503050406030204" pitchFamily="18" charset="0"/>
                                </a:rPr>
                                <m:t>𝑡</m:t>
                              </m:r>
                            </m:sub>
                            <m:sup>
                              <m:r>
                                <a:rPr lang="en-US" altLang="zh-CN" sz="1200" b="0" i="1" dirty="0" smtClean="0">
                                  <a:latin typeface="Cambria Math" panose="02040503050406030204" pitchFamily="18" charset="0"/>
                                  <a:ea typeface="Cambria Math" panose="02040503050406030204" pitchFamily="18" charset="0"/>
                                </a:rPr>
                                <m:t>𝑖</m:t>
                              </m:r>
                            </m:sup>
                          </m:sSubSup>
                        </m:e>
                      </m:d>
                    </m:oMath>
                  </m:oMathPara>
                </a14:m>
                <a:endParaRPr lang="en-US" sz="1100" dirty="0"/>
              </a:p>
            </p:txBody>
          </p:sp>
        </mc:Choice>
        <mc:Fallback xmlns="">
          <p:sp>
            <p:nvSpPr>
              <p:cNvPr id="9" name="TextBox 8">
                <a:extLst>
                  <a:ext uri="{FF2B5EF4-FFF2-40B4-BE49-F238E27FC236}">
                    <a16:creationId xmlns:a16="http://schemas.microsoft.com/office/drawing/2014/main" id="{344A9AE2-C839-428A-284E-5B0C2F4B21D9}"/>
                  </a:ext>
                </a:extLst>
              </p:cNvPr>
              <p:cNvSpPr txBox="1">
                <a:spLocks noRot="1" noChangeAspect="1" noMove="1" noResize="1" noEditPoints="1" noAdjustHandles="1" noChangeArrowheads="1" noChangeShapeType="1" noTextEdit="1"/>
              </p:cNvSpPr>
              <p:nvPr/>
            </p:nvSpPr>
            <p:spPr>
              <a:xfrm>
                <a:off x="2448877" y="4727297"/>
                <a:ext cx="941187" cy="30938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86">
                <a:extLst>
                  <a:ext uri="{FF2B5EF4-FFF2-40B4-BE49-F238E27FC236}">
                    <a16:creationId xmlns:a16="http://schemas.microsoft.com/office/drawing/2014/main" id="{601ED98C-7A7E-F052-7699-B7BE2164D3B4}"/>
                  </a:ext>
                </a:extLst>
              </p:cNvPr>
              <p:cNvSpPr/>
              <p:nvPr/>
            </p:nvSpPr>
            <p:spPr>
              <a:xfrm>
                <a:off x="3438436" y="1656640"/>
                <a:ext cx="129677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𝑄</m:t>
                          </m:r>
                        </m:e>
                        <m:sub>
                          <m:r>
                            <a:rPr lang="en-US" altLang="zh-CN" sz="1400" b="0" i="1" dirty="0" smtClean="0">
                              <a:latin typeface="Cambria Math" panose="02040503050406030204" pitchFamily="18" charset="0"/>
                            </a:rPr>
                            <m:t>𝑡𝑜𝑡</m:t>
                          </m:r>
                          <m:r>
                            <a:rPr lang="en-US" altLang="zh-CN" sz="1400" b="0" i="1" dirty="0" smtClean="0">
                              <a:latin typeface="Cambria Math" panose="02040503050406030204" pitchFamily="18" charset="0"/>
                            </a:rPr>
                            <m:t> </m:t>
                          </m:r>
                        </m:sub>
                      </m:sSub>
                      <m:r>
                        <a:rPr lang="en-US" altLang="zh-CN" sz="1400" b="1" i="1" dirty="0" smtClean="0">
                          <a:latin typeface="Cambria Math" panose="02040503050406030204" pitchFamily="18" charset="0"/>
                        </a:rPr>
                        <m:t>(</m:t>
                      </m:r>
                      <m:sSub>
                        <m:sSubPr>
                          <m:ctrlPr>
                            <a:rPr lang="en-US" altLang="zh-CN" sz="1400" i="1" dirty="0" smtClean="0">
                              <a:latin typeface="Cambria Math" panose="02040503050406030204" pitchFamily="18" charset="0"/>
                            </a:rPr>
                          </m:ctrlPr>
                        </m:sSubPr>
                        <m:e>
                          <m:r>
                            <a:rPr lang="en-US" altLang="zh-CN" sz="1400" b="1" i="1" dirty="0" smtClean="0">
                              <a:latin typeface="Cambria Math" panose="02040503050406030204" pitchFamily="18" charset="0"/>
                            </a:rPr>
                            <m:t>𝝉</m:t>
                          </m:r>
                        </m:e>
                        <m:sub>
                          <m:r>
                            <a:rPr lang="en-US" altLang="zh-CN" sz="1400" b="0" i="1" dirty="0" smtClean="0">
                              <a:latin typeface="Cambria Math" panose="02040503050406030204" pitchFamily="18" charset="0"/>
                            </a:rPr>
                            <m:t>𝑡</m:t>
                          </m:r>
                        </m:sub>
                      </m:sSub>
                      <m:r>
                        <a:rPr lang="en-US" altLang="zh-CN" sz="1400" b="0" i="1" dirty="0" smtClean="0">
                          <a:latin typeface="Cambria Math" panose="02040503050406030204" pitchFamily="18" charset="0"/>
                        </a:rPr>
                        <m:t>,</m:t>
                      </m:r>
                      <m:sSub>
                        <m:sSubPr>
                          <m:ctrlPr>
                            <a:rPr lang="en-US" altLang="zh-CN" sz="1400" i="1" dirty="0" smtClean="0">
                              <a:latin typeface="Cambria Math" panose="02040503050406030204" pitchFamily="18" charset="0"/>
                            </a:rPr>
                          </m:ctrlPr>
                        </m:sSubPr>
                        <m:e>
                          <m:r>
                            <a:rPr lang="en-US" altLang="zh-CN" sz="1400" b="1" i="1" dirty="0" smtClean="0">
                              <a:latin typeface="Cambria Math" panose="02040503050406030204" pitchFamily="18" charset="0"/>
                            </a:rPr>
                            <m:t>𝒖</m:t>
                          </m:r>
                        </m:e>
                        <m:sub>
                          <m:r>
                            <a:rPr lang="en-US" altLang="zh-CN" sz="1400" b="0" i="1" dirty="0" smtClean="0">
                              <a:latin typeface="Cambria Math" panose="02040503050406030204" pitchFamily="18" charset="0"/>
                            </a:rPr>
                            <m:t>𝑡</m:t>
                          </m:r>
                        </m:sub>
                      </m:sSub>
                      <m:r>
                        <a:rPr lang="en-US" altLang="zh-CN" sz="1400" b="1" i="1" dirty="0" smtClean="0">
                          <a:latin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p:txBody>
          </p:sp>
        </mc:Choice>
        <mc:Fallback xmlns="">
          <p:sp>
            <p:nvSpPr>
              <p:cNvPr id="10" name="矩形 86">
                <a:extLst>
                  <a:ext uri="{FF2B5EF4-FFF2-40B4-BE49-F238E27FC236}">
                    <a16:creationId xmlns:a16="http://schemas.microsoft.com/office/drawing/2014/main" id="{601ED98C-7A7E-F052-7699-B7BE2164D3B4}"/>
                  </a:ext>
                </a:extLst>
              </p:cNvPr>
              <p:cNvSpPr>
                <a:spLocks noRot="1" noChangeAspect="1" noMove="1" noResize="1" noEditPoints="1" noAdjustHandles="1" noChangeArrowheads="1" noChangeShapeType="1" noTextEdit="1"/>
              </p:cNvSpPr>
              <p:nvPr/>
            </p:nvSpPr>
            <p:spPr>
              <a:xfrm>
                <a:off x="3438436" y="1656640"/>
                <a:ext cx="1296778" cy="307777"/>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095AFD2-D811-D388-C31D-EBA6B56E550B}"/>
                  </a:ext>
                </a:extLst>
              </p:cNvPr>
              <p:cNvSpPr/>
              <p:nvPr/>
            </p:nvSpPr>
            <p:spPr>
              <a:xfrm>
                <a:off x="3974354" y="5023505"/>
                <a:ext cx="38504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𝑜</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400" dirty="0"/>
              </a:p>
            </p:txBody>
          </p:sp>
        </mc:Choice>
        <mc:Fallback xmlns="">
          <p:sp>
            <p:nvSpPr>
              <p:cNvPr id="11" name="Rectangle 10">
                <a:extLst>
                  <a:ext uri="{FF2B5EF4-FFF2-40B4-BE49-F238E27FC236}">
                    <a16:creationId xmlns:a16="http://schemas.microsoft.com/office/drawing/2014/main" id="{A095AFD2-D811-D388-C31D-EBA6B56E550B}"/>
                  </a:ext>
                </a:extLst>
              </p:cNvPr>
              <p:cNvSpPr>
                <a:spLocks noRot="1" noChangeAspect="1" noMove="1" noResize="1" noEditPoints="1" noAdjustHandles="1" noChangeArrowheads="1" noChangeShapeType="1" noTextEdit="1"/>
              </p:cNvSpPr>
              <p:nvPr/>
            </p:nvSpPr>
            <p:spPr>
              <a:xfrm>
                <a:off x="3974354" y="5023505"/>
                <a:ext cx="385042" cy="317972"/>
              </a:xfrm>
              <a:prstGeom prst="rect">
                <a:avLst/>
              </a:prstGeom>
              <a:blipFill>
                <a:blip r:embed="rId4"/>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890497E-FA94-8F81-9009-7A449F6C881A}"/>
              </a:ext>
            </a:extLst>
          </p:cNvPr>
          <p:cNvCxnSpPr>
            <a:cxnSpLocks/>
            <a:endCxn id="51" idx="3"/>
          </p:cNvCxnSpPr>
          <p:nvPr/>
        </p:nvCxnSpPr>
        <p:spPr>
          <a:xfrm flipH="1">
            <a:off x="5915600" y="2402039"/>
            <a:ext cx="24006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A43B89FE-844E-2230-B29A-666B83985B25}"/>
                  </a:ext>
                </a:extLst>
              </p:cNvPr>
              <p:cNvSpPr/>
              <p:nvPr/>
            </p:nvSpPr>
            <p:spPr>
              <a:xfrm>
                <a:off x="7488848" y="2037518"/>
                <a:ext cx="984810" cy="506215"/>
              </a:xfrm>
              <a:prstGeom prst="roundRect">
                <a:avLst/>
              </a:prstGeom>
              <a:solidFill>
                <a:srgbClr val="0070C0">
                  <a:alpha val="17000"/>
                </a:srgbClr>
              </a:solidFill>
              <a:ln w="254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𝑄</m:t>
                        </m:r>
                      </m:e>
                      <m:sub>
                        <m:r>
                          <a:rPr lang="en-US" altLang="zh-CN" b="0" i="1" dirty="0" smtClean="0">
                            <a:latin typeface="Cambria Math" panose="02040503050406030204" pitchFamily="18" charset="0"/>
                          </a:rPr>
                          <m:t>𝑡𝑜𝑡</m:t>
                        </m:r>
                        <m:r>
                          <a:rPr lang="en-US" altLang="zh-CN" b="0" i="1" dirty="0" smtClean="0">
                            <a:latin typeface="Cambria Math" panose="02040503050406030204" pitchFamily="18" charset="0"/>
                          </a:rPr>
                          <m:t> </m:t>
                        </m:r>
                      </m:sub>
                    </m:sSub>
                  </m:oMath>
                </a14:m>
                <a:r>
                  <a:rPr lang="en-US" sz="2000" dirty="0"/>
                  <a:t> </a:t>
                </a:r>
                <a:endParaRPr lang="en-US" sz="1400" dirty="0"/>
              </a:p>
            </p:txBody>
          </p:sp>
        </mc:Choice>
        <mc:Fallback xmlns="">
          <p:sp>
            <p:nvSpPr>
              <p:cNvPr id="15" name="Rectangle: Rounded Corners 14">
                <a:extLst>
                  <a:ext uri="{FF2B5EF4-FFF2-40B4-BE49-F238E27FC236}">
                    <a16:creationId xmlns:a16="http://schemas.microsoft.com/office/drawing/2014/main" id="{A43B89FE-844E-2230-B29A-666B83985B25}"/>
                  </a:ext>
                </a:extLst>
              </p:cNvPr>
              <p:cNvSpPr>
                <a:spLocks noRot="1" noChangeAspect="1" noMove="1" noResize="1" noEditPoints="1" noAdjustHandles="1" noChangeArrowheads="1" noChangeShapeType="1" noTextEdit="1"/>
              </p:cNvSpPr>
              <p:nvPr/>
            </p:nvSpPr>
            <p:spPr>
              <a:xfrm>
                <a:off x="7488848" y="2037518"/>
                <a:ext cx="984810" cy="506215"/>
              </a:xfrm>
              <a:prstGeom prst="roundRect">
                <a:avLst/>
              </a:prstGeom>
              <a:blipFill>
                <a:blip r:embed="rId5"/>
                <a:stretch>
                  <a:fillRect/>
                </a:stretch>
              </a:blipFill>
              <a:ln w="25400">
                <a:solidFill>
                  <a:srgbClr val="0070C0"/>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24C1D7C4-3B63-1FA8-8E70-6B5EF93F490A}"/>
              </a:ext>
            </a:extLst>
          </p:cNvPr>
          <p:cNvCxnSpPr>
            <a:cxnSpLocks/>
          </p:cNvCxnSpPr>
          <p:nvPr/>
        </p:nvCxnSpPr>
        <p:spPr>
          <a:xfrm>
            <a:off x="6254031" y="1713654"/>
            <a:ext cx="1300259" cy="357688"/>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9A20ED-CFB0-BABB-9D4C-5C005C4CF8BE}"/>
              </a:ext>
            </a:extLst>
          </p:cNvPr>
          <p:cNvCxnSpPr>
            <a:cxnSpLocks/>
          </p:cNvCxnSpPr>
          <p:nvPr/>
        </p:nvCxnSpPr>
        <p:spPr>
          <a:xfrm flipV="1">
            <a:off x="6366027" y="2552592"/>
            <a:ext cx="1187543" cy="2745613"/>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26F7E0D-397F-0C28-6CCC-7722E1B6E1CA}"/>
                  </a:ext>
                </a:extLst>
              </p:cNvPr>
              <p:cNvSpPr/>
              <p:nvPr/>
            </p:nvSpPr>
            <p:spPr>
              <a:xfrm>
                <a:off x="4258865" y="5022058"/>
                <a:ext cx="53149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𝑚</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m:t>
                          </m:r>
                          <m:r>
                            <a:rPr lang="en-US" altLang="zh-CN" sz="1400" b="0" i="1" dirty="0" smtClean="0">
                              <a:solidFill>
                                <a:prstClr val="black"/>
                              </a:solidFill>
                              <a:latin typeface="Cambria Math" panose="02040503050406030204" pitchFamily="18" charset="0"/>
                            </a:rPr>
                            <m:t>𝑖</m:t>
                          </m:r>
                        </m:sup>
                      </m:sSubSup>
                    </m:oMath>
                  </m:oMathPara>
                </a14:m>
                <a:endParaRPr lang="en-US" sz="2000" dirty="0"/>
              </a:p>
            </p:txBody>
          </p:sp>
        </mc:Choice>
        <mc:Fallback xmlns="">
          <p:sp>
            <p:nvSpPr>
              <p:cNvPr id="18" name="Rectangle 17">
                <a:extLst>
                  <a:ext uri="{FF2B5EF4-FFF2-40B4-BE49-F238E27FC236}">
                    <a16:creationId xmlns:a16="http://schemas.microsoft.com/office/drawing/2014/main" id="{526F7E0D-397F-0C28-6CCC-7722E1B6E1CA}"/>
                  </a:ext>
                </a:extLst>
              </p:cNvPr>
              <p:cNvSpPr>
                <a:spLocks noRot="1" noChangeAspect="1" noMove="1" noResize="1" noEditPoints="1" noAdjustHandles="1" noChangeArrowheads="1" noChangeShapeType="1" noTextEdit="1"/>
              </p:cNvSpPr>
              <p:nvPr/>
            </p:nvSpPr>
            <p:spPr>
              <a:xfrm>
                <a:off x="4258865" y="5022058"/>
                <a:ext cx="531492" cy="31797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86">
                <a:extLst>
                  <a:ext uri="{FF2B5EF4-FFF2-40B4-BE49-F238E27FC236}">
                    <a16:creationId xmlns:a16="http://schemas.microsoft.com/office/drawing/2014/main" id="{07389B07-0448-9C16-0437-483862C82B8D}"/>
                  </a:ext>
                </a:extLst>
              </p:cNvPr>
              <p:cNvSpPr/>
              <p:nvPr/>
            </p:nvSpPr>
            <p:spPr>
              <a:xfrm>
                <a:off x="3606631" y="2857898"/>
                <a:ext cx="1300421"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𝑢</m:t>
                          </m:r>
                        </m:e>
                        <m:sub>
                          <m:r>
                            <a:rPr lang="en-US" altLang="zh-CN" sz="1400" i="1" dirty="0">
                              <a:latin typeface="Cambria Math" panose="02040503050406030204" pitchFamily="18" charset="0"/>
                            </a:rPr>
                            <m:t>𝑡</m:t>
                          </m:r>
                        </m:sub>
                        <m:sup>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m:t>
                          </m:r>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0" name="矩形 86">
                <a:extLst>
                  <a:ext uri="{FF2B5EF4-FFF2-40B4-BE49-F238E27FC236}">
                    <a16:creationId xmlns:a16="http://schemas.microsoft.com/office/drawing/2014/main" id="{07389B07-0448-9C16-0437-483862C82B8D}"/>
                  </a:ext>
                </a:extLst>
              </p:cNvPr>
              <p:cNvSpPr>
                <a:spLocks noRot="1" noChangeAspect="1" noMove="1" noResize="1" noEditPoints="1" noAdjustHandles="1" noChangeArrowheads="1" noChangeShapeType="1" noTextEdit="1"/>
              </p:cNvSpPr>
              <p:nvPr/>
            </p:nvSpPr>
            <p:spPr>
              <a:xfrm>
                <a:off x="3606631" y="2857898"/>
                <a:ext cx="1300421" cy="317972"/>
              </a:xfrm>
              <a:prstGeom prst="rect">
                <a:avLst/>
              </a:prstGeom>
              <a:blipFill>
                <a:blip r:embed="rId7"/>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矩形 86">
                <a:extLst>
                  <a:ext uri="{FF2B5EF4-FFF2-40B4-BE49-F238E27FC236}">
                    <a16:creationId xmlns:a16="http://schemas.microsoft.com/office/drawing/2014/main" id="{6F6CBDB9-DAB3-63EF-3A9F-41A5CF854A65}"/>
                  </a:ext>
                </a:extLst>
              </p:cNvPr>
              <p:cNvSpPr/>
              <p:nvPr/>
            </p:nvSpPr>
            <p:spPr>
              <a:xfrm>
                <a:off x="3690382" y="3848342"/>
                <a:ext cx="1180451"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𝑖</m:t>
                          </m:r>
                        </m:sup>
                      </m:sSubSup>
                      <m:r>
                        <a:rPr lang="en-US" altLang="zh-CN" sz="1400" b="0" i="1" dirty="0" smtClean="0">
                          <a:latin typeface="Cambria Math" panose="02040503050406030204" pitchFamily="18" charset="0"/>
                        </a:rPr>
                        <m:t>(</m:t>
                      </m:r>
                      <m:r>
                        <a:rPr lang="en-US" altLang="zh-CN" sz="1400" i="1" dirty="0" smtClean="0">
                          <a:latin typeface="Cambria Math" panose="02040503050406030204" pitchFamily="18" charset="0"/>
                        </a:rPr>
                        <m:t>⋅</m:t>
                      </m:r>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m:t>
                          </m:r>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1" name="矩形 86">
                <a:extLst>
                  <a:ext uri="{FF2B5EF4-FFF2-40B4-BE49-F238E27FC236}">
                    <a16:creationId xmlns:a16="http://schemas.microsoft.com/office/drawing/2014/main" id="{6F6CBDB9-DAB3-63EF-3A9F-41A5CF854A65}"/>
                  </a:ext>
                </a:extLst>
              </p:cNvPr>
              <p:cNvSpPr>
                <a:spLocks noRot="1" noChangeAspect="1" noMove="1" noResize="1" noEditPoints="1" noAdjustHandles="1" noChangeArrowheads="1" noChangeShapeType="1" noTextEdit="1"/>
              </p:cNvSpPr>
              <p:nvPr/>
            </p:nvSpPr>
            <p:spPr>
              <a:xfrm>
                <a:off x="3690382" y="3848342"/>
                <a:ext cx="1180451" cy="317972"/>
              </a:xfrm>
              <a:prstGeom prst="rect">
                <a:avLst/>
              </a:prstGeom>
              <a:blipFill>
                <a:blip r:embed="rId8"/>
                <a:stretch>
                  <a:fillRect b="-9615"/>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42EF31C2-FF6C-D177-14C4-8D28CD51B432}"/>
              </a:ext>
            </a:extLst>
          </p:cNvPr>
          <p:cNvCxnSpPr>
            <a:cxnSpLocks/>
          </p:cNvCxnSpPr>
          <p:nvPr/>
        </p:nvCxnSpPr>
        <p:spPr>
          <a:xfrm flipV="1">
            <a:off x="3282122" y="4055766"/>
            <a:ext cx="6888" cy="35863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14B123-592D-F483-09FC-1460C4FFFCF9}"/>
              </a:ext>
            </a:extLst>
          </p:cNvPr>
          <p:cNvCxnSpPr>
            <a:cxnSpLocks/>
          </p:cNvCxnSpPr>
          <p:nvPr/>
        </p:nvCxnSpPr>
        <p:spPr>
          <a:xfrm flipV="1">
            <a:off x="4258865" y="3647577"/>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0FE30F-1FE4-DC1A-39A3-15182F588ACD}"/>
              </a:ext>
            </a:extLst>
          </p:cNvPr>
          <p:cNvCxnSpPr>
            <a:cxnSpLocks/>
          </p:cNvCxnSpPr>
          <p:nvPr/>
        </p:nvCxnSpPr>
        <p:spPr>
          <a:xfrm flipV="1">
            <a:off x="4267095" y="4143615"/>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B7C512-290A-8179-58F8-E048D46CC27D}"/>
              </a:ext>
            </a:extLst>
          </p:cNvPr>
          <p:cNvCxnSpPr>
            <a:cxnSpLocks/>
          </p:cNvCxnSpPr>
          <p:nvPr/>
        </p:nvCxnSpPr>
        <p:spPr>
          <a:xfrm flipV="1">
            <a:off x="4258865" y="3138451"/>
            <a:ext cx="0" cy="377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36E4-B2EE-0269-5232-4257DC266B18}"/>
              </a:ext>
            </a:extLst>
          </p:cNvPr>
          <p:cNvCxnSpPr>
            <a:cxnSpLocks/>
          </p:cNvCxnSpPr>
          <p:nvPr/>
        </p:nvCxnSpPr>
        <p:spPr>
          <a:xfrm flipV="1">
            <a:off x="4146236" y="4721711"/>
            <a:ext cx="0" cy="377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14">
            <a:extLst>
              <a:ext uri="{FF2B5EF4-FFF2-40B4-BE49-F238E27FC236}">
                <a16:creationId xmlns:a16="http://schemas.microsoft.com/office/drawing/2014/main" id="{1264031D-39C4-74A6-0027-2AC4EE705025}"/>
              </a:ext>
            </a:extLst>
          </p:cNvPr>
          <p:cNvCxnSpPr>
            <a:cxnSpLocks/>
          </p:cNvCxnSpPr>
          <p:nvPr/>
        </p:nvCxnSpPr>
        <p:spPr>
          <a:xfrm rot="10800000">
            <a:off x="3294507" y="4658233"/>
            <a:ext cx="862838" cy="268059"/>
          </a:xfrm>
          <a:prstGeom prst="bent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矩形 86">
                <a:extLst>
                  <a:ext uri="{FF2B5EF4-FFF2-40B4-BE49-F238E27FC236}">
                    <a16:creationId xmlns:a16="http://schemas.microsoft.com/office/drawing/2014/main" id="{649A5BB2-AD12-785C-9A07-F398DC26613E}"/>
                  </a:ext>
                </a:extLst>
              </p:cNvPr>
              <p:cNvSpPr/>
              <p:nvPr/>
            </p:nvSpPr>
            <p:spPr>
              <a:xfrm>
                <a:off x="1848092" y="2870943"/>
                <a:ext cx="1379095" cy="308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𝑢</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8" name="矩形 86">
                <a:extLst>
                  <a:ext uri="{FF2B5EF4-FFF2-40B4-BE49-F238E27FC236}">
                    <a16:creationId xmlns:a16="http://schemas.microsoft.com/office/drawing/2014/main" id="{649A5BB2-AD12-785C-9A07-F398DC26613E}"/>
                  </a:ext>
                </a:extLst>
              </p:cNvPr>
              <p:cNvSpPr>
                <a:spLocks noRot="1" noChangeAspect="1" noMove="1" noResize="1" noEditPoints="1" noAdjustHandles="1" noChangeArrowheads="1" noChangeShapeType="1" noTextEdit="1"/>
              </p:cNvSpPr>
              <p:nvPr/>
            </p:nvSpPr>
            <p:spPr>
              <a:xfrm>
                <a:off x="1848092" y="2870943"/>
                <a:ext cx="1379095" cy="308739"/>
              </a:xfrm>
              <a:prstGeom prst="rect">
                <a:avLst/>
              </a:prstGeom>
              <a:blipFill>
                <a:blip r:embed="rId9"/>
                <a:stretch>
                  <a:fillRect b="-7843"/>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D2EFD2E4-78D1-5AFC-BC2A-473B8687DA6B}"/>
              </a:ext>
            </a:extLst>
          </p:cNvPr>
          <p:cNvCxnSpPr>
            <a:cxnSpLocks/>
          </p:cNvCxnSpPr>
          <p:nvPr/>
        </p:nvCxnSpPr>
        <p:spPr>
          <a:xfrm flipV="1">
            <a:off x="4043183" y="1940958"/>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A5BB726-591D-59FF-14F0-D8D505C75FBC}"/>
              </a:ext>
            </a:extLst>
          </p:cNvPr>
          <p:cNvSpPr/>
          <p:nvPr/>
        </p:nvSpPr>
        <p:spPr>
          <a:xfrm>
            <a:off x="2072211" y="3132949"/>
            <a:ext cx="825419" cy="338554"/>
          </a:xfrm>
          <a:prstGeom prst="rect">
            <a:avLst/>
          </a:prstGeom>
        </p:spPr>
        <p:txBody>
          <a:bodyPr wrap="none">
            <a:spAutoFit/>
          </a:bodyPr>
          <a:lstStyle/>
          <a:p>
            <a:r>
              <a:rPr lang="en-US" sz="1600" dirty="0">
                <a:solidFill>
                  <a:schemeClr val="accent1">
                    <a:lumMod val="75000"/>
                  </a:schemeClr>
                </a:solidFill>
              </a:rPr>
              <a:t>Agent </a:t>
            </a:r>
            <a:r>
              <a:rPr lang="en-US" sz="1600" i="1" dirty="0">
                <a:solidFill>
                  <a:schemeClr val="accent1">
                    <a:lumMod val="75000"/>
                  </a:schemeClr>
                </a:solidFill>
              </a:rPr>
              <a:t>1</a:t>
            </a:r>
          </a:p>
        </p:txBody>
      </p:sp>
      <p:cxnSp>
        <p:nvCxnSpPr>
          <p:cNvPr id="38" name="Straight Arrow Connector 37">
            <a:extLst>
              <a:ext uri="{FF2B5EF4-FFF2-40B4-BE49-F238E27FC236}">
                <a16:creationId xmlns:a16="http://schemas.microsoft.com/office/drawing/2014/main" id="{A4A49BBA-3289-6719-AA31-ED5BE90A8306}"/>
              </a:ext>
            </a:extLst>
          </p:cNvPr>
          <p:cNvCxnSpPr>
            <a:cxnSpLocks/>
          </p:cNvCxnSpPr>
          <p:nvPr/>
        </p:nvCxnSpPr>
        <p:spPr>
          <a:xfrm flipV="1">
            <a:off x="4407516" y="3647016"/>
            <a:ext cx="180619" cy="236687"/>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3">
            <a:extLst>
              <a:ext uri="{FF2B5EF4-FFF2-40B4-BE49-F238E27FC236}">
                <a16:creationId xmlns:a16="http://schemas.microsoft.com/office/drawing/2014/main" id="{D0BB1C36-9937-395A-7C27-18CDD53600ED}"/>
              </a:ext>
            </a:extLst>
          </p:cNvPr>
          <p:cNvSpPr/>
          <p:nvPr/>
        </p:nvSpPr>
        <p:spPr>
          <a:xfrm>
            <a:off x="2170766" y="2196376"/>
            <a:ext cx="3744834" cy="41132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Mixing Network</a:t>
            </a: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DA916EF8-008C-7553-6FCA-DF9DCDEABDBC}"/>
                  </a:ext>
                </a:extLst>
              </p:cNvPr>
              <p:cNvSpPr/>
              <p:nvPr/>
            </p:nvSpPr>
            <p:spPr>
              <a:xfrm>
                <a:off x="3535944" y="3131018"/>
                <a:ext cx="793487" cy="338554"/>
              </a:xfrm>
              <a:prstGeom prst="rect">
                <a:avLst/>
              </a:prstGeom>
            </p:spPr>
            <p:txBody>
              <a:bodyPr wrap="none">
                <a:spAutoFit/>
              </a:bodyPr>
              <a:lstStyle/>
              <a:p>
                <a:r>
                  <a:rPr lang="en-US" sz="1600" dirty="0">
                    <a:solidFill>
                      <a:schemeClr val="accent1">
                        <a:lumMod val="75000"/>
                      </a:schemeClr>
                    </a:solidFill>
                  </a:rPr>
                  <a:t>Agent </a:t>
                </a:r>
                <a14:m>
                  <m:oMath xmlns:m="http://schemas.openxmlformats.org/officeDocument/2006/math">
                    <m:r>
                      <a:rPr lang="en-US" sz="1600" b="0" i="1" smtClean="0">
                        <a:solidFill>
                          <a:schemeClr val="accent1">
                            <a:lumMod val="75000"/>
                          </a:schemeClr>
                        </a:solidFill>
                        <a:latin typeface="Cambria Math" panose="02040503050406030204" pitchFamily="18" charset="0"/>
                      </a:rPr>
                      <m:t>𝑖</m:t>
                    </m:r>
                  </m:oMath>
                </a14:m>
                <a:endParaRPr lang="en-US" sz="1600" dirty="0">
                  <a:solidFill>
                    <a:schemeClr val="accent1">
                      <a:lumMod val="75000"/>
                    </a:schemeClr>
                  </a:solidFill>
                </a:endParaRPr>
              </a:p>
            </p:txBody>
          </p:sp>
        </mc:Choice>
        <mc:Fallback xmlns="">
          <p:sp>
            <p:nvSpPr>
              <p:cNvPr id="52" name="Rectangle 51">
                <a:extLst>
                  <a:ext uri="{FF2B5EF4-FFF2-40B4-BE49-F238E27FC236}">
                    <a16:creationId xmlns:a16="http://schemas.microsoft.com/office/drawing/2014/main" id="{DA916EF8-008C-7553-6FCA-DF9DCDEABDBC}"/>
                  </a:ext>
                </a:extLst>
              </p:cNvPr>
              <p:cNvSpPr>
                <a:spLocks noRot="1" noChangeAspect="1" noMove="1" noResize="1" noEditPoints="1" noAdjustHandles="1" noChangeArrowheads="1" noChangeShapeType="1" noTextEdit="1"/>
              </p:cNvSpPr>
              <p:nvPr/>
            </p:nvSpPr>
            <p:spPr>
              <a:xfrm>
                <a:off x="3535944" y="3131018"/>
                <a:ext cx="793487" cy="338554"/>
              </a:xfrm>
              <a:prstGeom prst="rect">
                <a:avLst/>
              </a:prstGeom>
              <a:blipFill>
                <a:blip r:embed="rId10"/>
                <a:stretch>
                  <a:fillRect l="-3846" t="-5455" b="-23636"/>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AD86AD5F-12E6-4961-8486-830DD74C7C52}"/>
              </a:ext>
            </a:extLst>
          </p:cNvPr>
          <p:cNvSpPr txBox="1"/>
          <p:nvPr/>
        </p:nvSpPr>
        <p:spPr>
          <a:xfrm>
            <a:off x="3169180" y="2783841"/>
            <a:ext cx="454575" cy="400110"/>
          </a:xfrm>
          <a:prstGeom prst="rect">
            <a:avLst/>
          </a:prstGeom>
          <a:noFill/>
        </p:spPr>
        <p:txBody>
          <a:bodyPr wrap="square" rtlCol="0">
            <a:spAutoFit/>
          </a:bodyPr>
          <a:lstStyle/>
          <a:p>
            <a:r>
              <a:rPr lang="en-US" sz="2000" dirty="0"/>
              <a:t>…</a:t>
            </a:r>
          </a:p>
        </p:txBody>
      </p:sp>
      <p:cxnSp>
        <p:nvCxnSpPr>
          <p:cNvPr id="54" name="Straight Arrow Connector 53">
            <a:extLst>
              <a:ext uri="{FF2B5EF4-FFF2-40B4-BE49-F238E27FC236}">
                <a16:creationId xmlns:a16="http://schemas.microsoft.com/office/drawing/2014/main" id="{AE1892D7-0C23-6ACA-B744-7427D7D1395E}"/>
              </a:ext>
            </a:extLst>
          </p:cNvPr>
          <p:cNvCxnSpPr>
            <a:cxnSpLocks/>
          </p:cNvCxnSpPr>
          <p:nvPr/>
        </p:nvCxnSpPr>
        <p:spPr>
          <a:xfrm flipV="1">
            <a:off x="3281450" y="3592215"/>
            <a:ext cx="905774" cy="51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14DC5DA-48A0-690B-A98E-4CB062CDD622}"/>
              </a:ext>
            </a:extLst>
          </p:cNvPr>
          <p:cNvCxnSpPr>
            <a:cxnSpLocks/>
          </p:cNvCxnSpPr>
          <p:nvPr/>
        </p:nvCxnSpPr>
        <p:spPr>
          <a:xfrm flipH="1" flipV="1">
            <a:off x="3273766" y="3591166"/>
            <a:ext cx="1877" cy="224907"/>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9C478482-AE3F-D8DC-38D7-FFE794808E38}"/>
                  </a:ext>
                </a:extLst>
              </p:cNvPr>
              <p:cNvSpPr/>
              <p:nvPr/>
            </p:nvSpPr>
            <p:spPr>
              <a:xfrm>
                <a:off x="3115262" y="3755257"/>
                <a:ext cx="39600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a:solidFill>
                                <a:prstClr val="black"/>
                              </a:solidFill>
                              <a:latin typeface="Cambria Math" panose="02040503050406030204" pitchFamily="18" charset="0"/>
                            </a:rPr>
                          </m:ctrlPr>
                        </m:sSubSupPr>
                        <m:e>
                          <m:r>
                            <a:rPr lang="en-US" altLang="zh-CN" sz="1400" i="1" dirty="0">
                              <a:solidFill>
                                <a:prstClr val="black"/>
                              </a:solidFill>
                              <a:latin typeface="Cambria Math" panose="02040503050406030204" pitchFamily="18" charset="0"/>
                            </a:rPr>
                            <m:t>𝑢</m:t>
                          </m:r>
                        </m:e>
                        <m:sub>
                          <m:r>
                            <a:rPr lang="en-US" altLang="zh-CN" sz="1400" i="1" dirty="0">
                              <a:solidFill>
                                <a:prstClr val="black"/>
                              </a:solidFill>
                              <a:latin typeface="Cambria Math" panose="02040503050406030204" pitchFamily="18" charset="0"/>
                            </a:rPr>
                            <m:t>𝑡</m:t>
                          </m:r>
                        </m:sub>
                        <m:sup>
                          <m:r>
                            <a:rPr lang="en-US" altLang="zh-CN" sz="1400" i="1" dirty="0">
                              <a:solidFill>
                                <a:prstClr val="black"/>
                              </a:solidFill>
                              <a:latin typeface="Cambria Math" panose="02040503050406030204" pitchFamily="18" charset="0"/>
                            </a:rPr>
                            <m:t>𝑖</m:t>
                          </m:r>
                        </m:sup>
                      </m:sSubSup>
                    </m:oMath>
                  </m:oMathPara>
                </a14:m>
                <a:endParaRPr lang="en-US" dirty="0"/>
              </a:p>
            </p:txBody>
          </p:sp>
        </mc:Choice>
        <mc:Fallback xmlns="">
          <p:sp>
            <p:nvSpPr>
              <p:cNvPr id="56" name="Rectangle 55">
                <a:extLst>
                  <a:ext uri="{FF2B5EF4-FFF2-40B4-BE49-F238E27FC236}">
                    <a16:creationId xmlns:a16="http://schemas.microsoft.com/office/drawing/2014/main" id="{9C478482-AE3F-D8DC-38D7-FFE794808E38}"/>
                  </a:ext>
                </a:extLst>
              </p:cNvPr>
              <p:cNvSpPr>
                <a:spLocks noRot="1" noChangeAspect="1" noMove="1" noResize="1" noEditPoints="1" noAdjustHandles="1" noChangeArrowheads="1" noChangeShapeType="1" noTextEdit="1"/>
              </p:cNvSpPr>
              <p:nvPr/>
            </p:nvSpPr>
            <p:spPr>
              <a:xfrm>
                <a:off x="3115262" y="3755257"/>
                <a:ext cx="396006" cy="31797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3D16B035-ACD8-D975-C077-8923ECDB21DB}"/>
                  </a:ext>
                </a:extLst>
              </p:cNvPr>
              <p:cNvSpPr/>
              <p:nvPr/>
            </p:nvSpPr>
            <p:spPr>
              <a:xfrm>
                <a:off x="4429875" y="3386936"/>
                <a:ext cx="39600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smtClean="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dirty="0"/>
              </a:p>
            </p:txBody>
          </p:sp>
        </mc:Choice>
        <mc:Fallback xmlns="">
          <p:sp>
            <p:nvSpPr>
              <p:cNvPr id="57" name="Rectangle 56">
                <a:extLst>
                  <a:ext uri="{FF2B5EF4-FFF2-40B4-BE49-F238E27FC236}">
                    <a16:creationId xmlns:a16="http://schemas.microsoft.com/office/drawing/2014/main" id="{3D16B035-ACD8-D975-C077-8923ECDB21DB}"/>
                  </a:ext>
                </a:extLst>
              </p:cNvPr>
              <p:cNvSpPr>
                <a:spLocks noRot="1" noChangeAspect="1" noMove="1" noResize="1" noEditPoints="1" noAdjustHandles="1" noChangeArrowheads="1" noChangeShapeType="1" noTextEdit="1"/>
              </p:cNvSpPr>
              <p:nvPr/>
            </p:nvSpPr>
            <p:spPr>
              <a:xfrm>
                <a:off x="4429875" y="3386936"/>
                <a:ext cx="396006" cy="317972"/>
              </a:xfrm>
              <a:prstGeom prst="rect">
                <a:avLst/>
              </a:prstGeom>
              <a:blipFill>
                <a:blip r:embed="rId12"/>
                <a:stretch>
                  <a:fillRect r="-3077"/>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DB26D8FF-7A88-D3C2-4127-1A819D752D9D}"/>
              </a:ext>
            </a:extLst>
          </p:cNvPr>
          <p:cNvCxnSpPr>
            <a:cxnSpLocks/>
          </p:cNvCxnSpPr>
          <p:nvPr/>
        </p:nvCxnSpPr>
        <p:spPr>
          <a:xfrm flipV="1">
            <a:off x="4441087" y="4716712"/>
            <a:ext cx="0" cy="377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44">
            <a:extLst>
              <a:ext uri="{FF2B5EF4-FFF2-40B4-BE49-F238E27FC236}">
                <a16:creationId xmlns:a16="http://schemas.microsoft.com/office/drawing/2014/main" id="{C1EAC547-86DE-550A-1F98-863CC3299705}"/>
              </a:ext>
            </a:extLst>
          </p:cNvPr>
          <p:cNvSpPr/>
          <p:nvPr/>
        </p:nvSpPr>
        <p:spPr>
          <a:xfrm>
            <a:off x="3856277" y="4418369"/>
            <a:ext cx="880217" cy="243827"/>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cxnSp>
        <p:nvCxnSpPr>
          <p:cNvPr id="62" name="Straight Arrow Connector 61">
            <a:extLst>
              <a:ext uri="{FF2B5EF4-FFF2-40B4-BE49-F238E27FC236}">
                <a16:creationId xmlns:a16="http://schemas.microsoft.com/office/drawing/2014/main" id="{9020FA2D-D37D-0620-AF01-BA54E90F18E5}"/>
              </a:ext>
            </a:extLst>
          </p:cNvPr>
          <p:cNvCxnSpPr>
            <a:cxnSpLocks/>
          </p:cNvCxnSpPr>
          <p:nvPr/>
        </p:nvCxnSpPr>
        <p:spPr>
          <a:xfrm flipV="1">
            <a:off x="2512055" y="2607702"/>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矩形 86">
                <a:extLst>
                  <a:ext uri="{FF2B5EF4-FFF2-40B4-BE49-F238E27FC236}">
                    <a16:creationId xmlns:a16="http://schemas.microsoft.com/office/drawing/2014/main" id="{C126EF03-844B-D61E-2F65-F23CEECCA9BA}"/>
                  </a:ext>
                </a:extLst>
              </p:cNvPr>
              <p:cNvSpPr/>
              <p:nvPr/>
            </p:nvSpPr>
            <p:spPr>
              <a:xfrm>
                <a:off x="5051300" y="2880089"/>
                <a:ext cx="14380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𝑢</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m:t>
                          </m:r>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63" name="矩形 86">
                <a:extLst>
                  <a:ext uri="{FF2B5EF4-FFF2-40B4-BE49-F238E27FC236}">
                    <a16:creationId xmlns:a16="http://schemas.microsoft.com/office/drawing/2014/main" id="{C126EF03-844B-D61E-2F65-F23CEECCA9BA}"/>
                  </a:ext>
                </a:extLst>
              </p:cNvPr>
              <p:cNvSpPr>
                <a:spLocks noRot="1" noChangeAspect="1" noMove="1" noResize="1" noEditPoints="1" noAdjustHandles="1" noChangeArrowheads="1" noChangeShapeType="1" noTextEdit="1"/>
              </p:cNvSpPr>
              <p:nvPr/>
            </p:nvSpPr>
            <p:spPr>
              <a:xfrm>
                <a:off x="5051300" y="2880089"/>
                <a:ext cx="1438086" cy="307777"/>
              </a:xfrm>
              <a:prstGeom prst="rect">
                <a:avLst/>
              </a:prstGeom>
              <a:blipFill>
                <a:blip r:embed="rId13"/>
                <a:stretch>
                  <a:fillRect b="-7843"/>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A164E976-C350-DFF0-5E6D-28CFDC9F289E}"/>
              </a:ext>
            </a:extLst>
          </p:cNvPr>
          <p:cNvCxnSpPr>
            <a:cxnSpLocks/>
          </p:cNvCxnSpPr>
          <p:nvPr/>
        </p:nvCxnSpPr>
        <p:spPr>
          <a:xfrm flipV="1">
            <a:off x="5593387" y="2607486"/>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9BF4E0D-8959-213A-A816-2FEB68A4B232}"/>
              </a:ext>
            </a:extLst>
          </p:cNvPr>
          <p:cNvSpPr txBox="1"/>
          <p:nvPr/>
        </p:nvSpPr>
        <p:spPr>
          <a:xfrm>
            <a:off x="4795923" y="2781369"/>
            <a:ext cx="454575" cy="400110"/>
          </a:xfrm>
          <a:prstGeom prst="rect">
            <a:avLst/>
          </a:prstGeom>
          <a:noFill/>
        </p:spPr>
        <p:txBody>
          <a:bodyPr wrap="square" rtlCol="0">
            <a:spAutoFit/>
          </a:bodyPr>
          <a:lstStyle/>
          <a:p>
            <a:r>
              <a:rPr lang="en-US" sz="2000" dirty="0"/>
              <a:t>…</a:t>
            </a:r>
          </a:p>
        </p:txBody>
      </p:sp>
      <p:sp>
        <p:nvSpPr>
          <p:cNvPr id="66" name="Rectangle 65">
            <a:extLst>
              <a:ext uri="{FF2B5EF4-FFF2-40B4-BE49-F238E27FC236}">
                <a16:creationId xmlns:a16="http://schemas.microsoft.com/office/drawing/2014/main" id="{7031821B-ED8D-71E3-B687-F488B9288CC4}"/>
              </a:ext>
            </a:extLst>
          </p:cNvPr>
          <p:cNvSpPr/>
          <p:nvPr/>
        </p:nvSpPr>
        <p:spPr>
          <a:xfrm>
            <a:off x="5298957" y="3131018"/>
            <a:ext cx="827021" cy="338554"/>
          </a:xfrm>
          <a:prstGeom prst="rect">
            <a:avLst/>
          </a:prstGeom>
        </p:spPr>
        <p:txBody>
          <a:bodyPr wrap="none">
            <a:spAutoFit/>
          </a:bodyPr>
          <a:lstStyle/>
          <a:p>
            <a:r>
              <a:rPr lang="en-US" sz="1600" dirty="0">
                <a:solidFill>
                  <a:schemeClr val="accent1">
                    <a:lumMod val="75000"/>
                  </a:schemeClr>
                </a:solidFill>
              </a:rPr>
              <a:t>Agent </a:t>
            </a:r>
            <a:r>
              <a:rPr lang="en-US" sz="1600" i="1" dirty="0">
                <a:solidFill>
                  <a:schemeClr val="accent1">
                    <a:lumMod val="75000"/>
                  </a:schemeClr>
                </a:solidFill>
              </a:rPr>
              <a:t>n</a:t>
            </a: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1901650C-3E27-1E83-C8AA-64E0F4E30AEB}"/>
                  </a:ext>
                </a:extLst>
              </p:cNvPr>
              <p:cNvSpPr/>
              <p:nvPr/>
            </p:nvSpPr>
            <p:spPr>
              <a:xfrm>
                <a:off x="6062105" y="2205179"/>
                <a:ext cx="39902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solidFill>
                                <a:prstClr val="black"/>
                              </a:solidFill>
                              <a:latin typeface="Cambria Math" panose="02040503050406030204" pitchFamily="18" charset="0"/>
                            </a:rPr>
                          </m:ctrlPr>
                        </m:sSubPr>
                        <m:e>
                          <m:r>
                            <a:rPr lang="en-US" altLang="zh-CN" sz="1600" b="0" i="1" dirty="0" smtClean="0">
                              <a:solidFill>
                                <a:prstClr val="black"/>
                              </a:solidFill>
                              <a:latin typeface="Cambria Math" panose="02040503050406030204" pitchFamily="18" charset="0"/>
                            </a:rPr>
                            <m:t>𝑠</m:t>
                          </m:r>
                        </m:e>
                        <m:sub>
                          <m:r>
                            <a:rPr lang="en-US" altLang="zh-CN" sz="1600" b="0" i="1" dirty="0" smtClean="0">
                              <a:solidFill>
                                <a:prstClr val="black"/>
                              </a:solidFill>
                              <a:latin typeface="Cambria Math" panose="02040503050406030204" pitchFamily="18" charset="0"/>
                            </a:rPr>
                            <m:t>𝑡</m:t>
                          </m:r>
                        </m:sub>
                      </m:sSub>
                    </m:oMath>
                  </m:oMathPara>
                </a14:m>
                <a:endParaRPr lang="en-US" sz="1400" dirty="0"/>
              </a:p>
            </p:txBody>
          </p:sp>
        </mc:Choice>
        <mc:Fallback xmlns="">
          <p:sp>
            <p:nvSpPr>
              <p:cNvPr id="69" name="Rectangle 68">
                <a:extLst>
                  <a:ext uri="{FF2B5EF4-FFF2-40B4-BE49-F238E27FC236}">
                    <a16:creationId xmlns:a16="http://schemas.microsoft.com/office/drawing/2014/main" id="{1901650C-3E27-1E83-C8AA-64E0F4E30AEB}"/>
                  </a:ext>
                </a:extLst>
              </p:cNvPr>
              <p:cNvSpPr>
                <a:spLocks noRot="1" noChangeAspect="1" noMove="1" noResize="1" noEditPoints="1" noAdjustHandles="1" noChangeArrowheads="1" noChangeShapeType="1" noTextEdit="1"/>
              </p:cNvSpPr>
              <p:nvPr/>
            </p:nvSpPr>
            <p:spPr>
              <a:xfrm>
                <a:off x="6062105" y="2205179"/>
                <a:ext cx="399020" cy="338554"/>
              </a:xfrm>
              <a:prstGeom prst="rect">
                <a:avLst/>
              </a:prstGeom>
              <a:blipFill>
                <a:blip r:embed="rId14"/>
                <a:stretch>
                  <a:fillRect/>
                </a:stretch>
              </a:blipFill>
            </p:spPr>
            <p:txBody>
              <a:bodyPr/>
              <a:lstStyle/>
              <a:p>
                <a:r>
                  <a:rPr lang="en-US">
                    <a:noFill/>
                  </a:rPr>
                  <a:t> </a:t>
                </a:r>
              </a:p>
            </p:txBody>
          </p:sp>
        </mc:Fallback>
      </mc:AlternateContent>
      <p:pic>
        <p:nvPicPr>
          <p:cNvPr id="76" name="Picture 75" descr="Icon&#10;&#10;Description automatically generated">
            <a:extLst>
              <a:ext uri="{FF2B5EF4-FFF2-40B4-BE49-F238E27FC236}">
                <a16:creationId xmlns:a16="http://schemas.microsoft.com/office/drawing/2014/main" id="{BA569164-FD21-5829-7CF4-8F063D8F34B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6200000">
            <a:off x="4784201" y="3909669"/>
            <a:ext cx="117615" cy="613023"/>
          </a:xfrm>
          <a:prstGeom prst="rect">
            <a:avLst/>
          </a:prstGeom>
        </p:spPr>
      </p:pic>
      <p:sp>
        <p:nvSpPr>
          <p:cNvPr id="77" name="Rectangle: Rounded Corners 44">
            <a:extLst>
              <a:ext uri="{FF2B5EF4-FFF2-40B4-BE49-F238E27FC236}">
                <a16:creationId xmlns:a16="http://schemas.microsoft.com/office/drawing/2014/main" id="{30672E7C-1938-F33E-CE21-9C6BC02A05A7}"/>
              </a:ext>
            </a:extLst>
          </p:cNvPr>
          <p:cNvSpPr/>
          <p:nvPr/>
        </p:nvSpPr>
        <p:spPr>
          <a:xfrm>
            <a:off x="2901033" y="4422024"/>
            <a:ext cx="797987" cy="243827"/>
          </a:xfrm>
          <a:prstGeom prst="roundRect">
            <a:avLst/>
          </a:prstGeom>
          <a:noFill/>
          <a:ln w="1905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sp>
        <p:nvSpPr>
          <p:cNvPr id="78" name="Rectangle 77">
            <a:extLst>
              <a:ext uri="{FF2B5EF4-FFF2-40B4-BE49-F238E27FC236}">
                <a16:creationId xmlns:a16="http://schemas.microsoft.com/office/drawing/2014/main" id="{0B2F3315-7EA0-5C34-60D6-29970984AD2C}"/>
              </a:ext>
            </a:extLst>
          </p:cNvPr>
          <p:cNvSpPr/>
          <p:nvPr/>
        </p:nvSpPr>
        <p:spPr>
          <a:xfrm>
            <a:off x="3787525" y="4399151"/>
            <a:ext cx="919033" cy="292388"/>
          </a:xfrm>
          <a:prstGeom prst="rect">
            <a:avLst/>
          </a:prstGeom>
        </p:spPr>
        <p:txBody>
          <a:bodyPr wrap="none">
            <a:spAutoFit/>
          </a:bodyPr>
          <a:lstStyle/>
          <a:p>
            <a:pPr lvl="0" algn="ctr"/>
            <a:r>
              <a:rPr lang="en-US" sz="1300" dirty="0">
                <a:solidFill>
                  <a:prstClr val="black"/>
                </a:solidFill>
              </a:rPr>
              <a:t>Local Critic</a:t>
            </a:r>
            <a:endParaRPr lang="en-US" sz="1300" i="1" dirty="0">
              <a:solidFill>
                <a:prstClr val="black"/>
              </a:solidFill>
            </a:endParaRPr>
          </a:p>
        </p:txBody>
      </p:sp>
      <p:sp>
        <p:nvSpPr>
          <p:cNvPr id="79" name="Rectangle 78">
            <a:extLst>
              <a:ext uri="{FF2B5EF4-FFF2-40B4-BE49-F238E27FC236}">
                <a16:creationId xmlns:a16="http://schemas.microsoft.com/office/drawing/2014/main" id="{81A1DECC-75DB-4954-1B4C-364E7AEE64F6}"/>
              </a:ext>
            </a:extLst>
          </p:cNvPr>
          <p:cNvSpPr/>
          <p:nvPr/>
        </p:nvSpPr>
        <p:spPr>
          <a:xfrm>
            <a:off x="2815322" y="4397257"/>
            <a:ext cx="963790" cy="292388"/>
          </a:xfrm>
          <a:prstGeom prst="rect">
            <a:avLst/>
          </a:prstGeom>
        </p:spPr>
        <p:txBody>
          <a:bodyPr wrap="square">
            <a:spAutoFit/>
          </a:bodyPr>
          <a:lstStyle/>
          <a:p>
            <a:pPr lvl="0" algn="ctr"/>
            <a:r>
              <a:rPr lang="en-US" sz="1300" dirty="0">
                <a:solidFill>
                  <a:prstClr val="black"/>
                </a:solidFill>
              </a:rPr>
              <a:t>Local Policy</a:t>
            </a:r>
            <a:endParaRPr lang="en-US" sz="1300" i="1" dirty="0">
              <a:solidFill>
                <a:prstClr val="black"/>
              </a:solidFill>
            </a:endParaRPr>
          </a:p>
        </p:txBody>
      </p:sp>
      <p:sp>
        <p:nvSpPr>
          <p:cNvPr id="82" name="Rectangle: Rounded Corners 75">
            <a:extLst>
              <a:ext uri="{FF2B5EF4-FFF2-40B4-BE49-F238E27FC236}">
                <a16:creationId xmlns:a16="http://schemas.microsoft.com/office/drawing/2014/main" id="{22FCCD4D-A008-C6F8-426D-5AC98AF59ECD}"/>
              </a:ext>
            </a:extLst>
          </p:cNvPr>
          <p:cNvSpPr/>
          <p:nvPr/>
        </p:nvSpPr>
        <p:spPr>
          <a:xfrm flipV="1">
            <a:off x="2841429" y="3448332"/>
            <a:ext cx="2042614" cy="1613446"/>
          </a:xfrm>
          <a:prstGeom prst="roundRect">
            <a:avLst>
              <a:gd name="adj" fmla="val 5729"/>
            </a:avLst>
          </a:prstGeom>
          <a:noFill/>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B4F8849-35EE-6848-5AD1-B351694EFFC0}"/>
              </a:ext>
            </a:extLst>
          </p:cNvPr>
          <p:cNvSpPr>
            <a:spLocks noGrp="1"/>
          </p:cNvSpPr>
          <p:nvPr>
            <p:ph idx="1"/>
          </p:nvPr>
        </p:nvSpPr>
        <p:spPr>
          <a:xfrm>
            <a:off x="838200" y="5779455"/>
            <a:ext cx="10515600" cy="397508"/>
          </a:xfrm>
        </p:spPr>
        <p:txBody>
          <a:bodyPr>
            <a:normAutofit fontScale="55000" lnSpcReduction="20000"/>
          </a:bodyPr>
          <a:lstStyle/>
          <a:p>
            <a:r>
              <a:rPr lang="en-US" dirty="0"/>
              <a:t>a weighted </a:t>
            </a:r>
            <a:r>
              <a:rPr lang="en-US" dirty="0" err="1"/>
              <a:t>Qtot</a:t>
            </a:r>
            <a:r>
              <a:rPr lang="en-US" dirty="0"/>
              <a:t> utilizing per-agent local critics qi(</a:t>
            </a:r>
            <a:r>
              <a:rPr lang="en-US" dirty="0" err="1"/>
              <a:t>ui</a:t>
            </a:r>
            <a:r>
              <a:rPr lang="en-US" dirty="0"/>
              <a:t> , </a:t>
            </a:r>
            <a:r>
              <a:rPr lang="en-US" dirty="0" err="1"/>
              <a:t>τi</a:t>
            </a:r>
            <a:r>
              <a:rPr lang="en-US" dirty="0"/>
              <a:t> , mi), where mi serves as assistive information aiding value factorization,</a:t>
            </a:r>
          </a:p>
        </p:txBody>
      </p:sp>
      <p:pic>
        <p:nvPicPr>
          <p:cNvPr id="5" name="Picture 4" descr="Text, letter&#10;&#10;Description automatically generated">
            <a:extLst>
              <a:ext uri="{FF2B5EF4-FFF2-40B4-BE49-F238E27FC236}">
                <a16:creationId xmlns:a16="http://schemas.microsoft.com/office/drawing/2014/main" id="{E6536DE3-4A5F-AAFF-99C3-343D7FF9326F}"/>
              </a:ext>
            </a:extLst>
          </p:cNvPr>
          <p:cNvPicPr>
            <a:picLocks noChangeAspect="1"/>
          </p:cNvPicPr>
          <p:nvPr/>
        </p:nvPicPr>
        <p:blipFill rotWithShape="1">
          <a:blip r:embed="rId16"/>
          <a:srcRect t="730" b="44060"/>
          <a:stretch/>
        </p:blipFill>
        <p:spPr>
          <a:xfrm>
            <a:off x="7410695" y="4226283"/>
            <a:ext cx="4134427" cy="578536"/>
          </a:xfrm>
          <a:prstGeom prst="rect">
            <a:avLst/>
          </a:prstGeom>
        </p:spPr>
      </p:pic>
    </p:spTree>
    <p:extLst>
      <p:ext uri="{BB962C8B-B14F-4D97-AF65-F5344CB8AC3E}">
        <p14:creationId xmlns:p14="http://schemas.microsoft.com/office/powerpoint/2010/main" val="1516208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7BB-0D87-CEA7-4DA4-04E87E4EB1F8}"/>
              </a:ext>
            </a:extLst>
          </p:cNvPr>
          <p:cNvSpPr>
            <a:spLocks noGrp="1"/>
          </p:cNvSpPr>
          <p:nvPr>
            <p:ph type="title"/>
          </p:nvPr>
        </p:nvSpPr>
        <p:spPr/>
        <p:txBody>
          <a:bodyPr/>
          <a:lstStyle/>
          <a:p>
            <a:r>
              <a:rPr lang="en-US" b="1" dirty="0"/>
              <a:t>General Framework: Q^*</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6F7D0D-B2FA-92C4-1835-1778F409B784}"/>
                  </a:ext>
                </a:extLst>
              </p:cNvPr>
              <p:cNvSpPr txBox="1"/>
              <p:nvPr/>
            </p:nvSpPr>
            <p:spPr>
              <a:xfrm>
                <a:off x="7222230" y="2981621"/>
                <a:ext cx="1740852" cy="309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b="1" i="1" dirty="0" smtClean="0">
                              <a:latin typeface="Cambria Math" panose="02040503050406030204" pitchFamily="18" charset="0"/>
                              <a:ea typeface="Cambria Math" panose="02040503050406030204" pitchFamily="18" charset="0"/>
                            </a:rPr>
                          </m:ctrlPr>
                        </m:sSubPr>
                        <m:e>
                          <m:acc>
                            <m:accPr>
                              <m:chr m:val="̂"/>
                              <m:ctrlPr>
                                <a:rPr lang="en-US" altLang="zh-CN" sz="1400" b="1" i="1" dirty="0" smtClean="0">
                                  <a:latin typeface="Cambria Math" panose="02040503050406030204" pitchFamily="18" charset="0"/>
                                  <a:ea typeface="Cambria Math" panose="02040503050406030204" pitchFamily="18" charset="0"/>
                                </a:rPr>
                              </m:ctrlPr>
                            </m:accPr>
                            <m:e>
                              <m:r>
                                <a:rPr lang="en-US" altLang="zh-CN" sz="1400" b="1" i="1" dirty="0" smtClean="0">
                                  <a:latin typeface="Cambria Math" panose="02040503050406030204" pitchFamily="18" charset="0"/>
                                  <a:ea typeface="Cambria Math" panose="02040503050406030204" pitchFamily="18" charset="0"/>
                                </a:rPr>
                                <m:t>𝒖</m:t>
                              </m:r>
                            </m:e>
                          </m:acc>
                        </m:e>
                        <m:sub>
                          <m:r>
                            <a:rPr lang="en-US" altLang="zh-CN" sz="1400" b="1" i="1" dirty="0" smtClean="0">
                              <a:latin typeface="Cambria Math" panose="02040503050406030204" pitchFamily="18" charset="0"/>
                              <a:ea typeface="Cambria Math" panose="02040503050406030204" pitchFamily="18" charset="0"/>
                            </a:rPr>
                            <m:t>𝒕</m:t>
                          </m:r>
                        </m:sub>
                      </m:sSub>
                      <m:r>
                        <a:rPr lang="en-US" altLang="zh-CN" sz="1400" b="1"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𝑛</m:t>
                          </m:r>
                        </m:sup>
                      </m:sSubSup>
                      <m:r>
                        <a:rPr lang="en-US" altLang="zh-CN" sz="1400" b="0" i="1" dirty="0" smtClean="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12" name="TextBox 11">
                <a:extLst>
                  <a:ext uri="{FF2B5EF4-FFF2-40B4-BE49-F238E27FC236}">
                    <a16:creationId xmlns:a16="http://schemas.microsoft.com/office/drawing/2014/main" id="{196F7D0D-B2FA-92C4-1835-1778F409B784}"/>
                  </a:ext>
                </a:extLst>
              </p:cNvPr>
              <p:cNvSpPr txBox="1">
                <a:spLocks noRot="1" noChangeAspect="1" noMove="1" noResize="1" noEditPoints="1" noAdjustHandles="1" noChangeArrowheads="1" noChangeShapeType="1" noTextEdit="1"/>
              </p:cNvSpPr>
              <p:nvPr/>
            </p:nvSpPr>
            <p:spPr>
              <a:xfrm>
                <a:off x="7222230" y="2981621"/>
                <a:ext cx="1740852" cy="309315"/>
              </a:xfrm>
              <a:prstGeom prst="rect">
                <a:avLst/>
              </a:prstGeom>
              <a:blipFill>
                <a:blip r:embed="rId2"/>
                <a:stretch>
                  <a:fillRect t="-1961"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06B313FE-F6CE-8084-8C2B-F1E1CAEED2B7}"/>
                  </a:ext>
                </a:extLst>
              </p:cNvPr>
              <p:cNvSpPr/>
              <p:nvPr/>
            </p:nvSpPr>
            <p:spPr>
              <a:xfrm>
                <a:off x="7527680" y="3702431"/>
                <a:ext cx="990806" cy="506215"/>
              </a:xfrm>
              <a:prstGeom prst="roundRect">
                <a:avLst/>
              </a:prstGeom>
              <a:solidFill>
                <a:schemeClr val="accent6">
                  <a:alpha val="17000"/>
                </a:schemeClr>
              </a:solidFill>
              <a:ln w="254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p>
                                <m:sSupPr>
                                  <m:ctrlPr>
                                    <a:rPr lang="en-US" i="1">
                                      <a:latin typeface="Cambria Math" panose="02040503050406030204" pitchFamily="18" charset="0"/>
                                    </a:rPr>
                                  </m:ctrlPr>
                                </m:sSupPr>
                                <m:e>
                                  <m:r>
                                    <a:rPr lang="en-US" altLang="zh-CN" i="1">
                                      <a:latin typeface="Cambria Math" panose="02040503050406030204" pitchFamily="18" charset="0"/>
                                    </a:rPr>
                                    <m:t>𝑄</m:t>
                                  </m:r>
                                </m:e>
                                <m:sup>
                                  <m:r>
                                    <a:rPr lang="en-US" altLang="zh-CN" i="1">
                                      <a:latin typeface="Cambria Math" panose="02040503050406030204" pitchFamily="18" charset="0"/>
                                    </a:rPr>
                                    <m:t> </m:t>
                                  </m:r>
                                </m:sup>
                              </m:sSup>
                            </m:e>
                          </m:acc>
                        </m:e>
                        <m:sup>
                          <m:r>
                            <a:rPr lang="en-US" i="1">
                              <a:latin typeface="Cambria Math" panose="02040503050406030204" pitchFamily="18" charset="0"/>
                            </a:rPr>
                            <m:t>∗</m:t>
                          </m:r>
                        </m:sup>
                      </m:sSup>
                    </m:oMath>
                  </m:oMathPara>
                </a14:m>
                <a:endParaRPr lang="en-US" sz="2000" i="1" dirty="0">
                  <a:latin typeface="Cambria Math" panose="02040503050406030204" pitchFamily="18" charset="0"/>
                </a:endParaRPr>
              </a:p>
            </p:txBody>
          </p:sp>
        </mc:Choice>
        <mc:Fallback xmlns="">
          <p:sp>
            <p:nvSpPr>
              <p:cNvPr id="13" name="Rectangle: Rounded Corners 12">
                <a:extLst>
                  <a:ext uri="{FF2B5EF4-FFF2-40B4-BE49-F238E27FC236}">
                    <a16:creationId xmlns:a16="http://schemas.microsoft.com/office/drawing/2014/main" id="{06B313FE-F6CE-8084-8C2B-F1E1CAEED2B7}"/>
                  </a:ext>
                </a:extLst>
              </p:cNvPr>
              <p:cNvSpPr>
                <a:spLocks noRot="1" noChangeAspect="1" noMove="1" noResize="1" noEditPoints="1" noAdjustHandles="1" noChangeArrowheads="1" noChangeShapeType="1" noTextEdit="1"/>
              </p:cNvSpPr>
              <p:nvPr/>
            </p:nvSpPr>
            <p:spPr>
              <a:xfrm>
                <a:off x="7527680" y="3702431"/>
                <a:ext cx="990806" cy="506215"/>
              </a:xfrm>
              <a:prstGeom prst="roundRect">
                <a:avLst/>
              </a:prstGeom>
              <a:blipFill>
                <a:blip r:embed="rId3"/>
                <a:stretch>
                  <a:fillRect r="-3614"/>
                </a:stretch>
              </a:blipFill>
              <a:ln w="254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4FAC260-1E5D-80C3-8C49-AA265559BAE3}"/>
                  </a:ext>
                </a:extLst>
              </p:cNvPr>
              <p:cNvSpPr/>
              <p:nvPr/>
            </p:nvSpPr>
            <p:spPr>
              <a:xfrm>
                <a:off x="7373388" y="5147811"/>
                <a:ext cx="2230098" cy="300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𝑢</m:t>
                              </m:r>
                            </m:e>
                          </m:acc>
                        </m:e>
                        <m:sub>
                          <m:r>
                            <a:rPr lang="en-US" sz="1200" b="0" i="1" smtClean="0">
                              <a:latin typeface="Cambria Math" panose="02040503050406030204" pitchFamily="18" charset="0"/>
                            </a:rPr>
                            <m:t>𝑖</m:t>
                          </m:r>
                        </m:sub>
                        <m:sup>
                          <m:r>
                            <a:rPr lang="en-US" sz="1200" b="0" i="1" smtClean="0">
                              <a:latin typeface="Cambria Math" panose="02040503050406030204" pitchFamily="18" charset="0"/>
                            </a:rPr>
                            <m:t>∗</m:t>
                          </m:r>
                        </m:sup>
                      </m:sSubSup>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argmax</m:t>
                          </m:r>
                        </m:fName>
                        <m:e>
                          <m:acc>
                            <m:accPr>
                              <m:chr m:val="̂"/>
                              <m:ctrlPr>
                                <a:rPr lang="en-US" sz="1200" i="1">
                                  <a:latin typeface="Cambria Math" panose="02040503050406030204" pitchFamily="18" charset="0"/>
                                </a:rPr>
                              </m:ctrlPr>
                            </m:accPr>
                            <m:e>
                              <m:sSup>
                                <m:sSupPr>
                                  <m:ctrlPr>
                                    <a:rPr lang="en-US" sz="1200" i="1">
                                      <a:latin typeface="Cambria Math" panose="02040503050406030204" pitchFamily="18" charset="0"/>
                                    </a:rPr>
                                  </m:ctrlPr>
                                </m:sSupPr>
                                <m:e>
                                  <m:r>
                                    <a:rPr lang="en-US" altLang="zh-CN" sz="1200" i="1">
                                      <a:latin typeface="Cambria Math" panose="02040503050406030204" pitchFamily="18" charset="0"/>
                                    </a:rPr>
                                    <m:t>𝑄</m:t>
                                  </m:r>
                                </m:e>
                                <m:sup>
                                  <m:r>
                                    <a:rPr lang="en-US" sz="1200" i="1">
                                      <a:latin typeface="Cambria Math" panose="02040503050406030204" pitchFamily="18" charset="0"/>
                                    </a:rPr>
                                    <m:t>∗</m:t>
                                  </m:r>
                                </m:sup>
                              </m:sSup>
                            </m:e>
                          </m:acc>
                          <m:d>
                            <m:dPr>
                              <m:ctrlPr>
                                <a:rPr lang="en-US" altLang="zh-CN" sz="1200" i="1" dirty="0">
                                  <a:latin typeface="Cambria Math" panose="02040503050406030204" pitchFamily="18" charset="0"/>
                                </a:rPr>
                              </m:ctrlPr>
                            </m:dPr>
                            <m:e>
                              <m:r>
                                <m:rPr>
                                  <m:nor/>
                                </m:rPr>
                                <a:rPr lang="en-US" altLang="zh-CN" sz="1200" b="1" dirty="0"/>
                                <m:t>﹒</m:t>
                              </m:r>
                              <m:r>
                                <a:rPr lang="en-US" altLang="zh-CN" sz="1200" b="1"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b="1" i="1" dirty="0">
                                      <a:latin typeface="Cambria Math" panose="02040503050406030204" pitchFamily="18" charset="0"/>
                                    </a:rPr>
                                    <m:t>𝒔</m:t>
                                  </m:r>
                                </m:e>
                                <m:sub>
                                  <m:r>
                                    <a:rPr lang="en-US" altLang="zh-CN" sz="1200" i="1" dirty="0">
                                      <a:latin typeface="Cambria Math" panose="02040503050406030204" pitchFamily="18" charset="0"/>
                                    </a:rPr>
                                    <m:t>𝑡</m:t>
                                  </m:r>
                                </m:sub>
                              </m:sSub>
                              <m:r>
                                <a:rPr lang="en-US" altLang="zh-CN" sz="1200"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b="1" i="1" dirty="0">
                                      <a:latin typeface="Cambria Math" panose="02040503050406030204" pitchFamily="18" charset="0"/>
                                    </a:rPr>
                                    <m:t>𝝉</m:t>
                                  </m:r>
                                </m:e>
                                <m:sub>
                                  <m:r>
                                    <a:rPr lang="en-US" altLang="zh-CN" sz="1200" i="1" dirty="0">
                                      <a:latin typeface="Cambria Math" panose="02040503050406030204" pitchFamily="18" charset="0"/>
                                    </a:rPr>
                                    <m:t>𝑡</m:t>
                                  </m:r>
                                </m:sub>
                              </m:sSub>
                              <m:r>
                                <a:rPr lang="en-US" altLang="zh-CN" sz="1200" i="1" dirty="0">
                                  <a:latin typeface="Cambria Math" panose="02040503050406030204" pitchFamily="18" charset="0"/>
                                </a:rPr>
                                <m:t>,</m:t>
                              </m:r>
                              <m:sSubSup>
                                <m:sSubSupPr>
                                  <m:ctrlPr>
                                    <a:rPr lang="en-US" altLang="zh-CN" sz="1200" i="1" dirty="0">
                                      <a:latin typeface="Cambria Math" panose="02040503050406030204" pitchFamily="18" charset="0"/>
                                      <a:ea typeface="Cambria Math" panose="02040503050406030204" pitchFamily="18" charset="0"/>
                                    </a:rPr>
                                  </m:ctrlPr>
                                </m:sSubSupPr>
                                <m:e>
                                  <m:acc>
                                    <m:accPr>
                                      <m:chr m:val="̂"/>
                                      <m:ctrlPr>
                                        <a:rPr lang="en-US" altLang="zh-CN" sz="1200" b="1" i="1" dirty="0">
                                          <a:latin typeface="Cambria Math" panose="02040503050406030204" pitchFamily="18" charset="0"/>
                                          <a:ea typeface="Cambria Math" panose="02040503050406030204" pitchFamily="18" charset="0"/>
                                        </a:rPr>
                                      </m:ctrlPr>
                                    </m:accPr>
                                    <m:e>
                                      <m:r>
                                        <a:rPr lang="en-US" altLang="zh-CN" sz="1200" b="1" i="1" dirty="0">
                                          <a:latin typeface="Cambria Math" panose="02040503050406030204" pitchFamily="18" charset="0"/>
                                          <a:ea typeface="Cambria Math" panose="02040503050406030204" pitchFamily="18" charset="0"/>
                                        </a:rPr>
                                        <m:t>𝒖</m:t>
                                      </m:r>
                                    </m:e>
                                  </m:acc>
                                </m:e>
                                <m:sub>
                                  <m:r>
                                    <a:rPr lang="en-US" altLang="zh-CN" sz="1200" i="1" dirty="0">
                                      <a:latin typeface="Cambria Math" panose="02040503050406030204" pitchFamily="18" charset="0"/>
                                      <a:ea typeface="Cambria Math" panose="02040503050406030204" pitchFamily="18" charset="0"/>
                                    </a:rPr>
                                    <m:t>𝑡</m:t>
                                  </m:r>
                                </m:sub>
                                <m:sup>
                                  <m:r>
                                    <a:rPr lang="en-US" altLang="zh-CN" sz="1200" i="1" dirty="0">
                                      <a:latin typeface="Cambria Math" panose="02040503050406030204" pitchFamily="18" charset="0"/>
                                      <a:ea typeface="Cambria Math" panose="02040503050406030204" pitchFamily="18" charset="0"/>
                                    </a:rPr>
                                    <m:t>−</m:t>
                                  </m:r>
                                  <m:r>
                                    <a:rPr lang="en-US" altLang="zh-CN" sz="1200" i="1" dirty="0">
                                      <a:latin typeface="Cambria Math" panose="02040503050406030204" pitchFamily="18" charset="0"/>
                                      <a:ea typeface="Cambria Math" panose="02040503050406030204" pitchFamily="18" charset="0"/>
                                    </a:rPr>
                                    <m:t>𝑖</m:t>
                                  </m:r>
                                </m:sup>
                              </m:sSubSup>
                            </m:e>
                          </m:d>
                        </m:e>
                      </m:func>
                    </m:oMath>
                  </m:oMathPara>
                </a14:m>
                <a:endParaRPr lang="en-US" sz="1200" dirty="0"/>
              </a:p>
            </p:txBody>
          </p:sp>
        </mc:Choice>
        <mc:Fallback xmlns="">
          <p:sp>
            <p:nvSpPr>
              <p:cNvPr id="19" name="Rectangle 18">
                <a:extLst>
                  <a:ext uri="{FF2B5EF4-FFF2-40B4-BE49-F238E27FC236}">
                    <a16:creationId xmlns:a16="http://schemas.microsoft.com/office/drawing/2014/main" id="{B4FAC260-1E5D-80C3-8C49-AA265559BAE3}"/>
                  </a:ext>
                </a:extLst>
              </p:cNvPr>
              <p:cNvSpPr>
                <a:spLocks noRot="1" noChangeAspect="1" noMove="1" noResize="1" noEditPoints="1" noAdjustHandles="1" noChangeArrowheads="1" noChangeShapeType="1" noTextEdit="1"/>
              </p:cNvSpPr>
              <p:nvPr/>
            </p:nvSpPr>
            <p:spPr>
              <a:xfrm>
                <a:off x="7373388" y="5147811"/>
                <a:ext cx="2230098" cy="300788"/>
              </a:xfrm>
              <a:prstGeom prst="rect">
                <a:avLst/>
              </a:prstGeom>
              <a:blipFill>
                <a:blip r:embed="rId4"/>
                <a:stretch>
                  <a:fillRect r="-822"/>
                </a:stretch>
              </a:blipFill>
            </p:spPr>
            <p:txBody>
              <a:bodyPr/>
              <a:lstStyle/>
              <a:p>
                <a:r>
                  <a:rPr lang="en-US">
                    <a:noFill/>
                  </a:rPr>
                  <a:t> </a:t>
                </a:r>
              </a:p>
            </p:txBody>
          </p:sp>
        </mc:Fallback>
      </mc:AlternateContent>
      <p:cxnSp>
        <p:nvCxnSpPr>
          <p:cNvPr id="67" name="Straight Arrow Connector 66">
            <a:extLst>
              <a:ext uri="{FF2B5EF4-FFF2-40B4-BE49-F238E27FC236}">
                <a16:creationId xmlns:a16="http://schemas.microsoft.com/office/drawing/2014/main" id="{1A5F1065-AE2F-75CA-B432-40DEF96F5ACB}"/>
              </a:ext>
            </a:extLst>
          </p:cNvPr>
          <p:cNvCxnSpPr>
            <a:cxnSpLocks/>
          </p:cNvCxnSpPr>
          <p:nvPr/>
        </p:nvCxnSpPr>
        <p:spPr>
          <a:xfrm>
            <a:off x="7998311" y="3280063"/>
            <a:ext cx="1899" cy="412955"/>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8A2C7D-2514-BB2D-C7DB-ECCF7FAD8540}"/>
              </a:ext>
            </a:extLst>
          </p:cNvPr>
          <p:cNvCxnSpPr>
            <a:cxnSpLocks/>
          </p:cNvCxnSpPr>
          <p:nvPr/>
        </p:nvCxnSpPr>
        <p:spPr>
          <a:xfrm>
            <a:off x="8005105" y="4211800"/>
            <a:ext cx="0" cy="657615"/>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B368CDB-2568-9063-60CE-72688E714747}"/>
                  </a:ext>
                </a:extLst>
              </p:cNvPr>
              <p:cNvSpPr txBox="1"/>
              <p:nvPr/>
            </p:nvSpPr>
            <p:spPr>
              <a:xfrm>
                <a:off x="7165602" y="4860850"/>
                <a:ext cx="1740852" cy="309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1" i="1" dirty="0" smtClean="0">
                              <a:latin typeface="Cambria Math" panose="02040503050406030204" pitchFamily="18" charset="0"/>
                              <a:ea typeface="Cambria Math" panose="02040503050406030204" pitchFamily="18" charset="0"/>
                            </a:rPr>
                          </m:ctrlPr>
                        </m:sSubSupPr>
                        <m:e>
                          <m:acc>
                            <m:accPr>
                              <m:chr m:val="̂"/>
                              <m:ctrlPr>
                                <a:rPr lang="en-US" altLang="zh-CN" sz="1400" b="1" i="1" dirty="0" smtClean="0">
                                  <a:latin typeface="Cambria Math" panose="02040503050406030204" pitchFamily="18" charset="0"/>
                                  <a:ea typeface="Cambria Math" panose="02040503050406030204" pitchFamily="18" charset="0"/>
                                </a:rPr>
                              </m:ctrlPr>
                            </m:accPr>
                            <m:e>
                              <m:r>
                                <a:rPr lang="en-US" altLang="zh-CN" sz="1400" b="1" i="1" dirty="0" smtClean="0">
                                  <a:latin typeface="Cambria Math" panose="02040503050406030204" pitchFamily="18" charset="0"/>
                                  <a:ea typeface="Cambria Math" panose="02040503050406030204" pitchFamily="18" charset="0"/>
                                </a:rPr>
                                <m:t>𝒖</m:t>
                              </m:r>
                            </m:e>
                          </m:acc>
                        </m:e>
                        <m:sub>
                          <m:r>
                            <a:rPr lang="en-US" altLang="zh-CN" sz="1400" b="1" i="1" dirty="0" smtClean="0">
                              <a:latin typeface="Cambria Math" panose="02040503050406030204" pitchFamily="18" charset="0"/>
                              <a:ea typeface="Cambria Math" panose="02040503050406030204" pitchFamily="18" charset="0"/>
                            </a:rPr>
                            <m:t>𝒕</m:t>
                          </m:r>
                        </m:sub>
                        <m:sup>
                          <m:r>
                            <a:rPr lang="en-US" altLang="zh-CN" sz="1400" b="1" i="1" dirty="0" smtClean="0">
                              <a:latin typeface="Cambria Math" panose="02040503050406030204" pitchFamily="18" charset="0"/>
                              <a:ea typeface="Cambria Math" panose="02040503050406030204" pitchFamily="18" charset="0"/>
                            </a:rPr>
                            <m:t>∗</m:t>
                          </m:r>
                        </m:sup>
                      </m:sSubSup>
                      <m:r>
                        <a:rPr lang="en-US" altLang="zh-CN" sz="1400" b="1"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m:t>
                          </m:r>
                          <m:r>
                            <a:rPr lang="en-US" altLang="zh-CN" sz="1400" b="0" i="1" dirty="0" smtClean="0">
                              <a:solidFill>
                                <a:prstClr val="black"/>
                              </a:solidFill>
                              <a:latin typeface="Cambria Math" panose="02040503050406030204" pitchFamily="18" charset="0"/>
                            </a:rPr>
                            <m:t>𝑛</m:t>
                          </m:r>
                        </m:sup>
                      </m:sSubSup>
                      <m:r>
                        <a:rPr lang="en-US" altLang="zh-CN" sz="1400" b="0" i="1" dirty="0" smtClean="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80" name="TextBox 79">
                <a:extLst>
                  <a:ext uri="{FF2B5EF4-FFF2-40B4-BE49-F238E27FC236}">
                    <a16:creationId xmlns:a16="http://schemas.microsoft.com/office/drawing/2014/main" id="{7B368CDB-2568-9063-60CE-72688E714747}"/>
                  </a:ext>
                </a:extLst>
              </p:cNvPr>
              <p:cNvSpPr txBox="1">
                <a:spLocks noRot="1" noChangeAspect="1" noMove="1" noResize="1" noEditPoints="1" noAdjustHandles="1" noChangeArrowheads="1" noChangeShapeType="1" noTextEdit="1"/>
              </p:cNvSpPr>
              <p:nvPr/>
            </p:nvSpPr>
            <p:spPr>
              <a:xfrm>
                <a:off x="7165602" y="4860850"/>
                <a:ext cx="1740852" cy="309315"/>
              </a:xfrm>
              <a:prstGeom prst="rect">
                <a:avLst/>
              </a:prstGeom>
              <a:blipFill>
                <a:blip r:embed="rId5"/>
                <a:stretch>
                  <a:fillRect t="-1961" b="-7843"/>
                </a:stretch>
              </a:blipFill>
            </p:spPr>
            <p:txBody>
              <a:bodyPr/>
              <a:lstStyle/>
              <a:p>
                <a:r>
                  <a:rPr lang="en-US">
                    <a:noFill/>
                  </a:rPr>
                  <a:t> </a:t>
                </a:r>
              </a:p>
            </p:txBody>
          </p:sp>
        </mc:Fallback>
      </mc:AlternateContent>
      <p:pic>
        <p:nvPicPr>
          <p:cNvPr id="81" name="Picture 80" descr="A picture containing elephant, crossword puzzle, green, bath&#10;&#10;Description automatically generated">
            <a:extLst>
              <a:ext uri="{FF2B5EF4-FFF2-40B4-BE49-F238E27FC236}">
                <a16:creationId xmlns:a16="http://schemas.microsoft.com/office/drawing/2014/main" id="{451EC0FB-E928-CC3A-BEC8-11BA36852F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4620" y="4357316"/>
            <a:ext cx="476991" cy="476991"/>
          </a:xfrm>
          <a:prstGeom prst="rect">
            <a:avLst/>
          </a:prstGeom>
        </p:spPr>
      </p:pic>
      <p:sp>
        <p:nvSpPr>
          <p:cNvPr id="4" name="Content Placeholder 2">
            <a:extLst>
              <a:ext uri="{FF2B5EF4-FFF2-40B4-BE49-F238E27FC236}">
                <a16:creationId xmlns:a16="http://schemas.microsoft.com/office/drawing/2014/main" id="{DE8BB481-2206-42E6-B84D-456DEAD19BFC}"/>
              </a:ext>
            </a:extLst>
          </p:cNvPr>
          <p:cNvSpPr txBox="1">
            <a:spLocks/>
          </p:cNvSpPr>
          <p:nvPr/>
        </p:nvSpPr>
        <p:spPr>
          <a:xfrm>
            <a:off x="838200" y="5775260"/>
            <a:ext cx="10515600" cy="39750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unrestricted joint action estimator Qˆ∗ , which serves as a baseline estimator of Q∗ and allows the computation of counterfactual predictions from a quick local search</a:t>
            </a:r>
          </a:p>
        </p:txBody>
      </p:sp>
      <p:pic>
        <p:nvPicPr>
          <p:cNvPr id="5" name="Picture 4" descr="A picture containing text, watch&#10;&#10;Description automatically generated">
            <a:extLst>
              <a:ext uri="{FF2B5EF4-FFF2-40B4-BE49-F238E27FC236}">
                <a16:creationId xmlns:a16="http://schemas.microsoft.com/office/drawing/2014/main" id="{1F6B1D63-B70C-C133-B65F-A9A50E81DC82}"/>
              </a:ext>
            </a:extLst>
          </p:cNvPr>
          <p:cNvPicPr>
            <a:picLocks noChangeAspect="1"/>
          </p:cNvPicPr>
          <p:nvPr/>
        </p:nvPicPr>
        <p:blipFill>
          <a:blip r:embed="rId7"/>
          <a:stretch>
            <a:fillRect/>
          </a:stretch>
        </p:blipFill>
        <p:spPr>
          <a:xfrm>
            <a:off x="755531" y="2213081"/>
            <a:ext cx="6411220" cy="695422"/>
          </a:xfrm>
          <a:prstGeom prst="rect">
            <a:avLst/>
          </a:prstGeom>
        </p:spPr>
      </p:pic>
      <p:pic>
        <p:nvPicPr>
          <p:cNvPr id="7" name="Picture 6" descr="Text, letter&#10;&#10;Description automatically generated">
            <a:extLst>
              <a:ext uri="{FF2B5EF4-FFF2-40B4-BE49-F238E27FC236}">
                <a16:creationId xmlns:a16="http://schemas.microsoft.com/office/drawing/2014/main" id="{453C6506-354D-4C97-4640-2DA08136BC02}"/>
              </a:ext>
            </a:extLst>
          </p:cNvPr>
          <p:cNvPicPr>
            <a:picLocks noChangeAspect="1"/>
          </p:cNvPicPr>
          <p:nvPr/>
        </p:nvPicPr>
        <p:blipFill rotWithShape="1">
          <a:blip r:embed="rId8"/>
          <a:srcRect t="52356" b="317"/>
          <a:stretch/>
        </p:blipFill>
        <p:spPr>
          <a:xfrm>
            <a:off x="1468191" y="1685943"/>
            <a:ext cx="4134427" cy="495943"/>
          </a:xfrm>
          <a:prstGeom prst="rect">
            <a:avLst/>
          </a:prstGeom>
        </p:spPr>
      </p:pic>
    </p:spTree>
    <p:extLst>
      <p:ext uri="{BB962C8B-B14F-4D97-AF65-F5344CB8AC3E}">
        <p14:creationId xmlns:p14="http://schemas.microsoft.com/office/powerpoint/2010/main" val="2504368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7BB-0D87-CEA7-4DA4-04E87E4EB1F8}"/>
              </a:ext>
            </a:extLst>
          </p:cNvPr>
          <p:cNvSpPr>
            <a:spLocks noGrp="1"/>
          </p:cNvSpPr>
          <p:nvPr>
            <p:ph type="title"/>
          </p:nvPr>
        </p:nvSpPr>
        <p:spPr/>
        <p:txBody>
          <a:bodyPr/>
          <a:lstStyle/>
          <a:p>
            <a:r>
              <a:rPr lang="en-US" b="1" dirty="0"/>
              <a:t>General Framework : VAE</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4FAC260-1E5D-80C3-8C49-AA265559BAE3}"/>
                  </a:ext>
                </a:extLst>
              </p:cNvPr>
              <p:cNvSpPr/>
              <p:nvPr/>
            </p:nvSpPr>
            <p:spPr>
              <a:xfrm>
                <a:off x="7373388" y="5147811"/>
                <a:ext cx="2230098" cy="300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𝑢</m:t>
                              </m:r>
                            </m:e>
                          </m:acc>
                        </m:e>
                        <m:sub>
                          <m:r>
                            <a:rPr lang="en-US" sz="1200" b="0" i="1" smtClean="0">
                              <a:latin typeface="Cambria Math" panose="02040503050406030204" pitchFamily="18" charset="0"/>
                            </a:rPr>
                            <m:t>𝑖</m:t>
                          </m:r>
                        </m:sub>
                        <m:sup>
                          <m:r>
                            <a:rPr lang="en-US" sz="1200" b="0" i="1" smtClean="0">
                              <a:latin typeface="Cambria Math" panose="02040503050406030204" pitchFamily="18" charset="0"/>
                            </a:rPr>
                            <m:t>∗</m:t>
                          </m:r>
                        </m:sup>
                      </m:sSubSup>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argmax</m:t>
                          </m:r>
                        </m:fName>
                        <m:e>
                          <m:acc>
                            <m:accPr>
                              <m:chr m:val="̂"/>
                              <m:ctrlPr>
                                <a:rPr lang="en-US" sz="1200" i="1">
                                  <a:latin typeface="Cambria Math" panose="02040503050406030204" pitchFamily="18" charset="0"/>
                                </a:rPr>
                              </m:ctrlPr>
                            </m:accPr>
                            <m:e>
                              <m:sSup>
                                <m:sSupPr>
                                  <m:ctrlPr>
                                    <a:rPr lang="en-US" sz="1200" i="1">
                                      <a:latin typeface="Cambria Math" panose="02040503050406030204" pitchFamily="18" charset="0"/>
                                    </a:rPr>
                                  </m:ctrlPr>
                                </m:sSupPr>
                                <m:e>
                                  <m:r>
                                    <a:rPr lang="en-US" altLang="zh-CN" sz="1200" i="1">
                                      <a:latin typeface="Cambria Math" panose="02040503050406030204" pitchFamily="18" charset="0"/>
                                    </a:rPr>
                                    <m:t>𝑄</m:t>
                                  </m:r>
                                </m:e>
                                <m:sup>
                                  <m:r>
                                    <a:rPr lang="en-US" sz="1200" i="1">
                                      <a:latin typeface="Cambria Math" panose="02040503050406030204" pitchFamily="18" charset="0"/>
                                    </a:rPr>
                                    <m:t>∗</m:t>
                                  </m:r>
                                </m:sup>
                              </m:sSup>
                            </m:e>
                          </m:acc>
                          <m:d>
                            <m:dPr>
                              <m:ctrlPr>
                                <a:rPr lang="en-US" altLang="zh-CN" sz="1200" i="1" dirty="0">
                                  <a:latin typeface="Cambria Math" panose="02040503050406030204" pitchFamily="18" charset="0"/>
                                </a:rPr>
                              </m:ctrlPr>
                            </m:dPr>
                            <m:e>
                              <m:r>
                                <m:rPr>
                                  <m:nor/>
                                </m:rPr>
                                <a:rPr lang="en-US" altLang="zh-CN" sz="1200" b="1" dirty="0"/>
                                <m:t>﹒</m:t>
                              </m:r>
                              <m:r>
                                <a:rPr lang="en-US" altLang="zh-CN" sz="1200" b="1"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b="1" i="1" dirty="0">
                                      <a:latin typeface="Cambria Math" panose="02040503050406030204" pitchFamily="18" charset="0"/>
                                    </a:rPr>
                                    <m:t>𝒔</m:t>
                                  </m:r>
                                </m:e>
                                <m:sub>
                                  <m:r>
                                    <a:rPr lang="en-US" altLang="zh-CN" sz="1200" i="1" dirty="0">
                                      <a:latin typeface="Cambria Math" panose="02040503050406030204" pitchFamily="18" charset="0"/>
                                    </a:rPr>
                                    <m:t>𝑡</m:t>
                                  </m:r>
                                </m:sub>
                              </m:sSub>
                              <m:r>
                                <a:rPr lang="en-US" altLang="zh-CN" sz="1200"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b="1" i="1" dirty="0">
                                      <a:latin typeface="Cambria Math" panose="02040503050406030204" pitchFamily="18" charset="0"/>
                                    </a:rPr>
                                    <m:t>𝝉</m:t>
                                  </m:r>
                                </m:e>
                                <m:sub>
                                  <m:r>
                                    <a:rPr lang="en-US" altLang="zh-CN" sz="1200" i="1" dirty="0">
                                      <a:latin typeface="Cambria Math" panose="02040503050406030204" pitchFamily="18" charset="0"/>
                                    </a:rPr>
                                    <m:t>𝑡</m:t>
                                  </m:r>
                                </m:sub>
                              </m:sSub>
                              <m:r>
                                <a:rPr lang="en-US" altLang="zh-CN" sz="1200" i="1" dirty="0">
                                  <a:latin typeface="Cambria Math" panose="02040503050406030204" pitchFamily="18" charset="0"/>
                                </a:rPr>
                                <m:t>,</m:t>
                              </m:r>
                              <m:sSubSup>
                                <m:sSubSupPr>
                                  <m:ctrlPr>
                                    <a:rPr lang="en-US" altLang="zh-CN" sz="1200" i="1" dirty="0">
                                      <a:latin typeface="Cambria Math" panose="02040503050406030204" pitchFamily="18" charset="0"/>
                                      <a:ea typeface="Cambria Math" panose="02040503050406030204" pitchFamily="18" charset="0"/>
                                    </a:rPr>
                                  </m:ctrlPr>
                                </m:sSubSupPr>
                                <m:e>
                                  <m:acc>
                                    <m:accPr>
                                      <m:chr m:val="̂"/>
                                      <m:ctrlPr>
                                        <a:rPr lang="en-US" altLang="zh-CN" sz="1200" b="1" i="1" dirty="0">
                                          <a:latin typeface="Cambria Math" panose="02040503050406030204" pitchFamily="18" charset="0"/>
                                          <a:ea typeface="Cambria Math" panose="02040503050406030204" pitchFamily="18" charset="0"/>
                                        </a:rPr>
                                      </m:ctrlPr>
                                    </m:accPr>
                                    <m:e>
                                      <m:r>
                                        <a:rPr lang="en-US" altLang="zh-CN" sz="1200" b="1" i="1" dirty="0">
                                          <a:latin typeface="Cambria Math" panose="02040503050406030204" pitchFamily="18" charset="0"/>
                                          <a:ea typeface="Cambria Math" panose="02040503050406030204" pitchFamily="18" charset="0"/>
                                        </a:rPr>
                                        <m:t>𝒖</m:t>
                                      </m:r>
                                    </m:e>
                                  </m:acc>
                                </m:e>
                                <m:sub>
                                  <m:r>
                                    <a:rPr lang="en-US" altLang="zh-CN" sz="1200" i="1" dirty="0">
                                      <a:latin typeface="Cambria Math" panose="02040503050406030204" pitchFamily="18" charset="0"/>
                                      <a:ea typeface="Cambria Math" panose="02040503050406030204" pitchFamily="18" charset="0"/>
                                    </a:rPr>
                                    <m:t>𝑡</m:t>
                                  </m:r>
                                </m:sub>
                                <m:sup>
                                  <m:r>
                                    <a:rPr lang="en-US" altLang="zh-CN" sz="1200" i="1" dirty="0">
                                      <a:latin typeface="Cambria Math" panose="02040503050406030204" pitchFamily="18" charset="0"/>
                                      <a:ea typeface="Cambria Math" panose="02040503050406030204" pitchFamily="18" charset="0"/>
                                    </a:rPr>
                                    <m:t>−</m:t>
                                  </m:r>
                                  <m:r>
                                    <a:rPr lang="en-US" altLang="zh-CN" sz="1200" i="1" dirty="0">
                                      <a:latin typeface="Cambria Math" panose="02040503050406030204" pitchFamily="18" charset="0"/>
                                      <a:ea typeface="Cambria Math" panose="02040503050406030204" pitchFamily="18" charset="0"/>
                                    </a:rPr>
                                    <m:t>𝑖</m:t>
                                  </m:r>
                                </m:sup>
                              </m:sSubSup>
                            </m:e>
                          </m:d>
                        </m:e>
                      </m:func>
                    </m:oMath>
                  </m:oMathPara>
                </a14:m>
                <a:endParaRPr lang="en-US" sz="1200" dirty="0"/>
              </a:p>
            </p:txBody>
          </p:sp>
        </mc:Choice>
        <mc:Fallback xmlns="">
          <p:sp>
            <p:nvSpPr>
              <p:cNvPr id="19" name="Rectangle 18">
                <a:extLst>
                  <a:ext uri="{FF2B5EF4-FFF2-40B4-BE49-F238E27FC236}">
                    <a16:creationId xmlns:a16="http://schemas.microsoft.com/office/drawing/2014/main" id="{B4FAC260-1E5D-80C3-8C49-AA265559BAE3}"/>
                  </a:ext>
                </a:extLst>
              </p:cNvPr>
              <p:cNvSpPr>
                <a:spLocks noRot="1" noChangeAspect="1" noMove="1" noResize="1" noEditPoints="1" noAdjustHandles="1" noChangeArrowheads="1" noChangeShapeType="1" noTextEdit="1"/>
              </p:cNvSpPr>
              <p:nvPr/>
            </p:nvSpPr>
            <p:spPr>
              <a:xfrm>
                <a:off x="7373388" y="5147811"/>
                <a:ext cx="2230098" cy="300788"/>
              </a:xfrm>
              <a:prstGeom prst="rect">
                <a:avLst/>
              </a:prstGeom>
              <a:blipFill>
                <a:blip r:embed="rId2"/>
                <a:stretch>
                  <a:fillRect r="-822"/>
                </a:stretch>
              </a:blipFill>
            </p:spPr>
            <p:txBody>
              <a:bodyPr/>
              <a:lstStyle/>
              <a:p>
                <a:r>
                  <a:rPr lang="en-US">
                    <a:noFill/>
                  </a:rPr>
                  <a:t> </a:t>
                </a:r>
              </a:p>
            </p:txBody>
          </p:sp>
        </mc:Fallback>
      </mc:AlternateContent>
      <p:sp>
        <p:nvSpPr>
          <p:cNvPr id="40" name="Rectangle: Rounded Corners 46">
            <a:extLst>
              <a:ext uri="{FF2B5EF4-FFF2-40B4-BE49-F238E27FC236}">
                <a16:creationId xmlns:a16="http://schemas.microsoft.com/office/drawing/2014/main" id="{638CFDD1-C31C-A95B-4CA1-60C5A069D56C}"/>
              </a:ext>
            </a:extLst>
          </p:cNvPr>
          <p:cNvSpPr/>
          <p:nvPr/>
        </p:nvSpPr>
        <p:spPr>
          <a:xfrm>
            <a:off x="9156501" y="3558178"/>
            <a:ext cx="506871" cy="220841"/>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sp>
        <p:nvSpPr>
          <p:cNvPr id="50" name="Rectangle 49">
            <a:extLst>
              <a:ext uri="{FF2B5EF4-FFF2-40B4-BE49-F238E27FC236}">
                <a16:creationId xmlns:a16="http://schemas.microsoft.com/office/drawing/2014/main" id="{8AEDA37D-0740-AD5E-8DD1-E4CB0EC7BDBA}"/>
              </a:ext>
            </a:extLst>
          </p:cNvPr>
          <p:cNvSpPr/>
          <p:nvPr/>
        </p:nvSpPr>
        <p:spPr>
          <a:xfrm>
            <a:off x="9181136" y="3523123"/>
            <a:ext cx="471219" cy="307777"/>
          </a:xfrm>
          <a:prstGeom prst="rect">
            <a:avLst/>
          </a:prstGeom>
        </p:spPr>
        <p:txBody>
          <a:bodyPr wrap="none">
            <a:spAutoFit/>
          </a:bodyPr>
          <a:lstStyle/>
          <a:p>
            <a:pPr lvl="0" algn="ctr"/>
            <a:r>
              <a:rPr lang="en-US" sz="1400" dirty="0">
                <a:solidFill>
                  <a:prstClr val="black"/>
                </a:solidFill>
              </a:rPr>
              <a:t>VAE</a:t>
            </a:r>
            <a:endParaRPr lang="en-US" sz="1400" i="1" dirty="0">
              <a:solidFill>
                <a:prstClr val="black"/>
              </a:solidFill>
            </a:endParaRPr>
          </a:p>
        </p:txBody>
      </p:sp>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9D9E7521-D725-D3B0-043A-8297C5124138}"/>
                  </a:ext>
                </a:extLst>
              </p:cNvPr>
              <p:cNvSpPr/>
              <p:nvPr/>
            </p:nvSpPr>
            <p:spPr>
              <a:xfrm>
                <a:off x="9253751" y="3926341"/>
                <a:ext cx="38504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𝑜</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400" dirty="0"/>
              </a:p>
            </p:txBody>
          </p:sp>
        </mc:Choice>
        <mc:Fallback xmlns="">
          <p:sp>
            <p:nvSpPr>
              <p:cNvPr id="58" name="Rectangle 57">
                <a:extLst>
                  <a:ext uri="{FF2B5EF4-FFF2-40B4-BE49-F238E27FC236}">
                    <a16:creationId xmlns:a16="http://schemas.microsoft.com/office/drawing/2014/main" id="{9D9E7521-D725-D3B0-043A-8297C5124138}"/>
                  </a:ext>
                </a:extLst>
              </p:cNvPr>
              <p:cNvSpPr>
                <a:spLocks noRot="1" noChangeAspect="1" noMove="1" noResize="1" noEditPoints="1" noAdjustHandles="1" noChangeArrowheads="1" noChangeShapeType="1" noTextEdit="1"/>
              </p:cNvSpPr>
              <p:nvPr/>
            </p:nvSpPr>
            <p:spPr>
              <a:xfrm>
                <a:off x="9253751" y="3926341"/>
                <a:ext cx="385042" cy="317972"/>
              </a:xfrm>
              <a:prstGeom prst="rect">
                <a:avLst/>
              </a:prstGeom>
              <a:blipFill>
                <a:blip r:embed="rId3"/>
                <a:stretch>
                  <a:fillRect/>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47A789EC-53C8-39FA-C6B5-D55C01993A72}"/>
              </a:ext>
            </a:extLst>
          </p:cNvPr>
          <p:cNvCxnSpPr>
            <a:cxnSpLocks/>
          </p:cNvCxnSpPr>
          <p:nvPr/>
        </p:nvCxnSpPr>
        <p:spPr>
          <a:xfrm flipH="1" flipV="1">
            <a:off x="9414504" y="3781918"/>
            <a:ext cx="2241" cy="228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EF25F4A6-A7B7-1ABF-E2B6-21725EAAA6B6}"/>
                  </a:ext>
                </a:extLst>
              </p:cNvPr>
              <p:cNvSpPr/>
              <p:nvPr/>
            </p:nvSpPr>
            <p:spPr>
              <a:xfrm>
                <a:off x="9194697" y="3078980"/>
                <a:ext cx="44409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𝑚</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000" dirty="0"/>
              </a:p>
            </p:txBody>
          </p:sp>
        </mc:Choice>
        <mc:Fallback xmlns="">
          <p:sp>
            <p:nvSpPr>
              <p:cNvPr id="70" name="Rectangle 69">
                <a:extLst>
                  <a:ext uri="{FF2B5EF4-FFF2-40B4-BE49-F238E27FC236}">
                    <a16:creationId xmlns:a16="http://schemas.microsoft.com/office/drawing/2014/main" id="{EF25F4A6-A7B7-1ABF-E2B6-21725EAAA6B6}"/>
                  </a:ext>
                </a:extLst>
              </p:cNvPr>
              <p:cNvSpPr>
                <a:spLocks noRot="1" noChangeAspect="1" noMove="1" noResize="1" noEditPoints="1" noAdjustHandles="1" noChangeArrowheads="1" noChangeShapeType="1" noTextEdit="1"/>
              </p:cNvSpPr>
              <p:nvPr/>
            </p:nvSpPr>
            <p:spPr>
              <a:xfrm>
                <a:off x="9194697" y="3078980"/>
                <a:ext cx="444096" cy="317972"/>
              </a:xfrm>
              <a:prstGeom prst="rect">
                <a:avLst/>
              </a:prstGeom>
              <a:blipFill>
                <a:blip r:embed="rId4"/>
                <a:stretch>
                  <a:fillRect/>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A787E418-17DF-7ECB-BDD0-79C60177D63F}"/>
              </a:ext>
            </a:extLst>
          </p:cNvPr>
          <p:cNvCxnSpPr>
            <a:cxnSpLocks/>
          </p:cNvCxnSpPr>
          <p:nvPr/>
        </p:nvCxnSpPr>
        <p:spPr>
          <a:xfrm flipH="1" flipV="1">
            <a:off x="9401246" y="3328526"/>
            <a:ext cx="2241" cy="228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Curved 56">
            <a:extLst>
              <a:ext uri="{FF2B5EF4-FFF2-40B4-BE49-F238E27FC236}">
                <a16:creationId xmlns:a16="http://schemas.microsoft.com/office/drawing/2014/main" id="{AD024A48-1A0A-E770-3DDD-75B5BF0D7875}"/>
              </a:ext>
            </a:extLst>
          </p:cNvPr>
          <p:cNvCxnSpPr>
            <a:cxnSpLocks/>
          </p:cNvCxnSpPr>
          <p:nvPr/>
        </p:nvCxnSpPr>
        <p:spPr>
          <a:xfrm flipV="1">
            <a:off x="8752216" y="4241288"/>
            <a:ext cx="666477" cy="751866"/>
          </a:xfrm>
          <a:prstGeom prst="curvedConnector2">
            <a:avLst/>
          </a:prstGeom>
          <a:ln w="1905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B368CDB-2568-9063-60CE-72688E714747}"/>
                  </a:ext>
                </a:extLst>
              </p:cNvPr>
              <p:cNvSpPr txBox="1"/>
              <p:nvPr/>
            </p:nvSpPr>
            <p:spPr>
              <a:xfrm>
                <a:off x="7165602" y="4860850"/>
                <a:ext cx="1740852" cy="309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1" i="1" dirty="0" smtClean="0">
                              <a:latin typeface="Cambria Math" panose="02040503050406030204" pitchFamily="18" charset="0"/>
                              <a:ea typeface="Cambria Math" panose="02040503050406030204" pitchFamily="18" charset="0"/>
                            </a:rPr>
                          </m:ctrlPr>
                        </m:sSubSupPr>
                        <m:e>
                          <m:acc>
                            <m:accPr>
                              <m:chr m:val="̂"/>
                              <m:ctrlPr>
                                <a:rPr lang="en-US" altLang="zh-CN" sz="1400" b="1" i="1" dirty="0" smtClean="0">
                                  <a:latin typeface="Cambria Math" panose="02040503050406030204" pitchFamily="18" charset="0"/>
                                  <a:ea typeface="Cambria Math" panose="02040503050406030204" pitchFamily="18" charset="0"/>
                                </a:rPr>
                              </m:ctrlPr>
                            </m:accPr>
                            <m:e>
                              <m:r>
                                <a:rPr lang="en-US" altLang="zh-CN" sz="1400" b="1" i="1" dirty="0" smtClean="0">
                                  <a:latin typeface="Cambria Math" panose="02040503050406030204" pitchFamily="18" charset="0"/>
                                  <a:ea typeface="Cambria Math" panose="02040503050406030204" pitchFamily="18" charset="0"/>
                                </a:rPr>
                                <m:t>𝒖</m:t>
                              </m:r>
                            </m:e>
                          </m:acc>
                        </m:e>
                        <m:sub>
                          <m:r>
                            <a:rPr lang="en-US" altLang="zh-CN" sz="1400" b="1" i="1" dirty="0" smtClean="0">
                              <a:latin typeface="Cambria Math" panose="02040503050406030204" pitchFamily="18" charset="0"/>
                              <a:ea typeface="Cambria Math" panose="02040503050406030204" pitchFamily="18" charset="0"/>
                            </a:rPr>
                            <m:t>𝒕</m:t>
                          </m:r>
                        </m:sub>
                        <m:sup>
                          <m:r>
                            <a:rPr lang="en-US" altLang="zh-CN" sz="1400" b="1" i="1" dirty="0" smtClean="0">
                              <a:latin typeface="Cambria Math" panose="02040503050406030204" pitchFamily="18" charset="0"/>
                              <a:ea typeface="Cambria Math" panose="02040503050406030204" pitchFamily="18" charset="0"/>
                            </a:rPr>
                            <m:t>∗</m:t>
                          </m:r>
                        </m:sup>
                      </m:sSubSup>
                      <m:r>
                        <a:rPr lang="en-US" altLang="zh-CN" sz="1400" b="1"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m:t>
                          </m:r>
                          <m:r>
                            <a:rPr lang="en-US" altLang="zh-CN" sz="1400" b="0" i="1" dirty="0" smtClean="0">
                              <a:solidFill>
                                <a:prstClr val="black"/>
                              </a:solidFill>
                              <a:latin typeface="Cambria Math" panose="02040503050406030204" pitchFamily="18" charset="0"/>
                            </a:rPr>
                            <m:t>𝑛</m:t>
                          </m:r>
                        </m:sup>
                      </m:sSubSup>
                      <m:r>
                        <a:rPr lang="en-US" altLang="zh-CN" sz="1400" b="0" i="1" dirty="0" smtClean="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80" name="TextBox 79">
                <a:extLst>
                  <a:ext uri="{FF2B5EF4-FFF2-40B4-BE49-F238E27FC236}">
                    <a16:creationId xmlns:a16="http://schemas.microsoft.com/office/drawing/2014/main" id="{7B368CDB-2568-9063-60CE-72688E714747}"/>
                  </a:ext>
                </a:extLst>
              </p:cNvPr>
              <p:cNvSpPr txBox="1">
                <a:spLocks noRot="1" noChangeAspect="1" noMove="1" noResize="1" noEditPoints="1" noAdjustHandles="1" noChangeArrowheads="1" noChangeShapeType="1" noTextEdit="1"/>
              </p:cNvSpPr>
              <p:nvPr/>
            </p:nvSpPr>
            <p:spPr>
              <a:xfrm>
                <a:off x="7165602" y="4860850"/>
                <a:ext cx="1740852" cy="309315"/>
              </a:xfrm>
              <a:prstGeom prst="rect">
                <a:avLst/>
              </a:prstGeom>
              <a:blipFill>
                <a:blip r:embed="rId5"/>
                <a:stretch>
                  <a:fillRect t="-1961" b="-7843"/>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1FDA84F-9D39-0F25-D5FA-3385C0C8C687}"/>
              </a:ext>
            </a:extLst>
          </p:cNvPr>
          <p:cNvSpPr txBox="1">
            <a:spLocks/>
          </p:cNvSpPr>
          <p:nvPr/>
        </p:nvSpPr>
        <p:spPr>
          <a:xfrm>
            <a:off x="838200" y="5775260"/>
            <a:ext cx="10515600" cy="39750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assisted information generating module, which is able to utilize the deep variational bottleneck method to encode the counterfactual optimal joint action selection</a:t>
            </a:r>
          </a:p>
        </p:txBody>
      </p:sp>
      <p:pic>
        <p:nvPicPr>
          <p:cNvPr id="5" name="Picture 4">
            <a:extLst>
              <a:ext uri="{FF2B5EF4-FFF2-40B4-BE49-F238E27FC236}">
                <a16:creationId xmlns:a16="http://schemas.microsoft.com/office/drawing/2014/main" id="{D963FE7E-2670-2D68-6F30-8B22FC72DA74}"/>
              </a:ext>
            </a:extLst>
          </p:cNvPr>
          <p:cNvPicPr>
            <a:picLocks noChangeAspect="1"/>
          </p:cNvPicPr>
          <p:nvPr/>
        </p:nvPicPr>
        <p:blipFill>
          <a:blip r:embed="rId6"/>
          <a:stretch>
            <a:fillRect/>
          </a:stretch>
        </p:blipFill>
        <p:spPr>
          <a:xfrm>
            <a:off x="1216404" y="2922585"/>
            <a:ext cx="4541388" cy="687244"/>
          </a:xfrm>
          <a:prstGeom prst="rect">
            <a:avLst/>
          </a:prstGeom>
        </p:spPr>
      </p:pic>
    </p:spTree>
    <p:extLst>
      <p:ext uri="{BB962C8B-B14F-4D97-AF65-F5344CB8AC3E}">
        <p14:creationId xmlns:p14="http://schemas.microsoft.com/office/powerpoint/2010/main" val="210123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7BB-0D87-CEA7-4DA4-04E87E4EB1F8}"/>
              </a:ext>
            </a:extLst>
          </p:cNvPr>
          <p:cNvSpPr>
            <a:spLocks noGrp="1"/>
          </p:cNvSpPr>
          <p:nvPr>
            <p:ph type="title"/>
          </p:nvPr>
        </p:nvSpPr>
        <p:spPr/>
        <p:txBody>
          <a:bodyPr/>
          <a:lstStyle/>
          <a:p>
            <a:r>
              <a:rPr lang="en-US" b="1" dirty="0"/>
              <a:t>General Framework: Policy Network</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095AFD2-D811-D388-C31D-EBA6B56E550B}"/>
                  </a:ext>
                </a:extLst>
              </p:cNvPr>
              <p:cNvSpPr/>
              <p:nvPr/>
            </p:nvSpPr>
            <p:spPr>
              <a:xfrm>
                <a:off x="3974354" y="5023505"/>
                <a:ext cx="38504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𝑜</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400" dirty="0"/>
              </a:p>
            </p:txBody>
          </p:sp>
        </mc:Choice>
        <mc:Fallback xmlns="">
          <p:sp>
            <p:nvSpPr>
              <p:cNvPr id="11" name="Rectangle 10">
                <a:extLst>
                  <a:ext uri="{FF2B5EF4-FFF2-40B4-BE49-F238E27FC236}">
                    <a16:creationId xmlns:a16="http://schemas.microsoft.com/office/drawing/2014/main" id="{A095AFD2-D811-D388-C31D-EBA6B56E550B}"/>
                  </a:ext>
                </a:extLst>
              </p:cNvPr>
              <p:cNvSpPr>
                <a:spLocks noRot="1" noChangeAspect="1" noMove="1" noResize="1" noEditPoints="1" noAdjustHandles="1" noChangeArrowheads="1" noChangeShapeType="1" noTextEdit="1"/>
              </p:cNvSpPr>
              <p:nvPr/>
            </p:nvSpPr>
            <p:spPr>
              <a:xfrm>
                <a:off x="3974354" y="5023505"/>
                <a:ext cx="385042" cy="317972"/>
              </a:xfrm>
              <a:prstGeom prst="rect">
                <a:avLst/>
              </a:prstGeom>
              <a:blipFill>
                <a:blip r:embed="rId2"/>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42EF31C2-FF6C-D177-14C4-8D28CD51B432}"/>
              </a:ext>
            </a:extLst>
          </p:cNvPr>
          <p:cNvCxnSpPr>
            <a:cxnSpLocks/>
          </p:cNvCxnSpPr>
          <p:nvPr/>
        </p:nvCxnSpPr>
        <p:spPr>
          <a:xfrm flipV="1">
            <a:off x="3282122" y="4055766"/>
            <a:ext cx="6888" cy="35863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36E4-B2EE-0269-5232-4257DC266B18}"/>
              </a:ext>
            </a:extLst>
          </p:cNvPr>
          <p:cNvCxnSpPr>
            <a:cxnSpLocks/>
          </p:cNvCxnSpPr>
          <p:nvPr/>
        </p:nvCxnSpPr>
        <p:spPr>
          <a:xfrm flipV="1">
            <a:off x="4146236" y="4926293"/>
            <a:ext cx="0" cy="1730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14">
            <a:extLst>
              <a:ext uri="{FF2B5EF4-FFF2-40B4-BE49-F238E27FC236}">
                <a16:creationId xmlns:a16="http://schemas.microsoft.com/office/drawing/2014/main" id="{1264031D-39C4-74A6-0027-2AC4EE705025}"/>
              </a:ext>
            </a:extLst>
          </p:cNvPr>
          <p:cNvCxnSpPr>
            <a:cxnSpLocks/>
          </p:cNvCxnSpPr>
          <p:nvPr/>
        </p:nvCxnSpPr>
        <p:spPr>
          <a:xfrm rot="10800000">
            <a:off x="3294507" y="4658233"/>
            <a:ext cx="862838" cy="268059"/>
          </a:xfrm>
          <a:prstGeom prst="bent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44">
            <a:extLst>
              <a:ext uri="{FF2B5EF4-FFF2-40B4-BE49-F238E27FC236}">
                <a16:creationId xmlns:a16="http://schemas.microsoft.com/office/drawing/2014/main" id="{30672E7C-1938-F33E-CE21-9C6BC02A05A7}"/>
              </a:ext>
            </a:extLst>
          </p:cNvPr>
          <p:cNvSpPr/>
          <p:nvPr/>
        </p:nvSpPr>
        <p:spPr>
          <a:xfrm>
            <a:off x="2901033" y="4422024"/>
            <a:ext cx="797987" cy="243827"/>
          </a:xfrm>
          <a:prstGeom prst="roundRect">
            <a:avLst/>
          </a:prstGeom>
          <a:noFill/>
          <a:ln w="1905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sp>
        <p:nvSpPr>
          <p:cNvPr id="79" name="Rectangle 78">
            <a:extLst>
              <a:ext uri="{FF2B5EF4-FFF2-40B4-BE49-F238E27FC236}">
                <a16:creationId xmlns:a16="http://schemas.microsoft.com/office/drawing/2014/main" id="{81A1DECC-75DB-4954-1B4C-364E7AEE64F6}"/>
              </a:ext>
            </a:extLst>
          </p:cNvPr>
          <p:cNvSpPr/>
          <p:nvPr/>
        </p:nvSpPr>
        <p:spPr>
          <a:xfrm>
            <a:off x="2815322" y="4397257"/>
            <a:ext cx="963790" cy="292388"/>
          </a:xfrm>
          <a:prstGeom prst="rect">
            <a:avLst/>
          </a:prstGeom>
        </p:spPr>
        <p:txBody>
          <a:bodyPr wrap="none">
            <a:spAutoFit/>
          </a:bodyPr>
          <a:lstStyle/>
          <a:p>
            <a:pPr lvl="0" algn="ctr"/>
            <a:r>
              <a:rPr lang="en-US" sz="1300" dirty="0">
                <a:solidFill>
                  <a:prstClr val="black"/>
                </a:solidFill>
              </a:rPr>
              <a:t>Local Policy</a:t>
            </a:r>
            <a:endParaRPr lang="en-US" sz="1300" i="1" dirty="0">
              <a:solidFill>
                <a:prstClr val="black"/>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B794B63-E023-1320-6B67-D25959511325}"/>
                  </a:ext>
                </a:extLst>
              </p:cNvPr>
              <p:cNvSpPr/>
              <p:nvPr/>
            </p:nvSpPr>
            <p:spPr>
              <a:xfrm>
                <a:off x="3115262" y="3755257"/>
                <a:ext cx="39600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a:solidFill>
                                <a:prstClr val="black"/>
                              </a:solidFill>
                              <a:latin typeface="Cambria Math" panose="02040503050406030204" pitchFamily="18" charset="0"/>
                            </a:rPr>
                          </m:ctrlPr>
                        </m:sSubSupPr>
                        <m:e>
                          <m:r>
                            <a:rPr lang="en-US" altLang="zh-CN" sz="1400" i="1" dirty="0">
                              <a:solidFill>
                                <a:prstClr val="black"/>
                              </a:solidFill>
                              <a:latin typeface="Cambria Math" panose="02040503050406030204" pitchFamily="18" charset="0"/>
                            </a:rPr>
                            <m:t>𝑢</m:t>
                          </m:r>
                        </m:e>
                        <m:sub>
                          <m:r>
                            <a:rPr lang="en-US" altLang="zh-CN" sz="1400" i="1" dirty="0">
                              <a:solidFill>
                                <a:prstClr val="black"/>
                              </a:solidFill>
                              <a:latin typeface="Cambria Math" panose="02040503050406030204" pitchFamily="18" charset="0"/>
                            </a:rPr>
                            <m:t>𝑡</m:t>
                          </m:r>
                        </m:sub>
                        <m:sup>
                          <m:r>
                            <a:rPr lang="en-US" altLang="zh-CN" sz="1400" i="1" dirty="0">
                              <a:solidFill>
                                <a:prstClr val="black"/>
                              </a:solidFill>
                              <a:latin typeface="Cambria Math" panose="02040503050406030204" pitchFamily="18" charset="0"/>
                            </a:rPr>
                            <m:t>𝑖</m:t>
                          </m:r>
                        </m:sup>
                      </m:sSubSup>
                    </m:oMath>
                  </m:oMathPara>
                </a14:m>
                <a:endParaRPr lang="en-US" dirty="0"/>
              </a:p>
            </p:txBody>
          </p:sp>
        </mc:Choice>
        <mc:Fallback xmlns="">
          <p:sp>
            <p:nvSpPr>
              <p:cNvPr id="4" name="Rectangle 3">
                <a:extLst>
                  <a:ext uri="{FF2B5EF4-FFF2-40B4-BE49-F238E27FC236}">
                    <a16:creationId xmlns:a16="http://schemas.microsoft.com/office/drawing/2014/main" id="{AB794B63-E023-1320-6B67-D25959511325}"/>
                  </a:ext>
                </a:extLst>
              </p:cNvPr>
              <p:cNvSpPr>
                <a:spLocks noRot="1" noChangeAspect="1" noMove="1" noResize="1" noEditPoints="1" noAdjustHandles="1" noChangeArrowheads="1" noChangeShapeType="1" noTextEdit="1"/>
              </p:cNvSpPr>
              <p:nvPr/>
            </p:nvSpPr>
            <p:spPr>
              <a:xfrm>
                <a:off x="3115262" y="3755257"/>
                <a:ext cx="396006" cy="317972"/>
              </a:xfrm>
              <a:prstGeom prst="rect">
                <a:avLst/>
              </a:prstGeom>
              <a:blipFill>
                <a:blip r:embed="rId3"/>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3B3DFCF-D745-4EE6-F1D4-EE7D8FC4BFF4}"/>
              </a:ext>
            </a:extLst>
          </p:cNvPr>
          <p:cNvSpPr>
            <a:spLocks noGrp="1"/>
          </p:cNvSpPr>
          <p:nvPr>
            <p:ph idx="1"/>
          </p:nvPr>
        </p:nvSpPr>
        <p:spPr>
          <a:xfrm>
            <a:off x="838200" y="1825625"/>
            <a:ext cx="10515600" cy="4351338"/>
          </a:xfrm>
        </p:spPr>
        <p:txBody>
          <a:bodyPr/>
          <a:lstStyle/>
          <a:p>
            <a:endParaRPr lang="en-US" dirty="0"/>
          </a:p>
        </p:txBody>
      </p:sp>
      <p:sp>
        <p:nvSpPr>
          <p:cNvPr id="5" name="Content Placeholder 2">
            <a:extLst>
              <a:ext uri="{FF2B5EF4-FFF2-40B4-BE49-F238E27FC236}">
                <a16:creationId xmlns:a16="http://schemas.microsoft.com/office/drawing/2014/main" id="{05441997-9679-82A0-5EBD-DE56A96912CA}"/>
              </a:ext>
            </a:extLst>
          </p:cNvPr>
          <p:cNvSpPr txBox="1">
            <a:spLocks/>
          </p:cNvSpPr>
          <p:nvPr/>
        </p:nvSpPr>
        <p:spPr>
          <a:xfrm>
            <a:off x="838200" y="5775260"/>
            <a:ext cx="10515600" cy="397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a policy network from the soft-actor-critic framework that’s responsible for decision making</a:t>
            </a:r>
          </a:p>
        </p:txBody>
      </p:sp>
      <p:pic>
        <p:nvPicPr>
          <p:cNvPr id="7" name="Picture 6" descr="Text, letter&#10;&#10;Description automatically generated">
            <a:extLst>
              <a:ext uri="{FF2B5EF4-FFF2-40B4-BE49-F238E27FC236}">
                <a16:creationId xmlns:a16="http://schemas.microsoft.com/office/drawing/2014/main" id="{E0DEE264-3565-22A6-7711-3AA4D85F269C}"/>
              </a:ext>
            </a:extLst>
          </p:cNvPr>
          <p:cNvPicPr>
            <a:picLocks noChangeAspect="1"/>
          </p:cNvPicPr>
          <p:nvPr/>
        </p:nvPicPr>
        <p:blipFill>
          <a:blip r:embed="rId4"/>
          <a:stretch>
            <a:fillRect/>
          </a:stretch>
        </p:blipFill>
        <p:spPr>
          <a:xfrm>
            <a:off x="1048588" y="2492696"/>
            <a:ext cx="5096586" cy="657317"/>
          </a:xfrm>
          <a:prstGeom prst="rect">
            <a:avLst/>
          </a:prstGeom>
        </p:spPr>
      </p:pic>
      <p:pic>
        <p:nvPicPr>
          <p:cNvPr id="9" name="Picture 8">
            <a:extLst>
              <a:ext uri="{FF2B5EF4-FFF2-40B4-BE49-F238E27FC236}">
                <a16:creationId xmlns:a16="http://schemas.microsoft.com/office/drawing/2014/main" id="{62638C2B-9A53-0240-F179-D628C9F1BECD}"/>
              </a:ext>
            </a:extLst>
          </p:cNvPr>
          <p:cNvPicPr>
            <a:picLocks noChangeAspect="1"/>
          </p:cNvPicPr>
          <p:nvPr/>
        </p:nvPicPr>
        <p:blipFill rotWithShape="1">
          <a:blip r:embed="rId5"/>
          <a:srcRect t="14745"/>
          <a:stretch/>
        </p:blipFill>
        <p:spPr>
          <a:xfrm>
            <a:off x="6937257" y="2694105"/>
            <a:ext cx="3553321" cy="324866"/>
          </a:xfrm>
          <a:prstGeom prst="rect">
            <a:avLst/>
          </a:prstGeom>
        </p:spPr>
      </p:pic>
    </p:spTree>
    <p:extLst>
      <p:ext uri="{BB962C8B-B14F-4D97-AF65-F5344CB8AC3E}">
        <p14:creationId xmlns:p14="http://schemas.microsoft.com/office/powerpoint/2010/main" val="3023770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5810-89F0-E9E8-A396-E6E1625AAA0A}"/>
              </a:ext>
            </a:extLst>
          </p:cNvPr>
          <p:cNvSpPr>
            <a:spLocks noGrp="1"/>
          </p:cNvSpPr>
          <p:nvPr>
            <p:ph type="title"/>
          </p:nvPr>
        </p:nvSpPr>
        <p:spPr/>
        <p:txBody>
          <a:bodyPr/>
          <a:lstStyle/>
          <a:p>
            <a:r>
              <a:rPr lang="en-US" b="1" dirty="0"/>
              <a:t>Training Procedure</a:t>
            </a:r>
          </a:p>
        </p:txBody>
      </p:sp>
      <p:sp>
        <p:nvSpPr>
          <p:cNvPr id="3" name="Content Placeholder 2">
            <a:extLst>
              <a:ext uri="{FF2B5EF4-FFF2-40B4-BE49-F238E27FC236}">
                <a16:creationId xmlns:a16="http://schemas.microsoft.com/office/drawing/2014/main" id="{E203F952-EFB1-AD3C-68DE-D3B006E37CAC}"/>
              </a:ext>
            </a:extLst>
          </p:cNvPr>
          <p:cNvSpPr>
            <a:spLocks noGrp="1"/>
          </p:cNvSpPr>
          <p:nvPr>
            <p:ph idx="1"/>
          </p:nvPr>
        </p:nvSpPr>
        <p:spPr>
          <a:xfrm>
            <a:off x="624840" y="1485991"/>
            <a:ext cx="10515600" cy="4351338"/>
          </a:xfrm>
        </p:spPr>
        <p:txBody>
          <a:bodyPr/>
          <a:lstStyle/>
          <a:p>
            <a:r>
              <a:rPr lang="en-US" dirty="0"/>
              <a:t>counterfactual assistance loss</a:t>
            </a:r>
          </a:p>
          <a:p>
            <a:pPr marL="0" indent="0">
              <a:buNone/>
            </a:pPr>
            <a:endParaRPr lang="en-US" dirty="0"/>
          </a:p>
          <a:p>
            <a:r>
              <a:rPr lang="en-US" dirty="0"/>
              <a:t>Assistive Info generation loss</a:t>
            </a:r>
          </a:p>
          <a:p>
            <a:endParaRPr lang="en-US" dirty="0"/>
          </a:p>
          <a:p>
            <a:r>
              <a:rPr lang="en-US" dirty="0"/>
              <a:t>factorized soft policy loss, with temperature updating</a:t>
            </a:r>
          </a:p>
          <a:p>
            <a:endParaRPr lang="en-US" dirty="0"/>
          </a:p>
          <a:p>
            <a:endParaRPr lang="en-US" dirty="0"/>
          </a:p>
          <a:p>
            <a:r>
              <a:rPr lang="en-US" dirty="0"/>
              <a:t>Factorization Network Loss</a:t>
            </a:r>
          </a:p>
        </p:txBody>
      </p:sp>
      <p:pic>
        <p:nvPicPr>
          <p:cNvPr id="5" name="Picture 4">
            <a:extLst>
              <a:ext uri="{FF2B5EF4-FFF2-40B4-BE49-F238E27FC236}">
                <a16:creationId xmlns:a16="http://schemas.microsoft.com/office/drawing/2014/main" id="{56B81160-3632-6490-625D-D7681AF82646}"/>
              </a:ext>
            </a:extLst>
          </p:cNvPr>
          <p:cNvPicPr>
            <a:picLocks noChangeAspect="1"/>
          </p:cNvPicPr>
          <p:nvPr/>
        </p:nvPicPr>
        <p:blipFill>
          <a:blip r:embed="rId2"/>
          <a:stretch>
            <a:fillRect/>
          </a:stretch>
        </p:blipFill>
        <p:spPr>
          <a:xfrm>
            <a:off x="1051560" y="1884160"/>
            <a:ext cx="6411220" cy="695422"/>
          </a:xfrm>
          <a:prstGeom prst="rect">
            <a:avLst/>
          </a:prstGeom>
        </p:spPr>
      </p:pic>
      <p:pic>
        <p:nvPicPr>
          <p:cNvPr id="7" name="Picture 6">
            <a:extLst>
              <a:ext uri="{FF2B5EF4-FFF2-40B4-BE49-F238E27FC236}">
                <a16:creationId xmlns:a16="http://schemas.microsoft.com/office/drawing/2014/main" id="{80543F37-168A-5281-C08F-45500A1903FE}"/>
              </a:ext>
            </a:extLst>
          </p:cNvPr>
          <p:cNvPicPr>
            <a:picLocks noChangeAspect="1"/>
          </p:cNvPicPr>
          <p:nvPr/>
        </p:nvPicPr>
        <p:blipFill>
          <a:blip r:embed="rId3"/>
          <a:stretch>
            <a:fillRect/>
          </a:stretch>
        </p:blipFill>
        <p:spPr>
          <a:xfrm>
            <a:off x="1216404" y="2922585"/>
            <a:ext cx="4541388" cy="687244"/>
          </a:xfrm>
          <a:prstGeom prst="rect">
            <a:avLst/>
          </a:prstGeom>
        </p:spPr>
      </p:pic>
      <p:pic>
        <p:nvPicPr>
          <p:cNvPr id="9" name="Picture 8">
            <a:extLst>
              <a:ext uri="{FF2B5EF4-FFF2-40B4-BE49-F238E27FC236}">
                <a16:creationId xmlns:a16="http://schemas.microsoft.com/office/drawing/2014/main" id="{887CED94-1820-6EBC-1C88-AC9A2B63E383}"/>
              </a:ext>
            </a:extLst>
          </p:cNvPr>
          <p:cNvPicPr>
            <a:picLocks noChangeAspect="1"/>
          </p:cNvPicPr>
          <p:nvPr/>
        </p:nvPicPr>
        <p:blipFill>
          <a:blip r:embed="rId4"/>
          <a:stretch>
            <a:fillRect/>
          </a:stretch>
        </p:blipFill>
        <p:spPr>
          <a:xfrm>
            <a:off x="1245941" y="4005732"/>
            <a:ext cx="5096586" cy="657317"/>
          </a:xfrm>
          <a:prstGeom prst="rect">
            <a:avLst/>
          </a:prstGeom>
        </p:spPr>
      </p:pic>
      <p:pic>
        <p:nvPicPr>
          <p:cNvPr id="11" name="Picture 10">
            <a:extLst>
              <a:ext uri="{FF2B5EF4-FFF2-40B4-BE49-F238E27FC236}">
                <a16:creationId xmlns:a16="http://schemas.microsoft.com/office/drawing/2014/main" id="{59595081-3F2C-D1FC-86C3-B20863D92826}"/>
              </a:ext>
            </a:extLst>
          </p:cNvPr>
          <p:cNvPicPr>
            <a:picLocks noChangeAspect="1"/>
          </p:cNvPicPr>
          <p:nvPr/>
        </p:nvPicPr>
        <p:blipFill rotWithShape="1">
          <a:blip r:embed="rId5"/>
          <a:srcRect t="14745"/>
          <a:stretch/>
        </p:blipFill>
        <p:spPr>
          <a:xfrm>
            <a:off x="7134610" y="4207141"/>
            <a:ext cx="3553321" cy="324866"/>
          </a:xfrm>
          <a:prstGeom prst="rect">
            <a:avLst/>
          </a:prstGeom>
        </p:spPr>
      </p:pic>
      <p:pic>
        <p:nvPicPr>
          <p:cNvPr id="13" name="Picture 12">
            <a:extLst>
              <a:ext uri="{FF2B5EF4-FFF2-40B4-BE49-F238E27FC236}">
                <a16:creationId xmlns:a16="http://schemas.microsoft.com/office/drawing/2014/main" id="{6272747E-F70B-9912-5BCB-72524EB0C52A}"/>
              </a:ext>
            </a:extLst>
          </p:cNvPr>
          <p:cNvPicPr>
            <a:picLocks noChangeAspect="1"/>
          </p:cNvPicPr>
          <p:nvPr/>
        </p:nvPicPr>
        <p:blipFill>
          <a:blip r:embed="rId6"/>
          <a:stretch>
            <a:fillRect/>
          </a:stretch>
        </p:blipFill>
        <p:spPr>
          <a:xfrm>
            <a:off x="1961573" y="5693296"/>
            <a:ext cx="4134427" cy="1047896"/>
          </a:xfrm>
          <a:prstGeom prst="rect">
            <a:avLst/>
          </a:prstGeom>
        </p:spPr>
      </p:pic>
    </p:spTree>
    <p:extLst>
      <p:ext uri="{BB962C8B-B14F-4D97-AF65-F5344CB8AC3E}">
        <p14:creationId xmlns:p14="http://schemas.microsoft.com/office/powerpoint/2010/main" val="121924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7BB-0D87-CEA7-4DA4-04E87E4EB1F8}"/>
              </a:ext>
            </a:extLst>
          </p:cNvPr>
          <p:cNvSpPr>
            <a:spLocks noGrp="1"/>
          </p:cNvSpPr>
          <p:nvPr>
            <p:ph type="title"/>
          </p:nvPr>
        </p:nvSpPr>
        <p:spPr/>
        <p:txBody>
          <a:bodyPr/>
          <a:lstStyle/>
          <a:p>
            <a:r>
              <a:rPr lang="en-US" b="1" dirty="0"/>
              <a:t>General Framework</a:t>
            </a:r>
          </a:p>
        </p:txBody>
      </p:sp>
      <p:sp>
        <p:nvSpPr>
          <p:cNvPr id="6" name="Rectangle: Rounded Corners 5">
            <a:extLst>
              <a:ext uri="{FF2B5EF4-FFF2-40B4-BE49-F238E27FC236}">
                <a16:creationId xmlns:a16="http://schemas.microsoft.com/office/drawing/2014/main" id="{3F23E4D3-6874-3709-AC83-711A7A840E49}"/>
              </a:ext>
            </a:extLst>
          </p:cNvPr>
          <p:cNvSpPr/>
          <p:nvPr/>
        </p:nvSpPr>
        <p:spPr>
          <a:xfrm>
            <a:off x="1794598" y="1690688"/>
            <a:ext cx="4593243" cy="3693737"/>
          </a:xfrm>
          <a:prstGeom prst="roundRect">
            <a:avLst>
              <a:gd name="adj" fmla="val 5729"/>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EFD8E7C5-F949-61A1-2DB3-79D983FB50C0}"/>
              </a:ext>
            </a:extLst>
          </p:cNvPr>
          <p:cNvCxnSpPr>
            <a:cxnSpLocks/>
          </p:cNvCxnSpPr>
          <p:nvPr/>
        </p:nvCxnSpPr>
        <p:spPr>
          <a:xfrm flipV="1">
            <a:off x="4245993" y="2623781"/>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2321088-F5EF-539E-59F0-00056BF70C3B}"/>
              </a:ext>
            </a:extLst>
          </p:cNvPr>
          <p:cNvSpPr/>
          <p:nvPr/>
        </p:nvSpPr>
        <p:spPr>
          <a:xfrm flipV="1">
            <a:off x="4220595" y="3538452"/>
            <a:ext cx="82219" cy="91668"/>
          </a:xfrm>
          <a:prstGeom prst="ellipse">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4A9AE2-C839-428A-284E-5B0C2F4B21D9}"/>
                  </a:ext>
                </a:extLst>
              </p:cNvPr>
              <p:cNvSpPr txBox="1"/>
              <p:nvPr/>
            </p:nvSpPr>
            <p:spPr>
              <a:xfrm>
                <a:off x="2448877" y="4727297"/>
                <a:ext cx="941187" cy="309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dirty="0" smtClean="0">
                              <a:latin typeface="Cambria Math" panose="02040503050406030204" pitchFamily="18" charset="0"/>
                              <a:ea typeface="Cambria Math" panose="02040503050406030204" pitchFamily="18" charset="0"/>
                            </a:rPr>
                          </m:ctrlPr>
                        </m:sSubPr>
                        <m:e>
                          <m:r>
                            <m:rPr>
                              <m:nor/>
                            </m:rPr>
                            <a:rPr lang="en-US" sz="1200" i="0" dirty="0" smtClean="0"/>
                            <m:t> </m:t>
                          </m:r>
                          <m:r>
                            <a:rPr lang="en-US" altLang="zh-CN" sz="1200" b="0" i="1" dirty="0">
                              <a:latin typeface="Cambria Math" panose="02040503050406030204" pitchFamily="18" charset="0"/>
                              <a:ea typeface="Cambria Math" panose="02040503050406030204" pitchFamily="18" charset="0"/>
                            </a:rPr>
                            <m:t>𝜋</m:t>
                          </m:r>
                        </m:e>
                        <m:sub>
                          <m:r>
                            <a:rPr lang="en-US" altLang="zh-CN" sz="1200" b="0" i="1" dirty="0" smtClean="0">
                              <a:latin typeface="Cambria Math" panose="02040503050406030204" pitchFamily="18" charset="0"/>
                              <a:ea typeface="Cambria Math" panose="02040503050406030204" pitchFamily="18" charset="0"/>
                            </a:rPr>
                            <m:t>𝑖</m:t>
                          </m:r>
                        </m:sub>
                      </m:sSub>
                      <m:d>
                        <m:dPr>
                          <m:ctrlPr>
                            <a:rPr lang="en-US" altLang="zh-CN" sz="1200" i="1" dirty="0" smtClean="0">
                              <a:latin typeface="Cambria Math" panose="02040503050406030204" pitchFamily="18" charset="0"/>
                              <a:ea typeface="Cambria Math" panose="02040503050406030204" pitchFamily="18" charset="0"/>
                            </a:rPr>
                          </m:ctrlPr>
                        </m:dPr>
                        <m:e>
                          <m:r>
                            <m:rPr>
                              <m:nor/>
                            </m:rPr>
                            <a:rPr lang="en-US" altLang="zh-CN" sz="1200" b="1" dirty="0" smtClean="0"/>
                            <m:t>﹒</m:t>
                          </m:r>
                        </m:e>
                        <m:e>
                          <m:sSubSup>
                            <m:sSubSupPr>
                              <m:ctrlPr>
                                <a:rPr lang="en-US" altLang="zh-CN" sz="1200" b="0" i="1" dirty="0" smtClean="0">
                                  <a:latin typeface="Cambria Math" panose="02040503050406030204" pitchFamily="18" charset="0"/>
                                  <a:ea typeface="Cambria Math" panose="02040503050406030204" pitchFamily="18" charset="0"/>
                                </a:rPr>
                              </m:ctrlPr>
                            </m:sSubSupPr>
                            <m:e>
                              <m:r>
                                <a:rPr lang="en-US" altLang="zh-CN" sz="1200" b="0" i="1" dirty="0">
                                  <a:latin typeface="Cambria Math" panose="02040503050406030204" pitchFamily="18" charset="0"/>
                                  <a:ea typeface="Cambria Math" panose="02040503050406030204" pitchFamily="18" charset="0"/>
                                </a:rPr>
                                <m:t>𝜏</m:t>
                              </m:r>
                            </m:e>
                            <m:sub>
                              <m:r>
                                <a:rPr lang="en-US" altLang="zh-CN" sz="1200" b="0" i="1" dirty="0" smtClean="0">
                                  <a:latin typeface="Cambria Math" panose="02040503050406030204" pitchFamily="18" charset="0"/>
                                  <a:ea typeface="Cambria Math" panose="02040503050406030204" pitchFamily="18" charset="0"/>
                                </a:rPr>
                                <m:t>𝑡</m:t>
                              </m:r>
                            </m:sub>
                            <m:sup>
                              <m:r>
                                <a:rPr lang="en-US" altLang="zh-CN" sz="1200" b="0" i="1" dirty="0" smtClean="0">
                                  <a:latin typeface="Cambria Math" panose="02040503050406030204" pitchFamily="18" charset="0"/>
                                  <a:ea typeface="Cambria Math" panose="02040503050406030204" pitchFamily="18" charset="0"/>
                                </a:rPr>
                                <m:t>𝑖</m:t>
                              </m:r>
                            </m:sup>
                          </m:sSubSup>
                        </m:e>
                      </m:d>
                    </m:oMath>
                  </m:oMathPara>
                </a14:m>
                <a:endParaRPr lang="en-US" sz="1100" dirty="0"/>
              </a:p>
            </p:txBody>
          </p:sp>
        </mc:Choice>
        <mc:Fallback xmlns="">
          <p:sp>
            <p:nvSpPr>
              <p:cNvPr id="9" name="TextBox 8">
                <a:extLst>
                  <a:ext uri="{FF2B5EF4-FFF2-40B4-BE49-F238E27FC236}">
                    <a16:creationId xmlns:a16="http://schemas.microsoft.com/office/drawing/2014/main" id="{344A9AE2-C839-428A-284E-5B0C2F4B21D9}"/>
                  </a:ext>
                </a:extLst>
              </p:cNvPr>
              <p:cNvSpPr txBox="1">
                <a:spLocks noRot="1" noChangeAspect="1" noMove="1" noResize="1" noEditPoints="1" noAdjustHandles="1" noChangeArrowheads="1" noChangeShapeType="1" noTextEdit="1"/>
              </p:cNvSpPr>
              <p:nvPr/>
            </p:nvSpPr>
            <p:spPr>
              <a:xfrm>
                <a:off x="2448877" y="4727297"/>
                <a:ext cx="941187" cy="30938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86">
                <a:extLst>
                  <a:ext uri="{FF2B5EF4-FFF2-40B4-BE49-F238E27FC236}">
                    <a16:creationId xmlns:a16="http://schemas.microsoft.com/office/drawing/2014/main" id="{601ED98C-7A7E-F052-7699-B7BE2164D3B4}"/>
                  </a:ext>
                </a:extLst>
              </p:cNvPr>
              <p:cNvSpPr/>
              <p:nvPr/>
            </p:nvSpPr>
            <p:spPr>
              <a:xfrm>
                <a:off x="3438436" y="1656640"/>
                <a:ext cx="129677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𝑄</m:t>
                          </m:r>
                        </m:e>
                        <m:sub>
                          <m:r>
                            <a:rPr lang="en-US" altLang="zh-CN" sz="1400" b="0" i="1" dirty="0" smtClean="0">
                              <a:latin typeface="Cambria Math" panose="02040503050406030204" pitchFamily="18" charset="0"/>
                            </a:rPr>
                            <m:t>𝑡𝑜𝑡</m:t>
                          </m:r>
                          <m:r>
                            <a:rPr lang="en-US" altLang="zh-CN" sz="1400" b="0" i="1" dirty="0" smtClean="0">
                              <a:latin typeface="Cambria Math" panose="02040503050406030204" pitchFamily="18" charset="0"/>
                            </a:rPr>
                            <m:t> </m:t>
                          </m:r>
                        </m:sub>
                      </m:sSub>
                      <m:r>
                        <a:rPr lang="en-US" altLang="zh-CN" sz="1400" b="1" i="1" dirty="0" smtClean="0">
                          <a:latin typeface="Cambria Math" panose="02040503050406030204" pitchFamily="18" charset="0"/>
                        </a:rPr>
                        <m:t>(</m:t>
                      </m:r>
                      <m:sSub>
                        <m:sSubPr>
                          <m:ctrlPr>
                            <a:rPr lang="en-US" altLang="zh-CN" sz="1400" i="1" dirty="0" smtClean="0">
                              <a:latin typeface="Cambria Math" panose="02040503050406030204" pitchFamily="18" charset="0"/>
                            </a:rPr>
                          </m:ctrlPr>
                        </m:sSubPr>
                        <m:e>
                          <m:r>
                            <a:rPr lang="en-US" altLang="zh-CN" sz="1400" b="1" i="1" dirty="0" smtClean="0">
                              <a:latin typeface="Cambria Math" panose="02040503050406030204" pitchFamily="18" charset="0"/>
                            </a:rPr>
                            <m:t>𝝉</m:t>
                          </m:r>
                        </m:e>
                        <m:sub>
                          <m:r>
                            <a:rPr lang="en-US" altLang="zh-CN" sz="1400" b="0" i="1" dirty="0" smtClean="0">
                              <a:latin typeface="Cambria Math" panose="02040503050406030204" pitchFamily="18" charset="0"/>
                            </a:rPr>
                            <m:t>𝑡</m:t>
                          </m:r>
                        </m:sub>
                      </m:sSub>
                      <m:r>
                        <a:rPr lang="en-US" altLang="zh-CN" sz="1400" b="0" i="1" dirty="0" smtClean="0">
                          <a:latin typeface="Cambria Math" panose="02040503050406030204" pitchFamily="18" charset="0"/>
                        </a:rPr>
                        <m:t>,</m:t>
                      </m:r>
                      <m:sSub>
                        <m:sSubPr>
                          <m:ctrlPr>
                            <a:rPr lang="en-US" altLang="zh-CN" sz="1400" i="1" dirty="0" smtClean="0">
                              <a:latin typeface="Cambria Math" panose="02040503050406030204" pitchFamily="18" charset="0"/>
                            </a:rPr>
                          </m:ctrlPr>
                        </m:sSubPr>
                        <m:e>
                          <m:r>
                            <a:rPr lang="en-US" altLang="zh-CN" sz="1400" b="1" i="1" dirty="0" smtClean="0">
                              <a:latin typeface="Cambria Math" panose="02040503050406030204" pitchFamily="18" charset="0"/>
                            </a:rPr>
                            <m:t>𝒖</m:t>
                          </m:r>
                        </m:e>
                        <m:sub>
                          <m:r>
                            <a:rPr lang="en-US" altLang="zh-CN" sz="1400" b="0" i="1" dirty="0" smtClean="0">
                              <a:latin typeface="Cambria Math" panose="02040503050406030204" pitchFamily="18" charset="0"/>
                            </a:rPr>
                            <m:t>𝑡</m:t>
                          </m:r>
                        </m:sub>
                      </m:sSub>
                      <m:r>
                        <a:rPr lang="en-US" altLang="zh-CN" sz="1400" b="1" i="1" dirty="0" smtClean="0">
                          <a:latin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p:txBody>
          </p:sp>
        </mc:Choice>
        <mc:Fallback xmlns="">
          <p:sp>
            <p:nvSpPr>
              <p:cNvPr id="10" name="矩形 86">
                <a:extLst>
                  <a:ext uri="{FF2B5EF4-FFF2-40B4-BE49-F238E27FC236}">
                    <a16:creationId xmlns:a16="http://schemas.microsoft.com/office/drawing/2014/main" id="{601ED98C-7A7E-F052-7699-B7BE2164D3B4}"/>
                  </a:ext>
                </a:extLst>
              </p:cNvPr>
              <p:cNvSpPr>
                <a:spLocks noRot="1" noChangeAspect="1" noMove="1" noResize="1" noEditPoints="1" noAdjustHandles="1" noChangeArrowheads="1" noChangeShapeType="1" noTextEdit="1"/>
              </p:cNvSpPr>
              <p:nvPr/>
            </p:nvSpPr>
            <p:spPr>
              <a:xfrm>
                <a:off x="3438436" y="1656640"/>
                <a:ext cx="1296778" cy="307777"/>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095AFD2-D811-D388-C31D-EBA6B56E550B}"/>
                  </a:ext>
                </a:extLst>
              </p:cNvPr>
              <p:cNvSpPr/>
              <p:nvPr/>
            </p:nvSpPr>
            <p:spPr>
              <a:xfrm>
                <a:off x="3974354" y="5023505"/>
                <a:ext cx="38504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𝑜</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400" dirty="0"/>
              </a:p>
            </p:txBody>
          </p:sp>
        </mc:Choice>
        <mc:Fallback xmlns="">
          <p:sp>
            <p:nvSpPr>
              <p:cNvPr id="11" name="Rectangle 10">
                <a:extLst>
                  <a:ext uri="{FF2B5EF4-FFF2-40B4-BE49-F238E27FC236}">
                    <a16:creationId xmlns:a16="http://schemas.microsoft.com/office/drawing/2014/main" id="{A095AFD2-D811-D388-C31D-EBA6B56E550B}"/>
                  </a:ext>
                </a:extLst>
              </p:cNvPr>
              <p:cNvSpPr>
                <a:spLocks noRot="1" noChangeAspect="1" noMove="1" noResize="1" noEditPoints="1" noAdjustHandles="1" noChangeArrowheads="1" noChangeShapeType="1" noTextEdit="1"/>
              </p:cNvSpPr>
              <p:nvPr/>
            </p:nvSpPr>
            <p:spPr>
              <a:xfrm>
                <a:off x="3974354" y="5023505"/>
                <a:ext cx="385042" cy="3179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6F7D0D-B2FA-92C4-1835-1778F409B784}"/>
                  </a:ext>
                </a:extLst>
              </p:cNvPr>
              <p:cNvSpPr txBox="1"/>
              <p:nvPr/>
            </p:nvSpPr>
            <p:spPr>
              <a:xfrm>
                <a:off x="7222230" y="2981621"/>
                <a:ext cx="1740852" cy="309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b="1" i="1" dirty="0" smtClean="0">
                              <a:latin typeface="Cambria Math" panose="02040503050406030204" pitchFamily="18" charset="0"/>
                              <a:ea typeface="Cambria Math" panose="02040503050406030204" pitchFamily="18" charset="0"/>
                            </a:rPr>
                          </m:ctrlPr>
                        </m:sSubPr>
                        <m:e>
                          <m:acc>
                            <m:accPr>
                              <m:chr m:val="̂"/>
                              <m:ctrlPr>
                                <a:rPr lang="en-US" altLang="zh-CN" sz="1400" b="1" i="1" dirty="0" smtClean="0">
                                  <a:latin typeface="Cambria Math" panose="02040503050406030204" pitchFamily="18" charset="0"/>
                                  <a:ea typeface="Cambria Math" panose="02040503050406030204" pitchFamily="18" charset="0"/>
                                </a:rPr>
                              </m:ctrlPr>
                            </m:accPr>
                            <m:e>
                              <m:r>
                                <a:rPr lang="en-US" altLang="zh-CN" sz="1400" b="1" i="1" dirty="0" smtClean="0">
                                  <a:latin typeface="Cambria Math" panose="02040503050406030204" pitchFamily="18" charset="0"/>
                                  <a:ea typeface="Cambria Math" panose="02040503050406030204" pitchFamily="18" charset="0"/>
                                </a:rPr>
                                <m:t>𝒖</m:t>
                              </m:r>
                            </m:e>
                          </m:acc>
                        </m:e>
                        <m:sub>
                          <m:r>
                            <a:rPr lang="en-US" altLang="zh-CN" sz="1400" b="1" i="1" dirty="0" smtClean="0">
                              <a:latin typeface="Cambria Math" panose="02040503050406030204" pitchFamily="18" charset="0"/>
                              <a:ea typeface="Cambria Math" panose="02040503050406030204" pitchFamily="18" charset="0"/>
                            </a:rPr>
                            <m:t>𝒕</m:t>
                          </m:r>
                        </m:sub>
                      </m:sSub>
                      <m:r>
                        <a:rPr lang="en-US" altLang="zh-CN" sz="1400" b="1"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𝑛</m:t>
                          </m:r>
                        </m:sup>
                      </m:sSubSup>
                      <m:r>
                        <a:rPr lang="en-US" altLang="zh-CN" sz="1400" b="0" i="1" dirty="0" smtClean="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12" name="TextBox 11">
                <a:extLst>
                  <a:ext uri="{FF2B5EF4-FFF2-40B4-BE49-F238E27FC236}">
                    <a16:creationId xmlns:a16="http://schemas.microsoft.com/office/drawing/2014/main" id="{196F7D0D-B2FA-92C4-1835-1778F409B784}"/>
                  </a:ext>
                </a:extLst>
              </p:cNvPr>
              <p:cNvSpPr txBox="1">
                <a:spLocks noRot="1" noChangeAspect="1" noMove="1" noResize="1" noEditPoints="1" noAdjustHandles="1" noChangeArrowheads="1" noChangeShapeType="1" noTextEdit="1"/>
              </p:cNvSpPr>
              <p:nvPr/>
            </p:nvSpPr>
            <p:spPr>
              <a:xfrm>
                <a:off x="7222230" y="2981621"/>
                <a:ext cx="1740852" cy="309315"/>
              </a:xfrm>
              <a:prstGeom prst="rect">
                <a:avLst/>
              </a:prstGeom>
              <a:blipFill>
                <a:blip r:embed="rId5"/>
                <a:stretch>
                  <a:fillRect t="-1961"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06B313FE-F6CE-8084-8C2B-F1E1CAEED2B7}"/>
                  </a:ext>
                </a:extLst>
              </p:cNvPr>
              <p:cNvSpPr/>
              <p:nvPr/>
            </p:nvSpPr>
            <p:spPr>
              <a:xfrm>
                <a:off x="7527680" y="3702431"/>
                <a:ext cx="990806" cy="506215"/>
              </a:xfrm>
              <a:prstGeom prst="roundRect">
                <a:avLst/>
              </a:prstGeom>
              <a:solidFill>
                <a:schemeClr val="accent6">
                  <a:alpha val="17000"/>
                </a:schemeClr>
              </a:solidFill>
              <a:ln w="254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p>
                                <m:sSupPr>
                                  <m:ctrlPr>
                                    <a:rPr lang="en-US" i="1">
                                      <a:latin typeface="Cambria Math" panose="02040503050406030204" pitchFamily="18" charset="0"/>
                                    </a:rPr>
                                  </m:ctrlPr>
                                </m:sSupPr>
                                <m:e>
                                  <m:r>
                                    <a:rPr lang="en-US" altLang="zh-CN" i="1">
                                      <a:latin typeface="Cambria Math" panose="02040503050406030204" pitchFamily="18" charset="0"/>
                                    </a:rPr>
                                    <m:t>𝑄</m:t>
                                  </m:r>
                                </m:e>
                                <m:sup>
                                  <m:r>
                                    <a:rPr lang="en-US" altLang="zh-CN" i="1">
                                      <a:latin typeface="Cambria Math" panose="02040503050406030204" pitchFamily="18" charset="0"/>
                                    </a:rPr>
                                    <m:t> </m:t>
                                  </m:r>
                                </m:sup>
                              </m:sSup>
                            </m:e>
                          </m:acc>
                        </m:e>
                        <m:sup>
                          <m:r>
                            <a:rPr lang="en-US" i="1">
                              <a:latin typeface="Cambria Math" panose="02040503050406030204" pitchFamily="18" charset="0"/>
                            </a:rPr>
                            <m:t>∗</m:t>
                          </m:r>
                        </m:sup>
                      </m:sSup>
                    </m:oMath>
                  </m:oMathPara>
                </a14:m>
                <a:endParaRPr lang="en-US" sz="2000" i="1" dirty="0">
                  <a:latin typeface="Cambria Math" panose="02040503050406030204" pitchFamily="18" charset="0"/>
                </a:endParaRPr>
              </a:p>
            </p:txBody>
          </p:sp>
        </mc:Choice>
        <mc:Fallback xmlns="">
          <p:sp>
            <p:nvSpPr>
              <p:cNvPr id="13" name="Rectangle: Rounded Corners 12">
                <a:extLst>
                  <a:ext uri="{FF2B5EF4-FFF2-40B4-BE49-F238E27FC236}">
                    <a16:creationId xmlns:a16="http://schemas.microsoft.com/office/drawing/2014/main" id="{06B313FE-F6CE-8084-8C2B-F1E1CAEED2B7}"/>
                  </a:ext>
                </a:extLst>
              </p:cNvPr>
              <p:cNvSpPr>
                <a:spLocks noRot="1" noChangeAspect="1" noMove="1" noResize="1" noEditPoints="1" noAdjustHandles="1" noChangeArrowheads="1" noChangeShapeType="1" noTextEdit="1"/>
              </p:cNvSpPr>
              <p:nvPr/>
            </p:nvSpPr>
            <p:spPr>
              <a:xfrm>
                <a:off x="7527680" y="3702431"/>
                <a:ext cx="990806" cy="506215"/>
              </a:xfrm>
              <a:prstGeom prst="roundRect">
                <a:avLst/>
              </a:prstGeom>
              <a:blipFill>
                <a:blip r:embed="rId6"/>
                <a:stretch>
                  <a:fillRect r="-3614"/>
                </a:stretch>
              </a:blipFill>
              <a:ln w="25400">
                <a:solidFill>
                  <a:schemeClr val="accent6"/>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890497E-FA94-8F81-9009-7A449F6C881A}"/>
              </a:ext>
            </a:extLst>
          </p:cNvPr>
          <p:cNvCxnSpPr>
            <a:cxnSpLocks/>
            <a:endCxn id="51" idx="3"/>
          </p:cNvCxnSpPr>
          <p:nvPr/>
        </p:nvCxnSpPr>
        <p:spPr>
          <a:xfrm flipH="1">
            <a:off x="5915600" y="2402039"/>
            <a:ext cx="24006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A43B89FE-844E-2230-B29A-666B83985B25}"/>
                  </a:ext>
                </a:extLst>
              </p:cNvPr>
              <p:cNvSpPr/>
              <p:nvPr/>
            </p:nvSpPr>
            <p:spPr>
              <a:xfrm>
                <a:off x="7488848" y="2037518"/>
                <a:ext cx="984810" cy="506215"/>
              </a:xfrm>
              <a:prstGeom prst="roundRect">
                <a:avLst/>
              </a:prstGeom>
              <a:solidFill>
                <a:srgbClr val="0070C0">
                  <a:alpha val="17000"/>
                </a:srgbClr>
              </a:solidFill>
              <a:ln w="254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𝑄</m:t>
                        </m:r>
                      </m:e>
                      <m:sub>
                        <m:r>
                          <a:rPr lang="en-US" altLang="zh-CN" b="0" i="1" dirty="0" smtClean="0">
                            <a:latin typeface="Cambria Math" panose="02040503050406030204" pitchFamily="18" charset="0"/>
                          </a:rPr>
                          <m:t>𝑡𝑜𝑡</m:t>
                        </m:r>
                        <m:r>
                          <a:rPr lang="en-US" altLang="zh-CN" b="0" i="1" dirty="0" smtClean="0">
                            <a:latin typeface="Cambria Math" panose="02040503050406030204" pitchFamily="18" charset="0"/>
                          </a:rPr>
                          <m:t> </m:t>
                        </m:r>
                      </m:sub>
                    </m:sSub>
                  </m:oMath>
                </a14:m>
                <a:r>
                  <a:rPr lang="en-US" sz="2000" dirty="0"/>
                  <a:t> </a:t>
                </a:r>
                <a:endParaRPr lang="en-US" sz="1400" dirty="0"/>
              </a:p>
            </p:txBody>
          </p:sp>
        </mc:Choice>
        <mc:Fallback xmlns="">
          <p:sp>
            <p:nvSpPr>
              <p:cNvPr id="15" name="Rectangle: Rounded Corners 14">
                <a:extLst>
                  <a:ext uri="{FF2B5EF4-FFF2-40B4-BE49-F238E27FC236}">
                    <a16:creationId xmlns:a16="http://schemas.microsoft.com/office/drawing/2014/main" id="{A43B89FE-844E-2230-B29A-666B83985B25}"/>
                  </a:ext>
                </a:extLst>
              </p:cNvPr>
              <p:cNvSpPr>
                <a:spLocks noRot="1" noChangeAspect="1" noMove="1" noResize="1" noEditPoints="1" noAdjustHandles="1" noChangeArrowheads="1" noChangeShapeType="1" noTextEdit="1"/>
              </p:cNvSpPr>
              <p:nvPr/>
            </p:nvSpPr>
            <p:spPr>
              <a:xfrm>
                <a:off x="7488848" y="2037518"/>
                <a:ext cx="984810" cy="506215"/>
              </a:xfrm>
              <a:prstGeom prst="roundRect">
                <a:avLst/>
              </a:prstGeom>
              <a:blipFill>
                <a:blip r:embed="rId7"/>
                <a:stretch>
                  <a:fillRect/>
                </a:stretch>
              </a:blipFill>
              <a:ln w="25400">
                <a:solidFill>
                  <a:srgbClr val="0070C0"/>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24C1D7C4-3B63-1FA8-8E70-6B5EF93F490A}"/>
              </a:ext>
            </a:extLst>
          </p:cNvPr>
          <p:cNvCxnSpPr>
            <a:cxnSpLocks/>
          </p:cNvCxnSpPr>
          <p:nvPr/>
        </p:nvCxnSpPr>
        <p:spPr>
          <a:xfrm>
            <a:off x="6254031" y="1713654"/>
            <a:ext cx="1300259" cy="357688"/>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9A20ED-CFB0-BABB-9D4C-5C005C4CF8BE}"/>
              </a:ext>
            </a:extLst>
          </p:cNvPr>
          <p:cNvCxnSpPr>
            <a:cxnSpLocks/>
          </p:cNvCxnSpPr>
          <p:nvPr/>
        </p:nvCxnSpPr>
        <p:spPr>
          <a:xfrm flipV="1">
            <a:off x="6366027" y="2552592"/>
            <a:ext cx="1187543" cy="2745613"/>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26F7E0D-397F-0C28-6CCC-7722E1B6E1CA}"/>
                  </a:ext>
                </a:extLst>
              </p:cNvPr>
              <p:cNvSpPr/>
              <p:nvPr/>
            </p:nvSpPr>
            <p:spPr>
              <a:xfrm>
                <a:off x="4258865" y="5022058"/>
                <a:ext cx="53149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𝑚</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m:t>
                          </m:r>
                          <m:r>
                            <a:rPr lang="en-US" altLang="zh-CN" sz="1400" b="0" i="1" dirty="0" smtClean="0">
                              <a:solidFill>
                                <a:prstClr val="black"/>
                              </a:solidFill>
                              <a:latin typeface="Cambria Math" panose="02040503050406030204" pitchFamily="18" charset="0"/>
                            </a:rPr>
                            <m:t>𝑖</m:t>
                          </m:r>
                        </m:sup>
                      </m:sSubSup>
                    </m:oMath>
                  </m:oMathPara>
                </a14:m>
                <a:endParaRPr lang="en-US" sz="2000" dirty="0"/>
              </a:p>
            </p:txBody>
          </p:sp>
        </mc:Choice>
        <mc:Fallback xmlns="">
          <p:sp>
            <p:nvSpPr>
              <p:cNvPr id="18" name="Rectangle 17">
                <a:extLst>
                  <a:ext uri="{FF2B5EF4-FFF2-40B4-BE49-F238E27FC236}">
                    <a16:creationId xmlns:a16="http://schemas.microsoft.com/office/drawing/2014/main" id="{526F7E0D-397F-0C28-6CCC-7722E1B6E1CA}"/>
                  </a:ext>
                </a:extLst>
              </p:cNvPr>
              <p:cNvSpPr>
                <a:spLocks noRot="1" noChangeAspect="1" noMove="1" noResize="1" noEditPoints="1" noAdjustHandles="1" noChangeArrowheads="1" noChangeShapeType="1" noTextEdit="1"/>
              </p:cNvSpPr>
              <p:nvPr/>
            </p:nvSpPr>
            <p:spPr>
              <a:xfrm>
                <a:off x="4258865" y="5022058"/>
                <a:ext cx="531492" cy="31797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4FAC260-1E5D-80C3-8C49-AA265559BAE3}"/>
                  </a:ext>
                </a:extLst>
              </p:cNvPr>
              <p:cNvSpPr/>
              <p:nvPr/>
            </p:nvSpPr>
            <p:spPr>
              <a:xfrm>
                <a:off x="7373388" y="5147811"/>
                <a:ext cx="2230098" cy="300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𝑢</m:t>
                              </m:r>
                            </m:e>
                          </m:acc>
                        </m:e>
                        <m:sub>
                          <m:r>
                            <a:rPr lang="en-US" sz="1200" b="0" i="1" smtClean="0">
                              <a:latin typeface="Cambria Math" panose="02040503050406030204" pitchFamily="18" charset="0"/>
                            </a:rPr>
                            <m:t>𝑖</m:t>
                          </m:r>
                        </m:sub>
                        <m:sup>
                          <m:r>
                            <a:rPr lang="en-US" sz="1200" b="0" i="1" smtClean="0">
                              <a:latin typeface="Cambria Math" panose="02040503050406030204" pitchFamily="18" charset="0"/>
                            </a:rPr>
                            <m:t>∗</m:t>
                          </m:r>
                        </m:sup>
                      </m:sSubSup>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argmax</m:t>
                          </m:r>
                        </m:fName>
                        <m:e>
                          <m:acc>
                            <m:accPr>
                              <m:chr m:val="̂"/>
                              <m:ctrlPr>
                                <a:rPr lang="en-US" sz="1200" i="1">
                                  <a:latin typeface="Cambria Math" panose="02040503050406030204" pitchFamily="18" charset="0"/>
                                </a:rPr>
                              </m:ctrlPr>
                            </m:accPr>
                            <m:e>
                              <m:sSup>
                                <m:sSupPr>
                                  <m:ctrlPr>
                                    <a:rPr lang="en-US" sz="1200" i="1">
                                      <a:latin typeface="Cambria Math" panose="02040503050406030204" pitchFamily="18" charset="0"/>
                                    </a:rPr>
                                  </m:ctrlPr>
                                </m:sSupPr>
                                <m:e>
                                  <m:r>
                                    <a:rPr lang="en-US" altLang="zh-CN" sz="1200" i="1">
                                      <a:latin typeface="Cambria Math" panose="02040503050406030204" pitchFamily="18" charset="0"/>
                                    </a:rPr>
                                    <m:t>𝑄</m:t>
                                  </m:r>
                                </m:e>
                                <m:sup>
                                  <m:r>
                                    <a:rPr lang="en-US" sz="1200" i="1">
                                      <a:latin typeface="Cambria Math" panose="02040503050406030204" pitchFamily="18" charset="0"/>
                                    </a:rPr>
                                    <m:t>∗</m:t>
                                  </m:r>
                                </m:sup>
                              </m:sSup>
                            </m:e>
                          </m:acc>
                          <m:d>
                            <m:dPr>
                              <m:ctrlPr>
                                <a:rPr lang="en-US" altLang="zh-CN" sz="1200" i="1" dirty="0">
                                  <a:latin typeface="Cambria Math" panose="02040503050406030204" pitchFamily="18" charset="0"/>
                                </a:rPr>
                              </m:ctrlPr>
                            </m:dPr>
                            <m:e>
                              <m:r>
                                <m:rPr>
                                  <m:nor/>
                                </m:rPr>
                                <a:rPr lang="en-US" altLang="zh-CN" sz="1200" b="1" dirty="0"/>
                                <m:t>﹒</m:t>
                              </m:r>
                              <m:r>
                                <a:rPr lang="en-US" altLang="zh-CN" sz="1200" b="1"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b="1" i="1" dirty="0">
                                      <a:latin typeface="Cambria Math" panose="02040503050406030204" pitchFamily="18" charset="0"/>
                                    </a:rPr>
                                    <m:t>𝒔</m:t>
                                  </m:r>
                                </m:e>
                                <m:sub>
                                  <m:r>
                                    <a:rPr lang="en-US" altLang="zh-CN" sz="1200" i="1" dirty="0">
                                      <a:latin typeface="Cambria Math" panose="02040503050406030204" pitchFamily="18" charset="0"/>
                                    </a:rPr>
                                    <m:t>𝑡</m:t>
                                  </m:r>
                                </m:sub>
                              </m:sSub>
                              <m:r>
                                <a:rPr lang="en-US" altLang="zh-CN" sz="1200"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b="1" i="1" dirty="0">
                                      <a:latin typeface="Cambria Math" panose="02040503050406030204" pitchFamily="18" charset="0"/>
                                    </a:rPr>
                                    <m:t>𝝉</m:t>
                                  </m:r>
                                </m:e>
                                <m:sub>
                                  <m:r>
                                    <a:rPr lang="en-US" altLang="zh-CN" sz="1200" i="1" dirty="0">
                                      <a:latin typeface="Cambria Math" panose="02040503050406030204" pitchFamily="18" charset="0"/>
                                    </a:rPr>
                                    <m:t>𝑡</m:t>
                                  </m:r>
                                </m:sub>
                              </m:sSub>
                              <m:r>
                                <a:rPr lang="en-US" altLang="zh-CN" sz="1200" i="1" dirty="0">
                                  <a:latin typeface="Cambria Math" panose="02040503050406030204" pitchFamily="18" charset="0"/>
                                </a:rPr>
                                <m:t>,</m:t>
                              </m:r>
                              <m:sSubSup>
                                <m:sSubSupPr>
                                  <m:ctrlPr>
                                    <a:rPr lang="en-US" altLang="zh-CN" sz="1200" i="1" dirty="0">
                                      <a:latin typeface="Cambria Math" panose="02040503050406030204" pitchFamily="18" charset="0"/>
                                      <a:ea typeface="Cambria Math" panose="02040503050406030204" pitchFamily="18" charset="0"/>
                                    </a:rPr>
                                  </m:ctrlPr>
                                </m:sSubSupPr>
                                <m:e>
                                  <m:acc>
                                    <m:accPr>
                                      <m:chr m:val="̂"/>
                                      <m:ctrlPr>
                                        <a:rPr lang="en-US" altLang="zh-CN" sz="1200" b="1" i="1" dirty="0">
                                          <a:latin typeface="Cambria Math" panose="02040503050406030204" pitchFamily="18" charset="0"/>
                                          <a:ea typeface="Cambria Math" panose="02040503050406030204" pitchFamily="18" charset="0"/>
                                        </a:rPr>
                                      </m:ctrlPr>
                                    </m:accPr>
                                    <m:e>
                                      <m:r>
                                        <a:rPr lang="en-US" altLang="zh-CN" sz="1200" b="1" i="1" dirty="0">
                                          <a:latin typeface="Cambria Math" panose="02040503050406030204" pitchFamily="18" charset="0"/>
                                          <a:ea typeface="Cambria Math" panose="02040503050406030204" pitchFamily="18" charset="0"/>
                                        </a:rPr>
                                        <m:t>𝒖</m:t>
                                      </m:r>
                                    </m:e>
                                  </m:acc>
                                </m:e>
                                <m:sub>
                                  <m:r>
                                    <a:rPr lang="en-US" altLang="zh-CN" sz="1200" i="1" dirty="0">
                                      <a:latin typeface="Cambria Math" panose="02040503050406030204" pitchFamily="18" charset="0"/>
                                      <a:ea typeface="Cambria Math" panose="02040503050406030204" pitchFamily="18" charset="0"/>
                                    </a:rPr>
                                    <m:t>𝑡</m:t>
                                  </m:r>
                                </m:sub>
                                <m:sup>
                                  <m:r>
                                    <a:rPr lang="en-US" altLang="zh-CN" sz="1200" i="1" dirty="0">
                                      <a:latin typeface="Cambria Math" panose="02040503050406030204" pitchFamily="18" charset="0"/>
                                      <a:ea typeface="Cambria Math" panose="02040503050406030204" pitchFamily="18" charset="0"/>
                                    </a:rPr>
                                    <m:t>−</m:t>
                                  </m:r>
                                  <m:r>
                                    <a:rPr lang="en-US" altLang="zh-CN" sz="1200" i="1" dirty="0">
                                      <a:latin typeface="Cambria Math" panose="02040503050406030204" pitchFamily="18" charset="0"/>
                                      <a:ea typeface="Cambria Math" panose="02040503050406030204" pitchFamily="18" charset="0"/>
                                    </a:rPr>
                                    <m:t>𝑖</m:t>
                                  </m:r>
                                </m:sup>
                              </m:sSubSup>
                            </m:e>
                          </m:d>
                        </m:e>
                      </m:func>
                    </m:oMath>
                  </m:oMathPara>
                </a14:m>
                <a:endParaRPr lang="en-US" sz="1200" dirty="0"/>
              </a:p>
            </p:txBody>
          </p:sp>
        </mc:Choice>
        <mc:Fallback xmlns="">
          <p:sp>
            <p:nvSpPr>
              <p:cNvPr id="19" name="Rectangle 18">
                <a:extLst>
                  <a:ext uri="{FF2B5EF4-FFF2-40B4-BE49-F238E27FC236}">
                    <a16:creationId xmlns:a16="http://schemas.microsoft.com/office/drawing/2014/main" id="{B4FAC260-1E5D-80C3-8C49-AA265559BAE3}"/>
                  </a:ext>
                </a:extLst>
              </p:cNvPr>
              <p:cNvSpPr>
                <a:spLocks noRot="1" noChangeAspect="1" noMove="1" noResize="1" noEditPoints="1" noAdjustHandles="1" noChangeArrowheads="1" noChangeShapeType="1" noTextEdit="1"/>
              </p:cNvSpPr>
              <p:nvPr/>
            </p:nvSpPr>
            <p:spPr>
              <a:xfrm>
                <a:off x="7373388" y="5147811"/>
                <a:ext cx="2230098" cy="300788"/>
              </a:xfrm>
              <a:prstGeom prst="rect">
                <a:avLst/>
              </a:prstGeom>
              <a:blipFill>
                <a:blip r:embed="rId9"/>
                <a:stretch>
                  <a:fillRect r="-8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86">
                <a:extLst>
                  <a:ext uri="{FF2B5EF4-FFF2-40B4-BE49-F238E27FC236}">
                    <a16:creationId xmlns:a16="http://schemas.microsoft.com/office/drawing/2014/main" id="{07389B07-0448-9C16-0437-483862C82B8D}"/>
                  </a:ext>
                </a:extLst>
              </p:cNvPr>
              <p:cNvSpPr/>
              <p:nvPr/>
            </p:nvSpPr>
            <p:spPr>
              <a:xfrm>
                <a:off x="3606631" y="2857898"/>
                <a:ext cx="1300421"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𝑢</m:t>
                          </m:r>
                        </m:e>
                        <m:sub>
                          <m:r>
                            <a:rPr lang="en-US" altLang="zh-CN" sz="1400" i="1" dirty="0">
                              <a:latin typeface="Cambria Math" panose="02040503050406030204" pitchFamily="18" charset="0"/>
                            </a:rPr>
                            <m:t>𝑡</m:t>
                          </m:r>
                        </m:sub>
                        <m:sup>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m:t>
                          </m:r>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0" name="矩形 86">
                <a:extLst>
                  <a:ext uri="{FF2B5EF4-FFF2-40B4-BE49-F238E27FC236}">
                    <a16:creationId xmlns:a16="http://schemas.microsoft.com/office/drawing/2014/main" id="{07389B07-0448-9C16-0437-483862C82B8D}"/>
                  </a:ext>
                </a:extLst>
              </p:cNvPr>
              <p:cNvSpPr>
                <a:spLocks noRot="1" noChangeAspect="1" noMove="1" noResize="1" noEditPoints="1" noAdjustHandles="1" noChangeArrowheads="1" noChangeShapeType="1" noTextEdit="1"/>
              </p:cNvSpPr>
              <p:nvPr/>
            </p:nvSpPr>
            <p:spPr>
              <a:xfrm>
                <a:off x="3606631" y="2857898"/>
                <a:ext cx="1300421" cy="317972"/>
              </a:xfrm>
              <a:prstGeom prst="rect">
                <a:avLst/>
              </a:prstGeom>
              <a:blipFill>
                <a:blip r:embed="rId10"/>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矩形 86">
                <a:extLst>
                  <a:ext uri="{FF2B5EF4-FFF2-40B4-BE49-F238E27FC236}">
                    <a16:creationId xmlns:a16="http://schemas.microsoft.com/office/drawing/2014/main" id="{6F6CBDB9-DAB3-63EF-3A9F-41A5CF854A65}"/>
                  </a:ext>
                </a:extLst>
              </p:cNvPr>
              <p:cNvSpPr/>
              <p:nvPr/>
            </p:nvSpPr>
            <p:spPr>
              <a:xfrm>
                <a:off x="3690382" y="3848342"/>
                <a:ext cx="1180451"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𝑖</m:t>
                          </m:r>
                        </m:sup>
                      </m:sSubSup>
                      <m:r>
                        <a:rPr lang="en-US" altLang="zh-CN" sz="1400" b="0" i="1" dirty="0" smtClean="0">
                          <a:latin typeface="Cambria Math" panose="02040503050406030204" pitchFamily="18" charset="0"/>
                        </a:rPr>
                        <m:t>(</m:t>
                      </m:r>
                      <m:r>
                        <a:rPr lang="en-US" altLang="zh-CN" sz="1400" i="1" dirty="0" smtClean="0">
                          <a:latin typeface="Cambria Math" panose="02040503050406030204" pitchFamily="18" charset="0"/>
                        </a:rPr>
                        <m:t>⋅</m:t>
                      </m:r>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m:t>
                          </m:r>
                          <m:r>
                            <a:rPr lang="en-US" altLang="zh-CN" sz="1400" i="1" dirty="0">
                              <a:latin typeface="Cambria Math" panose="02040503050406030204" pitchFamily="18" charset="0"/>
                            </a:rPr>
                            <m:t>𝑖</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1" name="矩形 86">
                <a:extLst>
                  <a:ext uri="{FF2B5EF4-FFF2-40B4-BE49-F238E27FC236}">
                    <a16:creationId xmlns:a16="http://schemas.microsoft.com/office/drawing/2014/main" id="{6F6CBDB9-DAB3-63EF-3A9F-41A5CF854A65}"/>
                  </a:ext>
                </a:extLst>
              </p:cNvPr>
              <p:cNvSpPr>
                <a:spLocks noRot="1" noChangeAspect="1" noMove="1" noResize="1" noEditPoints="1" noAdjustHandles="1" noChangeArrowheads="1" noChangeShapeType="1" noTextEdit="1"/>
              </p:cNvSpPr>
              <p:nvPr/>
            </p:nvSpPr>
            <p:spPr>
              <a:xfrm>
                <a:off x="3690382" y="3848342"/>
                <a:ext cx="1180451" cy="317972"/>
              </a:xfrm>
              <a:prstGeom prst="rect">
                <a:avLst/>
              </a:prstGeom>
              <a:blipFill>
                <a:blip r:embed="rId11"/>
                <a:stretch>
                  <a:fillRect b="-9615"/>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42EF31C2-FF6C-D177-14C4-8D28CD51B432}"/>
              </a:ext>
            </a:extLst>
          </p:cNvPr>
          <p:cNvCxnSpPr>
            <a:cxnSpLocks/>
          </p:cNvCxnSpPr>
          <p:nvPr/>
        </p:nvCxnSpPr>
        <p:spPr>
          <a:xfrm flipV="1">
            <a:off x="3282122" y="4055766"/>
            <a:ext cx="6888" cy="35863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14B123-592D-F483-09FC-1460C4FFFCF9}"/>
              </a:ext>
            </a:extLst>
          </p:cNvPr>
          <p:cNvCxnSpPr>
            <a:cxnSpLocks/>
          </p:cNvCxnSpPr>
          <p:nvPr/>
        </p:nvCxnSpPr>
        <p:spPr>
          <a:xfrm flipV="1">
            <a:off x="4258865" y="3647577"/>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0FE30F-1FE4-DC1A-39A3-15182F588ACD}"/>
              </a:ext>
            </a:extLst>
          </p:cNvPr>
          <p:cNvCxnSpPr>
            <a:cxnSpLocks/>
          </p:cNvCxnSpPr>
          <p:nvPr/>
        </p:nvCxnSpPr>
        <p:spPr>
          <a:xfrm flipV="1">
            <a:off x="4267095" y="4143615"/>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B7C512-290A-8179-58F8-E048D46CC27D}"/>
              </a:ext>
            </a:extLst>
          </p:cNvPr>
          <p:cNvCxnSpPr>
            <a:cxnSpLocks/>
          </p:cNvCxnSpPr>
          <p:nvPr/>
        </p:nvCxnSpPr>
        <p:spPr>
          <a:xfrm flipV="1">
            <a:off x="4258865" y="3138451"/>
            <a:ext cx="0" cy="377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36E4-B2EE-0269-5232-4257DC266B18}"/>
              </a:ext>
            </a:extLst>
          </p:cNvPr>
          <p:cNvCxnSpPr>
            <a:cxnSpLocks/>
          </p:cNvCxnSpPr>
          <p:nvPr/>
        </p:nvCxnSpPr>
        <p:spPr>
          <a:xfrm flipV="1">
            <a:off x="4146236" y="4721711"/>
            <a:ext cx="0" cy="377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14">
            <a:extLst>
              <a:ext uri="{FF2B5EF4-FFF2-40B4-BE49-F238E27FC236}">
                <a16:creationId xmlns:a16="http://schemas.microsoft.com/office/drawing/2014/main" id="{1264031D-39C4-74A6-0027-2AC4EE705025}"/>
              </a:ext>
            </a:extLst>
          </p:cNvPr>
          <p:cNvCxnSpPr>
            <a:cxnSpLocks/>
          </p:cNvCxnSpPr>
          <p:nvPr/>
        </p:nvCxnSpPr>
        <p:spPr>
          <a:xfrm rot="10800000">
            <a:off x="3294507" y="4658233"/>
            <a:ext cx="862838" cy="268059"/>
          </a:xfrm>
          <a:prstGeom prst="bentConnector2">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矩形 86">
                <a:extLst>
                  <a:ext uri="{FF2B5EF4-FFF2-40B4-BE49-F238E27FC236}">
                    <a16:creationId xmlns:a16="http://schemas.microsoft.com/office/drawing/2014/main" id="{649A5BB2-AD12-785C-9A07-F398DC26613E}"/>
                  </a:ext>
                </a:extLst>
              </p:cNvPr>
              <p:cNvSpPr/>
              <p:nvPr/>
            </p:nvSpPr>
            <p:spPr>
              <a:xfrm>
                <a:off x="1848092" y="2870943"/>
                <a:ext cx="1379095" cy="308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𝑢</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−1</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8" name="矩形 86">
                <a:extLst>
                  <a:ext uri="{FF2B5EF4-FFF2-40B4-BE49-F238E27FC236}">
                    <a16:creationId xmlns:a16="http://schemas.microsoft.com/office/drawing/2014/main" id="{649A5BB2-AD12-785C-9A07-F398DC26613E}"/>
                  </a:ext>
                </a:extLst>
              </p:cNvPr>
              <p:cNvSpPr>
                <a:spLocks noRot="1" noChangeAspect="1" noMove="1" noResize="1" noEditPoints="1" noAdjustHandles="1" noChangeArrowheads="1" noChangeShapeType="1" noTextEdit="1"/>
              </p:cNvSpPr>
              <p:nvPr/>
            </p:nvSpPr>
            <p:spPr>
              <a:xfrm>
                <a:off x="1848092" y="2870943"/>
                <a:ext cx="1379095" cy="308739"/>
              </a:xfrm>
              <a:prstGeom prst="rect">
                <a:avLst/>
              </a:prstGeom>
              <a:blipFill>
                <a:blip r:embed="rId12"/>
                <a:stretch>
                  <a:fillRect b="-7843"/>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D2EFD2E4-78D1-5AFC-BC2A-473B8687DA6B}"/>
              </a:ext>
            </a:extLst>
          </p:cNvPr>
          <p:cNvCxnSpPr>
            <a:cxnSpLocks/>
          </p:cNvCxnSpPr>
          <p:nvPr/>
        </p:nvCxnSpPr>
        <p:spPr>
          <a:xfrm flipV="1">
            <a:off x="4043183" y="1940958"/>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A5BB726-591D-59FF-14F0-D8D505C75FBC}"/>
              </a:ext>
            </a:extLst>
          </p:cNvPr>
          <p:cNvSpPr/>
          <p:nvPr/>
        </p:nvSpPr>
        <p:spPr>
          <a:xfrm>
            <a:off x="2072211" y="3132949"/>
            <a:ext cx="825419" cy="338554"/>
          </a:xfrm>
          <a:prstGeom prst="rect">
            <a:avLst/>
          </a:prstGeom>
        </p:spPr>
        <p:txBody>
          <a:bodyPr wrap="none">
            <a:spAutoFit/>
          </a:bodyPr>
          <a:lstStyle/>
          <a:p>
            <a:r>
              <a:rPr lang="en-US" sz="1600" dirty="0">
                <a:solidFill>
                  <a:schemeClr val="accent1">
                    <a:lumMod val="75000"/>
                  </a:schemeClr>
                </a:solidFill>
              </a:rPr>
              <a:t>Agent </a:t>
            </a:r>
            <a:r>
              <a:rPr lang="en-US" sz="1600" i="1" dirty="0">
                <a:solidFill>
                  <a:schemeClr val="accent1">
                    <a:lumMod val="75000"/>
                  </a:schemeClr>
                </a:solidFill>
              </a:rPr>
              <a:t>1</a:t>
            </a:r>
          </a:p>
        </p:txBody>
      </p:sp>
      <p:sp>
        <p:nvSpPr>
          <p:cNvPr id="31" name="Oval 30">
            <a:extLst>
              <a:ext uri="{FF2B5EF4-FFF2-40B4-BE49-F238E27FC236}">
                <a16:creationId xmlns:a16="http://schemas.microsoft.com/office/drawing/2014/main" id="{9C160967-073F-B1B4-A04F-7A0DB06D820A}"/>
              </a:ext>
            </a:extLst>
          </p:cNvPr>
          <p:cNvSpPr/>
          <p:nvPr/>
        </p:nvSpPr>
        <p:spPr>
          <a:xfrm>
            <a:off x="3734150" y="3816073"/>
            <a:ext cx="1057593" cy="431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56E69E1-FF72-FC79-FFDE-BBF67AEEAB05}"/>
              </a:ext>
            </a:extLst>
          </p:cNvPr>
          <p:cNvSpPr/>
          <p:nvPr/>
        </p:nvSpPr>
        <p:spPr>
          <a:xfrm>
            <a:off x="7221774" y="4831876"/>
            <a:ext cx="377964" cy="360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Elbow Connector 107">
            <a:extLst>
              <a:ext uri="{FF2B5EF4-FFF2-40B4-BE49-F238E27FC236}">
                <a16:creationId xmlns:a16="http://schemas.microsoft.com/office/drawing/2014/main" id="{C3531F7F-B955-ECEE-48BC-A3CD2EF7584F}"/>
              </a:ext>
            </a:extLst>
          </p:cNvPr>
          <p:cNvCxnSpPr>
            <a:cxnSpLocks/>
            <a:stCxn id="31" idx="6"/>
            <a:endCxn id="32" idx="2"/>
          </p:cNvCxnSpPr>
          <p:nvPr/>
        </p:nvCxnSpPr>
        <p:spPr>
          <a:xfrm>
            <a:off x="4791743" y="4031602"/>
            <a:ext cx="2430031" cy="980665"/>
          </a:xfrm>
          <a:prstGeom prst="bentConnector3">
            <a:avLst>
              <a:gd name="adj1"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34" name="Group 33">
            <a:extLst>
              <a:ext uri="{FF2B5EF4-FFF2-40B4-BE49-F238E27FC236}">
                <a16:creationId xmlns:a16="http://schemas.microsoft.com/office/drawing/2014/main" id="{E822A050-E219-E04C-AAA7-B325731DAC41}"/>
              </a:ext>
            </a:extLst>
          </p:cNvPr>
          <p:cNvGrpSpPr/>
          <p:nvPr/>
        </p:nvGrpSpPr>
        <p:grpSpPr>
          <a:xfrm>
            <a:off x="4209521" y="5527859"/>
            <a:ext cx="2744637" cy="307777"/>
            <a:chOff x="2838098" y="4913927"/>
            <a:chExt cx="2744637" cy="357799"/>
          </a:xfrm>
        </p:grpSpPr>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5CC4CD90-A8EB-3013-B1CD-70327F90522D}"/>
                    </a:ext>
                  </a:extLst>
                </p:cNvPr>
                <p:cNvSpPr/>
                <p:nvPr/>
              </p:nvSpPr>
              <p:spPr>
                <a:xfrm>
                  <a:off x="2838098" y="4913927"/>
                  <a:ext cx="2744637" cy="357799"/>
                </a:xfrm>
                <a:prstGeom prst="rect">
                  <a:avLst/>
                </a:prstGeom>
              </p:spPr>
              <p:txBody>
                <a:bodyPr wrap="square">
                  <a:spAutoFit/>
                </a:bodyPr>
                <a:lstStyle/>
                <a:p>
                  <a:r>
                    <a:rPr lang="en-US" altLang="zh-CN" sz="1400" b="0" i="1" dirty="0"/>
                    <a:t>Counterfactual Prediction Loss </a:t>
                  </a:r>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rPr>
                            <m:t>𝐿</m:t>
                          </m:r>
                        </m:e>
                        <m:sub>
                          <m:r>
                            <a:rPr lang="en-US" altLang="zh-CN" sz="1400" b="0" i="1" dirty="0" smtClean="0">
                              <a:latin typeface="Cambria Math" panose="02040503050406030204" pitchFamily="18" charset="0"/>
                            </a:rPr>
                            <m:t>𝐿𝐹</m:t>
                          </m:r>
                        </m:sub>
                      </m:sSub>
                    </m:oMath>
                  </a14:m>
                  <a:endParaRPr lang="en-US" sz="1400" dirty="0"/>
                </a:p>
              </p:txBody>
            </p:sp>
          </mc:Choice>
          <mc:Fallback xmlns="">
            <p:sp>
              <p:nvSpPr>
                <p:cNvPr id="174" name="Rectangle 173">
                  <a:extLst>
                    <a:ext uri="{FF2B5EF4-FFF2-40B4-BE49-F238E27FC236}">
                      <a16:creationId xmlns:a16="http://schemas.microsoft.com/office/drawing/2014/main" id="{9522C7D0-862F-3B7A-1D9D-88389651DBEE}"/>
                    </a:ext>
                  </a:extLst>
                </p:cNvPr>
                <p:cNvSpPr>
                  <a:spLocks noRot="1" noChangeAspect="1" noMove="1" noResize="1" noEditPoints="1" noAdjustHandles="1" noChangeArrowheads="1" noChangeShapeType="1" noTextEdit="1"/>
                </p:cNvSpPr>
                <p:nvPr/>
              </p:nvSpPr>
              <p:spPr>
                <a:xfrm>
                  <a:off x="2838098" y="4913927"/>
                  <a:ext cx="2744637" cy="357799"/>
                </a:xfrm>
                <a:prstGeom prst="rect">
                  <a:avLst/>
                </a:prstGeom>
                <a:blipFill>
                  <a:blip r:embed="rId14"/>
                  <a:stretch>
                    <a:fillRect l="-922" b="-19231"/>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1D2AEDD2-CFF2-8E92-3D1F-09E70A7EB443}"/>
                </a:ext>
              </a:extLst>
            </p:cNvPr>
            <p:cNvSpPr/>
            <p:nvPr/>
          </p:nvSpPr>
          <p:spPr>
            <a:xfrm>
              <a:off x="2856767" y="4921070"/>
              <a:ext cx="2594730" cy="34601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 name="Straight Connector 36">
            <a:extLst>
              <a:ext uri="{FF2B5EF4-FFF2-40B4-BE49-F238E27FC236}">
                <a16:creationId xmlns:a16="http://schemas.microsoft.com/office/drawing/2014/main" id="{C6CD7739-8212-913F-CD96-7D2F722BC9EE}"/>
              </a:ext>
            </a:extLst>
          </p:cNvPr>
          <p:cNvCxnSpPr>
            <a:cxnSpLocks/>
          </p:cNvCxnSpPr>
          <p:nvPr/>
        </p:nvCxnSpPr>
        <p:spPr>
          <a:xfrm flipH="1">
            <a:off x="5818414" y="5036677"/>
            <a:ext cx="352510" cy="505380"/>
          </a:xfrm>
          <a:prstGeom prst="line">
            <a:avLst/>
          </a:prstGeom>
          <a:ln w="127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4A49BBA-3289-6719-AA31-ED5BE90A8306}"/>
              </a:ext>
            </a:extLst>
          </p:cNvPr>
          <p:cNvCxnSpPr>
            <a:cxnSpLocks/>
          </p:cNvCxnSpPr>
          <p:nvPr/>
        </p:nvCxnSpPr>
        <p:spPr>
          <a:xfrm flipV="1">
            <a:off x="4407516" y="3647016"/>
            <a:ext cx="180619" cy="236687"/>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18190A2-B882-335E-B297-EA2426299625}"/>
              </a:ext>
            </a:extLst>
          </p:cNvPr>
          <p:cNvCxnSpPr>
            <a:cxnSpLocks/>
          </p:cNvCxnSpPr>
          <p:nvPr/>
        </p:nvCxnSpPr>
        <p:spPr>
          <a:xfrm>
            <a:off x="7987875" y="2586652"/>
            <a:ext cx="1899" cy="412955"/>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46">
            <a:extLst>
              <a:ext uri="{FF2B5EF4-FFF2-40B4-BE49-F238E27FC236}">
                <a16:creationId xmlns:a16="http://schemas.microsoft.com/office/drawing/2014/main" id="{638CFDD1-C31C-A95B-4CA1-60C5A069D56C}"/>
              </a:ext>
            </a:extLst>
          </p:cNvPr>
          <p:cNvSpPr/>
          <p:nvPr/>
        </p:nvSpPr>
        <p:spPr>
          <a:xfrm>
            <a:off x="9156501" y="3558178"/>
            <a:ext cx="506871" cy="220841"/>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grpSp>
        <p:nvGrpSpPr>
          <p:cNvPr id="41" name="Group 40">
            <a:extLst>
              <a:ext uri="{FF2B5EF4-FFF2-40B4-BE49-F238E27FC236}">
                <a16:creationId xmlns:a16="http://schemas.microsoft.com/office/drawing/2014/main" id="{ED194041-6629-49A9-E824-1148022ADEC8}"/>
              </a:ext>
            </a:extLst>
          </p:cNvPr>
          <p:cNvGrpSpPr/>
          <p:nvPr/>
        </p:nvGrpSpPr>
        <p:grpSpPr>
          <a:xfrm>
            <a:off x="9329500" y="2122841"/>
            <a:ext cx="1345615" cy="532079"/>
            <a:chOff x="2906564" y="4572630"/>
            <a:chExt cx="1345615" cy="532079"/>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A3554C0-EFB0-FF72-AE4A-2CF91AD00B76}"/>
                    </a:ext>
                  </a:extLst>
                </p:cNvPr>
                <p:cNvSpPr/>
                <p:nvPr/>
              </p:nvSpPr>
              <p:spPr>
                <a:xfrm>
                  <a:off x="2906564" y="4572630"/>
                  <a:ext cx="1345615" cy="523220"/>
                </a:xfrm>
                <a:prstGeom prst="rect">
                  <a:avLst/>
                </a:prstGeom>
              </p:spPr>
              <p:txBody>
                <a:bodyPr wrap="square">
                  <a:spAutoFit/>
                </a:bodyPr>
                <a:lstStyle/>
                <a:p>
                  <a:pPr algn="ctr"/>
                  <a:r>
                    <a:rPr lang="en-US" altLang="zh-CN" sz="1400" b="0" i="1" dirty="0"/>
                    <a:t>Info Bottleneck </a:t>
                  </a:r>
                </a:p>
                <a:p>
                  <a:pPr algn="ctr"/>
                  <a:r>
                    <a:rPr lang="en-US" altLang="zh-CN" sz="1400" b="0" i="1" dirty="0"/>
                    <a:t>Loss </a:t>
                  </a:r>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rPr>
                            <m:t>𝐿</m:t>
                          </m:r>
                        </m:e>
                        <m:sub>
                          <m:r>
                            <a:rPr lang="en-US" altLang="zh-CN" sz="1400" b="0" i="1" dirty="0" smtClean="0">
                              <a:latin typeface="Cambria Math" panose="02040503050406030204" pitchFamily="18" charset="0"/>
                            </a:rPr>
                            <m:t>𝐼𝐵</m:t>
                          </m:r>
                        </m:sub>
                      </m:sSub>
                    </m:oMath>
                  </a14:m>
                  <a:endParaRPr lang="en-US" sz="1400" dirty="0"/>
                </a:p>
              </p:txBody>
            </p:sp>
          </mc:Choice>
          <mc:Fallback xmlns="">
            <p:sp>
              <p:nvSpPr>
                <p:cNvPr id="117" name="Rectangle 116">
                  <a:extLst>
                    <a:ext uri="{FF2B5EF4-FFF2-40B4-BE49-F238E27FC236}">
                      <a16:creationId xmlns:a16="http://schemas.microsoft.com/office/drawing/2014/main" id="{BD5BBCD5-77D5-3854-CD9F-B3F13830AA04}"/>
                    </a:ext>
                  </a:extLst>
                </p:cNvPr>
                <p:cNvSpPr>
                  <a:spLocks noRot="1" noChangeAspect="1" noMove="1" noResize="1" noEditPoints="1" noAdjustHandles="1" noChangeArrowheads="1" noChangeShapeType="1" noTextEdit="1"/>
                </p:cNvSpPr>
                <p:nvPr/>
              </p:nvSpPr>
              <p:spPr>
                <a:xfrm>
                  <a:off x="2906564" y="4572630"/>
                  <a:ext cx="1345615" cy="523220"/>
                </a:xfrm>
                <a:prstGeom prst="rect">
                  <a:avLst/>
                </a:prstGeom>
                <a:blipFill>
                  <a:blip r:embed="rId15"/>
                  <a:stretch>
                    <a:fillRect t="-2326" r="-935" b="-11628"/>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3C6CF154-086C-7BDB-C2DC-056501EA6C6A}"/>
                </a:ext>
              </a:extLst>
            </p:cNvPr>
            <p:cNvSpPr/>
            <p:nvPr/>
          </p:nvSpPr>
          <p:spPr>
            <a:xfrm>
              <a:off x="2978936" y="4576864"/>
              <a:ext cx="1163754" cy="52784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a:extLst>
              <a:ext uri="{FF2B5EF4-FFF2-40B4-BE49-F238E27FC236}">
                <a16:creationId xmlns:a16="http://schemas.microsoft.com/office/drawing/2014/main" id="{4674D7B9-2F60-A5E4-44EE-4606C39C1C2C}"/>
              </a:ext>
            </a:extLst>
          </p:cNvPr>
          <p:cNvCxnSpPr>
            <a:cxnSpLocks/>
            <a:endCxn id="75" idx="7"/>
          </p:cNvCxnSpPr>
          <p:nvPr/>
        </p:nvCxnSpPr>
        <p:spPr>
          <a:xfrm flipH="1">
            <a:off x="9548134" y="2681116"/>
            <a:ext cx="198718" cy="419605"/>
          </a:xfrm>
          <a:prstGeom prst="line">
            <a:avLst/>
          </a:prstGeom>
          <a:ln w="127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7DFD835-6922-4118-2091-6F2A7C0507F3}"/>
              </a:ext>
            </a:extLst>
          </p:cNvPr>
          <p:cNvSpPr/>
          <p:nvPr/>
        </p:nvSpPr>
        <p:spPr>
          <a:xfrm>
            <a:off x="2604058" y="4733801"/>
            <a:ext cx="673883" cy="2768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4AC4C4E2-BF19-3BC2-5BD8-686D19575357}"/>
              </a:ext>
            </a:extLst>
          </p:cNvPr>
          <p:cNvCxnSpPr>
            <a:cxnSpLocks/>
            <a:endCxn id="49" idx="0"/>
          </p:cNvCxnSpPr>
          <p:nvPr/>
        </p:nvCxnSpPr>
        <p:spPr>
          <a:xfrm flipH="1">
            <a:off x="2435963" y="5017172"/>
            <a:ext cx="357007" cy="445967"/>
          </a:xfrm>
          <a:prstGeom prst="line">
            <a:avLst/>
          </a:prstGeom>
          <a:ln w="127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95031421-EDAE-9AA0-602B-E6A5619A785F}"/>
              </a:ext>
            </a:extLst>
          </p:cNvPr>
          <p:cNvGrpSpPr/>
          <p:nvPr/>
        </p:nvGrpSpPr>
        <p:grpSpPr>
          <a:xfrm>
            <a:off x="1614759" y="5454198"/>
            <a:ext cx="2744637" cy="307777"/>
            <a:chOff x="3055968" y="4955342"/>
            <a:chExt cx="2744637" cy="357799"/>
          </a:xfrm>
        </p:grpSpPr>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230FB25-0302-0D01-468C-57DE96464830}"/>
                    </a:ext>
                  </a:extLst>
                </p:cNvPr>
                <p:cNvSpPr/>
                <p:nvPr/>
              </p:nvSpPr>
              <p:spPr>
                <a:xfrm>
                  <a:off x="3055968" y="4955342"/>
                  <a:ext cx="2744637" cy="357799"/>
                </a:xfrm>
                <a:prstGeom prst="rect">
                  <a:avLst/>
                </a:prstGeom>
              </p:spPr>
              <p:txBody>
                <a:bodyPr wrap="square">
                  <a:spAutoFit/>
                </a:bodyPr>
                <a:lstStyle/>
                <a:p>
                  <a:r>
                    <a:rPr lang="en-US" altLang="zh-CN" sz="1400" b="0" i="1" dirty="0"/>
                    <a:t>Local Policy Loss </a:t>
                  </a:r>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rPr>
                            <m:t>𝐿</m:t>
                          </m:r>
                        </m:e>
                        <m:sub>
                          <m:r>
                            <a:rPr lang="en-US" altLang="zh-CN" sz="1400" b="0" i="1" dirty="0" smtClean="0">
                              <a:latin typeface="Cambria Math" panose="02040503050406030204" pitchFamily="18" charset="0"/>
                            </a:rPr>
                            <m:t>𝐿𝑃</m:t>
                          </m:r>
                        </m:sub>
                      </m:sSub>
                    </m:oMath>
                  </a14:m>
                  <a:endParaRPr lang="en-US" sz="1400" dirty="0"/>
                </a:p>
              </p:txBody>
            </p:sp>
          </mc:Choice>
          <mc:Fallback xmlns="">
            <p:sp>
              <p:nvSpPr>
                <p:cNvPr id="107" name="Rectangle 106">
                  <a:extLst>
                    <a:ext uri="{FF2B5EF4-FFF2-40B4-BE49-F238E27FC236}">
                      <a16:creationId xmlns:a16="http://schemas.microsoft.com/office/drawing/2014/main" id="{B6F2B8AF-45E3-CD86-9DCA-F165E6EA5572}"/>
                    </a:ext>
                  </a:extLst>
                </p:cNvPr>
                <p:cNvSpPr>
                  <a:spLocks noRot="1" noChangeAspect="1" noMove="1" noResize="1" noEditPoints="1" noAdjustHandles="1" noChangeArrowheads="1" noChangeShapeType="1" noTextEdit="1"/>
                </p:cNvSpPr>
                <p:nvPr/>
              </p:nvSpPr>
              <p:spPr>
                <a:xfrm>
                  <a:off x="3055968" y="4955342"/>
                  <a:ext cx="2744637" cy="357799"/>
                </a:xfrm>
                <a:prstGeom prst="rect">
                  <a:avLst/>
                </a:prstGeom>
                <a:blipFill>
                  <a:blip r:embed="rId25"/>
                  <a:stretch>
                    <a:fillRect l="-461" t="-4000" b="-24000"/>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1D9286D4-07CB-CF9C-AD67-F96A8DB87C4E}"/>
                </a:ext>
              </a:extLst>
            </p:cNvPr>
            <p:cNvSpPr/>
            <p:nvPr/>
          </p:nvSpPr>
          <p:spPr>
            <a:xfrm>
              <a:off x="3064882" y="4965736"/>
              <a:ext cx="1624579" cy="34019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8AEDA37D-0740-AD5E-8DD1-E4CB0EC7BDBA}"/>
              </a:ext>
            </a:extLst>
          </p:cNvPr>
          <p:cNvSpPr/>
          <p:nvPr/>
        </p:nvSpPr>
        <p:spPr>
          <a:xfrm>
            <a:off x="9181136" y="3523123"/>
            <a:ext cx="471219" cy="307777"/>
          </a:xfrm>
          <a:prstGeom prst="rect">
            <a:avLst/>
          </a:prstGeom>
        </p:spPr>
        <p:txBody>
          <a:bodyPr wrap="none">
            <a:spAutoFit/>
          </a:bodyPr>
          <a:lstStyle/>
          <a:p>
            <a:pPr lvl="0" algn="ctr"/>
            <a:r>
              <a:rPr lang="en-US" sz="1400" dirty="0">
                <a:solidFill>
                  <a:prstClr val="black"/>
                </a:solidFill>
              </a:rPr>
              <a:t>VAE</a:t>
            </a:r>
            <a:endParaRPr lang="en-US" sz="1400" i="1" dirty="0">
              <a:solidFill>
                <a:prstClr val="black"/>
              </a:solidFill>
            </a:endParaRPr>
          </a:p>
        </p:txBody>
      </p:sp>
      <p:sp>
        <p:nvSpPr>
          <p:cNvPr id="51" name="Rectangle: Rounded Corners 3">
            <a:extLst>
              <a:ext uri="{FF2B5EF4-FFF2-40B4-BE49-F238E27FC236}">
                <a16:creationId xmlns:a16="http://schemas.microsoft.com/office/drawing/2014/main" id="{D0BB1C36-9937-395A-7C27-18CDD53600ED}"/>
              </a:ext>
            </a:extLst>
          </p:cNvPr>
          <p:cNvSpPr/>
          <p:nvPr/>
        </p:nvSpPr>
        <p:spPr>
          <a:xfrm>
            <a:off x="2170766" y="2196376"/>
            <a:ext cx="3744834" cy="41132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Mixing Network</a:t>
            </a: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DA916EF8-008C-7553-6FCA-DF9DCDEABDBC}"/>
                  </a:ext>
                </a:extLst>
              </p:cNvPr>
              <p:cNvSpPr/>
              <p:nvPr/>
            </p:nvSpPr>
            <p:spPr>
              <a:xfrm>
                <a:off x="3535944" y="3131018"/>
                <a:ext cx="793487" cy="338554"/>
              </a:xfrm>
              <a:prstGeom prst="rect">
                <a:avLst/>
              </a:prstGeom>
            </p:spPr>
            <p:txBody>
              <a:bodyPr wrap="none">
                <a:spAutoFit/>
              </a:bodyPr>
              <a:lstStyle/>
              <a:p>
                <a:r>
                  <a:rPr lang="en-US" sz="1600" dirty="0">
                    <a:solidFill>
                      <a:schemeClr val="accent1">
                        <a:lumMod val="75000"/>
                      </a:schemeClr>
                    </a:solidFill>
                  </a:rPr>
                  <a:t>Agent </a:t>
                </a:r>
                <a14:m>
                  <m:oMath xmlns:m="http://schemas.openxmlformats.org/officeDocument/2006/math">
                    <m:r>
                      <a:rPr lang="en-US" sz="1600" b="0" i="1" smtClean="0">
                        <a:solidFill>
                          <a:schemeClr val="accent1">
                            <a:lumMod val="75000"/>
                          </a:schemeClr>
                        </a:solidFill>
                        <a:latin typeface="Cambria Math" panose="02040503050406030204" pitchFamily="18" charset="0"/>
                      </a:rPr>
                      <m:t>𝑖</m:t>
                    </m:r>
                  </m:oMath>
                </a14:m>
                <a:endParaRPr lang="en-US" sz="1600" dirty="0">
                  <a:solidFill>
                    <a:schemeClr val="accent1">
                      <a:lumMod val="75000"/>
                    </a:schemeClr>
                  </a:solidFill>
                </a:endParaRPr>
              </a:p>
            </p:txBody>
          </p:sp>
        </mc:Choice>
        <mc:Fallback xmlns="">
          <p:sp>
            <p:nvSpPr>
              <p:cNvPr id="52" name="Rectangle 51">
                <a:extLst>
                  <a:ext uri="{FF2B5EF4-FFF2-40B4-BE49-F238E27FC236}">
                    <a16:creationId xmlns:a16="http://schemas.microsoft.com/office/drawing/2014/main" id="{DA916EF8-008C-7553-6FCA-DF9DCDEABDBC}"/>
                  </a:ext>
                </a:extLst>
              </p:cNvPr>
              <p:cNvSpPr>
                <a:spLocks noRot="1" noChangeAspect="1" noMove="1" noResize="1" noEditPoints="1" noAdjustHandles="1" noChangeArrowheads="1" noChangeShapeType="1" noTextEdit="1"/>
              </p:cNvSpPr>
              <p:nvPr/>
            </p:nvSpPr>
            <p:spPr>
              <a:xfrm>
                <a:off x="3535944" y="3131018"/>
                <a:ext cx="793487" cy="338554"/>
              </a:xfrm>
              <a:prstGeom prst="rect">
                <a:avLst/>
              </a:prstGeom>
              <a:blipFill>
                <a:blip r:embed="rId26"/>
                <a:stretch>
                  <a:fillRect l="-3846" t="-5455" b="-23636"/>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AD86AD5F-12E6-4961-8486-830DD74C7C52}"/>
              </a:ext>
            </a:extLst>
          </p:cNvPr>
          <p:cNvSpPr txBox="1"/>
          <p:nvPr/>
        </p:nvSpPr>
        <p:spPr>
          <a:xfrm>
            <a:off x="3169180" y="2783841"/>
            <a:ext cx="454575" cy="400110"/>
          </a:xfrm>
          <a:prstGeom prst="rect">
            <a:avLst/>
          </a:prstGeom>
          <a:noFill/>
        </p:spPr>
        <p:txBody>
          <a:bodyPr wrap="square" rtlCol="0">
            <a:spAutoFit/>
          </a:bodyPr>
          <a:lstStyle/>
          <a:p>
            <a:r>
              <a:rPr lang="en-US" sz="2000" dirty="0"/>
              <a:t>…</a:t>
            </a:r>
          </a:p>
        </p:txBody>
      </p:sp>
      <p:cxnSp>
        <p:nvCxnSpPr>
          <p:cNvPr id="54" name="Straight Arrow Connector 53">
            <a:extLst>
              <a:ext uri="{FF2B5EF4-FFF2-40B4-BE49-F238E27FC236}">
                <a16:creationId xmlns:a16="http://schemas.microsoft.com/office/drawing/2014/main" id="{AE1892D7-0C23-6ACA-B744-7427D7D1395E}"/>
              </a:ext>
            </a:extLst>
          </p:cNvPr>
          <p:cNvCxnSpPr>
            <a:cxnSpLocks/>
          </p:cNvCxnSpPr>
          <p:nvPr/>
        </p:nvCxnSpPr>
        <p:spPr>
          <a:xfrm flipV="1">
            <a:off x="3281450" y="3592215"/>
            <a:ext cx="905774" cy="51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14DC5DA-48A0-690B-A98E-4CB062CDD622}"/>
              </a:ext>
            </a:extLst>
          </p:cNvPr>
          <p:cNvCxnSpPr>
            <a:cxnSpLocks/>
          </p:cNvCxnSpPr>
          <p:nvPr/>
        </p:nvCxnSpPr>
        <p:spPr>
          <a:xfrm flipH="1" flipV="1">
            <a:off x="3273766" y="3591166"/>
            <a:ext cx="1877" cy="224907"/>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9C478482-AE3F-D8DC-38D7-FFE794808E38}"/>
                  </a:ext>
                </a:extLst>
              </p:cNvPr>
              <p:cNvSpPr/>
              <p:nvPr/>
            </p:nvSpPr>
            <p:spPr>
              <a:xfrm>
                <a:off x="3115262" y="3755257"/>
                <a:ext cx="39600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a:solidFill>
                                <a:prstClr val="black"/>
                              </a:solidFill>
                              <a:latin typeface="Cambria Math" panose="02040503050406030204" pitchFamily="18" charset="0"/>
                            </a:rPr>
                          </m:ctrlPr>
                        </m:sSubSupPr>
                        <m:e>
                          <m:r>
                            <a:rPr lang="en-US" altLang="zh-CN" sz="1400" i="1" dirty="0">
                              <a:solidFill>
                                <a:prstClr val="black"/>
                              </a:solidFill>
                              <a:latin typeface="Cambria Math" panose="02040503050406030204" pitchFamily="18" charset="0"/>
                            </a:rPr>
                            <m:t>𝑢</m:t>
                          </m:r>
                        </m:e>
                        <m:sub>
                          <m:r>
                            <a:rPr lang="en-US" altLang="zh-CN" sz="1400" i="1" dirty="0">
                              <a:solidFill>
                                <a:prstClr val="black"/>
                              </a:solidFill>
                              <a:latin typeface="Cambria Math" panose="02040503050406030204" pitchFamily="18" charset="0"/>
                            </a:rPr>
                            <m:t>𝑡</m:t>
                          </m:r>
                        </m:sub>
                        <m:sup>
                          <m:r>
                            <a:rPr lang="en-US" altLang="zh-CN" sz="1400" i="1" dirty="0">
                              <a:solidFill>
                                <a:prstClr val="black"/>
                              </a:solidFill>
                              <a:latin typeface="Cambria Math" panose="02040503050406030204" pitchFamily="18" charset="0"/>
                            </a:rPr>
                            <m:t>𝑖</m:t>
                          </m:r>
                        </m:sup>
                      </m:sSubSup>
                    </m:oMath>
                  </m:oMathPara>
                </a14:m>
                <a:endParaRPr lang="en-US" dirty="0"/>
              </a:p>
            </p:txBody>
          </p:sp>
        </mc:Choice>
        <mc:Fallback xmlns="">
          <p:sp>
            <p:nvSpPr>
              <p:cNvPr id="56" name="Rectangle 55">
                <a:extLst>
                  <a:ext uri="{FF2B5EF4-FFF2-40B4-BE49-F238E27FC236}">
                    <a16:creationId xmlns:a16="http://schemas.microsoft.com/office/drawing/2014/main" id="{9C478482-AE3F-D8DC-38D7-FFE794808E38}"/>
                  </a:ext>
                </a:extLst>
              </p:cNvPr>
              <p:cNvSpPr>
                <a:spLocks noRot="1" noChangeAspect="1" noMove="1" noResize="1" noEditPoints="1" noAdjustHandles="1" noChangeArrowheads="1" noChangeShapeType="1" noTextEdit="1"/>
              </p:cNvSpPr>
              <p:nvPr/>
            </p:nvSpPr>
            <p:spPr>
              <a:xfrm>
                <a:off x="3115262" y="3755257"/>
                <a:ext cx="396006" cy="31797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3D16B035-ACD8-D975-C077-8923ECDB21DB}"/>
                  </a:ext>
                </a:extLst>
              </p:cNvPr>
              <p:cNvSpPr/>
              <p:nvPr/>
            </p:nvSpPr>
            <p:spPr>
              <a:xfrm>
                <a:off x="4429875" y="3386936"/>
                <a:ext cx="39600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smtClean="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dirty="0"/>
              </a:p>
            </p:txBody>
          </p:sp>
        </mc:Choice>
        <mc:Fallback xmlns="">
          <p:sp>
            <p:nvSpPr>
              <p:cNvPr id="57" name="Rectangle 56">
                <a:extLst>
                  <a:ext uri="{FF2B5EF4-FFF2-40B4-BE49-F238E27FC236}">
                    <a16:creationId xmlns:a16="http://schemas.microsoft.com/office/drawing/2014/main" id="{3D16B035-ACD8-D975-C077-8923ECDB21DB}"/>
                  </a:ext>
                </a:extLst>
              </p:cNvPr>
              <p:cNvSpPr>
                <a:spLocks noRot="1" noChangeAspect="1" noMove="1" noResize="1" noEditPoints="1" noAdjustHandles="1" noChangeArrowheads="1" noChangeShapeType="1" noTextEdit="1"/>
              </p:cNvSpPr>
              <p:nvPr/>
            </p:nvSpPr>
            <p:spPr>
              <a:xfrm>
                <a:off x="4429875" y="3386936"/>
                <a:ext cx="396006" cy="317972"/>
              </a:xfrm>
              <a:prstGeom prst="rect">
                <a:avLst/>
              </a:prstGeom>
              <a:blipFill>
                <a:blip r:embed="rId28"/>
                <a:stretch>
                  <a:fillRect r="-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9D9E7521-D725-D3B0-043A-8297C5124138}"/>
                  </a:ext>
                </a:extLst>
              </p:cNvPr>
              <p:cNvSpPr/>
              <p:nvPr/>
            </p:nvSpPr>
            <p:spPr>
              <a:xfrm>
                <a:off x="9253751" y="3926341"/>
                <a:ext cx="385042"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𝑜</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400" dirty="0"/>
              </a:p>
            </p:txBody>
          </p:sp>
        </mc:Choice>
        <mc:Fallback xmlns="">
          <p:sp>
            <p:nvSpPr>
              <p:cNvPr id="58" name="Rectangle 57">
                <a:extLst>
                  <a:ext uri="{FF2B5EF4-FFF2-40B4-BE49-F238E27FC236}">
                    <a16:creationId xmlns:a16="http://schemas.microsoft.com/office/drawing/2014/main" id="{9D9E7521-D725-D3B0-043A-8297C5124138}"/>
                  </a:ext>
                </a:extLst>
              </p:cNvPr>
              <p:cNvSpPr>
                <a:spLocks noRot="1" noChangeAspect="1" noMove="1" noResize="1" noEditPoints="1" noAdjustHandles="1" noChangeArrowheads="1" noChangeShapeType="1" noTextEdit="1"/>
              </p:cNvSpPr>
              <p:nvPr/>
            </p:nvSpPr>
            <p:spPr>
              <a:xfrm>
                <a:off x="9253751" y="3926341"/>
                <a:ext cx="385042" cy="317972"/>
              </a:xfrm>
              <a:prstGeom prst="rect">
                <a:avLst/>
              </a:prstGeom>
              <a:blipFill>
                <a:blip r:embed="rId4"/>
                <a:stretch>
                  <a:fillRect/>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47A789EC-53C8-39FA-C6B5-D55C01993A72}"/>
              </a:ext>
            </a:extLst>
          </p:cNvPr>
          <p:cNvCxnSpPr>
            <a:cxnSpLocks/>
          </p:cNvCxnSpPr>
          <p:nvPr/>
        </p:nvCxnSpPr>
        <p:spPr>
          <a:xfrm flipH="1" flipV="1">
            <a:off x="9414504" y="3781918"/>
            <a:ext cx="2241" cy="228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B26D8FF-7A88-D3C2-4127-1A819D752D9D}"/>
              </a:ext>
            </a:extLst>
          </p:cNvPr>
          <p:cNvCxnSpPr>
            <a:cxnSpLocks/>
          </p:cNvCxnSpPr>
          <p:nvPr/>
        </p:nvCxnSpPr>
        <p:spPr>
          <a:xfrm flipV="1">
            <a:off x="4441087" y="4716712"/>
            <a:ext cx="0" cy="377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44">
            <a:extLst>
              <a:ext uri="{FF2B5EF4-FFF2-40B4-BE49-F238E27FC236}">
                <a16:creationId xmlns:a16="http://schemas.microsoft.com/office/drawing/2014/main" id="{C1EAC547-86DE-550A-1F98-863CC3299705}"/>
              </a:ext>
            </a:extLst>
          </p:cNvPr>
          <p:cNvSpPr/>
          <p:nvPr/>
        </p:nvSpPr>
        <p:spPr>
          <a:xfrm>
            <a:off x="3850795" y="4423851"/>
            <a:ext cx="797987" cy="243827"/>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cxnSp>
        <p:nvCxnSpPr>
          <p:cNvPr id="62" name="Straight Arrow Connector 61">
            <a:extLst>
              <a:ext uri="{FF2B5EF4-FFF2-40B4-BE49-F238E27FC236}">
                <a16:creationId xmlns:a16="http://schemas.microsoft.com/office/drawing/2014/main" id="{9020FA2D-D37D-0620-AF01-BA54E90F18E5}"/>
              </a:ext>
            </a:extLst>
          </p:cNvPr>
          <p:cNvCxnSpPr>
            <a:cxnSpLocks/>
          </p:cNvCxnSpPr>
          <p:nvPr/>
        </p:nvCxnSpPr>
        <p:spPr>
          <a:xfrm flipV="1">
            <a:off x="2512055" y="2607702"/>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矩形 86">
                <a:extLst>
                  <a:ext uri="{FF2B5EF4-FFF2-40B4-BE49-F238E27FC236}">
                    <a16:creationId xmlns:a16="http://schemas.microsoft.com/office/drawing/2014/main" id="{C126EF03-844B-D61E-2F65-F23CEECCA9BA}"/>
                  </a:ext>
                </a:extLst>
              </p:cNvPr>
              <p:cNvSpPr/>
              <p:nvPr/>
            </p:nvSpPr>
            <p:spPr>
              <a:xfrm>
                <a:off x="5051300" y="2880089"/>
                <a:ext cx="14380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0" i="1" dirty="0" smtClean="0">
                              <a:latin typeface="Cambria Math" panose="02040503050406030204" pitchFamily="18" charset="0"/>
                            </a:rPr>
                          </m:ctrlPr>
                        </m:sSubSupPr>
                        <m:e>
                          <m:r>
                            <a:rPr lang="en-US" altLang="zh-CN" sz="1400" i="1" dirty="0" smtClean="0">
                              <a:latin typeface="Cambria Math" panose="02040503050406030204" pitchFamily="18" charset="0"/>
                            </a:rPr>
                            <m:t>𝑞</m:t>
                          </m:r>
                        </m:e>
                        <m:sub>
                          <m:r>
                            <a:rPr lang="en-US" altLang="zh-CN" sz="1400" b="0" i="1" dirty="0" smtClean="0">
                              <a:latin typeface="Cambria Math" panose="02040503050406030204" pitchFamily="18" charset="0"/>
                            </a:rPr>
                            <m:t>𝑡</m:t>
                          </m:r>
                        </m:sub>
                        <m:sup>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𝑢</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𝜏</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b="0" i="1" dirty="0" smtClean="0">
                              <a:latin typeface="Cambria Math" panose="02040503050406030204" pitchFamily="18" charset="0"/>
                            </a:rPr>
                            <m:t>𝑚</m:t>
                          </m:r>
                        </m:e>
                        <m:sub>
                          <m:r>
                            <a:rPr lang="en-US" altLang="zh-CN" sz="1400" i="1" dirty="0">
                              <a:latin typeface="Cambria Math" panose="02040503050406030204" pitchFamily="18" charset="0"/>
                            </a:rPr>
                            <m:t>𝑡</m:t>
                          </m:r>
                        </m:sub>
                        <m:sup>
                          <m:r>
                            <a:rPr lang="en-US" altLang="zh-CN" sz="1400" b="0" i="1" dirty="0" smtClean="0">
                              <a:latin typeface="Cambria Math" panose="02040503050406030204" pitchFamily="18" charset="0"/>
                            </a:rPr>
                            <m:t>−</m:t>
                          </m:r>
                          <m:r>
                            <a:rPr lang="en-US" altLang="zh-CN" sz="1400" b="0" i="1" dirty="0" smtClean="0">
                              <a:latin typeface="Cambria Math" panose="02040503050406030204" pitchFamily="18" charset="0"/>
                            </a:rPr>
                            <m:t>𝑛</m:t>
                          </m:r>
                        </m:sup>
                      </m:sSubSup>
                      <m:r>
                        <a:rPr lang="en-US" altLang="zh-CN" sz="1400" b="0" i="1" dirty="0" smtClean="0">
                          <a:latin typeface="Cambria Math" panose="020405030504060302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63" name="矩形 86">
                <a:extLst>
                  <a:ext uri="{FF2B5EF4-FFF2-40B4-BE49-F238E27FC236}">
                    <a16:creationId xmlns:a16="http://schemas.microsoft.com/office/drawing/2014/main" id="{C126EF03-844B-D61E-2F65-F23CEECCA9BA}"/>
                  </a:ext>
                </a:extLst>
              </p:cNvPr>
              <p:cNvSpPr>
                <a:spLocks noRot="1" noChangeAspect="1" noMove="1" noResize="1" noEditPoints="1" noAdjustHandles="1" noChangeArrowheads="1" noChangeShapeType="1" noTextEdit="1"/>
              </p:cNvSpPr>
              <p:nvPr/>
            </p:nvSpPr>
            <p:spPr>
              <a:xfrm>
                <a:off x="5051300" y="2880089"/>
                <a:ext cx="1438086" cy="307777"/>
              </a:xfrm>
              <a:prstGeom prst="rect">
                <a:avLst/>
              </a:prstGeom>
              <a:blipFill>
                <a:blip r:embed="rId29"/>
                <a:stretch>
                  <a:fillRect b="-7843"/>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A164E976-C350-DFF0-5E6D-28CFDC9F289E}"/>
              </a:ext>
            </a:extLst>
          </p:cNvPr>
          <p:cNvCxnSpPr>
            <a:cxnSpLocks/>
          </p:cNvCxnSpPr>
          <p:nvPr/>
        </p:nvCxnSpPr>
        <p:spPr>
          <a:xfrm flipV="1">
            <a:off x="5593387" y="2607486"/>
            <a:ext cx="0" cy="260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9BF4E0D-8959-213A-A816-2FEB68A4B232}"/>
              </a:ext>
            </a:extLst>
          </p:cNvPr>
          <p:cNvSpPr txBox="1"/>
          <p:nvPr/>
        </p:nvSpPr>
        <p:spPr>
          <a:xfrm>
            <a:off x="4795923" y="2781369"/>
            <a:ext cx="454575" cy="400110"/>
          </a:xfrm>
          <a:prstGeom prst="rect">
            <a:avLst/>
          </a:prstGeom>
          <a:noFill/>
        </p:spPr>
        <p:txBody>
          <a:bodyPr wrap="square" rtlCol="0">
            <a:spAutoFit/>
          </a:bodyPr>
          <a:lstStyle/>
          <a:p>
            <a:r>
              <a:rPr lang="en-US" sz="2000" dirty="0"/>
              <a:t>…</a:t>
            </a:r>
          </a:p>
        </p:txBody>
      </p:sp>
      <p:sp>
        <p:nvSpPr>
          <p:cNvPr id="66" name="Rectangle 65">
            <a:extLst>
              <a:ext uri="{FF2B5EF4-FFF2-40B4-BE49-F238E27FC236}">
                <a16:creationId xmlns:a16="http://schemas.microsoft.com/office/drawing/2014/main" id="{7031821B-ED8D-71E3-B687-F488B9288CC4}"/>
              </a:ext>
            </a:extLst>
          </p:cNvPr>
          <p:cNvSpPr/>
          <p:nvPr/>
        </p:nvSpPr>
        <p:spPr>
          <a:xfrm>
            <a:off x="5298957" y="3131018"/>
            <a:ext cx="827021" cy="338554"/>
          </a:xfrm>
          <a:prstGeom prst="rect">
            <a:avLst/>
          </a:prstGeom>
        </p:spPr>
        <p:txBody>
          <a:bodyPr wrap="none">
            <a:spAutoFit/>
          </a:bodyPr>
          <a:lstStyle/>
          <a:p>
            <a:r>
              <a:rPr lang="en-US" sz="1600" dirty="0">
                <a:solidFill>
                  <a:schemeClr val="accent1">
                    <a:lumMod val="75000"/>
                  </a:schemeClr>
                </a:solidFill>
              </a:rPr>
              <a:t>Agent </a:t>
            </a:r>
            <a:r>
              <a:rPr lang="en-US" sz="1600" i="1" dirty="0">
                <a:solidFill>
                  <a:schemeClr val="accent1">
                    <a:lumMod val="75000"/>
                  </a:schemeClr>
                </a:solidFill>
              </a:rPr>
              <a:t>n</a:t>
            </a:r>
          </a:p>
        </p:txBody>
      </p:sp>
      <p:cxnSp>
        <p:nvCxnSpPr>
          <p:cNvPr id="67" name="Straight Arrow Connector 66">
            <a:extLst>
              <a:ext uri="{FF2B5EF4-FFF2-40B4-BE49-F238E27FC236}">
                <a16:creationId xmlns:a16="http://schemas.microsoft.com/office/drawing/2014/main" id="{1A5F1065-AE2F-75CA-B432-40DEF96F5ACB}"/>
              </a:ext>
            </a:extLst>
          </p:cNvPr>
          <p:cNvCxnSpPr>
            <a:cxnSpLocks/>
          </p:cNvCxnSpPr>
          <p:nvPr/>
        </p:nvCxnSpPr>
        <p:spPr>
          <a:xfrm>
            <a:off x="7998311" y="3280063"/>
            <a:ext cx="1899" cy="412955"/>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8A2C7D-2514-BB2D-C7DB-ECCF7FAD8540}"/>
              </a:ext>
            </a:extLst>
          </p:cNvPr>
          <p:cNvCxnSpPr>
            <a:cxnSpLocks/>
          </p:cNvCxnSpPr>
          <p:nvPr/>
        </p:nvCxnSpPr>
        <p:spPr>
          <a:xfrm>
            <a:off x="8005105" y="4211800"/>
            <a:ext cx="0" cy="657615"/>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1901650C-3E27-1E83-C8AA-64E0F4E30AEB}"/>
                  </a:ext>
                </a:extLst>
              </p:cNvPr>
              <p:cNvSpPr/>
              <p:nvPr/>
            </p:nvSpPr>
            <p:spPr>
              <a:xfrm>
                <a:off x="6062105" y="2205179"/>
                <a:ext cx="39902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solidFill>
                                <a:prstClr val="black"/>
                              </a:solidFill>
                              <a:latin typeface="Cambria Math" panose="02040503050406030204" pitchFamily="18" charset="0"/>
                            </a:rPr>
                          </m:ctrlPr>
                        </m:sSubPr>
                        <m:e>
                          <m:r>
                            <a:rPr lang="en-US" altLang="zh-CN" sz="1600" b="0" i="1" dirty="0" smtClean="0">
                              <a:solidFill>
                                <a:prstClr val="black"/>
                              </a:solidFill>
                              <a:latin typeface="Cambria Math" panose="02040503050406030204" pitchFamily="18" charset="0"/>
                            </a:rPr>
                            <m:t>𝑠</m:t>
                          </m:r>
                        </m:e>
                        <m:sub>
                          <m:r>
                            <a:rPr lang="en-US" altLang="zh-CN" sz="1600" b="0" i="1" dirty="0" smtClean="0">
                              <a:solidFill>
                                <a:prstClr val="black"/>
                              </a:solidFill>
                              <a:latin typeface="Cambria Math" panose="02040503050406030204" pitchFamily="18" charset="0"/>
                            </a:rPr>
                            <m:t>𝑡</m:t>
                          </m:r>
                        </m:sub>
                      </m:sSub>
                    </m:oMath>
                  </m:oMathPara>
                </a14:m>
                <a:endParaRPr lang="en-US" sz="1400" dirty="0"/>
              </a:p>
            </p:txBody>
          </p:sp>
        </mc:Choice>
        <mc:Fallback xmlns="">
          <p:sp>
            <p:nvSpPr>
              <p:cNvPr id="69" name="Rectangle 68">
                <a:extLst>
                  <a:ext uri="{FF2B5EF4-FFF2-40B4-BE49-F238E27FC236}">
                    <a16:creationId xmlns:a16="http://schemas.microsoft.com/office/drawing/2014/main" id="{1901650C-3E27-1E83-C8AA-64E0F4E30AEB}"/>
                  </a:ext>
                </a:extLst>
              </p:cNvPr>
              <p:cNvSpPr>
                <a:spLocks noRot="1" noChangeAspect="1" noMove="1" noResize="1" noEditPoints="1" noAdjustHandles="1" noChangeArrowheads="1" noChangeShapeType="1" noTextEdit="1"/>
              </p:cNvSpPr>
              <p:nvPr/>
            </p:nvSpPr>
            <p:spPr>
              <a:xfrm>
                <a:off x="6062105" y="2205179"/>
                <a:ext cx="399020" cy="338554"/>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EF25F4A6-A7B7-1ABF-E2B6-21725EAAA6B6}"/>
                  </a:ext>
                </a:extLst>
              </p:cNvPr>
              <p:cNvSpPr/>
              <p:nvPr/>
            </p:nvSpPr>
            <p:spPr>
              <a:xfrm>
                <a:off x="9194697" y="3078980"/>
                <a:ext cx="444096" cy="317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dirty="0" smtClean="0">
                              <a:solidFill>
                                <a:prstClr val="black"/>
                              </a:solidFill>
                              <a:latin typeface="Cambria Math" panose="02040503050406030204" pitchFamily="18" charset="0"/>
                            </a:rPr>
                          </m:ctrlPr>
                        </m:sSubSupPr>
                        <m:e>
                          <m:r>
                            <a:rPr lang="en-US" altLang="zh-CN" sz="1400" b="0" i="1" dirty="0" smtClean="0">
                              <a:solidFill>
                                <a:prstClr val="black"/>
                              </a:solidFill>
                              <a:latin typeface="Cambria Math" panose="02040503050406030204" pitchFamily="18" charset="0"/>
                            </a:rPr>
                            <m:t>𝑚</m:t>
                          </m:r>
                        </m:e>
                        <m:sub>
                          <m:r>
                            <a:rPr lang="en-US" altLang="zh-CN" sz="1400" b="0" i="1" dirty="0" smtClean="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𝑖</m:t>
                          </m:r>
                        </m:sup>
                      </m:sSubSup>
                    </m:oMath>
                  </m:oMathPara>
                </a14:m>
                <a:endParaRPr lang="en-US" sz="2000" dirty="0"/>
              </a:p>
            </p:txBody>
          </p:sp>
        </mc:Choice>
        <mc:Fallback xmlns="">
          <p:sp>
            <p:nvSpPr>
              <p:cNvPr id="70" name="Rectangle 69">
                <a:extLst>
                  <a:ext uri="{FF2B5EF4-FFF2-40B4-BE49-F238E27FC236}">
                    <a16:creationId xmlns:a16="http://schemas.microsoft.com/office/drawing/2014/main" id="{EF25F4A6-A7B7-1ABF-E2B6-21725EAAA6B6}"/>
                  </a:ext>
                </a:extLst>
              </p:cNvPr>
              <p:cNvSpPr>
                <a:spLocks noRot="1" noChangeAspect="1" noMove="1" noResize="1" noEditPoints="1" noAdjustHandles="1" noChangeArrowheads="1" noChangeShapeType="1" noTextEdit="1"/>
              </p:cNvSpPr>
              <p:nvPr/>
            </p:nvSpPr>
            <p:spPr>
              <a:xfrm>
                <a:off x="9194697" y="3078980"/>
                <a:ext cx="444096" cy="317972"/>
              </a:xfrm>
              <a:prstGeom prst="rect">
                <a:avLst/>
              </a:prstGeom>
              <a:blipFill>
                <a:blip r:embed="rId31"/>
                <a:stretch>
                  <a:fillRect/>
                </a:stretch>
              </a:blipFill>
            </p:spPr>
            <p:txBody>
              <a:bodyPr/>
              <a:lstStyle/>
              <a:p>
                <a:r>
                  <a:rPr lang="en-US">
                    <a:noFill/>
                  </a:rPr>
                  <a:t> </a:t>
                </a:r>
              </a:p>
            </p:txBody>
          </p:sp>
        </mc:Fallback>
      </mc:AlternateContent>
      <p:sp>
        <p:nvSpPr>
          <p:cNvPr id="71" name="Rectangle: Rounded Corners 75">
            <a:extLst>
              <a:ext uri="{FF2B5EF4-FFF2-40B4-BE49-F238E27FC236}">
                <a16:creationId xmlns:a16="http://schemas.microsoft.com/office/drawing/2014/main" id="{35F5A194-AC20-C538-7A57-EC721DA7C1B6}"/>
              </a:ext>
            </a:extLst>
          </p:cNvPr>
          <p:cNvSpPr/>
          <p:nvPr/>
        </p:nvSpPr>
        <p:spPr>
          <a:xfrm>
            <a:off x="9062858" y="3078979"/>
            <a:ext cx="711670" cy="1162309"/>
          </a:xfrm>
          <a:prstGeom prst="roundRect">
            <a:avLst>
              <a:gd name="adj" fmla="val 5729"/>
            </a:avLst>
          </a:prstGeom>
          <a:noFill/>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72" name="Straight Arrow Connector 71">
            <a:extLst>
              <a:ext uri="{FF2B5EF4-FFF2-40B4-BE49-F238E27FC236}">
                <a16:creationId xmlns:a16="http://schemas.microsoft.com/office/drawing/2014/main" id="{A787E418-17DF-7ECB-BDD0-79C60177D63F}"/>
              </a:ext>
            </a:extLst>
          </p:cNvPr>
          <p:cNvCxnSpPr>
            <a:cxnSpLocks/>
          </p:cNvCxnSpPr>
          <p:nvPr/>
        </p:nvCxnSpPr>
        <p:spPr>
          <a:xfrm flipH="1" flipV="1">
            <a:off x="9401246" y="3328526"/>
            <a:ext cx="2241" cy="228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56">
            <a:extLst>
              <a:ext uri="{FF2B5EF4-FFF2-40B4-BE49-F238E27FC236}">
                <a16:creationId xmlns:a16="http://schemas.microsoft.com/office/drawing/2014/main" id="{9B927725-99B3-9235-2D79-4FE3D5A965C7}"/>
              </a:ext>
            </a:extLst>
          </p:cNvPr>
          <p:cNvCxnSpPr>
            <a:cxnSpLocks/>
            <a:stCxn id="71" idx="0"/>
            <a:endCxn id="15" idx="3"/>
          </p:cNvCxnSpPr>
          <p:nvPr/>
        </p:nvCxnSpPr>
        <p:spPr>
          <a:xfrm rot="16200000" flipV="1">
            <a:off x="8552000" y="2212285"/>
            <a:ext cx="788353" cy="945035"/>
          </a:xfrm>
          <a:prstGeom prst="curvedConnector2">
            <a:avLst/>
          </a:prstGeom>
          <a:ln w="1905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4" name="Connector: Curved 56">
            <a:extLst>
              <a:ext uri="{FF2B5EF4-FFF2-40B4-BE49-F238E27FC236}">
                <a16:creationId xmlns:a16="http://schemas.microsoft.com/office/drawing/2014/main" id="{AD024A48-1A0A-E770-3DDD-75B5BF0D7875}"/>
              </a:ext>
            </a:extLst>
          </p:cNvPr>
          <p:cNvCxnSpPr>
            <a:cxnSpLocks/>
            <a:endCxn id="71" idx="2"/>
          </p:cNvCxnSpPr>
          <p:nvPr/>
        </p:nvCxnSpPr>
        <p:spPr>
          <a:xfrm flipV="1">
            <a:off x="8752216" y="4241288"/>
            <a:ext cx="666477" cy="751866"/>
          </a:xfrm>
          <a:prstGeom prst="curvedConnector2">
            <a:avLst/>
          </a:prstGeom>
          <a:ln w="1905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ADA9BA1C-D9AF-A3B3-AF3A-7A8660EE2CED}"/>
              </a:ext>
            </a:extLst>
          </p:cNvPr>
          <p:cNvSpPr/>
          <p:nvPr/>
        </p:nvSpPr>
        <p:spPr>
          <a:xfrm>
            <a:off x="9225522" y="3047886"/>
            <a:ext cx="377964" cy="360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descr="Icon&#10;&#10;Description automatically generated">
            <a:extLst>
              <a:ext uri="{FF2B5EF4-FFF2-40B4-BE49-F238E27FC236}">
                <a16:creationId xmlns:a16="http://schemas.microsoft.com/office/drawing/2014/main" id="{BA569164-FD21-5829-7CF4-8F063D8F34B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rot="16200000">
            <a:off x="4784201" y="3909669"/>
            <a:ext cx="117615" cy="613023"/>
          </a:xfrm>
          <a:prstGeom prst="rect">
            <a:avLst/>
          </a:prstGeom>
        </p:spPr>
      </p:pic>
      <p:sp>
        <p:nvSpPr>
          <p:cNvPr id="77" name="Rectangle: Rounded Corners 44">
            <a:extLst>
              <a:ext uri="{FF2B5EF4-FFF2-40B4-BE49-F238E27FC236}">
                <a16:creationId xmlns:a16="http://schemas.microsoft.com/office/drawing/2014/main" id="{30672E7C-1938-F33E-CE21-9C6BC02A05A7}"/>
              </a:ext>
            </a:extLst>
          </p:cNvPr>
          <p:cNvSpPr/>
          <p:nvPr/>
        </p:nvSpPr>
        <p:spPr>
          <a:xfrm>
            <a:off x="2901033" y="4422024"/>
            <a:ext cx="797987" cy="243827"/>
          </a:xfrm>
          <a:prstGeom prst="roundRect">
            <a:avLst/>
          </a:prstGeom>
          <a:noFill/>
          <a:ln w="1905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i="1" dirty="0"/>
          </a:p>
        </p:txBody>
      </p:sp>
      <p:sp>
        <p:nvSpPr>
          <p:cNvPr id="78" name="Rectangle 77">
            <a:extLst>
              <a:ext uri="{FF2B5EF4-FFF2-40B4-BE49-F238E27FC236}">
                <a16:creationId xmlns:a16="http://schemas.microsoft.com/office/drawing/2014/main" id="{0B2F3315-7EA0-5C34-60D6-29970984AD2C}"/>
              </a:ext>
            </a:extLst>
          </p:cNvPr>
          <p:cNvSpPr/>
          <p:nvPr/>
        </p:nvSpPr>
        <p:spPr>
          <a:xfrm>
            <a:off x="3787525" y="4399151"/>
            <a:ext cx="919033" cy="292388"/>
          </a:xfrm>
          <a:prstGeom prst="rect">
            <a:avLst/>
          </a:prstGeom>
        </p:spPr>
        <p:txBody>
          <a:bodyPr wrap="none">
            <a:spAutoFit/>
          </a:bodyPr>
          <a:lstStyle/>
          <a:p>
            <a:pPr lvl="0" algn="ctr"/>
            <a:r>
              <a:rPr lang="en-US" sz="1300" dirty="0">
                <a:solidFill>
                  <a:prstClr val="black"/>
                </a:solidFill>
              </a:rPr>
              <a:t>Local Critic</a:t>
            </a:r>
            <a:endParaRPr lang="en-US" sz="1300" i="1" dirty="0">
              <a:solidFill>
                <a:prstClr val="black"/>
              </a:solidFill>
            </a:endParaRPr>
          </a:p>
        </p:txBody>
      </p:sp>
      <p:sp>
        <p:nvSpPr>
          <p:cNvPr id="79" name="Rectangle 78">
            <a:extLst>
              <a:ext uri="{FF2B5EF4-FFF2-40B4-BE49-F238E27FC236}">
                <a16:creationId xmlns:a16="http://schemas.microsoft.com/office/drawing/2014/main" id="{81A1DECC-75DB-4954-1B4C-364E7AEE64F6}"/>
              </a:ext>
            </a:extLst>
          </p:cNvPr>
          <p:cNvSpPr/>
          <p:nvPr/>
        </p:nvSpPr>
        <p:spPr>
          <a:xfrm>
            <a:off x="2815322" y="4397257"/>
            <a:ext cx="963790" cy="292388"/>
          </a:xfrm>
          <a:prstGeom prst="rect">
            <a:avLst/>
          </a:prstGeom>
        </p:spPr>
        <p:txBody>
          <a:bodyPr wrap="none">
            <a:spAutoFit/>
          </a:bodyPr>
          <a:lstStyle/>
          <a:p>
            <a:pPr lvl="0" algn="ctr"/>
            <a:r>
              <a:rPr lang="en-US" sz="1300" dirty="0">
                <a:solidFill>
                  <a:prstClr val="black"/>
                </a:solidFill>
              </a:rPr>
              <a:t>Local Policy</a:t>
            </a:r>
            <a:endParaRPr lang="en-US" sz="1300" i="1" dirty="0">
              <a:solidFill>
                <a:prstClr val="black"/>
              </a:solidFil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B368CDB-2568-9063-60CE-72688E714747}"/>
                  </a:ext>
                </a:extLst>
              </p:cNvPr>
              <p:cNvSpPr txBox="1"/>
              <p:nvPr/>
            </p:nvSpPr>
            <p:spPr>
              <a:xfrm>
                <a:off x="7165602" y="4860850"/>
                <a:ext cx="1740852" cy="309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1" i="1" dirty="0" smtClean="0">
                              <a:latin typeface="Cambria Math" panose="02040503050406030204" pitchFamily="18" charset="0"/>
                              <a:ea typeface="Cambria Math" panose="02040503050406030204" pitchFamily="18" charset="0"/>
                            </a:rPr>
                          </m:ctrlPr>
                        </m:sSubSupPr>
                        <m:e>
                          <m:acc>
                            <m:accPr>
                              <m:chr m:val="̂"/>
                              <m:ctrlPr>
                                <a:rPr lang="en-US" altLang="zh-CN" sz="1400" b="1" i="1" dirty="0" smtClean="0">
                                  <a:latin typeface="Cambria Math" panose="02040503050406030204" pitchFamily="18" charset="0"/>
                                  <a:ea typeface="Cambria Math" panose="02040503050406030204" pitchFamily="18" charset="0"/>
                                </a:rPr>
                              </m:ctrlPr>
                            </m:accPr>
                            <m:e>
                              <m:r>
                                <a:rPr lang="en-US" altLang="zh-CN" sz="1400" b="1" i="1" dirty="0" smtClean="0">
                                  <a:latin typeface="Cambria Math" panose="02040503050406030204" pitchFamily="18" charset="0"/>
                                  <a:ea typeface="Cambria Math" panose="02040503050406030204" pitchFamily="18" charset="0"/>
                                </a:rPr>
                                <m:t>𝒖</m:t>
                              </m:r>
                            </m:e>
                          </m:acc>
                        </m:e>
                        <m:sub>
                          <m:r>
                            <a:rPr lang="en-US" altLang="zh-CN" sz="1400" b="1" i="1" dirty="0" smtClean="0">
                              <a:latin typeface="Cambria Math" panose="02040503050406030204" pitchFamily="18" charset="0"/>
                              <a:ea typeface="Cambria Math" panose="02040503050406030204" pitchFamily="18" charset="0"/>
                            </a:rPr>
                            <m:t>𝒕</m:t>
                          </m:r>
                        </m:sub>
                        <m:sup>
                          <m:r>
                            <a:rPr lang="en-US" altLang="zh-CN" sz="1400" b="1" i="1" dirty="0" smtClean="0">
                              <a:latin typeface="Cambria Math" panose="02040503050406030204" pitchFamily="18" charset="0"/>
                              <a:ea typeface="Cambria Math" panose="02040503050406030204" pitchFamily="18" charset="0"/>
                            </a:rPr>
                            <m:t>∗</m:t>
                          </m:r>
                        </m:sup>
                      </m:sSubSup>
                      <m:r>
                        <a:rPr lang="en-US" altLang="zh-CN" sz="1400" b="1"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∗1</m:t>
                          </m:r>
                        </m:sup>
                      </m:sSubSup>
                      <m:r>
                        <a:rPr lang="en-US" altLang="zh-CN" sz="1400" b="0" i="1" dirty="0" smtClean="0">
                          <a:latin typeface="Cambria Math" panose="02040503050406030204" pitchFamily="18" charset="0"/>
                        </a:rPr>
                        <m:t>,…,</m:t>
                      </m:r>
                      <m:sSubSup>
                        <m:sSubSupPr>
                          <m:ctrlPr>
                            <a:rPr lang="en-US" altLang="zh-CN" sz="1400" i="1" dirty="0">
                              <a:solidFill>
                                <a:prstClr val="black"/>
                              </a:solidFill>
                              <a:latin typeface="Cambria Math" panose="02040503050406030204" pitchFamily="18" charset="0"/>
                            </a:rPr>
                          </m:ctrlPr>
                        </m:sSubSupPr>
                        <m:e>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𝑢</m:t>
                              </m:r>
                            </m:e>
                          </m:acc>
                        </m:e>
                        <m:sub>
                          <m:r>
                            <a:rPr lang="en-US" altLang="zh-CN" sz="1400" i="1" dirty="0">
                              <a:solidFill>
                                <a:prstClr val="black"/>
                              </a:solidFill>
                              <a:latin typeface="Cambria Math" panose="02040503050406030204" pitchFamily="18" charset="0"/>
                            </a:rPr>
                            <m:t>𝑡</m:t>
                          </m:r>
                        </m:sub>
                        <m:sup>
                          <m:r>
                            <a:rPr lang="en-US" altLang="zh-CN" sz="1400" b="0" i="1" dirty="0" smtClean="0">
                              <a:solidFill>
                                <a:prstClr val="black"/>
                              </a:solidFill>
                              <a:latin typeface="Cambria Math" panose="02040503050406030204" pitchFamily="18" charset="0"/>
                            </a:rPr>
                            <m:t>∗</m:t>
                          </m:r>
                          <m:r>
                            <a:rPr lang="en-US" altLang="zh-CN" sz="1400" b="0" i="1" dirty="0" smtClean="0">
                              <a:solidFill>
                                <a:prstClr val="black"/>
                              </a:solidFill>
                              <a:latin typeface="Cambria Math" panose="02040503050406030204" pitchFamily="18" charset="0"/>
                            </a:rPr>
                            <m:t>𝑛</m:t>
                          </m:r>
                        </m:sup>
                      </m:sSubSup>
                      <m:r>
                        <a:rPr lang="en-US" altLang="zh-CN" sz="1400" b="0" i="1" dirty="0" smtClean="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80" name="TextBox 79">
                <a:extLst>
                  <a:ext uri="{FF2B5EF4-FFF2-40B4-BE49-F238E27FC236}">
                    <a16:creationId xmlns:a16="http://schemas.microsoft.com/office/drawing/2014/main" id="{7B368CDB-2568-9063-60CE-72688E714747}"/>
                  </a:ext>
                </a:extLst>
              </p:cNvPr>
              <p:cNvSpPr txBox="1">
                <a:spLocks noRot="1" noChangeAspect="1" noMove="1" noResize="1" noEditPoints="1" noAdjustHandles="1" noChangeArrowheads="1" noChangeShapeType="1" noTextEdit="1"/>
              </p:cNvSpPr>
              <p:nvPr/>
            </p:nvSpPr>
            <p:spPr>
              <a:xfrm>
                <a:off x="7165602" y="4860850"/>
                <a:ext cx="1740852" cy="309315"/>
              </a:xfrm>
              <a:prstGeom prst="rect">
                <a:avLst/>
              </a:prstGeom>
              <a:blipFill>
                <a:blip r:embed="rId33"/>
                <a:stretch>
                  <a:fillRect t="-1961" b="-7843"/>
                </a:stretch>
              </a:blipFill>
            </p:spPr>
            <p:txBody>
              <a:bodyPr/>
              <a:lstStyle/>
              <a:p>
                <a:r>
                  <a:rPr lang="en-US">
                    <a:noFill/>
                  </a:rPr>
                  <a:t> </a:t>
                </a:r>
              </a:p>
            </p:txBody>
          </p:sp>
        </mc:Fallback>
      </mc:AlternateContent>
      <p:pic>
        <p:nvPicPr>
          <p:cNvPr id="81" name="Picture 80" descr="A picture containing elephant, crossword puzzle, green, bath&#10;&#10;Description automatically generated">
            <a:extLst>
              <a:ext uri="{FF2B5EF4-FFF2-40B4-BE49-F238E27FC236}">
                <a16:creationId xmlns:a16="http://schemas.microsoft.com/office/drawing/2014/main" id="{451EC0FB-E928-CC3A-BEC8-11BA36852F9A}"/>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8124620" y="4357316"/>
            <a:ext cx="476991" cy="476991"/>
          </a:xfrm>
          <a:prstGeom prst="rect">
            <a:avLst/>
          </a:prstGeom>
        </p:spPr>
      </p:pic>
      <p:sp>
        <p:nvSpPr>
          <p:cNvPr id="82" name="Rectangle: Rounded Corners 75">
            <a:extLst>
              <a:ext uri="{FF2B5EF4-FFF2-40B4-BE49-F238E27FC236}">
                <a16:creationId xmlns:a16="http://schemas.microsoft.com/office/drawing/2014/main" id="{22FCCD4D-A008-C6F8-426D-5AC98AF59ECD}"/>
              </a:ext>
            </a:extLst>
          </p:cNvPr>
          <p:cNvSpPr/>
          <p:nvPr/>
        </p:nvSpPr>
        <p:spPr>
          <a:xfrm flipV="1">
            <a:off x="2841429" y="3448332"/>
            <a:ext cx="2042614" cy="1613446"/>
          </a:xfrm>
          <a:prstGeom prst="roundRect">
            <a:avLst>
              <a:gd name="adj" fmla="val 5729"/>
            </a:avLst>
          </a:prstGeom>
          <a:noFill/>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4E274311-8544-456E-DF03-A8CAF110E6D3}"/>
              </a:ext>
            </a:extLst>
          </p:cNvPr>
          <p:cNvPicPr>
            <a:picLocks noChangeAspect="1"/>
          </p:cNvPicPr>
          <p:nvPr/>
        </p:nvPicPr>
        <p:blipFill>
          <a:blip r:embed="rId35"/>
          <a:stretch>
            <a:fillRect/>
          </a:stretch>
        </p:blipFill>
        <p:spPr>
          <a:xfrm>
            <a:off x="5149519" y="6322433"/>
            <a:ext cx="2858211" cy="295469"/>
          </a:xfrm>
          <a:prstGeom prst="rect">
            <a:avLst/>
          </a:prstGeom>
        </p:spPr>
      </p:pic>
    </p:spTree>
    <p:extLst>
      <p:ext uri="{BB962C8B-B14F-4D97-AF65-F5344CB8AC3E}">
        <p14:creationId xmlns:p14="http://schemas.microsoft.com/office/powerpoint/2010/main" val="90137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46F1-A453-EA90-D044-399C20B7A45E}"/>
              </a:ext>
            </a:extLst>
          </p:cNvPr>
          <p:cNvSpPr>
            <a:spLocks noGrp="1"/>
          </p:cNvSpPr>
          <p:nvPr>
            <p:ph type="title"/>
          </p:nvPr>
        </p:nvSpPr>
        <p:spPr/>
        <p:txBody>
          <a:bodyPr/>
          <a:lstStyle/>
          <a:p>
            <a:r>
              <a:rPr lang="en-US" b="1" dirty="0"/>
              <a:t>Result</a:t>
            </a:r>
          </a:p>
        </p:txBody>
      </p:sp>
      <p:sp>
        <p:nvSpPr>
          <p:cNvPr id="3" name="Content Placeholder 2">
            <a:extLst>
              <a:ext uri="{FF2B5EF4-FFF2-40B4-BE49-F238E27FC236}">
                <a16:creationId xmlns:a16="http://schemas.microsoft.com/office/drawing/2014/main" id="{4125FCA4-D35F-6E03-EC1C-F9CE32229B04}"/>
              </a:ext>
            </a:extLst>
          </p:cNvPr>
          <p:cNvSpPr>
            <a:spLocks noGrp="1"/>
          </p:cNvSpPr>
          <p:nvPr>
            <p:ph idx="1"/>
          </p:nvPr>
        </p:nvSpPr>
        <p:spPr>
          <a:xfrm>
            <a:off x="838200" y="5783586"/>
            <a:ext cx="10515600" cy="393377"/>
          </a:xfrm>
        </p:spPr>
        <p:txBody>
          <a:bodyPr vert="horz" lIns="91440" tIns="45720" rIns="91440" bIns="45720" rtlCol="0" anchor="t">
            <a:normAutofit fontScale="92500" lnSpcReduction="20000"/>
          </a:bodyPr>
          <a:lstStyle/>
          <a:p>
            <a:r>
              <a:rPr lang="en-US" dirty="0">
                <a:cs typeface="Calibri"/>
                <a:hlinkClick r:id="rId3"/>
              </a:rPr>
              <a:t>VideoDemos</a:t>
            </a:r>
            <a:endParaRPr lang="en-US" dirty="0"/>
          </a:p>
        </p:txBody>
      </p:sp>
      <p:pic>
        <p:nvPicPr>
          <p:cNvPr id="5" name="Picture 4">
            <a:extLst>
              <a:ext uri="{FF2B5EF4-FFF2-40B4-BE49-F238E27FC236}">
                <a16:creationId xmlns:a16="http://schemas.microsoft.com/office/drawing/2014/main" id="{999A6358-0FA6-26E7-428A-9EA52F28E98B}"/>
              </a:ext>
            </a:extLst>
          </p:cNvPr>
          <p:cNvPicPr>
            <a:picLocks noChangeAspect="1"/>
          </p:cNvPicPr>
          <p:nvPr/>
        </p:nvPicPr>
        <p:blipFill>
          <a:blip r:embed="rId4"/>
          <a:stretch>
            <a:fillRect/>
          </a:stretch>
        </p:blipFill>
        <p:spPr>
          <a:xfrm>
            <a:off x="4193058" y="932735"/>
            <a:ext cx="7519651" cy="4852360"/>
          </a:xfrm>
          <a:prstGeom prst="rect">
            <a:avLst/>
          </a:prstGeom>
        </p:spPr>
      </p:pic>
      <p:pic>
        <p:nvPicPr>
          <p:cNvPr id="4" name="Picture 3">
            <a:extLst>
              <a:ext uri="{FF2B5EF4-FFF2-40B4-BE49-F238E27FC236}">
                <a16:creationId xmlns:a16="http://schemas.microsoft.com/office/drawing/2014/main" id="{87788D80-A0C2-74AF-1E3D-95EF0949D5CB}"/>
              </a:ext>
            </a:extLst>
          </p:cNvPr>
          <p:cNvPicPr>
            <a:picLocks noChangeAspect="1"/>
          </p:cNvPicPr>
          <p:nvPr/>
        </p:nvPicPr>
        <p:blipFill rotWithShape="1">
          <a:blip r:embed="rId5"/>
          <a:srcRect l="50427" b="17106"/>
          <a:stretch/>
        </p:blipFill>
        <p:spPr>
          <a:xfrm>
            <a:off x="838200" y="3358915"/>
            <a:ext cx="2523877" cy="1388435"/>
          </a:xfrm>
          <a:prstGeom prst="rect">
            <a:avLst/>
          </a:prstGeom>
        </p:spPr>
      </p:pic>
      <p:pic>
        <p:nvPicPr>
          <p:cNvPr id="6" name="Picture 5">
            <a:extLst>
              <a:ext uri="{FF2B5EF4-FFF2-40B4-BE49-F238E27FC236}">
                <a16:creationId xmlns:a16="http://schemas.microsoft.com/office/drawing/2014/main" id="{17DA8035-AA45-399A-5011-00C4B587E492}"/>
              </a:ext>
            </a:extLst>
          </p:cNvPr>
          <p:cNvPicPr>
            <a:picLocks noChangeAspect="1"/>
          </p:cNvPicPr>
          <p:nvPr/>
        </p:nvPicPr>
        <p:blipFill rotWithShape="1">
          <a:blip r:embed="rId5"/>
          <a:srcRect r="49803" b="14963"/>
          <a:stretch/>
        </p:blipFill>
        <p:spPr>
          <a:xfrm>
            <a:off x="735025" y="2083601"/>
            <a:ext cx="2555629" cy="1424312"/>
          </a:xfrm>
          <a:prstGeom prst="rect">
            <a:avLst/>
          </a:prstGeom>
        </p:spPr>
      </p:pic>
      <p:pic>
        <p:nvPicPr>
          <p:cNvPr id="7" name="Picture 6">
            <a:extLst>
              <a:ext uri="{FF2B5EF4-FFF2-40B4-BE49-F238E27FC236}">
                <a16:creationId xmlns:a16="http://schemas.microsoft.com/office/drawing/2014/main" id="{F3D7FA0E-898C-8278-6BD4-EB39B26D56DB}"/>
              </a:ext>
            </a:extLst>
          </p:cNvPr>
          <p:cNvPicPr>
            <a:picLocks noChangeAspect="1"/>
          </p:cNvPicPr>
          <p:nvPr/>
        </p:nvPicPr>
        <p:blipFill rotWithShape="1">
          <a:blip r:embed="rId5"/>
          <a:srcRect t="82257"/>
          <a:stretch/>
        </p:blipFill>
        <p:spPr>
          <a:xfrm>
            <a:off x="-381491" y="4882287"/>
            <a:ext cx="5091230" cy="297178"/>
          </a:xfrm>
          <a:prstGeom prst="rect">
            <a:avLst/>
          </a:prstGeom>
        </p:spPr>
      </p:pic>
    </p:spTree>
    <p:extLst>
      <p:ext uri="{BB962C8B-B14F-4D97-AF65-F5344CB8AC3E}">
        <p14:creationId xmlns:p14="http://schemas.microsoft.com/office/powerpoint/2010/main" val="313741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941E-78A2-A140-5DBF-7258DFE1580F}"/>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72FE7715-51BD-65D0-AEF5-A29095F31FE5}"/>
              </a:ext>
            </a:extLst>
          </p:cNvPr>
          <p:cNvSpPr>
            <a:spLocks noGrp="1"/>
          </p:cNvSpPr>
          <p:nvPr>
            <p:ph idx="1"/>
          </p:nvPr>
        </p:nvSpPr>
        <p:spPr/>
        <p:txBody>
          <a:bodyPr vert="horz" lIns="91440" tIns="45720" rIns="91440" bIns="45720" rtlCol="0" anchor="t">
            <a:normAutofit/>
          </a:bodyPr>
          <a:lstStyle/>
          <a:p>
            <a:r>
              <a:rPr lang="en-US" dirty="0">
                <a:cs typeface="Calibri"/>
              </a:rPr>
              <a:t>*Basics to the </a:t>
            </a:r>
            <a:r>
              <a:rPr lang="en-US" dirty="0">
                <a:ea typeface="+mn-lt"/>
                <a:cs typeface="+mn-lt"/>
              </a:rPr>
              <a:t>Background </a:t>
            </a:r>
            <a:endParaRPr lang="en-US">
              <a:cs typeface="Calibri"/>
            </a:endParaRPr>
          </a:p>
          <a:p>
            <a:r>
              <a:rPr lang="en-US" dirty="0">
                <a:ea typeface="+mn-lt"/>
                <a:cs typeface="+mn-lt"/>
              </a:rPr>
              <a:t>Background </a:t>
            </a:r>
          </a:p>
          <a:p>
            <a:r>
              <a:rPr lang="en-US" dirty="0">
                <a:ea typeface="+mn-lt"/>
                <a:cs typeface="+mn-lt"/>
              </a:rPr>
              <a:t>Limitations</a:t>
            </a:r>
          </a:p>
          <a:p>
            <a:r>
              <a:rPr lang="en-US" dirty="0">
                <a:ea typeface="+mn-lt"/>
                <a:cs typeface="+mn-lt"/>
              </a:rPr>
              <a:t>Our Design</a:t>
            </a:r>
          </a:p>
          <a:p>
            <a:r>
              <a:rPr lang="en-US" dirty="0">
                <a:ea typeface="+mn-lt"/>
                <a:cs typeface="+mn-lt"/>
              </a:rPr>
              <a:t>Experiment</a:t>
            </a:r>
          </a:p>
          <a:p>
            <a:endParaRPr lang="en-US" dirty="0">
              <a:ea typeface="+mn-lt"/>
              <a:cs typeface="+mn-lt"/>
            </a:endParaRPr>
          </a:p>
          <a:p>
            <a:pPr marL="0" indent="0">
              <a:buNone/>
            </a:pPr>
            <a:r>
              <a:rPr lang="en-US" dirty="0">
                <a:ea typeface="+mn-lt"/>
                <a:cs typeface="+mn-lt"/>
              </a:rPr>
              <a:t>HANHAN@GWU.EDU</a:t>
            </a:r>
          </a:p>
        </p:txBody>
      </p:sp>
    </p:spTree>
    <p:extLst>
      <p:ext uri="{BB962C8B-B14F-4D97-AF65-F5344CB8AC3E}">
        <p14:creationId xmlns:p14="http://schemas.microsoft.com/office/powerpoint/2010/main" val="114065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28CF-1A86-21F4-87A2-60F389D4659E}"/>
              </a:ext>
            </a:extLst>
          </p:cNvPr>
          <p:cNvSpPr>
            <a:spLocks noGrp="1"/>
          </p:cNvSpPr>
          <p:nvPr>
            <p:ph type="title"/>
          </p:nvPr>
        </p:nvSpPr>
        <p:spPr/>
        <p:txBody>
          <a:bodyPr/>
          <a:lstStyle/>
          <a:p>
            <a:r>
              <a:rPr lang="en-US" dirty="0">
                <a:cs typeface="Calibri Light"/>
              </a:rPr>
              <a:t>Basics: Reinforcement Learning</a:t>
            </a:r>
            <a:endParaRPr lang="en-US" dirty="0"/>
          </a:p>
        </p:txBody>
      </p:sp>
      <p:sp>
        <p:nvSpPr>
          <p:cNvPr id="3" name="Content Placeholder 2">
            <a:extLst>
              <a:ext uri="{FF2B5EF4-FFF2-40B4-BE49-F238E27FC236}">
                <a16:creationId xmlns:a16="http://schemas.microsoft.com/office/drawing/2014/main" id="{4281545B-774F-DE9D-0908-3C544E0010F5}"/>
              </a:ext>
            </a:extLst>
          </p:cNvPr>
          <p:cNvSpPr>
            <a:spLocks noGrp="1"/>
          </p:cNvSpPr>
          <p:nvPr>
            <p:ph idx="1"/>
          </p:nvPr>
        </p:nvSpPr>
        <p:spPr/>
        <p:txBody>
          <a:bodyPr vert="horz" lIns="91440" tIns="45720" rIns="91440" bIns="45720" rtlCol="0" anchor="t">
            <a:normAutofit/>
          </a:bodyPr>
          <a:lstStyle/>
          <a:p>
            <a:r>
              <a:rPr lang="en-US" b="1" dirty="0">
                <a:ea typeface="+mn-lt"/>
                <a:cs typeface="+mn-lt"/>
              </a:rPr>
              <a:t>Reinforcement learning</a:t>
            </a:r>
            <a:r>
              <a:rPr lang="en-US" dirty="0">
                <a:ea typeface="+mn-lt"/>
                <a:cs typeface="+mn-lt"/>
              </a:rPr>
              <a:t> (</a:t>
            </a:r>
            <a:r>
              <a:rPr lang="en-US" b="1" dirty="0">
                <a:ea typeface="+mn-lt"/>
                <a:cs typeface="+mn-lt"/>
              </a:rPr>
              <a:t>RL</a:t>
            </a:r>
            <a:r>
              <a:rPr lang="en-US" dirty="0">
                <a:ea typeface="+mn-lt"/>
                <a:cs typeface="+mn-lt"/>
              </a:rPr>
              <a:t>) is an area of </a:t>
            </a:r>
            <a:r>
              <a:rPr lang="en-US" dirty="0">
                <a:ea typeface="+mn-lt"/>
                <a:cs typeface="+mn-lt"/>
                <a:hlinkClick r:id="rId2"/>
              </a:rPr>
              <a:t>machine learning</a:t>
            </a:r>
            <a:r>
              <a:rPr lang="en-US" dirty="0">
                <a:ea typeface="+mn-lt"/>
                <a:cs typeface="+mn-lt"/>
              </a:rPr>
              <a:t> concerned with how </a:t>
            </a:r>
            <a:r>
              <a:rPr lang="en-US" dirty="0">
                <a:ea typeface="+mn-lt"/>
                <a:cs typeface="+mn-lt"/>
                <a:hlinkClick r:id="rId3"/>
              </a:rPr>
              <a:t>intelligent agents</a:t>
            </a:r>
            <a:r>
              <a:rPr lang="en-US" dirty="0">
                <a:ea typeface="+mn-lt"/>
                <a:cs typeface="+mn-lt"/>
              </a:rPr>
              <a:t> ought to take </a:t>
            </a:r>
            <a:r>
              <a:rPr lang="en-US" dirty="0">
                <a:ea typeface="+mn-lt"/>
                <a:cs typeface="+mn-lt"/>
                <a:hlinkClick r:id="rId4"/>
              </a:rPr>
              <a:t>actions</a:t>
            </a:r>
            <a:r>
              <a:rPr lang="en-US" dirty="0">
                <a:ea typeface="+mn-lt"/>
                <a:cs typeface="+mn-lt"/>
              </a:rPr>
              <a:t> in an environment in order to maximize the notion of cumulative reward. Reinforcement learning is one of three basic machine learning paradigms, alongside </a:t>
            </a:r>
            <a:r>
              <a:rPr lang="en-US" dirty="0">
                <a:ea typeface="+mn-lt"/>
                <a:cs typeface="+mn-lt"/>
                <a:hlinkClick r:id="rId5"/>
              </a:rPr>
              <a:t>supervised learning</a:t>
            </a:r>
            <a:r>
              <a:rPr lang="en-US" dirty="0">
                <a:ea typeface="+mn-lt"/>
                <a:cs typeface="+mn-lt"/>
              </a:rPr>
              <a:t> and </a:t>
            </a:r>
            <a:r>
              <a:rPr lang="en-US" dirty="0">
                <a:ea typeface="+mn-lt"/>
                <a:cs typeface="+mn-lt"/>
                <a:hlinkClick r:id="rId6"/>
              </a:rPr>
              <a:t>unsupervised learning</a:t>
            </a:r>
            <a:r>
              <a:rPr lang="en-US" dirty="0">
                <a:ea typeface="+mn-lt"/>
                <a:cs typeface="+mn-lt"/>
              </a:rPr>
              <a:t>.</a:t>
            </a:r>
            <a:endParaRPr lang="en-US" dirty="0">
              <a:cs typeface="Calibri"/>
            </a:endParaRPr>
          </a:p>
          <a:p>
            <a:endParaRPr lang="en-US" dirty="0">
              <a:cs typeface="Calibri"/>
            </a:endParaRPr>
          </a:p>
          <a:p>
            <a:pPr marL="0" indent="0">
              <a:buNone/>
            </a:pPr>
            <a:r>
              <a:rPr lang="en-US" dirty="0">
                <a:cs typeface="Calibri"/>
              </a:rPr>
              <a:t>*(Wikipedia)</a:t>
            </a:r>
          </a:p>
          <a:p>
            <a:endParaRPr lang="en-US" dirty="0">
              <a:cs typeface="Calibri"/>
            </a:endParaRPr>
          </a:p>
          <a:p>
            <a:endParaRPr lang="en-US" dirty="0">
              <a:cs typeface="Calibri"/>
            </a:endParaRPr>
          </a:p>
          <a:p>
            <a:pPr marL="0" indent="0">
              <a:buNone/>
            </a:pPr>
            <a:endParaRPr lang="en-US" dirty="0">
              <a:cs typeface="Calibri"/>
            </a:endParaRPr>
          </a:p>
        </p:txBody>
      </p:sp>
      <p:pic>
        <p:nvPicPr>
          <p:cNvPr id="4" name="Picture 5" descr="Graphical user interface, application&#10;&#10;Description automatically generated">
            <a:extLst>
              <a:ext uri="{FF2B5EF4-FFF2-40B4-BE49-F238E27FC236}">
                <a16:creationId xmlns:a16="http://schemas.microsoft.com/office/drawing/2014/main" id="{7E94BE2F-99BE-2921-029F-D8DAE5A72A5D}"/>
              </a:ext>
            </a:extLst>
          </p:cNvPr>
          <p:cNvPicPr>
            <a:picLocks noChangeAspect="1"/>
          </p:cNvPicPr>
          <p:nvPr/>
        </p:nvPicPr>
        <p:blipFill>
          <a:blip r:embed="rId7"/>
          <a:stretch>
            <a:fillRect/>
          </a:stretch>
        </p:blipFill>
        <p:spPr>
          <a:xfrm>
            <a:off x="9320074" y="3949133"/>
            <a:ext cx="2743200" cy="2649931"/>
          </a:xfrm>
          <a:prstGeom prst="rect">
            <a:avLst/>
          </a:prstGeom>
        </p:spPr>
      </p:pic>
    </p:spTree>
    <p:extLst>
      <p:ext uri="{BB962C8B-B14F-4D97-AF65-F5344CB8AC3E}">
        <p14:creationId xmlns:p14="http://schemas.microsoft.com/office/powerpoint/2010/main" val="274090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18E1-E422-9790-8DD9-5BE1F2EE554C}"/>
              </a:ext>
            </a:extLst>
          </p:cNvPr>
          <p:cNvSpPr>
            <a:spLocks noGrp="1"/>
          </p:cNvSpPr>
          <p:nvPr>
            <p:ph type="ctrTitle"/>
          </p:nvPr>
        </p:nvSpPr>
        <p:spPr>
          <a:xfrm>
            <a:off x="473528" y="964276"/>
            <a:ext cx="11244943" cy="2312081"/>
          </a:xfrm>
        </p:spPr>
        <p:txBody>
          <a:bodyPr>
            <a:normAutofit/>
          </a:bodyPr>
          <a:lstStyle/>
          <a:p>
            <a:r>
              <a:rPr lang="en-US" sz="4600" b="1" dirty="0"/>
              <a:t>PAC: Assisted Value Factorization </a:t>
            </a:r>
            <a:br>
              <a:rPr lang="en-US" sz="4600" b="1" dirty="0"/>
            </a:br>
            <a:r>
              <a:rPr lang="en-US" sz="4600" b="1" dirty="0"/>
              <a:t>with Counterfactual Predictions </a:t>
            </a:r>
            <a:br>
              <a:rPr lang="en-US" sz="4600" b="1" dirty="0"/>
            </a:br>
            <a:r>
              <a:rPr lang="en-US" sz="4600" b="1" dirty="0"/>
              <a:t>in Multi-Agent Reinforcement Learning</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423F036-1E00-28BA-BDF8-9712F5B016E1}"/>
                  </a:ext>
                </a:extLst>
              </p:cNvPr>
              <p:cNvSpPr>
                <a:spLocks noGrp="1"/>
              </p:cNvSpPr>
              <p:nvPr>
                <p:ph type="subTitle" idx="1"/>
              </p:nvPr>
            </p:nvSpPr>
            <p:spPr>
              <a:xfrm>
                <a:off x="1523999" y="3777994"/>
                <a:ext cx="9144000" cy="570951"/>
              </a:xfrm>
            </p:spPr>
            <p:txBody>
              <a:bodyPr/>
              <a:lstStyle/>
              <a:p>
                <a:r>
                  <a:rPr lang="en-US" altLang="zh-CN" b="1" dirty="0"/>
                  <a:t>Hanhan Zhou</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 </m:t>
                        </m:r>
                      </m:e>
                      <m:sup>
                        <m:r>
                          <a:rPr lang="en-US" altLang="zh-CN" b="1" i="1" smtClean="0">
                            <a:latin typeface="Cambria Math" panose="02040503050406030204" pitchFamily="18" charset="0"/>
                          </a:rPr>
                          <m:t>𝟏</m:t>
                        </m:r>
                      </m:sup>
                    </m:sSup>
                  </m:oMath>
                </a14:m>
                <a:r>
                  <a:rPr lang="en-US" altLang="zh-CN" dirty="0"/>
                  <a:t>, Tian Lan</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1</m:t>
                        </m:r>
                      </m:sup>
                    </m:sSup>
                  </m:oMath>
                </a14:m>
                <a:r>
                  <a:rPr lang="en-US" altLang="zh-CN" dirty="0"/>
                  <a:t>, </a:t>
                </a:r>
                <a:r>
                  <a:rPr lang="en-US" dirty="0" err="1"/>
                  <a:t>Vaneet</a:t>
                </a:r>
                <a:r>
                  <a:rPr lang="en-US" dirty="0"/>
                  <a:t> Aggarwal</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2</m:t>
                        </m:r>
                      </m:sup>
                    </m:sSup>
                  </m:oMath>
                </a14:m>
                <a:endParaRPr lang="en-US" dirty="0"/>
              </a:p>
            </p:txBody>
          </p:sp>
        </mc:Choice>
        <mc:Fallback xmlns="">
          <p:sp>
            <p:nvSpPr>
              <p:cNvPr id="3" name="Subtitle 2">
                <a:extLst>
                  <a:ext uri="{FF2B5EF4-FFF2-40B4-BE49-F238E27FC236}">
                    <a16:creationId xmlns:a16="http://schemas.microsoft.com/office/drawing/2014/main" id="{1423F036-1E00-28BA-BDF8-9712F5B016E1}"/>
                  </a:ext>
                </a:extLst>
              </p:cNvPr>
              <p:cNvSpPr>
                <a:spLocks noGrp="1" noRot="1" noChangeAspect="1" noMove="1" noResize="1" noEditPoints="1" noAdjustHandles="1" noChangeArrowheads="1" noChangeShapeType="1" noTextEdit="1"/>
              </p:cNvSpPr>
              <p:nvPr>
                <p:ph type="subTitle" idx="1"/>
              </p:nvPr>
            </p:nvSpPr>
            <p:spPr>
              <a:xfrm>
                <a:off x="1523999" y="3777994"/>
                <a:ext cx="9144000" cy="570951"/>
              </a:xfrm>
              <a:blipFill>
                <a:blip r:embed="rId2"/>
                <a:stretch>
                  <a:fillRect t="-139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Subtitle 2">
                <a:extLst>
                  <a:ext uri="{FF2B5EF4-FFF2-40B4-BE49-F238E27FC236}">
                    <a16:creationId xmlns:a16="http://schemas.microsoft.com/office/drawing/2014/main" id="{5C41FD18-A22E-AF47-62E0-206F873D98A4}"/>
                  </a:ext>
                </a:extLst>
              </p:cNvPr>
              <p:cNvSpPr txBox="1">
                <a:spLocks/>
              </p:cNvSpPr>
              <p:nvPr/>
            </p:nvSpPr>
            <p:spPr>
              <a:xfrm>
                <a:off x="1524000" y="4751965"/>
                <a:ext cx="9144000" cy="11417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 </m:t>
                        </m:r>
                      </m:e>
                      <m:sup>
                        <m:r>
                          <a:rPr lang="en-US" altLang="zh-CN" b="1" i="1" smtClean="0">
                            <a:latin typeface="Cambria Math" panose="02040503050406030204" pitchFamily="18" charset="0"/>
                          </a:rPr>
                          <m:t>𝟏</m:t>
                        </m:r>
                      </m:sup>
                    </m:sSup>
                  </m:oMath>
                </a14:m>
                <a:r>
                  <a:rPr lang="en-US" dirty="0"/>
                  <a:t> The George Washington University</a:t>
                </a:r>
              </a:p>
              <a:p>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 </m:t>
                        </m:r>
                      </m:e>
                      <m:sup>
                        <m:r>
                          <a:rPr lang="en-US" altLang="zh-CN" b="1" i="1" smtClean="0">
                            <a:latin typeface="Cambria Math" panose="02040503050406030204" pitchFamily="18" charset="0"/>
                          </a:rPr>
                          <m:t>𝟐</m:t>
                        </m:r>
                      </m:sup>
                    </m:sSup>
                  </m:oMath>
                </a14:m>
                <a:r>
                  <a:rPr lang="en-US" dirty="0"/>
                  <a:t> Purdue University</a:t>
                </a:r>
              </a:p>
            </p:txBody>
          </p:sp>
        </mc:Choice>
        <mc:Fallback xmlns="">
          <p:sp>
            <p:nvSpPr>
              <p:cNvPr id="4" name="Subtitle 2">
                <a:extLst>
                  <a:ext uri="{FF2B5EF4-FFF2-40B4-BE49-F238E27FC236}">
                    <a16:creationId xmlns:a16="http://schemas.microsoft.com/office/drawing/2014/main" id="{5C41FD18-A22E-AF47-62E0-206F873D98A4}"/>
                  </a:ext>
                </a:extLst>
              </p:cNvPr>
              <p:cNvSpPr txBox="1">
                <a:spLocks noRot="1" noChangeAspect="1" noMove="1" noResize="1" noEditPoints="1" noAdjustHandles="1" noChangeArrowheads="1" noChangeShapeType="1" noTextEdit="1"/>
              </p:cNvSpPr>
              <p:nvPr/>
            </p:nvSpPr>
            <p:spPr>
              <a:xfrm>
                <a:off x="1524000" y="4751965"/>
                <a:ext cx="9144000" cy="1141759"/>
              </a:xfrm>
              <a:prstGeom prst="rect">
                <a:avLst/>
              </a:prstGeom>
              <a:blipFill>
                <a:blip r:embed="rId3"/>
                <a:stretch>
                  <a:fillRect t="-6952"/>
                </a:stretch>
              </a:blipFill>
            </p:spPr>
            <p:txBody>
              <a:bodyPr/>
              <a:lstStyle/>
              <a:p>
                <a:r>
                  <a:rPr lang="en-US">
                    <a:noFill/>
                  </a:rPr>
                  <a:t> </a:t>
                </a:r>
              </a:p>
            </p:txBody>
          </p:sp>
        </mc:Fallback>
      </mc:AlternateContent>
      <p:pic>
        <p:nvPicPr>
          <p:cNvPr id="6" name="neurips_logo.pdf" descr="neurips_logo.pdf">
            <a:extLst>
              <a:ext uri="{FF2B5EF4-FFF2-40B4-BE49-F238E27FC236}">
                <a16:creationId xmlns:a16="http://schemas.microsoft.com/office/drawing/2014/main" id="{7D05FD72-2F2F-B8D8-7D96-2ABCE76A4E3B}"/>
              </a:ext>
            </a:extLst>
          </p:cNvPr>
          <p:cNvPicPr>
            <a:picLocks noChangeAspect="1"/>
          </p:cNvPicPr>
          <p:nvPr/>
        </p:nvPicPr>
        <p:blipFill>
          <a:blip r:embed="rId4"/>
          <a:stretch>
            <a:fillRect/>
          </a:stretch>
        </p:blipFill>
        <p:spPr>
          <a:xfrm>
            <a:off x="118037" y="106361"/>
            <a:ext cx="1758151" cy="791168"/>
          </a:xfrm>
          <a:prstGeom prst="rect">
            <a:avLst/>
          </a:prstGeom>
          <a:ln w="12700">
            <a:miter lim="400000"/>
          </a:ln>
        </p:spPr>
      </p:pic>
      <p:pic>
        <p:nvPicPr>
          <p:cNvPr id="11" name="Picture 10">
            <a:extLst>
              <a:ext uri="{FF2B5EF4-FFF2-40B4-BE49-F238E27FC236}">
                <a16:creationId xmlns:a16="http://schemas.microsoft.com/office/drawing/2014/main" id="{564B21A0-5BAD-0898-01CE-CECEBD1D3CA4}"/>
              </a:ext>
            </a:extLst>
          </p:cNvPr>
          <p:cNvPicPr>
            <a:picLocks noChangeAspect="1"/>
          </p:cNvPicPr>
          <p:nvPr/>
        </p:nvPicPr>
        <p:blipFill>
          <a:blip r:embed="rId5"/>
          <a:stretch>
            <a:fillRect/>
          </a:stretch>
        </p:blipFill>
        <p:spPr>
          <a:xfrm>
            <a:off x="0" y="5501893"/>
            <a:ext cx="1675978" cy="1318922"/>
          </a:xfrm>
          <a:prstGeom prst="rect">
            <a:avLst/>
          </a:prstGeom>
        </p:spPr>
      </p:pic>
      <p:pic>
        <p:nvPicPr>
          <p:cNvPr id="5" name="Picture 6" descr="A picture containing text, clipart&#10;&#10;Description automatically generated">
            <a:extLst>
              <a:ext uri="{FF2B5EF4-FFF2-40B4-BE49-F238E27FC236}">
                <a16:creationId xmlns:a16="http://schemas.microsoft.com/office/drawing/2014/main" id="{CC6B2DEB-2F23-DE3E-AE0B-7801FF08C0D4}"/>
              </a:ext>
            </a:extLst>
          </p:cNvPr>
          <p:cNvPicPr>
            <a:picLocks noChangeAspect="1"/>
          </p:cNvPicPr>
          <p:nvPr/>
        </p:nvPicPr>
        <p:blipFill>
          <a:blip r:embed="rId6"/>
          <a:stretch>
            <a:fillRect/>
          </a:stretch>
        </p:blipFill>
        <p:spPr>
          <a:xfrm>
            <a:off x="10507502" y="6361734"/>
            <a:ext cx="1685925" cy="495300"/>
          </a:xfrm>
          <a:prstGeom prst="rect">
            <a:avLst/>
          </a:prstGeom>
        </p:spPr>
      </p:pic>
    </p:spTree>
    <p:extLst>
      <p:ext uri="{BB962C8B-B14F-4D97-AF65-F5344CB8AC3E}">
        <p14:creationId xmlns:p14="http://schemas.microsoft.com/office/powerpoint/2010/main" val="325725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28CF-1A86-21F4-87A2-60F389D4659E}"/>
              </a:ext>
            </a:extLst>
          </p:cNvPr>
          <p:cNvSpPr>
            <a:spLocks noGrp="1"/>
          </p:cNvSpPr>
          <p:nvPr>
            <p:ph type="title"/>
          </p:nvPr>
        </p:nvSpPr>
        <p:spPr/>
        <p:txBody>
          <a:bodyPr/>
          <a:lstStyle/>
          <a:p>
            <a:r>
              <a:rPr lang="en-US" dirty="0">
                <a:cs typeface="Calibri Light"/>
              </a:rPr>
              <a:t>Basics: Reinforcement Learning</a:t>
            </a:r>
            <a:endParaRPr lang="en-US" dirty="0"/>
          </a:p>
        </p:txBody>
      </p:sp>
      <p:sp>
        <p:nvSpPr>
          <p:cNvPr id="3" name="Content Placeholder 2">
            <a:extLst>
              <a:ext uri="{FF2B5EF4-FFF2-40B4-BE49-F238E27FC236}">
                <a16:creationId xmlns:a16="http://schemas.microsoft.com/office/drawing/2014/main" id="{4281545B-774F-DE9D-0908-3C544E0010F5}"/>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Conversation between the environment and the agent</a:t>
            </a:r>
          </a:p>
          <a:p>
            <a:endParaRPr lang="en-US" dirty="0">
              <a:ea typeface="+mn-lt"/>
              <a:cs typeface="+mn-lt"/>
            </a:endParaRPr>
          </a:p>
          <a:p>
            <a:r>
              <a:rPr lang="en-US" dirty="0">
                <a:cs typeface="Calibri"/>
              </a:rPr>
              <a:t>S: state</a:t>
            </a:r>
          </a:p>
          <a:p>
            <a:r>
              <a:rPr lang="en-US" dirty="0">
                <a:cs typeface="Calibri"/>
              </a:rPr>
              <a:t>O: observation</a:t>
            </a:r>
          </a:p>
          <a:p>
            <a:r>
              <a:rPr lang="en-US" dirty="0">
                <a:cs typeface="Calibri"/>
              </a:rPr>
              <a:t>A: action</a:t>
            </a:r>
          </a:p>
          <a:p>
            <a:r>
              <a:rPr lang="en-US" dirty="0">
                <a:cs typeface="Calibri"/>
              </a:rPr>
              <a:t>R: reward</a:t>
            </a:r>
          </a:p>
          <a:p>
            <a:endParaRPr lang="en-US" dirty="0">
              <a:cs typeface="Calibri"/>
            </a:endParaRPr>
          </a:p>
          <a:p>
            <a:r>
              <a:rPr lang="en-US" dirty="0">
                <a:cs typeface="Calibri"/>
              </a:rPr>
              <a:t>Agent: a policy</a:t>
            </a:r>
          </a:p>
          <a:p>
            <a:r>
              <a:rPr lang="en-US" dirty="0">
                <a:cs typeface="Calibri"/>
              </a:rPr>
              <a:t>Environment: MDP (maybe)</a:t>
            </a:r>
          </a:p>
          <a:p>
            <a:endParaRPr lang="en-US" dirty="0">
              <a:cs typeface="Calibri"/>
            </a:endParaRPr>
          </a:p>
        </p:txBody>
      </p:sp>
      <p:pic>
        <p:nvPicPr>
          <p:cNvPr id="4" name="Picture 5" descr="Diagram&#10;&#10;Description automatically generated">
            <a:extLst>
              <a:ext uri="{FF2B5EF4-FFF2-40B4-BE49-F238E27FC236}">
                <a16:creationId xmlns:a16="http://schemas.microsoft.com/office/drawing/2014/main" id="{B7AAF121-E03D-CC30-2380-7A71B5CE7576}"/>
              </a:ext>
            </a:extLst>
          </p:cNvPr>
          <p:cNvPicPr>
            <a:picLocks noChangeAspect="1"/>
          </p:cNvPicPr>
          <p:nvPr/>
        </p:nvPicPr>
        <p:blipFill>
          <a:blip r:embed="rId3"/>
          <a:stretch>
            <a:fillRect/>
          </a:stretch>
        </p:blipFill>
        <p:spPr>
          <a:xfrm>
            <a:off x="5663954" y="2559689"/>
            <a:ext cx="6442229" cy="3810078"/>
          </a:xfrm>
          <a:prstGeom prst="rect">
            <a:avLst/>
          </a:prstGeom>
        </p:spPr>
      </p:pic>
    </p:spTree>
    <p:extLst>
      <p:ext uri="{BB962C8B-B14F-4D97-AF65-F5344CB8AC3E}">
        <p14:creationId xmlns:p14="http://schemas.microsoft.com/office/powerpoint/2010/main" val="300177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28CF-1A86-21F4-87A2-60F389D4659E}"/>
              </a:ext>
            </a:extLst>
          </p:cNvPr>
          <p:cNvSpPr>
            <a:spLocks noGrp="1"/>
          </p:cNvSpPr>
          <p:nvPr>
            <p:ph type="title"/>
          </p:nvPr>
        </p:nvSpPr>
        <p:spPr/>
        <p:txBody>
          <a:bodyPr/>
          <a:lstStyle/>
          <a:p>
            <a:r>
              <a:rPr lang="en-US" dirty="0">
                <a:cs typeface="Calibri Light"/>
              </a:rPr>
              <a:t>Basics: Reinforcement Learning</a:t>
            </a:r>
            <a:endParaRPr lang="en-US" dirty="0"/>
          </a:p>
        </p:txBody>
      </p:sp>
      <p:sp>
        <p:nvSpPr>
          <p:cNvPr id="3" name="Content Placeholder 2">
            <a:extLst>
              <a:ext uri="{FF2B5EF4-FFF2-40B4-BE49-F238E27FC236}">
                <a16:creationId xmlns:a16="http://schemas.microsoft.com/office/drawing/2014/main" id="{4281545B-774F-DE9D-0908-3C544E0010F5}"/>
              </a:ext>
            </a:extLst>
          </p:cNvPr>
          <p:cNvSpPr>
            <a:spLocks noGrp="1"/>
          </p:cNvSpPr>
          <p:nvPr>
            <p:ph idx="1"/>
          </p:nvPr>
        </p:nvSpPr>
        <p:spPr/>
        <p:txBody>
          <a:bodyPr vert="horz" lIns="91440" tIns="45720" rIns="91440" bIns="45720" rtlCol="0" anchor="t">
            <a:normAutofit/>
          </a:bodyPr>
          <a:lstStyle/>
          <a:p>
            <a:r>
              <a:rPr lang="en-US" dirty="0">
                <a:cs typeface="Calibri" panose="020F0502020204030204"/>
              </a:rPr>
              <a:t>Agent: An autonomous entity,</a:t>
            </a:r>
          </a:p>
          <a:p>
            <a:pPr marL="457200" lvl="1" indent="0">
              <a:buNone/>
            </a:pPr>
            <a:r>
              <a:rPr lang="en-US" dirty="0">
                <a:cs typeface="Calibri" panose="020F0502020204030204"/>
              </a:rPr>
              <a:t>That can observe the environment</a:t>
            </a:r>
          </a:p>
          <a:p>
            <a:pPr marL="457200" lvl="1" indent="0">
              <a:buNone/>
            </a:pPr>
            <a:r>
              <a:rPr lang="en-US" dirty="0">
                <a:cs typeface="Calibri" panose="020F0502020204030204"/>
              </a:rPr>
              <a:t>And choose how to act </a:t>
            </a:r>
            <a:endParaRPr lang="en-US" dirty="0"/>
          </a:p>
          <a:p>
            <a:pPr marL="0" indent="0">
              <a:buNone/>
            </a:pPr>
            <a:endParaRPr lang="en-US" dirty="0">
              <a:cs typeface="Calibri"/>
            </a:endParaRPr>
          </a:p>
          <a:p>
            <a:pPr marL="0" indent="0">
              <a:buNone/>
            </a:pPr>
            <a:r>
              <a:rPr lang="en-US" dirty="0">
                <a:cs typeface="Calibri"/>
              </a:rPr>
              <a:t>What we need:</a:t>
            </a:r>
          </a:p>
          <a:p>
            <a:r>
              <a:rPr lang="en-US" dirty="0">
                <a:cs typeface="Calibri"/>
              </a:rPr>
              <a:t>Policy </a:t>
            </a:r>
          </a:p>
          <a:p>
            <a:pPr marL="0" indent="0">
              <a:buNone/>
            </a:pPr>
            <a:r>
              <a:rPr lang="en-US" dirty="0">
                <a:cs typeface="Calibri"/>
              </a:rPr>
              <a:t>(or Value Estimation Function)</a:t>
            </a:r>
          </a:p>
          <a:p>
            <a:pPr marL="0" indent="0">
              <a:buNone/>
            </a:pPr>
            <a:endParaRPr lang="en-US" dirty="0">
              <a:cs typeface="Calibri"/>
            </a:endParaRPr>
          </a:p>
          <a:p>
            <a:r>
              <a:rPr lang="en-US" dirty="0">
                <a:cs typeface="Calibri"/>
              </a:rPr>
              <a:t>Goal: Maximize the reward(or not)</a:t>
            </a:r>
          </a:p>
          <a:p>
            <a:pPr marL="0" indent="0">
              <a:buNone/>
            </a:pPr>
            <a:endParaRPr lang="en-US" dirty="0">
              <a:cs typeface="Calibri"/>
            </a:endParaRPr>
          </a:p>
        </p:txBody>
      </p:sp>
      <p:pic>
        <p:nvPicPr>
          <p:cNvPr id="2050" name="Picture 2" descr="A (Long) Peek into Reinforcement Learning | Lil'Log">
            <a:extLst>
              <a:ext uri="{FF2B5EF4-FFF2-40B4-BE49-F238E27FC236}">
                <a16:creationId xmlns:a16="http://schemas.microsoft.com/office/drawing/2014/main" id="{EC6AD37D-9E5C-C318-00A1-F038E74AE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213" y="4232377"/>
            <a:ext cx="5045787" cy="237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18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10AE-7F3F-6F9C-7C48-B47F30A40E4C}"/>
              </a:ext>
            </a:extLst>
          </p:cNvPr>
          <p:cNvSpPr>
            <a:spLocks noGrp="1"/>
          </p:cNvSpPr>
          <p:nvPr>
            <p:ph type="title"/>
          </p:nvPr>
        </p:nvSpPr>
        <p:spPr/>
        <p:txBody>
          <a:bodyPr/>
          <a:lstStyle/>
          <a:p>
            <a:r>
              <a:rPr lang="en-US" dirty="0">
                <a:cs typeface="Calibri Light"/>
              </a:rPr>
              <a:t>Basics: Multi-agent Reinforcement Learning</a:t>
            </a:r>
            <a:endParaRPr lang="en-US" dirty="0"/>
          </a:p>
        </p:txBody>
      </p:sp>
      <p:sp>
        <p:nvSpPr>
          <p:cNvPr id="9" name="Content Placeholder 8">
            <a:extLst>
              <a:ext uri="{FF2B5EF4-FFF2-40B4-BE49-F238E27FC236}">
                <a16:creationId xmlns:a16="http://schemas.microsoft.com/office/drawing/2014/main" id="{B186EA3D-B6A0-3BF2-12B8-91A016CE5511}"/>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More than one agents interacting with the environments</a:t>
            </a:r>
          </a:p>
          <a:p>
            <a:pPr marL="0" indent="0">
              <a:buNone/>
            </a:pPr>
            <a:r>
              <a:rPr lang="en-US" dirty="0">
                <a:cs typeface="Calibri"/>
              </a:rPr>
              <a:t>(Multi-agent Systems are everywhere!)</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 can be cooperative or competitive (or even mixed)</a:t>
            </a:r>
          </a:p>
        </p:txBody>
      </p:sp>
    </p:spTree>
    <p:extLst>
      <p:ext uri="{BB962C8B-B14F-4D97-AF65-F5344CB8AC3E}">
        <p14:creationId xmlns:p14="http://schemas.microsoft.com/office/powerpoint/2010/main" val="28838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0BB3-D30F-ADA2-CAA1-30A04C2EE386}"/>
              </a:ext>
            </a:extLst>
          </p:cNvPr>
          <p:cNvSpPr>
            <a:spLocks noGrp="1"/>
          </p:cNvSpPr>
          <p:nvPr>
            <p:ph type="title"/>
          </p:nvPr>
        </p:nvSpPr>
        <p:spPr/>
        <p:txBody>
          <a:bodyPr/>
          <a:lstStyle/>
          <a:p>
            <a:r>
              <a:rPr lang="en-US" dirty="0">
                <a:ea typeface="+mj-lt"/>
                <a:cs typeface="+mj-lt"/>
              </a:rPr>
              <a:t>Basics: Resign a Multi-agent Reinforcement Learning model</a:t>
            </a:r>
          </a:p>
        </p:txBody>
      </p:sp>
      <p:sp>
        <p:nvSpPr>
          <p:cNvPr id="3" name="Content Placeholder 2">
            <a:extLst>
              <a:ext uri="{FF2B5EF4-FFF2-40B4-BE49-F238E27FC236}">
                <a16:creationId xmlns:a16="http://schemas.microsoft.com/office/drawing/2014/main" id="{68B2DFCF-71C3-425F-44DD-69A22BB33974}"/>
              </a:ext>
            </a:extLst>
          </p:cNvPr>
          <p:cNvSpPr>
            <a:spLocks noGrp="1"/>
          </p:cNvSpPr>
          <p:nvPr>
            <p:ph idx="1"/>
          </p:nvPr>
        </p:nvSpPr>
        <p:spPr/>
        <p:txBody>
          <a:bodyPr vert="horz" lIns="91440" tIns="45720" rIns="91440" bIns="45720" rtlCol="0" anchor="t">
            <a:normAutofit/>
          </a:bodyPr>
          <a:lstStyle/>
          <a:p>
            <a:r>
              <a:rPr lang="en-US" dirty="0">
                <a:cs typeface="Calibri"/>
              </a:rPr>
              <a:t>Decentralized MARL &amp; Centralized MARL</a:t>
            </a:r>
            <a:endParaRPr lang="en-US" dirty="0"/>
          </a:p>
        </p:txBody>
      </p:sp>
      <p:pic>
        <p:nvPicPr>
          <p:cNvPr id="4" name="Picture 4" descr="Timeline&#10;&#10;Description automatically generated">
            <a:extLst>
              <a:ext uri="{FF2B5EF4-FFF2-40B4-BE49-F238E27FC236}">
                <a16:creationId xmlns:a16="http://schemas.microsoft.com/office/drawing/2014/main" id="{082F9EA1-3C7D-6D09-95F9-C841980E0393}"/>
              </a:ext>
            </a:extLst>
          </p:cNvPr>
          <p:cNvPicPr>
            <a:picLocks noChangeAspect="1"/>
          </p:cNvPicPr>
          <p:nvPr/>
        </p:nvPicPr>
        <p:blipFill>
          <a:blip r:embed="rId3"/>
          <a:stretch>
            <a:fillRect/>
          </a:stretch>
        </p:blipFill>
        <p:spPr>
          <a:xfrm>
            <a:off x="226754" y="3023744"/>
            <a:ext cx="5650636" cy="2334617"/>
          </a:xfrm>
          <a:prstGeom prst="rect">
            <a:avLst/>
          </a:prstGeom>
        </p:spPr>
      </p:pic>
      <p:pic>
        <p:nvPicPr>
          <p:cNvPr id="5" name="Picture 5" descr="Diagram&#10;&#10;Description automatically generated">
            <a:extLst>
              <a:ext uri="{FF2B5EF4-FFF2-40B4-BE49-F238E27FC236}">
                <a16:creationId xmlns:a16="http://schemas.microsoft.com/office/drawing/2014/main" id="{8DEB766D-6D5C-2612-0AFA-8F2E48DAEB30}"/>
              </a:ext>
            </a:extLst>
          </p:cNvPr>
          <p:cNvPicPr>
            <a:picLocks noChangeAspect="1"/>
          </p:cNvPicPr>
          <p:nvPr/>
        </p:nvPicPr>
        <p:blipFill>
          <a:blip r:embed="rId4"/>
          <a:stretch>
            <a:fillRect/>
          </a:stretch>
        </p:blipFill>
        <p:spPr>
          <a:xfrm>
            <a:off x="6292788" y="2922836"/>
            <a:ext cx="5436093" cy="2536327"/>
          </a:xfrm>
          <a:prstGeom prst="rect">
            <a:avLst/>
          </a:prstGeom>
        </p:spPr>
      </p:pic>
    </p:spTree>
    <p:extLst>
      <p:ext uri="{BB962C8B-B14F-4D97-AF65-F5344CB8AC3E}">
        <p14:creationId xmlns:p14="http://schemas.microsoft.com/office/powerpoint/2010/main" val="392329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ED70-D184-C13C-E314-63D9A35BD2B7}"/>
              </a:ext>
            </a:extLst>
          </p:cNvPr>
          <p:cNvSpPr>
            <a:spLocks noGrp="1"/>
          </p:cNvSpPr>
          <p:nvPr>
            <p:ph type="title"/>
          </p:nvPr>
        </p:nvSpPr>
        <p:spPr>
          <a:xfrm>
            <a:off x="838200" y="417222"/>
            <a:ext cx="10515600" cy="1325563"/>
          </a:xfrm>
        </p:spPr>
        <p:txBody>
          <a:bodyPr/>
          <a:lstStyle/>
          <a:p>
            <a:r>
              <a:rPr lang="en-US" b="1" dirty="0"/>
              <a:t>Background</a:t>
            </a:r>
          </a:p>
        </p:txBody>
      </p:sp>
      <p:sp>
        <p:nvSpPr>
          <p:cNvPr id="3" name="Content Placeholder 2">
            <a:extLst>
              <a:ext uri="{FF2B5EF4-FFF2-40B4-BE49-F238E27FC236}">
                <a16:creationId xmlns:a16="http://schemas.microsoft.com/office/drawing/2014/main" id="{860F52A9-3CA4-C798-A7D2-CA47E3077EA4}"/>
              </a:ext>
            </a:extLst>
          </p:cNvPr>
          <p:cNvSpPr>
            <a:spLocks noGrp="1"/>
          </p:cNvSpPr>
          <p:nvPr>
            <p:ph idx="1"/>
          </p:nvPr>
        </p:nvSpPr>
        <p:spPr>
          <a:xfrm>
            <a:off x="208666" y="2264584"/>
            <a:ext cx="4082935" cy="4351338"/>
          </a:xfrm>
        </p:spPr>
        <p:txBody>
          <a:bodyPr/>
          <a:lstStyle/>
          <a:p>
            <a:pPr>
              <a:buFont typeface="Wingdings" panose="05000000000000000000" pitchFamily="2" charset="2"/>
              <a:buChar char="v"/>
            </a:pPr>
            <a:r>
              <a:rPr lang="en-US" dirty="0"/>
              <a:t>Centralized Training &amp;</a:t>
            </a:r>
          </a:p>
          <a:p>
            <a:pPr marL="0" indent="0">
              <a:buNone/>
            </a:pPr>
            <a:r>
              <a:rPr lang="en-US" dirty="0"/>
              <a:t>   Decentralized Execution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v"/>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050" name="Picture 2" descr="Centralised Training and Decentralised Execution in Multi-Agent  Reinforcement Learning | by Isaac Kargar | Medium">
            <a:extLst>
              <a:ext uri="{FF2B5EF4-FFF2-40B4-BE49-F238E27FC236}">
                <a16:creationId xmlns:a16="http://schemas.microsoft.com/office/drawing/2014/main" id="{39EBD76D-C159-B4E5-0E27-74E457A390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557"/>
          <a:stretch/>
        </p:blipFill>
        <p:spPr bwMode="auto">
          <a:xfrm>
            <a:off x="473219" y="3547898"/>
            <a:ext cx="4181908" cy="295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18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ED70-D184-C13C-E314-63D9A35BD2B7}"/>
              </a:ext>
            </a:extLst>
          </p:cNvPr>
          <p:cNvSpPr>
            <a:spLocks noGrp="1"/>
          </p:cNvSpPr>
          <p:nvPr>
            <p:ph type="title"/>
          </p:nvPr>
        </p:nvSpPr>
        <p:spPr>
          <a:xfrm>
            <a:off x="838200" y="417222"/>
            <a:ext cx="10515600" cy="1325563"/>
          </a:xfrm>
        </p:spPr>
        <p:txBody>
          <a:bodyPr/>
          <a:lstStyle/>
          <a:p>
            <a:r>
              <a:rPr lang="en-US" b="1" dirty="0"/>
              <a:t>Background</a:t>
            </a:r>
          </a:p>
        </p:txBody>
      </p:sp>
      <p:sp>
        <p:nvSpPr>
          <p:cNvPr id="3" name="Content Placeholder 2">
            <a:extLst>
              <a:ext uri="{FF2B5EF4-FFF2-40B4-BE49-F238E27FC236}">
                <a16:creationId xmlns:a16="http://schemas.microsoft.com/office/drawing/2014/main" id="{860F52A9-3CA4-C798-A7D2-CA47E3077EA4}"/>
              </a:ext>
            </a:extLst>
          </p:cNvPr>
          <p:cNvSpPr>
            <a:spLocks noGrp="1"/>
          </p:cNvSpPr>
          <p:nvPr>
            <p:ph idx="1"/>
          </p:nvPr>
        </p:nvSpPr>
        <p:spPr>
          <a:xfrm>
            <a:off x="208666" y="2264584"/>
            <a:ext cx="4082935" cy="4351338"/>
          </a:xfrm>
        </p:spPr>
        <p:txBody>
          <a:bodyPr/>
          <a:lstStyle/>
          <a:p>
            <a:pPr>
              <a:buFont typeface="Wingdings" panose="05000000000000000000" pitchFamily="2" charset="2"/>
              <a:buChar char="v"/>
            </a:pPr>
            <a:r>
              <a:rPr lang="en-US" dirty="0"/>
              <a:t>Centralized Training &amp;</a:t>
            </a:r>
          </a:p>
          <a:p>
            <a:pPr marL="0" indent="0">
              <a:buNone/>
            </a:pPr>
            <a:r>
              <a:rPr lang="en-US" dirty="0"/>
              <a:t>   Decentralized Execution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v"/>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050" name="Picture 2" descr="Centralised Training and Decentralised Execution in Multi-Agent  Reinforcement Learning | by Isaac Kargar | Medium">
            <a:extLst>
              <a:ext uri="{FF2B5EF4-FFF2-40B4-BE49-F238E27FC236}">
                <a16:creationId xmlns:a16="http://schemas.microsoft.com/office/drawing/2014/main" id="{39EBD76D-C159-B4E5-0E27-74E457A390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557"/>
          <a:stretch/>
        </p:blipFill>
        <p:spPr bwMode="auto">
          <a:xfrm>
            <a:off x="473219" y="3547898"/>
            <a:ext cx="4181908" cy="295520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A60B8047-E021-DD18-DA54-79085D367E75}"/>
              </a:ext>
            </a:extLst>
          </p:cNvPr>
          <p:cNvSpPr txBox="1">
            <a:spLocks/>
          </p:cNvSpPr>
          <p:nvPr/>
        </p:nvSpPr>
        <p:spPr>
          <a:xfrm>
            <a:off x="5293823" y="2423160"/>
            <a:ext cx="55293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dirty="0"/>
              <a:t>Value Function Factorization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a:buFont typeface="Wingdings" panose="05000000000000000000" pitchFamily="2" charset="2"/>
              <a:buChar char="v"/>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6" name="Picture 5">
            <a:extLst>
              <a:ext uri="{FF2B5EF4-FFF2-40B4-BE49-F238E27FC236}">
                <a16:creationId xmlns:a16="http://schemas.microsoft.com/office/drawing/2014/main" id="{377DD37B-EAA4-D2AC-A0E1-12B4BD6A309D}"/>
              </a:ext>
            </a:extLst>
          </p:cNvPr>
          <p:cNvPicPr>
            <a:picLocks noChangeAspect="1"/>
          </p:cNvPicPr>
          <p:nvPr/>
        </p:nvPicPr>
        <p:blipFill>
          <a:blip r:embed="rId4"/>
          <a:stretch>
            <a:fillRect/>
          </a:stretch>
        </p:blipFill>
        <p:spPr>
          <a:xfrm>
            <a:off x="4855179" y="3429000"/>
            <a:ext cx="7237675" cy="2820564"/>
          </a:xfrm>
          <a:prstGeom prst="rect">
            <a:avLst/>
          </a:prstGeom>
        </p:spPr>
      </p:pic>
    </p:spTree>
    <p:extLst>
      <p:ext uri="{BB962C8B-B14F-4D97-AF65-F5344CB8AC3E}">
        <p14:creationId xmlns:p14="http://schemas.microsoft.com/office/powerpoint/2010/main" val="215057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C4B3-DA14-9848-AB00-07007472A783}"/>
              </a:ext>
            </a:extLst>
          </p:cNvPr>
          <p:cNvSpPr>
            <a:spLocks noGrp="1"/>
          </p:cNvSpPr>
          <p:nvPr>
            <p:ph type="title"/>
          </p:nvPr>
        </p:nvSpPr>
        <p:spPr/>
        <p:txBody>
          <a:bodyPr/>
          <a:lstStyle/>
          <a:p>
            <a:r>
              <a:rPr lang="en-US" b="1" dirty="0"/>
              <a:t>Limitations:</a:t>
            </a:r>
            <a:br>
              <a:rPr lang="en-US" b="1" dirty="0"/>
            </a:br>
            <a:r>
              <a:rPr lang="en-US" sz="2800" b="1" dirty="0"/>
              <a:t>A Partially Observable Multi-state Matrix Problem</a:t>
            </a:r>
            <a:endParaRPr lang="en-US" b="1" dirty="0"/>
          </a:p>
        </p:txBody>
      </p:sp>
      <p:pic>
        <p:nvPicPr>
          <p:cNvPr id="5" name="Picture 4">
            <a:extLst>
              <a:ext uri="{FF2B5EF4-FFF2-40B4-BE49-F238E27FC236}">
                <a16:creationId xmlns:a16="http://schemas.microsoft.com/office/drawing/2014/main" id="{1F491801-DD56-C3DA-6BC0-D238D69CC6A9}"/>
              </a:ext>
            </a:extLst>
          </p:cNvPr>
          <p:cNvPicPr>
            <a:picLocks noChangeAspect="1"/>
          </p:cNvPicPr>
          <p:nvPr/>
        </p:nvPicPr>
        <p:blipFill>
          <a:blip r:embed="rId3"/>
          <a:stretch>
            <a:fillRect/>
          </a:stretch>
        </p:blipFill>
        <p:spPr>
          <a:xfrm>
            <a:off x="737686" y="1820069"/>
            <a:ext cx="8078327" cy="3848637"/>
          </a:xfrm>
          <a:prstGeom prst="rect">
            <a:avLst/>
          </a:prstGeom>
        </p:spPr>
      </p:pic>
      <p:sp>
        <p:nvSpPr>
          <p:cNvPr id="6" name="Oval 5">
            <a:extLst>
              <a:ext uri="{FF2B5EF4-FFF2-40B4-BE49-F238E27FC236}">
                <a16:creationId xmlns:a16="http://schemas.microsoft.com/office/drawing/2014/main" id="{043AF200-8B5A-DBCA-43BD-889046FC3BB2}"/>
              </a:ext>
            </a:extLst>
          </p:cNvPr>
          <p:cNvSpPr/>
          <p:nvPr/>
        </p:nvSpPr>
        <p:spPr>
          <a:xfrm>
            <a:off x="9421976" y="3200400"/>
            <a:ext cx="876300" cy="435428"/>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s1</a:t>
            </a:r>
          </a:p>
        </p:txBody>
      </p:sp>
      <p:sp>
        <p:nvSpPr>
          <p:cNvPr id="7" name="Oval 6">
            <a:extLst>
              <a:ext uri="{FF2B5EF4-FFF2-40B4-BE49-F238E27FC236}">
                <a16:creationId xmlns:a16="http://schemas.microsoft.com/office/drawing/2014/main" id="{9A372900-063E-F458-5A0F-D13DE667BE41}"/>
              </a:ext>
            </a:extLst>
          </p:cNvPr>
          <p:cNvSpPr/>
          <p:nvPr/>
        </p:nvSpPr>
        <p:spPr>
          <a:xfrm>
            <a:off x="10915650" y="3164755"/>
            <a:ext cx="876300" cy="435428"/>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s2</a:t>
            </a:r>
          </a:p>
        </p:txBody>
      </p:sp>
      <p:cxnSp>
        <p:nvCxnSpPr>
          <p:cNvPr id="15" name="Connector: Curved 14">
            <a:extLst>
              <a:ext uri="{FF2B5EF4-FFF2-40B4-BE49-F238E27FC236}">
                <a16:creationId xmlns:a16="http://schemas.microsoft.com/office/drawing/2014/main" id="{855A5E54-9223-2A83-9287-3F055B44DE38}"/>
              </a:ext>
            </a:extLst>
          </p:cNvPr>
          <p:cNvCxnSpPr>
            <a:cxnSpLocks/>
            <a:stCxn id="6" idx="1"/>
            <a:endCxn id="6" idx="0"/>
          </p:cNvCxnSpPr>
          <p:nvPr/>
        </p:nvCxnSpPr>
        <p:spPr>
          <a:xfrm rot="5400000" flipH="1" flipV="1">
            <a:off x="9673333" y="3077375"/>
            <a:ext cx="63767" cy="309819"/>
          </a:xfrm>
          <a:prstGeom prst="curvedConnector3">
            <a:avLst>
              <a:gd name="adj1" fmla="val 45849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9C727CD8-2EC3-F766-EA2A-7183D407B64E}"/>
              </a:ext>
            </a:extLst>
          </p:cNvPr>
          <p:cNvCxnSpPr>
            <a:cxnSpLocks/>
            <a:stCxn id="7" idx="7"/>
            <a:endCxn id="7" idx="0"/>
          </p:cNvCxnSpPr>
          <p:nvPr/>
        </p:nvCxnSpPr>
        <p:spPr>
          <a:xfrm rot="16200000" flipV="1">
            <a:off x="11476827" y="3041729"/>
            <a:ext cx="63767" cy="309819"/>
          </a:xfrm>
          <a:prstGeom prst="curvedConnector3">
            <a:avLst>
              <a:gd name="adj1" fmla="val 45849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65FE54E4-838C-1FE7-F612-AE5748B98F0C}"/>
              </a:ext>
            </a:extLst>
          </p:cNvPr>
          <p:cNvCxnSpPr>
            <a:cxnSpLocks/>
            <a:stCxn id="6" idx="7"/>
            <a:endCxn id="7" idx="1"/>
          </p:cNvCxnSpPr>
          <p:nvPr/>
        </p:nvCxnSpPr>
        <p:spPr>
          <a:xfrm rot="5400000" flipH="1" flipV="1">
            <a:off x="10589141" y="2809327"/>
            <a:ext cx="35645" cy="874036"/>
          </a:xfrm>
          <a:prstGeom prst="curvedConnector3">
            <a:avLst>
              <a:gd name="adj1" fmla="val 92021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D54F7EA1-99A4-B07B-AF1B-6CB8D451E80A}"/>
              </a:ext>
            </a:extLst>
          </p:cNvPr>
          <p:cNvCxnSpPr>
            <a:cxnSpLocks/>
            <a:stCxn id="7" idx="3"/>
            <a:endCxn id="6" idx="5"/>
          </p:cNvCxnSpPr>
          <p:nvPr/>
        </p:nvCxnSpPr>
        <p:spPr>
          <a:xfrm rot="5400000">
            <a:off x="10589141" y="3117220"/>
            <a:ext cx="35645" cy="874036"/>
          </a:xfrm>
          <a:prstGeom prst="curvedConnector3">
            <a:avLst>
              <a:gd name="adj1" fmla="val 920219"/>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93F41E0-8871-9230-02F3-43E867EDB3E3}"/>
              </a:ext>
            </a:extLst>
          </p:cNvPr>
          <p:cNvSpPr txBox="1"/>
          <p:nvPr/>
        </p:nvSpPr>
        <p:spPr>
          <a:xfrm>
            <a:off x="10363686" y="2671814"/>
            <a:ext cx="444352" cy="338554"/>
          </a:xfrm>
          <a:prstGeom prst="rect">
            <a:avLst/>
          </a:prstGeom>
          <a:noFill/>
        </p:spPr>
        <p:txBody>
          <a:bodyPr wrap="none" rtlCol="0">
            <a:spAutoFit/>
          </a:bodyPr>
          <a:lstStyle/>
          <a:p>
            <a:r>
              <a:rPr lang="en-US" sz="1600" b="1">
                <a:solidFill>
                  <a:schemeClr val="accent1"/>
                </a:solidFill>
              </a:rPr>
              <a:t>0.5</a:t>
            </a:r>
            <a:endParaRPr lang="en-US" sz="1600" b="1" dirty="0">
              <a:solidFill>
                <a:schemeClr val="accent1"/>
              </a:solidFill>
            </a:endParaRPr>
          </a:p>
        </p:txBody>
      </p:sp>
      <p:sp>
        <p:nvSpPr>
          <p:cNvPr id="43" name="TextBox 42">
            <a:extLst>
              <a:ext uri="{FF2B5EF4-FFF2-40B4-BE49-F238E27FC236}">
                <a16:creationId xmlns:a16="http://schemas.microsoft.com/office/drawing/2014/main" id="{E851E995-83B0-58C9-672C-A7847C86F4B7}"/>
              </a:ext>
            </a:extLst>
          </p:cNvPr>
          <p:cNvSpPr txBox="1"/>
          <p:nvPr/>
        </p:nvSpPr>
        <p:spPr>
          <a:xfrm>
            <a:off x="10470227" y="3783466"/>
            <a:ext cx="444352" cy="338554"/>
          </a:xfrm>
          <a:prstGeom prst="rect">
            <a:avLst/>
          </a:prstGeom>
          <a:noFill/>
        </p:spPr>
        <p:txBody>
          <a:bodyPr wrap="none" rtlCol="0">
            <a:spAutoFit/>
          </a:bodyPr>
          <a:lstStyle/>
          <a:p>
            <a:r>
              <a:rPr lang="en-US" sz="1600" b="1">
                <a:solidFill>
                  <a:schemeClr val="accent1"/>
                </a:solidFill>
              </a:rPr>
              <a:t>0.5</a:t>
            </a:r>
            <a:endParaRPr lang="en-US" sz="1600" b="1" dirty="0">
              <a:solidFill>
                <a:schemeClr val="accent1"/>
              </a:solidFill>
            </a:endParaRPr>
          </a:p>
        </p:txBody>
      </p:sp>
      <p:sp>
        <p:nvSpPr>
          <p:cNvPr id="44" name="TextBox 43">
            <a:extLst>
              <a:ext uri="{FF2B5EF4-FFF2-40B4-BE49-F238E27FC236}">
                <a16:creationId xmlns:a16="http://schemas.microsoft.com/office/drawing/2014/main" id="{1E145D56-2288-F638-6220-11760CC04FEB}"/>
              </a:ext>
            </a:extLst>
          </p:cNvPr>
          <p:cNvSpPr txBox="1"/>
          <p:nvPr/>
        </p:nvSpPr>
        <p:spPr>
          <a:xfrm>
            <a:off x="9444943" y="2701961"/>
            <a:ext cx="444352" cy="338554"/>
          </a:xfrm>
          <a:prstGeom prst="rect">
            <a:avLst/>
          </a:prstGeom>
          <a:noFill/>
        </p:spPr>
        <p:txBody>
          <a:bodyPr wrap="none" rtlCol="0">
            <a:spAutoFit/>
          </a:bodyPr>
          <a:lstStyle/>
          <a:p>
            <a:r>
              <a:rPr lang="en-US" sz="1600" b="1">
                <a:solidFill>
                  <a:schemeClr val="accent1"/>
                </a:solidFill>
              </a:rPr>
              <a:t>0.5</a:t>
            </a:r>
            <a:endParaRPr lang="en-US" sz="1600" b="1" dirty="0">
              <a:solidFill>
                <a:schemeClr val="accent1"/>
              </a:solidFill>
            </a:endParaRPr>
          </a:p>
        </p:txBody>
      </p:sp>
      <p:sp>
        <p:nvSpPr>
          <p:cNvPr id="45" name="TextBox 44">
            <a:extLst>
              <a:ext uri="{FF2B5EF4-FFF2-40B4-BE49-F238E27FC236}">
                <a16:creationId xmlns:a16="http://schemas.microsoft.com/office/drawing/2014/main" id="{AADDC71D-FE80-AE74-22DE-745B082C71E5}"/>
              </a:ext>
            </a:extLst>
          </p:cNvPr>
          <p:cNvSpPr txBox="1"/>
          <p:nvPr/>
        </p:nvSpPr>
        <p:spPr>
          <a:xfrm>
            <a:off x="11265213" y="2661741"/>
            <a:ext cx="444352" cy="338554"/>
          </a:xfrm>
          <a:prstGeom prst="rect">
            <a:avLst/>
          </a:prstGeom>
          <a:noFill/>
        </p:spPr>
        <p:txBody>
          <a:bodyPr wrap="none" rtlCol="0">
            <a:spAutoFit/>
          </a:bodyPr>
          <a:lstStyle/>
          <a:p>
            <a:r>
              <a:rPr lang="en-US" sz="1600" b="1">
                <a:solidFill>
                  <a:schemeClr val="accent1"/>
                </a:solidFill>
              </a:rPr>
              <a:t>0.5</a:t>
            </a:r>
            <a:endParaRPr lang="en-US" sz="1600" b="1" dirty="0">
              <a:solidFill>
                <a:schemeClr val="accent1"/>
              </a:solidFill>
            </a:endParaRPr>
          </a:p>
        </p:txBody>
      </p:sp>
    </p:spTree>
    <p:extLst>
      <p:ext uri="{BB962C8B-B14F-4D97-AF65-F5344CB8AC3E}">
        <p14:creationId xmlns:p14="http://schemas.microsoft.com/office/powerpoint/2010/main" val="1850166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1011</Words>
  <Application>Microsoft Office PowerPoint</Application>
  <PresentationFormat>Widescreen</PresentationFormat>
  <Paragraphs>243</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Times New Roman</vt:lpstr>
      <vt:lpstr>Wingdings</vt:lpstr>
      <vt:lpstr>Office Theme</vt:lpstr>
      <vt:lpstr>PAC: Assisted Value Factorization  with Counterfactual Predictions  in Multi-Agent Reinforcement Learning</vt:lpstr>
      <vt:lpstr>Basics: Reinforcement Learning</vt:lpstr>
      <vt:lpstr>Basics: Reinforcement Learning</vt:lpstr>
      <vt:lpstr>Basics: Reinforcement Learning</vt:lpstr>
      <vt:lpstr>Basics: Multi-agent Reinforcement Learning</vt:lpstr>
      <vt:lpstr>Basics: Resign a Multi-agent Reinforcement Learning model</vt:lpstr>
      <vt:lpstr>Background</vt:lpstr>
      <vt:lpstr>Background</vt:lpstr>
      <vt:lpstr>Limitations: A Partially Observable Multi-state Matrix Problem</vt:lpstr>
      <vt:lpstr>Information is needed!</vt:lpstr>
      <vt:lpstr>General Framework</vt:lpstr>
      <vt:lpstr>General Framework : Q_tot</vt:lpstr>
      <vt:lpstr>General Framework: Q^*</vt:lpstr>
      <vt:lpstr>General Framework : VAE</vt:lpstr>
      <vt:lpstr>General Framework: Policy Network</vt:lpstr>
      <vt:lpstr>Training Procedure</vt:lpstr>
      <vt:lpstr>General Framework</vt:lpstr>
      <vt:lpstr>Result</vt:lpstr>
      <vt:lpstr>Summary</vt:lpstr>
      <vt:lpstr>PAC: Assisted Value Factorization  with Counterfactual Predictions  in Multi-Agent Reinforcement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 Hanhan</dc:creator>
  <cp:lastModifiedBy>Zhou, Hanhan</cp:lastModifiedBy>
  <cp:revision>236</cp:revision>
  <dcterms:created xsi:type="dcterms:W3CDTF">2022-10-21T05:05:20Z</dcterms:created>
  <dcterms:modified xsi:type="dcterms:W3CDTF">2022-12-06T07:51:03Z</dcterms:modified>
</cp:coreProperties>
</file>