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7" r:id="rId5"/>
    <p:sldId id="274" r:id="rId6"/>
    <p:sldId id="275" r:id="rId7"/>
    <p:sldId id="257" r:id="rId8"/>
    <p:sldId id="258" r:id="rId9"/>
    <p:sldId id="259" r:id="rId10"/>
    <p:sldId id="262" r:id="rId11"/>
    <p:sldId id="263" r:id="rId12"/>
    <p:sldId id="264" r:id="rId13"/>
    <p:sldId id="261" r:id="rId14"/>
    <p:sldId id="272" r:id="rId15"/>
    <p:sldId id="265" r:id="rId16"/>
    <p:sldId id="266" r:id="rId17"/>
    <p:sldId id="27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7BED8-8E0C-43BA-93E1-623806252878}" v="490" dt="2022-12-01T05:05:24.434"/>
    <p1510:client id="{E5B3C11C-75F8-AE8B-7A40-7D8DF3D7F2EE}" v="35" dt="2022-12-01T05:07:41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5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0D74-EE1F-E833-CBF8-560C1794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3426C-1800-7A96-6D72-C123387FF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49FC-1991-3FAB-A536-91A4760B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10838-4C8F-95C7-B614-A883A36B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1B99-7932-53A4-E443-A7D6D101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0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0175-6E32-F313-12A5-9BE062E7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65DA1-9339-31F9-145D-5615FEEE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0E5-A358-0454-F2EC-7D6F3C8B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3B6D9-DCDF-6996-CED1-164371EA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8F3E-70B2-01D2-CF03-0CA9993C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2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81803-587E-9603-9694-E483C7718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48E11-B809-A4ED-51EA-53B5395A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9B81-7B6E-3B62-C6A5-B265EDF2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0113-FAB9-4F7A-E2F5-4D93303B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DED7-4C2D-3102-D5CE-11029F43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3D59-A2B6-C89A-42D3-DE55F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B5B8-8021-F6CE-A26D-7B5350BF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46A1-4C3C-F8FA-8EE6-0730B3AE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078C-4E24-EC38-BACE-33340824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CF3F6-38FD-362E-D51D-B079438E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3031-E07F-A993-11FB-1DD3AC29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CBAB6-0E60-5DB4-1B0E-C013AF5F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6810-B422-9C3B-D7EF-487C8C73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77FF-F72E-7694-5AE9-4B46D461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26CA-0A79-D00D-FF3A-7F514E8D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A86B-3A6A-666E-8164-96ABDCBA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A352-028D-D274-62AB-5E0DCCB9F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3286-0228-CF7E-9F8A-A647426A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54E18-2B30-B943-C202-CA4364C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DE71-8059-79AA-CB68-B47148C6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E7508-7EBF-F2A4-0463-85354AB5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6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EC66-C70C-B9B8-AD3B-F0BDD911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DF8B1-9637-63E1-5EF4-257762746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08A86-BEB9-1B34-97D9-BFEB0A67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DFCC-1792-8BB8-0924-73772AC46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3EEA-BE0D-B454-8310-F3763254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F4860-59F0-E0DB-57F0-94DEF21D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47055-495C-9F4B-98A3-19F11CB7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03BCC-AD23-5E7F-EFD2-F164D7C4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4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A91E-D59A-FCF0-71C7-BFD2CF4D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AA6F-FBD9-C26E-49B4-CFBC7F39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0C1B7-62AD-11B3-0B01-484121D9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7438B-CB14-A647-A36C-3E111E54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C543-0639-21AC-F67E-A84414D3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F25FB-5B52-7297-D94B-47450444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8C6A-B09A-CAF1-A836-B8334F4F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7AA8-1124-7013-AC37-A54A01D1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7EDE-CFFB-4138-E450-AA2731240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0CC25-6CE4-8474-0C5C-A163F394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5CD23-1883-D159-5BF4-F7EC6C19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3CA4B-D739-EE74-5DC5-90A52E5C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317E4-CA65-A0E7-A199-8859BB86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EF7F-EA7E-2713-2DAA-9126149A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53A94-F121-6E99-C1B6-5B6FF7E27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D8ABB-4019-DA58-3F28-BC113856C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55D32-6527-9F42-1FD9-790D9D69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80288-D55F-E1C9-F9AC-2FA19136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E70DC-46D7-77A2-48FE-87F83ACA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2D07C-9988-A0B1-2B3E-5B4239E4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0B75-1B36-EF4C-6F74-E829596B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5D41-6037-EEF5-FF99-D46AC71B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C178-A4E3-4995-B5DA-0C429A175140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FCD2-60FA-206C-4CF0-B24AB9DC8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CEBE-8427-0065-33D6-0274EEAAA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6EAF-0158-45FF-A0BE-838270DB9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5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00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image" Target="../media/image9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20.png"/><Relationship Id="rId4" Type="http://schemas.openxmlformats.org/officeDocument/2006/relationships/image" Target="../media/image110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openxmlformats.org/officeDocument/2006/relationships/image" Target="../media/image100.png"/><Relationship Id="rId34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5" Type="http://schemas.openxmlformats.org/officeDocument/2006/relationships/image" Target="../media/image22.png"/><Relationship Id="rId33" Type="http://schemas.openxmlformats.org/officeDocument/2006/relationships/image" Target="../media/image28.png"/><Relationship Id="rId2" Type="http://schemas.openxmlformats.org/officeDocument/2006/relationships/image" Target="../media/image90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32" Type="http://schemas.openxmlformats.org/officeDocument/2006/relationships/image" Target="../media/image27.png"/><Relationship Id="rId5" Type="http://schemas.openxmlformats.org/officeDocument/2006/relationships/image" Target="../media/image12.png"/><Relationship Id="rId15" Type="http://schemas.openxmlformats.org/officeDocument/2006/relationships/image" Target="../media/image130.png"/><Relationship Id="rId28" Type="http://schemas.openxmlformats.org/officeDocument/2006/relationships/image" Target="../media/image23.png"/><Relationship Id="rId10" Type="http://schemas.openxmlformats.org/officeDocument/2006/relationships/image" Target="../media/image17.png"/><Relationship Id="rId31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120.png"/><Relationship Id="rId27" Type="http://schemas.openxmlformats.org/officeDocument/2006/relationships/image" Target="../media/image21.png"/><Relationship Id="rId30" Type="http://schemas.openxmlformats.org/officeDocument/2006/relationships/image" Target="../media/image25.png"/><Relationship Id="rId35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sites.google.com/view/sacm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lligent_agen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supervised_learning" TargetMode="External"/><Relationship Id="rId5" Type="http://schemas.openxmlformats.org/officeDocument/2006/relationships/hyperlink" Target="https://en.wikipedia.org/wiki/Supervised_learning" TargetMode="External"/><Relationship Id="rId4" Type="http://schemas.openxmlformats.org/officeDocument/2006/relationships/hyperlink" Target="https://en.wikipedia.org/wiki/Action_sele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openxmlformats.org/officeDocument/2006/relationships/image" Target="../media/image100.png"/><Relationship Id="rId34" Type="http://schemas.openxmlformats.org/officeDocument/2006/relationships/image" Target="../media/image2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5" Type="http://schemas.openxmlformats.org/officeDocument/2006/relationships/image" Target="../media/image22.png"/><Relationship Id="rId33" Type="http://schemas.openxmlformats.org/officeDocument/2006/relationships/image" Target="../media/image28.png"/><Relationship Id="rId2" Type="http://schemas.openxmlformats.org/officeDocument/2006/relationships/image" Target="../media/image90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32" Type="http://schemas.openxmlformats.org/officeDocument/2006/relationships/image" Target="../media/image27.png"/><Relationship Id="rId5" Type="http://schemas.openxmlformats.org/officeDocument/2006/relationships/image" Target="../media/image12.png"/><Relationship Id="rId15" Type="http://schemas.openxmlformats.org/officeDocument/2006/relationships/image" Target="../media/image130.png"/><Relationship Id="rId28" Type="http://schemas.openxmlformats.org/officeDocument/2006/relationships/image" Target="../media/image23.png"/><Relationship Id="rId10" Type="http://schemas.openxmlformats.org/officeDocument/2006/relationships/image" Target="../media/image17.png"/><Relationship Id="rId31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120.png"/><Relationship Id="rId27" Type="http://schemas.openxmlformats.org/officeDocument/2006/relationships/image" Target="../media/image21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18E1-E422-9790-8DD9-5BE1F2EE5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528" y="964276"/>
            <a:ext cx="11244943" cy="2312081"/>
          </a:xfrm>
        </p:spPr>
        <p:txBody>
          <a:bodyPr>
            <a:normAutofit/>
          </a:bodyPr>
          <a:lstStyle/>
          <a:p>
            <a:r>
              <a:rPr lang="en-US" sz="4600" b="1" dirty="0"/>
              <a:t>PAC: Assisted Value Factorization </a:t>
            </a:r>
            <a:br>
              <a:rPr lang="en-US" sz="4600" b="1" dirty="0"/>
            </a:br>
            <a:r>
              <a:rPr lang="en-US" sz="4600" b="1" dirty="0"/>
              <a:t>with Counterfactual Predictions </a:t>
            </a:r>
            <a:br>
              <a:rPr lang="en-US" sz="4600" b="1" dirty="0"/>
            </a:br>
            <a:r>
              <a:rPr lang="en-US" sz="4600" b="1" dirty="0"/>
              <a:t>in Multi-Agent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423F036-1E00-28BA-BDF8-9712F5B016E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3999" y="3777994"/>
                <a:ext cx="9144000" cy="570951"/>
              </a:xfrm>
            </p:spPr>
            <p:txBody>
              <a:bodyPr/>
              <a:lstStyle/>
              <a:p>
                <a:r>
                  <a:rPr lang="en-US" altLang="zh-CN" b="1" dirty="0"/>
                  <a:t>Hanhan Zhou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dirty="0"/>
                  <a:t>, Tian Lan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en-US" dirty="0" err="1"/>
                  <a:t>Vaneet</a:t>
                </a:r>
                <a:r>
                  <a:rPr lang="en-US" dirty="0"/>
                  <a:t> Aggarwal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423F036-1E00-28BA-BDF8-9712F5B01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3999" y="3777994"/>
                <a:ext cx="9144000" cy="570951"/>
              </a:xfrm>
              <a:blipFill>
                <a:blip r:embed="rId2"/>
                <a:stretch>
                  <a:fillRect t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C41FD18-A22E-AF47-62E0-206F873D9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4751965"/>
                <a:ext cx="9144000" cy="1141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The George Washington University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Purdue University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C41FD18-A22E-AF47-62E0-206F873D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51965"/>
                <a:ext cx="9144000" cy="1141759"/>
              </a:xfrm>
              <a:prstGeom prst="rect">
                <a:avLst/>
              </a:prstGeom>
              <a:blipFill>
                <a:blip r:embed="rId3"/>
                <a:stretch>
                  <a:fillRect t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neurips_logo.pdf" descr="neurips_logo.pdf">
            <a:extLst>
              <a:ext uri="{FF2B5EF4-FFF2-40B4-BE49-F238E27FC236}">
                <a16:creationId xmlns:a16="http://schemas.microsoft.com/office/drawing/2014/main" id="{7D05FD72-2F2F-B8D8-7D96-2ABCE76A4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7" y="106361"/>
            <a:ext cx="1758151" cy="79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B21A0-5BAD-0898-01CE-CECEBD1D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01893"/>
            <a:ext cx="1675978" cy="13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7BB-0D87-CEA7-4DA4-04E87E4E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Framework : </a:t>
            </a:r>
            <a:r>
              <a:rPr lang="en-US" b="1" dirty="0" err="1"/>
              <a:t>Q_tot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3E4D3-6874-3709-AC83-711A7A840E49}"/>
              </a:ext>
            </a:extLst>
          </p:cNvPr>
          <p:cNvSpPr/>
          <p:nvPr/>
        </p:nvSpPr>
        <p:spPr>
          <a:xfrm>
            <a:off x="1794598" y="1690688"/>
            <a:ext cx="4593243" cy="3693737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8E7C5-F949-61A1-2DB3-79D983FB50C0}"/>
              </a:ext>
            </a:extLst>
          </p:cNvPr>
          <p:cNvCxnSpPr>
            <a:cxnSpLocks/>
          </p:cNvCxnSpPr>
          <p:nvPr/>
        </p:nvCxnSpPr>
        <p:spPr>
          <a:xfrm flipV="1">
            <a:off x="4245993" y="2623781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2321088-F5EF-539E-59F0-00056BF70C3B}"/>
              </a:ext>
            </a:extLst>
          </p:cNvPr>
          <p:cNvSpPr/>
          <p:nvPr/>
        </p:nvSpPr>
        <p:spPr>
          <a:xfrm flipV="1">
            <a:off x="4220595" y="3538452"/>
            <a:ext cx="82219" cy="9166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4A9AE2-C839-428A-284E-5B0C2F4B21D9}"/>
                  </a:ext>
                </a:extLst>
              </p:cNvPr>
              <p:cNvSpPr txBox="1"/>
              <p:nvPr/>
            </p:nvSpPr>
            <p:spPr>
              <a:xfrm>
                <a:off x="2448877" y="4727297"/>
                <a:ext cx="941187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i="0" dirty="0" smtClean="0"/>
                            <m:t> </m:t>
                          </m:r>
                          <m:r>
                            <a:rPr lang="en-US" altLang="zh-CN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200" b="1" dirty="0" smtClean="0"/>
                            <m:t>﹒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4A9AE2-C839-428A-284E-5B0C2F4B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77" y="4727297"/>
                <a:ext cx="941187" cy="309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86">
                <a:extLst>
                  <a:ext uri="{FF2B5EF4-FFF2-40B4-BE49-F238E27FC236}">
                    <a16:creationId xmlns:a16="http://schemas.microsoft.com/office/drawing/2014/main" id="{601ED98C-7A7E-F052-7699-B7BE2164D3B4}"/>
                  </a:ext>
                </a:extLst>
              </p:cNvPr>
              <p:cNvSpPr/>
              <p:nvPr/>
            </p:nvSpPr>
            <p:spPr>
              <a:xfrm>
                <a:off x="3438436" y="1656640"/>
                <a:ext cx="12967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86">
                <a:extLst>
                  <a:ext uri="{FF2B5EF4-FFF2-40B4-BE49-F238E27FC236}">
                    <a16:creationId xmlns:a16="http://schemas.microsoft.com/office/drawing/2014/main" id="{601ED98C-7A7E-F052-7699-B7BE2164D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36" y="1656640"/>
                <a:ext cx="1296778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/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90497E-FA94-8F81-9009-7A449F6C881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5915600" y="2402039"/>
            <a:ext cx="240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3B89FE-844E-2230-B29A-666B83985B25}"/>
                  </a:ext>
                </a:extLst>
              </p:cNvPr>
              <p:cNvSpPr/>
              <p:nvPr/>
            </p:nvSpPr>
            <p:spPr>
              <a:xfrm>
                <a:off x="7488848" y="2037518"/>
                <a:ext cx="984810" cy="506215"/>
              </a:xfrm>
              <a:prstGeom prst="roundRect">
                <a:avLst/>
              </a:prstGeom>
              <a:solidFill>
                <a:srgbClr val="0070C0">
                  <a:alpha val="17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3B89FE-844E-2230-B29A-666B83985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48" y="2037518"/>
                <a:ext cx="984810" cy="50621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1D7C4-3B63-1FA8-8E70-6B5EF93F490A}"/>
              </a:ext>
            </a:extLst>
          </p:cNvPr>
          <p:cNvCxnSpPr>
            <a:cxnSpLocks/>
          </p:cNvCxnSpPr>
          <p:nvPr/>
        </p:nvCxnSpPr>
        <p:spPr>
          <a:xfrm>
            <a:off x="6254031" y="1713654"/>
            <a:ext cx="1300259" cy="357688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9A20ED-CFB0-BABB-9D4C-5C005C4CF8BE}"/>
              </a:ext>
            </a:extLst>
          </p:cNvPr>
          <p:cNvCxnSpPr>
            <a:cxnSpLocks/>
          </p:cNvCxnSpPr>
          <p:nvPr/>
        </p:nvCxnSpPr>
        <p:spPr>
          <a:xfrm flipV="1">
            <a:off x="6366027" y="2552592"/>
            <a:ext cx="1187543" cy="2745613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6F7E0D-397F-0C28-6CCC-7722E1B6E1CA}"/>
                  </a:ext>
                </a:extLst>
              </p:cNvPr>
              <p:cNvSpPr/>
              <p:nvPr/>
            </p:nvSpPr>
            <p:spPr>
              <a:xfrm>
                <a:off x="4258865" y="5022058"/>
                <a:ext cx="53149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6F7E0D-397F-0C28-6CCC-7722E1B6E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65" y="5022058"/>
                <a:ext cx="531492" cy="317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86">
                <a:extLst>
                  <a:ext uri="{FF2B5EF4-FFF2-40B4-BE49-F238E27FC236}">
                    <a16:creationId xmlns:a16="http://schemas.microsoft.com/office/drawing/2014/main" id="{07389B07-0448-9C16-0437-483862C82B8D}"/>
                  </a:ext>
                </a:extLst>
              </p:cNvPr>
              <p:cNvSpPr/>
              <p:nvPr/>
            </p:nvSpPr>
            <p:spPr>
              <a:xfrm>
                <a:off x="3606631" y="2857898"/>
                <a:ext cx="1300421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86">
                <a:extLst>
                  <a:ext uri="{FF2B5EF4-FFF2-40B4-BE49-F238E27FC236}">
                    <a16:creationId xmlns:a16="http://schemas.microsoft.com/office/drawing/2014/main" id="{07389B07-0448-9C16-0437-483862C82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31" y="2857898"/>
                <a:ext cx="1300421" cy="317972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86">
                <a:extLst>
                  <a:ext uri="{FF2B5EF4-FFF2-40B4-BE49-F238E27FC236}">
                    <a16:creationId xmlns:a16="http://schemas.microsoft.com/office/drawing/2014/main" id="{6F6CBDB9-DAB3-63EF-3A9F-41A5CF854A65}"/>
                  </a:ext>
                </a:extLst>
              </p:cNvPr>
              <p:cNvSpPr/>
              <p:nvPr/>
            </p:nvSpPr>
            <p:spPr>
              <a:xfrm>
                <a:off x="3690382" y="3848342"/>
                <a:ext cx="1180451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86">
                <a:extLst>
                  <a:ext uri="{FF2B5EF4-FFF2-40B4-BE49-F238E27FC236}">
                    <a16:creationId xmlns:a16="http://schemas.microsoft.com/office/drawing/2014/main" id="{6F6CBDB9-DAB3-63EF-3A9F-41A5CF854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2" y="3848342"/>
                <a:ext cx="1180451" cy="317972"/>
              </a:xfrm>
              <a:prstGeom prst="rect">
                <a:avLst/>
              </a:prstGeom>
              <a:blipFill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EF31C2-FF6C-D177-14C4-8D28CD51B432}"/>
              </a:ext>
            </a:extLst>
          </p:cNvPr>
          <p:cNvCxnSpPr>
            <a:cxnSpLocks/>
          </p:cNvCxnSpPr>
          <p:nvPr/>
        </p:nvCxnSpPr>
        <p:spPr>
          <a:xfrm flipV="1">
            <a:off x="3282122" y="4055766"/>
            <a:ext cx="6888" cy="3586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14B123-592D-F483-09FC-1460C4FFFCF9}"/>
              </a:ext>
            </a:extLst>
          </p:cNvPr>
          <p:cNvCxnSpPr>
            <a:cxnSpLocks/>
          </p:cNvCxnSpPr>
          <p:nvPr/>
        </p:nvCxnSpPr>
        <p:spPr>
          <a:xfrm flipV="1">
            <a:off x="4258865" y="3647577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FE30F-1FE4-DC1A-39A3-15182F588ACD}"/>
              </a:ext>
            </a:extLst>
          </p:cNvPr>
          <p:cNvCxnSpPr>
            <a:cxnSpLocks/>
          </p:cNvCxnSpPr>
          <p:nvPr/>
        </p:nvCxnSpPr>
        <p:spPr>
          <a:xfrm flipV="1">
            <a:off x="4267095" y="4143615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B7C512-290A-8179-58F8-E048D46CC27D}"/>
              </a:ext>
            </a:extLst>
          </p:cNvPr>
          <p:cNvCxnSpPr>
            <a:cxnSpLocks/>
          </p:cNvCxnSpPr>
          <p:nvPr/>
        </p:nvCxnSpPr>
        <p:spPr>
          <a:xfrm flipV="1">
            <a:off x="4258865" y="3138451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536E4-B2EE-0269-5232-4257DC266B18}"/>
              </a:ext>
            </a:extLst>
          </p:cNvPr>
          <p:cNvCxnSpPr>
            <a:cxnSpLocks/>
          </p:cNvCxnSpPr>
          <p:nvPr/>
        </p:nvCxnSpPr>
        <p:spPr>
          <a:xfrm flipV="1">
            <a:off x="4146236" y="4721711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14">
            <a:extLst>
              <a:ext uri="{FF2B5EF4-FFF2-40B4-BE49-F238E27FC236}">
                <a16:creationId xmlns:a16="http://schemas.microsoft.com/office/drawing/2014/main" id="{1264031D-39C4-74A6-0027-2AC4EE705025}"/>
              </a:ext>
            </a:extLst>
          </p:cNvPr>
          <p:cNvCxnSpPr>
            <a:cxnSpLocks/>
          </p:cNvCxnSpPr>
          <p:nvPr/>
        </p:nvCxnSpPr>
        <p:spPr>
          <a:xfrm rot="10800000">
            <a:off x="3294507" y="4658233"/>
            <a:ext cx="862838" cy="268059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86">
                <a:extLst>
                  <a:ext uri="{FF2B5EF4-FFF2-40B4-BE49-F238E27FC236}">
                    <a16:creationId xmlns:a16="http://schemas.microsoft.com/office/drawing/2014/main" id="{649A5BB2-AD12-785C-9A07-F398DC26613E}"/>
                  </a:ext>
                </a:extLst>
              </p:cNvPr>
              <p:cNvSpPr/>
              <p:nvPr/>
            </p:nvSpPr>
            <p:spPr>
              <a:xfrm>
                <a:off x="1848092" y="2870943"/>
                <a:ext cx="1379095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86">
                <a:extLst>
                  <a:ext uri="{FF2B5EF4-FFF2-40B4-BE49-F238E27FC236}">
                    <a16:creationId xmlns:a16="http://schemas.microsoft.com/office/drawing/2014/main" id="{649A5BB2-AD12-785C-9A07-F398DC266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92" y="2870943"/>
                <a:ext cx="1379095" cy="308739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EFD2E4-78D1-5AFC-BC2A-473B8687DA6B}"/>
              </a:ext>
            </a:extLst>
          </p:cNvPr>
          <p:cNvCxnSpPr>
            <a:cxnSpLocks/>
          </p:cNvCxnSpPr>
          <p:nvPr/>
        </p:nvCxnSpPr>
        <p:spPr>
          <a:xfrm flipV="1">
            <a:off x="4043183" y="1940958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BB726-591D-59FF-14F0-D8D505C75FBC}"/>
              </a:ext>
            </a:extLst>
          </p:cNvPr>
          <p:cNvSpPr/>
          <p:nvPr/>
        </p:nvSpPr>
        <p:spPr>
          <a:xfrm>
            <a:off x="2072211" y="3132949"/>
            <a:ext cx="82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Agent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A49BBA-3289-6719-AA31-ED5BE90A8306}"/>
              </a:ext>
            </a:extLst>
          </p:cNvPr>
          <p:cNvCxnSpPr>
            <a:cxnSpLocks/>
          </p:cNvCxnSpPr>
          <p:nvPr/>
        </p:nvCxnSpPr>
        <p:spPr>
          <a:xfrm flipV="1">
            <a:off x="4407516" y="3647016"/>
            <a:ext cx="180619" cy="23668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D0BB1C36-9937-395A-7C27-18CDD53600ED}"/>
              </a:ext>
            </a:extLst>
          </p:cNvPr>
          <p:cNvSpPr/>
          <p:nvPr/>
        </p:nvSpPr>
        <p:spPr>
          <a:xfrm>
            <a:off x="2170766" y="2196376"/>
            <a:ext cx="3744834" cy="411326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Mixing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916EF8-008C-7553-6FCA-DF9DCDEABDBC}"/>
                  </a:ext>
                </a:extLst>
              </p:cNvPr>
              <p:cNvSpPr/>
              <p:nvPr/>
            </p:nvSpPr>
            <p:spPr>
              <a:xfrm>
                <a:off x="3535944" y="3131018"/>
                <a:ext cx="7934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916EF8-008C-7553-6FCA-DF9DCDEAB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44" y="3131018"/>
                <a:ext cx="793487" cy="338554"/>
              </a:xfrm>
              <a:prstGeom prst="rect">
                <a:avLst/>
              </a:prstGeom>
              <a:blipFill>
                <a:blip r:embed="rId10"/>
                <a:stretch>
                  <a:fillRect l="-384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D86AD5F-12E6-4961-8486-830DD74C7C52}"/>
              </a:ext>
            </a:extLst>
          </p:cNvPr>
          <p:cNvSpPr txBox="1"/>
          <p:nvPr/>
        </p:nvSpPr>
        <p:spPr>
          <a:xfrm>
            <a:off x="3169180" y="2783841"/>
            <a:ext cx="45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1892D7-0C23-6ACA-B744-7427D7D1395E}"/>
              </a:ext>
            </a:extLst>
          </p:cNvPr>
          <p:cNvCxnSpPr>
            <a:cxnSpLocks/>
          </p:cNvCxnSpPr>
          <p:nvPr/>
        </p:nvCxnSpPr>
        <p:spPr>
          <a:xfrm flipV="1">
            <a:off x="3281450" y="3592215"/>
            <a:ext cx="905774" cy="5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4DC5DA-48A0-690B-A98E-4CB062CDD622}"/>
              </a:ext>
            </a:extLst>
          </p:cNvPr>
          <p:cNvCxnSpPr>
            <a:cxnSpLocks/>
          </p:cNvCxnSpPr>
          <p:nvPr/>
        </p:nvCxnSpPr>
        <p:spPr>
          <a:xfrm flipH="1" flipV="1">
            <a:off x="3273766" y="3591166"/>
            <a:ext cx="1877" cy="22490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478482-AE3F-D8DC-38D7-FFE794808E38}"/>
                  </a:ext>
                </a:extLst>
              </p:cNvPr>
              <p:cNvSpPr/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478482-AE3F-D8DC-38D7-FFE794808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16B035-ACD8-D975-C077-8923ECDB21DB}"/>
                  </a:ext>
                </a:extLst>
              </p:cNvPr>
              <p:cNvSpPr/>
              <p:nvPr/>
            </p:nvSpPr>
            <p:spPr>
              <a:xfrm>
                <a:off x="4429875" y="3386936"/>
                <a:ext cx="39600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16B035-ACD8-D975-C077-8923ECDB2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75" y="3386936"/>
                <a:ext cx="396006" cy="317972"/>
              </a:xfrm>
              <a:prstGeom prst="rect">
                <a:avLst/>
              </a:prstGeom>
              <a:blipFill>
                <a:blip r:embed="rId12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26D8FF-7A88-D3C2-4127-1A819D752D9D}"/>
              </a:ext>
            </a:extLst>
          </p:cNvPr>
          <p:cNvCxnSpPr>
            <a:cxnSpLocks/>
          </p:cNvCxnSpPr>
          <p:nvPr/>
        </p:nvCxnSpPr>
        <p:spPr>
          <a:xfrm flipV="1">
            <a:off x="4441087" y="4716712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4">
            <a:extLst>
              <a:ext uri="{FF2B5EF4-FFF2-40B4-BE49-F238E27FC236}">
                <a16:creationId xmlns:a16="http://schemas.microsoft.com/office/drawing/2014/main" id="{C1EAC547-86DE-550A-1F98-863CC3299705}"/>
              </a:ext>
            </a:extLst>
          </p:cNvPr>
          <p:cNvSpPr/>
          <p:nvPr/>
        </p:nvSpPr>
        <p:spPr>
          <a:xfrm>
            <a:off x="3856277" y="4418369"/>
            <a:ext cx="880217" cy="243827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20FA2D-D37D-0620-AF01-BA54E90F18E5}"/>
              </a:ext>
            </a:extLst>
          </p:cNvPr>
          <p:cNvCxnSpPr>
            <a:cxnSpLocks/>
          </p:cNvCxnSpPr>
          <p:nvPr/>
        </p:nvCxnSpPr>
        <p:spPr>
          <a:xfrm flipV="1">
            <a:off x="2512055" y="2607702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86">
                <a:extLst>
                  <a:ext uri="{FF2B5EF4-FFF2-40B4-BE49-F238E27FC236}">
                    <a16:creationId xmlns:a16="http://schemas.microsoft.com/office/drawing/2014/main" id="{C126EF03-844B-D61E-2F65-F23CEECCA9BA}"/>
                  </a:ext>
                </a:extLst>
              </p:cNvPr>
              <p:cNvSpPr/>
              <p:nvPr/>
            </p:nvSpPr>
            <p:spPr>
              <a:xfrm>
                <a:off x="5051300" y="2880089"/>
                <a:ext cx="1438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 86">
                <a:extLst>
                  <a:ext uri="{FF2B5EF4-FFF2-40B4-BE49-F238E27FC236}">
                    <a16:creationId xmlns:a16="http://schemas.microsoft.com/office/drawing/2014/main" id="{C126EF03-844B-D61E-2F65-F23CEECCA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00" y="2880089"/>
                <a:ext cx="1438086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64E976-C350-DFF0-5E6D-28CFDC9F289E}"/>
              </a:ext>
            </a:extLst>
          </p:cNvPr>
          <p:cNvCxnSpPr>
            <a:cxnSpLocks/>
          </p:cNvCxnSpPr>
          <p:nvPr/>
        </p:nvCxnSpPr>
        <p:spPr>
          <a:xfrm flipV="1">
            <a:off x="5593387" y="2607486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BF4E0D-8959-213A-A816-2FEB68A4B232}"/>
              </a:ext>
            </a:extLst>
          </p:cNvPr>
          <p:cNvSpPr txBox="1"/>
          <p:nvPr/>
        </p:nvSpPr>
        <p:spPr>
          <a:xfrm>
            <a:off x="4795923" y="2781369"/>
            <a:ext cx="45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1821B-ED8D-71E3-B687-F488B9288CC4}"/>
              </a:ext>
            </a:extLst>
          </p:cNvPr>
          <p:cNvSpPr/>
          <p:nvPr/>
        </p:nvSpPr>
        <p:spPr>
          <a:xfrm>
            <a:off x="5298957" y="3131018"/>
            <a:ext cx="827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Agent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1650C-3E27-1E83-C8AA-64E0F4E30AEB}"/>
                  </a:ext>
                </a:extLst>
              </p:cNvPr>
              <p:cNvSpPr/>
              <p:nvPr/>
            </p:nvSpPr>
            <p:spPr>
              <a:xfrm>
                <a:off x="6062105" y="2205179"/>
                <a:ext cx="3990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1650C-3E27-1E83-C8AA-64E0F4E30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105" y="2205179"/>
                <a:ext cx="39902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BA569164-FD21-5829-7CF4-8F063D8F34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84201" y="3909669"/>
            <a:ext cx="117615" cy="613023"/>
          </a:xfrm>
          <a:prstGeom prst="rect">
            <a:avLst/>
          </a:prstGeom>
        </p:spPr>
      </p:pic>
      <p:sp>
        <p:nvSpPr>
          <p:cNvPr id="77" name="Rectangle: Rounded Corners 44">
            <a:extLst>
              <a:ext uri="{FF2B5EF4-FFF2-40B4-BE49-F238E27FC236}">
                <a16:creationId xmlns:a16="http://schemas.microsoft.com/office/drawing/2014/main" id="{30672E7C-1938-F33E-CE21-9C6BC02A05A7}"/>
              </a:ext>
            </a:extLst>
          </p:cNvPr>
          <p:cNvSpPr/>
          <p:nvPr/>
        </p:nvSpPr>
        <p:spPr>
          <a:xfrm>
            <a:off x="2901033" y="4422024"/>
            <a:ext cx="797987" cy="24382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2F3315-7EA0-5C34-60D6-29970984AD2C}"/>
              </a:ext>
            </a:extLst>
          </p:cNvPr>
          <p:cNvSpPr/>
          <p:nvPr/>
        </p:nvSpPr>
        <p:spPr>
          <a:xfrm>
            <a:off x="3787525" y="4399151"/>
            <a:ext cx="91903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dirty="0">
                <a:solidFill>
                  <a:prstClr val="black"/>
                </a:solidFill>
              </a:rPr>
              <a:t>Local Critic</a:t>
            </a:r>
            <a:endParaRPr lang="en-US" sz="1300" i="1" dirty="0">
              <a:solidFill>
                <a:prstClr val="black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A1DECC-75DB-4954-1B4C-364E7AEE64F6}"/>
              </a:ext>
            </a:extLst>
          </p:cNvPr>
          <p:cNvSpPr/>
          <p:nvPr/>
        </p:nvSpPr>
        <p:spPr>
          <a:xfrm>
            <a:off x="2815322" y="4397257"/>
            <a:ext cx="96379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300" dirty="0">
                <a:solidFill>
                  <a:prstClr val="black"/>
                </a:solidFill>
              </a:rPr>
              <a:t>Local Policy</a:t>
            </a:r>
            <a:endParaRPr lang="en-US" sz="1300" i="1" dirty="0">
              <a:solidFill>
                <a:prstClr val="black"/>
              </a:solidFill>
            </a:endParaRPr>
          </a:p>
        </p:txBody>
      </p:sp>
      <p:sp>
        <p:nvSpPr>
          <p:cNvPr id="82" name="Rectangle: Rounded Corners 75">
            <a:extLst>
              <a:ext uri="{FF2B5EF4-FFF2-40B4-BE49-F238E27FC236}">
                <a16:creationId xmlns:a16="http://schemas.microsoft.com/office/drawing/2014/main" id="{22FCCD4D-A008-C6F8-426D-5AC98AF59ECD}"/>
              </a:ext>
            </a:extLst>
          </p:cNvPr>
          <p:cNvSpPr/>
          <p:nvPr/>
        </p:nvSpPr>
        <p:spPr>
          <a:xfrm flipV="1">
            <a:off x="2841429" y="3448332"/>
            <a:ext cx="2042614" cy="1613446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8849-35EE-6848-5AD1-B351694E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455"/>
            <a:ext cx="10515600" cy="39750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weighted </a:t>
            </a:r>
            <a:r>
              <a:rPr lang="en-US" dirty="0" err="1"/>
              <a:t>Qtot</a:t>
            </a:r>
            <a:r>
              <a:rPr lang="en-US" dirty="0"/>
              <a:t> utilizing per-agent local critics qi(</a:t>
            </a:r>
            <a:r>
              <a:rPr lang="en-US" dirty="0" err="1"/>
              <a:t>ui</a:t>
            </a:r>
            <a:r>
              <a:rPr lang="en-US" dirty="0"/>
              <a:t> , </a:t>
            </a:r>
            <a:r>
              <a:rPr lang="en-US" dirty="0" err="1"/>
              <a:t>τi</a:t>
            </a:r>
            <a:r>
              <a:rPr lang="en-US" dirty="0"/>
              <a:t> , mi), where mi serves as assistive information aiding value factorization,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6536DE3-4A5F-AAFF-99C3-343D7FF9326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30" b="44060"/>
          <a:stretch/>
        </p:blipFill>
        <p:spPr>
          <a:xfrm>
            <a:off x="7410695" y="4226283"/>
            <a:ext cx="4134427" cy="5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7BB-0D87-CEA7-4DA4-04E87E4E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Framework: Q^*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6F7D0D-B2FA-92C4-1835-1778F409B784}"/>
                  </a:ext>
                </a:extLst>
              </p:cNvPr>
              <p:cNvSpPr txBox="1"/>
              <p:nvPr/>
            </p:nvSpPr>
            <p:spPr>
              <a:xfrm>
                <a:off x="7222230" y="2981621"/>
                <a:ext cx="1740852" cy="3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6F7D0D-B2FA-92C4-1835-1778F409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30" y="2981621"/>
                <a:ext cx="1740852" cy="309315"/>
              </a:xfrm>
              <a:prstGeom prst="rect">
                <a:avLst/>
              </a:prstGeom>
              <a:blipFill>
                <a:blip r:embed="rId2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B313FE-F6CE-8084-8C2B-F1E1CAEED2B7}"/>
                  </a:ext>
                </a:extLst>
              </p:cNvPr>
              <p:cNvSpPr/>
              <p:nvPr/>
            </p:nvSpPr>
            <p:spPr>
              <a:xfrm>
                <a:off x="7527680" y="3702431"/>
                <a:ext cx="990806" cy="506215"/>
              </a:xfrm>
              <a:prstGeom prst="roundRect">
                <a:avLst/>
              </a:prstGeom>
              <a:solidFill>
                <a:schemeClr val="accent6">
                  <a:alpha val="17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B313FE-F6CE-8084-8C2B-F1E1CAEED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80" y="3702431"/>
                <a:ext cx="990806" cy="506215"/>
              </a:xfrm>
              <a:prstGeom prst="roundRect">
                <a:avLst/>
              </a:prstGeom>
              <a:blipFill>
                <a:blip r:embed="rId3"/>
                <a:stretch>
                  <a:fillRect r="-3614"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/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200" b="1" dirty="0"/>
                                <m:t>﹒</m:t>
                              </m:r>
                              <m:r>
                                <a:rPr lang="en-US" altLang="zh-CN" sz="1200" b="1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  <a:blipFill>
                <a:blip r:embed="rId4"/>
                <a:stretch>
                  <a:fillRect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5F1065-AE2F-75CA-B432-40DEF96F5ACB}"/>
              </a:ext>
            </a:extLst>
          </p:cNvPr>
          <p:cNvCxnSpPr>
            <a:cxnSpLocks/>
          </p:cNvCxnSpPr>
          <p:nvPr/>
        </p:nvCxnSpPr>
        <p:spPr>
          <a:xfrm>
            <a:off x="7998311" y="3280063"/>
            <a:ext cx="1899" cy="4129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8A2C7D-2514-BB2D-C7DB-ECCF7FAD8540}"/>
              </a:ext>
            </a:extLst>
          </p:cNvPr>
          <p:cNvCxnSpPr>
            <a:cxnSpLocks/>
          </p:cNvCxnSpPr>
          <p:nvPr/>
        </p:nvCxnSpPr>
        <p:spPr>
          <a:xfrm>
            <a:off x="8005105" y="4211800"/>
            <a:ext cx="0" cy="65761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/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blipFill>
                <a:blip r:embed="rId5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80" descr="A picture containing elephant, crossword puzzle, green, bath&#10;&#10;Description automatically generated">
            <a:extLst>
              <a:ext uri="{FF2B5EF4-FFF2-40B4-BE49-F238E27FC236}">
                <a16:creationId xmlns:a16="http://schemas.microsoft.com/office/drawing/2014/main" id="{451EC0FB-E928-CC3A-BEC8-11BA36852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20" y="4357316"/>
            <a:ext cx="476991" cy="4769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8BB481-2206-42E6-B84D-456DEAD19BFC}"/>
              </a:ext>
            </a:extLst>
          </p:cNvPr>
          <p:cNvSpPr txBox="1">
            <a:spLocks/>
          </p:cNvSpPr>
          <p:nvPr/>
        </p:nvSpPr>
        <p:spPr>
          <a:xfrm>
            <a:off x="838200" y="5775260"/>
            <a:ext cx="10515600" cy="397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unrestricted joint action estimator Qˆ∗ , which serves as a baseline estimator of Q∗ and allows the computation of counterfactual predictions from a quick local search</a:t>
            </a:r>
          </a:p>
        </p:txBody>
      </p:sp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1F6B1D63-B70C-C133-B65F-A9A50E81D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31" y="2213081"/>
            <a:ext cx="6411220" cy="695422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53C6506-354D-4C97-4640-2DA08136BC0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2356" b="317"/>
          <a:stretch/>
        </p:blipFill>
        <p:spPr>
          <a:xfrm>
            <a:off x="1468191" y="1685943"/>
            <a:ext cx="4134427" cy="4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6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7BB-0D87-CEA7-4DA4-04E87E4E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Framework : VAE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/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200" b="1" dirty="0"/>
                                <m:t>﹒</m:t>
                              </m:r>
                              <m:r>
                                <a:rPr lang="en-US" altLang="zh-CN" sz="1200" b="1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  <a:blipFill>
                <a:blip r:embed="rId2"/>
                <a:stretch>
                  <a:fillRect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46">
            <a:extLst>
              <a:ext uri="{FF2B5EF4-FFF2-40B4-BE49-F238E27FC236}">
                <a16:creationId xmlns:a16="http://schemas.microsoft.com/office/drawing/2014/main" id="{638CFDD1-C31C-A95B-4CA1-60C5A069D56C}"/>
              </a:ext>
            </a:extLst>
          </p:cNvPr>
          <p:cNvSpPr/>
          <p:nvPr/>
        </p:nvSpPr>
        <p:spPr>
          <a:xfrm>
            <a:off x="9156501" y="3558178"/>
            <a:ext cx="506871" cy="220841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DA37D-0740-AD5E-8DD1-E4CB0EC7BDBA}"/>
              </a:ext>
            </a:extLst>
          </p:cNvPr>
          <p:cNvSpPr/>
          <p:nvPr/>
        </p:nvSpPr>
        <p:spPr>
          <a:xfrm>
            <a:off x="9181136" y="3523123"/>
            <a:ext cx="471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VAE</a:t>
            </a:r>
            <a:endParaRPr lang="en-US" sz="14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D9E7521-D725-D3B0-043A-8297C5124138}"/>
                  </a:ext>
                </a:extLst>
              </p:cNvPr>
              <p:cNvSpPr/>
              <p:nvPr/>
            </p:nvSpPr>
            <p:spPr>
              <a:xfrm>
                <a:off x="9253751" y="3926341"/>
                <a:ext cx="38504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D9E7521-D725-D3B0-043A-8297C5124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751" y="3926341"/>
                <a:ext cx="385042" cy="317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A789EC-53C8-39FA-C6B5-D55C01993A72}"/>
              </a:ext>
            </a:extLst>
          </p:cNvPr>
          <p:cNvCxnSpPr>
            <a:cxnSpLocks/>
          </p:cNvCxnSpPr>
          <p:nvPr/>
        </p:nvCxnSpPr>
        <p:spPr>
          <a:xfrm flipH="1" flipV="1">
            <a:off x="9414504" y="3781918"/>
            <a:ext cx="2241" cy="228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25F4A6-A7B7-1ABF-E2B6-21725EAAA6B6}"/>
                  </a:ext>
                </a:extLst>
              </p:cNvPr>
              <p:cNvSpPr/>
              <p:nvPr/>
            </p:nvSpPr>
            <p:spPr>
              <a:xfrm>
                <a:off x="9194697" y="3078980"/>
                <a:ext cx="44409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25F4A6-A7B7-1ABF-E2B6-21725EAAA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697" y="3078980"/>
                <a:ext cx="444096" cy="317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87E418-17DF-7ECB-BDD0-79C60177D63F}"/>
              </a:ext>
            </a:extLst>
          </p:cNvPr>
          <p:cNvCxnSpPr>
            <a:cxnSpLocks/>
          </p:cNvCxnSpPr>
          <p:nvPr/>
        </p:nvCxnSpPr>
        <p:spPr>
          <a:xfrm flipH="1" flipV="1">
            <a:off x="9401246" y="3328526"/>
            <a:ext cx="2241" cy="228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56">
            <a:extLst>
              <a:ext uri="{FF2B5EF4-FFF2-40B4-BE49-F238E27FC236}">
                <a16:creationId xmlns:a16="http://schemas.microsoft.com/office/drawing/2014/main" id="{AD024A48-1A0A-E770-3DDD-75B5BF0D7875}"/>
              </a:ext>
            </a:extLst>
          </p:cNvPr>
          <p:cNvCxnSpPr>
            <a:cxnSpLocks/>
          </p:cNvCxnSpPr>
          <p:nvPr/>
        </p:nvCxnSpPr>
        <p:spPr>
          <a:xfrm flipV="1">
            <a:off x="8752216" y="4241288"/>
            <a:ext cx="666477" cy="751866"/>
          </a:xfrm>
          <a:prstGeom prst="curvedConnector2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/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blipFill>
                <a:blip r:embed="rId5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FDA84F-9D39-0F25-D5FA-3385C0C8C687}"/>
              </a:ext>
            </a:extLst>
          </p:cNvPr>
          <p:cNvSpPr txBox="1">
            <a:spLocks/>
          </p:cNvSpPr>
          <p:nvPr/>
        </p:nvSpPr>
        <p:spPr>
          <a:xfrm>
            <a:off x="838200" y="5775260"/>
            <a:ext cx="10515600" cy="397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assisted information generating module, which is able to utilize the deep variational bottleneck method to encode the counterfactual optimal joint action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3FE7E-2670-2D68-6F30-8B22FC72D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404" y="2922585"/>
            <a:ext cx="4541388" cy="6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3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7BB-0D87-CEA7-4DA4-04E87E4E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Framework: Policy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/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EF31C2-FF6C-D177-14C4-8D28CD51B432}"/>
              </a:ext>
            </a:extLst>
          </p:cNvPr>
          <p:cNvCxnSpPr>
            <a:cxnSpLocks/>
          </p:cNvCxnSpPr>
          <p:nvPr/>
        </p:nvCxnSpPr>
        <p:spPr>
          <a:xfrm flipV="1">
            <a:off x="3282122" y="4055766"/>
            <a:ext cx="6888" cy="3586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536E4-B2EE-0269-5232-4257DC266B18}"/>
              </a:ext>
            </a:extLst>
          </p:cNvPr>
          <p:cNvCxnSpPr>
            <a:cxnSpLocks/>
          </p:cNvCxnSpPr>
          <p:nvPr/>
        </p:nvCxnSpPr>
        <p:spPr>
          <a:xfrm flipV="1">
            <a:off x="4146236" y="4926293"/>
            <a:ext cx="0" cy="1730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14">
            <a:extLst>
              <a:ext uri="{FF2B5EF4-FFF2-40B4-BE49-F238E27FC236}">
                <a16:creationId xmlns:a16="http://schemas.microsoft.com/office/drawing/2014/main" id="{1264031D-39C4-74A6-0027-2AC4EE705025}"/>
              </a:ext>
            </a:extLst>
          </p:cNvPr>
          <p:cNvCxnSpPr>
            <a:cxnSpLocks/>
          </p:cNvCxnSpPr>
          <p:nvPr/>
        </p:nvCxnSpPr>
        <p:spPr>
          <a:xfrm rot="10800000">
            <a:off x="3294507" y="4658233"/>
            <a:ext cx="862838" cy="268059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44">
            <a:extLst>
              <a:ext uri="{FF2B5EF4-FFF2-40B4-BE49-F238E27FC236}">
                <a16:creationId xmlns:a16="http://schemas.microsoft.com/office/drawing/2014/main" id="{30672E7C-1938-F33E-CE21-9C6BC02A05A7}"/>
              </a:ext>
            </a:extLst>
          </p:cNvPr>
          <p:cNvSpPr/>
          <p:nvPr/>
        </p:nvSpPr>
        <p:spPr>
          <a:xfrm>
            <a:off x="2901033" y="4422024"/>
            <a:ext cx="797987" cy="24382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A1DECC-75DB-4954-1B4C-364E7AEE64F6}"/>
              </a:ext>
            </a:extLst>
          </p:cNvPr>
          <p:cNvSpPr/>
          <p:nvPr/>
        </p:nvSpPr>
        <p:spPr>
          <a:xfrm>
            <a:off x="2815322" y="4397257"/>
            <a:ext cx="9637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dirty="0">
                <a:solidFill>
                  <a:prstClr val="black"/>
                </a:solidFill>
              </a:rPr>
              <a:t>Local Policy</a:t>
            </a:r>
            <a:endParaRPr lang="en-US" sz="13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794B63-E023-1320-6B67-D25959511325}"/>
                  </a:ext>
                </a:extLst>
              </p:cNvPr>
              <p:cNvSpPr/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794B63-E023-1320-6B67-D25959511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DFCF-D745-4EE6-F1D4-EE7D8FC4B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441997-9679-82A0-5EBD-DE56A96912CA}"/>
              </a:ext>
            </a:extLst>
          </p:cNvPr>
          <p:cNvSpPr txBox="1">
            <a:spLocks/>
          </p:cNvSpPr>
          <p:nvPr/>
        </p:nvSpPr>
        <p:spPr>
          <a:xfrm>
            <a:off x="838200" y="5775260"/>
            <a:ext cx="10515600" cy="397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a policy network from the soft-actor-critic framework that’s responsible for decision making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0DEE264-3565-22A6-7711-3AA4D85F2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88" y="2492696"/>
            <a:ext cx="5096586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38C2B-9A53-0240-F179-D628C9F1BE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45"/>
          <a:stretch/>
        </p:blipFill>
        <p:spPr>
          <a:xfrm>
            <a:off x="6937257" y="2694105"/>
            <a:ext cx="3553321" cy="3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5810-89F0-E9E8-A396-E6E1625A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F952-EFB1-AD3C-68DE-D3B006E3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485991"/>
            <a:ext cx="10515600" cy="4351338"/>
          </a:xfrm>
        </p:spPr>
        <p:txBody>
          <a:bodyPr/>
          <a:lstStyle/>
          <a:p>
            <a:r>
              <a:rPr lang="en-US" dirty="0"/>
              <a:t>counterfactual assistance loss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Assistive Info generation loss</a:t>
            </a:r>
          </a:p>
          <a:p>
            <a:endParaRPr lang="en-US" dirty="0"/>
          </a:p>
          <a:p>
            <a:r>
              <a:rPr lang="en-US" dirty="0"/>
              <a:t>factorized soft policy loss, with temperature updating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Factorization Network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81160-3632-6490-625D-D7681AF8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884160"/>
            <a:ext cx="6411220" cy="69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43F37-168A-5281-C08F-45500A190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04" y="2922585"/>
            <a:ext cx="4541388" cy="687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CED94-1820-6EBC-1C88-AC9A2B63E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941" y="4005732"/>
            <a:ext cx="5096586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595081-3F2C-D1FC-86C3-B20863D928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45"/>
          <a:stretch/>
        </p:blipFill>
        <p:spPr>
          <a:xfrm>
            <a:off x="7134610" y="4207141"/>
            <a:ext cx="3553321" cy="324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72747E-F70B-9912-5BCB-72524EB0C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573" y="5693296"/>
            <a:ext cx="413442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7BB-0D87-CEA7-4DA4-04E87E4E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Framework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3E4D3-6874-3709-AC83-711A7A840E49}"/>
              </a:ext>
            </a:extLst>
          </p:cNvPr>
          <p:cNvSpPr/>
          <p:nvPr/>
        </p:nvSpPr>
        <p:spPr>
          <a:xfrm>
            <a:off x="1794598" y="1690688"/>
            <a:ext cx="4593243" cy="3693737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8E7C5-F949-61A1-2DB3-79D983FB50C0}"/>
              </a:ext>
            </a:extLst>
          </p:cNvPr>
          <p:cNvCxnSpPr>
            <a:cxnSpLocks/>
          </p:cNvCxnSpPr>
          <p:nvPr/>
        </p:nvCxnSpPr>
        <p:spPr>
          <a:xfrm flipV="1">
            <a:off x="4245993" y="2623781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2321088-F5EF-539E-59F0-00056BF70C3B}"/>
              </a:ext>
            </a:extLst>
          </p:cNvPr>
          <p:cNvSpPr/>
          <p:nvPr/>
        </p:nvSpPr>
        <p:spPr>
          <a:xfrm flipV="1">
            <a:off x="4220595" y="3538452"/>
            <a:ext cx="82219" cy="9166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4A9AE2-C839-428A-284E-5B0C2F4B21D9}"/>
                  </a:ext>
                </a:extLst>
              </p:cNvPr>
              <p:cNvSpPr txBox="1"/>
              <p:nvPr/>
            </p:nvSpPr>
            <p:spPr>
              <a:xfrm>
                <a:off x="2448877" y="4727297"/>
                <a:ext cx="941187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i="0" dirty="0" smtClean="0"/>
                            <m:t> </m:t>
                          </m:r>
                          <m:r>
                            <a:rPr lang="en-US" altLang="zh-CN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200" b="1" dirty="0" smtClean="0"/>
                            <m:t>﹒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4A9AE2-C839-428A-284E-5B0C2F4B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77" y="4727297"/>
                <a:ext cx="941187" cy="309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86">
                <a:extLst>
                  <a:ext uri="{FF2B5EF4-FFF2-40B4-BE49-F238E27FC236}">
                    <a16:creationId xmlns:a16="http://schemas.microsoft.com/office/drawing/2014/main" id="{601ED98C-7A7E-F052-7699-B7BE2164D3B4}"/>
                  </a:ext>
                </a:extLst>
              </p:cNvPr>
              <p:cNvSpPr/>
              <p:nvPr/>
            </p:nvSpPr>
            <p:spPr>
              <a:xfrm>
                <a:off x="3438436" y="1656640"/>
                <a:ext cx="12967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86">
                <a:extLst>
                  <a:ext uri="{FF2B5EF4-FFF2-40B4-BE49-F238E27FC236}">
                    <a16:creationId xmlns:a16="http://schemas.microsoft.com/office/drawing/2014/main" id="{601ED98C-7A7E-F052-7699-B7BE2164D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36" y="1656640"/>
                <a:ext cx="1296778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/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6F7D0D-B2FA-92C4-1835-1778F409B784}"/>
                  </a:ext>
                </a:extLst>
              </p:cNvPr>
              <p:cNvSpPr txBox="1"/>
              <p:nvPr/>
            </p:nvSpPr>
            <p:spPr>
              <a:xfrm>
                <a:off x="7222230" y="2981621"/>
                <a:ext cx="1740852" cy="3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6F7D0D-B2FA-92C4-1835-1778F409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30" y="2981621"/>
                <a:ext cx="1740852" cy="309315"/>
              </a:xfrm>
              <a:prstGeom prst="rect">
                <a:avLst/>
              </a:prstGeom>
              <a:blipFill>
                <a:blip r:embed="rId5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B313FE-F6CE-8084-8C2B-F1E1CAEED2B7}"/>
                  </a:ext>
                </a:extLst>
              </p:cNvPr>
              <p:cNvSpPr/>
              <p:nvPr/>
            </p:nvSpPr>
            <p:spPr>
              <a:xfrm>
                <a:off x="7527680" y="3702431"/>
                <a:ext cx="990806" cy="506215"/>
              </a:xfrm>
              <a:prstGeom prst="roundRect">
                <a:avLst/>
              </a:prstGeom>
              <a:solidFill>
                <a:schemeClr val="accent6">
                  <a:alpha val="17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B313FE-F6CE-8084-8C2B-F1E1CAEED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80" y="3702431"/>
                <a:ext cx="990806" cy="506215"/>
              </a:xfrm>
              <a:prstGeom prst="roundRect">
                <a:avLst/>
              </a:prstGeom>
              <a:blipFill>
                <a:blip r:embed="rId6"/>
                <a:stretch>
                  <a:fillRect r="-3614"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90497E-FA94-8F81-9009-7A449F6C881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5915600" y="2402039"/>
            <a:ext cx="240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3B89FE-844E-2230-B29A-666B83985B25}"/>
                  </a:ext>
                </a:extLst>
              </p:cNvPr>
              <p:cNvSpPr/>
              <p:nvPr/>
            </p:nvSpPr>
            <p:spPr>
              <a:xfrm>
                <a:off x="7488848" y="2037518"/>
                <a:ext cx="984810" cy="506215"/>
              </a:xfrm>
              <a:prstGeom prst="roundRect">
                <a:avLst/>
              </a:prstGeom>
              <a:solidFill>
                <a:srgbClr val="0070C0">
                  <a:alpha val="17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3B89FE-844E-2230-B29A-666B83985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48" y="2037518"/>
                <a:ext cx="984810" cy="50621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1D7C4-3B63-1FA8-8E70-6B5EF93F490A}"/>
              </a:ext>
            </a:extLst>
          </p:cNvPr>
          <p:cNvCxnSpPr>
            <a:cxnSpLocks/>
          </p:cNvCxnSpPr>
          <p:nvPr/>
        </p:nvCxnSpPr>
        <p:spPr>
          <a:xfrm>
            <a:off x="6254031" y="1713654"/>
            <a:ext cx="1300259" cy="357688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9A20ED-CFB0-BABB-9D4C-5C005C4CF8BE}"/>
              </a:ext>
            </a:extLst>
          </p:cNvPr>
          <p:cNvCxnSpPr>
            <a:cxnSpLocks/>
          </p:cNvCxnSpPr>
          <p:nvPr/>
        </p:nvCxnSpPr>
        <p:spPr>
          <a:xfrm flipV="1">
            <a:off x="6366027" y="2552592"/>
            <a:ext cx="1187543" cy="2745613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6F7E0D-397F-0C28-6CCC-7722E1B6E1CA}"/>
                  </a:ext>
                </a:extLst>
              </p:cNvPr>
              <p:cNvSpPr/>
              <p:nvPr/>
            </p:nvSpPr>
            <p:spPr>
              <a:xfrm>
                <a:off x="4258865" y="5022058"/>
                <a:ext cx="53149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6F7E0D-397F-0C28-6CCC-7722E1B6E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65" y="5022058"/>
                <a:ext cx="531492" cy="317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/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200" b="1" dirty="0"/>
                                <m:t>﹒</m:t>
                              </m:r>
                              <m:r>
                                <a:rPr lang="en-US" altLang="zh-CN" sz="1200" b="1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  <a:blipFill>
                <a:blip r:embed="rId9"/>
                <a:stretch>
                  <a:fillRect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86">
                <a:extLst>
                  <a:ext uri="{FF2B5EF4-FFF2-40B4-BE49-F238E27FC236}">
                    <a16:creationId xmlns:a16="http://schemas.microsoft.com/office/drawing/2014/main" id="{07389B07-0448-9C16-0437-483862C82B8D}"/>
                  </a:ext>
                </a:extLst>
              </p:cNvPr>
              <p:cNvSpPr/>
              <p:nvPr/>
            </p:nvSpPr>
            <p:spPr>
              <a:xfrm>
                <a:off x="3606631" y="2857898"/>
                <a:ext cx="1300421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86">
                <a:extLst>
                  <a:ext uri="{FF2B5EF4-FFF2-40B4-BE49-F238E27FC236}">
                    <a16:creationId xmlns:a16="http://schemas.microsoft.com/office/drawing/2014/main" id="{07389B07-0448-9C16-0437-483862C82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31" y="2857898"/>
                <a:ext cx="1300421" cy="317972"/>
              </a:xfrm>
              <a:prstGeom prst="rect">
                <a:avLst/>
              </a:prstGeom>
              <a:blipFill>
                <a:blip r:embed="rId1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86">
                <a:extLst>
                  <a:ext uri="{FF2B5EF4-FFF2-40B4-BE49-F238E27FC236}">
                    <a16:creationId xmlns:a16="http://schemas.microsoft.com/office/drawing/2014/main" id="{6F6CBDB9-DAB3-63EF-3A9F-41A5CF854A65}"/>
                  </a:ext>
                </a:extLst>
              </p:cNvPr>
              <p:cNvSpPr/>
              <p:nvPr/>
            </p:nvSpPr>
            <p:spPr>
              <a:xfrm>
                <a:off x="3690382" y="3848342"/>
                <a:ext cx="1180451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86">
                <a:extLst>
                  <a:ext uri="{FF2B5EF4-FFF2-40B4-BE49-F238E27FC236}">
                    <a16:creationId xmlns:a16="http://schemas.microsoft.com/office/drawing/2014/main" id="{6F6CBDB9-DAB3-63EF-3A9F-41A5CF854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2" y="3848342"/>
                <a:ext cx="1180451" cy="317972"/>
              </a:xfrm>
              <a:prstGeom prst="rect">
                <a:avLst/>
              </a:prstGeom>
              <a:blipFill>
                <a:blip r:embed="rId11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EF31C2-FF6C-D177-14C4-8D28CD51B432}"/>
              </a:ext>
            </a:extLst>
          </p:cNvPr>
          <p:cNvCxnSpPr>
            <a:cxnSpLocks/>
          </p:cNvCxnSpPr>
          <p:nvPr/>
        </p:nvCxnSpPr>
        <p:spPr>
          <a:xfrm flipV="1">
            <a:off x="3282122" y="4055766"/>
            <a:ext cx="6888" cy="3586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14B123-592D-F483-09FC-1460C4FFFCF9}"/>
              </a:ext>
            </a:extLst>
          </p:cNvPr>
          <p:cNvCxnSpPr>
            <a:cxnSpLocks/>
          </p:cNvCxnSpPr>
          <p:nvPr/>
        </p:nvCxnSpPr>
        <p:spPr>
          <a:xfrm flipV="1">
            <a:off x="4258865" y="3647577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FE30F-1FE4-DC1A-39A3-15182F588ACD}"/>
              </a:ext>
            </a:extLst>
          </p:cNvPr>
          <p:cNvCxnSpPr>
            <a:cxnSpLocks/>
          </p:cNvCxnSpPr>
          <p:nvPr/>
        </p:nvCxnSpPr>
        <p:spPr>
          <a:xfrm flipV="1">
            <a:off x="4267095" y="4143615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B7C512-290A-8179-58F8-E048D46CC27D}"/>
              </a:ext>
            </a:extLst>
          </p:cNvPr>
          <p:cNvCxnSpPr>
            <a:cxnSpLocks/>
          </p:cNvCxnSpPr>
          <p:nvPr/>
        </p:nvCxnSpPr>
        <p:spPr>
          <a:xfrm flipV="1">
            <a:off x="4258865" y="3138451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536E4-B2EE-0269-5232-4257DC266B18}"/>
              </a:ext>
            </a:extLst>
          </p:cNvPr>
          <p:cNvCxnSpPr>
            <a:cxnSpLocks/>
          </p:cNvCxnSpPr>
          <p:nvPr/>
        </p:nvCxnSpPr>
        <p:spPr>
          <a:xfrm flipV="1">
            <a:off x="4146236" y="4721711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14">
            <a:extLst>
              <a:ext uri="{FF2B5EF4-FFF2-40B4-BE49-F238E27FC236}">
                <a16:creationId xmlns:a16="http://schemas.microsoft.com/office/drawing/2014/main" id="{1264031D-39C4-74A6-0027-2AC4EE705025}"/>
              </a:ext>
            </a:extLst>
          </p:cNvPr>
          <p:cNvCxnSpPr>
            <a:cxnSpLocks/>
          </p:cNvCxnSpPr>
          <p:nvPr/>
        </p:nvCxnSpPr>
        <p:spPr>
          <a:xfrm rot="10800000">
            <a:off x="3294507" y="4658233"/>
            <a:ext cx="862838" cy="268059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86">
                <a:extLst>
                  <a:ext uri="{FF2B5EF4-FFF2-40B4-BE49-F238E27FC236}">
                    <a16:creationId xmlns:a16="http://schemas.microsoft.com/office/drawing/2014/main" id="{649A5BB2-AD12-785C-9A07-F398DC26613E}"/>
                  </a:ext>
                </a:extLst>
              </p:cNvPr>
              <p:cNvSpPr/>
              <p:nvPr/>
            </p:nvSpPr>
            <p:spPr>
              <a:xfrm>
                <a:off x="1848092" y="2870943"/>
                <a:ext cx="1379095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86">
                <a:extLst>
                  <a:ext uri="{FF2B5EF4-FFF2-40B4-BE49-F238E27FC236}">
                    <a16:creationId xmlns:a16="http://schemas.microsoft.com/office/drawing/2014/main" id="{649A5BB2-AD12-785C-9A07-F398DC266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92" y="2870943"/>
                <a:ext cx="1379095" cy="308739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EFD2E4-78D1-5AFC-BC2A-473B8687DA6B}"/>
              </a:ext>
            </a:extLst>
          </p:cNvPr>
          <p:cNvCxnSpPr>
            <a:cxnSpLocks/>
          </p:cNvCxnSpPr>
          <p:nvPr/>
        </p:nvCxnSpPr>
        <p:spPr>
          <a:xfrm flipV="1">
            <a:off x="4043183" y="1940958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BB726-591D-59FF-14F0-D8D505C75FBC}"/>
              </a:ext>
            </a:extLst>
          </p:cNvPr>
          <p:cNvSpPr/>
          <p:nvPr/>
        </p:nvSpPr>
        <p:spPr>
          <a:xfrm>
            <a:off x="2072211" y="3132949"/>
            <a:ext cx="82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Agent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160967-073F-B1B4-A04F-7A0DB06D820A}"/>
              </a:ext>
            </a:extLst>
          </p:cNvPr>
          <p:cNvSpPr/>
          <p:nvPr/>
        </p:nvSpPr>
        <p:spPr>
          <a:xfrm>
            <a:off x="3734150" y="3816073"/>
            <a:ext cx="1057593" cy="431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6E69E1-FF72-FC79-FFDE-BBF67AEEAB05}"/>
              </a:ext>
            </a:extLst>
          </p:cNvPr>
          <p:cNvSpPr/>
          <p:nvPr/>
        </p:nvSpPr>
        <p:spPr>
          <a:xfrm>
            <a:off x="7221774" y="4831876"/>
            <a:ext cx="377964" cy="360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107">
            <a:extLst>
              <a:ext uri="{FF2B5EF4-FFF2-40B4-BE49-F238E27FC236}">
                <a16:creationId xmlns:a16="http://schemas.microsoft.com/office/drawing/2014/main" id="{C3531F7F-B955-ECEE-48BC-A3CD2EF7584F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4791743" y="4031602"/>
            <a:ext cx="2430031" cy="980665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22A050-E219-E04C-AAA7-B325731DAC41}"/>
              </a:ext>
            </a:extLst>
          </p:cNvPr>
          <p:cNvGrpSpPr/>
          <p:nvPr/>
        </p:nvGrpSpPr>
        <p:grpSpPr>
          <a:xfrm>
            <a:off x="4209521" y="5527859"/>
            <a:ext cx="2744637" cy="307777"/>
            <a:chOff x="2838098" y="4913927"/>
            <a:chExt cx="2744637" cy="35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CC4CD90-A8EB-3013-B1CD-70327F90522D}"/>
                    </a:ext>
                  </a:extLst>
                </p:cNvPr>
                <p:cNvSpPr/>
                <p:nvPr/>
              </p:nvSpPr>
              <p:spPr>
                <a:xfrm>
                  <a:off x="2838098" y="4913927"/>
                  <a:ext cx="2744637" cy="3577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0" i="1" dirty="0"/>
                    <a:t>Counterfactual Prediction Loss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𝐿𝐹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9522C7D0-862F-3B7A-1D9D-88389651D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098" y="4913927"/>
                  <a:ext cx="2744637" cy="357799"/>
                </a:xfrm>
                <a:prstGeom prst="rect">
                  <a:avLst/>
                </a:prstGeom>
                <a:blipFill>
                  <a:blip r:embed="rId14"/>
                  <a:stretch>
                    <a:fillRect l="-922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2AEDD2-CFF2-8E92-3D1F-09E70A7EB443}"/>
                </a:ext>
              </a:extLst>
            </p:cNvPr>
            <p:cNvSpPr/>
            <p:nvPr/>
          </p:nvSpPr>
          <p:spPr>
            <a:xfrm>
              <a:off x="2856767" y="4921070"/>
              <a:ext cx="2594730" cy="3460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CD7739-8212-913F-CD96-7D2F722BC9EE}"/>
              </a:ext>
            </a:extLst>
          </p:cNvPr>
          <p:cNvCxnSpPr>
            <a:cxnSpLocks/>
          </p:cNvCxnSpPr>
          <p:nvPr/>
        </p:nvCxnSpPr>
        <p:spPr>
          <a:xfrm flipH="1">
            <a:off x="5818414" y="5036677"/>
            <a:ext cx="352510" cy="50538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A49BBA-3289-6719-AA31-ED5BE90A8306}"/>
              </a:ext>
            </a:extLst>
          </p:cNvPr>
          <p:cNvCxnSpPr>
            <a:cxnSpLocks/>
          </p:cNvCxnSpPr>
          <p:nvPr/>
        </p:nvCxnSpPr>
        <p:spPr>
          <a:xfrm flipV="1">
            <a:off x="4407516" y="3647016"/>
            <a:ext cx="180619" cy="23668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190A2-B882-335E-B297-EA2426299625}"/>
              </a:ext>
            </a:extLst>
          </p:cNvPr>
          <p:cNvCxnSpPr>
            <a:cxnSpLocks/>
          </p:cNvCxnSpPr>
          <p:nvPr/>
        </p:nvCxnSpPr>
        <p:spPr>
          <a:xfrm>
            <a:off x="7987875" y="2586652"/>
            <a:ext cx="1899" cy="4129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46">
            <a:extLst>
              <a:ext uri="{FF2B5EF4-FFF2-40B4-BE49-F238E27FC236}">
                <a16:creationId xmlns:a16="http://schemas.microsoft.com/office/drawing/2014/main" id="{638CFDD1-C31C-A95B-4CA1-60C5A069D56C}"/>
              </a:ext>
            </a:extLst>
          </p:cNvPr>
          <p:cNvSpPr/>
          <p:nvPr/>
        </p:nvSpPr>
        <p:spPr>
          <a:xfrm>
            <a:off x="9156501" y="3558178"/>
            <a:ext cx="506871" cy="220841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194041-6629-49A9-E824-1148022ADEC8}"/>
              </a:ext>
            </a:extLst>
          </p:cNvPr>
          <p:cNvGrpSpPr/>
          <p:nvPr/>
        </p:nvGrpSpPr>
        <p:grpSpPr>
          <a:xfrm>
            <a:off x="9329500" y="2122841"/>
            <a:ext cx="1345615" cy="532079"/>
            <a:chOff x="2906564" y="4572630"/>
            <a:chExt cx="1345615" cy="532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A3554C0-EFB0-FF72-AE4A-2CF91AD00B76}"/>
                    </a:ext>
                  </a:extLst>
                </p:cNvPr>
                <p:cNvSpPr/>
                <p:nvPr/>
              </p:nvSpPr>
              <p:spPr>
                <a:xfrm>
                  <a:off x="2906564" y="4572630"/>
                  <a:ext cx="134561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0" i="1" dirty="0"/>
                    <a:t>Info Bottleneck </a:t>
                  </a:r>
                </a:p>
                <a:p>
                  <a:pPr algn="ctr"/>
                  <a:r>
                    <a:rPr lang="en-US" altLang="zh-CN" sz="1400" b="0" i="1" dirty="0"/>
                    <a:t>Loss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𝐼𝐵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D5BBCD5-77D5-3854-CD9F-B3F13830A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564" y="4572630"/>
                  <a:ext cx="134561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326" r="-93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6CF154-086C-7BDB-C2DC-056501EA6C6A}"/>
                </a:ext>
              </a:extLst>
            </p:cNvPr>
            <p:cNvSpPr/>
            <p:nvPr/>
          </p:nvSpPr>
          <p:spPr>
            <a:xfrm>
              <a:off x="2978936" y="4576864"/>
              <a:ext cx="1163754" cy="5278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74D7B9-2F60-A5E4-44EE-4606C39C1C2C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9548134" y="2681116"/>
            <a:ext cx="198718" cy="41960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7DFD835-6922-4118-2091-6F2A7C0507F3}"/>
              </a:ext>
            </a:extLst>
          </p:cNvPr>
          <p:cNvSpPr/>
          <p:nvPr/>
        </p:nvSpPr>
        <p:spPr>
          <a:xfrm>
            <a:off x="2604058" y="4733801"/>
            <a:ext cx="673883" cy="276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C4C4E2-BF19-3BC2-5BD8-686D19575357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435963" y="5017172"/>
            <a:ext cx="357007" cy="445967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31421-EDAE-9AA0-602B-E6A5619A785F}"/>
              </a:ext>
            </a:extLst>
          </p:cNvPr>
          <p:cNvGrpSpPr/>
          <p:nvPr/>
        </p:nvGrpSpPr>
        <p:grpSpPr>
          <a:xfrm>
            <a:off x="1614759" y="5454198"/>
            <a:ext cx="2744637" cy="307777"/>
            <a:chOff x="3055968" y="4955342"/>
            <a:chExt cx="2744637" cy="35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230FB25-0302-0D01-468C-57DE96464830}"/>
                    </a:ext>
                  </a:extLst>
                </p:cNvPr>
                <p:cNvSpPr/>
                <p:nvPr/>
              </p:nvSpPr>
              <p:spPr>
                <a:xfrm>
                  <a:off x="3055968" y="4955342"/>
                  <a:ext cx="2744637" cy="3577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0" i="1" dirty="0"/>
                    <a:t>Local Policy Loss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6F2B8AF-45E3-CD86-9DCA-F165E6EA55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968" y="4955342"/>
                  <a:ext cx="2744637" cy="357799"/>
                </a:xfrm>
                <a:prstGeom prst="rect">
                  <a:avLst/>
                </a:prstGeom>
                <a:blipFill>
                  <a:blip r:embed="rId25"/>
                  <a:stretch>
                    <a:fillRect l="-461" t="-4000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D9286D4-07CB-CF9C-AD67-F96A8DB87C4E}"/>
                </a:ext>
              </a:extLst>
            </p:cNvPr>
            <p:cNvSpPr/>
            <p:nvPr/>
          </p:nvSpPr>
          <p:spPr>
            <a:xfrm>
              <a:off x="3064882" y="4965736"/>
              <a:ext cx="1624579" cy="34019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DA37D-0740-AD5E-8DD1-E4CB0EC7BDBA}"/>
              </a:ext>
            </a:extLst>
          </p:cNvPr>
          <p:cNvSpPr/>
          <p:nvPr/>
        </p:nvSpPr>
        <p:spPr>
          <a:xfrm>
            <a:off x="9181136" y="3523123"/>
            <a:ext cx="471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VAE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D0BB1C36-9937-395A-7C27-18CDD53600ED}"/>
              </a:ext>
            </a:extLst>
          </p:cNvPr>
          <p:cNvSpPr/>
          <p:nvPr/>
        </p:nvSpPr>
        <p:spPr>
          <a:xfrm>
            <a:off x="2170766" y="2196376"/>
            <a:ext cx="3744834" cy="411326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Mixing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916EF8-008C-7553-6FCA-DF9DCDEABDBC}"/>
                  </a:ext>
                </a:extLst>
              </p:cNvPr>
              <p:cNvSpPr/>
              <p:nvPr/>
            </p:nvSpPr>
            <p:spPr>
              <a:xfrm>
                <a:off x="3535944" y="3131018"/>
                <a:ext cx="7934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916EF8-008C-7553-6FCA-DF9DCDEAB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44" y="3131018"/>
                <a:ext cx="793487" cy="338554"/>
              </a:xfrm>
              <a:prstGeom prst="rect">
                <a:avLst/>
              </a:prstGeom>
              <a:blipFill>
                <a:blip r:embed="rId26"/>
                <a:stretch>
                  <a:fillRect l="-384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D86AD5F-12E6-4961-8486-830DD74C7C52}"/>
              </a:ext>
            </a:extLst>
          </p:cNvPr>
          <p:cNvSpPr txBox="1"/>
          <p:nvPr/>
        </p:nvSpPr>
        <p:spPr>
          <a:xfrm>
            <a:off x="3169180" y="2783841"/>
            <a:ext cx="45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1892D7-0C23-6ACA-B744-7427D7D1395E}"/>
              </a:ext>
            </a:extLst>
          </p:cNvPr>
          <p:cNvCxnSpPr>
            <a:cxnSpLocks/>
          </p:cNvCxnSpPr>
          <p:nvPr/>
        </p:nvCxnSpPr>
        <p:spPr>
          <a:xfrm flipV="1">
            <a:off x="3281450" y="3592215"/>
            <a:ext cx="905774" cy="5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4DC5DA-48A0-690B-A98E-4CB062CDD622}"/>
              </a:ext>
            </a:extLst>
          </p:cNvPr>
          <p:cNvCxnSpPr>
            <a:cxnSpLocks/>
          </p:cNvCxnSpPr>
          <p:nvPr/>
        </p:nvCxnSpPr>
        <p:spPr>
          <a:xfrm flipH="1" flipV="1">
            <a:off x="3273766" y="3591166"/>
            <a:ext cx="1877" cy="22490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478482-AE3F-D8DC-38D7-FFE794808E38}"/>
                  </a:ext>
                </a:extLst>
              </p:cNvPr>
              <p:cNvSpPr/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478482-AE3F-D8DC-38D7-FFE794808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16B035-ACD8-D975-C077-8923ECDB21DB}"/>
                  </a:ext>
                </a:extLst>
              </p:cNvPr>
              <p:cNvSpPr/>
              <p:nvPr/>
            </p:nvSpPr>
            <p:spPr>
              <a:xfrm>
                <a:off x="4429875" y="3386936"/>
                <a:ext cx="39600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16B035-ACD8-D975-C077-8923ECDB2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75" y="3386936"/>
                <a:ext cx="396006" cy="317972"/>
              </a:xfrm>
              <a:prstGeom prst="rect">
                <a:avLst/>
              </a:prstGeom>
              <a:blipFill>
                <a:blip r:embed="rId28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D9E7521-D725-D3B0-043A-8297C5124138}"/>
                  </a:ext>
                </a:extLst>
              </p:cNvPr>
              <p:cNvSpPr/>
              <p:nvPr/>
            </p:nvSpPr>
            <p:spPr>
              <a:xfrm>
                <a:off x="9253751" y="3926341"/>
                <a:ext cx="38504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D9E7521-D725-D3B0-043A-8297C5124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751" y="3926341"/>
                <a:ext cx="385042" cy="317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A789EC-53C8-39FA-C6B5-D55C01993A72}"/>
              </a:ext>
            </a:extLst>
          </p:cNvPr>
          <p:cNvCxnSpPr>
            <a:cxnSpLocks/>
          </p:cNvCxnSpPr>
          <p:nvPr/>
        </p:nvCxnSpPr>
        <p:spPr>
          <a:xfrm flipH="1" flipV="1">
            <a:off x="9414504" y="3781918"/>
            <a:ext cx="2241" cy="228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26D8FF-7A88-D3C2-4127-1A819D752D9D}"/>
              </a:ext>
            </a:extLst>
          </p:cNvPr>
          <p:cNvCxnSpPr>
            <a:cxnSpLocks/>
          </p:cNvCxnSpPr>
          <p:nvPr/>
        </p:nvCxnSpPr>
        <p:spPr>
          <a:xfrm flipV="1">
            <a:off x="4441087" y="4716712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4">
            <a:extLst>
              <a:ext uri="{FF2B5EF4-FFF2-40B4-BE49-F238E27FC236}">
                <a16:creationId xmlns:a16="http://schemas.microsoft.com/office/drawing/2014/main" id="{C1EAC547-86DE-550A-1F98-863CC3299705}"/>
              </a:ext>
            </a:extLst>
          </p:cNvPr>
          <p:cNvSpPr/>
          <p:nvPr/>
        </p:nvSpPr>
        <p:spPr>
          <a:xfrm>
            <a:off x="3850795" y="4423851"/>
            <a:ext cx="797987" cy="243827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20FA2D-D37D-0620-AF01-BA54E90F18E5}"/>
              </a:ext>
            </a:extLst>
          </p:cNvPr>
          <p:cNvCxnSpPr>
            <a:cxnSpLocks/>
          </p:cNvCxnSpPr>
          <p:nvPr/>
        </p:nvCxnSpPr>
        <p:spPr>
          <a:xfrm flipV="1">
            <a:off x="2512055" y="2607702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86">
                <a:extLst>
                  <a:ext uri="{FF2B5EF4-FFF2-40B4-BE49-F238E27FC236}">
                    <a16:creationId xmlns:a16="http://schemas.microsoft.com/office/drawing/2014/main" id="{C126EF03-844B-D61E-2F65-F23CEECCA9BA}"/>
                  </a:ext>
                </a:extLst>
              </p:cNvPr>
              <p:cNvSpPr/>
              <p:nvPr/>
            </p:nvSpPr>
            <p:spPr>
              <a:xfrm>
                <a:off x="5051300" y="2880089"/>
                <a:ext cx="1438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 86">
                <a:extLst>
                  <a:ext uri="{FF2B5EF4-FFF2-40B4-BE49-F238E27FC236}">
                    <a16:creationId xmlns:a16="http://schemas.microsoft.com/office/drawing/2014/main" id="{C126EF03-844B-D61E-2F65-F23CEECCA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00" y="2880089"/>
                <a:ext cx="1438086" cy="307777"/>
              </a:xfrm>
              <a:prstGeom prst="rect">
                <a:avLst/>
              </a:prstGeom>
              <a:blipFill>
                <a:blip r:embed="rId2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64E976-C350-DFF0-5E6D-28CFDC9F289E}"/>
              </a:ext>
            </a:extLst>
          </p:cNvPr>
          <p:cNvCxnSpPr>
            <a:cxnSpLocks/>
          </p:cNvCxnSpPr>
          <p:nvPr/>
        </p:nvCxnSpPr>
        <p:spPr>
          <a:xfrm flipV="1">
            <a:off x="5593387" y="2607486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BF4E0D-8959-213A-A816-2FEB68A4B232}"/>
              </a:ext>
            </a:extLst>
          </p:cNvPr>
          <p:cNvSpPr txBox="1"/>
          <p:nvPr/>
        </p:nvSpPr>
        <p:spPr>
          <a:xfrm>
            <a:off x="4795923" y="2781369"/>
            <a:ext cx="45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1821B-ED8D-71E3-B687-F488B9288CC4}"/>
              </a:ext>
            </a:extLst>
          </p:cNvPr>
          <p:cNvSpPr/>
          <p:nvPr/>
        </p:nvSpPr>
        <p:spPr>
          <a:xfrm>
            <a:off x="5298957" y="3131018"/>
            <a:ext cx="827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Agent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5F1065-AE2F-75CA-B432-40DEF96F5ACB}"/>
              </a:ext>
            </a:extLst>
          </p:cNvPr>
          <p:cNvCxnSpPr>
            <a:cxnSpLocks/>
          </p:cNvCxnSpPr>
          <p:nvPr/>
        </p:nvCxnSpPr>
        <p:spPr>
          <a:xfrm>
            <a:off x="7998311" y="3280063"/>
            <a:ext cx="1899" cy="4129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8A2C7D-2514-BB2D-C7DB-ECCF7FAD8540}"/>
              </a:ext>
            </a:extLst>
          </p:cNvPr>
          <p:cNvCxnSpPr>
            <a:cxnSpLocks/>
          </p:cNvCxnSpPr>
          <p:nvPr/>
        </p:nvCxnSpPr>
        <p:spPr>
          <a:xfrm>
            <a:off x="8005105" y="4211800"/>
            <a:ext cx="0" cy="65761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1650C-3E27-1E83-C8AA-64E0F4E30AEB}"/>
                  </a:ext>
                </a:extLst>
              </p:cNvPr>
              <p:cNvSpPr/>
              <p:nvPr/>
            </p:nvSpPr>
            <p:spPr>
              <a:xfrm>
                <a:off x="6062105" y="2205179"/>
                <a:ext cx="3990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1650C-3E27-1E83-C8AA-64E0F4E30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105" y="2205179"/>
                <a:ext cx="399020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25F4A6-A7B7-1ABF-E2B6-21725EAAA6B6}"/>
                  </a:ext>
                </a:extLst>
              </p:cNvPr>
              <p:cNvSpPr/>
              <p:nvPr/>
            </p:nvSpPr>
            <p:spPr>
              <a:xfrm>
                <a:off x="9194697" y="3078980"/>
                <a:ext cx="44409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25F4A6-A7B7-1ABF-E2B6-21725EAAA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697" y="3078980"/>
                <a:ext cx="444096" cy="31797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5">
            <a:extLst>
              <a:ext uri="{FF2B5EF4-FFF2-40B4-BE49-F238E27FC236}">
                <a16:creationId xmlns:a16="http://schemas.microsoft.com/office/drawing/2014/main" id="{35F5A194-AC20-C538-7A57-EC721DA7C1B6}"/>
              </a:ext>
            </a:extLst>
          </p:cNvPr>
          <p:cNvSpPr/>
          <p:nvPr/>
        </p:nvSpPr>
        <p:spPr>
          <a:xfrm>
            <a:off x="9062858" y="3078979"/>
            <a:ext cx="711670" cy="1162309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87E418-17DF-7ECB-BDD0-79C60177D63F}"/>
              </a:ext>
            </a:extLst>
          </p:cNvPr>
          <p:cNvCxnSpPr>
            <a:cxnSpLocks/>
          </p:cNvCxnSpPr>
          <p:nvPr/>
        </p:nvCxnSpPr>
        <p:spPr>
          <a:xfrm flipH="1" flipV="1">
            <a:off x="9401246" y="3328526"/>
            <a:ext cx="2241" cy="228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56">
            <a:extLst>
              <a:ext uri="{FF2B5EF4-FFF2-40B4-BE49-F238E27FC236}">
                <a16:creationId xmlns:a16="http://schemas.microsoft.com/office/drawing/2014/main" id="{9B927725-99B3-9235-2D79-4FE3D5A965C7}"/>
              </a:ext>
            </a:extLst>
          </p:cNvPr>
          <p:cNvCxnSpPr>
            <a:cxnSpLocks/>
            <a:stCxn id="71" idx="0"/>
            <a:endCxn id="15" idx="3"/>
          </p:cNvCxnSpPr>
          <p:nvPr/>
        </p:nvCxnSpPr>
        <p:spPr>
          <a:xfrm rot="16200000" flipV="1">
            <a:off x="8552000" y="2212285"/>
            <a:ext cx="788353" cy="945035"/>
          </a:xfrm>
          <a:prstGeom prst="curvedConnector2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56">
            <a:extLst>
              <a:ext uri="{FF2B5EF4-FFF2-40B4-BE49-F238E27FC236}">
                <a16:creationId xmlns:a16="http://schemas.microsoft.com/office/drawing/2014/main" id="{AD024A48-1A0A-E770-3DDD-75B5BF0D7875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8752216" y="4241288"/>
            <a:ext cx="666477" cy="751866"/>
          </a:xfrm>
          <a:prstGeom prst="curvedConnector2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DA9BA1C-D9AF-A3B3-AF3A-7A8660EE2CED}"/>
              </a:ext>
            </a:extLst>
          </p:cNvPr>
          <p:cNvSpPr/>
          <p:nvPr/>
        </p:nvSpPr>
        <p:spPr>
          <a:xfrm>
            <a:off x="9225522" y="3047886"/>
            <a:ext cx="377964" cy="360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BA569164-FD21-5829-7CF4-8F063D8F34B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84201" y="3909669"/>
            <a:ext cx="117615" cy="613023"/>
          </a:xfrm>
          <a:prstGeom prst="rect">
            <a:avLst/>
          </a:prstGeom>
        </p:spPr>
      </p:pic>
      <p:sp>
        <p:nvSpPr>
          <p:cNvPr id="77" name="Rectangle: Rounded Corners 44">
            <a:extLst>
              <a:ext uri="{FF2B5EF4-FFF2-40B4-BE49-F238E27FC236}">
                <a16:creationId xmlns:a16="http://schemas.microsoft.com/office/drawing/2014/main" id="{30672E7C-1938-F33E-CE21-9C6BC02A05A7}"/>
              </a:ext>
            </a:extLst>
          </p:cNvPr>
          <p:cNvSpPr/>
          <p:nvPr/>
        </p:nvSpPr>
        <p:spPr>
          <a:xfrm>
            <a:off x="2901033" y="4422024"/>
            <a:ext cx="797987" cy="24382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2F3315-7EA0-5C34-60D6-29970984AD2C}"/>
              </a:ext>
            </a:extLst>
          </p:cNvPr>
          <p:cNvSpPr/>
          <p:nvPr/>
        </p:nvSpPr>
        <p:spPr>
          <a:xfrm>
            <a:off x="3787525" y="4399151"/>
            <a:ext cx="91903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dirty="0">
                <a:solidFill>
                  <a:prstClr val="black"/>
                </a:solidFill>
              </a:rPr>
              <a:t>Local Critic</a:t>
            </a:r>
            <a:endParaRPr lang="en-US" sz="1300" i="1" dirty="0">
              <a:solidFill>
                <a:prstClr val="black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A1DECC-75DB-4954-1B4C-364E7AEE64F6}"/>
              </a:ext>
            </a:extLst>
          </p:cNvPr>
          <p:cNvSpPr/>
          <p:nvPr/>
        </p:nvSpPr>
        <p:spPr>
          <a:xfrm>
            <a:off x="2815322" y="4397257"/>
            <a:ext cx="9637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dirty="0">
                <a:solidFill>
                  <a:prstClr val="black"/>
                </a:solidFill>
              </a:rPr>
              <a:t>Local Policy</a:t>
            </a:r>
            <a:endParaRPr lang="en-US" sz="13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/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blipFill>
                <a:blip r:embed="rId33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80" descr="A picture containing elephant, crossword puzzle, green, bath&#10;&#10;Description automatically generated">
            <a:extLst>
              <a:ext uri="{FF2B5EF4-FFF2-40B4-BE49-F238E27FC236}">
                <a16:creationId xmlns:a16="http://schemas.microsoft.com/office/drawing/2014/main" id="{451EC0FB-E928-CC3A-BEC8-11BA36852F9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20" y="4357316"/>
            <a:ext cx="476991" cy="476991"/>
          </a:xfrm>
          <a:prstGeom prst="rect">
            <a:avLst/>
          </a:prstGeom>
        </p:spPr>
      </p:pic>
      <p:sp>
        <p:nvSpPr>
          <p:cNvPr id="82" name="Rectangle: Rounded Corners 75">
            <a:extLst>
              <a:ext uri="{FF2B5EF4-FFF2-40B4-BE49-F238E27FC236}">
                <a16:creationId xmlns:a16="http://schemas.microsoft.com/office/drawing/2014/main" id="{22FCCD4D-A008-C6F8-426D-5AC98AF59ECD}"/>
              </a:ext>
            </a:extLst>
          </p:cNvPr>
          <p:cNvSpPr/>
          <p:nvPr/>
        </p:nvSpPr>
        <p:spPr>
          <a:xfrm flipV="1">
            <a:off x="2841429" y="3448332"/>
            <a:ext cx="2042614" cy="1613446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74311-8544-456E-DF03-A8CAF110E6D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149519" y="6322433"/>
            <a:ext cx="2858211" cy="2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46F1-A453-EA90-D044-399C20B7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FCA4-D35F-6E03-EC1C-F9CE3222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3586"/>
            <a:ext cx="10515600" cy="3933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  <a:hlinkClick r:id="rId2"/>
              </a:rPr>
              <a:t>VideoDemos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A6358-0FA6-26E7-428A-9EA52F28E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58" y="932735"/>
            <a:ext cx="7519651" cy="4852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788D80-A0C2-74AF-1E3D-95EF0949D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427" b="17106"/>
          <a:stretch/>
        </p:blipFill>
        <p:spPr>
          <a:xfrm>
            <a:off x="838200" y="3358915"/>
            <a:ext cx="2523877" cy="1388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A8035-AA45-399A-5011-00C4B587E4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03" b="14963"/>
          <a:stretch/>
        </p:blipFill>
        <p:spPr>
          <a:xfrm>
            <a:off x="735025" y="2083601"/>
            <a:ext cx="2555629" cy="142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7FA0E-898C-8278-6BD4-EB39B26D56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257"/>
          <a:stretch/>
        </p:blipFill>
        <p:spPr>
          <a:xfrm>
            <a:off x="-381491" y="4882287"/>
            <a:ext cx="5091230" cy="29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941E-78A2-A140-5DBF-7258DFE1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7715-51BD-65D0-AEF5-A29095F3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*Basics to the </a:t>
            </a:r>
            <a:r>
              <a:rPr lang="en-US" dirty="0">
                <a:ea typeface="+mn-lt"/>
                <a:cs typeface="+mn-lt"/>
              </a:rPr>
              <a:t>Background </a:t>
            </a:r>
            <a:endParaRPr lang="en-US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Background </a:t>
            </a:r>
          </a:p>
          <a:p>
            <a:r>
              <a:rPr lang="en-US" dirty="0">
                <a:ea typeface="+mn-lt"/>
                <a:cs typeface="+mn-lt"/>
              </a:rPr>
              <a:t>Limitations</a:t>
            </a:r>
          </a:p>
          <a:p>
            <a:r>
              <a:rPr lang="en-US" dirty="0">
                <a:ea typeface="+mn-lt"/>
                <a:cs typeface="+mn-lt"/>
              </a:rPr>
              <a:t>Our Design</a:t>
            </a:r>
          </a:p>
          <a:p>
            <a:r>
              <a:rPr lang="en-US" dirty="0">
                <a:ea typeface="+mn-lt"/>
                <a:cs typeface="+mn-lt"/>
              </a:rPr>
              <a:t>Experiment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HANHAN@GWU.EDU</a:t>
            </a:r>
          </a:p>
        </p:txBody>
      </p:sp>
    </p:spTree>
    <p:extLst>
      <p:ext uri="{BB962C8B-B14F-4D97-AF65-F5344CB8AC3E}">
        <p14:creationId xmlns:p14="http://schemas.microsoft.com/office/powerpoint/2010/main" val="114065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18E1-E422-9790-8DD9-5BE1F2EE5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528" y="964276"/>
            <a:ext cx="11244943" cy="2312081"/>
          </a:xfrm>
        </p:spPr>
        <p:txBody>
          <a:bodyPr>
            <a:normAutofit/>
          </a:bodyPr>
          <a:lstStyle/>
          <a:p>
            <a:r>
              <a:rPr lang="en-US" sz="4600" b="1" dirty="0"/>
              <a:t>PAC: Assisted Value Factorization </a:t>
            </a:r>
            <a:br>
              <a:rPr lang="en-US" sz="4600" b="1" dirty="0"/>
            </a:br>
            <a:r>
              <a:rPr lang="en-US" sz="4600" b="1" dirty="0"/>
              <a:t>with Counterfactual Predictions </a:t>
            </a:r>
            <a:br>
              <a:rPr lang="en-US" sz="4600" b="1" dirty="0"/>
            </a:br>
            <a:r>
              <a:rPr lang="en-US" sz="4600" b="1" dirty="0"/>
              <a:t>in Multi-Agent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423F036-1E00-28BA-BDF8-9712F5B016E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3999" y="3777994"/>
                <a:ext cx="9144000" cy="570951"/>
              </a:xfrm>
            </p:spPr>
            <p:txBody>
              <a:bodyPr/>
              <a:lstStyle/>
              <a:p>
                <a:r>
                  <a:rPr lang="en-US" altLang="zh-CN" b="1" dirty="0"/>
                  <a:t>Hanhan Zhou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dirty="0"/>
                  <a:t>, Tian Lan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en-US" dirty="0" err="1"/>
                  <a:t>Vaneet</a:t>
                </a:r>
                <a:r>
                  <a:rPr lang="en-US" dirty="0"/>
                  <a:t> Aggarwal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423F036-1E00-28BA-BDF8-9712F5B01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3999" y="3777994"/>
                <a:ext cx="9144000" cy="570951"/>
              </a:xfrm>
              <a:blipFill>
                <a:blip r:embed="rId2"/>
                <a:stretch>
                  <a:fillRect t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C41FD18-A22E-AF47-62E0-206F873D98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4751965"/>
                <a:ext cx="9144000" cy="1141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The George Washington University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Purdue University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5C41FD18-A22E-AF47-62E0-206F873D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51965"/>
                <a:ext cx="9144000" cy="1141759"/>
              </a:xfrm>
              <a:prstGeom prst="rect">
                <a:avLst/>
              </a:prstGeom>
              <a:blipFill>
                <a:blip r:embed="rId3"/>
                <a:stretch>
                  <a:fillRect t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neurips_logo.pdf" descr="neurips_logo.pdf">
            <a:extLst>
              <a:ext uri="{FF2B5EF4-FFF2-40B4-BE49-F238E27FC236}">
                <a16:creationId xmlns:a16="http://schemas.microsoft.com/office/drawing/2014/main" id="{7D05FD72-2F2F-B8D8-7D96-2ABCE76A4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7" y="106361"/>
            <a:ext cx="1758151" cy="791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B21A0-5BAD-0898-01CE-CECEBD1D3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01893"/>
            <a:ext cx="1675978" cy="1318922"/>
          </a:xfrm>
          <a:prstGeom prst="rect">
            <a:avLst/>
          </a:prstGeom>
        </p:spPr>
      </p:pic>
      <p:pic>
        <p:nvPicPr>
          <p:cNvPr id="5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6B2DEB-2F23-DE3E-AE0B-7801FF08C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7502" y="6361734"/>
            <a:ext cx="1685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5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8CF-1A86-21F4-87A2-60F389D4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Basics: 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545B-774F-DE9D-0908-3C544E00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Reinforcement learning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b="1" dirty="0">
                <a:ea typeface="+mn-lt"/>
                <a:cs typeface="+mn-lt"/>
              </a:rPr>
              <a:t>RL</a:t>
            </a:r>
            <a:r>
              <a:rPr lang="en-US" dirty="0">
                <a:ea typeface="+mn-lt"/>
                <a:cs typeface="+mn-lt"/>
              </a:rPr>
              <a:t>) is an area of </a:t>
            </a:r>
            <a:r>
              <a:rPr lang="en-US" dirty="0">
                <a:ea typeface="+mn-lt"/>
                <a:cs typeface="+mn-lt"/>
                <a:hlinkClick r:id="rId2"/>
              </a:rPr>
              <a:t>machine learning</a:t>
            </a:r>
            <a:r>
              <a:rPr lang="en-US" dirty="0">
                <a:ea typeface="+mn-lt"/>
                <a:cs typeface="+mn-lt"/>
              </a:rPr>
              <a:t> concerned with how </a:t>
            </a:r>
            <a:r>
              <a:rPr lang="en-US" dirty="0">
                <a:ea typeface="+mn-lt"/>
                <a:cs typeface="+mn-lt"/>
                <a:hlinkClick r:id="rId3"/>
              </a:rPr>
              <a:t>intelligent agents</a:t>
            </a:r>
            <a:r>
              <a:rPr lang="en-US" dirty="0">
                <a:ea typeface="+mn-lt"/>
                <a:cs typeface="+mn-lt"/>
              </a:rPr>
              <a:t> ought to take </a:t>
            </a:r>
            <a:r>
              <a:rPr lang="en-US" dirty="0">
                <a:ea typeface="+mn-lt"/>
                <a:cs typeface="+mn-lt"/>
                <a:hlinkClick r:id="rId4"/>
              </a:rPr>
              <a:t>actions</a:t>
            </a:r>
            <a:r>
              <a:rPr lang="en-US" dirty="0">
                <a:ea typeface="+mn-lt"/>
                <a:cs typeface="+mn-lt"/>
              </a:rPr>
              <a:t> in an environment in order to maximize the notion of cumulative reward. Reinforcement learning is one of three basic machine learning paradigms, alongside </a:t>
            </a:r>
            <a:r>
              <a:rPr lang="en-US" dirty="0">
                <a:ea typeface="+mn-lt"/>
                <a:cs typeface="+mn-lt"/>
                <a:hlinkClick r:id="rId5"/>
              </a:rPr>
              <a:t>supervised learning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>
                <a:ea typeface="+mn-lt"/>
                <a:cs typeface="+mn-lt"/>
                <a:hlinkClick r:id="rId6"/>
              </a:rPr>
              <a:t>unsupervised learning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*(Wikipedia)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94BE2F-99BE-2921-029F-D8DAE5A72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074" y="3949133"/>
            <a:ext cx="2743200" cy="26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0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8CF-1A86-21F4-87A2-60F389D4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Basics: 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545B-774F-DE9D-0908-3C544E00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Conversation between the environment and the agent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S: state</a:t>
            </a:r>
          </a:p>
          <a:p>
            <a:r>
              <a:rPr lang="en-US" dirty="0">
                <a:cs typeface="Calibri"/>
              </a:rPr>
              <a:t>O: observation</a:t>
            </a:r>
          </a:p>
          <a:p>
            <a:r>
              <a:rPr lang="en-US" dirty="0">
                <a:cs typeface="Calibri"/>
              </a:rPr>
              <a:t>A: action</a:t>
            </a:r>
          </a:p>
          <a:p>
            <a:r>
              <a:rPr lang="en-US" dirty="0">
                <a:cs typeface="Calibri"/>
              </a:rPr>
              <a:t>R: reward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Agent: a policy</a:t>
            </a:r>
          </a:p>
          <a:p>
            <a:r>
              <a:rPr lang="en-US" dirty="0">
                <a:cs typeface="Calibri"/>
              </a:rPr>
              <a:t>Environment: MDP (maybe)</a:t>
            </a:r>
          </a:p>
          <a:p>
            <a:r>
              <a:rPr lang="en-US" dirty="0">
                <a:cs typeface="Calibri"/>
              </a:rPr>
              <a:t>Goal: Maximize the reward(or not)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B7AAF121-E03D-CC30-2380-7A71B5CE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4" y="2559689"/>
            <a:ext cx="6442229" cy="38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8CF-1A86-21F4-87A2-60F389D4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Basics: 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545B-774F-DE9D-0908-3C544E00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Agent: An autonomous entity,</a:t>
            </a:r>
          </a:p>
          <a:p>
            <a:pPr marL="457200" lvl="1" indent="0">
              <a:buNone/>
            </a:pPr>
            <a:r>
              <a:rPr lang="en-US" dirty="0">
                <a:cs typeface="Calibri" panose="020F0502020204030204"/>
              </a:rPr>
              <a:t>That can observe the environment</a:t>
            </a:r>
          </a:p>
          <a:p>
            <a:pPr marL="457200" lvl="1" indent="0">
              <a:buNone/>
            </a:pPr>
            <a:r>
              <a:rPr lang="en-US" dirty="0">
                <a:cs typeface="Calibri" panose="020F0502020204030204"/>
              </a:rPr>
              <a:t>And choose how to act </a:t>
            </a:r>
            <a:endParaRPr lang="en-US"/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What we need:</a:t>
            </a:r>
          </a:p>
          <a:p>
            <a:r>
              <a:rPr lang="en-US" dirty="0">
                <a:cs typeface="Calibri"/>
              </a:rPr>
              <a:t>Policy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(or Value Estimation Function)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B7AAF121-E03D-CC30-2380-7A71B5CE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4" y="2559689"/>
            <a:ext cx="6442229" cy="381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10AE-7F3F-6F9C-7C48-B47F30A4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Basics: Multi-agent Reinforcement Learning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86EA3D-B6A0-3BF2-12B8-91A016CE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More than one agents interacting with the environments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(Multi-agent Systems are everywhere!)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* can be cooperative or competitive (or even mixed)</a:t>
            </a:r>
          </a:p>
        </p:txBody>
      </p:sp>
    </p:spTree>
    <p:extLst>
      <p:ext uri="{BB962C8B-B14F-4D97-AF65-F5344CB8AC3E}">
        <p14:creationId xmlns:p14="http://schemas.microsoft.com/office/powerpoint/2010/main" val="28838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0BB3-D30F-ADA2-CAA1-30A04C2E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Basics: Multi-agent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DFCF-71C3-425F-44DD-69A22BB33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Decentralized MARL &amp; Centralized MARL</a:t>
            </a:r>
            <a:endParaRPr lang="en-US" dirty="0"/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082F9EA1-3C7D-6D09-95F9-C841980E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4" y="3023744"/>
            <a:ext cx="5650636" cy="2334617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DEB766D-6D5C-2612-0AFA-8F2E48DAE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88" y="2922836"/>
            <a:ext cx="5436093" cy="25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D70-D184-C13C-E314-63D9A35B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222"/>
            <a:ext cx="10515600" cy="1325563"/>
          </a:xfrm>
        </p:spPr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52A9-3CA4-C798-A7D2-CA47E3077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66" y="2264584"/>
            <a:ext cx="408293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Centralized Training &amp;</a:t>
            </a:r>
          </a:p>
          <a:p>
            <a:pPr marL="0" indent="0">
              <a:buNone/>
            </a:pPr>
            <a:r>
              <a:rPr lang="en-US" dirty="0"/>
              <a:t>   Decentralized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entralised Training and Decentralised Execution in Multi-Agent  Reinforcement Learning | by Isaac Kargar | Medium">
            <a:extLst>
              <a:ext uri="{FF2B5EF4-FFF2-40B4-BE49-F238E27FC236}">
                <a16:creationId xmlns:a16="http://schemas.microsoft.com/office/drawing/2014/main" id="{39EBD76D-C159-B4E5-0E27-74E457A39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57"/>
          <a:stretch/>
        </p:blipFill>
        <p:spPr bwMode="auto">
          <a:xfrm>
            <a:off x="473219" y="3547898"/>
            <a:ext cx="4181908" cy="295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0B8047-E021-DD18-DA54-79085D367E75}"/>
              </a:ext>
            </a:extLst>
          </p:cNvPr>
          <p:cNvSpPr txBox="1">
            <a:spLocks/>
          </p:cNvSpPr>
          <p:nvPr/>
        </p:nvSpPr>
        <p:spPr>
          <a:xfrm>
            <a:off x="5293823" y="2423160"/>
            <a:ext cx="55293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Value Function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DD37B-EAA4-D2AC-A0E1-12B4BD6A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179" y="3429000"/>
            <a:ext cx="7237675" cy="28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4B3-DA14-9848-AB00-07007472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Limitations:</a:t>
            </a:r>
            <a:br>
              <a:rPr lang="en-US" b="1" dirty="0"/>
            </a:br>
            <a:r>
              <a:rPr lang="en-US" sz="2800" b="1" dirty="0"/>
              <a:t>A Partially Observable Multi-state Matrix Problem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91801-DD56-C3DA-6BC0-D238D69C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6" y="1820069"/>
            <a:ext cx="8078327" cy="38486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43AF200-8B5A-DBCA-43BD-889046FC3BB2}"/>
              </a:ext>
            </a:extLst>
          </p:cNvPr>
          <p:cNvSpPr/>
          <p:nvPr/>
        </p:nvSpPr>
        <p:spPr>
          <a:xfrm>
            <a:off x="9421976" y="3200400"/>
            <a:ext cx="876300" cy="43542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372900-063E-F458-5A0F-D13DE667BE41}"/>
              </a:ext>
            </a:extLst>
          </p:cNvPr>
          <p:cNvSpPr/>
          <p:nvPr/>
        </p:nvSpPr>
        <p:spPr>
          <a:xfrm>
            <a:off x="10915650" y="3164755"/>
            <a:ext cx="876300" cy="43542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55A5E54-9223-2A83-9287-3F055B44DE38}"/>
              </a:ext>
            </a:extLst>
          </p:cNvPr>
          <p:cNvCxnSpPr>
            <a:cxnSpLocks/>
            <a:stCxn id="6" idx="1"/>
            <a:endCxn id="6" idx="0"/>
          </p:cNvCxnSpPr>
          <p:nvPr/>
        </p:nvCxnSpPr>
        <p:spPr>
          <a:xfrm rot="5400000" flipH="1" flipV="1">
            <a:off x="9673333" y="3077375"/>
            <a:ext cx="63767" cy="309819"/>
          </a:xfrm>
          <a:prstGeom prst="curvedConnector3">
            <a:avLst>
              <a:gd name="adj1" fmla="val 45849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C727CD8-2EC3-F766-EA2A-7183D407B64E}"/>
              </a:ext>
            </a:extLst>
          </p:cNvPr>
          <p:cNvCxnSpPr>
            <a:cxnSpLocks/>
            <a:stCxn id="7" idx="7"/>
            <a:endCxn id="7" idx="0"/>
          </p:cNvCxnSpPr>
          <p:nvPr/>
        </p:nvCxnSpPr>
        <p:spPr>
          <a:xfrm rot="16200000" flipV="1">
            <a:off x="11476827" y="3041729"/>
            <a:ext cx="63767" cy="309819"/>
          </a:xfrm>
          <a:prstGeom prst="curvedConnector3">
            <a:avLst>
              <a:gd name="adj1" fmla="val 45849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FE54E4-838C-1FE7-F612-AE5748B98F0C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rot="5400000" flipH="1" flipV="1">
            <a:off x="10589141" y="2809327"/>
            <a:ext cx="35645" cy="874036"/>
          </a:xfrm>
          <a:prstGeom prst="curvedConnector3">
            <a:avLst>
              <a:gd name="adj1" fmla="val 9202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54F7EA1-99A4-B07B-AF1B-6CB8D451E80A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rot="5400000">
            <a:off x="10589141" y="3117220"/>
            <a:ext cx="35645" cy="874036"/>
          </a:xfrm>
          <a:prstGeom prst="curvedConnector3">
            <a:avLst>
              <a:gd name="adj1" fmla="val 92021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3F41E0-8871-9230-02F3-43E867EDB3E3}"/>
              </a:ext>
            </a:extLst>
          </p:cNvPr>
          <p:cNvSpPr txBox="1"/>
          <p:nvPr/>
        </p:nvSpPr>
        <p:spPr>
          <a:xfrm>
            <a:off x="10363686" y="2671814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0.5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51E995-83B0-58C9-672C-A7847C86F4B7}"/>
              </a:ext>
            </a:extLst>
          </p:cNvPr>
          <p:cNvSpPr txBox="1"/>
          <p:nvPr/>
        </p:nvSpPr>
        <p:spPr>
          <a:xfrm>
            <a:off x="10470227" y="3783466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0.5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145D56-2288-F638-6220-11760CC04FEB}"/>
              </a:ext>
            </a:extLst>
          </p:cNvPr>
          <p:cNvSpPr txBox="1"/>
          <p:nvPr/>
        </p:nvSpPr>
        <p:spPr>
          <a:xfrm>
            <a:off x="9444943" y="270196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0.5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DDC71D-FE80-AE74-22DE-745B082C71E5}"/>
              </a:ext>
            </a:extLst>
          </p:cNvPr>
          <p:cNvSpPr txBox="1"/>
          <p:nvPr/>
        </p:nvSpPr>
        <p:spPr>
          <a:xfrm>
            <a:off x="11265213" y="266174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1"/>
                </a:solidFill>
              </a:rPr>
              <a:t>0.5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6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27BB-0D87-CEA7-4DA4-04E87E4E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Framework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23E4D3-6874-3709-AC83-711A7A840E49}"/>
              </a:ext>
            </a:extLst>
          </p:cNvPr>
          <p:cNvSpPr/>
          <p:nvPr/>
        </p:nvSpPr>
        <p:spPr>
          <a:xfrm>
            <a:off x="1794598" y="1690688"/>
            <a:ext cx="4593243" cy="3693737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D8E7C5-F949-61A1-2DB3-79D983FB50C0}"/>
              </a:ext>
            </a:extLst>
          </p:cNvPr>
          <p:cNvCxnSpPr>
            <a:cxnSpLocks/>
          </p:cNvCxnSpPr>
          <p:nvPr/>
        </p:nvCxnSpPr>
        <p:spPr>
          <a:xfrm flipV="1">
            <a:off x="4245993" y="2623781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2321088-F5EF-539E-59F0-00056BF70C3B}"/>
              </a:ext>
            </a:extLst>
          </p:cNvPr>
          <p:cNvSpPr/>
          <p:nvPr/>
        </p:nvSpPr>
        <p:spPr>
          <a:xfrm flipV="1">
            <a:off x="4220595" y="3538452"/>
            <a:ext cx="82219" cy="91668"/>
          </a:xfrm>
          <a:prstGeom prst="ellips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4A9AE2-C839-428A-284E-5B0C2F4B21D9}"/>
                  </a:ext>
                </a:extLst>
              </p:cNvPr>
              <p:cNvSpPr txBox="1"/>
              <p:nvPr/>
            </p:nvSpPr>
            <p:spPr>
              <a:xfrm>
                <a:off x="2448877" y="4727297"/>
                <a:ext cx="941187" cy="30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i="0" dirty="0" smtClean="0"/>
                            <m:t> </m:t>
                          </m:r>
                          <m:r>
                            <a:rPr lang="en-US" altLang="zh-CN" sz="12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200" b="1" dirty="0" smtClean="0"/>
                            <m:t>﹒</m:t>
                          </m:r>
                        </m:e>
                        <m:e>
                          <m:sSubSup>
                            <m:sSubSupPr>
                              <m:ctrlP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4A9AE2-C839-428A-284E-5B0C2F4B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77" y="4727297"/>
                <a:ext cx="941187" cy="309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86">
                <a:extLst>
                  <a:ext uri="{FF2B5EF4-FFF2-40B4-BE49-F238E27FC236}">
                    <a16:creationId xmlns:a16="http://schemas.microsoft.com/office/drawing/2014/main" id="{601ED98C-7A7E-F052-7699-B7BE2164D3B4}"/>
                  </a:ext>
                </a:extLst>
              </p:cNvPr>
              <p:cNvSpPr/>
              <p:nvPr/>
            </p:nvSpPr>
            <p:spPr>
              <a:xfrm>
                <a:off x="3438436" y="1656640"/>
                <a:ext cx="12967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86">
                <a:extLst>
                  <a:ext uri="{FF2B5EF4-FFF2-40B4-BE49-F238E27FC236}">
                    <a16:creationId xmlns:a16="http://schemas.microsoft.com/office/drawing/2014/main" id="{601ED98C-7A7E-F052-7699-B7BE2164D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436" y="1656640"/>
                <a:ext cx="1296778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/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95AFD2-D811-D388-C31D-EBA6B56E5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54" y="5023505"/>
                <a:ext cx="385042" cy="317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6F7D0D-B2FA-92C4-1835-1778F409B784}"/>
                  </a:ext>
                </a:extLst>
              </p:cNvPr>
              <p:cNvSpPr txBox="1"/>
              <p:nvPr/>
            </p:nvSpPr>
            <p:spPr>
              <a:xfrm>
                <a:off x="7222230" y="2981621"/>
                <a:ext cx="1740852" cy="3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6F7D0D-B2FA-92C4-1835-1778F409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30" y="2981621"/>
                <a:ext cx="1740852" cy="309315"/>
              </a:xfrm>
              <a:prstGeom prst="rect">
                <a:avLst/>
              </a:prstGeom>
              <a:blipFill>
                <a:blip r:embed="rId5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B313FE-F6CE-8084-8C2B-F1E1CAEED2B7}"/>
                  </a:ext>
                </a:extLst>
              </p:cNvPr>
              <p:cNvSpPr/>
              <p:nvPr/>
            </p:nvSpPr>
            <p:spPr>
              <a:xfrm>
                <a:off x="7527680" y="3702431"/>
                <a:ext cx="990806" cy="506215"/>
              </a:xfrm>
              <a:prstGeom prst="roundRect">
                <a:avLst/>
              </a:prstGeom>
              <a:solidFill>
                <a:schemeClr val="accent6">
                  <a:alpha val="17000"/>
                </a:schemeClr>
              </a:solidFill>
              <a:ln w="25400"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6B313FE-F6CE-8084-8C2B-F1E1CAEED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80" y="3702431"/>
                <a:ext cx="990806" cy="506215"/>
              </a:xfrm>
              <a:prstGeom prst="roundRect">
                <a:avLst/>
              </a:prstGeom>
              <a:blipFill>
                <a:blip r:embed="rId6"/>
                <a:stretch>
                  <a:fillRect r="-3614"/>
                </a:stretch>
              </a:blipFill>
              <a:ln w="254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90497E-FA94-8F81-9009-7A449F6C881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5915600" y="2402039"/>
            <a:ext cx="2400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3B89FE-844E-2230-B29A-666B83985B25}"/>
                  </a:ext>
                </a:extLst>
              </p:cNvPr>
              <p:cNvSpPr/>
              <p:nvPr/>
            </p:nvSpPr>
            <p:spPr>
              <a:xfrm>
                <a:off x="7488848" y="2037518"/>
                <a:ext cx="984810" cy="506215"/>
              </a:xfrm>
              <a:prstGeom prst="roundRect">
                <a:avLst/>
              </a:prstGeom>
              <a:solidFill>
                <a:srgbClr val="0070C0">
                  <a:alpha val="17000"/>
                </a:srgb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3B89FE-844E-2230-B29A-666B83985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48" y="2037518"/>
                <a:ext cx="984810" cy="50621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1D7C4-3B63-1FA8-8E70-6B5EF93F490A}"/>
              </a:ext>
            </a:extLst>
          </p:cNvPr>
          <p:cNvCxnSpPr>
            <a:cxnSpLocks/>
          </p:cNvCxnSpPr>
          <p:nvPr/>
        </p:nvCxnSpPr>
        <p:spPr>
          <a:xfrm>
            <a:off x="6254031" y="1713654"/>
            <a:ext cx="1300259" cy="357688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9A20ED-CFB0-BABB-9D4C-5C005C4CF8BE}"/>
              </a:ext>
            </a:extLst>
          </p:cNvPr>
          <p:cNvCxnSpPr>
            <a:cxnSpLocks/>
          </p:cNvCxnSpPr>
          <p:nvPr/>
        </p:nvCxnSpPr>
        <p:spPr>
          <a:xfrm flipV="1">
            <a:off x="6366027" y="2552592"/>
            <a:ext cx="1187543" cy="2745613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6F7E0D-397F-0C28-6CCC-7722E1B6E1CA}"/>
                  </a:ext>
                </a:extLst>
              </p:cNvPr>
              <p:cNvSpPr/>
              <p:nvPr/>
            </p:nvSpPr>
            <p:spPr>
              <a:xfrm>
                <a:off x="4258865" y="5022058"/>
                <a:ext cx="53149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6F7E0D-397F-0C28-6CCC-7722E1B6E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865" y="5022058"/>
                <a:ext cx="531492" cy="317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/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200" b="1" dirty="0"/>
                                <m:t>﹒</m:t>
                              </m:r>
                              <m:r>
                                <a:rPr lang="en-US" altLang="zh-CN" sz="1200" b="1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dirty="0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1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4FAC260-1E5D-80C3-8C49-AA265559B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388" y="5147811"/>
                <a:ext cx="2230098" cy="300788"/>
              </a:xfrm>
              <a:prstGeom prst="rect">
                <a:avLst/>
              </a:prstGeom>
              <a:blipFill>
                <a:blip r:embed="rId9"/>
                <a:stretch>
                  <a:fillRect r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86">
                <a:extLst>
                  <a:ext uri="{FF2B5EF4-FFF2-40B4-BE49-F238E27FC236}">
                    <a16:creationId xmlns:a16="http://schemas.microsoft.com/office/drawing/2014/main" id="{07389B07-0448-9C16-0437-483862C82B8D}"/>
                  </a:ext>
                </a:extLst>
              </p:cNvPr>
              <p:cNvSpPr/>
              <p:nvPr/>
            </p:nvSpPr>
            <p:spPr>
              <a:xfrm>
                <a:off x="3606631" y="2857898"/>
                <a:ext cx="1300421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86">
                <a:extLst>
                  <a:ext uri="{FF2B5EF4-FFF2-40B4-BE49-F238E27FC236}">
                    <a16:creationId xmlns:a16="http://schemas.microsoft.com/office/drawing/2014/main" id="{07389B07-0448-9C16-0437-483862C82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31" y="2857898"/>
                <a:ext cx="1300421" cy="317972"/>
              </a:xfrm>
              <a:prstGeom prst="rect">
                <a:avLst/>
              </a:prstGeom>
              <a:blipFill>
                <a:blip r:embed="rId10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86">
                <a:extLst>
                  <a:ext uri="{FF2B5EF4-FFF2-40B4-BE49-F238E27FC236}">
                    <a16:creationId xmlns:a16="http://schemas.microsoft.com/office/drawing/2014/main" id="{6F6CBDB9-DAB3-63EF-3A9F-41A5CF854A65}"/>
                  </a:ext>
                </a:extLst>
              </p:cNvPr>
              <p:cNvSpPr/>
              <p:nvPr/>
            </p:nvSpPr>
            <p:spPr>
              <a:xfrm>
                <a:off x="3690382" y="3848342"/>
                <a:ext cx="1180451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86">
                <a:extLst>
                  <a:ext uri="{FF2B5EF4-FFF2-40B4-BE49-F238E27FC236}">
                    <a16:creationId xmlns:a16="http://schemas.microsoft.com/office/drawing/2014/main" id="{6F6CBDB9-DAB3-63EF-3A9F-41A5CF854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2" y="3848342"/>
                <a:ext cx="1180451" cy="317972"/>
              </a:xfrm>
              <a:prstGeom prst="rect">
                <a:avLst/>
              </a:prstGeom>
              <a:blipFill>
                <a:blip r:embed="rId11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EF31C2-FF6C-D177-14C4-8D28CD51B432}"/>
              </a:ext>
            </a:extLst>
          </p:cNvPr>
          <p:cNvCxnSpPr>
            <a:cxnSpLocks/>
          </p:cNvCxnSpPr>
          <p:nvPr/>
        </p:nvCxnSpPr>
        <p:spPr>
          <a:xfrm flipV="1">
            <a:off x="3282122" y="4055766"/>
            <a:ext cx="6888" cy="3586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14B123-592D-F483-09FC-1460C4FFFCF9}"/>
              </a:ext>
            </a:extLst>
          </p:cNvPr>
          <p:cNvCxnSpPr>
            <a:cxnSpLocks/>
          </p:cNvCxnSpPr>
          <p:nvPr/>
        </p:nvCxnSpPr>
        <p:spPr>
          <a:xfrm flipV="1">
            <a:off x="4258865" y="3647577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0FE30F-1FE4-DC1A-39A3-15182F588ACD}"/>
              </a:ext>
            </a:extLst>
          </p:cNvPr>
          <p:cNvCxnSpPr>
            <a:cxnSpLocks/>
          </p:cNvCxnSpPr>
          <p:nvPr/>
        </p:nvCxnSpPr>
        <p:spPr>
          <a:xfrm flipV="1">
            <a:off x="4267095" y="4143615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B7C512-290A-8179-58F8-E048D46CC27D}"/>
              </a:ext>
            </a:extLst>
          </p:cNvPr>
          <p:cNvCxnSpPr>
            <a:cxnSpLocks/>
          </p:cNvCxnSpPr>
          <p:nvPr/>
        </p:nvCxnSpPr>
        <p:spPr>
          <a:xfrm flipV="1">
            <a:off x="4258865" y="3138451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536E4-B2EE-0269-5232-4257DC266B18}"/>
              </a:ext>
            </a:extLst>
          </p:cNvPr>
          <p:cNvCxnSpPr>
            <a:cxnSpLocks/>
          </p:cNvCxnSpPr>
          <p:nvPr/>
        </p:nvCxnSpPr>
        <p:spPr>
          <a:xfrm flipV="1">
            <a:off x="4146236" y="4721711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14">
            <a:extLst>
              <a:ext uri="{FF2B5EF4-FFF2-40B4-BE49-F238E27FC236}">
                <a16:creationId xmlns:a16="http://schemas.microsoft.com/office/drawing/2014/main" id="{1264031D-39C4-74A6-0027-2AC4EE705025}"/>
              </a:ext>
            </a:extLst>
          </p:cNvPr>
          <p:cNvCxnSpPr>
            <a:cxnSpLocks/>
          </p:cNvCxnSpPr>
          <p:nvPr/>
        </p:nvCxnSpPr>
        <p:spPr>
          <a:xfrm rot="10800000">
            <a:off x="3294507" y="4658233"/>
            <a:ext cx="862838" cy="268059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86">
                <a:extLst>
                  <a:ext uri="{FF2B5EF4-FFF2-40B4-BE49-F238E27FC236}">
                    <a16:creationId xmlns:a16="http://schemas.microsoft.com/office/drawing/2014/main" id="{649A5BB2-AD12-785C-9A07-F398DC26613E}"/>
                  </a:ext>
                </a:extLst>
              </p:cNvPr>
              <p:cNvSpPr/>
              <p:nvPr/>
            </p:nvSpPr>
            <p:spPr>
              <a:xfrm>
                <a:off x="1848092" y="2870943"/>
                <a:ext cx="1379095" cy="3087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86">
                <a:extLst>
                  <a:ext uri="{FF2B5EF4-FFF2-40B4-BE49-F238E27FC236}">
                    <a16:creationId xmlns:a16="http://schemas.microsoft.com/office/drawing/2014/main" id="{649A5BB2-AD12-785C-9A07-F398DC266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92" y="2870943"/>
                <a:ext cx="1379095" cy="308739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EFD2E4-78D1-5AFC-BC2A-473B8687DA6B}"/>
              </a:ext>
            </a:extLst>
          </p:cNvPr>
          <p:cNvCxnSpPr>
            <a:cxnSpLocks/>
          </p:cNvCxnSpPr>
          <p:nvPr/>
        </p:nvCxnSpPr>
        <p:spPr>
          <a:xfrm flipV="1">
            <a:off x="4043183" y="1940958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BB726-591D-59FF-14F0-D8D505C75FBC}"/>
              </a:ext>
            </a:extLst>
          </p:cNvPr>
          <p:cNvSpPr/>
          <p:nvPr/>
        </p:nvSpPr>
        <p:spPr>
          <a:xfrm>
            <a:off x="2072211" y="3132949"/>
            <a:ext cx="82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Agent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160967-073F-B1B4-A04F-7A0DB06D820A}"/>
              </a:ext>
            </a:extLst>
          </p:cNvPr>
          <p:cNvSpPr/>
          <p:nvPr/>
        </p:nvSpPr>
        <p:spPr>
          <a:xfrm>
            <a:off x="3734150" y="3816073"/>
            <a:ext cx="1057593" cy="431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6E69E1-FF72-FC79-FFDE-BBF67AEEAB05}"/>
              </a:ext>
            </a:extLst>
          </p:cNvPr>
          <p:cNvSpPr/>
          <p:nvPr/>
        </p:nvSpPr>
        <p:spPr>
          <a:xfrm>
            <a:off x="7221774" y="4831876"/>
            <a:ext cx="377964" cy="360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107">
            <a:extLst>
              <a:ext uri="{FF2B5EF4-FFF2-40B4-BE49-F238E27FC236}">
                <a16:creationId xmlns:a16="http://schemas.microsoft.com/office/drawing/2014/main" id="{C3531F7F-B955-ECEE-48BC-A3CD2EF7584F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4791743" y="4031602"/>
            <a:ext cx="2430031" cy="980665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22A050-E219-E04C-AAA7-B325731DAC41}"/>
              </a:ext>
            </a:extLst>
          </p:cNvPr>
          <p:cNvGrpSpPr/>
          <p:nvPr/>
        </p:nvGrpSpPr>
        <p:grpSpPr>
          <a:xfrm>
            <a:off x="4209521" y="5527859"/>
            <a:ext cx="2744637" cy="307777"/>
            <a:chOff x="2838098" y="4913927"/>
            <a:chExt cx="2744637" cy="35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CC4CD90-A8EB-3013-B1CD-70327F90522D}"/>
                    </a:ext>
                  </a:extLst>
                </p:cNvPr>
                <p:cNvSpPr/>
                <p:nvPr/>
              </p:nvSpPr>
              <p:spPr>
                <a:xfrm>
                  <a:off x="2838098" y="4913927"/>
                  <a:ext cx="2744637" cy="3577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0" i="1" dirty="0"/>
                    <a:t>Counterfactual Prediction Loss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𝐿𝐹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9522C7D0-862F-3B7A-1D9D-88389651DB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098" y="4913927"/>
                  <a:ext cx="2744637" cy="357799"/>
                </a:xfrm>
                <a:prstGeom prst="rect">
                  <a:avLst/>
                </a:prstGeom>
                <a:blipFill>
                  <a:blip r:embed="rId14"/>
                  <a:stretch>
                    <a:fillRect l="-922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2AEDD2-CFF2-8E92-3D1F-09E70A7EB443}"/>
                </a:ext>
              </a:extLst>
            </p:cNvPr>
            <p:cNvSpPr/>
            <p:nvPr/>
          </p:nvSpPr>
          <p:spPr>
            <a:xfrm>
              <a:off x="2856767" y="4921070"/>
              <a:ext cx="2594730" cy="34601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6CD7739-8212-913F-CD96-7D2F722BC9EE}"/>
              </a:ext>
            </a:extLst>
          </p:cNvPr>
          <p:cNvCxnSpPr>
            <a:cxnSpLocks/>
          </p:cNvCxnSpPr>
          <p:nvPr/>
        </p:nvCxnSpPr>
        <p:spPr>
          <a:xfrm flipH="1">
            <a:off x="5818414" y="5036677"/>
            <a:ext cx="352510" cy="50538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A49BBA-3289-6719-AA31-ED5BE90A8306}"/>
              </a:ext>
            </a:extLst>
          </p:cNvPr>
          <p:cNvCxnSpPr>
            <a:cxnSpLocks/>
          </p:cNvCxnSpPr>
          <p:nvPr/>
        </p:nvCxnSpPr>
        <p:spPr>
          <a:xfrm flipV="1">
            <a:off x="4407516" y="3647016"/>
            <a:ext cx="180619" cy="236687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8190A2-B882-335E-B297-EA2426299625}"/>
              </a:ext>
            </a:extLst>
          </p:cNvPr>
          <p:cNvCxnSpPr>
            <a:cxnSpLocks/>
          </p:cNvCxnSpPr>
          <p:nvPr/>
        </p:nvCxnSpPr>
        <p:spPr>
          <a:xfrm>
            <a:off x="7987875" y="2586652"/>
            <a:ext cx="1899" cy="4129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46">
            <a:extLst>
              <a:ext uri="{FF2B5EF4-FFF2-40B4-BE49-F238E27FC236}">
                <a16:creationId xmlns:a16="http://schemas.microsoft.com/office/drawing/2014/main" id="{638CFDD1-C31C-A95B-4CA1-60C5A069D56C}"/>
              </a:ext>
            </a:extLst>
          </p:cNvPr>
          <p:cNvSpPr/>
          <p:nvPr/>
        </p:nvSpPr>
        <p:spPr>
          <a:xfrm>
            <a:off x="9156501" y="3558178"/>
            <a:ext cx="506871" cy="220841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194041-6629-49A9-E824-1148022ADEC8}"/>
              </a:ext>
            </a:extLst>
          </p:cNvPr>
          <p:cNvGrpSpPr/>
          <p:nvPr/>
        </p:nvGrpSpPr>
        <p:grpSpPr>
          <a:xfrm>
            <a:off x="9329500" y="2122841"/>
            <a:ext cx="1345615" cy="532079"/>
            <a:chOff x="2906564" y="4572630"/>
            <a:chExt cx="1345615" cy="532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A3554C0-EFB0-FF72-AE4A-2CF91AD00B76}"/>
                    </a:ext>
                  </a:extLst>
                </p:cNvPr>
                <p:cNvSpPr/>
                <p:nvPr/>
              </p:nvSpPr>
              <p:spPr>
                <a:xfrm>
                  <a:off x="2906564" y="4572630"/>
                  <a:ext cx="1345615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400" b="0" i="1" dirty="0"/>
                    <a:t>Info Bottleneck </a:t>
                  </a:r>
                </a:p>
                <a:p>
                  <a:pPr algn="ctr"/>
                  <a:r>
                    <a:rPr lang="en-US" altLang="zh-CN" sz="1400" b="0" i="1" dirty="0"/>
                    <a:t>Loss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𝐼𝐵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D5BBCD5-77D5-3854-CD9F-B3F13830A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564" y="4572630"/>
                  <a:ext cx="1345615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2326" r="-93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C6CF154-086C-7BDB-C2DC-056501EA6C6A}"/>
                </a:ext>
              </a:extLst>
            </p:cNvPr>
            <p:cNvSpPr/>
            <p:nvPr/>
          </p:nvSpPr>
          <p:spPr>
            <a:xfrm>
              <a:off x="2978936" y="4576864"/>
              <a:ext cx="1163754" cy="5278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74D7B9-2F60-A5E4-44EE-4606C39C1C2C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9548134" y="2681116"/>
            <a:ext cx="198718" cy="41960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7DFD835-6922-4118-2091-6F2A7C0507F3}"/>
              </a:ext>
            </a:extLst>
          </p:cNvPr>
          <p:cNvSpPr/>
          <p:nvPr/>
        </p:nvSpPr>
        <p:spPr>
          <a:xfrm>
            <a:off x="2604058" y="4733801"/>
            <a:ext cx="673883" cy="276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C4C4E2-BF19-3BC2-5BD8-686D19575357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435963" y="5017172"/>
            <a:ext cx="357007" cy="445967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31421-EDAE-9AA0-602B-E6A5619A785F}"/>
              </a:ext>
            </a:extLst>
          </p:cNvPr>
          <p:cNvGrpSpPr/>
          <p:nvPr/>
        </p:nvGrpSpPr>
        <p:grpSpPr>
          <a:xfrm>
            <a:off x="1614759" y="5454198"/>
            <a:ext cx="2744637" cy="307777"/>
            <a:chOff x="3055968" y="4955342"/>
            <a:chExt cx="2744637" cy="35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230FB25-0302-0D01-468C-57DE96464830}"/>
                    </a:ext>
                  </a:extLst>
                </p:cNvPr>
                <p:cNvSpPr/>
                <p:nvPr/>
              </p:nvSpPr>
              <p:spPr>
                <a:xfrm>
                  <a:off x="3055968" y="4955342"/>
                  <a:ext cx="2744637" cy="3577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400" b="0" i="1" dirty="0"/>
                    <a:t>Local Policy Loss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6F2B8AF-45E3-CD86-9DCA-F165E6EA55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968" y="4955342"/>
                  <a:ext cx="2744637" cy="357799"/>
                </a:xfrm>
                <a:prstGeom prst="rect">
                  <a:avLst/>
                </a:prstGeom>
                <a:blipFill>
                  <a:blip r:embed="rId25"/>
                  <a:stretch>
                    <a:fillRect l="-461" t="-4000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D9286D4-07CB-CF9C-AD67-F96A8DB87C4E}"/>
                </a:ext>
              </a:extLst>
            </p:cNvPr>
            <p:cNvSpPr/>
            <p:nvPr/>
          </p:nvSpPr>
          <p:spPr>
            <a:xfrm>
              <a:off x="3064882" y="4965736"/>
              <a:ext cx="1624579" cy="34019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AEDA37D-0740-AD5E-8DD1-E4CB0EC7BDBA}"/>
              </a:ext>
            </a:extLst>
          </p:cNvPr>
          <p:cNvSpPr/>
          <p:nvPr/>
        </p:nvSpPr>
        <p:spPr>
          <a:xfrm>
            <a:off x="9181136" y="3523123"/>
            <a:ext cx="471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VAE</a:t>
            </a:r>
            <a:endParaRPr lang="en-US" sz="1400" i="1" dirty="0">
              <a:solidFill>
                <a:prstClr val="black"/>
              </a:solidFill>
            </a:endParaRPr>
          </a:p>
        </p:txBody>
      </p:sp>
      <p:sp>
        <p:nvSpPr>
          <p:cNvPr id="51" name="Rectangle: Rounded Corners 3">
            <a:extLst>
              <a:ext uri="{FF2B5EF4-FFF2-40B4-BE49-F238E27FC236}">
                <a16:creationId xmlns:a16="http://schemas.microsoft.com/office/drawing/2014/main" id="{D0BB1C36-9937-395A-7C27-18CDD53600ED}"/>
              </a:ext>
            </a:extLst>
          </p:cNvPr>
          <p:cNvSpPr/>
          <p:nvPr/>
        </p:nvSpPr>
        <p:spPr>
          <a:xfrm>
            <a:off x="2170766" y="2196376"/>
            <a:ext cx="3744834" cy="411326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Mixing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916EF8-008C-7553-6FCA-DF9DCDEABDBC}"/>
                  </a:ext>
                </a:extLst>
              </p:cNvPr>
              <p:cNvSpPr/>
              <p:nvPr/>
            </p:nvSpPr>
            <p:spPr>
              <a:xfrm>
                <a:off x="3535944" y="3131018"/>
                <a:ext cx="7934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Agent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A916EF8-008C-7553-6FCA-DF9DCDEAB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44" y="3131018"/>
                <a:ext cx="793487" cy="338554"/>
              </a:xfrm>
              <a:prstGeom prst="rect">
                <a:avLst/>
              </a:prstGeom>
              <a:blipFill>
                <a:blip r:embed="rId26"/>
                <a:stretch>
                  <a:fillRect l="-384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AD86AD5F-12E6-4961-8486-830DD74C7C52}"/>
              </a:ext>
            </a:extLst>
          </p:cNvPr>
          <p:cNvSpPr txBox="1"/>
          <p:nvPr/>
        </p:nvSpPr>
        <p:spPr>
          <a:xfrm>
            <a:off x="3169180" y="2783841"/>
            <a:ext cx="45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1892D7-0C23-6ACA-B744-7427D7D1395E}"/>
              </a:ext>
            </a:extLst>
          </p:cNvPr>
          <p:cNvCxnSpPr>
            <a:cxnSpLocks/>
          </p:cNvCxnSpPr>
          <p:nvPr/>
        </p:nvCxnSpPr>
        <p:spPr>
          <a:xfrm flipV="1">
            <a:off x="3281450" y="3592215"/>
            <a:ext cx="905774" cy="5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4DC5DA-48A0-690B-A98E-4CB062CDD622}"/>
              </a:ext>
            </a:extLst>
          </p:cNvPr>
          <p:cNvCxnSpPr>
            <a:cxnSpLocks/>
          </p:cNvCxnSpPr>
          <p:nvPr/>
        </p:nvCxnSpPr>
        <p:spPr>
          <a:xfrm flipH="1" flipV="1">
            <a:off x="3273766" y="3591166"/>
            <a:ext cx="1877" cy="22490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478482-AE3F-D8DC-38D7-FFE794808E38}"/>
                  </a:ext>
                </a:extLst>
              </p:cNvPr>
              <p:cNvSpPr/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C478482-AE3F-D8DC-38D7-FFE794808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62" y="3755257"/>
                <a:ext cx="396006" cy="31797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16B035-ACD8-D975-C077-8923ECDB21DB}"/>
                  </a:ext>
                </a:extLst>
              </p:cNvPr>
              <p:cNvSpPr/>
              <p:nvPr/>
            </p:nvSpPr>
            <p:spPr>
              <a:xfrm>
                <a:off x="4429875" y="3386936"/>
                <a:ext cx="39600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D16B035-ACD8-D975-C077-8923ECDB2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875" y="3386936"/>
                <a:ext cx="396006" cy="317972"/>
              </a:xfrm>
              <a:prstGeom prst="rect">
                <a:avLst/>
              </a:prstGeom>
              <a:blipFill>
                <a:blip r:embed="rId28"/>
                <a:stretch>
                  <a:fillRect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D9E7521-D725-D3B0-043A-8297C5124138}"/>
                  </a:ext>
                </a:extLst>
              </p:cNvPr>
              <p:cNvSpPr/>
              <p:nvPr/>
            </p:nvSpPr>
            <p:spPr>
              <a:xfrm>
                <a:off x="9253751" y="3926341"/>
                <a:ext cx="385042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D9E7521-D725-D3B0-043A-8297C5124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751" y="3926341"/>
                <a:ext cx="385042" cy="317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A789EC-53C8-39FA-C6B5-D55C01993A72}"/>
              </a:ext>
            </a:extLst>
          </p:cNvPr>
          <p:cNvCxnSpPr>
            <a:cxnSpLocks/>
          </p:cNvCxnSpPr>
          <p:nvPr/>
        </p:nvCxnSpPr>
        <p:spPr>
          <a:xfrm flipH="1" flipV="1">
            <a:off x="9414504" y="3781918"/>
            <a:ext cx="2241" cy="228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26D8FF-7A88-D3C2-4127-1A819D752D9D}"/>
              </a:ext>
            </a:extLst>
          </p:cNvPr>
          <p:cNvCxnSpPr>
            <a:cxnSpLocks/>
          </p:cNvCxnSpPr>
          <p:nvPr/>
        </p:nvCxnSpPr>
        <p:spPr>
          <a:xfrm flipV="1">
            <a:off x="4441087" y="4716712"/>
            <a:ext cx="0" cy="377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4">
            <a:extLst>
              <a:ext uri="{FF2B5EF4-FFF2-40B4-BE49-F238E27FC236}">
                <a16:creationId xmlns:a16="http://schemas.microsoft.com/office/drawing/2014/main" id="{C1EAC547-86DE-550A-1F98-863CC3299705}"/>
              </a:ext>
            </a:extLst>
          </p:cNvPr>
          <p:cNvSpPr/>
          <p:nvPr/>
        </p:nvSpPr>
        <p:spPr>
          <a:xfrm>
            <a:off x="3850795" y="4423851"/>
            <a:ext cx="797987" cy="243827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20FA2D-D37D-0620-AF01-BA54E90F18E5}"/>
              </a:ext>
            </a:extLst>
          </p:cNvPr>
          <p:cNvCxnSpPr>
            <a:cxnSpLocks/>
          </p:cNvCxnSpPr>
          <p:nvPr/>
        </p:nvCxnSpPr>
        <p:spPr>
          <a:xfrm flipV="1">
            <a:off x="2512055" y="2607702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86">
                <a:extLst>
                  <a:ext uri="{FF2B5EF4-FFF2-40B4-BE49-F238E27FC236}">
                    <a16:creationId xmlns:a16="http://schemas.microsoft.com/office/drawing/2014/main" id="{C126EF03-844B-D61E-2F65-F23CEECCA9BA}"/>
                  </a:ext>
                </a:extLst>
              </p:cNvPr>
              <p:cNvSpPr/>
              <p:nvPr/>
            </p:nvSpPr>
            <p:spPr>
              <a:xfrm>
                <a:off x="5051300" y="2880089"/>
                <a:ext cx="14380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 86">
                <a:extLst>
                  <a:ext uri="{FF2B5EF4-FFF2-40B4-BE49-F238E27FC236}">
                    <a16:creationId xmlns:a16="http://schemas.microsoft.com/office/drawing/2014/main" id="{C126EF03-844B-D61E-2F65-F23CEECCA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00" y="2880089"/>
                <a:ext cx="1438086" cy="307777"/>
              </a:xfrm>
              <a:prstGeom prst="rect">
                <a:avLst/>
              </a:prstGeom>
              <a:blipFill>
                <a:blip r:embed="rId2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64E976-C350-DFF0-5E6D-28CFDC9F289E}"/>
              </a:ext>
            </a:extLst>
          </p:cNvPr>
          <p:cNvCxnSpPr>
            <a:cxnSpLocks/>
          </p:cNvCxnSpPr>
          <p:nvPr/>
        </p:nvCxnSpPr>
        <p:spPr>
          <a:xfrm flipV="1">
            <a:off x="5593387" y="2607486"/>
            <a:ext cx="0" cy="260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BF4E0D-8959-213A-A816-2FEB68A4B232}"/>
              </a:ext>
            </a:extLst>
          </p:cNvPr>
          <p:cNvSpPr txBox="1"/>
          <p:nvPr/>
        </p:nvSpPr>
        <p:spPr>
          <a:xfrm>
            <a:off x="4795923" y="2781369"/>
            <a:ext cx="454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1821B-ED8D-71E3-B687-F488B9288CC4}"/>
              </a:ext>
            </a:extLst>
          </p:cNvPr>
          <p:cNvSpPr/>
          <p:nvPr/>
        </p:nvSpPr>
        <p:spPr>
          <a:xfrm>
            <a:off x="5298957" y="3131018"/>
            <a:ext cx="827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Agent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5F1065-AE2F-75CA-B432-40DEF96F5ACB}"/>
              </a:ext>
            </a:extLst>
          </p:cNvPr>
          <p:cNvCxnSpPr>
            <a:cxnSpLocks/>
          </p:cNvCxnSpPr>
          <p:nvPr/>
        </p:nvCxnSpPr>
        <p:spPr>
          <a:xfrm>
            <a:off x="7998311" y="3280063"/>
            <a:ext cx="1899" cy="41295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48A2C7D-2514-BB2D-C7DB-ECCF7FAD8540}"/>
              </a:ext>
            </a:extLst>
          </p:cNvPr>
          <p:cNvCxnSpPr>
            <a:cxnSpLocks/>
          </p:cNvCxnSpPr>
          <p:nvPr/>
        </p:nvCxnSpPr>
        <p:spPr>
          <a:xfrm>
            <a:off x="8005105" y="4211800"/>
            <a:ext cx="0" cy="657615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1650C-3E27-1E83-C8AA-64E0F4E30AEB}"/>
                  </a:ext>
                </a:extLst>
              </p:cNvPr>
              <p:cNvSpPr/>
              <p:nvPr/>
            </p:nvSpPr>
            <p:spPr>
              <a:xfrm>
                <a:off x="6062105" y="2205179"/>
                <a:ext cx="3990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901650C-3E27-1E83-C8AA-64E0F4E30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105" y="2205179"/>
                <a:ext cx="399020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25F4A6-A7B7-1ABF-E2B6-21725EAAA6B6}"/>
                  </a:ext>
                </a:extLst>
              </p:cNvPr>
              <p:cNvSpPr/>
              <p:nvPr/>
            </p:nvSpPr>
            <p:spPr>
              <a:xfrm>
                <a:off x="9194697" y="3078980"/>
                <a:ext cx="444096" cy="317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F25F4A6-A7B7-1ABF-E2B6-21725EAAA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697" y="3078980"/>
                <a:ext cx="444096" cy="31797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5">
            <a:extLst>
              <a:ext uri="{FF2B5EF4-FFF2-40B4-BE49-F238E27FC236}">
                <a16:creationId xmlns:a16="http://schemas.microsoft.com/office/drawing/2014/main" id="{35F5A194-AC20-C538-7A57-EC721DA7C1B6}"/>
              </a:ext>
            </a:extLst>
          </p:cNvPr>
          <p:cNvSpPr/>
          <p:nvPr/>
        </p:nvSpPr>
        <p:spPr>
          <a:xfrm>
            <a:off x="9062858" y="3078979"/>
            <a:ext cx="711670" cy="1162309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87E418-17DF-7ECB-BDD0-79C60177D63F}"/>
              </a:ext>
            </a:extLst>
          </p:cNvPr>
          <p:cNvCxnSpPr>
            <a:cxnSpLocks/>
          </p:cNvCxnSpPr>
          <p:nvPr/>
        </p:nvCxnSpPr>
        <p:spPr>
          <a:xfrm flipH="1" flipV="1">
            <a:off x="9401246" y="3328526"/>
            <a:ext cx="2241" cy="228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56">
            <a:extLst>
              <a:ext uri="{FF2B5EF4-FFF2-40B4-BE49-F238E27FC236}">
                <a16:creationId xmlns:a16="http://schemas.microsoft.com/office/drawing/2014/main" id="{9B927725-99B3-9235-2D79-4FE3D5A965C7}"/>
              </a:ext>
            </a:extLst>
          </p:cNvPr>
          <p:cNvCxnSpPr>
            <a:cxnSpLocks/>
            <a:stCxn id="71" idx="0"/>
            <a:endCxn id="15" idx="3"/>
          </p:cNvCxnSpPr>
          <p:nvPr/>
        </p:nvCxnSpPr>
        <p:spPr>
          <a:xfrm rot="16200000" flipV="1">
            <a:off x="8552000" y="2212285"/>
            <a:ext cx="788353" cy="945035"/>
          </a:xfrm>
          <a:prstGeom prst="curvedConnector2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56">
            <a:extLst>
              <a:ext uri="{FF2B5EF4-FFF2-40B4-BE49-F238E27FC236}">
                <a16:creationId xmlns:a16="http://schemas.microsoft.com/office/drawing/2014/main" id="{AD024A48-1A0A-E770-3DDD-75B5BF0D7875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8752216" y="4241288"/>
            <a:ext cx="666477" cy="751866"/>
          </a:xfrm>
          <a:prstGeom prst="curvedConnector2">
            <a:avLst/>
          </a:prstGeom>
          <a:ln w="190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DA9BA1C-D9AF-A3B3-AF3A-7A8660EE2CED}"/>
              </a:ext>
            </a:extLst>
          </p:cNvPr>
          <p:cNvSpPr/>
          <p:nvPr/>
        </p:nvSpPr>
        <p:spPr>
          <a:xfrm>
            <a:off x="9225522" y="3047886"/>
            <a:ext cx="377964" cy="360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BA569164-FD21-5829-7CF4-8F063D8F34B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84201" y="3909669"/>
            <a:ext cx="117615" cy="613023"/>
          </a:xfrm>
          <a:prstGeom prst="rect">
            <a:avLst/>
          </a:prstGeom>
        </p:spPr>
      </p:pic>
      <p:sp>
        <p:nvSpPr>
          <p:cNvPr id="77" name="Rectangle: Rounded Corners 44">
            <a:extLst>
              <a:ext uri="{FF2B5EF4-FFF2-40B4-BE49-F238E27FC236}">
                <a16:creationId xmlns:a16="http://schemas.microsoft.com/office/drawing/2014/main" id="{30672E7C-1938-F33E-CE21-9C6BC02A05A7}"/>
              </a:ext>
            </a:extLst>
          </p:cNvPr>
          <p:cNvSpPr/>
          <p:nvPr/>
        </p:nvSpPr>
        <p:spPr>
          <a:xfrm>
            <a:off x="2901033" y="4422024"/>
            <a:ext cx="797987" cy="24382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i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B2F3315-7EA0-5C34-60D6-29970984AD2C}"/>
              </a:ext>
            </a:extLst>
          </p:cNvPr>
          <p:cNvSpPr/>
          <p:nvPr/>
        </p:nvSpPr>
        <p:spPr>
          <a:xfrm>
            <a:off x="3787525" y="4399151"/>
            <a:ext cx="91903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dirty="0">
                <a:solidFill>
                  <a:prstClr val="black"/>
                </a:solidFill>
              </a:rPr>
              <a:t>Local Critic</a:t>
            </a:r>
            <a:endParaRPr lang="en-US" sz="1300" i="1" dirty="0">
              <a:solidFill>
                <a:prstClr val="black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A1DECC-75DB-4954-1B4C-364E7AEE64F6}"/>
              </a:ext>
            </a:extLst>
          </p:cNvPr>
          <p:cNvSpPr/>
          <p:nvPr/>
        </p:nvSpPr>
        <p:spPr>
          <a:xfrm>
            <a:off x="2815322" y="4397257"/>
            <a:ext cx="96379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300" dirty="0">
                <a:solidFill>
                  <a:prstClr val="black"/>
                </a:solidFill>
              </a:rPr>
              <a:t>Local Policy</a:t>
            </a:r>
            <a:endParaRPr lang="en-US" sz="1300" i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/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∗1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B368CDB-2568-9063-60CE-72688E714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02" y="4860850"/>
                <a:ext cx="1740852" cy="309315"/>
              </a:xfrm>
              <a:prstGeom prst="rect">
                <a:avLst/>
              </a:prstGeom>
              <a:blipFill>
                <a:blip r:embed="rId33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80" descr="A picture containing elephant, crossword puzzle, green, bath&#10;&#10;Description automatically generated">
            <a:extLst>
              <a:ext uri="{FF2B5EF4-FFF2-40B4-BE49-F238E27FC236}">
                <a16:creationId xmlns:a16="http://schemas.microsoft.com/office/drawing/2014/main" id="{451EC0FB-E928-CC3A-BEC8-11BA36852F9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20" y="4357316"/>
            <a:ext cx="476991" cy="476991"/>
          </a:xfrm>
          <a:prstGeom prst="rect">
            <a:avLst/>
          </a:prstGeom>
        </p:spPr>
      </p:pic>
      <p:sp>
        <p:nvSpPr>
          <p:cNvPr id="82" name="Rectangle: Rounded Corners 75">
            <a:extLst>
              <a:ext uri="{FF2B5EF4-FFF2-40B4-BE49-F238E27FC236}">
                <a16:creationId xmlns:a16="http://schemas.microsoft.com/office/drawing/2014/main" id="{22FCCD4D-A008-C6F8-426D-5AC98AF59ECD}"/>
              </a:ext>
            </a:extLst>
          </p:cNvPr>
          <p:cNvSpPr/>
          <p:nvPr/>
        </p:nvSpPr>
        <p:spPr>
          <a:xfrm flipV="1">
            <a:off x="2841429" y="3448332"/>
            <a:ext cx="2042614" cy="1613446"/>
          </a:xfrm>
          <a:prstGeom prst="roundRect">
            <a:avLst>
              <a:gd name="adj" fmla="val 5729"/>
            </a:avLst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1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503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PAC: Assisted Value Factorization  with Counterfactual Predictions  in Multi-Agent Reinforcement Learning</vt:lpstr>
      <vt:lpstr>Basics: Reinforcement Learning</vt:lpstr>
      <vt:lpstr>Basics: Reinforcement Learning</vt:lpstr>
      <vt:lpstr>Basics: Reinforcement Learning</vt:lpstr>
      <vt:lpstr>Basics: Multi-agent Reinforcement Learning</vt:lpstr>
      <vt:lpstr>Basics: Multi-agent Reinforcement Learning</vt:lpstr>
      <vt:lpstr>Background</vt:lpstr>
      <vt:lpstr>Limitations: A Partially Observable Multi-state Matrix Problem</vt:lpstr>
      <vt:lpstr>General Framework</vt:lpstr>
      <vt:lpstr>General Framework : Q_tot</vt:lpstr>
      <vt:lpstr>General Framework: Q^*</vt:lpstr>
      <vt:lpstr>General Framework : VAE</vt:lpstr>
      <vt:lpstr>General Framework: Policy Network</vt:lpstr>
      <vt:lpstr>Training Procedure</vt:lpstr>
      <vt:lpstr>General Framework</vt:lpstr>
      <vt:lpstr>Result</vt:lpstr>
      <vt:lpstr>Summary</vt:lpstr>
      <vt:lpstr>PAC: Assisted Value Factorization  with Counterfactual Predictions  in Multi-Agent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Hanhan</dc:creator>
  <cp:lastModifiedBy>Zhou, Hanhan</cp:lastModifiedBy>
  <cp:revision>206</cp:revision>
  <dcterms:created xsi:type="dcterms:W3CDTF">2022-10-21T05:05:20Z</dcterms:created>
  <dcterms:modified xsi:type="dcterms:W3CDTF">2022-12-01T05:07:51Z</dcterms:modified>
</cp:coreProperties>
</file>