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8" r:id="rId1"/>
  </p:sldMasterIdLst>
  <p:notesMasterIdLst>
    <p:notesMasterId r:id="rId96"/>
  </p:notesMasterIdLst>
  <p:handoutMasterIdLst>
    <p:handoutMasterId r:id="rId97"/>
  </p:handoutMasterIdLst>
  <p:sldIdLst>
    <p:sldId id="256" r:id="rId2"/>
    <p:sldId id="259" r:id="rId3"/>
    <p:sldId id="261" r:id="rId4"/>
    <p:sldId id="262" r:id="rId5"/>
    <p:sldId id="263" r:id="rId6"/>
    <p:sldId id="264" r:id="rId7"/>
    <p:sldId id="265" r:id="rId8"/>
    <p:sldId id="355" r:id="rId9"/>
    <p:sldId id="266" r:id="rId10"/>
    <p:sldId id="268" r:id="rId11"/>
    <p:sldId id="269" r:id="rId12"/>
    <p:sldId id="270" r:id="rId13"/>
    <p:sldId id="271" r:id="rId14"/>
    <p:sldId id="272" r:id="rId15"/>
    <p:sldId id="273" r:id="rId16"/>
    <p:sldId id="274" r:id="rId17"/>
    <p:sldId id="275" r:id="rId18"/>
    <p:sldId id="276" r:id="rId19"/>
    <p:sldId id="277" r:id="rId20"/>
    <p:sldId id="278" r:id="rId21"/>
    <p:sldId id="267" r:id="rId22"/>
    <p:sldId id="282" r:id="rId23"/>
    <p:sldId id="285" r:id="rId24"/>
    <p:sldId id="286" r:id="rId25"/>
    <p:sldId id="260" r:id="rId26"/>
    <p:sldId id="290" r:id="rId27"/>
    <p:sldId id="353" r:id="rId28"/>
    <p:sldId id="354" r:id="rId29"/>
    <p:sldId id="291" r:id="rId30"/>
    <p:sldId id="292" r:id="rId31"/>
    <p:sldId id="293" r:id="rId32"/>
    <p:sldId id="294" r:id="rId33"/>
    <p:sldId id="295" r:id="rId34"/>
    <p:sldId id="296" r:id="rId35"/>
    <p:sldId id="297" r:id="rId36"/>
    <p:sldId id="298" r:id="rId37"/>
    <p:sldId id="299" r:id="rId38"/>
    <p:sldId id="356" r:id="rId39"/>
    <p:sldId id="300" r:id="rId40"/>
    <p:sldId id="359" r:id="rId41"/>
    <p:sldId id="358" r:id="rId42"/>
    <p:sldId id="301" r:id="rId43"/>
    <p:sldId id="302" r:id="rId44"/>
    <p:sldId id="303" r:id="rId45"/>
    <p:sldId id="304" r:id="rId46"/>
    <p:sldId id="305" r:id="rId47"/>
    <p:sldId id="351" r:id="rId48"/>
    <p:sldId id="352" r:id="rId49"/>
    <p:sldId id="307" r:id="rId50"/>
    <p:sldId id="308" r:id="rId51"/>
    <p:sldId id="309" r:id="rId52"/>
    <p:sldId id="310" r:id="rId53"/>
    <p:sldId id="306" r:id="rId54"/>
    <p:sldId id="311" r:id="rId55"/>
    <p:sldId id="312" r:id="rId56"/>
    <p:sldId id="313" r:id="rId57"/>
    <p:sldId id="314" r:id="rId58"/>
    <p:sldId id="357"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8" r:id="rId72"/>
    <p:sldId id="329" r:id="rId73"/>
    <p:sldId id="330" r:id="rId74"/>
    <p:sldId id="331" r:id="rId75"/>
    <p:sldId id="333" r:id="rId76"/>
    <p:sldId id="334" r:id="rId77"/>
    <p:sldId id="335" r:id="rId78"/>
    <p:sldId id="336" r:id="rId79"/>
    <p:sldId id="337" r:id="rId80"/>
    <p:sldId id="338" r:id="rId81"/>
    <p:sldId id="340" r:id="rId82"/>
    <p:sldId id="341" r:id="rId83"/>
    <p:sldId id="342" r:id="rId84"/>
    <p:sldId id="343" r:id="rId85"/>
    <p:sldId id="344" r:id="rId86"/>
    <p:sldId id="345" r:id="rId87"/>
    <p:sldId id="347" r:id="rId88"/>
    <p:sldId id="348" r:id="rId89"/>
    <p:sldId id="349" r:id="rId90"/>
    <p:sldId id="350" r:id="rId91"/>
    <p:sldId id="287" r:id="rId92"/>
    <p:sldId id="288" r:id="rId93"/>
    <p:sldId id="289" r:id="rId94"/>
    <p:sldId id="258" r:id="rId95"/>
  </p:sldIdLst>
  <p:sldSz cx="12192000" cy="6858000"/>
  <p:notesSz cx="6858000" cy="9144000"/>
  <p:defaultTextStyle>
    <a:defPPr>
      <a:defRPr lang="zh-CN"/>
    </a:defPPr>
    <a:lvl1pPr algn="ctr" rtl="0" eaLnBrk="0" fontAlgn="base" hangingPunct="0">
      <a:spcBef>
        <a:spcPct val="50000"/>
      </a:spcBef>
      <a:spcAft>
        <a:spcPct val="0"/>
      </a:spcAft>
      <a:defRPr sz="1400" kern="1200">
        <a:solidFill>
          <a:schemeClr val="tx1"/>
        </a:solidFill>
        <a:latin typeface="Times New Roman" panose="02020603050405020304" pitchFamily="18" charset="0"/>
        <a:ea typeface="华文楷体" panose="02010600040101010101" pitchFamily="2" charset="-122"/>
        <a:cs typeface="+mn-cs"/>
      </a:defRPr>
    </a:lvl1pPr>
    <a:lvl2pPr marL="457200" algn="ctr" rtl="0" eaLnBrk="0" fontAlgn="base" hangingPunct="0">
      <a:spcBef>
        <a:spcPct val="50000"/>
      </a:spcBef>
      <a:spcAft>
        <a:spcPct val="0"/>
      </a:spcAft>
      <a:defRPr sz="1400" kern="1200">
        <a:solidFill>
          <a:schemeClr val="tx1"/>
        </a:solidFill>
        <a:latin typeface="Times New Roman" panose="02020603050405020304" pitchFamily="18" charset="0"/>
        <a:ea typeface="华文楷体" panose="02010600040101010101" pitchFamily="2" charset="-122"/>
        <a:cs typeface="+mn-cs"/>
      </a:defRPr>
    </a:lvl2pPr>
    <a:lvl3pPr marL="914400" algn="ctr" rtl="0" eaLnBrk="0" fontAlgn="base" hangingPunct="0">
      <a:spcBef>
        <a:spcPct val="50000"/>
      </a:spcBef>
      <a:spcAft>
        <a:spcPct val="0"/>
      </a:spcAft>
      <a:defRPr sz="1400" kern="1200">
        <a:solidFill>
          <a:schemeClr val="tx1"/>
        </a:solidFill>
        <a:latin typeface="Times New Roman" panose="02020603050405020304" pitchFamily="18" charset="0"/>
        <a:ea typeface="华文楷体" panose="02010600040101010101" pitchFamily="2" charset="-122"/>
        <a:cs typeface="+mn-cs"/>
      </a:defRPr>
    </a:lvl3pPr>
    <a:lvl4pPr marL="1371600" algn="ctr" rtl="0" eaLnBrk="0" fontAlgn="base" hangingPunct="0">
      <a:spcBef>
        <a:spcPct val="50000"/>
      </a:spcBef>
      <a:spcAft>
        <a:spcPct val="0"/>
      </a:spcAft>
      <a:defRPr sz="1400" kern="1200">
        <a:solidFill>
          <a:schemeClr val="tx1"/>
        </a:solidFill>
        <a:latin typeface="Times New Roman" panose="02020603050405020304" pitchFamily="18" charset="0"/>
        <a:ea typeface="华文楷体" panose="02010600040101010101" pitchFamily="2" charset="-122"/>
        <a:cs typeface="+mn-cs"/>
      </a:defRPr>
    </a:lvl4pPr>
    <a:lvl5pPr marL="1828800" algn="ctr" rtl="0" eaLnBrk="0" fontAlgn="base" hangingPunct="0">
      <a:spcBef>
        <a:spcPct val="50000"/>
      </a:spcBef>
      <a:spcAft>
        <a:spcPct val="0"/>
      </a:spcAft>
      <a:defRPr sz="1400" kern="1200">
        <a:solidFill>
          <a:schemeClr val="tx1"/>
        </a:solidFill>
        <a:latin typeface="Times New Roman" panose="02020603050405020304" pitchFamily="18" charset="0"/>
        <a:ea typeface="华文楷体" panose="02010600040101010101" pitchFamily="2" charset="-122"/>
        <a:cs typeface="+mn-cs"/>
      </a:defRPr>
    </a:lvl5pPr>
    <a:lvl6pPr marL="2286000" algn="l" defTabSz="914400" rtl="0" eaLnBrk="1" latinLnBrk="0" hangingPunct="1">
      <a:defRPr sz="1400" kern="1200">
        <a:solidFill>
          <a:schemeClr val="tx1"/>
        </a:solidFill>
        <a:latin typeface="Times New Roman" panose="02020603050405020304" pitchFamily="18" charset="0"/>
        <a:ea typeface="华文楷体" panose="02010600040101010101" pitchFamily="2" charset="-122"/>
        <a:cs typeface="+mn-cs"/>
      </a:defRPr>
    </a:lvl6pPr>
    <a:lvl7pPr marL="2743200" algn="l" defTabSz="914400" rtl="0" eaLnBrk="1" latinLnBrk="0" hangingPunct="1">
      <a:defRPr sz="1400" kern="1200">
        <a:solidFill>
          <a:schemeClr val="tx1"/>
        </a:solidFill>
        <a:latin typeface="Times New Roman" panose="02020603050405020304" pitchFamily="18" charset="0"/>
        <a:ea typeface="华文楷体" panose="02010600040101010101" pitchFamily="2" charset="-122"/>
        <a:cs typeface="+mn-cs"/>
      </a:defRPr>
    </a:lvl7pPr>
    <a:lvl8pPr marL="3200400" algn="l" defTabSz="914400" rtl="0" eaLnBrk="1" latinLnBrk="0" hangingPunct="1">
      <a:defRPr sz="1400" kern="1200">
        <a:solidFill>
          <a:schemeClr val="tx1"/>
        </a:solidFill>
        <a:latin typeface="Times New Roman" panose="02020603050405020304" pitchFamily="18" charset="0"/>
        <a:ea typeface="华文楷体" panose="02010600040101010101" pitchFamily="2" charset="-122"/>
        <a:cs typeface="+mn-cs"/>
      </a:defRPr>
    </a:lvl8pPr>
    <a:lvl9pPr marL="3657600" algn="l" defTabSz="914400" rtl="0" eaLnBrk="1" latinLnBrk="0" hangingPunct="1">
      <a:defRPr sz="1400" kern="1200">
        <a:solidFill>
          <a:schemeClr val="tx1"/>
        </a:solidFill>
        <a:latin typeface="Times New Roman" panose="02020603050405020304" pitchFamily="18" charset="0"/>
        <a:ea typeface="华文楷体" panose="0201060004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FF"/>
    <a:srgbClr val="FFFFFF"/>
    <a:srgbClr val="FFFFCC"/>
    <a:srgbClr val="FFFF99"/>
    <a:srgbClr val="365AA8"/>
    <a:srgbClr val="A50021"/>
    <a:srgbClr val="28A8B6"/>
    <a:srgbClr val="2C9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6" autoAdjust="0"/>
  </p:normalViewPr>
  <p:slideViewPr>
    <p:cSldViewPr>
      <p:cViewPr varScale="1">
        <p:scale>
          <a:sx n="68" d="100"/>
          <a:sy n="68" d="100"/>
        </p:scale>
        <p:origin x="72" y="485"/>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89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defRPr kumimoji="1" sz="1200">
                <a:ea typeface="宋体" pitchFamily="2" charset="-122"/>
              </a:defRPr>
            </a:lvl1pPr>
          </a:lstStyle>
          <a:p>
            <a:pPr>
              <a:defRPr/>
            </a:pPr>
            <a:endParaRPr lang="en-US" altLang="zh-CN"/>
          </a:p>
        </p:txBody>
      </p:sp>
      <p:sp>
        <p:nvSpPr>
          <p:cNvPr id="3379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kumimoji="1" sz="1200">
                <a:ea typeface="宋体" pitchFamily="2" charset="-122"/>
              </a:defRPr>
            </a:lvl1pPr>
          </a:lstStyle>
          <a:p>
            <a:pPr>
              <a:defRPr/>
            </a:pPr>
            <a:endParaRPr lang="en-US" altLang="zh-CN"/>
          </a:p>
        </p:txBody>
      </p:sp>
      <p:sp>
        <p:nvSpPr>
          <p:cNvPr id="3379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defRPr kumimoji="1" sz="1200">
                <a:ea typeface="宋体" pitchFamily="2" charset="-122"/>
              </a:defRPr>
            </a:lvl1pPr>
          </a:lstStyle>
          <a:p>
            <a:pPr>
              <a:defRPr/>
            </a:pPr>
            <a:endParaRPr lang="en-US" altLang="zh-CN"/>
          </a:p>
        </p:txBody>
      </p:sp>
      <p:sp>
        <p:nvSpPr>
          <p:cNvPr id="337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defRPr kumimoji="1" sz="1200">
                <a:ea typeface="宋体" panose="02010600030101010101" pitchFamily="2" charset="-122"/>
              </a:defRPr>
            </a:lvl1pPr>
          </a:lstStyle>
          <a:p>
            <a:fld id="{3410FA40-AE0F-4A8A-9DF7-992BEEB466C6}" type="slidenum">
              <a:rPr lang="en-US" altLang="zh-CN"/>
              <a:pPr/>
              <a:t>‹#›</a:t>
            </a:fld>
            <a:endParaRPr lang="en-US" altLang="zh-CN"/>
          </a:p>
        </p:txBody>
      </p:sp>
    </p:spTree>
    <p:extLst>
      <p:ext uri="{BB962C8B-B14F-4D97-AF65-F5344CB8AC3E}">
        <p14:creationId xmlns:p14="http://schemas.microsoft.com/office/powerpoint/2010/main" val="2102934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defRPr kumimoji="1" sz="1200">
                <a:ea typeface="宋体" pitchFamily="2" charset="-122"/>
              </a:defRPr>
            </a:lvl1pPr>
          </a:lstStyle>
          <a:p>
            <a:pPr>
              <a:defRPr/>
            </a:pPr>
            <a:endParaRPr lang="en-US" altLang="zh-CN"/>
          </a:p>
        </p:txBody>
      </p:sp>
      <p:sp>
        <p:nvSpPr>
          <p:cNvPr id="4198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kumimoji="1" sz="1200">
                <a:ea typeface="宋体" pitchFamily="2" charset="-122"/>
              </a:defRPr>
            </a:lvl1pPr>
          </a:lstStyle>
          <a:p>
            <a:pPr>
              <a:defRPr/>
            </a:pPr>
            <a:endParaRPr lang="en-US" altLang="zh-CN"/>
          </a:p>
        </p:txBody>
      </p:sp>
      <p:sp>
        <p:nvSpPr>
          <p:cNvPr id="809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99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defRPr kumimoji="1" sz="1200">
                <a:ea typeface="宋体" pitchFamily="2" charset="-122"/>
              </a:defRPr>
            </a:lvl1pPr>
          </a:lstStyle>
          <a:p>
            <a:pPr>
              <a:defRPr/>
            </a:pPr>
            <a:endParaRPr lang="en-US" altLang="zh-CN"/>
          </a:p>
        </p:txBody>
      </p:sp>
      <p:sp>
        <p:nvSpPr>
          <p:cNvPr id="4199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defRPr kumimoji="1" sz="1200">
                <a:ea typeface="宋体" panose="02010600030101010101" pitchFamily="2" charset="-122"/>
              </a:defRPr>
            </a:lvl1pPr>
          </a:lstStyle>
          <a:p>
            <a:fld id="{6C0F11EB-6BEE-40CA-BE48-F0C2EF08D668}" type="slidenum">
              <a:rPr lang="en-US" altLang="zh-CN"/>
              <a:pPr/>
              <a:t>‹#›</a:t>
            </a:fld>
            <a:endParaRPr lang="en-US" altLang="zh-CN"/>
          </a:p>
        </p:txBody>
      </p:sp>
    </p:spTree>
    <p:extLst>
      <p:ext uri="{BB962C8B-B14F-4D97-AF65-F5344CB8AC3E}">
        <p14:creationId xmlns:p14="http://schemas.microsoft.com/office/powerpoint/2010/main" val="22589885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1869216" y="2490788"/>
            <a:ext cx="8449336" cy="939800"/>
          </a:xfrm>
        </p:spPr>
        <p:txBody>
          <a:bodyPr/>
          <a:lstStyle>
            <a:lvl1pPr>
              <a:defRPr sz="4000">
                <a:solidFill>
                  <a:schemeClr val="tx1"/>
                </a:solidFill>
                <a:latin typeface="Times New Roman" panose="02020603050405020304" pitchFamily="18" charset="0"/>
              </a:defRPr>
            </a:lvl1pPr>
          </a:lstStyle>
          <a:p>
            <a:pPr lvl="0"/>
            <a:r>
              <a:rPr lang="zh-CN" altLang="en-US" noProof="0"/>
              <a:t>单击此处编辑母版标题样式</a:t>
            </a:r>
            <a:endParaRPr lang="zh-CN" altLang="en-US" noProof="0" dirty="0"/>
          </a:p>
        </p:txBody>
      </p:sp>
      <p:sp>
        <p:nvSpPr>
          <p:cNvPr id="15363" name="Rectangle 3"/>
          <p:cNvSpPr>
            <a:spLocks noGrp="1" noChangeArrowheads="1"/>
          </p:cNvSpPr>
          <p:nvPr>
            <p:ph type="subTitle" idx="1" hasCustomPrompt="1"/>
          </p:nvPr>
        </p:nvSpPr>
        <p:spPr>
          <a:xfrm>
            <a:off x="2255009" y="4095156"/>
            <a:ext cx="7680655" cy="1782117"/>
          </a:xfrm>
        </p:spPr>
        <p:txBody>
          <a:bodyPr/>
          <a:lstStyle>
            <a:lvl1pPr marL="0" indent="0">
              <a:buFont typeface="Wingdings" panose="05000000000000000000" pitchFamily="2" charset="2"/>
              <a:buNone/>
              <a:defRPr sz="2800"/>
            </a:lvl1pPr>
          </a:lstStyle>
          <a:p>
            <a:pPr lvl="0"/>
            <a:r>
              <a:rPr lang="zh-CN" altLang="en-US" noProof="0" dirty="0"/>
              <a:t>姓名 单位与部门</a:t>
            </a:r>
          </a:p>
          <a:p>
            <a:pPr lvl="0"/>
            <a:r>
              <a:rPr lang="zh-CN" altLang="en-US" noProof="0" dirty="0"/>
              <a:t>邮箱</a:t>
            </a:r>
            <a:endParaRPr lang="en-US" altLang="zh-CN" noProof="0" dirty="0"/>
          </a:p>
          <a:p>
            <a:pPr lvl="0"/>
            <a:fld id="{6C40B87A-88C1-4508-9DA4-E8CBD3BEE188}" type="datetime1">
              <a:rPr lang="zh-CN" altLang="en-US" noProof="0" smtClean="0"/>
              <a:t>2019/6/9</a:t>
            </a:fld>
            <a:endParaRPr lang="en-US" altLang="zh-CN" noProof="0" dirty="0"/>
          </a:p>
        </p:txBody>
      </p:sp>
      <p:sp>
        <p:nvSpPr>
          <p:cNvPr id="15367" name="AutoShape 7"/>
          <p:cNvSpPr>
            <a:spLocks noChangeArrowheads="1"/>
          </p:cNvSpPr>
          <p:nvPr/>
        </p:nvSpPr>
        <p:spPr bwMode="auto">
          <a:xfrm>
            <a:off x="912284" y="1844675"/>
            <a:ext cx="10363200" cy="109538"/>
          </a:xfrm>
          <a:custGeom>
            <a:avLst/>
            <a:gdLst>
              <a:gd name="G0" fmla="+- 618 0 0"/>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7030A0"/>
          </a:solidFill>
          <a:ln w="9525">
            <a:solidFill>
              <a:schemeClr val="accent2"/>
            </a:solidFill>
            <a:round/>
            <a:headEnd/>
            <a:tailEnd/>
          </a:ln>
        </p:spPr>
        <p:txBody>
          <a:bodyPr/>
          <a:lstStyle/>
          <a:p>
            <a:endParaRPr lang="zh-CN" altLang="zh-CN" sz="2400">
              <a:latin typeface="Times New Roman" panose="02020603050405020304" pitchFamily="18" charset="0"/>
            </a:endParaRPr>
          </a:p>
        </p:txBody>
      </p:sp>
      <p:pic>
        <p:nvPicPr>
          <p:cNvPr id="15369" name="Picture 9" descr="python"/>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650214" y="1288370"/>
            <a:ext cx="2207353" cy="556454"/>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909822" y="977596"/>
            <a:ext cx="7709162" cy="769441"/>
          </a:xfrm>
          <a:prstGeom prst="rect">
            <a:avLst/>
          </a:prstGeom>
          <a:noFill/>
        </p:spPr>
        <p:txBody>
          <a:bodyPr wrap="none" rtlCol="0">
            <a:spAutoFit/>
          </a:bodyPr>
          <a:lstStyle/>
          <a:p>
            <a:r>
              <a:rPr lang="en-US" altLang="zh-CN" sz="4400" dirty="0"/>
              <a:t>Python</a:t>
            </a:r>
            <a:r>
              <a:rPr lang="zh-CN" altLang="en-US" sz="4400" dirty="0"/>
              <a:t>程序设计教程（第</a:t>
            </a:r>
            <a:r>
              <a:rPr lang="en-US" altLang="zh-CN" sz="4400" dirty="0"/>
              <a:t>2</a:t>
            </a:r>
            <a:r>
              <a:rPr lang="zh-CN" altLang="en-US" sz="4400" dirty="0"/>
              <a:t>版）</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4892" y="644302"/>
            <a:ext cx="2352675" cy="552450"/>
          </a:xfrm>
          <a:prstGeom prst="rect">
            <a:avLst/>
          </a:prstGeom>
        </p:spPr>
      </p:pic>
    </p:spTree>
    <p:extLst>
      <p:ext uri="{BB962C8B-B14F-4D97-AF65-F5344CB8AC3E}">
        <p14:creationId xmlns:p14="http://schemas.microsoft.com/office/powerpoint/2010/main" val="400484525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pic>
        <p:nvPicPr>
          <p:cNvPr id="7" name="Picture 3" descr="MP90043316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2101" y="3141664"/>
            <a:ext cx="6091767" cy="2459037"/>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2133567" y="1772816"/>
            <a:ext cx="7488832" cy="707886"/>
          </a:xfrm>
          <a:prstGeom prst="rect">
            <a:avLst/>
          </a:prstGeom>
          <a:noFill/>
        </p:spPr>
        <p:txBody>
          <a:bodyPr wrap="square" rtlCol="0">
            <a:spAutoFit/>
          </a:bodyPr>
          <a:lstStyle/>
          <a:p>
            <a:pPr algn="ctr"/>
            <a:r>
              <a:rPr lang="zh-CN" altLang="en-US" sz="4000" b="1" dirty="0">
                <a:solidFill>
                  <a:srgbClr val="000099"/>
                </a:solidFill>
                <a:ea typeface="华文中宋" panose="02010600040101010101" pitchFamily="2" charset="-122"/>
              </a:rPr>
              <a:t>谢谢！</a:t>
            </a:r>
            <a:endParaRPr lang="zh-CN" altLang="en-US" sz="4000" dirty="0"/>
          </a:p>
        </p:txBody>
      </p:sp>
    </p:spTree>
    <p:extLst>
      <p:ext uri="{BB962C8B-B14F-4D97-AF65-F5344CB8AC3E}">
        <p14:creationId xmlns:p14="http://schemas.microsoft.com/office/powerpoint/2010/main" val="131326364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35360" y="1052736"/>
            <a:ext cx="4294315" cy="1152128"/>
          </a:xfrm>
        </p:spPr>
        <p:txBody>
          <a:bodyPr anchor="b"/>
          <a:lstStyle>
            <a:lvl1pPr algn="l">
              <a:defRPr sz="2000" b="1"/>
            </a:lvl1pPr>
          </a:lstStyle>
          <a:p>
            <a:r>
              <a:rPr lang="zh-CN" altLang="en-US"/>
              <a:t>单击此处编辑母版标题样式</a:t>
            </a:r>
            <a:endParaRPr lang="zh-CN" altLang="en-US" dirty="0"/>
          </a:p>
        </p:txBody>
      </p:sp>
      <p:sp>
        <p:nvSpPr>
          <p:cNvPr id="3" name="内容占位符 2"/>
          <p:cNvSpPr>
            <a:spLocks noGrp="1"/>
          </p:cNvSpPr>
          <p:nvPr>
            <p:ph idx="1"/>
          </p:nvPr>
        </p:nvSpPr>
        <p:spPr>
          <a:xfrm>
            <a:off x="4766733" y="1052736"/>
            <a:ext cx="7089907" cy="5400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p:nvPr>
        </p:nvSpPr>
        <p:spPr>
          <a:xfrm>
            <a:off x="335360" y="2348880"/>
            <a:ext cx="4299116" cy="41044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03795978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5096545"/>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1052736"/>
            <a:ext cx="7315200" cy="39707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663283"/>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28784790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7844117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76785" y="1052736"/>
            <a:ext cx="2880783" cy="5400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34434" y="1052736"/>
            <a:ext cx="8439151" cy="5400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81029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334434" y="1124744"/>
            <a:ext cx="5662083" cy="105013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334434" y="2174874"/>
            <a:ext cx="5662083" cy="427846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124744"/>
            <a:ext cx="5663272" cy="105013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663272" cy="42784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1"/>
          <p:cNvSpPr>
            <a:spLocks noGrp="1"/>
          </p:cNvSpPr>
          <p:nvPr>
            <p:ph type="title"/>
          </p:nvPr>
        </p:nvSpPr>
        <p:spPr>
          <a:xfrm>
            <a:off x="334434" y="0"/>
            <a:ext cx="8713893" cy="981075"/>
          </a:xfrm>
        </p:spPr>
        <p:txBody>
          <a:bodyPr/>
          <a:lstStyle/>
          <a:p>
            <a:r>
              <a:rPr lang="zh-CN" altLang="en-US"/>
              <a:t>单击此处编辑母版标题样式</a:t>
            </a:r>
          </a:p>
        </p:txBody>
      </p:sp>
    </p:spTree>
    <p:extLst>
      <p:ext uri="{BB962C8B-B14F-4D97-AF65-F5344CB8AC3E}">
        <p14:creationId xmlns:p14="http://schemas.microsoft.com/office/powerpoint/2010/main" val="4064091195"/>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比较">
    <p:spTree>
      <p:nvGrpSpPr>
        <p:cNvPr id="1" name=""/>
        <p:cNvGrpSpPr/>
        <p:nvPr/>
      </p:nvGrpSpPr>
      <p:grpSpPr>
        <a:xfrm>
          <a:off x="0" y="0"/>
          <a:ext cx="0" cy="0"/>
          <a:chOff x="0" y="0"/>
          <a:chExt cx="0" cy="0"/>
        </a:xfrm>
      </p:grpSpPr>
      <p:sp>
        <p:nvSpPr>
          <p:cNvPr id="4" name="内容占位符 3"/>
          <p:cNvSpPr>
            <a:spLocks noGrp="1"/>
          </p:cNvSpPr>
          <p:nvPr>
            <p:ph sz="half" idx="2"/>
          </p:nvPr>
        </p:nvSpPr>
        <p:spPr>
          <a:xfrm>
            <a:off x="334434" y="2564904"/>
            <a:ext cx="5662083" cy="38884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3368" y="2564904"/>
            <a:ext cx="5663272" cy="388843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1"/>
          <p:cNvSpPr>
            <a:spLocks noGrp="1"/>
          </p:cNvSpPr>
          <p:nvPr>
            <p:ph type="title"/>
          </p:nvPr>
        </p:nvSpPr>
        <p:spPr>
          <a:xfrm>
            <a:off x="334434" y="0"/>
            <a:ext cx="8713893" cy="981075"/>
          </a:xfrm>
        </p:spPr>
        <p:txBody>
          <a:bodyPr/>
          <a:lstStyle/>
          <a:p>
            <a:r>
              <a:rPr lang="zh-CN" altLang="en-US"/>
              <a:t>单击此处编辑母版标题样式</a:t>
            </a:r>
          </a:p>
        </p:txBody>
      </p:sp>
      <p:sp>
        <p:nvSpPr>
          <p:cNvPr id="8" name="内容占位符 3"/>
          <p:cNvSpPr>
            <a:spLocks noGrp="1"/>
          </p:cNvSpPr>
          <p:nvPr>
            <p:ph sz="half" idx="10"/>
          </p:nvPr>
        </p:nvSpPr>
        <p:spPr>
          <a:xfrm>
            <a:off x="335360" y="1094755"/>
            <a:ext cx="11521280" cy="13981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p:txBody>
      </p:sp>
    </p:spTree>
    <p:extLst>
      <p:ext uri="{BB962C8B-B14F-4D97-AF65-F5344CB8AC3E}">
        <p14:creationId xmlns:p14="http://schemas.microsoft.com/office/powerpoint/2010/main" val="2307142526"/>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7" name="Picture 3" descr="MP900433169[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832101" y="3141664"/>
            <a:ext cx="6091767" cy="2459037"/>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userDrawn="1"/>
        </p:nvSpPr>
        <p:spPr>
          <a:xfrm>
            <a:off x="2133567" y="1772816"/>
            <a:ext cx="7488832" cy="707886"/>
          </a:xfrm>
          <a:prstGeom prst="rect">
            <a:avLst/>
          </a:prstGeom>
          <a:noFill/>
        </p:spPr>
        <p:txBody>
          <a:bodyPr wrap="square" rtlCol="0">
            <a:spAutoFit/>
          </a:bodyPr>
          <a:lstStyle/>
          <a:p>
            <a:pPr algn="ctr"/>
            <a:r>
              <a:rPr lang="zh-CN" altLang="en-US" sz="4000" b="1" dirty="0">
                <a:solidFill>
                  <a:srgbClr val="000099"/>
                </a:solidFill>
                <a:ea typeface="华文中宋" panose="02010600040101010101" pitchFamily="2" charset="-122"/>
              </a:rPr>
              <a:t>谢谢！</a:t>
            </a:r>
            <a:endParaRPr lang="zh-CN" altLang="en-US" sz="4000" dirty="0"/>
          </a:p>
        </p:txBody>
      </p:sp>
    </p:spTree>
    <p:extLst>
      <p:ext uri="{BB962C8B-B14F-4D97-AF65-F5344CB8AC3E}">
        <p14:creationId xmlns:p14="http://schemas.microsoft.com/office/powerpoint/2010/main" val="359994626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647743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64776129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34434" y="1124744"/>
            <a:ext cx="5708651" cy="532859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46284" y="1124744"/>
            <a:ext cx="5611283" cy="532859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350646938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87785" y="1124744"/>
            <a:ext cx="3287935" cy="53285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3719736" y="1124744"/>
            <a:ext cx="8208912" cy="53285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7591000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334434" y="1124744"/>
            <a:ext cx="5662083" cy="105013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334434" y="2174874"/>
            <a:ext cx="5662083" cy="427846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124744"/>
            <a:ext cx="5663272" cy="105013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663272" cy="42784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1"/>
          <p:cNvSpPr>
            <a:spLocks noGrp="1"/>
          </p:cNvSpPr>
          <p:nvPr>
            <p:ph type="title"/>
          </p:nvPr>
        </p:nvSpPr>
        <p:spPr>
          <a:xfrm>
            <a:off x="334434" y="0"/>
            <a:ext cx="8713893" cy="981075"/>
          </a:xfrm>
        </p:spPr>
        <p:txBody>
          <a:bodyPr/>
          <a:lstStyle/>
          <a:p>
            <a:r>
              <a:rPr lang="zh-CN" altLang="en-US"/>
              <a:t>单击此处编辑母版标题样式</a:t>
            </a:r>
          </a:p>
        </p:txBody>
      </p:sp>
    </p:spTree>
    <p:extLst>
      <p:ext uri="{BB962C8B-B14F-4D97-AF65-F5344CB8AC3E}">
        <p14:creationId xmlns:p14="http://schemas.microsoft.com/office/powerpoint/2010/main" val="299777631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4" name="内容占位符 3"/>
          <p:cNvSpPr>
            <a:spLocks noGrp="1"/>
          </p:cNvSpPr>
          <p:nvPr>
            <p:ph sz="half" idx="2"/>
          </p:nvPr>
        </p:nvSpPr>
        <p:spPr>
          <a:xfrm>
            <a:off x="334434" y="2564904"/>
            <a:ext cx="5662083" cy="38884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3368" y="2564904"/>
            <a:ext cx="5663272" cy="388843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1"/>
          <p:cNvSpPr>
            <a:spLocks noGrp="1"/>
          </p:cNvSpPr>
          <p:nvPr>
            <p:ph type="title"/>
          </p:nvPr>
        </p:nvSpPr>
        <p:spPr>
          <a:xfrm>
            <a:off x="334434" y="0"/>
            <a:ext cx="8713893" cy="981075"/>
          </a:xfrm>
        </p:spPr>
        <p:txBody>
          <a:bodyPr/>
          <a:lstStyle/>
          <a:p>
            <a:r>
              <a:rPr lang="zh-CN" altLang="en-US"/>
              <a:t>单击此处编辑母版标题样式</a:t>
            </a:r>
          </a:p>
        </p:txBody>
      </p:sp>
      <p:sp>
        <p:nvSpPr>
          <p:cNvPr id="8" name="内容占位符 3"/>
          <p:cNvSpPr>
            <a:spLocks noGrp="1"/>
          </p:cNvSpPr>
          <p:nvPr>
            <p:ph sz="half" idx="10"/>
          </p:nvPr>
        </p:nvSpPr>
        <p:spPr>
          <a:xfrm>
            <a:off x="335360" y="1094755"/>
            <a:ext cx="11521280" cy="13981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p:txBody>
      </p:sp>
    </p:spTree>
    <p:extLst>
      <p:ext uri="{BB962C8B-B14F-4D97-AF65-F5344CB8AC3E}">
        <p14:creationId xmlns:p14="http://schemas.microsoft.com/office/powerpoint/2010/main" val="152576176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70104354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491689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
          <p:cNvSpPr>
            <a:spLocks noChangeArrowheads="1"/>
          </p:cNvSpPr>
          <p:nvPr/>
        </p:nvSpPr>
        <p:spPr bwMode="auto">
          <a:xfrm>
            <a:off x="0" y="0"/>
            <a:ext cx="12192000" cy="6858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ea typeface="华文楷体" pitchFamily="2" charset="-122"/>
              </a:defRPr>
            </a:lvl1pPr>
            <a:lvl2pPr marL="742950" indent="-285750">
              <a:defRPr sz="1400">
                <a:solidFill>
                  <a:schemeClr val="tx1"/>
                </a:solidFill>
                <a:latin typeface="Times New Roman" pitchFamily="18" charset="0"/>
                <a:ea typeface="华文楷体" pitchFamily="2" charset="-122"/>
              </a:defRPr>
            </a:lvl2pPr>
            <a:lvl3pPr marL="1143000" indent="-228600">
              <a:defRPr sz="1400">
                <a:solidFill>
                  <a:schemeClr val="tx1"/>
                </a:solidFill>
                <a:latin typeface="Times New Roman" pitchFamily="18" charset="0"/>
                <a:ea typeface="华文楷体" pitchFamily="2" charset="-122"/>
              </a:defRPr>
            </a:lvl3pPr>
            <a:lvl4pPr marL="1600200" indent="-228600">
              <a:defRPr sz="1400">
                <a:solidFill>
                  <a:schemeClr val="tx1"/>
                </a:solidFill>
                <a:latin typeface="Times New Roman" pitchFamily="18" charset="0"/>
                <a:ea typeface="华文楷体" pitchFamily="2" charset="-122"/>
              </a:defRPr>
            </a:lvl4pPr>
            <a:lvl5pPr marL="2057400" indent="-228600">
              <a:defRPr sz="1400">
                <a:solidFill>
                  <a:schemeClr val="tx1"/>
                </a:solidFill>
                <a:latin typeface="Times New Roman" pitchFamily="18" charset="0"/>
                <a:ea typeface="华文楷体" pitchFamily="2" charset="-122"/>
              </a:defRPr>
            </a:lvl5pPr>
            <a:lvl6pPr marL="2514600" indent="-228600" algn="ctr" eaLnBrk="0" fontAlgn="base" hangingPunct="0">
              <a:spcBef>
                <a:spcPct val="50000"/>
              </a:spcBef>
              <a:spcAft>
                <a:spcPct val="0"/>
              </a:spcAft>
              <a:defRPr sz="1400">
                <a:solidFill>
                  <a:schemeClr val="tx1"/>
                </a:solidFill>
                <a:latin typeface="Times New Roman" pitchFamily="18" charset="0"/>
                <a:ea typeface="华文楷体" pitchFamily="2" charset="-122"/>
              </a:defRPr>
            </a:lvl6pPr>
            <a:lvl7pPr marL="2971800" indent="-228600" algn="ctr" eaLnBrk="0" fontAlgn="base" hangingPunct="0">
              <a:spcBef>
                <a:spcPct val="50000"/>
              </a:spcBef>
              <a:spcAft>
                <a:spcPct val="0"/>
              </a:spcAft>
              <a:defRPr sz="1400">
                <a:solidFill>
                  <a:schemeClr val="tx1"/>
                </a:solidFill>
                <a:latin typeface="Times New Roman" pitchFamily="18" charset="0"/>
                <a:ea typeface="华文楷体" pitchFamily="2" charset="-122"/>
              </a:defRPr>
            </a:lvl7pPr>
            <a:lvl8pPr marL="3429000" indent="-228600" algn="ctr" eaLnBrk="0" fontAlgn="base" hangingPunct="0">
              <a:spcBef>
                <a:spcPct val="50000"/>
              </a:spcBef>
              <a:spcAft>
                <a:spcPct val="0"/>
              </a:spcAft>
              <a:defRPr sz="1400">
                <a:solidFill>
                  <a:schemeClr val="tx1"/>
                </a:solidFill>
                <a:latin typeface="Times New Roman" pitchFamily="18" charset="0"/>
                <a:ea typeface="华文楷体" pitchFamily="2" charset="-122"/>
              </a:defRPr>
            </a:lvl8pPr>
            <a:lvl9pPr marL="3886200" indent="-228600" algn="ctr" eaLnBrk="0" fontAlgn="base" hangingPunct="0">
              <a:spcBef>
                <a:spcPct val="50000"/>
              </a:spcBef>
              <a:spcAft>
                <a:spcPct val="0"/>
              </a:spcAft>
              <a:defRPr sz="1400">
                <a:solidFill>
                  <a:schemeClr val="tx1"/>
                </a:solidFill>
                <a:latin typeface="Times New Roman" pitchFamily="18" charset="0"/>
                <a:ea typeface="华文楷体" pitchFamily="2" charset="-122"/>
              </a:defRPr>
            </a:lvl9pPr>
          </a:lstStyle>
          <a:p>
            <a:pPr>
              <a:defRPr/>
            </a:pPr>
            <a:endParaRPr lang="zh-CN" altLang="en-US" sz="1400"/>
          </a:p>
        </p:txBody>
      </p:sp>
      <p:sp>
        <p:nvSpPr>
          <p:cNvPr id="1027" name="Rectangle 9"/>
          <p:cNvSpPr>
            <a:spLocks noGrp="1" noChangeArrowheads="1"/>
          </p:cNvSpPr>
          <p:nvPr>
            <p:ph type="body" idx="1"/>
          </p:nvPr>
        </p:nvSpPr>
        <p:spPr bwMode="auto">
          <a:xfrm>
            <a:off x="334434" y="1124744"/>
            <a:ext cx="11523135" cy="5344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dash"/>
                <a:miter lim="800000"/>
                <a:headEnd/>
                <a:tailEnd/>
              </a14:hiddenLine>
            </a:ext>
          </a:extLst>
        </p:spPr>
        <p:txBody>
          <a:bodyPr vert="horz" wrap="square" lIns="92075" tIns="46038" rIns="92075" bIns="46038" numCol="1" anchor="t" anchorCtr="0" compatLnSpc="1">
            <a:prstTxWarp prst="textNoShape">
              <a:avLst/>
            </a:prstTxWarp>
            <a:normAutofit/>
          </a:bodyPr>
          <a:lstStyle/>
          <a:p>
            <a:pPr lvl="0"/>
            <a:r>
              <a:rPr lang="en-US" altLang="en-US" dirty="0"/>
              <a:t>Click to edit Master text styles</a:t>
            </a:r>
          </a:p>
          <a:p>
            <a:pPr lvl="1"/>
            <a:r>
              <a:rPr lang="en-US" altLang="en-US" dirty="0"/>
              <a:t> Second Level</a:t>
            </a:r>
          </a:p>
          <a:p>
            <a:pPr lvl="2"/>
            <a:r>
              <a:rPr lang="en-US" altLang="en-US" dirty="0"/>
              <a:t> Third Level</a:t>
            </a:r>
          </a:p>
          <a:p>
            <a:pPr lvl="3"/>
            <a:r>
              <a:rPr lang="en-US" altLang="en-US" dirty="0"/>
              <a:t>Fifth Level</a:t>
            </a:r>
            <a:endParaRPr lang="en-US" altLang="zh-CN" dirty="0"/>
          </a:p>
          <a:p>
            <a:pPr lvl="4"/>
            <a:r>
              <a:rPr lang="en-US" altLang="en-US" dirty="0"/>
              <a:t>Fourth Level</a:t>
            </a:r>
          </a:p>
          <a:p>
            <a:pPr lvl="4"/>
            <a:endParaRPr lang="en-US" altLang="en-US" dirty="0"/>
          </a:p>
        </p:txBody>
      </p:sp>
      <p:sp>
        <p:nvSpPr>
          <p:cNvPr id="1028" name="Rectangle 10"/>
          <p:cNvSpPr>
            <a:spLocks noChangeArrowheads="1"/>
          </p:cNvSpPr>
          <p:nvPr/>
        </p:nvSpPr>
        <p:spPr bwMode="auto">
          <a:xfrm>
            <a:off x="0" y="0"/>
            <a:ext cx="12192000" cy="6858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ea typeface="华文楷体" pitchFamily="2" charset="-122"/>
              </a:defRPr>
            </a:lvl1pPr>
            <a:lvl2pPr marL="742950" indent="-285750">
              <a:defRPr sz="1400">
                <a:solidFill>
                  <a:schemeClr val="tx1"/>
                </a:solidFill>
                <a:latin typeface="Times New Roman" pitchFamily="18" charset="0"/>
                <a:ea typeface="华文楷体" pitchFamily="2" charset="-122"/>
              </a:defRPr>
            </a:lvl2pPr>
            <a:lvl3pPr marL="1143000" indent="-228600">
              <a:defRPr sz="1400">
                <a:solidFill>
                  <a:schemeClr val="tx1"/>
                </a:solidFill>
                <a:latin typeface="Times New Roman" pitchFamily="18" charset="0"/>
                <a:ea typeface="华文楷体" pitchFamily="2" charset="-122"/>
              </a:defRPr>
            </a:lvl3pPr>
            <a:lvl4pPr marL="1600200" indent="-228600">
              <a:defRPr sz="1400">
                <a:solidFill>
                  <a:schemeClr val="tx1"/>
                </a:solidFill>
                <a:latin typeface="Times New Roman" pitchFamily="18" charset="0"/>
                <a:ea typeface="华文楷体" pitchFamily="2" charset="-122"/>
              </a:defRPr>
            </a:lvl4pPr>
            <a:lvl5pPr marL="2057400" indent="-228600">
              <a:defRPr sz="1400">
                <a:solidFill>
                  <a:schemeClr val="tx1"/>
                </a:solidFill>
                <a:latin typeface="Times New Roman" pitchFamily="18" charset="0"/>
                <a:ea typeface="华文楷体" pitchFamily="2" charset="-122"/>
              </a:defRPr>
            </a:lvl5pPr>
            <a:lvl6pPr marL="2514600" indent="-228600" algn="ctr" eaLnBrk="0" fontAlgn="base" hangingPunct="0">
              <a:spcBef>
                <a:spcPct val="50000"/>
              </a:spcBef>
              <a:spcAft>
                <a:spcPct val="0"/>
              </a:spcAft>
              <a:defRPr sz="1400">
                <a:solidFill>
                  <a:schemeClr val="tx1"/>
                </a:solidFill>
                <a:latin typeface="Times New Roman" pitchFamily="18" charset="0"/>
                <a:ea typeface="华文楷体" pitchFamily="2" charset="-122"/>
              </a:defRPr>
            </a:lvl6pPr>
            <a:lvl7pPr marL="2971800" indent="-228600" algn="ctr" eaLnBrk="0" fontAlgn="base" hangingPunct="0">
              <a:spcBef>
                <a:spcPct val="50000"/>
              </a:spcBef>
              <a:spcAft>
                <a:spcPct val="0"/>
              </a:spcAft>
              <a:defRPr sz="1400">
                <a:solidFill>
                  <a:schemeClr val="tx1"/>
                </a:solidFill>
                <a:latin typeface="Times New Roman" pitchFamily="18" charset="0"/>
                <a:ea typeface="华文楷体" pitchFamily="2" charset="-122"/>
              </a:defRPr>
            </a:lvl7pPr>
            <a:lvl8pPr marL="3429000" indent="-228600" algn="ctr" eaLnBrk="0" fontAlgn="base" hangingPunct="0">
              <a:spcBef>
                <a:spcPct val="50000"/>
              </a:spcBef>
              <a:spcAft>
                <a:spcPct val="0"/>
              </a:spcAft>
              <a:defRPr sz="1400">
                <a:solidFill>
                  <a:schemeClr val="tx1"/>
                </a:solidFill>
                <a:latin typeface="Times New Roman" pitchFamily="18" charset="0"/>
                <a:ea typeface="华文楷体" pitchFamily="2" charset="-122"/>
              </a:defRPr>
            </a:lvl8pPr>
            <a:lvl9pPr marL="3886200" indent="-228600" algn="ctr" eaLnBrk="0" fontAlgn="base" hangingPunct="0">
              <a:spcBef>
                <a:spcPct val="50000"/>
              </a:spcBef>
              <a:spcAft>
                <a:spcPct val="0"/>
              </a:spcAft>
              <a:defRPr sz="1400">
                <a:solidFill>
                  <a:schemeClr val="tx1"/>
                </a:solidFill>
                <a:latin typeface="Times New Roman" pitchFamily="18" charset="0"/>
                <a:ea typeface="华文楷体" pitchFamily="2" charset="-122"/>
              </a:defRPr>
            </a:lvl9pPr>
          </a:lstStyle>
          <a:p>
            <a:pPr>
              <a:defRPr/>
            </a:pPr>
            <a:endParaRPr lang="zh-CN" altLang="en-US" sz="1400"/>
          </a:p>
        </p:txBody>
      </p:sp>
      <p:sp>
        <p:nvSpPr>
          <p:cNvPr id="1029" name="Rectangle 3"/>
          <p:cNvSpPr>
            <a:spLocks noChangeArrowheads="1"/>
          </p:cNvSpPr>
          <p:nvPr/>
        </p:nvSpPr>
        <p:spPr bwMode="auto">
          <a:xfrm>
            <a:off x="10811933" y="6524625"/>
            <a:ext cx="1380067" cy="330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ea typeface="华文楷体" pitchFamily="2" charset="-122"/>
              </a:defRPr>
            </a:lvl1pPr>
            <a:lvl2pPr marL="742950" indent="-285750">
              <a:defRPr sz="1400">
                <a:solidFill>
                  <a:schemeClr val="tx1"/>
                </a:solidFill>
                <a:latin typeface="Times New Roman" pitchFamily="18" charset="0"/>
                <a:ea typeface="华文楷体" pitchFamily="2" charset="-122"/>
              </a:defRPr>
            </a:lvl2pPr>
            <a:lvl3pPr marL="1143000" indent="-228600">
              <a:defRPr sz="1400">
                <a:solidFill>
                  <a:schemeClr val="tx1"/>
                </a:solidFill>
                <a:latin typeface="Times New Roman" pitchFamily="18" charset="0"/>
                <a:ea typeface="华文楷体" pitchFamily="2" charset="-122"/>
              </a:defRPr>
            </a:lvl3pPr>
            <a:lvl4pPr marL="1600200" indent="-228600">
              <a:defRPr sz="1400">
                <a:solidFill>
                  <a:schemeClr val="tx1"/>
                </a:solidFill>
                <a:latin typeface="Times New Roman" pitchFamily="18" charset="0"/>
                <a:ea typeface="华文楷体" pitchFamily="2" charset="-122"/>
              </a:defRPr>
            </a:lvl4pPr>
            <a:lvl5pPr marL="2057400" indent="-228600">
              <a:defRPr sz="1400">
                <a:solidFill>
                  <a:schemeClr val="tx1"/>
                </a:solidFill>
                <a:latin typeface="Times New Roman" pitchFamily="18" charset="0"/>
                <a:ea typeface="华文楷体" pitchFamily="2" charset="-122"/>
              </a:defRPr>
            </a:lvl5pPr>
            <a:lvl6pPr marL="2514600" indent="-228600" algn="ctr" eaLnBrk="0" fontAlgn="base" hangingPunct="0">
              <a:spcBef>
                <a:spcPct val="50000"/>
              </a:spcBef>
              <a:spcAft>
                <a:spcPct val="0"/>
              </a:spcAft>
              <a:defRPr sz="1400">
                <a:solidFill>
                  <a:schemeClr val="tx1"/>
                </a:solidFill>
                <a:latin typeface="Times New Roman" pitchFamily="18" charset="0"/>
                <a:ea typeface="华文楷体" pitchFamily="2" charset="-122"/>
              </a:defRPr>
            </a:lvl6pPr>
            <a:lvl7pPr marL="2971800" indent="-228600" algn="ctr" eaLnBrk="0" fontAlgn="base" hangingPunct="0">
              <a:spcBef>
                <a:spcPct val="50000"/>
              </a:spcBef>
              <a:spcAft>
                <a:spcPct val="0"/>
              </a:spcAft>
              <a:defRPr sz="1400">
                <a:solidFill>
                  <a:schemeClr val="tx1"/>
                </a:solidFill>
                <a:latin typeface="Times New Roman" pitchFamily="18" charset="0"/>
                <a:ea typeface="华文楷体" pitchFamily="2" charset="-122"/>
              </a:defRPr>
            </a:lvl7pPr>
            <a:lvl8pPr marL="3429000" indent="-228600" algn="ctr" eaLnBrk="0" fontAlgn="base" hangingPunct="0">
              <a:spcBef>
                <a:spcPct val="50000"/>
              </a:spcBef>
              <a:spcAft>
                <a:spcPct val="0"/>
              </a:spcAft>
              <a:defRPr sz="1400">
                <a:solidFill>
                  <a:schemeClr val="tx1"/>
                </a:solidFill>
                <a:latin typeface="Times New Roman" pitchFamily="18" charset="0"/>
                <a:ea typeface="华文楷体" pitchFamily="2" charset="-122"/>
              </a:defRPr>
            </a:lvl8pPr>
            <a:lvl9pPr marL="3886200" indent="-228600" algn="ctr" eaLnBrk="0" fontAlgn="base" hangingPunct="0">
              <a:spcBef>
                <a:spcPct val="50000"/>
              </a:spcBef>
              <a:spcAft>
                <a:spcPct val="0"/>
              </a:spcAft>
              <a:defRPr sz="1400">
                <a:solidFill>
                  <a:schemeClr val="tx1"/>
                </a:solidFill>
                <a:latin typeface="Times New Roman" pitchFamily="18" charset="0"/>
                <a:ea typeface="华文楷体" pitchFamily="2" charset="-122"/>
              </a:defRPr>
            </a:lvl9pPr>
          </a:lstStyle>
          <a:p>
            <a:pPr>
              <a:defRPr/>
            </a:pPr>
            <a:endParaRPr lang="zh-CN" altLang="en-US" sz="1400"/>
          </a:p>
        </p:txBody>
      </p:sp>
      <p:sp>
        <p:nvSpPr>
          <p:cNvPr id="1030" name="Rectangle 4"/>
          <p:cNvSpPr>
            <a:spLocks noChangeArrowheads="1"/>
          </p:cNvSpPr>
          <p:nvPr/>
        </p:nvSpPr>
        <p:spPr bwMode="auto">
          <a:xfrm>
            <a:off x="1" y="6524625"/>
            <a:ext cx="12191999" cy="330200"/>
          </a:xfrm>
          <a:prstGeom prst="rect">
            <a:avLst/>
          </a:prstGeom>
          <a:solidFill>
            <a:schemeClr val="hlink"/>
          </a:solidFill>
          <a:ln w="12700">
            <a:solidFill>
              <a:schemeClr val="tx1"/>
            </a:solidFill>
            <a:miter lim="800000"/>
            <a:headEnd/>
            <a:tailEnd/>
          </a:ln>
        </p:spPr>
        <p:txBody>
          <a:bodyPr wrap="none" anchor="ctr"/>
          <a:lstStyle>
            <a:lvl1pPr>
              <a:defRPr sz="1400">
                <a:solidFill>
                  <a:schemeClr val="tx1"/>
                </a:solidFill>
                <a:latin typeface="Times New Roman" pitchFamily="18" charset="0"/>
                <a:ea typeface="华文楷体" pitchFamily="2" charset="-122"/>
              </a:defRPr>
            </a:lvl1pPr>
            <a:lvl2pPr marL="742950" indent="-285750">
              <a:defRPr sz="1400">
                <a:solidFill>
                  <a:schemeClr val="tx1"/>
                </a:solidFill>
                <a:latin typeface="Times New Roman" pitchFamily="18" charset="0"/>
                <a:ea typeface="华文楷体" pitchFamily="2" charset="-122"/>
              </a:defRPr>
            </a:lvl2pPr>
            <a:lvl3pPr marL="1143000" indent="-228600">
              <a:defRPr sz="1400">
                <a:solidFill>
                  <a:schemeClr val="tx1"/>
                </a:solidFill>
                <a:latin typeface="Times New Roman" pitchFamily="18" charset="0"/>
                <a:ea typeface="华文楷体" pitchFamily="2" charset="-122"/>
              </a:defRPr>
            </a:lvl3pPr>
            <a:lvl4pPr marL="1600200" indent="-228600">
              <a:defRPr sz="1400">
                <a:solidFill>
                  <a:schemeClr val="tx1"/>
                </a:solidFill>
                <a:latin typeface="Times New Roman" pitchFamily="18" charset="0"/>
                <a:ea typeface="华文楷体" pitchFamily="2" charset="-122"/>
              </a:defRPr>
            </a:lvl4pPr>
            <a:lvl5pPr marL="2057400" indent="-228600">
              <a:defRPr sz="1400">
                <a:solidFill>
                  <a:schemeClr val="tx1"/>
                </a:solidFill>
                <a:latin typeface="Times New Roman" pitchFamily="18" charset="0"/>
                <a:ea typeface="华文楷体" pitchFamily="2" charset="-122"/>
              </a:defRPr>
            </a:lvl5pPr>
            <a:lvl6pPr marL="2514600" indent="-228600" algn="ctr" eaLnBrk="0" fontAlgn="base" hangingPunct="0">
              <a:spcBef>
                <a:spcPct val="50000"/>
              </a:spcBef>
              <a:spcAft>
                <a:spcPct val="0"/>
              </a:spcAft>
              <a:defRPr sz="1400">
                <a:solidFill>
                  <a:schemeClr val="tx1"/>
                </a:solidFill>
                <a:latin typeface="Times New Roman" pitchFamily="18" charset="0"/>
                <a:ea typeface="华文楷体" pitchFamily="2" charset="-122"/>
              </a:defRPr>
            </a:lvl6pPr>
            <a:lvl7pPr marL="2971800" indent="-228600" algn="ctr" eaLnBrk="0" fontAlgn="base" hangingPunct="0">
              <a:spcBef>
                <a:spcPct val="50000"/>
              </a:spcBef>
              <a:spcAft>
                <a:spcPct val="0"/>
              </a:spcAft>
              <a:defRPr sz="1400">
                <a:solidFill>
                  <a:schemeClr val="tx1"/>
                </a:solidFill>
                <a:latin typeface="Times New Roman" pitchFamily="18" charset="0"/>
                <a:ea typeface="华文楷体" pitchFamily="2" charset="-122"/>
              </a:defRPr>
            </a:lvl7pPr>
            <a:lvl8pPr marL="3429000" indent="-228600" algn="ctr" eaLnBrk="0" fontAlgn="base" hangingPunct="0">
              <a:spcBef>
                <a:spcPct val="50000"/>
              </a:spcBef>
              <a:spcAft>
                <a:spcPct val="0"/>
              </a:spcAft>
              <a:defRPr sz="1400">
                <a:solidFill>
                  <a:schemeClr val="tx1"/>
                </a:solidFill>
                <a:latin typeface="Times New Roman" pitchFamily="18" charset="0"/>
                <a:ea typeface="华文楷体" pitchFamily="2" charset="-122"/>
              </a:defRPr>
            </a:lvl8pPr>
            <a:lvl9pPr marL="3886200" indent="-228600" algn="ctr" eaLnBrk="0" fontAlgn="base" hangingPunct="0">
              <a:spcBef>
                <a:spcPct val="50000"/>
              </a:spcBef>
              <a:spcAft>
                <a:spcPct val="0"/>
              </a:spcAft>
              <a:defRPr sz="1400">
                <a:solidFill>
                  <a:schemeClr val="tx1"/>
                </a:solidFill>
                <a:latin typeface="Times New Roman" pitchFamily="18" charset="0"/>
                <a:ea typeface="华文楷体" pitchFamily="2" charset="-122"/>
              </a:defRPr>
            </a:lvl9pPr>
          </a:lstStyle>
          <a:p>
            <a:pPr>
              <a:defRPr/>
            </a:pPr>
            <a:endParaRPr lang="zh-CN" altLang="en-US" sz="1400"/>
          </a:p>
        </p:txBody>
      </p:sp>
      <p:sp>
        <p:nvSpPr>
          <p:cNvPr id="1031" name="Text Box 2"/>
          <p:cNvSpPr txBox="1">
            <a:spLocks noChangeArrowheads="1"/>
          </p:cNvSpPr>
          <p:nvPr/>
        </p:nvSpPr>
        <p:spPr bwMode="auto">
          <a:xfrm>
            <a:off x="9264351" y="673101"/>
            <a:ext cx="2927649" cy="307975"/>
          </a:xfrm>
          <a:prstGeom prst="rect">
            <a:avLst/>
          </a:prstGeom>
          <a:solidFill>
            <a:srgbClr val="FFFF99"/>
          </a:solidFill>
          <a:ln w="6350">
            <a:solidFill>
              <a:srgbClr val="C0C0C0"/>
            </a:solidFill>
            <a:miter lim="800000"/>
            <a:headEnd/>
            <a:tailEnd/>
          </a:ln>
        </p:spPr>
        <p:txBody>
          <a:bodyPr wrap="square" lIns="45720" tIns="36000" rIns="45720" bIns="36000">
            <a:spAutoFit/>
          </a:bodyPr>
          <a:lstStyle>
            <a:lvl1pPr>
              <a:defRPr sz="1400">
                <a:solidFill>
                  <a:schemeClr val="tx1"/>
                </a:solidFill>
                <a:latin typeface="Times New Roman" pitchFamily="18" charset="0"/>
                <a:ea typeface="华文楷体" pitchFamily="2" charset="-122"/>
              </a:defRPr>
            </a:lvl1pPr>
            <a:lvl2pPr marL="742950" indent="-285750">
              <a:defRPr sz="1400">
                <a:solidFill>
                  <a:schemeClr val="tx1"/>
                </a:solidFill>
                <a:latin typeface="Times New Roman" pitchFamily="18" charset="0"/>
                <a:ea typeface="华文楷体" pitchFamily="2" charset="-122"/>
              </a:defRPr>
            </a:lvl2pPr>
            <a:lvl3pPr marL="1143000" indent="-228600">
              <a:defRPr sz="1400">
                <a:solidFill>
                  <a:schemeClr val="tx1"/>
                </a:solidFill>
                <a:latin typeface="Times New Roman" pitchFamily="18" charset="0"/>
                <a:ea typeface="华文楷体" pitchFamily="2" charset="-122"/>
              </a:defRPr>
            </a:lvl3pPr>
            <a:lvl4pPr marL="1600200" indent="-228600">
              <a:defRPr sz="1400">
                <a:solidFill>
                  <a:schemeClr val="tx1"/>
                </a:solidFill>
                <a:latin typeface="Times New Roman" pitchFamily="18" charset="0"/>
                <a:ea typeface="华文楷体" pitchFamily="2" charset="-122"/>
              </a:defRPr>
            </a:lvl4pPr>
            <a:lvl5pPr marL="2057400" indent="-228600">
              <a:defRPr sz="1400">
                <a:solidFill>
                  <a:schemeClr val="tx1"/>
                </a:solidFill>
                <a:latin typeface="Times New Roman" pitchFamily="18" charset="0"/>
                <a:ea typeface="华文楷体" pitchFamily="2" charset="-122"/>
              </a:defRPr>
            </a:lvl5pPr>
            <a:lvl6pPr marL="2514600" indent="-228600" algn="ctr" eaLnBrk="0" fontAlgn="base" hangingPunct="0">
              <a:spcBef>
                <a:spcPct val="50000"/>
              </a:spcBef>
              <a:spcAft>
                <a:spcPct val="0"/>
              </a:spcAft>
              <a:defRPr sz="1400">
                <a:solidFill>
                  <a:schemeClr val="tx1"/>
                </a:solidFill>
                <a:latin typeface="Times New Roman" pitchFamily="18" charset="0"/>
                <a:ea typeface="华文楷体" pitchFamily="2" charset="-122"/>
              </a:defRPr>
            </a:lvl6pPr>
            <a:lvl7pPr marL="2971800" indent="-228600" algn="ctr" eaLnBrk="0" fontAlgn="base" hangingPunct="0">
              <a:spcBef>
                <a:spcPct val="50000"/>
              </a:spcBef>
              <a:spcAft>
                <a:spcPct val="0"/>
              </a:spcAft>
              <a:defRPr sz="1400">
                <a:solidFill>
                  <a:schemeClr val="tx1"/>
                </a:solidFill>
                <a:latin typeface="Times New Roman" pitchFamily="18" charset="0"/>
                <a:ea typeface="华文楷体" pitchFamily="2" charset="-122"/>
              </a:defRPr>
            </a:lvl7pPr>
            <a:lvl8pPr marL="3429000" indent="-228600" algn="ctr" eaLnBrk="0" fontAlgn="base" hangingPunct="0">
              <a:spcBef>
                <a:spcPct val="50000"/>
              </a:spcBef>
              <a:spcAft>
                <a:spcPct val="0"/>
              </a:spcAft>
              <a:defRPr sz="1400">
                <a:solidFill>
                  <a:schemeClr val="tx1"/>
                </a:solidFill>
                <a:latin typeface="Times New Roman" pitchFamily="18" charset="0"/>
                <a:ea typeface="华文楷体" pitchFamily="2" charset="-122"/>
              </a:defRPr>
            </a:lvl8pPr>
            <a:lvl9pPr marL="3886200" indent="-228600" algn="ctr" eaLnBrk="0" fontAlgn="base" hangingPunct="0">
              <a:spcBef>
                <a:spcPct val="50000"/>
              </a:spcBef>
              <a:spcAft>
                <a:spcPct val="0"/>
              </a:spcAft>
              <a:defRPr sz="1400">
                <a:solidFill>
                  <a:schemeClr val="tx1"/>
                </a:solidFill>
                <a:latin typeface="Times New Roman" pitchFamily="18" charset="0"/>
                <a:ea typeface="华文楷体" pitchFamily="2" charset="-122"/>
              </a:defRPr>
            </a:lvl9pPr>
          </a:lstStyle>
          <a:p>
            <a:pPr>
              <a:spcBef>
                <a:spcPct val="0"/>
              </a:spcBef>
              <a:defRPr/>
            </a:pPr>
            <a:r>
              <a:rPr lang="en-US" altLang="zh-CN" sz="1500" dirty="0">
                <a:latin typeface="宋体" pitchFamily="2" charset="-122"/>
                <a:ea typeface="华文新魏" pitchFamily="2" charset="-122"/>
              </a:rPr>
              <a:t>《Python</a:t>
            </a:r>
            <a:r>
              <a:rPr lang="zh-CN" altLang="en-US" sz="1500" dirty="0">
                <a:latin typeface="宋体" pitchFamily="2" charset="-122"/>
                <a:ea typeface="华文新魏" pitchFamily="2" charset="-122"/>
              </a:rPr>
              <a:t>程序设计教程</a:t>
            </a:r>
            <a:r>
              <a:rPr lang="en-US" altLang="zh-CN" sz="1500" dirty="0">
                <a:latin typeface="宋体" pitchFamily="2" charset="-122"/>
                <a:ea typeface="华文新魏" pitchFamily="2" charset="-122"/>
              </a:rPr>
              <a:t>》</a:t>
            </a:r>
            <a:r>
              <a:rPr lang="zh-CN" altLang="en-US" sz="1500" dirty="0">
                <a:latin typeface="宋体" pitchFamily="2" charset="-122"/>
                <a:ea typeface="华文新魏" pitchFamily="2" charset="-122"/>
              </a:rPr>
              <a:t>第</a:t>
            </a:r>
            <a:r>
              <a:rPr lang="en-US" altLang="zh-CN" sz="1500" dirty="0">
                <a:latin typeface="宋体" pitchFamily="2" charset="-122"/>
                <a:ea typeface="华文新魏" pitchFamily="2" charset="-122"/>
              </a:rPr>
              <a:t>2</a:t>
            </a:r>
            <a:r>
              <a:rPr lang="zh-CN" altLang="en-US" sz="1500" dirty="0">
                <a:latin typeface="宋体" pitchFamily="2" charset="-122"/>
                <a:ea typeface="华文新魏" pitchFamily="2" charset="-122"/>
              </a:rPr>
              <a:t>版</a:t>
            </a:r>
            <a:endParaRPr lang="en-US" altLang="zh-CN" sz="1500" dirty="0">
              <a:latin typeface="宋体" pitchFamily="2" charset="-122"/>
              <a:ea typeface="华文新魏" pitchFamily="2" charset="-122"/>
            </a:endParaRPr>
          </a:p>
        </p:txBody>
      </p:sp>
      <p:sp>
        <p:nvSpPr>
          <p:cNvPr id="1032" name="Rectangle 11"/>
          <p:cNvSpPr>
            <a:spLocks noChangeArrowheads="1"/>
          </p:cNvSpPr>
          <p:nvPr/>
        </p:nvSpPr>
        <p:spPr bwMode="auto">
          <a:xfrm>
            <a:off x="0" y="1"/>
            <a:ext cx="9264349" cy="981075"/>
          </a:xfrm>
          <a:prstGeom prst="rect">
            <a:avLst/>
          </a:prstGeom>
          <a:solidFill>
            <a:srgbClr val="7030A0"/>
          </a:solidFill>
          <a:ln>
            <a:noFill/>
          </a:ln>
        </p:spPr>
        <p:txBody>
          <a:bodyPr wrap="none" anchor="ctr"/>
          <a:lstStyle>
            <a:lvl1pPr>
              <a:defRPr sz="1400">
                <a:solidFill>
                  <a:schemeClr val="tx1"/>
                </a:solidFill>
                <a:latin typeface="Times New Roman" pitchFamily="18" charset="0"/>
                <a:ea typeface="华文楷体" pitchFamily="2" charset="-122"/>
              </a:defRPr>
            </a:lvl1pPr>
            <a:lvl2pPr marL="742950" indent="-285750">
              <a:defRPr sz="1400">
                <a:solidFill>
                  <a:schemeClr val="tx1"/>
                </a:solidFill>
                <a:latin typeface="Times New Roman" pitchFamily="18" charset="0"/>
                <a:ea typeface="华文楷体" pitchFamily="2" charset="-122"/>
              </a:defRPr>
            </a:lvl2pPr>
            <a:lvl3pPr marL="1143000" indent="-228600">
              <a:defRPr sz="1400">
                <a:solidFill>
                  <a:schemeClr val="tx1"/>
                </a:solidFill>
                <a:latin typeface="Times New Roman" pitchFamily="18" charset="0"/>
                <a:ea typeface="华文楷体" pitchFamily="2" charset="-122"/>
              </a:defRPr>
            </a:lvl3pPr>
            <a:lvl4pPr marL="1600200" indent="-228600">
              <a:defRPr sz="1400">
                <a:solidFill>
                  <a:schemeClr val="tx1"/>
                </a:solidFill>
                <a:latin typeface="Times New Roman" pitchFamily="18" charset="0"/>
                <a:ea typeface="华文楷体" pitchFamily="2" charset="-122"/>
              </a:defRPr>
            </a:lvl4pPr>
            <a:lvl5pPr marL="2057400" indent="-228600">
              <a:defRPr sz="1400">
                <a:solidFill>
                  <a:schemeClr val="tx1"/>
                </a:solidFill>
                <a:latin typeface="Times New Roman" pitchFamily="18" charset="0"/>
                <a:ea typeface="华文楷体" pitchFamily="2" charset="-122"/>
              </a:defRPr>
            </a:lvl5pPr>
            <a:lvl6pPr marL="2514600" indent="-228600" algn="ctr" eaLnBrk="0" fontAlgn="base" hangingPunct="0">
              <a:spcBef>
                <a:spcPct val="50000"/>
              </a:spcBef>
              <a:spcAft>
                <a:spcPct val="0"/>
              </a:spcAft>
              <a:defRPr sz="1400">
                <a:solidFill>
                  <a:schemeClr val="tx1"/>
                </a:solidFill>
                <a:latin typeface="Times New Roman" pitchFamily="18" charset="0"/>
                <a:ea typeface="华文楷体" pitchFamily="2" charset="-122"/>
              </a:defRPr>
            </a:lvl6pPr>
            <a:lvl7pPr marL="2971800" indent="-228600" algn="ctr" eaLnBrk="0" fontAlgn="base" hangingPunct="0">
              <a:spcBef>
                <a:spcPct val="50000"/>
              </a:spcBef>
              <a:spcAft>
                <a:spcPct val="0"/>
              </a:spcAft>
              <a:defRPr sz="1400">
                <a:solidFill>
                  <a:schemeClr val="tx1"/>
                </a:solidFill>
                <a:latin typeface="Times New Roman" pitchFamily="18" charset="0"/>
                <a:ea typeface="华文楷体" pitchFamily="2" charset="-122"/>
              </a:defRPr>
            </a:lvl7pPr>
            <a:lvl8pPr marL="3429000" indent="-228600" algn="ctr" eaLnBrk="0" fontAlgn="base" hangingPunct="0">
              <a:spcBef>
                <a:spcPct val="50000"/>
              </a:spcBef>
              <a:spcAft>
                <a:spcPct val="0"/>
              </a:spcAft>
              <a:defRPr sz="1400">
                <a:solidFill>
                  <a:schemeClr val="tx1"/>
                </a:solidFill>
                <a:latin typeface="Times New Roman" pitchFamily="18" charset="0"/>
                <a:ea typeface="华文楷体" pitchFamily="2" charset="-122"/>
              </a:defRPr>
            </a:lvl8pPr>
            <a:lvl9pPr marL="3886200" indent="-228600" algn="ctr" eaLnBrk="0" fontAlgn="base" hangingPunct="0">
              <a:spcBef>
                <a:spcPct val="50000"/>
              </a:spcBef>
              <a:spcAft>
                <a:spcPct val="0"/>
              </a:spcAft>
              <a:defRPr sz="1400">
                <a:solidFill>
                  <a:schemeClr val="tx1"/>
                </a:solidFill>
                <a:latin typeface="Times New Roman" pitchFamily="18" charset="0"/>
                <a:ea typeface="华文楷体" pitchFamily="2" charset="-122"/>
              </a:defRPr>
            </a:lvl9pPr>
          </a:lstStyle>
          <a:p>
            <a:pPr>
              <a:defRPr/>
            </a:pPr>
            <a:endParaRPr lang="zh-CN" altLang="en-US" sz="1400"/>
          </a:p>
        </p:txBody>
      </p:sp>
      <p:sp>
        <p:nvSpPr>
          <p:cNvPr id="1033" name="Rectangle 12"/>
          <p:cNvSpPr>
            <a:spLocks noGrp="1" noChangeArrowheads="1"/>
          </p:cNvSpPr>
          <p:nvPr>
            <p:ph type="title"/>
          </p:nvPr>
        </p:nvSpPr>
        <p:spPr bwMode="black">
          <a:xfrm>
            <a:off x="334434" y="0"/>
            <a:ext cx="892991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rmAutofit/>
          </a:bodyPr>
          <a:lstStyle/>
          <a:p>
            <a:pPr lvl="0"/>
            <a:r>
              <a:rPr lang="en-US" altLang="en-US" dirty="0"/>
              <a:t>Click to edit </a:t>
            </a:r>
            <a:br>
              <a:rPr lang="en-US" altLang="en-US" dirty="0"/>
            </a:br>
            <a:r>
              <a:rPr lang="en-US" altLang="en-US" dirty="0"/>
              <a:t>Master title style</a:t>
            </a:r>
          </a:p>
        </p:txBody>
      </p:sp>
      <p:sp>
        <p:nvSpPr>
          <p:cNvPr id="1034" name="Rectangle 7"/>
          <p:cNvSpPr>
            <a:spLocks noChangeArrowheads="1"/>
          </p:cNvSpPr>
          <p:nvPr/>
        </p:nvSpPr>
        <p:spPr bwMode="auto">
          <a:xfrm>
            <a:off x="10560496" y="6524625"/>
            <a:ext cx="1297071" cy="330200"/>
          </a:xfrm>
          <a:prstGeom prst="rect">
            <a:avLst/>
          </a:prstGeom>
          <a:solidFill>
            <a:srgbClr val="7030A0"/>
          </a:solidFill>
          <a:ln w="12700">
            <a:solidFill>
              <a:schemeClr val="accent1"/>
            </a:solidFill>
            <a:miter lim="800000"/>
            <a:headEnd/>
            <a:tailEnd/>
          </a:ln>
        </p:spPr>
        <p:txBody>
          <a:bodyPr wrap="none" anchor="ctr"/>
          <a:lstStyle>
            <a:lvl1pPr>
              <a:defRPr sz="1400">
                <a:solidFill>
                  <a:schemeClr val="tx1"/>
                </a:solidFill>
                <a:latin typeface="Times New Roman" pitchFamily="18" charset="0"/>
                <a:ea typeface="华文楷体" pitchFamily="2" charset="-122"/>
              </a:defRPr>
            </a:lvl1pPr>
            <a:lvl2pPr marL="742950" indent="-285750">
              <a:defRPr sz="1400">
                <a:solidFill>
                  <a:schemeClr val="tx1"/>
                </a:solidFill>
                <a:latin typeface="Times New Roman" pitchFamily="18" charset="0"/>
                <a:ea typeface="华文楷体" pitchFamily="2" charset="-122"/>
              </a:defRPr>
            </a:lvl2pPr>
            <a:lvl3pPr marL="1143000" indent="-228600">
              <a:defRPr sz="1400">
                <a:solidFill>
                  <a:schemeClr val="tx1"/>
                </a:solidFill>
                <a:latin typeface="Times New Roman" pitchFamily="18" charset="0"/>
                <a:ea typeface="华文楷体" pitchFamily="2" charset="-122"/>
              </a:defRPr>
            </a:lvl3pPr>
            <a:lvl4pPr marL="1600200" indent="-228600">
              <a:defRPr sz="1400">
                <a:solidFill>
                  <a:schemeClr val="tx1"/>
                </a:solidFill>
                <a:latin typeface="Times New Roman" pitchFamily="18" charset="0"/>
                <a:ea typeface="华文楷体" pitchFamily="2" charset="-122"/>
              </a:defRPr>
            </a:lvl4pPr>
            <a:lvl5pPr marL="2057400" indent="-228600">
              <a:defRPr sz="1400">
                <a:solidFill>
                  <a:schemeClr val="tx1"/>
                </a:solidFill>
                <a:latin typeface="Times New Roman" pitchFamily="18" charset="0"/>
                <a:ea typeface="华文楷体" pitchFamily="2" charset="-122"/>
              </a:defRPr>
            </a:lvl5pPr>
            <a:lvl6pPr marL="2514600" indent="-228600" algn="ctr" eaLnBrk="0" fontAlgn="base" hangingPunct="0">
              <a:spcBef>
                <a:spcPct val="50000"/>
              </a:spcBef>
              <a:spcAft>
                <a:spcPct val="0"/>
              </a:spcAft>
              <a:defRPr sz="1400">
                <a:solidFill>
                  <a:schemeClr val="tx1"/>
                </a:solidFill>
                <a:latin typeface="Times New Roman" pitchFamily="18" charset="0"/>
                <a:ea typeface="华文楷体" pitchFamily="2" charset="-122"/>
              </a:defRPr>
            </a:lvl6pPr>
            <a:lvl7pPr marL="2971800" indent="-228600" algn="ctr" eaLnBrk="0" fontAlgn="base" hangingPunct="0">
              <a:spcBef>
                <a:spcPct val="50000"/>
              </a:spcBef>
              <a:spcAft>
                <a:spcPct val="0"/>
              </a:spcAft>
              <a:defRPr sz="1400">
                <a:solidFill>
                  <a:schemeClr val="tx1"/>
                </a:solidFill>
                <a:latin typeface="Times New Roman" pitchFamily="18" charset="0"/>
                <a:ea typeface="华文楷体" pitchFamily="2" charset="-122"/>
              </a:defRPr>
            </a:lvl7pPr>
            <a:lvl8pPr marL="3429000" indent="-228600" algn="ctr" eaLnBrk="0" fontAlgn="base" hangingPunct="0">
              <a:spcBef>
                <a:spcPct val="50000"/>
              </a:spcBef>
              <a:spcAft>
                <a:spcPct val="0"/>
              </a:spcAft>
              <a:defRPr sz="1400">
                <a:solidFill>
                  <a:schemeClr val="tx1"/>
                </a:solidFill>
                <a:latin typeface="Times New Roman" pitchFamily="18" charset="0"/>
                <a:ea typeface="华文楷体" pitchFamily="2" charset="-122"/>
              </a:defRPr>
            </a:lvl8pPr>
            <a:lvl9pPr marL="3886200" indent="-228600" algn="ctr" eaLnBrk="0" fontAlgn="base" hangingPunct="0">
              <a:spcBef>
                <a:spcPct val="50000"/>
              </a:spcBef>
              <a:spcAft>
                <a:spcPct val="0"/>
              </a:spcAft>
              <a:defRPr sz="1400">
                <a:solidFill>
                  <a:schemeClr val="tx1"/>
                </a:solidFill>
                <a:latin typeface="Times New Roman" pitchFamily="18" charset="0"/>
                <a:ea typeface="华文楷体" pitchFamily="2" charset="-122"/>
              </a:defRPr>
            </a:lvl9pPr>
          </a:lstStyle>
          <a:p>
            <a:pPr>
              <a:defRPr/>
            </a:pPr>
            <a:endParaRPr lang="zh-CN" altLang="en-US" sz="1400"/>
          </a:p>
        </p:txBody>
      </p:sp>
      <p:sp>
        <p:nvSpPr>
          <p:cNvPr id="1035" name="Text Box 13"/>
          <p:cNvSpPr txBox="1">
            <a:spLocks noChangeArrowheads="1"/>
          </p:cNvSpPr>
          <p:nvPr/>
        </p:nvSpPr>
        <p:spPr bwMode="auto">
          <a:xfrm>
            <a:off x="10657418" y="6594475"/>
            <a:ext cx="1200149"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4000" tIns="10800" rIns="54000" bIns="10800">
            <a:spAutoFit/>
          </a:bodyPr>
          <a:lstStyle>
            <a:lvl1pPr>
              <a:defRPr sz="1400">
                <a:solidFill>
                  <a:schemeClr val="tx1"/>
                </a:solidFill>
                <a:latin typeface="Times New Roman" panose="02020603050405020304" pitchFamily="18" charset="0"/>
                <a:ea typeface="华文楷体" panose="02010600040101010101" pitchFamily="2" charset="-122"/>
              </a:defRPr>
            </a:lvl1pPr>
            <a:lvl2pPr marL="742950" indent="-285750">
              <a:defRPr sz="1400">
                <a:solidFill>
                  <a:schemeClr val="tx1"/>
                </a:solidFill>
                <a:latin typeface="Times New Roman" panose="02020603050405020304" pitchFamily="18" charset="0"/>
                <a:ea typeface="华文楷体" panose="02010600040101010101" pitchFamily="2" charset="-122"/>
              </a:defRPr>
            </a:lvl2pPr>
            <a:lvl3pPr marL="1143000" indent="-228600">
              <a:defRPr sz="1400">
                <a:solidFill>
                  <a:schemeClr val="tx1"/>
                </a:solidFill>
                <a:latin typeface="Times New Roman" panose="02020603050405020304" pitchFamily="18" charset="0"/>
                <a:ea typeface="华文楷体" panose="02010600040101010101" pitchFamily="2" charset="-122"/>
              </a:defRPr>
            </a:lvl3pPr>
            <a:lvl4pPr marL="1600200" indent="-228600">
              <a:defRPr sz="1400">
                <a:solidFill>
                  <a:schemeClr val="tx1"/>
                </a:solidFill>
                <a:latin typeface="Times New Roman" panose="02020603050405020304" pitchFamily="18" charset="0"/>
                <a:ea typeface="华文楷体" panose="02010600040101010101" pitchFamily="2" charset="-122"/>
              </a:defRPr>
            </a:lvl4pPr>
            <a:lvl5pPr marL="2057400" indent="-228600">
              <a:defRPr sz="1400">
                <a:solidFill>
                  <a:schemeClr val="tx1"/>
                </a:solidFill>
                <a:latin typeface="Times New Roman" panose="02020603050405020304" pitchFamily="18" charset="0"/>
                <a:ea typeface="华文楷体" panose="02010600040101010101" pitchFamily="2" charset="-122"/>
              </a:defRPr>
            </a:lvl5pPr>
            <a:lvl6pPr marL="2514600" indent="-228600" algn="ctr" eaLnBrk="0" fontAlgn="base" hangingPunct="0">
              <a:spcBef>
                <a:spcPct val="50000"/>
              </a:spcBef>
              <a:spcAft>
                <a:spcPct val="0"/>
              </a:spcAft>
              <a:defRPr sz="1400">
                <a:solidFill>
                  <a:schemeClr val="tx1"/>
                </a:solidFill>
                <a:latin typeface="Times New Roman" panose="02020603050405020304" pitchFamily="18" charset="0"/>
                <a:ea typeface="华文楷体" panose="02010600040101010101" pitchFamily="2" charset="-122"/>
              </a:defRPr>
            </a:lvl6pPr>
            <a:lvl7pPr marL="2971800" indent="-228600" algn="ctr" eaLnBrk="0" fontAlgn="base" hangingPunct="0">
              <a:spcBef>
                <a:spcPct val="50000"/>
              </a:spcBef>
              <a:spcAft>
                <a:spcPct val="0"/>
              </a:spcAft>
              <a:defRPr sz="1400">
                <a:solidFill>
                  <a:schemeClr val="tx1"/>
                </a:solidFill>
                <a:latin typeface="Times New Roman" panose="02020603050405020304" pitchFamily="18" charset="0"/>
                <a:ea typeface="华文楷体" panose="02010600040101010101" pitchFamily="2" charset="-122"/>
              </a:defRPr>
            </a:lvl7pPr>
            <a:lvl8pPr marL="3429000" indent="-228600" algn="ctr" eaLnBrk="0" fontAlgn="base" hangingPunct="0">
              <a:spcBef>
                <a:spcPct val="50000"/>
              </a:spcBef>
              <a:spcAft>
                <a:spcPct val="0"/>
              </a:spcAft>
              <a:defRPr sz="1400">
                <a:solidFill>
                  <a:schemeClr val="tx1"/>
                </a:solidFill>
                <a:latin typeface="Times New Roman" panose="02020603050405020304" pitchFamily="18" charset="0"/>
                <a:ea typeface="华文楷体" panose="02010600040101010101" pitchFamily="2" charset="-122"/>
              </a:defRPr>
            </a:lvl8pPr>
            <a:lvl9pPr marL="3886200" indent="-228600" algn="ctr" eaLnBrk="0" fontAlgn="base" hangingPunct="0">
              <a:spcBef>
                <a:spcPct val="50000"/>
              </a:spcBef>
              <a:spcAft>
                <a:spcPct val="0"/>
              </a:spcAft>
              <a:defRPr sz="1400">
                <a:solidFill>
                  <a:schemeClr val="tx1"/>
                </a:solidFill>
                <a:latin typeface="Times New Roman" panose="02020603050405020304" pitchFamily="18" charset="0"/>
                <a:ea typeface="华文楷体" panose="02010600040101010101" pitchFamily="2" charset="-122"/>
              </a:defRPr>
            </a:lvl9pPr>
          </a:lstStyle>
          <a:p>
            <a:pPr>
              <a:spcBef>
                <a:spcPct val="0"/>
              </a:spcBef>
            </a:pPr>
            <a:r>
              <a:rPr lang="zh-CN" altLang="en-US" sz="1200" b="1">
                <a:solidFill>
                  <a:schemeClr val="bg1"/>
                </a:solidFill>
                <a:ea typeface="宋体" panose="02010600030101010101" pitchFamily="2" charset="-122"/>
              </a:rPr>
              <a:t>第</a:t>
            </a:r>
            <a:r>
              <a:rPr lang="en-US" altLang="en-US" sz="1200" b="1">
                <a:solidFill>
                  <a:schemeClr val="bg1"/>
                </a:solidFill>
                <a:ea typeface="宋体" panose="02010600030101010101" pitchFamily="2" charset="-122"/>
              </a:rPr>
              <a:t> </a:t>
            </a:r>
            <a:fld id="{8C4C2D12-2C7D-426C-AE05-F8D846170691}" type="slidenum">
              <a:rPr lang="en-US" altLang="en-US" sz="1200" b="1">
                <a:solidFill>
                  <a:schemeClr val="bg1"/>
                </a:solidFill>
                <a:ea typeface="宋体" panose="02010600030101010101" pitchFamily="2" charset="-122"/>
              </a:rPr>
              <a:pPr>
                <a:spcBef>
                  <a:spcPct val="0"/>
                </a:spcBef>
              </a:pPr>
              <a:t>‹#›</a:t>
            </a:fld>
            <a:r>
              <a:rPr lang="zh-CN" altLang="en-US" sz="1200" b="1">
                <a:solidFill>
                  <a:schemeClr val="bg1"/>
                </a:solidFill>
                <a:ea typeface="宋体" panose="02010600030101010101" pitchFamily="2" charset="-122"/>
              </a:rPr>
              <a:t> 页</a:t>
            </a:r>
          </a:p>
        </p:txBody>
      </p:sp>
      <p:sp>
        <p:nvSpPr>
          <p:cNvPr id="1037" name="Text Box 23"/>
          <p:cNvSpPr txBox="1">
            <a:spLocks noChangeArrowheads="1"/>
          </p:cNvSpPr>
          <p:nvPr/>
        </p:nvSpPr>
        <p:spPr bwMode="auto">
          <a:xfrm>
            <a:off x="334434" y="6525344"/>
            <a:ext cx="1536700" cy="328062"/>
          </a:xfrm>
          <a:prstGeom prst="rect">
            <a:avLst/>
          </a:prstGeom>
          <a:solidFill>
            <a:srgbClr val="7030A0"/>
          </a:solidFill>
          <a:ln>
            <a:noFill/>
          </a:ln>
        </p:spPr>
        <p:txBody>
          <a:bodyPr lIns="45720" tIns="72009" rIns="45720" bIns="72009">
            <a:spAutoFit/>
          </a:bodyPr>
          <a:lstStyle>
            <a:lvl1pPr>
              <a:defRPr sz="1400">
                <a:solidFill>
                  <a:schemeClr val="tx1"/>
                </a:solidFill>
                <a:latin typeface="Times New Roman" pitchFamily="18" charset="0"/>
                <a:ea typeface="华文楷体" pitchFamily="2" charset="-122"/>
              </a:defRPr>
            </a:lvl1pPr>
            <a:lvl2pPr marL="742950" indent="-285750">
              <a:defRPr sz="1400">
                <a:solidFill>
                  <a:schemeClr val="tx1"/>
                </a:solidFill>
                <a:latin typeface="Times New Roman" pitchFamily="18" charset="0"/>
                <a:ea typeface="华文楷体" pitchFamily="2" charset="-122"/>
              </a:defRPr>
            </a:lvl2pPr>
            <a:lvl3pPr marL="1143000" indent="-228600">
              <a:defRPr sz="1400">
                <a:solidFill>
                  <a:schemeClr val="tx1"/>
                </a:solidFill>
                <a:latin typeface="Times New Roman" pitchFamily="18" charset="0"/>
                <a:ea typeface="华文楷体" pitchFamily="2" charset="-122"/>
              </a:defRPr>
            </a:lvl3pPr>
            <a:lvl4pPr marL="1600200" indent="-228600">
              <a:defRPr sz="1400">
                <a:solidFill>
                  <a:schemeClr val="tx1"/>
                </a:solidFill>
                <a:latin typeface="Times New Roman" pitchFamily="18" charset="0"/>
                <a:ea typeface="华文楷体" pitchFamily="2" charset="-122"/>
              </a:defRPr>
            </a:lvl4pPr>
            <a:lvl5pPr marL="2057400" indent="-228600">
              <a:defRPr sz="1400">
                <a:solidFill>
                  <a:schemeClr val="tx1"/>
                </a:solidFill>
                <a:latin typeface="Times New Roman" pitchFamily="18" charset="0"/>
                <a:ea typeface="华文楷体" pitchFamily="2" charset="-122"/>
              </a:defRPr>
            </a:lvl5pPr>
            <a:lvl6pPr marL="2514600" indent="-228600" algn="ctr" eaLnBrk="0" fontAlgn="base" hangingPunct="0">
              <a:spcBef>
                <a:spcPct val="50000"/>
              </a:spcBef>
              <a:spcAft>
                <a:spcPct val="0"/>
              </a:spcAft>
              <a:defRPr sz="1400">
                <a:solidFill>
                  <a:schemeClr val="tx1"/>
                </a:solidFill>
                <a:latin typeface="Times New Roman" pitchFamily="18" charset="0"/>
                <a:ea typeface="华文楷体" pitchFamily="2" charset="-122"/>
              </a:defRPr>
            </a:lvl6pPr>
            <a:lvl7pPr marL="2971800" indent="-228600" algn="ctr" eaLnBrk="0" fontAlgn="base" hangingPunct="0">
              <a:spcBef>
                <a:spcPct val="50000"/>
              </a:spcBef>
              <a:spcAft>
                <a:spcPct val="0"/>
              </a:spcAft>
              <a:defRPr sz="1400">
                <a:solidFill>
                  <a:schemeClr val="tx1"/>
                </a:solidFill>
                <a:latin typeface="Times New Roman" pitchFamily="18" charset="0"/>
                <a:ea typeface="华文楷体" pitchFamily="2" charset="-122"/>
              </a:defRPr>
            </a:lvl7pPr>
            <a:lvl8pPr marL="3429000" indent="-228600" algn="ctr" eaLnBrk="0" fontAlgn="base" hangingPunct="0">
              <a:spcBef>
                <a:spcPct val="50000"/>
              </a:spcBef>
              <a:spcAft>
                <a:spcPct val="0"/>
              </a:spcAft>
              <a:defRPr sz="1400">
                <a:solidFill>
                  <a:schemeClr val="tx1"/>
                </a:solidFill>
                <a:latin typeface="Times New Roman" pitchFamily="18" charset="0"/>
                <a:ea typeface="华文楷体" pitchFamily="2" charset="-122"/>
              </a:defRPr>
            </a:lvl8pPr>
            <a:lvl9pPr marL="3886200" indent="-228600" algn="ctr" eaLnBrk="0" fontAlgn="base" hangingPunct="0">
              <a:spcBef>
                <a:spcPct val="50000"/>
              </a:spcBef>
              <a:spcAft>
                <a:spcPct val="0"/>
              </a:spcAft>
              <a:defRPr sz="1400">
                <a:solidFill>
                  <a:schemeClr val="tx1"/>
                </a:solidFill>
                <a:latin typeface="Times New Roman" pitchFamily="18" charset="0"/>
                <a:ea typeface="华文楷体" pitchFamily="2" charset="-122"/>
              </a:defRPr>
            </a:lvl9pPr>
          </a:lstStyle>
          <a:p>
            <a:pPr>
              <a:defRPr/>
            </a:pPr>
            <a:fld id="{D676B359-90CF-4BD3-8800-48C6523AC214}" type="datetime1">
              <a:rPr lang="zh-CN" altLang="en-US" sz="1400" smtClean="0">
                <a:solidFill>
                  <a:schemeClr val="tx2"/>
                </a:solidFill>
              </a:rPr>
              <a:pPr>
                <a:defRPr/>
              </a:pPr>
              <a:t>2021/3/9</a:t>
            </a:fld>
            <a:endParaRPr lang="en-US" altLang="zh-CN" sz="1400">
              <a:solidFill>
                <a:schemeClr val="tx2"/>
              </a:solidFill>
            </a:endParaRPr>
          </a:p>
        </p:txBody>
      </p:sp>
      <p:pic>
        <p:nvPicPr>
          <p:cNvPr id="3" name="图片 2"/>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504892" y="68238"/>
            <a:ext cx="2352675" cy="552450"/>
          </a:xfrm>
          <a:prstGeom prst="rect">
            <a:avLst/>
          </a:prstGeom>
        </p:spPr>
      </p:pic>
      <p:sp>
        <p:nvSpPr>
          <p:cNvPr id="14" name="Text Box 23"/>
          <p:cNvSpPr txBox="1">
            <a:spLocks noChangeArrowheads="1"/>
          </p:cNvSpPr>
          <p:nvPr/>
        </p:nvSpPr>
        <p:spPr bwMode="auto">
          <a:xfrm>
            <a:off x="334434" y="6525344"/>
            <a:ext cx="1536700" cy="328062"/>
          </a:xfrm>
          <a:prstGeom prst="rect">
            <a:avLst/>
          </a:prstGeom>
          <a:solidFill>
            <a:srgbClr val="7030A0"/>
          </a:solidFill>
          <a:ln>
            <a:noFill/>
          </a:ln>
        </p:spPr>
        <p:txBody>
          <a:bodyPr lIns="45720" tIns="72009" rIns="45720" bIns="72009">
            <a:spAutoFit/>
          </a:bodyPr>
          <a:lstStyle>
            <a:lvl1pPr>
              <a:defRPr sz="1400">
                <a:solidFill>
                  <a:schemeClr val="tx1"/>
                </a:solidFill>
                <a:latin typeface="Times New Roman" pitchFamily="18" charset="0"/>
                <a:ea typeface="华文楷体" pitchFamily="2" charset="-122"/>
              </a:defRPr>
            </a:lvl1pPr>
            <a:lvl2pPr marL="742950" indent="-285750">
              <a:defRPr sz="1400">
                <a:solidFill>
                  <a:schemeClr val="tx1"/>
                </a:solidFill>
                <a:latin typeface="Times New Roman" pitchFamily="18" charset="0"/>
                <a:ea typeface="华文楷体" pitchFamily="2" charset="-122"/>
              </a:defRPr>
            </a:lvl2pPr>
            <a:lvl3pPr marL="1143000" indent="-228600">
              <a:defRPr sz="1400">
                <a:solidFill>
                  <a:schemeClr val="tx1"/>
                </a:solidFill>
                <a:latin typeface="Times New Roman" pitchFamily="18" charset="0"/>
                <a:ea typeface="华文楷体" pitchFamily="2" charset="-122"/>
              </a:defRPr>
            </a:lvl3pPr>
            <a:lvl4pPr marL="1600200" indent="-228600">
              <a:defRPr sz="1400">
                <a:solidFill>
                  <a:schemeClr val="tx1"/>
                </a:solidFill>
                <a:latin typeface="Times New Roman" pitchFamily="18" charset="0"/>
                <a:ea typeface="华文楷体" pitchFamily="2" charset="-122"/>
              </a:defRPr>
            </a:lvl4pPr>
            <a:lvl5pPr marL="2057400" indent="-228600">
              <a:defRPr sz="1400">
                <a:solidFill>
                  <a:schemeClr val="tx1"/>
                </a:solidFill>
                <a:latin typeface="Times New Roman" pitchFamily="18" charset="0"/>
                <a:ea typeface="华文楷体" pitchFamily="2" charset="-122"/>
              </a:defRPr>
            </a:lvl5pPr>
            <a:lvl6pPr marL="2514600" indent="-228600" algn="ctr" eaLnBrk="0" fontAlgn="base" hangingPunct="0">
              <a:spcBef>
                <a:spcPct val="50000"/>
              </a:spcBef>
              <a:spcAft>
                <a:spcPct val="0"/>
              </a:spcAft>
              <a:defRPr sz="1400">
                <a:solidFill>
                  <a:schemeClr val="tx1"/>
                </a:solidFill>
                <a:latin typeface="Times New Roman" pitchFamily="18" charset="0"/>
                <a:ea typeface="华文楷体" pitchFamily="2" charset="-122"/>
              </a:defRPr>
            </a:lvl6pPr>
            <a:lvl7pPr marL="2971800" indent="-228600" algn="ctr" eaLnBrk="0" fontAlgn="base" hangingPunct="0">
              <a:spcBef>
                <a:spcPct val="50000"/>
              </a:spcBef>
              <a:spcAft>
                <a:spcPct val="0"/>
              </a:spcAft>
              <a:defRPr sz="1400">
                <a:solidFill>
                  <a:schemeClr val="tx1"/>
                </a:solidFill>
                <a:latin typeface="Times New Roman" pitchFamily="18" charset="0"/>
                <a:ea typeface="华文楷体" pitchFamily="2" charset="-122"/>
              </a:defRPr>
            </a:lvl7pPr>
            <a:lvl8pPr marL="3429000" indent="-228600" algn="ctr" eaLnBrk="0" fontAlgn="base" hangingPunct="0">
              <a:spcBef>
                <a:spcPct val="50000"/>
              </a:spcBef>
              <a:spcAft>
                <a:spcPct val="0"/>
              </a:spcAft>
              <a:defRPr sz="1400">
                <a:solidFill>
                  <a:schemeClr val="tx1"/>
                </a:solidFill>
                <a:latin typeface="Times New Roman" pitchFamily="18" charset="0"/>
                <a:ea typeface="华文楷体" pitchFamily="2" charset="-122"/>
              </a:defRPr>
            </a:lvl8pPr>
            <a:lvl9pPr marL="3886200" indent="-228600" algn="ctr" eaLnBrk="0" fontAlgn="base" hangingPunct="0">
              <a:spcBef>
                <a:spcPct val="50000"/>
              </a:spcBef>
              <a:spcAft>
                <a:spcPct val="0"/>
              </a:spcAft>
              <a:defRPr sz="1400">
                <a:solidFill>
                  <a:schemeClr val="tx1"/>
                </a:solidFill>
                <a:latin typeface="Times New Roman" pitchFamily="18" charset="0"/>
                <a:ea typeface="华文楷体" pitchFamily="2" charset="-122"/>
              </a:defRPr>
            </a:lvl9pPr>
          </a:lstStyle>
          <a:p>
            <a:pPr>
              <a:defRPr/>
            </a:pPr>
            <a:fld id="{D676B359-90CF-4BD3-8800-48C6523AC214}" type="datetime1">
              <a:rPr lang="zh-CN" altLang="en-US" sz="1400" smtClean="0">
                <a:solidFill>
                  <a:schemeClr val="tx2"/>
                </a:solidFill>
              </a:rPr>
              <a:pPr>
                <a:defRPr/>
              </a:pPr>
              <a:t>2021/3/9</a:t>
            </a:fld>
            <a:endParaRPr lang="en-US" altLang="zh-CN" sz="1400">
              <a:solidFill>
                <a:schemeClr val="tx2"/>
              </a:solidFill>
            </a:endParaRPr>
          </a:p>
        </p:txBody>
      </p:sp>
    </p:spTree>
    <p:extLst>
      <p:ext uri="{BB962C8B-B14F-4D97-AF65-F5344CB8AC3E}">
        <p14:creationId xmlns:p14="http://schemas.microsoft.com/office/powerpoint/2010/main" val="2181783536"/>
      </p:ext>
    </p:extLst>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 id="2147483991" r:id="rId13"/>
    <p:sldLayoutId id="2147483992" r:id="rId14"/>
    <p:sldLayoutId id="2147483965" r:id="rId15"/>
    <p:sldLayoutId id="2147483977" r:id="rId16"/>
    <p:sldLayoutId id="2147483975" r:id="rId17"/>
  </p:sldLayoutIdLst>
  <p:transition/>
  <p:txStyles>
    <p:titleStyle>
      <a:lvl1pPr algn="l" rtl="0" eaLnBrk="1" fontAlgn="base" hangingPunct="1">
        <a:lnSpc>
          <a:spcPct val="110000"/>
        </a:lnSpc>
        <a:spcBef>
          <a:spcPct val="0"/>
        </a:spcBef>
        <a:spcAft>
          <a:spcPct val="0"/>
        </a:spcAft>
        <a:defRPr sz="3200" b="1">
          <a:solidFill>
            <a:schemeClr val="bg1"/>
          </a:solidFill>
          <a:latin typeface="+mj-lt"/>
          <a:ea typeface="+mj-ea"/>
          <a:cs typeface="+mj-cs"/>
        </a:defRPr>
      </a:lvl1pPr>
      <a:lvl2pPr algn="l" rtl="0" eaLnBrk="1" fontAlgn="base" hangingPunct="1">
        <a:lnSpc>
          <a:spcPct val="85000"/>
        </a:lnSpc>
        <a:spcBef>
          <a:spcPct val="0"/>
        </a:spcBef>
        <a:spcAft>
          <a:spcPct val="0"/>
        </a:spcAft>
        <a:defRPr sz="2600" b="1">
          <a:solidFill>
            <a:schemeClr val="bg1"/>
          </a:solidFill>
          <a:latin typeface="Times New Roman" pitchFamily="18" charset="0"/>
          <a:ea typeface="宋体" pitchFamily="2" charset="-122"/>
        </a:defRPr>
      </a:lvl2pPr>
      <a:lvl3pPr algn="l" rtl="0" eaLnBrk="1" fontAlgn="base" hangingPunct="1">
        <a:lnSpc>
          <a:spcPct val="85000"/>
        </a:lnSpc>
        <a:spcBef>
          <a:spcPct val="0"/>
        </a:spcBef>
        <a:spcAft>
          <a:spcPct val="0"/>
        </a:spcAft>
        <a:defRPr sz="2600" b="1">
          <a:solidFill>
            <a:schemeClr val="bg1"/>
          </a:solidFill>
          <a:latin typeface="Times New Roman" pitchFamily="18" charset="0"/>
          <a:ea typeface="宋体" pitchFamily="2" charset="-122"/>
        </a:defRPr>
      </a:lvl3pPr>
      <a:lvl4pPr algn="l" rtl="0" eaLnBrk="1" fontAlgn="base" hangingPunct="1">
        <a:lnSpc>
          <a:spcPct val="85000"/>
        </a:lnSpc>
        <a:spcBef>
          <a:spcPct val="0"/>
        </a:spcBef>
        <a:spcAft>
          <a:spcPct val="0"/>
        </a:spcAft>
        <a:defRPr sz="2600" b="1">
          <a:solidFill>
            <a:schemeClr val="bg1"/>
          </a:solidFill>
          <a:latin typeface="Times New Roman" pitchFamily="18" charset="0"/>
          <a:ea typeface="宋体" pitchFamily="2" charset="-122"/>
        </a:defRPr>
      </a:lvl4pPr>
      <a:lvl5pPr algn="l" rtl="0" eaLnBrk="1" fontAlgn="base" hangingPunct="1">
        <a:lnSpc>
          <a:spcPct val="85000"/>
        </a:lnSpc>
        <a:spcBef>
          <a:spcPct val="0"/>
        </a:spcBef>
        <a:spcAft>
          <a:spcPct val="0"/>
        </a:spcAft>
        <a:defRPr sz="2600" b="1">
          <a:solidFill>
            <a:schemeClr val="bg1"/>
          </a:solidFill>
          <a:latin typeface="Times New Roman" pitchFamily="18" charset="0"/>
          <a:ea typeface="宋体" pitchFamily="2" charset="-122"/>
        </a:defRPr>
      </a:lvl5pPr>
      <a:lvl6pPr marL="457200" algn="l" rtl="0" eaLnBrk="1" fontAlgn="base" hangingPunct="1">
        <a:lnSpc>
          <a:spcPct val="85000"/>
        </a:lnSpc>
        <a:spcBef>
          <a:spcPct val="0"/>
        </a:spcBef>
        <a:spcAft>
          <a:spcPct val="0"/>
        </a:spcAft>
        <a:defRPr sz="2600" b="1">
          <a:solidFill>
            <a:schemeClr val="bg1"/>
          </a:solidFill>
          <a:latin typeface="Times New Roman" pitchFamily="18" charset="0"/>
          <a:ea typeface="宋体" pitchFamily="2" charset="-122"/>
        </a:defRPr>
      </a:lvl6pPr>
      <a:lvl7pPr marL="914400" algn="l" rtl="0" eaLnBrk="1" fontAlgn="base" hangingPunct="1">
        <a:lnSpc>
          <a:spcPct val="85000"/>
        </a:lnSpc>
        <a:spcBef>
          <a:spcPct val="0"/>
        </a:spcBef>
        <a:spcAft>
          <a:spcPct val="0"/>
        </a:spcAft>
        <a:defRPr sz="2600" b="1">
          <a:solidFill>
            <a:schemeClr val="bg1"/>
          </a:solidFill>
          <a:latin typeface="Times New Roman" pitchFamily="18" charset="0"/>
          <a:ea typeface="宋体" pitchFamily="2" charset="-122"/>
        </a:defRPr>
      </a:lvl7pPr>
      <a:lvl8pPr marL="1371600" algn="l" rtl="0" eaLnBrk="1" fontAlgn="base" hangingPunct="1">
        <a:lnSpc>
          <a:spcPct val="85000"/>
        </a:lnSpc>
        <a:spcBef>
          <a:spcPct val="0"/>
        </a:spcBef>
        <a:spcAft>
          <a:spcPct val="0"/>
        </a:spcAft>
        <a:defRPr sz="2600" b="1">
          <a:solidFill>
            <a:schemeClr val="bg1"/>
          </a:solidFill>
          <a:latin typeface="Times New Roman" pitchFamily="18" charset="0"/>
          <a:ea typeface="宋体" pitchFamily="2" charset="-122"/>
        </a:defRPr>
      </a:lvl8pPr>
      <a:lvl9pPr marL="1828800" algn="l" rtl="0" eaLnBrk="1" fontAlgn="base" hangingPunct="1">
        <a:lnSpc>
          <a:spcPct val="85000"/>
        </a:lnSpc>
        <a:spcBef>
          <a:spcPct val="0"/>
        </a:spcBef>
        <a:spcAft>
          <a:spcPct val="0"/>
        </a:spcAft>
        <a:defRPr sz="2600" b="1">
          <a:solidFill>
            <a:schemeClr val="bg1"/>
          </a:solidFill>
          <a:latin typeface="Times New Roman" pitchFamily="18" charset="0"/>
          <a:ea typeface="宋体" pitchFamily="2" charset="-122"/>
        </a:defRPr>
      </a:lvl9pPr>
    </p:titleStyle>
    <p:bodyStyle>
      <a:lvl1pPr marL="234950" indent="-234950" algn="l" rtl="0" eaLnBrk="1" fontAlgn="base" hangingPunct="1">
        <a:lnSpc>
          <a:spcPct val="110000"/>
        </a:lnSpc>
        <a:spcBef>
          <a:spcPts val="500"/>
        </a:spcBef>
        <a:spcAft>
          <a:spcPts val="500"/>
        </a:spcAft>
        <a:buClr>
          <a:schemeClr val="accent1"/>
        </a:buClr>
        <a:buSzPct val="90000"/>
        <a:buFont typeface="Wingdings" panose="05000000000000000000" pitchFamily="2" charset="2"/>
        <a:buChar char="n"/>
        <a:defRPr sz="2800" b="0">
          <a:solidFill>
            <a:schemeClr val="tx1"/>
          </a:solidFill>
          <a:latin typeface="+mn-lt"/>
          <a:ea typeface="+mn-ea"/>
          <a:cs typeface="+mn-cs"/>
        </a:defRPr>
      </a:lvl1pPr>
      <a:lvl2pPr marL="681038" indent="-234950" algn="l" rtl="0" eaLnBrk="1" fontAlgn="base" hangingPunct="1">
        <a:lnSpc>
          <a:spcPct val="110000"/>
        </a:lnSpc>
        <a:spcBef>
          <a:spcPts val="500"/>
        </a:spcBef>
        <a:spcAft>
          <a:spcPts val="500"/>
        </a:spcAft>
        <a:buClr>
          <a:schemeClr val="accent1"/>
        </a:buClr>
        <a:buSzPct val="75000"/>
        <a:buFont typeface="Wingdings" panose="05000000000000000000" pitchFamily="2" charset="2"/>
        <a:buChar char="u"/>
        <a:defRPr sz="2400" b="0">
          <a:solidFill>
            <a:schemeClr val="tx1"/>
          </a:solidFill>
          <a:latin typeface="+mn-lt"/>
          <a:ea typeface="+mn-ea"/>
        </a:defRPr>
      </a:lvl2pPr>
      <a:lvl3pPr marL="1147763" indent="-234950" algn="l" rtl="0" eaLnBrk="1" fontAlgn="base" hangingPunct="1">
        <a:lnSpc>
          <a:spcPct val="110000"/>
        </a:lnSpc>
        <a:spcBef>
          <a:spcPts val="500"/>
        </a:spcBef>
        <a:spcAft>
          <a:spcPts val="500"/>
        </a:spcAft>
        <a:buClr>
          <a:schemeClr val="accent1"/>
        </a:buClr>
        <a:buSzPct val="65000"/>
        <a:buFont typeface="Wingdings" panose="05000000000000000000" pitchFamily="2" charset="2"/>
        <a:buChar char="Ø"/>
        <a:defRPr sz="2200">
          <a:solidFill>
            <a:schemeClr val="tx1"/>
          </a:solidFill>
          <a:latin typeface="+mn-lt"/>
          <a:ea typeface="+mn-ea"/>
        </a:defRPr>
      </a:lvl3pPr>
      <a:lvl4pPr marL="1604963" indent="-234950" algn="l" rtl="0" eaLnBrk="1" fontAlgn="base" hangingPunct="1">
        <a:lnSpc>
          <a:spcPct val="110000"/>
        </a:lnSpc>
        <a:spcBef>
          <a:spcPts val="500"/>
        </a:spcBef>
        <a:spcAft>
          <a:spcPts val="500"/>
        </a:spcAft>
        <a:buClr>
          <a:schemeClr val="accent1"/>
        </a:buClr>
        <a:buSzPct val="75000"/>
        <a:buChar char="•"/>
        <a:defRPr sz="2200">
          <a:solidFill>
            <a:schemeClr val="tx1"/>
          </a:solidFill>
          <a:latin typeface="+mn-lt"/>
          <a:ea typeface="+mn-ea"/>
        </a:defRPr>
      </a:lvl4pPr>
      <a:lvl5pPr marL="1947863" indent="-228600" algn="l" rtl="0" eaLnBrk="1" fontAlgn="base" hangingPunct="1">
        <a:lnSpc>
          <a:spcPct val="110000"/>
        </a:lnSpc>
        <a:spcBef>
          <a:spcPct val="5000"/>
        </a:spcBef>
        <a:spcAft>
          <a:spcPct val="0"/>
        </a:spcAft>
        <a:buClr>
          <a:schemeClr val="accent1"/>
        </a:buClr>
        <a:buSzPct val="75000"/>
        <a:buChar char="–"/>
        <a:defRPr sz="2000">
          <a:solidFill>
            <a:schemeClr val="tx1"/>
          </a:solidFill>
          <a:latin typeface="+mn-lt"/>
          <a:ea typeface="+mn-ea"/>
        </a:defRPr>
      </a:lvl5pPr>
      <a:lvl6pPr marL="2405063"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6pPr>
      <a:lvl7pPr marL="2862263"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7pPr>
      <a:lvl8pPr marL="3319463"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8pPr>
      <a:lvl9pPr marL="3776663"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zh-CN" dirty="0"/>
              <a:t>第</a:t>
            </a:r>
            <a:r>
              <a:rPr lang="en-US" altLang="zh-CN" dirty="0"/>
              <a:t>2</a:t>
            </a:r>
            <a:r>
              <a:rPr lang="zh-CN" altLang="zh-CN" dirty="0"/>
              <a:t>章</a:t>
            </a:r>
            <a:r>
              <a:rPr lang="en-US" altLang="zh-CN" dirty="0"/>
              <a:t>  Python</a:t>
            </a:r>
            <a:r>
              <a:rPr lang="zh-CN" altLang="zh-CN" dirty="0"/>
              <a:t>语言基础知识</a:t>
            </a:r>
            <a:endParaRPr lang="zh-CN" altLang="en-US" dirty="0"/>
          </a:p>
        </p:txBody>
      </p:sp>
    </p:spTree>
    <p:extLst>
      <p:ext uri="{BB962C8B-B14F-4D97-AF65-F5344CB8AC3E}">
        <p14:creationId xmlns:p14="http://schemas.microsoft.com/office/powerpoint/2010/main" val="401139141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68008" y="1196752"/>
            <a:ext cx="5951984" cy="2446824"/>
          </a:xfrm>
          <a:prstGeom prst="rect">
            <a:avLst/>
          </a:prstGeom>
          <a:ln>
            <a:solidFill>
              <a:srgbClr val="00B050"/>
            </a:solidFill>
          </a:ln>
        </p:spPr>
        <p:txBody>
          <a:bodyPr wrap="square">
            <a:spAutoFit/>
          </a:bodyPr>
          <a:lstStyle/>
          <a:p>
            <a:pPr algn="l"/>
            <a:r>
              <a:rPr lang="en-US" altLang="zh-CN" sz="1800" dirty="0"/>
              <a:t>&gt;&gt;&gt; </a:t>
            </a:r>
            <a:r>
              <a:rPr lang="en-US" altLang="zh-CN" sz="1800" dirty="0" err="1"/>
              <a:t>int</a:t>
            </a:r>
            <a:r>
              <a:rPr lang="en-US" altLang="zh-CN" sz="1800" dirty="0"/>
              <a:t>('0b110', base=0) #</a:t>
            </a:r>
            <a:r>
              <a:rPr lang="zh-CN" altLang="zh-CN" sz="1800" dirty="0"/>
              <a:t>将二进制的数</a:t>
            </a:r>
            <a:r>
              <a:rPr lang="en-US" altLang="zh-CN" sz="1800" dirty="0"/>
              <a:t>110</a:t>
            </a:r>
            <a:r>
              <a:rPr lang="zh-CN" altLang="zh-CN" sz="1800" dirty="0"/>
              <a:t>转换为十进制数</a:t>
            </a:r>
          </a:p>
          <a:p>
            <a:pPr algn="l"/>
            <a:r>
              <a:rPr lang="en-US" altLang="zh-CN" sz="1800" dirty="0"/>
              <a:t>6</a:t>
            </a:r>
            <a:endParaRPr lang="zh-CN" altLang="zh-CN" sz="1800" dirty="0"/>
          </a:p>
          <a:p>
            <a:pPr algn="l"/>
            <a:r>
              <a:rPr lang="en-US" altLang="zh-CN" sz="1800" dirty="0"/>
              <a:t>&gt;&gt;&gt; </a:t>
            </a:r>
            <a:r>
              <a:rPr lang="en-US" altLang="zh-CN" sz="1800" dirty="0" err="1"/>
              <a:t>int</a:t>
            </a:r>
            <a:r>
              <a:rPr lang="en-US" altLang="zh-CN" sz="1800" dirty="0"/>
              <a:t>('110', base=2)</a:t>
            </a:r>
            <a:endParaRPr lang="zh-CN" altLang="zh-CN" sz="1800" dirty="0"/>
          </a:p>
          <a:p>
            <a:pPr algn="l"/>
            <a:r>
              <a:rPr lang="en-US" altLang="zh-CN" sz="1800" dirty="0"/>
              <a:t>6</a:t>
            </a:r>
            <a:endParaRPr lang="zh-CN" altLang="zh-CN" sz="1800" dirty="0"/>
          </a:p>
          <a:p>
            <a:pPr algn="l"/>
            <a:r>
              <a:rPr lang="en-US" altLang="zh-CN" sz="1800" dirty="0"/>
              <a:t>&gt;&gt;&gt; </a:t>
            </a:r>
            <a:r>
              <a:rPr lang="en-US" altLang="zh-CN" sz="1800" dirty="0" err="1"/>
              <a:t>int</a:t>
            </a:r>
            <a:r>
              <a:rPr lang="en-US" altLang="zh-CN" sz="1800" dirty="0"/>
              <a:t>('110', 2)</a:t>
            </a:r>
            <a:endParaRPr lang="zh-CN" altLang="zh-CN" sz="1800" dirty="0"/>
          </a:p>
          <a:p>
            <a:pPr algn="l"/>
            <a:r>
              <a:rPr lang="en-US" altLang="zh-CN" sz="1800" dirty="0"/>
              <a:t>6</a:t>
            </a:r>
            <a:endParaRPr lang="zh-CN" altLang="zh-CN" sz="1800" dirty="0"/>
          </a:p>
        </p:txBody>
      </p:sp>
      <p:sp>
        <p:nvSpPr>
          <p:cNvPr id="3" name="矩形 2"/>
          <p:cNvSpPr/>
          <p:nvPr/>
        </p:nvSpPr>
        <p:spPr>
          <a:xfrm>
            <a:off x="47328" y="1196752"/>
            <a:ext cx="6048672" cy="4524315"/>
          </a:xfrm>
          <a:prstGeom prst="rect">
            <a:avLst/>
          </a:prstGeom>
          <a:ln>
            <a:solidFill>
              <a:srgbClr val="00B050"/>
            </a:solidFill>
          </a:ln>
        </p:spPr>
        <p:txBody>
          <a:bodyPr wrap="square">
            <a:spAutoFit/>
          </a:bodyPr>
          <a:lstStyle/>
          <a:p>
            <a:pPr algn="l"/>
            <a:r>
              <a:rPr lang="en-US" altLang="zh-CN" sz="1800" dirty="0"/>
              <a:t>&gt;&gt;&gt; </a:t>
            </a:r>
            <a:r>
              <a:rPr lang="en-US" altLang="zh-CN" sz="1800" dirty="0" err="1"/>
              <a:t>int</a:t>
            </a:r>
            <a:r>
              <a:rPr lang="en-US" altLang="zh-CN" sz="1800" dirty="0"/>
              <a:t>('1001001',2) #</a:t>
            </a:r>
            <a:r>
              <a:rPr lang="zh-CN" altLang="zh-CN" sz="1800" dirty="0"/>
              <a:t>将二进制的数</a:t>
            </a:r>
            <a:r>
              <a:rPr lang="en-US" altLang="zh-CN" sz="1800" dirty="0"/>
              <a:t>1001001</a:t>
            </a:r>
            <a:r>
              <a:rPr lang="zh-CN" altLang="zh-CN" sz="1800" dirty="0"/>
              <a:t>转换为十进制数</a:t>
            </a:r>
          </a:p>
          <a:p>
            <a:pPr algn="l"/>
            <a:r>
              <a:rPr lang="en-US" altLang="zh-CN" sz="1800" dirty="0"/>
              <a:t>73</a:t>
            </a:r>
            <a:endParaRPr lang="zh-CN" altLang="zh-CN" sz="1800" dirty="0"/>
          </a:p>
          <a:p>
            <a:pPr algn="l"/>
            <a:r>
              <a:rPr lang="en-US" altLang="zh-CN" sz="1800" dirty="0"/>
              <a:t>&gt;&gt;&gt; </a:t>
            </a:r>
            <a:r>
              <a:rPr lang="en-US" altLang="zh-CN" sz="1800" dirty="0" err="1"/>
              <a:t>int</a:t>
            </a:r>
            <a:r>
              <a:rPr lang="en-US" altLang="zh-CN" sz="1800" dirty="0"/>
              <a:t>('2ef',16) #</a:t>
            </a:r>
            <a:r>
              <a:rPr lang="zh-CN" altLang="zh-CN" sz="1800" dirty="0"/>
              <a:t>将十六进制的数</a:t>
            </a:r>
            <a:r>
              <a:rPr lang="en-US" altLang="zh-CN" sz="1800" dirty="0"/>
              <a:t>2ef</a:t>
            </a:r>
            <a:r>
              <a:rPr lang="zh-CN" altLang="zh-CN" sz="1800" dirty="0"/>
              <a:t>转换为十进制数</a:t>
            </a:r>
          </a:p>
          <a:p>
            <a:pPr algn="l"/>
            <a:r>
              <a:rPr lang="en-US" altLang="zh-CN" sz="1800" dirty="0"/>
              <a:t>751</a:t>
            </a:r>
            <a:endParaRPr lang="zh-CN" altLang="zh-CN" sz="1800" dirty="0"/>
          </a:p>
          <a:p>
            <a:pPr algn="l"/>
            <a:r>
              <a:rPr lang="en-US" altLang="zh-CN" sz="1800" dirty="0"/>
              <a:t>&gt;&gt;&gt; </a:t>
            </a:r>
            <a:r>
              <a:rPr lang="en-US" altLang="zh-CN" sz="1800" dirty="0" err="1"/>
              <a:t>int</a:t>
            </a:r>
            <a:r>
              <a:rPr lang="en-US" altLang="zh-CN" sz="1800" dirty="0"/>
              <a:t>('27',8)  #</a:t>
            </a:r>
            <a:r>
              <a:rPr lang="zh-CN" altLang="zh-CN" sz="1800" dirty="0"/>
              <a:t>将八进制的数</a:t>
            </a:r>
            <a:r>
              <a:rPr lang="en-US" altLang="zh-CN" sz="1800" dirty="0"/>
              <a:t>27</a:t>
            </a:r>
            <a:r>
              <a:rPr lang="zh-CN" altLang="zh-CN" sz="1800" dirty="0"/>
              <a:t>转换为十进制数</a:t>
            </a:r>
          </a:p>
          <a:p>
            <a:pPr algn="l"/>
            <a:r>
              <a:rPr lang="en-US" altLang="zh-CN" sz="1800" dirty="0"/>
              <a:t>23</a:t>
            </a:r>
            <a:endParaRPr lang="zh-CN" altLang="zh-CN" sz="1800" dirty="0"/>
          </a:p>
          <a:p>
            <a:pPr algn="l"/>
            <a:r>
              <a:rPr lang="en-US" altLang="zh-CN" sz="1800" dirty="0"/>
              <a:t>&gt;&gt;&gt; </a:t>
            </a:r>
            <a:r>
              <a:rPr lang="en-US" altLang="zh-CN" sz="1800" dirty="0" err="1"/>
              <a:t>int</a:t>
            </a:r>
            <a:r>
              <a:rPr lang="en-US" altLang="zh-CN" sz="1800" dirty="0"/>
              <a:t>('101.001',2)</a:t>
            </a:r>
            <a:endParaRPr lang="zh-CN" altLang="zh-CN" sz="1800" dirty="0"/>
          </a:p>
          <a:p>
            <a:pPr algn="l"/>
            <a:r>
              <a:rPr lang="en-US" altLang="zh-CN" sz="1800" dirty="0" err="1"/>
              <a:t>Traceback</a:t>
            </a:r>
            <a:r>
              <a:rPr lang="en-US" altLang="zh-CN" sz="1800" dirty="0"/>
              <a:t> (most recent call last):</a:t>
            </a:r>
            <a:endParaRPr lang="zh-CN" altLang="zh-CN" sz="1800" dirty="0"/>
          </a:p>
          <a:p>
            <a:pPr algn="l"/>
            <a:r>
              <a:rPr lang="en-US" altLang="zh-CN" sz="1800" dirty="0"/>
              <a:t>  File "&lt;pyshell#25&gt;", line 1, in &lt;module&gt;</a:t>
            </a:r>
            <a:endParaRPr lang="zh-CN" altLang="zh-CN" sz="1800" dirty="0"/>
          </a:p>
          <a:p>
            <a:pPr algn="l"/>
            <a:r>
              <a:rPr lang="en-US" altLang="zh-CN" sz="1800" dirty="0"/>
              <a:t>    </a:t>
            </a:r>
            <a:r>
              <a:rPr lang="en-US" altLang="zh-CN" sz="1800" dirty="0" err="1"/>
              <a:t>int</a:t>
            </a:r>
            <a:r>
              <a:rPr lang="en-US" altLang="zh-CN" sz="1800" dirty="0"/>
              <a:t>('101.001',2)</a:t>
            </a:r>
            <a:endParaRPr lang="zh-CN" altLang="zh-CN" sz="1800" dirty="0"/>
          </a:p>
          <a:p>
            <a:pPr algn="l"/>
            <a:r>
              <a:rPr lang="en-US" altLang="zh-CN" sz="1800" dirty="0" err="1"/>
              <a:t>ValueError</a:t>
            </a:r>
            <a:r>
              <a:rPr lang="en-US" altLang="zh-CN" sz="1800" dirty="0"/>
              <a:t>: invalid literal for </a:t>
            </a:r>
            <a:r>
              <a:rPr lang="en-US" altLang="zh-CN" sz="1800" dirty="0" err="1"/>
              <a:t>int</a:t>
            </a:r>
            <a:r>
              <a:rPr lang="en-US" altLang="zh-CN" sz="1800" dirty="0"/>
              <a:t>() with base 2: '101.001'</a:t>
            </a:r>
            <a:endParaRPr lang="zh-CN" altLang="zh-CN" sz="1800" dirty="0"/>
          </a:p>
        </p:txBody>
      </p:sp>
      <p:sp>
        <p:nvSpPr>
          <p:cNvPr id="4" name="矩形 3"/>
          <p:cNvSpPr/>
          <p:nvPr/>
        </p:nvSpPr>
        <p:spPr>
          <a:xfrm>
            <a:off x="6456040" y="4460919"/>
            <a:ext cx="4032448" cy="1200329"/>
          </a:xfrm>
          <a:prstGeom prst="rect">
            <a:avLst/>
          </a:prstGeom>
        </p:spPr>
        <p:txBody>
          <a:bodyPr wrap="square">
            <a:spAutoFit/>
          </a:bodyPr>
          <a:lstStyle/>
          <a:p>
            <a:pPr algn="l"/>
            <a:r>
              <a:rPr lang="zh-CN" altLang="zh-CN" sz="2400" dirty="0"/>
              <a:t>实际上，</a:t>
            </a:r>
            <a:r>
              <a:rPr lang="en-US" altLang="zh-CN" sz="2400" dirty="0" err="1"/>
              <a:t>int</a:t>
            </a:r>
            <a:r>
              <a:rPr lang="en-US" altLang="zh-CN" sz="2400" dirty="0"/>
              <a:t>('4')</a:t>
            </a:r>
            <a:r>
              <a:rPr lang="zh-CN" altLang="zh-CN" sz="2400" dirty="0"/>
              <a:t>即</a:t>
            </a:r>
            <a:r>
              <a:rPr lang="en-US" altLang="zh-CN" sz="2400" dirty="0" err="1"/>
              <a:t>int</a:t>
            </a:r>
            <a:r>
              <a:rPr lang="en-US" altLang="zh-CN" sz="2400" dirty="0"/>
              <a:t>('4',10)</a:t>
            </a:r>
            <a:r>
              <a:rPr lang="zh-CN" altLang="zh-CN" sz="2400" dirty="0"/>
              <a:t>，</a:t>
            </a:r>
            <a:r>
              <a:rPr lang="en-US" altLang="zh-CN" sz="2400" dirty="0" err="1"/>
              <a:t>int</a:t>
            </a:r>
            <a:r>
              <a:rPr lang="en-US" altLang="zh-CN" sz="2400" dirty="0"/>
              <a:t>('-4')</a:t>
            </a:r>
            <a:r>
              <a:rPr lang="zh-CN" altLang="zh-CN" sz="2400" dirty="0"/>
              <a:t>即</a:t>
            </a:r>
            <a:r>
              <a:rPr lang="en-US" altLang="zh-CN" sz="2400" dirty="0" err="1"/>
              <a:t>int</a:t>
            </a:r>
            <a:r>
              <a:rPr lang="en-US" altLang="zh-CN" sz="2400" dirty="0"/>
              <a:t>('-4',10)</a:t>
            </a:r>
            <a:r>
              <a:rPr lang="zh-CN" altLang="zh-CN" sz="2400" dirty="0"/>
              <a:t>，默认为十进制。</a:t>
            </a:r>
            <a:endParaRPr lang="zh-CN" altLang="en-US" sz="2400" dirty="0"/>
          </a:p>
        </p:txBody>
      </p:sp>
    </p:spTree>
    <p:extLst>
      <p:ext uri="{BB962C8B-B14F-4D97-AF65-F5344CB8AC3E}">
        <p14:creationId xmlns:p14="http://schemas.microsoft.com/office/powerpoint/2010/main" val="52980993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2.1.1 </a:t>
            </a:r>
            <a:r>
              <a:rPr lang="zh-CN" altLang="zh-CN" dirty="0"/>
              <a:t>数据的输入</a:t>
            </a:r>
            <a:endParaRPr lang="zh-CN" altLang="en-US" dirty="0"/>
          </a:p>
        </p:txBody>
      </p:sp>
      <p:sp>
        <p:nvSpPr>
          <p:cNvPr id="3" name="内容占位符 2"/>
          <p:cNvSpPr>
            <a:spLocks noGrp="1"/>
          </p:cNvSpPr>
          <p:nvPr>
            <p:ph idx="1"/>
          </p:nvPr>
        </p:nvSpPr>
        <p:spPr>
          <a:xfrm>
            <a:off x="334434" y="1124745"/>
            <a:ext cx="11523135" cy="1656184"/>
          </a:xfrm>
        </p:spPr>
        <p:txBody>
          <a:bodyPr/>
          <a:lstStyle/>
          <a:p>
            <a:r>
              <a:rPr lang="en-US" altLang="zh-CN" b="1" dirty="0"/>
              <a:t>2. float()</a:t>
            </a:r>
            <a:r>
              <a:rPr lang="zh-CN" altLang="zh-CN" b="1" dirty="0"/>
              <a:t>函数</a:t>
            </a:r>
            <a:endParaRPr lang="zh-CN" altLang="zh-CN" dirty="0"/>
          </a:p>
          <a:p>
            <a:pPr lvl="1"/>
            <a:r>
              <a:rPr lang="zh-CN" altLang="zh-CN" dirty="0"/>
              <a:t>格式：</a:t>
            </a:r>
            <a:r>
              <a:rPr lang="en-US" altLang="zh-CN" dirty="0"/>
              <a:t>float(x=0, /)</a:t>
            </a:r>
            <a:endParaRPr lang="zh-CN" altLang="zh-CN" dirty="0"/>
          </a:p>
          <a:p>
            <a:pPr lvl="1"/>
            <a:r>
              <a:rPr lang="zh-CN" altLang="zh-CN" dirty="0"/>
              <a:t>功能：将一个数字或字符串转换成浮点数。</a:t>
            </a:r>
          </a:p>
        </p:txBody>
      </p:sp>
      <p:sp>
        <p:nvSpPr>
          <p:cNvPr id="4" name="矩形 3"/>
          <p:cNvSpPr/>
          <p:nvPr/>
        </p:nvSpPr>
        <p:spPr>
          <a:xfrm>
            <a:off x="1919536" y="2826509"/>
            <a:ext cx="5328592" cy="3554819"/>
          </a:xfrm>
          <a:prstGeom prst="rect">
            <a:avLst/>
          </a:prstGeom>
        </p:spPr>
        <p:txBody>
          <a:bodyPr wrap="square">
            <a:spAutoFit/>
          </a:bodyPr>
          <a:lstStyle/>
          <a:p>
            <a:pPr algn="l">
              <a:spcBef>
                <a:spcPts val="600"/>
              </a:spcBef>
            </a:pPr>
            <a:r>
              <a:rPr lang="en-US" altLang="zh-CN" sz="1800" dirty="0"/>
              <a:t>&gt;&gt;&gt; float(5)</a:t>
            </a:r>
            <a:endParaRPr lang="zh-CN" altLang="zh-CN" sz="1800" dirty="0"/>
          </a:p>
          <a:p>
            <a:pPr algn="l">
              <a:spcBef>
                <a:spcPts val="600"/>
              </a:spcBef>
            </a:pPr>
            <a:r>
              <a:rPr lang="en-US" altLang="zh-CN" sz="1800" dirty="0"/>
              <a:t>5.0</a:t>
            </a:r>
            <a:endParaRPr lang="zh-CN" altLang="zh-CN" sz="1800" dirty="0"/>
          </a:p>
          <a:p>
            <a:pPr algn="l">
              <a:spcBef>
                <a:spcPts val="600"/>
              </a:spcBef>
            </a:pPr>
            <a:r>
              <a:rPr lang="en-US" altLang="zh-CN" sz="1800" dirty="0"/>
              <a:t>&gt;&gt;&gt; float(5.67)</a:t>
            </a:r>
            <a:endParaRPr lang="zh-CN" altLang="zh-CN" sz="1800" dirty="0"/>
          </a:p>
          <a:p>
            <a:pPr algn="l">
              <a:spcBef>
                <a:spcPts val="600"/>
              </a:spcBef>
            </a:pPr>
            <a:r>
              <a:rPr lang="en-US" altLang="zh-CN" sz="1800" dirty="0"/>
              <a:t>5.67</a:t>
            </a:r>
            <a:endParaRPr lang="zh-CN" altLang="zh-CN" sz="1800" dirty="0"/>
          </a:p>
          <a:p>
            <a:pPr algn="l">
              <a:spcBef>
                <a:spcPts val="600"/>
              </a:spcBef>
            </a:pPr>
            <a:r>
              <a:rPr lang="en-US" altLang="zh-CN" sz="1800" dirty="0"/>
              <a:t>&gt;&gt;&gt; float('5')</a:t>
            </a:r>
            <a:endParaRPr lang="zh-CN" altLang="zh-CN" sz="1800" dirty="0"/>
          </a:p>
          <a:p>
            <a:pPr algn="l">
              <a:spcBef>
                <a:spcPts val="600"/>
              </a:spcBef>
            </a:pPr>
            <a:r>
              <a:rPr lang="en-US" altLang="zh-CN" sz="1800" dirty="0"/>
              <a:t>5.0</a:t>
            </a:r>
            <a:endParaRPr lang="zh-CN" altLang="zh-CN" sz="1800" dirty="0"/>
          </a:p>
          <a:p>
            <a:pPr algn="l">
              <a:spcBef>
                <a:spcPts val="600"/>
              </a:spcBef>
            </a:pPr>
            <a:r>
              <a:rPr lang="en-US" altLang="zh-CN" sz="1800" dirty="0"/>
              <a:t>&gt;&gt;&gt; float('5.67')</a:t>
            </a:r>
            <a:endParaRPr lang="zh-CN" altLang="zh-CN" sz="1800" dirty="0"/>
          </a:p>
          <a:p>
            <a:pPr algn="l">
              <a:spcBef>
                <a:spcPts val="600"/>
              </a:spcBef>
            </a:pPr>
            <a:r>
              <a:rPr lang="en-US" altLang="zh-CN" sz="1800" dirty="0"/>
              <a:t>5.67</a:t>
            </a:r>
            <a:endParaRPr lang="zh-CN" altLang="zh-CN" sz="1800" dirty="0"/>
          </a:p>
          <a:p>
            <a:pPr algn="l">
              <a:spcBef>
                <a:spcPts val="600"/>
              </a:spcBef>
            </a:pPr>
            <a:r>
              <a:rPr lang="en-US" altLang="zh-CN" sz="1800" dirty="0"/>
              <a:t>&gt;&gt;&gt; float('</a:t>
            </a:r>
            <a:r>
              <a:rPr lang="en-US" altLang="zh-CN" sz="1800" dirty="0" err="1"/>
              <a:t>inf</a:t>
            </a:r>
            <a:r>
              <a:rPr lang="en-US" altLang="zh-CN" sz="1800" dirty="0"/>
              <a:t>') #</a:t>
            </a:r>
            <a:r>
              <a:rPr lang="zh-CN" altLang="zh-CN" sz="1800" dirty="0"/>
              <a:t>无穷大，</a:t>
            </a:r>
            <a:r>
              <a:rPr lang="en-US" altLang="zh-CN" sz="1800" dirty="0" err="1"/>
              <a:t>inf</a:t>
            </a:r>
            <a:r>
              <a:rPr lang="zh-CN" altLang="zh-CN" sz="1800" dirty="0"/>
              <a:t>不区分大小写</a:t>
            </a:r>
          </a:p>
          <a:p>
            <a:pPr algn="l">
              <a:spcBef>
                <a:spcPts val="600"/>
              </a:spcBef>
            </a:pPr>
            <a:r>
              <a:rPr lang="en-US" altLang="zh-CN" sz="1800" dirty="0" err="1"/>
              <a:t>Inf</a:t>
            </a:r>
            <a:endParaRPr lang="zh-CN" altLang="zh-CN" sz="1800" dirty="0"/>
          </a:p>
        </p:txBody>
      </p:sp>
    </p:spTree>
    <p:extLst>
      <p:ext uri="{BB962C8B-B14F-4D97-AF65-F5344CB8AC3E}">
        <p14:creationId xmlns:p14="http://schemas.microsoft.com/office/powerpoint/2010/main" val="194194028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2.1.1 </a:t>
            </a:r>
            <a:r>
              <a:rPr lang="zh-CN" altLang="zh-CN" dirty="0"/>
              <a:t>数据的输入</a:t>
            </a:r>
            <a:endParaRPr lang="zh-CN" altLang="en-US" dirty="0"/>
          </a:p>
        </p:txBody>
      </p:sp>
      <p:sp>
        <p:nvSpPr>
          <p:cNvPr id="3" name="内容占位符 2"/>
          <p:cNvSpPr>
            <a:spLocks noGrp="1"/>
          </p:cNvSpPr>
          <p:nvPr>
            <p:ph idx="1"/>
          </p:nvPr>
        </p:nvSpPr>
        <p:spPr>
          <a:xfrm>
            <a:off x="334434" y="1124745"/>
            <a:ext cx="11523135" cy="3456384"/>
          </a:xfrm>
        </p:spPr>
        <p:txBody>
          <a:bodyPr/>
          <a:lstStyle/>
          <a:p>
            <a:r>
              <a:rPr lang="en-US" altLang="zh-CN" b="1" dirty="0"/>
              <a:t>3. </a:t>
            </a:r>
            <a:r>
              <a:rPr lang="en-US" altLang="zh-CN" b="1" dirty="0" err="1"/>
              <a:t>eval</a:t>
            </a:r>
            <a:r>
              <a:rPr lang="en-US" altLang="zh-CN" b="1" dirty="0"/>
              <a:t>()</a:t>
            </a:r>
            <a:r>
              <a:rPr lang="zh-CN" altLang="zh-CN" b="1" dirty="0"/>
              <a:t>函数</a:t>
            </a:r>
            <a:endParaRPr lang="zh-CN" altLang="zh-CN" dirty="0"/>
          </a:p>
          <a:p>
            <a:pPr lvl="1"/>
            <a:r>
              <a:rPr lang="zh-CN" altLang="zh-CN" dirty="0"/>
              <a:t>格式：</a:t>
            </a:r>
            <a:r>
              <a:rPr lang="en-US" altLang="zh-CN" dirty="0" err="1"/>
              <a:t>eval</a:t>
            </a:r>
            <a:r>
              <a:rPr lang="en-US" altLang="zh-CN" dirty="0"/>
              <a:t>(source, </a:t>
            </a:r>
            <a:r>
              <a:rPr lang="en-US" altLang="zh-CN" dirty="0" err="1"/>
              <a:t>globals</a:t>
            </a:r>
            <a:r>
              <a:rPr lang="en-US" altLang="zh-CN" dirty="0"/>
              <a:t>=None, locals=None, /)</a:t>
            </a:r>
            <a:endParaRPr lang="zh-CN" altLang="zh-CN" dirty="0"/>
          </a:p>
          <a:p>
            <a:pPr lvl="1"/>
            <a:r>
              <a:rPr lang="zh-CN" altLang="zh-CN" dirty="0"/>
              <a:t>功能：将</a:t>
            </a:r>
            <a:r>
              <a:rPr lang="en-US" altLang="zh-CN" dirty="0">
                <a:solidFill>
                  <a:srgbClr val="FF0000"/>
                </a:solidFill>
              </a:rPr>
              <a:t>source</a:t>
            </a:r>
            <a:r>
              <a:rPr lang="zh-CN" altLang="en-US" dirty="0">
                <a:solidFill>
                  <a:srgbClr val="FF0000"/>
                </a:solidFill>
              </a:rPr>
              <a:t>字符串</a:t>
            </a:r>
            <a:r>
              <a:rPr lang="zh-CN" altLang="zh-CN" dirty="0">
                <a:solidFill>
                  <a:srgbClr val="FF0000"/>
                </a:solidFill>
              </a:rPr>
              <a:t>当做一个</a:t>
            </a:r>
            <a:r>
              <a:rPr lang="en-US" altLang="zh-CN" dirty="0">
                <a:solidFill>
                  <a:srgbClr val="FF0000"/>
                </a:solidFill>
              </a:rPr>
              <a:t>python</a:t>
            </a:r>
            <a:r>
              <a:rPr lang="zh-CN" altLang="zh-CN" dirty="0">
                <a:solidFill>
                  <a:srgbClr val="FF0000"/>
                </a:solidFill>
              </a:rPr>
              <a:t>表达式进行解析和计算</a:t>
            </a:r>
            <a:r>
              <a:rPr lang="zh-CN" altLang="zh-CN" dirty="0"/>
              <a:t>，返回计算结果。</a:t>
            </a:r>
          </a:p>
          <a:p>
            <a:pPr lvl="1"/>
            <a:r>
              <a:rPr lang="zh-CN" altLang="zh-CN" dirty="0"/>
              <a:t>参数说明：</a:t>
            </a:r>
            <a:r>
              <a:rPr lang="en-US" altLang="zh-CN" dirty="0"/>
              <a:t>source</a:t>
            </a:r>
            <a:r>
              <a:rPr lang="zh-CN" altLang="zh-CN" dirty="0"/>
              <a:t>是一个字符串，这个字符串能表示成</a:t>
            </a:r>
            <a:r>
              <a:rPr lang="en-US" altLang="zh-CN" dirty="0"/>
              <a:t>Python</a:t>
            </a:r>
            <a:r>
              <a:rPr lang="zh-CN" altLang="zh-CN" dirty="0"/>
              <a:t>表达式，或者是能够通过编译的代码；</a:t>
            </a:r>
            <a:r>
              <a:rPr lang="en-US" altLang="zh-CN" dirty="0" err="1"/>
              <a:t>globals</a:t>
            </a:r>
            <a:r>
              <a:rPr lang="zh-CN" altLang="zh-CN" dirty="0"/>
              <a:t>是可选的参数，默认为</a:t>
            </a:r>
            <a:r>
              <a:rPr lang="en-US" altLang="zh-CN" dirty="0"/>
              <a:t>None</a:t>
            </a:r>
            <a:r>
              <a:rPr lang="zh-CN" altLang="zh-CN" dirty="0"/>
              <a:t>，如果设置属性不为</a:t>
            </a:r>
            <a:r>
              <a:rPr lang="en-US" altLang="zh-CN" dirty="0"/>
              <a:t>None</a:t>
            </a:r>
            <a:r>
              <a:rPr lang="zh-CN" altLang="zh-CN" dirty="0"/>
              <a:t>的话，就必须是</a:t>
            </a:r>
            <a:r>
              <a:rPr lang="en-US" altLang="zh-CN" dirty="0"/>
              <a:t>dictionary</a:t>
            </a:r>
            <a:r>
              <a:rPr lang="zh-CN" altLang="zh-CN" dirty="0"/>
              <a:t>对象；</a:t>
            </a:r>
            <a:r>
              <a:rPr lang="en-US" altLang="zh-CN" dirty="0"/>
              <a:t>locals</a:t>
            </a:r>
            <a:r>
              <a:rPr lang="zh-CN" altLang="zh-CN" dirty="0"/>
              <a:t>也是可选的参数，默认为</a:t>
            </a:r>
            <a:r>
              <a:rPr lang="en-US" altLang="zh-CN" dirty="0"/>
              <a:t>None</a:t>
            </a:r>
            <a:r>
              <a:rPr lang="zh-CN" altLang="zh-CN" dirty="0"/>
              <a:t>，如果设置属性不为</a:t>
            </a:r>
            <a:r>
              <a:rPr lang="en-US" altLang="zh-CN" dirty="0"/>
              <a:t>None</a:t>
            </a:r>
            <a:r>
              <a:rPr lang="zh-CN" altLang="zh-CN" dirty="0"/>
              <a:t>的话，可以是任何</a:t>
            </a:r>
            <a:r>
              <a:rPr lang="en-US" altLang="zh-CN" dirty="0"/>
              <a:t>map</a:t>
            </a:r>
            <a:r>
              <a:rPr lang="zh-CN" altLang="zh-CN" dirty="0"/>
              <a:t>对象。</a:t>
            </a:r>
          </a:p>
        </p:txBody>
      </p:sp>
    </p:spTree>
    <p:extLst>
      <p:ext uri="{BB962C8B-B14F-4D97-AF65-F5344CB8AC3E}">
        <p14:creationId xmlns:p14="http://schemas.microsoft.com/office/powerpoint/2010/main" val="162658355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2.1.1 </a:t>
            </a:r>
            <a:r>
              <a:rPr lang="zh-CN" altLang="zh-CN" dirty="0"/>
              <a:t>数据的输入</a:t>
            </a:r>
            <a:endParaRPr lang="zh-CN" altLang="en-US" dirty="0"/>
          </a:p>
        </p:txBody>
      </p:sp>
      <p:sp>
        <p:nvSpPr>
          <p:cNvPr id="3" name="内容占位符 2"/>
          <p:cNvSpPr>
            <a:spLocks noGrp="1"/>
          </p:cNvSpPr>
          <p:nvPr>
            <p:ph idx="1"/>
          </p:nvPr>
        </p:nvSpPr>
        <p:spPr>
          <a:xfrm>
            <a:off x="334434" y="4509120"/>
            <a:ext cx="11308037" cy="1944216"/>
          </a:xfrm>
        </p:spPr>
        <p:txBody>
          <a:bodyPr>
            <a:normAutofit/>
          </a:bodyPr>
          <a:lstStyle/>
          <a:p>
            <a:r>
              <a:rPr lang="zh-CN" altLang="zh-CN" dirty="0"/>
              <a:t>可以看出，</a:t>
            </a:r>
            <a:r>
              <a:rPr lang="en-US" altLang="zh-CN" dirty="0" err="1"/>
              <a:t>eval</a:t>
            </a:r>
            <a:r>
              <a:rPr lang="en-US" altLang="zh-CN" dirty="0"/>
              <a:t>()</a:t>
            </a:r>
            <a:r>
              <a:rPr lang="zh-CN" altLang="zh-CN" dirty="0"/>
              <a:t>函数接收一个字符串参数时，如果字符串中是表达式可以返回表达式的值；如果字符串中是列表、元组或字典还能得到真正的列表、元组或字典；如果字符串中</a:t>
            </a:r>
            <a:r>
              <a:rPr lang="zh-CN" altLang="zh-CN" dirty="0">
                <a:solidFill>
                  <a:srgbClr val="FF0000"/>
                </a:solidFill>
              </a:rPr>
              <a:t>是</a:t>
            </a:r>
            <a:r>
              <a:rPr lang="zh-CN" altLang="zh-CN" dirty="0"/>
              <a:t>能够通过编译的</a:t>
            </a:r>
            <a:r>
              <a:rPr lang="zh-CN" altLang="zh-CN" dirty="0">
                <a:solidFill>
                  <a:srgbClr val="FF0000"/>
                </a:solidFill>
              </a:rPr>
              <a:t>代码</a:t>
            </a:r>
            <a:r>
              <a:rPr lang="zh-CN" altLang="zh-CN" dirty="0"/>
              <a:t>，则可以</a:t>
            </a:r>
            <a:r>
              <a:rPr lang="zh-CN" altLang="zh-CN" dirty="0">
                <a:solidFill>
                  <a:srgbClr val="FF0000"/>
                </a:solidFill>
              </a:rPr>
              <a:t>执行代码</a:t>
            </a:r>
            <a:r>
              <a:rPr lang="zh-CN" altLang="zh-CN" dirty="0"/>
              <a:t>。</a:t>
            </a:r>
            <a:endParaRPr lang="zh-CN" altLang="en-US" dirty="0"/>
          </a:p>
        </p:txBody>
      </p:sp>
      <p:sp>
        <p:nvSpPr>
          <p:cNvPr id="4" name="矩形 3"/>
          <p:cNvSpPr/>
          <p:nvPr/>
        </p:nvSpPr>
        <p:spPr>
          <a:xfrm>
            <a:off x="743744" y="1164228"/>
            <a:ext cx="3048000" cy="3200876"/>
          </a:xfrm>
          <a:prstGeom prst="rect">
            <a:avLst/>
          </a:prstGeom>
          <a:ln>
            <a:solidFill>
              <a:srgbClr val="00B050"/>
            </a:solidFill>
          </a:ln>
        </p:spPr>
        <p:txBody>
          <a:bodyPr wrap="square">
            <a:spAutoFit/>
          </a:bodyPr>
          <a:lstStyle/>
          <a:p>
            <a:pPr algn="l">
              <a:spcBef>
                <a:spcPts val="600"/>
              </a:spcBef>
            </a:pPr>
            <a:r>
              <a:rPr lang="en-US" altLang="zh-CN" sz="1800" dirty="0"/>
              <a:t>&gt;&gt;&gt; x=3</a:t>
            </a:r>
            <a:endParaRPr lang="zh-CN" altLang="zh-CN" sz="1800" dirty="0"/>
          </a:p>
          <a:p>
            <a:pPr algn="l">
              <a:spcBef>
                <a:spcPts val="600"/>
              </a:spcBef>
            </a:pPr>
            <a:r>
              <a:rPr lang="en-US" altLang="zh-CN" sz="1800" dirty="0"/>
              <a:t>&gt;&gt;&gt; </a:t>
            </a:r>
            <a:r>
              <a:rPr lang="en-US" altLang="zh-CN" sz="1800" dirty="0" err="1"/>
              <a:t>eval</a:t>
            </a:r>
            <a:r>
              <a:rPr lang="en-US" altLang="zh-CN" sz="1800" dirty="0"/>
              <a:t>('x+1')</a:t>
            </a:r>
            <a:endParaRPr lang="zh-CN" altLang="zh-CN" sz="1800" dirty="0"/>
          </a:p>
          <a:p>
            <a:pPr algn="l">
              <a:spcBef>
                <a:spcPts val="600"/>
              </a:spcBef>
            </a:pPr>
            <a:r>
              <a:rPr lang="en-US" altLang="zh-CN" sz="1800" dirty="0"/>
              <a:t>4</a:t>
            </a:r>
            <a:endParaRPr lang="zh-CN" altLang="zh-CN" sz="1800" dirty="0"/>
          </a:p>
          <a:p>
            <a:pPr algn="l">
              <a:spcBef>
                <a:spcPts val="600"/>
              </a:spcBef>
            </a:pPr>
            <a:r>
              <a:rPr lang="en-US" altLang="zh-CN" sz="1800" dirty="0"/>
              <a:t>&gt;&gt;&gt; </a:t>
            </a:r>
            <a:r>
              <a:rPr lang="en-US" altLang="zh-CN" sz="1800" dirty="0" err="1"/>
              <a:t>eval</a:t>
            </a:r>
            <a:r>
              <a:rPr lang="en-US" altLang="zh-CN" sz="1800" dirty="0"/>
              <a:t>('3+5')</a:t>
            </a:r>
            <a:endParaRPr lang="zh-CN" altLang="zh-CN" sz="1800" dirty="0"/>
          </a:p>
          <a:p>
            <a:pPr algn="l">
              <a:spcBef>
                <a:spcPts val="600"/>
              </a:spcBef>
            </a:pPr>
            <a:r>
              <a:rPr lang="en-US" altLang="zh-CN" sz="1800" dirty="0"/>
              <a:t>8</a:t>
            </a:r>
            <a:endParaRPr lang="zh-CN" altLang="zh-CN" sz="1800" dirty="0"/>
          </a:p>
          <a:p>
            <a:pPr algn="l">
              <a:spcBef>
                <a:spcPts val="600"/>
              </a:spcBef>
            </a:pPr>
            <a:r>
              <a:rPr lang="en-US" altLang="zh-CN" sz="1800" dirty="0"/>
              <a:t>&gt;&gt;&gt; </a:t>
            </a:r>
            <a:r>
              <a:rPr lang="en-US" altLang="zh-CN" sz="1800" dirty="0" err="1"/>
              <a:t>eval</a:t>
            </a:r>
            <a:r>
              <a:rPr lang="en-US" altLang="zh-CN" sz="1800" dirty="0"/>
              <a:t>('[1,2,3]')</a:t>
            </a:r>
            <a:endParaRPr lang="zh-CN" altLang="zh-CN" sz="1800" dirty="0"/>
          </a:p>
          <a:p>
            <a:pPr algn="l">
              <a:spcBef>
                <a:spcPts val="600"/>
              </a:spcBef>
            </a:pPr>
            <a:r>
              <a:rPr lang="en-US" altLang="zh-CN" sz="1800" dirty="0"/>
              <a:t>[1, 2, 3]</a:t>
            </a:r>
            <a:endParaRPr lang="zh-CN" altLang="zh-CN" sz="1800" dirty="0"/>
          </a:p>
          <a:p>
            <a:pPr algn="l">
              <a:spcBef>
                <a:spcPts val="600"/>
              </a:spcBef>
            </a:pPr>
            <a:r>
              <a:rPr lang="en-US" altLang="zh-CN" sz="1800" dirty="0"/>
              <a:t>&gt;&gt;&gt; </a:t>
            </a:r>
            <a:r>
              <a:rPr lang="en-US" altLang="zh-CN" sz="1800" dirty="0" err="1"/>
              <a:t>eval</a:t>
            </a:r>
            <a:r>
              <a:rPr lang="en-US" altLang="zh-CN" sz="1800" dirty="0"/>
              <a:t>('(1,2,3)')</a:t>
            </a:r>
            <a:endParaRPr lang="zh-CN" altLang="zh-CN" sz="1800" dirty="0"/>
          </a:p>
          <a:p>
            <a:pPr algn="l">
              <a:spcBef>
                <a:spcPts val="600"/>
              </a:spcBef>
            </a:pPr>
            <a:r>
              <a:rPr lang="en-US" altLang="zh-CN" sz="1800" dirty="0"/>
              <a:t>(1, 2, 3)</a:t>
            </a:r>
            <a:endParaRPr lang="zh-CN" altLang="zh-CN" sz="1800" dirty="0"/>
          </a:p>
        </p:txBody>
      </p:sp>
      <p:sp>
        <p:nvSpPr>
          <p:cNvPr id="5" name="矩形 4"/>
          <p:cNvSpPr/>
          <p:nvPr/>
        </p:nvSpPr>
        <p:spPr>
          <a:xfrm>
            <a:off x="4295800" y="1164228"/>
            <a:ext cx="6096000" cy="1615827"/>
          </a:xfrm>
          <a:prstGeom prst="rect">
            <a:avLst/>
          </a:prstGeom>
          <a:ln>
            <a:solidFill>
              <a:srgbClr val="00B050"/>
            </a:solidFill>
          </a:ln>
        </p:spPr>
        <p:txBody>
          <a:bodyPr>
            <a:spAutoFit/>
          </a:bodyPr>
          <a:lstStyle/>
          <a:p>
            <a:pPr algn="l"/>
            <a:r>
              <a:rPr lang="en-US" altLang="zh-CN" sz="1800" dirty="0"/>
              <a:t>&gt;&gt;&gt; </a:t>
            </a:r>
            <a:r>
              <a:rPr lang="en-US" altLang="zh-CN" sz="1800" dirty="0" err="1"/>
              <a:t>eval</a:t>
            </a:r>
            <a:r>
              <a:rPr lang="en-US" altLang="zh-CN" sz="1800" dirty="0"/>
              <a:t>('{1:23,2:32}')</a:t>
            </a:r>
            <a:endParaRPr lang="zh-CN" altLang="zh-CN" sz="1800" dirty="0"/>
          </a:p>
          <a:p>
            <a:pPr algn="l"/>
            <a:r>
              <a:rPr lang="en-US" altLang="zh-CN" sz="1800" dirty="0"/>
              <a:t>{1: 23, 2: 32}</a:t>
            </a:r>
            <a:endParaRPr lang="zh-CN" altLang="zh-CN" sz="1800" dirty="0"/>
          </a:p>
          <a:p>
            <a:pPr algn="l"/>
            <a:r>
              <a:rPr lang="en-US" altLang="zh-CN" sz="1800" dirty="0"/>
              <a:t>&gt;&gt;&gt; </a:t>
            </a:r>
            <a:r>
              <a:rPr lang="en-US" altLang="zh-CN" sz="1800" dirty="0" err="1"/>
              <a:t>eval</a:t>
            </a:r>
            <a:r>
              <a:rPr lang="en-US" altLang="zh-CN" sz="1800" dirty="0"/>
              <a:t>("__import__('</a:t>
            </a:r>
            <a:r>
              <a:rPr lang="en-US" altLang="zh-CN" sz="1800" dirty="0" err="1"/>
              <a:t>os</a:t>
            </a:r>
            <a:r>
              <a:rPr lang="en-US" altLang="zh-CN" sz="1800" dirty="0"/>
              <a:t>').</a:t>
            </a:r>
            <a:r>
              <a:rPr lang="en-US" altLang="zh-CN" sz="1800" dirty="0" err="1"/>
              <a:t>getcwd</a:t>
            </a:r>
            <a:r>
              <a:rPr lang="en-US" altLang="zh-CN" sz="1800" dirty="0"/>
              <a:t>()") #</a:t>
            </a:r>
            <a:r>
              <a:rPr lang="zh-CN" altLang="zh-CN" sz="1800" dirty="0"/>
              <a:t>获取当前目录</a:t>
            </a:r>
          </a:p>
          <a:p>
            <a:pPr algn="l"/>
            <a:r>
              <a:rPr lang="en-US" altLang="zh-CN" sz="1800" dirty="0"/>
              <a:t>'C:\\Users\\lq\\</a:t>
            </a:r>
            <a:r>
              <a:rPr lang="en-US" altLang="zh-CN" sz="1800" dirty="0" err="1"/>
              <a:t>AppData</a:t>
            </a:r>
            <a:r>
              <a:rPr lang="en-US" altLang="zh-CN" sz="1800" dirty="0"/>
              <a:t>\\Local\\Programs\\Python\\Python37'</a:t>
            </a:r>
            <a:endParaRPr lang="zh-CN" altLang="zh-CN" sz="1800" dirty="0"/>
          </a:p>
        </p:txBody>
      </p:sp>
    </p:spTree>
    <p:extLst>
      <p:ext uri="{BB962C8B-B14F-4D97-AF65-F5344CB8AC3E}">
        <p14:creationId xmlns:p14="http://schemas.microsoft.com/office/powerpoint/2010/main" val="302897374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2.1.1 </a:t>
            </a:r>
            <a:r>
              <a:rPr lang="zh-CN" altLang="zh-CN" dirty="0"/>
              <a:t>数据的输入</a:t>
            </a:r>
            <a:endParaRPr lang="zh-CN" altLang="en-US" dirty="0"/>
          </a:p>
        </p:txBody>
      </p:sp>
      <p:sp>
        <p:nvSpPr>
          <p:cNvPr id="3" name="内容占位符 2"/>
          <p:cNvSpPr>
            <a:spLocks noGrp="1"/>
          </p:cNvSpPr>
          <p:nvPr>
            <p:ph idx="1"/>
          </p:nvPr>
        </p:nvSpPr>
        <p:spPr/>
        <p:txBody>
          <a:bodyPr/>
          <a:lstStyle/>
          <a:p>
            <a:r>
              <a:rPr lang="zh-CN" altLang="zh-CN" dirty="0"/>
              <a:t>了解了</a:t>
            </a:r>
            <a:r>
              <a:rPr lang="en-US" altLang="zh-CN" dirty="0" err="1"/>
              <a:t>int</a:t>
            </a:r>
            <a:r>
              <a:rPr lang="en-US" altLang="zh-CN" dirty="0"/>
              <a:t>()</a:t>
            </a:r>
            <a:r>
              <a:rPr lang="zh-CN" altLang="zh-CN" dirty="0"/>
              <a:t>、</a:t>
            </a:r>
            <a:r>
              <a:rPr lang="en-US" altLang="zh-CN" dirty="0"/>
              <a:t>float()</a:t>
            </a:r>
            <a:r>
              <a:rPr lang="zh-CN" altLang="zh-CN" dirty="0"/>
              <a:t>、</a:t>
            </a:r>
            <a:r>
              <a:rPr lang="en-US" altLang="zh-CN" dirty="0" err="1"/>
              <a:t>eval</a:t>
            </a:r>
            <a:r>
              <a:rPr lang="en-US" altLang="zh-CN" dirty="0"/>
              <a:t>()</a:t>
            </a:r>
            <a:r>
              <a:rPr lang="zh-CN" altLang="zh-CN" dirty="0"/>
              <a:t>函数以后，我们继续讨论如何获得数值型数据或其他类型数据。</a:t>
            </a:r>
          </a:p>
        </p:txBody>
      </p:sp>
    </p:spTree>
    <p:extLst>
      <p:ext uri="{BB962C8B-B14F-4D97-AF65-F5344CB8AC3E}">
        <p14:creationId xmlns:p14="http://schemas.microsoft.com/office/powerpoint/2010/main" val="2940365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2.1.1 </a:t>
            </a:r>
            <a:r>
              <a:rPr lang="zh-CN" altLang="zh-CN" dirty="0"/>
              <a:t>数据的输入</a:t>
            </a:r>
            <a:endParaRPr lang="zh-CN" altLang="en-US" dirty="0"/>
          </a:p>
        </p:txBody>
      </p:sp>
      <p:sp>
        <p:nvSpPr>
          <p:cNvPr id="3" name="内容占位符 2"/>
          <p:cNvSpPr>
            <a:spLocks noGrp="1"/>
          </p:cNvSpPr>
          <p:nvPr>
            <p:ph idx="1"/>
          </p:nvPr>
        </p:nvSpPr>
        <p:spPr>
          <a:xfrm>
            <a:off x="6023992" y="1124745"/>
            <a:ext cx="5833577" cy="1656183"/>
          </a:xfrm>
        </p:spPr>
        <p:txBody>
          <a:bodyPr/>
          <a:lstStyle/>
          <a:p>
            <a:r>
              <a:rPr lang="en-US" altLang="zh-CN" dirty="0"/>
              <a:t>x</a:t>
            </a:r>
            <a:r>
              <a:rPr lang="zh-CN" altLang="zh-CN" dirty="0"/>
              <a:t>的值为整数</a:t>
            </a:r>
            <a:r>
              <a:rPr lang="en-US" altLang="zh-CN" dirty="0"/>
              <a:t>100</a:t>
            </a:r>
            <a:r>
              <a:rPr lang="zh-CN" altLang="zh-CN" dirty="0"/>
              <a:t>，此时通过</a:t>
            </a:r>
            <a:r>
              <a:rPr lang="en-US" altLang="zh-CN" dirty="0"/>
              <a:t>input()</a:t>
            </a:r>
            <a:r>
              <a:rPr lang="zh-CN" altLang="zh-CN" dirty="0"/>
              <a:t>函数得到的字符串</a:t>
            </a:r>
            <a:r>
              <a:rPr lang="en-US" altLang="zh-CN" dirty="0"/>
              <a:t>'100'</a:t>
            </a:r>
            <a:r>
              <a:rPr lang="zh-CN" altLang="zh-CN" dirty="0"/>
              <a:t>被</a:t>
            </a:r>
            <a:r>
              <a:rPr lang="en-US" altLang="zh-CN" dirty="0" err="1"/>
              <a:t>int</a:t>
            </a:r>
            <a:r>
              <a:rPr lang="en-US" altLang="zh-CN" dirty="0"/>
              <a:t>()</a:t>
            </a:r>
            <a:r>
              <a:rPr lang="zh-CN" altLang="zh-CN" dirty="0"/>
              <a:t>函数转换成整数</a:t>
            </a:r>
            <a:r>
              <a:rPr lang="en-US" altLang="zh-CN" dirty="0"/>
              <a:t>100</a:t>
            </a:r>
            <a:r>
              <a:rPr lang="zh-CN" altLang="zh-CN" dirty="0"/>
              <a:t>。</a:t>
            </a:r>
          </a:p>
        </p:txBody>
      </p:sp>
      <p:sp>
        <p:nvSpPr>
          <p:cNvPr id="5" name="矩形 4"/>
          <p:cNvSpPr/>
          <p:nvPr/>
        </p:nvSpPr>
        <p:spPr>
          <a:xfrm>
            <a:off x="479376" y="1124744"/>
            <a:ext cx="3600400" cy="2446824"/>
          </a:xfrm>
          <a:prstGeom prst="rect">
            <a:avLst/>
          </a:prstGeom>
        </p:spPr>
        <p:txBody>
          <a:bodyPr wrap="square">
            <a:spAutoFit/>
          </a:bodyPr>
          <a:lstStyle/>
          <a:p>
            <a:pPr algn="l"/>
            <a:r>
              <a:rPr lang="en-US" altLang="zh-CN" sz="1800" dirty="0"/>
              <a:t>&gt;&gt;&gt; x=</a:t>
            </a:r>
            <a:r>
              <a:rPr lang="en-US" altLang="zh-CN" sz="1800" dirty="0" err="1"/>
              <a:t>int</a:t>
            </a:r>
            <a:r>
              <a:rPr lang="en-US" altLang="zh-CN" sz="1800" dirty="0"/>
              <a:t>(input("</a:t>
            </a:r>
            <a:r>
              <a:rPr lang="zh-CN" altLang="zh-CN" sz="1800" dirty="0"/>
              <a:t>请输入</a:t>
            </a:r>
            <a:r>
              <a:rPr lang="en-US" altLang="zh-CN" sz="1800" dirty="0"/>
              <a:t>x</a:t>
            </a:r>
            <a:r>
              <a:rPr lang="zh-CN" altLang="zh-CN" sz="1800" dirty="0"/>
              <a:t>值：</a:t>
            </a:r>
            <a:r>
              <a:rPr lang="en-US" altLang="zh-CN" sz="1800" dirty="0"/>
              <a:t>"))</a:t>
            </a:r>
            <a:endParaRPr lang="zh-CN" altLang="zh-CN" sz="1800" dirty="0"/>
          </a:p>
          <a:p>
            <a:pPr algn="l"/>
            <a:r>
              <a:rPr lang="zh-CN" altLang="zh-CN" sz="1800" dirty="0"/>
              <a:t>请输入</a:t>
            </a:r>
            <a:r>
              <a:rPr lang="en-US" altLang="zh-CN" sz="1800" dirty="0"/>
              <a:t>x</a:t>
            </a:r>
            <a:r>
              <a:rPr lang="zh-CN" altLang="zh-CN" sz="1800" dirty="0"/>
              <a:t>值：</a:t>
            </a:r>
            <a:r>
              <a:rPr lang="en-US" altLang="zh-CN" sz="1800" dirty="0"/>
              <a:t>100</a:t>
            </a:r>
            <a:endParaRPr lang="zh-CN" altLang="zh-CN" sz="1800" dirty="0"/>
          </a:p>
          <a:p>
            <a:pPr algn="l"/>
            <a:r>
              <a:rPr lang="en-US" altLang="zh-CN" sz="1800" dirty="0"/>
              <a:t>&gt;&gt;&gt; x</a:t>
            </a:r>
            <a:endParaRPr lang="zh-CN" altLang="zh-CN" sz="1800" dirty="0"/>
          </a:p>
          <a:p>
            <a:pPr algn="l"/>
            <a:r>
              <a:rPr lang="en-US" altLang="zh-CN" sz="1800" dirty="0"/>
              <a:t>100</a:t>
            </a:r>
            <a:endParaRPr lang="zh-CN" altLang="zh-CN" sz="1800" dirty="0"/>
          </a:p>
          <a:p>
            <a:pPr algn="l"/>
            <a:r>
              <a:rPr lang="en-US" altLang="zh-CN" sz="1800" dirty="0"/>
              <a:t>&gt;&gt;&gt; type(x)</a:t>
            </a:r>
            <a:endParaRPr lang="zh-CN" altLang="zh-CN" sz="1800" dirty="0"/>
          </a:p>
          <a:p>
            <a:pPr algn="l"/>
            <a:r>
              <a:rPr lang="en-US" altLang="zh-CN" sz="1800" dirty="0"/>
              <a:t>&lt;class '</a:t>
            </a:r>
            <a:r>
              <a:rPr lang="en-US" altLang="zh-CN" sz="1800" dirty="0" err="1"/>
              <a:t>int</a:t>
            </a:r>
            <a:r>
              <a:rPr lang="en-US" altLang="zh-CN" sz="1800" dirty="0"/>
              <a:t>'&gt;</a:t>
            </a:r>
            <a:endParaRPr lang="zh-CN" altLang="zh-CN" sz="1800" dirty="0"/>
          </a:p>
        </p:txBody>
      </p:sp>
      <p:sp>
        <p:nvSpPr>
          <p:cNvPr id="6" name="矩形 5"/>
          <p:cNvSpPr/>
          <p:nvPr/>
        </p:nvSpPr>
        <p:spPr>
          <a:xfrm>
            <a:off x="484581" y="3934504"/>
            <a:ext cx="3883227" cy="2446824"/>
          </a:xfrm>
          <a:prstGeom prst="rect">
            <a:avLst/>
          </a:prstGeom>
        </p:spPr>
        <p:txBody>
          <a:bodyPr wrap="square">
            <a:spAutoFit/>
          </a:bodyPr>
          <a:lstStyle/>
          <a:p>
            <a:pPr algn="l"/>
            <a:r>
              <a:rPr lang="en-US" altLang="zh-CN" sz="1800" dirty="0"/>
              <a:t>&gt;&gt;&gt; x=float(input("</a:t>
            </a:r>
            <a:r>
              <a:rPr lang="zh-CN" altLang="zh-CN" sz="1800" dirty="0"/>
              <a:t>请输入</a:t>
            </a:r>
            <a:r>
              <a:rPr lang="en-US" altLang="zh-CN" sz="1800" dirty="0"/>
              <a:t>x</a:t>
            </a:r>
            <a:r>
              <a:rPr lang="zh-CN" altLang="zh-CN" sz="1800" dirty="0"/>
              <a:t>值：</a:t>
            </a:r>
            <a:r>
              <a:rPr lang="en-US" altLang="zh-CN" sz="1800" dirty="0"/>
              <a:t>"))</a:t>
            </a:r>
            <a:endParaRPr lang="zh-CN" altLang="zh-CN" sz="1800" dirty="0"/>
          </a:p>
          <a:p>
            <a:pPr algn="l"/>
            <a:r>
              <a:rPr lang="zh-CN" altLang="zh-CN" sz="1800" dirty="0"/>
              <a:t>请输入</a:t>
            </a:r>
            <a:r>
              <a:rPr lang="en-US" altLang="zh-CN" sz="1800" dirty="0"/>
              <a:t>x</a:t>
            </a:r>
            <a:r>
              <a:rPr lang="zh-CN" altLang="zh-CN" sz="1800" dirty="0"/>
              <a:t>值：</a:t>
            </a:r>
            <a:r>
              <a:rPr lang="en-US" altLang="zh-CN" sz="1800" dirty="0"/>
              <a:t>100</a:t>
            </a:r>
            <a:endParaRPr lang="zh-CN" altLang="zh-CN" sz="1800" dirty="0"/>
          </a:p>
          <a:p>
            <a:pPr algn="l"/>
            <a:r>
              <a:rPr lang="en-US" altLang="zh-CN" sz="1800" dirty="0"/>
              <a:t>&gt;&gt;&gt; x</a:t>
            </a:r>
            <a:endParaRPr lang="zh-CN" altLang="zh-CN" sz="1800" dirty="0"/>
          </a:p>
          <a:p>
            <a:pPr algn="l"/>
            <a:r>
              <a:rPr lang="en-US" altLang="zh-CN" sz="1800" dirty="0"/>
              <a:t>100.0</a:t>
            </a:r>
            <a:endParaRPr lang="zh-CN" altLang="zh-CN" sz="1800" dirty="0"/>
          </a:p>
          <a:p>
            <a:pPr algn="l"/>
            <a:r>
              <a:rPr lang="en-US" altLang="zh-CN" sz="1800" dirty="0"/>
              <a:t>&gt;&gt;&gt; type(x)</a:t>
            </a:r>
            <a:endParaRPr lang="zh-CN" altLang="zh-CN" sz="1800" dirty="0"/>
          </a:p>
          <a:p>
            <a:pPr algn="l"/>
            <a:r>
              <a:rPr lang="en-US" altLang="zh-CN" sz="1800" dirty="0"/>
              <a:t>&lt;class 'float'&gt;</a:t>
            </a:r>
            <a:endParaRPr lang="zh-CN" altLang="zh-CN" sz="1800" dirty="0"/>
          </a:p>
        </p:txBody>
      </p:sp>
      <p:sp>
        <p:nvSpPr>
          <p:cNvPr id="7" name="内容占位符 2"/>
          <p:cNvSpPr txBox="1">
            <a:spLocks/>
          </p:cNvSpPr>
          <p:nvPr/>
        </p:nvSpPr>
        <p:spPr bwMode="auto">
          <a:xfrm>
            <a:off x="5951984" y="4056461"/>
            <a:ext cx="5833577" cy="1656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dash"/>
                <a:miter lim="800000"/>
                <a:headEnd/>
                <a:tailEnd/>
              </a14:hiddenLine>
            </a:ext>
          </a:extLst>
        </p:spPr>
        <p:txBody>
          <a:bodyPr vert="horz" wrap="square" lIns="92075" tIns="46038" rIns="92075" bIns="46038" numCol="1" anchor="t" anchorCtr="0" compatLnSpc="1">
            <a:prstTxWarp prst="textNoShape">
              <a:avLst/>
            </a:prstTxWarp>
            <a:normAutofit/>
          </a:bodyPr>
          <a:lstStyle>
            <a:lvl1pPr marL="234950" indent="-234950" algn="l" rtl="0" eaLnBrk="1" fontAlgn="base" hangingPunct="1">
              <a:lnSpc>
                <a:spcPct val="110000"/>
              </a:lnSpc>
              <a:spcBef>
                <a:spcPts val="500"/>
              </a:spcBef>
              <a:spcAft>
                <a:spcPts val="500"/>
              </a:spcAft>
              <a:buClr>
                <a:schemeClr val="accent1"/>
              </a:buClr>
              <a:buSzPct val="90000"/>
              <a:buFont typeface="Wingdings" panose="05000000000000000000" pitchFamily="2" charset="2"/>
              <a:buChar char="n"/>
              <a:defRPr sz="2800" b="0">
                <a:solidFill>
                  <a:schemeClr val="tx1"/>
                </a:solidFill>
                <a:latin typeface="+mn-lt"/>
                <a:ea typeface="+mn-ea"/>
                <a:cs typeface="+mn-cs"/>
              </a:defRPr>
            </a:lvl1pPr>
            <a:lvl2pPr marL="681038" indent="-234950" algn="l" rtl="0" eaLnBrk="1" fontAlgn="base" hangingPunct="1">
              <a:lnSpc>
                <a:spcPct val="110000"/>
              </a:lnSpc>
              <a:spcBef>
                <a:spcPts val="500"/>
              </a:spcBef>
              <a:spcAft>
                <a:spcPts val="500"/>
              </a:spcAft>
              <a:buClr>
                <a:schemeClr val="accent1"/>
              </a:buClr>
              <a:buSzPct val="75000"/>
              <a:buFont typeface="Wingdings" panose="05000000000000000000" pitchFamily="2" charset="2"/>
              <a:buChar char="u"/>
              <a:defRPr sz="2400" b="0">
                <a:solidFill>
                  <a:schemeClr val="tx1"/>
                </a:solidFill>
                <a:latin typeface="+mn-lt"/>
                <a:ea typeface="+mn-ea"/>
              </a:defRPr>
            </a:lvl2pPr>
            <a:lvl3pPr marL="1147763" indent="-234950" algn="l" rtl="0" eaLnBrk="1" fontAlgn="base" hangingPunct="1">
              <a:lnSpc>
                <a:spcPct val="110000"/>
              </a:lnSpc>
              <a:spcBef>
                <a:spcPts val="500"/>
              </a:spcBef>
              <a:spcAft>
                <a:spcPts val="500"/>
              </a:spcAft>
              <a:buClr>
                <a:schemeClr val="accent1"/>
              </a:buClr>
              <a:buSzPct val="65000"/>
              <a:buFont typeface="Wingdings" panose="05000000000000000000" pitchFamily="2" charset="2"/>
              <a:buChar char="Ø"/>
              <a:defRPr sz="2200">
                <a:solidFill>
                  <a:schemeClr val="tx1"/>
                </a:solidFill>
                <a:latin typeface="+mn-lt"/>
                <a:ea typeface="+mn-ea"/>
              </a:defRPr>
            </a:lvl3pPr>
            <a:lvl4pPr marL="1604963" indent="-234950" algn="l" rtl="0" eaLnBrk="1" fontAlgn="base" hangingPunct="1">
              <a:lnSpc>
                <a:spcPct val="110000"/>
              </a:lnSpc>
              <a:spcBef>
                <a:spcPts val="500"/>
              </a:spcBef>
              <a:spcAft>
                <a:spcPts val="500"/>
              </a:spcAft>
              <a:buClr>
                <a:schemeClr val="accent1"/>
              </a:buClr>
              <a:buSzPct val="75000"/>
              <a:buChar char="•"/>
              <a:defRPr sz="2200">
                <a:solidFill>
                  <a:schemeClr val="tx1"/>
                </a:solidFill>
                <a:latin typeface="+mn-lt"/>
                <a:ea typeface="+mn-ea"/>
              </a:defRPr>
            </a:lvl4pPr>
            <a:lvl5pPr marL="1947863" indent="-228600" algn="l" rtl="0" eaLnBrk="1" fontAlgn="base" hangingPunct="1">
              <a:lnSpc>
                <a:spcPct val="110000"/>
              </a:lnSpc>
              <a:spcBef>
                <a:spcPct val="5000"/>
              </a:spcBef>
              <a:spcAft>
                <a:spcPct val="0"/>
              </a:spcAft>
              <a:buClr>
                <a:schemeClr val="accent1"/>
              </a:buClr>
              <a:buSzPct val="75000"/>
              <a:buChar char="–"/>
              <a:defRPr sz="2000">
                <a:solidFill>
                  <a:schemeClr val="tx1"/>
                </a:solidFill>
                <a:latin typeface="+mn-lt"/>
                <a:ea typeface="+mn-ea"/>
              </a:defRPr>
            </a:lvl5pPr>
            <a:lvl6pPr marL="2405063"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6pPr>
            <a:lvl7pPr marL="2862263"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7pPr>
            <a:lvl8pPr marL="3319463"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8pPr>
            <a:lvl9pPr marL="3776663"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9pPr>
          </a:lstStyle>
          <a:p>
            <a:r>
              <a:rPr lang="en-US" altLang="zh-CN" dirty="0"/>
              <a:t>x</a:t>
            </a:r>
            <a:r>
              <a:rPr lang="zh-CN" altLang="zh-CN" dirty="0"/>
              <a:t>的值为浮点数</a:t>
            </a:r>
            <a:r>
              <a:rPr lang="en-US" altLang="zh-CN" dirty="0"/>
              <a:t>100.0</a:t>
            </a:r>
            <a:r>
              <a:rPr lang="zh-CN" altLang="zh-CN" dirty="0"/>
              <a:t>。此时通过</a:t>
            </a:r>
            <a:r>
              <a:rPr lang="en-US" altLang="zh-CN" dirty="0"/>
              <a:t>input()</a:t>
            </a:r>
            <a:r>
              <a:rPr lang="zh-CN" altLang="zh-CN" dirty="0"/>
              <a:t>函数得到的字符串</a:t>
            </a:r>
            <a:r>
              <a:rPr lang="en-US" altLang="zh-CN" dirty="0"/>
              <a:t>'100'</a:t>
            </a:r>
            <a:r>
              <a:rPr lang="zh-CN" altLang="zh-CN" dirty="0"/>
              <a:t>被</a:t>
            </a:r>
            <a:r>
              <a:rPr lang="en-US" altLang="zh-CN" dirty="0"/>
              <a:t>float()</a:t>
            </a:r>
            <a:r>
              <a:rPr lang="zh-CN" altLang="zh-CN" dirty="0"/>
              <a:t>函数转换成浮点数</a:t>
            </a:r>
            <a:r>
              <a:rPr lang="en-US" altLang="zh-CN" dirty="0"/>
              <a:t>100.0</a:t>
            </a:r>
            <a:r>
              <a:rPr lang="zh-CN" altLang="zh-CN" dirty="0"/>
              <a:t>。</a:t>
            </a:r>
            <a:endParaRPr lang="zh-CN" altLang="zh-CN" kern="0" dirty="0"/>
          </a:p>
        </p:txBody>
      </p:sp>
    </p:spTree>
    <p:extLst>
      <p:ext uri="{BB962C8B-B14F-4D97-AF65-F5344CB8AC3E}">
        <p14:creationId xmlns:p14="http://schemas.microsoft.com/office/powerpoint/2010/main" val="396001907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2.1.1 </a:t>
            </a:r>
            <a:r>
              <a:rPr lang="zh-CN" altLang="zh-CN" dirty="0"/>
              <a:t>数据的输入</a:t>
            </a:r>
            <a:endParaRPr lang="zh-CN" altLang="en-US" dirty="0"/>
          </a:p>
        </p:txBody>
      </p:sp>
      <p:sp>
        <p:nvSpPr>
          <p:cNvPr id="3" name="内容占位符 2"/>
          <p:cNvSpPr>
            <a:spLocks noGrp="1"/>
          </p:cNvSpPr>
          <p:nvPr>
            <p:ph idx="1"/>
          </p:nvPr>
        </p:nvSpPr>
        <p:spPr>
          <a:xfrm>
            <a:off x="5807968" y="1124745"/>
            <a:ext cx="6049601" cy="1800200"/>
          </a:xfrm>
        </p:spPr>
        <p:txBody>
          <a:bodyPr/>
          <a:lstStyle/>
          <a:p>
            <a:r>
              <a:rPr lang="en-US" altLang="zh-CN" dirty="0"/>
              <a:t>x</a:t>
            </a:r>
            <a:r>
              <a:rPr lang="zh-CN" altLang="zh-CN" dirty="0"/>
              <a:t>的值为浮点数</a:t>
            </a:r>
            <a:r>
              <a:rPr lang="en-US" altLang="zh-CN" dirty="0"/>
              <a:t>100.23</a:t>
            </a:r>
            <a:r>
              <a:rPr lang="zh-CN" altLang="zh-CN" dirty="0"/>
              <a:t>，此时通过</a:t>
            </a:r>
            <a:r>
              <a:rPr lang="en-US" altLang="zh-CN" dirty="0"/>
              <a:t>input()</a:t>
            </a:r>
            <a:r>
              <a:rPr lang="zh-CN" altLang="zh-CN" dirty="0"/>
              <a:t>函数得到的字符串</a:t>
            </a:r>
            <a:r>
              <a:rPr lang="en-US" altLang="zh-CN" dirty="0"/>
              <a:t>'100.23'</a:t>
            </a:r>
            <a:r>
              <a:rPr lang="zh-CN" altLang="zh-CN" dirty="0"/>
              <a:t>被</a:t>
            </a:r>
            <a:r>
              <a:rPr lang="en-US" altLang="zh-CN" dirty="0"/>
              <a:t>float()</a:t>
            </a:r>
            <a:r>
              <a:rPr lang="zh-CN" altLang="zh-CN" dirty="0"/>
              <a:t>函数转换成浮点数</a:t>
            </a:r>
            <a:r>
              <a:rPr lang="en-US" altLang="zh-CN" dirty="0"/>
              <a:t>100.23</a:t>
            </a:r>
            <a:r>
              <a:rPr lang="zh-CN" altLang="zh-CN" dirty="0"/>
              <a:t>。</a:t>
            </a:r>
            <a:endParaRPr lang="zh-CN" altLang="en-US" dirty="0"/>
          </a:p>
        </p:txBody>
      </p:sp>
      <p:sp>
        <p:nvSpPr>
          <p:cNvPr id="4" name="矩形 3"/>
          <p:cNvSpPr/>
          <p:nvPr/>
        </p:nvSpPr>
        <p:spPr>
          <a:xfrm>
            <a:off x="767408" y="1124744"/>
            <a:ext cx="3816424" cy="2446824"/>
          </a:xfrm>
          <a:prstGeom prst="rect">
            <a:avLst/>
          </a:prstGeom>
        </p:spPr>
        <p:txBody>
          <a:bodyPr wrap="square">
            <a:spAutoFit/>
          </a:bodyPr>
          <a:lstStyle/>
          <a:p>
            <a:pPr algn="l"/>
            <a:r>
              <a:rPr lang="en-US" altLang="zh-CN" sz="1800" dirty="0"/>
              <a:t>&gt;&gt;&gt; x=float(input("</a:t>
            </a:r>
            <a:r>
              <a:rPr lang="zh-CN" altLang="zh-CN" sz="1800" dirty="0"/>
              <a:t>请输入</a:t>
            </a:r>
            <a:r>
              <a:rPr lang="en-US" altLang="zh-CN" sz="1800" dirty="0"/>
              <a:t>x</a:t>
            </a:r>
            <a:r>
              <a:rPr lang="zh-CN" altLang="zh-CN" sz="1800" dirty="0"/>
              <a:t>值：</a:t>
            </a:r>
            <a:r>
              <a:rPr lang="en-US" altLang="zh-CN" sz="1800" dirty="0"/>
              <a:t>"))</a:t>
            </a:r>
            <a:endParaRPr lang="zh-CN" altLang="zh-CN" sz="1800" dirty="0"/>
          </a:p>
          <a:p>
            <a:pPr algn="l"/>
            <a:r>
              <a:rPr lang="zh-CN" altLang="zh-CN" sz="1800" dirty="0"/>
              <a:t>请输入</a:t>
            </a:r>
            <a:r>
              <a:rPr lang="en-US" altLang="zh-CN" sz="1800" dirty="0"/>
              <a:t>x</a:t>
            </a:r>
            <a:r>
              <a:rPr lang="zh-CN" altLang="zh-CN" sz="1800" dirty="0"/>
              <a:t>值：</a:t>
            </a:r>
            <a:r>
              <a:rPr lang="en-US" altLang="zh-CN" sz="1800" dirty="0"/>
              <a:t>100.23</a:t>
            </a:r>
            <a:endParaRPr lang="zh-CN" altLang="zh-CN" sz="1800" dirty="0"/>
          </a:p>
          <a:p>
            <a:pPr algn="l"/>
            <a:r>
              <a:rPr lang="en-US" altLang="zh-CN" sz="1800" dirty="0"/>
              <a:t>&gt;&gt;&gt; x</a:t>
            </a:r>
            <a:endParaRPr lang="zh-CN" altLang="zh-CN" sz="1800" dirty="0"/>
          </a:p>
          <a:p>
            <a:pPr algn="l"/>
            <a:r>
              <a:rPr lang="en-US" altLang="zh-CN" sz="1800" dirty="0"/>
              <a:t>100.23</a:t>
            </a:r>
            <a:endParaRPr lang="zh-CN" altLang="zh-CN" sz="1800" dirty="0"/>
          </a:p>
          <a:p>
            <a:pPr algn="l"/>
            <a:r>
              <a:rPr lang="en-US" altLang="zh-CN" sz="1800" dirty="0"/>
              <a:t>&gt;&gt;&gt; type(x)</a:t>
            </a:r>
            <a:endParaRPr lang="zh-CN" altLang="zh-CN" sz="1800" dirty="0"/>
          </a:p>
          <a:p>
            <a:pPr algn="l"/>
            <a:r>
              <a:rPr lang="en-US" altLang="zh-CN" sz="1800" dirty="0"/>
              <a:t>&lt;class 'float'&gt;</a:t>
            </a:r>
            <a:endParaRPr lang="zh-CN" altLang="zh-CN" sz="1800" dirty="0"/>
          </a:p>
        </p:txBody>
      </p:sp>
      <p:sp>
        <p:nvSpPr>
          <p:cNvPr id="5" name="内容占位符 2"/>
          <p:cNvSpPr txBox="1">
            <a:spLocks/>
          </p:cNvSpPr>
          <p:nvPr/>
        </p:nvSpPr>
        <p:spPr bwMode="auto">
          <a:xfrm>
            <a:off x="335360" y="4221088"/>
            <a:ext cx="6049601" cy="18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dash"/>
                <a:miter lim="800000"/>
                <a:headEnd/>
                <a:tailEnd/>
              </a14:hiddenLine>
            </a:ext>
          </a:extLst>
        </p:spPr>
        <p:txBody>
          <a:bodyPr vert="horz" wrap="square" lIns="92075" tIns="46038" rIns="92075" bIns="46038" numCol="1" anchor="t" anchorCtr="0" compatLnSpc="1">
            <a:prstTxWarp prst="textNoShape">
              <a:avLst/>
            </a:prstTxWarp>
            <a:normAutofit lnSpcReduction="10000"/>
          </a:bodyPr>
          <a:lstStyle>
            <a:lvl1pPr marL="234950" indent="-234950" algn="l" rtl="0" eaLnBrk="1" fontAlgn="base" hangingPunct="1">
              <a:lnSpc>
                <a:spcPct val="110000"/>
              </a:lnSpc>
              <a:spcBef>
                <a:spcPts val="500"/>
              </a:spcBef>
              <a:spcAft>
                <a:spcPts val="500"/>
              </a:spcAft>
              <a:buClr>
                <a:schemeClr val="accent1"/>
              </a:buClr>
              <a:buSzPct val="90000"/>
              <a:buFont typeface="Wingdings" panose="05000000000000000000" pitchFamily="2" charset="2"/>
              <a:buChar char="n"/>
              <a:defRPr sz="2800" b="0">
                <a:solidFill>
                  <a:schemeClr val="tx1"/>
                </a:solidFill>
                <a:latin typeface="+mn-lt"/>
                <a:ea typeface="+mn-ea"/>
                <a:cs typeface="+mn-cs"/>
              </a:defRPr>
            </a:lvl1pPr>
            <a:lvl2pPr marL="681038" indent="-234950" algn="l" rtl="0" eaLnBrk="1" fontAlgn="base" hangingPunct="1">
              <a:lnSpc>
                <a:spcPct val="110000"/>
              </a:lnSpc>
              <a:spcBef>
                <a:spcPts val="500"/>
              </a:spcBef>
              <a:spcAft>
                <a:spcPts val="500"/>
              </a:spcAft>
              <a:buClr>
                <a:schemeClr val="accent1"/>
              </a:buClr>
              <a:buSzPct val="75000"/>
              <a:buFont typeface="Wingdings" panose="05000000000000000000" pitchFamily="2" charset="2"/>
              <a:buChar char="u"/>
              <a:defRPr sz="2400" b="0">
                <a:solidFill>
                  <a:schemeClr val="tx1"/>
                </a:solidFill>
                <a:latin typeface="+mn-lt"/>
                <a:ea typeface="+mn-ea"/>
              </a:defRPr>
            </a:lvl2pPr>
            <a:lvl3pPr marL="1147763" indent="-234950" algn="l" rtl="0" eaLnBrk="1" fontAlgn="base" hangingPunct="1">
              <a:lnSpc>
                <a:spcPct val="110000"/>
              </a:lnSpc>
              <a:spcBef>
                <a:spcPts val="500"/>
              </a:spcBef>
              <a:spcAft>
                <a:spcPts val="500"/>
              </a:spcAft>
              <a:buClr>
                <a:schemeClr val="accent1"/>
              </a:buClr>
              <a:buSzPct val="65000"/>
              <a:buFont typeface="Wingdings" panose="05000000000000000000" pitchFamily="2" charset="2"/>
              <a:buChar char="Ø"/>
              <a:defRPr sz="2200">
                <a:solidFill>
                  <a:schemeClr val="tx1"/>
                </a:solidFill>
                <a:latin typeface="+mn-lt"/>
                <a:ea typeface="+mn-ea"/>
              </a:defRPr>
            </a:lvl3pPr>
            <a:lvl4pPr marL="1604963" indent="-234950" algn="l" rtl="0" eaLnBrk="1" fontAlgn="base" hangingPunct="1">
              <a:lnSpc>
                <a:spcPct val="110000"/>
              </a:lnSpc>
              <a:spcBef>
                <a:spcPts val="500"/>
              </a:spcBef>
              <a:spcAft>
                <a:spcPts val="500"/>
              </a:spcAft>
              <a:buClr>
                <a:schemeClr val="accent1"/>
              </a:buClr>
              <a:buSzPct val="75000"/>
              <a:buChar char="•"/>
              <a:defRPr sz="2200">
                <a:solidFill>
                  <a:schemeClr val="tx1"/>
                </a:solidFill>
                <a:latin typeface="+mn-lt"/>
                <a:ea typeface="+mn-ea"/>
              </a:defRPr>
            </a:lvl4pPr>
            <a:lvl5pPr marL="1947863" indent="-228600" algn="l" rtl="0" eaLnBrk="1" fontAlgn="base" hangingPunct="1">
              <a:lnSpc>
                <a:spcPct val="110000"/>
              </a:lnSpc>
              <a:spcBef>
                <a:spcPct val="5000"/>
              </a:spcBef>
              <a:spcAft>
                <a:spcPct val="0"/>
              </a:spcAft>
              <a:buClr>
                <a:schemeClr val="accent1"/>
              </a:buClr>
              <a:buSzPct val="75000"/>
              <a:buChar char="–"/>
              <a:defRPr sz="2000">
                <a:solidFill>
                  <a:schemeClr val="tx1"/>
                </a:solidFill>
                <a:latin typeface="+mn-lt"/>
                <a:ea typeface="+mn-ea"/>
              </a:defRPr>
            </a:lvl5pPr>
            <a:lvl6pPr marL="2405063"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6pPr>
            <a:lvl7pPr marL="2862263"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7pPr>
            <a:lvl8pPr marL="3319463"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8pPr>
            <a:lvl9pPr marL="3776663"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9pPr>
          </a:lstStyle>
          <a:p>
            <a:r>
              <a:rPr lang="zh-CN" altLang="zh-CN" dirty="0"/>
              <a:t>但是需要注意的是：期望得到整数的时候，利用</a:t>
            </a:r>
            <a:r>
              <a:rPr lang="en-US" altLang="zh-CN" dirty="0" err="1"/>
              <a:t>int</a:t>
            </a:r>
            <a:r>
              <a:rPr lang="en-US" altLang="zh-CN" dirty="0"/>
              <a:t>()</a:t>
            </a:r>
            <a:r>
              <a:rPr lang="zh-CN" altLang="zh-CN" dirty="0"/>
              <a:t>函数不能输入带小数点的值，请参看前面</a:t>
            </a:r>
            <a:r>
              <a:rPr lang="en-US" altLang="zh-CN" dirty="0" err="1"/>
              <a:t>int</a:t>
            </a:r>
            <a:r>
              <a:rPr lang="en-US" altLang="zh-CN" dirty="0"/>
              <a:t>()</a:t>
            </a:r>
            <a:r>
              <a:rPr lang="zh-CN" altLang="zh-CN" dirty="0"/>
              <a:t>函数的说明。如以下输入则会出错：</a:t>
            </a:r>
            <a:endParaRPr lang="zh-CN" altLang="en-US" kern="0" dirty="0"/>
          </a:p>
        </p:txBody>
      </p:sp>
      <p:sp>
        <p:nvSpPr>
          <p:cNvPr id="6" name="矩形 5"/>
          <p:cNvSpPr/>
          <p:nvPr/>
        </p:nvSpPr>
        <p:spPr>
          <a:xfrm>
            <a:off x="6553657" y="4005064"/>
            <a:ext cx="5446999" cy="2446824"/>
          </a:xfrm>
          <a:prstGeom prst="rect">
            <a:avLst/>
          </a:prstGeom>
        </p:spPr>
        <p:txBody>
          <a:bodyPr wrap="square">
            <a:spAutoFit/>
          </a:bodyPr>
          <a:lstStyle/>
          <a:p>
            <a:pPr algn="l"/>
            <a:r>
              <a:rPr lang="en-US" altLang="zh-CN" sz="1800" dirty="0"/>
              <a:t>&gt;&gt;&gt; x=</a:t>
            </a:r>
            <a:r>
              <a:rPr lang="en-US" altLang="zh-CN" sz="1800" dirty="0" err="1"/>
              <a:t>int</a:t>
            </a:r>
            <a:r>
              <a:rPr lang="en-US" altLang="zh-CN" sz="1800" dirty="0"/>
              <a:t>(input("</a:t>
            </a:r>
            <a:r>
              <a:rPr lang="zh-CN" altLang="zh-CN" sz="1800" dirty="0"/>
              <a:t>请输入</a:t>
            </a:r>
            <a:r>
              <a:rPr lang="en-US" altLang="zh-CN" sz="1800" dirty="0"/>
              <a:t>x</a:t>
            </a:r>
            <a:r>
              <a:rPr lang="zh-CN" altLang="zh-CN" sz="1800" dirty="0"/>
              <a:t>值：</a:t>
            </a:r>
            <a:r>
              <a:rPr lang="en-US" altLang="zh-CN" sz="1800" dirty="0"/>
              <a:t>"))</a:t>
            </a:r>
            <a:endParaRPr lang="zh-CN" altLang="zh-CN" sz="1800" dirty="0"/>
          </a:p>
          <a:p>
            <a:pPr algn="l"/>
            <a:r>
              <a:rPr lang="zh-CN" altLang="zh-CN" sz="1800" dirty="0"/>
              <a:t>请输入</a:t>
            </a:r>
            <a:r>
              <a:rPr lang="en-US" altLang="zh-CN" sz="1800" dirty="0"/>
              <a:t>x</a:t>
            </a:r>
            <a:r>
              <a:rPr lang="zh-CN" altLang="zh-CN" sz="1800" dirty="0"/>
              <a:t>值：</a:t>
            </a:r>
            <a:r>
              <a:rPr lang="en-US" altLang="zh-CN" sz="1800" dirty="0"/>
              <a:t>100.36</a:t>
            </a:r>
            <a:endParaRPr lang="zh-CN" altLang="zh-CN" sz="1800" dirty="0"/>
          </a:p>
          <a:p>
            <a:pPr algn="l"/>
            <a:r>
              <a:rPr lang="en-US" altLang="zh-CN" sz="1800" dirty="0" err="1"/>
              <a:t>Traceback</a:t>
            </a:r>
            <a:r>
              <a:rPr lang="en-US" altLang="zh-CN" sz="1800" dirty="0"/>
              <a:t> (most recent call last):</a:t>
            </a:r>
            <a:endParaRPr lang="zh-CN" altLang="zh-CN" sz="1800" dirty="0"/>
          </a:p>
          <a:p>
            <a:pPr algn="l"/>
            <a:r>
              <a:rPr lang="en-US" altLang="zh-CN" sz="1800" dirty="0"/>
              <a:t>  File "&lt;pyshell#25&gt;", line 1, in &lt;module&gt;</a:t>
            </a:r>
            <a:endParaRPr lang="zh-CN" altLang="zh-CN" sz="1800" dirty="0"/>
          </a:p>
          <a:p>
            <a:pPr algn="l"/>
            <a:r>
              <a:rPr lang="en-US" altLang="zh-CN" sz="1800" dirty="0"/>
              <a:t>    x=</a:t>
            </a:r>
            <a:r>
              <a:rPr lang="en-US" altLang="zh-CN" sz="1800" dirty="0" err="1"/>
              <a:t>int</a:t>
            </a:r>
            <a:r>
              <a:rPr lang="en-US" altLang="zh-CN" sz="1800" dirty="0"/>
              <a:t>(input("</a:t>
            </a:r>
            <a:r>
              <a:rPr lang="zh-CN" altLang="zh-CN" sz="1800" dirty="0"/>
              <a:t>请输入</a:t>
            </a:r>
            <a:r>
              <a:rPr lang="en-US" altLang="zh-CN" sz="1800" dirty="0"/>
              <a:t>x</a:t>
            </a:r>
            <a:r>
              <a:rPr lang="zh-CN" altLang="zh-CN" sz="1800" dirty="0"/>
              <a:t>值：</a:t>
            </a:r>
            <a:r>
              <a:rPr lang="en-US" altLang="zh-CN" sz="1800" dirty="0"/>
              <a:t>"))</a:t>
            </a:r>
            <a:endParaRPr lang="zh-CN" altLang="zh-CN" sz="1800" dirty="0"/>
          </a:p>
          <a:p>
            <a:pPr algn="l"/>
            <a:r>
              <a:rPr lang="en-US" altLang="zh-CN" sz="1800" dirty="0" err="1"/>
              <a:t>ValueError</a:t>
            </a:r>
            <a:r>
              <a:rPr lang="en-US" altLang="zh-CN" sz="1800" dirty="0"/>
              <a:t>: invalid literal for </a:t>
            </a:r>
            <a:r>
              <a:rPr lang="en-US" altLang="zh-CN" sz="1800" dirty="0" err="1"/>
              <a:t>int</a:t>
            </a:r>
            <a:r>
              <a:rPr lang="en-US" altLang="zh-CN" sz="1800" dirty="0"/>
              <a:t>() with base 10: '100.36'</a:t>
            </a:r>
            <a:endParaRPr lang="zh-CN" altLang="zh-CN" sz="1800" dirty="0"/>
          </a:p>
        </p:txBody>
      </p:sp>
      <p:cxnSp>
        <p:nvCxnSpPr>
          <p:cNvPr id="10" name="直接连接符 9"/>
          <p:cNvCxnSpPr/>
          <p:nvPr/>
        </p:nvCxnSpPr>
        <p:spPr bwMode="auto">
          <a:xfrm>
            <a:off x="767408" y="3717032"/>
            <a:ext cx="10369152" cy="0"/>
          </a:xfrm>
          <a:prstGeom prst="line">
            <a:avLst/>
          </a:prstGeom>
          <a:solidFill>
            <a:schemeClr val="accent1"/>
          </a:solidFill>
          <a:ln w="6350" cap="flat" cmpd="sng" algn="ctr">
            <a:solidFill>
              <a:srgbClr val="FF0000"/>
            </a:solidFill>
            <a:prstDash val="solid"/>
            <a:miter lim="800000"/>
            <a:headEnd type="none" w="med" len="med"/>
            <a:tailEnd type="none" w="med" len="med"/>
          </a:ln>
          <a:effectLst/>
        </p:spPr>
      </p:cxnSp>
    </p:spTree>
    <p:extLst>
      <p:ext uri="{BB962C8B-B14F-4D97-AF65-F5344CB8AC3E}">
        <p14:creationId xmlns:p14="http://schemas.microsoft.com/office/powerpoint/2010/main" val="274180108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2.1.1 </a:t>
            </a:r>
            <a:r>
              <a:rPr lang="zh-CN" altLang="zh-CN" dirty="0"/>
              <a:t>数据的输入</a:t>
            </a:r>
            <a:endParaRPr lang="zh-CN" altLang="en-US" dirty="0"/>
          </a:p>
        </p:txBody>
      </p:sp>
      <p:sp>
        <p:nvSpPr>
          <p:cNvPr id="3" name="内容占位符 2"/>
          <p:cNvSpPr>
            <a:spLocks noGrp="1"/>
          </p:cNvSpPr>
          <p:nvPr>
            <p:ph idx="1"/>
          </p:nvPr>
        </p:nvSpPr>
        <p:spPr>
          <a:xfrm>
            <a:off x="334435" y="1124744"/>
            <a:ext cx="4177389" cy="1656183"/>
          </a:xfrm>
        </p:spPr>
        <p:txBody>
          <a:bodyPr>
            <a:normAutofit/>
          </a:bodyPr>
          <a:lstStyle/>
          <a:p>
            <a:r>
              <a:rPr lang="zh-CN" altLang="zh-CN" dirty="0"/>
              <a:t>也可以通过</a:t>
            </a:r>
            <a:r>
              <a:rPr lang="en-US" altLang="zh-CN" dirty="0" err="1"/>
              <a:t>eval</a:t>
            </a:r>
            <a:r>
              <a:rPr lang="en-US" altLang="zh-CN" dirty="0"/>
              <a:t>()</a:t>
            </a:r>
            <a:r>
              <a:rPr lang="zh-CN" altLang="zh-CN" dirty="0"/>
              <a:t>函数获得数值。</a:t>
            </a:r>
            <a:endParaRPr lang="zh-CN" altLang="en-US" dirty="0"/>
          </a:p>
        </p:txBody>
      </p:sp>
      <p:sp>
        <p:nvSpPr>
          <p:cNvPr id="4" name="矩形 3"/>
          <p:cNvSpPr/>
          <p:nvPr/>
        </p:nvSpPr>
        <p:spPr>
          <a:xfrm>
            <a:off x="4727848" y="1124744"/>
            <a:ext cx="7128792" cy="5293757"/>
          </a:xfrm>
          <a:prstGeom prst="rect">
            <a:avLst/>
          </a:prstGeom>
          <a:ln>
            <a:solidFill>
              <a:srgbClr val="00B050"/>
            </a:solidFill>
          </a:ln>
        </p:spPr>
        <p:txBody>
          <a:bodyPr wrap="square">
            <a:spAutoFit/>
          </a:bodyPr>
          <a:lstStyle/>
          <a:p>
            <a:pPr algn="l">
              <a:spcBef>
                <a:spcPts val="400"/>
              </a:spcBef>
            </a:pPr>
            <a:r>
              <a:rPr lang="en-US" altLang="zh-CN" sz="1800" dirty="0"/>
              <a:t>&gt;&gt;&gt; x=</a:t>
            </a:r>
            <a:r>
              <a:rPr lang="en-US" altLang="zh-CN" sz="1800" dirty="0" err="1"/>
              <a:t>eval</a:t>
            </a:r>
            <a:r>
              <a:rPr lang="en-US" altLang="zh-CN" sz="1800" dirty="0"/>
              <a:t>(input("</a:t>
            </a:r>
            <a:r>
              <a:rPr lang="zh-CN" altLang="zh-CN" sz="1800" dirty="0"/>
              <a:t>请输入</a:t>
            </a:r>
            <a:r>
              <a:rPr lang="en-US" altLang="zh-CN" sz="1800" dirty="0"/>
              <a:t>x</a:t>
            </a:r>
            <a:r>
              <a:rPr lang="zh-CN" altLang="zh-CN" sz="1800" dirty="0"/>
              <a:t>值：</a:t>
            </a:r>
            <a:r>
              <a:rPr lang="en-US" altLang="zh-CN" sz="1800" dirty="0"/>
              <a:t>"))</a:t>
            </a:r>
            <a:endParaRPr lang="zh-CN" altLang="zh-CN" sz="1800" dirty="0"/>
          </a:p>
          <a:p>
            <a:pPr algn="l">
              <a:spcBef>
                <a:spcPts val="400"/>
              </a:spcBef>
            </a:pPr>
            <a:r>
              <a:rPr lang="zh-CN" altLang="zh-CN" sz="1800" dirty="0"/>
              <a:t>请输入</a:t>
            </a:r>
            <a:r>
              <a:rPr lang="en-US" altLang="zh-CN" sz="1800" dirty="0"/>
              <a:t>x</a:t>
            </a:r>
            <a:r>
              <a:rPr lang="zh-CN" altLang="zh-CN" sz="1800" dirty="0"/>
              <a:t>值：</a:t>
            </a:r>
            <a:r>
              <a:rPr lang="en-US" altLang="zh-CN" sz="1800" dirty="0"/>
              <a:t>100.36</a:t>
            </a:r>
            <a:endParaRPr lang="zh-CN" altLang="zh-CN" sz="1800" dirty="0"/>
          </a:p>
          <a:p>
            <a:pPr algn="l">
              <a:spcBef>
                <a:spcPts val="400"/>
              </a:spcBef>
            </a:pPr>
            <a:r>
              <a:rPr lang="en-US" altLang="zh-CN" sz="1800" dirty="0"/>
              <a:t>&gt;&gt;&gt; x        #</a:t>
            </a:r>
            <a:r>
              <a:rPr lang="zh-CN" altLang="zh-CN" sz="1800" dirty="0"/>
              <a:t>获得浮点数</a:t>
            </a:r>
          </a:p>
          <a:p>
            <a:pPr algn="l">
              <a:spcBef>
                <a:spcPts val="400"/>
              </a:spcBef>
            </a:pPr>
            <a:r>
              <a:rPr lang="en-US" altLang="zh-CN" sz="1800" dirty="0"/>
              <a:t>100.36</a:t>
            </a:r>
            <a:endParaRPr lang="zh-CN" altLang="zh-CN" sz="1800" dirty="0"/>
          </a:p>
          <a:p>
            <a:pPr algn="l">
              <a:spcBef>
                <a:spcPts val="400"/>
              </a:spcBef>
            </a:pPr>
            <a:r>
              <a:rPr lang="en-US" altLang="zh-CN" sz="1800" dirty="0"/>
              <a:t>&gt;&gt;&gt; x=</a:t>
            </a:r>
            <a:r>
              <a:rPr lang="en-US" altLang="zh-CN" sz="1800" dirty="0" err="1"/>
              <a:t>eval</a:t>
            </a:r>
            <a:r>
              <a:rPr lang="en-US" altLang="zh-CN" sz="1800" dirty="0"/>
              <a:t>(input("</a:t>
            </a:r>
            <a:r>
              <a:rPr lang="zh-CN" altLang="zh-CN" sz="1800" dirty="0"/>
              <a:t>请输入</a:t>
            </a:r>
            <a:r>
              <a:rPr lang="en-US" altLang="zh-CN" sz="1800" dirty="0"/>
              <a:t>x</a:t>
            </a:r>
            <a:r>
              <a:rPr lang="zh-CN" altLang="zh-CN" sz="1800" dirty="0"/>
              <a:t>值：</a:t>
            </a:r>
            <a:r>
              <a:rPr lang="en-US" altLang="zh-CN" sz="1800" dirty="0"/>
              <a:t>"))</a:t>
            </a:r>
            <a:endParaRPr lang="zh-CN" altLang="zh-CN" sz="1800" dirty="0"/>
          </a:p>
          <a:p>
            <a:pPr algn="l">
              <a:spcBef>
                <a:spcPts val="400"/>
              </a:spcBef>
            </a:pPr>
            <a:r>
              <a:rPr lang="zh-CN" altLang="zh-CN" sz="1800" dirty="0"/>
              <a:t>请输入</a:t>
            </a:r>
            <a:r>
              <a:rPr lang="en-US" altLang="zh-CN" sz="1800" dirty="0"/>
              <a:t>x</a:t>
            </a:r>
            <a:r>
              <a:rPr lang="zh-CN" altLang="zh-CN" sz="1800" dirty="0"/>
              <a:t>值：</a:t>
            </a:r>
            <a:r>
              <a:rPr lang="en-US" altLang="zh-CN" sz="1800" dirty="0"/>
              <a:t>100</a:t>
            </a:r>
            <a:endParaRPr lang="zh-CN" altLang="zh-CN" sz="1800" dirty="0"/>
          </a:p>
          <a:p>
            <a:pPr algn="l">
              <a:spcBef>
                <a:spcPts val="400"/>
              </a:spcBef>
            </a:pPr>
            <a:r>
              <a:rPr lang="en-US" altLang="zh-CN" sz="1800" dirty="0"/>
              <a:t>&gt;&gt;&gt; x       #</a:t>
            </a:r>
            <a:r>
              <a:rPr lang="zh-CN" altLang="zh-CN" sz="1800" dirty="0"/>
              <a:t>获得整数</a:t>
            </a:r>
          </a:p>
          <a:p>
            <a:pPr algn="l">
              <a:spcBef>
                <a:spcPts val="400"/>
              </a:spcBef>
            </a:pPr>
            <a:r>
              <a:rPr lang="en-US" altLang="zh-CN" sz="1800" dirty="0"/>
              <a:t>100</a:t>
            </a:r>
            <a:endParaRPr lang="zh-CN" altLang="zh-CN" sz="1800" dirty="0"/>
          </a:p>
          <a:p>
            <a:pPr algn="l">
              <a:spcBef>
                <a:spcPts val="400"/>
              </a:spcBef>
            </a:pPr>
            <a:r>
              <a:rPr lang="en-US" altLang="zh-CN" sz="1800" dirty="0"/>
              <a:t>&gt;&gt;&gt; x=</a:t>
            </a:r>
            <a:r>
              <a:rPr lang="en-US" altLang="zh-CN" sz="1800" dirty="0" err="1"/>
              <a:t>eval</a:t>
            </a:r>
            <a:r>
              <a:rPr lang="en-US" altLang="zh-CN" sz="1800" dirty="0"/>
              <a:t>(input("</a:t>
            </a:r>
            <a:r>
              <a:rPr lang="zh-CN" altLang="zh-CN" sz="1800" dirty="0"/>
              <a:t>请输入</a:t>
            </a:r>
            <a:r>
              <a:rPr lang="en-US" altLang="zh-CN" sz="1800" dirty="0"/>
              <a:t>x</a:t>
            </a:r>
            <a:r>
              <a:rPr lang="zh-CN" altLang="zh-CN" sz="1800" dirty="0"/>
              <a:t>值：</a:t>
            </a:r>
            <a:r>
              <a:rPr lang="en-US" altLang="zh-CN" sz="1800" dirty="0"/>
              <a:t>"))</a:t>
            </a:r>
            <a:endParaRPr lang="zh-CN" altLang="zh-CN" sz="1800" dirty="0"/>
          </a:p>
          <a:p>
            <a:pPr algn="l">
              <a:spcBef>
                <a:spcPts val="400"/>
              </a:spcBef>
            </a:pPr>
            <a:r>
              <a:rPr lang="zh-CN" altLang="zh-CN" sz="1800" dirty="0"/>
              <a:t>请输入</a:t>
            </a:r>
            <a:r>
              <a:rPr lang="en-US" altLang="zh-CN" sz="1800" dirty="0"/>
              <a:t>x</a:t>
            </a:r>
            <a:r>
              <a:rPr lang="zh-CN" altLang="zh-CN" sz="1800" dirty="0"/>
              <a:t>值：</a:t>
            </a:r>
            <a:r>
              <a:rPr lang="en-US" altLang="zh-CN" sz="1800" dirty="0"/>
              <a:t>100+200</a:t>
            </a:r>
            <a:endParaRPr lang="zh-CN" altLang="zh-CN" sz="1800" dirty="0"/>
          </a:p>
          <a:p>
            <a:pPr algn="l">
              <a:spcBef>
                <a:spcPts val="400"/>
              </a:spcBef>
            </a:pPr>
            <a:r>
              <a:rPr lang="en-US" altLang="zh-CN" sz="1800" dirty="0"/>
              <a:t>&gt;&gt;&gt; x    #</a:t>
            </a:r>
            <a:r>
              <a:rPr lang="zh-CN" altLang="zh-CN" sz="1800" dirty="0"/>
              <a:t>获得表达式的值</a:t>
            </a:r>
          </a:p>
          <a:p>
            <a:pPr algn="l">
              <a:spcBef>
                <a:spcPts val="400"/>
              </a:spcBef>
            </a:pPr>
            <a:r>
              <a:rPr lang="en-US" altLang="zh-CN" sz="1800" dirty="0"/>
              <a:t>300</a:t>
            </a:r>
            <a:endParaRPr lang="zh-CN" altLang="zh-CN" sz="1800" dirty="0"/>
          </a:p>
          <a:p>
            <a:pPr algn="l">
              <a:spcBef>
                <a:spcPts val="400"/>
              </a:spcBef>
            </a:pPr>
            <a:r>
              <a:rPr lang="en-US" altLang="zh-CN" sz="1800" dirty="0"/>
              <a:t>&gt;&gt;&gt; x=</a:t>
            </a:r>
            <a:r>
              <a:rPr lang="en-US" altLang="zh-CN" sz="1800" dirty="0" err="1"/>
              <a:t>eval</a:t>
            </a:r>
            <a:r>
              <a:rPr lang="en-US" altLang="zh-CN" sz="1800" dirty="0"/>
              <a:t>(input("</a:t>
            </a:r>
            <a:r>
              <a:rPr lang="zh-CN" altLang="zh-CN" sz="1800" dirty="0"/>
              <a:t>请输入：</a:t>
            </a:r>
            <a:r>
              <a:rPr lang="en-US" altLang="zh-CN" sz="1800" dirty="0"/>
              <a:t>"))+200</a:t>
            </a:r>
            <a:endParaRPr lang="zh-CN" altLang="zh-CN" sz="1800" dirty="0"/>
          </a:p>
          <a:p>
            <a:pPr algn="l">
              <a:spcBef>
                <a:spcPts val="400"/>
              </a:spcBef>
            </a:pPr>
            <a:r>
              <a:rPr lang="zh-CN" altLang="zh-CN" sz="1800" dirty="0"/>
              <a:t>请输入：</a:t>
            </a:r>
            <a:r>
              <a:rPr lang="en-US" altLang="zh-CN" sz="1800" dirty="0"/>
              <a:t>100</a:t>
            </a:r>
            <a:endParaRPr lang="zh-CN" altLang="zh-CN" sz="1800" dirty="0"/>
          </a:p>
          <a:p>
            <a:pPr algn="l">
              <a:spcBef>
                <a:spcPts val="400"/>
              </a:spcBef>
            </a:pPr>
            <a:r>
              <a:rPr lang="en-US" altLang="zh-CN" sz="1800" dirty="0"/>
              <a:t>&gt;&gt;&gt; x  #</a:t>
            </a:r>
            <a:r>
              <a:rPr lang="zh-CN" altLang="zh-CN" sz="1800" dirty="0"/>
              <a:t>输入</a:t>
            </a:r>
            <a:r>
              <a:rPr lang="en-US" altLang="zh-CN" sz="1800" dirty="0"/>
              <a:t>100</a:t>
            </a:r>
            <a:r>
              <a:rPr lang="zh-CN" altLang="zh-CN" sz="1800" dirty="0"/>
              <a:t>，通过</a:t>
            </a:r>
            <a:r>
              <a:rPr lang="en-US" altLang="zh-CN" sz="1800" dirty="0" err="1"/>
              <a:t>eval</a:t>
            </a:r>
            <a:r>
              <a:rPr lang="en-US" altLang="zh-CN" sz="1800" dirty="0"/>
              <a:t>()</a:t>
            </a:r>
            <a:r>
              <a:rPr lang="zh-CN" altLang="zh-CN" sz="1800" dirty="0"/>
              <a:t>获得整数</a:t>
            </a:r>
            <a:r>
              <a:rPr lang="en-US" altLang="zh-CN" sz="1800" dirty="0"/>
              <a:t>100</a:t>
            </a:r>
            <a:r>
              <a:rPr lang="zh-CN" altLang="zh-CN" sz="1800" dirty="0"/>
              <a:t>，与</a:t>
            </a:r>
            <a:r>
              <a:rPr lang="en-US" altLang="zh-CN" sz="1800" dirty="0"/>
              <a:t>200</a:t>
            </a:r>
            <a:r>
              <a:rPr lang="zh-CN" altLang="zh-CN" sz="1800" dirty="0"/>
              <a:t>相加，最后</a:t>
            </a:r>
            <a:r>
              <a:rPr lang="en-US" altLang="zh-CN" sz="1800" dirty="0"/>
              <a:t>x</a:t>
            </a:r>
            <a:r>
              <a:rPr lang="zh-CN" altLang="zh-CN" sz="1800" dirty="0"/>
              <a:t>得到</a:t>
            </a:r>
            <a:r>
              <a:rPr lang="en-US" altLang="zh-CN" sz="1800" dirty="0"/>
              <a:t>300</a:t>
            </a:r>
            <a:endParaRPr lang="zh-CN" altLang="zh-CN" sz="1800" dirty="0"/>
          </a:p>
          <a:p>
            <a:pPr algn="l">
              <a:spcBef>
                <a:spcPts val="400"/>
              </a:spcBef>
            </a:pPr>
            <a:r>
              <a:rPr lang="en-US" altLang="zh-CN" sz="1800" dirty="0"/>
              <a:t>300</a:t>
            </a:r>
            <a:endParaRPr lang="zh-CN" altLang="zh-CN" sz="1800" dirty="0"/>
          </a:p>
        </p:txBody>
      </p:sp>
    </p:spTree>
    <p:extLst>
      <p:ext uri="{BB962C8B-B14F-4D97-AF65-F5344CB8AC3E}">
        <p14:creationId xmlns:p14="http://schemas.microsoft.com/office/powerpoint/2010/main" val="280152202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2.1.1 </a:t>
            </a:r>
            <a:r>
              <a:rPr lang="zh-CN" altLang="zh-CN" dirty="0"/>
              <a:t>数据的输入</a:t>
            </a:r>
            <a:endParaRPr lang="zh-CN" altLang="en-US" dirty="0"/>
          </a:p>
        </p:txBody>
      </p:sp>
      <p:sp>
        <p:nvSpPr>
          <p:cNvPr id="3" name="内容占位符 2"/>
          <p:cNvSpPr>
            <a:spLocks noGrp="1"/>
          </p:cNvSpPr>
          <p:nvPr>
            <p:ph idx="1"/>
          </p:nvPr>
        </p:nvSpPr>
        <p:spPr>
          <a:xfrm>
            <a:off x="334434" y="1124745"/>
            <a:ext cx="11523135" cy="720080"/>
          </a:xfrm>
        </p:spPr>
        <p:txBody>
          <a:bodyPr/>
          <a:lstStyle/>
          <a:p>
            <a:r>
              <a:rPr lang="zh-CN" altLang="zh-CN" dirty="0"/>
              <a:t>还可以通过</a:t>
            </a:r>
            <a:r>
              <a:rPr lang="en-US" altLang="zh-CN" dirty="0" err="1"/>
              <a:t>eval</a:t>
            </a:r>
            <a:r>
              <a:rPr lang="en-US" altLang="zh-CN" dirty="0"/>
              <a:t>()</a:t>
            </a:r>
            <a:r>
              <a:rPr lang="zh-CN" altLang="zh-CN" dirty="0"/>
              <a:t>函数获得其他类型的值。</a:t>
            </a:r>
            <a:endParaRPr lang="zh-CN" altLang="en-US" dirty="0"/>
          </a:p>
        </p:txBody>
      </p:sp>
      <p:sp>
        <p:nvSpPr>
          <p:cNvPr id="4" name="矩形 3"/>
          <p:cNvSpPr/>
          <p:nvPr/>
        </p:nvSpPr>
        <p:spPr>
          <a:xfrm>
            <a:off x="2279576" y="1988840"/>
            <a:ext cx="5112568" cy="3277820"/>
          </a:xfrm>
          <a:prstGeom prst="rect">
            <a:avLst/>
          </a:prstGeom>
        </p:spPr>
        <p:txBody>
          <a:bodyPr wrap="square">
            <a:spAutoFit/>
          </a:bodyPr>
          <a:lstStyle/>
          <a:p>
            <a:pPr algn="l"/>
            <a:r>
              <a:rPr lang="en-US" altLang="zh-CN" sz="1800" dirty="0"/>
              <a:t>&gt;&gt;&gt; x=</a:t>
            </a:r>
            <a:r>
              <a:rPr lang="en-US" altLang="zh-CN" sz="1800" dirty="0" err="1"/>
              <a:t>eval</a:t>
            </a:r>
            <a:r>
              <a:rPr lang="en-US" altLang="zh-CN" sz="1800" dirty="0"/>
              <a:t>(input("</a:t>
            </a:r>
            <a:r>
              <a:rPr lang="zh-CN" altLang="zh-CN" sz="1800" dirty="0"/>
              <a:t>请输入</a:t>
            </a:r>
            <a:r>
              <a:rPr lang="en-US" altLang="zh-CN" sz="1800" dirty="0"/>
              <a:t>x</a:t>
            </a:r>
            <a:r>
              <a:rPr lang="zh-CN" altLang="zh-CN" sz="1800" dirty="0"/>
              <a:t>值：</a:t>
            </a:r>
            <a:r>
              <a:rPr lang="en-US" altLang="zh-CN" sz="1800" dirty="0"/>
              <a:t>"))</a:t>
            </a:r>
            <a:endParaRPr lang="zh-CN" altLang="zh-CN" sz="1800" dirty="0"/>
          </a:p>
          <a:p>
            <a:pPr algn="l"/>
            <a:r>
              <a:rPr lang="zh-CN" altLang="zh-CN" sz="1800" dirty="0"/>
              <a:t>请输入</a:t>
            </a:r>
            <a:r>
              <a:rPr lang="en-US" altLang="zh-CN" sz="1800" dirty="0"/>
              <a:t>x</a:t>
            </a:r>
            <a:r>
              <a:rPr lang="zh-CN" altLang="zh-CN" sz="1800" dirty="0"/>
              <a:t>值：</a:t>
            </a:r>
            <a:r>
              <a:rPr lang="en-US" altLang="zh-CN" sz="1800" dirty="0"/>
              <a:t>[1,2,3]</a:t>
            </a:r>
            <a:endParaRPr lang="zh-CN" altLang="zh-CN" sz="1800" dirty="0"/>
          </a:p>
          <a:p>
            <a:pPr algn="l"/>
            <a:r>
              <a:rPr lang="en-US" altLang="zh-CN" sz="1800" dirty="0"/>
              <a:t>&gt;&gt;&gt; x       #</a:t>
            </a:r>
            <a:r>
              <a:rPr lang="zh-CN" altLang="zh-CN" sz="1800" dirty="0"/>
              <a:t>获得列表</a:t>
            </a:r>
          </a:p>
          <a:p>
            <a:pPr algn="l"/>
            <a:r>
              <a:rPr lang="en-US" altLang="zh-CN" sz="1800" dirty="0"/>
              <a:t>[1, 2, 3]</a:t>
            </a:r>
            <a:endParaRPr lang="zh-CN" altLang="zh-CN" sz="1800" dirty="0"/>
          </a:p>
          <a:p>
            <a:pPr algn="l"/>
            <a:r>
              <a:rPr lang="en-US" altLang="zh-CN" sz="1800" dirty="0"/>
              <a:t>&gt;&gt;&gt; x=</a:t>
            </a:r>
            <a:r>
              <a:rPr lang="en-US" altLang="zh-CN" sz="1800" dirty="0" err="1"/>
              <a:t>eval</a:t>
            </a:r>
            <a:r>
              <a:rPr lang="en-US" altLang="zh-CN" sz="1800" dirty="0"/>
              <a:t>(input("</a:t>
            </a:r>
            <a:r>
              <a:rPr lang="zh-CN" altLang="zh-CN" sz="1800" dirty="0"/>
              <a:t>请输入</a:t>
            </a:r>
            <a:r>
              <a:rPr lang="en-US" altLang="zh-CN" sz="1800" dirty="0"/>
              <a:t>x</a:t>
            </a:r>
            <a:r>
              <a:rPr lang="zh-CN" altLang="zh-CN" sz="1800" dirty="0"/>
              <a:t>值：</a:t>
            </a:r>
            <a:r>
              <a:rPr lang="en-US" altLang="zh-CN" sz="1800" dirty="0"/>
              <a:t>"))</a:t>
            </a:r>
            <a:endParaRPr lang="zh-CN" altLang="zh-CN" sz="1800" dirty="0"/>
          </a:p>
          <a:p>
            <a:pPr algn="l"/>
            <a:r>
              <a:rPr lang="zh-CN" altLang="zh-CN" sz="1800" dirty="0"/>
              <a:t>请输入</a:t>
            </a:r>
            <a:r>
              <a:rPr lang="en-US" altLang="zh-CN" sz="1800" dirty="0"/>
              <a:t>x</a:t>
            </a:r>
            <a:r>
              <a:rPr lang="zh-CN" altLang="zh-CN" sz="1800" dirty="0"/>
              <a:t>值：</a:t>
            </a:r>
            <a:r>
              <a:rPr lang="en-US" altLang="zh-CN" sz="1800" dirty="0"/>
              <a:t>{'a':1,'b':2}</a:t>
            </a:r>
            <a:endParaRPr lang="zh-CN" altLang="zh-CN" sz="1800" dirty="0"/>
          </a:p>
          <a:p>
            <a:pPr algn="l"/>
            <a:r>
              <a:rPr lang="en-US" altLang="zh-CN" sz="1800" dirty="0"/>
              <a:t>&gt;&gt;&gt; x       #</a:t>
            </a:r>
            <a:r>
              <a:rPr lang="zh-CN" altLang="zh-CN" sz="1800" dirty="0"/>
              <a:t>获得字典</a:t>
            </a:r>
          </a:p>
          <a:p>
            <a:pPr algn="l"/>
            <a:r>
              <a:rPr lang="en-US" altLang="zh-CN" sz="1800" dirty="0"/>
              <a:t>{'a': 1, 'b': 2}</a:t>
            </a:r>
            <a:endParaRPr lang="zh-CN" altLang="zh-CN" sz="1800" dirty="0"/>
          </a:p>
        </p:txBody>
      </p:sp>
    </p:spTree>
    <p:extLst>
      <p:ext uri="{BB962C8B-B14F-4D97-AF65-F5344CB8AC3E}">
        <p14:creationId xmlns:p14="http://schemas.microsoft.com/office/powerpoint/2010/main" val="64286874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2.1.1 </a:t>
            </a:r>
            <a:r>
              <a:rPr lang="zh-CN" altLang="zh-CN" dirty="0"/>
              <a:t>数据的输入</a:t>
            </a:r>
            <a:endParaRPr lang="zh-CN" altLang="en-US" dirty="0"/>
          </a:p>
        </p:txBody>
      </p:sp>
      <p:sp>
        <p:nvSpPr>
          <p:cNvPr id="3" name="内容占位符 2"/>
          <p:cNvSpPr>
            <a:spLocks noGrp="1"/>
          </p:cNvSpPr>
          <p:nvPr>
            <p:ph idx="1"/>
          </p:nvPr>
        </p:nvSpPr>
        <p:spPr>
          <a:xfrm>
            <a:off x="334434" y="1124745"/>
            <a:ext cx="11523135" cy="576064"/>
          </a:xfrm>
        </p:spPr>
        <p:txBody>
          <a:bodyPr/>
          <a:lstStyle/>
          <a:p>
            <a:r>
              <a:rPr lang="en-US" altLang="zh-CN" dirty="0"/>
              <a:t>input()</a:t>
            </a:r>
            <a:r>
              <a:rPr lang="zh-CN" altLang="zh-CN" dirty="0"/>
              <a:t>函数也可以同时为多个变量赋值。例如：</a:t>
            </a:r>
            <a:endParaRPr lang="zh-CN" altLang="en-US" dirty="0"/>
          </a:p>
        </p:txBody>
      </p:sp>
      <p:sp>
        <p:nvSpPr>
          <p:cNvPr id="4" name="矩形 3"/>
          <p:cNvSpPr/>
          <p:nvPr/>
        </p:nvSpPr>
        <p:spPr>
          <a:xfrm>
            <a:off x="479376" y="1772816"/>
            <a:ext cx="3672408" cy="2139047"/>
          </a:xfrm>
          <a:prstGeom prst="rect">
            <a:avLst/>
          </a:prstGeom>
        </p:spPr>
        <p:txBody>
          <a:bodyPr wrap="square">
            <a:spAutoFit/>
          </a:bodyPr>
          <a:lstStyle/>
          <a:p>
            <a:pPr algn="l">
              <a:spcBef>
                <a:spcPts val="500"/>
              </a:spcBef>
            </a:pPr>
            <a:r>
              <a:rPr lang="en-US" altLang="zh-CN" sz="1800" dirty="0"/>
              <a:t>&gt;&gt;&gt; </a:t>
            </a:r>
            <a:r>
              <a:rPr lang="en-US" altLang="zh-CN" sz="1800" dirty="0" err="1"/>
              <a:t>x,y</a:t>
            </a:r>
            <a:r>
              <a:rPr lang="en-US" altLang="zh-CN" sz="1800" dirty="0"/>
              <a:t> = input("</a:t>
            </a:r>
            <a:r>
              <a:rPr lang="zh-CN" altLang="zh-CN" sz="1800" dirty="0"/>
              <a:t>请输入</a:t>
            </a:r>
            <a:r>
              <a:rPr lang="en-US" altLang="zh-CN" sz="1800" dirty="0" err="1"/>
              <a:t>x,y</a:t>
            </a:r>
            <a:r>
              <a:rPr lang="zh-CN" altLang="zh-CN" sz="1800" dirty="0"/>
              <a:t>值：</a:t>
            </a:r>
            <a:r>
              <a:rPr lang="en-US" altLang="zh-CN" sz="1800" dirty="0"/>
              <a:t>")</a:t>
            </a:r>
            <a:endParaRPr lang="zh-CN" altLang="zh-CN" sz="1800" dirty="0"/>
          </a:p>
          <a:p>
            <a:pPr algn="l">
              <a:spcBef>
                <a:spcPts val="500"/>
              </a:spcBef>
            </a:pPr>
            <a:r>
              <a:rPr lang="zh-CN" altLang="zh-CN" sz="1800" dirty="0"/>
              <a:t>请输入</a:t>
            </a:r>
            <a:r>
              <a:rPr lang="en-US" altLang="zh-CN" sz="1800" dirty="0" err="1"/>
              <a:t>x,y</a:t>
            </a:r>
            <a:r>
              <a:rPr lang="zh-CN" altLang="zh-CN" sz="1800" dirty="0"/>
              <a:t>值：</a:t>
            </a:r>
            <a:r>
              <a:rPr lang="en-US" altLang="zh-CN" sz="1800" dirty="0"/>
              <a:t>ab</a:t>
            </a:r>
            <a:endParaRPr lang="zh-CN" altLang="zh-CN" sz="1800" dirty="0"/>
          </a:p>
          <a:p>
            <a:pPr algn="l">
              <a:spcBef>
                <a:spcPts val="500"/>
              </a:spcBef>
            </a:pPr>
            <a:r>
              <a:rPr lang="en-US" altLang="zh-CN" sz="1800" dirty="0"/>
              <a:t>&gt;&gt;&gt; x</a:t>
            </a:r>
            <a:endParaRPr lang="zh-CN" altLang="zh-CN" sz="1800" dirty="0"/>
          </a:p>
          <a:p>
            <a:pPr algn="l">
              <a:spcBef>
                <a:spcPts val="500"/>
              </a:spcBef>
            </a:pPr>
            <a:r>
              <a:rPr lang="en-US" altLang="zh-CN" sz="1800" dirty="0"/>
              <a:t>'a'</a:t>
            </a:r>
            <a:endParaRPr lang="zh-CN" altLang="zh-CN" sz="1800" dirty="0"/>
          </a:p>
          <a:p>
            <a:pPr algn="l">
              <a:spcBef>
                <a:spcPts val="500"/>
              </a:spcBef>
            </a:pPr>
            <a:r>
              <a:rPr lang="en-US" altLang="zh-CN" sz="1800" dirty="0"/>
              <a:t>&gt;&gt;&gt; y</a:t>
            </a:r>
            <a:endParaRPr lang="zh-CN" altLang="zh-CN" sz="1800" dirty="0"/>
          </a:p>
          <a:p>
            <a:pPr algn="l">
              <a:spcBef>
                <a:spcPts val="500"/>
              </a:spcBef>
            </a:pPr>
            <a:r>
              <a:rPr lang="en-US" altLang="zh-CN" sz="1800" dirty="0"/>
              <a:t>'b'</a:t>
            </a:r>
            <a:endParaRPr lang="zh-CN" altLang="zh-CN" sz="1800" dirty="0"/>
          </a:p>
        </p:txBody>
      </p:sp>
      <p:sp>
        <p:nvSpPr>
          <p:cNvPr id="5" name="矩形 4"/>
          <p:cNvSpPr/>
          <p:nvPr/>
        </p:nvSpPr>
        <p:spPr>
          <a:xfrm>
            <a:off x="4439816" y="1844479"/>
            <a:ext cx="6096000" cy="1200329"/>
          </a:xfrm>
          <a:prstGeom prst="rect">
            <a:avLst/>
          </a:prstGeom>
        </p:spPr>
        <p:txBody>
          <a:bodyPr>
            <a:spAutoFit/>
          </a:bodyPr>
          <a:lstStyle/>
          <a:p>
            <a:pPr algn="l"/>
            <a:r>
              <a:rPr lang="zh-CN" altLang="zh-CN" sz="2400" dirty="0"/>
              <a:t>当用户输入</a:t>
            </a:r>
            <a:r>
              <a:rPr lang="en-US" altLang="zh-CN" sz="2400" dirty="0"/>
              <a:t>ab</a:t>
            </a:r>
            <a:r>
              <a:rPr lang="zh-CN" altLang="zh-CN" sz="2400" dirty="0"/>
              <a:t>，按回车键之后，</a:t>
            </a:r>
            <a:r>
              <a:rPr lang="en-US" altLang="zh-CN" sz="2400" dirty="0"/>
              <a:t>input()</a:t>
            </a:r>
            <a:r>
              <a:rPr lang="zh-CN" altLang="zh-CN" sz="2400" dirty="0"/>
              <a:t>函数分别将</a:t>
            </a:r>
            <a:r>
              <a:rPr lang="en-US" altLang="zh-CN" sz="2400" dirty="0"/>
              <a:t>'a'</a:t>
            </a:r>
            <a:r>
              <a:rPr lang="zh-CN" altLang="zh-CN" sz="2400" dirty="0"/>
              <a:t>、</a:t>
            </a:r>
            <a:r>
              <a:rPr lang="en-US" altLang="zh-CN" sz="2400" dirty="0"/>
              <a:t>'b'</a:t>
            </a:r>
            <a:r>
              <a:rPr lang="zh-CN" altLang="zh-CN" sz="2400" dirty="0"/>
              <a:t>赋予变量</a:t>
            </a:r>
            <a:r>
              <a:rPr lang="en-US" altLang="zh-CN" sz="2400" dirty="0"/>
              <a:t>x</a:t>
            </a:r>
            <a:r>
              <a:rPr lang="zh-CN" altLang="zh-CN" sz="2400" dirty="0"/>
              <a:t>、</a:t>
            </a:r>
            <a:r>
              <a:rPr lang="en-US" altLang="zh-CN" sz="2400" dirty="0"/>
              <a:t>y</a:t>
            </a:r>
            <a:r>
              <a:rPr lang="zh-CN" altLang="zh-CN" sz="2400" dirty="0"/>
              <a:t>，结果就是</a:t>
            </a:r>
            <a:r>
              <a:rPr lang="en-US" altLang="zh-CN" sz="2400" dirty="0"/>
              <a:t>x</a:t>
            </a:r>
            <a:r>
              <a:rPr lang="zh-CN" altLang="zh-CN" sz="2400" dirty="0"/>
              <a:t>的值为</a:t>
            </a:r>
            <a:r>
              <a:rPr lang="en-US" altLang="zh-CN" sz="2400" dirty="0"/>
              <a:t>'a'</a:t>
            </a:r>
            <a:r>
              <a:rPr lang="zh-CN" altLang="zh-CN" sz="2400" dirty="0"/>
              <a:t>，</a:t>
            </a:r>
            <a:r>
              <a:rPr lang="en-US" altLang="zh-CN" sz="2400" dirty="0"/>
              <a:t>y</a:t>
            </a:r>
            <a:r>
              <a:rPr lang="zh-CN" altLang="zh-CN" sz="2400" dirty="0"/>
              <a:t>的值为</a:t>
            </a:r>
            <a:r>
              <a:rPr lang="en-US" altLang="zh-CN" sz="2400" dirty="0"/>
              <a:t>'b'</a:t>
            </a:r>
            <a:r>
              <a:rPr lang="zh-CN" altLang="zh-CN" sz="2400" dirty="0"/>
              <a:t>。</a:t>
            </a:r>
            <a:endParaRPr lang="zh-CN" altLang="en-US" sz="2400" dirty="0"/>
          </a:p>
        </p:txBody>
      </p:sp>
      <p:sp>
        <p:nvSpPr>
          <p:cNvPr id="6" name="矩形 5"/>
          <p:cNvSpPr/>
          <p:nvPr/>
        </p:nvSpPr>
        <p:spPr>
          <a:xfrm>
            <a:off x="623392" y="4581128"/>
            <a:ext cx="4104456" cy="1200329"/>
          </a:xfrm>
          <a:prstGeom prst="rect">
            <a:avLst/>
          </a:prstGeom>
        </p:spPr>
        <p:txBody>
          <a:bodyPr wrap="square">
            <a:spAutoFit/>
          </a:bodyPr>
          <a:lstStyle/>
          <a:p>
            <a:pPr algn="l"/>
            <a:r>
              <a:rPr lang="zh-CN" altLang="zh-CN" sz="2400" dirty="0"/>
              <a:t>但是，如果想得到</a:t>
            </a:r>
            <a:r>
              <a:rPr lang="en-US" altLang="zh-CN" sz="2400" dirty="0"/>
              <a:t>x</a:t>
            </a:r>
            <a:r>
              <a:rPr lang="zh-CN" altLang="zh-CN" sz="2400" dirty="0"/>
              <a:t>的值</a:t>
            </a:r>
            <a:r>
              <a:rPr lang="en-US" altLang="zh-CN" sz="2400" dirty="0"/>
              <a:t>'ab'</a:t>
            </a:r>
            <a:r>
              <a:rPr lang="zh-CN" altLang="zh-CN" sz="2400" dirty="0"/>
              <a:t>，</a:t>
            </a:r>
            <a:r>
              <a:rPr lang="en-US" altLang="zh-CN" sz="2400" dirty="0"/>
              <a:t>y</a:t>
            </a:r>
            <a:r>
              <a:rPr lang="zh-CN" altLang="zh-CN" sz="2400" dirty="0"/>
              <a:t>的值</a:t>
            </a:r>
            <a:r>
              <a:rPr lang="en-US" altLang="zh-CN" sz="2400" dirty="0"/>
              <a:t>'cd'</a:t>
            </a:r>
            <a:r>
              <a:rPr lang="zh-CN" altLang="zh-CN" sz="2400" dirty="0"/>
              <a:t>，我们直接输入</a:t>
            </a:r>
            <a:r>
              <a:rPr lang="en-US" altLang="zh-CN" sz="2400" dirty="0" err="1"/>
              <a:t>abcd</a:t>
            </a:r>
            <a:r>
              <a:rPr lang="zh-CN" altLang="zh-CN" sz="2400" dirty="0"/>
              <a:t>或者</a:t>
            </a:r>
            <a:r>
              <a:rPr lang="en-US" altLang="zh-CN" sz="2400" dirty="0"/>
              <a:t>ab cd</a:t>
            </a:r>
            <a:r>
              <a:rPr lang="zh-CN" altLang="zh-CN" sz="2400" dirty="0"/>
              <a:t>等均是错误的。</a:t>
            </a:r>
            <a:endParaRPr lang="zh-CN" altLang="en-US" sz="2400" dirty="0"/>
          </a:p>
        </p:txBody>
      </p:sp>
      <p:sp>
        <p:nvSpPr>
          <p:cNvPr id="7" name="矩形 6"/>
          <p:cNvSpPr/>
          <p:nvPr/>
        </p:nvSpPr>
        <p:spPr>
          <a:xfrm>
            <a:off x="5663952" y="4314289"/>
            <a:ext cx="5256584" cy="2139047"/>
          </a:xfrm>
          <a:prstGeom prst="rect">
            <a:avLst/>
          </a:prstGeom>
        </p:spPr>
        <p:txBody>
          <a:bodyPr wrap="square">
            <a:spAutoFit/>
          </a:bodyPr>
          <a:lstStyle/>
          <a:p>
            <a:pPr algn="l">
              <a:spcBef>
                <a:spcPts val="600"/>
              </a:spcBef>
            </a:pPr>
            <a:r>
              <a:rPr lang="en-US" altLang="zh-CN" sz="1800" dirty="0"/>
              <a:t>&gt;&gt;&gt; </a:t>
            </a:r>
            <a:r>
              <a:rPr lang="en-US" altLang="zh-CN" sz="1800" dirty="0" err="1"/>
              <a:t>x,y</a:t>
            </a:r>
            <a:r>
              <a:rPr lang="en-US" altLang="zh-CN" sz="1800" dirty="0"/>
              <a:t> = input("</a:t>
            </a:r>
            <a:r>
              <a:rPr lang="zh-CN" altLang="zh-CN" sz="1800" dirty="0"/>
              <a:t>请输入</a:t>
            </a:r>
            <a:r>
              <a:rPr lang="en-US" altLang="zh-CN" sz="1800" dirty="0" err="1"/>
              <a:t>x,y</a:t>
            </a:r>
            <a:r>
              <a:rPr lang="zh-CN" altLang="zh-CN" sz="1800" dirty="0"/>
              <a:t>值：</a:t>
            </a:r>
            <a:r>
              <a:rPr lang="en-US" altLang="zh-CN" sz="1800" dirty="0"/>
              <a:t>")</a:t>
            </a:r>
            <a:endParaRPr lang="zh-CN" altLang="zh-CN" sz="1800" dirty="0"/>
          </a:p>
          <a:p>
            <a:pPr algn="l">
              <a:spcBef>
                <a:spcPts val="600"/>
              </a:spcBef>
            </a:pPr>
            <a:r>
              <a:rPr lang="zh-CN" altLang="zh-CN" sz="1800" dirty="0"/>
              <a:t>请输入</a:t>
            </a:r>
            <a:r>
              <a:rPr lang="en-US" altLang="zh-CN" sz="1800" dirty="0" err="1"/>
              <a:t>x,y</a:t>
            </a:r>
            <a:r>
              <a:rPr lang="zh-CN" altLang="zh-CN" sz="1800" dirty="0"/>
              <a:t>值：</a:t>
            </a:r>
            <a:r>
              <a:rPr lang="en-US" altLang="zh-CN" sz="1800" dirty="0" err="1"/>
              <a:t>abcd</a:t>
            </a:r>
            <a:endParaRPr lang="zh-CN" altLang="zh-CN" sz="1800" dirty="0"/>
          </a:p>
          <a:p>
            <a:pPr algn="l">
              <a:spcBef>
                <a:spcPts val="600"/>
              </a:spcBef>
            </a:pPr>
            <a:r>
              <a:rPr lang="en-US" altLang="zh-CN" sz="1800" dirty="0" err="1"/>
              <a:t>Traceback</a:t>
            </a:r>
            <a:r>
              <a:rPr lang="en-US" altLang="zh-CN" sz="1800" dirty="0"/>
              <a:t> (most recent call last):</a:t>
            </a:r>
            <a:endParaRPr lang="zh-CN" altLang="zh-CN" sz="1800" dirty="0"/>
          </a:p>
          <a:p>
            <a:pPr algn="l">
              <a:spcBef>
                <a:spcPts val="600"/>
              </a:spcBef>
            </a:pPr>
            <a:r>
              <a:rPr lang="en-US" altLang="zh-CN" sz="1800" dirty="0"/>
              <a:t>  File "&lt;pyshell#7&gt;", line 1, in &lt;module&gt;</a:t>
            </a:r>
            <a:endParaRPr lang="zh-CN" altLang="zh-CN" sz="1800" dirty="0"/>
          </a:p>
          <a:p>
            <a:pPr algn="l">
              <a:spcBef>
                <a:spcPts val="600"/>
              </a:spcBef>
            </a:pPr>
            <a:r>
              <a:rPr lang="en-US" altLang="zh-CN" sz="1800" dirty="0"/>
              <a:t>    </a:t>
            </a:r>
            <a:r>
              <a:rPr lang="en-US" altLang="zh-CN" sz="1800" dirty="0" err="1"/>
              <a:t>x,y</a:t>
            </a:r>
            <a:r>
              <a:rPr lang="en-US" altLang="zh-CN" sz="1800" dirty="0"/>
              <a:t> = input("</a:t>
            </a:r>
            <a:r>
              <a:rPr lang="zh-CN" altLang="zh-CN" sz="1800" dirty="0"/>
              <a:t>请输入</a:t>
            </a:r>
            <a:r>
              <a:rPr lang="en-US" altLang="zh-CN" sz="1800" dirty="0" err="1"/>
              <a:t>x,y</a:t>
            </a:r>
            <a:r>
              <a:rPr lang="zh-CN" altLang="zh-CN" sz="1800" dirty="0"/>
              <a:t>值：</a:t>
            </a:r>
            <a:r>
              <a:rPr lang="en-US" altLang="zh-CN" sz="1800" dirty="0"/>
              <a:t>")</a:t>
            </a:r>
            <a:endParaRPr lang="zh-CN" altLang="zh-CN" sz="1800" dirty="0"/>
          </a:p>
          <a:p>
            <a:pPr algn="l">
              <a:spcBef>
                <a:spcPts val="600"/>
              </a:spcBef>
            </a:pPr>
            <a:r>
              <a:rPr lang="en-US" altLang="zh-CN" sz="1800" dirty="0" err="1"/>
              <a:t>ValueError</a:t>
            </a:r>
            <a:r>
              <a:rPr lang="en-US" altLang="zh-CN" sz="1800" dirty="0"/>
              <a:t>: too many values to unpack (expected 2)</a:t>
            </a:r>
            <a:endParaRPr lang="zh-CN" altLang="zh-CN" sz="1800" dirty="0"/>
          </a:p>
        </p:txBody>
      </p:sp>
      <p:cxnSp>
        <p:nvCxnSpPr>
          <p:cNvPr id="9" name="直接连接符 8"/>
          <p:cNvCxnSpPr/>
          <p:nvPr/>
        </p:nvCxnSpPr>
        <p:spPr bwMode="auto">
          <a:xfrm>
            <a:off x="479376" y="4005064"/>
            <a:ext cx="10657184" cy="0"/>
          </a:xfrm>
          <a:prstGeom prst="line">
            <a:avLst/>
          </a:prstGeom>
          <a:solidFill>
            <a:schemeClr val="accent1"/>
          </a:solidFill>
          <a:ln w="6350" cap="flat" cmpd="sng" algn="ctr">
            <a:solidFill>
              <a:srgbClr val="FF0000"/>
            </a:solidFill>
            <a:prstDash val="solid"/>
            <a:miter lim="800000"/>
            <a:headEnd type="none" w="med" len="med"/>
            <a:tailEnd type="none" w="med" len="med"/>
          </a:ln>
          <a:effectLst/>
        </p:spPr>
      </p:cxnSp>
    </p:spTree>
    <p:extLst>
      <p:ext uri="{BB962C8B-B14F-4D97-AF65-F5344CB8AC3E}">
        <p14:creationId xmlns:p14="http://schemas.microsoft.com/office/powerpoint/2010/main" val="170981712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本章学习目标</a:t>
            </a:r>
            <a:endParaRPr lang="zh-CN" altLang="en-US" dirty="0"/>
          </a:p>
        </p:txBody>
      </p:sp>
      <p:sp>
        <p:nvSpPr>
          <p:cNvPr id="3" name="内容占位符 2"/>
          <p:cNvSpPr>
            <a:spLocks noGrp="1"/>
          </p:cNvSpPr>
          <p:nvPr>
            <p:ph idx="1"/>
          </p:nvPr>
        </p:nvSpPr>
        <p:spPr>
          <a:xfrm>
            <a:off x="334434" y="1124744"/>
            <a:ext cx="11523135" cy="5256583"/>
          </a:xfrm>
        </p:spPr>
        <p:txBody>
          <a:bodyPr>
            <a:normAutofit/>
          </a:bodyPr>
          <a:lstStyle/>
          <a:p>
            <a:pPr lvl="0"/>
            <a:r>
              <a:rPr lang="zh-CN" altLang="zh-CN" dirty="0"/>
              <a:t>熟练掌握数据输入输出的方法；</a:t>
            </a:r>
          </a:p>
          <a:p>
            <a:pPr lvl="0"/>
            <a:r>
              <a:rPr lang="zh-CN" altLang="zh-CN" dirty="0"/>
              <a:t>了解标识符与变量的基本概念与用法；</a:t>
            </a:r>
          </a:p>
          <a:p>
            <a:pPr lvl="0"/>
            <a:r>
              <a:rPr lang="zh-CN" altLang="zh-CN" dirty="0"/>
              <a:t>了解数据类型的基本概念并能熟练定义数据类型；</a:t>
            </a:r>
          </a:p>
          <a:p>
            <a:pPr lvl="0"/>
            <a:r>
              <a:rPr lang="zh-CN" altLang="zh-CN" dirty="0"/>
              <a:t>掌握运算符和表达式的用法，熟悉条件表达式的构造；</a:t>
            </a:r>
          </a:p>
          <a:p>
            <a:r>
              <a:rPr lang="zh-CN" altLang="zh-CN" dirty="0"/>
              <a:t>了解常用的内置函数。</a:t>
            </a:r>
            <a:endParaRPr lang="en-US" altLang="zh-CN" dirty="0"/>
          </a:p>
        </p:txBody>
      </p:sp>
    </p:spTree>
    <p:extLst>
      <p:ext uri="{BB962C8B-B14F-4D97-AF65-F5344CB8AC3E}">
        <p14:creationId xmlns:p14="http://schemas.microsoft.com/office/powerpoint/2010/main" val="97327405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2.1.1 </a:t>
            </a:r>
            <a:r>
              <a:rPr lang="zh-CN" altLang="zh-CN" dirty="0"/>
              <a:t>数据的输入</a:t>
            </a:r>
            <a:endParaRPr lang="zh-CN" altLang="en-US" dirty="0"/>
          </a:p>
        </p:txBody>
      </p:sp>
      <p:sp>
        <p:nvSpPr>
          <p:cNvPr id="3" name="内容占位符 2"/>
          <p:cNvSpPr>
            <a:spLocks noGrp="1"/>
          </p:cNvSpPr>
          <p:nvPr>
            <p:ph idx="1"/>
          </p:nvPr>
        </p:nvSpPr>
        <p:spPr>
          <a:xfrm>
            <a:off x="191344" y="1052736"/>
            <a:ext cx="11666225" cy="5184576"/>
          </a:xfrm>
        </p:spPr>
        <p:txBody>
          <a:bodyPr>
            <a:normAutofit/>
          </a:bodyPr>
          <a:lstStyle/>
          <a:p>
            <a:r>
              <a:rPr lang="zh-CN" altLang="zh-CN" dirty="0"/>
              <a:t>实际上，我们会</a:t>
            </a:r>
            <a:r>
              <a:rPr lang="zh-CN" altLang="zh-CN" dirty="0">
                <a:solidFill>
                  <a:srgbClr val="FF0000"/>
                </a:solidFill>
              </a:rPr>
              <a:t>结合</a:t>
            </a:r>
            <a:r>
              <a:rPr lang="en-US" altLang="zh-CN" dirty="0">
                <a:solidFill>
                  <a:srgbClr val="FF0000"/>
                </a:solidFill>
              </a:rPr>
              <a:t>split()</a:t>
            </a:r>
            <a:r>
              <a:rPr lang="zh-CN" altLang="zh-CN" dirty="0">
                <a:solidFill>
                  <a:srgbClr val="FF0000"/>
                </a:solidFill>
              </a:rPr>
              <a:t>和</a:t>
            </a:r>
            <a:r>
              <a:rPr lang="en-US" altLang="zh-CN" dirty="0">
                <a:solidFill>
                  <a:srgbClr val="FF0000"/>
                </a:solidFill>
              </a:rPr>
              <a:t>map()</a:t>
            </a:r>
            <a:r>
              <a:rPr lang="zh-CN" altLang="zh-CN" dirty="0">
                <a:solidFill>
                  <a:srgbClr val="FF0000"/>
                </a:solidFill>
              </a:rPr>
              <a:t>函数得到多变量的值</a:t>
            </a:r>
            <a:r>
              <a:rPr lang="zh-CN" altLang="zh-CN" dirty="0"/>
              <a:t>。</a:t>
            </a:r>
            <a:r>
              <a:rPr lang="zh-CN" altLang="en-US" dirty="0"/>
              <a:t>例</a:t>
            </a:r>
            <a:r>
              <a:rPr lang="en-US" altLang="zh-CN" dirty="0"/>
              <a:t>2-4</a:t>
            </a:r>
            <a:r>
              <a:rPr lang="zh-CN" altLang="en-US" dirty="0"/>
              <a:t>中还要讲。</a:t>
            </a:r>
            <a:endParaRPr lang="en-US" altLang="zh-CN" dirty="0"/>
          </a:p>
          <a:p>
            <a:r>
              <a:rPr lang="zh-CN" altLang="en-US" dirty="0"/>
              <a:t>比如：</a:t>
            </a:r>
            <a:endParaRPr lang="en-US" altLang="zh-CN" dirty="0"/>
          </a:p>
          <a:p>
            <a:pPr marL="0" indent="0">
              <a:buNone/>
            </a:pPr>
            <a:r>
              <a:rPr lang="en-US" altLang="zh-CN" dirty="0"/>
              <a:t>   </a:t>
            </a:r>
            <a:r>
              <a:rPr lang="zh-CN" altLang="en-US" dirty="0"/>
              <a:t>（</a:t>
            </a:r>
            <a:r>
              <a:rPr lang="en-US" altLang="zh-CN" dirty="0"/>
              <a:t>1</a:t>
            </a:r>
            <a:r>
              <a:rPr lang="zh-CN" altLang="en-US" dirty="0"/>
              <a:t>）</a:t>
            </a:r>
            <a:r>
              <a:rPr lang="en-US" altLang="zh-CN" dirty="0"/>
              <a:t>x = input(‘</a:t>
            </a:r>
            <a:r>
              <a:rPr lang="zh-CN" altLang="en-US" dirty="0"/>
              <a:t>请输入两个整数，以空格分隔：</a:t>
            </a:r>
            <a:r>
              <a:rPr lang="en-US" altLang="zh-CN" dirty="0"/>
              <a:t>’)</a:t>
            </a:r>
          </a:p>
          <a:p>
            <a:pPr marL="0" indent="0">
              <a:buNone/>
            </a:pPr>
            <a:r>
              <a:rPr lang="en-US" altLang="zh-CN" dirty="0"/>
              <a:t>             a, b = map(int, </a:t>
            </a:r>
            <a:r>
              <a:rPr lang="en-US" altLang="zh-CN" dirty="0" err="1"/>
              <a:t>x.split</a:t>
            </a:r>
            <a:r>
              <a:rPr lang="en-US" altLang="zh-CN" dirty="0"/>
              <a:t>())     #</a:t>
            </a:r>
            <a:r>
              <a:rPr lang="zh-CN" altLang="en-US" dirty="0"/>
              <a:t>输入：</a:t>
            </a:r>
            <a:r>
              <a:rPr lang="en-US" altLang="zh-CN" dirty="0"/>
              <a:t>12 31</a:t>
            </a:r>
            <a:r>
              <a:rPr lang="zh-CN" altLang="en-US" dirty="0"/>
              <a:t>，此时：</a:t>
            </a:r>
            <a:r>
              <a:rPr lang="en-US" altLang="zh-CN" dirty="0"/>
              <a:t>a = '12',b = '31’</a:t>
            </a:r>
          </a:p>
          <a:p>
            <a:pPr marL="0" indent="0">
              <a:buNone/>
            </a:pPr>
            <a:r>
              <a:rPr lang="en-US" altLang="zh-CN" dirty="0"/>
              <a:t>             print(</a:t>
            </a:r>
            <a:r>
              <a:rPr lang="en-US" altLang="zh-CN" dirty="0" err="1"/>
              <a:t>a,b</a:t>
            </a:r>
            <a:r>
              <a:rPr lang="en-US" altLang="zh-CN" dirty="0"/>
              <a:t>)                            #</a:t>
            </a:r>
            <a:r>
              <a:rPr lang="zh-CN" altLang="en-US" dirty="0"/>
              <a:t>结果：</a:t>
            </a:r>
            <a:r>
              <a:rPr lang="en-US" altLang="zh-CN" dirty="0"/>
              <a:t>a = 12, b = 31</a:t>
            </a:r>
          </a:p>
          <a:p>
            <a:pPr marL="0" indent="0">
              <a:buNone/>
            </a:pPr>
            <a:r>
              <a:rPr lang="en-US" altLang="zh-CN" dirty="0"/>
              <a:t>   </a:t>
            </a:r>
            <a:r>
              <a:rPr lang="zh-CN" altLang="en-US" dirty="0"/>
              <a:t>（</a:t>
            </a:r>
            <a:r>
              <a:rPr lang="en-US" altLang="zh-CN" dirty="0"/>
              <a:t>2</a:t>
            </a:r>
            <a:r>
              <a:rPr lang="zh-CN" altLang="en-US" dirty="0"/>
              <a:t>）</a:t>
            </a:r>
            <a:r>
              <a:rPr lang="en-US" altLang="zh-CN" dirty="0"/>
              <a:t>x = input(‘</a:t>
            </a:r>
            <a:r>
              <a:rPr lang="zh-CN" altLang="en-US" dirty="0"/>
              <a:t>请输入两个字符串，以空格分隔：</a:t>
            </a:r>
            <a:r>
              <a:rPr lang="en-US" altLang="zh-CN" dirty="0"/>
              <a:t>’)</a:t>
            </a:r>
          </a:p>
          <a:p>
            <a:pPr marL="0" indent="0">
              <a:buNone/>
            </a:pPr>
            <a:r>
              <a:rPr lang="en-US" altLang="zh-CN" dirty="0"/>
              <a:t>             a, b = </a:t>
            </a:r>
            <a:r>
              <a:rPr lang="en-US" altLang="zh-CN" dirty="0" err="1"/>
              <a:t>x.split</a:t>
            </a:r>
            <a:r>
              <a:rPr lang="en-US" altLang="zh-CN" dirty="0"/>
              <a:t>()                    #</a:t>
            </a:r>
            <a:r>
              <a:rPr lang="zh-CN" altLang="en-US" dirty="0"/>
              <a:t>输入：</a:t>
            </a:r>
            <a:r>
              <a:rPr lang="en-US" altLang="zh-CN" dirty="0"/>
              <a:t>12 31</a:t>
            </a:r>
            <a:r>
              <a:rPr lang="zh-CN" altLang="en-US" dirty="0"/>
              <a:t>，结果：</a:t>
            </a:r>
            <a:r>
              <a:rPr lang="en-US" altLang="zh-CN" dirty="0"/>
              <a:t>a = '12',b = '31'</a:t>
            </a:r>
          </a:p>
          <a:p>
            <a:pPr marL="0" indent="0">
              <a:buNone/>
            </a:pPr>
            <a:r>
              <a:rPr lang="en-US" altLang="zh-CN" dirty="0"/>
              <a:t>             print(</a:t>
            </a:r>
            <a:r>
              <a:rPr lang="en-US" altLang="zh-CN" dirty="0" err="1"/>
              <a:t>a,b</a:t>
            </a:r>
            <a:r>
              <a:rPr lang="en-US" altLang="zh-CN" dirty="0"/>
              <a:t>)                            #</a:t>
            </a:r>
            <a:r>
              <a:rPr lang="zh-CN" altLang="en-US" dirty="0"/>
              <a:t>结果：</a:t>
            </a:r>
            <a:r>
              <a:rPr lang="en-US" altLang="zh-CN" dirty="0"/>
              <a:t>a = '12',b = '31'</a:t>
            </a:r>
          </a:p>
          <a:p>
            <a:pPr marL="0" indent="0">
              <a:buNone/>
            </a:pPr>
            <a:endParaRPr lang="zh-CN" altLang="en-US" dirty="0"/>
          </a:p>
        </p:txBody>
      </p:sp>
    </p:spTree>
    <p:extLst>
      <p:ext uri="{BB962C8B-B14F-4D97-AF65-F5344CB8AC3E}">
        <p14:creationId xmlns:p14="http://schemas.microsoft.com/office/powerpoint/2010/main" val="411452823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2.1.2 </a:t>
            </a:r>
            <a:r>
              <a:rPr lang="zh-CN" altLang="zh-CN" dirty="0"/>
              <a:t>数据的输出</a:t>
            </a:r>
            <a:endParaRPr lang="zh-CN" altLang="en-US" dirty="0"/>
          </a:p>
        </p:txBody>
      </p:sp>
      <p:sp>
        <p:nvSpPr>
          <p:cNvPr id="3" name="内容占位符 2"/>
          <p:cNvSpPr>
            <a:spLocks noGrp="1"/>
          </p:cNvSpPr>
          <p:nvPr>
            <p:ph idx="1"/>
          </p:nvPr>
        </p:nvSpPr>
        <p:spPr/>
        <p:txBody>
          <a:bodyPr>
            <a:normAutofit/>
          </a:bodyPr>
          <a:lstStyle/>
          <a:p>
            <a:r>
              <a:rPr lang="en-US" altLang="zh-CN" dirty="0"/>
              <a:t>Python</a:t>
            </a:r>
            <a:r>
              <a:rPr lang="zh-CN" altLang="zh-CN" dirty="0"/>
              <a:t>中最简单的输出方式就是使用</a:t>
            </a:r>
            <a:r>
              <a:rPr lang="en-US" altLang="zh-CN" dirty="0"/>
              <a:t>print()</a:t>
            </a:r>
            <a:r>
              <a:rPr lang="zh-CN" altLang="zh-CN" dirty="0"/>
              <a:t>函数。其格式如下：</a:t>
            </a:r>
          </a:p>
          <a:p>
            <a:pPr lvl="1"/>
            <a:r>
              <a:rPr lang="en-US" altLang="zh-CN" dirty="0"/>
              <a:t>print(value, ..., </a:t>
            </a:r>
            <a:r>
              <a:rPr lang="en-US" altLang="zh-CN" dirty="0" err="1"/>
              <a:t>sep</a:t>
            </a:r>
            <a:r>
              <a:rPr lang="en-US" altLang="zh-CN" dirty="0"/>
              <a:t>=' ', end='\n', file=</a:t>
            </a:r>
            <a:r>
              <a:rPr lang="en-US" altLang="zh-CN" dirty="0" err="1"/>
              <a:t>sys.stdout</a:t>
            </a:r>
            <a:r>
              <a:rPr lang="en-US" altLang="zh-CN" dirty="0"/>
              <a:t>, flush=False)</a:t>
            </a:r>
            <a:endParaRPr lang="zh-CN" altLang="zh-CN" dirty="0"/>
          </a:p>
          <a:p>
            <a:r>
              <a:rPr lang="zh-CN" altLang="zh-CN" dirty="0"/>
              <a:t>其中各参数的解释如下：</a:t>
            </a:r>
          </a:p>
          <a:p>
            <a:pPr lvl="1"/>
            <a:r>
              <a:rPr lang="en-US" altLang="zh-CN" dirty="0">
                <a:solidFill>
                  <a:srgbClr val="FF0000"/>
                </a:solidFill>
              </a:rPr>
              <a:t>value</a:t>
            </a:r>
            <a:r>
              <a:rPr lang="zh-CN" altLang="zh-CN" dirty="0"/>
              <a:t>： 表示需要输出的对象，一次可以输出一个或者多个对象（其中</a:t>
            </a:r>
            <a:r>
              <a:rPr lang="en-US" altLang="zh-CN" dirty="0"/>
              <a:t>...</a:t>
            </a:r>
            <a:r>
              <a:rPr lang="zh-CN" altLang="zh-CN" dirty="0"/>
              <a:t>表示任意多个对象），当输出多个对象时，</a:t>
            </a:r>
            <a:r>
              <a:rPr lang="zh-CN" altLang="zh-CN" dirty="0">
                <a:solidFill>
                  <a:srgbClr val="FF0000"/>
                </a:solidFill>
              </a:rPr>
              <a:t>对象之间要用逗号（，）</a:t>
            </a:r>
            <a:r>
              <a:rPr lang="zh-CN" altLang="zh-CN" dirty="0"/>
              <a:t>分隔；</a:t>
            </a:r>
          </a:p>
          <a:p>
            <a:pPr lvl="1"/>
            <a:r>
              <a:rPr lang="en-US" altLang="zh-CN" dirty="0" err="1"/>
              <a:t>sep</a:t>
            </a:r>
            <a:r>
              <a:rPr lang="zh-CN" altLang="zh-CN" dirty="0"/>
              <a:t>：表示</a:t>
            </a:r>
            <a:r>
              <a:rPr lang="zh-CN" altLang="zh-CN" dirty="0">
                <a:solidFill>
                  <a:srgbClr val="FF0000"/>
                </a:solidFill>
              </a:rPr>
              <a:t>输出</a:t>
            </a:r>
            <a:r>
              <a:rPr lang="zh-CN" altLang="zh-CN" dirty="0"/>
              <a:t>时对象之间的</a:t>
            </a:r>
            <a:r>
              <a:rPr lang="zh-CN" altLang="zh-CN" dirty="0">
                <a:solidFill>
                  <a:srgbClr val="FF0000"/>
                </a:solidFill>
              </a:rPr>
              <a:t>间隔符</a:t>
            </a:r>
            <a:r>
              <a:rPr lang="zh-CN" altLang="zh-CN" dirty="0"/>
              <a:t>，</a:t>
            </a:r>
            <a:r>
              <a:rPr lang="zh-CN" altLang="zh-CN" dirty="0">
                <a:solidFill>
                  <a:srgbClr val="FF0000"/>
                </a:solidFill>
              </a:rPr>
              <a:t>默认</a:t>
            </a:r>
            <a:r>
              <a:rPr lang="zh-CN" altLang="zh-CN" dirty="0"/>
              <a:t>用一个</a:t>
            </a:r>
            <a:r>
              <a:rPr lang="zh-CN" altLang="zh-CN" dirty="0">
                <a:solidFill>
                  <a:srgbClr val="FF0000"/>
                </a:solidFill>
              </a:rPr>
              <a:t>空格</a:t>
            </a:r>
            <a:r>
              <a:rPr lang="zh-CN" altLang="zh-CN" dirty="0"/>
              <a:t>分隔；</a:t>
            </a:r>
          </a:p>
          <a:p>
            <a:pPr lvl="1"/>
            <a:r>
              <a:rPr lang="en-US" altLang="zh-CN" dirty="0">
                <a:solidFill>
                  <a:srgbClr val="FF0000"/>
                </a:solidFill>
              </a:rPr>
              <a:t>end</a:t>
            </a:r>
            <a:r>
              <a:rPr lang="zh-CN" altLang="zh-CN" dirty="0"/>
              <a:t>：表示输出以何字符</a:t>
            </a:r>
            <a:r>
              <a:rPr lang="zh-CN" altLang="zh-CN" dirty="0">
                <a:solidFill>
                  <a:srgbClr val="FF0000"/>
                </a:solidFill>
              </a:rPr>
              <a:t>结尾</a:t>
            </a:r>
            <a:r>
              <a:rPr lang="zh-CN" altLang="zh-CN" dirty="0"/>
              <a:t>，</a:t>
            </a:r>
            <a:r>
              <a:rPr lang="zh-CN" altLang="zh-CN" dirty="0">
                <a:solidFill>
                  <a:srgbClr val="FF0000"/>
                </a:solidFill>
              </a:rPr>
              <a:t>默认</a:t>
            </a:r>
            <a:r>
              <a:rPr lang="zh-CN" altLang="zh-CN" dirty="0"/>
              <a:t>值是</a:t>
            </a:r>
            <a:r>
              <a:rPr lang="zh-CN" altLang="zh-CN" dirty="0">
                <a:solidFill>
                  <a:srgbClr val="FF0000"/>
                </a:solidFill>
              </a:rPr>
              <a:t>换行符</a:t>
            </a:r>
            <a:r>
              <a:rPr lang="zh-CN" altLang="zh-CN" dirty="0"/>
              <a:t>；</a:t>
            </a:r>
          </a:p>
          <a:p>
            <a:pPr lvl="1"/>
            <a:r>
              <a:rPr lang="en-US" altLang="zh-CN" dirty="0"/>
              <a:t>file</a:t>
            </a:r>
            <a:r>
              <a:rPr lang="zh-CN" altLang="zh-CN" dirty="0"/>
              <a:t>：表示输出位置，可将输出到文件，</a:t>
            </a:r>
            <a:r>
              <a:rPr lang="en-US" altLang="zh-CN" dirty="0"/>
              <a:t>file</a:t>
            </a:r>
            <a:r>
              <a:rPr lang="zh-CN" altLang="zh-CN" dirty="0"/>
              <a:t>指定的对象要有“写”的方法，默认值是</a:t>
            </a:r>
            <a:r>
              <a:rPr lang="en-US" altLang="zh-CN" dirty="0" err="1"/>
              <a:t>sys.stdout</a:t>
            </a:r>
            <a:r>
              <a:rPr lang="zh-CN" altLang="zh-CN" dirty="0"/>
              <a:t>（标准输出）；</a:t>
            </a:r>
          </a:p>
          <a:p>
            <a:pPr lvl="1"/>
            <a:r>
              <a:rPr lang="en-US" altLang="zh-CN" dirty="0"/>
              <a:t>flush</a:t>
            </a:r>
            <a:r>
              <a:rPr lang="zh-CN" altLang="zh-CN" dirty="0"/>
              <a:t>：将缓存里面的内容是否强制刷新输出，默认值是</a:t>
            </a:r>
            <a:r>
              <a:rPr lang="en-US" altLang="zh-CN" dirty="0"/>
              <a:t>False</a:t>
            </a:r>
            <a:r>
              <a:rPr lang="zh-CN" altLang="zh-CN" dirty="0"/>
              <a:t>。</a:t>
            </a:r>
          </a:p>
        </p:txBody>
      </p:sp>
    </p:spTree>
    <p:extLst>
      <p:ext uri="{BB962C8B-B14F-4D97-AF65-F5344CB8AC3E}">
        <p14:creationId xmlns:p14="http://schemas.microsoft.com/office/powerpoint/2010/main" val="194493555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2.1.2 </a:t>
            </a:r>
            <a:r>
              <a:rPr lang="zh-CN" altLang="zh-CN" dirty="0"/>
              <a:t>数据的输出</a:t>
            </a:r>
            <a:endParaRPr lang="zh-CN" altLang="en-US" dirty="0"/>
          </a:p>
        </p:txBody>
      </p:sp>
      <p:sp>
        <p:nvSpPr>
          <p:cNvPr id="3" name="内容占位符 2"/>
          <p:cNvSpPr>
            <a:spLocks noGrp="1"/>
          </p:cNvSpPr>
          <p:nvPr>
            <p:ph idx="1"/>
          </p:nvPr>
        </p:nvSpPr>
        <p:spPr>
          <a:xfrm>
            <a:off x="5303912" y="1124745"/>
            <a:ext cx="6553657" cy="720080"/>
          </a:xfrm>
        </p:spPr>
        <p:txBody>
          <a:bodyPr>
            <a:normAutofit fontScale="92500"/>
          </a:bodyPr>
          <a:lstStyle/>
          <a:p>
            <a:r>
              <a:rPr lang="zh-CN" altLang="zh-CN" dirty="0"/>
              <a:t>一次输出三个对象，中间默认用空格隔开。</a:t>
            </a:r>
            <a:endParaRPr lang="zh-CN" altLang="en-US" dirty="0"/>
          </a:p>
        </p:txBody>
      </p:sp>
      <p:sp>
        <p:nvSpPr>
          <p:cNvPr id="4" name="矩形 3"/>
          <p:cNvSpPr/>
          <p:nvPr/>
        </p:nvSpPr>
        <p:spPr>
          <a:xfrm>
            <a:off x="335360" y="1124744"/>
            <a:ext cx="4392488" cy="784830"/>
          </a:xfrm>
          <a:prstGeom prst="rect">
            <a:avLst/>
          </a:prstGeom>
        </p:spPr>
        <p:txBody>
          <a:bodyPr wrap="square">
            <a:spAutoFit/>
          </a:bodyPr>
          <a:lstStyle/>
          <a:p>
            <a:pPr algn="l"/>
            <a:r>
              <a:rPr lang="en-US" altLang="zh-CN" sz="1800" dirty="0"/>
              <a:t>&gt;&gt;&gt; print('</a:t>
            </a:r>
            <a:r>
              <a:rPr lang="en-US" altLang="zh-CN" sz="1800" dirty="0" err="1"/>
              <a:t>hello','world</a:t>
            </a:r>
            <a:r>
              <a:rPr lang="en-US" altLang="zh-CN" sz="1800" dirty="0"/>
              <a:t>','!')</a:t>
            </a:r>
            <a:endParaRPr lang="zh-CN" altLang="zh-CN" sz="1800" dirty="0"/>
          </a:p>
          <a:p>
            <a:pPr algn="l"/>
            <a:r>
              <a:rPr lang="en-US" altLang="zh-CN" sz="1800" dirty="0"/>
              <a:t>hello world !</a:t>
            </a:r>
            <a:endParaRPr lang="zh-CN" altLang="zh-CN" sz="1800" dirty="0"/>
          </a:p>
        </p:txBody>
      </p:sp>
      <p:sp>
        <p:nvSpPr>
          <p:cNvPr id="5" name="矩形 4"/>
          <p:cNvSpPr/>
          <p:nvPr/>
        </p:nvSpPr>
        <p:spPr>
          <a:xfrm>
            <a:off x="327704" y="2165810"/>
            <a:ext cx="3437531" cy="784830"/>
          </a:xfrm>
          <a:prstGeom prst="rect">
            <a:avLst/>
          </a:prstGeom>
        </p:spPr>
        <p:txBody>
          <a:bodyPr wrap="square">
            <a:spAutoFit/>
          </a:bodyPr>
          <a:lstStyle/>
          <a:p>
            <a:pPr algn="l"/>
            <a:r>
              <a:rPr lang="en-US" altLang="zh-CN" sz="1800" dirty="0"/>
              <a:t>&gt;&gt;&gt; print('hello','world','!',</a:t>
            </a:r>
            <a:r>
              <a:rPr lang="en-US" altLang="zh-CN" sz="1800" dirty="0" err="1"/>
              <a:t>sep</a:t>
            </a:r>
            <a:r>
              <a:rPr lang="en-US" altLang="zh-CN" sz="1800" dirty="0"/>
              <a:t>='*')</a:t>
            </a:r>
            <a:endParaRPr lang="zh-CN" altLang="zh-CN" sz="1800" dirty="0"/>
          </a:p>
          <a:p>
            <a:pPr algn="l"/>
            <a:r>
              <a:rPr lang="en-US" altLang="zh-CN" sz="1800" dirty="0"/>
              <a:t>hello*world*!</a:t>
            </a:r>
            <a:endParaRPr lang="zh-CN" altLang="zh-CN" sz="1800" dirty="0"/>
          </a:p>
        </p:txBody>
      </p:sp>
      <p:sp>
        <p:nvSpPr>
          <p:cNvPr id="6" name="内容占位符 2"/>
          <p:cNvSpPr txBox="1">
            <a:spLocks/>
          </p:cNvSpPr>
          <p:nvPr/>
        </p:nvSpPr>
        <p:spPr bwMode="auto">
          <a:xfrm>
            <a:off x="5310152" y="2132856"/>
            <a:ext cx="6553657"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dash"/>
                <a:miter lim="800000"/>
                <a:headEnd/>
                <a:tailEnd/>
              </a14:hiddenLine>
            </a:ext>
          </a:extLst>
        </p:spPr>
        <p:txBody>
          <a:bodyPr vert="horz" wrap="square" lIns="92075" tIns="46038" rIns="92075" bIns="46038" numCol="1" anchor="t" anchorCtr="0" compatLnSpc="1">
            <a:prstTxWarp prst="textNoShape">
              <a:avLst/>
            </a:prstTxWarp>
            <a:normAutofit/>
          </a:bodyPr>
          <a:lstStyle>
            <a:lvl1pPr marL="234950" indent="-234950" algn="l" rtl="0" eaLnBrk="1" fontAlgn="base" hangingPunct="1">
              <a:lnSpc>
                <a:spcPct val="110000"/>
              </a:lnSpc>
              <a:spcBef>
                <a:spcPts val="500"/>
              </a:spcBef>
              <a:spcAft>
                <a:spcPts val="500"/>
              </a:spcAft>
              <a:buClr>
                <a:schemeClr val="accent1"/>
              </a:buClr>
              <a:buSzPct val="90000"/>
              <a:buFont typeface="Wingdings" panose="05000000000000000000" pitchFamily="2" charset="2"/>
              <a:buChar char="n"/>
              <a:defRPr sz="2800" b="0">
                <a:solidFill>
                  <a:schemeClr val="tx1"/>
                </a:solidFill>
                <a:latin typeface="+mn-lt"/>
                <a:ea typeface="+mn-ea"/>
                <a:cs typeface="+mn-cs"/>
              </a:defRPr>
            </a:lvl1pPr>
            <a:lvl2pPr marL="681038" indent="-234950" algn="l" rtl="0" eaLnBrk="1" fontAlgn="base" hangingPunct="1">
              <a:lnSpc>
                <a:spcPct val="110000"/>
              </a:lnSpc>
              <a:spcBef>
                <a:spcPts val="500"/>
              </a:spcBef>
              <a:spcAft>
                <a:spcPts val="500"/>
              </a:spcAft>
              <a:buClr>
                <a:schemeClr val="accent1"/>
              </a:buClr>
              <a:buSzPct val="75000"/>
              <a:buFont typeface="Wingdings" panose="05000000000000000000" pitchFamily="2" charset="2"/>
              <a:buChar char="u"/>
              <a:defRPr sz="2400" b="0">
                <a:solidFill>
                  <a:schemeClr val="tx1"/>
                </a:solidFill>
                <a:latin typeface="+mn-lt"/>
                <a:ea typeface="+mn-ea"/>
              </a:defRPr>
            </a:lvl2pPr>
            <a:lvl3pPr marL="1147763" indent="-234950" algn="l" rtl="0" eaLnBrk="1" fontAlgn="base" hangingPunct="1">
              <a:lnSpc>
                <a:spcPct val="110000"/>
              </a:lnSpc>
              <a:spcBef>
                <a:spcPts val="500"/>
              </a:spcBef>
              <a:spcAft>
                <a:spcPts val="500"/>
              </a:spcAft>
              <a:buClr>
                <a:schemeClr val="accent1"/>
              </a:buClr>
              <a:buSzPct val="65000"/>
              <a:buFont typeface="Wingdings" panose="05000000000000000000" pitchFamily="2" charset="2"/>
              <a:buChar char="Ø"/>
              <a:defRPr sz="2200">
                <a:solidFill>
                  <a:schemeClr val="tx1"/>
                </a:solidFill>
                <a:latin typeface="+mn-lt"/>
                <a:ea typeface="+mn-ea"/>
              </a:defRPr>
            </a:lvl3pPr>
            <a:lvl4pPr marL="1604963" indent="-234950" algn="l" rtl="0" eaLnBrk="1" fontAlgn="base" hangingPunct="1">
              <a:lnSpc>
                <a:spcPct val="110000"/>
              </a:lnSpc>
              <a:spcBef>
                <a:spcPts val="500"/>
              </a:spcBef>
              <a:spcAft>
                <a:spcPts val="500"/>
              </a:spcAft>
              <a:buClr>
                <a:schemeClr val="accent1"/>
              </a:buClr>
              <a:buSzPct val="75000"/>
              <a:buChar char="•"/>
              <a:defRPr sz="2200">
                <a:solidFill>
                  <a:schemeClr val="tx1"/>
                </a:solidFill>
                <a:latin typeface="+mn-lt"/>
                <a:ea typeface="+mn-ea"/>
              </a:defRPr>
            </a:lvl4pPr>
            <a:lvl5pPr marL="1947863" indent="-228600" algn="l" rtl="0" eaLnBrk="1" fontAlgn="base" hangingPunct="1">
              <a:lnSpc>
                <a:spcPct val="110000"/>
              </a:lnSpc>
              <a:spcBef>
                <a:spcPct val="5000"/>
              </a:spcBef>
              <a:spcAft>
                <a:spcPct val="0"/>
              </a:spcAft>
              <a:buClr>
                <a:schemeClr val="accent1"/>
              </a:buClr>
              <a:buSzPct val="75000"/>
              <a:buChar char="–"/>
              <a:defRPr sz="2000">
                <a:solidFill>
                  <a:schemeClr val="tx1"/>
                </a:solidFill>
                <a:latin typeface="+mn-lt"/>
                <a:ea typeface="+mn-ea"/>
              </a:defRPr>
            </a:lvl5pPr>
            <a:lvl6pPr marL="2405063"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6pPr>
            <a:lvl7pPr marL="2862263"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7pPr>
            <a:lvl8pPr marL="3319463"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8pPr>
            <a:lvl9pPr marL="3776663"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9pPr>
          </a:lstStyle>
          <a:p>
            <a:r>
              <a:rPr lang="zh-CN" altLang="zh-CN" dirty="0"/>
              <a:t>一次输出三个对象，中间用</a:t>
            </a:r>
            <a:r>
              <a:rPr lang="en-US" altLang="zh-CN" dirty="0"/>
              <a:t>*</a:t>
            </a:r>
            <a:r>
              <a:rPr lang="zh-CN" altLang="zh-CN" dirty="0"/>
              <a:t>隔开</a:t>
            </a:r>
            <a:r>
              <a:rPr lang="zh-CN" altLang="zh-CN" kern="0" dirty="0"/>
              <a:t>。</a:t>
            </a:r>
            <a:endParaRPr lang="zh-CN" altLang="en-US" kern="0" dirty="0"/>
          </a:p>
        </p:txBody>
      </p:sp>
      <p:sp>
        <p:nvSpPr>
          <p:cNvPr id="7" name="矩形 6"/>
          <p:cNvSpPr/>
          <p:nvPr/>
        </p:nvSpPr>
        <p:spPr>
          <a:xfrm>
            <a:off x="335360" y="3257545"/>
            <a:ext cx="3528392" cy="784830"/>
          </a:xfrm>
          <a:prstGeom prst="rect">
            <a:avLst/>
          </a:prstGeom>
        </p:spPr>
        <p:txBody>
          <a:bodyPr wrap="square">
            <a:spAutoFit/>
          </a:bodyPr>
          <a:lstStyle/>
          <a:p>
            <a:pPr algn="l"/>
            <a:r>
              <a:rPr lang="en-US" altLang="zh-CN" sz="1800" dirty="0"/>
              <a:t>&gt;&gt;&gt; print('hello','world','!',</a:t>
            </a:r>
            <a:r>
              <a:rPr lang="en-US" altLang="zh-CN" sz="1800" dirty="0" err="1"/>
              <a:t>sep</a:t>
            </a:r>
            <a:r>
              <a:rPr lang="en-US" altLang="zh-CN" sz="1800" dirty="0"/>
              <a:t>='')</a:t>
            </a:r>
            <a:endParaRPr lang="zh-CN" altLang="zh-CN" sz="1800" dirty="0"/>
          </a:p>
          <a:p>
            <a:pPr algn="l"/>
            <a:r>
              <a:rPr lang="en-US" altLang="zh-CN" sz="1800" dirty="0" err="1"/>
              <a:t>helloworld</a:t>
            </a:r>
            <a:r>
              <a:rPr lang="en-US" altLang="zh-CN" sz="1800" dirty="0"/>
              <a:t>!</a:t>
            </a:r>
            <a:endParaRPr lang="zh-CN" altLang="zh-CN" sz="1800" dirty="0"/>
          </a:p>
        </p:txBody>
      </p:sp>
      <p:sp>
        <p:nvSpPr>
          <p:cNvPr id="8" name="内容占位符 2"/>
          <p:cNvSpPr txBox="1">
            <a:spLocks/>
          </p:cNvSpPr>
          <p:nvPr/>
        </p:nvSpPr>
        <p:spPr bwMode="auto">
          <a:xfrm>
            <a:off x="5330558" y="3135182"/>
            <a:ext cx="6265625" cy="1229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dash"/>
                <a:miter lim="800000"/>
                <a:headEnd/>
                <a:tailEnd/>
              </a14:hiddenLine>
            </a:ext>
          </a:extLst>
        </p:spPr>
        <p:txBody>
          <a:bodyPr vert="horz" wrap="square" lIns="92075" tIns="46038" rIns="92075" bIns="46038" numCol="1" anchor="t" anchorCtr="0" compatLnSpc="1">
            <a:prstTxWarp prst="textNoShape">
              <a:avLst/>
            </a:prstTxWarp>
            <a:normAutofit/>
          </a:bodyPr>
          <a:lstStyle>
            <a:lvl1pPr marL="234950" indent="-234950" algn="l" rtl="0" eaLnBrk="1" fontAlgn="base" hangingPunct="1">
              <a:lnSpc>
                <a:spcPct val="110000"/>
              </a:lnSpc>
              <a:spcBef>
                <a:spcPts val="500"/>
              </a:spcBef>
              <a:spcAft>
                <a:spcPts val="500"/>
              </a:spcAft>
              <a:buClr>
                <a:schemeClr val="accent1"/>
              </a:buClr>
              <a:buSzPct val="90000"/>
              <a:buFont typeface="Wingdings" panose="05000000000000000000" pitchFamily="2" charset="2"/>
              <a:buChar char="n"/>
              <a:defRPr sz="2800" b="0">
                <a:solidFill>
                  <a:schemeClr val="tx1"/>
                </a:solidFill>
                <a:latin typeface="+mn-lt"/>
                <a:ea typeface="+mn-ea"/>
                <a:cs typeface="+mn-cs"/>
              </a:defRPr>
            </a:lvl1pPr>
            <a:lvl2pPr marL="681038" indent="-234950" algn="l" rtl="0" eaLnBrk="1" fontAlgn="base" hangingPunct="1">
              <a:lnSpc>
                <a:spcPct val="110000"/>
              </a:lnSpc>
              <a:spcBef>
                <a:spcPts val="500"/>
              </a:spcBef>
              <a:spcAft>
                <a:spcPts val="500"/>
              </a:spcAft>
              <a:buClr>
                <a:schemeClr val="accent1"/>
              </a:buClr>
              <a:buSzPct val="75000"/>
              <a:buFont typeface="Wingdings" panose="05000000000000000000" pitchFamily="2" charset="2"/>
              <a:buChar char="u"/>
              <a:defRPr sz="2400" b="0">
                <a:solidFill>
                  <a:schemeClr val="tx1"/>
                </a:solidFill>
                <a:latin typeface="+mn-lt"/>
                <a:ea typeface="+mn-ea"/>
              </a:defRPr>
            </a:lvl2pPr>
            <a:lvl3pPr marL="1147763" indent="-234950" algn="l" rtl="0" eaLnBrk="1" fontAlgn="base" hangingPunct="1">
              <a:lnSpc>
                <a:spcPct val="110000"/>
              </a:lnSpc>
              <a:spcBef>
                <a:spcPts val="500"/>
              </a:spcBef>
              <a:spcAft>
                <a:spcPts val="500"/>
              </a:spcAft>
              <a:buClr>
                <a:schemeClr val="accent1"/>
              </a:buClr>
              <a:buSzPct val="65000"/>
              <a:buFont typeface="Wingdings" panose="05000000000000000000" pitchFamily="2" charset="2"/>
              <a:buChar char="Ø"/>
              <a:defRPr sz="2200">
                <a:solidFill>
                  <a:schemeClr val="tx1"/>
                </a:solidFill>
                <a:latin typeface="+mn-lt"/>
                <a:ea typeface="+mn-ea"/>
              </a:defRPr>
            </a:lvl3pPr>
            <a:lvl4pPr marL="1604963" indent="-234950" algn="l" rtl="0" eaLnBrk="1" fontAlgn="base" hangingPunct="1">
              <a:lnSpc>
                <a:spcPct val="110000"/>
              </a:lnSpc>
              <a:spcBef>
                <a:spcPts val="500"/>
              </a:spcBef>
              <a:spcAft>
                <a:spcPts val="500"/>
              </a:spcAft>
              <a:buClr>
                <a:schemeClr val="accent1"/>
              </a:buClr>
              <a:buSzPct val="75000"/>
              <a:buChar char="•"/>
              <a:defRPr sz="2200">
                <a:solidFill>
                  <a:schemeClr val="tx1"/>
                </a:solidFill>
                <a:latin typeface="+mn-lt"/>
                <a:ea typeface="+mn-ea"/>
              </a:defRPr>
            </a:lvl4pPr>
            <a:lvl5pPr marL="1947863" indent="-228600" algn="l" rtl="0" eaLnBrk="1" fontAlgn="base" hangingPunct="1">
              <a:lnSpc>
                <a:spcPct val="110000"/>
              </a:lnSpc>
              <a:spcBef>
                <a:spcPct val="5000"/>
              </a:spcBef>
              <a:spcAft>
                <a:spcPct val="0"/>
              </a:spcAft>
              <a:buClr>
                <a:schemeClr val="accent1"/>
              </a:buClr>
              <a:buSzPct val="75000"/>
              <a:buChar char="–"/>
              <a:defRPr sz="2000">
                <a:solidFill>
                  <a:schemeClr val="tx1"/>
                </a:solidFill>
                <a:latin typeface="+mn-lt"/>
                <a:ea typeface="+mn-ea"/>
              </a:defRPr>
            </a:lvl5pPr>
            <a:lvl6pPr marL="2405063"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6pPr>
            <a:lvl7pPr marL="2862263"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7pPr>
            <a:lvl8pPr marL="3319463"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8pPr>
            <a:lvl9pPr marL="3776663"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9pPr>
          </a:lstStyle>
          <a:p>
            <a:r>
              <a:rPr lang="zh-CN" altLang="zh-CN" dirty="0"/>
              <a:t>一次输出三个对象，中间无分隔，因为</a:t>
            </a:r>
            <a:r>
              <a:rPr lang="en-US" altLang="zh-CN" dirty="0" err="1"/>
              <a:t>sep</a:t>
            </a:r>
            <a:r>
              <a:rPr lang="zh-CN" altLang="zh-CN" dirty="0"/>
              <a:t>参数值被设置为空字符串了</a:t>
            </a:r>
            <a:r>
              <a:rPr lang="zh-CN" altLang="zh-CN" kern="0" dirty="0"/>
              <a:t>。</a:t>
            </a:r>
            <a:endParaRPr lang="zh-CN" altLang="en-US" kern="0" dirty="0"/>
          </a:p>
        </p:txBody>
      </p:sp>
      <p:sp>
        <p:nvSpPr>
          <p:cNvPr id="9" name="矩形 8"/>
          <p:cNvSpPr/>
          <p:nvPr/>
        </p:nvSpPr>
        <p:spPr>
          <a:xfrm>
            <a:off x="360456" y="4221088"/>
            <a:ext cx="3814471" cy="784830"/>
          </a:xfrm>
          <a:prstGeom prst="rect">
            <a:avLst/>
          </a:prstGeom>
        </p:spPr>
        <p:txBody>
          <a:bodyPr wrap="square">
            <a:spAutoFit/>
          </a:bodyPr>
          <a:lstStyle/>
          <a:p>
            <a:pPr algn="l"/>
            <a:r>
              <a:rPr lang="en-US" altLang="zh-CN" sz="1800" dirty="0"/>
              <a:t>&gt;&gt;&gt; print('</a:t>
            </a:r>
            <a:r>
              <a:rPr lang="en-US" altLang="zh-CN" sz="1800" dirty="0" err="1"/>
              <a:t>hello','world','!',end</a:t>
            </a:r>
            <a:r>
              <a:rPr lang="en-US" altLang="zh-CN" sz="1800" dirty="0"/>
              <a:t>='*')</a:t>
            </a:r>
            <a:endParaRPr lang="zh-CN" altLang="zh-CN" sz="1800" dirty="0"/>
          </a:p>
          <a:p>
            <a:pPr algn="l"/>
            <a:r>
              <a:rPr lang="en-US" altLang="zh-CN" sz="1800" dirty="0"/>
              <a:t>hello world !*</a:t>
            </a:r>
            <a:endParaRPr lang="zh-CN" altLang="en-US" sz="1800" dirty="0"/>
          </a:p>
        </p:txBody>
      </p:sp>
      <p:sp>
        <p:nvSpPr>
          <p:cNvPr id="10" name="内容占位符 2"/>
          <p:cNvSpPr txBox="1">
            <a:spLocks/>
          </p:cNvSpPr>
          <p:nvPr/>
        </p:nvSpPr>
        <p:spPr bwMode="auto">
          <a:xfrm>
            <a:off x="5330558" y="4293096"/>
            <a:ext cx="6553657"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dash"/>
                <a:miter lim="800000"/>
                <a:headEnd/>
                <a:tailEnd/>
              </a14:hiddenLine>
            </a:ext>
          </a:extLst>
        </p:spPr>
        <p:txBody>
          <a:bodyPr vert="horz" wrap="square" lIns="92075" tIns="46038" rIns="92075" bIns="46038" numCol="1" anchor="t" anchorCtr="0" compatLnSpc="1">
            <a:prstTxWarp prst="textNoShape">
              <a:avLst/>
            </a:prstTxWarp>
            <a:normAutofit/>
          </a:bodyPr>
          <a:lstStyle>
            <a:lvl1pPr marL="234950" indent="-234950" algn="l" rtl="0" eaLnBrk="1" fontAlgn="base" hangingPunct="1">
              <a:lnSpc>
                <a:spcPct val="110000"/>
              </a:lnSpc>
              <a:spcBef>
                <a:spcPts val="500"/>
              </a:spcBef>
              <a:spcAft>
                <a:spcPts val="500"/>
              </a:spcAft>
              <a:buClr>
                <a:schemeClr val="accent1"/>
              </a:buClr>
              <a:buSzPct val="90000"/>
              <a:buFont typeface="Wingdings" panose="05000000000000000000" pitchFamily="2" charset="2"/>
              <a:buChar char="n"/>
              <a:defRPr sz="2800" b="0">
                <a:solidFill>
                  <a:schemeClr val="tx1"/>
                </a:solidFill>
                <a:latin typeface="+mn-lt"/>
                <a:ea typeface="+mn-ea"/>
                <a:cs typeface="+mn-cs"/>
              </a:defRPr>
            </a:lvl1pPr>
            <a:lvl2pPr marL="681038" indent="-234950" algn="l" rtl="0" eaLnBrk="1" fontAlgn="base" hangingPunct="1">
              <a:lnSpc>
                <a:spcPct val="110000"/>
              </a:lnSpc>
              <a:spcBef>
                <a:spcPts val="500"/>
              </a:spcBef>
              <a:spcAft>
                <a:spcPts val="500"/>
              </a:spcAft>
              <a:buClr>
                <a:schemeClr val="accent1"/>
              </a:buClr>
              <a:buSzPct val="75000"/>
              <a:buFont typeface="Wingdings" panose="05000000000000000000" pitchFamily="2" charset="2"/>
              <a:buChar char="u"/>
              <a:defRPr sz="2400" b="0">
                <a:solidFill>
                  <a:schemeClr val="tx1"/>
                </a:solidFill>
                <a:latin typeface="+mn-lt"/>
                <a:ea typeface="+mn-ea"/>
              </a:defRPr>
            </a:lvl2pPr>
            <a:lvl3pPr marL="1147763" indent="-234950" algn="l" rtl="0" eaLnBrk="1" fontAlgn="base" hangingPunct="1">
              <a:lnSpc>
                <a:spcPct val="110000"/>
              </a:lnSpc>
              <a:spcBef>
                <a:spcPts val="500"/>
              </a:spcBef>
              <a:spcAft>
                <a:spcPts val="500"/>
              </a:spcAft>
              <a:buClr>
                <a:schemeClr val="accent1"/>
              </a:buClr>
              <a:buSzPct val="65000"/>
              <a:buFont typeface="Wingdings" panose="05000000000000000000" pitchFamily="2" charset="2"/>
              <a:buChar char="Ø"/>
              <a:defRPr sz="2200">
                <a:solidFill>
                  <a:schemeClr val="tx1"/>
                </a:solidFill>
                <a:latin typeface="+mn-lt"/>
                <a:ea typeface="+mn-ea"/>
              </a:defRPr>
            </a:lvl3pPr>
            <a:lvl4pPr marL="1604963" indent="-234950" algn="l" rtl="0" eaLnBrk="1" fontAlgn="base" hangingPunct="1">
              <a:lnSpc>
                <a:spcPct val="110000"/>
              </a:lnSpc>
              <a:spcBef>
                <a:spcPts val="500"/>
              </a:spcBef>
              <a:spcAft>
                <a:spcPts val="500"/>
              </a:spcAft>
              <a:buClr>
                <a:schemeClr val="accent1"/>
              </a:buClr>
              <a:buSzPct val="75000"/>
              <a:buChar char="•"/>
              <a:defRPr sz="2200">
                <a:solidFill>
                  <a:schemeClr val="tx1"/>
                </a:solidFill>
                <a:latin typeface="+mn-lt"/>
                <a:ea typeface="+mn-ea"/>
              </a:defRPr>
            </a:lvl4pPr>
            <a:lvl5pPr marL="1947863" indent="-228600" algn="l" rtl="0" eaLnBrk="1" fontAlgn="base" hangingPunct="1">
              <a:lnSpc>
                <a:spcPct val="110000"/>
              </a:lnSpc>
              <a:spcBef>
                <a:spcPct val="5000"/>
              </a:spcBef>
              <a:spcAft>
                <a:spcPct val="0"/>
              </a:spcAft>
              <a:buClr>
                <a:schemeClr val="accent1"/>
              </a:buClr>
              <a:buSzPct val="75000"/>
              <a:buChar char="–"/>
              <a:defRPr sz="2000">
                <a:solidFill>
                  <a:schemeClr val="tx1"/>
                </a:solidFill>
                <a:latin typeface="+mn-lt"/>
                <a:ea typeface="+mn-ea"/>
              </a:defRPr>
            </a:lvl5pPr>
            <a:lvl6pPr marL="2405063"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6pPr>
            <a:lvl7pPr marL="2862263"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7pPr>
            <a:lvl8pPr marL="3319463"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8pPr>
            <a:lvl9pPr marL="3776663"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9pPr>
          </a:lstStyle>
          <a:p>
            <a:r>
              <a:rPr lang="zh-CN" altLang="zh-CN" dirty="0"/>
              <a:t>一次输出三个对象，以</a:t>
            </a:r>
            <a:r>
              <a:rPr lang="en-US" altLang="zh-CN" dirty="0"/>
              <a:t>*</a:t>
            </a:r>
            <a:r>
              <a:rPr lang="zh-CN" altLang="zh-CN" dirty="0"/>
              <a:t>结尾</a:t>
            </a:r>
            <a:r>
              <a:rPr lang="zh-CN" altLang="zh-CN" kern="0" dirty="0"/>
              <a:t>。</a:t>
            </a:r>
            <a:endParaRPr lang="zh-CN" altLang="en-US" kern="0" dirty="0"/>
          </a:p>
        </p:txBody>
      </p:sp>
      <p:sp>
        <p:nvSpPr>
          <p:cNvPr id="11" name="内容占位符 2"/>
          <p:cNvSpPr txBox="1">
            <a:spLocks/>
          </p:cNvSpPr>
          <p:nvPr/>
        </p:nvSpPr>
        <p:spPr bwMode="auto">
          <a:xfrm>
            <a:off x="5310152" y="5301208"/>
            <a:ext cx="6553657"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dash"/>
                <a:miter lim="800000"/>
                <a:headEnd/>
                <a:tailEnd/>
              </a14:hiddenLine>
            </a:ext>
          </a:extLst>
        </p:spPr>
        <p:txBody>
          <a:bodyPr vert="horz" wrap="square" lIns="92075" tIns="46038" rIns="92075" bIns="46038" numCol="1" anchor="t" anchorCtr="0" compatLnSpc="1">
            <a:prstTxWarp prst="textNoShape">
              <a:avLst/>
            </a:prstTxWarp>
            <a:normAutofit/>
          </a:bodyPr>
          <a:lstStyle>
            <a:lvl1pPr marL="234950" indent="-234950" algn="l" rtl="0" eaLnBrk="1" fontAlgn="base" hangingPunct="1">
              <a:lnSpc>
                <a:spcPct val="110000"/>
              </a:lnSpc>
              <a:spcBef>
                <a:spcPts val="500"/>
              </a:spcBef>
              <a:spcAft>
                <a:spcPts val="500"/>
              </a:spcAft>
              <a:buClr>
                <a:schemeClr val="accent1"/>
              </a:buClr>
              <a:buSzPct val="90000"/>
              <a:buFont typeface="Wingdings" panose="05000000000000000000" pitchFamily="2" charset="2"/>
              <a:buChar char="n"/>
              <a:defRPr sz="2800" b="0">
                <a:solidFill>
                  <a:schemeClr val="tx1"/>
                </a:solidFill>
                <a:latin typeface="+mn-lt"/>
                <a:ea typeface="+mn-ea"/>
                <a:cs typeface="+mn-cs"/>
              </a:defRPr>
            </a:lvl1pPr>
            <a:lvl2pPr marL="681038" indent="-234950" algn="l" rtl="0" eaLnBrk="1" fontAlgn="base" hangingPunct="1">
              <a:lnSpc>
                <a:spcPct val="110000"/>
              </a:lnSpc>
              <a:spcBef>
                <a:spcPts val="500"/>
              </a:spcBef>
              <a:spcAft>
                <a:spcPts val="500"/>
              </a:spcAft>
              <a:buClr>
                <a:schemeClr val="accent1"/>
              </a:buClr>
              <a:buSzPct val="75000"/>
              <a:buFont typeface="Wingdings" panose="05000000000000000000" pitchFamily="2" charset="2"/>
              <a:buChar char="u"/>
              <a:defRPr sz="2400" b="0">
                <a:solidFill>
                  <a:schemeClr val="tx1"/>
                </a:solidFill>
                <a:latin typeface="+mn-lt"/>
                <a:ea typeface="+mn-ea"/>
              </a:defRPr>
            </a:lvl2pPr>
            <a:lvl3pPr marL="1147763" indent="-234950" algn="l" rtl="0" eaLnBrk="1" fontAlgn="base" hangingPunct="1">
              <a:lnSpc>
                <a:spcPct val="110000"/>
              </a:lnSpc>
              <a:spcBef>
                <a:spcPts val="500"/>
              </a:spcBef>
              <a:spcAft>
                <a:spcPts val="500"/>
              </a:spcAft>
              <a:buClr>
                <a:schemeClr val="accent1"/>
              </a:buClr>
              <a:buSzPct val="65000"/>
              <a:buFont typeface="Wingdings" panose="05000000000000000000" pitchFamily="2" charset="2"/>
              <a:buChar char="Ø"/>
              <a:defRPr sz="2200">
                <a:solidFill>
                  <a:schemeClr val="tx1"/>
                </a:solidFill>
                <a:latin typeface="+mn-lt"/>
                <a:ea typeface="+mn-ea"/>
              </a:defRPr>
            </a:lvl3pPr>
            <a:lvl4pPr marL="1604963" indent="-234950" algn="l" rtl="0" eaLnBrk="1" fontAlgn="base" hangingPunct="1">
              <a:lnSpc>
                <a:spcPct val="110000"/>
              </a:lnSpc>
              <a:spcBef>
                <a:spcPts val="500"/>
              </a:spcBef>
              <a:spcAft>
                <a:spcPts val="500"/>
              </a:spcAft>
              <a:buClr>
                <a:schemeClr val="accent1"/>
              </a:buClr>
              <a:buSzPct val="75000"/>
              <a:buChar char="•"/>
              <a:defRPr sz="2200">
                <a:solidFill>
                  <a:schemeClr val="tx1"/>
                </a:solidFill>
                <a:latin typeface="+mn-lt"/>
                <a:ea typeface="+mn-ea"/>
              </a:defRPr>
            </a:lvl4pPr>
            <a:lvl5pPr marL="1947863" indent="-228600" algn="l" rtl="0" eaLnBrk="1" fontAlgn="base" hangingPunct="1">
              <a:lnSpc>
                <a:spcPct val="110000"/>
              </a:lnSpc>
              <a:spcBef>
                <a:spcPct val="5000"/>
              </a:spcBef>
              <a:spcAft>
                <a:spcPct val="0"/>
              </a:spcAft>
              <a:buClr>
                <a:schemeClr val="accent1"/>
              </a:buClr>
              <a:buSzPct val="75000"/>
              <a:buChar char="–"/>
              <a:defRPr sz="2000">
                <a:solidFill>
                  <a:schemeClr val="tx1"/>
                </a:solidFill>
                <a:latin typeface="+mn-lt"/>
                <a:ea typeface="+mn-ea"/>
              </a:defRPr>
            </a:lvl5pPr>
            <a:lvl6pPr marL="2405063"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6pPr>
            <a:lvl7pPr marL="2862263"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7pPr>
            <a:lvl8pPr marL="3319463"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8pPr>
            <a:lvl9pPr marL="3776663"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9pPr>
          </a:lstStyle>
          <a:p>
            <a:r>
              <a:rPr lang="zh-CN" altLang="zh-CN" kern="0" dirty="0"/>
              <a:t>将输出</a:t>
            </a:r>
            <a:r>
              <a:rPr lang="en-US" altLang="zh-CN" kern="0" dirty="0" err="1"/>
              <a:t>helloworld</a:t>
            </a:r>
            <a:r>
              <a:rPr lang="en-US" altLang="zh-CN" kern="0" dirty="0"/>
              <a:t>!</a:t>
            </a:r>
            <a:r>
              <a:rPr lang="zh-CN" altLang="zh-CN" kern="0" dirty="0"/>
              <a:t>写入到</a:t>
            </a:r>
            <a:r>
              <a:rPr lang="en-US" altLang="zh-CN" kern="0" dirty="0"/>
              <a:t>c</a:t>
            </a:r>
            <a:r>
              <a:rPr lang="zh-CN" altLang="zh-CN" kern="0" dirty="0"/>
              <a:t>盘</a:t>
            </a:r>
            <a:r>
              <a:rPr lang="en-US" altLang="zh-CN" kern="0" dirty="0"/>
              <a:t>test</a:t>
            </a:r>
            <a:r>
              <a:rPr lang="zh-CN" altLang="zh-CN" kern="0" dirty="0"/>
              <a:t>文件夹中</a:t>
            </a:r>
            <a:r>
              <a:rPr lang="en-US" altLang="zh-CN" kern="0" dirty="0"/>
              <a:t>ok.txt</a:t>
            </a:r>
            <a:r>
              <a:rPr lang="zh-CN" altLang="zh-CN" kern="0" dirty="0"/>
              <a:t>文件。</a:t>
            </a:r>
            <a:endParaRPr lang="zh-CN" altLang="en-US" kern="0" dirty="0"/>
          </a:p>
        </p:txBody>
      </p:sp>
      <p:sp>
        <p:nvSpPr>
          <p:cNvPr id="12" name="矩形 11"/>
          <p:cNvSpPr/>
          <p:nvPr/>
        </p:nvSpPr>
        <p:spPr>
          <a:xfrm>
            <a:off x="246269" y="5373216"/>
            <a:ext cx="3928658" cy="784830"/>
          </a:xfrm>
          <a:prstGeom prst="rect">
            <a:avLst/>
          </a:prstGeom>
        </p:spPr>
        <p:txBody>
          <a:bodyPr wrap="square">
            <a:spAutoFit/>
          </a:bodyPr>
          <a:lstStyle/>
          <a:p>
            <a:pPr algn="l"/>
            <a:r>
              <a:rPr lang="en-US" altLang="zh-CN" sz="1800" dirty="0"/>
              <a:t>&gt;&gt;&gt; with open('c:\\test\\</a:t>
            </a:r>
            <a:r>
              <a:rPr lang="en-US" altLang="zh-CN" sz="1800" dirty="0" err="1"/>
              <a:t>ok.txt','w</a:t>
            </a:r>
            <a:r>
              <a:rPr lang="en-US" altLang="zh-CN" sz="1800" dirty="0"/>
              <a:t>') as f:</a:t>
            </a:r>
            <a:endParaRPr lang="zh-CN" altLang="zh-CN" sz="1800" dirty="0"/>
          </a:p>
          <a:p>
            <a:pPr algn="l"/>
            <a:r>
              <a:rPr lang="en-US" altLang="zh-CN" sz="1800" dirty="0"/>
              <a:t>	print('</a:t>
            </a:r>
            <a:r>
              <a:rPr lang="en-US" altLang="zh-CN" sz="1800" dirty="0" err="1"/>
              <a:t>helloworld</a:t>
            </a:r>
            <a:r>
              <a:rPr lang="en-US" altLang="zh-CN" sz="1800" dirty="0"/>
              <a:t>!',file=f)</a:t>
            </a:r>
            <a:endParaRPr lang="zh-CN" altLang="zh-CN" sz="1800" dirty="0"/>
          </a:p>
        </p:txBody>
      </p:sp>
    </p:spTree>
    <p:extLst>
      <p:ext uri="{BB962C8B-B14F-4D97-AF65-F5344CB8AC3E}">
        <p14:creationId xmlns:p14="http://schemas.microsoft.com/office/powerpoint/2010/main" val="329961740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2-1</a:t>
            </a:r>
            <a:r>
              <a:rPr lang="zh-CN" altLang="zh-CN" dirty="0"/>
              <a:t>】</a:t>
            </a:r>
            <a:endParaRPr lang="zh-CN" altLang="en-US" dirty="0"/>
          </a:p>
        </p:txBody>
      </p:sp>
      <p:sp>
        <p:nvSpPr>
          <p:cNvPr id="3" name="内容占位符 2"/>
          <p:cNvSpPr>
            <a:spLocks noGrp="1"/>
          </p:cNvSpPr>
          <p:nvPr>
            <p:ph idx="1"/>
          </p:nvPr>
        </p:nvSpPr>
        <p:spPr>
          <a:xfrm>
            <a:off x="334434" y="1124745"/>
            <a:ext cx="11523135" cy="648072"/>
          </a:xfrm>
        </p:spPr>
        <p:txBody>
          <a:bodyPr/>
          <a:lstStyle/>
          <a:p>
            <a:r>
              <a:rPr lang="zh-CN" altLang="zh-CN" dirty="0"/>
              <a:t>【例</a:t>
            </a:r>
            <a:r>
              <a:rPr lang="en-US" altLang="zh-CN" dirty="0"/>
              <a:t>2-1</a:t>
            </a:r>
            <a:r>
              <a:rPr lang="zh-CN" altLang="zh-CN" dirty="0"/>
              <a:t>】阅读以下程序代码，分析程序运行结果。</a:t>
            </a:r>
            <a:endParaRPr lang="zh-CN" altLang="en-US" dirty="0"/>
          </a:p>
        </p:txBody>
      </p:sp>
      <p:sp>
        <p:nvSpPr>
          <p:cNvPr id="4" name="矩形 3"/>
          <p:cNvSpPr/>
          <p:nvPr/>
        </p:nvSpPr>
        <p:spPr>
          <a:xfrm>
            <a:off x="815752" y="1679123"/>
            <a:ext cx="3048000" cy="3406061"/>
          </a:xfrm>
          <a:prstGeom prst="rect">
            <a:avLst/>
          </a:prstGeom>
          <a:ln>
            <a:solidFill>
              <a:srgbClr val="00B050"/>
            </a:solidFill>
          </a:ln>
        </p:spPr>
        <p:txBody>
          <a:bodyPr wrap="square">
            <a:spAutoFit/>
          </a:bodyPr>
          <a:lstStyle/>
          <a:p>
            <a:pPr algn="l">
              <a:spcBef>
                <a:spcPts val="800"/>
              </a:spcBef>
            </a:pPr>
            <a:r>
              <a:rPr lang="en-US" altLang="zh-CN" sz="1800" dirty="0"/>
              <a:t>#example2_1.py</a:t>
            </a:r>
            <a:endParaRPr lang="zh-CN" altLang="zh-CN" sz="1800" dirty="0"/>
          </a:p>
          <a:p>
            <a:pPr algn="l">
              <a:spcBef>
                <a:spcPts val="800"/>
              </a:spcBef>
            </a:pPr>
            <a:r>
              <a:rPr lang="en-US" altLang="zh-CN" sz="1800" dirty="0"/>
              <a:t>#coding=utf-8</a:t>
            </a:r>
            <a:endParaRPr lang="zh-CN" altLang="zh-CN" sz="1800" dirty="0"/>
          </a:p>
          <a:p>
            <a:pPr algn="l">
              <a:spcBef>
                <a:spcPts val="800"/>
              </a:spcBef>
            </a:pPr>
            <a:r>
              <a:rPr lang="en-US" altLang="zh-CN" sz="1800" dirty="0"/>
              <a:t>print("</a:t>
            </a:r>
            <a:r>
              <a:rPr lang="zh-CN" altLang="zh-CN" sz="1800" dirty="0"/>
              <a:t>我喜欢</a:t>
            </a:r>
            <a:r>
              <a:rPr lang="en-US" altLang="zh-CN" sz="1800" dirty="0"/>
              <a:t>"+"</a:t>
            </a:r>
            <a:r>
              <a:rPr lang="zh-CN" altLang="zh-CN" sz="1800" dirty="0"/>
              <a:t>程序设计</a:t>
            </a:r>
            <a:r>
              <a:rPr lang="en-US" altLang="zh-CN" sz="1800" dirty="0"/>
              <a:t>")</a:t>
            </a:r>
            <a:endParaRPr lang="zh-CN" altLang="zh-CN" sz="1800" dirty="0"/>
          </a:p>
          <a:p>
            <a:pPr algn="l">
              <a:spcBef>
                <a:spcPts val="800"/>
              </a:spcBef>
            </a:pPr>
            <a:r>
              <a:rPr lang="en-US" altLang="zh-CN" sz="1800" dirty="0"/>
              <a:t>print("</a:t>
            </a:r>
            <a:r>
              <a:rPr lang="zh-CN" altLang="zh-CN" sz="1800" dirty="0"/>
              <a:t>我喜欢</a:t>
            </a:r>
            <a:r>
              <a:rPr lang="en-US" altLang="zh-CN" sz="1800" dirty="0"/>
              <a:t>","</a:t>
            </a:r>
            <a:r>
              <a:rPr lang="zh-CN" altLang="zh-CN" sz="1800" dirty="0"/>
              <a:t>程序设计</a:t>
            </a:r>
            <a:r>
              <a:rPr lang="en-US" altLang="zh-CN" sz="1800" dirty="0"/>
              <a:t>")</a:t>
            </a:r>
            <a:endParaRPr lang="zh-CN" altLang="zh-CN" sz="1800" dirty="0"/>
          </a:p>
          <a:p>
            <a:pPr algn="l">
              <a:spcBef>
                <a:spcPts val="800"/>
              </a:spcBef>
            </a:pPr>
            <a:r>
              <a:rPr lang="en-US" altLang="zh-CN" sz="1800" dirty="0"/>
              <a:t>print() </a:t>
            </a:r>
            <a:endParaRPr lang="zh-CN" altLang="zh-CN" sz="1800" dirty="0"/>
          </a:p>
          <a:p>
            <a:pPr algn="l">
              <a:spcBef>
                <a:spcPts val="800"/>
              </a:spcBef>
            </a:pPr>
            <a:r>
              <a:rPr lang="en-US" altLang="zh-CN" sz="1800" dirty="0"/>
              <a:t>print("</a:t>
            </a:r>
            <a:r>
              <a:rPr lang="zh-CN" altLang="zh-CN" sz="1800" dirty="0"/>
              <a:t>我喜欢</a:t>
            </a:r>
            <a:r>
              <a:rPr lang="en-US" altLang="zh-CN" sz="1800" dirty="0"/>
              <a:t>")</a:t>
            </a:r>
            <a:endParaRPr lang="zh-CN" altLang="zh-CN" sz="1800" dirty="0"/>
          </a:p>
          <a:p>
            <a:pPr algn="l">
              <a:spcBef>
                <a:spcPts val="800"/>
              </a:spcBef>
            </a:pPr>
            <a:r>
              <a:rPr lang="en-US" altLang="zh-CN" sz="1800" dirty="0"/>
              <a:t>print("</a:t>
            </a:r>
            <a:r>
              <a:rPr lang="zh-CN" altLang="zh-CN" sz="1800" dirty="0"/>
              <a:t>程序设计</a:t>
            </a:r>
            <a:r>
              <a:rPr lang="en-US" altLang="zh-CN" sz="1800" dirty="0"/>
              <a:t>")</a:t>
            </a:r>
            <a:endParaRPr lang="zh-CN" altLang="zh-CN" sz="1800" dirty="0"/>
          </a:p>
          <a:p>
            <a:pPr algn="l">
              <a:spcBef>
                <a:spcPts val="800"/>
              </a:spcBef>
            </a:pPr>
            <a:r>
              <a:rPr lang="en-US" altLang="zh-CN" sz="1800" dirty="0"/>
              <a:t>print("</a:t>
            </a:r>
            <a:r>
              <a:rPr lang="zh-CN" altLang="zh-CN" sz="1800" dirty="0"/>
              <a:t>我喜欢</a:t>
            </a:r>
            <a:r>
              <a:rPr lang="en-US" altLang="zh-CN" sz="1800" dirty="0"/>
              <a:t>",end='')</a:t>
            </a:r>
            <a:endParaRPr lang="zh-CN" altLang="zh-CN" sz="1800" dirty="0"/>
          </a:p>
          <a:p>
            <a:pPr algn="l">
              <a:spcBef>
                <a:spcPts val="800"/>
              </a:spcBef>
            </a:pPr>
            <a:r>
              <a:rPr lang="en-US" altLang="zh-CN" sz="1800" dirty="0"/>
              <a:t>print("</a:t>
            </a:r>
            <a:r>
              <a:rPr lang="zh-CN" altLang="zh-CN" sz="1800" dirty="0"/>
              <a:t>程序设计</a:t>
            </a:r>
            <a:r>
              <a:rPr lang="en-US" altLang="zh-CN" sz="1800" dirty="0"/>
              <a:t>")</a:t>
            </a:r>
            <a:endParaRPr lang="zh-CN" altLang="zh-CN" sz="1800" dirty="0"/>
          </a:p>
        </p:txBody>
      </p:sp>
      <p:sp>
        <p:nvSpPr>
          <p:cNvPr id="5" name="矩形 4"/>
          <p:cNvSpPr/>
          <p:nvPr/>
        </p:nvSpPr>
        <p:spPr>
          <a:xfrm>
            <a:off x="5217071" y="1691516"/>
            <a:ext cx="1800494" cy="369332"/>
          </a:xfrm>
          <a:prstGeom prst="rect">
            <a:avLst/>
          </a:prstGeom>
        </p:spPr>
        <p:txBody>
          <a:bodyPr wrap="none">
            <a:spAutoFit/>
          </a:bodyPr>
          <a:lstStyle/>
          <a:p>
            <a:r>
              <a:rPr lang="zh-CN" altLang="zh-CN" sz="1800" dirty="0"/>
              <a:t>程序运行结果：</a:t>
            </a:r>
            <a:endParaRPr lang="zh-CN" altLang="en-US" sz="1800" dirty="0"/>
          </a:p>
        </p:txBody>
      </p:sp>
      <p:sp>
        <p:nvSpPr>
          <p:cNvPr id="6" name="矩形 5"/>
          <p:cNvSpPr/>
          <p:nvPr/>
        </p:nvSpPr>
        <p:spPr>
          <a:xfrm>
            <a:off x="5328592" y="2060848"/>
            <a:ext cx="6096000" cy="2600712"/>
          </a:xfrm>
          <a:prstGeom prst="rect">
            <a:avLst/>
          </a:prstGeom>
          <a:ln>
            <a:solidFill>
              <a:srgbClr val="00B050"/>
            </a:solidFill>
          </a:ln>
        </p:spPr>
        <p:txBody>
          <a:bodyPr>
            <a:spAutoFit/>
          </a:bodyPr>
          <a:lstStyle/>
          <a:p>
            <a:pPr algn="l">
              <a:spcBef>
                <a:spcPts val="600"/>
              </a:spcBef>
            </a:pPr>
            <a:r>
              <a:rPr lang="en-US" altLang="zh-CN" sz="1600" dirty="0"/>
              <a:t>&gt;&gt;&gt; </a:t>
            </a:r>
            <a:endParaRPr lang="zh-CN" altLang="zh-CN" sz="1600" dirty="0"/>
          </a:p>
          <a:p>
            <a:pPr algn="l">
              <a:spcBef>
                <a:spcPts val="600"/>
              </a:spcBef>
            </a:pPr>
            <a:r>
              <a:rPr lang="en-US" altLang="zh-CN" sz="1600" dirty="0"/>
              <a:t>============ RESTART: G:\example2_1.py ============</a:t>
            </a:r>
            <a:endParaRPr lang="zh-CN" altLang="zh-CN" sz="1600" dirty="0"/>
          </a:p>
          <a:p>
            <a:pPr algn="l">
              <a:spcBef>
                <a:spcPts val="600"/>
              </a:spcBef>
            </a:pPr>
            <a:r>
              <a:rPr lang="zh-CN" altLang="zh-CN" sz="1600" dirty="0"/>
              <a:t>我喜欢程序设计</a:t>
            </a:r>
          </a:p>
          <a:p>
            <a:pPr algn="l">
              <a:spcBef>
                <a:spcPts val="600"/>
              </a:spcBef>
            </a:pPr>
            <a:r>
              <a:rPr lang="zh-CN" altLang="zh-CN" sz="1600" dirty="0"/>
              <a:t>我喜欢 程序设计</a:t>
            </a:r>
          </a:p>
          <a:p>
            <a:pPr algn="l">
              <a:spcBef>
                <a:spcPts val="600"/>
              </a:spcBef>
            </a:pPr>
            <a:r>
              <a:rPr lang="en-US" altLang="zh-CN" sz="1600" dirty="0"/>
              <a:t> </a:t>
            </a:r>
            <a:endParaRPr lang="zh-CN" altLang="zh-CN" sz="1600" dirty="0"/>
          </a:p>
          <a:p>
            <a:pPr algn="l">
              <a:spcBef>
                <a:spcPts val="600"/>
              </a:spcBef>
            </a:pPr>
            <a:r>
              <a:rPr lang="zh-CN" altLang="zh-CN" sz="1600" dirty="0"/>
              <a:t>我喜欢</a:t>
            </a:r>
          </a:p>
          <a:p>
            <a:pPr algn="l">
              <a:spcBef>
                <a:spcPts val="600"/>
              </a:spcBef>
            </a:pPr>
            <a:r>
              <a:rPr lang="zh-CN" altLang="zh-CN" sz="1600" dirty="0"/>
              <a:t>程序设计</a:t>
            </a:r>
          </a:p>
          <a:p>
            <a:pPr algn="l">
              <a:spcBef>
                <a:spcPts val="600"/>
              </a:spcBef>
            </a:pPr>
            <a:r>
              <a:rPr lang="zh-CN" altLang="zh-CN" sz="1600" dirty="0"/>
              <a:t>我喜欢程序设计</a:t>
            </a:r>
          </a:p>
        </p:txBody>
      </p:sp>
      <p:sp>
        <p:nvSpPr>
          <p:cNvPr id="7" name="矩形 6"/>
          <p:cNvSpPr/>
          <p:nvPr/>
        </p:nvSpPr>
        <p:spPr>
          <a:xfrm>
            <a:off x="479376" y="5229200"/>
            <a:ext cx="11377264" cy="1323439"/>
          </a:xfrm>
          <a:prstGeom prst="rect">
            <a:avLst/>
          </a:prstGeom>
        </p:spPr>
        <p:txBody>
          <a:bodyPr wrap="square">
            <a:spAutoFit/>
          </a:bodyPr>
          <a:lstStyle/>
          <a:p>
            <a:pPr algn="l"/>
            <a:r>
              <a:rPr lang="zh-CN" altLang="zh-CN" sz="2000" dirty="0"/>
              <a:t>分析：第</a:t>
            </a:r>
            <a:r>
              <a:rPr lang="en-US" altLang="zh-CN" sz="2000" dirty="0"/>
              <a:t>1</a:t>
            </a:r>
            <a:r>
              <a:rPr lang="zh-CN" altLang="zh-CN" sz="2000" dirty="0"/>
              <a:t>行中的“</a:t>
            </a:r>
            <a:r>
              <a:rPr lang="en-US" altLang="zh-CN" sz="2000" dirty="0"/>
              <a:t>+</a:t>
            </a:r>
            <a:r>
              <a:rPr lang="zh-CN" altLang="zh-CN" sz="2000" dirty="0"/>
              <a:t>”表示字符串的连接，通过</a:t>
            </a:r>
            <a:r>
              <a:rPr lang="en-US" altLang="zh-CN" sz="2000" dirty="0"/>
              <a:t>print()</a:t>
            </a:r>
            <a:r>
              <a:rPr lang="zh-CN" altLang="zh-CN" sz="2000" dirty="0"/>
              <a:t>函数将连接后的字符串在一行输出；第</a:t>
            </a:r>
            <a:r>
              <a:rPr lang="en-US" altLang="zh-CN" sz="2000" dirty="0"/>
              <a:t>2</a:t>
            </a:r>
            <a:r>
              <a:rPr lang="zh-CN" altLang="zh-CN" sz="2000" dirty="0"/>
              <a:t>行中的</a:t>
            </a:r>
            <a:r>
              <a:rPr lang="en-US" altLang="zh-CN" sz="2000" dirty="0"/>
              <a:t>print()</a:t>
            </a:r>
            <a:r>
              <a:rPr lang="zh-CN" altLang="zh-CN" sz="2000" dirty="0"/>
              <a:t>函数打印两个字符串对象，输出的时候中间会插入一个空格作为间隔；第</a:t>
            </a:r>
            <a:r>
              <a:rPr lang="en-US" altLang="zh-CN" sz="2000" dirty="0"/>
              <a:t>3</a:t>
            </a:r>
            <a:r>
              <a:rPr lang="zh-CN" altLang="zh-CN" sz="2000" dirty="0"/>
              <a:t>行通过</a:t>
            </a:r>
            <a:r>
              <a:rPr lang="en-US" altLang="zh-CN" sz="2000" dirty="0"/>
              <a:t>print()</a:t>
            </a:r>
            <a:r>
              <a:rPr lang="zh-CN" altLang="zh-CN" sz="2000" dirty="0"/>
              <a:t>输出一个空行；第</a:t>
            </a:r>
            <a:r>
              <a:rPr lang="en-US" altLang="zh-CN" sz="2000" dirty="0"/>
              <a:t>4</a:t>
            </a:r>
            <a:r>
              <a:rPr lang="zh-CN" altLang="zh-CN" sz="2000" dirty="0"/>
              <a:t>行和第</a:t>
            </a:r>
            <a:r>
              <a:rPr lang="en-US" altLang="zh-CN" sz="2000" dirty="0"/>
              <a:t>5</a:t>
            </a:r>
            <a:r>
              <a:rPr lang="zh-CN" altLang="zh-CN" sz="2000" dirty="0"/>
              <a:t>行分两行单独输出，</a:t>
            </a:r>
            <a:r>
              <a:rPr lang="en-US" altLang="zh-CN" sz="2000" dirty="0"/>
              <a:t>print()</a:t>
            </a:r>
            <a:r>
              <a:rPr lang="zh-CN" altLang="zh-CN" sz="2000" dirty="0"/>
              <a:t>函数默认以换行符结尾；第</a:t>
            </a:r>
            <a:r>
              <a:rPr lang="en-US" altLang="zh-CN" sz="2000" dirty="0"/>
              <a:t>6</a:t>
            </a:r>
            <a:r>
              <a:rPr lang="zh-CN" altLang="zh-CN" sz="2000" dirty="0"/>
              <a:t>行</a:t>
            </a:r>
            <a:r>
              <a:rPr lang="en-US" altLang="zh-CN" sz="2000" dirty="0"/>
              <a:t>print()</a:t>
            </a:r>
            <a:r>
              <a:rPr lang="zh-CN" altLang="zh-CN" sz="2000" dirty="0"/>
              <a:t>函数以空字符串结尾，则第</a:t>
            </a:r>
            <a:r>
              <a:rPr lang="en-US" altLang="zh-CN" sz="2000" dirty="0"/>
              <a:t>7</a:t>
            </a:r>
            <a:r>
              <a:rPr lang="zh-CN" altLang="zh-CN" sz="2000" dirty="0"/>
              <a:t>行</a:t>
            </a:r>
            <a:r>
              <a:rPr lang="en-US" altLang="zh-CN" sz="2000" dirty="0"/>
              <a:t>print()</a:t>
            </a:r>
            <a:r>
              <a:rPr lang="zh-CN" altLang="zh-CN" sz="2000" dirty="0"/>
              <a:t>接在前一行的末尾继续输出。</a:t>
            </a:r>
            <a:endParaRPr lang="zh-CN" altLang="en-US" sz="2000" dirty="0"/>
          </a:p>
        </p:txBody>
      </p:sp>
    </p:spTree>
    <p:extLst>
      <p:ext uri="{BB962C8B-B14F-4D97-AF65-F5344CB8AC3E}">
        <p14:creationId xmlns:p14="http://schemas.microsoft.com/office/powerpoint/2010/main" val="164303057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2-2</a:t>
            </a:r>
            <a:r>
              <a:rPr lang="zh-CN" altLang="zh-CN" dirty="0"/>
              <a:t>】</a:t>
            </a:r>
            <a:endParaRPr lang="zh-CN" altLang="en-US" dirty="0"/>
          </a:p>
        </p:txBody>
      </p:sp>
      <p:sp>
        <p:nvSpPr>
          <p:cNvPr id="3" name="内容占位符 2"/>
          <p:cNvSpPr>
            <a:spLocks noGrp="1"/>
          </p:cNvSpPr>
          <p:nvPr>
            <p:ph idx="1"/>
          </p:nvPr>
        </p:nvSpPr>
        <p:spPr>
          <a:xfrm>
            <a:off x="334434" y="1124745"/>
            <a:ext cx="11523135" cy="1584176"/>
          </a:xfrm>
        </p:spPr>
        <p:txBody>
          <a:bodyPr/>
          <a:lstStyle/>
          <a:p>
            <a:r>
              <a:rPr lang="zh-CN" altLang="zh-CN" dirty="0"/>
              <a:t>【例</a:t>
            </a:r>
            <a:r>
              <a:rPr lang="en-US" altLang="zh-CN" dirty="0"/>
              <a:t>2-2</a:t>
            </a:r>
            <a:r>
              <a:rPr lang="zh-CN" altLang="zh-CN" dirty="0"/>
              <a:t>】小明过年得到</a:t>
            </a:r>
            <a:r>
              <a:rPr lang="en-US" altLang="zh-CN" dirty="0"/>
              <a:t>1500</a:t>
            </a:r>
            <a:r>
              <a:rPr lang="zh-CN" altLang="zh-CN" dirty="0"/>
              <a:t>元压岁钱，在商场看中一个书包，正好商场做活动打八五折，从键盘输入书包的价格，输出折扣后书包的价格以及小明买了书包后剩下的钱。</a:t>
            </a:r>
            <a:endParaRPr lang="zh-CN" altLang="en-US" dirty="0"/>
          </a:p>
        </p:txBody>
      </p:sp>
      <p:sp>
        <p:nvSpPr>
          <p:cNvPr id="4" name="矩形 3"/>
          <p:cNvSpPr/>
          <p:nvPr/>
        </p:nvSpPr>
        <p:spPr>
          <a:xfrm>
            <a:off x="551384" y="2942942"/>
            <a:ext cx="4464496" cy="2862322"/>
          </a:xfrm>
          <a:prstGeom prst="rect">
            <a:avLst/>
          </a:prstGeom>
          <a:ln>
            <a:solidFill>
              <a:srgbClr val="00B050"/>
            </a:solidFill>
          </a:ln>
        </p:spPr>
        <p:txBody>
          <a:bodyPr wrap="square">
            <a:spAutoFit/>
          </a:bodyPr>
          <a:lstStyle/>
          <a:p>
            <a:pPr algn="l"/>
            <a:r>
              <a:rPr lang="en-US" altLang="zh-CN" sz="1800" dirty="0"/>
              <a:t>#example2_2.py</a:t>
            </a:r>
            <a:endParaRPr lang="zh-CN" altLang="zh-CN" sz="1800" dirty="0"/>
          </a:p>
          <a:p>
            <a:pPr algn="l"/>
            <a:r>
              <a:rPr lang="en-US" altLang="zh-CN" sz="1800" dirty="0"/>
              <a:t>#coding=utf-8</a:t>
            </a:r>
            <a:endParaRPr lang="zh-CN" altLang="zh-CN" sz="1800" dirty="0"/>
          </a:p>
          <a:p>
            <a:pPr algn="l"/>
            <a:r>
              <a:rPr lang="en-US" altLang="zh-CN" sz="1800" dirty="0"/>
              <a:t>total=1500</a:t>
            </a:r>
            <a:endParaRPr lang="zh-CN" altLang="zh-CN" sz="1800" dirty="0"/>
          </a:p>
          <a:p>
            <a:pPr algn="l"/>
            <a:r>
              <a:rPr lang="en-US" altLang="zh-CN" sz="1800" dirty="0"/>
              <a:t>price=float(input('</a:t>
            </a:r>
            <a:r>
              <a:rPr lang="zh-CN" altLang="zh-CN" sz="1800" dirty="0"/>
              <a:t>请输入书包价格：</a:t>
            </a:r>
            <a:r>
              <a:rPr lang="en-US" altLang="zh-CN" sz="1800" dirty="0"/>
              <a:t>'))*0.85</a:t>
            </a:r>
            <a:endParaRPr lang="zh-CN" altLang="zh-CN" sz="1800" dirty="0"/>
          </a:p>
          <a:p>
            <a:pPr algn="l"/>
            <a:r>
              <a:rPr lang="en-US" altLang="zh-CN" sz="1800" dirty="0"/>
              <a:t>left=total-price</a:t>
            </a:r>
            <a:endParaRPr lang="zh-CN" altLang="zh-CN" sz="1800" dirty="0"/>
          </a:p>
          <a:p>
            <a:pPr algn="l"/>
            <a:r>
              <a:rPr lang="en-US" altLang="zh-CN" sz="1800" dirty="0"/>
              <a:t>print("</a:t>
            </a:r>
            <a:r>
              <a:rPr lang="zh-CN" altLang="zh-CN" sz="1800" dirty="0"/>
              <a:t>折扣后书包的价格：</a:t>
            </a:r>
            <a:r>
              <a:rPr lang="en-US" altLang="zh-CN" sz="1800" dirty="0"/>
              <a:t>",price)</a:t>
            </a:r>
            <a:endParaRPr lang="zh-CN" altLang="zh-CN" sz="1800" dirty="0"/>
          </a:p>
          <a:p>
            <a:pPr algn="l"/>
            <a:r>
              <a:rPr lang="en-US" altLang="zh-CN" sz="1800" dirty="0"/>
              <a:t>print("</a:t>
            </a:r>
            <a:r>
              <a:rPr lang="zh-CN" altLang="zh-CN" sz="1800" dirty="0"/>
              <a:t>小明买了书包后剩下的钱：</a:t>
            </a:r>
            <a:r>
              <a:rPr lang="en-US" altLang="zh-CN" sz="1800" dirty="0"/>
              <a:t>",left)</a:t>
            </a:r>
            <a:endParaRPr lang="zh-CN" altLang="zh-CN" sz="1800" dirty="0"/>
          </a:p>
        </p:txBody>
      </p:sp>
      <p:sp>
        <p:nvSpPr>
          <p:cNvPr id="5" name="矩形 4"/>
          <p:cNvSpPr/>
          <p:nvPr/>
        </p:nvSpPr>
        <p:spPr>
          <a:xfrm>
            <a:off x="5382959" y="2843063"/>
            <a:ext cx="1800493" cy="369332"/>
          </a:xfrm>
          <a:prstGeom prst="rect">
            <a:avLst/>
          </a:prstGeom>
        </p:spPr>
        <p:txBody>
          <a:bodyPr wrap="none">
            <a:spAutoFit/>
          </a:bodyPr>
          <a:lstStyle/>
          <a:p>
            <a:pPr algn="l"/>
            <a:r>
              <a:rPr lang="zh-CN" altLang="zh-CN" sz="1800" dirty="0"/>
              <a:t>程序运行结果：</a:t>
            </a:r>
            <a:endParaRPr lang="zh-CN" altLang="en-US" sz="1800" dirty="0"/>
          </a:p>
        </p:txBody>
      </p:sp>
      <p:sp>
        <p:nvSpPr>
          <p:cNvPr id="6" name="矩形 5"/>
          <p:cNvSpPr/>
          <p:nvPr/>
        </p:nvSpPr>
        <p:spPr>
          <a:xfrm>
            <a:off x="5472608" y="3429000"/>
            <a:ext cx="6096000" cy="1815882"/>
          </a:xfrm>
          <a:prstGeom prst="rect">
            <a:avLst/>
          </a:prstGeom>
          <a:ln>
            <a:solidFill>
              <a:srgbClr val="00B050"/>
            </a:solidFill>
          </a:ln>
        </p:spPr>
        <p:txBody>
          <a:bodyPr>
            <a:spAutoFit/>
          </a:bodyPr>
          <a:lstStyle/>
          <a:p>
            <a:pPr algn="l"/>
            <a:r>
              <a:rPr lang="en-US" altLang="zh-CN" sz="1600" dirty="0"/>
              <a:t>&gt;&gt;&gt; </a:t>
            </a:r>
            <a:endParaRPr lang="zh-CN" altLang="zh-CN" sz="1600" dirty="0"/>
          </a:p>
          <a:p>
            <a:pPr algn="l"/>
            <a:r>
              <a:rPr lang="en-US" altLang="zh-CN" sz="1600" dirty="0"/>
              <a:t>============ RESTART: G:\example2_2.py ============</a:t>
            </a:r>
            <a:endParaRPr lang="zh-CN" altLang="zh-CN" sz="1600" dirty="0"/>
          </a:p>
          <a:p>
            <a:pPr algn="l"/>
            <a:r>
              <a:rPr lang="zh-CN" altLang="zh-CN" sz="1600" dirty="0"/>
              <a:t>请输入书包价格：</a:t>
            </a:r>
            <a:r>
              <a:rPr lang="en-US" altLang="zh-CN" sz="1600" dirty="0"/>
              <a:t>342.5</a:t>
            </a:r>
            <a:endParaRPr lang="zh-CN" altLang="zh-CN" sz="1600" dirty="0"/>
          </a:p>
          <a:p>
            <a:pPr algn="l"/>
            <a:r>
              <a:rPr lang="zh-CN" altLang="zh-CN" sz="1600" dirty="0"/>
              <a:t>折扣后书包的价格：</a:t>
            </a:r>
            <a:r>
              <a:rPr lang="en-US" altLang="zh-CN" sz="1600" dirty="0"/>
              <a:t> 291.125</a:t>
            </a:r>
            <a:endParaRPr lang="zh-CN" altLang="zh-CN" sz="1600" dirty="0"/>
          </a:p>
          <a:p>
            <a:pPr algn="l"/>
            <a:r>
              <a:rPr lang="zh-CN" altLang="zh-CN" sz="1600" dirty="0"/>
              <a:t>小明买了书包后剩下的钱：</a:t>
            </a:r>
            <a:r>
              <a:rPr lang="en-US" altLang="zh-CN" sz="1600" dirty="0"/>
              <a:t> 1208.875</a:t>
            </a:r>
            <a:endParaRPr lang="zh-CN" altLang="zh-CN" sz="1600" dirty="0"/>
          </a:p>
        </p:txBody>
      </p:sp>
    </p:spTree>
    <p:extLst>
      <p:ext uri="{BB962C8B-B14F-4D97-AF65-F5344CB8AC3E}">
        <p14:creationId xmlns:p14="http://schemas.microsoft.com/office/powerpoint/2010/main" val="301295387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zh-CN" dirty="0"/>
              <a:t>标识符、变量与赋值语句</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b="1" dirty="0"/>
              <a:t>2.2.1 </a:t>
            </a:r>
            <a:r>
              <a:rPr lang="zh-CN" altLang="zh-CN" b="1" dirty="0"/>
              <a:t>标识符</a:t>
            </a:r>
          </a:p>
          <a:p>
            <a:pPr lvl="1"/>
            <a:r>
              <a:rPr lang="zh-CN" altLang="zh-CN" dirty="0"/>
              <a:t>标识符是指用来标识某个实体的一个符号。在不同的应用环境下有不同的含义。在编程语言中，标识符是计算机语言中作为名字的有效字符串集合。标识符是用户编程时使用的名字，变量、常量、函数、语句块也有名字，它们的名字称为标识符。</a:t>
            </a:r>
            <a:endParaRPr lang="en-US" altLang="zh-CN" dirty="0"/>
          </a:p>
          <a:p>
            <a:r>
              <a:rPr lang="en-US" altLang="zh-CN" b="1" dirty="0"/>
              <a:t>1. </a:t>
            </a:r>
            <a:r>
              <a:rPr lang="zh-CN" altLang="zh-CN" b="1" dirty="0"/>
              <a:t>合法的标识符 </a:t>
            </a:r>
            <a:endParaRPr lang="zh-CN" altLang="zh-CN" dirty="0"/>
          </a:p>
          <a:p>
            <a:pPr lvl="1"/>
            <a:r>
              <a:rPr lang="zh-CN" altLang="zh-CN" dirty="0"/>
              <a:t>在</a:t>
            </a:r>
            <a:r>
              <a:rPr lang="en-US" altLang="zh-CN" dirty="0"/>
              <a:t>Python</a:t>
            </a:r>
            <a:r>
              <a:rPr lang="zh-CN" altLang="zh-CN" dirty="0"/>
              <a:t>中，所有标识符可以包括英文、数字</a:t>
            </a:r>
            <a:r>
              <a:rPr lang="zh-CN" altLang="en-US" dirty="0"/>
              <a:t>、</a:t>
            </a:r>
            <a:r>
              <a:rPr lang="zh-CN" altLang="zh-CN" dirty="0"/>
              <a:t>下画线</a:t>
            </a:r>
            <a:r>
              <a:rPr lang="zh-CN" altLang="en-US" dirty="0"/>
              <a:t>、</a:t>
            </a:r>
            <a:r>
              <a:rPr lang="zh-CN" altLang="en-US" dirty="0">
                <a:solidFill>
                  <a:srgbClr val="FF0000"/>
                </a:solidFill>
              </a:rPr>
              <a:t>汉字</a:t>
            </a:r>
            <a:r>
              <a:rPr lang="zh-CN" altLang="en-US" dirty="0"/>
              <a:t>字符</a:t>
            </a:r>
            <a:r>
              <a:rPr lang="zh-CN" altLang="zh-CN" dirty="0"/>
              <a:t>，但要符合以下规则：</a:t>
            </a:r>
          </a:p>
          <a:p>
            <a:pPr lvl="2"/>
            <a:r>
              <a:rPr lang="zh-CN" altLang="en-US" dirty="0"/>
              <a:t>首字符</a:t>
            </a:r>
            <a:r>
              <a:rPr lang="zh-CN" altLang="en-US"/>
              <a:t>不能是数字；</a:t>
            </a:r>
            <a:endParaRPr lang="en-US" altLang="zh-CN" dirty="0"/>
          </a:p>
          <a:p>
            <a:pPr lvl="2"/>
            <a:r>
              <a:rPr lang="zh-CN" altLang="zh-CN" dirty="0"/>
              <a:t>区分大小写；</a:t>
            </a:r>
          </a:p>
          <a:p>
            <a:pPr lvl="2"/>
            <a:r>
              <a:rPr lang="zh-CN" altLang="zh-CN" dirty="0"/>
              <a:t>不能出现分隔符、标点符号或者运算符；</a:t>
            </a:r>
          </a:p>
          <a:p>
            <a:pPr lvl="2"/>
            <a:r>
              <a:rPr lang="zh-CN" altLang="zh-CN" dirty="0"/>
              <a:t>不能使用关键字；</a:t>
            </a:r>
          </a:p>
          <a:p>
            <a:pPr lvl="2"/>
            <a:r>
              <a:rPr lang="zh-CN" altLang="zh-CN" dirty="0">
                <a:solidFill>
                  <a:srgbClr val="FF0000"/>
                </a:solidFill>
              </a:rPr>
              <a:t>最好不要使用内置模块名、类型名、函数名、已经导入的模块名及其成员名作</a:t>
            </a:r>
            <a:r>
              <a:rPr lang="zh-CN" altLang="zh-CN" dirty="0"/>
              <a:t>为标识符。</a:t>
            </a:r>
          </a:p>
          <a:p>
            <a:pPr lvl="1"/>
            <a:r>
              <a:rPr lang="en-US" altLang="zh-CN" dirty="0"/>
              <a:t>A</a:t>
            </a:r>
            <a:r>
              <a:rPr lang="zh-CN" altLang="zh-CN" dirty="0"/>
              <a:t>、</a:t>
            </a:r>
            <a:r>
              <a:rPr lang="en-US" altLang="zh-CN" dirty="0"/>
              <a:t>ABC</a:t>
            </a:r>
            <a:r>
              <a:rPr lang="zh-CN" altLang="zh-CN" dirty="0"/>
              <a:t>、</a:t>
            </a:r>
            <a:r>
              <a:rPr lang="en-US" altLang="zh-CN" dirty="0" err="1"/>
              <a:t>aBc</a:t>
            </a:r>
            <a:r>
              <a:rPr lang="zh-CN" altLang="zh-CN" dirty="0"/>
              <a:t>、</a:t>
            </a:r>
            <a:r>
              <a:rPr lang="en-US" altLang="zh-CN" dirty="0"/>
              <a:t>a1b2</a:t>
            </a:r>
            <a:r>
              <a:rPr lang="zh-CN" altLang="zh-CN" dirty="0"/>
              <a:t>、</a:t>
            </a:r>
            <a:r>
              <a:rPr lang="en-US" altLang="zh-CN" dirty="0"/>
              <a:t>ab_123</a:t>
            </a:r>
            <a:r>
              <a:rPr lang="zh-CN" altLang="zh-CN" dirty="0"/>
              <a:t>、</a:t>
            </a:r>
            <a:r>
              <a:rPr lang="en-US" altLang="zh-CN" dirty="0"/>
              <a:t>__</a:t>
            </a:r>
            <a:r>
              <a:rPr lang="zh-CN" altLang="zh-CN" dirty="0"/>
              <a:t>（连续两个下画线）、</a:t>
            </a:r>
            <a:r>
              <a:rPr lang="en-US" altLang="zh-CN" dirty="0"/>
              <a:t>_123 </a:t>
            </a:r>
            <a:r>
              <a:rPr lang="zh-CN" altLang="zh-CN" dirty="0"/>
              <a:t>等，都是合法的标识符。</a:t>
            </a:r>
            <a:r>
              <a:rPr lang="en-US" altLang="zh-CN" dirty="0"/>
              <a:t>6a2b</a:t>
            </a:r>
            <a:r>
              <a:rPr lang="zh-CN" altLang="zh-CN" dirty="0"/>
              <a:t>、</a:t>
            </a:r>
            <a:r>
              <a:rPr lang="en-US" altLang="zh-CN" dirty="0"/>
              <a:t>abc-123</a:t>
            </a:r>
            <a:r>
              <a:rPr lang="zh-CN" altLang="zh-CN" dirty="0"/>
              <a:t>、</a:t>
            </a:r>
            <a:r>
              <a:rPr lang="en-US" altLang="zh-CN" dirty="0"/>
              <a:t>hello world</a:t>
            </a:r>
            <a:r>
              <a:rPr lang="zh-CN" altLang="zh-CN" dirty="0"/>
              <a:t>（中间用了空格）、</a:t>
            </a:r>
            <a:r>
              <a:rPr lang="en-US" altLang="zh-CN" dirty="0"/>
              <a:t>for</a:t>
            </a:r>
            <a:r>
              <a:rPr lang="zh-CN" altLang="zh-CN" dirty="0"/>
              <a:t>（关键字）等则是非法的标识符。</a:t>
            </a:r>
          </a:p>
          <a:p>
            <a:endParaRPr lang="zh-CN" altLang="en-US" dirty="0"/>
          </a:p>
        </p:txBody>
      </p:sp>
    </p:spTree>
    <p:extLst>
      <p:ext uri="{BB962C8B-B14F-4D97-AF65-F5344CB8AC3E}">
        <p14:creationId xmlns:p14="http://schemas.microsoft.com/office/powerpoint/2010/main" val="145684707"/>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zh-CN" dirty="0"/>
              <a:t>标识符、变量与赋值语句</a:t>
            </a:r>
            <a:endParaRPr lang="zh-CN" altLang="en-US" dirty="0"/>
          </a:p>
        </p:txBody>
      </p:sp>
      <p:sp>
        <p:nvSpPr>
          <p:cNvPr id="3" name="内容占位符 2"/>
          <p:cNvSpPr>
            <a:spLocks noGrp="1"/>
          </p:cNvSpPr>
          <p:nvPr>
            <p:ph idx="1"/>
          </p:nvPr>
        </p:nvSpPr>
        <p:spPr>
          <a:xfrm>
            <a:off x="334434" y="4869160"/>
            <a:ext cx="11523135" cy="1599903"/>
          </a:xfrm>
        </p:spPr>
        <p:txBody>
          <a:bodyPr/>
          <a:lstStyle/>
          <a:p>
            <a:r>
              <a:rPr lang="zh-CN" altLang="zh-CN" dirty="0"/>
              <a:t>以上代码显示由于使用了内置函数名</a:t>
            </a:r>
            <a:r>
              <a:rPr lang="en-US" altLang="zh-CN" dirty="0"/>
              <a:t>pow</a:t>
            </a:r>
            <a:r>
              <a:rPr lang="zh-CN" altLang="zh-CN" dirty="0"/>
              <a:t>做为变量名（标识符）导致</a:t>
            </a:r>
            <a:r>
              <a:rPr lang="en-US" altLang="zh-CN" dirty="0"/>
              <a:t>pow()</a:t>
            </a:r>
            <a:r>
              <a:rPr lang="zh-CN" altLang="zh-CN" dirty="0"/>
              <a:t>函数原有功能不能使用。</a:t>
            </a:r>
            <a:endParaRPr lang="zh-CN" altLang="en-US" dirty="0"/>
          </a:p>
        </p:txBody>
      </p:sp>
      <p:sp>
        <p:nvSpPr>
          <p:cNvPr id="4" name="矩形 3"/>
          <p:cNvSpPr/>
          <p:nvPr/>
        </p:nvSpPr>
        <p:spPr>
          <a:xfrm>
            <a:off x="911424" y="1052736"/>
            <a:ext cx="5112568" cy="3554819"/>
          </a:xfrm>
          <a:prstGeom prst="rect">
            <a:avLst/>
          </a:prstGeom>
          <a:ln>
            <a:solidFill>
              <a:srgbClr val="00B050"/>
            </a:solidFill>
          </a:ln>
        </p:spPr>
        <p:txBody>
          <a:bodyPr wrap="square">
            <a:spAutoFit/>
          </a:bodyPr>
          <a:lstStyle/>
          <a:p>
            <a:pPr algn="l">
              <a:spcBef>
                <a:spcPts val="600"/>
              </a:spcBef>
            </a:pPr>
            <a:r>
              <a:rPr lang="en-US" altLang="zh-CN" sz="1800" dirty="0"/>
              <a:t>&gt;&gt;&gt; pow(2,3)</a:t>
            </a:r>
            <a:endParaRPr lang="zh-CN" altLang="zh-CN" sz="1800" dirty="0"/>
          </a:p>
          <a:p>
            <a:pPr algn="l">
              <a:spcBef>
                <a:spcPts val="600"/>
              </a:spcBef>
            </a:pPr>
            <a:r>
              <a:rPr lang="en-US" altLang="zh-CN" sz="1800" dirty="0"/>
              <a:t>8</a:t>
            </a:r>
            <a:endParaRPr lang="zh-CN" altLang="zh-CN" sz="1800" dirty="0"/>
          </a:p>
          <a:p>
            <a:pPr algn="l">
              <a:spcBef>
                <a:spcPts val="600"/>
              </a:spcBef>
            </a:pPr>
            <a:r>
              <a:rPr lang="en-US" altLang="zh-CN" sz="1800" dirty="0"/>
              <a:t>&gt;&gt;&gt; pow=9</a:t>
            </a:r>
            <a:endParaRPr lang="zh-CN" altLang="zh-CN" sz="1800" dirty="0"/>
          </a:p>
          <a:p>
            <a:pPr algn="l">
              <a:spcBef>
                <a:spcPts val="600"/>
              </a:spcBef>
            </a:pPr>
            <a:r>
              <a:rPr lang="en-US" altLang="zh-CN" sz="1800" dirty="0"/>
              <a:t>&gt;&gt;&gt; pow</a:t>
            </a:r>
            <a:endParaRPr lang="zh-CN" altLang="zh-CN" sz="1800" dirty="0"/>
          </a:p>
          <a:p>
            <a:pPr algn="l">
              <a:spcBef>
                <a:spcPts val="600"/>
              </a:spcBef>
            </a:pPr>
            <a:r>
              <a:rPr lang="en-US" altLang="zh-CN" sz="1800" dirty="0"/>
              <a:t>9</a:t>
            </a:r>
            <a:endParaRPr lang="zh-CN" altLang="zh-CN" sz="1800" dirty="0"/>
          </a:p>
          <a:p>
            <a:pPr algn="l">
              <a:spcBef>
                <a:spcPts val="600"/>
              </a:spcBef>
            </a:pPr>
            <a:r>
              <a:rPr lang="en-US" altLang="zh-CN" sz="1800" dirty="0"/>
              <a:t>&gt;&gt;&gt; pow(2,3)</a:t>
            </a:r>
            <a:endParaRPr lang="zh-CN" altLang="zh-CN" sz="1800" dirty="0"/>
          </a:p>
          <a:p>
            <a:pPr algn="l">
              <a:spcBef>
                <a:spcPts val="600"/>
              </a:spcBef>
            </a:pPr>
            <a:r>
              <a:rPr lang="en-US" altLang="zh-CN" sz="1800" dirty="0" err="1"/>
              <a:t>Traceback</a:t>
            </a:r>
            <a:r>
              <a:rPr lang="en-US" altLang="zh-CN" sz="1800" dirty="0"/>
              <a:t> (most recent call last):</a:t>
            </a:r>
            <a:endParaRPr lang="zh-CN" altLang="zh-CN" sz="1800" dirty="0"/>
          </a:p>
          <a:p>
            <a:pPr algn="l">
              <a:spcBef>
                <a:spcPts val="600"/>
              </a:spcBef>
            </a:pPr>
            <a:r>
              <a:rPr lang="en-US" altLang="zh-CN" sz="1800" dirty="0"/>
              <a:t>  File "&lt;pyshell#36&gt;", line 1, in &lt;module&gt;</a:t>
            </a:r>
            <a:endParaRPr lang="zh-CN" altLang="zh-CN" sz="1800" dirty="0"/>
          </a:p>
          <a:p>
            <a:pPr algn="l">
              <a:spcBef>
                <a:spcPts val="600"/>
              </a:spcBef>
            </a:pPr>
            <a:r>
              <a:rPr lang="en-US" altLang="zh-CN" sz="1800" dirty="0"/>
              <a:t>    pow(2,3)</a:t>
            </a:r>
            <a:endParaRPr lang="zh-CN" altLang="zh-CN" sz="1800" dirty="0"/>
          </a:p>
          <a:p>
            <a:pPr algn="l">
              <a:spcBef>
                <a:spcPts val="600"/>
              </a:spcBef>
            </a:pPr>
            <a:r>
              <a:rPr lang="en-US" altLang="zh-CN" sz="1800" dirty="0" err="1"/>
              <a:t>TypeError</a:t>
            </a:r>
            <a:r>
              <a:rPr lang="en-US" altLang="zh-CN" sz="1800" dirty="0"/>
              <a:t>: '</a:t>
            </a:r>
            <a:r>
              <a:rPr lang="en-US" altLang="zh-CN" sz="1800" dirty="0" err="1"/>
              <a:t>int</a:t>
            </a:r>
            <a:r>
              <a:rPr lang="en-US" altLang="zh-CN" sz="1800" dirty="0"/>
              <a:t>' object is not callable</a:t>
            </a:r>
            <a:endParaRPr lang="zh-CN" altLang="zh-CN" sz="1800" dirty="0"/>
          </a:p>
        </p:txBody>
      </p:sp>
    </p:spTree>
    <p:extLst>
      <p:ext uri="{BB962C8B-B14F-4D97-AF65-F5344CB8AC3E}">
        <p14:creationId xmlns:p14="http://schemas.microsoft.com/office/powerpoint/2010/main" val="19774487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E652040-C9B9-4BA6-8AE7-68E417B96B8B}"/>
              </a:ext>
            </a:extLst>
          </p:cNvPr>
          <p:cNvSpPr>
            <a:spLocks noGrp="1"/>
          </p:cNvSpPr>
          <p:nvPr>
            <p:ph idx="1"/>
          </p:nvPr>
        </p:nvSpPr>
        <p:spPr/>
        <p:txBody>
          <a:bodyPr/>
          <a:lstStyle/>
          <a:p>
            <a:r>
              <a:rPr lang="zh-CN" altLang="en-US" dirty="0"/>
              <a:t>（</a:t>
            </a:r>
            <a:r>
              <a:rPr lang="en-US" altLang="zh-CN" dirty="0"/>
              <a:t>1</a:t>
            </a:r>
            <a:r>
              <a:rPr lang="zh-CN" altLang="en-US" dirty="0"/>
              <a:t>）</a:t>
            </a:r>
            <a:r>
              <a:rPr lang="zh-CN" altLang="en-US" dirty="0">
                <a:solidFill>
                  <a:srgbClr val="FF0000"/>
                </a:solidFill>
              </a:rPr>
              <a:t>驼峰命名法</a:t>
            </a:r>
            <a:r>
              <a:rPr lang="zh-CN" altLang="en-US" dirty="0"/>
              <a:t>：</a:t>
            </a:r>
            <a:endParaRPr lang="en-US" altLang="zh-CN" dirty="0"/>
          </a:p>
          <a:p>
            <a:pPr marL="0" indent="0">
              <a:buNone/>
            </a:pPr>
            <a:r>
              <a:rPr lang="en-US" altLang="zh-CN" dirty="0"/>
              <a:t>             </a:t>
            </a:r>
            <a:r>
              <a:rPr lang="zh-CN" altLang="en-US" dirty="0"/>
              <a:t>每个逻辑断点用一个大写字母或下划线来标记。</a:t>
            </a:r>
            <a:endParaRPr lang="en-US" altLang="zh-CN" dirty="0"/>
          </a:p>
          <a:p>
            <a:pPr marL="0" indent="0">
              <a:buNone/>
            </a:pPr>
            <a:r>
              <a:rPr lang="en-US" altLang="zh-CN" dirty="0"/>
              <a:t>             </a:t>
            </a:r>
            <a:r>
              <a:rPr lang="zh-CN" altLang="en-US" dirty="0"/>
              <a:t>比如：</a:t>
            </a:r>
            <a:r>
              <a:rPr lang="en-US" altLang="zh-CN" dirty="0" err="1"/>
              <a:t>printEmployeePaychecks</a:t>
            </a:r>
            <a:r>
              <a:rPr lang="en-US" altLang="zh-CN" dirty="0"/>
              <a:t>();</a:t>
            </a:r>
          </a:p>
          <a:p>
            <a:pPr marL="0" indent="0">
              <a:buNone/>
            </a:pPr>
            <a:r>
              <a:rPr lang="en-US" altLang="zh-CN" dirty="0"/>
              <a:t>                         </a:t>
            </a:r>
            <a:r>
              <a:rPr lang="en-US" altLang="zh-CN" dirty="0" err="1"/>
              <a:t>print_Employee_Paychecks</a:t>
            </a:r>
            <a:r>
              <a:rPr lang="en-US" altLang="zh-CN" dirty="0"/>
              <a:t>()</a:t>
            </a:r>
          </a:p>
          <a:p>
            <a:pPr marL="0" indent="0">
              <a:buNone/>
            </a:pPr>
            <a:r>
              <a:rPr lang="en-US" altLang="zh-CN" dirty="0"/>
              <a:t>             </a:t>
            </a:r>
            <a:r>
              <a:rPr lang="zh-CN" altLang="en-US" dirty="0"/>
              <a:t>又分为大驼峰和小驼峰：</a:t>
            </a:r>
            <a:endParaRPr lang="en-US" altLang="zh-CN" dirty="0"/>
          </a:p>
          <a:p>
            <a:pPr marL="0" indent="0">
              <a:buNone/>
            </a:pPr>
            <a:r>
              <a:rPr lang="en-US" altLang="zh-CN" dirty="0"/>
              <a:t>             </a:t>
            </a:r>
            <a:r>
              <a:rPr lang="zh-CN" altLang="en-US" dirty="0"/>
              <a:t>比如：大驼峰：</a:t>
            </a:r>
            <a:r>
              <a:rPr lang="en-US" altLang="zh-CN" dirty="0"/>
              <a:t>FirstName</a:t>
            </a:r>
          </a:p>
          <a:p>
            <a:pPr marL="0" indent="0">
              <a:buNone/>
            </a:pPr>
            <a:r>
              <a:rPr lang="en-US" altLang="zh-CN" dirty="0"/>
              <a:t>                         </a:t>
            </a:r>
            <a:r>
              <a:rPr lang="zh-CN" altLang="en-US" dirty="0"/>
              <a:t>小驼峰：</a:t>
            </a:r>
            <a:r>
              <a:rPr lang="en-US" altLang="zh-CN" dirty="0" err="1"/>
              <a:t>firstName</a:t>
            </a:r>
            <a:endParaRPr lang="zh-CN" altLang="en-US" dirty="0"/>
          </a:p>
        </p:txBody>
      </p:sp>
      <p:sp>
        <p:nvSpPr>
          <p:cNvPr id="4" name="标题 1">
            <a:extLst>
              <a:ext uri="{FF2B5EF4-FFF2-40B4-BE49-F238E27FC236}">
                <a16:creationId xmlns:a16="http://schemas.microsoft.com/office/drawing/2014/main" id="{DBB5DDAD-C6C5-4FC4-AC73-3EBD35094696}"/>
              </a:ext>
            </a:extLst>
          </p:cNvPr>
          <p:cNvSpPr>
            <a:spLocks noGrp="1"/>
          </p:cNvSpPr>
          <p:nvPr>
            <p:ph type="title"/>
          </p:nvPr>
        </p:nvSpPr>
        <p:spPr>
          <a:xfrm>
            <a:off x="334434" y="0"/>
            <a:ext cx="8929915" cy="981075"/>
          </a:xfrm>
        </p:spPr>
        <p:txBody>
          <a:bodyPr/>
          <a:lstStyle/>
          <a:p>
            <a:r>
              <a:rPr lang="zh-CN" altLang="en-US" dirty="0"/>
              <a:t>软件工程规范中推荐的命名方法：</a:t>
            </a:r>
          </a:p>
        </p:txBody>
      </p:sp>
    </p:spTree>
    <p:extLst>
      <p:ext uri="{BB962C8B-B14F-4D97-AF65-F5344CB8AC3E}">
        <p14:creationId xmlns:p14="http://schemas.microsoft.com/office/powerpoint/2010/main" val="16878370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E652040-C9B9-4BA6-8AE7-68E417B96B8B}"/>
              </a:ext>
            </a:extLst>
          </p:cNvPr>
          <p:cNvSpPr>
            <a:spLocks noGrp="1"/>
          </p:cNvSpPr>
          <p:nvPr>
            <p:ph idx="1"/>
          </p:nvPr>
        </p:nvSpPr>
        <p:spPr/>
        <p:txBody>
          <a:bodyPr>
            <a:normAutofit/>
          </a:bodyPr>
          <a:lstStyle/>
          <a:p>
            <a:r>
              <a:rPr lang="zh-CN" altLang="en-US" dirty="0"/>
              <a:t>（</a:t>
            </a:r>
            <a:r>
              <a:rPr lang="en-US" altLang="zh-CN" dirty="0"/>
              <a:t>2</a:t>
            </a:r>
            <a:r>
              <a:rPr lang="zh-CN" altLang="en-US" dirty="0"/>
              <a:t>）</a:t>
            </a:r>
            <a:r>
              <a:rPr lang="zh-CN" altLang="en-US" b="1" dirty="0">
                <a:solidFill>
                  <a:srgbClr val="FF0000"/>
                </a:solidFill>
              </a:rPr>
              <a:t>匈牙利命名法（推荐）</a:t>
            </a:r>
            <a:r>
              <a:rPr lang="zh-CN" altLang="en-US" dirty="0"/>
              <a:t>：</a:t>
            </a:r>
            <a:endParaRPr lang="en-US" altLang="zh-CN" dirty="0"/>
          </a:p>
          <a:p>
            <a:pPr marL="0" indent="0">
              <a:buNone/>
            </a:pPr>
            <a:r>
              <a:rPr lang="en-US" altLang="zh-CN" dirty="0"/>
              <a:t>             </a:t>
            </a:r>
            <a:r>
              <a:rPr lang="zh-CN" altLang="en-US" dirty="0"/>
              <a:t>变量名前加一个或多个小写字母开头作为</a:t>
            </a:r>
            <a:r>
              <a:rPr lang="zh-CN" altLang="en-US" dirty="0">
                <a:solidFill>
                  <a:srgbClr val="FF0000"/>
                </a:solidFill>
              </a:rPr>
              <a:t>前缀</a:t>
            </a:r>
            <a:r>
              <a:rPr lang="zh-CN" altLang="en-US" dirty="0"/>
              <a:t>，前缀之后是首字母大写的一个或多个</a:t>
            </a:r>
            <a:r>
              <a:rPr lang="zh-CN" altLang="en-US" dirty="0">
                <a:solidFill>
                  <a:srgbClr val="FF0000"/>
                </a:solidFill>
              </a:rPr>
              <a:t>单词组合</a:t>
            </a:r>
            <a:r>
              <a:rPr lang="zh-CN" altLang="en-US" dirty="0"/>
              <a:t>，指明变量或函数</a:t>
            </a:r>
            <a:r>
              <a:rPr lang="zh-CN" altLang="en-US" dirty="0">
                <a:solidFill>
                  <a:srgbClr val="FF0000"/>
                </a:solidFill>
              </a:rPr>
              <a:t>用途</a:t>
            </a:r>
            <a:r>
              <a:rPr lang="zh-CN" altLang="en-US" dirty="0"/>
              <a:t>。</a:t>
            </a:r>
            <a:endParaRPr lang="en-US" altLang="zh-CN" dirty="0"/>
          </a:p>
          <a:p>
            <a:pPr marL="0" indent="0">
              <a:buNone/>
            </a:pPr>
            <a:r>
              <a:rPr lang="en-US" altLang="zh-CN" dirty="0"/>
              <a:t>             </a:t>
            </a:r>
            <a:r>
              <a:rPr lang="zh-CN" altLang="en-US" dirty="0"/>
              <a:t>规则：</a:t>
            </a:r>
            <a:r>
              <a:rPr lang="zh-CN" altLang="en-US" dirty="0">
                <a:solidFill>
                  <a:srgbClr val="FF0000"/>
                </a:solidFill>
              </a:rPr>
              <a:t>属性</a:t>
            </a:r>
            <a:r>
              <a:rPr lang="en-US" altLang="zh-CN" dirty="0">
                <a:solidFill>
                  <a:srgbClr val="FF0000"/>
                </a:solidFill>
              </a:rPr>
              <a:t>+</a:t>
            </a:r>
            <a:r>
              <a:rPr lang="zh-CN" altLang="en-US" dirty="0">
                <a:solidFill>
                  <a:srgbClr val="FF0000"/>
                </a:solidFill>
              </a:rPr>
              <a:t>类型</a:t>
            </a:r>
            <a:r>
              <a:rPr lang="en-US" altLang="zh-CN" dirty="0"/>
              <a:t>+</a:t>
            </a:r>
            <a:r>
              <a:rPr lang="zh-CN" altLang="en-US" dirty="0"/>
              <a:t>用途描述</a:t>
            </a:r>
            <a:endParaRPr lang="en-US" altLang="zh-CN" dirty="0"/>
          </a:p>
          <a:p>
            <a:pPr marL="0" indent="0">
              <a:buNone/>
            </a:pPr>
            <a:r>
              <a:rPr lang="en-US" altLang="zh-CN" dirty="0"/>
              <a:t>             </a:t>
            </a:r>
            <a:r>
              <a:rPr lang="zh-CN" altLang="en-US" dirty="0"/>
              <a:t>比如：</a:t>
            </a:r>
            <a:r>
              <a:rPr lang="en-US" altLang="zh-CN" dirty="0" err="1"/>
              <a:t>iCount</a:t>
            </a:r>
            <a:r>
              <a:rPr lang="en-US" altLang="zh-CN" dirty="0"/>
              <a:t>;               #i</a:t>
            </a:r>
            <a:r>
              <a:rPr lang="zh-CN" altLang="en-US" dirty="0"/>
              <a:t>：</a:t>
            </a:r>
            <a:r>
              <a:rPr lang="en-US" altLang="zh-CN" dirty="0"/>
              <a:t>int</a:t>
            </a:r>
            <a:r>
              <a:rPr lang="zh-CN" altLang="en-US" dirty="0"/>
              <a:t>；</a:t>
            </a:r>
            <a:r>
              <a:rPr lang="en-US" altLang="zh-CN" dirty="0"/>
              <a:t>Count</a:t>
            </a:r>
            <a:r>
              <a:rPr lang="zh-CN" altLang="en-US" dirty="0"/>
              <a:t>：统计数量</a:t>
            </a:r>
            <a:endParaRPr lang="en-US" altLang="zh-CN" dirty="0"/>
          </a:p>
          <a:p>
            <a:pPr marL="0" indent="0">
              <a:buNone/>
            </a:pPr>
            <a:r>
              <a:rPr lang="en-US" altLang="zh-CN" dirty="0"/>
              <a:t>                         </a:t>
            </a:r>
            <a:r>
              <a:rPr lang="en-US" altLang="zh-CN" dirty="0" err="1"/>
              <a:t>g_lFailCount</a:t>
            </a:r>
            <a:r>
              <a:rPr lang="en-US" altLang="zh-CN" dirty="0"/>
              <a:t>;     #g_</a:t>
            </a:r>
            <a:r>
              <a:rPr lang="zh-CN" altLang="en-US" dirty="0"/>
              <a:t>：</a:t>
            </a:r>
            <a:r>
              <a:rPr lang="en-US" altLang="zh-CN" dirty="0"/>
              <a:t>global</a:t>
            </a:r>
            <a:r>
              <a:rPr lang="zh-CN" altLang="en-US" dirty="0"/>
              <a:t>；</a:t>
            </a:r>
            <a:r>
              <a:rPr lang="en-US" altLang="zh-CN" dirty="0"/>
              <a:t>l</a:t>
            </a:r>
            <a:r>
              <a:rPr lang="zh-CN" altLang="en-US" dirty="0"/>
              <a:t>：</a:t>
            </a:r>
            <a:r>
              <a:rPr lang="en-US" altLang="zh-CN" dirty="0"/>
              <a:t>long int</a:t>
            </a:r>
            <a:r>
              <a:rPr lang="zh-CN" altLang="en-US" dirty="0"/>
              <a:t>；</a:t>
            </a:r>
            <a:r>
              <a:rPr lang="en-US" altLang="zh-CN" dirty="0" err="1"/>
              <a:t>FailCount</a:t>
            </a:r>
            <a:r>
              <a:rPr lang="zh-CN" altLang="en-US" dirty="0"/>
              <a:t>：统计失败的数量</a:t>
            </a:r>
            <a:endParaRPr lang="en-US" altLang="zh-CN" dirty="0"/>
          </a:p>
          <a:p>
            <a:pPr marL="0" indent="0">
              <a:buNone/>
            </a:pPr>
            <a:r>
              <a:rPr lang="en-US" altLang="zh-CN" dirty="0"/>
              <a:t>                         </a:t>
            </a:r>
            <a:r>
              <a:rPr lang="en-US" altLang="zh-CN" dirty="0" err="1"/>
              <a:t>fPrice</a:t>
            </a:r>
            <a:r>
              <a:rPr lang="en-US" altLang="zh-CN" dirty="0"/>
              <a:t>;                 #f</a:t>
            </a:r>
            <a:r>
              <a:rPr lang="zh-CN" altLang="en-US" dirty="0"/>
              <a:t>：</a:t>
            </a:r>
            <a:r>
              <a:rPr lang="en-US" altLang="zh-CN" dirty="0"/>
              <a:t>float</a:t>
            </a:r>
            <a:r>
              <a:rPr lang="zh-CN" altLang="en-US" dirty="0"/>
              <a:t>；</a:t>
            </a:r>
            <a:r>
              <a:rPr lang="en-US" altLang="zh-CN" dirty="0"/>
              <a:t>Price</a:t>
            </a:r>
            <a:r>
              <a:rPr lang="zh-CN" altLang="en-US" dirty="0"/>
              <a:t>：价格</a:t>
            </a:r>
            <a:endParaRPr lang="en-US" altLang="zh-CN" dirty="0"/>
          </a:p>
          <a:p>
            <a:pPr marL="0" indent="0">
              <a:buNone/>
            </a:pPr>
            <a:r>
              <a:rPr lang="en-US" altLang="zh-CN" dirty="0"/>
              <a:t>                         </a:t>
            </a:r>
            <a:r>
              <a:rPr lang="en-US" altLang="zh-CN" dirty="0" err="1"/>
              <a:t>iStudentNumber</a:t>
            </a:r>
            <a:r>
              <a:rPr lang="en-US" altLang="zh-CN" dirty="0"/>
              <a:t> # </a:t>
            </a:r>
            <a:r>
              <a:rPr lang="en-US" altLang="zh-CN" dirty="0" err="1"/>
              <a:t>i</a:t>
            </a:r>
            <a:r>
              <a:rPr lang="zh-CN" altLang="en-US" dirty="0"/>
              <a:t>：</a:t>
            </a:r>
            <a:r>
              <a:rPr lang="en-US" altLang="zh-CN" dirty="0"/>
              <a:t>int</a:t>
            </a:r>
            <a:r>
              <a:rPr lang="zh-CN" altLang="en-US" dirty="0"/>
              <a:t>；</a:t>
            </a:r>
            <a:r>
              <a:rPr lang="en-US" altLang="zh-CN" dirty="0" err="1"/>
              <a:t>StudentNumber</a:t>
            </a:r>
            <a:r>
              <a:rPr lang="zh-CN" altLang="en-US" dirty="0"/>
              <a:t>：学号</a:t>
            </a:r>
          </a:p>
        </p:txBody>
      </p:sp>
      <p:sp>
        <p:nvSpPr>
          <p:cNvPr id="4" name="标题 1">
            <a:extLst>
              <a:ext uri="{FF2B5EF4-FFF2-40B4-BE49-F238E27FC236}">
                <a16:creationId xmlns:a16="http://schemas.microsoft.com/office/drawing/2014/main" id="{DBB5DDAD-C6C5-4FC4-AC73-3EBD35094696}"/>
              </a:ext>
            </a:extLst>
          </p:cNvPr>
          <p:cNvSpPr>
            <a:spLocks noGrp="1"/>
          </p:cNvSpPr>
          <p:nvPr>
            <p:ph type="title"/>
          </p:nvPr>
        </p:nvSpPr>
        <p:spPr>
          <a:xfrm>
            <a:off x="334434" y="0"/>
            <a:ext cx="8929915" cy="981075"/>
          </a:xfrm>
        </p:spPr>
        <p:txBody>
          <a:bodyPr/>
          <a:lstStyle/>
          <a:p>
            <a:r>
              <a:rPr lang="zh-CN" altLang="en-US" dirty="0"/>
              <a:t>软件工程规范中推荐的命名方法：</a:t>
            </a:r>
          </a:p>
        </p:txBody>
      </p:sp>
    </p:spTree>
    <p:extLst>
      <p:ext uri="{BB962C8B-B14F-4D97-AF65-F5344CB8AC3E}">
        <p14:creationId xmlns:p14="http://schemas.microsoft.com/office/powerpoint/2010/main" val="104480688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zh-CN" dirty="0"/>
              <a:t>标识符、变量与赋值语句</a:t>
            </a:r>
            <a:endParaRPr lang="zh-CN" altLang="en-US" dirty="0"/>
          </a:p>
        </p:txBody>
      </p:sp>
      <p:sp>
        <p:nvSpPr>
          <p:cNvPr id="3" name="内容占位符 2"/>
          <p:cNvSpPr>
            <a:spLocks noGrp="1"/>
          </p:cNvSpPr>
          <p:nvPr>
            <p:ph idx="1"/>
          </p:nvPr>
        </p:nvSpPr>
        <p:spPr>
          <a:xfrm>
            <a:off x="334435" y="1124745"/>
            <a:ext cx="4249397" cy="1584176"/>
          </a:xfrm>
        </p:spPr>
        <p:txBody>
          <a:bodyPr>
            <a:normAutofit/>
          </a:bodyPr>
          <a:lstStyle/>
          <a:p>
            <a:r>
              <a:rPr lang="zh-CN" altLang="zh-CN" dirty="0"/>
              <a:t>可以通过</a:t>
            </a:r>
            <a:r>
              <a:rPr lang="en-US" altLang="zh-CN" dirty="0" err="1"/>
              <a:t>dir</a:t>
            </a:r>
            <a:r>
              <a:rPr lang="en-US" altLang="zh-CN" dirty="0"/>
              <a:t>(__</a:t>
            </a:r>
            <a:r>
              <a:rPr lang="en-US" altLang="zh-CN" dirty="0" err="1"/>
              <a:t>builtins</a:t>
            </a:r>
            <a:r>
              <a:rPr lang="en-US" altLang="zh-CN" dirty="0"/>
              <a:t>__)</a:t>
            </a:r>
            <a:r>
              <a:rPr lang="zh-CN" altLang="zh-CN" dirty="0"/>
              <a:t>查看所有内置函数和内置对象。</a:t>
            </a:r>
            <a:endParaRPr lang="zh-CN" altLang="en-US" dirty="0"/>
          </a:p>
        </p:txBody>
      </p:sp>
      <p:sp>
        <p:nvSpPr>
          <p:cNvPr id="4" name="矩形 3"/>
          <p:cNvSpPr/>
          <p:nvPr/>
        </p:nvSpPr>
        <p:spPr>
          <a:xfrm>
            <a:off x="4799856" y="1124744"/>
            <a:ext cx="7200800" cy="5155257"/>
          </a:xfrm>
          <a:prstGeom prst="rect">
            <a:avLst/>
          </a:prstGeom>
        </p:spPr>
        <p:txBody>
          <a:bodyPr wrap="square">
            <a:spAutoFit/>
          </a:bodyPr>
          <a:lstStyle/>
          <a:p>
            <a:pPr algn="l"/>
            <a:r>
              <a:rPr lang="en-US" altLang="zh-CN" dirty="0"/>
              <a:t>&gt;&gt;&gt; </a:t>
            </a:r>
            <a:r>
              <a:rPr lang="en-US" altLang="zh-CN" dirty="0" err="1"/>
              <a:t>dir</a:t>
            </a:r>
            <a:r>
              <a:rPr lang="en-US" altLang="zh-CN" dirty="0"/>
              <a:t>(__</a:t>
            </a:r>
            <a:r>
              <a:rPr lang="en-US" altLang="zh-CN" dirty="0" err="1"/>
              <a:t>builtins</a:t>
            </a:r>
            <a:r>
              <a:rPr lang="en-US" altLang="zh-CN" dirty="0"/>
              <a:t>__)</a:t>
            </a:r>
            <a:endParaRPr lang="zh-CN" altLang="zh-CN" dirty="0"/>
          </a:p>
          <a:p>
            <a:pPr algn="l"/>
            <a:r>
              <a:rPr lang="en-US" altLang="zh-CN" dirty="0"/>
              <a:t>['</a:t>
            </a:r>
            <a:r>
              <a:rPr lang="en-US" altLang="zh-CN" dirty="0" err="1"/>
              <a:t>ArithmeticError</a:t>
            </a:r>
            <a:r>
              <a:rPr lang="en-US" altLang="zh-CN" dirty="0"/>
              <a:t>', '</a:t>
            </a:r>
            <a:r>
              <a:rPr lang="en-US" altLang="zh-CN" dirty="0" err="1"/>
              <a:t>AssertionError</a:t>
            </a:r>
            <a:r>
              <a:rPr lang="en-US" altLang="zh-CN" dirty="0"/>
              <a:t>', '</a:t>
            </a:r>
            <a:r>
              <a:rPr lang="en-US" altLang="zh-CN" dirty="0" err="1"/>
              <a:t>AttributeError</a:t>
            </a:r>
            <a:r>
              <a:rPr lang="en-US" altLang="zh-CN" dirty="0"/>
              <a:t>', '</a:t>
            </a:r>
            <a:r>
              <a:rPr lang="en-US" altLang="zh-CN" dirty="0" err="1"/>
              <a:t>BaseException</a:t>
            </a:r>
            <a:r>
              <a:rPr lang="en-US" altLang="zh-CN" dirty="0"/>
              <a:t>', '</a:t>
            </a:r>
            <a:r>
              <a:rPr lang="en-US" altLang="zh-CN" dirty="0" err="1"/>
              <a:t>BlockingIOError</a:t>
            </a:r>
            <a:r>
              <a:rPr lang="en-US" altLang="zh-CN" dirty="0"/>
              <a:t>', '</a:t>
            </a:r>
            <a:r>
              <a:rPr lang="en-US" altLang="zh-CN" dirty="0" err="1"/>
              <a:t>BrokenPipeError</a:t>
            </a:r>
            <a:r>
              <a:rPr lang="en-US" altLang="zh-CN" dirty="0"/>
              <a:t>', '</a:t>
            </a:r>
            <a:r>
              <a:rPr lang="en-US" altLang="zh-CN" dirty="0" err="1"/>
              <a:t>BufferError</a:t>
            </a:r>
            <a:r>
              <a:rPr lang="en-US" altLang="zh-CN" dirty="0"/>
              <a:t>', '</a:t>
            </a:r>
            <a:r>
              <a:rPr lang="en-US" altLang="zh-CN" dirty="0" err="1"/>
              <a:t>BytesWarning</a:t>
            </a:r>
            <a:r>
              <a:rPr lang="en-US" altLang="zh-CN" dirty="0"/>
              <a:t>', '</a:t>
            </a:r>
            <a:r>
              <a:rPr lang="en-US" altLang="zh-CN" dirty="0" err="1"/>
              <a:t>ChildProcessError</a:t>
            </a:r>
            <a:r>
              <a:rPr lang="en-US" altLang="zh-CN" dirty="0"/>
              <a:t>', '</a:t>
            </a:r>
            <a:r>
              <a:rPr lang="en-US" altLang="zh-CN" dirty="0" err="1"/>
              <a:t>ConnectionAbortedError</a:t>
            </a:r>
            <a:r>
              <a:rPr lang="en-US" altLang="zh-CN" dirty="0"/>
              <a:t>', '</a:t>
            </a:r>
            <a:r>
              <a:rPr lang="en-US" altLang="zh-CN" dirty="0" err="1"/>
              <a:t>ConnectionError</a:t>
            </a:r>
            <a:r>
              <a:rPr lang="en-US" altLang="zh-CN" dirty="0"/>
              <a:t>', '</a:t>
            </a:r>
            <a:r>
              <a:rPr lang="en-US" altLang="zh-CN" dirty="0" err="1"/>
              <a:t>ConnectionRefusedError</a:t>
            </a:r>
            <a:r>
              <a:rPr lang="en-US" altLang="zh-CN" dirty="0"/>
              <a:t>', '</a:t>
            </a:r>
            <a:r>
              <a:rPr lang="en-US" altLang="zh-CN" dirty="0" err="1"/>
              <a:t>ConnectionResetError</a:t>
            </a:r>
            <a:r>
              <a:rPr lang="en-US" altLang="zh-CN" dirty="0"/>
              <a:t>', '</a:t>
            </a:r>
            <a:r>
              <a:rPr lang="en-US" altLang="zh-CN" dirty="0" err="1"/>
              <a:t>DeprecationWarning</a:t>
            </a:r>
            <a:r>
              <a:rPr lang="en-US" altLang="zh-CN" dirty="0"/>
              <a:t>', '</a:t>
            </a:r>
            <a:r>
              <a:rPr lang="en-US" altLang="zh-CN" dirty="0" err="1"/>
              <a:t>EOFError</a:t>
            </a:r>
            <a:r>
              <a:rPr lang="en-US" altLang="zh-CN" dirty="0"/>
              <a:t>', 'Ellipsis', '</a:t>
            </a:r>
            <a:r>
              <a:rPr lang="en-US" altLang="zh-CN" dirty="0" err="1"/>
              <a:t>EnvironmentError</a:t>
            </a:r>
            <a:r>
              <a:rPr lang="en-US" altLang="zh-CN" dirty="0"/>
              <a:t>', 'Exception', 'False', '</a:t>
            </a:r>
            <a:r>
              <a:rPr lang="en-US" altLang="zh-CN" dirty="0" err="1"/>
              <a:t>FileExistsError</a:t>
            </a:r>
            <a:r>
              <a:rPr lang="en-US" altLang="zh-CN" dirty="0"/>
              <a:t>', '</a:t>
            </a:r>
            <a:r>
              <a:rPr lang="en-US" altLang="zh-CN" dirty="0" err="1"/>
              <a:t>FileNotFoundError</a:t>
            </a:r>
            <a:r>
              <a:rPr lang="en-US" altLang="zh-CN" dirty="0"/>
              <a:t>', '</a:t>
            </a:r>
            <a:r>
              <a:rPr lang="en-US" altLang="zh-CN" dirty="0" err="1"/>
              <a:t>FloatingPointError</a:t>
            </a:r>
            <a:r>
              <a:rPr lang="en-US" altLang="zh-CN" dirty="0"/>
              <a:t>', '</a:t>
            </a:r>
            <a:r>
              <a:rPr lang="en-US" altLang="zh-CN" dirty="0" err="1"/>
              <a:t>FutureWarning</a:t>
            </a:r>
            <a:r>
              <a:rPr lang="en-US" altLang="zh-CN" dirty="0"/>
              <a:t>', '</a:t>
            </a:r>
            <a:r>
              <a:rPr lang="en-US" altLang="zh-CN" dirty="0" err="1"/>
              <a:t>GeneratorExit</a:t>
            </a:r>
            <a:r>
              <a:rPr lang="en-US" altLang="zh-CN" dirty="0"/>
              <a:t>', '</a:t>
            </a:r>
            <a:r>
              <a:rPr lang="en-US" altLang="zh-CN" dirty="0" err="1"/>
              <a:t>IOError</a:t>
            </a:r>
            <a:r>
              <a:rPr lang="en-US" altLang="zh-CN" dirty="0"/>
              <a:t>', '</a:t>
            </a:r>
            <a:r>
              <a:rPr lang="en-US" altLang="zh-CN" dirty="0" err="1"/>
              <a:t>ImportError</a:t>
            </a:r>
            <a:r>
              <a:rPr lang="en-US" altLang="zh-CN" dirty="0"/>
              <a:t>', '</a:t>
            </a:r>
            <a:r>
              <a:rPr lang="en-US" altLang="zh-CN" dirty="0" err="1"/>
              <a:t>ImportWarning</a:t>
            </a:r>
            <a:r>
              <a:rPr lang="en-US" altLang="zh-CN" dirty="0"/>
              <a:t>', '</a:t>
            </a:r>
            <a:r>
              <a:rPr lang="en-US" altLang="zh-CN" dirty="0" err="1"/>
              <a:t>IndentationError</a:t>
            </a:r>
            <a:r>
              <a:rPr lang="en-US" altLang="zh-CN" dirty="0"/>
              <a:t>', '</a:t>
            </a:r>
            <a:r>
              <a:rPr lang="en-US" altLang="zh-CN" dirty="0" err="1"/>
              <a:t>IndexError</a:t>
            </a:r>
            <a:r>
              <a:rPr lang="en-US" altLang="zh-CN" dirty="0"/>
              <a:t>', '</a:t>
            </a:r>
            <a:r>
              <a:rPr lang="en-US" altLang="zh-CN" dirty="0" err="1"/>
              <a:t>InterruptedError</a:t>
            </a:r>
            <a:r>
              <a:rPr lang="en-US" altLang="zh-CN" dirty="0"/>
              <a:t>', '</a:t>
            </a:r>
            <a:r>
              <a:rPr lang="en-US" altLang="zh-CN" dirty="0" err="1"/>
              <a:t>IsADirectoryError</a:t>
            </a:r>
            <a:r>
              <a:rPr lang="en-US" altLang="zh-CN" dirty="0"/>
              <a:t>', '</a:t>
            </a:r>
            <a:r>
              <a:rPr lang="en-US" altLang="zh-CN" dirty="0" err="1"/>
              <a:t>KeyError</a:t>
            </a:r>
            <a:r>
              <a:rPr lang="en-US" altLang="zh-CN" dirty="0"/>
              <a:t>', '</a:t>
            </a:r>
            <a:r>
              <a:rPr lang="en-US" altLang="zh-CN" dirty="0" err="1"/>
              <a:t>KeyboardInterrupt</a:t>
            </a:r>
            <a:r>
              <a:rPr lang="en-US" altLang="zh-CN" dirty="0"/>
              <a:t>', '</a:t>
            </a:r>
            <a:r>
              <a:rPr lang="en-US" altLang="zh-CN" dirty="0" err="1"/>
              <a:t>LookupError</a:t>
            </a:r>
            <a:r>
              <a:rPr lang="en-US" altLang="zh-CN" dirty="0"/>
              <a:t>', '</a:t>
            </a:r>
            <a:r>
              <a:rPr lang="en-US" altLang="zh-CN" dirty="0" err="1"/>
              <a:t>MemoryError</a:t>
            </a:r>
            <a:r>
              <a:rPr lang="en-US" altLang="zh-CN" dirty="0"/>
              <a:t>', '</a:t>
            </a:r>
            <a:r>
              <a:rPr lang="en-US" altLang="zh-CN" dirty="0" err="1"/>
              <a:t>ModuleNotFoundError</a:t>
            </a:r>
            <a:r>
              <a:rPr lang="en-US" altLang="zh-CN" dirty="0"/>
              <a:t>', '</a:t>
            </a:r>
            <a:r>
              <a:rPr lang="en-US" altLang="zh-CN" dirty="0" err="1"/>
              <a:t>NameError</a:t>
            </a:r>
            <a:r>
              <a:rPr lang="en-US" altLang="zh-CN" dirty="0"/>
              <a:t>', 'None', '</a:t>
            </a:r>
            <a:r>
              <a:rPr lang="en-US" altLang="zh-CN" dirty="0" err="1"/>
              <a:t>NotADirectoryError</a:t>
            </a:r>
            <a:r>
              <a:rPr lang="en-US" altLang="zh-CN" dirty="0"/>
              <a:t>', '</a:t>
            </a:r>
            <a:r>
              <a:rPr lang="en-US" altLang="zh-CN" dirty="0" err="1"/>
              <a:t>NotImplemented</a:t>
            </a:r>
            <a:r>
              <a:rPr lang="en-US" altLang="zh-CN" dirty="0"/>
              <a:t>', '</a:t>
            </a:r>
            <a:r>
              <a:rPr lang="en-US" altLang="zh-CN" dirty="0" err="1"/>
              <a:t>NotImplementedError</a:t>
            </a:r>
            <a:r>
              <a:rPr lang="en-US" altLang="zh-CN" dirty="0"/>
              <a:t>', '</a:t>
            </a:r>
            <a:r>
              <a:rPr lang="en-US" altLang="zh-CN" dirty="0" err="1"/>
              <a:t>OSError</a:t>
            </a:r>
            <a:r>
              <a:rPr lang="en-US" altLang="zh-CN" dirty="0"/>
              <a:t>', '</a:t>
            </a:r>
            <a:r>
              <a:rPr lang="en-US" altLang="zh-CN" dirty="0" err="1"/>
              <a:t>OverflowError</a:t>
            </a:r>
            <a:r>
              <a:rPr lang="en-US" altLang="zh-CN" dirty="0"/>
              <a:t>', '</a:t>
            </a:r>
            <a:r>
              <a:rPr lang="en-US" altLang="zh-CN" dirty="0" err="1"/>
              <a:t>PendingDeprecationWarning</a:t>
            </a:r>
            <a:r>
              <a:rPr lang="en-US" altLang="zh-CN" dirty="0"/>
              <a:t>', '</a:t>
            </a:r>
            <a:r>
              <a:rPr lang="en-US" altLang="zh-CN" dirty="0" err="1"/>
              <a:t>PermissionError</a:t>
            </a:r>
            <a:r>
              <a:rPr lang="en-US" altLang="zh-CN" dirty="0"/>
              <a:t>', '</a:t>
            </a:r>
            <a:r>
              <a:rPr lang="en-US" altLang="zh-CN" dirty="0" err="1"/>
              <a:t>ProcessLookupError</a:t>
            </a:r>
            <a:r>
              <a:rPr lang="en-US" altLang="zh-CN" dirty="0"/>
              <a:t>', '</a:t>
            </a:r>
            <a:r>
              <a:rPr lang="en-US" altLang="zh-CN" dirty="0" err="1"/>
              <a:t>RecursionError</a:t>
            </a:r>
            <a:r>
              <a:rPr lang="en-US" altLang="zh-CN" dirty="0"/>
              <a:t>', '</a:t>
            </a:r>
            <a:r>
              <a:rPr lang="en-US" altLang="zh-CN" dirty="0" err="1"/>
              <a:t>ReferenceError</a:t>
            </a:r>
            <a:r>
              <a:rPr lang="en-US" altLang="zh-CN" dirty="0"/>
              <a:t>', '</a:t>
            </a:r>
            <a:r>
              <a:rPr lang="en-US" altLang="zh-CN" dirty="0" err="1"/>
              <a:t>ResourceWarning</a:t>
            </a:r>
            <a:r>
              <a:rPr lang="en-US" altLang="zh-CN" dirty="0"/>
              <a:t>', '</a:t>
            </a:r>
            <a:r>
              <a:rPr lang="en-US" altLang="zh-CN" dirty="0" err="1"/>
              <a:t>RuntimeError</a:t>
            </a:r>
            <a:r>
              <a:rPr lang="en-US" altLang="zh-CN" dirty="0"/>
              <a:t>', '</a:t>
            </a:r>
            <a:r>
              <a:rPr lang="en-US" altLang="zh-CN" dirty="0" err="1"/>
              <a:t>RuntimeWarning</a:t>
            </a:r>
            <a:r>
              <a:rPr lang="en-US" altLang="zh-CN" dirty="0"/>
              <a:t>', '</a:t>
            </a:r>
            <a:r>
              <a:rPr lang="en-US" altLang="zh-CN" dirty="0" err="1"/>
              <a:t>StopAsyncIteration</a:t>
            </a:r>
            <a:r>
              <a:rPr lang="en-US" altLang="zh-CN" dirty="0"/>
              <a:t>', '</a:t>
            </a:r>
            <a:r>
              <a:rPr lang="en-US" altLang="zh-CN" dirty="0" err="1"/>
              <a:t>StopIteration</a:t>
            </a:r>
            <a:r>
              <a:rPr lang="en-US" altLang="zh-CN" dirty="0"/>
              <a:t>', '</a:t>
            </a:r>
            <a:r>
              <a:rPr lang="en-US" altLang="zh-CN" dirty="0" err="1"/>
              <a:t>SyntaxError</a:t>
            </a:r>
            <a:r>
              <a:rPr lang="en-US" altLang="zh-CN" dirty="0"/>
              <a:t>', '</a:t>
            </a:r>
            <a:r>
              <a:rPr lang="en-US" altLang="zh-CN" dirty="0" err="1"/>
              <a:t>SyntaxWarning</a:t>
            </a:r>
            <a:r>
              <a:rPr lang="en-US" altLang="zh-CN" dirty="0"/>
              <a:t>', '</a:t>
            </a:r>
            <a:r>
              <a:rPr lang="en-US" altLang="zh-CN" dirty="0" err="1"/>
              <a:t>SystemError</a:t>
            </a:r>
            <a:r>
              <a:rPr lang="en-US" altLang="zh-CN" dirty="0"/>
              <a:t>', '</a:t>
            </a:r>
            <a:r>
              <a:rPr lang="en-US" altLang="zh-CN" dirty="0" err="1"/>
              <a:t>SystemExit</a:t>
            </a:r>
            <a:r>
              <a:rPr lang="en-US" altLang="zh-CN" dirty="0"/>
              <a:t>', '</a:t>
            </a:r>
            <a:r>
              <a:rPr lang="en-US" altLang="zh-CN" dirty="0" err="1"/>
              <a:t>TabError</a:t>
            </a:r>
            <a:r>
              <a:rPr lang="en-US" altLang="zh-CN" dirty="0"/>
              <a:t>', '</a:t>
            </a:r>
            <a:r>
              <a:rPr lang="en-US" altLang="zh-CN" dirty="0" err="1"/>
              <a:t>TimeoutError</a:t>
            </a:r>
            <a:r>
              <a:rPr lang="en-US" altLang="zh-CN" dirty="0"/>
              <a:t>', 'True', '</a:t>
            </a:r>
            <a:r>
              <a:rPr lang="en-US" altLang="zh-CN" dirty="0" err="1"/>
              <a:t>TypeError</a:t>
            </a:r>
            <a:r>
              <a:rPr lang="en-US" altLang="zh-CN" dirty="0"/>
              <a:t>', '</a:t>
            </a:r>
            <a:r>
              <a:rPr lang="en-US" altLang="zh-CN" dirty="0" err="1"/>
              <a:t>UnboundLocalError</a:t>
            </a:r>
            <a:r>
              <a:rPr lang="en-US" altLang="zh-CN" dirty="0"/>
              <a:t>', '</a:t>
            </a:r>
            <a:r>
              <a:rPr lang="en-US" altLang="zh-CN" dirty="0" err="1"/>
              <a:t>UnicodeDecodeError</a:t>
            </a:r>
            <a:r>
              <a:rPr lang="en-US" altLang="zh-CN" dirty="0"/>
              <a:t>', '</a:t>
            </a:r>
            <a:r>
              <a:rPr lang="en-US" altLang="zh-CN" dirty="0" err="1"/>
              <a:t>UnicodeEncodeError</a:t>
            </a:r>
            <a:r>
              <a:rPr lang="en-US" altLang="zh-CN" dirty="0"/>
              <a:t>', '</a:t>
            </a:r>
            <a:r>
              <a:rPr lang="en-US" altLang="zh-CN" dirty="0" err="1"/>
              <a:t>UnicodeError</a:t>
            </a:r>
            <a:r>
              <a:rPr lang="en-US" altLang="zh-CN" dirty="0"/>
              <a:t>', '</a:t>
            </a:r>
            <a:r>
              <a:rPr lang="en-US" altLang="zh-CN" dirty="0" err="1"/>
              <a:t>UnicodeTranslateError</a:t>
            </a:r>
            <a:r>
              <a:rPr lang="en-US" altLang="zh-CN" dirty="0"/>
              <a:t>', '</a:t>
            </a:r>
            <a:r>
              <a:rPr lang="en-US" altLang="zh-CN" dirty="0" err="1"/>
              <a:t>UnicodeWarning</a:t>
            </a:r>
            <a:r>
              <a:rPr lang="en-US" altLang="zh-CN" dirty="0"/>
              <a:t>', '</a:t>
            </a:r>
            <a:r>
              <a:rPr lang="en-US" altLang="zh-CN" dirty="0" err="1"/>
              <a:t>UserWarning</a:t>
            </a:r>
            <a:r>
              <a:rPr lang="en-US" altLang="zh-CN" dirty="0"/>
              <a:t>', '</a:t>
            </a:r>
            <a:r>
              <a:rPr lang="en-US" altLang="zh-CN" dirty="0" err="1"/>
              <a:t>ValueError</a:t>
            </a:r>
            <a:r>
              <a:rPr lang="en-US" altLang="zh-CN" dirty="0"/>
              <a:t>', 'Warning', '</a:t>
            </a:r>
            <a:r>
              <a:rPr lang="en-US" altLang="zh-CN" dirty="0" err="1"/>
              <a:t>WindowsError</a:t>
            </a:r>
            <a:r>
              <a:rPr lang="en-US" altLang="zh-CN" dirty="0"/>
              <a:t>', '</a:t>
            </a:r>
            <a:r>
              <a:rPr lang="en-US" altLang="zh-CN" dirty="0" err="1"/>
              <a:t>ZeroDivisionError</a:t>
            </a:r>
            <a:r>
              <a:rPr lang="en-US" altLang="zh-CN" dirty="0"/>
              <a:t>', '_', '__</a:t>
            </a:r>
            <a:r>
              <a:rPr lang="en-US" altLang="zh-CN" dirty="0" err="1"/>
              <a:t>build_class</a:t>
            </a:r>
            <a:r>
              <a:rPr lang="en-US" altLang="zh-CN" dirty="0"/>
              <a:t>__', '__debug__', '__doc__', '__import__', '__loader__', '__name__', '__package__', '__spec__', 'abs', 'all', 'any', '</a:t>
            </a:r>
            <a:r>
              <a:rPr lang="en-US" altLang="zh-CN" dirty="0" err="1"/>
              <a:t>ascii</a:t>
            </a:r>
            <a:r>
              <a:rPr lang="en-US" altLang="zh-CN" dirty="0"/>
              <a:t>', 'bin', 'bool', 'breakpoint', '</a:t>
            </a:r>
            <a:r>
              <a:rPr lang="en-US" altLang="zh-CN" dirty="0" err="1"/>
              <a:t>bytearray</a:t>
            </a:r>
            <a:r>
              <a:rPr lang="en-US" altLang="zh-CN" dirty="0"/>
              <a:t>', 'bytes', 'callable', '</a:t>
            </a:r>
            <a:r>
              <a:rPr lang="en-US" altLang="zh-CN" dirty="0" err="1"/>
              <a:t>chr</a:t>
            </a:r>
            <a:r>
              <a:rPr lang="en-US" altLang="zh-CN" dirty="0"/>
              <a:t>', '</a:t>
            </a:r>
            <a:r>
              <a:rPr lang="en-US" altLang="zh-CN" dirty="0" err="1"/>
              <a:t>classmethod</a:t>
            </a:r>
            <a:r>
              <a:rPr lang="en-US" altLang="zh-CN" dirty="0"/>
              <a:t>', 'compile', 'complex', 'copyright', 'credits', '</a:t>
            </a:r>
            <a:r>
              <a:rPr lang="en-US" altLang="zh-CN" dirty="0" err="1"/>
              <a:t>delattr</a:t>
            </a:r>
            <a:r>
              <a:rPr lang="en-US" altLang="zh-CN" dirty="0"/>
              <a:t>', '</a:t>
            </a:r>
            <a:r>
              <a:rPr lang="en-US" altLang="zh-CN" dirty="0" err="1"/>
              <a:t>dict</a:t>
            </a:r>
            <a:r>
              <a:rPr lang="en-US" altLang="zh-CN" dirty="0"/>
              <a:t>', '</a:t>
            </a:r>
            <a:r>
              <a:rPr lang="en-US" altLang="zh-CN" dirty="0" err="1"/>
              <a:t>dir</a:t>
            </a:r>
            <a:r>
              <a:rPr lang="en-US" altLang="zh-CN" dirty="0"/>
              <a:t>', '</a:t>
            </a:r>
            <a:r>
              <a:rPr lang="en-US" altLang="zh-CN" dirty="0" err="1"/>
              <a:t>divmod</a:t>
            </a:r>
            <a:r>
              <a:rPr lang="en-US" altLang="zh-CN" dirty="0"/>
              <a:t>', 'enumerate', '</a:t>
            </a:r>
            <a:r>
              <a:rPr lang="en-US" altLang="zh-CN" dirty="0" err="1"/>
              <a:t>eval</a:t>
            </a:r>
            <a:r>
              <a:rPr lang="en-US" altLang="zh-CN" dirty="0"/>
              <a:t>', 'exec', 'exit', 'filter', 'float', 'format', '</a:t>
            </a:r>
            <a:r>
              <a:rPr lang="en-US" altLang="zh-CN" dirty="0" err="1"/>
              <a:t>frozenset</a:t>
            </a:r>
            <a:r>
              <a:rPr lang="en-US" altLang="zh-CN" dirty="0"/>
              <a:t>', '</a:t>
            </a:r>
            <a:r>
              <a:rPr lang="en-US" altLang="zh-CN" dirty="0" err="1"/>
              <a:t>getattr</a:t>
            </a:r>
            <a:r>
              <a:rPr lang="en-US" altLang="zh-CN" dirty="0"/>
              <a:t>', '</a:t>
            </a:r>
            <a:r>
              <a:rPr lang="en-US" altLang="zh-CN" dirty="0" err="1"/>
              <a:t>globals</a:t>
            </a:r>
            <a:r>
              <a:rPr lang="en-US" altLang="zh-CN" dirty="0"/>
              <a:t>', '</a:t>
            </a:r>
            <a:r>
              <a:rPr lang="en-US" altLang="zh-CN" dirty="0" err="1"/>
              <a:t>hasattr</a:t>
            </a:r>
            <a:r>
              <a:rPr lang="en-US" altLang="zh-CN" dirty="0"/>
              <a:t>', 'hash', 'help', 'hex', 'id', 'input', '</a:t>
            </a:r>
            <a:r>
              <a:rPr lang="en-US" altLang="zh-CN" dirty="0" err="1"/>
              <a:t>int</a:t>
            </a:r>
            <a:r>
              <a:rPr lang="en-US" altLang="zh-CN" dirty="0"/>
              <a:t>', '</a:t>
            </a:r>
            <a:r>
              <a:rPr lang="en-US" altLang="zh-CN" dirty="0" err="1"/>
              <a:t>isinstance</a:t>
            </a:r>
            <a:r>
              <a:rPr lang="en-US" altLang="zh-CN" dirty="0"/>
              <a:t>', '</a:t>
            </a:r>
            <a:r>
              <a:rPr lang="en-US" altLang="zh-CN" dirty="0" err="1"/>
              <a:t>issubclass</a:t>
            </a:r>
            <a:r>
              <a:rPr lang="en-US" altLang="zh-CN" dirty="0"/>
              <a:t>', '</a:t>
            </a:r>
            <a:r>
              <a:rPr lang="en-US" altLang="zh-CN" dirty="0" err="1"/>
              <a:t>iter</a:t>
            </a:r>
            <a:r>
              <a:rPr lang="en-US" altLang="zh-CN" dirty="0"/>
              <a:t>', '</a:t>
            </a:r>
            <a:r>
              <a:rPr lang="en-US" altLang="zh-CN" dirty="0" err="1"/>
              <a:t>len</a:t>
            </a:r>
            <a:r>
              <a:rPr lang="en-US" altLang="zh-CN" dirty="0"/>
              <a:t>', 'license', 'list', 'locals', 'map', 'max', '</a:t>
            </a:r>
            <a:r>
              <a:rPr lang="en-US" altLang="zh-CN" dirty="0" err="1"/>
              <a:t>memoryview</a:t>
            </a:r>
            <a:r>
              <a:rPr lang="en-US" altLang="zh-CN" dirty="0"/>
              <a:t>', 'min', 'next', 'object', '</a:t>
            </a:r>
            <a:r>
              <a:rPr lang="en-US" altLang="zh-CN" dirty="0" err="1"/>
              <a:t>oct</a:t>
            </a:r>
            <a:r>
              <a:rPr lang="en-US" altLang="zh-CN" dirty="0"/>
              <a:t>', 'open', '</a:t>
            </a:r>
            <a:r>
              <a:rPr lang="en-US" altLang="zh-CN" dirty="0" err="1"/>
              <a:t>ord</a:t>
            </a:r>
            <a:r>
              <a:rPr lang="en-US" altLang="zh-CN" dirty="0"/>
              <a:t>', 'pow', 'print', 'property', 'quit', 'range', '</a:t>
            </a:r>
            <a:r>
              <a:rPr lang="en-US" altLang="zh-CN" dirty="0" err="1"/>
              <a:t>repr</a:t>
            </a:r>
            <a:r>
              <a:rPr lang="en-US" altLang="zh-CN" dirty="0"/>
              <a:t>', 'reversed', 'round', 'set', '</a:t>
            </a:r>
            <a:r>
              <a:rPr lang="en-US" altLang="zh-CN" dirty="0" err="1"/>
              <a:t>setattr</a:t>
            </a:r>
            <a:r>
              <a:rPr lang="en-US" altLang="zh-CN" dirty="0"/>
              <a:t>', 'slice', 'sorted', '</a:t>
            </a:r>
            <a:r>
              <a:rPr lang="en-US" altLang="zh-CN" dirty="0" err="1"/>
              <a:t>staticmethod</a:t>
            </a:r>
            <a:r>
              <a:rPr lang="en-US" altLang="zh-CN" dirty="0"/>
              <a:t>', '</a:t>
            </a:r>
            <a:r>
              <a:rPr lang="en-US" altLang="zh-CN" dirty="0" err="1"/>
              <a:t>str</a:t>
            </a:r>
            <a:r>
              <a:rPr lang="en-US" altLang="zh-CN" dirty="0"/>
              <a:t>', 'sum', 'super', 'tuple', 'type', '</a:t>
            </a:r>
            <a:r>
              <a:rPr lang="en-US" altLang="zh-CN" dirty="0" err="1"/>
              <a:t>vars</a:t>
            </a:r>
            <a:r>
              <a:rPr lang="en-US" altLang="zh-CN" dirty="0"/>
              <a:t>', 'zip']</a:t>
            </a:r>
            <a:endParaRPr lang="zh-CN" altLang="en-US" dirty="0"/>
          </a:p>
        </p:txBody>
      </p:sp>
    </p:spTree>
    <p:extLst>
      <p:ext uri="{BB962C8B-B14F-4D97-AF65-F5344CB8AC3E}">
        <p14:creationId xmlns:p14="http://schemas.microsoft.com/office/powerpoint/2010/main" val="225809345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zh-CN" dirty="0"/>
              <a:t>控制台的输入与输出</a:t>
            </a:r>
            <a:endParaRPr lang="zh-CN" altLang="en-US" dirty="0"/>
          </a:p>
        </p:txBody>
      </p:sp>
      <p:sp>
        <p:nvSpPr>
          <p:cNvPr id="3" name="内容占位符 2"/>
          <p:cNvSpPr>
            <a:spLocks noGrp="1"/>
          </p:cNvSpPr>
          <p:nvPr>
            <p:ph idx="1"/>
          </p:nvPr>
        </p:nvSpPr>
        <p:spPr/>
        <p:txBody>
          <a:bodyPr/>
          <a:lstStyle/>
          <a:p>
            <a:r>
              <a:rPr lang="zh-CN" altLang="zh-CN" dirty="0"/>
              <a:t>通常，任何程序都会通过输入输出的功能与用户进行交互和沟通。所谓输入就是指程序通过用户输入的信息获取数据，而输出则是指程序向用户显示或打印数据。在</a:t>
            </a:r>
            <a:r>
              <a:rPr lang="en-US" altLang="zh-CN" dirty="0"/>
              <a:t>Python</a:t>
            </a:r>
            <a:r>
              <a:rPr lang="zh-CN" altLang="zh-CN" dirty="0"/>
              <a:t>语言中，我们可以用</a:t>
            </a:r>
            <a:r>
              <a:rPr lang="en-US" altLang="zh-CN" dirty="0"/>
              <a:t>input()</a:t>
            </a:r>
            <a:r>
              <a:rPr lang="zh-CN" altLang="zh-CN" dirty="0"/>
              <a:t>函数进行输入，</a:t>
            </a:r>
            <a:r>
              <a:rPr lang="en-US" altLang="zh-CN" dirty="0"/>
              <a:t>print()</a:t>
            </a:r>
            <a:r>
              <a:rPr lang="zh-CN" altLang="zh-CN" dirty="0"/>
              <a:t>函数进行输出，这些都是简单的控制台输入输出函数。</a:t>
            </a:r>
          </a:p>
        </p:txBody>
      </p:sp>
    </p:spTree>
    <p:extLst>
      <p:ext uri="{BB962C8B-B14F-4D97-AF65-F5344CB8AC3E}">
        <p14:creationId xmlns:p14="http://schemas.microsoft.com/office/powerpoint/2010/main" val="149666115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zh-CN" dirty="0"/>
              <a:t>标识符、变量与赋值语句</a:t>
            </a:r>
            <a:endParaRPr lang="zh-CN" altLang="en-US" dirty="0"/>
          </a:p>
        </p:txBody>
      </p:sp>
      <p:sp>
        <p:nvSpPr>
          <p:cNvPr id="3" name="内容占位符 2"/>
          <p:cNvSpPr>
            <a:spLocks noGrp="1"/>
          </p:cNvSpPr>
          <p:nvPr>
            <p:ph idx="1"/>
          </p:nvPr>
        </p:nvSpPr>
        <p:spPr>
          <a:xfrm>
            <a:off x="334434" y="1124745"/>
            <a:ext cx="11523135" cy="1584176"/>
          </a:xfrm>
        </p:spPr>
        <p:txBody>
          <a:bodyPr/>
          <a:lstStyle/>
          <a:p>
            <a:r>
              <a:rPr lang="en-US" altLang="zh-CN" b="1" dirty="0"/>
              <a:t>2. </a:t>
            </a:r>
            <a:r>
              <a:rPr lang="zh-CN" altLang="zh-CN" b="1" dirty="0">
                <a:solidFill>
                  <a:srgbClr val="FF0000"/>
                </a:solidFill>
              </a:rPr>
              <a:t>关键字</a:t>
            </a:r>
            <a:endParaRPr lang="zh-CN" altLang="zh-CN" dirty="0">
              <a:solidFill>
                <a:srgbClr val="FF0000"/>
              </a:solidFill>
            </a:endParaRPr>
          </a:p>
          <a:p>
            <a:pPr lvl="1"/>
            <a:r>
              <a:rPr lang="zh-CN" altLang="zh-CN" dirty="0"/>
              <a:t>在</a:t>
            </a:r>
            <a:r>
              <a:rPr lang="en-US" altLang="zh-CN" dirty="0"/>
              <a:t>Python</a:t>
            </a:r>
            <a:r>
              <a:rPr lang="zh-CN" altLang="zh-CN" dirty="0"/>
              <a:t>中，有一部分是关键字，构成语言的标识符，这样的标识符是</a:t>
            </a:r>
            <a:r>
              <a:rPr lang="zh-CN" altLang="zh-CN" dirty="0">
                <a:solidFill>
                  <a:srgbClr val="FF0000"/>
                </a:solidFill>
              </a:rPr>
              <a:t>保留字</a:t>
            </a:r>
            <a:r>
              <a:rPr lang="zh-CN" altLang="zh-CN" dirty="0"/>
              <a:t>，不能用于其他用途，否则会引起语法错误。</a:t>
            </a:r>
            <a:r>
              <a:rPr lang="en-US" altLang="zh-CN" dirty="0"/>
              <a:t>Python</a:t>
            </a:r>
            <a:r>
              <a:rPr lang="zh-CN" altLang="zh-CN" dirty="0"/>
              <a:t>关键字如表</a:t>
            </a:r>
            <a:r>
              <a:rPr lang="en-US" altLang="zh-CN" dirty="0"/>
              <a:t>2.1</a:t>
            </a:r>
            <a:r>
              <a:rPr lang="zh-CN" altLang="zh-CN" dirty="0"/>
              <a:t>所示。</a:t>
            </a:r>
          </a:p>
        </p:txBody>
      </p:sp>
      <p:graphicFrame>
        <p:nvGraphicFramePr>
          <p:cNvPr id="4" name="表格 3"/>
          <p:cNvGraphicFramePr>
            <a:graphicFrameLocks noGrp="1"/>
          </p:cNvGraphicFramePr>
          <p:nvPr>
            <p:extLst>
              <p:ext uri="{D42A27DB-BD31-4B8C-83A1-F6EECF244321}">
                <p14:modId xmlns:p14="http://schemas.microsoft.com/office/powerpoint/2010/main" val="542489086"/>
              </p:ext>
            </p:extLst>
          </p:nvPr>
        </p:nvGraphicFramePr>
        <p:xfrm>
          <a:off x="2135560" y="3356992"/>
          <a:ext cx="7344814" cy="2016224"/>
        </p:xfrm>
        <a:graphic>
          <a:graphicData uri="http://schemas.openxmlformats.org/drawingml/2006/table">
            <a:tbl>
              <a:tblPr firstRow="1" firstCol="1" lastRow="1" lastCol="1" bandRow="1" bandCol="1"/>
              <a:tblGrid>
                <a:gridCol w="1048510">
                  <a:extLst>
                    <a:ext uri="{9D8B030D-6E8A-4147-A177-3AD203B41FA5}">
                      <a16:colId xmlns:a16="http://schemas.microsoft.com/office/drawing/2014/main" val="20000"/>
                    </a:ext>
                  </a:extLst>
                </a:gridCol>
                <a:gridCol w="1049384">
                  <a:extLst>
                    <a:ext uri="{9D8B030D-6E8A-4147-A177-3AD203B41FA5}">
                      <a16:colId xmlns:a16="http://schemas.microsoft.com/office/drawing/2014/main" val="20001"/>
                    </a:ext>
                  </a:extLst>
                </a:gridCol>
                <a:gridCol w="1049384">
                  <a:extLst>
                    <a:ext uri="{9D8B030D-6E8A-4147-A177-3AD203B41FA5}">
                      <a16:colId xmlns:a16="http://schemas.microsoft.com/office/drawing/2014/main" val="20002"/>
                    </a:ext>
                  </a:extLst>
                </a:gridCol>
                <a:gridCol w="1049384">
                  <a:extLst>
                    <a:ext uri="{9D8B030D-6E8A-4147-A177-3AD203B41FA5}">
                      <a16:colId xmlns:a16="http://schemas.microsoft.com/office/drawing/2014/main" val="20003"/>
                    </a:ext>
                  </a:extLst>
                </a:gridCol>
                <a:gridCol w="1049384">
                  <a:extLst>
                    <a:ext uri="{9D8B030D-6E8A-4147-A177-3AD203B41FA5}">
                      <a16:colId xmlns:a16="http://schemas.microsoft.com/office/drawing/2014/main" val="20004"/>
                    </a:ext>
                  </a:extLst>
                </a:gridCol>
                <a:gridCol w="1049384">
                  <a:extLst>
                    <a:ext uri="{9D8B030D-6E8A-4147-A177-3AD203B41FA5}">
                      <a16:colId xmlns:a16="http://schemas.microsoft.com/office/drawing/2014/main" val="20005"/>
                    </a:ext>
                  </a:extLst>
                </a:gridCol>
                <a:gridCol w="1049384">
                  <a:extLst>
                    <a:ext uri="{9D8B030D-6E8A-4147-A177-3AD203B41FA5}">
                      <a16:colId xmlns:a16="http://schemas.microsoft.com/office/drawing/2014/main" val="20006"/>
                    </a:ext>
                  </a:extLst>
                </a:gridCol>
              </a:tblGrid>
              <a:tr h="400090">
                <a:tc>
                  <a:txBody>
                    <a:bodyPr/>
                    <a:lstStyle/>
                    <a:p>
                      <a:pPr algn="ctr">
                        <a:spcAft>
                          <a:spcPts val="0"/>
                        </a:spcAft>
                      </a:pPr>
                      <a:r>
                        <a:rPr lang="en-US" sz="1400" kern="100">
                          <a:effectLst/>
                          <a:latin typeface="Times New Roman"/>
                          <a:ea typeface="楷体"/>
                        </a:rPr>
                        <a:t>False</a:t>
                      </a:r>
                      <a:endParaRPr lang="zh-CN" sz="1800" kern="100">
                        <a:effectLst/>
                        <a:latin typeface="Times New Roman"/>
                        <a:ea typeface="宋体"/>
                      </a:endParaRPr>
                    </a:p>
                  </a:txBody>
                  <a:tcPr marL="68580" marR="68580" marT="17780" marB="1778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rgbClr val="FF0000"/>
                          </a:solidFill>
                          <a:effectLst/>
                          <a:latin typeface="Times New Roman"/>
                          <a:ea typeface="楷体"/>
                        </a:rPr>
                        <a:t>None</a:t>
                      </a:r>
                      <a:endParaRPr lang="zh-CN" sz="1800" kern="100" dirty="0">
                        <a:solidFill>
                          <a:srgbClr val="FF0000"/>
                        </a:solidFill>
                        <a:effectLst/>
                        <a:latin typeface="Times New Roman"/>
                        <a:ea typeface="宋体"/>
                      </a:endParaRPr>
                    </a:p>
                  </a:txBody>
                  <a:tcPr marL="68580" marR="68580"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楷体"/>
                        </a:rPr>
                        <a:t>True</a:t>
                      </a:r>
                      <a:endParaRPr lang="zh-CN" sz="1800" kern="100">
                        <a:effectLst/>
                        <a:latin typeface="Times New Roman"/>
                        <a:ea typeface="宋体"/>
                      </a:endParaRPr>
                    </a:p>
                  </a:txBody>
                  <a:tcPr marL="68580" marR="68580"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楷体"/>
                        </a:rPr>
                        <a:t>and</a:t>
                      </a:r>
                      <a:endParaRPr lang="zh-CN" sz="1800" kern="100">
                        <a:effectLst/>
                        <a:latin typeface="Times New Roman"/>
                        <a:ea typeface="宋体"/>
                      </a:endParaRPr>
                    </a:p>
                  </a:txBody>
                  <a:tcPr marL="68580" marR="68580"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楷体"/>
                        </a:rPr>
                        <a:t>as</a:t>
                      </a:r>
                      <a:endParaRPr lang="zh-CN" sz="1800" kern="100">
                        <a:effectLst/>
                        <a:latin typeface="Times New Roman"/>
                        <a:ea typeface="宋体"/>
                      </a:endParaRPr>
                    </a:p>
                  </a:txBody>
                  <a:tcPr marL="68580" marR="68580"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楷体"/>
                        </a:rPr>
                        <a:t>assert</a:t>
                      </a:r>
                      <a:endParaRPr lang="zh-CN" sz="1800" kern="100">
                        <a:effectLst/>
                        <a:latin typeface="Times New Roman"/>
                        <a:ea typeface="宋体"/>
                      </a:endParaRPr>
                    </a:p>
                  </a:txBody>
                  <a:tcPr marL="68580" marR="68580"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楷体"/>
                        </a:rPr>
                        <a:t>async</a:t>
                      </a:r>
                      <a:endParaRPr lang="zh-CN" sz="1800" kern="100">
                        <a:effectLst/>
                        <a:latin typeface="Times New Roman"/>
                        <a:ea typeface="宋体"/>
                      </a:endParaRPr>
                    </a:p>
                  </a:txBody>
                  <a:tcPr marL="68580" marR="68580" marT="17780" marB="1778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0090">
                <a:tc>
                  <a:txBody>
                    <a:bodyPr/>
                    <a:lstStyle/>
                    <a:p>
                      <a:pPr algn="ctr">
                        <a:spcAft>
                          <a:spcPts val="0"/>
                        </a:spcAft>
                      </a:pPr>
                      <a:r>
                        <a:rPr lang="en-US" sz="1400" kern="100">
                          <a:effectLst/>
                          <a:latin typeface="Times New Roman"/>
                          <a:ea typeface="楷体"/>
                        </a:rPr>
                        <a:t>await</a:t>
                      </a:r>
                      <a:endParaRPr lang="zh-CN" sz="1800" kern="100">
                        <a:effectLst/>
                        <a:latin typeface="Times New Roman"/>
                        <a:ea typeface="宋体"/>
                      </a:endParaRPr>
                    </a:p>
                  </a:txBody>
                  <a:tcPr marL="68580" marR="68580" marT="17780" marB="1778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a:ea typeface="楷体"/>
                        </a:rPr>
                        <a:t>break</a:t>
                      </a:r>
                      <a:endParaRPr lang="zh-CN" sz="1800" kern="100" dirty="0">
                        <a:effectLst/>
                        <a:latin typeface="Times New Roman"/>
                        <a:ea typeface="宋体"/>
                      </a:endParaRPr>
                    </a:p>
                  </a:txBody>
                  <a:tcPr marL="68580" marR="68580"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a:ea typeface="楷体"/>
                        </a:rPr>
                        <a:t>class</a:t>
                      </a:r>
                      <a:endParaRPr lang="zh-CN" sz="1800" kern="100" dirty="0">
                        <a:effectLst/>
                        <a:latin typeface="Times New Roman"/>
                        <a:ea typeface="宋体"/>
                      </a:endParaRPr>
                    </a:p>
                  </a:txBody>
                  <a:tcPr marL="68580" marR="68580"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楷体"/>
                        </a:rPr>
                        <a:t>continue</a:t>
                      </a:r>
                      <a:endParaRPr lang="zh-CN" sz="1800" kern="100">
                        <a:effectLst/>
                        <a:latin typeface="Times New Roman"/>
                        <a:ea typeface="宋体"/>
                      </a:endParaRPr>
                    </a:p>
                  </a:txBody>
                  <a:tcPr marL="68580" marR="68580"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楷体"/>
                        </a:rPr>
                        <a:t>def</a:t>
                      </a:r>
                      <a:endParaRPr lang="zh-CN" sz="1800" kern="100">
                        <a:effectLst/>
                        <a:latin typeface="Times New Roman"/>
                        <a:ea typeface="宋体"/>
                      </a:endParaRPr>
                    </a:p>
                  </a:txBody>
                  <a:tcPr marL="68580" marR="68580"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楷体"/>
                        </a:rPr>
                        <a:t>del</a:t>
                      </a:r>
                      <a:endParaRPr lang="zh-CN" sz="1800" kern="100">
                        <a:effectLst/>
                        <a:latin typeface="Times New Roman"/>
                        <a:ea typeface="宋体"/>
                      </a:endParaRPr>
                    </a:p>
                  </a:txBody>
                  <a:tcPr marL="68580" marR="68580"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楷体"/>
                        </a:rPr>
                        <a:t>elif</a:t>
                      </a:r>
                      <a:endParaRPr lang="zh-CN" sz="1800" kern="100">
                        <a:effectLst/>
                        <a:latin typeface="Times New Roman"/>
                        <a:ea typeface="宋体"/>
                      </a:endParaRPr>
                    </a:p>
                  </a:txBody>
                  <a:tcPr marL="68580" marR="68580" marT="17780" marB="1778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00090">
                <a:tc>
                  <a:txBody>
                    <a:bodyPr/>
                    <a:lstStyle/>
                    <a:p>
                      <a:pPr algn="ctr">
                        <a:spcAft>
                          <a:spcPts val="0"/>
                        </a:spcAft>
                      </a:pPr>
                      <a:r>
                        <a:rPr lang="en-US" sz="1400" kern="100">
                          <a:effectLst/>
                          <a:latin typeface="Times New Roman"/>
                          <a:ea typeface="楷体"/>
                        </a:rPr>
                        <a:t>else</a:t>
                      </a:r>
                      <a:endParaRPr lang="zh-CN" sz="1800" kern="100">
                        <a:effectLst/>
                        <a:latin typeface="Times New Roman"/>
                        <a:ea typeface="宋体"/>
                      </a:endParaRPr>
                    </a:p>
                  </a:txBody>
                  <a:tcPr marL="68580" marR="68580" marT="17780" marB="1778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楷体"/>
                        </a:rPr>
                        <a:t>except</a:t>
                      </a:r>
                      <a:endParaRPr lang="zh-CN" sz="1800" kern="100">
                        <a:effectLst/>
                        <a:latin typeface="Times New Roman"/>
                        <a:ea typeface="宋体"/>
                      </a:endParaRPr>
                    </a:p>
                  </a:txBody>
                  <a:tcPr marL="68580" marR="68580"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楷体"/>
                        </a:rPr>
                        <a:t>finally</a:t>
                      </a:r>
                      <a:endParaRPr lang="zh-CN" sz="1800" kern="100">
                        <a:effectLst/>
                        <a:latin typeface="Times New Roman"/>
                        <a:ea typeface="宋体"/>
                      </a:endParaRPr>
                    </a:p>
                  </a:txBody>
                  <a:tcPr marL="68580" marR="68580"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楷体"/>
                        </a:rPr>
                        <a:t>for</a:t>
                      </a:r>
                      <a:endParaRPr lang="zh-CN" sz="1800" kern="100">
                        <a:effectLst/>
                        <a:latin typeface="Times New Roman"/>
                        <a:ea typeface="宋体"/>
                      </a:endParaRPr>
                    </a:p>
                  </a:txBody>
                  <a:tcPr marL="68580" marR="68580"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楷体"/>
                        </a:rPr>
                        <a:t>from</a:t>
                      </a:r>
                      <a:endParaRPr lang="zh-CN" sz="1800" kern="100">
                        <a:effectLst/>
                        <a:latin typeface="Times New Roman"/>
                        <a:ea typeface="宋体"/>
                      </a:endParaRPr>
                    </a:p>
                  </a:txBody>
                  <a:tcPr marL="68580" marR="68580"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楷体"/>
                        </a:rPr>
                        <a:t>global</a:t>
                      </a:r>
                      <a:endParaRPr lang="zh-CN" sz="1800" kern="100">
                        <a:effectLst/>
                        <a:latin typeface="Times New Roman"/>
                        <a:ea typeface="宋体"/>
                      </a:endParaRPr>
                    </a:p>
                  </a:txBody>
                  <a:tcPr marL="68580" marR="68580"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楷体"/>
                        </a:rPr>
                        <a:t>if</a:t>
                      </a:r>
                      <a:endParaRPr lang="zh-CN" sz="1800" kern="100">
                        <a:effectLst/>
                        <a:latin typeface="Times New Roman"/>
                        <a:ea typeface="宋体"/>
                      </a:endParaRPr>
                    </a:p>
                  </a:txBody>
                  <a:tcPr marL="68580" marR="68580" marT="17780" marB="1778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0090">
                <a:tc>
                  <a:txBody>
                    <a:bodyPr/>
                    <a:lstStyle/>
                    <a:p>
                      <a:pPr algn="ctr">
                        <a:spcAft>
                          <a:spcPts val="0"/>
                        </a:spcAft>
                      </a:pPr>
                      <a:r>
                        <a:rPr lang="en-US" sz="1400" kern="100">
                          <a:effectLst/>
                          <a:latin typeface="Times New Roman"/>
                          <a:ea typeface="楷体"/>
                        </a:rPr>
                        <a:t>import</a:t>
                      </a:r>
                      <a:endParaRPr lang="zh-CN" sz="1800" kern="100">
                        <a:effectLst/>
                        <a:latin typeface="Times New Roman"/>
                        <a:ea typeface="宋体"/>
                      </a:endParaRPr>
                    </a:p>
                  </a:txBody>
                  <a:tcPr marL="68580" marR="68580" marT="17780" marB="1778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楷体"/>
                        </a:rPr>
                        <a:t>in</a:t>
                      </a:r>
                      <a:endParaRPr lang="zh-CN" sz="1800" kern="100">
                        <a:effectLst/>
                        <a:latin typeface="Times New Roman"/>
                        <a:ea typeface="宋体"/>
                      </a:endParaRPr>
                    </a:p>
                  </a:txBody>
                  <a:tcPr marL="68580" marR="68580"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楷体"/>
                        </a:rPr>
                        <a:t>is</a:t>
                      </a:r>
                      <a:endParaRPr lang="zh-CN" sz="1800" kern="100">
                        <a:effectLst/>
                        <a:latin typeface="Times New Roman"/>
                        <a:ea typeface="宋体"/>
                      </a:endParaRPr>
                    </a:p>
                  </a:txBody>
                  <a:tcPr marL="68580" marR="68580"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楷体"/>
                        </a:rPr>
                        <a:t>lambda</a:t>
                      </a:r>
                      <a:endParaRPr lang="zh-CN" sz="1800" kern="100">
                        <a:effectLst/>
                        <a:latin typeface="Times New Roman"/>
                        <a:ea typeface="宋体"/>
                      </a:endParaRPr>
                    </a:p>
                  </a:txBody>
                  <a:tcPr marL="68580" marR="68580"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楷体"/>
                        </a:rPr>
                        <a:t>nonlocal</a:t>
                      </a:r>
                      <a:endParaRPr lang="zh-CN" sz="1800" kern="100">
                        <a:effectLst/>
                        <a:latin typeface="Times New Roman"/>
                        <a:ea typeface="宋体"/>
                      </a:endParaRPr>
                    </a:p>
                  </a:txBody>
                  <a:tcPr marL="68580" marR="68580"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楷体"/>
                        </a:rPr>
                        <a:t>not</a:t>
                      </a:r>
                      <a:endParaRPr lang="zh-CN" sz="1800" kern="100">
                        <a:effectLst/>
                        <a:latin typeface="Times New Roman"/>
                        <a:ea typeface="宋体"/>
                      </a:endParaRPr>
                    </a:p>
                  </a:txBody>
                  <a:tcPr marL="68580" marR="68580"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楷体"/>
                        </a:rPr>
                        <a:t>or</a:t>
                      </a:r>
                      <a:endParaRPr lang="zh-CN" sz="1800" kern="100">
                        <a:effectLst/>
                        <a:latin typeface="Times New Roman"/>
                        <a:ea typeface="宋体"/>
                      </a:endParaRPr>
                    </a:p>
                  </a:txBody>
                  <a:tcPr marL="68580" marR="68580" marT="17780" marB="1778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15864">
                <a:tc>
                  <a:txBody>
                    <a:bodyPr/>
                    <a:lstStyle/>
                    <a:p>
                      <a:pPr algn="ctr">
                        <a:spcAft>
                          <a:spcPts val="0"/>
                        </a:spcAft>
                      </a:pPr>
                      <a:r>
                        <a:rPr lang="en-US" sz="1400" kern="100">
                          <a:effectLst/>
                          <a:latin typeface="Times New Roman"/>
                          <a:ea typeface="楷体"/>
                        </a:rPr>
                        <a:t>pass</a:t>
                      </a:r>
                      <a:endParaRPr lang="zh-CN" sz="1800" kern="100">
                        <a:effectLst/>
                        <a:latin typeface="Times New Roman"/>
                        <a:ea typeface="宋体"/>
                      </a:endParaRPr>
                    </a:p>
                  </a:txBody>
                  <a:tcPr marL="68580" marR="68580" marT="17780" marB="1778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楷体"/>
                        </a:rPr>
                        <a:t>raise</a:t>
                      </a:r>
                      <a:endParaRPr lang="zh-CN" sz="1800" kern="100">
                        <a:effectLst/>
                        <a:latin typeface="Times New Roman"/>
                        <a:ea typeface="宋体"/>
                      </a:endParaRPr>
                    </a:p>
                  </a:txBody>
                  <a:tcPr marL="68580" marR="68580"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楷体"/>
                        </a:rPr>
                        <a:t>return</a:t>
                      </a:r>
                      <a:endParaRPr lang="zh-CN" sz="1800" kern="100">
                        <a:effectLst/>
                        <a:latin typeface="Times New Roman"/>
                        <a:ea typeface="宋体"/>
                      </a:endParaRPr>
                    </a:p>
                  </a:txBody>
                  <a:tcPr marL="68580" marR="68580"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楷体_GB2312"/>
                        </a:rPr>
                        <a:t>try</a:t>
                      </a:r>
                      <a:endParaRPr lang="zh-CN" sz="1800" kern="100">
                        <a:effectLst/>
                        <a:latin typeface="Times New Roman"/>
                        <a:ea typeface="宋体"/>
                      </a:endParaRPr>
                    </a:p>
                  </a:txBody>
                  <a:tcPr marL="68580" marR="68580"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楷体"/>
                        </a:rPr>
                        <a:t>while</a:t>
                      </a:r>
                      <a:endParaRPr lang="zh-CN" sz="1800" kern="100">
                        <a:effectLst/>
                        <a:latin typeface="Times New Roman"/>
                        <a:ea typeface="宋体"/>
                      </a:endParaRPr>
                    </a:p>
                  </a:txBody>
                  <a:tcPr marL="68580" marR="68580"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楷体"/>
                        </a:rPr>
                        <a:t>with</a:t>
                      </a:r>
                      <a:endParaRPr lang="zh-CN" sz="1800" kern="100">
                        <a:effectLst/>
                        <a:latin typeface="Times New Roman"/>
                        <a:ea typeface="宋体"/>
                      </a:endParaRPr>
                    </a:p>
                  </a:txBody>
                  <a:tcPr marL="68580" marR="68580" marT="17780" marB="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a:ea typeface="楷体"/>
                        </a:rPr>
                        <a:t>yield</a:t>
                      </a:r>
                      <a:endParaRPr lang="zh-CN" sz="1800" kern="100" dirty="0">
                        <a:effectLst/>
                        <a:latin typeface="Times New Roman"/>
                        <a:ea typeface="宋体"/>
                      </a:endParaRPr>
                    </a:p>
                  </a:txBody>
                  <a:tcPr marL="68580" marR="68580" marT="17780" marB="1778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矩形 4"/>
          <p:cNvSpPr/>
          <p:nvPr/>
        </p:nvSpPr>
        <p:spPr>
          <a:xfrm>
            <a:off x="5015880" y="2967335"/>
            <a:ext cx="1725151" cy="307777"/>
          </a:xfrm>
          <a:prstGeom prst="rect">
            <a:avLst/>
          </a:prstGeom>
        </p:spPr>
        <p:txBody>
          <a:bodyPr wrap="none">
            <a:spAutoFit/>
          </a:bodyPr>
          <a:lstStyle/>
          <a:p>
            <a:r>
              <a:rPr lang="zh-CN" altLang="zh-CN" dirty="0"/>
              <a:t>表</a:t>
            </a:r>
            <a:r>
              <a:rPr lang="en-US" altLang="zh-CN" dirty="0"/>
              <a:t>2.1  Python</a:t>
            </a:r>
            <a:r>
              <a:rPr lang="zh-CN" altLang="zh-CN" dirty="0"/>
              <a:t>关键字</a:t>
            </a:r>
            <a:endParaRPr lang="zh-CN" altLang="en-US" dirty="0"/>
          </a:p>
        </p:txBody>
      </p:sp>
    </p:spTree>
    <p:extLst>
      <p:ext uri="{BB962C8B-B14F-4D97-AF65-F5344CB8AC3E}">
        <p14:creationId xmlns:p14="http://schemas.microsoft.com/office/powerpoint/2010/main" val="391398422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zh-CN" dirty="0"/>
              <a:t>标识符、变量与赋值语句</a:t>
            </a:r>
            <a:endParaRPr lang="zh-CN" altLang="en-US" dirty="0"/>
          </a:p>
        </p:txBody>
      </p:sp>
      <p:sp>
        <p:nvSpPr>
          <p:cNvPr id="3" name="内容占位符 2"/>
          <p:cNvSpPr>
            <a:spLocks noGrp="1"/>
          </p:cNvSpPr>
          <p:nvPr>
            <p:ph idx="1"/>
          </p:nvPr>
        </p:nvSpPr>
        <p:spPr>
          <a:xfrm>
            <a:off x="334434" y="1124745"/>
            <a:ext cx="11523135" cy="1224136"/>
          </a:xfrm>
        </p:spPr>
        <p:txBody>
          <a:bodyPr/>
          <a:lstStyle/>
          <a:p>
            <a:r>
              <a:rPr lang="zh-CN" altLang="zh-CN" dirty="0"/>
              <a:t>我们也可以导入</a:t>
            </a:r>
            <a:r>
              <a:rPr lang="en-US" altLang="zh-CN" dirty="0"/>
              <a:t>keyword</a:t>
            </a:r>
            <a:r>
              <a:rPr lang="zh-CN" altLang="zh-CN" dirty="0"/>
              <a:t>模块后使用</a:t>
            </a:r>
            <a:r>
              <a:rPr lang="en-US" altLang="zh-CN" dirty="0"/>
              <a:t>print(</a:t>
            </a:r>
            <a:r>
              <a:rPr lang="en-US" altLang="zh-CN" dirty="0" err="1"/>
              <a:t>keyword.kwlist</a:t>
            </a:r>
            <a:r>
              <a:rPr lang="en-US" altLang="zh-CN" dirty="0"/>
              <a:t>)</a:t>
            </a:r>
            <a:r>
              <a:rPr lang="zh-CN" altLang="zh-CN" dirty="0"/>
              <a:t>查看所有</a:t>
            </a:r>
            <a:r>
              <a:rPr lang="en-US" altLang="zh-CN" dirty="0"/>
              <a:t>Python</a:t>
            </a:r>
            <a:r>
              <a:rPr lang="zh-CN" altLang="zh-CN" dirty="0"/>
              <a:t>关键字。</a:t>
            </a:r>
            <a:endParaRPr lang="zh-CN" altLang="en-US" dirty="0"/>
          </a:p>
        </p:txBody>
      </p:sp>
      <p:sp>
        <p:nvSpPr>
          <p:cNvPr id="4" name="矩形 3"/>
          <p:cNvSpPr/>
          <p:nvPr/>
        </p:nvSpPr>
        <p:spPr>
          <a:xfrm>
            <a:off x="1703512" y="2348880"/>
            <a:ext cx="8496944" cy="1938992"/>
          </a:xfrm>
          <a:prstGeom prst="rect">
            <a:avLst/>
          </a:prstGeom>
        </p:spPr>
        <p:txBody>
          <a:bodyPr wrap="square">
            <a:spAutoFit/>
          </a:bodyPr>
          <a:lstStyle/>
          <a:p>
            <a:pPr algn="l"/>
            <a:r>
              <a:rPr lang="en-US" altLang="zh-CN" sz="2000" dirty="0"/>
              <a:t>&gt;&gt;&gt; import keyword</a:t>
            </a:r>
            <a:endParaRPr lang="zh-CN" altLang="zh-CN" sz="2000" dirty="0"/>
          </a:p>
          <a:p>
            <a:pPr algn="l"/>
            <a:r>
              <a:rPr lang="en-US" altLang="zh-CN" sz="2000" dirty="0"/>
              <a:t>&gt;&gt;&gt; print(</a:t>
            </a:r>
            <a:r>
              <a:rPr lang="en-US" altLang="zh-CN" sz="2000" dirty="0" err="1"/>
              <a:t>keyword.kwlist</a:t>
            </a:r>
            <a:r>
              <a:rPr lang="en-US" altLang="zh-CN" sz="2000" dirty="0"/>
              <a:t>)</a:t>
            </a:r>
            <a:endParaRPr lang="zh-CN" altLang="zh-CN" sz="2000" dirty="0"/>
          </a:p>
          <a:p>
            <a:pPr algn="l"/>
            <a:r>
              <a:rPr lang="en-US" altLang="zh-CN" sz="2000" dirty="0"/>
              <a:t>['False', 'None', 'True', 'and', 'as', 'assert', '</a:t>
            </a:r>
            <a:r>
              <a:rPr lang="en-US" altLang="zh-CN" sz="2000" dirty="0" err="1"/>
              <a:t>async</a:t>
            </a:r>
            <a:r>
              <a:rPr lang="en-US" altLang="zh-CN" sz="2000" dirty="0"/>
              <a:t>', 'await', 'break', 'class', 'continue', '</a:t>
            </a:r>
            <a:r>
              <a:rPr lang="en-US" altLang="zh-CN" sz="2000" dirty="0" err="1"/>
              <a:t>def</a:t>
            </a:r>
            <a:r>
              <a:rPr lang="en-US" altLang="zh-CN" sz="2000" dirty="0"/>
              <a:t>', 'del', '</a:t>
            </a:r>
            <a:r>
              <a:rPr lang="en-US" altLang="zh-CN" sz="2000" dirty="0" err="1"/>
              <a:t>elif</a:t>
            </a:r>
            <a:r>
              <a:rPr lang="en-US" altLang="zh-CN" sz="2000" dirty="0"/>
              <a:t>', 'else', 'except', 'finally', 'for', 'from', 'global', 'if', 'import', 'in', 'is', 'lambda', 'nonlocal', 'not', 'or', 'pass', 'raise', 'return', 'try', 'while', 'with', 'yield']</a:t>
            </a:r>
            <a:endParaRPr lang="zh-CN" altLang="zh-CN" sz="2000" dirty="0"/>
          </a:p>
        </p:txBody>
      </p:sp>
    </p:spTree>
    <p:extLst>
      <p:ext uri="{BB962C8B-B14F-4D97-AF65-F5344CB8AC3E}">
        <p14:creationId xmlns:p14="http://schemas.microsoft.com/office/powerpoint/2010/main" val="404467107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zh-CN" dirty="0"/>
              <a:t>标识符、变量与赋值语句</a:t>
            </a:r>
            <a:endParaRPr lang="zh-CN" altLang="en-US" dirty="0"/>
          </a:p>
        </p:txBody>
      </p:sp>
      <p:sp>
        <p:nvSpPr>
          <p:cNvPr id="3" name="内容占位符 2"/>
          <p:cNvSpPr>
            <a:spLocks noGrp="1"/>
          </p:cNvSpPr>
          <p:nvPr>
            <p:ph idx="1"/>
          </p:nvPr>
        </p:nvSpPr>
        <p:spPr>
          <a:xfrm>
            <a:off x="334434" y="1124745"/>
            <a:ext cx="11523135" cy="2088232"/>
          </a:xfrm>
        </p:spPr>
        <p:txBody>
          <a:bodyPr/>
          <a:lstStyle/>
          <a:p>
            <a:r>
              <a:rPr lang="zh-CN" altLang="zh-CN" dirty="0"/>
              <a:t>这里提一下关键字</a:t>
            </a:r>
            <a:r>
              <a:rPr lang="en-US" altLang="zh-CN" dirty="0"/>
              <a:t>None</a:t>
            </a:r>
            <a:r>
              <a:rPr lang="zh-CN" altLang="zh-CN" dirty="0"/>
              <a:t>。</a:t>
            </a:r>
            <a:r>
              <a:rPr lang="en-US" altLang="zh-CN" dirty="0"/>
              <a:t>None</a:t>
            </a:r>
            <a:r>
              <a:rPr lang="zh-CN" altLang="zh-CN" dirty="0"/>
              <a:t>是一个</a:t>
            </a:r>
            <a:r>
              <a:rPr lang="zh-CN" altLang="zh-CN" dirty="0">
                <a:solidFill>
                  <a:srgbClr val="FF0000"/>
                </a:solidFill>
              </a:rPr>
              <a:t>特殊</a:t>
            </a:r>
            <a:r>
              <a:rPr lang="zh-CN" altLang="zh-CN" dirty="0"/>
              <a:t>的</a:t>
            </a:r>
            <a:r>
              <a:rPr lang="en-US" altLang="zh-CN" dirty="0"/>
              <a:t>Python</a:t>
            </a:r>
            <a:r>
              <a:rPr lang="zh-CN" altLang="zh-CN" dirty="0"/>
              <a:t>对象，</a:t>
            </a:r>
            <a:r>
              <a:rPr lang="zh-CN" altLang="en-US" dirty="0"/>
              <a:t>不是</a:t>
            </a:r>
            <a:r>
              <a:rPr lang="en-US" altLang="zh-CN" dirty="0"/>
              <a:t>False</a:t>
            </a:r>
            <a:r>
              <a:rPr lang="zh-CN" altLang="zh-CN" dirty="0"/>
              <a:t>，不是</a:t>
            </a:r>
            <a:r>
              <a:rPr lang="en-US" altLang="zh-CN" dirty="0"/>
              <a:t>0</a:t>
            </a:r>
            <a:r>
              <a:rPr lang="zh-CN" altLang="zh-CN" dirty="0"/>
              <a:t>，也不是空字符串、空列表等。</a:t>
            </a:r>
            <a:r>
              <a:rPr lang="en-US" altLang="zh-CN" dirty="0"/>
              <a:t>None</a:t>
            </a:r>
            <a:r>
              <a:rPr lang="zh-CN" altLang="zh-CN" dirty="0"/>
              <a:t>有自己的</a:t>
            </a:r>
            <a:r>
              <a:rPr lang="zh-CN" altLang="zh-CN" dirty="0">
                <a:solidFill>
                  <a:srgbClr val="FF0000"/>
                </a:solidFill>
              </a:rPr>
              <a:t>数据类型</a:t>
            </a:r>
            <a:r>
              <a:rPr lang="en-US" altLang="zh-CN" dirty="0" err="1">
                <a:solidFill>
                  <a:srgbClr val="FF0000"/>
                </a:solidFill>
              </a:rPr>
              <a:t>NoneType</a:t>
            </a:r>
            <a:r>
              <a:rPr lang="zh-CN" altLang="en-US" dirty="0">
                <a:solidFill>
                  <a:srgbClr val="FF0000"/>
                </a:solidFill>
              </a:rPr>
              <a:t>（空类型）</a:t>
            </a:r>
            <a:r>
              <a:rPr lang="zh-CN" altLang="zh-CN" dirty="0"/>
              <a:t>，</a:t>
            </a:r>
            <a:r>
              <a:rPr lang="en-US" altLang="zh-CN" dirty="0"/>
              <a:t>None</a:t>
            </a:r>
            <a:r>
              <a:rPr lang="zh-CN" altLang="zh-CN" dirty="0"/>
              <a:t>和任何其他数据类型进行是否相等比较永远返回</a:t>
            </a:r>
            <a:r>
              <a:rPr lang="en-US" altLang="zh-CN" dirty="0"/>
              <a:t>False</a:t>
            </a:r>
            <a:r>
              <a:rPr lang="zh-CN" altLang="zh-CN" dirty="0"/>
              <a:t>。可以将</a:t>
            </a:r>
            <a:r>
              <a:rPr lang="en-US" altLang="zh-CN" dirty="0"/>
              <a:t>None</a:t>
            </a:r>
            <a:r>
              <a:rPr lang="zh-CN" altLang="zh-CN" dirty="0"/>
              <a:t>赋值给任何变量，但是不能创建其他</a:t>
            </a:r>
            <a:r>
              <a:rPr lang="en-US" altLang="zh-CN" dirty="0" err="1"/>
              <a:t>NoneType</a:t>
            </a:r>
            <a:r>
              <a:rPr lang="zh-CN" altLang="zh-CN" dirty="0"/>
              <a:t>对象。</a:t>
            </a:r>
            <a:endParaRPr lang="zh-CN" altLang="en-US" dirty="0"/>
          </a:p>
        </p:txBody>
      </p:sp>
      <p:sp>
        <p:nvSpPr>
          <p:cNvPr id="4" name="矩形 3"/>
          <p:cNvSpPr/>
          <p:nvPr/>
        </p:nvSpPr>
        <p:spPr>
          <a:xfrm>
            <a:off x="2454658" y="3212977"/>
            <a:ext cx="2376264" cy="2862322"/>
          </a:xfrm>
          <a:prstGeom prst="rect">
            <a:avLst/>
          </a:prstGeom>
          <a:ln>
            <a:solidFill>
              <a:srgbClr val="00B050"/>
            </a:solidFill>
          </a:ln>
        </p:spPr>
        <p:txBody>
          <a:bodyPr wrap="square">
            <a:spAutoFit/>
          </a:bodyPr>
          <a:lstStyle/>
          <a:p>
            <a:pPr algn="l"/>
            <a:r>
              <a:rPr lang="en-US" altLang="zh-CN" sz="1800" dirty="0"/>
              <a:t>&gt;&gt;&gt; a=None</a:t>
            </a:r>
            <a:endParaRPr lang="zh-CN" altLang="zh-CN" sz="1800" dirty="0"/>
          </a:p>
          <a:p>
            <a:pPr algn="l"/>
            <a:r>
              <a:rPr lang="en-US" altLang="zh-CN" sz="1800" dirty="0"/>
              <a:t>&gt;&gt;&gt; type(a)</a:t>
            </a:r>
            <a:endParaRPr lang="zh-CN" altLang="zh-CN" sz="1800" dirty="0"/>
          </a:p>
          <a:p>
            <a:pPr algn="l"/>
            <a:r>
              <a:rPr lang="en-US" altLang="zh-CN" sz="1800" dirty="0"/>
              <a:t>&lt;class '</a:t>
            </a:r>
            <a:r>
              <a:rPr lang="en-US" altLang="zh-CN" sz="1800" dirty="0" err="1"/>
              <a:t>NoneType</a:t>
            </a:r>
            <a:r>
              <a:rPr lang="en-US" altLang="zh-CN" sz="1800" dirty="0"/>
              <a:t>'&gt;</a:t>
            </a:r>
            <a:endParaRPr lang="zh-CN" altLang="zh-CN" sz="1800" dirty="0"/>
          </a:p>
          <a:p>
            <a:pPr algn="l"/>
            <a:r>
              <a:rPr lang="en-US" altLang="zh-CN" sz="1800" dirty="0"/>
              <a:t>&gt;&gt;&gt; type(None)</a:t>
            </a:r>
            <a:endParaRPr lang="zh-CN" altLang="zh-CN" sz="1800" dirty="0"/>
          </a:p>
          <a:p>
            <a:pPr algn="l"/>
            <a:r>
              <a:rPr lang="en-US" altLang="zh-CN" sz="1800" dirty="0"/>
              <a:t>&lt;class '</a:t>
            </a:r>
            <a:r>
              <a:rPr lang="en-US" altLang="zh-CN" sz="1800" dirty="0" err="1"/>
              <a:t>NoneType</a:t>
            </a:r>
            <a:r>
              <a:rPr lang="en-US" altLang="zh-CN" sz="1800" dirty="0"/>
              <a:t>'&gt;</a:t>
            </a:r>
            <a:endParaRPr lang="zh-CN" altLang="zh-CN" sz="1800" dirty="0"/>
          </a:p>
          <a:p>
            <a:pPr algn="l"/>
            <a:r>
              <a:rPr lang="en-US" altLang="zh-CN" sz="1800" dirty="0"/>
              <a:t>&gt;&gt;&gt; None==False</a:t>
            </a:r>
            <a:endParaRPr lang="zh-CN" altLang="zh-CN" sz="1800" dirty="0"/>
          </a:p>
          <a:p>
            <a:pPr algn="l"/>
            <a:r>
              <a:rPr lang="en-US" altLang="zh-CN" sz="1800" dirty="0"/>
              <a:t>False</a:t>
            </a:r>
            <a:endParaRPr lang="zh-CN" altLang="zh-CN" sz="1800" dirty="0"/>
          </a:p>
        </p:txBody>
      </p:sp>
      <p:sp>
        <p:nvSpPr>
          <p:cNvPr id="5" name="矩形 4"/>
          <p:cNvSpPr/>
          <p:nvPr/>
        </p:nvSpPr>
        <p:spPr>
          <a:xfrm>
            <a:off x="6111997" y="3212977"/>
            <a:ext cx="2232248" cy="2446824"/>
          </a:xfrm>
          <a:prstGeom prst="rect">
            <a:avLst/>
          </a:prstGeom>
          <a:ln>
            <a:solidFill>
              <a:srgbClr val="00B050"/>
            </a:solidFill>
          </a:ln>
        </p:spPr>
        <p:txBody>
          <a:bodyPr wrap="square">
            <a:spAutoFit/>
          </a:bodyPr>
          <a:lstStyle/>
          <a:p>
            <a:pPr algn="l"/>
            <a:r>
              <a:rPr lang="en-US" altLang="zh-CN" sz="1800" dirty="0"/>
              <a:t>&gt;&gt;&gt; None==0</a:t>
            </a:r>
            <a:endParaRPr lang="zh-CN" altLang="zh-CN" sz="1800" dirty="0"/>
          </a:p>
          <a:p>
            <a:pPr algn="l"/>
            <a:r>
              <a:rPr lang="en-US" altLang="zh-CN" sz="1800" dirty="0"/>
              <a:t>False</a:t>
            </a:r>
            <a:endParaRPr lang="zh-CN" altLang="zh-CN" sz="1800" dirty="0"/>
          </a:p>
          <a:p>
            <a:pPr algn="l"/>
            <a:r>
              <a:rPr lang="en-US" altLang="zh-CN" sz="1800" dirty="0"/>
              <a:t>&gt;&gt;&gt; None==""</a:t>
            </a:r>
            <a:endParaRPr lang="zh-CN" altLang="zh-CN" sz="1800" dirty="0"/>
          </a:p>
          <a:p>
            <a:pPr algn="l"/>
            <a:r>
              <a:rPr lang="en-US" altLang="zh-CN" sz="1800" dirty="0"/>
              <a:t>False</a:t>
            </a:r>
            <a:endParaRPr lang="zh-CN" altLang="zh-CN" sz="1800" dirty="0"/>
          </a:p>
          <a:p>
            <a:pPr algn="l"/>
            <a:r>
              <a:rPr lang="en-US" altLang="zh-CN" sz="1800" dirty="0"/>
              <a:t>&gt;&gt;&gt; None==[]</a:t>
            </a:r>
            <a:endParaRPr lang="zh-CN" altLang="zh-CN" sz="1800" dirty="0"/>
          </a:p>
          <a:p>
            <a:pPr algn="l"/>
            <a:r>
              <a:rPr lang="en-US" altLang="zh-CN" sz="1800" dirty="0"/>
              <a:t>False</a:t>
            </a:r>
            <a:endParaRPr lang="zh-CN" altLang="zh-CN" sz="1800" dirty="0"/>
          </a:p>
        </p:txBody>
      </p:sp>
    </p:spTree>
    <p:extLst>
      <p:ext uri="{BB962C8B-B14F-4D97-AF65-F5344CB8AC3E}">
        <p14:creationId xmlns:p14="http://schemas.microsoft.com/office/powerpoint/2010/main" val="169726965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zh-CN" dirty="0"/>
              <a:t>标识符、变量与赋值语句</a:t>
            </a:r>
            <a:endParaRPr lang="zh-CN" altLang="en-US" dirty="0"/>
          </a:p>
        </p:txBody>
      </p:sp>
      <p:sp>
        <p:nvSpPr>
          <p:cNvPr id="3" name="内容占位符 2"/>
          <p:cNvSpPr>
            <a:spLocks noGrp="1"/>
          </p:cNvSpPr>
          <p:nvPr>
            <p:ph idx="1"/>
          </p:nvPr>
        </p:nvSpPr>
        <p:spPr>
          <a:xfrm>
            <a:off x="331920" y="1124744"/>
            <a:ext cx="11523135" cy="5344319"/>
          </a:xfrm>
        </p:spPr>
        <p:txBody>
          <a:bodyPr/>
          <a:lstStyle/>
          <a:p>
            <a:r>
              <a:rPr lang="en-US" altLang="zh-CN" b="1" dirty="0"/>
              <a:t>3. </a:t>
            </a:r>
            <a:r>
              <a:rPr lang="zh-CN" altLang="zh-CN" b="1" dirty="0"/>
              <a:t>下画线标识符</a:t>
            </a:r>
            <a:endParaRPr lang="zh-CN" altLang="zh-CN" dirty="0"/>
          </a:p>
          <a:p>
            <a:r>
              <a:rPr lang="zh-CN" altLang="zh-CN" sz="2400" dirty="0"/>
              <a:t>以下画线开头的标识符是有特殊意义的。</a:t>
            </a:r>
          </a:p>
          <a:p>
            <a:pPr lvl="1"/>
            <a:r>
              <a:rPr lang="zh-CN" altLang="zh-CN" dirty="0"/>
              <a:t>以</a:t>
            </a:r>
            <a:r>
              <a:rPr lang="zh-CN" altLang="zh-CN" dirty="0">
                <a:solidFill>
                  <a:srgbClr val="FF0000"/>
                </a:solidFill>
              </a:rPr>
              <a:t>单</a:t>
            </a:r>
            <a:r>
              <a:rPr lang="zh-CN" altLang="zh-CN" dirty="0"/>
              <a:t>下画线</a:t>
            </a:r>
            <a:r>
              <a:rPr lang="zh-CN" altLang="zh-CN" dirty="0">
                <a:solidFill>
                  <a:srgbClr val="FF0000"/>
                </a:solidFill>
              </a:rPr>
              <a:t>开头</a:t>
            </a:r>
            <a:r>
              <a:rPr lang="zh-CN" altLang="zh-CN" dirty="0"/>
              <a:t>（</a:t>
            </a:r>
            <a:r>
              <a:rPr lang="en-US" altLang="zh-CN" dirty="0"/>
              <a:t>_xxx</a:t>
            </a:r>
            <a:r>
              <a:rPr lang="zh-CN" altLang="zh-CN" dirty="0"/>
              <a:t>）的标识符代表不能直接访问的类属性</a:t>
            </a:r>
            <a:r>
              <a:rPr lang="zh-CN" altLang="en-US" dirty="0"/>
              <a:t>（即</a:t>
            </a:r>
            <a:r>
              <a:rPr lang="zh-CN" altLang="en-US" dirty="0">
                <a:solidFill>
                  <a:srgbClr val="FF0000"/>
                </a:solidFill>
              </a:rPr>
              <a:t>私有属性</a:t>
            </a:r>
            <a:r>
              <a:rPr lang="zh-CN" altLang="en-US" dirty="0"/>
              <a:t>）</a:t>
            </a:r>
            <a:r>
              <a:rPr lang="zh-CN" altLang="zh-CN" dirty="0"/>
              <a:t>，需通过类提供的接口进行访问，不能用“</a:t>
            </a:r>
            <a:r>
              <a:rPr lang="en-US" altLang="zh-CN" dirty="0"/>
              <a:t>from xxx import *</a:t>
            </a:r>
            <a:r>
              <a:rPr lang="zh-CN" altLang="zh-CN" dirty="0"/>
              <a:t>”导入；</a:t>
            </a:r>
          </a:p>
          <a:p>
            <a:pPr lvl="1"/>
            <a:r>
              <a:rPr lang="zh-CN" altLang="zh-CN" dirty="0"/>
              <a:t>以</a:t>
            </a:r>
            <a:r>
              <a:rPr lang="zh-CN" altLang="zh-CN" dirty="0">
                <a:solidFill>
                  <a:srgbClr val="FF0000"/>
                </a:solidFill>
              </a:rPr>
              <a:t>双</a:t>
            </a:r>
            <a:r>
              <a:rPr lang="zh-CN" altLang="zh-CN" dirty="0"/>
              <a:t>下画线</a:t>
            </a:r>
            <a:r>
              <a:rPr lang="zh-CN" altLang="zh-CN" dirty="0">
                <a:solidFill>
                  <a:srgbClr val="FF0000"/>
                </a:solidFill>
              </a:rPr>
              <a:t>开头</a:t>
            </a:r>
            <a:r>
              <a:rPr lang="zh-CN" altLang="zh-CN" dirty="0"/>
              <a:t>（</a:t>
            </a:r>
            <a:r>
              <a:rPr lang="en-US" altLang="zh-CN" dirty="0"/>
              <a:t>__xxx</a:t>
            </a:r>
            <a:r>
              <a:rPr lang="zh-CN" altLang="zh-CN" dirty="0"/>
              <a:t>）的标识符代表类的</a:t>
            </a:r>
            <a:r>
              <a:rPr lang="zh-CN" altLang="zh-CN" dirty="0">
                <a:solidFill>
                  <a:srgbClr val="FF0000"/>
                </a:solidFill>
              </a:rPr>
              <a:t>私有成员</a:t>
            </a:r>
            <a:r>
              <a:rPr lang="zh-CN" altLang="zh-CN" dirty="0"/>
              <a:t>；</a:t>
            </a:r>
          </a:p>
          <a:p>
            <a:pPr lvl="1"/>
            <a:r>
              <a:rPr lang="zh-CN" altLang="zh-CN" dirty="0"/>
              <a:t>以</a:t>
            </a:r>
            <a:r>
              <a:rPr lang="zh-CN" altLang="zh-CN" dirty="0">
                <a:solidFill>
                  <a:srgbClr val="FF0000"/>
                </a:solidFill>
              </a:rPr>
              <a:t>双</a:t>
            </a:r>
            <a:r>
              <a:rPr lang="zh-CN" altLang="zh-CN" dirty="0"/>
              <a:t>下画线</a:t>
            </a:r>
            <a:r>
              <a:rPr lang="zh-CN" altLang="zh-CN" dirty="0">
                <a:solidFill>
                  <a:srgbClr val="FF0000"/>
                </a:solidFill>
              </a:rPr>
              <a:t>开头和结尾</a:t>
            </a:r>
            <a:r>
              <a:rPr lang="zh-CN" altLang="zh-CN" dirty="0"/>
              <a:t>（</a:t>
            </a:r>
            <a:r>
              <a:rPr lang="en-US" altLang="zh-CN" dirty="0"/>
              <a:t>__xxx__</a:t>
            </a:r>
            <a:r>
              <a:rPr lang="zh-CN" altLang="zh-CN" dirty="0"/>
              <a:t>）的标识符代表</a:t>
            </a:r>
            <a:r>
              <a:rPr lang="en-US" altLang="zh-CN" dirty="0"/>
              <a:t>Python</a:t>
            </a:r>
            <a:r>
              <a:rPr lang="zh-CN" altLang="zh-CN" dirty="0"/>
              <a:t>中</a:t>
            </a:r>
            <a:r>
              <a:rPr lang="zh-CN" altLang="zh-CN" dirty="0">
                <a:solidFill>
                  <a:srgbClr val="FF0000"/>
                </a:solidFill>
              </a:rPr>
              <a:t>特殊</a:t>
            </a:r>
            <a:r>
              <a:rPr lang="zh-CN" altLang="en-US" dirty="0">
                <a:solidFill>
                  <a:srgbClr val="FF0000"/>
                </a:solidFill>
              </a:rPr>
              <a:t>属性或</a:t>
            </a:r>
            <a:r>
              <a:rPr lang="zh-CN" altLang="zh-CN" dirty="0">
                <a:solidFill>
                  <a:srgbClr val="FF0000"/>
                </a:solidFill>
              </a:rPr>
              <a:t>方法</a:t>
            </a:r>
            <a:r>
              <a:rPr lang="zh-CN" altLang="zh-CN" dirty="0"/>
              <a:t>专用的标识，如</a:t>
            </a:r>
            <a:r>
              <a:rPr lang="en-US" altLang="zh-CN" dirty="0"/>
              <a:t>__</a:t>
            </a:r>
            <a:r>
              <a:rPr lang="en-US" altLang="zh-CN" dirty="0" err="1"/>
              <a:t>init</a:t>
            </a:r>
            <a:r>
              <a:rPr lang="en-US" altLang="zh-CN" dirty="0"/>
              <a:t>__</a:t>
            </a:r>
            <a:r>
              <a:rPr lang="zh-CN" altLang="zh-CN" dirty="0"/>
              <a:t>代表类的构造函数。</a:t>
            </a:r>
          </a:p>
          <a:p>
            <a:r>
              <a:rPr lang="zh-CN" altLang="zh-CN" sz="2400" dirty="0"/>
              <a:t>这些内容将在类与对象中介绍。</a:t>
            </a:r>
          </a:p>
        </p:txBody>
      </p:sp>
    </p:spTree>
    <p:extLst>
      <p:ext uri="{BB962C8B-B14F-4D97-AF65-F5344CB8AC3E}">
        <p14:creationId xmlns:p14="http://schemas.microsoft.com/office/powerpoint/2010/main" val="345245500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2.2.2 </a:t>
            </a:r>
            <a:r>
              <a:rPr lang="zh-CN" altLang="zh-CN" dirty="0"/>
              <a:t>变量</a:t>
            </a:r>
            <a:endParaRPr lang="zh-CN" altLang="en-US" dirty="0"/>
          </a:p>
        </p:txBody>
      </p:sp>
      <p:sp>
        <p:nvSpPr>
          <p:cNvPr id="3" name="内容占位符 2"/>
          <p:cNvSpPr>
            <a:spLocks noGrp="1"/>
          </p:cNvSpPr>
          <p:nvPr>
            <p:ph idx="1"/>
          </p:nvPr>
        </p:nvSpPr>
        <p:spPr/>
        <p:txBody>
          <a:bodyPr/>
          <a:lstStyle/>
          <a:p>
            <a:r>
              <a:rPr lang="zh-CN" altLang="zh-CN" dirty="0"/>
              <a:t>变量是计算机语言中能储存计算结果或能表示值的抽象概念。变量可以通过变量名访问，变量通常是可变的。</a:t>
            </a:r>
            <a:r>
              <a:rPr lang="en-US" altLang="zh-CN" dirty="0"/>
              <a:t>Python</a:t>
            </a:r>
            <a:r>
              <a:rPr lang="zh-CN" altLang="zh-CN" dirty="0"/>
              <a:t>语言同样可以定义变量，用于表示可变的数据。变量具有名字，不同变量是通过名字相互区分的，因此变量名具有标识作用，也就是标识符。</a:t>
            </a:r>
            <a:endParaRPr lang="zh-CN" altLang="en-US" dirty="0"/>
          </a:p>
        </p:txBody>
      </p:sp>
    </p:spTree>
    <p:extLst>
      <p:ext uri="{BB962C8B-B14F-4D97-AF65-F5344CB8AC3E}">
        <p14:creationId xmlns:p14="http://schemas.microsoft.com/office/powerpoint/2010/main" val="206567542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2.2.3 </a:t>
            </a:r>
            <a:r>
              <a:rPr lang="zh-CN" altLang="zh-CN" dirty="0"/>
              <a:t>赋值语句</a:t>
            </a:r>
            <a:endParaRPr lang="zh-CN" altLang="en-US" dirty="0"/>
          </a:p>
        </p:txBody>
      </p:sp>
      <p:sp>
        <p:nvSpPr>
          <p:cNvPr id="3" name="内容占位符 2"/>
          <p:cNvSpPr>
            <a:spLocks noGrp="1"/>
          </p:cNvSpPr>
          <p:nvPr>
            <p:ph idx="1"/>
          </p:nvPr>
        </p:nvSpPr>
        <p:spPr>
          <a:xfrm>
            <a:off x="263352" y="997988"/>
            <a:ext cx="11523135" cy="5344319"/>
          </a:xfrm>
        </p:spPr>
        <p:txBody>
          <a:bodyPr>
            <a:normAutofit lnSpcReduction="10000"/>
          </a:bodyPr>
          <a:lstStyle/>
          <a:p>
            <a:r>
              <a:rPr lang="zh-CN" altLang="zh-CN" dirty="0">
                <a:solidFill>
                  <a:srgbClr val="FF0000"/>
                </a:solidFill>
              </a:rPr>
              <a:t>赋值是创建变量的一种方法</a:t>
            </a:r>
            <a:r>
              <a:rPr lang="zh-CN" altLang="zh-CN" dirty="0"/>
              <a:t>。赋值的目的是将值与对应的名字进行</a:t>
            </a:r>
            <a:r>
              <a:rPr lang="zh-CN" altLang="zh-CN" dirty="0">
                <a:solidFill>
                  <a:srgbClr val="FF0000"/>
                </a:solidFill>
              </a:rPr>
              <a:t>关联</a:t>
            </a:r>
            <a:r>
              <a:rPr lang="zh-CN" altLang="en-US" dirty="0"/>
              <a:t>（或者叫</a:t>
            </a:r>
            <a:r>
              <a:rPr lang="zh-CN" altLang="en-US" dirty="0">
                <a:solidFill>
                  <a:srgbClr val="FF0000"/>
                </a:solidFill>
              </a:rPr>
              <a:t>绑定</a:t>
            </a:r>
            <a:r>
              <a:rPr lang="zh-CN" altLang="en-US" dirty="0"/>
              <a:t>）</a:t>
            </a:r>
            <a:r>
              <a:rPr lang="zh-CN" altLang="zh-CN" dirty="0"/>
              <a:t>。</a:t>
            </a:r>
            <a:r>
              <a:rPr lang="en-US" altLang="zh-CN" dirty="0"/>
              <a:t>Python</a:t>
            </a:r>
            <a:r>
              <a:rPr lang="zh-CN" altLang="zh-CN" dirty="0"/>
              <a:t>中通过赋值语句实现赋值</a:t>
            </a:r>
            <a:r>
              <a:rPr lang="zh-CN" altLang="en-US" dirty="0"/>
              <a:t>，</a:t>
            </a:r>
            <a:r>
              <a:rPr lang="zh-CN" altLang="zh-CN" dirty="0"/>
              <a:t>格式如下：</a:t>
            </a:r>
            <a:r>
              <a:rPr lang="en-US" altLang="zh-CN" dirty="0"/>
              <a:t> </a:t>
            </a:r>
            <a:endParaRPr lang="zh-CN" altLang="zh-CN" dirty="0"/>
          </a:p>
          <a:p>
            <a:pPr lvl="1"/>
            <a:r>
              <a:rPr lang="en-US" altLang="zh-CN" dirty="0"/>
              <a:t>&lt;</a:t>
            </a:r>
            <a:r>
              <a:rPr lang="zh-CN" altLang="zh-CN" dirty="0"/>
              <a:t>变量</a:t>
            </a:r>
            <a:r>
              <a:rPr lang="en-US" altLang="zh-CN" dirty="0"/>
              <a:t>&gt; = &lt;</a:t>
            </a:r>
            <a:r>
              <a:rPr lang="zh-CN" altLang="zh-CN" dirty="0"/>
              <a:t>表达式</a:t>
            </a:r>
            <a:r>
              <a:rPr lang="en-US" altLang="zh-CN" dirty="0"/>
              <a:t>&gt;</a:t>
            </a:r>
            <a:endParaRPr lang="zh-CN" altLang="zh-CN" dirty="0"/>
          </a:p>
          <a:p>
            <a:r>
              <a:rPr lang="en-US" altLang="zh-CN" dirty="0"/>
              <a:t> </a:t>
            </a:r>
            <a:r>
              <a:rPr lang="zh-CN" altLang="zh-CN" dirty="0"/>
              <a:t>如果表达式无法求值，则赋值语句出错。</a:t>
            </a:r>
            <a:endParaRPr lang="en-US" altLang="zh-CN" dirty="0"/>
          </a:p>
          <a:p>
            <a:r>
              <a:rPr lang="zh-CN" altLang="zh-CN" dirty="0"/>
              <a:t>一个变量如果未赋值，则称该变量是“未定义的”。在程序中使用未定义的变量会导致错误。</a:t>
            </a:r>
          </a:p>
          <a:p>
            <a:r>
              <a:rPr lang="zh-CN" altLang="en-US" dirty="0"/>
              <a:t>比如：</a:t>
            </a:r>
            <a:r>
              <a:rPr lang="en-US" altLang="zh-CN" dirty="0"/>
              <a:t>for </a:t>
            </a:r>
            <a:r>
              <a:rPr lang="en-US" altLang="zh-CN" dirty="0" err="1"/>
              <a:t>i</a:t>
            </a:r>
            <a:r>
              <a:rPr lang="en-US" altLang="zh-CN" dirty="0"/>
              <a:t> in range(5+1):</a:t>
            </a:r>
          </a:p>
          <a:p>
            <a:pPr marL="0" indent="0">
              <a:buNone/>
            </a:pPr>
            <a:r>
              <a:rPr lang="en-US" altLang="zh-CN" dirty="0"/>
              <a:t>                       k = k*</a:t>
            </a:r>
            <a:r>
              <a:rPr lang="en-US" altLang="zh-CN" dirty="0" err="1"/>
              <a:t>i</a:t>
            </a:r>
            <a:endParaRPr lang="en-US" altLang="zh-CN" dirty="0"/>
          </a:p>
          <a:p>
            <a:pPr marL="0" indent="0">
              <a:buNone/>
            </a:pPr>
            <a:r>
              <a:rPr lang="en-US" altLang="zh-CN" dirty="0"/>
              <a:t>                       sum = </a:t>
            </a:r>
            <a:r>
              <a:rPr lang="en-US" altLang="zh-CN" dirty="0" err="1"/>
              <a:t>sum+k</a:t>
            </a:r>
            <a:endParaRPr lang="en-US" altLang="zh-CN" dirty="0"/>
          </a:p>
          <a:p>
            <a:pPr marL="0" indent="0">
              <a:buNone/>
            </a:pPr>
            <a:r>
              <a:rPr lang="en-US" altLang="zh-CN" dirty="0"/>
              <a:t>               print(sum)</a:t>
            </a:r>
            <a:endParaRPr lang="zh-CN" altLang="en-US" dirty="0"/>
          </a:p>
        </p:txBody>
      </p:sp>
    </p:spTree>
    <p:extLst>
      <p:ext uri="{BB962C8B-B14F-4D97-AF65-F5344CB8AC3E}">
        <p14:creationId xmlns:p14="http://schemas.microsoft.com/office/powerpoint/2010/main" val="119565306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2.2.3 </a:t>
            </a:r>
            <a:r>
              <a:rPr lang="zh-CN" altLang="zh-CN" dirty="0"/>
              <a:t>赋值语句</a:t>
            </a:r>
            <a:endParaRPr lang="zh-CN" altLang="en-US" dirty="0"/>
          </a:p>
        </p:txBody>
      </p:sp>
      <p:sp>
        <p:nvSpPr>
          <p:cNvPr id="3" name="内容占位符 2"/>
          <p:cNvSpPr>
            <a:spLocks noGrp="1"/>
          </p:cNvSpPr>
          <p:nvPr>
            <p:ph idx="1"/>
          </p:nvPr>
        </p:nvSpPr>
        <p:spPr>
          <a:xfrm>
            <a:off x="334434" y="1124745"/>
            <a:ext cx="11523135" cy="792088"/>
          </a:xfrm>
        </p:spPr>
        <p:txBody>
          <a:bodyPr/>
          <a:lstStyle/>
          <a:p>
            <a:r>
              <a:rPr lang="zh-CN" altLang="zh-CN" dirty="0"/>
              <a:t>例如：下面是几种赋值语句的不同用法。</a:t>
            </a:r>
            <a:endParaRPr lang="zh-CN" altLang="en-US" dirty="0"/>
          </a:p>
        </p:txBody>
      </p:sp>
      <p:sp>
        <p:nvSpPr>
          <p:cNvPr id="4" name="矩形 3"/>
          <p:cNvSpPr/>
          <p:nvPr/>
        </p:nvSpPr>
        <p:spPr>
          <a:xfrm>
            <a:off x="551384" y="1628800"/>
            <a:ext cx="3744416" cy="4939814"/>
          </a:xfrm>
          <a:prstGeom prst="rect">
            <a:avLst/>
          </a:prstGeom>
          <a:ln>
            <a:solidFill>
              <a:srgbClr val="00B050"/>
            </a:solidFill>
          </a:ln>
        </p:spPr>
        <p:txBody>
          <a:bodyPr wrap="square">
            <a:spAutoFit/>
          </a:bodyPr>
          <a:lstStyle/>
          <a:p>
            <a:pPr algn="l"/>
            <a:r>
              <a:rPr lang="en-US" altLang="zh-CN" sz="1800" dirty="0"/>
              <a:t>&gt;&gt;&gt; </a:t>
            </a:r>
            <a:r>
              <a:rPr lang="en-US" altLang="zh-CN" sz="1800" dirty="0" err="1"/>
              <a:t>myVar</a:t>
            </a:r>
            <a:r>
              <a:rPr lang="en-US" altLang="zh-CN" sz="1800" dirty="0"/>
              <a:t> = "Hello World!"</a:t>
            </a:r>
            <a:endParaRPr lang="zh-CN" altLang="zh-CN" sz="1800" dirty="0"/>
          </a:p>
          <a:p>
            <a:pPr algn="l"/>
            <a:r>
              <a:rPr lang="en-US" altLang="zh-CN" sz="1800" dirty="0"/>
              <a:t>&gt;&gt;&gt; print(</a:t>
            </a:r>
            <a:r>
              <a:rPr lang="en-US" altLang="zh-CN" sz="1800" dirty="0" err="1"/>
              <a:t>myVar</a:t>
            </a:r>
            <a:r>
              <a:rPr lang="en-US" altLang="zh-CN" sz="1800" dirty="0"/>
              <a:t>)</a:t>
            </a:r>
            <a:endParaRPr lang="zh-CN" altLang="zh-CN" sz="1800" dirty="0"/>
          </a:p>
          <a:p>
            <a:pPr algn="l"/>
            <a:r>
              <a:rPr lang="en-US" altLang="zh-CN" sz="1800" dirty="0"/>
              <a:t>Hello World!</a:t>
            </a:r>
            <a:endParaRPr lang="zh-CN" altLang="zh-CN" sz="1800" dirty="0"/>
          </a:p>
          <a:p>
            <a:pPr algn="l"/>
            <a:r>
              <a:rPr lang="en-US" altLang="zh-CN" sz="1800" dirty="0"/>
              <a:t>&gt;&gt;&gt; </a:t>
            </a:r>
            <a:r>
              <a:rPr lang="en-US" altLang="zh-CN" sz="1800" dirty="0" err="1"/>
              <a:t>myVar</a:t>
            </a:r>
            <a:r>
              <a:rPr lang="en-US" altLang="zh-CN" sz="1800" dirty="0"/>
              <a:t> = 3.1416</a:t>
            </a:r>
            <a:endParaRPr lang="zh-CN" altLang="zh-CN" sz="1800" dirty="0"/>
          </a:p>
          <a:p>
            <a:pPr algn="l"/>
            <a:r>
              <a:rPr lang="en-US" altLang="zh-CN" sz="1800" dirty="0"/>
              <a:t>&gt;&gt;&gt; print(</a:t>
            </a:r>
            <a:r>
              <a:rPr lang="en-US" altLang="zh-CN" sz="1800" dirty="0" err="1"/>
              <a:t>myVar</a:t>
            </a:r>
            <a:r>
              <a:rPr lang="en-US" altLang="zh-CN" sz="1800" dirty="0"/>
              <a:t>)</a:t>
            </a:r>
            <a:endParaRPr lang="zh-CN" altLang="zh-CN" sz="1800" dirty="0"/>
          </a:p>
          <a:p>
            <a:pPr algn="l"/>
            <a:r>
              <a:rPr lang="en-US" altLang="zh-CN" sz="1800" dirty="0"/>
              <a:t>3.1416</a:t>
            </a:r>
            <a:endParaRPr lang="zh-CN" altLang="zh-CN" sz="1800" dirty="0"/>
          </a:p>
          <a:p>
            <a:pPr algn="l"/>
            <a:r>
              <a:rPr lang="en-US" altLang="zh-CN" sz="1800" dirty="0"/>
              <a:t>&gt;&gt;&gt; </a:t>
            </a:r>
            <a:r>
              <a:rPr lang="en-US" altLang="zh-CN" sz="1800" dirty="0" err="1"/>
              <a:t>myVar</a:t>
            </a:r>
            <a:r>
              <a:rPr lang="en-US" altLang="zh-CN" sz="1800" dirty="0"/>
              <a:t>=3+3*5</a:t>
            </a:r>
            <a:endParaRPr lang="zh-CN" altLang="zh-CN" sz="1800" dirty="0"/>
          </a:p>
          <a:p>
            <a:pPr algn="l"/>
            <a:r>
              <a:rPr lang="en-US" altLang="zh-CN" sz="1800" dirty="0"/>
              <a:t>&gt;&gt;&gt; print(</a:t>
            </a:r>
            <a:r>
              <a:rPr lang="en-US" altLang="zh-CN" sz="1800" dirty="0" err="1"/>
              <a:t>myVar</a:t>
            </a:r>
            <a:r>
              <a:rPr lang="en-US" altLang="zh-CN" sz="1800" dirty="0"/>
              <a:t>)</a:t>
            </a:r>
            <a:endParaRPr lang="zh-CN" altLang="zh-CN" sz="1800" dirty="0"/>
          </a:p>
          <a:p>
            <a:pPr algn="l"/>
            <a:r>
              <a:rPr lang="en-US" altLang="zh-CN" sz="1800" dirty="0"/>
              <a:t>18</a:t>
            </a:r>
            <a:endParaRPr lang="zh-CN" altLang="zh-CN" sz="1800" dirty="0"/>
          </a:p>
          <a:p>
            <a:pPr algn="l"/>
            <a:r>
              <a:rPr lang="en-US" altLang="zh-CN" sz="1800" dirty="0"/>
              <a:t>&gt;&gt;&gt; </a:t>
            </a:r>
            <a:r>
              <a:rPr lang="en-US" altLang="zh-CN" sz="1800" dirty="0" err="1"/>
              <a:t>myVar</a:t>
            </a:r>
            <a:r>
              <a:rPr lang="en-US" altLang="zh-CN" sz="1800" dirty="0"/>
              <a:t>=myVar+1</a:t>
            </a:r>
            <a:endParaRPr lang="zh-CN" altLang="zh-CN" sz="1800" dirty="0"/>
          </a:p>
          <a:p>
            <a:pPr algn="l"/>
            <a:r>
              <a:rPr lang="en-US" altLang="zh-CN" sz="1800" dirty="0"/>
              <a:t>&gt;&gt;&gt; print(</a:t>
            </a:r>
            <a:r>
              <a:rPr lang="en-US" altLang="zh-CN" sz="1800" dirty="0" err="1"/>
              <a:t>myVar</a:t>
            </a:r>
            <a:r>
              <a:rPr lang="en-US" altLang="zh-CN" sz="1800" dirty="0"/>
              <a:t>)</a:t>
            </a:r>
            <a:endParaRPr lang="zh-CN" altLang="zh-CN" sz="1800" dirty="0"/>
          </a:p>
          <a:p>
            <a:pPr algn="l"/>
            <a:r>
              <a:rPr lang="en-US" altLang="zh-CN" sz="1800" dirty="0"/>
              <a:t>19</a:t>
            </a:r>
            <a:endParaRPr lang="zh-CN" altLang="zh-CN" sz="1800" dirty="0"/>
          </a:p>
        </p:txBody>
      </p:sp>
      <p:sp>
        <p:nvSpPr>
          <p:cNvPr id="5" name="矩形 4"/>
          <p:cNvSpPr/>
          <p:nvPr/>
        </p:nvSpPr>
        <p:spPr>
          <a:xfrm>
            <a:off x="4943872" y="2204864"/>
            <a:ext cx="4248471" cy="830997"/>
          </a:xfrm>
          <a:prstGeom prst="rect">
            <a:avLst/>
          </a:prstGeom>
        </p:spPr>
        <p:txBody>
          <a:bodyPr wrap="square">
            <a:spAutoFit/>
          </a:bodyPr>
          <a:lstStyle/>
          <a:p>
            <a:pPr algn="l"/>
            <a:r>
              <a:rPr lang="zh-CN" altLang="zh-CN" sz="2400" dirty="0"/>
              <a:t>需要说明的是，</a:t>
            </a:r>
            <a:r>
              <a:rPr lang="en-US" altLang="zh-CN" sz="2400" dirty="0"/>
              <a:t>Python</a:t>
            </a:r>
            <a:r>
              <a:rPr lang="zh-CN" altLang="zh-CN" sz="2400" dirty="0"/>
              <a:t>中</a:t>
            </a:r>
            <a:r>
              <a:rPr lang="zh-CN" altLang="zh-CN" sz="2400" dirty="0">
                <a:solidFill>
                  <a:srgbClr val="FF0000"/>
                </a:solidFill>
              </a:rPr>
              <a:t>变量的类型可以随时变化。</a:t>
            </a:r>
            <a:endParaRPr lang="zh-CN" altLang="en-US" sz="2400" dirty="0">
              <a:solidFill>
                <a:srgbClr val="FF0000"/>
              </a:solidFill>
            </a:endParaRPr>
          </a:p>
        </p:txBody>
      </p:sp>
    </p:spTree>
    <p:extLst>
      <p:ext uri="{BB962C8B-B14F-4D97-AF65-F5344CB8AC3E}">
        <p14:creationId xmlns:p14="http://schemas.microsoft.com/office/powerpoint/2010/main" val="112776321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2.2.3 </a:t>
            </a:r>
            <a:r>
              <a:rPr lang="zh-CN" altLang="zh-CN" dirty="0"/>
              <a:t>赋值语句</a:t>
            </a:r>
            <a:endParaRPr lang="zh-CN" altLang="en-US" dirty="0"/>
          </a:p>
        </p:txBody>
      </p:sp>
      <p:sp>
        <p:nvSpPr>
          <p:cNvPr id="3" name="内容占位符 2"/>
          <p:cNvSpPr>
            <a:spLocks noGrp="1"/>
          </p:cNvSpPr>
          <p:nvPr>
            <p:ph idx="1"/>
          </p:nvPr>
        </p:nvSpPr>
        <p:spPr>
          <a:xfrm>
            <a:off x="334434" y="1124745"/>
            <a:ext cx="11523135" cy="576064"/>
          </a:xfrm>
        </p:spPr>
        <p:txBody>
          <a:bodyPr/>
          <a:lstStyle/>
          <a:p>
            <a:r>
              <a:rPr lang="zh-CN" altLang="zh-CN" dirty="0"/>
              <a:t>与许多编程语言不同，</a:t>
            </a:r>
            <a:r>
              <a:rPr lang="en-US" altLang="zh-CN" dirty="0"/>
              <a:t>Python</a:t>
            </a:r>
            <a:r>
              <a:rPr lang="zh-CN" altLang="zh-CN" dirty="0"/>
              <a:t>语言</a:t>
            </a:r>
            <a:r>
              <a:rPr lang="zh-CN" altLang="zh-CN" dirty="0">
                <a:solidFill>
                  <a:srgbClr val="FF0000"/>
                </a:solidFill>
              </a:rPr>
              <a:t>允许同时对多个变量赋值</a:t>
            </a:r>
            <a:r>
              <a:rPr lang="zh-CN" altLang="zh-CN" dirty="0"/>
              <a:t>。</a:t>
            </a:r>
            <a:endParaRPr lang="zh-CN" altLang="en-US" dirty="0"/>
          </a:p>
        </p:txBody>
      </p:sp>
      <p:sp>
        <p:nvSpPr>
          <p:cNvPr id="4" name="矩形 3"/>
          <p:cNvSpPr/>
          <p:nvPr/>
        </p:nvSpPr>
        <p:spPr>
          <a:xfrm>
            <a:off x="3287688" y="1826584"/>
            <a:ext cx="2376264" cy="4108817"/>
          </a:xfrm>
          <a:prstGeom prst="rect">
            <a:avLst/>
          </a:prstGeom>
          <a:ln>
            <a:solidFill>
              <a:srgbClr val="00B050"/>
            </a:solidFill>
          </a:ln>
        </p:spPr>
        <p:txBody>
          <a:bodyPr wrap="square">
            <a:spAutoFit/>
          </a:bodyPr>
          <a:lstStyle/>
          <a:p>
            <a:pPr algn="l"/>
            <a:r>
              <a:rPr lang="en-US" altLang="zh-CN" sz="1800" dirty="0"/>
              <a:t>&gt;&gt;&gt; </a:t>
            </a:r>
            <a:r>
              <a:rPr lang="en-US" altLang="zh-CN" sz="1800" dirty="0" err="1"/>
              <a:t>x,y</a:t>
            </a:r>
            <a:r>
              <a:rPr lang="en-US" altLang="zh-CN" sz="1800" dirty="0"/>
              <a:t>=1,2</a:t>
            </a:r>
            <a:endParaRPr lang="zh-CN" altLang="zh-CN" sz="1800" dirty="0"/>
          </a:p>
          <a:p>
            <a:pPr algn="l"/>
            <a:r>
              <a:rPr lang="en-US" altLang="zh-CN" sz="1800" dirty="0"/>
              <a:t>&gt;&gt;&gt; x</a:t>
            </a:r>
            <a:endParaRPr lang="zh-CN" altLang="zh-CN" sz="1800" dirty="0"/>
          </a:p>
          <a:p>
            <a:pPr algn="l"/>
            <a:r>
              <a:rPr lang="en-US" altLang="zh-CN" sz="1800" dirty="0"/>
              <a:t>1</a:t>
            </a:r>
            <a:endParaRPr lang="zh-CN" altLang="zh-CN" sz="1800" dirty="0"/>
          </a:p>
          <a:p>
            <a:pPr algn="l"/>
            <a:r>
              <a:rPr lang="en-US" altLang="zh-CN" sz="1800" dirty="0"/>
              <a:t>&gt;&gt;&gt; y</a:t>
            </a:r>
            <a:endParaRPr lang="zh-CN" altLang="zh-CN" sz="1800" dirty="0"/>
          </a:p>
          <a:p>
            <a:pPr algn="l"/>
            <a:r>
              <a:rPr lang="en-US" altLang="zh-CN" sz="1800" dirty="0"/>
              <a:t>2</a:t>
            </a:r>
            <a:endParaRPr lang="zh-CN" altLang="zh-CN" sz="1800" dirty="0"/>
          </a:p>
          <a:p>
            <a:pPr algn="l"/>
            <a:r>
              <a:rPr lang="en-US" altLang="zh-CN" sz="1800" dirty="0"/>
              <a:t>&gt;&gt;&gt; a=b=2</a:t>
            </a:r>
            <a:endParaRPr lang="zh-CN" altLang="zh-CN" sz="1800" dirty="0"/>
          </a:p>
          <a:p>
            <a:pPr algn="l"/>
            <a:r>
              <a:rPr lang="en-US" altLang="zh-CN" sz="1800" dirty="0"/>
              <a:t>&gt;&gt;&gt; a</a:t>
            </a:r>
            <a:endParaRPr lang="zh-CN" altLang="zh-CN" sz="1800" dirty="0"/>
          </a:p>
          <a:p>
            <a:pPr algn="l"/>
            <a:r>
              <a:rPr lang="en-US" altLang="zh-CN" sz="1800" dirty="0"/>
              <a:t>2</a:t>
            </a:r>
            <a:endParaRPr lang="zh-CN" altLang="zh-CN" sz="1800" dirty="0"/>
          </a:p>
          <a:p>
            <a:pPr algn="l"/>
            <a:r>
              <a:rPr lang="en-US" altLang="zh-CN" sz="1800" dirty="0"/>
              <a:t>&gt;&gt;&gt; b</a:t>
            </a:r>
            <a:endParaRPr lang="zh-CN" altLang="zh-CN" sz="1800" dirty="0"/>
          </a:p>
          <a:p>
            <a:pPr algn="l"/>
            <a:r>
              <a:rPr lang="en-US" altLang="zh-CN" sz="1800" dirty="0"/>
              <a:t>2</a:t>
            </a:r>
            <a:endParaRPr lang="zh-CN" altLang="zh-CN" sz="1800" dirty="0"/>
          </a:p>
        </p:txBody>
      </p:sp>
    </p:spTree>
    <p:extLst>
      <p:ext uri="{BB962C8B-B14F-4D97-AF65-F5344CB8AC3E}">
        <p14:creationId xmlns:p14="http://schemas.microsoft.com/office/powerpoint/2010/main" val="218522708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zh-CN" dirty="0"/>
              <a:t>数据类型、运算符与表达式</a:t>
            </a:r>
            <a:endParaRPr lang="zh-CN" altLang="en-US" dirty="0"/>
          </a:p>
        </p:txBody>
      </p:sp>
      <p:sp>
        <p:nvSpPr>
          <p:cNvPr id="5" name="文本框 4">
            <a:extLst>
              <a:ext uri="{FF2B5EF4-FFF2-40B4-BE49-F238E27FC236}">
                <a16:creationId xmlns:a16="http://schemas.microsoft.com/office/drawing/2014/main" id="{05A13C20-AD5D-456A-AFD7-45AD29E34188}"/>
              </a:ext>
            </a:extLst>
          </p:cNvPr>
          <p:cNvSpPr txBox="1"/>
          <p:nvPr/>
        </p:nvSpPr>
        <p:spPr>
          <a:xfrm>
            <a:off x="88829" y="3919362"/>
            <a:ext cx="1368152" cy="400110"/>
          </a:xfrm>
          <a:prstGeom prst="rect">
            <a:avLst/>
          </a:prstGeom>
          <a:noFill/>
          <a:ln w="12700">
            <a:solidFill>
              <a:schemeClr val="tx1"/>
            </a:solidFill>
          </a:ln>
        </p:spPr>
        <p:txBody>
          <a:bodyPr wrap="square" rtlCol="0">
            <a:spAutoFit/>
          </a:bodyPr>
          <a:lstStyle/>
          <a:p>
            <a:r>
              <a:rPr lang="zh-CN" altLang="en-US" sz="2000" dirty="0"/>
              <a:t>数据类型</a:t>
            </a:r>
          </a:p>
        </p:txBody>
      </p:sp>
      <p:cxnSp>
        <p:nvCxnSpPr>
          <p:cNvPr id="7" name="直接连接符 6">
            <a:extLst>
              <a:ext uri="{FF2B5EF4-FFF2-40B4-BE49-F238E27FC236}">
                <a16:creationId xmlns:a16="http://schemas.microsoft.com/office/drawing/2014/main" id="{52BF971E-6D7C-4089-A02E-C8DD64BAA545}"/>
              </a:ext>
            </a:extLst>
          </p:cNvPr>
          <p:cNvCxnSpPr>
            <a:cxnSpLocks/>
            <a:stCxn id="5" idx="3"/>
          </p:cNvCxnSpPr>
          <p:nvPr/>
        </p:nvCxnSpPr>
        <p:spPr bwMode="auto">
          <a:xfrm>
            <a:off x="1456981" y="4119417"/>
            <a:ext cx="381157" cy="0"/>
          </a:xfrm>
          <a:prstGeom prst="line">
            <a:avLst/>
          </a:prstGeom>
          <a:solidFill>
            <a:schemeClr val="accent1"/>
          </a:solidFill>
          <a:ln w="6350" cap="flat" cmpd="sng" algn="ctr">
            <a:solidFill>
              <a:schemeClr val="tx1"/>
            </a:solidFill>
            <a:prstDash val="solid"/>
            <a:miter lim="800000"/>
            <a:headEnd type="none" w="med" len="med"/>
            <a:tailEnd type="none" w="med" len="med"/>
          </a:ln>
          <a:effectLst/>
        </p:spPr>
      </p:cxnSp>
      <p:cxnSp>
        <p:nvCxnSpPr>
          <p:cNvPr id="8" name="直接连接符 7">
            <a:extLst>
              <a:ext uri="{FF2B5EF4-FFF2-40B4-BE49-F238E27FC236}">
                <a16:creationId xmlns:a16="http://schemas.microsoft.com/office/drawing/2014/main" id="{5CADF68E-AAE7-4BFB-8DD5-CCB056E630E0}"/>
              </a:ext>
            </a:extLst>
          </p:cNvPr>
          <p:cNvCxnSpPr>
            <a:cxnSpLocks/>
          </p:cNvCxnSpPr>
          <p:nvPr/>
        </p:nvCxnSpPr>
        <p:spPr bwMode="auto">
          <a:xfrm flipH="1" flipV="1">
            <a:off x="1839445" y="2084392"/>
            <a:ext cx="22703" cy="3945774"/>
          </a:xfrm>
          <a:prstGeom prst="line">
            <a:avLst/>
          </a:prstGeom>
          <a:solidFill>
            <a:schemeClr val="accent1"/>
          </a:solidFill>
          <a:ln w="6350" cap="flat" cmpd="sng" algn="ctr">
            <a:solidFill>
              <a:schemeClr val="tx1"/>
            </a:solidFill>
            <a:prstDash val="solid"/>
            <a:miter lim="800000"/>
            <a:headEnd type="none" w="med" len="med"/>
            <a:tailEnd type="none" w="med" len="med"/>
          </a:ln>
          <a:effectLst/>
        </p:spPr>
      </p:cxnSp>
      <p:cxnSp>
        <p:nvCxnSpPr>
          <p:cNvPr id="12" name="直接连接符 11">
            <a:extLst>
              <a:ext uri="{FF2B5EF4-FFF2-40B4-BE49-F238E27FC236}">
                <a16:creationId xmlns:a16="http://schemas.microsoft.com/office/drawing/2014/main" id="{E60DECD3-7D5E-463F-8C9A-991751DFEB12}"/>
              </a:ext>
            </a:extLst>
          </p:cNvPr>
          <p:cNvCxnSpPr/>
          <p:nvPr/>
        </p:nvCxnSpPr>
        <p:spPr bwMode="auto">
          <a:xfrm>
            <a:off x="1836756" y="2084392"/>
            <a:ext cx="432048" cy="0"/>
          </a:xfrm>
          <a:prstGeom prst="line">
            <a:avLst/>
          </a:prstGeom>
          <a:solidFill>
            <a:schemeClr val="accent1"/>
          </a:solidFill>
          <a:ln w="6350" cap="flat" cmpd="sng" algn="ctr">
            <a:solidFill>
              <a:schemeClr val="tx1"/>
            </a:solidFill>
            <a:prstDash val="solid"/>
            <a:miter lim="800000"/>
            <a:headEnd type="none" w="med" len="med"/>
            <a:tailEnd type="none" w="med" len="med"/>
          </a:ln>
          <a:effectLst/>
        </p:spPr>
      </p:cxnSp>
      <p:sp>
        <p:nvSpPr>
          <p:cNvPr id="13" name="文本框 12">
            <a:extLst>
              <a:ext uri="{FF2B5EF4-FFF2-40B4-BE49-F238E27FC236}">
                <a16:creationId xmlns:a16="http://schemas.microsoft.com/office/drawing/2014/main" id="{85B8D626-A8E9-4A6E-BB25-ED87E66AB99D}"/>
              </a:ext>
            </a:extLst>
          </p:cNvPr>
          <p:cNvSpPr txBox="1"/>
          <p:nvPr/>
        </p:nvSpPr>
        <p:spPr>
          <a:xfrm>
            <a:off x="2271493" y="1884337"/>
            <a:ext cx="1368152" cy="400110"/>
          </a:xfrm>
          <a:prstGeom prst="rect">
            <a:avLst/>
          </a:prstGeom>
          <a:noFill/>
          <a:ln w="12700">
            <a:solidFill>
              <a:schemeClr val="tx1"/>
            </a:solidFill>
          </a:ln>
        </p:spPr>
        <p:txBody>
          <a:bodyPr wrap="square" rtlCol="0">
            <a:spAutoFit/>
          </a:bodyPr>
          <a:lstStyle/>
          <a:p>
            <a:r>
              <a:rPr lang="zh-CN" altLang="en-US" sz="2000" dirty="0"/>
              <a:t>基本类型</a:t>
            </a:r>
          </a:p>
        </p:txBody>
      </p:sp>
      <p:cxnSp>
        <p:nvCxnSpPr>
          <p:cNvPr id="14" name="直接连接符 13">
            <a:extLst>
              <a:ext uri="{FF2B5EF4-FFF2-40B4-BE49-F238E27FC236}">
                <a16:creationId xmlns:a16="http://schemas.microsoft.com/office/drawing/2014/main" id="{AEDFE425-68BF-4717-9683-E8809A1E47D6}"/>
              </a:ext>
            </a:extLst>
          </p:cNvPr>
          <p:cNvCxnSpPr/>
          <p:nvPr/>
        </p:nvCxnSpPr>
        <p:spPr bwMode="auto">
          <a:xfrm>
            <a:off x="3639645" y="2079909"/>
            <a:ext cx="432048" cy="0"/>
          </a:xfrm>
          <a:prstGeom prst="line">
            <a:avLst/>
          </a:prstGeom>
          <a:solidFill>
            <a:schemeClr val="accent1"/>
          </a:solidFill>
          <a:ln w="6350" cap="flat" cmpd="sng" algn="ctr">
            <a:solidFill>
              <a:schemeClr val="tx1"/>
            </a:solidFill>
            <a:prstDash val="solid"/>
            <a:miter lim="800000"/>
            <a:headEnd type="none" w="med" len="med"/>
            <a:tailEnd type="none" w="med" len="med"/>
          </a:ln>
          <a:effectLst/>
        </p:spPr>
      </p:cxnSp>
      <p:cxnSp>
        <p:nvCxnSpPr>
          <p:cNvPr id="15" name="直接连接符 14">
            <a:extLst>
              <a:ext uri="{FF2B5EF4-FFF2-40B4-BE49-F238E27FC236}">
                <a16:creationId xmlns:a16="http://schemas.microsoft.com/office/drawing/2014/main" id="{7F356111-417C-42F6-8999-EE3BC702178D}"/>
              </a:ext>
            </a:extLst>
          </p:cNvPr>
          <p:cNvCxnSpPr>
            <a:cxnSpLocks/>
          </p:cNvCxnSpPr>
          <p:nvPr/>
        </p:nvCxnSpPr>
        <p:spPr bwMode="auto">
          <a:xfrm flipV="1">
            <a:off x="4071693" y="1436320"/>
            <a:ext cx="0" cy="1620180"/>
          </a:xfrm>
          <a:prstGeom prst="line">
            <a:avLst/>
          </a:prstGeom>
          <a:solidFill>
            <a:schemeClr val="accent1"/>
          </a:solidFill>
          <a:ln w="6350" cap="flat" cmpd="sng" algn="ctr">
            <a:solidFill>
              <a:schemeClr val="tx1"/>
            </a:solidFill>
            <a:prstDash val="solid"/>
            <a:miter lim="800000"/>
            <a:headEnd type="none" w="med" len="med"/>
            <a:tailEnd type="none" w="med" len="med"/>
          </a:ln>
          <a:effectLst/>
        </p:spPr>
      </p:cxnSp>
      <p:cxnSp>
        <p:nvCxnSpPr>
          <p:cNvPr id="16" name="直接连接符 15">
            <a:extLst>
              <a:ext uri="{FF2B5EF4-FFF2-40B4-BE49-F238E27FC236}">
                <a16:creationId xmlns:a16="http://schemas.microsoft.com/office/drawing/2014/main" id="{2870A339-067E-42B9-AE5B-8C617B20642B}"/>
              </a:ext>
            </a:extLst>
          </p:cNvPr>
          <p:cNvCxnSpPr>
            <a:cxnSpLocks/>
          </p:cNvCxnSpPr>
          <p:nvPr/>
        </p:nvCxnSpPr>
        <p:spPr bwMode="auto">
          <a:xfrm>
            <a:off x="4060502" y="1444611"/>
            <a:ext cx="7304994" cy="0"/>
          </a:xfrm>
          <a:prstGeom prst="line">
            <a:avLst/>
          </a:prstGeom>
          <a:solidFill>
            <a:schemeClr val="accent1"/>
          </a:solidFill>
          <a:ln w="6350" cap="flat" cmpd="sng" algn="ctr">
            <a:solidFill>
              <a:schemeClr val="tx1"/>
            </a:solidFill>
            <a:prstDash val="solid"/>
            <a:miter lim="800000"/>
            <a:headEnd type="none" w="med" len="med"/>
            <a:tailEnd type="none" w="med" len="med"/>
          </a:ln>
          <a:effectLst/>
        </p:spPr>
      </p:cxnSp>
      <p:cxnSp>
        <p:nvCxnSpPr>
          <p:cNvPr id="17" name="直接连接符 16">
            <a:extLst>
              <a:ext uri="{FF2B5EF4-FFF2-40B4-BE49-F238E27FC236}">
                <a16:creationId xmlns:a16="http://schemas.microsoft.com/office/drawing/2014/main" id="{2132FD72-2A3A-4F8D-8BCD-5726F209956E}"/>
              </a:ext>
            </a:extLst>
          </p:cNvPr>
          <p:cNvCxnSpPr>
            <a:cxnSpLocks/>
          </p:cNvCxnSpPr>
          <p:nvPr/>
        </p:nvCxnSpPr>
        <p:spPr bwMode="auto">
          <a:xfrm>
            <a:off x="4065156" y="2079909"/>
            <a:ext cx="7300340" cy="0"/>
          </a:xfrm>
          <a:prstGeom prst="line">
            <a:avLst/>
          </a:prstGeom>
          <a:solidFill>
            <a:schemeClr val="accent1"/>
          </a:solidFill>
          <a:ln w="6350" cap="flat" cmpd="sng" algn="ctr">
            <a:solidFill>
              <a:schemeClr val="tx1"/>
            </a:solidFill>
            <a:prstDash val="solid"/>
            <a:miter lim="800000"/>
            <a:headEnd type="none" w="med" len="med"/>
            <a:tailEnd type="none" w="med" len="med"/>
          </a:ln>
          <a:effectLst/>
        </p:spPr>
      </p:cxnSp>
      <p:cxnSp>
        <p:nvCxnSpPr>
          <p:cNvPr id="18" name="直接连接符 17">
            <a:extLst>
              <a:ext uri="{FF2B5EF4-FFF2-40B4-BE49-F238E27FC236}">
                <a16:creationId xmlns:a16="http://schemas.microsoft.com/office/drawing/2014/main" id="{ED9D4CA0-6730-4B23-AC1C-E8B73BFFC4A0}"/>
              </a:ext>
            </a:extLst>
          </p:cNvPr>
          <p:cNvCxnSpPr>
            <a:cxnSpLocks/>
          </p:cNvCxnSpPr>
          <p:nvPr/>
        </p:nvCxnSpPr>
        <p:spPr bwMode="auto">
          <a:xfrm>
            <a:off x="4065156" y="2516440"/>
            <a:ext cx="7300340" cy="0"/>
          </a:xfrm>
          <a:prstGeom prst="line">
            <a:avLst/>
          </a:prstGeom>
          <a:solidFill>
            <a:schemeClr val="accent1"/>
          </a:solidFill>
          <a:ln w="6350" cap="flat" cmpd="sng" algn="ctr">
            <a:solidFill>
              <a:schemeClr val="tx1"/>
            </a:solidFill>
            <a:prstDash val="solid"/>
            <a:miter lim="800000"/>
            <a:headEnd type="none" w="med" len="med"/>
            <a:tailEnd type="none" w="med" len="med"/>
          </a:ln>
          <a:effectLst/>
        </p:spPr>
      </p:cxnSp>
      <p:cxnSp>
        <p:nvCxnSpPr>
          <p:cNvPr id="24" name="直接连接符 23">
            <a:extLst>
              <a:ext uri="{FF2B5EF4-FFF2-40B4-BE49-F238E27FC236}">
                <a16:creationId xmlns:a16="http://schemas.microsoft.com/office/drawing/2014/main" id="{4B5E09BC-E8F1-4FCB-B410-CF7F9E8F8F6A}"/>
              </a:ext>
            </a:extLst>
          </p:cNvPr>
          <p:cNvCxnSpPr>
            <a:cxnSpLocks/>
          </p:cNvCxnSpPr>
          <p:nvPr/>
        </p:nvCxnSpPr>
        <p:spPr bwMode="auto">
          <a:xfrm>
            <a:off x="4065156" y="3056500"/>
            <a:ext cx="7300340" cy="0"/>
          </a:xfrm>
          <a:prstGeom prst="line">
            <a:avLst/>
          </a:prstGeom>
          <a:solidFill>
            <a:schemeClr val="accent1"/>
          </a:solidFill>
          <a:ln w="6350" cap="flat" cmpd="sng" algn="ctr">
            <a:solidFill>
              <a:schemeClr val="tx1"/>
            </a:solidFill>
            <a:prstDash val="solid"/>
            <a:miter lim="800000"/>
            <a:headEnd type="none" w="med" len="med"/>
            <a:tailEnd type="none" w="med" len="med"/>
          </a:ln>
          <a:effectLst/>
        </p:spPr>
      </p:cxnSp>
      <p:cxnSp>
        <p:nvCxnSpPr>
          <p:cNvPr id="26" name="直接连接符 25">
            <a:extLst>
              <a:ext uri="{FF2B5EF4-FFF2-40B4-BE49-F238E27FC236}">
                <a16:creationId xmlns:a16="http://schemas.microsoft.com/office/drawing/2014/main" id="{1C42D7FB-CCE4-430B-829E-0C3DD40EE949}"/>
              </a:ext>
            </a:extLst>
          </p:cNvPr>
          <p:cNvCxnSpPr>
            <a:cxnSpLocks/>
          </p:cNvCxnSpPr>
          <p:nvPr/>
        </p:nvCxnSpPr>
        <p:spPr bwMode="auto">
          <a:xfrm>
            <a:off x="1875009" y="4832392"/>
            <a:ext cx="405164" cy="0"/>
          </a:xfrm>
          <a:prstGeom prst="line">
            <a:avLst/>
          </a:prstGeom>
          <a:solidFill>
            <a:schemeClr val="accent1"/>
          </a:solidFill>
          <a:ln w="6350" cap="flat" cmpd="sng" algn="ctr">
            <a:solidFill>
              <a:schemeClr val="tx1"/>
            </a:solidFill>
            <a:prstDash val="solid"/>
            <a:miter lim="800000"/>
            <a:headEnd type="none" w="med" len="med"/>
            <a:tailEnd type="none" w="med" len="med"/>
          </a:ln>
          <a:effectLst/>
        </p:spPr>
      </p:cxnSp>
      <p:cxnSp>
        <p:nvCxnSpPr>
          <p:cNvPr id="28" name="直接连接符 27">
            <a:extLst>
              <a:ext uri="{FF2B5EF4-FFF2-40B4-BE49-F238E27FC236}">
                <a16:creationId xmlns:a16="http://schemas.microsoft.com/office/drawing/2014/main" id="{730830EF-0026-4BE3-AD81-FC6D5A7C51F0}"/>
              </a:ext>
            </a:extLst>
          </p:cNvPr>
          <p:cNvCxnSpPr>
            <a:cxnSpLocks/>
          </p:cNvCxnSpPr>
          <p:nvPr/>
        </p:nvCxnSpPr>
        <p:spPr bwMode="auto">
          <a:xfrm>
            <a:off x="3647728" y="6021288"/>
            <a:ext cx="8196361" cy="17754"/>
          </a:xfrm>
          <a:prstGeom prst="line">
            <a:avLst/>
          </a:prstGeom>
          <a:solidFill>
            <a:schemeClr val="accent1"/>
          </a:solidFill>
          <a:ln w="6350" cap="flat" cmpd="sng" algn="ctr">
            <a:solidFill>
              <a:schemeClr val="tx1"/>
            </a:solidFill>
            <a:prstDash val="solid"/>
            <a:miter lim="800000"/>
            <a:headEnd type="none" w="med" len="med"/>
            <a:tailEnd type="none" w="med" len="med"/>
          </a:ln>
          <a:effectLst/>
        </p:spPr>
      </p:cxnSp>
      <p:sp>
        <p:nvSpPr>
          <p:cNvPr id="29" name="文本框 28">
            <a:extLst>
              <a:ext uri="{FF2B5EF4-FFF2-40B4-BE49-F238E27FC236}">
                <a16:creationId xmlns:a16="http://schemas.microsoft.com/office/drawing/2014/main" id="{E43507F0-CEC0-4310-8D2C-0B59B715B5AF}"/>
              </a:ext>
            </a:extLst>
          </p:cNvPr>
          <p:cNvSpPr txBox="1"/>
          <p:nvPr/>
        </p:nvSpPr>
        <p:spPr>
          <a:xfrm>
            <a:off x="2299645" y="4632337"/>
            <a:ext cx="1368152" cy="400110"/>
          </a:xfrm>
          <a:prstGeom prst="rect">
            <a:avLst/>
          </a:prstGeom>
          <a:noFill/>
          <a:ln w="12700">
            <a:solidFill>
              <a:schemeClr val="tx1"/>
            </a:solidFill>
          </a:ln>
        </p:spPr>
        <p:txBody>
          <a:bodyPr wrap="square" rtlCol="0">
            <a:spAutoFit/>
          </a:bodyPr>
          <a:lstStyle/>
          <a:p>
            <a:r>
              <a:rPr lang="zh-CN" altLang="en-US" sz="2000" dirty="0"/>
              <a:t>组合类型</a:t>
            </a:r>
          </a:p>
        </p:txBody>
      </p:sp>
      <p:sp>
        <p:nvSpPr>
          <p:cNvPr id="31" name="文本框 30">
            <a:extLst>
              <a:ext uri="{FF2B5EF4-FFF2-40B4-BE49-F238E27FC236}">
                <a16:creationId xmlns:a16="http://schemas.microsoft.com/office/drawing/2014/main" id="{C5A721C0-7AF4-4D6F-8C86-97154DFD3F0F}"/>
              </a:ext>
            </a:extLst>
          </p:cNvPr>
          <p:cNvSpPr txBox="1"/>
          <p:nvPr/>
        </p:nvSpPr>
        <p:spPr>
          <a:xfrm>
            <a:off x="5674691" y="5638932"/>
            <a:ext cx="2499750" cy="400110"/>
          </a:xfrm>
          <a:prstGeom prst="rect">
            <a:avLst/>
          </a:prstGeom>
          <a:noFill/>
          <a:ln w="12700">
            <a:noFill/>
          </a:ln>
        </p:spPr>
        <p:txBody>
          <a:bodyPr wrap="square" rtlCol="0">
            <a:spAutoFit/>
          </a:bodyPr>
          <a:lstStyle/>
          <a:p>
            <a:r>
              <a:rPr lang="en-US" altLang="zh-CN" sz="2000" dirty="0" err="1"/>
              <a:t>NoneType</a:t>
            </a:r>
            <a:r>
              <a:rPr lang="en-US" altLang="zh-CN" sz="2000" dirty="0"/>
              <a:t>(</a:t>
            </a:r>
            <a:r>
              <a:rPr lang="zh-CN" altLang="en-US" sz="2000" dirty="0"/>
              <a:t>空类型）</a:t>
            </a:r>
          </a:p>
        </p:txBody>
      </p:sp>
      <p:sp>
        <p:nvSpPr>
          <p:cNvPr id="32" name="椭圆 31">
            <a:extLst>
              <a:ext uri="{FF2B5EF4-FFF2-40B4-BE49-F238E27FC236}">
                <a16:creationId xmlns:a16="http://schemas.microsoft.com/office/drawing/2014/main" id="{A42FFE1E-0397-4422-9A5E-8FA2C1DAEC14}"/>
              </a:ext>
            </a:extLst>
          </p:cNvPr>
          <p:cNvSpPr/>
          <p:nvPr/>
        </p:nvSpPr>
        <p:spPr bwMode="auto">
          <a:xfrm>
            <a:off x="8009799" y="5793389"/>
            <a:ext cx="133160" cy="159985"/>
          </a:xfrm>
          <a:prstGeom prst="ellipse">
            <a:avLst/>
          </a:prstGeom>
          <a:solidFill>
            <a:srgbClr val="00B050"/>
          </a:solidFill>
          <a:ln w="6350" cap="flat" cmpd="sng" algn="ctr">
            <a:solidFill>
              <a:srgbClr val="9900FF"/>
            </a:solidFill>
            <a:prstDash val="solid"/>
            <a:miter lim="800000"/>
            <a:headEnd type="none" w="med" len="med"/>
            <a:tailEnd type="triangle" w="med" len="med"/>
          </a:ln>
          <a:effectLst/>
        </p:spPr>
        <p:txBody>
          <a:bodyPr vert="horz" wrap="none" lIns="45720" tIns="72009" rIns="45720" bIns="72009"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zh-CN" altLang="en-US" sz="1400" b="0" i="0" u="none" strike="noStrike" cap="none" normalizeH="0" baseline="0">
              <a:ln>
                <a:noFill/>
              </a:ln>
              <a:solidFill>
                <a:schemeClr val="tx1"/>
              </a:solidFill>
              <a:effectLst/>
              <a:latin typeface="Times New Roman" pitchFamily="18" charset="0"/>
              <a:ea typeface="华文楷体" pitchFamily="2" charset="-122"/>
            </a:endParaRPr>
          </a:p>
        </p:txBody>
      </p:sp>
      <p:cxnSp>
        <p:nvCxnSpPr>
          <p:cNvPr id="35" name="直接连接符 34">
            <a:extLst>
              <a:ext uri="{FF2B5EF4-FFF2-40B4-BE49-F238E27FC236}">
                <a16:creationId xmlns:a16="http://schemas.microsoft.com/office/drawing/2014/main" id="{6BC45B51-15EC-4F4B-9FDC-B57D4834CAD0}"/>
              </a:ext>
            </a:extLst>
          </p:cNvPr>
          <p:cNvCxnSpPr>
            <a:cxnSpLocks/>
          </p:cNvCxnSpPr>
          <p:nvPr/>
        </p:nvCxnSpPr>
        <p:spPr bwMode="auto">
          <a:xfrm flipV="1">
            <a:off x="3796362" y="3916489"/>
            <a:ext cx="0" cy="1423555"/>
          </a:xfrm>
          <a:prstGeom prst="line">
            <a:avLst/>
          </a:prstGeom>
          <a:solidFill>
            <a:schemeClr val="accent1"/>
          </a:solidFill>
          <a:ln w="6350" cap="flat" cmpd="sng" algn="ctr">
            <a:solidFill>
              <a:schemeClr val="tx1"/>
            </a:solidFill>
            <a:prstDash val="solid"/>
            <a:miter lim="800000"/>
            <a:headEnd type="none" w="med" len="med"/>
            <a:tailEnd type="none" w="med" len="med"/>
          </a:ln>
          <a:effectLst/>
        </p:spPr>
      </p:cxnSp>
      <p:cxnSp>
        <p:nvCxnSpPr>
          <p:cNvPr id="36" name="直接连接符 35">
            <a:extLst>
              <a:ext uri="{FF2B5EF4-FFF2-40B4-BE49-F238E27FC236}">
                <a16:creationId xmlns:a16="http://schemas.microsoft.com/office/drawing/2014/main" id="{3246C106-3294-471C-B406-6215CED00E66}"/>
              </a:ext>
            </a:extLst>
          </p:cNvPr>
          <p:cNvCxnSpPr>
            <a:cxnSpLocks/>
          </p:cNvCxnSpPr>
          <p:nvPr/>
        </p:nvCxnSpPr>
        <p:spPr bwMode="auto">
          <a:xfrm>
            <a:off x="5674692" y="3932417"/>
            <a:ext cx="5690804" cy="0"/>
          </a:xfrm>
          <a:prstGeom prst="line">
            <a:avLst/>
          </a:prstGeom>
          <a:solidFill>
            <a:schemeClr val="accent1"/>
          </a:solidFill>
          <a:ln w="6350" cap="flat" cmpd="sng" algn="ctr">
            <a:solidFill>
              <a:schemeClr val="tx1"/>
            </a:solidFill>
            <a:prstDash val="solid"/>
            <a:miter lim="800000"/>
            <a:headEnd type="none" w="med" len="med"/>
            <a:tailEnd type="none" w="med" len="med"/>
          </a:ln>
          <a:effectLst/>
        </p:spPr>
      </p:cxnSp>
      <p:cxnSp>
        <p:nvCxnSpPr>
          <p:cNvPr id="37" name="直接连接符 36">
            <a:extLst>
              <a:ext uri="{FF2B5EF4-FFF2-40B4-BE49-F238E27FC236}">
                <a16:creationId xmlns:a16="http://schemas.microsoft.com/office/drawing/2014/main" id="{427D14BF-4538-4C78-AC96-AB33E84E1119}"/>
              </a:ext>
            </a:extLst>
          </p:cNvPr>
          <p:cNvCxnSpPr>
            <a:cxnSpLocks/>
          </p:cNvCxnSpPr>
          <p:nvPr/>
        </p:nvCxnSpPr>
        <p:spPr bwMode="auto">
          <a:xfrm>
            <a:off x="5674692" y="4396074"/>
            <a:ext cx="5690804" cy="0"/>
          </a:xfrm>
          <a:prstGeom prst="line">
            <a:avLst/>
          </a:prstGeom>
          <a:solidFill>
            <a:schemeClr val="accent1"/>
          </a:solidFill>
          <a:ln w="6350" cap="flat" cmpd="sng" algn="ctr">
            <a:solidFill>
              <a:schemeClr val="tx1"/>
            </a:solidFill>
            <a:prstDash val="solid"/>
            <a:miter lim="800000"/>
            <a:headEnd type="none" w="med" len="med"/>
            <a:tailEnd type="none" w="med" len="med"/>
          </a:ln>
          <a:effectLst/>
        </p:spPr>
      </p:cxnSp>
      <p:cxnSp>
        <p:nvCxnSpPr>
          <p:cNvPr id="38" name="直接连接符 37">
            <a:extLst>
              <a:ext uri="{FF2B5EF4-FFF2-40B4-BE49-F238E27FC236}">
                <a16:creationId xmlns:a16="http://schemas.microsoft.com/office/drawing/2014/main" id="{264C840B-5490-4517-9810-75C662820849}"/>
              </a:ext>
            </a:extLst>
          </p:cNvPr>
          <p:cNvCxnSpPr>
            <a:cxnSpLocks/>
          </p:cNvCxnSpPr>
          <p:nvPr/>
        </p:nvCxnSpPr>
        <p:spPr bwMode="auto">
          <a:xfrm>
            <a:off x="5439845" y="4866602"/>
            <a:ext cx="5925651" cy="0"/>
          </a:xfrm>
          <a:prstGeom prst="line">
            <a:avLst/>
          </a:prstGeom>
          <a:solidFill>
            <a:schemeClr val="accent1"/>
          </a:solidFill>
          <a:ln w="6350" cap="flat" cmpd="sng" algn="ctr">
            <a:solidFill>
              <a:schemeClr val="tx1"/>
            </a:solidFill>
            <a:prstDash val="solid"/>
            <a:miter lim="800000"/>
            <a:headEnd type="none" w="med" len="med"/>
            <a:tailEnd type="none" w="med" len="med"/>
          </a:ln>
          <a:effectLst/>
        </p:spPr>
      </p:cxnSp>
      <p:sp>
        <p:nvSpPr>
          <p:cNvPr id="40" name="文本框 39">
            <a:extLst>
              <a:ext uri="{FF2B5EF4-FFF2-40B4-BE49-F238E27FC236}">
                <a16:creationId xmlns:a16="http://schemas.microsoft.com/office/drawing/2014/main" id="{9F4724F9-2205-48C8-B175-F4D69A08B3F0}"/>
              </a:ext>
            </a:extLst>
          </p:cNvPr>
          <p:cNvSpPr txBox="1"/>
          <p:nvPr/>
        </p:nvSpPr>
        <p:spPr>
          <a:xfrm>
            <a:off x="8260595" y="5659673"/>
            <a:ext cx="1241232" cy="400110"/>
          </a:xfrm>
          <a:prstGeom prst="rect">
            <a:avLst/>
          </a:prstGeom>
          <a:noFill/>
          <a:ln w="12700">
            <a:noFill/>
          </a:ln>
        </p:spPr>
        <p:txBody>
          <a:bodyPr wrap="square" rtlCol="0">
            <a:spAutoFit/>
          </a:bodyPr>
          <a:lstStyle/>
          <a:p>
            <a:pPr algn="l"/>
            <a:r>
              <a:rPr lang="en-US" altLang="zh-CN" sz="2000" dirty="0"/>
              <a:t>None</a:t>
            </a:r>
            <a:endParaRPr lang="zh-CN" altLang="en-US" sz="2000" dirty="0"/>
          </a:p>
        </p:txBody>
      </p:sp>
      <p:sp>
        <p:nvSpPr>
          <p:cNvPr id="41" name="文本框 40">
            <a:extLst>
              <a:ext uri="{FF2B5EF4-FFF2-40B4-BE49-F238E27FC236}">
                <a16:creationId xmlns:a16="http://schemas.microsoft.com/office/drawing/2014/main" id="{F33F58A8-330B-47DA-BC8C-C299EA3EE8DD}"/>
              </a:ext>
            </a:extLst>
          </p:cNvPr>
          <p:cNvSpPr txBox="1"/>
          <p:nvPr/>
        </p:nvSpPr>
        <p:spPr>
          <a:xfrm>
            <a:off x="5642292" y="1068233"/>
            <a:ext cx="1869288" cy="400110"/>
          </a:xfrm>
          <a:prstGeom prst="rect">
            <a:avLst/>
          </a:prstGeom>
          <a:noFill/>
          <a:ln w="12700">
            <a:noFill/>
          </a:ln>
        </p:spPr>
        <p:txBody>
          <a:bodyPr wrap="square" rtlCol="0">
            <a:spAutoFit/>
          </a:bodyPr>
          <a:lstStyle/>
          <a:p>
            <a:r>
              <a:rPr lang="en-US" altLang="zh-CN" sz="2000" dirty="0"/>
              <a:t>int(</a:t>
            </a:r>
            <a:r>
              <a:rPr lang="zh-CN" altLang="en-US" sz="2000" dirty="0"/>
              <a:t>整型</a:t>
            </a:r>
            <a:r>
              <a:rPr lang="en-US" altLang="zh-CN" sz="2000" dirty="0"/>
              <a:t>)</a:t>
            </a:r>
            <a:endParaRPr lang="zh-CN" altLang="en-US" sz="2000" dirty="0"/>
          </a:p>
        </p:txBody>
      </p:sp>
      <p:sp>
        <p:nvSpPr>
          <p:cNvPr id="42" name="文本框 41">
            <a:extLst>
              <a:ext uri="{FF2B5EF4-FFF2-40B4-BE49-F238E27FC236}">
                <a16:creationId xmlns:a16="http://schemas.microsoft.com/office/drawing/2014/main" id="{09762699-57FA-4EEE-A62D-81B9161D1C07}"/>
              </a:ext>
            </a:extLst>
          </p:cNvPr>
          <p:cNvSpPr txBox="1"/>
          <p:nvPr/>
        </p:nvSpPr>
        <p:spPr>
          <a:xfrm>
            <a:off x="5643141" y="2667206"/>
            <a:ext cx="1869288" cy="400110"/>
          </a:xfrm>
          <a:prstGeom prst="rect">
            <a:avLst/>
          </a:prstGeom>
          <a:noFill/>
          <a:ln w="12700">
            <a:noFill/>
          </a:ln>
        </p:spPr>
        <p:txBody>
          <a:bodyPr wrap="square" rtlCol="0">
            <a:spAutoFit/>
          </a:bodyPr>
          <a:lstStyle/>
          <a:p>
            <a:r>
              <a:rPr lang="en-US" altLang="zh-CN" sz="2000" dirty="0"/>
              <a:t>bool(</a:t>
            </a:r>
            <a:r>
              <a:rPr lang="zh-CN" altLang="en-US" sz="2000" dirty="0"/>
              <a:t>布尔型）</a:t>
            </a:r>
          </a:p>
        </p:txBody>
      </p:sp>
      <p:sp>
        <p:nvSpPr>
          <p:cNvPr id="43" name="文本框 42">
            <a:extLst>
              <a:ext uri="{FF2B5EF4-FFF2-40B4-BE49-F238E27FC236}">
                <a16:creationId xmlns:a16="http://schemas.microsoft.com/office/drawing/2014/main" id="{B214665E-6AC1-4055-B626-C92781110DD9}"/>
              </a:ext>
            </a:extLst>
          </p:cNvPr>
          <p:cNvSpPr txBox="1"/>
          <p:nvPr/>
        </p:nvSpPr>
        <p:spPr>
          <a:xfrm>
            <a:off x="5644828" y="1720952"/>
            <a:ext cx="2088229" cy="400110"/>
          </a:xfrm>
          <a:prstGeom prst="rect">
            <a:avLst/>
          </a:prstGeom>
          <a:noFill/>
          <a:ln w="12700">
            <a:noFill/>
          </a:ln>
        </p:spPr>
        <p:txBody>
          <a:bodyPr wrap="square" rtlCol="0">
            <a:spAutoFit/>
          </a:bodyPr>
          <a:lstStyle/>
          <a:p>
            <a:r>
              <a:rPr lang="en-US" altLang="zh-CN" sz="2000" dirty="0"/>
              <a:t>float</a:t>
            </a:r>
            <a:r>
              <a:rPr lang="zh-CN" altLang="en-US" sz="2000" dirty="0"/>
              <a:t>（浮点型）</a:t>
            </a:r>
          </a:p>
        </p:txBody>
      </p:sp>
      <p:sp>
        <p:nvSpPr>
          <p:cNvPr id="44" name="文本框 43">
            <a:extLst>
              <a:ext uri="{FF2B5EF4-FFF2-40B4-BE49-F238E27FC236}">
                <a16:creationId xmlns:a16="http://schemas.microsoft.com/office/drawing/2014/main" id="{178C211C-03A3-4ED4-ACBD-822F3FECD648}"/>
              </a:ext>
            </a:extLst>
          </p:cNvPr>
          <p:cNvSpPr txBox="1"/>
          <p:nvPr/>
        </p:nvSpPr>
        <p:spPr>
          <a:xfrm>
            <a:off x="5646868" y="2167779"/>
            <a:ext cx="2409667" cy="400110"/>
          </a:xfrm>
          <a:prstGeom prst="rect">
            <a:avLst/>
          </a:prstGeom>
          <a:noFill/>
          <a:ln w="12700">
            <a:noFill/>
          </a:ln>
        </p:spPr>
        <p:txBody>
          <a:bodyPr wrap="square" rtlCol="0">
            <a:spAutoFit/>
          </a:bodyPr>
          <a:lstStyle/>
          <a:p>
            <a:r>
              <a:rPr lang="en-US" altLang="zh-CN" sz="2000" dirty="0"/>
              <a:t>complex(</a:t>
            </a:r>
            <a:r>
              <a:rPr lang="zh-CN" altLang="en-US" sz="2000" dirty="0"/>
              <a:t>复数型）</a:t>
            </a:r>
          </a:p>
        </p:txBody>
      </p:sp>
      <p:sp>
        <p:nvSpPr>
          <p:cNvPr id="45" name="文本框 44">
            <a:extLst>
              <a:ext uri="{FF2B5EF4-FFF2-40B4-BE49-F238E27FC236}">
                <a16:creationId xmlns:a16="http://schemas.microsoft.com/office/drawing/2014/main" id="{AA26A07D-F5A9-450F-9F07-3C803681748C}"/>
              </a:ext>
            </a:extLst>
          </p:cNvPr>
          <p:cNvSpPr txBox="1"/>
          <p:nvPr/>
        </p:nvSpPr>
        <p:spPr>
          <a:xfrm>
            <a:off x="5676864" y="3130862"/>
            <a:ext cx="1869288" cy="400110"/>
          </a:xfrm>
          <a:prstGeom prst="rect">
            <a:avLst/>
          </a:prstGeom>
          <a:noFill/>
          <a:ln w="12700">
            <a:noFill/>
          </a:ln>
        </p:spPr>
        <p:txBody>
          <a:bodyPr wrap="square" rtlCol="0">
            <a:spAutoFit/>
          </a:bodyPr>
          <a:lstStyle/>
          <a:p>
            <a:r>
              <a:rPr lang="en-US" altLang="zh-CN" sz="2000" dirty="0"/>
              <a:t>str(</a:t>
            </a:r>
            <a:r>
              <a:rPr lang="zh-CN" altLang="en-US" sz="2000" dirty="0"/>
              <a:t>字符串）</a:t>
            </a:r>
          </a:p>
        </p:txBody>
      </p:sp>
      <p:cxnSp>
        <p:nvCxnSpPr>
          <p:cNvPr id="63" name="直接连接符 62">
            <a:extLst>
              <a:ext uri="{FF2B5EF4-FFF2-40B4-BE49-F238E27FC236}">
                <a16:creationId xmlns:a16="http://schemas.microsoft.com/office/drawing/2014/main" id="{2E8263B6-6A90-41D2-A7E2-A1058BFE487F}"/>
              </a:ext>
            </a:extLst>
          </p:cNvPr>
          <p:cNvCxnSpPr>
            <a:cxnSpLocks/>
          </p:cNvCxnSpPr>
          <p:nvPr/>
        </p:nvCxnSpPr>
        <p:spPr bwMode="auto">
          <a:xfrm>
            <a:off x="3792639" y="3923268"/>
            <a:ext cx="267863" cy="0"/>
          </a:xfrm>
          <a:prstGeom prst="line">
            <a:avLst/>
          </a:prstGeom>
          <a:solidFill>
            <a:schemeClr val="accent1"/>
          </a:solidFill>
          <a:ln w="6350" cap="flat" cmpd="sng" algn="ctr">
            <a:solidFill>
              <a:schemeClr val="tx1"/>
            </a:solidFill>
            <a:prstDash val="solid"/>
            <a:miter lim="800000"/>
            <a:headEnd type="none" w="med" len="med"/>
            <a:tailEnd type="none" w="med" len="med"/>
          </a:ln>
          <a:effectLst/>
        </p:spPr>
      </p:cxnSp>
      <p:sp>
        <p:nvSpPr>
          <p:cNvPr id="64" name="文本框 63">
            <a:extLst>
              <a:ext uri="{FF2B5EF4-FFF2-40B4-BE49-F238E27FC236}">
                <a16:creationId xmlns:a16="http://schemas.microsoft.com/office/drawing/2014/main" id="{59515063-B039-425A-BF63-A128317A98A4}"/>
              </a:ext>
            </a:extLst>
          </p:cNvPr>
          <p:cNvSpPr txBox="1"/>
          <p:nvPr/>
        </p:nvSpPr>
        <p:spPr>
          <a:xfrm>
            <a:off x="4075877" y="3716437"/>
            <a:ext cx="1368152" cy="400110"/>
          </a:xfrm>
          <a:prstGeom prst="rect">
            <a:avLst/>
          </a:prstGeom>
          <a:noFill/>
          <a:ln w="12700">
            <a:solidFill>
              <a:schemeClr val="tx1"/>
            </a:solidFill>
          </a:ln>
        </p:spPr>
        <p:txBody>
          <a:bodyPr wrap="square" rtlCol="0">
            <a:spAutoFit/>
          </a:bodyPr>
          <a:lstStyle/>
          <a:p>
            <a:r>
              <a:rPr lang="zh-CN" altLang="en-US" sz="2000" dirty="0"/>
              <a:t>序列类型</a:t>
            </a:r>
          </a:p>
        </p:txBody>
      </p:sp>
      <p:sp>
        <p:nvSpPr>
          <p:cNvPr id="66" name="文本框 65">
            <a:extLst>
              <a:ext uri="{FF2B5EF4-FFF2-40B4-BE49-F238E27FC236}">
                <a16:creationId xmlns:a16="http://schemas.microsoft.com/office/drawing/2014/main" id="{4EB1EB4F-7E7F-4558-95DE-3498414FD02C}"/>
              </a:ext>
            </a:extLst>
          </p:cNvPr>
          <p:cNvSpPr txBox="1"/>
          <p:nvPr/>
        </p:nvSpPr>
        <p:spPr>
          <a:xfrm>
            <a:off x="4071693" y="4630456"/>
            <a:ext cx="1368152" cy="400110"/>
          </a:xfrm>
          <a:prstGeom prst="rect">
            <a:avLst/>
          </a:prstGeom>
          <a:noFill/>
          <a:ln w="12700">
            <a:solidFill>
              <a:schemeClr val="tx1"/>
            </a:solidFill>
          </a:ln>
        </p:spPr>
        <p:txBody>
          <a:bodyPr wrap="square" rtlCol="0">
            <a:spAutoFit/>
          </a:bodyPr>
          <a:lstStyle/>
          <a:p>
            <a:r>
              <a:rPr lang="zh-CN" altLang="en-US" sz="2000" dirty="0"/>
              <a:t>集合类型</a:t>
            </a:r>
          </a:p>
        </p:txBody>
      </p:sp>
      <p:cxnSp>
        <p:nvCxnSpPr>
          <p:cNvPr id="67" name="直接连接符 66">
            <a:extLst>
              <a:ext uri="{FF2B5EF4-FFF2-40B4-BE49-F238E27FC236}">
                <a16:creationId xmlns:a16="http://schemas.microsoft.com/office/drawing/2014/main" id="{BD3F7EFD-0ABE-4D89-A7A5-49C1A1FA5C9C}"/>
              </a:ext>
            </a:extLst>
          </p:cNvPr>
          <p:cNvCxnSpPr>
            <a:cxnSpLocks/>
          </p:cNvCxnSpPr>
          <p:nvPr/>
        </p:nvCxnSpPr>
        <p:spPr bwMode="auto">
          <a:xfrm>
            <a:off x="3792639" y="5340044"/>
            <a:ext cx="267863" cy="0"/>
          </a:xfrm>
          <a:prstGeom prst="line">
            <a:avLst/>
          </a:prstGeom>
          <a:solidFill>
            <a:schemeClr val="accent1"/>
          </a:solidFill>
          <a:ln w="6350" cap="flat" cmpd="sng" algn="ctr">
            <a:solidFill>
              <a:schemeClr val="tx1"/>
            </a:solidFill>
            <a:prstDash val="solid"/>
            <a:miter lim="800000"/>
            <a:headEnd type="none" w="med" len="med"/>
            <a:tailEnd type="none" w="med" len="med"/>
          </a:ln>
          <a:effectLst/>
        </p:spPr>
      </p:cxnSp>
      <p:sp>
        <p:nvSpPr>
          <p:cNvPr id="68" name="文本框 67">
            <a:extLst>
              <a:ext uri="{FF2B5EF4-FFF2-40B4-BE49-F238E27FC236}">
                <a16:creationId xmlns:a16="http://schemas.microsoft.com/office/drawing/2014/main" id="{6AEB97D2-36ED-42D4-A2E4-04AD997A911D}"/>
              </a:ext>
            </a:extLst>
          </p:cNvPr>
          <p:cNvSpPr txBox="1"/>
          <p:nvPr/>
        </p:nvSpPr>
        <p:spPr>
          <a:xfrm>
            <a:off x="4073012" y="5139989"/>
            <a:ext cx="1368152" cy="400110"/>
          </a:xfrm>
          <a:prstGeom prst="rect">
            <a:avLst/>
          </a:prstGeom>
          <a:noFill/>
          <a:ln w="12700">
            <a:solidFill>
              <a:schemeClr val="tx1"/>
            </a:solidFill>
          </a:ln>
        </p:spPr>
        <p:txBody>
          <a:bodyPr wrap="square" rtlCol="0">
            <a:spAutoFit/>
          </a:bodyPr>
          <a:lstStyle/>
          <a:p>
            <a:r>
              <a:rPr lang="zh-CN" altLang="en-US" sz="2000" dirty="0"/>
              <a:t>映射类型</a:t>
            </a:r>
          </a:p>
        </p:txBody>
      </p:sp>
      <p:cxnSp>
        <p:nvCxnSpPr>
          <p:cNvPr id="83" name="直接连接符 82">
            <a:extLst>
              <a:ext uri="{FF2B5EF4-FFF2-40B4-BE49-F238E27FC236}">
                <a16:creationId xmlns:a16="http://schemas.microsoft.com/office/drawing/2014/main" id="{B4C50E56-21F2-4B34-8690-72CBD9CC5520}"/>
              </a:ext>
            </a:extLst>
          </p:cNvPr>
          <p:cNvCxnSpPr>
            <a:cxnSpLocks/>
          </p:cNvCxnSpPr>
          <p:nvPr/>
        </p:nvCxnSpPr>
        <p:spPr bwMode="auto">
          <a:xfrm>
            <a:off x="5443047" y="3932530"/>
            <a:ext cx="233817" cy="0"/>
          </a:xfrm>
          <a:prstGeom prst="line">
            <a:avLst/>
          </a:prstGeom>
          <a:solidFill>
            <a:schemeClr val="accent1"/>
          </a:solidFill>
          <a:ln w="6350" cap="flat" cmpd="sng" algn="ctr">
            <a:solidFill>
              <a:schemeClr val="tx1"/>
            </a:solidFill>
            <a:prstDash val="solid"/>
            <a:miter lim="800000"/>
            <a:headEnd type="none" w="med" len="med"/>
            <a:tailEnd type="none" w="med" len="med"/>
          </a:ln>
          <a:effectLst/>
        </p:spPr>
      </p:cxnSp>
      <p:cxnSp>
        <p:nvCxnSpPr>
          <p:cNvPr id="84" name="直接连接符 83">
            <a:extLst>
              <a:ext uri="{FF2B5EF4-FFF2-40B4-BE49-F238E27FC236}">
                <a16:creationId xmlns:a16="http://schemas.microsoft.com/office/drawing/2014/main" id="{01BF7F73-56AC-4407-A660-DA8DEFA7BF60}"/>
              </a:ext>
            </a:extLst>
          </p:cNvPr>
          <p:cNvCxnSpPr>
            <a:cxnSpLocks/>
          </p:cNvCxnSpPr>
          <p:nvPr/>
        </p:nvCxnSpPr>
        <p:spPr bwMode="auto">
          <a:xfrm flipV="1">
            <a:off x="5676864" y="3485913"/>
            <a:ext cx="0" cy="910161"/>
          </a:xfrm>
          <a:prstGeom prst="line">
            <a:avLst/>
          </a:prstGeom>
          <a:solidFill>
            <a:schemeClr val="accent1"/>
          </a:solidFill>
          <a:ln w="6350" cap="flat" cmpd="sng" algn="ctr">
            <a:solidFill>
              <a:schemeClr val="tx1"/>
            </a:solidFill>
            <a:prstDash val="solid"/>
            <a:miter lim="800000"/>
            <a:headEnd type="none" w="med" len="med"/>
            <a:tailEnd type="none" w="med" len="med"/>
          </a:ln>
          <a:effectLst/>
        </p:spPr>
      </p:cxnSp>
      <p:cxnSp>
        <p:nvCxnSpPr>
          <p:cNvPr id="91" name="直接连接符 90">
            <a:extLst>
              <a:ext uri="{FF2B5EF4-FFF2-40B4-BE49-F238E27FC236}">
                <a16:creationId xmlns:a16="http://schemas.microsoft.com/office/drawing/2014/main" id="{7F7EC567-7580-467F-9259-5ECDA2D79699}"/>
              </a:ext>
            </a:extLst>
          </p:cNvPr>
          <p:cNvCxnSpPr>
            <a:cxnSpLocks/>
          </p:cNvCxnSpPr>
          <p:nvPr/>
        </p:nvCxnSpPr>
        <p:spPr bwMode="auto">
          <a:xfrm>
            <a:off x="5674692" y="3494952"/>
            <a:ext cx="5690804" cy="0"/>
          </a:xfrm>
          <a:prstGeom prst="line">
            <a:avLst/>
          </a:prstGeom>
          <a:solidFill>
            <a:schemeClr val="accent1"/>
          </a:solidFill>
          <a:ln w="6350" cap="flat" cmpd="sng" algn="ctr">
            <a:solidFill>
              <a:schemeClr val="tx1"/>
            </a:solidFill>
            <a:prstDash val="solid"/>
            <a:miter lim="800000"/>
            <a:headEnd type="none" w="med" len="med"/>
            <a:tailEnd type="none" w="med" len="med"/>
          </a:ln>
          <a:effectLst/>
        </p:spPr>
      </p:cxnSp>
      <p:cxnSp>
        <p:nvCxnSpPr>
          <p:cNvPr id="102" name="直接连接符 101">
            <a:extLst>
              <a:ext uri="{FF2B5EF4-FFF2-40B4-BE49-F238E27FC236}">
                <a16:creationId xmlns:a16="http://schemas.microsoft.com/office/drawing/2014/main" id="{653E2746-A4EF-4C55-AF7B-5FECF403CB75}"/>
              </a:ext>
            </a:extLst>
          </p:cNvPr>
          <p:cNvCxnSpPr>
            <a:cxnSpLocks/>
          </p:cNvCxnSpPr>
          <p:nvPr/>
        </p:nvCxnSpPr>
        <p:spPr bwMode="auto">
          <a:xfrm>
            <a:off x="3658707" y="4868274"/>
            <a:ext cx="401795" cy="0"/>
          </a:xfrm>
          <a:prstGeom prst="line">
            <a:avLst/>
          </a:prstGeom>
          <a:solidFill>
            <a:schemeClr val="accent1"/>
          </a:solidFill>
          <a:ln w="6350" cap="flat" cmpd="sng" algn="ctr">
            <a:solidFill>
              <a:schemeClr val="tx1"/>
            </a:solidFill>
            <a:prstDash val="solid"/>
            <a:miter lim="800000"/>
            <a:headEnd type="none" w="med" len="med"/>
            <a:tailEnd type="none" w="med" len="med"/>
          </a:ln>
          <a:effectLst/>
        </p:spPr>
      </p:cxnSp>
      <p:cxnSp>
        <p:nvCxnSpPr>
          <p:cNvPr id="105" name="直接连接符 104">
            <a:extLst>
              <a:ext uri="{FF2B5EF4-FFF2-40B4-BE49-F238E27FC236}">
                <a16:creationId xmlns:a16="http://schemas.microsoft.com/office/drawing/2014/main" id="{A9E89629-A325-45A7-98CD-D7AA0E9BD03C}"/>
              </a:ext>
            </a:extLst>
          </p:cNvPr>
          <p:cNvCxnSpPr>
            <a:cxnSpLocks/>
          </p:cNvCxnSpPr>
          <p:nvPr/>
        </p:nvCxnSpPr>
        <p:spPr bwMode="auto">
          <a:xfrm>
            <a:off x="5439845" y="5340044"/>
            <a:ext cx="5925651" cy="0"/>
          </a:xfrm>
          <a:prstGeom prst="line">
            <a:avLst/>
          </a:prstGeom>
          <a:solidFill>
            <a:schemeClr val="accent1"/>
          </a:solidFill>
          <a:ln w="6350" cap="flat" cmpd="sng" algn="ctr">
            <a:solidFill>
              <a:schemeClr val="tx1"/>
            </a:solidFill>
            <a:prstDash val="solid"/>
            <a:miter lim="800000"/>
            <a:headEnd type="none" w="med" len="med"/>
            <a:tailEnd type="none" w="med" len="med"/>
          </a:ln>
          <a:effectLst/>
        </p:spPr>
      </p:cxnSp>
      <p:cxnSp>
        <p:nvCxnSpPr>
          <p:cNvPr id="106" name="直接连接符 105">
            <a:extLst>
              <a:ext uri="{FF2B5EF4-FFF2-40B4-BE49-F238E27FC236}">
                <a16:creationId xmlns:a16="http://schemas.microsoft.com/office/drawing/2014/main" id="{1EAA152F-B629-4E4F-B34F-4E1E15F40CF4}"/>
              </a:ext>
            </a:extLst>
          </p:cNvPr>
          <p:cNvCxnSpPr>
            <a:cxnSpLocks/>
          </p:cNvCxnSpPr>
          <p:nvPr/>
        </p:nvCxnSpPr>
        <p:spPr bwMode="auto">
          <a:xfrm>
            <a:off x="1854940" y="6015593"/>
            <a:ext cx="405164" cy="0"/>
          </a:xfrm>
          <a:prstGeom prst="line">
            <a:avLst/>
          </a:prstGeom>
          <a:solidFill>
            <a:schemeClr val="accent1"/>
          </a:solidFill>
          <a:ln w="6350" cap="flat" cmpd="sng" algn="ctr">
            <a:solidFill>
              <a:schemeClr val="tx1"/>
            </a:solidFill>
            <a:prstDash val="solid"/>
            <a:miter lim="800000"/>
            <a:headEnd type="none" w="med" len="med"/>
            <a:tailEnd type="none" w="med" len="med"/>
          </a:ln>
          <a:effectLst/>
        </p:spPr>
      </p:cxnSp>
      <p:sp>
        <p:nvSpPr>
          <p:cNvPr id="107" name="文本框 106">
            <a:extLst>
              <a:ext uri="{FF2B5EF4-FFF2-40B4-BE49-F238E27FC236}">
                <a16:creationId xmlns:a16="http://schemas.microsoft.com/office/drawing/2014/main" id="{E6EAB778-00C9-458B-AEDF-BBDF50AB6F02}"/>
              </a:ext>
            </a:extLst>
          </p:cNvPr>
          <p:cNvSpPr txBox="1"/>
          <p:nvPr/>
        </p:nvSpPr>
        <p:spPr>
          <a:xfrm>
            <a:off x="2279576" y="5815538"/>
            <a:ext cx="1368152" cy="400110"/>
          </a:xfrm>
          <a:prstGeom prst="rect">
            <a:avLst/>
          </a:prstGeom>
          <a:noFill/>
          <a:ln w="12700">
            <a:solidFill>
              <a:schemeClr val="tx1"/>
            </a:solidFill>
          </a:ln>
        </p:spPr>
        <p:txBody>
          <a:bodyPr wrap="square" rtlCol="0">
            <a:spAutoFit/>
          </a:bodyPr>
          <a:lstStyle/>
          <a:p>
            <a:r>
              <a:rPr lang="zh-CN" altLang="en-US" sz="2000" dirty="0"/>
              <a:t>特殊类型</a:t>
            </a:r>
          </a:p>
        </p:txBody>
      </p:sp>
      <p:sp>
        <p:nvSpPr>
          <p:cNvPr id="108" name="文本框 107">
            <a:extLst>
              <a:ext uri="{FF2B5EF4-FFF2-40B4-BE49-F238E27FC236}">
                <a16:creationId xmlns:a16="http://schemas.microsoft.com/office/drawing/2014/main" id="{C634D0E7-7D7C-4EC2-ACD0-637E81F95BC6}"/>
              </a:ext>
            </a:extLst>
          </p:cNvPr>
          <p:cNvSpPr txBox="1"/>
          <p:nvPr/>
        </p:nvSpPr>
        <p:spPr>
          <a:xfrm>
            <a:off x="5688077" y="3576180"/>
            <a:ext cx="1869288" cy="400110"/>
          </a:xfrm>
          <a:prstGeom prst="rect">
            <a:avLst/>
          </a:prstGeom>
          <a:noFill/>
          <a:ln w="12700">
            <a:noFill/>
          </a:ln>
        </p:spPr>
        <p:txBody>
          <a:bodyPr wrap="square" rtlCol="0">
            <a:spAutoFit/>
          </a:bodyPr>
          <a:lstStyle/>
          <a:p>
            <a:r>
              <a:rPr lang="en-US" altLang="zh-CN" sz="2000" dirty="0"/>
              <a:t>list(</a:t>
            </a:r>
            <a:r>
              <a:rPr lang="zh-CN" altLang="en-US" sz="2000" dirty="0"/>
              <a:t>列表）</a:t>
            </a:r>
          </a:p>
        </p:txBody>
      </p:sp>
      <p:sp>
        <p:nvSpPr>
          <p:cNvPr id="109" name="文本框 108">
            <a:extLst>
              <a:ext uri="{FF2B5EF4-FFF2-40B4-BE49-F238E27FC236}">
                <a16:creationId xmlns:a16="http://schemas.microsoft.com/office/drawing/2014/main" id="{EACF4DAE-1B7C-4F3D-98D4-899B5387B1A3}"/>
              </a:ext>
            </a:extLst>
          </p:cNvPr>
          <p:cNvSpPr txBox="1"/>
          <p:nvPr/>
        </p:nvSpPr>
        <p:spPr>
          <a:xfrm>
            <a:off x="5688077" y="4021498"/>
            <a:ext cx="1869288" cy="400110"/>
          </a:xfrm>
          <a:prstGeom prst="rect">
            <a:avLst/>
          </a:prstGeom>
          <a:noFill/>
          <a:ln w="12700">
            <a:noFill/>
          </a:ln>
        </p:spPr>
        <p:txBody>
          <a:bodyPr wrap="square" rtlCol="0">
            <a:spAutoFit/>
          </a:bodyPr>
          <a:lstStyle/>
          <a:p>
            <a:r>
              <a:rPr lang="en-US" altLang="zh-CN" sz="2000" dirty="0"/>
              <a:t>tuple(</a:t>
            </a:r>
            <a:r>
              <a:rPr lang="zh-CN" altLang="en-US" sz="2000" dirty="0"/>
              <a:t>元组）</a:t>
            </a:r>
          </a:p>
        </p:txBody>
      </p:sp>
      <p:sp>
        <p:nvSpPr>
          <p:cNvPr id="110" name="文本框 109">
            <a:extLst>
              <a:ext uri="{FF2B5EF4-FFF2-40B4-BE49-F238E27FC236}">
                <a16:creationId xmlns:a16="http://schemas.microsoft.com/office/drawing/2014/main" id="{566C6732-340A-4B77-9B15-2EE10608C36D}"/>
              </a:ext>
            </a:extLst>
          </p:cNvPr>
          <p:cNvSpPr txBox="1"/>
          <p:nvPr/>
        </p:nvSpPr>
        <p:spPr>
          <a:xfrm>
            <a:off x="5688077" y="4530150"/>
            <a:ext cx="1869288" cy="400110"/>
          </a:xfrm>
          <a:prstGeom prst="rect">
            <a:avLst/>
          </a:prstGeom>
          <a:noFill/>
          <a:ln w="12700">
            <a:noFill/>
          </a:ln>
        </p:spPr>
        <p:txBody>
          <a:bodyPr wrap="square" rtlCol="0">
            <a:spAutoFit/>
          </a:bodyPr>
          <a:lstStyle/>
          <a:p>
            <a:r>
              <a:rPr lang="en-US" altLang="zh-CN" sz="2000" dirty="0"/>
              <a:t>set(</a:t>
            </a:r>
            <a:r>
              <a:rPr lang="zh-CN" altLang="en-US" sz="2000" dirty="0"/>
              <a:t>集合）</a:t>
            </a:r>
          </a:p>
        </p:txBody>
      </p:sp>
      <p:sp>
        <p:nvSpPr>
          <p:cNvPr id="111" name="文本框 110">
            <a:extLst>
              <a:ext uri="{FF2B5EF4-FFF2-40B4-BE49-F238E27FC236}">
                <a16:creationId xmlns:a16="http://schemas.microsoft.com/office/drawing/2014/main" id="{BCBA143F-BBDB-4316-B5A4-3F3744610F29}"/>
              </a:ext>
            </a:extLst>
          </p:cNvPr>
          <p:cNvSpPr txBox="1"/>
          <p:nvPr/>
        </p:nvSpPr>
        <p:spPr>
          <a:xfrm>
            <a:off x="5688077" y="4998228"/>
            <a:ext cx="1869288" cy="400110"/>
          </a:xfrm>
          <a:prstGeom prst="rect">
            <a:avLst/>
          </a:prstGeom>
          <a:noFill/>
          <a:ln w="12700">
            <a:noFill/>
          </a:ln>
        </p:spPr>
        <p:txBody>
          <a:bodyPr wrap="square" rtlCol="0">
            <a:spAutoFit/>
          </a:bodyPr>
          <a:lstStyle/>
          <a:p>
            <a:r>
              <a:rPr lang="en-US" altLang="zh-CN" sz="2000" dirty="0" err="1"/>
              <a:t>dict</a:t>
            </a:r>
            <a:r>
              <a:rPr lang="en-US" altLang="zh-CN" sz="2000" dirty="0"/>
              <a:t>(</a:t>
            </a:r>
            <a:r>
              <a:rPr lang="zh-CN" altLang="en-US" sz="2000" dirty="0"/>
              <a:t>字典）</a:t>
            </a:r>
          </a:p>
        </p:txBody>
      </p:sp>
      <p:sp>
        <p:nvSpPr>
          <p:cNvPr id="112" name="椭圆 111">
            <a:extLst>
              <a:ext uri="{FF2B5EF4-FFF2-40B4-BE49-F238E27FC236}">
                <a16:creationId xmlns:a16="http://schemas.microsoft.com/office/drawing/2014/main" id="{02F12B70-34B1-4F0B-B1E6-E302A2641BA4}"/>
              </a:ext>
            </a:extLst>
          </p:cNvPr>
          <p:cNvSpPr/>
          <p:nvPr/>
        </p:nvSpPr>
        <p:spPr bwMode="auto">
          <a:xfrm>
            <a:off x="8043217" y="1169013"/>
            <a:ext cx="133160" cy="159985"/>
          </a:xfrm>
          <a:prstGeom prst="ellipse">
            <a:avLst/>
          </a:prstGeom>
          <a:solidFill>
            <a:srgbClr val="00B050"/>
          </a:solidFill>
          <a:ln w="6350" cap="flat" cmpd="sng" algn="ctr">
            <a:solidFill>
              <a:srgbClr val="9900FF"/>
            </a:solidFill>
            <a:prstDash val="solid"/>
            <a:miter lim="800000"/>
            <a:headEnd type="none" w="med" len="med"/>
            <a:tailEnd type="triangle" w="med" len="med"/>
          </a:ln>
          <a:effectLst/>
        </p:spPr>
        <p:txBody>
          <a:bodyPr vert="horz" wrap="none" lIns="45720" tIns="72009" rIns="45720" bIns="72009"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zh-CN" altLang="en-US" sz="1400" b="0" i="0" u="none" strike="noStrike" cap="none" normalizeH="0" baseline="0">
              <a:ln>
                <a:noFill/>
              </a:ln>
              <a:solidFill>
                <a:schemeClr val="tx1"/>
              </a:solidFill>
              <a:effectLst/>
              <a:latin typeface="Times New Roman" pitchFamily="18" charset="0"/>
              <a:ea typeface="华文楷体" pitchFamily="2" charset="-122"/>
            </a:endParaRPr>
          </a:p>
        </p:txBody>
      </p:sp>
      <p:sp>
        <p:nvSpPr>
          <p:cNvPr id="113" name="文本框 112">
            <a:extLst>
              <a:ext uri="{FF2B5EF4-FFF2-40B4-BE49-F238E27FC236}">
                <a16:creationId xmlns:a16="http://schemas.microsoft.com/office/drawing/2014/main" id="{7568B0FF-9447-40A5-AE61-96774DA347D0}"/>
              </a:ext>
            </a:extLst>
          </p:cNvPr>
          <p:cNvSpPr txBox="1"/>
          <p:nvPr/>
        </p:nvSpPr>
        <p:spPr>
          <a:xfrm>
            <a:off x="8555235" y="1052539"/>
            <a:ext cx="1849137" cy="400110"/>
          </a:xfrm>
          <a:prstGeom prst="rect">
            <a:avLst/>
          </a:prstGeom>
          <a:noFill/>
          <a:ln w="12700">
            <a:noFill/>
          </a:ln>
        </p:spPr>
        <p:txBody>
          <a:bodyPr wrap="square" rtlCol="0">
            <a:spAutoFit/>
          </a:bodyPr>
          <a:lstStyle/>
          <a:p>
            <a:pPr algn="l"/>
            <a:r>
              <a:rPr lang="en-US" altLang="zh-CN" sz="2000" dirty="0"/>
              <a:t>100</a:t>
            </a:r>
            <a:r>
              <a:rPr lang="zh-CN" altLang="en-US" sz="2000" dirty="0"/>
              <a:t>、</a:t>
            </a:r>
            <a:r>
              <a:rPr lang="en-US" altLang="zh-CN" sz="2000" dirty="0"/>
              <a:t>0</a:t>
            </a:r>
            <a:r>
              <a:rPr lang="zh-CN" altLang="en-US" sz="2000" dirty="0"/>
              <a:t>、</a:t>
            </a:r>
            <a:r>
              <a:rPr lang="en-US" altLang="zh-CN" sz="2000" dirty="0"/>
              <a:t>-100</a:t>
            </a:r>
            <a:endParaRPr lang="zh-CN" altLang="en-US" sz="2000" dirty="0"/>
          </a:p>
        </p:txBody>
      </p:sp>
      <p:sp>
        <p:nvSpPr>
          <p:cNvPr id="135" name="椭圆 134">
            <a:extLst>
              <a:ext uri="{FF2B5EF4-FFF2-40B4-BE49-F238E27FC236}">
                <a16:creationId xmlns:a16="http://schemas.microsoft.com/office/drawing/2014/main" id="{1E8A8EBF-08ED-423A-9741-E0507B05CE1A}"/>
              </a:ext>
            </a:extLst>
          </p:cNvPr>
          <p:cNvSpPr/>
          <p:nvPr/>
        </p:nvSpPr>
        <p:spPr bwMode="auto">
          <a:xfrm>
            <a:off x="8043217" y="1849642"/>
            <a:ext cx="133160" cy="159985"/>
          </a:xfrm>
          <a:prstGeom prst="ellipse">
            <a:avLst/>
          </a:prstGeom>
          <a:solidFill>
            <a:srgbClr val="00B050"/>
          </a:solidFill>
          <a:ln w="6350" cap="flat" cmpd="sng" algn="ctr">
            <a:solidFill>
              <a:srgbClr val="9900FF"/>
            </a:solidFill>
            <a:prstDash val="solid"/>
            <a:miter lim="800000"/>
            <a:headEnd type="none" w="med" len="med"/>
            <a:tailEnd type="triangle" w="med" len="med"/>
          </a:ln>
          <a:effectLst/>
        </p:spPr>
        <p:txBody>
          <a:bodyPr vert="horz" wrap="none" lIns="45720" tIns="72009" rIns="45720" bIns="72009"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zh-CN" altLang="en-US" sz="1400" b="0" i="0" u="none" strike="noStrike" cap="none" normalizeH="0" baseline="0">
              <a:ln>
                <a:noFill/>
              </a:ln>
              <a:solidFill>
                <a:schemeClr val="tx1"/>
              </a:solidFill>
              <a:effectLst/>
              <a:latin typeface="Times New Roman" pitchFamily="18" charset="0"/>
              <a:ea typeface="华文楷体" pitchFamily="2" charset="-122"/>
            </a:endParaRPr>
          </a:p>
        </p:txBody>
      </p:sp>
      <p:sp>
        <p:nvSpPr>
          <p:cNvPr id="136" name="文本框 135">
            <a:extLst>
              <a:ext uri="{FF2B5EF4-FFF2-40B4-BE49-F238E27FC236}">
                <a16:creationId xmlns:a16="http://schemas.microsoft.com/office/drawing/2014/main" id="{E6BFA55B-13F2-4FD4-8D41-A7D6F7135CE8}"/>
              </a:ext>
            </a:extLst>
          </p:cNvPr>
          <p:cNvSpPr txBox="1"/>
          <p:nvPr/>
        </p:nvSpPr>
        <p:spPr>
          <a:xfrm>
            <a:off x="8260595" y="1743328"/>
            <a:ext cx="3111435" cy="400110"/>
          </a:xfrm>
          <a:prstGeom prst="rect">
            <a:avLst/>
          </a:prstGeom>
          <a:noFill/>
          <a:ln w="12700">
            <a:noFill/>
          </a:ln>
        </p:spPr>
        <p:txBody>
          <a:bodyPr wrap="square" rtlCol="0">
            <a:spAutoFit/>
          </a:bodyPr>
          <a:lstStyle/>
          <a:p>
            <a:pPr algn="l"/>
            <a:r>
              <a:rPr lang="en-US" altLang="zh-CN" sz="2000" dirty="0"/>
              <a:t>3.14</a:t>
            </a:r>
            <a:r>
              <a:rPr lang="zh-CN" altLang="en-US" sz="2000" dirty="0"/>
              <a:t>、</a:t>
            </a:r>
            <a:r>
              <a:rPr lang="en-US" altLang="zh-CN" sz="2000" dirty="0"/>
              <a:t>0.00</a:t>
            </a:r>
            <a:r>
              <a:rPr lang="zh-CN" altLang="en-US" sz="2000" dirty="0"/>
              <a:t>、</a:t>
            </a:r>
            <a:r>
              <a:rPr lang="en-US" altLang="zh-CN" sz="2000" dirty="0"/>
              <a:t>3.14e-2</a:t>
            </a:r>
            <a:endParaRPr lang="zh-CN" altLang="en-US" sz="2000" dirty="0"/>
          </a:p>
        </p:txBody>
      </p:sp>
      <p:sp>
        <p:nvSpPr>
          <p:cNvPr id="137" name="椭圆 136">
            <a:extLst>
              <a:ext uri="{FF2B5EF4-FFF2-40B4-BE49-F238E27FC236}">
                <a16:creationId xmlns:a16="http://schemas.microsoft.com/office/drawing/2014/main" id="{98587079-E232-4943-8562-A9A4FAE68A01}"/>
              </a:ext>
            </a:extLst>
          </p:cNvPr>
          <p:cNvSpPr/>
          <p:nvPr/>
        </p:nvSpPr>
        <p:spPr bwMode="auto">
          <a:xfrm>
            <a:off x="8043217" y="2306933"/>
            <a:ext cx="133160" cy="159985"/>
          </a:xfrm>
          <a:prstGeom prst="ellipse">
            <a:avLst/>
          </a:prstGeom>
          <a:solidFill>
            <a:srgbClr val="00B050"/>
          </a:solidFill>
          <a:ln w="6350" cap="flat" cmpd="sng" algn="ctr">
            <a:solidFill>
              <a:srgbClr val="9900FF"/>
            </a:solidFill>
            <a:prstDash val="solid"/>
            <a:miter lim="800000"/>
            <a:headEnd type="none" w="med" len="med"/>
            <a:tailEnd type="triangle" w="med" len="med"/>
          </a:ln>
          <a:effectLst/>
        </p:spPr>
        <p:txBody>
          <a:bodyPr vert="horz" wrap="none" lIns="45720" tIns="72009" rIns="45720" bIns="72009"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zh-CN" altLang="en-US" sz="1400" b="0" i="0" u="none" strike="noStrike" cap="none" normalizeH="0" baseline="0">
              <a:ln>
                <a:noFill/>
              </a:ln>
              <a:solidFill>
                <a:schemeClr val="tx1"/>
              </a:solidFill>
              <a:effectLst/>
              <a:latin typeface="Times New Roman" pitchFamily="18" charset="0"/>
              <a:ea typeface="华文楷体" pitchFamily="2" charset="-122"/>
            </a:endParaRPr>
          </a:p>
        </p:txBody>
      </p:sp>
      <p:sp>
        <p:nvSpPr>
          <p:cNvPr id="138" name="文本框 137">
            <a:extLst>
              <a:ext uri="{FF2B5EF4-FFF2-40B4-BE49-F238E27FC236}">
                <a16:creationId xmlns:a16="http://schemas.microsoft.com/office/drawing/2014/main" id="{535ED88F-4C0A-430B-A327-D783E9727509}"/>
              </a:ext>
            </a:extLst>
          </p:cNvPr>
          <p:cNvSpPr txBox="1"/>
          <p:nvPr/>
        </p:nvSpPr>
        <p:spPr>
          <a:xfrm>
            <a:off x="8260595" y="2200619"/>
            <a:ext cx="3111435" cy="400110"/>
          </a:xfrm>
          <a:prstGeom prst="rect">
            <a:avLst/>
          </a:prstGeom>
          <a:noFill/>
          <a:ln w="12700">
            <a:noFill/>
          </a:ln>
        </p:spPr>
        <p:txBody>
          <a:bodyPr wrap="square" rtlCol="0">
            <a:spAutoFit/>
          </a:bodyPr>
          <a:lstStyle/>
          <a:p>
            <a:pPr algn="l"/>
            <a:r>
              <a:rPr lang="en-US" altLang="zh-CN" sz="2000" dirty="0"/>
              <a:t>2+3j</a:t>
            </a:r>
            <a:r>
              <a:rPr lang="zh-CN" altLang="en-US" sz="2000" dirty="0"/>
              <a:t>、</a:t>
            </a:r>
            <a:r>
              <a:rPr lang="en-US" altLang="zh-CN" sz="2000" dirty="0"/>
              <a:t>0.5+0.9j</a:t>
            </a:r>
            <a:endParaRPr lang="zh-CN" altLang="en-US" sz="2000" dirty="0"/>
          </a:p>
        </p:txBody>
      </p:sp>
      <p:sp>
        <p:nvSpPr>
          <p:cNvPr id="139" name="椭圆 138">
            <a:extLst>
              <a:ext uri="{FF2B5EF4-FFF2-40B4-BE49-F238E27FC236}">
                <a16:creationId xmlns:a16="http://schemas.microsoft.com/office/drawing/2014/main" id="{FE195985-B772-41F0-AAA6-DF6BF124E425}"/>
              </a:ext>
            </a:extLst>
          </p:cNvPr>
          <p:cNvSpPr/>
          <p:nvPr/>
        </p:nvSpPr>
        <p:spPr bwMode="auto">
          <a:xfrm>
            <a:off x="8043217" y="2855601"/>
            <a:ext cx="133160" cy="159985"/>
          </a:xfrm>
          <a:prstGeom prst="ellipse">
            <a:avLst/>
          </a:prstGeom>
          <a:solidFill>
            <a:srgbClr val="00B050"/>
          </a:solidFill>
          <a:ln w="6350" cap="flat" cmpd="sng" algn="ctr">
            <a:solidFill>
              <a:srgbClr val="9900FF"/>
            </a:solidFill>
            <a:prstDash val="solid"/>
            <a:miter lim="800000"/>
            <a:headEnd type="none" w="med" len="med"/>
            <a:tailEnd type="triangle" w="med" len="med"/>
          </a:ln>
          <a:effectLst/>
        </p:spPr>
        <p:txBody>
          <a:bodyPr vert="horz" wrap="none" lIns="45720" tIns="72009" rIns="45720" bIns="72009"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zh-CN" altLang="en-US" sz="1400" b="0" i="0" u="none" strike="noStrike" cap="none" normalizeH="0" baseline="0">
              <a:ln>
                <a:noFill/>
              </a:ln>
              <a:solidFill>
                <a:schemeClr val="tx1"/>
              </a:solidFill>
              <a:effectLst/>
              <a:latin typeface="Times New Roman" pitchFamily="18" charset="0"/>
              <a:ea typeface="华文楷体" pitchFamily="2" charset="-122"/>
            </a:endParaRPr>
          </a:p>
        </p:txBody>
      </p:sp>
      <p:sp>
        <p:nvSpPr>
          <p:cNvPr id="140" name="文本框 139">
            <a:extLst>
              <a:ext uri="{FF2B5EF4-FFF2-40B4-BE49-F238E27FC236}">
                <a16:creationId xmlns:a16="http://schemas.microsoft.com/office/drawing/2014/main" id="{F8FB4260-10DD-4CCF-8C65-43540FED441E}"/>
              </a:ext>
            </a:extLst>
          </p:cNvPr>
          <p:cNvSpPr txBox="1"/>
          <p:nvPr/>
        </p:nvSpPr>
        <p:spPr>
          <a:xfrm>
            <a:off x="8260595" y="2749287"/>
            <a:ext cx="3111435" cy="400110"/>
          </a:xfrm>
          <a:prstGeom prst="rect">
            <a:avLst/>
          </a:prstGeom>
          <a:noFill/>
          <a:ln w="12700">
            <a:noFill/>
          </a:ln>
        </p:spPr>
        <p:txBody>
          <a:bodyPr wrap="square" rtlCol="0">
            <a:spAutoFit/>
          </a:bodyPr>
          <a:lstStyle/>
          <a:p>
            <a:pPr algn="l"/>
            <a:r>
              <a:rPr lang="en-US" altLang="zh-CN" sz="2000" dirty="0"/>
              <a:t>True</a:t>
            </a:r>
            <a:r>
              <a:rPr lang="zh-CN" altLang="en-US" sz="2000" dirty="0"/>
              <a:t>、</a:t>
            </a:r>
            <a:r>
              <a:rPr lang="en-US" altLang="zh-CN" sz="2000" dirty="0"/>
              <a:t>False</a:t>
            </a:r>
            <a:endParaRPr lang="zh-CN" altLang="en-US" sz="2000" dirty="0"/>
          </a:p>
        </p:txBody>
      </p:sp>
      <p:sp>
        <p:nvSpPr>
          <p:cNvPr id="141" name="椭圆 140">
            <a:extLst>
              <a:ext uri="{FF2B5EF4-FFF2-40B4-BE49-F238E27FC236}">
                <a16:creationId xmlns:a16="http://schemas.microsoft.com/office/drawing/2014/main" id="{005E42A8-D67C-4145-8618-746FFBD7D85D}"/>
              </a:ext>
            </a:extLst>
          </p:cNvPr>
          <p:cNvSpPr/>
          <p:nvPr/>
        </p:nvSpPr>
        <p:spPr bwMode="auto">
          <a:xfrm>
            <a:off x="8032055" y="3282311"/>
            <a:ext cx="133160" cy="159985"/>
          </a:xfrm>
          <a:prstGeom prst="ellipse">
            <a:avLst/>
          </a:prstGeom>
          <a:solidFill>
            <a:srgbClr val="00B050"/>
          </a:solidFill>
          <a:ln w="6350" cap="flat" cmpd="sng" algn="ctr">
            <a:solidFill>
              <a:srgbClr val="9900FF"/>
            </a:solidFill>
            <a:prstDash val="solid"/>
            <a:miter lim="800000"/>
            <a:headEnd type="none" w="med" len="med"/>
            <a:tailEnd type="triangle" w="med" len="med"/>
          </a:ln>
          <a:effectLst/>
        </p:spPr>
        <p:txBody>
          <a:bodyPr vert="horz" wrap="none" lIns="45720" tIns="72009" rIns="45720" bIns="72009"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zh-CN" altLang="en-US" sz="1400" b="0" i="0" u="none" strike="noStrike" cap="none" normalizeH="0" baseline="0">
              <a:ln>
                <a:noFill/>
              </a:ln>
              <a:solidFill>
                <a:schemeClr val="tx1"/>
              </a:solidFill>
              <a:effectLst/>
              <a:latin typeface="Times New Roman" pitchFamily="18" charset="0"/>
              <a:ea typeface="华文楷体" pitchFamily="2" charset="-122"/>
            </a:endParaRPr>
          </a:p>
        </p:txBody>
      </p:sp>
      <p:sp>
        <p:nvSpPr>
          <p:cNvPr id="142" name="文本框 141">
            <a:extLst>
              <a:ext uri="{FF2B5EF4-FFF2-40B4-BE49-F238E27FC236}">
                <a16:creationId xmlns:a16="http://schemas.microsoft.com/office/drawing/2014/main" id="{10E5941A-E1EF-4557-8292-7542F9EC461B}"/>
              </a:ext>
            </a:extLst>
          </p:cNvPr>
          <p:cNvSpPr txBox="1"/>
          <p:nvPr/>
        </p:nvSpPr>
        <p:spPr>
          <a:xfrm>
            <a:off x="8249433" y="3175997"/>
            <a:ext cx="3692125" cy="400110"/>
          </a:xfrm>
          <a:prstGeom prst="rect">
            <a:avLst/>
          </a:prstGeom>
          <a:noFill/>
          <a:ln w="12700">
            <a:noFill/>
          </a:ln>
        </p:spPr>
        <p:txBody>
          <a:bodyPr wrap="square" rtlCol="0">
            <a:spAutoFit/>
          </a:bodyPr>
          <a:lstStyle/>
          <a:p>
            <a:pPr algn="l"/>
            <a:r>
              <a:rPr lang="en-US" altLang="zh-CN" sz="2000" dirty="0"/>
              <a:t>'123'</a:t>
            </a:r>
            <a:r>
              <a:rPr lang="zh-CN" altLang="en-US" sz="2000" dirty="0"/>
              <a:t>、</a:t>
            </a:r>
            <a:r>
              <a:rPr lang="en-US" altLang="zh-CN" sz="2000" dirty="0">
                <a:latin typeface="Microsoft YaHei UI" panose="020B0503020204020204" pitchFamily="34" charset="-122"/>
                <a:ea typeface="Microsoft YaHei UI" panose="020B0503020204020204" pitchFamily="34" charset="-122"/>
              </a:rPr>
              <a:t>“</a:t>
            </a:r>
            <a:r>
              <a:rPr lang="en-US" altLang="zh-CN" sz="2000" dirty="0" err="1"/>
              <a:t>abc</a:t>
            </a:r>
            <a:r>
              <a:rPr lang="en-US" altLang="zh-CN" sz="2000" dirty="0">
                <a:latin typeface="Microsoft YaHei UI" panose="020B0503020204020204" pitchFamily="34" charset="-122"/>
                <a:ea typeface="Microsoft YaHei UI" panose="020B0503020204020204" pitchFamily="34" charset="-122"/>
              </a:rPr>
              <a:t>“</a:t>
            </a:r>
            <a:r>
              <a:rPr lang="zh-CN" altLang="en-US" sz="2000" dirty="0">
                <a:latin typeface="Microsoft YaHei UI" panose="020B0503020204020204" pitchFamily="34" charset="-122"/>
                <a:ea typeface="Microsoft YaHei UI" panose="020B0503020204020204" pitchFamily="34" charset="-122"/>
              </a:rPr>
              <a:t>、</a:t>
            </a:r>
            <a:r>
              <a:rPr lang="en-US" altLang="zh-CN" sz="2000" dirty="0">
                <a:latin typeface="Microsoft YaHei UI" panose="020B0503020204020204" pitchFamily="34" charset="-122"/>
                <a:ea typeface="Microsoft YaHei UI" panose="020B0503020204020204" pitchFamily="34" charset="-122"/>
              </a:rPr>
              <a:t>‘’‘Python^_^ ‘’‘</a:t>
            </a:r>
            <a:endParaRPr lang="zh-CN" altLang="en-US" sz="2000" dirty="0"/>
          </a:p>
        </p:txBody>
      </p:sp>
      <p:sp>
        <p:nvSpPr>
          <p:cNvPr id="143" name="椭圆 142">
            <a:extLst>
              <a:ext uri="{FF2B5EF4-FFF2-40B4-BE49-F238E27FC236}">
                <a16:creationId xmlns:a16="http://schemas.microsoft.com/office/drawing/2014/main" id="{33C388F0-65BA-4658-89BB-6C2B1ED07ECA}"/>
              </a:ext>
            </a:extLst>
          </p:cNvPr>
          <p:cNvSpPr/>
          <p:nvPr/>
        </p:nvSpPr>
        <p:spPr bwMode="auto">
          <a:xfrm>
            <a:off x="8043217" y="3719086"/>
            <a:ext cx="133160" cy="159985"/>
          </a:xfrm>
          <a:prstGeom prst="ellipse">
            <a:avLst/>
          </a:prstGeom>
          <a:solidFill>
            <a:srgbClr val="00B050"/>
          </a:solidFill>
          <a:ln w="6350" cap="flat" cmpd="sng" algn="ctr">
            <a:solidFill>
              <a:srgbClr val="9900FF"/>
            </a:solidFill>
            <a:prstDash val="solid"/>
            <a:miter lim="800000"/>
            <a:headEnd type="none" w="med" len="med"/>
            <a:tailEnd type="triangle" w="med" len="med"/>
          </a:ln>
          <a:effectLst/>
        </p:spPr>
        <p:txBody>
          <a:bodyPr vert="horz" wrap="none" lIns="45720" tIns="72009" rIns="45720" bIns="72009"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zh-CN" altLang="en-US" sz="1400" b="0" i="0" u="none" strike="noStrike" cap="none" normalizeH="0" baseline="0">
              <a:ln>
                <a:noFill/>
              </a:ln>
              <a:solidFill>
                <a:schemeClr val="tx1"/>
              </a:solidFill>
              <a:effectLst/>
              <a:latin typeface="Times New Roman" pitchFamily="18" charset="0"/>
              <a:ea typeface="华文楷体" pitchFamily="2" charset="-122"/>
            </a:endParaRPr>
          </a:p>
        </p:txBody>
      </p:sp>
      <p:sp>
        <p:nvSpPr>
          <p:cNvPr id="144" name="文本框 143">
            <a:extLst>
              <a:ext uri="{FF2B5EF4-FFF2-40B4-BE49-F238E27FC236}">
                <a16:creationId xmlns:a16="http://schemas.microsoft.com/office/drawing/2014/main" id="{543CA48C-A094-4445-B9B4-4C04BDE59070}"/>
              </a:ext>
            </a:extLst>
          </p:cNvPr>
          <p:cNvSpPr txBox="1"/>
          <p:nvPr/>
        </p:nvSpPr>
        <p:spPr>
          <a:xfrm>
            <a:off x="8260595" y="3612772"/>
            <a:ext cx="3111435" cy="400110"/>
          </a:xfrm>
          <a:prstGeom prst="rect">
            <a:avLst/>
          </a:prstGeom>
          <a:noFill/>
          <a:ln w="12700">
            <a:noFill/>
          </a:ln>
        </p:spPr>
        <p:txBody>
          <a:bodyPr wrap="square" rtlCol="0">
            <a:spAutoFit/>
          </a:bodyPr>
          <a:lstStyle/>
          <a:p>
            <a:pPr algn="l"/>
            <a:r>
              <a:rPr lang="en-US" altLang="zh-CN" sz="2000" dirty="0"/>
              <a:t>[3,4.5,’abc’,[1,2,3]]</a:t>
            </a:r>
            <a:endParaRPr lang="zh-CN" altLang="en-US" sz="2000" dirty="0"/>
          </a:p>
        </p:txBody>
      </p:sp>
      <p:sp>
        <p:nvSpPr>
          <p:cNvPr id="145" name="椭圆 144">
            <a:extLst>
              <a:ext uri="{FF2B5EF4-FFF2-40B4-BE49-F238E27FC236}">
                <a16:creationId xmlns:a16="http://schemas.microsoft.com/office/drawing/2014/main" id="{DFF3BB75-649B-438D-9AB6-43088DAD5269}"/>
              </a:ext>
            </a:extLst>
          </p:cNvPr>
          <p:cNvSpPr/>
          <p:nvPr/>
        </p:nvSpPr>
        <p:spPr bwMode="auto">
          <a:xfrm>
            <a:off x="8054695" y="4166155"/>
            <a:ext cx="133160" cy="159985"/>
          </a:xfrm>
          <a:prstGeom prst="ellipse">
            <a:avLst/>
          </a:prstGeom>
          <a:solidFill>
            <a:srgbClr val="00B050"/>
          </a:solidFill>
          <a:ln w="6350" cap="flat" cmpd="sng" algn="ctr">
            <a:solidFill>
              <a:srgbClr val="9900FF"/>
            </a:solidFill>
            <a:prstDash val="solid"/>
            <a:miter lim="800000"/>
            <a:headEnd type="none" w="med" len="med"/>
            <a:tailEnd type="triangle" w="med" len="med"/>
          </a:ln>
          <a:effectLst/>
        </p:spPr>
        <p:txBody>
          <a:bodyPr vert="horz" wrap="none" lIns="45720" tIns="72009" rIns="45720" bIns="72009"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zh-CN" altLang="en-US" sz="1400" b="0" i="0" u="none" strike="noStrike" cap="none" normalizeH="0" baseline="0">
              <a:ln>
                <a:noFill/>
              </a:ln>
              <a:solidFill>
                <a:schemeClr val="tx1"/>
              </a:solidFill>
              <a:effectLst/>
              <a:latin typeface="Times New Roman" pitchFamily="18" charset="0"/>
              <a:ea typeface="华文楷体" pitchFamily="2" charset="-122"/>
            </a:endParaRPr>
          </a:p>
        </p:txBody>
      </p:sp>
      <p:sp>
        <p:nvSpPr>
          <p:cNvPr id="146" name="文本框 145">
            <a:extLst>
              <a:ext uri="{FF2B5EF4-FFF2-40B4-BE49-F238E27FC236}">
                <a16:creationId xmlns:a16="http://schemas.microsoft.com/office/drawing/2014/main" id="{BF85EBA0-93AC-4F1E-A925-467FA8B913FE}"/>
              </a:ext>
            </a:extLst>
          </p:cNvPr>
          <p:cNvSpPr txBox="1"/>
          <p:nvPr/>
        </p:nvSpPr>
        <p:spPr>
          <a:xfrm>
            <a:off x="8272073" y="4059841"/>
            <a:ext cx="3111435" cy="400110"/>
          </a:xfrm>
          <a:prstGeom prst="rect">
            <a:avLst/>
          </a:prstGeom>
          <a:noFill/>
          <a:ln w="12700">
            <a:noFill/>
          </a:ln>
        </p:spPr>
        <p:txBody>
          <a:bodyPr wrap="square" rtlCol="0">
            <a:spAutoFit/>
          </a:bodyPr>
          <a:lstStyle/>
          <a:p>
            <a:pPr algn="l"/>
            <a:r>
              <a:rPr lang="en-US" altLang="zh-CN" sz="2000" dirty="0"/>
              <a:t>(3,4.5,’abc’,True)</a:t>
            </a:r>
            <a:endParaRPr lang="zh-CN" altLang="en-US" sz="2000" dirty="0"/>
          </a:p>
        </p:txBody>
      </p:sp>
      <p:sp>
        <p:nvSpPr>
          <p:cNvPr id="147" name="椭圆 146">
            <a:extLst>
              <a:ext uri="{FF2B5EF4-FFF2-40B4-BE49-F238E27FC236}">
                <a16:creationId xmlns:a16="http://schemas.microsoft.com/office/drawing/2014/main" id="{DDF76A81-1CAA-4F03-A826-A1057F72FE27}"/>
              </a:ext>
            </a:extLst>
          </p:cNvPr>
          <p:cNvSpPr/>
          <p:nvPr/>
        </p:nvSpPr>
        <p:spPr bwMode="auto">
          <a:xfrm>
            <a:off x="8054695" y="4642955"/>
            <a:ext cx="133160" cy="159985"/>
          </a:xfrm>
          <a:prstGeom prst="ellipse">
            <a:avLst/>
          </a:prstGeom>
          <a:solidFill>
            <a:srgbClr val="00B050"/>
          </a:solidFill>
          <a:ln w="6350" cap="flat" cmpd="sng" algn="ctr">
            <a:solidFill>
              <a:srgbClr val="9900FF"/>
            </a:solidFill>
            <a:prstDash val="solid"/>
            <a:miter lim="800000"/>
            <a:headEnd type="none" w="med" len="med"/>
            <a:tailEnd type="triangle" w="med" len="med"/>
          </a:ln>
          <a:effectLst/>
        </p:spPr>
        <p:txBody>
          <a:bodyPr vert="horz" wrap="none" lIns="45720" tIns="72009" rIns="45720" bIns="72009"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zh-CN" altLang="en-US" sz="1400" b="0" i="0" u="none" strike="noStrike" cap="none" normalizeH="0" baseline="0">
              <a:ln>
                <a:noFill/>
              </a:ln>
              <a:solidFill>
                <a:schemeClr val="tx1"/>
              </a:solidFill>
              <a:effectLst/>
              <a:latin typeface="Times New Roman" pitchFamily="18" charset="0"/>
              <a:ea typeface="华文楷体" pitchFamily="2" charset="-122"/>
            </a:endParaRPr>
          </a:p>
        </p:txBody>
      </p:sp>
      <p:sp>
        <p:nvSpPr>
          <p:cNvPr id="148" name="文本框 147">
            <a:extLst>
              <a:ext uri="{FF2B5EF4-FFF2-40B4-BE49-F238E27FC236}">
                <a16:creationId xmlns:a16="http://schemas.microsoft.com/office/drawing/2014/main" id="{50FDE4FD-8B44-4007-88B5-0CF9310100F9}"/>
              </a:ext>
            </a:extLst>
          </p:cNvPr>
          <p:cNvSpPr txBox="1"/>
          <p:nvPr/>
        </p:nvSpPr>
        <p:spPr>
          <a:xfrm>
            <a:off x="8272073" y="4536641"/>
            <a:ext cx="3111435" cy="400110"/>
          </a:xfrm>
          <a:prstGeom prst="rect">
            <a:avLst/>
          </a:prstGeom>
          <a:noFill/>
          <a:ln w="12700">
            <a:noFill/>
          </a:ln>
        </p:spPr>
        <p:txBody>
          <a:bodyPr wrap="square" rtlCol="0">
            <a:spAutoFit/>
          </a:bodyPr>
          <a:lstStyle/>
          <a:p>
            <a:pPr algn="l"/>
            <a:r>
              <a:rPr lang="en-US" altLang="zh-CN" sz="2000" dirty="0"/>
              <a:t>{3,4.5,’abc’,True}</a:t>
            </a:r>
            <a:endParaRPr lang="zh-CN" altLang="en-US" sz="2000" dirty="0"/>
          </a:p>
        </p:txBody>
      </p:sp>
      <p:sp>
        <p:nvSpPr>
          <p:cNvPr id="149" name="椭圆 148">
            <a:extLst>
              <a:ext uri="{FF2B5EF4-FFF2-40B4-BE49-F238E27FC236}">
                <a16:creationId xmlns:a16="http://schemas.microsoft.com/office/drawing/2014/main" id="{96096F29-2D4A-4E55-A2B8-4674591695D8}"/>
              </a:ext>
            </a:extLst>
          </p:cNvPr>
          <p:cNvSpPr/>
          <p:nvPr/>
        </p:nvSpPr>
        <p:spPr bwMode="auto">
          <a:xfrm>
            <a:off x="8043217" y="5133997"/>
            <a:ext cx="133160" cy="159985"/>
          </a:xfrm>
          <a:prstGeom prst="ellipse">
            <a:avLst/>
          </a:prstGeom>
          <a:solidFill>
            <a:srgbClr val="00B050"/>
          </a:solidFill>
          <a:ln w="6350" cap="flat" cmpd="sng" algn="ctr">
            <a:solidFill>
              <a:srgbClr val="9900FF"/>
            </a:solidFill>
            <a:prstDash val="solid"/>
            <a:miter lim="800000"/>
            <a:headEnd type="none" w="med" len="med"/>
            <a:tailEnd type="triangle" w="med" len="med"/>
          </a:ln>
          <a:effectLst/>
        </p:spPr>
        <p:txBody>
          <a:bodyPr vert="horz" wrap="none" lIns="45720" tIns="72009" rIns="45720" bIns="72009"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zh-CN" altLang="en-US" sz="1400" b="0" i="0" u="none" strike="noStrike" cap="none" normalizeH="0" baseline="0">
              <a:ln>
                <a:noFill/>
              </a:ln>
              <a:solidFill>
                <a:schemeClr val="tx1"/>
              </a:solidFill>
              <a:effectLst/>
              <a:latin typeface="Times New Roman" pitchFamily="18" charset="0"/>
              <a:ea typeface="华文楷体" pitchFamily="2" charset="-122"/>
            </a:endParaRPr>
          </a:p>
        </p:txBody>
      </p:sp>
      <p:sp>
        <p:nvSpPr>
          <p:cNvPr id="150" name="文本框 149">
            <a:extLst>
              <a:ext uri="{FF2B5EF4-FFF2-40B4-BE49-F238E27FC236}">
                <a16:creationId xmlns:a16="http://schemas.microsoft.com/office/drawing/2014/main" id="{B59F3F66-445A-4879-BE97-D55A7BA3706E}"/>
              </a:ext>
            </a:extLst>
          </p:cNvPr>
          <p:cNvSpPr txBox="1"/>
          <p:nvPr/>
        </p:nvSpPr>
        <p:spPr>
          <a:xfrm>
            <a:off x="8260596" y="4985672"/>
            <a:ext cx="3226214" cy="400110"/>
          </a:xfrm>
          <a:prstGeom prst="rect">
            <a:avLst/>
          </a:prstGeom>
          <a:noFill/>
          <a:ln w="12700">
            <a:noFill/>
          </a:ln>
        </p:spPr>
        <p:txBody>
          <a:bodyPr wrap="square" rtlCol="0">
            <a:spAutoFit/>
          </a:bodyPr>
          <a:lstStyle/>
          <a:p>
            <a:pPr algn="l"/>
            <a:r>
              <a:rPr lang="en-US" altLang="zh-CN" sz="2000" dirty="0"/>
              <a:t>{'1801':'</a:t>
            </a:r>
            <a:r>
              <a:rPr lang="zh-CN" altLang="zh-CN" sz="2000" dirty="0"/>
              <a:t>张三</a:t>
            </a:r>
            <a:r>
              <a:rPr lang="en-US" altLang="zh-CN" sz="2000" dirty="0"/>
              <a:t>', '1802':'</a:t>
            </a:r>
            <a:r>
              <a:rPr lang="zh-CN" altLang="zh-CN" sz="2000" dirty="0"/>
              <a:t>徐虎</a:t>
            </a:r>
            <a:r>
              <a:rPr lang="en-US" altLang="zh-CN" sz="2000" dirty="0"/>
              <a:t>’}</a:t>
            </a:r>
            <a:endParaRPr lang="zh-CN" altLang="en-US" sz="2000" dirty="0"/>
          </a:p>
        </p:txBody>
      </p:sp>
    </p:spTree>
    <p:extLst>
      <p:ext uri="{BB962C8B-B14F-4D97-AF65-F5344CB8AC3E}">
        <p14:creationId xmlns:p14="http://schemas.microsoft.com/office/powerpoint/2010/main" val="271491952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zh-CN" dirty="0"/>
              <a:t>数据类型、运算符与表达式</a:t>
            </a:r>
            <a:endParaRPr lang="zh-CN" altLang="en-US" dirty="0"/>
          </a:p>
        </p:txBody>
      </p:sp>
      <p:sp>
        <p:nvSpPr>
          <p:cNvPr id="3" name="内容占位符 2"/>
          <p:cNvSpPr>
            <a:spLocks noGrp="1"/>
          </p:cNvSpPr>
          <p:nvPr>
            <p:ph idx="1"/>
          </p:nvPr>
        </p:nvSpPr>
        <p:spPr>
          <a:xfrm>
            <a:off x="334434" y="1124744"/>
            <a:ext cx="11523135" cy="4680519"/>
          </a:xfrm>
        </p:spPr>
        <p:txBody>
          <a:bodyPr>
            <a:normAutofit/>
          </a:bodyPr>
          <a:lstStyle/>
          <a:p>
            <a:r>
              <a:rPr lang="en-US" altLang="zh-CN" b="1" dirty="0"/>
              <a:t>2.3.1 </a:t>
            </a:r>
            <a:r>
              <a:rPr lang="zh-CN" altLang="zh-CN" b="1" dirty="0"/>
              <a:t>数据类型</a:t>
            </a:r>
            <a:endParaRPr lang="en-US" altLang="zh-CN" b="1" dirty="0"/>
          </a:p>
          <a:p>
            <a:pPr lvl="1"/>
            <a:r>
              <a:rPr lang="en-US" altLang="zh-CN" dirty="0"/>
              <a:t>Python</a:t>
            </a:r>
            <a:r>
              <a:rPr lang="zh-CN" altLang="zh-CN" dirty="0"/>
              <a:t>语言中提供了几种数据类型，如数值（</a:t>
            </a:r>
            <a:r>
              <a:rPr lang="en-US" altLang="zh-CN" dirty="0" err="1"/>
              <a:t>int</a:t>
            </a:r>
            <a:r>
              <a:rPr lang="zh-CN" altLang="zh-CN" dirty="0"/>
              <a:t>、</a:t>
            </a:r>
            <a:r>
              <a:rPr lang="en-US" altLang="zh-CN" dirty="0"/>
              <a:t>float</a:t>
            </a:r>
            <a:r>
              <a:rPr lang="zh-CN" altLang="zh-CN" dirty="0"/>
              <a:t>和</a:t>
            </a:r>
            <a:r>
              <a:rPr lang="en-US" altLang="zh-CN" dirty="0"/>
              <a:t>complex</a:t>
            </a:r>
            <a:r>
              <a:rPr lang="zh-CN" altLang="zh-CN" dirty="0"/>
              <a:t>）、字符串（</a:t>
            </a:r>
            <a:r>
              <a:rPr lang="en-US" altLang="zh-CN" dirty="0" err="1"/>
              <a:t>str</a:t>
            </a:r>
            <a:r>
              <a:rPr lang="zh-CN" altLang="zh-CN" dirty="0"/>
              <a:t>）、布尔（</a:t>
            </a:r>
            <a:r>
              <a:rPr lang="en-US" altLang="zh-CN" dirty="0"/>
              <a:t>bool</a:t>
            </a:r>
            <a:r>
              <a:rPr lang="zh-CN" altLang="zh-CN" dirty="0"/>
              <a:t>）、列表（</a:t>
            </a:r>
            <a:r>
              <a:rPr lang="en-US" altLang="zh-CN" dirty="0"/>
              <a:t>list</a:t>
            </a:r>
            <a:r>
              <a:rPr lang="zh-CN" altLang="zh-CN" dirty="0"/>
              <a:t>）、元组（</a:t>
            </a:r>
            <a:r>
              <a:rPr lang="en-US" altLang="zh-CN" dirty="0"/>
              <a:t>tuple</a:t>
            </a:r>
            <a:r>
              <a:rPr lang="zh-CN" altLang="zh-CN" dirty="0"/>
              <a:t>）、字典（</a:t>
            </a:r>
            <a:r>
              <a:rPr lang="en-US" altLang="zh-CN" dirty="0" err="1"/>
              <a:t>dict</a:t>
            </a:r>
            <a:r>
              <a:rPr lang="zh-CN" altLang="zh-CN" dirty="0"/>
              <a:t>）等。</a:t>
            </a:r>
          </a:p>
          <a:p>
            <a:pPr lvl="1"/>
            <a:r>
              <a:rPr lang="en-US" altLang="zh-CN" b="1" dirty="0"/>
              <a:t>1. </a:t>
            </a:r>
            <a:r>
              <a:rPr lang="zh-CN" altLang="zh-CN" b="1" dirty="0"/>
              <a:t>整数类型</a:t>
            </a:r>
            <a:r>
              <a:rPr lang="en-US" altLang="zh-CN" b="1" dirty="0" err="1"/>
              <a:t>int</a:t>
            </a:r>
            <a:endParaRPr lang="zh-CN" altLang="zh-CN" dirty="0"/>
          </a:p>
          <a:p>
            <a:pPr lvl="2"/>
            <a:r>
              <a:rPr lang="zh-CN" altLang="zh-CN" dirty="0"/>
              <a:t>整数就是没有小数部分的数值，分为正整数、</a:t>
            </a:r>
            <a:r>
              <a:rPr lang="en-US" altLang="zh-CN" dirty="0"/>
              <a:t>0</a:t>
            </a:r>
            <a:r>
              <a:rPr lang="zh-CN" altLang="zh-CN" dirty="0"/>
              <a:t>和负整数。</a:t>
            </a:r>
            <a:r>
              <a:rPr lang="en-US" altLang="zh-CN" dirty="0"/>
              <a:t>Python</a:t>
            </a:r>
            <a:r>
              <a:rPr lang="zh-CN" altLang="zh-CN" dirty="0"/>
              <a:t>语言提供了类型</a:t>
            </a:r>
            <a:r>
              <a:rPr lang="en-US" altLang="zh-CN" dirty="0" err="1"/>
              <a:t>int</a:t>
            </a:r>
            <a:r>
              <a:rPr lang="zh-CN" altLang="zh-CN" dirty="0"/>
              <a:t>用于表示现实世界中的整数信息。例如下列都是合法的整数：</a:t>
            </a:r>
          </a:p>
          <a:p>
            <a:pPr lvl="3"/>
            <a:r>
              <a:rPr lang="en-US" altLang="zh-CN" dirty="0"/>
              <a:t>100</a:t>
            </a:r>
            <a:r>
              <a:rPr lang="zh-CN" altLang="zh-CN" dirty="0"/>
              <a:t>、</a:t>
            </a:r>
            <a:r>
              <a:rPr lang="en-US" altLang="zh-CN" dirty="0"/>
              <a:t>0</a:t>
            </a:r>
            <a:r>
              <a:rPr lang="zh-CN" altLang="zh-CN" dirty="0"/>
              <a:t>、</a:t>
            </a:r>
            <a:r>
              <a:rPr lang="en-US" altLang="zh-CN" dirty="0"/>
              <a:t> -100</a:t>
            </a:r>
          </a:p>
          <a:p>
            <a:pPr marL="720000" lvl="3" indent="0">
              <a:buNone/>
            </a:pPr>
            <a:endParaRPr lang="en-US" altLang="zh-CN" sz="2400" dirty="0">
              <a:solidFill>
                <a:srgbClr val="FF0000"/>
              </a:solidFill>
            </a:endParaRPr>
          </a:p>
          <a:p>
            <a:pPr marL="720000" lvl="3" indent="0">
              <a:buNone/>
            </a:pPr>
            <a:r>
              <a:rPr lang="zh-CN" altLang="en-US" sz="2400" dirty="0">
                <a:solidFill>
                  <a:srgbClr val="FF0000"/>
                </a:solidFill>
              </a:rPr>
              <a:t>思考题：为什么</a:t>
            </a:r>
            <a:r>
              <a:rPr lang="en-US" altLang="zh-CN" sz="2400" dirty="0">
                <a:solidFill>
                  <a:srgbClr val="FF0000"/>
                </a:solidFill>
              </a:rPr>
              <a:t>Python</a:t>
            </a:r>
            <a:r>
              <a:rPr lang="zh-CN" altLang="en-US" sz="2400" dirty="0">
                <a:solidFill>
                  <a:srgbClr val="FF0000"/>
                </a:solidFill>
              </a:rPr>
              <a:t>中不提整数所占字节数？</a:t>
            </a:r>
            <a:endParaRPr lang="en-US" altLang="zh-CN" sz="2400" dirty="0">
              <a:solidFill>
                <a:srgbClr val="FF0000"/>
              </a:solidFill>
            </a:endParaRPr>
          </a:p>
        </p:txBody>
      </p:sp>
    </p:spTree>
    <p:extLst>
      <p:ext uri="{BB962C8B-B14F-4D97-AF65-F5344CB8AC3E}">
        <p14:creationId xmlns:p14="http://schemas.microsoft.com/office/powerpoint/2010/main" val="182626716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2.1.1 </a:t>
            </a:r>
            <a:r>
              <a:rPr lang="zh-CN" altLang="zh-CN" dirty="0"/>
              <a:t>数据的输入</a:t>
            </a:r>
            <a:endParaRPr lang="zh-CN" altLang="en-US" dirty="0"/>
          </a:p>
        </p:txBody>
      </p:sp>
      <p:sp>
        <p:nvSpPr>
          <p:cNvPr id="3" name="内容占位符 2"/>
          <p:cNvSpPr>
            <a:spLocks noGrp="1"/>
          </p:cNvSpPr>
          <p:nvPr>
            <p:ph idx="1"/>
          </p:nvPr>
        </p:nvSpPr>
        <p:spPr/>
        <p:txBody>
          <a:bodyPr/>
          <a:lstStyle/>
          <a:p>
            <a:r>
              <a:rPr lang="en-US" altLang="zh-CN" dirty="0"/>
              <a:t>Python</a:t>
            </a:r>
            <a:r>
              <a:rPr lang="zh-CN" altLang="zh-CN" dirty="0"/>
              <a:t>中提供了</a:t>
            </a:r>
            <a:r>
              <a:rPr lang="en-US" altLang="zh-CN" dirty="0"/>
              <a:t>input()</a:t>
            </a:r>
            <a:r>
              <a:rPr lang="zh-CN" altLang="zh-CN" dirty="0"/>
              <a:t>函数用于输入数据，</a:t>
            </a:r>
            <a:r>
              <a:rPr lang="zh-CN" altLang="zh-CN" dirty="0">
                <a:solidFill>
                  <a:srgbClr val="FF0000"/>
                </a:solidFill>
              </a:rPr>
              <a:t>无论输入什么</a:t>
            </a:r>
            <a:r>
              <a:rPr lang="zh-CN" altLang="zh-CN" dirty="0"/>
              <a:t>内容，该函数都</a:t>
            </a:r>
            <a:r>
              <a:rPr lang="zh-CN" altLang="zh-CN" dirty="0">
                <a:solidFill>
                  <a:srgbClr val="FF0000"/>
                </a:solidFill>
              </a:rPr>
              <a:t>返回字符串</a:t>
            </a:r>
            <a:r>
              <a:rPr lang="zh-CN" altLang="zh-CN" dirty="0"/>
              <a:t>类型。其格式如下：</a:t>
            </a:r>
          </a:p>
          <a:p>
            <a:pPr marL="446088" lvl="1" indent="0">
              <a:buNone/>
            </a:pPr>
            <a:r>
              <a:rPr lang="en-US" altLang="zh-CN" dirty="0"/>
              <a:t>input(prompt=None, /)</a:t>
            </a:r>
            <a:endParaRPr lang="zh-CN" altLang="zh-CN" dirty="0"/>
          </a:p>
          <a:p>
            <a:pPr lvl="1"/>
            <a:r>
              <a:rPr lang="zh-CN" altLang="zh-CN" dirty="0"/>
              <a:t>其中</a:t>
            </a:r>
            <a:r>
              <a:rPr lang="en-US" altLang="zh-CN" dirty="0"/>
              <a:t>prompt</a:t>
            </a:r>
            <a:r>
              <a:rPr lang="zh-CN" altLang="zh-CN" dirty="0"/>
              <a:t>表示提示信息，默认为空，如果不空，则显示提示信息。然后等待用户输入，输入完毕后按回车键，并将用户输入作为一个字符串返回，并自动忽略换行符。可以将返回结果赋予变量。</a:t>
            </a:r>
          </a:p>
          <a:p>
            <a:pPr lvl="1"/>
            <a:r>
              <a:rPr lang="zh-CN" altLang="zh-CN" dirty="0"/>
              <a:t>说明：函数参数</a:t>
            </a:r>
            <a:r>
              <a:rPr lang="zh-CN" altLang="en-US" dirty="0"/>
              <a:t>中的</a:t>
            </a:r>
            <a:r>
              <a:rPr lang="zh-CN" altLang="zh-CN" dirty="0"/>
              <a:t>斜线表示该函数</a:t>
            </a:r>
            <a:r>
              <a:rPr lang="zh-CN" altLang="en-US" dirty="0"/>
              <a:t>斜线之前的参数</a:t>
            </a:r>
            <a:r>
              <a:rPr lang="zh-CN" altLang="zh-CN" dirty="0"/>
              <a:t>只接收位置参数而不接收关键参数，但是在</a:t>
            </a:r>
            <a:r>
              <a:rPr lang="en-US" altLang="zh-CN" dirty="0"/>
              <a:t>Python</a:t>
            </a:r>
            <a:r>
              <a:rPr lang="zh-CN" altLang="zh-CN" dirty="0"/>
              <a:t>中并不允许自定义这样的函数。这样的函数一般是用</a:t>
            </a:r>
            <a:r>
              <a:rPr lang="en-US" altLang="zh-CN" dirty="0"/>
              <a:t>C</a:t>
            </a:r>
            <a:r>
              <a:rPr lang="zh-CN" altLang="zh-CN" dirty="0"/>
              <a:t>语言开发的内置函数或特定对象的方法。位置参数和关键参数相关知识请参考第</a:t>
            </a:r>
            <a:r>
              <a:rPr lang="en-US" altLang="zh-CN" dirty="0"/>
              <a:t>6</a:t>
            </a:r>
            <a:r>
              <a:rPr lang="zh-CN" altLang="zh-CN" dirty="0"/>
              <a:t>章函数。</a:t>
            </a:r>
          </a:p>
        </p:txBody>
      </p:sp>
    </p:spTree>
    <p:extLst>
      <p:ext uri="{BB962C8B-B14F-4D97-AF65-F5344CB8AC3E}">
        <p14:creationId xmlns:p14="http://schemas.microsoft.com/office/powerpoint/2010/main" val="910482044"/>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87255D4-1448-4877-888C-840DD9183731}"/>
              </a:ext>
            </a:extLst>
          </p:cNvPr>
          <p:cNvSpPr>
            <a:spLocks noGrp="1"/>
          </p:cNvSpPr>
          <p:nvPr>
            <p:ph type="title"/>
          </p:nvPr>
        </p:nvSpPr>
        <p:spPr>
          <a:xfrm>
            <a:off x="334434" y="0"/>
            <a:ext cx="8929915" cy="981075"/>
          </a:xfrm>
        </p:spPr>
        <p:txBody>
          <a:bodyPr/>
          <a:lstStyle/>
          <a:p>
            <a:r>
              <a:rPr lang="en-US" altLang="zh-CN" dirty="0"/>
              <a:t>C</a:t>
            </a:r>
            <a:r>
              <a:rPr lang="zh-CN" altLang="en-US" dirty="0"/>
              <a:t>语言中的整数类型</a:t>
            </a:r>
          </a:p>
        </p:txBody>
      </p:sp>
      <p:pic>
        <p:nvPicPr>
          <p:cNvPr id="9" name="图片 8">
            <a:extLst>
              <a:ext uri="{FF2B5EF4-FFF2-40B4-BE49-F238E27FC236}">
                <a16:creationId xmlns:a16="http://schemas.microsoft.com/office/drawing/2014/main" id="{4C810862-FC74-4B5B-84E2-CCF9ACEFFD28}"/>
              </a:ext>
            </a:extLst>
          </p:cNvPr>
          <p:cNvPicPr>
            <a:picLocks noChangeAspect="1"/>
          </p:cNvPicPr>
          <p:nvPr/>
        </p:nvPicPr>
        <p:blipFill>
          <a:blip r:embed="rId2"/>
          <a:stretch>
            <a:fillRect/>
          </a:stretch>
        </p:blipFill>
        <p:spPr>
          <a:xfrm>
            <a:off x="911424" y="1340768"/>
            <a:ext cx="9930046" cy="4680520"/>
          </a:xfrm>
          <a:prstGeom prst="rect">
            <a:avLst/>
          </a:prstGeom>
        </p:spPr>
      </p:pic>
      <p:sp>
        <p:nvSpPr>
          <p:cNvPr id="10" name="文本框 9">
            <a:extLst>
              <a:ext uri="{FF2B5EF4-FFF2-40B4-BE49-F238E27FC236}">
                <a16:creationId xmlns:a16="http://schemas.microsoft.com/office/drawing/2014/main" id="{DC1C354E-0312-46C7-938E-5693612FA65C}"/>
              </a:ext>
            </a:extLst>
          </p:cNvPr>
          <p:cNvSpPr txBox="1"/>
          <p:nvPr/>
        </p:nvSpPr>
        <p:spPr>
          <a:xfrm>
            <a:off x="9379793" y="1412776"/>
            <a:ext cx="1433102" cy="4536504"/>
          </a:xfrm>
          <a:prstGeom prst="rect">
            <a:avLst/>
          </a:prstGeom>
          <a:noFill/>
          <a:ln w="25400">
            <a:solidFill>
              <a:srgbClr val="FF0000"/>
            </a:solidFill>
          </a:ln>
        </p:spPr>
        <p:txBody>
          <a:bodyPr wrap="square" rtlCol="0">
            <a:spAutoFit/>
          </a:bodyPr>
          <a:lstStyle/>
          <a:p>
            <a:endParaRPr lang="zh-CN" altLang="en-US" dirty="0"/>
          </a:p>
        </p:txBody>
      </p:sp>
    </p:spTree>
    <p:extLst>
      <p:ext uri="{BB962C8B-B14F-4D97-AF65-F5344CB8AC3E}">
        <p14:creationId xmlns:p14="http://schemas.microsoft.com/office/powerpoint/2010/main" val="252388591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zh-CN" dirty="0"/>
              <a:t>数据类型、运算符与表达式</a:t>
            </a:r>
            <a:endParaRPr lang="zh-CN" altLang="en-US" dirty="0"/>
          </a:p>
        </p:txBody>
      </p:sp>
      <p:sp>
        <p:nvSpPr>
          <p:cNvPr id="3" name="内容占位符 2"/>
          <p:cNvSpPr>
            <a:spLocks noGrp="1"/>
          </p:cNvSpPr>
          <p:nvPr>
            <p:ph idx="1"/>
          </p:nvPr>
        </p:nvSpPr>
        <p:spPr>
          <a:xfrm>
            <a:off x="334434" y="1124744"/>
            <a:ext cx="11523135" cy="4680519"/>
          </a:xfrm>
        </p:spPr>
        <p:txBody>
          <a:bodyPr>
            <a:normAutofit/>
          </a:bodyPr>
          <a:lstStyle/>
          <a:p>
            <a:pPr lvl="1"/>
            <a:r>
              <a:rPr lang="en-US" altLang="zh-CN" b="1" dirty="0"/>
              <a:t>2. </a:t>
            </a:r>
            <a:r>
              <a:rPr lang="zh-CN" altLang="zh-CN" b="1" dirty="0"/>
              <a:t>浮点数类型</a:t>
            </a:r>
            <a:r>
              <a:rPr lang="en-US" altLang="zh-CN" b="1" dirty="0"/>
              <a:t>float</a:t>
            </a:r>
            <a:endParaRPr lang="zh-CN" altLang="zh-CN" dirty="0"/>
          </a:p>
          <a:p>
            <a:pPr lvl="2"/>
            <a:r>
              <a:rPr lang="zh-CN" altLang="zh-CN" dirty="0"/>
              <a:t>浮点数就是包含小数点的数，</a:t>
            </a:r>
            <a:r>
              <a:rPr lang="en-US" altLang="zh-CN" dirty="0"/>
              <a:t>Python</a:t>
            </a:r>
            <a:r>
              <a:rPr lang="zh-CN" altLang="zh-CN" dirty="0"/>
              <a:t>语言提供了类型</a:t>
            </a:r>
            <a:r>
              <a:rPr lang="en-US" altLang="zh-CN" dirty="0"/>
              <a:t>float</a:t>
            </a:r>
            <a:r>
              <a:rPr lang="zh-CN" altLang="zh-CN" dirty="0"/>
              <a:t>用于表示浮点数。例如下列值都是浮点数：</a:t>
            </a:r>
          </a:p>
          <a:p>
            <a:pPr lvl="3"/>
            <a:r>
              <a:rPr lang="en-US" altLang="zh-CN" dirty="0"/>
              <a:t>15.0</a:t>
            </a:r>
            <a:r>
              <a:rPr lang="zh-CN" altLang="zh-CN" dirty="0"/>
              <a:t>、</a:t>
            </a:r>
            <a:r>
              <a:rPr lang="en-US" altLang="zh-CN" dirty="0"/>
              <a:t>0.37</a:t>
            </a:r>
            <a:r>
              <a:rPr lang="zh-CN" altLang="zh-CN" dirty="0"/>
              <a:t>、</a:t>
            </a:r>
            <a:r>
              <a:rPr lang="en-US" altLang="zh-CN" dirty="0"/>
              <a:t>-11.2</a:t>
            </a:r>
            <a:r>
              <a:rPr lang="zh-CN" altLang="zh-CN" dirty="0"/>
              <a:t>、</a:t>
            </a:r>
            <a:r>
              <a:rPr lang="en-US" altLang="zh-CN" dirty="0"/>
              <a:t>2.3e2</a:t>
            </a:r>
            <a:r>
              <a:rPr lang="zh-CN" altLang="zh-CN" dirty="0"/>
              <a:t>、</a:t>
            </a:r>
            <a:r>
              <a:rPr lang="en-US" altLang="zh-CN" dirty="0"/>
              <a:t>3.14e-2</a:t>
            </a:r>
            <a:endParaRPr lang="zh-CN" altLang="zh-CN" dirty="0"/>
          </a:p>
        </p:txBody>
      </p:sp>
    </p:spTree>
    <p:extLst>
      <p:ext uri="{BB962C8B-B14F-4D97-AF65-F5344CB8AC3E}">
        <p14:creationId xmlns:p14="http://schemas.microsoft.com/office/powerpoint/2010/main" val="69618476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2.3.1 </a:t>
            </a:r>
            <a:r>
              <a:rPr lang="zh-CN" altLang="zh-CN" dirty="0"/>
              <a:t>数据类型</a:t>
            </a:r>
            <a:endParaRPr lang="zh-CN" altLang="en-US" dirty="0"/>
          </a:p>
        </p:txBody>
      </p:sp>
      <p:sp>
        <p:nvSpPr>
          <p:cNvPr id="3" name="内容占位符 2"/>
          <p:cNvSpPr>
            <a:spLocks noGrp="1"/>
          </p:cNvSpPr>
          <p:nvPr>
            <p:ph idx="1"/>
          </p:nvPr>
        </p:nvSpPr>
        <p:spPr>
          <a:xfrm>
            <a:off x="334434" y="1124745"/>
            <a:ext cx="11523135" cy="2808312"/>
          </a:xfrm>
        </p:spPr>
        <p:txBody>
          <a:bodyPr/>
          <a:lstStyle/>
          <a:p>
            <a:r>
              <a:rPr lang="en-US" altLang="zh-CN" b="1" dirty="0"/>
              <a:t>3. </a:t>
            </a:r>
            <a:r>
              <a:rPr lang="zh-CN" altLang="zh-CN" b="1" dirty="0"/>
              <a:t>复数类型</a:t>
            </a:r>
            <a:r>
              <a:rPr lang="en-US" altLang="zh-CN" b="1" dirty="0"/>
              <a:t>complex</a:t>
            </a:r>
            <a:endParaRPr lang="zh-CN" altLang="zh-CN" dirty="0"/>
          </a:p>
          <a:p>
            <a:pPr lvl="1"/>
            <a:r>
              <a:rPr lang="en-US" altLang="zh-CN" dirty="0"/>
              <a:t>Python</a:t>
            </a:r>
            <a:r>
              <a:rPr lang="zh-CN" altLang="zh-CN" dirty="0"/>
              <a:t>中的复数由两部分组成：实部和虚部。复数的形式为：实部</a:t>
            </a:r>
            <a:r>
              <a:rPr lang="en-US" altLang="zh-CN" dirty="0"/>
              <a:t>+</a:t>
            </a:r>
            <a:r>
              <a:rPr lang="zh-CN" altLang="zh-CN" dirty="0"/>
              <a:t>虚部</a:t>
            </a:r>
            <a:r>
              <a:rPr lang="en-US" altLang="zh-CN" dirty="0"/>
              <a:t>j</a:t>
            </a:r>
            <a:r>
              <a:rPr lang="zh-CN" altLang="zh-CN" dirty="0"/>
              <a:t>。例如</a:t>
            </a:r>
            <a:r>
              <a:rPr lang="en-US" altLang="zh-CN" dirty="0"/>
              <a:t>2+3j</a:t>
            </a:r>
            <a:r>
              <a:rPr lang="zh-CN" altLang="zh-CN" dirty="0"/>
              <a:t>、</a:t>
            </a:r>
            <a:r>
              <a:rPr lang="en-US" altLang="zh-CN" dirty="0"/>
              <a:t>0.5-0.9j</a:t>
            </a:r>
            <a:r>
              <a:rPr lang="zh-CN" altLang="zh-CN" dirty="0"/>
              <a:t>都是复数。</a:t>
            </a:r>
          </a:p>
          <a:p>
            <a:r>
              <a:rPr lang="zh-CN" altLang="zh-CN" dirty="0"/>
              <a:t>值得一提的是，</a:t>
            </a:r>
            <a:r>
              <a:rPr lang="en-US" altLang="zh-CN" dirty="0"/>
              <a:t>Python</a:t>
            </a:r>
            <a:r>
              <a:rPr lang="zh-CN" altLang="zh-CN" dirty="0"/>
              <a:t>支持任意大的数字，仅受内存大小的限制。</a:t>
            </a:r>
          </a:p>
          <a:p>
            <a:r>
              <a:rPr lang="zh-CN" altLang="zh-CN" dirty="0"/>
              <a:t>另外，为了提高可读性，在</a:t>
            </a:r>
            <a:r>
              <a:rPr lang="zh-CN" altLang="zh-CN" b="1" dirty="0">
                <a:solidFill>
                  <a:srgbClr val="FF0000"/>
                </a:solidFill>
              </a:rPr>
              <a:t>数值中可以使用下画线</a:t>
            </a:r>
            <a:r>
              <a:rPr lang="zh-CN" altLang="zh-CN" dirty="0"/>
              <a:t>。</a:t>
            </a:r>
          </a:p>
        </p:txBody>
      </p:sp>
      <p:sp>
        <p:nvSpPr>
          <p:cNvPr id="4" name="矩形 3"/>
          <p:cNvSpPr/>
          <p:nvPr/>
        </p:nvSpPr>
        <p:spPr>
          <a:xfrm>
            <a:off x="3791744" y="3933056"/>
            <a:ext cx="2376264" cy="2446824"/>
          </a:xfrm>
          <a:prstGeom prst="rect">
            <a:avLst/>
          </a:prstGeom>
          <a:ln>
            <a:solidFill>
              <a:srgbClr val="00B050"/>
            </a:solidFill>
          </a:ln>
        </p:spPr>
        <p:txBody>
          <a:bodyPr wrap="square">
            <a:spAutoFit/>
          </a:bodyPr>
          <a:lstStyle/>
          <a:p>
            <a:pPr algn="l"/>
            <a:r>
              <a:rPr lang="en-US" altLang="zh-CN" sz="1800" dirty="0"/>
              <a:t>&gt;&gt;&gt; 1_23_456_7890</a:t>
            </a:r>
            <a:endParaRPr lang="zh-CN" altLang="zh-CN" sz="1800" dirty="0"/>
          </a:p>
          <a:p>
            <a:pPr algn="l"/>
            <a:r>
              <a:rPr lang="en-US" altLang="zh-CN" sz="1800" dirty="0"/>
              <a:t>1234567890</a:t>
            </a:r>
            <a:endParaRPr lang="zh-CN" altLang="zh-CN" sz="1800" dirty="0"/>
          </a:p>
          <a:p>
            <a:pPr algn="l"/>
            <a:r>
              <a:rPr lang="en-US" altLang="zh-CN" sz="1800" dirty="0"/>
              <a:t>&gt;&gt;&gt; 0x_12_ab_8ff</a:t>
            </a:r>
            <a:endParaRPr lang="zh-CN" altLang="zh-CN" sz="1800" dirty="0"/>
          </a:p>
          <a:p>
            <a:pPr algn="l"/>
            <a:r>
              <a:rPr lang="en-US" altLang="zh-CN" sz="1800" dirty="0"/>
              <a:t>19577087</a:t>
            </a:r>
            <a:endParaRPr lang="zh-CN" altLang="zh-CN" sz="1800" dirty="0"/>
          </a:p>
          <a:p>
            <a:pPr algn="l"/>
            <a:r>
              <a:rPr lang="en-US" altLang="zh-CN" sz="1800" dirty="0"/>
              <a:t>&gt;&gt;&gt; 1_23.5_67</a:t>
            </a:r>
            <a:endParaRPr lang="zh-CN" altLang="zh-CN" sz="1800" dirty="0"/>
          </a:p>
          <a:p>
            <a:pPr algn="l"/>
            <a:r>
              <a:rPr lang="en-US" altLang="zh-CN" sz="1800" dirty="0"/>
              <a:t>123.567</a:t>
            </a:r>
            <a:endParaRPr lang="zh-CN" altLang="zh-CN" sz="1800" dirty="0"/>
          </a:p>
        </p:txBody>
      </p:sp>
    </p:spTree>
    <p:extLst>
      <p:ext uri="{BB962C8B-B14F-4D97-AF65-F5344CB8AC3E}">
        <p14:creationId xmlns:p14="http://schemas.microsoft.com/office/powerpoint/2010/main" val="419287536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2.3.1 </a:t>
            </a:r>
            <a:r>
              <a:rPr lang="zh-CN" altLang="zh-CN" dirty="0"/>
              <a:t>数据类型</a:t>
            </a:r>
            <a:endParaRPr lang="zh-CN" altLang="en-US" dirty="0"/>
          </a:p>
        </p:txBody>
      </p:sp>
      <p:sp>
        <p:nvSpPr>
          <p:cNvPr id="3" name="内容占位符 2"/>
          <p:cNvSpPr>
            <a:spLocks noGrp="1"/>
          </p:cNvSpPr>
          <p:nvPr>
            <p:ph idx="1"/>
          </p:nvPr>
        </p:nvSpPr>
        <p:spPr>
          <a:xfrm>
            <a:off x="334434" y="1124745"/>
            <a:ext cx="11523135" cy="1584176"/>
          </a:xfrm>
        </p:spPr>
        <p:txBody>
          <a:bodyPr/>
          <a:lstStyle/>
          <a:p>
            <a:r>
              <a:rPr lang="en-US" altLang="zh-CN" b="1" dirty="0"/>
              <a:t>4. </a:t>
            </a:r>
            <a:r>
              <a:rPr lang="zh-CN" altLang="zh-CN" b="1" dirty="0"/>
              <a:t>布尔类型</a:t>
            </a:r>
            <a:r>
              <a:rPr lang="en-US" altLang="zh-CN" b="1" dirty="0"/>
              <a:t>bool</a:t>
            </a:r>
            <a:endParaRPr lang="zh-CN" altLang="zh-CN" dirty="0"/>
          </a:p>
          <a:p>
            <a:pPr lvl="1"/>
            <a:r>
              <a:rPr lang="zh-CN" altLang="zh-CN" dirty="0"/>
              <a:t>布尔类型是用来表示逻辑“是”、“非”的一种类型，它只有两个值，</a:t>
            </a:r>
            <a:r>
              <a:rPr lang="en-US" altLang="zh-CN" b="1" dirty="0">
                <a:solidFill>
                  <a:srgbClr val="FF0000"/>
                </a:solidFill>
              </a:rPr>
              <a:t>True</a:t>
            </a:r>
            <a:r>
              <a:rPr lang="zh-CN" altLang="zh-CN" b="1" dirty="0">
                <a:solidFill>
                  <a:srgbClr val="FF0000"/>
                </a:solidFill>
              </a:rPr>
              <a:t>和</a:t>
            </a:r>
            <a:r>
              <a:rPr lang="en-US" altLang="zh-CN" b="1" dirty="0">
                <a:solidFill>
                  <a:srgbClr val="FF0000"/>
                </a:solidFill>
              </a:rPr>
              <a:t>False</a:t>
            </a:r>
            <a:r>
              <a:rPr lang="zh-CN" altLang="zh-CN" dirty="0"/>
              <a:t>。例如：</a:t>
            </a:r>
          </a:p>
        </p:txBody>
      </p:sp>
      <p:sp>
        <p:nvSpPr>
          <p:cNvPr id="4" name="矩形 3"/>
          <p:cNvSpPr/>
          <p:nvPr/>
        </p:nvSpPr>
        <p:spPr>
          <a:xfrm>
            <a:off x="3431704" y="2708920"/>
            <a:ext cx="2088232" cy="2862322"/>
          </a:xfrm>
          <a:prstGeom prst="rect">
            <a:avLst/>
          </a:prstGeom>
          <a:ln>
            <a:solidFill>
              <a:srgbClr val="00B050"/>
            </a:solidFill>
          </a:ln>
        </p:spPr>
        <p:txBody>
          <a:bodyPr wrap="square">
            <a:spAutoFit/>
          </a:bodyPr>
          <a:lstStyle/>
          <a:p>
            <a:pPr algn="l"/>
            <a:r>
              <a:rPr lang="en-US" altLang="zh-CN" sz="1800" dirty="0"/>
              <a:t>&gt;&gt;&gt; 3 &gt; 2</a:t>
            </a:r>
            <a:endParaRPr lang="zh-CN" altLang="zh-CN" sz="1800" dirty="0"/>
          </a:p>
          <a:p>
            <a:pPr algn="l"/>
            <a:r>
              <a:rPr lang="en-US" altLang="zh-CN" sz="1800" dirty="0"/>
              <a:t>True</a:t>
            </a:r>
            <a:endParaRPr lang="zh-CN" altLang="zh-CN" sz="1800" dirty="0"/>
          </a:p>
          <a:p>
            <a:pPr algn="l"/>
            <a:r>
              <a:rPr lang="en-US" altLang="zh-CN" sz="1800" dirty="0"/>
              <a:t>&gt;&gt;&gt; 4 + 5 == 5 + 4</a:t>
            </a:r>
            <a:endParaRPr lang="zh-CN" altLang="zh-CN" sz="1800" dirty="0"/>
          </a:p>
          <a:p>
            <a:pPr algn="l"/>
            <a:r>
              <a:rPr lang="en-US" altLang="zh-CN" sz="1800" dirty="0"/>
              <a:t>True</a:t>
            </a:r>
            <a:endParaRPr lang="zh-CN" altLang="zh-CN" sz="1800" dirty="0"/>
          </a:p>
          <a:p>
            <a:pPr algn="l"/>
            <a:r>
              <a:rPr lang="en-US" altLang="zh-CN" sz="1800" dirty="0"/>
              <a:t>&gt;&gt;&gt; a = -8</a:t>
            </a:r>
            <a:endParaRPr lang="zh-CN" altLang="zh-CN" sz="1800" dirty="0"/>
          </a:p>
          <a:p>
            <a:pPr algn="l"/>
            <a:r>
              <a:rPr lang="en-US" altLang="zh-CN" sz="1800" dirty="0"/>
              <a:t>&gt;&gt;&gt; a * 2 &gt; a</a:t>
            </a:r>
            <a:endParaRPr lang="zh-CN" altLang="zh-CN" sz="1800" dirty="0"/>
          </a:p>
          <a:p>
            <a:pPr algn="l"/>
            <a:r>
              <a:rPr lang="en-US" altLang="zh-CN" sz="1800" dirty="0"/>
              <a:t>False</a:t>
            </a:r>
            <a:endParaRPr lang="zh-CN" altLang="zh-CN" sz="1800" dirty="0"/>
          </a:p>
        </p:txBody>
      </p:sp>
    </p:spTree>
    <p:extLst>
      <p:ext uri="{BB962C8B-B14F-4D97-AF65-F5344CB8AC3E}">
        <p14:creationId xmlns:p14="http://schemas.microsoft.com/office/powerpoint/2010/main" val="1554288988"/>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2.3.1 </a:t>
            </a:r>
            <a:r>
              <a:rPr lang="zh-CN" altLang="zh-CN" dirty="0"/>
              <a:t>数据类型</a:t>
            </a:r>
            <a:endParaRPr lang="zh-CN" altLang="en-US" dirty="0"/>
          </a:p>
        </p:txBody>
      </p:sp>
      <p:sp>
        <p:nvSpPr>
          <p:cNvPr id="3" name="内容占位符 2"/>
          <p:cNvSpPr>
            <a:spLocks noGrp="1"/>
          </p:cNvSpPr>
          <p:nvPr>
            <p:ph idx="1"/>
          </p:nvPr>
        </p:nvSpPr>
        <p:spPr/>
        <p:txBody>
          <a:bodyPr>
            <a:normAutofit/>
          </a:bodyPr>
          <a:lstStyle/>
          <a:p>
            <a:r>
              <a:rPr lang="en-US" altLang="zh-CN" b="1" dirty="0"/>
              <a:t>5. </a:t>
            </a:r>
            <a:r>
              <a:rPr lang="zh-CN" altLang="zh-CN" b="1" dirty="0"/>
              <a:t>字符串类型</a:t>
            </a:r>
            <a:r>
              <a:rPr lang="en-US" altLang="zh-CN" b="1" dirty="0" err="1"/>
              <a:t>str</a:t>
            </a:r>
            <a:endParaRPr lang="zh-CN" altLang="zh-CN" dirty="0"/>
          </a:p>
          <a:p>
            <a:pPr lvl="1"/>
            <a:r>
              <a:rPr lang="en-US" altLang="zh-CN" dirty="0"/>
              <a:t>Python</a:t>
            </a:r>
            <a:r>
              <a:rPr lang="zh-CN" altLang="zh-CN" dirty="0"/>
              <a:t>语言中的字符串是一种</a:t>
            </a:r>
            <a:r>
              <a:rPr lang="zh-CN" altLang="zh-CN" dirty="0">
                <a:solidFill>
                  <a:srgbClr val="FF0000"/>
                </a:solidFill>
              </a:rPr>
              <a:t>序列</a:t>
            </a:r>
            <a:r>
              <a:rPr lang="zh-CN" altLang="zh-CN" dirty="0"/>
              <a:t>。用</a:t>
            </a:r>
            <a:r>
              <a:rPr lang="zh-CN" altLang="zh-CN" b="1" dirty="0">
                <a:solidFill>
                  <a:srgbClr val="FF0000"/>
                </a:solidFill>
              </a:rPr>
              <a:t>单引号、双引号、三引号</a:t>
            </a:r>
            <a:r>
              <a:rPr lang="zh-CN" altLang="zh-CN" dirty="0"/>
              <a:t>作为定界符的字符系列称为字符串，如</a:t>
            </a:r>
            <a:r>
              <a:rPr lang="en-US" altLang="zh-CN" dirty="0"/>
              <a:t>"Python"</a:t>
            </a:r>
            <a:r>
              <a:rPr lang="zh-CN" altLang="zh-CN" dirty="0"/>
              <a:t>、</a:t>
            </a:r>
            <a:r>
              <a:rPr lang="en-US" altLang="zh-CN" dirty="0"/>
              <a:t>' </a:t>
            </a:r>
            <a:r>
              <a:rPr lang="en-US" altLang="zh-CN" dirty="0" err="1"/>
              <a:t>Hello,World</a:t>
            </a:r>
            <a:r>
              <a:rPr lang="en-US" altLang="zh-CN" dirty="0"/>
              <a:t> '</a:t>
            </a:r>
            <a:r>
              <a:rPr lang="zh-CN" altLang="zh-CN" dirty="0"/>
              <a:t>、</a:t>
            </a:r>
            <a:r>
              <a:rPr lang="en-US" altLang="zh-CN" dirty="0"/>
              <a:t>"123"</a:t>
            </a:r>
            <a:r>
              <a:rPr lang="zh-CN" altLang="zh-CN" dirty="0"/>
              <a:t>、</a:t>
            </a:r>
            <a:r>
              <a:rPr lang="en-US" altLang="zh-CN" dirty="0"/>
              <a:t>'''abcd8 ^ '''</a:t>
            </a:r>
            <a:r>
              <a:rPr lang="zh-CN" altLang="zh-CN" dirty="0"/>
              <a:t>等。</a:t>
            </a:r>
          </a:p>
          <a:p>
            <a:r>
              <a:rPr lang="en-US" altLang="zh-CN" b="1" dirty="0"/>
              <a:t>6. </a:t>
            </a:r>
            <a:r>
              <a:rPr lang="zh-CN" altLang="zh-CN" b="1" dirty="0"/>
              <a:t>列表</a:t>
            </a:r>
            <a:r>
              <a:rPr lang="en-US" altLang="zh-CN" b="1" dirty="0"/>
              <a:t>list</a:t>
            </a:r>
            <a:endParaRPr lang="zh-CN" altLang="zh-CN" dirty="0"/>
          </a:p>
          <a:p>
            <a:pPr lvl="1"/>
            <a:r>
              <a:rPr lang="en-US" altLang="zh-CN" dirty="0"/>
              <a:t>Python</a:t>
            </a:r>
            <a:r>
              <a:rPr lang="zh-CN" altLang="zh-CN" dirty="0"/>
              <a:t>语言中列表也是一种</a:t>
            </a:r>
            <a:r>
              <a:rPr lang="zh-CN" altLang="zh-CN" dirty="0">
                <a:solidFill>
                  <a:srgbClr val="FF0000"/>
                </a:solidFill>
              </a:rPr>
              <a:t>序列</a:t>
            </a:r>
            <a:r>
              <a:rPr lang="zh-CN" altLang="zh-CN" dirty="0"/>
              <a:t>类型。列表用</a:t>
            </a:r>
            <a:r>
              <a:rPr lang="zh-CN" altLang="zh-CN" b="1" dirty="0">
                <a:solidFill>
                  <a:srgbClr val="FF0000"/>
                </a:solidFill>
              </a:rPr>
              <a:t>方括号</a:t>
            </a:r>
            <a:r>
              <a:rPr lang="zh-CN" altLang="zh-CN" dirty="0"/>
              <a:t>“［”和“］”将列表中的元素括起来。列表中的元素之间以逗号进行分隔。如［</a:t>
            </a:r>
            <a:r>
              <a:rPr lang="en-US" altLang="zh-CN" dirty="0"/>
              <a:t>1,2,3,True</a:t>
            </a:r>
            <a:r>
              <a:rPr lang="zh-CN" altLang="zh-CN" dirty="0"/>
              <a:t>］、［</a:t>
            </a:r>
            <a:r>
              <a:rPr lang="en-US" altLang="zh-CN" dirty="0"/>
              <a:t>"</a:t>
            </a:r>
            <a:r>
              <a:rPr lang="en-US" altLang="zh-CN" dirty="0" err="1"/>
              <a:t>one","two","three","four</a:t>
            </a:r>
            <a:r>
              <a:rPr lang="en-US" altLang="zh-CN" dirty="0"/>
              <a:t>"</a:t>
            </a:r>
            <a:r>
              <a:rPr lang="zh-CN" altLang="zh-CN" dirty="0"/>
              <a:t>］和［</a:t>
            </a:r>
            <a:r>
              <a:rPr lang="en-US" altLang="zh-CN" dirty="0"/>
              <a:t>3,4.5, "</a:t>
            </a:r>
            <a:r>
              <a:rPr lang="en-US" altLang="zh-CN" dirty="0" err="1"/>
              <a:t>abc</a:t>
            </a:r>
            <a:r>
              <a:rPr lang="en-US" altLang="zh-CN" dirty="0"/>
              <a:t>"</a:t>
            </a:r>
            <a:r>
              <a:rPr lang="zh-CN" altLang="zh-CN" dirty="0"/>
              <a:t>］都是列表。</a:t>
            </a:r>
          </a:p>
          <a:p>
            <a:r>
              <a:rPr lang="en-US" altLang="zh-CN" b="1" dirty="0"/>
              <a:t>7. </a:t>
            </a:r>
            <a:r>
              <a:rPr lang="zh-CN" altLang="zh-CN" b="1" dirty="0"/>
              <a:t>元组</a:t>
            </a:r>
            <a:r>
              <a:rPr lang="en-US" altLang="zh-CN" b="1" dirty="0"/>
              <a:t>tuple</a:t>
            </a:r>
            <a:endParaRPr lang="zh-CN" altLang="zh-CN" dirty="0"/>
          </a:p>
          <a:p>
            <a:pPr lvl="1"/>
            <a:r>
              <a:rPr lang="zh-CN" altLang="zh-CN" dirty="0"/>
              <a:t>元组也是一种</a:t>
            </a:r>
            <a:r>
              <a:rPr lang="zh-CN" altLang="zh-CN" dirty="0">
                <a:solidFill>
                  <a:srgbClr val="FF0000"/>
                </a:solidFill>
              </a:rPr>
              <a:t>序列</a:t>
            </a:r>
            <a:r>
              <a:rPr lang="zh-CN" altLang="zh-CN" dirty="0"/>
              <a:t>。元组用</a:t>
            </a:r>
            <a:r>
              <a:rPr lang="zh-CN" altLang="en-US" b="1" dirty="0">
                <a:solidFill>
                  <a:srgbClr val="FF0000"/>
                </a:solidFill>
              </a:rPr>
              <a:t>圆括号</a:t>
            </a:r>
            <a:r>
              <a:rPr lang="zh-CN" altLang="zh-CN" dirty="0"/>
              <a:t>“</a:t>
            </a:r>
            <a:r>
              <a:rPr lang="en-US" altLang="zh-CN" dirty="0"/>
              <a:t>(</a:t>
            </a:r>
            <a:r>
              <a:rPr lang="zh-CN" altLang="zh-CN" dirty="0"/>
              <a:t>”和“</a:t>
            </a:r>
            <a:r>
              <a:rPr lang="en-US" altLang="zh-CN" dirty="0"/>
              <a:t>)</a:t>
            </a:r>
            <a:r>
              <a:rPr lang="zh-CN" altLang="zh-CN" dirty="0"/>
              <a:t>”作为边界将元素括起来</a:t>
            </a:r>
            <a:r>
              <a:rPr lang="zh-CN" altLang="en-US" dirty="0"/>
              <a:t>，</a:t>
            </a:r>
            <a:r>
              <a:rPr lang="zh-CN" altLang="zh-CN" dirty="0"/>
              <a:t>元素之间以逗号分隔</a:t>
            </a:r>
            <a:r>
              <a:rPr lang="zh-CN" altLang="en-US" dirty="0"/>
              <a:t>，</a:t>
            </a:r>
            <a:r>
              <a:rPr lang="zh-CN" altLang="en-US" b="1" dirty="0">
                <a:solidFill>
                  <a:srgbClr val="FF0000"/>
                </a:solidFill>
              </a:rPr>
              <a:t>元素不可更改</a:t>
            </a:r>
            <a:r>
              <a:rPr lang="zh-CN" altLang="zh-CN" dirty="0"/>
              <a:t>。如</a:t>
            </a:r>
            <a:r>
              <a:rPr lang="en-US" altLang="zh-CN" dirty="0"/>
              <a:t>(1,2,3,True)</a:t>
            </a:r>
            <a:r>
              <a:rPr lang="zh-CN" altLang="zh-CN" dirty="0"/>
              <a:t>、</a:t>
            </a:r>
            <a:r>
              <a:rPr lang="en-US" altLang="zh-CN" dirty="0"/>
              <a:t>("</a:t>
            </a:r>
            <a:r>
              <a:rPr lang="en-US" altLang="zh-CN" dirty="0" err="1"/>
              <a:t>one","two","three","four</a:t>
            </a:r>
            <a:r>
              <a:rPr lang="en-US" altLang="zh-CN" dirty="0"/>
              <a:t>")</a:t>
            </a:r>
            <a:r>
              <a:rPr lang="zh-CN" altLang="zh-CN" dirty="0"/>
              <a:t>和</a:t>
            </a:r>
            <a:r>
              <a:rPr lang="en-US" altLang="zh-CN" dirty="0"/>
              <a:t>(3,4.5, "</a:t>
            </a:r>
            <a:r>
              <a:rPr lang="en-US" altLang="zh-CN" dirty="0" err="1"/>
              <a:t>abc</a:t>
            </a:r>
            <a:r>
              <a:rPr lang="en-US" altLang="zh-CN" dirty="0"/>
              <a:t>")</a:t>
            </a:r>
            <a:r>
              <a:rPr lang="zh-CN" altLang="zh-CN" dirty="0"/>
              <a:t>都是元组。</a:t>
            </a:r>
          </a:p>
        </p:txBody>
      </p:sp>
    </p:spTree>
    <p:extLst>
      <p:ext uri="{BB962C8B-B14F-4D97-AF65-F5344CB8AC3E}">
        <p14:creationId xmlns:p14="http://schemas.microsoft.com/office/powerpoint/2010/main" val="122495103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2.3.1 </a:t>
            </a:r>
            <a:r>
              <a:rPr lang="zh-CN" altLang="zh-CN" dirty="0"/>
              <a:t>数据类型</a:t>
            </a:r>
            <a:endParaRPr lang="zh-CN" altLang="en-US" dirty="0"/>
          </a:p>
        </p:txBody>
      </p:sp>
      <p:sp>
        <p:nvSpPr>
          <p:cNvPr id="3" name="内容占位符 2"/>
          <p:cNvSpPr>
            <a:spLocks noGrp="1"/>
          </p:cNvSpPr>
          <p:nvPr>
            <p:ph idx="1"/>
          </p:nvPr>
        </p:nvSpPr>
        <p:spPr/>
        <p:txBody>
          <a:bodyPr/>
          <a:lstStyle/>
          <a:p>
            <a:r>
              <a:rPr lang="en-US" altLang="zh-CN" b="1" dirty="0"/>
              <a:t>8. </a:t>
            </a:r>
            <a:r>
              <a:rPr lang="zh-CN" altLang="zh-CN" b="1" dirty="0"/>
              <a:t>集合</a:t>
            </a:r>
            <a:r>
              <a:rPr lang="en-US" altLang="zh-CN" b="1" dirty="0"/>
              <a:t>set</a:t>
            </a:r>
            <a:endParaRPr lang="zh-CN" altLang="zh-CN" dirty="0"/>
          </a:p>
          <a:p>
            <a:pPr lvl="1"/>
            <a:r>
              <a:rPr lang="en-US" altLang="zh-CN" dirty="0"/>
              <a:t>Python</a:t>
            </a:r>
            <a:r>
              <a:rPr lang="zh-CN" altLang="zh-CN" dirty="0"/>
              <a:t>中集合是一组对象的集合，对象可以是各种</a:t>
            </a:r>
            <a:r>
              <a:rPr lang="zh-CN" altLang="zh-CN" b="1" dirty="0">
                <a:solidFill>
                  <a:srgbClr val="FF0000"/>
                </a:solidFill>
              </a:rPr>
              <a:t>不可变数据类型</a:t>
            </a:r>
            <a:r>
              <a:rPr lang="zh-CN" altLang="zh-CN" dirty="0"/>
              <a:t>。同一个集合可以由各种不可变类型的元素组成，但</a:t>
            </a:r>
            <a:r>
              <a:rPr lang="zh-CN" altLang="zh-CN" b="1" dirty="0">
                <a:solidFill>
                  <a:srgbClr val="FF0000"/>
                </a:solidFill>
              </a:rPr>
              <a:t>元素之间没有任何顺序</a:t>
            </a:r>
            <a:r>
              <a:rPr lang="zh-CN" altLang="zh-CN" dirty="0"/>
              <a:t>，并且元素</a:t>
            </a:r>
            <a:r>
              <a:rPr lang="zh-CN" altLang="en-US" b="1" dirty="0">
                <a:solidFill>
                  <a:srgbClr val="FF0000"/>
                </a:solidFill>
              </a:rPr>
              <a:t>不可</a:t>
            </a:r>
            <a:r>
              <a:rPr lang="zh-CN" altLang="zh-CN" b="1" dirty="0">
                <a:solidFill>
                  <a:srgbClr val="FF0000"/>
                </a:solidFill>
              </a:rPr>
              <a:t>重复</a:t>
            </a:r>
            <a:r>
              <a:rPr lang="zh-CN" altLang="zh-CN" dirty="0"/>
              <a:t>。</a:t>
            </a:r>
            <a:r>
              <a:rPr lang="zh-CN" altLang="en-US" dirty="0"/>
              <a:t>集合</a:t>
            </a:r>
            <a:r>
              <a:rPr lang="zh-CN" altLang="zh-CN" dirty="0"/>
              <a:t>用</a:t>
            </a:r>
            <a:r>
              <a:rPr lang="zh-CN" altLang="zh-CN" b="1" dirty="0">
                <a:solidFill>
                  <a:srgbClr val="FF0000"/>
                </a:solidFill>
              </a:rPr>
              <a:t>大括号</a:t>
            </a:r>
            <a:r>
              <a:rPr lang="zh-CN" altLang="zh-CN" dirty="0"/>
              <a:t>“</a:t>
            </a:r>
            <a:r>
              <a:rPr lang="en-US" altLang="zh-CN" dirty="0"/>
              <a:t>{</a:t>
            </a:r>
            <a:r>
              <a:rPr lang="zh-CN" altLang="zh-CN" dirty="0"/>
              <a:t>”和“</a:t>
            </a:r>
            <a:r>
              <a:rPr lang="en-US" altLang="zh-CN" dirty="0"/>
              <a:t>}</a:t>
            </a:r>
            <a:r>
              <a:rPr lang="zh-CN" altLang="zh-CN" dirty="0"/>
              <a:t>”来表示，如</a:t>
            </a:r>
            <a:r>
              <a:rPr lang="en-US" altLang="zh-CN" dirty="0"/>
              <a:t>{'car', 'ship', 'train', 'bus'}</a:t>
            </a:r>
            <a:r>
              <a:rPr lang="zh-CN" altLang="zh-CN" dirty="0"/>
              <a:t>。</a:t>
            </a:r>
          </a:p>
          <a:p>
            <a:pPr marL="0" indent="0">
              <a:buNone/>
            </a:pPr>
            <a:endParaRPr lang="en-US" altLang="zh-CN" b="1" dirty="0"/>
          </a:p>
          <a:p>
            <a:r>
              <a:rPr lang="en-US" altLang="zh-CN" b="1" dirty="0"/>
              <a:t>9. </a:t>
            </a:r>
            <a:r>
              <a:rPr lang="zh-CN" altLang="zh-CN" b="1" dirty="0"/>
              <a:t>字典</a:t>
            </a:r>
            <a:r>
              <a:rPr lang="en-US" altLang="zh-CN" b="1" dirty="0" err="1"/>
              <a:t>dict</a:t>
            </a:r>
            <a:endParaRPr lang="zh-CN" altLang="zh-CN" dirty="0"/>
          </a:p>
          <a:p>
            <a:pPr lvl="1"/>
            <a:r>
              <a:rPr lang="zh-CN" altLang="zh-CN" dirty="0"/>
              <a:t>字典是</a:t>
            </a:r>
            <a:r>
              <a:rPr lang="en-US" altLang="zh-CN" dirty="0"/>
              <a:t>Python</a:t>
            </a:r>
            <a:r>
              <a:rPr lang="zh-CN" altLang="zh-CN" dirty="0"/>
              <a:t>中</a:t>
            </a:r>
            <a:r>
              <a:rPr lang="zh-CN" altLang="zh-CN" b="1" dirty="0">
                <a:solidFill>
                  <a:srgbClr val="FF0000"/>
                </a:solidFill>
              </a:rPr>
              <a:t>唯一内建的映射类型</a:t>
            </a:r>
            <a:r>
              <a:rPr lang="zh-CN" altLang="zh-CN" dirty="0"/>
              <a:t>，可用来</a:t>
            </a:r>
            <a:r>
              <a:rPr lang="zh-CN" altLang="zh-CN" b="1" dirty="0">
                <a:solidFill>
                  <a:srgbClr val="FF0000"/>
                </a:solidFill>
              </a:rPr>
              <a:t>实现</a:t>
            </a:r>
            <a:r>
              <a:rPr lang="zh-CN" altLang="zh-CN" dirty="0"/>
              <a:t>通过</a:t>
            </a:r>
            <a:r>
              <a:rPr lang="zh-CN" altLang="zh-CN" b="1" dirty="0">
                <a:solidFill>
                  <a:srgbClr val="FF0000"/>
                </a:solidFill>
              </a:rPr>
              <a:t>数据查找</a:t>
            </a:r>
            <a:r>
              <a:rPr lang="zh-CN" altLang="zh-CN" dirty="0"/>
              <a:t>关联数据的功能。字典是</a:t>
            </a:r>
            <a:r>
              <a:rPr lang="zh-CN" altLang="zh-CN" b="1" dirty="0">
                <a:solidFill>
                  <a:srgbClr val="FF0000"/>
                </a:solidFill>
              </a:rPr>
              <a:t>键值对的无序</a:t>
            </a:r>
            <a:r>
              <a:rPr lang="zh-CN" altLang="zh-CN" b="1" u="sng" dirty="0">
                <a:solidFill>
                  <a:srgbClr val="FF0000"/>
                </a:solidFill>
              </a:rPr>
              <a:t>集合</a:t>
            </a:r>
            <a:r>
              <a:rPr lang="zh-CN" altLang="zh-CN" dirty="0"/>
              <a:t>。字典中的每一个元素都包含两部分：</a:t>
            </a:r>
            <a:r>
              <a:rPr lang="zh-CN" altLang="zh-CN" dirty="0">
                <a:solidFill>
                  <a:srgbClr val="FF0000"/>
                </a:solidFill>
              </a:rPr>
              <a:t>键和值</a:t>
            </a:r>
            <a:r>
              <a:rPr lang="zh-CN" altLang="zh-CN" dirty="0"/>
              <a:t>。字典用</a:t>
            </a:r>
            <a:r>
              <a:rPr lang="zh-CN" altLang="zh-CN" b="1" dirty="0">
                <a:solidFill>
                  <a:srgbClr val="FF0000"/>
                </a:solidFill>
              </a:rPr>
              <a:t>大括号</a:t>
            </a:r>
            <a:r>
              <a:rPr lang="zh-CN" altLang="zh-CN" dirty="0"/>
              <a:t>“</a:t>
            </a:r>
            <a:r>
              <a:rPr lang="en-US" altLang="zh-CN" dirty="0"/>
              <a:t>{</a:t>
            </a:r>
            <a:r>
              <a:rPr lang="zh-CN" altLang="zh-CN" dirty="0"/>
              <a:t>”和“</a:t>
            </a:r>
            <a:r>
              <a:rPr lang="en-US" altLang="zh-CN" dirty="0"/>
              <a:t>}</a:t>
            </a:r>
            <a:r>
              <a:rPr lang="zh-CN" altLang="zh-CN" dirty="0"/>
              <a:t>”来表示，每个元素的键和值用冒号分隔，元素之间用逗号分隔。如</a:t>
            </a:r>
            <a:r>
              <a:rPr lang="en-US" altLang="zh-CN" dirty="0"/>
              <a:t>{'1801':'</a:t>
            </a:r>
            <a:r>
              <a:rPr lang="zh-CN" altLang="zh-CN" dirty="0"/>
              <a:t>张三</a:t>
            </a:r>
            <a:r>
              <a:rPr lang="en-US" altLang="zh-CN" dirty="0"/>
              <a:t>', '1802':'</a:t>
            </a:r>
            <a:r>
              <a:rPr lang="zh-CN" altLang="zh-CN" dirty="0"/>
              <a:t>徐虎</a:t>
            </a:r>
            <a:r>
              <a:rPr lang="en-US" altLang="zh-CN" dirty="0"/>
              <a:t>', '1803':'</a:t>
            </a:r>
            <a:r>
              <a:rPr lang="zh-CN" altLang="zh-CN" dirty="0"/>
              <a:t>张林</a:t>
            </a:r>
            <a:r>
              <a:rPr lang="en-US" altLang="zh-CN" dirty="0"/>
              <a:t>'}</a:t>
            </a:r>
            <a:endParaRPr lang="zh-CN" altLang="zh-CN" dirty="0"/>
          </a:p>
        </p:txBody>
      </p:sp>
    </p:spTree>
    <p:extLst>
      <p:ext uri="{BB962C8B-B14F-4D97-AF65-F5344CB8AC3E}">
        <p14:creationId xmlns:p14="http://schemas.microsoft.com/office/powerpoint/2010/main" val="442532043"/>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2.3.2 </a:t>
            </a:r>
            <a:r>
              <a:rPr lang="zh-CN" altLang="zh-CN" dirty="0"/>
              <a:t>运算符</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b="1" dirty="0"/>
              <a:t>1. </a:t>
            </a:r>
            <a:r>
              <a:rPr lang="zh-CN" altLang="zh-CN" b="1" dirty="0"/>
              <a:t>算术运算符</a:t>
            </a:r>
            <a:endParaRPr lang="zh-CN" altLang="zh-CN" dirty="0"/>
          </a:p>
          <a:p>
            <a:pPr lvl="1"/>
            <a:r>
              <a:rPr lang="zh-CN" altLang="zh-CN" dirty="0"/>
              <a:t>在</a:t>
            </a:r>
            <a:r>
              <a:rPr lang="en-US" altLang="zh-CN" dirty="0"/>
              <a:t>Python</a:t>
            </a:r>
            <a:r>
              <a:rPr lang="zh-CN" altLang="zh-CN" dirty="0"/>
              <a:t>中，算术运算符有：</a:t>
            </a:r>
            <a:r>
              <a:rPr lang="en-US" altLang="zh-CN" dirty="0"/>
              <a:t>+</a:t>
            </a:r>
            <a:r>
              <a:rPr lang="zh-CN" altLang="zh-CN" dirty="0"/>
              <a:t>（加）、</a:t>
            </a:r>
            <a:r>
              <a:rPr lang="en-US" altLang="zh-CN" dirty="0"/>
              <a:t>-</a:t>
            </a:r>
            <a:r>
              <a:rPr lang="zh-CN" altLang="zh-CN" dirty="0"/>
              <a:t>（减）、</a:t>
            </a:r>
            <a:r>
              <a:rPr lang="en-US" altLang="zh-CN" dirty="0"/>
              <a:t>*</a:t>
            </a:r>
            <a:r>
              <a:rPr lang="zh-CN" altLang="zh-CN" dirty="0"/>
              <a:t>（乘）、</a:t>
            </a:r>
            <a:r>
              <a:rPr lang="en-US" altLang="zh-CN" dirty="0">
                <a:solidFill>
                  <a:srgbClr val="FF0000"/>
                </a:solidFill>
              </a:rPr>
              <a:t>/</a:t>
            </a:r>
            <a:r>
              <a:rPr lang="zh-CN" altLang="zh-CN" dirty="0"/>
              <a:t>（真除法）、</a:t>
            </a:r>
            <a:r>
              <a:rPr lang="en-US" altLang="zh-CN" dirty="0">
                <a:solidFill>
                  <a:srgbClr val="FF0000"/>
                </a:solidFill>
              </a:rPr>
              <a:t>//</a:t>
            </a:r>
            <a:r>
              <a:rPr lang="zh-CN" altLang="zh-CN" dirty="0">
                <a:solidFill>
                  <a:srgbClr val="FF0000"/>
                </a:solidFill>
              </a:rPr>
              <a:t>（求整商）</a:t>
            </a:r>
            <a:r>
              <a:rPr lang="zh-CN" altLang="zh-CN" dirty="0"/>
              <a:t>、</a:t>
            </a:r>
            <a:r>
              <a:rPr lang="en-US" altLang="zh-CN" dirty="0"/>
              <a:t>%</a:t>
            </a:r>
            <a:r>
              <a:rPr lang="zh-CN" altLang="zh-CN" dirty="0"/>
              <a:t>（取模）、</a:t>
            </a:r>
            <a:r>
              <a:rPr lang="en-US" altLang="zh-CN" dirty="0">
                <a:solidFill>
                  <a:srgbClr val="FF0000"/>
                </a:solidFill>
              </a:rPr>
              <a:t>**</a:t>
            </a:r>
            <a:r>
              <a:rPr lang="zh-CN" altLang="zh-CN" dirty="0">
                <a:solidFill>
                  <a:srgbClr val="FF0000"/>
                </a:solidFill>
              </a:rPr>
              <a:t>（幂）</a:t>
            </a:r>
            <a:r>
              <a:rPr lang="zh-CN" altLang="zh-CN" dirty="0"/>
              <a:t>。</a:t>
            </a:r>
          </a:p>
          <a:p>
            <a:r>
              <a:rPr lang="en-US" altLang="zh-CN" b="1" dirty="0"/>
              <a:t>2. </a:t>
            </a:r>
            <a:r>
              <a:rPr lang="zh-CN" altLang="zh-CN" b="1" dirty="0"/>
              <a:t>关系运算符</a:t>
            </a:r>
            <a:endParaRPr lang="zh-CN" altLang="zh-CN" dirty="0"/>
          </a:p>
          <a:p>
            <a:pPr lvl="1"/>
            <a:r>
              <a:rPr lang="zh-CN" altLang="zh-CN" dirty="0"/>
              <a:t>在</a:t>
            </a:r>
            <a:r>
              <a:rPr lang="en-US" altLang="zh-CN" dirty="0"/>
              <a:t>Python</a:t>
            </a:r>
            <a:r>
              <a:rPr lang="zh-CN" altLang="zh-CN" dirty="0"/>
              <a:t>中，关系运算符有：</a:t>
            </a:r>
            <a:r>
              <a:rPr lang="en-US" altLang="zh-CN" dirty="0"/>
              <a:t>&lt;</a:t>
            </a:r>
            <a:r>
              <a:rPr lang="zh-CN" altLang="zh-CN" dirty="0"/>
              <a:t>（小于）、</a:t>
            </a:r>
            <a:r>
              <a:rPr lang="en-US" altLang="zh-CN" dirty="0"/>
              <a:t>&lt;=</a:t>
            </a:r>
            <a:r>
              <a:rPr lang="zh-CN" altLang="zh-CN" dirty="0"/>
              <a:t>（小于等于）、</a:t>
            </a:r>
            <a:r>
              <a:rPr lang="en-US" altLang="zh-CN" dirty="0"/>
              <a:t>&gt;</a:t>
            </a:r>
            <a:r>
              <a:rPr lang="zh-CN" altLang="zh-CN" dirty="0"/>
              <a:t>（大于）、</a:t>
            </a:r>
            <a:r>
              <a:rPr lang="en-US" altLang="zh-CN" dirty="0"/>
              <a:t>&gt;=</a:t>
            </a:r>
            <a:r>
              <a:rPr lang="zh-CN" altLang="zh-CN" dirty="0"/>
              <a:t>（大于等于）、</a:t>
            </a:r>
            <a:r>
              <a:rPr lang="en-US" altLang="zh-CN" dirty="0"/>
              <a:t>==</a:t>
            </a:r>
            <a:r>
              <a:rPr lang="zh-CN" altLang="zh-CN" dirty="0"/>
              <a:t>（等于）、</a:t>
            </a:r>
            <a:r>
              <a:rPr lang="en-US" altLang="zh-CN" dirty="0"/>
              <a:t>!=</a:t>
            </a:r>
            <a:r>
              <a:rPr lang="zh-CN" altLang="zh-CN" dirty="0"/>
              <a:t>（不等于）。</a:t>
            </a:r>
            <a:endParaRPr lang="en-US" altLang="zh-CN" dirty="0"/>
          </a:p>
          <a:p>
            <a:pPr lvl="1"/>
            <a:r>
              <a:rPr lang="zh-CN" altLang="en-US" sz="2500" dirty="0"/>
              <a:t>说明：</a:t>
            </a:r>
            <a:r>
              <a:rPr lang="en-US" altLang="zh-CN" sz="2500" dirty="0"/>
              <a:t> Python</a:t>
            </a:r>
            <a:r>
              <a:rPr lang="zh-CN" altLang="zh-CN" sz="2500" dirty="0"/>
              <a:t>中</a:t>
            </a:r>
            <a:r>
              <a:rPr lang="zh-CN" altLang="zh-CN" sz="2500" b="1" dirty="0">
                <a:solidFill>
                  <a:srgbClr val="FF0000"/>
                </a:solidFill>
              </a:rPr>
              <a:t>允许不等式的连写</a:t>
            </a:r>
            <a:r>
              <a:rPr lang="zh-CN" altLang="zh-CN" sz="2500" dirty="0"/>
              <a:t>，如：</a:t>
            </a:r>
            <a:r>
              <a:rPr lang="en-US" altLang="zh-CN" sz="2500" dirty="0"/>
              <a:t>8&lt;x&lt;=100</a:t>
            </a:r>
            <a:r>
              <a:rPr lang="zh-CN" altLang="zh-CN" sz="2500" dirty="0"/>
              <a:t>。</a:t>
            </a:r>
          </a:p>
          <a:p>
            <a:pPr lvl="1"/>
            <a:r>
              <a:rPr lang="zh-CN" altLang="zh-CN" dirty="0"/>
              <a:t>关系运算符根据表达式值的真假</a:t>
            </a:r>
            <a:r>
              <a:rPr lang="zh-CN" altLang="zh-CN" dirty="0">
                <a:solidFill>
                  <a:srgbClr val="FF0000"/>
                </a:solidFill>
              </a:rPr>
              <a:t>返回布尔值</a:t>
            </a:r>
            <a:r>
              <a:rPr lang="zh-CN" altLang="zh-CN" dirty="0"/>
              <a:t>。</a:t>
            </a:r>
          </a:p>
          <a:p>
            <a:r>
              <a:rPr lang="en-US" altLang="zh-CN" b="1" dirty="0"/>
              <a:t>3. </a:t>
            </a:r>
            <a:r>
              <a:rPr lang="zh-CN" altLang="zh-CN" b="1" dirty="0"/>
              <a:t>测试运算符</a:t>
            </a:r>
            <a:endParaRPr lang="zh-CN" altLang="zh-CN" dirty="0"/>
          </a:p>
          <a:p>
            <a:pPr lvl="1"/>
            <a:r>
              <a:rPr lang="zh-CN" altLang="zh-CN" dirty="0"/>
              <a:t>在</a:t>
            </a:r>
            <a:r>
              <a:rPr lang="en-US" altLang="zh-CN" dirty="0"/>
              <a:t>Python</a:t>
            </a:r>
            <a:r>
              <a:rPr lang="zh-CN" altLang="zh-CN" dirty="0"/>
              <a:t>中，测试运算符有：</a:t>
            </a:r>
            <a:r>
              <a:rPr lang="en-US" altLang="zh-CN" dirty="0"/>
              <a:t>in</a:t>
            </a:r>
            <a:r>
              <a:rPr lang="zh-CN" altLang="zh-CN" dirty="0"/>
              <a:t>、</a:t>
            </a:r>
            <a:r>
              <a:rPr lang="en-US" altLang="zh-CN" dirty="0"/>
              <a:t>not in</a:t>
            </a:r>
            <a:r>
              <a:rPr lang="zh-CN" altLang="zh-CN" dirty="0"/>
              <a:t>、</a:t>
            </a:r>
            <a:r>
              <a:rPr lang="en-US" altLang="zh-CN" dirty="0"/>
              <a:t>is</a:t>
            </a:r>
            <a:r>
              <a:rPr lang="zh-CN" altLang="zh-CN" dirty="0"/>
              <a:t>、</a:t>
            </a:r>
            <a:r>
              <a:rPr lang="en-US" altLang="zh-CN" dirty="0"/>
              <a:t>is not</a:t>
            </a:r>
            <a:r>
              <a:rPr lang="zh-CN" altLang="zh-CN" dirty="0"/>
              <a:t>。</a:t>
            </a:r>
          </a:p>
          <a:p>
            <a:pPr lvl="1"/>
            <a:r>
              <a:rPr lang="zh-CN" altLang="zh-CN" dirty="0"/>
              <a:t>测试运算符也是根据表达式值的真假</a:t>
            </a:r>
            <a:r>
              <a:rPr lang="zh-CN" altLang="zh-CN" b="1" dirty="0">
                <a:solidFill>
                  <a:srgbClr val="FF0000"/>
                </a:solidFill>
              </a:rPr>
              <a:t>返回布尔值</a:t>
            </a:r>
            <a:r>
              <a:rPr lang="zh-CN" altLang="zh-CN" dirty="0"/>
              <a:t>。</a:t>
            </a:r>
            <a:endParaRPr lang="en-US" altLang="zh-CN" dirty="0"/>
          </a:p>
          <a:p>
            <a:r>
              <a:rPr lang="en-US" altLang="zh-CN" b="1" dirty="0"/>
              <a:t>4. </a:t>
            </a:r>
            <a:r>
              <a:rPr lang="zh-CN" altLang="zh-CN" b="1" dirty="0"/>
              <a:t>逻辑运算符</a:t>
            </a:r>
            <a:endParaRPr lang="zh-CN" altLang="zh-CN" dirty="0"/>
          </a:p>
          <a:p>
            <a:pPr lvl="1"/>
            <a:r>
              <a:rPr lang="zh-CN" altLang="zh-CN" dirty="0"/>
              <a:t>在</a:t>
            </a:r>
            <a:r>
              <a:rPr lang="en-US" altLang="zh-CN" dirty="0"/>
              <a:t>Python</a:t>
            </a:r>
            <a:r>
              <a:rPr lang="zh-CN" altLang="zh-CN" dirty="0"/>
              <a:t>中，逻辑运算符有：</a:t>
            </a:r>
            <a:r>
              <a:rPr lang="en-US" altLang="zh-CN" dirty="0"/>
              <a:t>and</a:t>
            </a:r>
            <a:r>
              <a:rPr lang="zh-CN" altLang="zh-CN" dirty="0"/>
              <a:t>（与）、</a:t>
            </a:r>
            <a:r>
              <a:rPr lang="en-US" altLang="zh-CN" dirty="0"/>
              <a:t>or</a:t>
            </a:r>
            <a:r>
              <a:rPr lang="zh-CN" altLang="zh-CN" dirty="0"/>
              <a:t>（或）、</a:t>
            </a:r>
            <a:r>
              <a:rPr lang="en-US" altLang="zh-CN" dirty="0"/>
              <a:t>not</a:t>
            </a:r>
            <a:r>
              <a:rPr lang="zh-CN" altLang="zh-CN" dirty="0"/>
              <a:t>（非）。通过逻辑运算符可以将任意表达式连接在一起。</a:t>
            </a:r>
            <a:r>
              <a:rPr lang="zh-CN" altLang="en-US" dirty="0"/>
              <a:t>（计算结果</a:t>
            </a:r>
            <a:r>
              <a:rPr lang="zh-CN" altLang="en-US" b="1" dirty="0">
                <a:solidFill>
                  <a:srgbClr val="FF0000"/>
                </a:solidFill>
              </a:rPr>
              <a:t>不一定是布尔值</a:t>
            </a:r>
            <a:r>
              <a:rPr lang="zh-CN" altLang="en-US" dirty="0"/>
              <a:t>）</a:t>
            </a:r>
            <a:endParaRPr lang="zh-CN" altLang="zh-CN" dirty="0"/>
          </a:p>
        </p:txBody>
      </p:sp>
    </p:spTree>
    <p:extLst>
      <p:ext uri="{BB962C8B-B14F-4D97-AF65-F5344CB8AC3E}">
        <p14:creationId xmlns:p14="http://schemas.microsoft.com/office/powerpoint/2010/main" val="2070481085"/>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2.3.2 </a:t>
            </a:r>
            <a:r>
              <a:rPr lang="zh-CN" altLang="zh-CN" dirty="0"/>
              <a:t>运算符</a:t>
            </a:r>
            <a:endParaRPr lang="zh-CN" altLang="en-US" dirty="0"/>
          </a:p>
        </p:txBody>
      </p:sp>
      <p:sp>
        <p:nvSpPr>
          <p:cNvPr id="3" name="内容占位符 2"/>
          <p:cNvSpPr>
            <a:spLocks noGrp="1"/>
          </p:cNvSpPr>
          <p:nvPr>
            <p:ph idx="1"/>
          </p:nvPr>
        </p:nvSpPr>
        <p:spPr>
          <a:xfrm>
            <a:off x="334434" y="1124745"/>
            <a:ext cx="11523135" cy="648071"/>
          </a:xfrm>
        </p:spPr>
        <p:txBody>
          <a:bodyPr>
            <a:normAutofit/>
          </a:bodyPr>
          <a:lstStyle/>
          <a:p>
            <a:r>
              <a:rPr lang="en-US" altLang="zh-CN" dirty="0">
                <a:solidFill>
                  <a:srgbClr val="FF0000"/>
                </a:solidFill>
              </a:rPr>
              <a:t>x</a:t>
            </a:r>
            <a:r>
              <a:rPr lang="zh-CN" altLang="en-US" dirty="0">
                <a:solidFill>
                  <a:srgbClr val="FF0000"/>
                </a:solidFill>
              </a:rPr>
              <a:t> </a:t>
            </a:r>
            <a:r>
              <a:rPr lang="en-US" altLang="zh-CN" dirty="0">
                <a:solidFill>
                  <a:srgbClr val="FF0000"/>
                </a:solidFill>
              </a:rPr>
              <a:t>and y:</a:t>
            </a:r>
          </a:p>
        </p:txBody>
      </p:sp>
      <p:graphicFrame>
        <p:nvGraphicFramePr>
          <p:cNvPr id="5" name="表格 5">
            <a:extLst>
              <a:ext uri="{FF2B5EF4-FFF2-40B4-BE49-F238E27FC236}">
                <a16:creationId xmlns:a16="http://schemas.microsoft.com/office/drawing/2014/main" id="{96CB399F-2E1B-46F3-8B3C-47DE372C5552}"/>
              </a:ext>
            </a:extLst>
          </p:cNvPr>
          <p:cNvGraphicFramePr>
            <a:graphicFrameLocks noGrp="1"/>
          </p:cNvGraphicFramePr>
          <p:nvPr>
            <p:extLst>
              <p:ext uri="{D42A27DB-BD31-4B8C-83A1-F6EECF244321}">
                <p14:modId xmlns:p14="http://schemas.microsoft.com/office/powerpoint/2010/main" val="3711943313"/>
              </p:ext>
            </p:extLst>
          </p:nvPr>
        </p:nvGraphicFramePr>
        <p:xfrm>
          <a:off x="1919536" y="2132856"/>
          <a:ext cx="8128000" cy="22860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70705638"/>
                    </a:ext>
                  </a:extLst>
                </a:gridCol>
                <a:gridCol w="4064000">
                  <a:extLst>
                    <a:ext uri="{9D8B030D-6E8A-4147-A177-3AD203B41FA5}">
                      <a16:colId xmlns:a16="http://schemas.microsoft.com/office/drawing/2014/main" val="1589820631"/>
                    </a:ext>
                  </a:extLst>
                </a:gridCol>
              </a:tblGrid>
              <a:tr h="417696">
                <a:tc>
                  <a:txBody>
                    <a:bodyPr/>
                    <a:lstStyle/>
                    <a:p>
                      <a:pPr algn="ct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的取值</a:t>
                      </a:r>
                    </a:p>
                  </a:txBody>
                  <a:tcPr/>
                </a:tc>
                <a:tc>
                  <a:txBody>
                    <a:bodyPr/>
                    <a:lstStyle/>
                    <a:p>
                      <a:pPr algn="ctr"/>
                      <a:r>
                        <a:rPr lang="zh-CN" altLang="en-US" sz="2400" dirty="0">
                          <a:latin typeface="微软雅黑" panose="020B0503020204020204" pitchFamily="34" charset="-122"/>
                          <a:ea typeface="微软雅黑" panose="020B0503020204020204" pitchFamily="34" charset="-122"/>
                        </a:rPr>
                        <a:t>计算结果</a:t>
                      </a:r>
                    </a:p>
                  </a:txBody>
                  <a:tcPr/>
                </a:tc>
                <a:extLst>
                  <a:ext uri="{0D108BD9-81ED-4DB2-BD59-A6C34878D82A}">
                    <a16:rowId xmlns:a16="http://schemas.microsoft.com/office/drawing/2014/main" val="2947551233"/>
                  </a:ext>
                </a:extLst>
              </a:tr>
              <a:tr h="370840">
                <a:tc>
                  <a:txBody>
                    <a:bodyPr/>
                    <a:lstStyle/>
                    <a:p>
                      <a:pPr algn="ctr"/>
                      <a:r>
                        <a:rPr lang="en-US" altLang="zh-CN" sz="2400" dirty="0">
                          <a:latin typeface="微软雅黑" panose="020B0503020204020204" pitchFamily="34" charset="-122"/>
                          <a:ea typeface="微软雅黑" panose="020B0503020204020204" pitchFamily="34" charset="-122"/>
                        </a:rPr>
                        <a:t>False</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gn="ctr"/>
                      <a:r>
                        <a:rPr lang="zh-CN" altLang="en-US" sz="2400" dirty="0">
                          <a:latin typeface="微软雅黑" panose="020B0503020204020204" pitchFamily="34" charset="-122"/>
                          <a:ea typeface="微软雅黑" panose="020B0503020204020204" pitchFamily="34" charset="-122"/>
                        </a:rPr>
                        <a:t>返回</a:t>
                      </a:r>
                      <a:r>
                        <a:rPr lang="en-US" altLang="zh-CN" sz="2400" dirty="0">
                          <a:latin typeface="微软雅黑" panose="020B0503020204020204" pitchFamily="34" charset="-122"/>
                          <a:ea typeface="微软雅黑" panose="020B0503020204020204" pitchFamily="34" charset="-122"/>
                        </a:rPr>
                        <a:t>False</a:t>
                      </a:r>
                      <a:endParaRPr lang="zh-CN" altLang="en-US" sz="2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292986607"/>
                  </a:ext>
                </a:extLst>
              </a:tr>
              <a:tr h="370840">
                <a:tc>
                  <a:txBody>
                    <a:bodyPr/>
                    <a:lstStyle/>
                    <a:p>
                      <a:pPr algn="ctr"/>
                      <a:r>
                        <a:rPr lang="en-US" altLang="zh-CN" sz="2400" dirty="0">
                          <a:latin typeface="微软雅黑" panose="020B0503020204020204" pitchFamily="34" charset="-122"/>
                          <a:ea typeface="微软雅黑" panose="020B0503020204020204" pitchFamily="34" charset="-122"/>
                        </a:rPr>
                        <a:t>True</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gn="ctr"/>
                      <a:r>
                        <a:rPr lang="zh-CN" altLang="en-US" sz="2400" dirty="0">
                          <a:latin typeface="微软雅黑" panose="020B0503020204020204" pitchFamily="34" charset="-122"/>
                          <a:ea typeface="微软雅黑" panose="020B0503020204020204" pitchFamily="34" charset="-122"/>
                        </a:rPr>
                        <a:t>返回</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的值</a:t>
                      </a:r>
                    </a:p>
                  </a:txBody>
                  <a:tcPr/>
                </a:tc>
                <a:extLst>
                  <a:ext uri="{0D108BD9-81ED-4DB2-BD59-A6C34878D82A}">
                    <a16:rowId xmlns:a16="http://schemas.microsoft.com/office/drawing/2014/main" val="1515225109"/>
                  </a:ext>
                </a:extLst>
              </a:tr>
              <a:tr h="370840">
                <a:tc>
                  <a:txBody>
                    <a:bodyPr/>
                    <a:lstStyle/>
                    <a:p>
                      <a:pPr algn="ctr"/>
                      <a:r>
                        <a:rPr lang="zh-CN" altLang="en-US" sz="2400" dirty="0">
                          <a:latin typeface="微软雅黑" panose="020B0503020204020204" pitchFamily="34" charset="-122"/>
                          <a:ea typeface="微软雅黑" panose="020B0503020204020204" pitchFamily="34" charset="-122"/>
                        </a:rPr>
                        <a:t>假</a:t>
                      </a:r>
                    </a:p>
                  </a:txBody>
                  <a:tcPr/>
                </a:tc>
                <a:tc>
                  <a:txBody>
                    <a:bodyPr/>
                    <a:lstStyle/>
                    <a:p>
                      <a:pPr algn="ctr"/>
                      <a:r>
                        <a:rPr lang="zh-CN" altLang="en-US" sz="2400" dirty="0">
                          <a:latin typeface="微软雅黑" panose="020B0503020204020204" pitchFamily="34" charset="-122"/>
                          <a:ea typeface="微软雅黑" panose="020B0503020204020204" pitchFamily="34" charset="-122"/>
                        </a:rPr>
                        <a:t>返回</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值</a:t>
                      </a:r>
                    </a:p>
                  </a:txBody>
                  <a:tcPr/>
                </a:tc>
                <a:extLst>
                  <a:ext uri="{0D108BD9-81ED-4DB2-BD59-A6C34878D82A}">
                    <a16:rowId xmlns:a16="http://schemas.microsoft.com/office/drawing/2014/main" val="2590546496"/>
                  </a:ext>
                </a:extLst>
              </a:tr>
              <a:tr h="370840">
                <a:tc>
                  <a:txBody>
                    <a:bodyPr/>
                    <a:lstStyle/>
                    <a:p>
                      <a:pPr algn="ctr"/>
                      <a:r>
                        <a:rPr lang="zh-CN" altLang="en-US" sz="2400" dirty="0">
                          <a:latin typeface="微软雅黑" panose="020B0503020204020204" pitchFamily="34" charset="-122"/>
                          <a:ea typeface="微软雅黑" panose="020B0503020204020204" pitchFamily="34" charset="-122"/>
                        </a:rPr>
                        <a:t>真</a:t>
                      </a:r>
                    </a:p>
                  </a:txBody>
                  <a:tcPr/>
                </a:tc>
                <a:tc>
                  <a:txBody>
                    <a:bodyPr/>
                    <a:lstStyle/>
                    <a:p>
                      <a:pPr algn="ctr"/>
                      <a:r>
                        <a:rPr lang="zh-CN" altLang="en-US" sz="2400" dirty="0">
                          <a:latin typeface="微软雅黑" panose="020B0503020204020204" pitchFamily="34" charset="-122"/>
                          <a:ea typeface="微软雅黑" panose="020B0503020204020204" pitchFamily="34" charset="-122"/>
                        </a:rPr>
                        <a:t>返回</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值</a:t>
                      </a:r>
                    </a:p>
                  </a:txBody>
                  <a:tcPr/>
                </a:tc>
                <a:extLst>
                  <a:ext uri="{0D108BD9-81ED-4DB2-BD59-A6C34878D82A}">
                    <a16:rowId xmlns:a16="http://schemas.microsoft.com/office/drawing/2014/main" val="2973556788"/>
                  </a:ext>
                </a:extLst>
              </a:tr>
            </a:tbl>
          </a:graphicData>
        </a:graphic>
      </p:graphicFrame>
    </p:spTree>
    <p:extLst>
      <p:ext uri="{BB962C8B-B14F-4D97-AF65-F5344CB8AC3E}">
        <p14:creationId xmlns:p14="http://schemas.microsoft.com/office/powerpoint/2010/main" val="192458288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2.3.2 </a:t>
            </a:r>
            <a:r>
              <a:rPr lang="zh-CN" altLang="zh-CN" dirty="0"/>
              <a:t>运算符</a:t>
            </a:r>
            <a:endParaRPr lang="zh-CN" altLang="en-US" dirty="0"/>
          </a:p>
        </p:txBody>
      </p:sp>
      <p:sp>
        <p:nvSpPr>
          <p:cNvPr id="3" name="内容占位符 2"/>
          <p:cNvSpPr>
            <a:spLocks noGrp="1"/>
          </p:cNvSpPr>
          <p:nvPr>
            <p:ph idx="1"/>
          </p:nvPr>
        </p:nvSpPr>
        <p:spPr>
          <a:xfrm>
            <a:off x="334434" y="1124745"/>
            <a:ext cx="11523135" cy="576063"/>
          </a:xfrm>
        </p:spPr>
        <p:txBody>
          <a:bodyPr>
            <a:normAutofit/>
          </a:bodyPr>
          <a:lstStyle/>
          <a:p>
            <a:r>
              <a:rPr lang="en-US" altLang="zh-CN" dirty="0">
                <a:solidFill>
                  <a:srgbClr val="FF0000"/>
                </a:solidFill>
              </a:rPr>
              <a:t>x</a:t>
            </a:r>
            <a:r>
              <a:rPr lang="zh-CN" altLang="en-US" dirty="0">
                <a:solidFill>
                  <a:srgbClr val="FF0000"/>
                </a:solidFill>
              </a:rPr>
              <a:t> </a:t>
            </a:r>
            <a:r>
              <a:rPr lang="en-US" altLang="zh-CN" dirty="0">
                <a:solidFill>
                  <a:srgbClr val="FF0000"/>
                </a:solidFill>
              </a:rPr>
              <a:t>or y:</a:t>
            </a:r>
          </a:p>
        </p:txBody>
      </p:sp>
      <p:graphicFrame>
        <p:nvGraphicFramePr>
          <p:cNvPr id="5" name="表格 5">
            <a:extLst>
              <a:ext uri="{FF2B5EF4-FFF2-40B4-BE49-F238E27FC236}">
                <a16:creationId xmlns:a16="http://schemas.microsoft.com/office/drawing/2014/main" id="{96CB399F-2E1B-46F3-8B3C-47DE372C5552}"/>
              </a:ext>
            </a:extLst>
          </p:cNvPr>
          <p:cNvGraphicFramePr>
            <a:graphicFrameLocks noGrp="1"/>
          </p:cNvGraphicFramePr>
          <p:nvPr>
            <p:extLst>
              <p:ext uri="{D42A27DB-BD31-4B8C-83A1-F6EECF244321}">
                <p14:modId xmlns:p14="http://schemas.microsoft.com/office/powerpoint/2010/main" val="2866661450"/>
              </p:ext>
            </p:extLst>
          </p:nvPr>
        </p:nvGraphicFramePr>
        <p:xfrm>
          <a:off x="2032000" y="2286000"/>
          <a:ext cx="8128000" cy="22860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70705638"/>
                    </a:ext>
                  </a:extLst>
                </a:gridCol>
                <a:gridCol w="4064000">
                  <a:extLst>
                    <a:ext uri="{9D8B030D-6E8A-4147-A177-3AD203B41FA5}">
                      <a16:colId xmlns:a16="http://schemas.microsoft.com/office/drawing/2014/main" val="1589820631"/>
                    </a:ext>
                  </a:extLst>
                </a:gridCol>
              </a:tblGrid>
              <a:tr h="417696">
                <a:tc>
                  <a:txBody>
                    <a:bodyPr/>
                    <a:lstStyle/>
                    <a:p>
                      <a:pPr algn="ct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的取值</a:t>
                      </a:r>
                    </a:p>
                  </a:txBody>
                  <a:tcPr/>
                </a:tc>
                <a:tc>
                  <a:txBody>
                    <a:bodyPr/>
                    <a:lstStyle/>
                    <a:p>
                      <a:pPr algn="ctr"/>
                      <a:r>
                        <a:rPr lang="zh-CN" altLang="en-US" sz="2400" dirty="0">
                          <a:latin typeface="微软雅黑" panose="020B0503020204020204" pitchFamily="34" charset="-122"/>
                          <a:ea typeface="微软雅黑" panose="020B0503020204020204" pitchFamily="34" charset="-122"/>
                        </a:rPr>
                        <a:t>计算结果</a:t>
                      </a:r>
                    </a:p>
                  </a:txBody>
                  <a:tcPr/>
                </a:tc>
                <a:extLst>
                  <a:ext uri="{0D108BD9-81ED-4DB2-BD59-A6C34878D82A}">
                    <a16:rowId xmlns:a16="http://schemas.microsoft.com/office/drawing/2014/main" val="2947551233"/>
                  </a:ext>
                </a:extLst>
              </a:tr>
              <a:tr h="370840">
                <a:tc>
                  <a:txBody>
                    <a:bodyPr/>
                    <a:lstStyle/>
                    <a:p>
                      <a:pPr algn="ctr"/>
                      <a:r>
                        <a:rPr lang="en-US" altLang="zh-CN" sz="2400" dirty="0">
                          <a:latin typeface="微软雅黑" panose="020B0503020204020204" pitchFamily="34" charset="-122"/>
                          <a:ea typeface="微软雅黑" panose="020B0503020204020204" pitchFamily="34" charset="-122"/>
                        </a:rPr>
                        <a:t>False</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gn="ctr"/>
                      <a:r>
                        <a:rPr lang="zh-CN" altLang="en-US" sz="2400" dirty="0">
                          <a:latin typeface="微软雅黑" panose="020B0503020204020204" pitchFamily="34" charset="-122"/>
                          <a:ea typeface="微软雅黑" panose="020B0503020204020204" pitchFamily="34" charset="-122"/>
                        </a:rPr>
                        <a:t>返回</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的值</a:t>
                      </a:r>
                    </a:p>
                  </a:txBody>
                  <a:tcPr/>
                </a:tc>
                <a:extLst>
                  <a:ext uri="{0D108BD9-81ED-4DB2-BD59-A6C34878D82A}">
                    <a16:rowId xmlns:a16="http://schemas.microsoft.com/office/drawing/2014/main" val="1292986607"/>
                  </a:ext>
                </a:extLst>
              </a:tr>
              <a:tr h="370840">
                <a:tc>
                  <a:txBody>
                    <a:bodyPr/>
                    <a:lstStyle/>
                    <a:p>
                      <a:pPr algn="ctr"/>
                      <a:r>
                        <a:rPr lang="en-US" altLang="zh-CN" sz="2400" dirty="0">
                          <a:latin typeface="微软雅黑" panose="020B0503020204020204" pitchFamily="34" charset="-122"/>
                          <a:ea typeface="微软雅黑" panose="020B0503020204020204" pitchFamily="34" charset="-122"/>
                        </a:rPr>
                        <a:t>True</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gn="ctr"/>
                      <a:r>
                        <a:rPr lang="zh-CN" altLang="en-US" sz="2400" dirty="0">
                          <a:latin typeface="微软雅黑" panose="020B0503020204020204" pitchFamily="34" charset="-122"/>
                          <a:ea typeface="微软雅黑" panose="020B0503020204020204" pitchFamily="34" charset="-122"/>
                        </a:rPr>
                        <a:t>返回</a:t>
                      </a:r>
                      <a:r>
                        <a:rPr lang="en-US" altLang="zh-CN" sz="2400" dirty="0">
                          <a:latin typeface="微软雅黑" panose="020B0503020204020204" pitchFamily="34" charset="-122"/>
                          <a:ea typeface="微软雅黑" panose="020B0503020204020204" pitchFamily="34" charset="-122"/>
                        </a:rPr>
                        <a:t>True</a:t>
                      </a:r>
                    </a:p>
                  </a:txBody>
                  <a:tcPr/>
                </a:tc>
                <a:extLst>
                  <a:ext uri="{0D108BD9-81ED-4DB2-BD59-A6C34878D82A}">
                    <a16:rowId xmlns:a16="http://schemas.microsoft.com/office/drawing/2014/main" val="1515225109"/>
                  </a:ext>
                </a:extLst>
              </a:tr>
              <a:tr h="370840">
                <a:tc>
                  <a:txBody>
                    <a:bodyPr/>
                    <a:lstStyle/>
                    <a:p>
                      <a:pPr algn="ctr"/>
                      <a:r>
                        <a:rPr lang="zh-CN" altLang="en-US" sz="2400" dirty="0">
                          <a:latin typeface="微软雅黑" panose="020B0503020204020204" pitchFamily="34" charset="-122"/>
                          <a:ea typeface="微软雅黑" panose="020B0503020204020204" pitchFamily="34" charset="-122"/>
                        </a:rPr>
                        <a:t>假</a:t>
                      </a:r>
                    </a:p>
                  </a:txBody>
                  <a:tcPr/>
                </a:tc>
                <a:tc>
                  <a:txBody>
                    <a:bodyPr/>
                    <a:lstStyle/>
                    <a:p>
                      <a:pPr algn="ctr"/>
                      <a:r>
                        <a:rPr lang="zh-CN" altLang="en-US" sz="2400" dirty="0">
                          <a:latin typeface="微软雅黑" panose="020B0503020204020204" pitchFamily="34" charset="-122"/>
                          <a:ea typeface="微软雅黑" panose="020B0503020204020204" pitchFamily="34" charset="-122"/>
                        </a:rPr>
                        <a:t>返回</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值</a:t>
                      </a:r>
                    </a:p>
                  </a:txBody>
                  <a:tcPr/>
                </a:tc>
                <a:extLst>
                  <a:ext uri="{0D108BD9-81ED-4DB2-BD59-A6C34878D82A}">
                    <a16:rowId xmlns:a16="http://schemas.microsoft.com/office/drawing/2014/main" val="2590546496"/>
                  </a:ext>
                </a:extLst>
              </a:tr>
              <a:tr h="370840">
                <a:tc>
                  <a:txBody>
                    <a:bodyPr/>
                    <a:lstStyle/>
                    <a:p>
                      <a:pPr algn="ctr"/>
                      <a:r>
                        <a:rPr lang="zh-CN" altLang="en-US" sz="2400" dirty="0">
                          <a:latin typeface="微软雅黑" panose="020B0503020204020204" pitchFamily="34" charset="-122"/>
                          <a:ea typeface="微软雅黑" panose="020B0503020204020204" pitchFamily="34" charset="-122"/>
                        </a:rPr>
                        <a:t>真</a:t>
                      </a:r>
                    </a:p>
                  </a:txBody>
                  <a:tcPr/>
                </a:tc>
                <a:tc>
                  <a:txBody>
                    <a:bodyPr/>
                    <a:lstStyle/>
                    <a:p>
                      <a:pPr algn="ctr"/>
                      <a:r>
                        <a:rPr lang="zh-CN" altLang="en-US" sz="2400" dirty="0">
                          <a:latin typeface="微软雅黑" panose="020B0503020204020204" pitchFamily="34" charset="-122"/>
                          <a:ea typeface="微软雅黑" panose="020B0503020204020204" pitchFamily="34" charset="-122"/>
                        </a:rPr>
                        <a:t>返回</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值</a:t>
                      </a:r>
                    </a:p>
                  </a:txBody>
                  <a:tcPr/>
                </a:tc>
                <a:extLst>
                  <a:ext uri="{0D108BD9-81ED-4DB2-BD59-A6C34878D82A}">
                    <a16:rowId xmlns:a16="http://schemas.microsoft.com/office/drawing/2014/main" val="2973556788"/>
                  </a:ext>
                </a:extLst>
              </a:tr>
            </a:tbl>
          </a:graphicData>
        </a:graphic>
      </p:graphicFrame>
    </p:spTree>
    <p:extLst>
      <p:ext uri="{BB962C8B-B14F-4D97-AF65-F5344CB8AC3E}">
        <p14:creationId xmlns:p14="http://schemas.microsoft.com/office/powerpoint/2010/main" val="565626432"/>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2.3.3 </a:t>
            </a:r>
            <a:r>
              <a:rPr lang="zh-CN" altLang="zh-CN" dirty="0"/>
              <a:t>表达式</a:t>
            </a:r>
            <a:endParaRPr lang="zh-CN" altLang="en-US" dirty="0"/>
          </a:p>
        </p:txBody>
      </p:sp>
      <p:sp>
        <p:nvSpPr>
          <p:cNvPr id="3" name="内容占位符 2"/>
          <p:cNvSpPr>
            <a:spLocks noGrp="1"/>
          </p:cNvSpPr>
          <p:nvPr>
            <p:ph idx="1"/>
          </p:nvPr>
        </p:nvSpPr>
        <p:spPr>
          <a:xfrm>
            <a:off x="119336" y="1124745"/>
            <a:ext cx="11738233" cy="1584176"/>
          </a:xfrm>
        </p:spPr>
        <p:txBody>
          <a:bodyPr>
            <a:normAutofit lnSpcReduction="10000"/>
          </a:bodyPr>
          <a:lstStyle/>
          <a:p>
            <a:r>
              <a:rPr lang="zh-CN" altLang="zh-CN" dirty="0"/>
              <a:t>表达式一般由运算符和操作数</a:t>
            </a:r>
            <a:r>
              <a:rPr lang="en-US" altLang="zh-CN" dirty="0"/>
              <a:t>/</a:t>
            </a:r>
            <a:r>
              <a:rPr lang="zh-CN" altLang="zh-CN" dirty="0"/>
              <a:t>操作对象组成。比如表达式</a:t>
            </a:r>
            <a:r>
              <a:rPr lang="en-US" altLang="zh-CN" dirty="0"/>
              <a:t>1+2</a:t>
            </a:r>
            <a:r>
              <a:rPr lang="zh-CN" altLang="zh-CN" dirty="0"/>
              <a:t>，</a:t>
            </a:r>
            <a:r>
              <a:rPr lang="en-US" altLang="zh-CN" dirty="0"/>
              <a:t>"+"</a:t>
            </a:r>
            <a:r>
              <a:rPr lang="zh-CN" altLang="zh-CN" dirty="0"/>
              <a:t>称为运算符，</a:t>
            </a:r>
            <a:r>
              <a:rPr lang="en-US" altLang="zh-CN" dirty="0"/>
              <a:t>1 </a:t>
            </a:r>
            <a:r>
              <a:rPr lang="zh-CN" altLang="zh-CN" dirty="0"/>
              <a:t>和</a:t>
            </a:r>
            <a:r>
              <a:rPr lang="en-US" altLang="zh-CN" dirty="0"/>
              <a:t>2</a:t>
            </a:r>
            <a:r>
              <a:rPr lang="zh-CN" altLang="zh-CN" dirty="0"/>
              <a:t>被称为操作数。</a:t>
            </a:r>
          </a:p>
          <a:p>
            <a:r>
              <a:rPr lang="zh-CN" altLang="zh-CN" dirty="0"/>
              <a:t>有关的运算符和表达式见表</a:t>
            </a:r>
            <a:r>
              <a:rPr lang="en-US" altLang="zh-CN" dirty="0"/>
              <a:t>2.2</a:t>
            </a:r>
            <a:endParaRPr lang="zh-CN" altLang="zh-CN" dirty="0"/>
          </a:p>
        </p:txBody>
      </p:sp>
    </p:spTree>
    <p:extLst>
      <p:ext uri="{BB962C8B-B14F-4D97-AF65-F5344CB8AC3E}">
        <p14:creationId xmlns:p14="http://schemas.microsoft.com/office/powerpoint/2010/main" val="235875333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2.1.1 </a:t>
            </a:r>
            <a:r>
              <a:rPr lang="zh-CN" altLang="zh-CN" dirty="0"/>
              <a:t>数据的输入</a:t>
            </a:r>
            <a:endParaRPr lang="zh-CN" altLang="en-US" dirty="0"/>
          </a:p>
        </p:txBody>
      </p:sp>
      <p:sp>
        <p:nvSpPr>
          <p:cNvPr id="3" name="内容占位符 2"/>
          <p:cNvSpPr>
            <a:spLocks noGrp="1"/>
          </p:cNvSpPr>
          <p:nvPr>
            <p:ph idx="1"/>
          </p:nvPr>
        </p:nvSpPr>
        <p:spPr>
          <a:xfrm>
            <a:off x="5015880" y="1196752"/>
            <a:ext cx="6697673" cy="2232248"/>
          </a:xfrm>
        </p:spPr>
        <p:txBody>
          <a:bodyPr/>
          <a:lstStyle/>
          <a:p>
            <a:r>
              <a:rPr lang="zh-CN" altLang="zh-CN" dirty="0"/>
              <a:t>当用户输入</a:t>
            </a:r>
            <a:r>
              <a:rPr lang="en-US" altLang="zh-CN" dirty="0"/>
              <a:t>100</a:t>
            </a:r>
            <a:r>
              <a:rPr lang="zh-CN" altLang="zh-CN" dirty="0"/>
              <a:t>，按回车键之后，</a:t>
            </a:r>
            <a:r>
              <a:rPr lang="en-US" altLang="zh-CN" dirty="0"/>
              <a:t>input()</a:t>
            </a:r>
            <a:r>
              <a:rPr lang="zh-CN" altLang="zh-CN" dirty="0"/>
              <a:t>函数将字符串</a:t>
            </a:r>
            <a:r>
              <a:rPr lang="en-US" altLang="zh-CN" dirty="0"/>
              <a:t>'100'</a:t>
            </a:r>
            <a:r>
              <a:rPr lang="zh-CN" altLang="zh-CN" dirty="0"/>
              <a:t>赋予变量</a:t>
            </a:r>
            <a:r>
              <a:rPr lang="en-US" altLang="zh-CN" dirty="0"/>
              <a:t>x</a:t>
            </a:r>
            <a:r>
              <a:rPr lang="zh-CN" altLang="zh-CN" dirty="0"/>
              <a:t>，结果就是字符串</a:t>
            </a:r>
            <a:r>
              <a:rPr lang="en-US" altLang="zh-CN" dirty="0"/>
              <a:t>'100'</a:t>
            </a:r>
            <a:r>
              <a:rPr lang="zh-CN" altLang="zh-CN" dirty="0"/>
              <a:t>。内置函数</a:t>
            </a:r>
            <a:r>
              <a:rPr lang="en-US" altLang="zh-CN" dirty="0"/>
              <a:t>type()</a:t>
            </a:r>
            <a:r>
              <a:rPr lang="zh-CN" altLang="zh-CN" dirty="0"/>
              <a:t>返回对象的类型。</a:t>
            </a:r>
            <a:endParaRPr lang="zh-CN" altLang="en-US" dirty="0"/>
          </a:p>
        </p:txBody>
      </p:sp>
      <p:sp>
        <p:nvSpPr>
          <p:cNvPr id="4" name="矩形 3"/>
          <p:cNvSpPr/>
          <p:nvPr/>
        </p:nvSpPr>
        <p:spPr>
          <a:xfrm>
            <a:off x="551384" y="1196752"/>
            <a:ext cx="3600400" cy="2446824"/>
          </a:xfrm>
          <a:prstGeom prst="rect">
            <a:avLst/>
          </a:prstGeom>
        </p:spPr>
        <p:txBody>
          <a:bodyPr wrap="square">
            <a:spAutoFit/>
          </a:bodyPr>
          <a:lstStyle/>
          <a:p>
            <a:pPr algn="l"/>
            <a:r>
              <a:rPr lang="en-US" altLang="zh-CN" sz="1800" dirty="0"/>
              <a:t>&gt;&gt;&gt;x = input("</a:t>
            </a:r>
            <a:r>
              <a:rPr lang="zh-CN" altLang="zh-CN" sz="1800" dirty="0"/>
              <a:t>请输入</a:t>
            </a:r>
            <a:r>
              <a:rPr lang="en-US" altLang="zh-CN" sz="1800" dirty="0"/>
              <a:t>x</a:t>
            </a:r>
            <a:r>
              <a:rPr lang="zh-CN" altLang="zh-CN" sz="1800" dirty="0"/>
              <a:t>值：</a:t>
            </a:r>
            <a:r>
              <a:rPr lang="en-US" altLang="zh-CN" sz="1800" dirty="0"/>
              <a:t>") </a:t>
            </a:r>
            <a:endParaRPr lang="zh-CN" altLang="zh-CN" sz="1800" dirty="0"/>
          </a:p>
          <a:p>
            <a:pPr algn="l"/>
            <a:r>
              <a:rPr lang="zh-CN" altLang="zh-CN" sz="1800" dirty="0"/>
              <a:t>请输入</a:t>
            </a:r>
            <a:r>
              <a:rPr lang="en-US" altLang="zh-CN" sz="1800" dirty="0"/>
              <a:t>x</a:t>
            </a:r>
            <a:r>
              <a:rPr lang="zh-CN" altLang="zh-CN" sz="1800" dirty="0"/>
              <a:t>值：</a:t>
            </a:r>
            <a:r>
              <a:rPr lang="en-US" altLang="zh-CN" sz="1800" dirty="0"/>
              <a:t>100</a:t>
            </a:r>
            <a:endParaRPr lang="zh-CN" altLang="zh-CN" sz="1800" dirty="0"/>
          </a:p>
          <a:p>
            <a:pPr algn="l"/>
            <a:r>
              <a:rPr lang="en-US" altLang="zh-CN" sz="1800" dirty="0"/>
              <a:t>&gt;&gt;&gt;x</a:t>
            </a:r>
            <a:endParaRPr lang="zh-CN" altLang="zh-CN" sz="1800" dirty="0"/>
          </a:p>
          <a:p>
            <a:pPr algn="l"/>
            <a:r>
              <a:rPr lang="en-US" altLang="zh-CN" sz="1800" dirty="0"/>
              <a:t>'100'</a:t>
            </a:r>
            <a:endParaRPr lang="zh-CN" altLang="zh-CN" sz="1800" dirty="0"/>
          </a:p>
          <a:p>
            <a:pPr algn="l"/>
            <a:r>
              <a:rPr lang="en-US" altLang="zh-CN" sz="1800" dirty="0"/>
              <a:t>&gt;&gt;&gt; type(x)</a:t>
            </a:r>
            <a:endParaRPr lang="zh-CN" altLang="zh-CN" sz="1800" dirty="0"/>
          </a:p>
          <a:p>
            <a:pPr algn="l"/>
            <a:r>
              <a:rPr lang="en-US" altLang="zh-CN" sz="1800" dirty="0"/>
              <a:t>&lt;class '</a:t>
            </a:r>
            <a:r>
              <a:rPr lang="en-US" altLang="zh-CN" sz="1800" dirty="0" err="1"/>
              <a:t>str</a:t>
            </a:r>
            <a:r>
              <a:rPr lang="en-US" altLang="zh-CN" sz="1800" dirty="0"/>
              <a:t>'&gt;</a:t>
            </a:r>
            <a:endParaRPr lang="zh-CN" altLang="zh-CN" sz="1800" dirty="0"/>
          </a:p>
        </p:txBody>
      </p:sp>
      <p:sp>
        <p:nvSpPr>
          <p:cNvPr id="5" name="矩形 4"/>
          <p:cNvSpPr/>
          <p:nvPr/>
        </p:nvSpPr>
        <p:spPr>
          <a:xfrm>
            <a:off x="552583" y="3933056"/>
            <a:ext cx="3887233" cy="2446824"/>
          </a:xfrm>
          <a:prstGeom prst="rect">
            <a:avLst/>
          </a:prstGeom>
        </p:spPr>
        <p:txBody>
          <a:bodyPr wrap="square">
            <a:spAutoFit/>
          </a:bodyPr>
          <a:lstStyle/>
          <a:p>
            <a:pPr algn="l"/>
            <a:r>
              <a:rPr lang="en-US" altLang="zh-CN" sz="1800" dirty="0"/>
              <a:t>&gt;&gt;&gt; x = input("</a:t>
            </a:r>
            <a:r>
              <a:rPr lang="zh-CN" altLang="zh-CN" sz="1800" dirty="0"/>
              <a:t>请输入</a:t>
            </a:r>
            <a:r>
              <a:rPr lang="en-US" altLang="zh-CN" sz="1800" dirty="0"/>
              <a:t>x</a:t>
            </a:r>
            <a:r>
              <a:rPr lang="zh-CN" altLang="zh-CN" sz="1800" dirty="0"/>
              <a:t>值：</a:t>
            </a:r>
            <a:r>
              <a:rPr lang="en-US" altLang="zh-CN" sz="1800" dirty="0"/>
              <a:t>")</a:t>
            </a:r>
            <a:endParaRPr lang="zh-CN" altLang="zh-CN" sz="1800" dirty="0"/>
          </a:p>
          <a:p>
            <a:pPr algn="l"/>
            <a:r>
              <a:rPr lang="zh-CN" altLang="zh-CN" sz="1800" dirty="0"/>
              <a:t>请输入</a:t>
            </a:r>
            <a:r>
              <a:rPr lang="en-US" altLang="zh-CN" sz="1800" dirty="0"/>
              <a:t>x</a:t>
            </a:r>
            <a:r>
              <a:rPr lang="zh-CN" altLang="zh-CN" sz="1800" dirty="0"/>
              <a:t>值：</a:t>
            </a:r>
            <a:r>
              <a:rPr lang="en-US" altLang="zh-CN" sz="1800" dirty="0"/>
              <a:t>like</a:t>
            </a:r>
            <a:endParaRPr lang="zh-CN" altLang="zh-CN" sz="1800" dirty="0"/>
          </a:p>
          <a:p>
            <a:pPr algn="l"/>
            <a:r>
              <a:rPr lang="en-US" altLang="zh-CN" sz="1800" dirty="0"/>
              <a:t>&gt;&gt;&gt; x</a:t>
            </a:r>
            <a:endParaRPr lang="zh-CN" altLang="zh-CN" sz="1800" dirty="0"/>
          </a:p>
          <a:p>
            <a:pPr algn="l"/>
            <a:r>
              <a:rPr lang="en-US" altLang="zh-CN" sz="1800" dirty="0"/>
              <a:t>'like'</a:t>
            </a:r>
            <a:endParaRPr lang="zh-CN" altLang="zh-CN" sz="1800" dirty="0"/>
          </a:p>
          <a:p>
            <a:pPr algn="l"/>
            <a:r>
              <a:rPr lang="en-US" altLang="zh-CN" sz="1800" dirty="0"/>
              <a:t>&gt;&gt;&gt; type(x)</a:t>
            </a:r>
            <a:endParaRPr lang="zh-CN" altLang="zh-CN" sz="1800" dirty="0"/>
          </a:p>
          <a:p>
            <a:pPr algn="l"/>
            <a:r>
              <a:rPr lang="en-US" altLang="zh-CN" sz="1800" dirty="0"/>
              <a:t>&lt;class '</a:t>
            </a:r>
            <a:r>
              <a:rPr lang="en-US" altLang="zh-CN" sz="1800" dirty="0" err="1"/>
              <a:t>str</a:t>
            </a:r>
            <a:r>
              <a:rPr lang="en-US" altLang="zh-CN" sz="1800" dirty="0"/>
              <a:t>'&gt;</a:t>
            </a:r>
            <a:endParaRPr lang="zh-CN" altLang="zh-CN" sz="1800" dirty="0"/>
          </a:p>
        </p:txBody>
      </p:sp>
      <p:sp>
        <p:nvSpPr>
          <p:cNvPr id="6" name="内容占位符 2"/>
          <p:cNvSpPr txBox="1">
            <a:spLocks/>
          </p:cNvSpPr>
          <p:nvPr/>
        </p:nvSpPr>
        <p:spPr bwMode="auto">
          <a:xfrm>
            <a:off x="4943871" y="3912942"/>
            <a:ext cx="6697673"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dash"/>
                <a:miter lim="800000"/>
                <a:headEnd/>
                <a:tailEnd/>
              </a14:hiddenLine>
            </a:ext>
          </a:extLst>
        </p:spPr>
        <p:txBody>
          <a:bodyPr vert="horz" wrap="square" lIns="92075" tIns="46038" rIns="92075" bIns="46038" numCol="1" anchor="t" anchorCtr="0" compatLnSpc="1">
            <a:prstTxWarp prst="textNoShape">
              <a:avLst/>
            </a:prstTxWarp>
            <a:normAutofit/>
          </a:bodyPr>
          <a:lstStyle>
            <a:lvl1pPr marL="234950" indent="-234950" algn="l" rtl="0" eaLnBrk="1" fontAlgn="base" hangingPunct="1">
              <a:lnSpc>
                <a:spcPct val="110000"/>
              </a:lnSpc>
              <a:spcBef>
                <a:spcPts val="500"/>
              </a:spcBef>
              <a:spcAft>
                <a:spcPts val="500"/>
              </a:spcAft>
              <a:buClr>
                <a:schemeClr val="accent1"/>
              </a:buClr>
              <a:buSzPct val="90000"/>
              <a:buFont typeface="Wingdings" panose="05000000000000000000" pitchFamily="2" charset="2"/>
              <a:buChar char="n"/>
              <a:defRPr sz="2800" b="0">
                <a:solidFill>
                  <a:schemeClr val="tx1"/>
                </a:solidFill>
                <a:latin typeface="+mn-lt"/>
                <a:ea typeface="+mn-ea"/>
                <a:cs typeface="+mn-cs"/>
              </a:defRPr>
            </a:lvl1pPr>
            <a:lvl2pPr marL="681038" indent="-234950" algn="l" rtl="0" eaLnBrk="1" fontAlgn="base" hangingPunct="1">
              <a:lnSpc>
                <a:spcPct val="110000"/>
              </a:lnSpc>
              <a:spcBef>
                <a:spcPts val="500"/>
              </a:spcBef>
              <a:spcAft>
                <a:spcPts val="500"/>
              </a:spcAft>
              <a:buClr>
                <a:schemeClr val="accent1"/>
              </a:buClr>
              <a:buSzPct val="75000"/>
              <a:buFont typeface="Wingdings" panose="05000000000000000000" pitchFamily="2" charset="2"/>
              <a:buChar char="u"/>
              <a:defRPr sz="2400" b="0">
                <a:solidFill>
                  <a:schemeClr val="tx1"/>
                </a:solidFill>
                <a:latin typeface="+mn-lt"/>
                <a:ea typeface="+mn-ea"/>
              </a:defRPr>
            </a:lvl2pPr>
            <a:lvl3pPr marL="1147763" indent="-234950" algn="l" rtl="0" eaLnBrk="1" fontAlgn="base" hangingPunct="1">
              <a:lnSpc>
                <a:spcPct val="110000"/>
              </a:lnSpc>
              <a:spcBef>
                <a:spcPts val="500"/>
              </a:spcBef>
              <a:spcAft>
                <a:spcPts val="500"/>
              </a:spcAft>
              <a:buClr>
                <a:schemeClr val="accent1"/>
              </a:buClr>
              <a:buSzPct val="65000"/>
              <a:buFont typeface="Wingdings" panose="05000000000000000000" pitchFamily="2" charset="2"/>
              <a:buChar char="Ø"/>
              <a:defRPr sz="2200">
                <a:solidFill>
                  <a:schemeClr val="tx1"/>
                </a:solidFill>
                <a:latin typeface="+mn-lt"/>
                <a:ea typeface="+mn-ea"/>
              </a:defRPr>
            </a:lvl3pPr>
            <a:lvl4pPr marL="1604963" indent="-234950" algn="l" rtl="0" eaLnBrk="1" fontAlgn="base" hangingPunct="1">
              <a:lnSpc>
                <a:spcPct val="110000"/>
              </a:lnSpc>
              <a:spcBef>
                <a:spcPts val="500"/>
              </a:spcBef>
              <a:spcAft>
                <a:spcPts val="500"/>
              </a:spcAft>
              <a:buClr>
                <a:schemeClr val="accent1"/>
              </a:buClr>
              <a:buSzPct val="75000"/>
              <a:buChar char="•"/>
              <a:defRPr sz="2200">
                <a:solidFill>
                  <a:schemeClr val="tx1"/>
                </a:solidFill>
                <a:latin typeface="+mn-lt"/>
                <a:ea typeface="+mn-ea"/>
              </a:defRPr>
            </a:lvl4pPr>
            <a:lvl5pPr marL="1947863" indent="-228600" algn="l" rtl="0" eaLnBrk="1" fontAlgn="base" hangingPunct="1">
              <a:lnSpc>
                <a:spcPct val="110000"/>
              </a:lnSpc>
              <a:spcBef>
                <a:spcPct val="5000"/>
              </a:spcBef>
              <a:spcAft>
                <a:spcPct val="0"/>
              </a:spcAft>
              <a:buClr>
                <a:schemeClr val="accent1"/>
              </a:buClr>
              <a:buSzPct val="75000"/>
              <a:buChar char="–"/>
              <a:defRPr sz="2000">
                <a:solidFill>
                  <a:schemeClr val="tx1"/>
                </a:solidFill>
                <a:latin typeface="+mn-lt"/>
                <a:ea typeface="+mn-ea"/>
              </a:defRPr>
            </a:lvl5pPr>
            <a:lvl6pPr marL="2405063"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6pPr>
            <a:lvl7pPr marL="2862263"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7pPr>
            <a:lvl8pPr marL="3319463"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8pPr>
            <a:lvl9pPr marL="3776663"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9pPr>
          </a:lstStyle>
          <a:p>
            <a:r>
              <a:rPr lang="zh-CN" altLang="zh-CN" dirty="0"/>
              <a:t>当用户输入</a:t>
            </a:r>
            <a:r>
              <a:rPr lang="en-US" altLang="zh-CN" dirty="0"/>
              <a:t>like</a:t>
            </a:r>
            <a:r>
              <a:rPr lang="zh-CN" altLang="zh-CN" dirty="0"/>
              <a:t>，按回车键之后，</a:t>
            </a:r>
            <a:r>
              <a:rPr lang="en-US" altLang="zh-CN" dirty="0"/>
              <a:t>input()</a:t>
            </a:r>
            <a:r>
              <a:rPr lang="zh-CN" altLang="zh-CN" dirty="0"/>
              <a:t>函数将字符串</a:t>
            </a:r>
            <a:r>
              <a:rPr lang="en-US" altLang="zh-CN" dirty="0"/>
              <a:t>'like'</a:t>
            </a:r>
            <a:r>
              <a:rPr lang="zh-CN" altLang="zh-CN" dirty="0"/>
              <a:t>赋予变量</a:t>
            </a:r>
            <a:r>
              <a:rPr lang="en-US" altLang="zh-CN" dirty="0"/>
              <a:t>x</a:t>
            </a:r>
            <a:r>
              <a:rPr lang="zh-CN" altLang="zh-CN" dirty="0"/>
              <a:t>，结果就是字符串</a:t>
            </a:r>
            <a:r>
              <a:rPr lang="en-US" altLang="zh-CN" dirty="0"/>
              <a:t>'like'</a:t>
            </a:r>
            <a:r>
              <a:rPr lang="zh-CN" altLang="zh-CN" dirty="0"/>
              <a:t>。即不管输入什么内容，</a:t>
            </a:r>
            <a:r>
              <a:rPr lang="en-US" altLang="zh-CN" dirty="0"/>
              <a:t>input()</a:t>
            </a:r>
            <a:r>
              <a:rPr lang="zh-CN" altLang="zh-CN" dirty="0"/>
              <a:t>函数的返回结果都是字符串。</a:t>
            </a:r>
          </a:p>
        </p:txBody>
      </p:sp>
    </p:spTree>
    <p:extLst>
      <p:ext uri="{BB962C8B-B14F-4D97-AF65-F5344CB8AC3E}">
        <p14:creationId xmlns:p14="http://schemas.microsoft.com/office/powerpoint/2010/main" val="392619761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表</a:t>
            </a:r>
            <a:r>
              <a:rPr lang="en-US" altLang="zh-CN" dirty="0"/>
              <a:t>2.2  </a:t>
            </a:r>
            <a:r>
              <a:rPr lang="zh-CN" altLang="zh-CN" dirty="0"/>
              <a:t>运算符与表达式</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119254252"/>
              </p:ext>
            </p:extLst>
          </p:nvPr>
        </p:nvGraphicFramePr>
        <p:xfrm>
          <a:off x="191345" y="1268761"/>
          <a:ext cx="11737303" cy="4794702"/>
        </p:xfrm>
        <a:graphic>
          <a:graphicData uri="http://schemas.openxmlformats.org/drawingml/2006/table">
            <a:tbl>
              <a:tblPr firstRow="1" firstCol="1" lastRow="1" lastCol="1" bandRow="1" bandCol="1"/>
              <a:tblGrid>
                <a:gridCol w="1201287">
                  <a:extLst>
                    <a:ext uri="{9D8B030D-6E8A-4147-A177-3AD203B41FA5}">
                      <a16:colId xmlns:a16="http://schemas.microsoft.com/office/drawing/2014/main" val="20000"/>
                    </a:ext>
                  </a:extLst>
                </a:gridCol>
                <a:gridCol w="1325092">
                  <a:extLst>
                    <a:ext uri="{9D8B030D-6E8A-4147-A177-3AD203B41FA5}">
                      <a16:colId xmlns:a16="http://schemas.microsoft.com/office/drawing/2014/main" val="20001"/>
                    </a:ext>
                  </a:extLst>
                </a:gridCol>
                <a:gridCol w="5402130">
                  <a:extLst>
                    <a:ext uri="{9D8B030D-6E8A-4147-A177-3AD203B41FA5}">
                      <a16:colId xmlns:a16="http://schemas.microsoft.com/office/drawing/2014/main" val="20002"/>
                    </a:ext>
                  </a:extLst>
                </a:gridCol>
                <a:gridCol w="3808794">
                  <a:extLst>
                    <a:ext uri="{9D8B030D-6E8A-4147-A177-3AD203B41FA5}">
                      <a16:colId xmlns:a16="http://schemas.microsoft.com/office/drawing/2014/main" val="20003"/>
                    </a:ext>
                  </a:extLst>
                </a:gridCol>
              </a:tblGrid>
              <a:tr h="514953">
                <a:tc>
                  <a:txBody>
                    <a:bodyPr/>
                    <a:lstStyle/>
                    <a:p>
                      <a:pPr algn="ctr">
                        <a:lnSpc>
                          <a:spcPts val="1950"/>
                        </a:lnSpc>
                        <a:spcAft>
                          <a:spcPts val="0"/>
                        </a:spcAft>
                      </a:pPr>
                      <a:r>
                        <a:rPr lang="zh-CN" sz="1800" b="1" kern="0" dirty="0">
                          <a:effectLst/>
                          <a:latin typeface="Times New Roman"/>
                          <a:ea typeface="黑体"/>
                          <a:cs typeface="Arial"/>
                        </a:rPr>
                        <a:t>运算符</a:t>
                      </a:r>
                      <a:endParaRPr lang="zh-CN" sz="1800" kern="100" dirty="0">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950"/>
                        </a:lnSpc>
                        <a:spcAft>
                          <a:spcPts val="0"/>
                        </a:spcAft>
                      </a:pPr>
                      <a:r>
                        <a:rPr lang="zh-CN" sz="1800" b="1" kern="0" dirty="0">
                          <a:solidFill>
                            <a:srgbClr val="000000"/>
                          </a:solidFill>
                          <a:effectLst/>
                          <a:latin typeface="Times New Roman"/>
                          <a:ea typeface="黑体"/>
                          <a:cs typeface="Arial"/>
                        </a:rPr>
                        <a:t>名称</a:t>
                      </a:r>
                      <a:endParaRPr lang="zh-CN" sz="1800" kern="100" dirty="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950"/>
                        </a:lnSpc>
                        <a:spcAft>
                          <a:spcPts val="0"/>
                        </a:spcAft>
                      </a:pPr>
                      <a:r>
                        <a:rPr lang="zh-CN" sz="1800" b="1" kern="0" dirty="0">
                          <a:solidFill>
                            <a:srgbClr val="000000"/>
                          </a:solidFill>
                          <a:effectLst/>
                          <a:latin typeface="Times New Roman"/>
                          <a:ea typeface="黑体"/>
                          <a:cs typeface="Arial"/>
                        </a:rPr>
                        <a:t>说明</a:t>
                      </a:r>
                      <a:endParaRPr lang="zh-CN" sz="1800" kern="100" dirty="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950"/>
                        </a:lnSpc>
                        <a:spcAft>
                          <a:spcPts val="0"/>
                        </a:spcAft>
                      </a:pPr>
                      <a:r>
                        <a:rPr lang="zh-CN" sz="1800" b="1" kern="0" dirty="0">
                          <a:solidFill>
                            <a:srgbClr val="000000"/>
                          </a:solidFill>
                          <a:effectLst/>
                          <a:latin typeface="Times New Roman"/>
                          <a:ea typeface="黑体"/>
                          <a:cs typeface="Arial"/>
                        </a:rPr>
                        <a:t>例子</a:t>
                      </a:r>
                      <a:endParaRPr lang="zh-CN" sz="1800" kern="100" dirty="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18389">
                <a:tc>
                  <a:txBody>
                    <a:bodyPr/>
                    <a:lstStyle/>
                    <a:p>
                      <a:pPr algn="ctr">
                        <a:lnSpc>
                          <a:spcPts val="1950"/>
                        </a:lnSpc>
                        <a:spcAft>
                          <a:spcPts val="0"/>
                        </a:spcAft>
                      </a:pPr>
                      <a:r>
                        <a:rPr lang="en-US" sz="1800" kern="0">
                          <a:solidFill>
                            <a:srgbClr val="000000"/>
                          </a:solidFill>
                          <a:effectLst/>
                          <a:latin typeface="楷体"/>
                          <a:ea typeface="宋体"/>
                          <a:cs typeface="Arial"/>
                        </a:rPr>
                        <a:t>+</a:t>
                      </a:r>
                      <a:endParaRPr lang="zh-CN" sz="1800" kern="100">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950"/>
                        </a:lnSpc>
                        <a:spcAft>
                          <a:spcPts val="0"/>
                        </a:spcAft>
                      </a:pPr>
                      <a:r>
                        <a:rPr lang="zh-CN" sz="1800" kern="0">
                          <a:solidFill>
                            <a:srgbClr val="000000"/>
                          </a:solidFill>
                          <a:effectLst/>
                          <a:latin typeface="Times New Roman"/>
                          <a:ea typeface="楷体"/>
                          <a:cs typeface="Arial"/>
                        </a:rPr>
                        <a:t>加</a:t>
                      </a:r>
                      <a:endParaRPr lang="zh-CN" sz="18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zh-CN" sz="1800" kern="0">
                          <a:solidFill>
                            <a:srgbClr val="000000"/>
                          </a:solidFill>
                          <a:effectLst/>
                          <a:latin typeface="Times New Roman"/>
                          <a:ea typeface="楷体"/>
                          <a:cs typeface="Arial"/>
                        </a:rPr>
                        <a:t>正数；</a:t>
                      </a:r>
                      <a:endParaRPr lang="zh-CN" sz="1800" kern="100">
                        <a:effectLst/>
                        <a:latin typeface="Times New Roman"/>
                        <a:ea typeface="宋体"/>
                      </a:endParaRPr>
                    </a:p>
                    <a:p>
                      <a:pPr algn="l">
                        <a:lnSpc>
                          <a:spcPts val="1950"/>
                        </a:lnSpc>
                        <a:spcAft>
                          <a:spcPts val="0"/>
                        </a:spcAft>
                      </a:pPr>
                      <a:r>
                        <a:rPr lang="zh-CN" sz="1800" kern="0">
                          <a:solidFill>
                            <a:srgbClr val="000000"/>
                          </a:solidFill>
                          <a:effectLst/>
                          <a:latin typeface="Times New Roman"/>
                          <a:ea typeface="楷体"/>
                          <a:cs typeface="Arial"/>
                        </a:rPr>
                        <a:t>一个数加上另一个数；</a:t>
                      </a:r>
                      <a:endParaRPr lang="zh-CN" sz="1800" kern="100">
                        <a:effectLst/>
                        <a:latin typeface="Times New Roman"/>
                        <a:ea typeface="宋体"/>
                      </a:endParaRPr>
                    </a:p>
                    <a:p>
                      <a:pPr algn="l">
                        <a:lnSpc>
                          <a:spcPts val="1950"/>
                        </a:lnSpc>
                        <a:spcAft>
                          <a:spcPts val="0"/>
                        </a:spcAft>
                      </a:pPr>
                      <a:r>
                        <a:rPr lang="zh-CN" sz="1800" kern="0">
                          <a:solidFill>
                            <a:srgbClr val="000000"/>
                          </a:solidFill>
                          <a:effectLst/>
                          <a:latin typeface="Times New Roman"/>
                          <a:ea typeface="楷体"/>
                          <a:cs typeface="Arial"/>
                        </a:rPr>
                        <a:t>列表、元组、字符串的连接</a:t>
                      </a:r>
                      <a:endParaRPr lang="zh-CN" sz="18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950"/>
                        </a:lnSpc>
                        <a:spcAft>
                          <a:spcPts val="0"/>
                        </a:spcAft>
                      </a:pPr>
                      <a:r>
                        <a:rPr lang="en-US" sz="1800" kern="0">
                          <a:solidFill>
                            <a:srgbClr val="000000"/>
                          </a:solidFill>
                          <a:effectLst/>
                          <a:latin typeface="楷体"/>
                          <a:ea typeface="宋体"/>
                          <a:cs typeface="Arial"/>
                        </a:rPr>
                        <a:t>+5</a:t>
                      </a:r>
                      <a:r>
                        <a:rPr lang="zh-CN" sz="1800" kern="0">
                          <a:solidFill>
                            <a:srgbClr val="000000"/>
                          </a:solidFill>
                          <a:effectLst/>
                          <a:latin typeface="Times New Roman"/>
                          <a:ea typeface="楷体"/>
                          <a:cs typeface="Arial"/>
                        </a:rPr>
                        <a:t>表示一个正数；</a:t>
                      </a:r>
                      <a:endParaRPr lang="zh-CN" sz="1800" kern="100">
                        <a:effectLst/>
                        <a:latin typeface="Times New Roman"/>
                        <a:ea typeface="宋体"/>
                      </a:endParaRPr>
                    </a:p>
                    <a:p>
                      <a:pPr algn="just">
                        <a:lnSpc>
                          <a:spcPts val="1950"/>
                        </a:lnSpc>
                        <a:spcAft>
                          <a:spcPts val="0"/>
                        </a:spcAft>
                      </a:pPr>
                      <a:r>
                        <a:rPr lang="en-US" sz="1800" kern="0">
                          <a:solidFill>
                            <a:srgbClr val="000000"/>
                          </a:solidFill>
                          <a:effectLst/>
                          <a:latin typeface="楷体"/>
                          <a:ea typeface="宋体"/>
                          <a:cs typeface="Arial"/>
                        </a:rPr>
                        <a:t>2+3</a:t>
                      </a:r>
                      <a:r>
                        <a:rPr lang="zh-CN" sz="1800" kern="0">
                          <a:solidFill>
                            <a:srgbClr val="000000"/>
                          </a:solidFill>
                          <a:effectLst/>
                          <a:latin typeface="Times New Roman"/>
                          <a:ea typeface="楷体"/>
                          <a:cs typeface="Arial"/>
                        </a:rPr>
                        <a:t>结果为</a:t>
                      </a:r>
                      <a:r>
                        <a:rPr lang="en-US" sz="1800" kern="100">
                          <a:effectLst/>
                          <a:latin typeface="楷体"/>
                          <a:ea typeface="宋体"/>
                        </a:rPr>
                        <a:t>5</a:t>
                      </a:r>
                      <a:r>
                        <a:rPr lang="zh-CN" sz="1800" kern="100">
                          <a:effectLst/>
                          <a:latin typeface="Times New Roman"/>
                          <a:ea typeface="楷体"/>
                        </a:rPr>
                        <a:t>；</a:t>
                      </a:r>
                      <a:endParaRPr lang="zh-CN" sz="1800" kern="100">
                        <a:effectLst/>
                        <a:latin typeface="Times New Roman"/>
                        <a:ea typeface="宋体"/>
                      </a:endParaRPr>
                    </a:p>
                    <a:p>
                      <a:pPr algn="just">
                        <a:lnSpc>
                          <a:spcPts val="1950"/>
                        </a:lnSpc>
                        <a:spcAft>
                          <a:spcPts val="0"/>
                        </a:spcAft>
                      </a:pPr>
                      <a:r>
                        <a:rPr lang="en-US" sz="1800" kern="100">
                          <a:effectLst/>
                          <a:latin typeface="楷体"/>
                          <a:ea typeface="宋体"/>
                        </a:rPr>
                        <a:t>"</a:t>
                      </a:r>
                      <a:r>
                        <a:rPr lang="en-US" sz="1800" kern="0">
                          <a:solidFill>
                            <a:srgbClr val="000000"/>
                          </a:solidFill>
                          <a:effectLst/>
                          <a:latin typeface="楷体"/>
                          <a:ea typeface="宋体"/>
                          <a:cs typeface="Arial"/>
                        </a:rPr>
                        <a:t>a</a:t>
                      </a:r>
                      <a:r>
                        <a:rPr lang="en-US" sz="1800" kern="100">
                          <a:effectLst/>
                          <a:latin typeface="楷体"/>
                          <a:ea typeface="宋体"/>
                        </a:rPr>
                        <a:t>"</a:t>
                      </a:r>
                      <a:r>
                        <a:rPr lang="en-US" sz="1800" kern="0">
                          <a:solidFill>
                            <a:srgbClr val="000000"/>
                          </a:solidFill>
                          <a:effectLst/>
                          <a:latin typeface="楷体"/>
                          <a:ea typeface="宋体"/>
                          <a:cs typeface="Arial"/>
                        </a:rPr>
                        <a:t>+</a:t>
                      </a:r>
                      <a:r>
                        <a:rPr lang="en-US" sz="1800" kern="100">
                          <a:effectLst/>
                          <a:latin typeface="楷体"/>
                          <a:ea typeface="宋体"/>
                        </a:rPr>
                        <a:t>"</a:t>
                      </a:r>
                      <a:r>
                        <a:rPr lang="en-US" sz="1800" kern="0">
                          <a:solidFill>
                            <a:srgbClr val="000000"/>
                          </a:solidFill>
                          <a:effectLst/>
                          <a:latin typeface="楷体"/>
                          <a:ea typeface="宋体"/>
                          <a:cs typeface="Arial"/>
                        </a:rPr>
                        <a:t>b</a:t>
                      </a:r>
                      <a:r>
                        <a:rPr lang="en-US" sz="1800" kern="100">
                          <a:effectLst/>
                          <a:latin typeface="楷体"/>
                          <a:ea typeface="宋体"/>
                        </a:rPr>
                        <a:t>"</a:t>
                      </a:r>
                      <a:r>
                        <a:rPr lang="zh-CN" sz="1800" kern="0">
                          <a:solidFill>
                            <a:srgbClr val="000000"/>
                          </a:solidFill>
                          <a:effectLst/>
                          <a:latin typeface="Times New Roman"/>
                          <a:ea typeface="楷体"/>
                          <a:cs typeface="Arial"/>
                        </a:rPr>
                        <a:t>结果为</a:t>
                      </a:r>
                      <a:r>
                        <a:rPr lang="en-US" sz="1800" kern="100">
                          <a:effectLst/>
                          <a:latin typeface="楷体"/>
                          <a:ea typeface="宋体"/>
                        </a:rPr>
                        <a:t>"</a:t>
                      </a:r>
                      <a:r>
                        <a:rPr lang="en-US" sz="1800" kern="0">
                          <a:solidFill>
                            <a:srgbClr val="000000"/>
                          </a:solidFill>
                          <a:effectLst/>
                          <a:latin typeface="楷体"/>
                          <a:ea typeface="宋体"/>
                          <a:cs typeface="Arial"/>
                        </a:rPr>
                        <a:t>ab</a:t>
                      </a:r>
                      <a:r>
                        <a:rPr lang="en-US" sz="1800" kern="100">
                          <a:effectLst/>
                          <a:latin typeface="楷体"/>
                          <a:ea typeface="宋体"/>
                        </a:rPr>
                        <a:t>"</a:t>
                      </a:r>
                      <a:endParaRPr lang="zh-CN" sz="1800" kern="100">
                        <a:effectLst/>
                        <a:latin typeface="Times New Roman"/>
                        <a:ea typeface="宋体"/>
                      </a:endParaRPr>
                    </a:p>
                  </a:txBody>
                  <a:tcPr marL="68580" marR="68580" marT="17780" marB="1778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87246">
                <a:tc>
                  <a:txBody>
                    <a:bodyPr/>
                    <a:lstStyle/>
                    <a:p>
                      <a:pPr algn="ctr">
                        <a:lnSpc>
                          <a:spcPts val="1950"/>
                        </a:lnSpc>
                        <a:spcAft>
                          <a:spcPts val="0"/>
                        </a:spcAft>
                      </a:pPr>
                      <a:r>
                        <a:rPr lang="en-US" sz="1800" kern="0">
                          <a:solidFill>
                            <a:srgbClr val="000000"/>
                          </a:solidFill>
                          <a:effectLst/>
                          <a:latin typeface="楷体"/>
                          <a:ea typeface="宋体"/>
                          <a:cs typeface="Arial"/>
                        </a:rPr>
                        <a:t>-</a:t>
                      </a:r>
                      <a:endParaRPr lang="zh-CN" sz="1800" kern="100">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950"/>
                        </a:lnSpc>
                        <a:spcAft>
                          <a:spcPts val="0"/>
                        </a:spcAft>
                      </a:pPr>
                      <a:r>
                        <a:rPr lang="zh-CN" sz="1800" kern="0">
                          <a:solidFill>
                            <a:srgbClr val="000000"/>
                          </a:solidFill>
                          <a:effectLst/>
                          <a:latin typeface="Times New Roman"/>
                          <a:ea typeface="楷体"/>
                          <a:cs typeface="Arial"/>
                        </a:rPr>
                        <a:t>减</a:t>
                      </a:r>
                      <a:endParaRPr lang="zh-CN" sz="18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zh-CN" sz="1800" kern="0">
                          <a:solidFill>
                            <a:srgbClr val="000000"/>
                          </a:solidFill>
                          <a:effectLst/>
                          <a:latin typeface="Times New Roman"/>
                          <a:ea typeface="楷体"/>
                          <a:cs typeface="Arial"/>
                        </a:rPr>
                        <a:t>负数；相反数；</a:t>
                      </a:r>
                      <a:endParaRPr lang="zh-CN" sz="1800" kern="100">
                        <a:effectLst/>
                        <a:latin typeface="Times New Roman"/>
                        <a:ea typeface="宋体"/>
                      </a:endParaRPr>
                    </a:p>
                    <a:p>
                      <a:pPr algn="l">
                        <a:lnSpc>
                          <a:spcPts val="1950"/>
                        </a:lnSpc>
                        <a:spcAft>
                          <a:spcPts val="0"/>
                        </a:spcAft>
                      </a:pPr>
                      <a:r>
                        <a:rPr lang="zh-CN" sz="1800" kern="0">
                          <a:solidFill>
                            <a:srgbClr val="000000"/>
                          </a:solidFill>
                          <a:effectLst/>
                          <a:latin typeface="Times New Roman"/>
                          <a:ea typeface="楷体"/>
                          <a:cs typeface="Arial"/>
                        </a:rPr>
                        <a:t>一个数减去另一个数；</a:t>
                      </a:r>
                      <a:endParaRPr lang="zh-CN" sz="1800" kern="100">
                        <a:effectLst/>
                        <a:latin typeface="Times New Roman"/>
                        <a:ea typeface="宋体"/>
                      </a:endParaRPr>
                    </a:p>
                    <a:p>
                      <a:pPr algn="l">
                        <a:lnSpc>
                          <a:spcPts val="1950"/>
                        </a:lnSpc>
                        <a:spcAft>
                          <a:spcPts val="0"/>
                        </a:spcAft>
                      </a:pPr>
                      <a:r>
                        <a:rPr lang="zh-CN" sz="1800" kern="0">
                          <a:solidFill>
                            <a:srgbClr val="000000"/>
                          </a:solidFill>
                          <a:effectLst/>
                          <a:latin typeface="Times New Roman"/>
                          <a:ea typeface="楷体"/>
                          <a:cs typeface="Arial"/>
                        </a:rPr>
                        <a:t>集合差集</a:t>
                      </a:r>
                      <a:endParaRPr lang="zh-CN" sz="18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en-US" sz="1800" kern="0">
                          <a:solidFill>
                            <a:srgbClr val="000000"/>
                          </a:solidFill>
                          <a:effectLst/>
                          <a:latin typeface="楷体"/>
                          <a:ea typeface="宋体"/>
                          <a:cs typeface="Arial"/>
                        </a:rPr>
                        <a:t>-5</a:t>
                      </a:r>
                      <a:r>
                        <a:rPr lang="zh-CN" sz="1800" kern="0">
                          <a:solidFill>
                            <a:srgbClr val="000000"/>
                          </a:solidFill>
                          <a:effectLst/>
                          <a:latin typeface="Times New Roman"/>
                          <a:ea typeface="楷体"/>
                          <a:cs typeface="Arial"/>
                        </a:rPr>
                        <a:t>表示一个负数；</a:t>
                      </a:r>
                      <a:r>
                        <a:rPr lang="en-US" sz="1800" kern="0">
                          <a:solidFill>
                            <a:srgbClr val="000000"/>
                          </a:solidFill>
                          <a:effectLst/>
                          <a:latin typeface="Times New Roman"/>
                          <a:ea typeface="楷体"/>
                          <a:cs typeface="Arial"/>
                        </a:rPr>
                        <a:t>5</a:t>
                      </a:r>
                      <a:r>
                        <a:rPr lang="zh-CN" sz="1800" kern="0">
                          <a:solidFill>
                            <a:srgbClr val="000000"/>
                          </a:solidFill>
                          <a:effectLst/>
                          <a:latin typeface="Times New Roman"/>
                          <a:ea typeface="楷体"/>
                          <a:cs typeface="Arial"/>
                        </a:rPr>
                        <a:t>的相反数是</a:t>
                      </a:r>
                      <a:r>
                        <a:rPr lang="en-US" sz="1800" kern="0">
                          <a:solidFill>
                            <a:srgbClr val="000000"/>
                          </a:solidFill>
                          <a:effectLst/>
                          <a:latin typeface="Times New Roman"/>
                          <a:ea typeface="楷体"/>
                          <a:cs typeface="Arial"/>
                        </a:rPr>
                        <a:t>-5</a:t>
                      </a:r>
                      <a:r>
                        <a:rPr lang="zh-CN" sz="1800" kern="0">
                          <a:solidFill>
                            <a:srgbClr val="000000"/>
                          </a:solidFill>
                          <a:effectLst/>
                          <a:latin typeface="Times New Roman"/>
                          <a:ea typeface="楷体"/>
                          <a:cs typeface="Arial"/>
                        </a:rPr>
                        <a:t>；</a:t>
                      </a:r>
                      <a:endParaRPr lang="zh-CN" sz="1800" kern="100">
                        <a:effectLst/>
                        <a:latin typeface="Times New Roman"/>
                        <a:ea typeface="宋体"/>
                      </a:endParaRPr>
                    </a:p>
                    <a:p>
                      <a:pPr algn="l">
                        <a:lnSpc>
                          <a:spcPts val="1950"/>
                        </a:lnSpc>
                        <a:spcAft>
                          <a:spcPts val="0"/>
                        </a:spcAft>
                      </a:pPr>
                      <a:r>
                        <a:rPr lang="en-US" sz="1800" kern="0">
                          <a:solidFill>
                            <a:srgbClr val="000000"/>
                          </a:solidFill>
                          <a:effectLst/>
                          <a:latin typeface="楷体"/>
                          <a:ea typeface="宋体"/>
                          <a:cs typeface="Arial"/>
                        </a:rPr>
                        <a:t>10-2</a:t>
                      </a:r>
                      <a:r>
                        <a:rPr lang="zh-CN" sz="1800" kern="0">
                          <a:solidFill>
                            <a:srgbClr val="000000"/>
                          </a:solidFill>
                          <a:effectLst/>
                          <a:latin typeface="Times New Roman"/>
                          <a:ea typeface="楷体"/>
                          <a:cs typeface="Arial"/>
                        </a:rPr>
                        <a:t>结果为</a:t>
                      </a:r>
                      <a:r>
                        <a:rPr lang="en-US" sz="1800" kern="0">
                          <a:solidFill>
                            <a:srgbClr val="000000"/>
                          </a:solidFill>
                          <a:effectLst/>
                          <a:latin typeface="Times New Roman"/>
                          <a:ea typeface="楷体"/>
                          <a:cs typeface="Arial"/>
                        </a:rPr>
                        <a:t>8</a:t>
                      </a:r>
                      <a:r>
                        <a:rPr lang="zh-CN" sz="1800" kern="0">
                          <a:solidFill>
                            <a:srgbClr val="000000"/>
                          </a:solidFill>
                          <a:effectLst/>
                          <a:latin typeface="Times New Roman"/>
                          <a:ea typeface="楷体"/>
                          <a:cs typeface="Arial"/>
                        </a:rPr>
                        <a:t>；</a:t>
                      </a:r>
                      <a:endParaRPr lang="zh-CN" sz="1800" kern="100">
                        <a:effectLst/>
                        <a:latin typeface="Times New Roman"/>
                        <a:ea typeface="宋体"/>
                      </a:endParaRPr>
                    </a:p>
                    <a:p>
                      <a:pPr algn="l">
                        <a:lnSpc>
                          <a:spcPts val="1950"/>
                        </a:lnSpc>
                        <a:spcAft>
                          <a:spcPts val="0"/>
                        </a:spcAft>
                      </a:pPr>
                      <a:r>
                        <a:rPr lang="en-US" sz="1800" kern="0">
                          <a:solidFill>
                            <a:srgbClr val="000000"/>
                          </a:solidFill>
                          <a:effectLst/>
                          <a:latin typeface="楷体"/>
                          <a:ea typeface="宋体"/>
                          <a:cs typeface="Arial"/>
                        </a:rPr>
                        <a:t>{1,2,3}-{2,5}</a:t>
                      </a:r>
                      <a:r>
                        <a:rPr lang="zh-CN" sz="1800" kern="0">
                          <a:solidFill>
                            <a:srgbClr val="000000"/>
                          </a:solidFill>
                          <a:effectLst/>
                          <a:latin typeface="Times New Roman"/>
                          <a:ea typeface="楷体"/>
                          <a:cs typeface="Arial"/>
                        </a:rPr>
                        <a:t>结果为</a:t>
                      </a:r>
                      <a:r>
                        <a:rPr lang="en-US" sz="1800" kern="0">
                          <a:solidFill>
                            <a:srgbClr val="000000"/>
                          </a:solidFill>
                          <a:effectLst/>
                          <a:latin typeface="Times New Roman"/>
                          <a:ea typeface="楷体"/>
                          <a:cs typeface="Arial"/>
                        </a:rPr>
                        <a:t>{1, 3}</a:t>
                      </a:r>
                      <a:endParaRPr lang="zh-CN" sz="18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36531">
                <a:tc>
                  <a:txBody>
                    <a:bodyPr/>
                    <a:lstStyle/>
                    <a:p>
                      <a:pPr algn="ctr">
                        <a:lnSpc>
                          <a:spcPts val="1950"/>
                        </a:lnSpc>
                        <a:spcAft>
                          <a:spcPts val="0"/>
                        </a:spcAft>
                      </a:pPr>
                      <a:r>
                        <a:rPr lang="en-US" sz="1800" kern="0">
                          <a:solidFill>
                            <a:srgbClr val="000000"/>
                          </a:solidFill>
                          <a:effectLst/>
                          <a:latin typeface="楷体"/>
                          <a:ea typeface="宋体"/>
                          <a:cs typeface="Arial"/>
                        </a:rPr>
                        <a:t>*</a:t>
                      </a:r>
                      <a:endParaRPr lang="zh-CN" sz="1800" kern="100">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950"/>
                        </a:lnSpc>
                        <a:spcAft>
                          <a:spcPts val="0"/>
                        </a:spcAft>
                      </a:pPr>
                      <a:r>
                        <a:rPr lang="zh-CN" sz="1800" kern="0">
                          <a:solidFill>
                            <a:srgbClr val="000000"/>
                          </a:solidFill>
                          <a:effectLst/>
                          <a:latin typeface="Times New Roman"/>
                          <a:ea typeface="楷体"/>
                          <a:cs typeface="Arial"/>
                        </a:rPr>
                        <a:t>乘</a:t>
                      </a:r>
                      <a:endParaRPr lang="zh-CN" sz="18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zh-CN" sz="1800" kern="0" dirty="0">
                          <a:solidFill>
                            <a:srgbClr val="000000"/>
                          </a:solidFill>
                          <a:effectLst/>
                          <a:latin typeface="Times New Roman"/>
                          <a:ea typeface="楷体"/>
                          <a:cs typeface="Arial"/>
                        </a:rPr>
                        <a:t>两个数相乘；</a:t>
                      </a:r>
                      <a:endParaRPr lang="zh-CN" sz="1800" kern="100" dirty="0">
                        <a:effectLst/>
                        <a:latin typeface="Times New Roman"/>
                        <a:ea typeface="宋体"/>
                      </a:endParaRPr>
                    </a:p>
                    <a:p>
                      <a:pPr algn="l">
                        <a:lnSpc>
                          <a:spcPts val="1950"/>
                        </a:lnSpc>
                        <a:spcAft>
                          <a:spcPts val="0"/>
                        </a:spcAft>
                      </a:pPr>
                      <a:r>
                        <a:rPr lang="zh-CN" sz="1800" kern="0" dirty="0">
                          <a:solidFill>
                            <a:srgbClr val="000000"/>
                          </a:solidFill>
                          <a:effectLst/>
                          <a:latin typeface="Times New Roman"/>
                          <a:ea typeface="楷体"/>
                          <a:cs typeface="Arial"/>
                        </a:rPr>
                        <a:t>序列被重复若干次</a:t>
                      </a:r>
                      <a:endParaRPr lang="zh-CN" sz="1800" kern="100" dirty="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en-US" sz="1800" kern="0">
                          <a:solidFill>
                            <a:srgbClr val="000000"/>
                          </a:solidFill>
                          <a:effectLst/>
                          <a:latin typeface="楷体"/>
                          <a:ea typeface="宋体"/>
                          <a:cs typeface="Arial"/>
                        </a:rPr>
                        <a:t>2 * 3</a:t>
                      </a:r>
                      <a:r>
                        <a:rPr lang="zh-CN" sz="1800" kern="0">
                          <a:solidFill>
                            <a:srgbClr val="000000"/>
                          </a:solidFill>
                          <a:effectLst/>
                          <a:latin typeface="Times New Roman"/>
                          <a:ea typeface="楷体"/>
                          <a:cs typeface="Arial"/>
                        </a:rPr>
                        <a:t>得到</a:t>
                      </a:r>
                      <a:r>
                        <a:rPr lang="en-US" sz="1800" kern="0">
                          <a:solidFill>
                            <a:srgbClr val="000000"/>
                          </a:solidFill>
                          <a:effectLst/>
                          <a:latin typeface="Times New Roman"/>
                          <a:ea typeface="楷体"/>
                          <a:cs typeface="Arial"/>
                        </a:rPr>
                        <a:t>6</a:t>
                      </a:r>
                      <a:r>
                        <a:rPr lang="zh-CN" sz="1800" kern="100">
                          <a:effectLst/>
                          <a:latin typeface="Times New Roman"/>
                          <a:ea typeface="楷体"/>
                        </a:rPr>
                        <a:t>；</a:t>
                      </a:r>
                      <a:endParaRPr lang="zh-CN" sz="1800" kern="100">
                        <a:effectLst/>
                        <a:latin typeface="Times New Roman"/>
                        <a:ea typeface="宋体"/>
                      </a:endParaRPr>
                    </a:p>
                    <a:p>
                      <a:pPr algn="l">
                        <a:lnSpc>
                          <a:spcPts val="1950"/>
                        </a:lnSpc>
                        <a:spcAft>
                          <a:spcPts val="0"/>
                        </a:spcAft>
                      </a:pPr>
                      <a:r>
                        <a:rPr lang="en-US" sz="1800" kern="100">
                          <a:effectLst/>
                          <a:latin typeface="楷体"/>
                          <a:ea typeface="宋体"/>
                        </a:rPr>
                        <a:t>"</a:t>
                      </a:r>
                      <a:r>
                        <a:rPr lang="en-US" sz="1800" kern="0">
                          <a:solidFill>
                            <a:srgbClr val="000000"/>
                          </a:solidFill>
                          <a:effectLst/>
                          <a:latin typeface="楷体"/>
                          <a:ea typeface="宋体"/>
                          <a:cs typeface="Arial"/>
                        </a:rPr>
                        <a:t>a</a:t>
                      </a:r>
                      <a:r>
                        <a:rPr lang="en-US" sz="1800" kern="100">
                          <a:effectLst/>
                          <a:latin typeface="楷体"/>
                          <a:ea typeface="宋体"/>
                        </a:rPr>
                        <a:t>"</a:t>
                      </a:r>
                      <a:r>
                        <a:rPr lang="en-US" sz="1800" kern="0">
                          <a:solidFill>
                            <a:srgbClr val="000000"/>
                          </a:solidFill>
                          <a:effectLst/>
                          <a:latin typeface="楷体"/>
                          <a:ea typeface="宋体"/>
                          <a:cs typeface="Arial"/>
                        </a:rPr>
                        <a:t>*3</a:t>
                      </a:r>
                      <a:r>
                        <a:rPr lang="zh-CN" sz="1800" kern="0">
                          <a:solidFill>
                            <a:srgbClr val="000000"/>
                          </a:solidFill>
                          <a:effectLst/>
                          <a:latin typeface="Times New Roman"/>
                          <a:ea typeface="楷体"/>
                          <a:cs typeface="Arial"/>
                        </a:rPr>
                        <a:t>得到</a:t>
                      </a:r>
                      <a:r>
                        <a:rPr lang="en-US" sz="1800" kern="100">
                          <a:effectLst/>
                          <a:latin typeface="楷体"/>
                          <a:ea typeface="宋体"/>
                        </a:rPr>
                        <a:t>"</a:t>
                      </a:r>
                      <a:r>
                        <a:rPr lang="en-US" sz="1800" kern="0">
                          <a:solidFill>
                            <a:srgbClr val="000000"/>
                          </a:solidFill>
                          <a:effectLst/>
                          <a:latin typeface="楷体"/>
                          <a:ea typeface="宋体"/>
                          <a:cs typeface="Arial"/>
                        </a:rPr>
                        <a:t>aaa</a:t>
                      </a:r>
                      <a:r>
                        <a:rPr lang="en-US" sz="1800" kern="100">
                          <a:effectLst/>
                          <a:latin typeface="楷体"/>
                          <a:ea typeface="宋体"/>
                        </a:rPr>
                        <a:t>"</a:t>
                      </a:r>
                      <a:endParaRPr lang="zh-CN" sz="18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5815">
                <a:tc>
                  <a:txBody>
                    <a:bodyPr/>
                    <a:lstStyle/>
                    <a:p>
                      <a:pPr algn="ctr">
                        <a:lnSpc>
                          <a:spcPts val="1950"/>
                        </a:lnSpc>
                        <a:spcAft>
                          <a:spcPts val="0"/>
                        </a:spcAft>
                      </a:pPr>
                      <a:r>
                        <a:rPr lang="en-US" sz="1800" kern="0">
                          <a:solidFill>
                            <a:srgbClr val="000000"/>
                          </a:solidFill>
                          <a:effectLst/>
                          <a:latin typeface="楷体"/>
                          <a:ea typeface="宋体"/>
                          <a:cs typeface="Arial"/>
                        </a:rPr>
                        <a:t>**</a:t>
                      </a:r>
                      <a:endParaRPr lang="zh-CN" sz="1800" kern="100">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950"/>
                        </a:lnSpc>
                        <a:spcAft>
                          <a:spcPts val="0"/>
                        </a:spcAft>
                      </a:pPr>
                      <a:r>
                        <a:rPr lang="zh-CN" sz="1800" kern="0">
                          <a:solidFill>
                            <a:srgbClr val="000000"/>
                          </a:solidFill>
                          <a:effectLst/>
                          <a:latin typeface="Times New Roman"/>
                          <a:ea typeface="楷体"/>
                          <a:cs typeface="Arial"/>
                        </a:rPr>
                        <a:t>幂</a:t>
                      </a:r>
                      <a:endParaRPr lang="zh-CN" sz="18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en-US" sz="1800" kern="0" dirty="0">
                          <a:solidFill>
                            <a:srgbClr val="000000"/>
                          </a:solidFill>
                          <a:effectLst/>
                          <a:latin typeface="楷体"/>
                          <a:ea typeface="宋体"/>
                          <a:cs typeface="Arial"/>
                        </a:rPr>
                        <a:t>x</a:t>
                      </a:r>
                      <a:r>
                        <a:rPr lang="zh-CN" sz="1800" kern="0" dirty="0">
                          <a:solidFill>
                            <a:srgbClr val="000000"/>
                          </a:solidFill>
                          <a:effectLst/>
                          <a:latin typeface="Times New Roman"/>
                          <a:ea typeface="楷体"/>
                          <a:cs typeface="Arial"/>
                        </a:rPr>
                        <a:t>的</a:t>
                      </a:r>
                      <a:r>
                        <a:rPr lang="en-US" sz="1800" kern="0" dirty="0">
                          <a:solidFill>
                            <a:srgbClr val="000000"/>
                          </a:solidFill>
                          <a:effectLst/>
                          <a:latin typeface="Times New Roman"/>
                          <a:ea typeface="楷体"/>
                          <a:cs typeface="Arial"/>
                        </a:rPr>
                        <a:t>y</a:t>
                      </a:r>
                      <a:r>
                        <a:rPr lang="zh-CN" sz="1800" kern="0" dirty="0">
                          <a:solidFill>
                            <a:srgbClr val="000000"/>
                          </a:solidFill>
                          <a:effectLst/>
                          <a:latin typeface="Times New Roman"/>
                          <a:ea typeface="楷体"/>
                          <a:cs typeface="Arial"/>
                        </a:rPr>
                        <a:t>次幂</a:t>
                      </a:r>
                      <a:endParaRPr lang="zh-CN" sz="1800" kern="100" dirty="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en-US" sz="1800" kern="0">
                          <a:solidFill>
                            <a:srgbClr val="000000"/>
                          </a:solidFill>
                          <a:effectLst/>
                          <a:latin typeface="楷体"/>
                          <a:ea typeface="宋体"/>
                          <a:cs typeface="Arial"/>
                        </a:rPr>
                        <a:t>2**3</a:t>
                      </a:r>
                      <a:r>
                        <a:rPr lang="zh-CN" sz="1800" kern="0">
                          <a:solidFill>
                            <a:srgbClr val="000000"/>
                          </a:solidFill>
                          <a:effectLst/>
                          <a:latin typeface="Times New Roman"/>
                          <a:ea typeface="楷体"/>
                          <a:cs typeface="Arial"/>
                        </a:rPr>
                        <a:t>结果为</a:t>
                      </a:r>
                      <a:r>
                        <a:rPr lang="en-US" sz="1800" kern="0">
                          <a:solidFill>
                            <a:srgbClr val="000000"/>
                          </a:solidFill>
                          <a:effectLst/>
                          <a:latin typeface="Times New Roman"/>
                          <a:ea typeface="楷体"/>
                          <a:cs typeface="Arial"/>
                        </a:rPr>
                        <a:t>8</a:t>
                      </a:r>
                      <a:r>
                        <a:rPr lang="zh-CN" sz="1800" kern="0">
                          <a:solidFill>
                            <a:srgbClr val="000000"/>
                          </a:solidFill>
                          <a:effectLst/>
                          <a:latin typeface="Times New Roman"/>
                          <a:ea typeface="楷体"/>
                          <a:cs typeface="Arial"/>
                        </a:rPr>
                        <a:t>（即</a:t>
                      </a:r>
                      <a:r>
                        <a:rPr lang="en-US" sz="1800" kern="0">
                          <a:solidFill>
                            <a:srgbClr val="000000"/>
                          </a:solidFill>
                          <a:effectLst/>
                          <a:latin typeface="Times New Roman"/>
                          <a:ea typeface="楷体"/>
                          <a:cs typeface="Arial"/>
                        </a:rPr>
                        <a:t>2*2*2</a:t>
                      </a:r>
                      <a:r>
                        <a:rPr lang="zh-CN" sz="1800" kern="0">
                          <a:solidFill>
                            <a:srgbClr val="000000"/>
                          </a:solidFill>
                          <a:effectLst/>
                          <a:latin typeface="Times New Roman"/>
                          <a:ea typeface="楷体"/>
                          <a:cs typeface="Arial"/>
                        </a:rPr>
                        <a:t>）</a:t>
                      </a:r>
                      <a:endParaRPr lang="zh-CN" sz="18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5815">
                <a:tc>
                  <a:txBody>
                    <a:bodyPr/>
                    <a:lstStyle/>
                    <a:p>
                      <a:pPr algn="ctr">
                        <a:lnSpc>
                          <a:spcPts val="1950"/>
                        </a:lnSpc>
                        <a:spcAft>
                          <a:spcPts val="0"/>
                        </a:spcAft>
                      </a:pPr>
                      <a:r>
                        <a:rPr lang="en-US" sz="1800" kern="0">
                          <a:solidFill>
                            <a:srgbClr val="000000"/>
                          </a:solidFill>
                          <a:effectLst/>
                          <a:latin typeface="楷体"/>
                          <a:ea typeface="宋体"/>
                          <a:cs typeface="Arial"/>
                        </a:rPr>
                        <a:t>/</a:t>
                      </a:r>
                      <a:endParaRPr lang="zh-CN" sz="1800" kern="100">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950"/>
                        </a:lnSpc>
                        <a:spcAft>
                          <a:spcPts val="0"/>
                        </a:spcAft>
                      </a:pPr>
                      <a:r>
                        <a:rPr lang="zh-CN" sz="1800" kern="0">
                          <a:solidFill>
                            <a:srgbClr val="000000"/>
                          </a:solidFill>
                          <a:effectLst/>
                          <a:latin typeface="Times New Roman"/>
                          <a:ea typeface="楷体"/>
                          <a:cs typeface="Arial"/>
                        </a:rPr>
                        <a:t>真除法</a:t>
                      </a:r>
                      <a:endParaRPr lang="zh-CN" sz="18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en-US" sz="1800" kern="0">
                          <a:solidFill>
                            <a:srgbClr val="000000"/>
                          </a:solidFill>
                          <a:effectLst/>
                          <a:latin typeface="楷体"/>
                          <a:ea typeface="宋体"/>
                          <a:cs typeface="Arial"/>
                        </a:rPr>
                        <a:t>x</a:t>
                      </a:r>
                      <a:r>
                        <a:rPr lang="zh-CN" sz="1800" kern="0">
                          <a:solidFill>
                            <a:srgbClr val="000000"/>
                          </a:solidFill>
                          <a:effectLst/>
                          <a:latin typeface="Times New Roman"/>
                          <a:ea typeface="楷体"/>
                          <a:cs typeface="Arial"/>
                        </a:rPr>
                        <a:t>除以</a:t>
                      </a:r>
                      <a:r>
                        <a:rPr lang="en-US" sz="1800" kern="0">
                          <a:solidFill>
                            <a:srgbClr val="000000"/>
                          </a:solidFill>
                          <a:effectLst/>
                          <a:latin typeface="Times New Roman"/>
                          <a:ea typeface="楷体"/>
                          <a:cs typeface="Arial"/>
                        </a:rPr>
                        <a:t>y</a:t>
                      </a:r>
                      <a:endParaRPr lang="zh-CN" sz="18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en-US" sz="1800" kern="0">
                          <a:solidFill>
                            <a:srgbClr val="000000"/>
                          </a:solidFill>
                          <a:effectLst/>
                          <a:latin typeface="楷体"/>
                          <a:ea typeface="宋体"/>
                          <a:cs typeface="Arial"/>
                        </a:rPr>
                        <a:t>5/3</a:t>
                      </a:r>
                      <a:r>
                        <a:rPr lang="zh-CN" sz="1800" kern="0">
                          <a:solidFill>
                            <a:srgbClr val="000000"/>
                          </a:solidFill>
                          <a:effectLst/>
                          <a:latin typeface="Times New Roman"/>
                          <a:ea typeface="楷体"/>
                          <a:cs typeface="Arial"/>
                        </a:rPr>
                        <a:t>结果为</a:t>
                      </a:r>
                      <a:r>
                        <a:rPr lang="en-US" sz="1800" kern="0">
                          <a:solidFill>
                            <a:srgbClr val="000000"/>
                          </a:solidFill>
                          <a:effectLst/>
                          <a:latin typeface="Times New Roman"/>
                          <a:ea typeface="楷体"/>
                          <a:cs typeface="Arial"/>
                        </a:rPr>
                        <a:t>1.6666666666666667</a:t>
                      </a:r>
                      <a:endParaRPr lang="zh-CN" sz="18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787246">
                <a:tc>
                  <a:txBody>
                    <a:bodyPr/>
                    <a:lstStyle/>
                    <a:p>
                      <a:pPr algn="ctr">
                        <a:lnSpc>
                          <a:spcPts val="1950"/>
                        </a:lnSpc>
                        <a:spcAft>
                          <a:spcPts val="0"/>
                        </a:spcAft>
                      </a:pPr>
                      <a:r>
                        <a:rPr lang="en-US" sz="1800" kern="0">
                          <a:solidFill>
                            <a:srgbClr val="000000"/>
                          </a:solidFill>
                          <a:effectLst/>
                          <a:latin typeface="楷体"/>
                          <a:ea typeface="宋体"/>
                          <a:cs typeface="Arial"/>
                        </a:rPr>
                        <a:t>//</a:t>
                      </a:r>
                      <a:endParaRPr lang="zh-CN" sz="1800" kern="100">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950"/>
                        </a:lnSpc>
                        <a:spcAft>
                          <a:spcPts val="0"/>
                        </a:spcAft>
                      </a:pPr>
                      <a:r>
                        <a:rPr lang="zh-CN" sz="1800" kern="0">
                          <a:solidFill>
                            <a:srgbClr val="000000"/>
                          </a:solidFill>
                          <a:effectLst/>
                          <a:latin typeface="Times New Roman"/>
                          <a:ea typeface="楷体"/>
                          <a:cs typeface="Arial"/>
                        </a:rPr>
                        <a:t>求整商</a:t>
                      </a:r>
                      <a:endParaRPr lang="zh-CN" sz="18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zh-CN" sz="1800" kern="0" dirty="0">
                          <a:solidFill>
                            <a:srgbClr val="000000"/>
                          </a:solidFill>
                          <a:effectLst/>
                          <a:latin typeface="Times New Roman"/>
                          <a:ea typeface="楷体"/>
                          <a:cs typeface="Arial"/>
                        </a:rPr>
                        <a:t>取商的整数部分；如果操作数中有实数，结果为实数形式的整数</a:t>
                      </a:r>
                      <a:endParaRPr lang="zh-CN" sz="1800" kern="100" dirty="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en-US" sz="1800" kern="0" dirty="0">
                          <a:solidFill>
                            <a:srgbClr val="000000"/>
                          </a:solidFill>
                          <a:effectLst/>
                          <a:latin typeface="楷体"/>
                          <a:ea typeface="宋体"/>
                          <a:cs typeface="Arial"/>
                        </a:rPr>
                        <a:t>5//3</a:t>
                      </a:r>
                      <a:r>
                        <a:rPr lang="zh-CN" sz="1800" kern="0" dirty="0">
                          <a:solidFill>
                            <a:srgbClr val="000000"/>
                          </a:solidFill>
                          <a:effectLst/>
                          <a:latin typeface="Times New Roman"/>
                          <a:ea typeface="楷体"/>
                          <a:cs typeface="Arial"/>
                        </a:rPr>
                        <a:t>结果为</a:t>
                      </a:r>
                      <a:r>
                        <a:rPr lang="en-US" sz="1800" kern="0" dirty="0">
                          <a:solidFill>
                            <a:srgbClr val="000000"/>
                          </a:solidFill>
                          <a:effectLst/>
                          <a:latin typeface="Times New Roman"/>
                          <a:ea typeface="楷体"/>
                          <a:cs typeface="Arial"/>
                        </a:rPr>
                        <a:t>1</a:t>
                      </a:r>
                      <a:r>
                        <a:rPr lang="zh-CN" sz="1800" kern="0" dirty="0">
                          <a:solidFill>
                            <a:srgbClr val="000000"/>
                          </a:solidFill>
                          <a:effectLst/>
                          <a:latin typeface="Times New Roman"/>
                          <a:ea typeface="楷体"/>
                          <a:cs typeface="Arial"/>
                        </a:rPr>
                        <a:t>；</a:t>
                      </a:r>
                      <a:r>
                        <a:rPr lang="en-US" sz="1800" kern="0" dirty="0">
                          <a:solidFill>
                            <a:srgbClr val="000000"/>
                          </a:solidFill>
                          <a:effectLst/>
                          <a:latin typeface="Times New Roman"/>
                          <a:ea typeface="楷体"/>
                          <a:cs typeface="Arial"/>
                        </a:rPr>
                        <a:t>5.0//3</a:t>
                      </a:r>
                      <a:r>
                        <a:rPr lang="zh-CN" sz="1800" kern="0" dirty="0">
                          <a:solidFill>
                            <a:srgbClr val="000000"/>
                          </a:solidFill>
                          <a:effectLst/>
                          <a:latin typeface="Times New Roman"/>
                          <a:ea typeface="楷体"/>
                          <a:cs typeface="Arial"/>
                        </a:rPr>
                        <a:t>结果为</a:t>
                      </a:r>
                      <a:r>
                        <a:rPr lang="en-US" sz="1800" kern="0" dirty="0">
                          <a:solidFill>
                            <a:srgbClr val="000000"/>
                          </a:solidFill>
                          <a:effectLst/>
                          <a:latin typeface="Times New Roman"/>
                          <a:ea typeface="楷体"/>
                          <a:cs typeface="Arial"/>
                        </a:rPr>
                        <a:t>1.0</a:t>
                      </a:r>
                      <a:r>
                        <a:rPr lang="zh-CN" sz="1800" kern="0" dirty="0">
                          <a:solidFill>
                            <a:srgbClr val="000000"/>
                          </a:solidFill>
                          <a:effectLst/>
                          <a:latin typeface="Times New Roman"/>
                          <a:ea typeface="楷体"/>
                          <a:cs typeface="Arial"/>
                        </a:rPr>
                        <a:t>；</a:t>
                      </a:r>
                      <a:endParaRPr lang="zh-CN" sz="1800" kern="100" dirty="0">
                        <a:effectLst/>
                        <a:latin typeface="Times New Roman"/>
                        <a:ea typeface="宋体"/>
                      </a:endParaRPr>
                    </a:p>
                    <a:p>
                      <a:pPr algn="l">
                        <a:lnSpc>
                          <a:spcPts val="1950"/>
                        </a:lnSpc>
                        <a:spcAft>
                          <a:spcPts val="0"/>
                        </a:spcAft>
                      </a:pPr>
                      <a:r>
                        <a:rPr lang="en-US" sz="1800" kern="0" dirty="0">
                          <a:solidFill>
                            <a:srgbClr val="000000"/>
                          </a:solidFill>
                          <a:effectLst/>
                          <a:latin typeface="楷体"/>
                          <a:ea typeface="宋体"/>
                          <a:cs typeface="Arial"/>
                        </a:rPr>
                        <a:t>5.999//3</a:t>
                      </a:r>
                      <a:r>
                        <a:rPr lang="zh-CN" sz="1800" kern="0" dirty="0">
                          <a:solidFill>
                            <a:srgbClr val="000000"/>
                          </a:solidFill>
                          <a:effectLst/>
                          <a:latin typeface="Times New Roman"/>
                          <a:ea typeface="楷体"/>
                          <a:cs typeface="Arial"/>
                        </a:rPr>
                        <a:t>结果为</a:t>
                      </a:r>
                      <a:r>
                        <a:rPr lang="en-US" sz="1800" kern="0" dirty="0">
                          <a:solidFill>
                            <a:srgbClr val="000000"/>
                          </a:solidFill>
                          <a:effectLst/>
                          <a:latin typeface="Times New Roman"/>
                          <a:ea typeface="楷体"/>
                          <a:cs typeface="Arial"/>
                        </a:rPr>
                        <a:t>1.0</a:t>
                      </a:r>
                      <a:r>
                        <a:rPr lang="zh-CN" sz="1800" kern="0" dirty="0">
                          <a:solidFill>
                            <a:srgbClr val="000000"/>
                          </a:solidFill>
                          <a:effectLst/>
                          <a:latin typeface="Times New Roman"/>
                          <a:ea typeface="楷体"/>
                          <a:cs typeface="Arial"/>
                        </a:rPr>
                        <a:t>；</a:t>
                      </a:r>
                      <a:endParaRPr lang="zh-CN" sz="1800" kern="100" dirty="0">
                        <a:effectLst/>
                        <a:latin typeface="Times New Roman"/>
                        <a:ea typeface="宋体"/>
                      </a:endParaRPr>
                    </a:p>
                    <a:p>
                      <a:pPr algn="l">
                        <a:lnSpc>
                          <a:spcPts val="1950"/>
                        </a:lnSpc>
                        <a:spcAft>
                          <a:spcPts val="0"/>
                        </a:spcAft>
                      </a:pPr>
                      <a:r>
                        <a:rPr lang="en-US" sz="1800" kern="0" dirty="0">
                          <a:solidFill>
                            <a:srgbClr val="000000"/>
                          </a:solidFill>
                          <a:effectLst/>
                          <a:latin typeface="楷体"/>
                          <a:ea typeface="宋体"/>
                          <a:cs typeface="Arial"/>
                        </a:rPr>
                        <a:t>15//4</a:t>
                      </a:r>
                      <a:r>
                        <a:rPr lang="zh-CN" sz="1800" kern="0" dirty="0">
                          <a:solidFill>
                            <a:srgbClr val="000000"/>
                          </a:solidFill>
                          <a:effectLst/>
                          <a:latin typeface="Times New Roman"/>
                          <a:ea typeface="楷体"/>
                          <a:cs typeface="Arial"/>
                        </a:rPr>
                        <a:t>结果为</a:t>
                      </a:r>
                      <a:r>
                        <a:rPr lang="en-US" sz="1800" kern="0" dirty="0">
                          <a:solidFill>
                            <a:srgbClr val="000000"/>
                          </a:solidFill>
                          <a:effectLst/>
                          <a:latin typeface="Times New Roman"/>
                          <a:ea typeface="楷体"/>
                          <a:cs typeface="Arial"/>
                        </a:rPr>
                        <a:t>3</a:t>
                      </a:r>
                      <a:r>
                        <a:rPr lang="zh-CN" sz="1800" kern="0" dirty="0">
                          <a:solidFill>
                            <a:srgbClr val="000000"/>
                          </a:solidFill>
                          <a:effectLst/>
                          <a:latin typeface="Times New Roman"/>
                          <a:ea typeface="楷体"/>
                          <a:cs typeface="Arial"/>
                        </a:rPr>
                        <a:t>；</a:t>
                      </a:r>
                      <a:r>
                        <a:rPr lang="en-US" sz="1800" kern="0" dirty="0">
                          <a:solidFill>
                            <a:srgbClr val="000000"/>
                          </a:solidFill>
                          <a:effectLst/>
                          <a:latin typeface="Times New Roman"/>
                          <a:ea typeface="楷体"/>
                          <a:cs typeface="Arial"/>
                        </a:rPr>
                        <a:t>-15//4</a:t>
                      </a:r>
                      <a:r>
                        <a:rPr lang="zh-CN" sz="1800" kern="0" dirty="0">
                          <a:solidFill>
                            <a:srgbClr val="000000"/>
                          </a:solidFill>
                          <a:effectLst/>
                          <a:latin typeface="Times New Roman"/>
                          <a:ea typeface="楷体"/>
                          <a:cs typeface="Arial"/>
                        </a:rPr>
                        <a:t>结果为</a:t>
                      </a:r>
                      <a:r>
                        <a:rPr lang="en-US" sz="1800" kern="0" dirty="0">
                          <a:solidFill>
                            <a:srgbClr val="000000"/>
                          </a:solidFill>
                          <a:effectLst/>
                          <a:latin typeface="Times New Roman"/>
                          <a:ea typeface="楷体"/>
                          <a:cs typeface="Arial"/>
                        </a:rPr>
                        <a:t>-4</a:t>
                      </a:r>
                      <a:endParaRPr lang="zh-CN" sz="1800" kern="100" dirty="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36531">
                <a:tc>
                  <a:txBody>
                    <a:bodyPr/>
                    <a:lstStyle/>
                    <a:p>
                      <a:pPr algn="ctr">
                        <a:lnSpc>
                          <a:spcPts val="1950"/>
                        </a:lnSpc>
                        <a:spcAft>
                          <a:spcPts val="0"/>
                        </a:spcAft>
                      </a:pPr>
                      <a:r>
                        <a:rPr lang="en-US" sz="1800" kern="0">
                          <a:solidFill>
                            <a:srgbClr val="000000"/>
                          </a:solidFill>
                          <a:effectLst/>
                          <a:latin typeface="楷体"/>
                          <a:ea typeface="宋体"/>
                          <a:cs typeface="Arial"/>
                        </a:rPr>
                        <a:t>%</a:t>
                      </a:r>
                      <a:endParaRPr lang="zh-CN" sz="1800" kern="100">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950"/>
                        </a:lnSpc>
                        <a:spcAft>
                          <a:spcPts val="0"/>
                        </a:spcAft>
                      </a:pPr>
                      <a:r>
                        <a:rPr lang="zh-CN" sz="1800" kern="0">
                          <a:solidFill>
                            <a:srgbClr val="000000"/>
                          </a:solidFill>
                          <a:effectLst/>
                          <a:latin typeface="Times New Roman"/>
                          <a:ea typeface="楷体"/>
                          <a:cs typeface="Arial"/>
                        </a:rPr>
                        <a:t>取模</a:t>
                      </a:r>
                      <a:endParaRPr lang="zh-CN" sz="18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zh-CN" sz="1800" kern="0" dirty="0">
                          <a:solidFill>
                            <a:srgbClr val="000000"/>
                          </a:solidFill>
                          <a:effectLst/>
                          <a:latin typeface="Times New Roman"/>
                          <a:ea typeface="楷体"/>
                          <a:cs typeface="Arial"/>
                        </a:rPr>
                        <a:t>取除法的余数</a:t>
                      </a:r>
                      <a:endParaRPr lang="zh-CN" sz="1800" kern="100" dirty="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en-US" sz="1800" kern="0" dirty="0">
                          <a:solidFill>
                            <a:srgbClr val="000000"/>
                          </a:solidFill>
                          <a:effectLst/>
                          <a:latin typeface="楷体"/>
                          <a:ea typeface="宋体"/>
                          <a:cs typeface="Arial"/>
                        </a:rPr>
                        <a:t>5%3</a:t>
                      </a:r>
                      <a:r>
                        <a:rPr lang="zh-CN" sz="1800" kern="0" dirty="0">
                          <a:solidFill>
                            <a:srgbClr val="000000"/>
                          </a:solidFill>
                          <a:effectLst/>
                          <a:latin typeface="Times New Roman"/>
                          <a:ea typeface="楷体"/>
                          <a:cs typeface="Arial"/>
                        </a:rPr>
                        <a:t>结果为</a:t>
                      </a:r>
                      <a:r>
                        <a:rPr lang="en-US" sz="1800" kern="0" dirty="0">
                          <a:solidFill>
                            <a:srgbClr val="000000"/>
                          </a:solidFill>
                          <a:effectLst/>
                          <a:latin typeface="Times New Roman"/>
                          <a:ea typeface="楷体"/>
                          <a:cs typeface="Arial"/>
                        </a:rPr>
                        <a:t>2</a:t>
                      </a:r>
                      <a:r>
                        <a:rPr lang="zh-CN" sz="1800" kern="0" dirty="0">
                          <a:solidFill>
                            <a:srgbClr val="000000"/>
                          </a:solidFill>
                          <a:effectLst/>
                          <a:latin typeface="Times New Roman"/>
                          <a:ea typeface="楷体"/>
                          <a:cs typeface="Arial"/>
                        </a:rPr>
                        <a:t>；</a:t>
                      </a:r>
                      <a:r>
                        <a:rPr lang="zh-CN" sz="1800" kern="100" dirty="0">
                          <a:effectLst/>
                          <a:latin typeface="Times New Roman"/>
                          <a:ea typeface="宋体"/>
                        </a:rPr>
                        <a:t> </a:t>
                      </a:r>
                      <a:r>
                        <a:rPr lang="en-US" sz="1800" kern="0" dirty="0">
                          <a:solidFill>
                            <a:srgbClr val="000000"/>
                          </a:solidFill>
                          <a:effectLst/>
                          <a:latin typeface="楷体"/>
                          <a:ea typeface="宋体"/>
                          <a:cs typeface="Arial"/>
                        </a:rPr>
                        <a:t>5.0%3</a:t>
                      </a:r>
                      <a:r>
                        <a:rPr lang="zh-CN" sz="1800" kern="0" dirty="0">
                          <a:solidFill>
                            <a:srgbClr val="000000"/>
                          </a:solidFill>
                          <a:effectLst/>
                          <a:latin typeface="Times New Roman"/>
                          <a:ea typeface="楷体"/>
                          <a:cs typeface="Arial"/>
                        </a:rPr>
                        <a:t>结果为</a:t>
                      </a:r>
                      <a:r>
                        <a:rPr lang="en-US" sz="1800" kern="0" dirty="0">
                          <a:solidFill>
                            <a:srgbClr val="000000"/>
                          </a:solidFill>
                          <a:effectLst/>
                          <a:latin typeface="Times New Roman"/>
                          <a:ea typeface="楷体"/>
                          <a:cs typeface="Arial"/>
                        </a:rPr>
                        <a:t>2.0</a:t>
                      </a:r>
                      <a:r>
                        <a:rPr lang="zh-CN" sz="1800" kern="0" dirty="0">
                          <a:solidFill>
                            <a:srgbClr val="000000"/>
                          </a:solidFill>
                          <a:effectLst/>
                          <a:latin typeface="Times New Roman"/>
                          <a:ea typeface="楷体"/>
                          <a:cs typeface="Arial"/>
                        </a:rPr>
                        <a:t>；</a:t>
                      </a:r>
                      <a:endParaRPr lang="zh-CN" sz="1800" kern="100" dirty="0">
                        <a:effectLst/>
                        <a:latin typeface="Times New Roman"/>
                        <a:ea typeface="宋体"/>
                      </a:endParaRPr>
                    </a:p>
                    <a:p>
                      <a:pPr algn="l">
                        <a:lnSpc>
                          <a:spcPts val="1950"/>
                        </a:lnSpc>
                        <a:spcAft>
                          <a:spcPts val="0"/>
                        </a:spcAft>
                      </a:pPr>
                      <a:r>
                        <a:rPr lang="en-US" sz="1800" kern="0" dirty="0">
                          <a:solidFill>
                            <a:srgbClr val="000000"/>
                          </a:solidFill>
                          <a:effectLst/>
                          <a:latin typeface="楷体"/>
                          <a:ea typeface="宋体"/>
                          <a:cs typeface="Arial"/>
                        </a:rPr>
                        <a:t>15%4</a:t>
                      </a:r>
                      <a:r>
                        <a:rPr lang="zh-CN" sz="1800" kern="0" dirty="0">
                          <a:solidFill>
                            <a:srgbClr val="000000"/>
                          </a:solidFill>
                          <a:effectLst/>
                          <a:latin typeface="Times New Roman"/>
                          <a:ea typeface="楷体"/>
                          <a:cs typeface="Arial"/>
                        </a:rPr>
                        <a:t>结果为</a:t>
                      </a:r>
                      <a:r>
                        <a:rPr lang="en-US" sz="1800" kern="0" dirty="0">
                          <a:solidFill>
                            <a:srgbClr val="000000"/>
                          </a:solidFill>
                          <a:effectLst/>
                          <a:latin typeface="Times New Roman"/>
                          <a:ea typeface="楷体"/>
                          <a:cs typeface="Arial"/>
                        </a:rPr>
                        <a:t>3</a:t>
                      </a:r>
                      <a:r>
                        <a:rPr lang="zh-CN" sz="1800" kern="0" dirty="0">
                          <a:solidFill>
                            <a:srgbClr val="000000"/>
                          </a:solidFill>
                          <a:effectLst/>
                          <a:latin typeface="Times New Roman"/>
                          <a:ea typeface="楷体"/>
                          <a:cs typeface="Arial"/>
                        </a:rPr>
                        <a:t>； </a:t>
                      </a:r>
                      <a:r>
                        <a:rPr lang="en-US" sz="1800" kern="0" dirty="0">
                          <a:solidFill>
                            <a:srgbClr val="000000"/>
                          </a:solidFill>
                          <a:effectLst/>
                          <a:latin typeface="Times New Roman"/>
                          <a:ea typeface="楷体"/>
                          <a:cs typeface="Arial"/>
                        </a:rPr>
                        <a:t>-15%4</a:t>
                      </a:r>
                      <a:r>
                        <a:rPr lang="zh-CN" sz="1800" kern="0" dirty="0">
                          <a:solidFill>
                            <a:srgbClr val="000000"/>
                          </a:solidFill>
                          <a:effectLst/>
                          <a:latin typeface="Times New Roman"/>
                          <a:ea typeface="楷体"/>
                          <a:cs typeface="Arial"/>
                        </a:rPr>
                        <a:t>结果为</a:t>
                      </a:r>
                      <a:r>
                        <a:rPr lang="en-US" sz="1800" kern="0" dirty="0">
                          <a:solidFill>
                            <a:srgbClr val="000000"/>
                          </a:solidFill>
                          <a:effectLst/>
                          <a:latin typeface="Times New Roman"/>
                          <a:ea typeface="楷体"/>
                          <a:cs typeface="Arial"/>
                        </a:rPr>
                        <a:t>1</a:t>
                      </a:r>
                      <a:endParaRPr lang="zh-CN" sz="1800" kern="100" dirty="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09545928"/>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表</a:t>
            </a:r>
            <a:r>
              <a:rPr lang="en-US" altLang="zh-CN" dirty="0"/>
              <a:t>2.2  </a:t>
            </a:r>
            <a:r>
              <a:rPr lang="zh-CN" altLang="zh-CN" dirty="0"/>
              <a:t>运算符与表达式</a:t>
            </a:r>
            <a:r>
              <a:rPr lang="zh-CN" altLang="en-US" dirty="0"/>
              <a:t>（续）</a:t>
            </a:r>
          </a:p>
        </p:txBody>
      </p:sp>
      <p:graphicFrame>
        <p:nvGraphicFramePr>
          <p:cNvPr id="4" name="表格 3"/>
          <p:cNvGraphicFramePr>
            <a:graphicFrameLocks noGrp="1"/>
          </p:cNvGraphicFramePr>
          <p:nvPr>
            <p:extLst>
              <p:ext uri="{D42A27DB-BD31-4B8C-83A1-F6EECF244321}">
                <p14:modId xmlns:p14="http://schemas.microsoft.com/office/powerpoint/2010/main" val="2700135229"/>
              </p:ext>
            </p:extLst>
          </p:nvPr>
        </p:nvGraphicFramePr>
        <p:xfrm>
          <a:off x="695400" y="1398194"/>
          <a:ext cx="10729191" cy="4335062"/>
        </p:xfrm>
        <a:graphic>
          <a:graphicData uri="http://schemas.openxmlformats.org/drawingml/2006/table">
            <a:tbl>
              <a:tblPr firstRow="1" firstCol="1" lastRow="1" lastCol="1" bandRow="1" bandCol="1"/>
              <a:tblGrid>
                <a:gridCol w="1219224">
                  <a:extLst>
                    <a:ext uri="{9D8B030D-6E8A-4147-A177-3AD203B41FA5}">
                      <a16:colId xmlns:a16="http://schemas.microsoft.com/office/drawing/2014/main" val="20000"/>
                    </a:ext>
                  </a:extLst>
                </a:gridCol>
                <a:gridCol w="1706917">
                  <a:extLst>
                    <a:ext uri="{9D8B030D-6E8A-4147-A177-3AD203B41FA5}">
                      <a16:colId xmlns:a16="http://schemas.microsoft.com/office/drawing/2014/main" val="20001"/>
                    </a:ext>
                  </a:extLst>
                </a:gridCol>
                <a:gridCol w="3482571">
                  <a:extLst>
                    <a:ext uri="{9D8B030D-6E8A-4147-A177-3AD203B41FA5}">
                      <a16:colId xmlns:a16="http://schemas.microsoft.com/office/drawing/2014/main" val="20002"/>
                    </a:ext>
                  </a:extLst>
                </a:gridCol>
                <a:gridCol w="4320479">
                  <a:extLst>
                    <a:ext uri="{9D8B030D-6E8A-4147-A177-3AD203B41FA5}">
                      <a16:colId xmlns:a16="http://schemas.microsoft.com/office/drawing/2014/main" val="20003"/>
                    </a:ext>
                  </a:extLst>
                </a:gridCol>
              </a:tblGrid>
              <a:tr h="579804">
                <a:tc>
                  <a:txBody>
                    <a:bodyPr/>
                    <a:lstStyle/>
                    <a:p>
                      <a:pPr algn="ctr">
                        <a:lnSpc>
                          <a:spcPts val="1950"/>
                        </a:lnSpc>
                        <a:spcAft>
                          <a:spcPts val="0"/>
                        </a:spcAft>
                      </a:pPr>
                      <a:r>
                        <a:rPr lang="zh-CN" sz="2000" b="1" kern="0" dirty="0">
                          <a:effectLst/>
                          <a:latin typeface="Times New Roman"/>
                          <a:ea typeface="黑体"/>
                          <a:cs typeface="Arial"/>
                        </a:rPr>
                        <a:t>运算符</a:t>
                      </a:r>
                      <a:endParaRPr lang="zh-CN" sz="2000" kern="100" dirty="0">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950"/>
                        </a:lnSpc>
                        <a:spcAft>
                          <a:spcPts val="0"/>
                        </a:spcAft>
                      </a:pPr>
                      <a:r>
                        <a:rPr lang="zh-CN" sz="2000" b="1" kern="0" dirty="0">
                          <a:solidFill>
                            <a:srgbClr val="000000"/>
                          </a:solidFill>
                          <a:effectLst/>
                          <a:latin typeface="Times New Roman"/>
                          <a:ea typeface="黑体"/>
                          <a:cs typeface="Arial"/>
                        </a:rPr>
                        <a:t>名称</a:t>
                      </a:r>
                      <a:endParaRPr lang="zh-CN" sz="2000" kern="100" dirty="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950"/>
                        </a:lnSpc>
                        <a:spcAft>
                          <a:spcPts val="0"/>
                        </a:spcAft>
                      </a:pPr>
                      <a:r>
                        <a:rPr lang="zh-CN" sz="2000" b="1" kern="0" dirty="0">
                          <a:solidFill>
                            <a:srgbClr val="000000"/>
                          </a:solidFill>
                          <a:effectLst/>
                          <a:latin typeface="Times New Roman"/>
                          <a:ea typeface="黑体"/>
                          <a:cs typeface="Arial"/>
                        </a:rPr>
                        <a:t>说明</a:t>
                      </a:r>
                      <a:endParaRPr lang="zh-CN" sz="2000" kern="100" dirty="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950"/>
                        </a:lnSpc>
                        <a:spcAft>
                          <a:spcPts val="0"/>
                        </a:spcAft>
                      </a:pPr>
                      <a:r>
                        <a:rPr lang="zh-CN" sz="2000" b="1" kern="0" dirty="0">
                          <a:solidFill>
                            <a:srgbClr val="000000"/>
                          </a:solidFill>
                          <a:effectLst/>
                          <a:latin typeface="Times New Roman"/>
                          <a:ea typeface="黑体"/>
                          <a:cs typeface="Arial"/>
                        </a:rPr>
                        <a:t>例子</a:t>
                      </a:r>
                      <a:endParaRPr lang="zh-CN" sz="2000" kern="100" dirty="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16340">
                <a:tc>
                  <a:txBody>
                    <a:bodyPr/>
                    <a:lstStyle/>
                    <a:p>
                      <a:pPr algn="ctr">
                        <a:lnSpc>
                          <a:spcPts val="1950"/>
                        </a:lnSpc>
                        <a:spcAft>
                          <a:spcPts val="0"/>
                        </a:spcAft>
                      </a:pPr>
                      <a:r>
                        <a:rPr lang="en-US" sz="2000" kern="0">
                          <a:solidFill>
                            <a:srgbClr val="000000"/>
                          </a:solidFill>
                          <a:effectLst/>
                          <a:latin typeface="楷体"/>
                          <a:ea typeface="宋体"/>
                          <a:cs typeface="Arial"/>
                        </a:rPr>
                        <a:t>&lt; </a:t>
                      </a:r>
                      <a:endParaRPr lang="zh-CN" sz="2000" kern="100">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950"/>
                        </a:lnSpc>
                        <a:spcAft>
                          <a:spcPts val="0"/>
                        </a:spcAft>
                      </a:pPr>
                      <a:r>
                        <a:rPr lang="zh-CN" sz="2000" kern="0">
                          <a:solidFill>
                            <a:srgbClr val="000000"/>
                          </a:solidFill>
                          <a:effectLst/>
                          <a:latin typeface="Times New Roman"/>
                          <a:ea typeface="楷体"/>
                          <a:cs typeface="Arial"/>
                        </a:rPr>
                        <a:t>小于</a:t>
                      </a:r>
                      <a:endParaRPr lang="zh-CN" sz="20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zh-CN" sz="2000" kern="0">
                          <a:solidFill>
                            <a:srgbClr val="000000"/>
                          </a:solidFill>
                          <a:effectLst/>
                          <a:latin typeface="Times New Roman"/>
                          <a:ea typeface="楷体"/>
                          <a:cs typeface="Arial"/>
                        </a:rPr>
                        <a:t>判断</a:t>
                      </a:r>
                      <a:r>
                        <a:rPr lang="en-US" sz="2000" kern="0">
                          <a:solidFill>
                            <a:srgbClr val="000000"/>
                          </a:solidFill>
                          <a:effectLst/>
                          <a:latin typeface="Times New Roman"/>
                          <a:ea typeface="楷体"/>
                          <a:cs typeface="Arial"/>
                        </a:rPr>
                        <a:t>x</a:t>
                      </a:r>
                      <a:r>
                        <a:rPr lang="zh-CN" sz="2000" kern="0">
                          <a:solidFill>
                            <a:srgbClr val="000000"/>
                          </a:solidFill>
                          <a:effectLst/>
                          <a:latin typeface="Times New Roman"/>
                          <a:ea typeface="楷体"/>
                          <a:cs typeface="Arial"/>
                        </a:rPr>
                        <a:t>是否小于</a:t>
                      </a:r>
                      <a:r>
                        <a:rPr lang="en-US" sz="2000" kern="0">
                          <a:solidFill>
                            <a:srgbClr val="000000"/>
                          </a:solidFill>
                          <a:effectLst/>
                          <a:latin typeface="Times New Roman"/>
                          <a:ea typeface="楷体"/>
                          <a:cs typeface="Arial"/>
                        </a:rPr>
                        <a:t>y</a:t>
                      </a:r>
                      <a:r>
                        <a:rPr lang="zh-CN" sz="2000" kern="0">
                          <a:solidFill>
                            <a:srgbClr val="000000"/>
                          </a:solidFill>
                          <a:effectLst/>
                          <a:latin typeface="Times New Roman"/>
                          <a:ea typeface="楷体"/>
                          <a:cs typeface="Arial"/>
                        </a:rPr>
                        <a:t>，</a:t>
                      </a:r>
                      <a:endParaRPr lang="zh-CN" sz="2000" kern="100">
                        <a:effectLst/>
                        <a:latin typeface="Times New Roman"/>
                        <a:ea typeface="宋体"/>
                      </a:endParaRPr>
                    </a:p>
                    <a:p>
                      <a:pPr algn="l">
                        <a:lnSpc>
                          <a:spcPts val="1950"/>
                        </a:lnSpc>
                        <a:spcAft>
                          <a:spcPts val="0"/>
                        </a:spcAft>
                      </a:pPr>
                      <a:r>
                        <a:rPr lang="zh-CN" sz="2000" kern="0">
                          <a:solidFill>
                            <a:srgbClr val="000000"/>
                          </a:solidFill>
                          <a:effectLst/>
                          <a:latin typeface="Times New Roman"/>
                          <a:ea typeface="楷体"/>
                          <a:cs typeface="Arial"/>
                        </a:rPr>
                        <a:t>如果为真返回</a:t>
                      </a:r>
                      <a:r>
                        <a:rPr lang="en-US" sz="2000" kern="0">
                          <a:solidFill>
                            <a:srgbClr val="000000"/>
                          </a:solidFill>
                          <a:effectLst/>
                          <a:latin typeface="Times New Roman"/>
                          <a:ea typeface="楷体"/>
                          <a:cs typeface="Arial"/>
                        </a:rPr>
                        <a:t>True</a:t>
                      </a:r>
                      <a:r>
                        <a:rPr lang="zh-CN" sz="2000" kern="0">
                          <a:solidFill>
                            <a:srgbClr val="000000"/>
                          </a:solidFill>
                          <a:effectLst/>
                          <a:latin typeface="Times New Roman"/>
                          <a:ea typeface="楷体"/>
                          <a:cs typeface="Arial"/>
                        </a:rPr>
                        <a:t>，否则返回</a:t>
                      </a:r>
                      <a:r>
                        <a:rPr lang="en-US" sz="2000" kern="0">
                          <a:solidFill>
                            <a:srgbClr val="000000"/>
                          </a:solidFill>
                          <a:effectLst/>
                          <a:latin typeface="Times New Roman"/>
                          <a:ea typeface="楷体"/>
                          <a:cs typeface="Arial"/>
                        </a:rPr>
                        <a:t>False</a:t>
                      </a:r>
                      <a:endParaRPr lang="zh-CN" sz="20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950"/>
                        </a:lnSpc>
                        <a:spcAft>
                          <a:spcPts val="0"/>
                        </a:spcAft>
                      </a:pPr>
                      <a:r>
                        <a:rPr lang="en-US" sz="2000" kern="0" dirty="0">
                          <a:solidFill>
                            <a:srgbClr val="000000"/>
                          </a:solidFill>
                          <a:effectLst/>
                          <a:latin typeface="楷体"/>
                          <a:ea typeface="宋体"/>
                          <a:cs typeface="Arial"/>
                        </a:rPr>
                        <a:t>5&lt;3</a:t>
                      </a:r>
                      <a:r>
                        <a:rPr lang="zh-CN" sz="2000" kern="0" dirty="0">
                          <a:solidFill>
                            <a:srgbClr val="000000"/>
                          </a:solidFill>
                          <a:effectLst/>
                          <a:latin typeface="Times New Roman"/>
                          <a:ea typeface="楷体"/>
                          <a:cs typeface="Arial"/>
                        </a:rPr>
                        <a:t>返回</a:t>
                      </a:r>
                      <a:r>
                        <a:rPr lang="en-US" sz="2000" kern="0" dirty="0">
                          <a:solidFill>
                            <a:srgbClr val="000000"/>
                          </a:solidFill>
                          <a:effectLst/>
                          <a:latin typeface="Times New Roman"/>
                          <a:ea typeface="楷体"/>
                          <a:cs typeface="Arial"/>
                        </a:rPr>
                        <a:t>False</a:t>
                      </a:r>
                      <a:r>
                        <a:rPr lang="zh-CN" sz="2000" kern="0" dirty="0">
                          <a:solidFill>
                            <a:srgbClr val="000000"/>
                          </a:solidFill>
                          <a:effectLst/>
                          <a:latin typeface="Times New Roman"/>
                          <a:ea typeface="楷体"/>
                          <a:cs typeface="Arial"/>
                        </a:rPr>
                        <a:t>；</a:t>
                      </a:r>
                      <a:r>
                        <a:rPr lang="en-US" sz="2000" kern="0" dirty="0">
                          <a:solidFill>
                            <a:srgbClr val="000000"/>
                          </a:solidFill>
                          <a:effectLst/>
                          <a:latin typeface="Times New Roman"/>
                          <a:ea typeface="楷体"/>
                          <a:cs typeface="Arial"/>
                        </a:rPr>
                        <a:t>3&lt;5</a:t>
                      </a:r>
                      <a:r>
                        <a:rPr lang="zh-CN" sz="2000" kern="0" dirty="0">
                          <a:solidFill>
                            <a:srgbClr val="000000"/>
                          </a:solidFill>
                          <a:effectLst/>
                          <a:latin typeface="Times New Roman"/>
                          <a:ea typeface="楷体"/>
                          <a:cs typeface="Arial"/>
                        </a:rPr>
                        <a:t>返回</a:t>
                      </a:r>
                      <a:r>
                        <a:rPr lang="en-US" sz="2000" kern="0" dirty="0">
                          <a:solidFill>
                            <a:srgbClr val="000000"/>
                          </a:solidFill>
                          <a:effectLst/>
                          <a:latin typeface="Times New Roman"/>
                          <a:ea typeface="楷体"/>
                          <a:cs typeface="Arial"/>
                        </a:rPr>
                        <a:t>True</a:t>
                      </a:r>
                      <a:r>
                        <a:rPr lang="zh-CN" sz="2000" kern="0" dirty="0">
                          <a:solidFill>
                            <a:srgbClr val="000000"/>
                          </a:solidFill>
                          <a:effectLst/>
                          <a:latin typeface="Times New Roman"/>
                          <a:ea typeface="楷体"/>
                          <a:cs typeface="Arial"/>
                        </a:rPr>
                        <a:t>；</a:t>
                      </a:r>
                      <a:endParaRPr lang="zh-CN" sz="2000" kern="100" dirty="0">
                        <a:effectLst/>
                        <a:latin typeface="Times New Roman"/>
                        <a:ea typeface="宋体"/>
                      </a:endParaRPr>
                    </a:p>
                    <a:p>
                      <a:pPr algn="just">
                        <a:lnSpc>
                          <a:spcPts val="1950"/>
                        </a:lnSpc>
                        <a:spcAft>
                          <a:spcPts val="0"/>
                        </a:spcAft>
                      </a:pPr>
                      <a:r>
                        <a:rPr lang="zh-CN" sz="2000" kern="0" dirty="0">
                          <a:solidFill>
                            <a:srgbClr val="000000"/>
                          </a:solidFill>
                          <a:effectLst/>
                          <a:latin typeface="Times New Roman"/>
                          <a:ea typeface="楷体"/>
                          <a:cs typeface="Arial"/>
                        </a:rPr>
                        <a:t>也可以被任意连接：</a:t>
                      </a:r>
                      <a:r>
                        <a:rPr lang="en-US" sz="2000" kern="0" dirty="0">
                          <a:solidFill>
                            <a:srgbClr val="000000"/>
                          </a:solidFill>
                          <a:effectLst/>
                          <a:latin typeface="Times New Roman"/>
                          <a:ea typeface="楷体"/>
                          <a:cs typeface="Arial"/>
                        </a:rPr>
                        <a:t>3&lt;5&lt;7</a:t>
                      </a:r>
                      <a:r>
                        <a:rPr lang="zh-CN" sz="2000" kern="0" dirty="0">
                          <a:solidFill>
                            <a:srgbClr val="000000"/>
                          </a:solidFill>
                          <a:effectLst/>
                          <a:latin typeface="Times New Roman"/>
                          <a:ea typeface="楷体"/>
                          <a:cs typeface="Arial"/>
                        </a:rPr>
                        <a:t>返回</a:t>
                      </a:r>
                      <a:r>
                        <a:rPr lang="en-US" sz="2000" kern="0" dirty="0">
                          <a:solidFill>
                            <a:srgbClr val="000000"/>
                          </a:solidFill>
                          <a:effectLst/>
                          <a:latin typeface="Times New Roman"/>
                          <a:ea typeface="楷体"/>
                          <a:cs typeface="Arial"/>
                        </a:rPr>
                        <a:t>True</a:t>
                      </a:r>
                      <a:endParaRPr lang="zh-CN" sz="2000" kern="100" dirty="0">
                        <a:effectLst/>
                        <a:latin typeface="Times New Roman"/>
                        <a:ea typeface="宋体"/>
                      </a:endParaRPr>
                    </a:p>
                  </a:txBody>
                  <a:tcPr marL="68580" marR="68580" marT="17780" marB="1778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04056">
                <a:tc>
                  <a:txBody>
                    <a:bodyPr/>
                    <a:lstStyle/>
                    <a:p>
                      <a:pPr algn="ctr">
                        <a:lnSpc>
                          <a:spcPts val="1950"/>
                        </a:lnSpc>
                        <a:spcAft>
                          <a:spcPts val="0"/>
                        </a:spcAft>
                      </a:pPr>
                      <a:r>
                        <a:rPr lang="en-US" sz="2000" kern="0">
                          <a:solidFill>
                            <a:srgbClr val="000000"/>
                          </a:solidFill>
                          <a:effectLst/>
                          <a:latin typeface="楷体"/>
                          <a:ea typeface="宋体"/>
                          <a:cs typeface="Arial"/>
                        </a:rPr>
                        <a:t>&gt; </a:t>
                      </a:r>
                      <a:endParaRPr lang="zh-CN" sz="2000" kern="100">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950"/>
                        </a:lnSpc>
                        <a:spcAft>
                          <a:spcPts val="0"/>
                        </a:spcAft>
                      </a:pPr>
                      <a:r>
                        <a:rPr lang="zh-CN" sz="2000" kern="0">
                          <a:solidFill>
                            <a:srgbClr val="000000"/>
                          </a:solidFill>
                          <a:effectLst/>
                          <a:latin typeface="Times New Roman"/>
                          <a:ea typeface="楷体"/>
                          <a:cs typeface="Arial"/>
                        </a:rPr>
                        <a:t>大于</a:t>
                      </a:r>
                      <a:endParaRPr lang="zh-CN" sz="20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zh-CN" sz="2000" kern="0">
                          <a:solidFill>
                            <a:srgbClr val="000000"/>
                          </a:solidFill>
                          <a:effectLst/>
                          <a:latin typeface="Times New Roman"/>
                          <a:ea typeface="楷体"/>
                          <a:cs typeface="Arial"/>
                        </a:rPr>
                        <a:t>判断</a:t>
                      </a:r>
                      <a:r>
                        <a:rPr lang="en-US" sz="2000" kern="0">
                          <a:solidFill>
                            <a:srgbClr val="000000"/>
                          </a:solidFill>
                          <a:effectLst/>
                          <a:latin typeface="Times New Roman"/>
                          <a:ea typeface="楷体"/>
                          <a:cs typeface="Arial"/>
                        </a:rPr>
                        <a:t>x</a:t>
                      </a:r>
                      <a:r>
                        <a:rPr lang="zh-CN" sz="2000" kern="0">
                          <a:solidFill>
                            <a:srgbClr val="000000"/>
                          </a:solidFill>
                          <a:effectLst/>
                          <a:latin typeface="Times New Roman"/>
                          <a:ea typeface="楷体"/>
                          <a:cs typeface="Arial"/>
                        </a:rPr>
                        <a:t>是否大于</a:t>
                      </a:r>
                      <a:r>
                        <a:rPr lang="en-US" sz="2000" kern="0">
                          <a:solidFill>
                            <a:srgbClr val="000000"/>
                          </a:solidFill>
                          <a:effectLst/>
                          <a:latin typeface="Times New Roman"/>
                          <a:ea typeface="楷体"/>
                          <a:cs typeface="Arial"/>
                        </a:rPr>
                        <a:t>y</a:t>
                      </a:r>
                      <a:endParaRPr lang="zh-CN" sz="20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en-US" sz="2000" kern="0">
                          <a:solidFill>
                            <a:srgbClr val="000000"/>
                          </a:solidFill>
                          <a:effectLst/>
                          <a:latin typeface="楷体"/>
                          <a:ea typeface="宋体"/>
                          <a:cs typeface="Arial"/>
                        </a:rPr>
                        <a:t>5&gt;3</a:t>
                      </a:r>
                      <a:r>
                        <a:rPr lang="zh-CN" sz="2000" kern="0">
                          <a:solidFill>
                            <a:srgbClr val="000000"/>
                          </a:solidFill>
                          <a:effectLst/>
                          <a:latin typeface="Times New Roman"/>
                          <a:ea typeface="楷体"/>
                          <a:cs typeface="Arial"/>
                        </a:rPr>
                        <a:t>返回</a:t>
                      </a:r>
                      <a:r>
                        <a:rPr lang="en-US" sz="2000" kern="0">
                          <a:solidFill>
                            <a:srgbClr val="000000"/>
                          </a:solidFill>
                          <a:effectLst/>
                          <a:latin typeface="Times New Roman"/>
                          <a:ea typeface="楷体"/>
                          <a:cs typeface="Arial"/>
                        </a:rPr>
                        <a:t>True</a:t>
                      </a:r>
                      <a:endParaRPr lang="zh-CN" sz="20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2048">
                <a:tc>
                  <a:txBody>
                    <a:bodyPr/>
                    <a:lstStyle/>
                    <a:p>
                      <a:pPr algn="ctr">
                        <a:lnSpc>
                          <a:spcPts val="1950"/>
                        </a:lnSpc>
                        <a:spcAft>
                          <a:spcPts val="0"/>
                        </a:spcAft>
                      </a:pPr>
                      <a:r>
                        <a:rPr lang="en-US" sz="2000" kern="0">
                          <a:solidFill>
                            <a:srgbClr val="000000"/>
                          </a:solidFill>
                          <a:effectLst/>
                          <a:latin typeface="楷体"/>
                          <a:ea typeface="宋体"/>
                          <a:cs typeface="Arial"/>
                        </a:rPr>
                        <a:t>&lt;=</a:t>
                      </a:r>
                      <a:endParaRPr lang="zh-CN" sz="2000" kern="100">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950"/>
                        </a:lnSpc>
                        <a:spcAft>
                          <a:spcPts val="0"/>
                        </a:spcAft>
                      </a:pPr>
                      <a:r>
                        <a:rPr lang="zh-CN" sz="2000" kern="0">
                          <a:solidFill>
                            <a:srgbClr val="000000"/>
                          </a:solidFill>
                          <a:effectLst/>
                          <a:latin typeface="Times New Roman"/>
                          <a:ea typeface="楷体"/>
                          <a:cs typeface="Arial"/>
                        </a:rPr>
                        <a:t>小于等于</a:t>
                      </a:r>
                      <a:endParaRPr lang="zh-CN" sz="20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zh-CN" sz="2000" kern="0">
                          <a:solidFill>
                            <a:srgbClr val="000000"/>
                          </a:solidFill>
                          <a:effectLst/>
                          <a:latin typeface="Times New Roman"/>
                          <a:ea typeface="楷体"/>
                          <a:cs typeface="Arial"/>
                        </a:rPr>
                        <a:t>判断</a:t>
                      </a:r>
                      <a:r>
                        <a:rPr lang="en-US" sz="2000" kern="0">
                          <a:solidFill>
                            <a:srgbClr val="000000"/>
                          </a:solidFill>
                          <a:effectLst/>
                          <a:latin typeface="Times New Roman"/>
                          <a:ea typeface="楷体"/>
                          <a:cs typeface="Arial"/>
                        </a:rPr>
                        <a:t>x</a:t>
                      </a:r>
                      <a:r>
                        <a:rPr lang="zh-CN" sz="2000" kern="0">
                          <a:solidFill>
                            <a:srgbClr val="000000"/>
                          </a:solidFill>
                          <a:effectLst/>
                          <a:latin typeface="Times New Roman"/>
                          <a:ea typeface="楷体"/>
                          <a:cs typeface="Arial"/>
                        </a:rPr>
                        <a:t>是否小于等于</a:t>
                      </a:r>
                      <a:r>
                        <a:rPr lang="en-US" sz="2000" kern="0">
                          <a:solidFill>
                            <a:srgbClr val="000000"/>
                          </a:solidFill>
                          <a:effectLst/>
                          <a:latin typeface="Times New Roman"/>
                          <a:ea typeface="楷体"/>
                          <a:cs typeface="Arial"/>
                        </a:rPr>
                        <a:t>y</a:t>
                      </a:r>
                      <a:endParaRPr lang="zh-CN" sz="20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en-US" sz="2000" kern="0" dirty="0">
                          <a:solidFill>
                            <a:srgbClr val="000000"/>
                          </a:solidFill>
                          <a:effectLst/>
                          <a:latin typeface="楷体"/>
                          <a:ea typeface="宋体"/>
                          <a:cs typeface="Arial"/>
                        </a:rPr>
                        <a:t>x=3;y=5; x&lt;=y</a:t>
                      </a:r>
                      <a:r>
                        <a:rPr lang="zh-CN" sz="2000" kern="0" dirty="0">
                          <a:solidFill>
                            <a:srgbClr val="000000"/>
                          </a:solidFill>
                          <a:effectLst/>
                          <a:latin typeface="Times New Roman"/>
                          <a:ea typeface="楷体"/>
                          <a:cs typeface="Arial"/>
                        </a:rPr>
                        <a:t>返回</a:t>
                      </a:r>
                      <a:r>
                        <a:rPr lang="en-US" sz="2000" kern="0" dirty="0">
                          <a:solidFill>
                            <a:srgbClr val="000000"/>
                          </a:solidFill>
                          <a:effectLst/>
                          <a:latin typeface="Times New Roman"/>
                          <a:ea typeface="楷体"/>
                          <a:cs typeface="Arial"/>
                        </a:rPr>
                        <a:t>True</a:t>
                      </a:r>
                      <a:endParaRPr lang="zh-CN" sz="2000" kern="100" dirty="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7006">
                <a:tc>
                  <a:txBody>
                    <a:bodyPr/>
                    <a:lstStyle/>
                    <a:p>
                      <a:pPr algn="ctr">
                        <a:lnSpc>
                          <a:spcPts val="1950"/>
                        </a:lnSpc>
                        <a:spcAft>
                          <a:spcPts val="0"/>
                        </a:spcAft>
                      </a:pPr>
                      <a:r>
                        <a:rPr lang="en-US" sz="2000" kern="0">
                          <a:solidFill>
                            <a:srgbClr val="000000"/>
                          </a:solidFill>
                          <a:effectLst/>
                          <a:latin typeface="楷体"/>
                          <a:ea typeface="宋体"/>
                          <a:cs typeface="Arial"/>
                        </a:rPr>
                        <a:t>&gt;=</a:t>
                      </a:r>
                      <a:endParaRPr lang="zh-CN" sz="2000" kern="100">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950"/>
                        </a:lnSpc>
                        <a:spcAft>
                          <a:spcPts val="0"/>
                        </a:spcAft>
                      </a:pPr>
                      <a:r>
                        <a:rPr lang="zh-CN" sz="2000" kern="0">
                          <a:solidFill>
                            <a:srgbClr val="000000"/>
                          </a:solidFill>
                          <a:effectLst/>
                          <a:latin typeface="Times New Roman"/>
                          <a:ea typeface="楷体"/>
                          <a:cs typeface="Arial"/>
                        </a:rPr>
                        <a:t>大于等于</a:t>
                      </a:r>
                      <a:endParaRPr lang="zh-CN" sz="20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zh-CN" sz="2000" kern="0">
                          <a:solidFill>
                            <a:srgbClr val="000000"/>
                          </a:solidFill>
                          <a:effectLst/>
                          <a:latin typeface="Times New Roman"/>
                          <a:ea typeface="楷体"/>
                          <a:cs typeface="Arial"/>
                        </a:rPr>
                        <a:t>判断</a:t>
                      </a:r>
                      <a:r>
                        <a:rPr lang="en-US" sz="2000" kern="0">
                          <a:solidFill>
                            <a:srgbClr val="000000"/>
                          </a:solidFill>
                          <a:effectLst/>
                          <a:latin typeface="Times New Roman"/>
                          <a:ea typeface="楷体"/>
                          <a:cs typeface="Arial"/>
                        </a:rPr>
                        <a:t>x</a:t>
                      </a:r>
                      <a:r>
                        <a:rPr lang="zh-CN" sz="2000" kern="0">
                          <a:solidFill>
                            <a:srgbClr val="000000"/>
                          </a:solidFill>
                          <a:effectLst/>
                          <a:latin typeface="Times New Roman"/>
                          <a:ea typeface="楷体"/>
                          <a:cs typeface="Arial"/>
                        </a:rPr>
                        <a:t>是否大于等于</a:t>
                      </a:r>
                      <a:r>
                        <a:rPr lang="en-US" sz="2000" kern="0">
                          <a:solidFill>
                            <a:srgbClr val="000000"/>
                          </a:solidFill>
                          <a:effectLst/>
                          <a:latin typeface="Times New Roman"/>
                          <a:ea typeface="楷体"/>
                          <a:cs typeface="Arial"/>
                        </a:rPr>
                        <a:t>y</a:t>
                      </a:r>
                      <a:endParaRPr lang="zh-CN" sz="20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en-US" sz="2000" kern="0">
                          <a:solidFill>
                            <a:srgbClr val="000000"/>
                          </a:solidFill>
                          <a:effectLst/>
                          <a:latin typeface="楷体"/>
                          <a:ea typeface="宋体"/>
                          <a:cs typeface="Arial"/>
                        </a:rPr>
                        <a:t>x=3;y=5; x&gt;=y</a:t>
                      </a:r>
                      <a:r>
                        <a:rPr lang="zh-CN" sz="2000" kern="0">
                          <a:solidFill>
                            <a:srgbClr val="000000"/>
                          </a:solidFill>
                          <a:effectLst/>
                          <a:latin typeface="Times New Roman"/>
                          <a:ea typeface="楷体"/>
                          <a:cs typeface="Arial"/>
                        </a:rPr>
                        <a:t>返回</a:t>
                      </a:r>
                      <a:r>
                        <a:rPr lang="en-US" sz="2000" kern="0">
                          <a:solidFill>
                            <a:srgbClr val="000000"/>
                          </a:solidFill>
                          <a:effectLst/>
                          <a:latin typeface="Times New Roman"/>
                          <a:ea typeface="楷体"/>
                          <a:cs typeface="Arial"/>
                        </a:rPr>
                        <a:t>False</a:t>
                      </a:r>
                      <a:endParaRPr lang="zh-CN" sz="20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35122">
                <a:tc>
                  <a:txBody>
                    <a:bodyPr/>
                    <a:lstStyle/>
                    <a:p>
                      <a:pPr algn="ctr">
                        <a:lnSpc>
                          <a:spcPts val="1950"/>
                        </a:lnSpc>
                        <a:spcAft>
                          <a:spcPts val="0"/>
                        </a:spcAft>
                      </a:pPr>
                      <a:r>
                        <a:rPr lang="en-US" sz="2000" kern="0">
                          <a:solidFill>
                            <a:srgbClr val="000000"/>
                          </a:solidFill>
                          <a:effectLst/>
                          <a:latin typeface="楷体"/>
                          <a:ea typeface="宋体"/>
                          <a:cs typeface="Arial"/>
                        </a:rPr>
                        <a:t>==</a:t>
                      </a:r>
                      <a:endParaRPr lang="zh-CN" sz="2000" kern="100">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950"/>
                        </a:lnSpc>
                        <a:spcAft>
                          <a:spcPts val="0"/>
                        </a:spcAft>
                      </a:pPr>
                      <a:r>
                        <a:rPr lang="zh-CN" sz="2000" kern="0">
                          <a:solidFill>
                            <a:srgbClr val="000000"/>
                          </a:solidFill>
                          <a:effectLst/>
                          <a:latin typeface="Times New Roman"/>
                          <a:ea typeface="楷体"/>
                          <a:cs typeface="Arial"/>
                        </a:rPr>
                        <a:t>等于</a:t>
                      </a:r>
                      <a:endParaRPr lang="zh-CN" sz="20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zh-CN" sz="2000" kern="0">
                          <a:solidFill>
                            <a:srgbClr val="000000"/>
                          </a:solidFill>
                          <a:effectLst/>
                          <a:latin typeface="Times New Roman"/>
                          <a:ea typeface="楷体"/>
                          <a:cs typeface="Arial"/>
                        </a:rPr>
                        <a:t>比较对象是否相等</a:t>
                      </a:r>
                      <a:endParaRPr lang="zh-CN" sz="20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en-US" sz="2000" kern="0">
                          <a:solidFill>
                            <a:srgbClr val="000000"/>
                          </a:solidFill>
                          <a:effectLst/>
                          <a:latin typeface="楷体"/>
                          <a:ea typeface="宋体"/>
                          <a:cs typeface="Arial"/>
                        </a:rPr>
                        <a:t>x=3; y=3; x==y</a:t>
                      </a:r>
                      <a:r>
                        <a:rPr lang="zh-CN" sz="2000" kern="0">
                          <a:solidFill>
                            <a:srgbClr val="000000"/>
                          </a:solidFill>
                          <a:effectLst/>
                          <a:latin typeface="Times New Roman"/>
                          <a:ea typeface="楷体"/>
                          <a:cs typeface="Arial"/>
                        </a:rPr>
                        <a:t>返回</a:t>
                      </a:r>
                      <a:r>
                        <a:rPr lang="en-US" sz="2000" kern="0">
                          <a:solidFill>
                            <a:srgbClr val="000000"/>
                          </a:solidFill>
                          <a:effectLst/>
                          <a:latin typeface="Times New Roman"/>
                          <a:ea typeface="楷体"/>
                          <a:cs typeface="Arial"/>
                        </a:rPr>
                        <a:t>True</a:t>
                      </a:r>
                      <a:r>
                        <a:rPr lang="zh-CN" sz="2000" kern="0">
                          <a:solidFill>
                            <a:srgbClr val="000000"/>
                          </a:solidFill>
                          <a:effectLst/>
                          <a:latin typeface="Times New Roman"/>
                          <a:ea typeface="楷体"/>
                          <a:cs typeface="Arial"/>
                        </a:rPr>
                        <a:t>；</a:t>
                      </a:r>
                      <a:endParaRPr lang="zh-CN" sz="2000" kern="100">
                        <a:effectLst/>
                        <a:latin typeface="Times New Roman"/>
                        <a:ea typeface="宋体"/>
                      </a:endParaRPr>
                    </a:p>
                    <a:p>
                      <a:pPr algn="l">
                        <a:lnSpc>
                          <a:spcPts val="1950"/>
                        </a:lnSpc>
                        <a:spcAft>
                          <a:spcPts val="0"/>
                        </a:spcAft>
                      </a:pPr>
                      <a:r>
                        <a:rPr lang="en-US" sz="2000" kern="0">
                          <a:solidFill>
                            <a:srgbClr val="000000"/>
                          </a:solidFill>
                          <a:effectLst/>
                          <a:latin typeface="楷体"/>
                          <a:ea typeface="宋体"/>
                          <a:cs typeface="Arial"/>
                        </a:rPr>
                        <a:t>x=</a:t>
                      </a:r>
                      <a:r>
                        <a:rPr lang="en-US" sz="2000" kern="100">
                          <a:effectLst/>
                          <a:latin typeface="楷体"/>
                          <a:ea typeface="宋体"/>
                        </a:rPr>
                        <a:t>"</a:t>
                      </a:r>
                      <a:r>
                        <a:rPr lang="en-US" sz="2000" kern="0">
                          <a:solidFill>
                            <a:srgbClr val="000000"/>
                          </a:solidFill>
                          <a:effectLst/>
                          <a:latin typeface="楷体"/>
                          <a:ea typeface="宋体"/>
                          <a:cs typeface="Arial"/>
                        </a:rPr>
                        <a:t>abc</a:t>
                      </a:r>
                      <a:r>
                        <a:rPr lang="en-US" sz="2000" kern="100">
                          <a:effectLst/>
                          <a:latin typeface="楷体"/>
                          <a:ea typeface="宋体"/>
                        </a:rPr>
                        <a:t>"</a:t>
                      </a:r>
                      <a:r>
                        <a:rPr lang="en-US" sz="2000" kern="0">
                          <a:solidFill>
                            <a:srgbClr val="000000"/>
                          </a:solidFill>
                          <a:effectLst/>
                          <a:latin typeface="楷体"/>
                          <a:ea typeface="宋体"/>
                          <a:cs typeface="Arial"/>
                        </a:rPr>
                        <a:t>; y=</a:t>
                      </a:r>
                      <a:r>
                        <a:rPr lang="en-US" sz="2000" kern="100">
                          <a:effectLst/>
                          <a:latin typeface="楷体"/>
                          <a:ea typeface="宋体"/>
                        </a:rPr>
                        <a:t>"</a:t>
                      </a:r>
                      <a:r>
                        <a:rPr lang="en-US" sz="2000" kern="0">
                          <a:solidFill>
                            <a:srgbClr val="000000"/>
                          </a:solidFill>
                          <a:effectLst/>
                          <a:latin typeface="楷体"/>
                          <a:ea typeface="宋体"/>
                          <a:cs typeface="Arial"/>
                        </a:rPr>
                        <a:t>Abc</a:t>
                      </a:r>
                      <a:r>
                        <a:rPr lang="en-US" sz="2000" kern="100">
                          <a:effectLst/>
                          <a:latin typeface="楷体"/>
                          <a:ea typeface="宋体"/>
                        </a:rPr>
                        <a:t>"</a:t>
                      </a:r>
                      <a:r>
                        <a:rPr lang="en-US" sz="2000" kern="0">
                          <a:solidFill>
                            <a:srgbClr val="000000"/>
                          </a:solidFill>
                          <a:effectLst/>
                          <a:latin typeface="楷体"/>
                          <a:ea typeface="宋体"/>
                          <a:cs typeface="Arial"/>
                        </a:rPr>
                        <a:t>; x==y</a:t>
                      </a:r>
                      <a:r>
                        <a:rPr lang="zh-CN" sz="2000" kern="0">
                          <a:solidFill>
                            <a:srgbClr val="000000"/>
                          </a:solidFill>
                          <a:effectLst/>
                          <a:latin typeface="Times New Roman"/>
                          <a:ea typeface="楷体"/>
                          <a:cs typeface="Arial"/>
                        </a:rPr>
                        <a:t>返回</a:t>
                      </a:r>
                      <a:r>
                        <a:rPr lang="en-US" sz="2000" kern="0">
                          <a:solidFill>
                            <a:srgbClr val="000000"/>
                          </a:solidFill>
                          <a:effectLst/>
                          <a:latin typeface="Times New Roman"/>
                          <a:ea typeface="楷体"/>
                          <a:cs typeface="Arial"/>
                        </a:rPr>
                        <a:t>False</a:t>
                      </a:r>
                      <a:r>
                        <a:rPr lang="zh-CN" sz="2000" kern="0">
                          <a:solidFill>
                            <a:srgbClr val="000000"/>
                          </a:solidFill>
                          <a:effectLst/>
                          <a:latin typeface="Times New Roman"/>
                          <a:ea typeface="楷体"/>
                          <a:cs typeface="Arial"/>
                        </a:rPr>
                        <a:t>；</a:t>
                      </a:r>
                      <a:endParaRPr lang="zh-CN" sz="2000" kern="100">
                        <a:effectLst/>
                        <a:latin typeface="Times New Roman"/>
                        <a:ea typeface="宋体"/>
                      </a:endParaRPr>
                    </a:p>
                    <a:p>
                      <a:pPr algn="l">
                        <a:lnSpc>
                          <a:spcPts val="1950"/>
                        </a:lnSpc>
                        <a:spcAft>
                          <a:spcPts val="0"/>
                        </a:spcAft>
                      </a:pPr>
                      <a:r>
                        <a:rPr lang="en-US" sz="2000" kern="0">
                          <a:solidFill>
                            <a:srgbClr val="000000"/>
                          </a:solidFill>
                          <a:effectLst/>
                          <a:latin typeface="楷体"/>
                          <a:ea typeface="宋体"/>
                          <a:cs typeface="Arial"/>
                        </a:rPr>
                        <a:t>x=</a:t>
                      </a:r>
                      <a:r>
                        <a:rPr lang="en-US" sz="2000" kern="100">
                          <a:effectLst/>
                          <a:latin typeface="楷体"/>
                          <a:ea typeface="宋体"/>
                        </a:rPr>
                        <a:t>"</a:t>
                      </a:r>
                      <a:r>
                        <a:rPr lang="en-US" sz="2000" kern="0">
                          <a:solidFill>
                            <a:srgbClr val="000000"/>
                          </a:solidFill>
                          <a:effectLst/>
                          <a:latin typeface="楷体"/>
                          <a:ea typeface="宋体"/>
                          <a:cs typeface="Arial"/>
                        </a:rPr>
                        <a:t>abc</a:t>
                      </a:r>
                      <a:r>
                        <a:rPr lang="en-US" sz="2000" kern="100">
                          <a:effectLst/>
                          <a:latin typeface="楷体"/>
                          <a:ea typeface="宋体"/>
                        </a:rPr>
                        <a:t>"</a:t>
                      </a:r>
                      <a:r>
                        <a:rPr lang="en-US" sz="2000" kern="0">
                          <a:solidFill>
                            <a:srgbClr val="000000"/>
                          </a:solidFill>
                          <a:effectLst/>
                          <a:latin typeface="楷体"/>
                          <a:ea typeface="宋体"/>
                          <a:cs typeface="Arial"/>
                        </a:rPr>
                        <a:t>; y=</a:t>
                      </a:r>
                      <a:r>
                        <a:rPr lang="en-US" sz="2000" kern="100">
                          <a:effectLst/>
                          <a:latin typeface="楷体"/>
                          <a:ea typeface="宋体"/>
                        </a:rPr>
                        <a:t>"abc"</a:t>
                      </a:r>
                      <a:r>
                        <a:rPr lang="en-US" sz="2000" kern="0">
                          <a:solidFill>
                            <a:srgbClr val="000000"/>
                          </a:solidFill>
                          <a:effectLst/>
                          <a:latin typeface="楷体"/>
                          <a:ea typeface="宋体"/>
                          <a:cs typeface="Arial"/>
                        </a:rPr>
                        <a:t>; x==y</a:t>
                      </a:r>
                      <a:r>
                        <a:rPr lang="zh-CN" sz="2000" kern="0">
                          <a:solidFill>
                            <a:srgbClr val="000000"/>
                          </a:solidFill>
                          <a:effectLst/>
                          <a:latin typeface="Times New Roman"/>
                          <a:ea typeface="楷体"/>
                          <a:cs typeface="Arial"/>
                        </a:rPr>
                        <a:t>返回</a:t>
                      </a:r>
                      <a:r>
                        <a:rPr lang="en-US" sz="2000" kern="0">
                          <a:solidFill>
                            <a:srgbClr val="000000"/>
                          </a:solidFill>
                          <a:effectLst/>
                          <a:latin typeface="Times New Roman"/>
                          <a:ea typeface="楷体"/>
                          <a:cs typeface="Arial"/>
                        </a:rPr>
                        <a:t>True</a:t>
                      </a:r>
                      <a:endParaRPr lang="zh-CN" sz="20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869466">
                <a:tc>
                  <a:txBody>
                    <a:bodyPr/>
                    <a:lstStyle/>
                    <a:p>
                      <a:pPr algn="ctr">
                        <a:lnSpc>
                          <a:spcPts val="1950"/>
                        </a:lnSpc>
                        <a:spcAft>
                          <a:spcPts val="0"/>
                        </a:spcAft>
                      </a:pPr>
                      <a:r>
                        <a:rPr lang="en-US" sz="2000" kern="0">
                          <a:solidFill>
                            <a:srgbClr val="000000"/>
                          </a:solidFill>
                          <a:effectLst/>
                          <a:latin typeface="楷体"/>
                          <a:ea typeface="宋体"/>
                          <a:cs typeface="Arial"/>
                        </a:rPr>
                        <a:t>!=</a:t>
                      </a:r>
                      <a:endParaRPr lang="zh-CN" sz="2000" kern="100">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950"/>
                        </a:lnSpc>
                        <a:spcAft>
                          <a:spcPts val="0"/>
                        </a:spcAft>
                      </a:pPr>
                      <a:r>
                        <a:rPr lang="zh-CN" sz="2000" kern="0">
                          <a:solidFill>
                            <a:srgbClr val="000000"/>
                          </a:solidFill>
                          <a:effectLst/>
                          <a:latin typeface="Times New Roman"/>
                          <a:ea typeface="楷体"/>
                          <a:cs typeface="Arial"/>
                        </a:rPr>
                        <a:t>不等于</a:t>
                      </a:r>
                      <a:endParaRPr lang="zh-CN" sz="20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zh-CN" sz="2000" kern="0">
                          <a:solidFill>
                            <a:srgbClr val="000000"/>
                          </a:solidFill>
                          <a:effectLst/>
                          <a:latin typeface="Times New Roman"/>
                          <a:ea typeface="楷体"/>
                          <a:cs typeface="Arial"/>
                        </a:rPr>
                        <a:t>比较两个对象是否不相等</a:t>
                      </a:r>
                      <a:endParaRPr lang="zh-CN" sz="20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en-US" sz="2000" kern="0" dirty="0">
                          <a:solidFill>
                            <a:srgbClr val="000000"/>
                          </a:solidFill>
                          <a:effectLst/>
                          <a:latin typeface="楷体"/>
                          <a:ea typeface="宋体"/>
                          <a:cs typeface="Arial"/>
                        </a:rPr>
                        <a:t>x=3; y=5; x!=y</a:t>
                      </a:r>
                      <a:r>
                        <a:rPr lang="zh-CN" sz="2000" kern="0" dirty="0">
                          <a:solidFill>
                            <a:srgbClr val="000000"/>
                          </a:solidFill>
                          <a:effectLst/>
                          <a:latin typeface="Times New Roman"/>
                          <a:ea typeface="楷体"/>
                          <a:cs typeface="Arial"/>
                        </a:rPr>
                        <a:t>返回</a:t>
                      </a:r>
                      <a:r>
                        <a:rPr lang="en-US" sz="2000" kern="0" dirty="0">
                          <a:solidFill>
                            <a:srgbClr val="000000"/>
                          </a:solidFill>
                          <a:effectLst/>
                          <a:latin typeface="Times New Roman"/>
                          <a:ea typeface="楷体"/>
                          <a:cs typeface="Arial"/>
                        </a:rPr>
                        <a:t>True</a:t>
                      </a:r>
                      <a:endParaRPr lang="zh-CN" sz="2000" kern="100" dirty="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25588350"/>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表</a:t>
            </a:r>
            <a:r>
              <a:rPr lang="en-US" altLang="zh-CN" dirty="0"/>
              <a:t>2.2  </a:t>
            </a:r>
            <a:r>
              <a:rPr lang="zh-CN" altLang="zh-CN" dirty="0"/>
              <a:t>运算符与表达式</a:t>
            </a:r>
            <a:r>
              <a:rPr lang="zh-CN" altLang="en-US" dirty="0"/>
              <a:t>（续）</a:t>
            </a:r>
          </a:p>
        </p:txBody>
      </p:sp>
      <p:graphicFrame>
        <p:nvGraphicFramePr>
          <p:cNvPr id="4" name="表格 3"/>
          <p:cNvGraphicFramePr>
            <a:graphicFrameLocks noGrp="1"/>
          </p:cNvGraphicFramePr>
          <p:nvPr>
            <p:extLst>
              <p:ext uri="{D42A27DB-BD31-4B8C-83A1-F6EECF244321}">
                <p14:modId xmlns:p14="http://schemas.microsoft.com/office/powerpoint/2010/main" val="2288909189"/>
              </p:ext>
            </p:extLst>
          </p:nvPr>
        </p:nvGraphicFramePr>
        <p:xfrm>
          <a:off x="191344" y="1490550"/>
          <a:ext cx="11737304" cy="4314714"/>
        </p:xfrm>
        <a:graphic>
          <a:graphicData uri="http://schemas.openxmlformats.org/drawingml/2006/table">
            <a:tbl>
              <a:tblPr firstRow="1" firstCol="1" lastRow="1" lastCol="1" bandRow="1" bandCol="1"/>
              <a:tblGrid>
                <a:gridCol w="1333783">
                  <a:extLst>
                    <a:ext uri="{9D8B030D-6E8A-4147-A177-3AD203B41FA5}">
                      <a16:colId xmlns:a16="http://schemas.microsoft.com/office/drawing/2014/main" val="20000"/>
                    </a:ext>
                  </a:extLst>
                </a:gridCol>
                <a:gridCol w="1867299">
                  <a:extLst>
                    <a:ext uri="{9D8B030D-6E8A-4147-A177-3AD203B41FA5}">
                      <a16:colId xmlns:a16="http://schemas.microsoft.com/office/drawing/2014/main" val="20001"/>
                    </a:ext>
                  </a:extLst>
                </a:gridCol>
                <a:gridCol w="4359758">
                  <a:extLst>
                    <a:ext uri="{9D8B030D-6E8A-4147-A177-3AD203B41FA5}">
                      <a16:colId xmlns:a16="http://schemas.microsoft.com/office/drawing/2014/main" val="20002"/>
                    </a:ext>
                  </a:extLst>
                </a:gridCol>
                <a:gridCol w="4176464">
                  <a:extLst>
                    <a:ext uri="{9D8B030D-6E8A-4147-A177-3AD203B41FA5}">
                      <a16:colId xmlns:a16="http://schemas.microsoft.com/office/drawing/2014/main" val="20003"/>
                    </a:ext>
                  </a:extLst>
                </a:gridCol>
              </a:tblGrid>
              <a:tr h="577297">
                <a:tc>
                  <a:txBody>
                    <a:bodyPr/>
                    <a:lstStyle/>
                    <a:p>
                      <a:pPr algn="ctr">
                        <a:lnSpc>
                          <a:spcPts val="1950"/>
                        </a:lnSpc>
                        <a:spcAft>
                          <a:spcPts val="0"/>
                        </a:spcAft>
                      </a:pPr>
                      <a:r>
                        <a:rPr lang="zh-CN" sz="2000" b="1" kern="0" dirty="0">
                          <a:effectLst/>
                          <a:latin typeface="Times New Roman"/>
                          <a:ea typeface="黑体"/>
                          <a:cs typeface="Arial"/>
                        </a:rPr>
                        <a:t>运算符</a:t>
                      </a:r>
                      <a:endParaRPr lang="zh-CN" sz="2000" kern="100" dirty="0">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950"/>
                        </a:lnSpc>
                        <a:spcAft>
                          <a:spcPts val="0"/>
                        </a:spcAft>
                      </a:pPr>
                      <a:r>
                        <a:rPr lang="zh-CN" sz="2000" b="1" kern="0" dirty="0">
                          <a:solidFill>
                            <a:srgbClr val="000000"/>
                          </a:solidFill>
                          <a:effectLst/>
                          <a:latin typeface="Times New Roman"/>
                          <a:ea typeface="黑体"/>
                          <a:cs typeface="Arial"/>
                        </a:rPr>
                        <a:t>名称</a:t>
                      </a:r>
                      <a:endParaRPr lang="zh-CN" sz="2000" kern="100" dirty="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950"/>
                        </a:lnSpc>
                        <a:spcAft>
                          <a:spcPts val="0"/>
                        </a:spcAft>
                      </a:pPr>
                      <a:r>
                        <a:rPr lang="zh-CN" sz="2000" b="1" kern="0" dirty="0">
                          <a:solidFill>
                            <a:srgbClr val="000000"/>
                          </a:solidFill>
                          <a:effectLst/>
                          <a:latin typeface="Times New Roman"/>
                          <a:ea typeface="黑体"/>
                          <a:cs typeface="Arial"/>
                        </a:rPr>
                        <a:t>说明</a:t>
                      </a:r>
                      <a:endParaRPr lang="zh-CN" sz="2000" kern="100" dirty="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950"/>
                        </a:lnSpc>
                        <a:spcAft>
                          <a:spcPts val="0"/>
                        </a:spcAft>
                      </a:pPr>
                      <a:r>
                        <a:rPr lang="zh-CN" sz="2000" b="1" kern="0" dirty="0">
                          <a:solidFill>
                            <a:srgbClr val="000000"/>
                          </a:solidFill>
                          <a:effectLst/>
                          <a:latin typeface="Times New Roman"/>
                          <a:ea typeface="黑体"/>
                          <a:cs typeface="Arial"/>
                        </a:rPr>
                        <a:t>例子</a:t>
                      </a:r>
                      <a:endParaRPr lang="zh-CN" sz="2000" kern="100" dirty="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23079">
                <a:tc>
                  <a:txBody>
                    <a:bodyPr/>
                    <a:lstStyle/>
                    <a:p>
                      <a:pPr algn="ctr">
                        <a:lnSpc>
                          <a:spcPts val="1950"/>
                        </a:lnSpc>
                        <a:spcAft>
                          <a:spcPts val="0"/>
                        </a:spcAft>
                      </a:pPr>
                      <a:r>
                        <a:rPr lang="en-US" sz="2000" kern="0">
                          <a:solidFill>
                            <a:srgbClr val="000000"/>
                          </a:solidFill>
                          <a:effectLst/>
                          <a:latin typeface="楷体"/>
                          <a:ea typeface="宋体"/>
                          <a:cs typeface="Arial"/>
                        </a:rPr>
                        <a:t>in</a:t>
                      </a:r>
                      <a:endParaRPr lang="zh-CN" sz="2000" kern="100">
                        <a:effectLst/>
                        <a:latin typeface="Times New Roman"/>
                        <a:ea typeface="宋体"/>
                      </a:endParaRPr>
                    </a:p>
                    <a:p>
                      <a:pPr algn="ctr">
                        <a:lnSpc>
                          <a:spcPts val="1950"/>
                        </a:lnSpc>
                        <a:spcAft>
                          <a:spcPts val="0"/>
                        </a:spcAft>
                      </a:pPr>
                      <a:r>
                        <a:rPr lang="en-US" sz="2000" kern="0">
                          <a:solidFill>
                            <a:srgbClr val="000000"/>
                          </a:solidFill>
                          <a:effectLst/>
                          <a:latin typeface="楷体"/>
                          <a:ea typeface="宋体"/>
                          <a:cs typeface="Arial"/>
                        </a:rPr>
                        <a:t>not in</a:t>
                      </a:r>
                      <a:endParaRPr lang="zh-CN" sz="2000" kern="100">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950"/>
                        </a:lnSpc>
                        <a:spcAft>
                          <a:spcPts val="0"/>
                        </a:spcAft>
                      </a:pPr>
                      <a:r>
                        <a:rPr lang="zh-CN" sz="2000" kern="0">
                          <a:solidFill>
                            <a:srgbClr val="000000"/>
                          </a:solidFill>
                          <a:effectLst/>
                          <a:latin typeface="Times New Roman"/>
                          <a:ea typeface="楷体"/>
                          <a:cs typeface="Arial"/>
                        </a:rPr>
                        <a:t>成员测试</a:t>
                      </a:r>
                      <a:endParaRPr lang="zh-CN" sz="20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zh-CN" sz="2000" kern="0">
                          <a:solidFill>
                            <a:srgbClr val="000000"/>
                          </a:solidFill>
                          <a:effectLst/>
                          <a:latin typeface="Times New Roman"/>
                          <a:ea typeface="楷体"/>
                          <a:cs typeface="Arial"/>
                        </a:rPr>
                        <a:t>测试一个对象是否是另一个对象的成员</a:t>
                      </a:r>
                      <a:endParaRPr lang="zh-CN" sz="20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en-US" sz="2000" kern="0">
                          <a:solidFill>
                            <a:srgbClr val="000000"/>
                          </a:solidFill>
                          <a:effectLst/>
                          <a:latin typeface="楷体"/>
                          <a:ea typeface="宋体"/>
                          <a:cs typeface="Arial"/>
                        </a:rPr>
                        <a:t>2 in [2,3,4] </a:t>
                      </a:r>
                      <a:r>
                        <a:rPr lang="zh-CN" sz="2000" kern="0">
                          <a:solidFill>
                            <a:srgbClr val="000000"/>
                          </a:solidFill>
                          <a:effectLst/>
                          <a:latin typeface="Times New Roman"/>
                          <a:ea typeface="楷体"/>
                          <a:cs typeface="Arial"/>
                        </a:rPr>
                        <a:t>返回</a:t>
                      </a:r>
                      <a:r>
                        <a:rPr lang="en-US" sz="2000" kern="0">
                          <a:solidFill>
                            <a:srgbClr val="000000"/>
                          </a:solidFill>
                          <a:effectLst/>
                          <a:latin typeface="Times New Roman"/>
                          <a:ea typeface="楷体"/>
                          <a:cs typeface="Arial"/>
                        </a:rPr>
                        <a:t>True</a:t>
                      </a:r>
                      <a:r>
                        <a:rPr lang="zh-CN" sz="2000" kern="0">
                          <a:solidFill>
                            <a:srgbClr val="000000"/>
                          </a:solidFill>
                          <a:effectLst/>
                          <a:latin typeface="Times New Roman"/>
                          <a:ea typeface="楷体"/>
                          <a:cs typeface="Arial"/>
                        </a:rPr>
                        <a:t>；</a:t>
                      </a:r>
                      <a:endParaRPr lang="zh-CN" sz="2000" kern="100">
                        <a:effectLst/>
                        <a:latin typeface="Times New Roman"/>
                        <a:ea typeface="宋体"/>
                      </a:endParaRPr>
                    </a:p>
                    <a:p>
                      <a:pPr algn="l">
                        <a:lnSpc>
                          <a:spcPts val="1950"/>
                        </a:lnSpc>
                        <a:spcAft>
                          <a:spcPts val="0"/>
                        </a:spcAft>
                      </a:pPr>
                      <a:r>
                        <a:rPr lang="en-US" sz="2000" kern="0">
                          <a:solidFill>
                            <a:srgbClr val="000000"/>
                          </a:solidFill>
                          <a:effectLst/>
                          <a:latin typeface="楷体"/>
                          <a:ea typeface="宋体"/>
                          <a:cs typeface="Arial"/>
                        </a:rPr>
                        <a:t>3 not in [2,3,4] </a:t>
                      </a:r>
                      <a:r>
                        <a:rPr lang="zh-CN" sz="2000" kern="0">
                          <a:solidFill>
                            <a:srgbClr val="000000"/>
                          </a:solidFill>
                          <a:effectLst/>
                          <a:latin typeface="Times New Roman"/>
                          <a:ea typeface="楷体"/>
                          <a:cs typeface="Arial"/>
                        </a:rPr>
                        <a:t>返回</a:t>
                      </a:r>
                      <a:r>
                        <a:rPr lang="en-US" sz="2000" kern="0">
                          <a:solidFill>
                            <a:srgbClr val="000000"/>
                          </a:solidFill>
                          <a:effectLst/>
                          <a:latin typeface="Times New Roman"/>
                          <a:ea typeface="楷体"/>
                          <a:cs typeface="Arial"/>
                        </a:rPr>
                        <a:t>False</a:t>
                      </a:r>
                      <a:endParaRPr lang="zh-CN" sz="20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27816">
                <a:tc>
                  <a:txBody>
                    <a:bodyPr/>
                    <a:lstStyle/>
                    <a:p>
                      <a:pPr algn="ctr">
                        <a:lnSpc>
                          <a:spcPts val="1950"/>
                        </a:lnSpc>
                        <a:spcAft>
                          <a:spcPts val="0"/>
                        </a:spcAft>
                      </a:pPr>
                      <a:r>
                        <a:rPr lang="en-US" sz="2000" kern="0">
                          <a:solidFill>
                            <a:srgbClr val="FF0000"/>
                          </a:solidFill>
                          <a:effectLst/>
                          <a:latin typeface="楷体"/>
                          <a:ea typeface="宋体"/>
                          <a:cs typeface="Arial"/>
                        </a:rPr>
                        <a:t>is</a:t>
                      </a:r>
                      <a:endParaRPr lang="zh-CN" sz="2000" kern="100">
                        <a:solidFill>
                          <a:srgbClr val="FF0000"/>
                        </a:solidFill>
                        <a:effectLst/>
                        <a:latin typeface="Times New Roman"/>
                        <a:ea typeface="宋体"/>
                      </a:endParaRPr>
                    </a:p>
                    <a:p>
                      <a:pPr algn="ctr">
                        <a:lnSpc>
                          <a:spcPts val="1950"/>
                        </a:lnSpc>
                        <a:spcAft>
                          <a:spcPts val="0"/>
                        </a:spcAft>
                      </a:pPr>
                      <a:r>
                        <a:rPr lang="en-US" sz="2000" kern="0">
                          <a:solidFill>
                            <a:srgbClr val="FF0000"/>
                          </a:solidFill>
                          <a:effectLst/>
                          <a:latin typeface="楷体"/>
                          <a:ea typeface="宋体"/>
                          <a:cs typeface="Arial"/>
                        </a:rPr>
                        <a:t>is not</a:t>
                      </a:r>
                      <a:endParaRPr lang="zh-CN" sz="2000" kern="100">
                        <a:solidFill>
                          <a:srgbClr val="FF0000"/>
                        </a:solidFill>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950"/>
                        </a:lnSpc>
                        <a:spcAft>
                          <a:spcPts val="0"/>
                        </a:spcAft>
                      </a:pPr>
                      <a:r>
                        <a:rPr lang="zh-CN" sz="2000" kern="0">
                          <a:solidFill>
                            <a:srgbClr val="FF0000"/>
                          </a:solidFill>
                          <a:effectLst/>
                          <a:latin typeface="Times New Roman"/>
                          <a:ea typeface="楷体"/>
                          <a:cs typeface="Arial"/>
                        </a:rPr>
                        <a:t>同一性测试</a:t>
                      </a:r>
                      <a:endParaRPr lang="zh-CN" sz="2000" kern="100">
                        <a:solidFill>
                          <a:srgbClr val="FF0000"/>
                        </a:solidFill>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zh-CN" sz="2000" kern="0" dirty="0">
                          <a:solidFill>
                            <a:schemeClr val="tx1"/>
                          </a:solidFill>
                          <a:effectLst/>
                          <a:latin typeface="Times New Roman"/>
                          <a:ea typeface="楷体"/>
                          <a:cs typeface="Arial"/>
                        </a:rPr>
                        <a:t>测试是否为同一个对象或</a:t>
                      </a:r>
                      <a:r>
                        <a:rPr lang="zh-CN" sz="2000" kern="0" dirty="0">
                          <a:solidFill>
                            <a:srgbClr val="FF0000"/>
                          </a:solidFill>
                          <a:effectLst/>
                          <a:latin typeface="Times New Roman"/>
                          <a:ea typeface="楷体"/>
                          <a:cs typeface="Arial"/>
                        </a:rPr>
                        <a:t>内存地址是否相同</a:t>
                      </a:r>
                      <a:endParaRPr lang="zh-CN" sz="2000" kern="100" dirty="0">
                        <a:solidFill>
                          <a:srgbClr val="FF0000"/>
                        </a:solidFill>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en-US" sz="2000" kern="0" dirty="0">
                          <a:solidFill>
                            <a:schemeClr val="tx1"/>
                          </a:solidFill>
                          <a:effectLst/>
                          <a:latin typeface="楷体"/>
                          <a:ea typeface="宋体"/>
                          <a:cs typeface="Arial"/>
                        </a:rPr>
                        <a:t>a=(1,2,3)</a:t>
                      </a:r>
                      <a:r>
                        <a:rPr lang="zh-CN" sz="2000" kern="0" dirty="0">
                          <a:solidFill>
                            <a:schemeClr val="tx1"/>
                          </a:solidFill>
                          <a:effectLst/>
                          <a:latin typeface="Times New Roman"/>
                          <a:ea typeface="楷体"/>
                          <a:cs typeface="Arial"/>
                        </a:rPr>
                        <a:t>；</a:t>
                      </a:r>
                      <a:r>
                        <a:rPr lang="en-US" sz="2000" kern="0" dirty="0">
                          <a:solidFill>
                            <a:schemeClr val="tx1"/>
                          </a:solidFill>
                          <a:effectLst/>
                          <a:latin typeface="Times New Roman"/>
                          <a:ea typeface="楷体"/>
                          <a:cs typeface="Arial"/>
                        </a:rPr>
                        <a:t>b=(1,2,3)</a:t>
                      </a:r>
                      <a:r>
                        <a:rPr lang="zh-CN" sz="2000" kern="0" dirty="0">
                          <a:solidFill>
                            <a:schemeClr val="tx1"/>
                          </a:solidFill>
                          <a:effectLst/>
                          <a:latin typeface="Times New Roman"/>
                          <a:ea typeface="楷体"/>
                          <a:cs typeface="Arial"/>
                        </a:rPr>
                        <a:t>；</a:t>
                      </a:r>
                      <a:r>
                        <a:rPr lang="en-US" sz="2000" kern="0" dirty="0">
                          <a:solidFill>
                            <a:schemeClr val="tx1"/>
                          </a:solidFill>
                          <a:effectLst/>
                          <a:latin typeface="Times New Roman"/>
                          <a:ea typeface="楷体"/>
                          <a:cs typeface="Arial"/>
                        </a:rPr>
                        <a:t>a is b</a:t>
                      </a:r>
                      <a:r>
                        <a:rPr lang="zh-CN" sz="2000" kern="0" dirty="0">
                          <a:solidFill>
                            <a:schemeClr val="tx1"/>
                          </a:solidFill>
                          <a:effectLst/>
                          <a:latin typeface="Times New Roman"/>
                          <a:ea typeface="楷体"/>
                          <a:cs typeface="Arial"/>
                        </a:rPr>
                        <a:t>返回</a:t>
                      </a:r>
                      <a:r>
                        <a:rPr lang="en-US" sz="2000" kern="0" dirty="0">
                          <a:solidFill>
                            <a:schemeClr val="tx1"/>
                          </a:solidFill>
                          <a:effectLst/>
                          <a:latin typeface="Times New Roman"/>
                          <a:ea typeface="楷体"/>
                          <a:cs typeface="Arial"/>
                        </a:rPr>
                        <a:t>False</a:t>
                      </a:r>
                      <a:r>
                        <a:rPr lang="zh-CN" sz="2000" kern="0" dirty="0">
                          <a:solidFill>
                            <a:schemeClr val="tx1"/>
                          </a:solidFill>
                          <a:effectLst/>
                          <a:latin typeface="Times New Roman"/>
                          <a:ea typeface="楷体"/>
                          <a:cs typeface="Arial"/>
                        </a:rPr>
                        <a:t>；</a:t>
                      </a:r>
                      <a:endParaRPr lang="zh-CN" sz="2000" kern="100" dirty="0">
                        <a:solidFill>
                          <a:schemeClr val="tx1"/>
                        </a:solidFill>
                        <a:effectLst/>
                        <a:latin typeface="Times New Roman"/>
                        <a:ea typeface="宋体"/>
                      </a:endParaRPr>
                    </a:p>
                    <a:p>
                      <a:pPr algn="l">
                        <a:lnSpc>
                          <a:spcPts val="1950"/>
                        </a:lnSpc>
                        <a:spcAft>
                          <a:spcPts val="0"/>
                        </a:spcAft>
                      </a:pPr>
                      <a:r>
                        <a:rPr lang="en-US" sz="2000" kern="0" dirty="0">
                          <a:solidFill>
                            <a:srgbClr val="FF0000"/>
                          </a:solidFill>
                          <a:effectLst/>
                          <a:latin typeface="楷体"/>
                          <a:ea typeface="宋体"/>
                          <a:cs typeface="Arial"/>
                        </a:rPr>
                        <a:t>a=(1,2,3)</a:t>
                      </a:r>
                      <a:r>
                        <a:rPr lang="zh-CN" sz="2000" kern="0" dirty="0">
                          <a:solidFill>
                            <a:srgbClr val="FF0000"/>
                          </a:solidFill>
                          <a:effectLst/>
                          <a:latin typeface="Times New Roman"/>
                          <a:ea typeface="楷体"/>
                          <a:cs typeface="Arial"/>
                        </a:rPr>
                        <a:t>；</a:t>
                      </a:r>
                      <a:r>
                        <a:rPr lang="en-US" sz="2000" kern="0" dirty="0">
                          <a:solidFill>
                            <a:srgbClr val="FF0000"/>
                          </a:solidFill>
                          <a:effectLst/>
                          <a:latin typeface="Times New Roman"/>
                          <a:ea typeface="楷体"/>
                          <a:cs typeface="Arial"/>
                        </a:rPr>
                        <a:t>b=a; a is b</a:t>
                      </a:r>
                      <a:r>
                        <a:rPr lang="zh-CN" sz="2000" kern="0" dirty="0">
                          <a:solidFill>
                            <a:srgbClr val="FF0000"/>
                          </a:solidFill>
                          <a:effectLst/>
                          <a:latin typeface="Times New Roman"/>
                          <a:ea typeface="楷体"/>
                          <a:cs typeface="Arial"/>
                        </a:rPr>
                        <a:t>返回</a:t>
                      </a:r>
                      <a:r>
                        <a:rPr lang="en-US" sz="2000" kern="0" dirty="0">
                          <a:solidFill>
                            <a:srgbClr val="FF0000"/>
                          </a:solidFill>
                          <a:effectLst/>
                          <a:latin typeface="Times New Roman"/>
                          <a:ea typeface="楷体"/>
                          <a:cs typeface="Arial"/>
                        </a:rPr>
                        <a:t>True</a:t>
                      </a:r>
                      <a:r>
                        <a:rPr lang="zh-CN" sz="2000" kern="0" dirty="0">
                          <a:solidFill>
                            <a:srgbClr val="FF0000"/>
                          </a:solidFill>
                          <a:effectLst/>
                          <a:latin typeface="Times New Roman"/>
                          <a:ea typeface="楷体"/>
                          <a:cs typeface="Arial"/>
                        </a:rPr>
                        <a:t>；</a:t>
                      </a:r>
                      <a:r>
                        <a:rPr lang="en-US" sz="2000" kern="0" dirty="0">
                          <a:solidFill>
                            <a:srgbClr val="FF0000"/>
                          </a:solidFill>
                          <a:effectLst/>
                          <a:latin typeface="Times New Roman"/>
                          <a:ea typeface="楷体"/>
                          <a:cs typeface="Arial"/>
                        </a:rPr>
                        <a:t>a is not b</a:t>
                      </a:r>
                      <a:r>
                        <a:rPr lang="zh-CN" sz="2000" kern="0" dirty="0">
                          <a:solidFill>
                            <a:srgbClr val="FF0000"/>
                          </a:solidFill>
                          <a:effectLst/>
                          <a:latin typeface="Times New Roman"/>
                          <a:ea typeface="楷体"/>
                          <a:cs typeface="Arial"/>
                        </a:rPr>
                        <a:t>返回</a:t>
                      </a:r>
                      <a:r>
                        <a:rPr lang="en-US" sz="2000" kern="0" dirty="0">
                          <a:solidFill>
                            <a:srgbClr val="FF0000"/>
                          </a:solidFill>
                          <a:effectLst/>
                          <a:latin typeface="Times New Roman"/>
                          <a:ea typeface="楷体"/>
                          <a:cs typeface="Arial"/>
                        </a:rPr>
                        <a:t>False</a:t>
                      </a:r>
                      <a:endParaRPr lang="zh-CN" sz="2000" kern="100" dirty="0">
                        <a:solidFill>
                          <a:srgbClr val="FF0000"/>
                        </a:solidFill>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47177">
                <a:tc>
                  <a:txBody>
                    <a:bodyPr/>
                    <a:lstStyle/>
                    <a:p>
                      <a:pPr algn="ctr">
                        <a:lnSpc>
                          <a:spcPts val="1950"/>
                        </a:lnSpc>
                        <a:spcAft>
                          <a:spcPts val="0"/>
                        </a:spcAft>
                      </a:pPr>
                      <a:r>
                        <a:rPr lang="en-US" sz="2000" kern="0">
                          <a:solidFill>
                            <a:srgbClr val="000000"/>
                          </a:solidFill>
                          <a:effectLst/>
                          <a:latin typeface="楷体"/>
                          <a:ea typeface="宋体"/>
                          <a:cs typeface="Arial"/>
                        </a:rPr>
                        <a:t>not</a:t>
                      </a:r>
                      <a:endParaRPr lang="zh-CN" sz="2000" kern="100">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950"/>
                        </a:lnSpc>
                        <a:spcAft>
                          <a:spcPts val="0"/>
                        </a:spcAft>
                      </a:pPr>
                      <a:r>
                        <a:rPr lang="zh-CN" sz="2000" kern="0">
                          <a:solidFill>
                            <a:srgbClr val="000000"/>
                          </a:solidFill>
                          <a:effectLst/>
                          <a:latin typeface="Times New Roman"/>
                          <a:ea typeface="楷体"/>
                          <a:cs typeface="Arial"/>
                        </a:rPr>
                        <a:t>布尔</a:t>
                      </a:r>
                      <a:r>
                        <a:rPr lang="en-US" sz="2000" kern="0">
                          <a:solidFill>
                            <a:srgbClr val="000000"/>
                          </a:solidFill>
                          <a:effectLst/>
                          <a:latin typeface="Times New Roman"/>
                          <a:ea typeface="楷体"/>
                          <a:cs typeface="Arial"/>
                        </a:rPr>
                        <a:t>“</a:t>
                      </a:r>
                      <a:r>
                        <a:rPr lang="zh-CN" sz="2000" kern="0">
                          <a:solidFill>
                            <a:srgbClr val="000000"/>
                          </a:solidFill>
                          <a:effectLst/>
                          <a:latin typeface="Times New Roman"/>
                          <a:ea typeface="楷体"/>
                          <a:cs typeface="Arial"/>
                        </a:rPr>
                        <a:t>非</a:t>
                      </a:r>
                      <a:r>
                        <a:rPr lang="en-US" sz="2000" kern="0">
                          <a:solidFill>
                            <a:srgbClr val="000000"/>
                          </a:solidFill>
                          <a:effectLst/>
                          <a:latin typeface="Times New Roman"/>
                          <a:ea typeface="楷体"/>
                          <a:cs typeface="Arial"/>
                        </a:rPr>
                        <a:t>”</a:t>
                      </a:r>
                      <a:endParaRPr lang="zh-CN" sz="20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en-US" sz="2000" kern="0" dirty="0">
                          <a:solidFill>
                            <a:srgbClr val="000000"/>
                          </a:solidFill>
                          <a:effectLst/>
                          <a:latin typeface="楷体"/>
                          <a:ea typeface="宋体"/>
                          <a:cs typeface="Arial"/>
                        </a:rPr>
                        <a:t>x</a:t>
                      </a:r>
                      <a:r>
                        <a:rPr lang="zh-CN" sz="2000" kern="0" dirty="0">
                          <a:solidFill>
                            <a:srgbClr val="000000"/>
                          </a:solidFill>
                          <a:effectLst/>
                          <a:latin typeface="Times New Roman"/>
                          <a:ea typeface="楷体"/>
                          <a:cs typeface="Arial"/>
                        </a:rPr>
                        <a:t>为</a:t>
                      </a:r>
                      <a:r>
                        <a:rPr lang="en-US" sz="2000" kern="0" dirty="0">
                          <a:solidFill>
                            <a:srgbClr val="000000"/>
                          </a:solidFill>
                          <a:effectLst/>
                          <a:latin typeface="Times New Roman"/>
                          <a:ea typeface="楷体"/>
                          <a:cs typeface="Arial"/>
                        </a:rPr>
                        <a:t>True</a:t>
                      </a:r>
                      <a:r>
                        <a:rPr lang="zh-CN" sz="2000" kern="0" dirty="0">
                          <a:solidFill>
                            <a:srgbClr val="000000"/>
                          </a:solidFill>
                          <a:effectLst/>
                          <a:latin typeface="Times New Roman"/>
                          <a:ea typeface="楷体"/>
                          <a:cs typeface="Arial"/>
                        </a:rPr>
                        <a:t>，</a:t>
                      </a:r>
                      <a:r>
                        <a:rPr lang="en-US" sz="2000" kern="0" dirty="0">
                          <a:solidFill>
                            <a:srgbClr val="000000"/>
                          </a:solidFill>
                          <a:effectLst/>
                          <a:latin typeface="Times New Roman"/>
                          <a:ea typeface="楷体"/>
                          <a:cs typeface="Arial"/>
                        </a:rPr>
                        <a:t>not x</a:t>
                      </a:r>
                      <a:r>
                        <a:rPr lang="zh-CN" sz="2000" kern="0" dirty="0">
                          <a:solidFill>
                            <a:srgbClr val="000000"/>
                          </a:solidFill>
                          <a:effectLst/>
                          <a:latin typeface="Times New Roman"/>
                          <a:ea typeface="楷体"/>
                          <a:cs typeface="Arial"/>
                        </a:rPr>
                        <a:t>返回</a:t>
                      </a:r>
                      <a:r>
                        <a:rPr lang="en-US" sz="2000" kern="0" dirty="0">
                          <a:solidFill>
                            <a:srgbClr val="000000"/>
                          </a:solidFill>
                          <a:effectLst/>
                          <a:latin typeface="Times New Roman"/>
                          <a:ea typeface="楷体"/>
                          <a:cs typeface="Arial"/>
                        </a:rPr>
                        <a:t>False;</a:t>
                      </a:r>
                      <a:endParaRPr lang="zh-CN" sz="2000" kern="100" dirty="0">
                        <a:effectLst/>
                        <a:latin typeface="Times New Roman"/>
                        <a:ea typeface="宋体"/>
                      </a:endParaRPr>
                    </a:p>
                    <a:p>
                      <a:pPr algn="l">
                        <a:lnSpc>
                          <a:spcPts val="1950"/>
                        </a:lnSpc>
                        <a:spcAft>
                          <a:spcPts val="0"/>
                        </a:spcAft>
                      </a:pPr>
                      <a:r>
                        <a:rPr lang="en-US" sz="2000" kern="0" dirty="0">
                          <a:solidFill>
                            <a:srgbClr val="000000"/>
                          </a:solidFill>
                          <a:effectLst/>
                          <a:latin typeface="楷体"/>
                          <a:ea typeface="宋体"/>
                          <a:cs typeface="Arial"/>
                        </a:rPr>
                        <a:t>x</a:t>
                      </a:r>
                      <a:r>
                        <a:rPr lang="zh-CN" sz="2000" kern="0" dirty="0">
                          <a:solidFill>
                            <a:srgbClr val="000000"/>
                          </a:solidFill>
                          <a:effectLst/>
                          <a:latin typeface="Times New Roman"/>
                          <a:ea typeface="楷体"/>
                          <a:cs typeface="Arial"/>
                        </a:rPr>
                        <a:t>为</a:t>
                      </a:r>
                      <a:r>
                        <a:rPr lang="en-US" sz="2000" kern="0" dirty="0">
                          <a:solidFill>
                            <a:srgbClr val="000000"/>
                          </a:solidFill>
                          <a:effectLst/>
                          <a:latin typeface="Times New Roman"/>
                          <a:ea typeface="楷体"/>
                          <a:cs typeface="Arial"/>
                        </a:rPr>
                        <a:t>False</a:t>
                      </a:r>
                      <a:r>
                        <a:rPr lang="zh-CN" sz="2000" kern="0" dirty="0">
                          <a:solidFill>
                            <a:srgbClr val="000000"/>
                          </a:solidFill>
                          <a:effectLst/>
                          <a:latin typeface="Times New Roman"/>
                          <a:ea typeface="楷体"/>
                          <a:cs typeface="Arial"/>
                        </a:rPr>
                        <a:t>，</a:t>
                      </a:r>
                      <a:r>
                        <a:rPr lang="en-US" sz="2000" kern="0" dirty="0">
                          <a:solidFill>
                            <a:srgbClr val="000000"/>
                          </a:solidFill>
                          <a:effectLst/>
                          <a:latin typeface="Times New Roman"/>
                          <a:ea typeface="楷体"/>
                          <a:cs typeface="Arial"/>
                        </a:rPr>
                        <a:t>not x</a:t>
                      </a:r>
                      <a:r>
                        <a:rPr lang="zh-CN" sz="2000" kern="0" dirty="0">
                          <a:solidFill>
                            <a:srgbClr val="000000"/>
                          </a:solidFill>
                          <a:effectLst/>
                          <a:latin typeface="Times New Roman"/>
                          <a:ea typeface="楷体"/>
                          <a:cs typeface="Arial"/>
                        </a:rPr>
                        <a:t>返回</a:t>
                      </a:r>
                      <a:r>
                        <a:rPr lang="en-US" sz="2000" kern="0" dirty="0">
                          <a:solidFill>
                            <a:srgbClr val="000000"/>
                          </a:solidFill>
                          <a:effectLst/>
                          <a:latin typeface="Times New Roman"/>
                          <a:ea typeface="楷体"/>
                          <a:cs typeface="Arial"/>
                        </a:rPr>
                        <a:t>True</a:t>
                      </a:r>
                      <a:endParaRPr lang="zh-CN" sz="2000" kern="100" dirty="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en-US" sz="2000" kern="0" dirty="0">
                          <a:solidFill>
                            <a:srgbClr val="000000"/>
                          </a:solidFill>
                          <a:effectLst/>
                          <a:latin typeface="楷体"/>
                          <a:ea typeface="宋体"/>
                          <a:cs typeface="Arial"/>
                        </a:rPr>
                        <a:t>x = True; not x</a:t>
                      </a:r>
                      <a:r>
                        <a:rPr lang="zh-CN" sz="2000" kern="0" dirty="0">
                          <a:solidFill>
                            <a:srgbClr val="000000"/>
                          </a:solidFill>
                          <a:effectLst/>
                          <a:latin typeface="Times New Roman"/>
                          <a:ea typeface="楷体"/>
                          <a:cs typeface="Arial"/>
                        </a:rPr>
                        <a:t>返回</a:t>
                      </a:r>
                      <a:r>
                        <a:rPr lang="en-US" sz="2000" kern="0" dirty="0">
                          <a:solidFill>
                            <a:srgbClr val="000000"/>
                          </a:solidFill>
                          <a:effectLst/>
                          <a:latin typeface="Times New Roman"/>
                          <a:ea typeface="楷体"/>
                          <a:cs typeface="Arial"/>
                        </a:rPr>
                        <a:t>False</a:t>
                      </a:r>
                      <a:endParaRPr lang="zh-CN" sz="2000" kern="100" dirty="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04951">
                <a:tc>
                  <a:txBody>
                    <a:bodyPr/>
                    <a:lstStyle/>
                    <a:p>
                      <a:pPr algn="ctr">
                        <a:lnSpc>
                          <a:spcPts val="1950"/>
                        </a:lnSpc>
                        <a:spcAft>
                          <a:spcPts val="0"/>
                        </a:spcAft>
                      </a:pPr>
                      <a:r>
                        <a:rPr lang="en-US" sz="2000" kern="0">
                          <a:solidFill>
                            <a:srgbClr val="FF0000"/>
                          </a:solidFill>
                          <a:effectLst/>
                          <a:latin typeface="楷体"/>
                          <a:ea typeface="宋体"/>
                          <a:cs typeface="Arial"/>
                        </a:rPr>
                        <a:t>and</a:t>
                      </a:r>
                      <a:endParaRPr lang="zh-CN" sz="2000" kern="100">
                        <a:solidFill>
                          <a:srgbClr val="FF0000"/>
                        </a:solidFill>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950"/>
                        </a:lnSpc>
                        <a:spcAft>
                          <a:spcPts val="0"/>
                        </a:spcAft>
                      </a:pPr>
                      <a:r>
                        <a:rPr lang="zh-CN" sz="2000" kern="0">
                          <a:solidFill>
                            <a:srgbClr val="FF0000"/>
                          </a:solidFill>
                          <a:effectLst/>
                          <a:latin typeface="Times New Roman"/>
                          <a:ea typeface="楷体"/>
                          <a:cs typeface="Arial"/>
                        </a:rPr>
                        <a:t>布尔</a:t>
                      </a:r>
                      <a:r>
                        <a:rPr lang="en-US" sz="2000" kern="0">
                          <a:solidFill>
                            <a:srgbClr val="FF0000"/>
                          </a:solidFill>
                          <a:effectLst/>
                          <a:latin typeface="Times New Roman"/>
                          <a:ea typeface="楷体"/>
                          <a:cs typeface="Arial"/>
                        </a:rPr>
                        <a:t>“</a:t>
                      </a:r>
                      <a:r>
                        <a:rPr lang="zh-CN" sz="2000" kern="0">
                          <a:solidFill>
                            <a:srgbClr val="FF0000"/>
                          </a:solidFill>
                          <a:effectLst/>
                          <a:latin typeface="Times New Roman"/>
                          <a:ea typeface="楷体"/>
                          <a:cs typeface="Arial"/>
                        </a:rPr>
                        <a:t>与</a:t>
                      </a:r>
                      <a:r>
                        <a:rPr lang="en-US" sz="2000" kern="0">
                          <a:solidFill>
                            <a:srgbClr val="FF0000"/>
                          </a:solidFill>
                          <a:effectLst/>
                          <a:latin typeface="Times New Roman"/>
                          <a:ea typeface="楷体"/>
                          <a:cs typeface="Arial"/>
                        </a:rPr>
                        <a:t>”</a:t>
                      </a:r>
                      <a:endParaRPr lang="zh-CN" sz="2000" kern="100">
                        <a:solidFill>
                          <a:srgbClr val="FF0000"/>
                        </a:solidFill>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en-US" sz="2000" kern="0">
                          <a:solidFill>
                            <a:srgbClr val="FF0000"/>
                          </a:solidFill>
                          <a:effectLst/>
                          <a:latin typeface="楷体"/>
                          <a:ea typeface="宋体"/>
                          <a:cs typeface="Arial"/>
                        </a:rPr>
                        <a:t>x</a:t>
                      </a:r>
                      <a:r>
                        <a:rPr lang="zh-CN" sz="2000" kern="0">
                          <a:solidFill>
                            <a:srgbClr val="FF0000"/>
                          </a:solidFill>
                          <a:effectLst/>
                          <a:latin typeface="Times New Roman"/>
                          <a:ea typeface="楷体"/>
                          <a:cs typeface="Arial"/>
                        </a:rPr>
                        <a:t>为</a:t>
                      </a:r>
                      <a:r>
                        <a:rPr lang="en-US" sz="2000" kern="0">
                          <a:solidFill>
                            <a:srgbClr val="FF0000"/>
                          </a:solidFill>
                          <a:effectLst/>
                          <a:latin typeface="Times New Roman"/>
                          <a:ea typeface="楷体"/>
                          <a:cs typeface="Arial"/>
                        </a:rPr>
                        <a:t>False</a:t>
                      </a:r>
                      <a:r>
                        <a:rPr lang="zh-CN" sz="2000" kern="0">
                          <a:solidFill>
                            <a:srgbClr val="FF0000"/>
                          </a:solidFill>
                          <a:effectLst/>
                          <a:latin typeface="Times New Roman"/>
                          <a:ea typeface="楷体"/>
                          <a:cs typeface="Arial"/>
                        </a:rPr>
                        <a:t>，</a:t>
                      </a:r>
                      <a:r>
                        <a:rPr lang="en-US" sz="2000" kern="0">
                          <a:solidFill>
                            <a:srgbClr val="FF0000"/>
                          </a:solidFill>
                          <a:effectLst/>
                          <a:latin typeface="Times New Roman"/>
                          <a:ea typeface="楷体"/>
                          <a:cs typeface="Arial"/>
                        </a:rPr>
                        <a:t>x and y</a:t>
                      </a:r>
                      <a:r>
                        <a:rPr lang="zh-CN" sz="2000" kern="0">
                          <a:solidFill>
                            <a:srgbClr val="FF0000"/>
                          </a:solidFill>
                          <a:effectLst/>
                          <a:latin typeface="Times New Roman"/>
                          <a:ea typeface="楷体"/>
                          <a:cs typeface="Arial"/>
                        </a:rPr>
                        <a:t>返回</a:t>
                      </a:r>
                      <a:r>
                        <a:rPr lang="en-US" sz="2000" kern="0">
                          <a:solidFill>
                            <a:srgbClr val="FF0000"/>
                          </a:solidFill>
                          <a:effectLst/>
                          <a:latin typeface="Times New Roman"/>
                          <a:ea typeface="楷体"/>
                          <a:cs typeface="Arial"/>
                        </a:rPr>
                        <a:t>False</a:t>
                      </a:r>
                      <a:r>
                        <a:rPr lang="zh-CN" sz="2000" kern="0">
                          <a:solidFill>
                            <a:srgbClr val="FF0000"/>
                          </a:solidFill>
                          <a:effectLst/>
                          <a:latin typeface="Times New Roman"/>
                          <a:ea typeface="楷体"/>
                          <a:cs typeface="Arial"/>
                        </a:rPr>
                        <a:t>，否则它返回</a:t>
                      </a:r>
                      <a:r>
                        <a:rPr lang="en-US" sz="2000" kern="0">
                          <a:solidFill>
                            <a:srgbClr val="FF0000"/>
                          </a:solidFill>
                          <a:effectLst/>
                          <a:latin typeface="Times New Roman"/>
                          <a:ea typeface="楷体"/>
                          <a:cs typeface="Arial"/>
                        </a:rPr>
                        <a:t>y</a:t>
                      </a:r>
                      <a:r>
                        <a:rPr lang="zh-CN" sz="2000" kern="0">
                          <a:solidFill>
                            <a:srgbClr val="FF0000"/>
                          </a:solidFill>
                          <a:effectLst/>
                          <a:latin typeface="Times New Roman"/>
                          <a:ea typeface="楷体"/>
                          <a:cs typeface="Arial"/>
                        </a:rPr>
                        <a:t>的计算值</a:t>
                      </a:r>
                      <a:endParaRPr lang="zh-CN" sz="2000" kern="100">
                        <a:solidFill>
                          <a:srgbClr val="FF0000"/>
                        </a:solidFill>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en-US" sz="2000" kern="0">
                          <a:solidFill>
                            <a:srgbClr val="FF0000"/>
                          </a:solidFill>
                          <a:effectLst/>
                          <a:latin typeface="楷体"/>
                          <a:ea typeface="宋体"/>
                          <a:cs typeface="Arial"/>
                        </a:rPr>
                        <a:t>x = False; y = True; </a:t>
                      </a:r>
                      <a:endParaRPr lang="zh-CN" sz="2000" kern="100">
                        <a:solidFill>
                          <a:srgbClr val="FF0000"/>
                        </a:solidFill>
                        <a:effectLst/>
                        <a:latin typeface="Times New Roman"/>
                        <a:ea typeface="宋体"/>
                      </a:endParaRPr>
                    </a:p>
                    <a:p>
                      <a:pPr algn="l">
                        <a:lnSpc>
                          <a:spcPts val="1950"/>
                        </a:lnSpc>
                        <a:spcAft>
                          <a:spcPts val="0"/>
                        </a:spcAft>
                      </a:pPr>
                      <a:r>
                        <a:rPr lang="en-US" sz="2000" kern="0">
                          <a:solidFill>
                            <a:srgbClr val="FF0000"/>
                          </a:solidFill>
                          <a:effectLst/>
                          <a:latin typeface="楷体"/>
                          <a:ea typeface="宋体"/>
                          <a:cs typeface="Arial"/>
                        </a:rPr>
                        <a:t>x and y</a:t>
                      </a:r>
                      <a:r>
                        <a:rPr lang="zh-CN" sz="2000" kern="0">
                          <a:solidFill>
                            <a:srgbClr val="FF0000"/>
                          </a:solidFill>
                          <a:effectLst/>
                          <a:latin typeface="Times New Roman"/>
                          <a:ea typeface="楷体"/>
                          <a:cs typeface="Arial"/>
                        </a:rPr>
                        <a:t>，由于</a:t>
                      </a:r>
                      <a:r>
                        <a:rPr lang="en-US" sz="2000" kern="0">
                          <a:solidFill>
                            <a:srgbClr val="FF0000"/>
                          </a:solidFill>
                          <a:effectLst/>
                          <a:latin typeface="Times New Roman"/>
                          <a:ea typeface="楷体"/>
                          <a:cs typeface="Arial"/>
                        </a:rPr>
                        <a:t>x</a:t>
                      </a:r>
                      <a:r>
                        <a:rPr lang="zh-CN" sz="2000" kern="0">
                          <a:solidFill>
                            <a:srgbClr val="FF0000"/>
                          </a:solidFill>
                          <a:effectLst/>
                          <a:latin typeface="Times New Roman"/>
                          <a:ea typeface="楷体"/>
                          <a:cs typeface="Arial"/>
                        </a:rPr>
                        <a:t>是</a:t>
                      </a:r>
                      <a:r>
                        <a:rPr lang="en-US" sz="2000" kern="0">
                          <a:solidFill>
                            <a:srgbClr val="FF0000"/>
                          </a:solidFill>
                          <a:effectLst/>
                          <a:latin typeface="Times New Roman"/>
                          <a:ea typeface="楷体"/>
                          <a:cs typeface="Arial"/>
                        </a:rPr>
                        <a:t>False</a:t>
                      </a:r>
                      <a:r>
                        <a:rPr lang="zh-CN" sz="2000" kern="0">
                          <a:solidFill>
                            <a:srgbClr val="FF0000"/>
                          </a:solidFill>
                          <a:effectLst/>
                          <a:latin typeface="Times New Roman"/>
                          <a:ea typeface="楷体"/>
                          <a:cs typeface="Arial"/>
                        </a:rPr>
                        <a:t>，返回</a:t>
                      </a:r>
                      <a:r>
                        <a:rPr lang="en-US" sz="2000" kern="0">
                          <a:solidFill>
                            <a:srgbClr val="FF0000"/>
                          </a:solidFill>
                          <a:effectLst/>
                          <a:latin typeface="Times New Roman"/>
                          <a:ea typeface="楷体"/>
                          <a:cs typeface="Arial"/>
                        </a:rPr>
                        <a:t>False</a:t>
                      </a:r>
                      <a:r>
                        <a:rPr lang="zh-CN" sz="2000" kern="0">
                          <a:solidFill>
                            <a:srgbClr val="FF0000"/>
                          </a:solidFill>
                          <a:effectLst/>
                          <a:latin typeface="Times New Roman"/>
                          <a:ea typeface="楷体"/>
                          <a:cs typeface="Arial"/>
                        </a:rPr>
                        <a:t>；</a:t>
                      </a:r>
                      <a:endParaRPr lang="zh-CN" sz="2000" kern="100">
                        <a:solidFill>
                          <a:srgbClr val="FF0000"/>
                        </a:solidFill>
                        <a:effectLst/>
                        <a:latin typeface="Times New Roman"/>
                        <a:ea typeface="宋体"/>
                      </a:endParaRPr>
                    </a:p>
                    <a:p>
                      <a:pPr algn="l">
                        <a:lnSpc>
                          <a:spcPts val="1950"/>
                        </a:lnSpc>
                        <a:spcAft>
                          <a:spcPts val="0"/>
                        </a:spcAft>
                      </a:pPr>
                      <a:r>
                        <a:rPr lang="en-US" sz="2000" kern="0">
                          <a:solidFill>
                            <a:srgbClr val="FF0000"/>
                          </a:solidFill>
                          <a:effectLst/>
                          <a:latin typeface="楷体"/>
                          <a:ea typeface="宋体"/>
                          <a:cs typeface="Arial"/>
                        </a:rPr>
                        <a:t>y and 4</a:t>
                      </a:r>
                      <a:r>
                        <a:rPr lang="zh-CN" sz="2000" kern="0">
                          <a:solidFill>
                            <a:srgbClr val="FF0000"/>
                          </a:solidFill>
                          <a:effectLst/>
                          <a:latin typeface="Times New Roman"/>
                          <a:ea typeface="楷体"/>
                          <a:cs typeface="Arial"/>
                        </a:rPr>
                        <a:t>，返回</a:t>
                      </a:r>
                      <a:r>
                        <a:rPr lang="en-US" sz="2000" kern="0">
                          <a:solidFill>
                            <a:srgbClr val="FF0000"/>
                          </a:solidFill>
                          <a:effectLst/>
                          <a:latin typeface="Times New Roman"/>
                          <a:ea typeface="楷体"/>
                          <a:cs typeface="Arial"/>
                        </a:rPr>
                        <a:t>4</a:t>
                      </a:r>
                      <a:endParaRPr lang="zh-CN" sz="2000" kern="100">
                        <a:solidFill>
                          <a:srgbClr val="FF0000"/>
                        </a:solidFill>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79402">
                <a:tc>
                  <a:txBody>
                    <a:bodyPr/>
                    <a:lstStyle/>
                    <a:p>
                      <a:pPr algn="ctr">
                        <a:lnSpc>
                          <a:spcPts val="1950"/>
                        </a:lnSpc>
                        <a:spcAft>
                          <a:spcPts val="0"/>
                        </a:spcAft>
                      </a:pPr>
                      <a:r>
                        <a:rPr lang="en-US" sz="2000" kern="0">
                          <a:solidFill>
                            <a:srgbClr val="FF0000"/>
                          </a:solidFill>
                          <a:effectLst/>
                          <a:latin typeface="楷体"/>
                          <a:ea typeface="宋体"/>
                          <a:cs typeface="Arial"/>
                        </a:rPr>
                        <a:t>or</a:t>
                      </a:r>
                      <a:endParaRPr lang="zh-CN" sz="2000" kern="100">
                        <a:solidFill>
                          <a:srgbClr val="FF0000"/>
                        </a:solidFill>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950"/>
                        </a:lnSpc>
                        <a:spcAft>
                          <a:spcPts val="0"/>
                        </a:spcAft>
                      </a:pPr>
                      <a:r>
                        <a:rPr lang="zh-CN" sz="2000" kern="0">
                          <a:solidFill>
                            <a:srgbClr val="FF0000"/>
                          </a:solidFill>
                          <a:effectLst/>
                          <a:latin typeface="Times New Roman"/>
                          <a:ea typeface="楷体"/>
                          <a:cs typeface="Arial"/>
                        </a:rPr>
                        <a:t>布尔</a:t>
                      </a:r>
                      <a:r>
                        <a:rPr lang="en-US" sz="2000" kern="0">
                          <a:solidFill>
                            <a:srgbClr val="FF0000"/>
                          </a:solidFill>
                          <a:effectLst/>
                          <a:latin typeface="Times New Roman"/>
                          <a:ea typeface="楷体"/>
                          <a:cs typeface="Arial"/>
                        </a:rPr>
                        <a:t>“</a:t>
                      </a:r>
                      <a:r>
                        <a:rPr lang="zh-CN" sz="2000" kern="0">
                          <a:solidFill>
                            <a:srgbClr val="FF0000"/>
                          </a:solidFill>
                          <a:effectLst/>
                          <a:latin typeface="Times New Roman"/>
                          <a:ea typeface="楷体"/>
                          <a:cs typeface="Arial"/>
                        </a:rPr>
                        <a:t>或</a:t>
                      </a:r>
                      <a:r>
                        <a:rPr lang="en-US" sz="2000" kern="0">
                          <a:solidFill>
                            <a:srgbClr val="FF0000"/>
                          </a:solidFill>
                          <a:effectLst/>
                          <a:latin typeface="Times New Roman"/>
                          <a:ea typeface="楷体"/>
                          <a:cs typeface="Arial"/>
                        </a:rPr>
                        <a:t>”</a:t>
                      </a:r>
                      <a:endParaRPr lang="zh-CN" sz="2000" kern="100">
                        <a:solidFill>
                          <a:srgbClr val="FF0000"/>
                        </a:solidFill>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en-US" sz="2000" kern="0" dirty="0">
                          <a:solidFill>
                            <a:srgbClr val="FF0000"/>
                          </a:solidFill>
                          <a:effectLst/>
                          <a:latin typeface="楷体"/>
                          <a:ea typeface="宋体"/>
                          <a:cs typeface="Arial"/>
                        </a:rPr>
                        <a:t>x</a:t>
                      </a:r>
                      <a:r>
                        <a:rPr lang="zh-CN" sz="2000" kern="0" dirty="0">
                          <a:solidFill>
                            <a:srgbClr val="FF0000"/>
                          </a:solidFill>
                          <a:effectLst/>
                          <a:latin typeface="Times New Roman"/>
                          <a:ea typeface="楷体"/>
                          <a:cs typeface="Arial"/>
                        </a:rPr>
                        <a:t>是</a:t>
                      </a:r>
                      <a:r>
                        <a:rPr lang="en-US" sz="2000" kern="0" dirty="0">
                          <a:solidFill>
                            <a:srgbClr val="FF0000"/>
                          </a:solidFill>
                          <a:effectLst/>
                          <a:latin typeface="Times New Roman"/>
                          <a:ea typeface="楷体"/>
                          <a:cs typeface="Arial"/>
                        </a:rPr>
                        <a:t>True</a:t>
                      </a:r>
                      <a:r>
                        <a:rPr lang="zh-CN" sz="2000" kern="0" dirty="0">
                          <a:solidFill>
                            <a:srgbClr val="FF0000"/>
                          </a:solidFill>
                          <a:effectLst/>
                          <a:latin typeface="Times New Roman"/>
                          <a:ea typeface="楷体"/>
                          <a:cs typeface="Arial"/>
                        </a:rPr>
                        <a:t>，</a:t>
                      </a:r>
                      <a:r>
                        <a:rPr lang="en-US" sz="2000" kern="0" dirty="0">
                          <a:solidFill>
                            <a:srgbClr val="FF0000"/>
                          </a:solidFill>
                          <a:effectLst/>
                          <a:latin typeface="Times New Roman"/>
                          <a:ea typeface="楷体"/>
                          <a:cs typeface="Arial"/>
                        </a:rPr>
                        <a:t>x or y</a:t>
                      </a:r>
                      <a:r>
                        <a:rPr lang="zh-CN" sz="2000" kern="0" dirty="0">
                          <a:solidFill>
                            <a:srgbClr val="FF0000"/>
                          </a:solidFill>
                          <a:effectLst/>
                          <a:latin typeface="Times New Roman"/>
                          <a:ea typeface="楷体"/>
                          <a:cs typeface="Arial"/>
                        </a:rPr>
                        <a:t>返回</a:t>
                      </a:r>
                      <a:r>
                        <a:rPr lang="en-US" sz="2000" kern="0" dirty="0">
                          <a:solidFill>
                            <a:srgbClr val="FF0000"/>
                          </a:solidFill>
                          <a:effectLst/>
                          <a:latin typeface="Times New Roman"/>
                          <a:ea typeface="楷体"/>
                          <a:cs typeface="Arial"/>
                        </a:rPr>
                        <a:t>True</a:t>
                      </a:r>
                      <a:r>
                        <a:rPr lang="zh-CN" sz="2000" kern="0" dirty="0">
                          <a:solidFill>
                            <a:srgbClr val="FF0000"/>
                          </a:solidFill>
                          <a:effectLst/>
                          <a:latin typeface="Times New Roman"/>
                          <a:ea typeface="楷体"/>
                          <a:cs typeface="Arial"/>
                        </a:rPr>
                        <a:t>，否则它返回</a:t>
                      </a:r>
                      <a:r>
                        <a:rPr lang="en-US" sz="2000" kern="0" dirty="0">
                          <a:solidFill>
                            <a:srgbClr val="FF0000"/>
                          </a:solidFill>
                          <a:effectLst/>
                          <a:latin typeface="Times New Roman"/>
                          <a:ea typeface="楷体"/>
                          <a:cs typeface="Arial"/>
                        </a:rPr>
                        <a:t>y</a:t>
                      </a:r>
                      <a:r>
                        <a:rPr lang="zh-CN" sz="2000" kern="0" dirty="0">
                          <a:solidFill>
                            <a:srgbClr val="FF0000"/>
                          </a:solidFill>
                          <a:effectLst/>
                          <a:latin typeface="Times New Roman"/>
                          <a:ea typeface="楷体"/>
                          <a:cs typeface="Arial"/>
                        </a:rPr>
                        <a:t>的计算值</a:t>
                      </a:r>
                      <a:endParaRPr lang="zh-CN" sz="2000" kern="100" dirty="0">
                        <a:solidFill>
                          <a:srgbClr val="FF0000"/>
                        </a:solidFill>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en-US" sz="2000" kern="0" dirty="0">
                          <a:solidFill>
                            <a:srgbClr val="FF0000"/>
                          </a:solidFill>
                          <a:effectLst/>
                          <a:latin typeface="楷体"/>
                          <a:ea typeface="宋体"/>
                          <a:cs typeface="Arial"/>
                        </a:rPr>
                        <a:t>x = True; y = False; x or y</a:t>
                      </a:r>
                      <a:r>
                        <a:rPr lang="zh-CN" sz="2000" kern="0" dirty="0">
                          <a:solidFill>
                            <a:srgbClr val="FF0000"/>
                          </a:solidFill>
                          <a:effectLst/>
                          <a:latin typeface="Times New Roman"/>
                          <a:ea typeface="楷体"/>
                          <a:cs typeface="Arial"/>
                        </a:rPr>
                        <a:t>返回</a:t>
                      </a:r>
                      <a:r>
                        <a:rPr lang="en-US" sz="2000" kern="0" dirty="0">
                          <a:solidFill>
                            <a:srgbClr val="FF0000"/>
                          </a:solidFill>
                          <a:effectLst/>
                          <a:latin typeface="Times New Roman"/>
                          <a:ea typeface="楷体"/>
                          <a:cs typeface="Arial"/>
                        </a:rPr>
                        <a:t>True</a:t>
                      </a:r>
                      <a:r>
                        <a:rPr lang="zh-CN" sz="2000" kern="0" dirty="0">
                          <a:solidFill>
                            <a:srgbClr val="FF0000"/>
                          </a:solidFill>
                          <a:effectLst/>
                          <a:latin typeface="Times New Roman"/>
                          <a:ea typeface="楷体"/>
                          <a:cs typeface="Arial"/>
                        </a:rPr>
                        <a:t>；</a:t>
                      </a:r>
                      <a:endParaRPr lang="zh-CN" sz="2000" kern="100" dirty="0">
                        <a:solidFill>
                          <a:srgbClr val="FF0000"/>
                        </a:solidFill>
                        <a:effectLst/>
                        <a:latin typeface="Times New Roman"/>
                        <a:ea typeface="宋体"/>
                      </a:endParaRPr>
                    </a:p>
                    <a:p>
                      <a:pPr algn="l">
                        <a:lnSpc>
                          <a:spcPts val="1950"/>
                        </a:lnSpc>
                        <a:spcAft>
                          <a:spcPts val="0"/>
                        </a:spcAft>
                      </a:pPr>
                      <a:r>
                        <a:rPr lang="en-US" sz="2000" kern="0" dirty="0">
                          <a:solidFill>
                            <a:srgbClr val="FF0000"/>
                          </a:solidFill>
                          <a:effectLst/>
                          <a:latin typeface="楷体"/>
                          <a:ea typeface="宋体"/>
                          <a:cs typeface="Arial"/>
                        </a:rPr>
                        <a:t>y or 4</a:t>
                      </a:r>
                      <a:r>
                        <a:rPr lang="zh-CN" sz="2000" kern="0" dirty="0">
                          <a:solidFill>
                            <a:srgbClr val="FF0000"/>
                          </a:solidFill>
                          <a:effectLst/>
                          <a:latin typeface="Times New Roman"/>
                          <a:ea typeface="楷体"/>
                          <a:cs typeface="Arial"/>
                        </a:rPr>
                        <a:t>，返回</a:t>
                      </a:r>
                      <a:r>
                        <a:rPr lang="en-US" sz="2000" kern="0" dirty="0">
                          <a:solidFill>
                            <a:srgbClr val="FF0000"/>
                          </a:solidFill>
                          <a:effectLst/>
                          <a:latin typeface="Times New Roman"/>
                          <a:ea typeface="楷体"/>
                          <a:cs typeface="Arial"/>
                        </a:rPr>
                        <a:t>4</a:t>
                      </a:r>
                      <a:endParaRPr lang="zh-CN" sz="2000" kern="100" dirty="0">
                        <a:solidFill>
                          <a:srgbClr val="FF0000"/>
                        </a:solidFill>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79134278"/>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2.3.3 </a:t>
            </a:r>
            <a:r>
              <a:rPr lang="zh-CN" altLang="zh-CN" dirty="0"/>
              <a:t>表达式</a:t>
            </a:r>
            <a:endParaRPr lang="zh-CN" altLang="en-US" dirty="0"/>
          </a:p>
        </p:txBody>
      </p:sp>
      <p:sp>
        <p:nvSpPr>
          <p:cNvPr id="3" name="内容占位符 2"/>
          <p:cNvSpPr>
            <a:spLocks noGrp="1"/>
          </p:cNvSpPr>
          <p:nvPr>
            <p:ph idx="1"/>
          </p:nvPr>
        </p:nvSpPr>
        <p:spPr>
          <a:xfrm>
            <a:off x="334434" y="1124745"/>
            <a:ext cx="11523135" cy="1296144"/>
          </a:xfrm>
        </p:spPr>
        <p:txBody>
          <a:bodyPr/>
          <a:lstStyle/>
          <a:p>
            <a:r>
              <a:rPr lang="zh-CN" altLang="zh-CN" dirty="0"/>
              <a:t>这里需要说明的是：</a:t>
            </a:r>
          </a:p>
          <a:p>
            <a:r>
              <a:rPr lang="zh-CN" altLang="zh-CN" dirty="0"/>
              <a:t>（</a:t>
            </a:r>
            <a:r>
              <a:rPr lang="en-US" altLang="zh-CN" dirty="0"/>
              <a:t>1</a:t>
            </a:r>
            <a:r>
              <a:rPr lang="zh-CN" altLang="zh-CN" dirty="0"/>
              <a:t>） </a:t>
            </a:r>
            <a:r>
              <a:rPr lang="en-US" altLang="zh-CN" dirty="0"/>
              <a:t>+</a:t>
            </a:r>
            <a:r>
              <a:rPr lang="zh-CN" altLang="zh-CN" dirty="0"/>
              <a:t>运算符不支持不同类型的对象之间的连接。</a:t>
            </a:r>
          </a:p>
        </p:txBody>
      </p:sp>
      <p:sp>
        <p:nvSpPr>
          <p:cNvPr id="4" name="矩形 3"/>
          <p:cNvSpPr/>
          <p:nvPr/>
        </p:nvSpPr>
        <p:spPr>
          <a:xfrm>
            <a:off x="1631504" y="2420889"/>
            <a:ext cx="8064896" cy="3477875"/>
          </a:xfrm>
          <a:prstGeom prst="rect">
            <a:avLst/>
          </a:prstGeom>
          <a:ln>
            <a:solidFill>
              <a:srgbClr val="00B050"/>
            </a:solidFill>
          </a:ln>
        </p:spPr>
        <p:txBody>
          <a:bodyPr wrap="square">
            <a:spAutoFit/>
          </a:bodyPr>
          <a:lstStyle/>
          <a:p>
            <a:pPr algn="l"/>
            <a:r>
              <a:rPr lang="en-US" altLang="zh-CN" sz="2200" dirty="0"/>
              <a:t>&gt;&gt;&gt; 3+"ab"</a:t>
            </a:r>
            <a:endParaRPr lang="zh-CN" altLang="zh-CN" sz="2200" dirty="0"/>
          </a:p>
          <a:p>
            <a:pPr algn="l"/>
            <a:r>
              <a:rPr lang="en-US" altLang="zh-CN" sz="2200" dirty="0" err="1"/>
              <a:t>Traceback</a:t>
            </a:r>
            <a:r>
              <a:rPr lang="en-US" altLang="zh-CN" sz="2200" dirty="0"/>
              <a:t> (most recent call last):</a:t>
            </a:r>
            <a:endParaRPr lang="zh-CN" altLang="zh-CN" sz="2200" dirty="0"/>
          </a:p>
          <a:p>
            <a:pPr algn="l"/>
            <a:r>
              <a:rPr lang="en-US" altLang="zh-CN" sz="2200" dirty="0"/>
              <a:t>  File "&lt;pyshell#43&gt;", line 1, in &lt;module&gt;</a:t>
            </a:r>
            <a:endParaRPr lang="zh-CN" altLang="zh-CN" sz="2200" dirty="0"/>
          </a:p>
          <a:p>
            <a:pPr algn="l"/>
            <a:r>
              <a:rPr lang="en-US" altLang="zh-CN" sz="2200" dirty="0"/>
              <a:t>    3+"ab"</a:t>
            </a:r>
            <a:endParaRPr lang="zh-CN" altLang="zh-CN" sz="2200" dirty="0"/>
          </a:p>
          <a:p>
            <a:pPr algn="l"/>
            <a:r>
              <a:rPr lang="en-US" altLang="zh-CN" sz="2200" dirty="0" err="1"/>
              <a:t>TypeError</a:t>
            </a:r>
            <a:r>
              <a:rPr lang="en-US" altLang="zh-CN" sz="2200" dirty="0"/>
              <a:t>: unsupported operand type(s) for +: '</a:t>
            </a:r>
            <a:r>
              <a:rPr lang="en-US" altLang="zh-CN" sz="2200" dirty="0" err="1"/>
              <a:t>int</a:t>
            </a:r>
            <a:r>
              <a:rPr lang="en-US" altLang="zh-CN" sz="2200" dirty="0"/>
              <a:t>' and '</a:t>
            </a:r>
            <a:r>
              <a:rPr lang="en-US" altLang="zh-CN" sz="2200" dirty="0" err="1"/>
              <a:t>str</a:t>
            </a:r>
            <a:r>
              <a:rPr lang="en-US" altLang="zh-CN" sz="2200" dirty="0"/>
              <a:t>'</a:t>
            </a:r>
            <a:endParaRPr lang="zh-CN" altLang="zh-CN" sz="2200" dirty="0"/>
          </a:p>
          <a:p>
            <a:pPr algn="l"/>
            <a:r>
              <a:rPr lang="en-US" altLang="zh-CN" sz="2200" dirty="0"/>
              <a:t>&gt;&gt;&gt; </a:t>
            </a:r>
            <a:r>
              <a:rPr lang="en-US" altLang="zh-CN" sz="2200" dirty="0" err="1"/>
              <a:t>str</a:t>
            </a:r>
            <a:r>
              <a:rPr lang="en-US" altLang="zh-CN" sz="2200" dirty="0"/>
              <a:t>(3)+"ab"   #</a:t>
            </a:r>
            <a:r>
              <a:rPr lang="zh-CN" altLang="zh-CN" sz="2200" dirty="0"/>
              <a:t>通过类型转换函数</a:t>
            </a:r>
            <a:r>
              <a:rPr lang="en-US" altLang="zh-CN" sz="2200" dirty="0" err="1"/>
              <a:t>str</a:t>
            </a:r>
            <a:r>
              <a:rPr lang="en-US" altLang="zh-CN" sz="2200" dirty="0"/>
              <a:t>()</a:t>
            </a:r>
            <a:r>
              <a:rPr lang="zh-CN" altLang="zh-CN" sz="2200" dirty="0"/>
              <a:t>将数字</a:t>
            </a:r>
            <a:r>
              <a:rPr lang="en-US" altLang="zh-CN" sz="2200" dirty="0"/>
              <a:t>3</a:t>
            </a:r>
            <a:r>
              <a:rPr lang="zh-CN" altLang="zh-CN" sz="2200" dirty="0"/>
              <a:t>转换成字符串</a:t>
            </a:r>
            <a:r>
              <a:rPr lang="en-US" altLang="zh-CN" sz="2200" dirty="0"/>
              <a:t>'3'</a:t>
            </a:r>
            <a:endParaRPr lang="zh-CN" altLang="zh-CN" sz="2200" dirty="0"/>
          </a:p>
          <a:p>
            <a:pPr algn="l"/>
            <a:r>
              <a:rPr lang="en-US" altLang="zh-CN" sz="2200" dirty="0"/>
              <a:t>'3ab'</a:t>
            </a:r>
            <a:endParaRPr lang="zh-CN" altLang="zh-CN" sz="2200" dirty="0"/>
          </a:p>
        </p:txBody>
      </p:sp>
    </p:spTree>
    <p:extLst>
      <p:ext uri="{BB962C8B-B14F-4D97-AF65-F5344CB8AC3E}">
        <p14:creationId xmlns:p14="http://schemas.microsoft.com/office/powerpoint/2010/main" val="950845359"/>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2.3.3 </a:t>
            </a:r>
            <a:r>
              <a:rPr lang="zh-CN" altLang="zh-CN"/>
              <a:t>表达式</a:t>
            </a:r>
            <a:endParaRPr lang="zh-CN" altLang="en-US"/>
          </a:p>
        </p:txBody>
      </p:sp>
      <p:sp>
        <p:nvSpPr>
          <p:cNvPr id="3" name="内容占位符 2"/>
          <p:cNvSpPr>
            <a:spLocks noGrp="1"/>
          </p:cNvSpPr>
          <p:nvPr>
            <p:ph idx="1"/>
          </p:nvPr>
        </p:nvSpPr>
        <p:spPr>
          <a:xfrm>
            <a:off x="334434" y="1124745"/>
            <a:ext cx="11523135" cy="1224136"/>
          </a:xfrm>
        </p:spPr>
        <p:txBody>
          <a:bodyPr/>
          <a:lstStyle/>
          <a:p>
            <a:r>
              <a:rPr lang="zh-CN" altLang="zh-CN" dirty="0"/>
              <a:t>（</a:t>
            </a:r>
            <a:r>
              <a:rPr lang="en-US" altLang="zh-CN" dirty="0"/>
              <a:t>2</a:t>
            </a:r>
            <a:r>
              <a:rPr lang="zh-CN" altLang="zh-CN" dirty="0"/>
              <a:t>） </a:t>
            </a:r>
            <a:r>
              <a:rPr lang="en-US" altLang="zh-CN" dirty="0"/>
              <a:t>*</a:t>
            </a:r>
            <a:r>
              <a:rPr lang="zh-CN" altLang="zh-CN" dirty="0"/>
              <a:t>运算符可以用于</a:t>
            </a:r>
            <a:r>
              <a:rPr lang="zh-CN" altLang="zh-CN" dirty="0">
                <a:solidFill>
                  <a:srgbClr val="FF0000"/>
                </a:solidFill>
              </a:rPr>
              <a:t>列表、元组或字符串与整数的相乘</a:t>
            </a:r>
            <a:r>
              <a:rPr lang="zh-CN" altLang="zh-CN" dirty="0"/>
              <a:t>，用于将这些序列重复整数所指定的次数。它</a:t>
            </a:r>
            <a:r>
              <a:rPr lang="zh-CN" altLang="zh-CN" dirty="0">
                <a:solidFill>
                  <a:srgbClr val="FF0000"/>
                </a:solidFill>
              </a:rPr>
              <a:t>不适用于字典和集合</a:t>
            </a:r>
            <a:r>
              <a:rPr lang="zh-CN" altLang="zh-CN" dirty="0"/>
              <a:t>与整数的相乘。</a:t>
            </a:r>
            <a:endParaRPr lang="zh-CN" altLang="en-US" dirty="0"/>
          </a:p>
        </p:txBody>
      </p:sp>
      <p:sp>
        <p:nvSpPr>
          <p:cNvPr id="4" name="矩形 3"/>
          <p:cNvSpPr/>
          <p:nvPr/>
        </p:nvSpPr>
        <p:spPr>
          <a:xfrm>
            <a:off x="1631504" y="2348176"/>
            <a:ext cx="8856984" cy="3477875"/>
          </a:xfrm>
          <a:prstGeom prst="rect">
            <a:avLst/>
          </a:prstGeom>
          <a:ln>
            <a:solidFill>
              <a:srgbClr val="00B050"/>
            </a:solidFill>
          </a:ln>
        </p:spPr>
        <p:txBody>
          <a:bodyPr wrap="square">
            <a:spAutoFit/>
          </a:bodyPr>
          <a:lstStyle/>
          <a:p>
            <a:pPr algn="l"/>
            <a:r>
              <a:rPr lang="en-US" altLang="zh-CN" sz="2200" dirty="0"/>
              <a:t>&gt;&gt;&gt; [1,3,5]*2</a:t>
            </a:r>
            <a:endParaRPr lang="zh-CN" altLang="zh-CN" sz="2200" dirty="0"/>
          </a:p>
          <a:p>
            <a:pPr algn="l"/>
            <a:r>
              <a:rPr lang="en-US" altLang="zh-CN" sz="2200" dirty="0"/>
              <a:t>[1, 3, 5, 1, 3, 5]</a:t>
            </a:r>
            <a:endParaRPr lang="zh-CN" altLang="zh-CN" sz="2200" dirty="0"/>
          </a:p>
          <a:p>
            <a:pPr algn="l"/>
            <a:r>
              <a:rPr lang="en-US" altLang="zh-CN" sz="2200" dirty="0"/>
              <a:t>&gt;&gt;&gt; {1801:'Lily'}*2</a:t>
            </a:r>
            <a:endParaRPr lang="zh-CN" altLang="zh-CN" sz="2200" dirty="0"/>
          </a:p>
          <a:p>
            <a:pPr algn="l"/>
            <a:r>
              <a:rPr lang="en-US" altLang="zh-CN" sz="2200" dirty="0" err="1"/>
              <a:t>Traceback</a:t>
            </a:r>
            <a:r>
              <a:rPr lang="en-US" altLang="zh-CN" sz="2200" dirty="0"/>
              <a:t> (most recent call last):</a:t>
            </a:r>
            <a:endParaRPr lang="zh-CN" altLang="zh-CN" sz="2200" dirty="0"/>
          </a:p>
          <a:p>
            <a:pPr algn="l"/>
            <a:r>
              <a:rPr lang="en-US" altLang="zh-CN" sz="2200" dirty="0"/>
              <a:t>  File "&lt;pyshell#22&gt;", line 1, in &lt;module&gt;</a:t>
            </a:r>
            <a:endParaRPr lang="zh-CN" altLang="zh-CN" sz="2200" dirty="0"/>
          </a:p>
          <a:p>
            <a:pPr algn="l"/>
            <a:r>
              <a:rPr lang="en-US" altLang="zh-CN" sz="2200" dirty="0"/>
              <a:t>    {1801:'Lily'}*2</a:t>
            </a:r>
            <a:endParaRPr lang="zh-CN" altLang="zh-CN" sz="2200" dirty="0"/>
          </a:p>
          <a:p>
            <a:pPr algn="l"/>
            <a:r>
              <a:rPr lang="en-US" altLang="zh-CN" sz="2200" dirty="0" err="1"/>
              <a:t>TypeError</a:t>
            </a:r>
            <a:r>
              <a:rPr lang="en-US" altLang="zh-CN" sz="2200" dirty="0"/>
              <a:t>: unsupported operand type(s) for *: '</a:t>
            </a:r>
            <a:r>
              <a:rPr lang="en-US" altLang="zh-CN" sz="2200" dirty="0" err="1"/>
              <a:t>dict</a:t>
            </a:r>
            <a:r>
              <a:rPr lang="en-US" altLang="zh-CN" sz="2200" dirty="0"/>
              <a:t>' and '</a:t>
            </a:r>
            <a:r>
              <a:rPr lang="en-US" altLang="zh-CN" sz="2200" dirty="0" err="1"/>
              <a:t>int</a:t>
            </a:r>
            <a:r>
              <a:rPr lang="en-US" altLang="zh-CN" sz="2200" dirty="0"/>
              <a:t>'</a:t>
            </a:r>
            <a:endParaRPr lang="zh-CN" altLang="zh-CN" sz="2200" dirty="0"/>
          </a:p>
        </p:txBody>
      </p:sp>
    </p:spTree>
    <p:extLst>
      <p:ext uri="{BB962C8B-B14F-4D97-AF65-F5344CB8AC3E}">
        <p14:creationId xmlns:p14="http://schemas.microsoft.com/office/powerpoint/2010/main" val="2737645241"/>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2.3.3 </a:t>
            </a:r>
            <a:r>
              <a:rPr lang="zh-CN" altLang="zh-CN" dirty="0"/>
              <a:t>表达式</a:t>
            </a:r>
            <a:endParaRPr lang="zh-CN" altLang="en-US" dirty="0"/>
          </a:p>
        </p:txBody>
      </p:sp>
      <p:sp>
        <p:nvSpPr>
          <p:cNvPr id="3" name="内容占位符 2"/>
          <p:cNvSpPr>
            <a:spLocks noGrp="1"/>
          </p:cNvSpPr>
          <p:nvPr>
            <p:ph idx="1"/>
          </p:nvPr>
        </p:nvSpPr>
        <p:spPr>
          <a:xfrm>
            <a:off x="334434" y="1124745"/>
            <a:ext cx="11523135" cy="1080120"/>
          </a:xfrm>
        </p:spPr>
        <p:txBody>
          <a:bodyPr/>
          <a:lstStyle/>
          <a:p>
            <a:r>
              <a:rPr lang="zh-CN" altLang="zh-CN" dirty="0"/>
              <a:t>（</a:t>
            </a:r>
            <a:r>
              <a:rPr lang="en-US" altLang="zh-CN" dirty="0"/>
              <a:t>3</a:t>
            </a:r>
            <a:r>
              <a:rPr lang="zh-CN" altLang="zh-CN" dirty="0"/>
              <a:t>）</a:t>
            </a:r>
            <a:r>
              <a:rPr lang="en-US" altLang="zh-CN" dirty="0"/>
              <a:t>**</a:t>
            </a:r>
            <a:r>
              <a:rPr lang="zh-CN" altLang="zh-CN" dirty="0"/>
              <a:t>运算符与带有两个参数的内置函数</a:t>
            </a:r>
            <a:r>
              <a:rPr lang="en-US" altLang="zh-CN" dirty="0"/>
              <a:t>pow()</a:t>
            </a:r>
            <a:r>
              <a:rPr lang="zh-CN" altLang="zh-CN" dirty="0"/>
              <a:t>的功能相同，表示幂运算。</a:t>
            </a:r>
            <a:endParaRPr lang="zh-CN" altLang="en-US" dirty="0"/>
          </a:p>
        </p:txBody>
      </p:sp>
      <p:sp>
        <p:nvSpPr>
          <p:cNvPr id="5" name="矩形 4"/>
          <p:cNvSpPr/>
          <p:nvPr/>
        </p:nvSpPr>
        <p:spPr>
          <a:xfrm>
            <a:off x="623392" y="2780928"/>
            <a:ext cx="11089232" cy="830997"/>
          </a:xfrm>
          <a:prstGeom prst="rect">
            <a:avLst/>
          </a:prstGeom>
        </p:spPr>
        <p:txBody>
          <a:bodyPr wrap="square">
            <a:spAutoFit/>
          </a:bodyPr>
          <a:lstStyle/>
          <a:p>
            <a:pPr algn="l"/>
            <a:r>
              <a:rPr lang="en-US" altLang="zh-CN" sz="2400" dirty="0"/>
              <a:t>        </a:t>
            </a:r>
            <a:r>
              <a:rPr lang="zh-CN" altLang="zh-CN" sz="2400" dirty="0"/>
              <a:t>带有</a:t>
            </a:r>
            <a:r>
              <a:rPr lang="zh-CN" altLang="zh-CN" sz="2400" dirty="0">
                <a:solidFill>
                  <a:srgbClr val="FF0000"/>
                </a:solidFill>
              </a:rPr>
              <a:t>三个参数的内置函数</a:t>
            </a:r>
            <a:r>
              <a:rPr lang="en-US" altLang="zh-CN" sz="2400" dirty="0">
                <a:solidFill>
                  <a:srgbClr val="FF0000"/>
                </a:solidFill>
              </a:rPr>
              <a:t>pow()</a:t>
            </a:r>
            <a:r>
              <a:rPr lang="zh-CN" altLang="zh-CN" sz="2400" dirty="0"/>
              <a:t>的功能是什么呢？你能想到利用前面提到过的什么知识来得到答案吗？</a:t>
            </a:r>
          </a:p>
        </p:txBody>
      </p:sp>
    </p:spTree>
    <p:extLst>
      <p:ext uri="{BB962C8B-B14F-4D97-AF65-F5344CB8AC3E}">
        <p14:creationId xmlns:p14="http://schemas.microsoft.com/office/powerpoint/2010/main" val="2783623845"/>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2.3.3 </a:t>
            </a:r>
            <a:r>
              <a:rPr lang="zh-CN" altLang="zh-CN"/>
              <a:t>表达式</a:t>
            </a:r>
            <a:endParaRPr lang="zh-CN" altLang="en-US"/>
          </a:p>
        </p:txBody>
      </p:sp>
      <p:sp>
        <p:nvSpPr>
          <p:cNvPr id="3" name="内容占位符 2"/>
          <p:cNvSpPr>
            <a:spLocks noGrp="1"/>
          </p:cNvSpPr>
          <p:nvPr>
            <p:ph idx="1"/>
          </p:nvPr>
        </p:nvSpPr>
        <p:spPr>
          <a:xfrm>
            <a:off x="334434" y="1124745"/>
            <a:ext cx="11523135" cy="1080120"/>
          </a:xfrm>
        </p:spPr>
        <p:txBody>
          <a:bodyPr>
            <a:normAutofit/>
          </a:bodyPr>
          <a:lstStyle/>
          <a:p>
            <a:r>
              <a:rPr lang="zh-CN" altLang="zh-CN" dirty="0"/>
              <a:t>（</a:t>
            </a:r>
            <a:r>
              <a:rPr lang="en-US" altLang="zh-CN" dirty="0"/>
              <a:t>4</a:t>
            </a:r>
            <a:r>
              <a:rPr lang="zh-CN" altLang="zh-CN" dirty="0"/>
              <a:t>）利用关系运算符比较大小首先要保证</a:t>
            </a:r>
            <a:r>
              <a:rPr lang="zh-CN" altLang="zh-CN" dirty="0">
                <a:solidFill>
                  <a:srgbClr val="FF0000"/>
                </a:solidFill>
              </a:rPr>
              <a:t>操作数之间是可比较大小</a:t>
            </a:r>
            <a:r>
              <a:rPr lang="zh-CN" altLang="zh-CN" dirty="0"/>
              <a:t>的；另外关系运算符可以连用。</a:t>
            </a:r>
            <a:r>
              <a:rPr lang="zh-CN" altLang="en-US" dirty="0"/>
              <a:t>（</a:t>
            </a:r>
            <a:r>
              <a:rPr lang="zh-CN" altLang="zh-CN" dirty="0"/>
              <a:t>字符串和数字属于</a:t>
            </a:r>
            <a:r>
              <a:rPr lang="zh-CN" altLang="zh-CN" dirty="0">
                <a:solidFill>
                  <a:srgbClr val="FF0000"/>
                </a:solidFill>
              </a:rPr>
              <a:t>不可比较</a:t>
            </a:r>
            <a:r>
              <a:rPr lang="zh-CN" altLang="zh-CN" dirty="0"/>
              <a:t>大小的</a:t>
            </a:r>
            <a:r>
              <a:rPr lang="zh-CN" altLang="en-US" dirty="0"/>
              <a:t>）</a:t>
            </a:r>
          </a:p>
        </p:txBody>
      </p:sp>
      <p:sp>
        <p:nvSpPr>
          <p:cNvPr id="4" name="矩形 3"/>
          <p:cNvSpPr/>
          <p:nvPr/>
        </p:nvSpPr>
        <p:spPr>
          <a:xfrm>
            <a:off x="1558237" y="2204865"/>
            <a:ext cx="3096344" cy="4262705"/>
          </a:xfrm>
          <a:prstGeom prst="rect">
            <a:avLst/>
          </a:prstGeom>
          <a:ln>
            <a:solidFill>
              <a:srgbClr val="00B050"/>
            </a:solidFill>
          </a:ln>
        </p:spPr>
        <p:txBody>
          <a:bodyPr wrap="square">
            <a:spAutoFit/>
          </a:bodyPr>
          <a:lstStyle/>
          <a:p>
            <a:pPr algn="l">
              <a:spcBef>
                <a:spcPts val="600"/>
              </a:spcBef>
            </a:pPr>
            <a:r>
              <a:rPr lang="en-US" altLang="zh-CN" sz="1800" dirty="0"/>
              <a:t>&gt;&gt;&gt; 3&gt;5</a:t>
            </a:r>
            <a:endParaRPr lang="zh-CN" altLang="zh-CN" sz="1800" dirty="0"/>
          </a:p>
          <a:p>
            <a:pPr algn="l">
              <a:spcBef>
                <a:spcPts val="600"/>
              </a:spcBef>
            </a:pPr>
            <a:r>
              <a:rPr lang="en-US" altLang="zh-CN" sz="1800" dirty="0"/>
              <a:t>False</a:t>
            </a:r>
            <a:endParaRPr lang="zh-CN" altLang="zh-CN" sz="1800" dirty="0"/>
          </a:p>
          <a:p>
            <a:pPr algn="l">
              <a:spcBef>
                <a:spcPts val="600"/>
              </a:spcBef>
            </a:pPr>
            <a:r>
              <a:rPr lang="en-US" altLang="zh-CN" sz="1800" dirty="0"/>
              <a:t>&gt;&gt;&gt; 'a'&gt;'A'</a:t>
            </a:r>
            <a:endParaRPr lang="zh-CN" altLang="zh-CN" sz="1800" dirty="0"/>
          </a:p>
          <a:p>
            <a:pPr algn="l">
              <a:spcBef>
                <a:spcPts val="600"/>
              </a:spcBef>
            </a:pPr>
            <a:r>
              <a:rPr lang="en-US" altLang="zh-CN" sz="1800" dirty="0"/>
              <a:t>True</a:t>
            </a:r>
            <a:endParaRPr lang="zh-CN" altLang="zh-CN" sz="1800" dirty="0"/>
          </a:p>
          <a:p>
            <a:pPr algn="l">
              <a:spcBef>
                <a:spcPts val="600"/>
              </a:spcBef>
            </a:pPr>
            <a:r>
              <a:rPr lang="en-US" altLang="zh-CN" sz="1800" dirty="0"/>
              <a:t>&gt;&gt;&gt; 'b'&lt;'0'</a:t>
            </a:r>
            <a:endParaRPr lang="zh-CN" altLang="zh-CN" sz="1800" dirty="0"/>
          </a:p>
          <a:p>
            <a:pPr algn="l">
              <a:spcBef>
                <a:spcPts val="600"/>
              </a:spcBef>
            </a:pPr>
            <a:r>
              <a:rPr lang="en-US" altLang="zh-CN" sz="1800" dirty="0"/>
              <a:t>False</a:t>
            </a:r>
            <a:endParaRPr lang="zh-CN" altLang="zh-CN" sz="1800" dirty="0"/>
          </a:p>
          <a:p>
            <a:pPr algn="l">
              <a:spcBef>
                <a:spcPts val="600"/>
              </a:spcBef>
            </a:pPr>
            <a:r>
              <a:rPr lang="en-US" altLang="zh-CN" sz="1800" dirty="0"/>
              <a:t>&gt;&gt;&gt; '</a:t>
            </a:r>
            <a:r>
              <a:rPr lang="en-US" altLang="zh-CN" sz="1800" dirty="0" err="1"/>
              <a:t>abcae</a:t>
            </a:r>
            <a:r>
              <a:rPr lang="en-US" altLang="zh-CN" sz="1800" dirty="0"/>
              <a:t>'&lt;'</a:t>
            </a:r>
            <a:r>
              <a:rPr lang="en-US" altLang="zh-CN" sz="1800" dirty="0" err="1"/>
              <a:t>abcAb</a:t>
            </a:r>
            <a:r>
              <a:rPr lang="en-US" altLang="zh-CN" sz="1800" dirty="0"/>
              <a:t>'</a:t>
            </a:r>
            <a:endParaRPr lang="zh-CN" altLang="zh-CN" sz="1800" dirty="0"/>
          </a:p>
          <a:p>
            <a:pPr algn="l">
              <a:spcBef>
                <a:spcPts val="600"/>
              </a:spcBef>
            </a:pPr>
            <a:r>
              <a:rPr lang="en-US" altLang="zh-CN" sz="1800" dirty="0"/>
              <a:t>False</a:t>
            </a:r>
            <a:endParaRPr lang="zh-CN" altLang="zh-CN" sz="1800" dirty="0"/>
          </a:p>
          <a:p>
            <a:pPr algn="l">
              <a:spcBef>
                <a:spcPts val="600"/>
              </a:spcBef>
            </a:pPr>
            <a:r>
              <a:rPr lang="en-US" altLang="zh-CN" sz="1800" dirty="0"/>
              <a:t>&gt;&gt;&gt; '</a:t>
            </a:r>
            <a:r>
              <a:rPr lang="en-US" altLang="zh-CN" sz="1800" dirty="0" err="1"/>
              <a:t>abc</a:t>
            </a:r>
            <a:r>
              <a:rPr lang="en-US" altLang="zh-CN" sz="1800" dirty="0"/>
              <a:t>'=='</a:t>
            </a:r>
            <a:r>
              <a:rPr lang="en-US" altLang="zh-CN" sz="1800" dirty="0" err="1"/>
              <a:t>abc</a:t>
            </a:r>
            <a:r>
              <a:rPr lang="en-US" altLang="zh-CN" sz="1800" dirty="0"/>
              <a:t>'</a:t>
            </a:r>
            <a:endParaRPr lang="zh-CN" altLang="zh-CN" sz="1800" dirty="0"/>
          </a:p>
          <a:p>
            <a:pPr algn="l">
              <a:spcBef>
                <a:spcPts val="600"/>
              </a:spcBef>
            </a:pPr>
            <a:r>
              <a:rPr lang="en-US" altLang="zh-CN" sz="1800" dirty="0"/>
              <a:t>True</a:t>
            </a:r>
            <a:endParaRPr lang="zh-CN" altLang="zh-CN" sz="1800" dirty="0"/>
          </a:p>
          <a:p>
            <a:pPr algn="l">
              <a:spcBef>
                <a:spcPts val="600"/>
              </a:spcBef>
            </a:pPr>
            <a:r>
              <a:rPr lang="en-US" altLang="zh-CN" sz="1800" dirty="0"/>
              <a:t>&gt;&gt;&gt; 'a'&lt;'</a:t>
            </a:r>
            <a:r>
              <a:rPr lang="zh-CN" altLang="zh-CN" sz="1800" dirty="0"/>
              <a:t>我</a:t>
            </a:r>
            <a:r>
              <a:rPr lang="en-US" altLang="zh-CN" sz="1800" dirty="0"/>
              <a:t>'</a:t>
            </a:r>
            <a:endParaRPr lang="zh-CN" altLang="zh-CN" sz="1800" dirty="0"/>
          </a:p>
          <a:p>
            <a:pPr algn="l">
              <a:spcBef>
                <a:spcPts val="600"/>
              </a:spcBef>
            </a:pPr>
            <a:r>
              <a:rPr lang="en-US" altLang="zh-CN" sz="1800" dirty="0"/>
              <a:t>True</a:t>
            </a:r>
            <a:endParaRPr lang="zh-CN" altLang="zh-CN" sz="1800" dirty="0"/>
          </a:p>
        </p:txBody>
      </p:sp>
      <p:sp>
        <p:nvSpPr>
          <p:cNvPr id="5" name="矩形 4"/>
          <p:cNvSpPr/>
          <p:nvPr/>
        </p:nvSpPr>
        <p:spPr>
          <a:xfrm>
            <a:off x="6023827" y="2204865"/>
            <a:ext cx="2232248" cy="2492990"/>
          </a:xfrm>
          <a:prstGeom prst="rect">
            <a:avLst/>
          </a:prstGeom>
          <a:ln>
            <a:solidFill>
              <a:srgbClr val="00B050"/>
            </a:solidFill>
          </a:ln>
        </p:spPr>
        <p:txBody>
          <a:bodyPr wrap="square">
            <a:spAutoFit/>
          </a:bodyPr>
          <a:lstStyle/>
          <a:p>
            <a:pPr algn="l">
              <a:spcBef>
                <a:spcPts val="600"/>
              </a:spcBef>
            </a:pPr>
            <a:r>
              <a:rPr lang="en-US" altLang="zh-CN" sz="1800" dirty="0"/>
              <a:t>&gt;&gt;&gt; 5&lt;6&lt;8</a:t>
            </a:r>
            <a:endParaRPr lang="zh-CN" altLang="zh-CN" sz="1800" dirty="0"/>
          </a:p>
          <a:p>
            <a:pPr algn="l">
              <a:spcBef>
                <a:spcPts val="600"/>
              </a:spcBef>
            </a:pPr>
            <a:r>
              <a:rPr lang="en-US" altLang="zh-CN" sz="1800" dirty="0"/>
              <a:t>True</a:t>
            </a:r>
            <a:endParaRPr lang="zh-CN" altLang="zh-CN" sz="1800" dirty="0"/>
          </a:p>
          <a:p>
            <a:pPr algn="l">
              <a:spcBef>
                <a:spcPts val="600"/>
              </a:spcBef>
            </a:pPr>
            <a:r>
              <a:rPr lang="en-US" altLang="zh-CN" sz="1800" dirty="0"/>
              <a:t>&gt;&gt;&gt; 5&lt;6==8</a:t>
            </a:r>
            <a:endParaRPr lang="zh-CN" altLang="zh-CN" sz="1800" dirty="0"/>
          </a:p>
          <a:p>
            <a:pPr algn="l">
              <a:spcBef>
                <a:spcPts val="600"/>
              </a:spcBef>
            </a:pPr>
            <a:r>
              <a:rPr lang="en-US" altLang="zh-CN" sz="1800" dirty="0"/>
              <a:t>False</a:t>
            </a:r>
            <a:endParaRPr lang="zh-CN" altLang="zh-CN" sz="1800" dirty="0"/>
          </a:p>
          <a:p>
            <a:pPr algn="l">
              <a:spcBef>
                <a:spcPts val="600"/>
              </a:spcBef>
            </a:pPr>
            <a:r>
              <a:rPr lang="en-US" altLang="zh-CN" sz="1800" dirty="0"/>
              <a:t>&gt;&gt;&gt; 5&lt;6&gt;3</a:t>
            </a:r>
            <a:endParaRPr lang="zh-CN" altLang="zh-CN" sz="1800" dirty="0"/>
          </a:p>
          <a:p>
            <a:pPr algn="l">
              <a:spcBef>
                <a:spcPts val="600"/>
              </a:spcBef>
            </a:pPr>
            <a:r>
              <a:rPr lang="en-US" altLang="zh-CN" sz="1800" dirty="0"/>
              <a:t>True</a:t>
            </a:r>
            <a:endParaRPr lang="zh-CN" altLang="zh-CN" sz="1800" dirty="0"/>
          </a:p>
          <a:p>
            <a:pPr algn="l">
              <a:spcBef>
                <a:spcPts val="600"/>
              </a:spcBef>
            </a:pPr>
            <a:r>
              <a:rPr lang="en-US" altLang="zh-CN" sz="1800" dirty="0"/>
              <a:t>&gt;&gt;&gt; </a:t>
            </a:r>
            <a:endParaRPr lang="zh-CN" altLang="zh-CN" sz="1800" dirty="0"/>
          </a:p>
        </p:txBody>
      </p:sp>
    </p:spTree>
    <p:extLst>
      <p:ext uri="{BB962C8B-B14F-4D97-AF65-F5344CB8AC3E}">
        <p14:creationId xmlns:p14="http://schemas.microsoft.com/office/powerpoint/2010/main" val="3882461693"/>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2.3.3 </a:t>
            </a:r>
            <a:r>
              <a:rPr lang="zh-CN" altLang="zh-CN" dirty="0"/>
              <a:t>表达式</a:t>
            </a:r>
            <a:endParaRPr lang="zh-CN" altLang="en-US" dirty="0"/>
          </a:p>
        </p:txBody>
      </p:sp>
      <p:sp>
        <p:nvSpPr>
          <p:cNvPr id="3" name="内容占位符 2"/>
          <p:cNvSpPr>
            <a:spLocks noGrp="1"/>
          </p:cNvSpPr>
          <p:nvPr>
            <p:ph idx="1"/>
          </p:nvPr>
        </p:nvSpPr>
        <p:spPr>
          <a:xfrm>
            <a:off x="334434" y="1124745"/>
            <a:ext cx="11523135" cy="1512168"/>
          </a:xfrm>
        </p:spPr>
        <p:txBody>
          <a:bodyPr/>
          <a:lstStyle/>
          <a:p>
            <a:r>
              <a:rPr lang="zh-CN" altLang="zh-CN" dirty="0"/>
              <a:t>在</a:t>
            </a:r>
            <a:r>
              <a:rPr lang="en-US" altLang="zh-CN" dirty="0"/>
              <a:t>Python3</a:t>
            </a:r>
            <a:r>
              <a:rPr lang="zh-CN" altLang="zh-CN" dirty="0"/>
              <a:t>中，所有的字符串都是</a:t>
            </a:r>
            <a:r>
              <a:rPr lang="en-US" altLang="zh-CN" dirty="0">
                <a:solidFill>
                  <a:srgbClr val="FF0000"/>
                </a:solidFill>
              </a:rPr>
              <a:t>Unicode</a:t>
            </a:r>
            <a:r>
              <a:rPr lang="zh-CN" altLang="zh-CN" dirty="0">
                <a:solidFill>
                  <a:srgbClr val="FF0000"/>
                </a:solidFill>
              </a:rPr>
              <a:t>字符串</a:t>
            </a:r>
            <a:r>
              <a:rPr lang="zh-CN" altLang="zh-CN" dirty="0"/>
              <a:t>；对于单个字符的编码，可以通过</a:t>
            </a:r>
            <a:r>
              <a:rPr lang="en-US" altLang="zh-CN" dirty="0" err="1">
                <a:solidFill>
                  <a:srgbClr val="FF0000"/>
                </a:solidFill>
              </a:rPr>
              <a:t>ord</a:t>
            </a:r>
            <a:r>
              <a:rPr lang="en-US" altLang="zh-CN" dirty="0">
                <a:solidFill>
                  <a:srgbClr val="FF0000"/>
                </a:solidFill>
              </a:rPr>
              <a:t>()</a:t>
            </a:r>
            <a:r>
              <a:rPr lang="zh-CN" altLang="zh-CN" dirty="0">
                <a:solidFill>
                  <a:srgbClr val="FF0000"/>
                </a:solidFill>
              </a:rPr>
              <a:t>函数获取该字符的</a:t>
            </a:r>
            <a:r>
              <a:rPr lang="en-US" altLang="zh-CN" dirty="0">
                <a:solidFill>
                  <a:srgbClr val="FF0000"/>
                </a:solidFill>
              </a:rPr>
              <a:t>Unicode</a:t>
            </a:r>
            <a:r>
              <a:rPr lang="zh-CN" altLang="zh-CN" dirty="0">
                <a:solidFill>
                  <a:srgbClr val="FF0000"/>
                </a:solidFill>
              </a:rPr>
              <a:t>码</a:t>
            </a:r>
            <a:r>
              <a:rPr lang="zh-CN" altLang="zh-CN" dirty="0"/>
              <a:t>，通过</a:t>
            </a:r>
            <a:r>
              <a:rPr lang="en-US" altLang="zh-CN" dirty="0" err="1">
                <a:solidFill>
                  <a:srgbClr val="FF0000"/>
                </a:solidFill>
              </a:rPr>
              <a:t>chr</a:t>
            </a:r>
            <a:r>
              <a:rPr lang="en-US" altLang="zh-CN" dirty="0">
                <a:solidFill>
                  <a:srgbClr val="FF0000"/>
                </a:solidFill>
              </a:rPr>
              <a:t>()</a:t>
            </a:r>
            <a:r>
              <a:rPr lang="zh-CN" altLang="zh-CN" dirty="0">
                <a:solidFill>
                  <a:srgbClr val="FF0000"/>
                </a:solidFill>
              </a:rPr>
              <a:t>函数把编码转换为对应的字符</a:t>
            </a:r>
            <a:r>
              <a:rPr lang="zh-CN" altLang="zh-CN" dirty="0"/>
              <a:t>。</a:t>
            </a:r>
            <a:endParaRPr lang="zh-CN" altLang="en-US" dirty="0"/>
          </a:p>
        </p:txBody>
      </p:sp>
      <p:sp>
        <p:nvSpPr>
          <p:cNvPr id="4" name="矩形 3"/>
          <p:cNvSpPr/>
          <p:nvPr/>
        </p:nvSpPr>
        <p:spPr>
          <a:xfrm>
            <a:off x="3575720" y="2780583"/>
            <a:ext cx="3384376" cy="3277820"/>
          </a:xfrm>
          <a:prstGeom prst="rect">
            <a:avLst/>
          </a:prstGeom>
          <a:ln>
            <a:solidFill>
              <a:srgbClr val="00B050"/>
            </a:solidFill>
          </a:ln>
        </p:spPr>
        <p:txBody>
          <a:bodyPr wrap="square">
            <a:spAutoFit/>
          </a:bodyPr>
          <a:lstStyle/>
          <a:p>
            <a:pPr algn="l"/>
            <a:r>
              <a:rPr lang="en-US" altLang="zh-CN" sz="1800" dirty="0"/>
              <a:t>&gt;&gt;&gt; </a:t>
            </a:r>
            <a:r>
              <a:rPr lang="en-US" altLang="zh-CN" sz="1800" dirty="0" err="1"/>
              <a:t>ord</a:t>
            </a:r>
            <a:r>
              <a:rPr lang="en-US" altLang="zh-CN" sz="1800" dirty="0"/>
              <a:t>('a')</a:t>
            </a:r>
            <a:endParaRPr lang="zh-CN" altLang="zh-CN" sz="1800" dirty="0"/>
          </a:p>
          <a:p>
            <a:pPr algn="l"/>
            <a:r>
              <a:rPr lang="en-US" altLang="zh-CN" sz="1800" dirty="0"/>
              <a:t>97</a:t>
            </a:r>
            <a:endParaRPr lang="zh-CN" altLang="zh-CN" sz="1800" dirty="0"/>
          </a:p>
          <a:p>
            <a:pPr algn="l"/>
            <a:r>
              <a:rPr lang="en-US" altLang="zh-CN" sz="1800" dirty="0"/>
              <a:t>&gt;&gt;&gt; </a:t>
            </a:r>
            <a:r>
              <a:rPr lang="en-US" altLang="zh-CN" sz="1800" dirty="0" err="1"/>
              <a:t>chr</a:t>
            </a:r>
            <a:r>
              <a:rPr lang="en-US" altLang="zh-CN" sz="1800" dirty="0"/>
              <a:t>(97)  #</a:t>
            </a:r>
            <a:r>
              <a:rPr lang="zh-CN" altLang="zh-CN" sz="1800" dirty="0"/>
              <a:t>得到对应的字符</a:t>
            </a:r>
          </a:p>
          <a:p>
            <a:pPr algn="l"/>
            <a:r>
              <a:rPr lang="en-US" altLang="zh-CN" sz="1800" dirty="0"/>
              <a:t>'a'</a:t>
            </a:r>
            <a:endParaRPr lang="zh-CN" altLang="zh-CN" sz="1800" dirty="0"/>
          </a:p>
          <a:p>
            <a:pPr algn="l"/>
            <a:r>
              <a:rPr lang="en-US" altLang="zh-CN" sz="1800" dirty="0"/>
              <a:t>&gt;&gt;&gt; </a:t>
            </a:r>
            <a:r>
              <a:rPr lang="en-US" altLang="zh-CN" sz="1800" dirty="0" err="1"/>
              <a:t>ord</a:t>
            </a:r>
            <a:r>
              <a:rPr lang="en-US" altLang="zh-CN" sz="1800" dirty="0"/>
              <a:t>('</a:t>
            </a:r>
            <a:r>
              <a:rPr lang="zh-CN" altLang="zh-CN" sz="1800" dirty="0"/>
              <a:t>我</a:t>
            </a:r>
            <a:r>
              <a:rPr lang="en-US" altLang="zh-CN" sz="1800" dirty="0"/>
              <a:t>')</a:t>
            </a:r>
            <a:endParaRPr lang="zh-CN" altLang="zh-CN" sz="1800" dirty="0"/>
          </a:p>
          <a:p>
            <a:pPr algn="l"/>
            <a:r>
              <a:rPr lang="en-US" altLang="zh-CN" sz="1800" dirty="0"/>
              <a:t>25105</a:t>
            </a:r>
            <a:endParaRPr lang="zh-CN" altLang="zh-CN" sz="1800" dirty="0"/>
          </a:p>
          <a:p>
            <a:pPr algn="l"/>
            <a:r>
              <a:rPr lang="en-US" altLang="zh-CN" sz="1800" dirty="0"/>
              <a:t>&gt;&gt;&gt; </a:t>
            </a:r>
            <a:r>
              <a:rPr lang="en-US" altLang="zh-CN" sz="1800" dirty="0" err="1"/>
              <a:t>chr</a:t>
            </a:r>
            <a:r>
              <a:rPr lang="en-US" altLang="zh-CN" sz="1800" dirty="0"/>
              <a:t>(25105)</a:t>
            </a:r>
            <a:endParaRPr lang="zh-CN" altLang="zh-CN" sz="1800" dirty="0"/>
          </a:p>
          <a:p>
            <a:pPr algn="l"/>
            <a:r>
              <a:rPr lang="en-US" altLang="zh-CN" sz="1800" dirty="0"/>
              <a:t>'</a:t>
            </a:r>
            <a:r>
              <a:rPr lang="zh-CN" altLang="zh-CN" sz="1800" dirty="0"/>
              <a:t>我</a:t>
            </a:r>
            <a:r>
              <a:rPr lang="en-US" altLang="zh-CN" sz="1800" dirty="0"/>
              <a:t>'</a:t>
            </a:r>
            <a:endParaRPr lang="zh-CN" altLang="zh-CN" sz="1800" dirty="0"/>
          </a:p>
        </p:txBody>
      </p:sp>
    </p:spTree>
    <p:extLst>
      <p:ext uri="{BB962C8B-B14F-4D97-AF65-F5344CB8AC3E}">
        <p14:creationId xmlns:p14="http://schemas.microsoft.com/office/powerpoint/2010/main" val="694405491"/>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2.3.3 </a:t>
            </a:r>
            <a:r>
              <a:rPr lang="zh-CN" altLang="zh-CN" dirty="0"/>
              <a:t>表达式</a:t>
            </a:r>
            <a:endParaRPr lang="zh-CN" altLang="en-US" dirty="0"/>
          </a:p>
        </p:txBody>
      </p:sp>
      <p:sp>
        <p:nvSpPr>
          <p:cNvPr id="3" name="内容占位符 2"/>
          <p:cNvSpPr>
            <a:spLocks noGrp="1"/>
          </p:cNvSpPr>
          <p:nvPr>
            <p:ph idx="1"/>
          </p:nvPr>
        </p:nvSpPr>
        <p:spPr>
          <a:xfrm>
            <a:off x="318058" y="1484784"/>
            <a:ext cx="11523135" cy="2448272"/>
          </a:xfrm>
        </p:spPr>
        <p:txBody>
          <a:bodyPr>
            <a:normAutofit/>
          </a:bodyPr>
          <a:lstStyle/>
          <a:p>
            <a:r>
              <a:rPr lang="en-US" altLang="zh-CN" dirty="0"/>
              <a:t>Unicode-</a:t>
            </a:r>
            <a:r>
              <a:rPr lang="zh-CN" altLang="en-US" dirty="0"/>
              <a:t>字符集，为每个字符分配唯一的</a:t>
            </a:r>
            <a:r>
              <a:rPr lang="en-US" altLang="zh-CN" dirty="0"/>
              <a:t>id</a:t>
            </a:r>
            <a:r>
              <a:rPr lang="zh-CN" altLang="en-US" dirty="0"/>
              <a:t>（或者称码位）。</a:t>
            </a:r>
            <a:endParaRPr lang="en-US" altLang="zh-CN" dirty="0"/>
          </a:p>
          <a:p>
            <a:r>
              <a:rPr lang="en-US" altLang="zh-CN" dirty="0"/>
              <a:t>utf-8</a:t>
            </a:r>
            <a:r>
              <a:rPr lang="zh-CN" altLang="en-US" dirty="0"/>
              <a:t>：编码规则，负责把每个字符的</a:t>
            </a:r>
            <a:r>
              <a:rPr lang="en-US" altLang="zh-CN" dirty="0"/>
              <a:t>id</a:t>
            </a:r>
            <a:r>
              <a:rPr lang="zh-CN" altLang="en-US" dirty="0"/>
              <a:t>转换为二进制</a:t>
            </a:r>
            <a:r>
              <a:rPr lang="zh-CN" altLang="en-US" b="0" i="0" dirty="0">
                <a:solidFill>
                  <a:srgbClr val="121212"/>
                </a:solidFill>
                <a:effectLst/>
                <a:latin typeface="-apple-system"/>
              </a:rPr>
              <a:t>编码，一个码位占</a:t>
            </a:r>
            <a:r>
              <a:rPr lang="en-US" altLang="zh-CN" b="0" i="0" dirty="0">
                <a:solidFill>
                  <a:srgbClr val="121212"/>
                </a:solidFill>
                <a:effectLst/>
                <a:latin typeface="-apple-system"/>
              </a:rPr>
              <a:t>1-4</a:t>
            </a:r>
            <a:r>
              <a:rPr lang="zh-CN" altLang="en-US" b="0" i="0" dirty="0">
                <a:solidFill>
                  <a:srgbClr val="121212"/>
                </a:solidFill>
                <a:effectLst/>
                <a:latin typeface="-apple-system"/>
              </a:rPr>
              <a:t>个字节。</a:t>
            </a:r>
            <a:endParaRPr lang="en-US" altLang="zh-CN" b="0" i="0" dirty="0">
              <a:solidFill>
                <a:srgbClr val="121212"/>
              </a:solidFill>
              <a:effectLst/>
              <a:latin typeface="-apple-system"/>
            </a:endParaRPr>
          </a:p>
          <a:p>
            <a:r>
              <a:rPr lang="zh-CN" altLang="en-US" dirty="0">
                <a:solidFill>
                  <a:srgbClr val="121212"/>
                </a:solidFill>
                <a:latin typeface="-apple-system"/>
              </a:rPr>
              <a:t>还有</a:t>
            </a:r>
            <a:r>
              <a:rPr lang="en-US" altLang="zh-CN" dirty="0">
                <a:solidFill>
                  <a:srgbClr val="121212"/>
                </a:solidFill>
                <a:latin typeface="-apple-system"/>
              </a:rPr>
              <a:t>utf-16</a:t>
            </a:r>
            <a:r>
              <a:rPr lang="zh-CN" altLang="en-US" dirty="0">
                <a:solidFill>
                  <a:srgbClr val="121212"/>
                </a:solidFill>
                <a:latin typeface="-apple-system"/>
              </a:rPr>
              <a:t>、</a:t>
            </a:r>
            <a:r>
              <a:rPr lang="en-US" altLang="zh-CN" dirty="0">
                <a:solidFill>
                  <a:srgbClr val="121212"/>
                </a:solidFill>
                <a:latin typeface="-apple-system"/>
              </a:rPr>
              <a:t>utf-32</a:t>
            </a:r>
            <a:r>
              <a:rPr lang="zh-CN" altLang="en-US" dirty="0">
                <a:solidFill>
                  <a:srgbClr val="121212"/>
                </a:solidFill>
                <a:latin typeface="-apple-system"/>
              </a:rPr>
              <a:t>等等。</a:t>
            </a:r>
            <a:endParaRPr lang="zh-CN" altLang="zh-CN" dirty="0"/>
          </a:p>
        </p:txBody>
      </p:sp>
    </p:spTree>
    <p:extLst>
      <p:ext uri="{BB962C8B-B14F-4D97-AF65-F5344CB8AC3E}">
        <p14:creationId xmlns:p14="http://schemas.microsoft.com/office/powerpoint/2010/main" val="73491367"/>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2.3.3 </a:t>
            </a:r>
            <a:r>
              <a:rPr lang="zh-CN" altLang="zh-CN" dirty="0"/>
              <a:t>表达式</a:t>
            </a:r>
            <a:endParaRPr lang="zh-CN" altLang="en-US" dirty="0"/>
          </a:p>
        </p:txBody>
      </p:sp>
      <p:sp>
        <p:nvSpPr>
          <p:cNvPr id="3" name="内容占位符 2"/>
          <p:cNvSpPr>
            <a:spLocks noGrp="1"/>
          </p:cNvSpPr>
          <p:nvPr>
            <p:ph idx="1"/>
          </p:nvPr>
        </p:nvSpPr>
        <p:spPr>
          <a:xfrm>
            <a:off x="334434" y="1124745"/>
            <a:ext cx="11523135" cy="1080120"/>
          </a:xfrm>
        </p:spPr>
        <p:txBody>
          <a:bodyPr/>
          <a:lstStyle/>
          <a:p>
            <a:r>
              <a:rPr lang="zh-CN" altLang="zh-CN" dirty="0"/>
              <a:t>对于字符串的比较，是通过从左到右依次比较每个字符的编码的大小来得到字符串的大小，直到找到一个不同的字符为止。</a:t>
            </a:r>
            <a:endParaRPr lang="zh-CN" altLang="en-US" dirty="0"/>
          </a:p>
        </p:txBody>
      </p:sp>
      <p:sp>
        <p:nvSpPr>
          <p:cNvPr id="4" name="矩形 3"/>
          <p:cNvSpPr/>
          <p:nvPr/>
        </p:nvSpPr>
        <p:spPr>
          <a:xfrm>
            <a:off x="983432" y="2636912"/>
            <a:ext cx="2016224" cy="2446824"/>
          </a:xfrm>
          <a:prstGeom prst="rect">
            <a:avLst/>
          </a:prstGeom>
          <a:ln>
            <a:solidFill>
              <a:srgbClr val="00B050"/>
            </a:solidFill>
          </a:ln>
        </p:spPr>
        <p:txBody>
          <a:bodyPr wrap="square">
            <a:spAutoFit/>
          </a:bodyPr>
          <a:lstStyle/>
          <a:p>
            <a:pPr algn="l"/>
            <a:r>
              <a:rPr lang="en-US" altLang="zh-CN" sz="1800" dirty="0"/>
              <a:t>&gt;&gt;&gt; </a:t>
            </a:r>
            <a:r>
              <a:rPr lang="en-US" altLang="zh-CN" sz="1800" dirty="0" err="1"/>
              <a:t>ord</a:t>
            </a:r>
            <a:r>
              <a:rPr lang="en-US" altLang="zh-CN" sz="1800" dirty="0"/>
              <a:t>('a')</a:t>
            </a:r>
            <a:endParaRPr lang="zh-CN" altLang="zh-CN" sz="1800" dirty="0"/>
          </a:p>
          <a:p>
            <a:pPr algn="l"/>
            <a:r>
              <a:rPr lang="en-US" altLang="zh-CN" sz="1800" dirty="0"/>
              <a:t>97</a:t>
            </a:r>
            <a:endParaRPr lang="zh-CN" altLang="zh-CN" sz="1800" dirty="0"/>
          </a:p>
          <a:p>
            <a:pPr algn="l"/>
            <a:r>
              <a:rPr lang="en-US" altLang="zh-CN" sz="1800" dirty="0"/>
              <a:t>&gt;&gt;&gt; </a:t>
            </a:r>
            <a:r>
              <a:rPr lang="en-US" altLang="zh-CN" sz="1800" dirty="0" err="1"/>
              <a:t>ord</a:t>
            </a:r>
            <a:r>
              <a:rPr lang="en-US" altLang="zh-CN" sz="1800" dirty="0"/>
              <a:t>('A')</a:t>
            </a:r>
            <a:endParaRPr lang="zh-CN" altLang="zh-CN" sz="1800" dirty="0"/>
          </a:p>
          <a:p>
            <a:pPr algn="l"/>
            <a:r>
              <a:rPr lang="en-US" altLang="zh-CN" sz="1800" dirty="0"/>
              <a:t>65</a:t>
            </a:r>
            <a:endParaRPr lang="zh-CN" altLang="zh-CN" sz="1800" dirty="0"/>
          </a:p>
          <a:p>
            <a:pPr algn="l"/>
            <a:r>
              <a:rPr lang="en-US" altLang="zh-CN" sz="1800" dirty="0"/>
              <a:t>&gt;&gt;&gt; </a:t>
            </a:r>
            <a:r>
              <a:rPr lang="en-US" altLang="zh-CN" sz="1800" dirty="0" err="1"/>
              <a:t>ord</a:t>
            </a:r>
            <a:r>
              <a:rPr lang="en-US" altLang="zh-CN" sz="1800" dirty="0"/>
              <a:t>('</a:t>
            </a:r>
            <a:r>
              <a:rPr lang="zh-CN" altLang="zh-CN" sz="1800" dirty="0"/>
              <a:t>我</a:t>
            </a:r>
            <a:r>
              <a:rPr lang="en-US" altLang="zh-CN" sz="1800" dirty="0"/>
              <a:t>')</a:t>
            </a:r>
            <a:endParaRPr lang="zh-CN" altLang="zh-CN" sz="1800" dirty="0"/>
          </a:p>
          <a:p>
            <a:pPr algn="l"/>
            <a:r>
              <a:rPr lang="en-US" altLang="zh-CN" sz="1800" dirty="0"/>
              <a:t>25105</a:t>
            </a:r>
            <a:endParaRPr lang="zh-CN" altLang="zh-CN" sz="1800" dirty="0"/>
          </a:p>
        </p:txBody>
      </p:sp>
      <p:sp>
        <p:nvSpPr>
          <p:cNvPr id="5" name="矩形 4"/>
          <p:cNvSpPr/>
          <p:nvPr/>
        </p:nvSpPr>
        <p:spPr>
          <a:xfrm>
            <a:off x="4583832" y="2998550"/>
            <a:ext cx="2386166" cy="861774"/>
          </a:xfrm>
          <a:prstGeom prst="rect">
            <a:avLst/>
          </a:prstGeom>
        </p:spPr>
        <p:txBody>
          <a:bodyPr wrap="none">
            <a:spAutoFit/>
          </a:bodyPr>
          <a:lstStyle/>
          <a:p>
            <a:pPr algn="l"/>
            <a:r>
              <a:rPr lang="en-US" altLang="zh-CN" sz="2000" dirty="0"/>
              <a:t>'a'&gt;'A'</a:t>
            </a:r>
            <a:r>
              <a:rPr lang="zh-CN" altLang="zh-CN" sz="2000" dirty="0"/>
              <a:t>的结果为</a:t>
            </a:r>
            <a:r>
              <a:rPr lang="en-US" altLang="zh-CN" sz="2000" dirty="0"/>
              <a:t>True</a:t>
            </a:r>
          </a:p>
          <a:p>
            <a:pPr algn="l"/>
            <a:r>
              <a:rPr lang="en-US" altLang="zh-CN" sz="2000" dirty="0"/>
              <a:t>'a'&lt;'</a:t>
            </a:r>
            <a:r>
              <a:rPr lang="zh-CN" altLang="zh-CN" sz="2000" dirty="0"/>
              <a:t>我</a:t>
            </a:r>
            <a:r>
              <a:rPr lang="en-US" altLang="zh-CN" sz="2000" dirty="0"/>
              <a:t>'</a:t>
            </a:r>
            <a:r>
              <a:rPr lang="zh-CN" altLang="zh-CN" sz="2000" dirty="0"/>
              <a:t>的结果为</a:t>
            </a:r>
            <a:r>
              <a:rPr lang="en-US" altLang="zh-CN" sz="2000" dirty="0"/>
              <a:t>True</a:t>
            </a:r>
            <a:endParaRPr lang="zh-CN" altLang="zh-CN" sz="2000" dirty="0"/>
          </a:p>
        </p:txBody>
      </p:sp>
    </p:spTree>
    <p:extLst>
      <p:ext uri="{BB962C8B-B14F-4D97-AF65-F5344CB8AC3E}">
        <p14:creationId xmlns:p14="http://schemas.microsoft.com/office/powerpoint/2010/main" val="295597383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2.1.1 </a:t>
            </a:r>
            <a:r>
              <a:rPr lang="zh-CN" altLang="zh-CN" dirty="0"/>
              <a:t>数据的输入</a:t>
            </a:r>
            <a:endParaRPr lang="zh-CN" altLang="en-US" dirty="0"/>
          </a:p>
        </p:txBody>
      </p:sp>
      <p:sp>
        <p:nvSpPr>
          <p:cNvPr id="3" name="内容占位符 2"/>
          <p:cNvSpPr>
            <a:spLocks noGrp="1"/>
          </p:cNvSpPr>
          <p:nvPr>
            <p:ph idx="1"/>
          </p:nvPr>
        </p:nvSpPr>
        <p:spPr/>
        <p:txBody>
          <a:bodyPr/>
          <a:lstStyle/>
          <a:p>
            <a:r>
              <a:rPr lang="zh-CN" altLang="zh-CN" dirty="0"/>
              <a:t>既然</a:t>
            </a:r>
            <a:r>
              <a:rPr lang="en-US" altLang="zh-CN" dirty="0"/>
              <a:t>input()</a:t>
            </a:r>
            <a:r>
              <a:rPr lang="zh-CN" altLang="zh-CN" dirty="0"/>
              <a:t>函数得到的结果</a:t>
            </a:r>
            <a:r>
              <a:rPr lang="zh-CN" altLang="en-US" dirty="0"/>
              <a:t>都</a:t>
            </a:r>
            <a:r>
              <a:rPr lang="zh-CN" altLang="zh-CN" dirty="0"/>
              <a:t>是字符串，那么</a:t>
            </a:r>
            <a:r>
              <a:rPr lang="zh-CN" altLang="en-US" dirty="0"/>
              <a:t>如何得到</a:t>
            </a:r>
            <a:r>
              <a:rPr lang="zh-CN" altLang="zh-CN" dirty="0"/>
              <a:t>其他类型的数据？</a:t>
            </a:r>
            <a:endParaRPr lang="en-US" altLang="zh-CN" dirty="0"/>
          </a:p>
          <a:p>
            <a:r>
              <a:rPr lang="zh-CN" altLang="zh-CN" dirty="0"/>
              <a:t>为了说明这个问题，我们先来介绍一下函数</a:t>
            </a:r>
            <a:r>
              <a:rPr lang="en-US" altLang="zh-CN" dirty="0" err="1"/>
              <a:t>int</a:t>
            </a:r>
            <a:r>
              <a:rPr lang="en-US" altLang="zh-CN" dirty="0"/>
              <a:t>()</a:t>
            </a:r>
            <a:r>
              <a:rPr lang="zh-CN" altLang="zh-CN" dirty="0"/>
              <a:t>、</a:t>
            </a:r>
            <a:r>
              <a:rPr lang="en-US" altLang="zh-CN" dirty="0"/>
              <a:t>float()</a:t>
            </a:r>
            <a:r>
              <a:rPr lang="zh-CN" altLang="zh-CN" dirty="0"/>
              <a:t>、</a:t>
            </a:r>
            <a:r>
              <a:rPr lang="en-US" altLang="zh-CN" dirty="0" err="1"/>
              <a:t>eval</a:t>
            </a:r>
            <a:r>
              <a:rPr lang="en-US" altLang="zh-CN" dirty="0"/>
              <a:t>()</a:t>
            </a:r>
            <a:r>
              <a:rPr lang="zh-CN" altLang="zh-CN" dirty="0"/>
              <a:t>的功能和用法。</a:t>
            </a:r>
          </a:p>
        </p:txBody>
      </p:sp>
    </p:spTree>
    <p:extLst>
      <p:ext uri="{BB962C8B-B14F-4D97-AF65-F5344CB8AC3E}">
        <p14:creationId xmlns:p14="http://schemas.microsoft.com/office/powerpoint/2010/main" val="2682127947"/>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2.3.3 </a:t>
            </a:r>
            <a:r>
              <a:rPr lang="zh-CN" altLang="zh-CN" dirty="0"/>
              <a:t>表达式</a:t>
            </a:r>
            <a:endParaRPr lang="zh-CN" altLang="en-US" dirty="0"/>
          </a:p>
        </p:txBody>
      </p:sp>
      <p:sp>
        <p:nvSpPr>
          <p:cNvPr id="3" name="内容占位符 2"/>
          <p:cNvSpPr>
            <a:spLocks noGrp="1"/>
          </p:cNvSpPr>
          <p:nvPr>
            <p:ph idx="1"/>
          </p:nvPr>
        </p:nvSpPr>
        <p:spPr>
          <a:xfrm>
            <a:off x="263352" y="1268760"/>
            <a:ext cx="11523135" cy="4176464"/>
          </a:xfrm>
        </p:spPr>
        <p:txBody>
          <a:bodyPr>
            <a:normAutofit/>
          </a:bodyPr>
          <a:lstStyle/>
          <a:p>
            <a:r>
              <a:rPr lang="zh-CN" altLang="zh-CN" dirty="0"/>
              <a:t>在</a:t>
            </a:r>
            <a:r>
              <a:rPr lang="en-US" altLang="zh-CN" dirty="0"/>
              <a:t>ASCII</a:t>
            </a:r>
            <a:r>
              <a:rPr lang="zh-CN" altLang="zh-CN" dirty="0"/>
              <a:t>编码中：</a:t>
            </a:r>
          </a:p>
          <a:p>
            <a:pPr lvl="1"/>
            <a:r>
              <a:rPr lang="zh-CN" altLang="zh-CN" dirty="0">
                <a:solidFill>
                  <a:srgbClr val="FF0000"/>
                </a:solidFill>
              </a:rPr>
              <a:t>数字的</a:t>
            </a:r>
            <a:r>
              <a:rPr lang="en-US" altLang="zh-CN" dirty="0">
                <a:solidFill>
                  <a:srgbClr val="FF0000"/>
                </a:solidFill>
              </a:rPr>
              <a:t>ASCII</a:t>
            </a:r>
            <a:r>
              <a:rPr lang="zh-CN" altLang="zh-CN" dirty="0">
                <a:solidFill>
                  <a:srgbClr val="FF0000"/>
                </a:solidFill>
              </a:rPr>
              <a:t>编码</a:t>
            </a:r>
            <a:r>
              <a:rPr lang="en-US" altLang="zh-CN" dirty="0">
                <a:solidFill>
                  <a:srgbClr val="FF0000"/>
                </a:solidFill>
              </a:rPr>
              <a:t>&lt;</a:t>
            </a:r>
            <a:r>
              <a:rPr lang="zh-CN" altLang="zh-CN" dirty="0">
                <a:solidFill>
                  <a:srgbClr val="FF0000"/>
                </a:solidFill>
              </a:rPr>
              <a:t>大写字母的</a:t>
            </a:r>
            <a:r>
              <a:rPr lang="en-US" altLang="zh-CN" dirty="0">
                <a:solidFill>
                  <a:srgbClr val="FF0000"/>
                </a:solidFill>
              </a:rPr>
              <a:t>ASCII</a:t>
            </a:r>
            <a:r>
              <a:rPr lang="zh-CN" altLang="zh-CN" dirty="0">
                <a:solidFill>
                  <a:srgbClr val="FF0000"/>
                </a:solidFill>
              </a:rPr>
              <a:t>编码</a:t>
            </a:r>
            <a:r>
              <a:rPr lang="en-US" altLang="zh-CN" dirty="0">
                <a:solidFill>
                  <a:srgbClr val="FF0000"/>
                </a:solidFill>
              </a:rPr>
              <a:t>&lt;</a:t>
            </a:r>
            <a:r>
              <a:rPr lang="zh-CN" altLang="zh-CN" dirty="0">
                <a:solidFill>
                  <a:srgbClr val="FF0000"/>
                </a:solidFill>
              </a:rPr>
              <a:t>小写字母的</a:t>
            </a:r>
            <a:r>
              <a:rPr lang="en-US" altLang="zh-CN" dirty="0">
                <a:solidFill>
                  <a:srgbClr val="FF0000"/>
                </a:solidFill>
              </a:rPr>
              <a:t>ASCII</a:t>
            </a:r>
            <a:r>
              <a:rPr lang="zh-CN" altLang="zh-CN" dirty="0">
                <a:solidFill>
                  <a:srgbClr val="FF0000"/>
                </a:solidFill>
              </a:rPr>
              <a:t>编码</a:t>
            </a:r>
          </a:p>
          <a:p>
            <a:r>
              <a:rPr lang="zh-CN" altLang="zh-CN" dirty="0"/>
              <a:t>而在数字当中，数字</a:t>
            </a:r>
            <a:r>
              <a:rPr lang="en-US" altLang="zh-CN" dirty="0"/>
              <a:t>0</a:t>
            </a:r>
            <a:r>
              <a:rPr lang="zh-CN" altLang="zh-CN" dirty="0"/>
              <a:t>比数字</a:t>
            </a:r>
            <a:r>
              <a:rPr lang="en-US" altLang="zh-CN" dirty="0"/>
              <a:t>9</a:t>
            </a:r>
            <a:r>
              <a:rPr lang="zh-CN" altLang="zh-CN" dirty="0"/>
              <a:t>要小，并按</a:t>
            </a:r>
            <a:r>
              <a:rPr lang="en-US" altLang="zh-CN" dirty="0"/>
              <a:t>0</a:t>
            </a:r>
            <a:r>
              <a:rPr lang="zh-CN" altLang="zh-CN" dirty="0"/>
              <a:t>到</a:t>
            </a:r>
            <a:r>
              <a:rPr lang="en-US" altLang="zh-CN" dirty="0"/>
              <a:t>9</a:t>
            </a:r>
            <a:r>
              <a:rPr lang="zh-CN" altLang="zh-CN" dirty="0"/>
              <a:t>顺序递增；在大写字母当中，字母</a:t>
            </a:r>
            <a:r>
              <a:rPr lang="en-US" altLang="zh-CN" dirty="0"/>
              <a:t>A</a:t>
            </a:r>
            <a:r>
              <a:rPr lang="zh-CN" altLang="zh-CN" dirty="0"/>
              <a:t>比字母</a:t>
            </a:r>
            <a:r>
              <a:rPr lang="en-US" altLang="zh-CN" dirty="0"/>
              <a:t>Z</a:t>
            </a:r>
            <a:r>
              <a:rPr lang="zh-CN" altLang="zh-CN" dirty="0"/>
              <a:t>要小，并按</a:t>
            </a:r>
            <a:r>
              <a:rPr lang="en-US" altLang="zh-CN" dirty="0"/>
              <a:t>A</a:t>
            </a:r>
            <a:r>
              <a:rPr lang="zh-CN" altLang="zh-CN" dirty="0"/>
              <a:t>到</a:t>
            </a:r>
            <a:r>
              <a:rPr lang="en-US" altLang="zh-CN" dirty="0"/>
              <a:t>Z</a:t>
            </a:r>
            <a:r>
              <a:rPr lang="zh-CN" altLang="zh-CN" dirty="0"/>
              <a:t>顺序递增；在小写字母当中，字母</a:t>
            </a:r>
            <a:r>
              <a:rPr lang="en-US" altLang="zh-CN" dirty="0"/>
              <a:t>a</a:t>
            </a:r>
            <a:r>
              <a:rPr lang="zh-CN" altLang="zh-CN" dirty="0"/>
              <a:t>比字母</a:t>
            </a:r>
            <a:r>
              <a:rPr lang="en-US" altLang="zh-CN" dirty="0"/>
              <a:t>z</a:t>
            </a:r>
            <a:r>
              <a:rPr lang="zh-CN" altLang="zh-CN" dirty="0"/>
              <a:t>要小，并按</a:t>
            </a:r>
            <a:r>
              <a:rPr lang="en-US" altLang="zh-CN" dirty="0"/>
              <a:t>a</a:t>
            </a:r>
            <a:r>
              <a:rPr lang="zh-CN" altLang="zh-CN" dirty="0"/>
              <a:t>到</a:t>
            </a:r>
            <a:r>
              <a:rPr lang="en-US" altLang="zh-CN" dirty="0"/>
              <a:t>z</a:t>
            </a:r>
            <a:r>
              <a:rPr lang="zh-CN" altLang="zh-CN" dirty="0"/>
              <a:t>顺序递增。</a:t>
            </a:r>
            <a:endParaRPr lang="en-US" altLang="zh-CN" dirty="0"/>
          </a:p>
          <a:p>
            <a:r>
              <a:rPr lang="en-US" altLang="zh-CN" dirty="0"/>
              <a:t>Python</a:t>
            </a:r>
            <a:r>
              <a:rPr lang="zh-CN" altLang="en-US" dirty="0"/>
              <a:t>中比较的是字符的</a:t>
            </a:r>
            <a:r>
              <a:rPr lang="en-US" altLang="zh-CN" dirty="0">
                <a:solidFill>
                  <a:srgbClr val="FF0000"/>
                </a:solidFill>
              </a:rPr>
              <a:t>Unicode</a:t>
            </a:r>
            <a:r>
              <a:rPr lang="zh-CN" altLang="en-US" dirty="0">
                <a:solidFill>
                  <a:srgbClr val="FF0000"/>
                </a:solidFill>
              </a:rPr>
              <a:t>码</a:t>
            </a:r>
            <a:r>
              <a:rPr lang="zh-CN" altLang="en-US" dirty="0"/>
              <a:t>，其中也包括</a:t>
            </a:r>
            <a:r>
              <a:rPr lang="en-US" altLang="zh-CN" dirty="0"/>
              <a:t>ASCII</a:t>
            </a:r>
            <a:r>
              <a:rPr lang="zh-CN" altLang="zh-CN" dirty="0"/>
              <a:t>码</a:t>
            </a:r>
            <a:r>
              <a:rPr lang="zh-CN" altLang="en-US" dirty="0"/>
              <a:t>。</a:t>
            </a:r>
            <a:endParaRPr lang="en-US" altLang="zh-CN" dirty="0"/>
          </a:p>
        </p:txBody>
      </p:sp>
    </p:spTree>
    <p:extLst>
      <p:ext uri="{BB962C8B-B14F-4D97-AF65-F5344CB8AC3E}">
        <p14:creationId xmlns:p14="http://schemas.microsoft.com/office/powerpoint/2010/main" val="2418732034"/>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2.3.3 </a:t>
            </a:r>
            <a:r>
              <a:rPr lang="zh-CN" altLang="zh-CN" dirty="0"/>
              <a:t>表达式</a:t>
            </a:r>
            <a:endParaRPr lang="zh-CN" altLang="en-US" dirty="0"/>
          </a:p>
        </p:txBody>
      </p:sp>
      <p:sp>
        <p:nvSpPr>
          <p:cNvPr id="3" name="内容占位符 2"/>
          <p:cNvSpPr>
            <a:spLocks noGrp="1"/>
          </p:cNvSpPr>
          <p:nvPr>
            <p:ph idx="1"/>
          </p:nvPr>
        </p:nvSpPr>
        <p:spPr>
          <a:xfrm>
            <a:off x="1234996" y="1421509"/>
            <a:ext cx="9541524" cy="1008112"/>
          </a:xfrm>
        </p:spPr>
        <p:txBody>
          <a:bodyPr>
            <a:normAutofit/>
          </a:bodyPr>
          <a:lstStyle/>
          <a:p>
            <a:endParaRPr lang="zh-CN" altLang="en-US" dirty="0"/>
          </a:p>
        </p:txBody>
      </p:sp>
    </p:spTree>
    <p:extLst>
      <p:ext uri="{BB962C8B-B14F-4D97-AF65-F5344CB8AC3E}">
        <p14:creationId xmlns:p14="http://schemas.microsoft.com/office/powerpoint/2010/main" val="3681456021"/>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2.3.3 </a:t>
            </a:r>
            <a:r>
              <a:rPr lang="zh-CN" altLang="zh-CN" dirty="0"/>
              <a:t>表达式</a:t>
            </a:r>
            <a:endParaRPr lang="zh-CN" altLang="en-US" dirty="0"/>
          </a:p>
        </p:txBody>
      </p:sp>
      <p:sp>
        <p:nvSpPr>
          <p:cNvPr id="3" name="内容占位符 2"/>
          <p:cNvSpPr>
            <a:spLocks noGrp="1"/>
          </p:cNvSpPr>
          <p:nvPr>
            <p:ph idx="1"/>
          </p:nvPr>
        </p:nvSpPr>
        <p:spPr>
          <a:xfrm>
            <a:off x="162160" y="2950564"/>
            <a:ext cx="5317920" cy="2680558"/>
          </a:xfrm>
        </p:spPr>
        <p:txBody>
          <a:bodyPr>
            <a:normAutofit/>
          </a:bodyPr>
          <a:lstStyle/>
          <a:p>
            <a:pPr algn="just"/>
            <a:r>
              <a:rPr lang="zh-CN" altLang="zh-CN" dirty="0"/>
              <a:t>但是以下表达式会出错。列表中第一个元素一个是数字</a:t>
            </a:r>
            <a:r>
              <a:rPr lang="en-US" altLang="zh-CN" dirty="0"/>
              <a:t>1</a:t>
            </a:r>
            <a:r>
              <a:rPr lang="zh-CN" altLang="zh-CN" dirty="0"/>
              <a:t>，一个是字符串</a:t>
            </a:r>
            <a:r>
              <a:rPr lang="en-US" altLang="zh-CN" dirty="0"/>
              <a:t>'a'</a:t>
            </a:r>
            <a:r>
              <a:rPr lang="zh-CN" altLang="zh-CN" dirty="0"/>
              <a:t>，而字符串和数字属于不可比较大小，这样会触发</a:t>
            </a:r>
            <a:r>
              <a:rPr lang="en-US" altLang="zh-CN" dirty="0" err="1"/>
              <a:t>TypeError</a:t>
            </a:r>
            <a:r>
              <a:rPr lang="zh-CN" altLang="zh-CN" dirty="0"/>
              <a:t>异常。</a:t>
            </a:r>
            <a:endParaRPr lang="zh-CN" altLang="en-US" dirty="0"/>
          </a:p>
        </p:txBody>
      </p:sp>
      <p:sp>
        <p:nvSpPr>
          <p:cNvPr id="4" name="矩形 3"/>
          <p:cNvSpPr/>
          <p:nvPr/>
        </p:nvSpPr>
        <p:spPr>
          <a:xfrm>
            <a:off x="5879976" y="1196752"/>
            <a:ext cx="5976664" cy="2031325"/>
          </a:xfrm>
          <a:prstGeom prst="rect">
            <a:avLst/>
          </a:prstGeom>
          <a:ln>
            <a:solidFill>
              <a:srgbClr val="00B050"/>
            </a:solidFill>
          </a:ln>
        </p:spPr>
        <p:txBody>
          <a:bodyPr wrap="square">
            <a:spAutoFit/>
          </a:bodyPr>
          <a:lstStyle/>
          <a:p>
            <a:pPr algn="l"/>
            <a:r>
              <a:rPr lang="en-US" altLang="zh-CN" sz="1800" dirty="0"/>
              <a:t>&gt;&gt;&gt; [1,2,3]&gt;['</a:t>
            </a:r>
            <a:r>
              <a:rPr lang="en-US" altLang="zh-CN" sz="1800" dirty="0" err="1"/>
              <a:t>a','b</a:t>
            </a:r>
            <a:r>
              <a:rPr lang="en-US" altLang="zh-CN" sz="1800" dirty="0"/>
              <a:t>']</a:t>
            </a:r>
            <a:endParaRPr lang="zh-CN" altLang="zh-CN" sz="1800" dirty="0"/>
          </a:p>
          <a:p>
            <a:pPr algn="l"/>
            <a:r>
              <a:rPr lang="en-US" altLang="zh-CN" sz="1800" dirty="0" err="1"/>
              <a:t>Traceback</a:t>
            </a:r>
            <a:r>
              <a:rPr lang="en-US" altLang="zh-CN" sz="1800" dirty="0"/>
              <a:t> (most recent call last):</a:t>
            </a:r>
            <a:endParaRPr lang="zh-CN" altLang="zh-CN" sz="1800" dirty="0"/>
          </a:p>
          <a:p>
            <a:pPr algn="l"/>
            <a:r>
              <a:rPr lang="en-US" altLang="zh-CN" sz="1800" dirty="0"/>
              <a:t>  File "&lt;pyshell#55&gt;", line 1, in &lt;module&gt;</a:t>
            </a:r>
            <a:endParaRPr lang="zh-CN" altLang="zh-CN" sz="1800" dirty="0"/>
          </a:p>
          <a:p>
            <a:pPr algn="l"/>
            <a:r>
              <a:rPr lang="en-US" altLang="zh-CN" sz="1800" dirty="0"/>
              <a:t>    [1,2,3]&gt;['</a:t>
            </a:r>
            <a:r>
              <a:rPr lang="en-US" altLang="zh-CN" sz="1800" dirty="0" err="1"/>
              <a:t>a','b</a:t>
            </a:r>
            <a:r>
              <a:rPr lang="en-US" altLang="zh-CN" sz="1800" dirty="0"/>
              <a:t>']</a:t>
            </a:r>
            <a:endParaRPr lang="zh-CN" altLang="zh-CN" sz="1800" dirty="0"/>
          </a:p>
          <a:p>
            <a:pPr algn="l"/>
            <a:r>
              <a:rPr lang="en-US" altLang="zh-CN" sz="1800" dirty="0" err="1"/>
              <a:t>TypeError</a:t>
            </a:r>
            <a:r>
              <a:rPr lang="en-US" altLang="zh-CN" sz="1800" dirty="0"/>
              <a:t>: '&gt;' not supported between instances of '</a:t>
            </a:r>
            <a:r>
              <a:rPr lang="en-US" altLang="zh-CN" sz="1800" dirty="0" err="1"/>
              <a:t>int</a:t>
            </a:r>
            <a:r>
              <a:rPr lang="en-US" altLang="zh-CN" sz="1800" dirty="0"/>
              <a:t>' and '</a:t>
            </a:r>
            <a:r>
              <a:rPr lang="en-US" altLang="zh-CN" sz="1800" dirty="0" err="1"/>
              <a:t>str</a:t>
            </a:r>
            <a:r>
              <a:rPr lang="en-US" altLang="zh-CN" sz="1800" dirty="0"/>
              <a:t>'</a:t>
            </a:r>
            <a:endParaRPr lang="zh-CN" altLang="zh-CN" sz="1800" dirty="0"/>
          </a:p>
        </p:txBody>
      </p:sp>
      <p:sp>
        <p:nvSpPr>
          <p:cNvPr id="7" name="矩形 6"/>
          <p:cNvSpPr/>
          <p:nvPr/>
        </p:nvSpPr>
        <p:spPr>
          <a:xfrm>
            <a:off x="5879976" y="3599797"/>
            <a:ext cx="5976664" cy="2031325"/>
          </a:xfrm>
          <a:prstGeom prst="rect">
            <a:avLst/>
          </a:prstGeom>
          <a:ln>
            <a:solidFill>
              <a:srgbClr val="00B050"/>
            </a:solidFill>
          </a:ln>
        </p:spPr>
        <p:txBody>
          <a:bodyPr wrap="square">
            <a:spAutoFit/>
          </a:bodyPr>
          <a:lstStyle/>
          <a:p>
            <a:pPr algn="l"/>
            <a:r>
              <a:rPr lang="en-US" altLang="zh-CN" sz="1800" dirty="0"/>
              <a:t>&gt;&gt;&gt; ['ab','c',6]&gt;['ab',3,'a']</a:t>
            </a:r>
            <a:endParaRPr lang="zh-CN" altLang="zh-CN" sz="1800" dirty="0"/>
          </a:p>
          <a:p>
            <a:pPr algn="l"/>
            <a:r>
              <a:rPr lang="en-US" altLang="zh-CN" sz="1800" dirty="0" err="1"/>
              <a:t>Traceback</a:t>
            </a:r>
            <a:r>
              <a:rPr lang="en-US" altLang="zh-CN" sz="1800" dirty="0"/>
              <a:t> (most recent call last):</a:t>
            </a:r>
            <a:endParaRPr lang="zh-CN" altLang="zh-CN" sz="1800" dirty="0"/>
          </a:p>
          <a:p>
            <a:pPr algn="l"/>
            <a:r>
              <a:rPr lang="en-US" altLang="zh-CN" sz="1800" dirty="0"/>
              <a:t>  File "&lt;pyshell#5&gt;", line 1, in &lt;module&gt;</a:t>
            </a:r>
            <a:endParaRPr lang="zh-CN" altLang="zh-CN" sz="1800" dirty="0"/>
          </a:p>
          <a:p>
            <a:pPr algn="l"/>
            <a:r>
              <a:rPr lang="en-US" altLang="zh-CN" sz="1800" dirty="0"/>
              <a:t>    ['ab','c',6]&gt;['ab',3,'a']</a:t>
            </a:r>
            <a:endParaRPr lang="zh-CN" altLang="zh-CN" sz="1800" dirty="0"/>
          </a:p>
          <a:p>
            <a:pPr algn="l"/>
            <a:r>
              <a:rPr lang="en-US" altLang="zh-CN" sz="1800" dirty="0" err="1"/>
              <a:t>TypeError</a:t>
            </a:r>
            <a:r>
              <a:rPr lang="en-US" altLang="zh-CN" sz="1800" dirty="0"/>
              <a:t>: '&gt;' not supported between instances of '</a:t>
            </a:r>
            <a:r>
              <a:rPr lang="en-US" altLang="zh-CN" sz="1800" dirty="0" err="1"/>
              <a:t>str</a:t>
            </a:r>
            <a:r>
              <a:rPr lang="en-US" altLang="zh-CN" sz="1800" dirty="0"/>
              <a:t>' and '</a:t>
            </a:r>
            <a:r>
              <a:rPr lang="en-US" altLang="zh-CN" sz="1800" dirty="0" err="1"/>
              <a:t>int</a:t>
            </a:r>
            <a:r>
              <a:rPr lang="en-US" altLang="zh-CN" sz="1800" dirty="0"/>
              <a:t>'</a:t>
            </a:r>
            <a:endParaRPr lang="zh-CN" altLang="zh-CN" sz="1800" dirty="0"/>
          </a:p>
        </p:txBody>
      </p:sp>
      <p:sp>
        <p:nvSpPr>
          <p:cNvPr id="6" name="内容占位符 2">
            <a:extLst>
              <a:ext uri="{FF2B5EF4-FFF2-40B4-BE49-F238E27FC236}">
                <a16:creationId xmlns:a16="http://schemas.microsoft.com/office/drawing/2014/main" id="{F46614AD-3EE6-40D5-BCD5-029B3FF028B9}"/>
              </a:ext>
            </a:extLst>
          </p:cNvPr>
          <p:cNvSpPr txBox="1">
            <a:spLocks/>
          </p:cNvSpPr>
          <p:nvPr/>
        </p:nvSpPr>
        <p:spPr bwMode="auto">
          <a:xfrm>
            <a:off x="223496" y="1196752"/>
            <a:ext cx="5256584"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dash"/>
                <a:miter lim="800000"/>
                <a:headEnd/>
                <a:tailEnd/>
              </a14:hiddenLine>
            </a:ext>
          </a:extLst>
        </p:spPr>
        <p:txBody>
          <a:bodyPr vert="horz" wrap="square" lIns="92075" tIns="46038" rIns="92075" bIns="46038" numCol="1" anchor="t" anchorCtr="0" compatLnSpc="1">
            <a:prstTxWarp prst="textNoShape">
              <a:avLst/>
            </a:prstTxWarp>
            <a:normAutofit/>
          </a:bodyPr>
          <a:lstStyle>
            <a:lvl1pPr marL="234950" indent="-234950" algn="l" rtl="0" eaLnBrk="1" fontAlgn="base" hangingPunct="1">
              <a:lnSpc>
                <a:spcPct val="110000"/>
              </a:lnSpc>
              <a:spcBef>
                <a:spcPts val="500"/>
              </a:spcBef>
              <a:spcAft>
                <a:spcPts val="500"/>
              </a:spcAft>
              <a:buClr>
                <a:schemeClr val="accent1"/>
              </a:buClr>
              <a:buSzPct val="90000"/>
              <a:buFont typeface="Wingdings" panose="05000000000000000000" pitchFamily="2" charset="2"/>
              <a:buChar char="n"/>
              <a:defRPr sz="2800" b="0">
                <a:solidFill>
                  <a:schemeClr val="tx1"/>
                </a:solidFill>
                <a:latin typeface="+mn-lt"/>
                <a:ea typeface="+mn-ea"/>
                <a:cs typeface="+mn-cs"/>
              </a:defRPr>
            </a:lvl1pPr>
            <a:lvl2pPr marL="681038" indent="-234950" algn="l" rtl="0" eaLnBrk="1" fontAlgn="base" hangingPunct="1">
              <a:lnSpc>
                <a:spcPct val="110000"/>
              </a:lnSpc>
              <a:spcBef>
                <a:spcPts val="500"/>
              </a:spcBef>
              <a:spcAft>
                <a:spcPts val="500"/>
              </a:spcAft>
              <a:buClr>
                <a:schemeClr val="accent1"/>
              </a:buClr>
              <a:buSzPct val="75000"/>
              <a:buFont typeface="Wingdings" panose="05000000000000000000" pitchFamily="2" charset="2"/>
              <a:buChar char="u"/>
              <a:defRPr sz="2400" b="0">
                <a:solidFill>
                  <a:schemeClr val="tx1"/>
                </a:solidFill>
                <a:latin typeface="+mn-lt"/>
                <a:ea typeface="+mn-ea"/>
              </a:defRPr>
            </a:lvl2pPr>
            <a:lvl3pPr marL="1147763" indent="-234950" algn="l" rtl="0" eaLnBrk="1" fontAlgn="base" hangingPunct="1">
              <a:lnSpc>
                <a:spcPct val="110000"/>
              </a:lnSpc>
              <a:spcBef>
                <a:spcPts val="500"/>
              </a:spcBef>
              <a:spcAft>
                <a:spcPts val="500"/>
              </a:spcAft>
              <a:buClr>
                <a:schemeClr val="accent1"/>
              </a:buClr>
              <a:buSzPct val="65000"/>
              <a:buFont typeface="Wingdings" panose="05000000000000000000" pitchFamily="2" charset="2"/>
              <a:buChar char="Ø"/>
              <a:defRPr sz="2200">
                <a:solidFill>
                  <a:schemeClr val="tx1"/>
                </a:solidFill>
                <a:latin typeface="+mn-lt"/>
                <a:ea typeface="+mn-ea"/>
              </a:defRPr>
            </a:lvl3pPr>
            <a:lvl4pPr marL="1604963" indent="-234950" algn="l" rtl="0" eaLnBrk="1" fontAlgn="base" hangingPunct="1">
              <a:lnSpc>
                <a:spcPct val="110000"/>
              </a:lnSpc>
              <a:spcBef>
                <a:spcPts val="500"/>
              </a:spcBef>
              <a:spcAft>
                <a:spcPts val="500"/>
              </a:spcAft>
              <a:buClr>
                <a:schemeClr val="accent1"/>
              </a:buClr>
              <a:buSzPct val="75000"/>
              <a:buChar char="•"/>
              <a:defRPr sz="2200">
                <a:solidFill>
                  <a:schemeClr val="tx1"/>
                </a:solidFill>
                <a:latin typeface="+mn-lt"/>
                <a:ea typeface="+mn-ea"/>
              </a:defRPr>
            </a:lvl4pPr>
            <a:lvl5pPr marL="1947863" indent="-228600" algn="l" rtl="0" eaLnBrk="1" fontAlgn="base" hangingPunct="1">
              <a:lnSpc>
                <a:spcPct val="110000"/>
              </a:lnSpc>
              <a:spcBef>
                <a:spcPct val="5000"/>
              </a:spcBef>
              <a:spcAft>
                <a:spcPct val="0"/>
              </a:spcAft>
              <a:buClr>
                <a:schemeClr val="accent1"/>
              </a:buClr>
              <a:buSzPct val="75000"/>
              <a:buChar char="–"/>
              <a:defRPr sz="2000">
                <a:solidFill>
                  <a:schemeClr val="tx1"/>
                </a:solidFill>
                <a:latin typeface="+mn-lt"/>
                <a:ea typeface="+mn-ea"/>
              </a:defRPr>
            </a:lvl5pPr>
            <a:lvl6pPr marL="2405063"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6pPr>
            <a:lvl7pPr marL="2862263"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7pPr>
            <a:lvl8pPr marL="3319463"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8pPr>
            <a:lvl9pPr marL="3776663"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9pPr>
          </a:lstStyle>
          <a:p>
            <a:pPr algn="just"/>
            <a:r>
              <a:rPr lang="zh-CN" altLang="zh-CN" dirty="0"/>
              <a:t>列表比较大小也是从左到右一个元素一个元素的依次比较</a:t>
            </a:r>
            <a:r>
              <a:rPr lang="zh-CN" altLang="zh-CN" kern="0" dirty="0"/>
              <a:t>。</a:t>
            </a:r>
            <a:endParaRPr lang="zh-CN" altLang="en-US" kern="0" dirty="0"/>
          </a:p>
        </p:txBody>
      </p:sp>
    </p:spTree>
    <p:extLst>
      <p:ext uri="{BB962C8B-B14F-4D97-AF65-F5344CB8AC3E}">
        <p14:creationId xmlns:p14="http://schemas.microsoft.com/office/powerpoint/2010/main" val="2228201899"/>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2.3.3 </a:t>
            </a:r>
            <a:r>
              <a:rPr lang="zh-CN" altLang="zh-CN" dirty="0"/>
              <a:t>表达式</a:t>
            </a:r>
            <a:endParaRPr lang="zh-CN" altLang="en-US" dirty="0"/>
          </a:p>
        </p:txBody>
      </p:sp>
      <p:sp>
        <p:nvSpPr>
          <p:cNvPr id="3" name="内容占位符 2"/>
          <p:cNvSpPr>
            <a:spLocks noGrp="1"/>
          </p:cNvSpPr>
          <p:nvPr>
            <p:ph idx="1"/>
          </p:nvPr>
        </p:nvSpPr>
        <p:spPr>
          <a:xfrm>
            <a:off x="334434" y="1124745"/>
            <a:ext cx="11523135" cy="576064"/>
          </a:xfrm>
        </p:spPr>
        <p:txBody>
          <a:bodyPr/>
          <a:lstStyle/>
          <a:p>
            <a:r>
              <a:rPr lang="zh-CN" altLang="zh-CN" dirty="0">
                <a:solidFill>
                  <a:srgbClr val="FF0000"/>
                </a:solidFill>
              </a:rPr>
              <a:t>关系运算符可以连用</a:t>
            </a:r>
            <a:r>
              <a:rPr lang="zh-CN" altLang="zh-CN" dirty="0"/>
              <a:t>，等价于某几个用</a:t>
            </a:r>
            <a:r>
              <a:rPr lang="en-US" altLang="zh-CN" dirty="0"/>
              <a:t>and</a:t>
            </a:r>
            <a:r>
              <a:rPr lang="zh-CN" altLang="zh-CN" dirty="0"/>
              <a:t>连接起来的表达式。</a:t>
            </a:r>
            <a:endParaRPr lang="zh-CN" altLang="en-US" dirty="0"/>
          </a:p>
        </p:txBody>
      </p:sp>
      <p:sp>
        <p:nvSpPr>
          <p:cNvPr id="4" name="矩形 3"/>
          <p:cNvSpPr/>
          <p:nvPr/>
        </p:nvSpPr>
        <p:spPr>
          <a:xfrm>
            <a:off x="2999656" y="1813959"/>
            <a:ext cx="5184576" cy="4544834"/>
          </a:xfrm>
          <a:prstGeom prst="rect">
            <a:avLst/>
          </a:prstGeom>
        </p:spPr>
        <p:txBody>
          <a:bodyPr wrap="square">
            <a:spAutoFit/>
          </a:bodyPr>
          <a:lstStyle/>
          <a:p>
            <a:pPr algn="l">
              <a:spcBef>
                <a:spcPts val="800"/>
              </a:spcBef>
            </a:pPr>
            <a:r>
              <a:rPr lang="en-US" altLang="zh-CN" sz="1800" dirty="0"/>
              <a:t>&gt;&gt;&gt; 3&lt;5&gt;2  #</a:t>
            </a:r>
            <a:r>
              <a:rPr lang="zh-CN" altLang="zh-CN" sz="1800" dirty="0"/>
              <a:t>与</a:t>
            </a:r>
            <a:r>
              <a:rPr lang="en-US" altLang="zh-CN" sz="1800" dirty="0"/>
              <a:t>3&lt;5 and 5&gt;2</a:t>
            </a:r>
            <a:r>
              <a:rPr lang="zh-CN" altLang="zh-CN" sz="1800" dirty="0"/>
              <a:t>含义相同</a:t>
            </a:r>
          </a:p>
          <a:p>
            <a:pPr algn="l">
              <a:spcBef>
                <a:spcPts val="800"/>
              </a:spcBef>
            </a:pPr>
            <a:r>
              <a:rPr lang="en-US" altLang="zh-CN" sz="1800" dirty="0"/>
              <a:t>True</a:t>
            </a:r>
            <a:endParaRPr lang="zh-CN" altLang="zh-CN" sz="1800" dirty="0"/>
          </a:p>
          <a:p>
            <a:pPr algn="l">
              <a:spcBef>
                <a:spcPts val="800"/>
              </a:spcBef>
            </a:pPr>
            <a:r>
              <a:rPr lang="en-US" altLang="zh-CN" sz="1800" dirty="0"/>
              <a:t>&gt;&gt;&gt; 3&lt;5 and 5&gt;2</a:t>
            </a:r>
            <a:endParaRPr lang="zh-CN" altLang="zh-CN" sz="1800" dirty="0"/>
          </a:p>
          <a:p>
            <a:pPr algn="l">
              <a:spcBef>
                <a:spcPts val="800"/>
              </a:spcBef>
            </a:pPr>
            <a:r>
              <a:rPr lang="en-US" altLang="zh-CN" sz="1800" dirty="0"/>
              <a:t>True</a:t>
            </a:r>
            <a:endParaRPr lang="zh-CN" altLang="zh-CN" sz="1800" dirty="0"/>
          </a:p>
          <a:p>
            <a:pPr algn="l">
              <a:spcBef>
                <a:spcPts val="800"/>
              </a:spcBef>
            </a:pPr>
            <a:r>
              <a:rPr lang="en-US" altLang="zh-CN" sz="1800" dirty="0"/>
              <a:t>&gt;&gt;&gt; 3&lt;5&gt;3 #</a:t>
            </a:r>
            <a:r>
              <a:rPr lang="zh-CN" altLang="zh-CN" sz="1800" dirty="0"/>
              <a:t>与</a:t>
            </a:r>
            <a:r>
              <a:rPr lang="en-US" altLang="zh-CN" sz="1800" dirty="0"/>
              <a:t>3&lt;5 and 5&gt;3</a:t>
            </a:r>
            <a:r>
              <a:rPr lang="zh-CN" altLang="zh-CN" sz="1800" dirty="0"/>
              <a:t>含义相同</a:t>
            </a:r>
          </a:p>
          <a:p>
            <a:pPr algn="l">
              <a:spcBef>
                <a:spcPts val="800"/>
              </a:spcBef>
            </a:pPr>
            <a:r>
              <a:rPr lang="en-US" altLang="zh-CN" sz="1800" dirty="0"/>
              <a:t>True</a:t>
            </a:r>
            <a:endParaRPr lang="zh-CN" altLang="zh-CN" sz="1800" dirty="0"/>
          </a:p>
          <a:p>
            <a:pPr algn="l">
              <a:spcBef>
                <a:spcPts val="800"/>
              </a:spcBef>
            </a:pPr>
            <a:r>
              <a:rPr lang="en-US" altLang="zh-CN" sz="1800" dirty="0"/>
              <a:t>&gt;&gt;&gt; 3&lt;5 and 5&gt;3</a:t>
            </a:r>
            <a:endParaRPr lang="zh-CN" altLang="zh-CN" sz="1800" dirty="0"/>
          </a:p>
          <a:p>
            <a:pPr algn="l">
              <a:spcBef>
                <a:spcPts val="800"/>
              </a:spcBef>
            </a:pPr>
            <a:r>
              <a:rPr lang="en-US" altLang="zh-CN" sz="1800" dirty="0"/>
              <a:t>True</a:t>
            </a:r>
            <a:endParaRPr lang="zh-CN" altLang="zh-CN" sz="1800" dirty="0"/>
          </a:p>
          <a:p>
            <a:pPr algn="l">
              <a:spcBef>
                <a:spcPts val="800"/>
              </a:spcBef>
            </a:pPr>
            <a:r>
              <a:rPr lang="en-US" altLang="zh-CN" sz="1800" dirty="0"/>
              <a:t>&gt;&gt;&gt; 3&lt;5==5 #</a:t>
            </a:r>
            <a:r>
              <a:rPr lang="zh-CN" altLang="zh-CN" sz="1800" dirty="0"/>
              <a:t>与</a:t>
            </a:r>
            <a:r>
              <a:rPr lang="en-US" altLang="zh-CN" sz="1800" dirty="0"/>
              <a:t>3&lt;5 and 5==5</a:t>
            </a:r>
            <a:r>
              <a:rPr lang="zh-CN" altLang="zh-CN" sz="1800" dirty="0"/>
              <a:t>含义相同</a:t>
            </a:r>
          </a:p>
          <a:p>
            <a:pPr algn="l">
              <a:spcBef>
                <a:spcPts val="800"/>
              </a:spcBef>
            </a:pPr>
            <a:r>
              <a:rPr lang="en-US" altLang="zh-CN" sz="1800" dirty="0"/>
              <a:t>True</a:t>
            </a:r>
            <a:endParaRPr lang="zh-CN" altLang="zh-CN" sz="1800" dirty="0"/>
          </a:p>
          <a:p>
            <a:pPr algn="l">
              <a:spcBef>
                <a:spcPts val="800"/>
              </a:spcBef>
            </a:pPr>
            <a:r>
              <a:rPr lang="en-US" altLang="zh-CN" sz="1800" dirty="0"/>
              <a:t>&gt;&gt;&gt; 3&lt;5 and 5==5</a:t>
            </a:r>
            <a:endParaRPr lang="zh-CN" altLang="zh-CN" sz="1800" dirty="0"/>
          </a:p>
          <a:p>
            <a:pPr algn="l">
              <a:spcBef>
                <a:spcPts val="800"/>
              </a:spcBef>
            </a:pPr>
            <a:r>
              <a:rPr lang="en-US" altLang="zh-CN" sz="1800" dirty="0"/>
              <a:t>True</a:t>
            </a:r>
            <a:endParaRPr lang="zh-CN" altLang="zh-CN" sz="1800" dirty="0"/>
          </a:p>
        </p:txBody>
      </p:sp>
    </p:spTree>
    <p:extLst>
      <p:ext uri="{BB962C8B-B14F-4D97-AF65-F5344CB8AC3E}">
        <p14:creationId xmlns:p14="http://schemas.microsoft.com/office/powerpoint/2010/main" val="699320816"/>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2.3.3 </a:t>
            </a:r>
            <a:r>
              <a:rPr lang="zh-CN" altLang="zh-CN" dirty="0"/>
              <a:t>表达式</a:t>
            </a:r>
            <a:endParaRPr lang="zh-CN" altLang="en-US" dirty="0"/>
          </a:p>
        </p:txBody>
      </p:sp>
      <p:sp>
        <p:nvSpPr>
          <p:cNvPr id="3" name="内容占位符 2"/>
          <p:cNvSpPr>
            <a:spLocks noGrp="1"/>
          </p:cNvSpPr>
          <p:nvPr>
            <p:ph idx="1"/>
          </p:nvPr>
        </p:nvSpPr>
        <p:spPr>
          <a:xfrm>
            <a:off x="334434" y="1124745"/>
            <a:ext cx="11523135" cy="1584176"/>
          </a:xfrm>
        </p:spPr>
        <p:txBody>
          <a:bodyPr/>
          <a:lstStyle/>
          <a:p>
            <a:r>
              <a:rPr lang="zh-CN" altLang="zh-CN" dirty="0"/>
              <a:t>这里还要说明一点的是因为精度问题可能导致实数运算有一定的误差，要尽可能地避免在实数之间进行相等性判断，可以使用实数之间的差值的绝对值是否小于某一个很小的数来作为实数之间是否相等的判断。</a:t>
            </a:r>
            <a:endParaRPr lang="zh-CN" altLang="en-US" dirty="0"/>
          </a:p>
        </p:txBody>
      </p:sp>
      <p:sp>
        <p:nvSpPr>
          <p:cNvPr id="4" name="矩形 3"/>
          <p:cNvSpPr/>
          <p:nvPr/>
        </p:nvSpPr>
        <p:spPr>
          <a:xfrm>
            <a:off x="3359696" y="2708920"/>
            <a:ext cx="4392488" cy="3785652"/>
          </a:xfrm>
          <a:prstGeom prst="rect">
            <a:avLst/>
          </a:prstGeom>
        </p:spPr>
        <p:txBody>
          <a:bodyPr wrap="square">
            <a:spAutoFit/>
          </a:bodyPr>
          <a:lstStyle/>
          <a:p>
            <a:pPr algn="l">
              <a:spcBef>
                <a:spcPts val="800"/>
              </a:spcBef>
            </a:pPr>
            <a:r>
              <a:rPr lang="en-US" altLang="zh-CN" sz="1800" dirty="0"/>
              <a:t>&gt;&gt;&gt; 0.4-0.2</a:t>
            </a:r>
            <a:endParaRPr lang="zh-CN" altLang="zh-CN" sz="1800" dirty="0"/>
          </a:p>
          <a:p>
            <a:pPr algn="l">
              <a:spcBef>
                <a:spcPts val="800"/>
              </a:spcBef>
            </a:pPr>
            <a:r>
              <a:rPr lang="en-US" altLang="zh-CN" sz="1800" dirty="0"/>
              <a:t>0.2</a:t>
            </a:r>
            <a:endParaRPr lang="zh-CN" altLang="zh-CN" sz="1800" dirty="0"/>
          </a:p>
          <a:p>
            <a:pPr algn="l">
              <a:spcBef>
                <a:spcPts val="800"/>
              </a:spcBef>
            </a:pPr>
            <a:r>
              <a:rPr lang="en-US" altLang="zh-CN" sz="1800" dirty="0"/>
              <a:t>&gt;&gt;&gt; 0.2==0.4-0.2</a:t>
            </a:r>
            <a:endParaRPr lang="zh-CN" altLang="zh-CN" sz="1800" dirty="0"/>
          </a:p>
          <a:p>
            <a:pPr algn="l">
              <a:spcBef>
                <a:spcPts val="800"/>
              </a:spcBef>
            </a:pPr>
            <a:r>
              <a:rPr lang="en-US" altLang="zh-CN" sz="1800" dirty="0"/>
              <a:t>True</a:t>
            </a:r>
            <a:endParaRPr lang="zh-CN" altLang="zh-CN" sz="1800" dirty="0"/>
          </a:p>
          <a:p>
            <a:pPr algn="l">
              <a:spcBef>
                <a:spcPts val="800"/>
              </a:spcBef>
            </a:pPr>
            <a:r>
              <a:rPr lang="en-US" altLang="zh-CN" sz="1800" dirty="0"/>
              <a:t>&gt;&gt;&gt; 0.4-0.3</a:t>
            </a:r>
            <a:endParaRPr lang="zh-CN" altLang="zh-CN" sz="1800" dirty="0"/>
          </a:p>
          <a:p>
            <a:pPr algn="l">
              <a:spcBef>
                <a:spcPts val="800"/>
              </a:spcBef>
            </a:pPr>
            <a:r>
              <a:rPr lang="en-US" altLang="zh-CN" sz="1800" dirty="0"/>
              <a:t>0.10000000000000003</a:t>
            </a:r>
            <a:endParaRPr lang="zh-CN" altLang="zh-CN" sz="1800" dirty="0"/>
          </a:p>
          <a:p>
            <a:pPr algn="l">
              <a:spcBef>
                <a:spcPts val="800"/>
              </a:spcBef>
            </a:pPr>
            <a:r>
              <a:rPr lang="en-US" altLang="zh-CN" sz="1800" dirty="0"/>
              <a:t>&gt;&gt;&gt; 0.1==0.4-0.3</a:t>
            </a:r>
            <a:endParaRPr lang="zh-CN" altLang="zh-CN" sz="1800" dirty="0"/>
          </a:p>
          <a:p>
            <a:pPr algn="l">
              <a:spcBef>
                <a:spcPts val="800"/>
              </a:spcBef>
            </a:pPr>
            <a:r>
              <a:rPr lang="en-US" altLang="zh-CN" sz="1800" dirty="0"/>
              <a:t>False</a:t>
            </a:r>
            <a:endParaRPr lang="zh-CN" altLang="zh-CN" sz="1800" dirty="0"/>
          </a:p>
          <a:p>
            <a:pPr algn="l">
              <a:spcBef>
                <a:spcPts val="800"/>
              </a:spcBef>
            </a:pPr>
            <a:r>
              <a:rPr lang="en-US" altLang="zh-CN" sz="1800" dirty="0"/>
              <a:t>&gt;&gt;&gt; abs(0.1-(0.4-0.3))&lt;0.00000000001</a:t>
            </a:r>
            <a:endParaRPr lang="zh-CN" altLang="zh-CN" sz="1800" dirty="0"/>
          </a:p>
          <a:p>
            <a:pPr algn="l">
              <a:spcBef>
                <a:spcPts val="800"/>
              </a:spcBef>
            </a:pPr>
            <a:r>
              <a:rPr lang="en-US" altLang="zh-CN" sz="1800" dirty="0"/>
              <a:t>True</a:t>
            </a:r>
            <a:endParaRPr lang="zh-CN" altLang="zh-CN" sz="1800" dirty="0"/>
          </a:p>
        </p:txBody>
      </p:sp>
    </p:spTree>
    <p:extLst>
      <p:ext uri="{BB962C8B-B14F-4D97-AF65-F5344CB8AC3E}">
        <p14:creationId xmlns:p14="http://schemas.microsoft.com/office/powerpoint/2010/main" val="3267553373"/>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2.3.3 </a:t>
            </a:r>
            <a:r>
              <a:rPr lang="zh-CN" altLang="zh-CN" dirty="0"/>
              <a:t>表达式</a:t>
            </a:r>
            <a:endParaRPr lang="zh-CN" altLang="en-US" dirty="0"/>
          </a:p>
        </p:txBody>
      </p:sp>
      <p:sp>
        <p:nvSpPr>
          <p:cNvPr id="3" name="内容占位符 2"/>
          <p:cNvSpPr>
            <a:spLocks noGrp="1"/>
          </p:cNvSpPr>
          <p:nvPr>
            <p:ph idx="1"/>
          </p:nvPr>
        </p:nvSpPr>
        <p:spPr>
          <a:xfrm>
            <a:off x="334434" y="1124745"/>
            <a:ext cx="11523135" cy="1728191"/>
          </a:xfrm>
        </p:spPr>
        <p:txBody>
          <a:bodyPr>
            <a:normAutofit fontScale="85000" lnSpcReduction="20000"/>
          </a:bodyPr>
          <a:lstStyle/>
          <a:p>
            <a:pPr>
              <a:lnSpc>
                <a:spcPct val="130000"/>
              </a:lnSpc>
            </a:pPr>
            <a:r>
              <a:rPr lang="zh-CN" altLang="zh-CN" dirty="0"/>
              <a:t>（</a:t>
            </a:r>
            <a:r>
              <a:rPr lang="en-US" altLang="zh-CN" dirty="0"/>
              <a:t>5</a:t>
            </a:r>
            <a:r>
              <a:rPr lang="zh-CN" altLang="zh-CN" dirty="0"/>
              <a:t>） 成员测试运算符</a:t>
            </a:r>
            <a:r>
              <a:rPr lang="en-US" altLang="zh-CN" dirty="0"/>
              <a:t>in</a:t>
            </a:r>
            <a:r>
              <a:rPr lang="zh-CN" altLang="zh-CN" dirty="0"/>
              <a:t>和</a:t>
            </a:r>
            <a:r>
              <a:rPr lang="en-US" altLang="zh-CN" dirty="0"/>
              <a:t>not in</a:t>
            </a:r>
            <a:r>
              <a:rPr lang="zh-CN" altLang="zh-CN" dirty="0"/>
              <a:t>测试一个对象是否是另一个对象的成员，返回布尔值</a:t>
            </a:r>
            <a:r>
              <a:rPr lang="en-US" altLang="zh-CN" dirty="0"/>
              <a:t>True</a:t>
            </a:r>
            <a:r>
              <a:rPr lang="zh-CN" altLang="zh-CN" dirty="0"/>
              <a:t>或</a:t>
            </a:r>
            <a:r>
              <a:rPr lang="en-US" altLang="zh-CN" dirty="0"/>
              <a:t>False</a:t>
            </a:r>
            <a:r>
              <a:rPr lang="zh-CN" altLang="zh-CN" dirty="0"/>
              <a:t>。当一个对象是另一个对象的成员时，用</a:t>
            </a:r>
            <a:r>
              <a:rPr lang="en-US" altLang="zh-CN" dirty="0"/>
              <a:t>in</a:t>
            </a:r>
            <a:r>
              <a:rPr lang="zh-CN" altLang="zh-CN" dirty="0"/>
              <a:t>的表达式返回</a:t>
            </a:r>
            <a:r>
              <a:rPr lang="en-US" altLang="zh-CN" dirty="0"/>
              <a:t>True</a:t>
            </a:r>
            <a:r>
              <a:rPr lang="zh-CN" altLang="zh-CN" dirty="0"/>
              <a:t>，而用</a:t>
            </a:r>
            <a:r>
              <a:rPr lang="en-US" altLang="zh-CN" dirty="0"/>
              <a:t>not in</a:t>
            </a:r>
            <a:r>
              <a:rPr lang="zh-CN" altLang="zh-CN" dirty="0"/>
              <a:t>的表达式返回</a:t>
            </a:r>
            <a:r>
              <a:rPr lang="en-US" altLang="zh-CN" dirty="0"/>
              <a:t>False</a:t>
            </a:r>
            <a:r>
              <a:rPr lang="zh-CN" altLang="zh-CN" dirty="0"/>
              <a:t>；同样，当一个对象不是另一个对象的成员时，用</a:t>
            </a:r>
            <a:r>
              <a:rPr lang="en-US" altLang="zh-CN" dirty="0"/>
              <a:t>in</a:t>
            </a:r>
            <a:r>
              <a:rPr lang="zh-CN" altLang="zh-CN" dirty="0"/>
              <a:t>的表达式返回</a:t>
            </a:r>
            <a:r>
              <a:rPr lang="en-US" altLang="zh-CN" dirty="0"/>
              <a:t>False</a:t>
            </a:r>
            <a:r>
              <a:rPr lang="zh-CN" altLang="zh-CN" dirty="0"/>
              <a:t>，而用</a:t>
            </a:r>
            <a:r>
              <a:rPr lang="en-US" altLang="zh-CN" dirty="0"/>
              <a:t>not in</a:t>
            </a:r>
            <a:r>
              <a:rPr lang="zh-CN" altLang="zh-CN" dirty="0"/>
              <a:t>的表达式返回</a:t>
            </a:r>
            <a:r>
              <a:rPr lang="en-US" altLang="zh-CN" dirty="0"/>
              <a:t>True</a:t>
            </a:r>
            <a:r>
              <a:rPr lang="zh-CN" altLang="zh-CN" dirty="0"/>
              <a:t>。</a:t>
            </a:r>
            <a:endParaRPr lang="zh-CN" altLang="en-US" dirty="0"/>
          </a:p>
        </p:txBody>
      </p:sp>
      <p:sp>
        <p:nvSpPr>
          <p:cNvPr id="4" name="矩形 3"/>
          <p:cNvSpPr/>
          <p:nvPr/>
        </p:nvSpPr>
        <p:spPr>
          <a:xfrm>
            <a:off x="1703512" y="2832025"/>
            <a:ext cx="2808312" cy="3693319"/>
          </a:xfrm>
          <a:prstGeom prst="rect">
            <a:avLst/>
          </a:prstGeom>
          <a:ln>
            <a:solidFill>
              <a:srgbClr val="00B050"/>
            </a:solidFill>
          </a:ln>
        </p:spPr>
        <p:txBody>
          <a:bodyPr wrap="square">
            <a:spAutoFit/>
          </a:bodyPr>
          <a:lstStyle/>
          <a:p>
            <a:pPr algn="l"/>
            <a:r>
              <a:rPr lang="en-US" altLang="zh-CN" sz="1800" dirty="0"/>
              <a:t>&gt;&gt;&gt; a=[1,3,5]</a:t>
            </a:r>
            <a:endParaRPr lang="zh-CN" altLang="zh-CN" sz="1800" dirty="0"/>
          </a:p>
          <a:p>
            <a:pPr algn="l"/>
            <a:r>
              <a:rPr lang="en-US" altLang="zh-CN" sz="1800" dirty="0"/>
              <a:t>&gt;&gt;&gt; 5 in a</a:t>
            </a:r>
            <a:endParaRPr lang="zh-CN" altLang="zh-CN" sz="1800" dirty="0"/>
          </a:p>
          <a:p>
            <a:pPr algn="l"/>
            <a:r>
              <a:rPr lang="en-US" altLang="zh-CN" sz="1800" dirty="0"/>
              <a:t>True</a:t>
            </a:r>
            <a:endParaRPr lang="zh-CN" altLang="zh-CN" sz="1800" dirty="0"/>
          </a:p>
          <a:p>
            <a:pPr algn="l"/>
            <a:r>
              <a:rPr lang="en-US" altLang="zh-CN" sz="1800" dirty="0"/>
              <a:t>&gt;&gt;&gt; 5 not in a</a:t>
            </a:r>
            <a:endParaRPr lang="zh-CN" altLang="zh-CN" sz="1800" dirty="0"/>
          </a:p>
          <a:p>
            <a:pPr algn="l"/>
            <a:r>
              <a:rPr lang="en-US" altLang="zh-CN" sz="1800" dirty="0"/>
              <a:t>False</a:t>
            </a:r>
            <a:endParaRPr lang="zh-CN" altLang="zh-CN" sz="1800" dirty="0"/>
          </a:p>
          <a:p>
            <a:pPr algn="l"/>
            <a:r>
              <a:rPr lang="en-US" altLang="zh-CN" sz="1800" dirty="0"/>
              <a:t>&gt;&gt;&gt; 2 in a</a:t>
            </a:r>
            <a:endParaRPr lang="zh-CN" altLang="zh-CN" sz="1800" dirty="0"/>
          </a:p>
          <a:p>
            <a:pPr algn="l"/>
            <a:r>
              <a:rPr lang="en-US" altLang="zh-CN" sz="1800" dirty="0"/>
              <a:t>False</a:t>
            </a:r>
            <a:endParaRPr lang="zh-CN" altLang="zh-CN" sz="1800" dirty="0"/>
          </a:p>
          <a:p>
            <a:pPr algn="l"/>
            <a:r>
              <a:rPr lang="en-US" altLang="zh-CN" sz="1800" dirty="0"/>
              <a:t>&gt;&gt;&gt; 2 not in a</a:t>
            </a:r>
            <a:endParaRPr lang="zh-CN" altLang="zh-CN" sz="1800" dirty="0"/>
          </a:p>
          <a:p>
            <a:pPr algn="l"/>
            <a:r>
              <a:rPr lang="en-US" altLang="zh-CN" sz="1800" dirty="0"/>
              <a:t>True</a:t>
            </a:r>
            <a:endParaRPr lang="zh-CN" altLang="zh-CN" sz="1800" dirty="0"/>
          </a:p>
        </p:txBody>
      </p:sp>
      <p:sp>
        <p:nvSpPr>
          <p:cNvPr id="5" name="矩形 4"/>
          <p:cNvSpPr/>
          <p:nvPr/>
        </p:nvSpPr>
        <p:spPr>
          <a:xfrm>
            <a:off x="5591944" y="2832024"/>
            <a:ext cx="3048000" cy="3693319"/>
          </a:xfrm>
          <a:prstGeom prst="rect">
            <a:avLst/>
          </a:prstGeom>
          <a:ln>
            <a:solidFill>
              <a:srgbClr val="00B050"/>
            </a:solidFill>
          </a:ln>
        </p:spPr>
        <p:txBody>
          <a:bodyPr wrap="square">
            <a:spAutoFit/>
          </a:bodyPr>
          <a:lstStyle/>
          <a:p>
            <a:pPr algn="l"/>
            <a:r>
              <a:rPr lang="en-US" altLang="zh-CN" sz="1800" dirty="0"/>
              <a:t>&gt;&gt;&gt; b="</a:t>
            </a:r>
            <a:r>
              <a:rPr lang="en-US" altLang="zh-CN" sz="1800" dirty="0" err="1"/>
              <a:t>abcedfg</a:t>
            </a:r>
            <a:r>
              <a:rPr lang="en-US" altLang="zh-CN" sz="1800" dirty="0"/>
              <a:t>"</a:t>
            </a:r>
            <a:endParaRPr lang="zh-CN" altLang="zh-CN" sz="1800" dirty="0"/>
          </a:p>
          <a:p>
            <a:pPr algn="l"/>
            <a:r>
              <a:rPr lang="en-US" altLang="zh-CN" sz="1800" dirty="0"/>
              <a:t>&gt;&gt;&gt; "ab" in b</a:t>
            </a:r>
            <a:endParaRPr lang="zh-CN" altLang="zh-CN" sz="1800" dirty="0"/>
          </a:p>
          <a:p>
            <a:pPr algn="l"/>
            <a:r>
              <a:rPr lang="en-US" altLang="zh-CN" sz="1800" dirty="0"/>
              <a:t>True</a:t>
            </a:r>
            <a:endParaRPr lang="zh-CN" altLang="zh-CN" sz="1800" dirty="0"/>
          </a:p>
          <a:p>
            <a:pPr algn="l"/>
            <a:r>
              <a:rPr lang="en-US" altLang="zh-CN" sz="1800" dirty="0"/>
              <a:t>&gt;&gt;&gt; "ab" not in b</a:t>
            </a:r>
            <a:endParaRPr lang="zh-CN" altLang="zh-CN" sz="1800" dirty="0"/>
          </a:p>
          <a:p>
            <a:pPr algn="l"/>
            <a:r>
              <a:rPr lang="en-US" altLang="zh-CN" sz="1800" dirty="0"/>
              <a:t>False</a:t>
            </a:r>
            <a:endParaRPr lang="zh-CN" altLang="zh-CN" sz="1800" dirty="0"/>
          </a:p>
          <a:p>
            <a:pPr algn="l"/>
            <a:r>
              <a:rPr lang="en-US" altLang="zh-CN" sz="1800" dirty="0"/>
              <a:t>&gt;&gt;&gt; "ag" in b</a:t>
            </a:r>
            <a:endParaRPr lang="zh-CN" altLang="zh-CN" sz="1800" dirty="0"/>
          </a:p>
          <a:p>
            <a:pPr algn="l"/>
            <a:r>
              <a:rPr lang="en-US" altLang="zh-CN" sz="1800" dirty="0"/>
              <a:t>False</a:t>
            </a:r>
            <a:endParaRPr lang="zh-CN" altLang="zh-CN" sz="1800" dirty="0"/>
          </a:p>
          <a:p>
            <a:pPr algn="l"/>
            <a:r>
              <a:rPr lang="en-US" altLang="zh-CN" sz="1800" dirty="0"/>
              <a:t>&gt;&gt;&gt; "ag" not in b</a:t>
            </a:r>
            <a:endParaRPr lang="zh-CN" altLang="zh-CN" sz="1800" dirty="0"/>
          </a:p>
          <a:p>
            <a:pPr algn="l"/>
            <a:r>
              <a:rPr lang="en-US" altLang="zh-CN" sz="1800" dirty="0"/>
              <a:t>True</a:t>
            </a:r>
            <a:endParaRPr lang="zh-CN" altLang="zh-CN" sz="1800" dirty="0"/>
          </a:p>
        </p:txBody>
      </p:sp>
    </p:spTree>
    <p:extLst>
      <p:ext uri="{BB962C8B-B14F-4D97-AF65-F5344CB8AC3E}">
        <p14:creationId xmlns:p14="http://schemas.microsoft.com/office/powerpoint/2010/main" val="2042774963"/>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2.3.3 </a:t>
            </a:r>
            <a:r>
              <a:rPr lang="zh-CN" altLang="zh-CN" dirty="0"/>
              <a:t>表达式</a:t>
            </a:r>
            <a:endParaRPr lang="zh-CN" altLang="en-US" dirty="0"/>
          </a:p>
        </p:txBody>
      </p:sp>
      <p:sp>
        <p:nvSpPr>
          <p:cNvPr id="3" name="内容占位符 2"/>
          <p:cNvSpPr>
            <a:spLocks noGrp="1"/>
          </p:cNvSpPr>
          <p:nvPr>
            <p:ph idx="1"/>
          </p:nvPr>
        </p:nvSpPr>
        <p:spPr>
          <a:xfrm>
            <a:off x="334434" y="1124745"/>
            <a:ext cx="11523135" cy="2088232"/>
          </a:xfrm>
        </p:spPr>
        <p:txBody>
          <a:bodyPr/>
          <a:lstStyle/>
          <a:p>
            <a:r>
              <a:rPr lang="zh-CN" altLang="zh-CN" dirty="0"/>
              <a:t>（</a:t>
            </a:r>
            <a:r>
              <a:rPr lang="en-US" altLang="zh-CN" dirty="0"/>
              <a:t>6</a:t>
            </a:r>
            <a:r>
              <a:rPr lang="zh-CN" altLang="zh-CN" dirty="0"/>
              <a:t>）同一性测试运算符</a:t>
            </a:r>
            <a:r>
              <a:rPr lang="en-US" altLang="zh-CN" dirty="0"/>
              <a:t>is</a:t>
            </a:r>
            <a:r>
              <a:rPr lang="zh-CN" altLang="zh-CN" dirty="0"/>
              <a:t>和</a:t>
            </a:r>
            <a:r>
              <a:rPr lang="en-US" altLang="zh-CN" dirty="0"/>
              <a:t>is not</a:t>
            </a:r>
            <a:r>
              <a:rPr lang="zh-CN" altLang="zh-CN" dirty="0"/>
              <a:t>测试是否为同一个对象或内存地址是否相同，返回布尔值</a:t>
            </a:r>
            <a:r>
              <a:rPr lang="en-US" altLang="zh-CN" dirty="0"/>
              <a:t>True</a:t>
            </a:r>
            <a:r>
              <a:rPr lang="zh-CN" altLang="zh-CN" dirty="0"/>
              <a:t>和</a:t>
            </a:r>
            <a:r>
              <a:rPr lang="en-US" altLang="zh-CN" dirty="0"/>
              <a:t>False</a:t>
            </a:r>
            <a:r>
              <a:rPr lang="zh-CN" altLang="zh-CN" dirty="0"/>
              <a:t>。当是同一个对象时，用</a:t>
            </a:r>
            <a:r>
              <a:rPr lang="en-US" altLang="zh-CN" dirty="0"/>
              <a:t>is</a:t>
            </a:r>
            <a:r>
              <a:rPr lang="zh-CN" altLang="zh-CN" dirty="0"/>
              <a:t>的表达式返回</a:t>
            </a:r>
            <a:r>
              <a:rPr lang="en-US" altLang="zh-CN" dirty="0"/>
              <a:t>True</a:t>
            </a:r>
            <a:r>
              <a:rPr lang="zh-CN" altLang="zh-CN" dirty="0"/>
              <a:t>，而用</a:t>
            </a:r>
            <a:r>
              <a:rPr lang="en-US" altLang="zh-CN" dirty="0"/>
              <a:t>is not</a:t>
            </a:r>
            <a:r>
              <a:rPr lang="zh-CN" altLang="zh-CN" dirty="0"/>
              <a:t>的表达式返回</a:t>
            </a:r>
            <a:r>
              <a:rPr lang="en-US" altLang="zh-CN" dirty="0"/>
              <a:t>False</a:t>
            </a:r>
            <a:r>
              <a:rPr lang="zh-CN" altLang="zh-CN" dirty="0"/>
              <a:t>；同样，当不是同一个对象时，用</a:t>
            </a:r>
            <a:r>
              <a:rPr lang="en-US" altLang="zh-CN" dirty="0"/>
              <a:t>is</a:t>
            </a:r>
            <a:r>
              <a:rPr lang="zh-CN" altLang="zh-CN" dirty="0"/>
              <a:t>的表达式返回</a:t>
            </a:r>
            <a:r>
              <a:rPr lang="en-US" altLang="zh-CN" dirty="0"/>
              <a:t>False</a:t>
            </a:r>
            <a:r>
              <a:rPr lang="zh-CN" altLang="zh-CN" dirty="0"/>
              <a:t>，而用</a:t>
            </a:r>
            <a:r>
              <a:rPr lang="en-US" altLang="zh-CN" dirty="0"/>
              <a:t>is not</a:t>
            </a:r>
            <a:r>
              <a:rPr lang="zh-CN" altLang="zh-CN" dirty="0"/>
              <a:t>的表达式返回</a:t>
            </a:r>
            <a:r>
              <a:rPr lang="en-US" altLang="zh-CN" dirty="0"/>
              <a:t>True</a:t>
            </a:r>
            <a:r>
              <a:rPr lang="zh-CN" altLang="zh-CN" dirty="0"/>
              <a:t>。</a:t>
            </a:r>
            <a:endParaRPr lang="zh-CN" altLang="en-US" dirty="0"/>
          </a:p>
        </p:txBody>
      </p:sp>
      <p:sp>
        <p:nvSpPr>
          <p:cNvPr id="4" name="矩形 3"/>
          <p:cNvSpPr/>
          <p:nvPr/>
        </p:nvSpPr>
        <p:spPr>
          <a:xfrm>
            <a:off x="695400" y="3175516"/>
            <a:ext cx="4320480" cy="3277820"/>
          </a:xfrm>
          <a:prstGeom prst="rect">
            <a:avLst/>
          </a:prstGeom>
          <a:ln>
            <a:solidFill>
              <a:srgbClr val="00B050"/>
            </a:solidFill>
          </a:ln>
        </p:spPr>
        <p:txBody>
          <a:bodyPr wrap="square">
            <a:spAutoFit/>
          </a:bodyPr>
          <a:lstStyle/>
          <a:p>
            <a:pPr algn="l"/>
            <a:r>
              <a:rPr lang="en-US" altLang="zh-CN" sz="1800" dirty="0"/>
              <a:t>&gt;&gt;&gt; x=[1,3,5]</a:t>
            </a:r>
            <a:endParaRPr lang="zh-CN" altLang="zh-CN" sz="1800" dirty="0"/>
          </a:p>
          <a:p>
            <a:pPr algn="l"/>
            <a:r>
              <a:rPr lang="en-US" altLang="zh-CN" sz="1800" dirty="0"/>
              <a:t>&gt;&gt;&gt; y=[1,3,5]</a:t>
            </a:r>
            <a:endParaRPr lang="zh-CN" altLang="zh-CN" sz="1800" dirty="0"/>
          </a:p>
          <a:p>
            <a:pPr algn="l"/>
            <a:r>
              <a:rPr lang="en-US" altLang="zh-CN" sz="1800" dirty="0"/>
              <a:t>&gt;&gt;&gt; x is y   #</a:t>
            </a:r>
            <a:r>
              <a:rPr lang="zh-CN" altLang="zh-CN" sz="1800" dirty="0"/>
              <a:t>测试</a:t>
            </a:r>
            <a:r>
              <a:rPr lang="en-US" altLang="zh-CN" sz="1800" dirty="0"/>
              <a:t>x</a:t>
            </a:r>
            <a:r>
              <a:rPr lang="zh-CN" altLang="zh-CN" sz="1800" dirty="0"/>
              <a:t>、</a:t>
            </a:r>
            <a:r>
              <a:rPr lang="en-US" altLang="zh-CN" sz="1800" dirty="0"/>
              <a:t>y</a:t>
            </a:r>
            <a:r>
              <a:rPr lang="zh-CN" altLang="zh-CN" sz="1800" dirty="0"/>
              <a:t>是否为同一个对象</a:t>
            </a:r>
          </a:p>
          <a:p>
            <a:pPr algn="l"/>
            <a:r>
              <a:rPr lang="en-US" altLang="zh-CN" sz="1800" dirty="0"/>
              <a:t>False</a:t>
            </a:r>
            <a:endParaRPr lang="zh-CN" altLang="zh-CN" sz="1800" dirty="0"/>
          </a:p>
          <a:p>
            <a:pPr algn="l"/>
            <a:r>
              <a:rPr lang="en-US" altLang="zh-CN" sz="1800" dirty="0"/>
              <a:t>&gt;&gt;&gt; x is not y</a:t>
            </a:r>
            <a:endParaRPr lang="zh-CN" altLang="zh-CN" sz="1800" dirty="0"/>
          </a:p>
          <a:p>
            <a:pPr algn="l"/>
            <a:r>
              <a:rPr lang="en-US" altLang="zh-CN" sz="1800" dirty="0"/>
              <a:t>True</a:t>
            </a:r>
            <a:endParaRPr lang="zh-CN" altLang="zh-CN" sz="1800" dirty="0"/>
          </a:p>
          <a:p>
            <a:pPr algn="l"/>
            <a:r>
              <a:rPr lang="en-US" altLang="zh-CN" sz="1800" dirty="0"/>
              <a:t>&gt;&gt;&gt; x==y  #</a:t>
            </a:r>
            <a:r>
              <a:rPr lang="zh-CN" altLang="zh-CN" sz="1800" dirty="0"/>
              <a:t>测试</a:t>
            </a:r>
            <a:r>
              <a:rPr lang="en-US" altLang="zh-CN" sz="1800" dirty="0"/>
              <a:t>x</a:t>
            </a:r>
            <a:r>
              <a:rPr lang="zh-CN" altLang="zh-CN" sz="1800" dirty="0"/>
              <a:t>、</a:t>
            </a:r>
            <a:r>
              <a:rPr lang="en-US" altLang="zh-CN" sz="1800" dirty="0"/>
              <a:t>y</a:t>
            </a:r>
            <a:r>
              <a:rPr lang="zh-CN" altLang="zh-CN" sz="1800" dirty="0"/>
              <a:t>是否相等</a:t>
            </a:r>
          </a:p>
          <a:p>
            <a:pPr algn="l"/>
            <a:r>
              <a:rPr lang="en-US" altLang="zh-CN" sz="1800" dirty="0"/>
              <a:t>True</a:t>
            </a:r>
            <a:endParaRPr lang="zh-CN" altLang="zh-CN" sz="1800" dirty="0"/>
          </a:p>
        </p:txBody>
      </p:sp>
      <p:sp>
        <p:nvSpPr>
          <p:cNvPr id="5" name="矩形 4"/>
          <p:cNvSpPr/>
          <p:nvPr/>
        </p:nvSpPr>
        <p:spPr>
          <a:xfrm>
            <a:off x="5663952" y="4005064"/>
            <a:ext cx="3775393" cy="400110"/>
          </a:xfrm>
          <a:prstGeom prst="rect">
            <a:avLst/>
          </a:prstGeom>
        </p:spPr>
        <p:txBody>
          <a:bodyPr wrap="none">
            <a:spAutoFit/>
          </a:bodyPr>
          <a:lstStyle/>
          <a:p>
            <a:pPr algn="l"/>
            <a:r>
              <a:rPr lang="en-US" altLang="zh-CN" sz="2000" dirty="0"/>
              <a:t>x</a:t>
            </a:r>
            <a:r>
              <a:rPr lang="zh-CN" altLang="zh-CN" sz="2000" dirty="0"/>
              <a:t>、</a:t>
            </a:r>
            <a:r>
              <a:rPr lang="en-US" altLang="zh-CN" sz="2000" dirty="0"/>
              <a:t>y</a:t>
            </a:r>
            <a:r>
              <a:rPr lang="zh-CN" altLang="zh-CN" sz="2000" dirty="0"/>
              <a:t>相等但并非为同一个对象。</a:t>
            </a:r>
            <a:endParaRPr lang="zh-CN" altLang="en-US" sz="2000" dirty="0"/>
          </a:p>
        </p:txBody>
      </p:sp>
    </p:spTree>
    <p:extLst>
      <p:ext uri="{BB962C8B-B14F-4D97-AF65-F5344CB8AC3E}">
        <p14:creationId xmlns:p14="http://schemas.microsoft.com/office/powerpoint/2010/main" val="2913128468"/>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2.3.3 </a:t>
            </a:r>
            <a:r>
              <a:rPr lang="zh-CN" altLang="zh-CN" dirty="0"/>
              <a:t>表达式</a:t>
            </a:r>
            <a:endParaRPr lang="zh-CN" altLang="en-US" dirty="0"/>
          </a:p>
        </p:txBody>
      </p:sp>
      <p:sp>
        <p:nvSpPr>
          <p:cNvPr id="3" name="内容占位符 2"/>
          <p:cNvSpPr>
            <a:spLocks noGrp="1"/>
          </p:cNvSpPr>
          <p:nvPr>
            <p:ph idx="1"/>
          </p:nvPr>
        </p:nvSpPr>
        <p:spPr>
          <a:xfrm>
            <a:off x="334434" y="1124745"/>
            <a:ext cx="11523135" cy="1080120"/>
          </a:xfrm>
        </p:spPr>
        <p:txBody>
          <a:bodyPr/>
          <a:lstStyle/>
          <a:p>
            <a:r>
              <a:rPr lang="zh-CN" altLang="zh-CN" dirty="0"/>
              <a:t>请注意，是否相等只是测试值是否相同，是否为同一个对象指的是是否指向同一个对象，如果指向同一个对象，则内存地址应该相同。</a:t>
            </a:r>
            <a:endParaRPr lang="zh-CN" altLang="en-US" dirty="0"/>
          </a:p>
        </p:txBody>
      </p:sp>
      <p:sp>
        <p:nvSpPr>
          <p:cNvPr id="4" name="矩形 3"/>
          <p:cNvSpPr/>
          <p:nvPr/>
        </p:nvSpPr>
        <p:spPr>
          <a:xfrm>
            <a:off x="563008" y="2780928"/>
            <a:ext cx="8053272" cy="3312368"/>
          </a:xfrm>
          <a:prstGeom prst="rect">
            <a:avLst/>
          </a:prstGeom>
        </p:spPr>
        <p:txBody>
          <a:bodyPr wrap="square">
            <a:spAutoFit/>
          </a:bodyPr>
          <a:lstStyle/>
          <a:p>
            <a:pPr algn="l"/>
            <a:r>
              <a:rPr lang="en-US" altLang="zh-CN" sz="1800" dirty="0"/>
              <a:t>&gt;&gt;&gt; help(id)</a:t>
            </a:r>
            <a:endParaRPr lang="zh-CN" altLang="zh-CN" sz="1800" dirty="0"/>
          </a:p>
          <a:p>
            <a:pPr algn="l"/>
            <a:r>
              <a:rPr lang="en-US" altLang="zh-CN" sz="1800" dirty="0"/>
              <a:t>Help on built-in function id in module </a:t>
            </a:r>
            <a:r>
              <a:rPr lang="en-US" altLang="zh-CN" sz="1800" dirty="0" err="1"/>
              <a:t>builtins</a:t>
            </a:r>
            <a:r>
              <a:rPr lang="en-US" altLang="zh-CN" sz="1800" dirty="0"/>
              <a:t>:</a:t>
            </a:r>
            <a:endParaRPr lang="zh-CN" altLang="zh-CN" sz="1800" dirty="0"/>
          </a:p>
          <a:p>
            <a:pPr algn="l"/>
            <a:r>
              <a:rPr lang="en-US" altLang="zh-CN" sz="1800" dirty="0"/>
              <a:t> </a:t>
            </a:r>
            <a:endParaRPr lang="zh-CN" altLang="zh-CN" sz="1800" dirty="0"/>
          </a:p>
          <a:p>
            <a:pPr algn="l"/>
            <a:r>
              <a:rPr lang="en-US" altLang="zh-CN" sz="1800" dirty="0"/>
              <a:t>id(</a:t>
            </a:r>
            <a:r>
              <a:rPr lang="en-US" altLang="zh-CN" sz="1800" dirty="0" err="1"/>
              <a:t>obj</a:t>
            </a:r>
            <a:r>
              <a:rPr lang="en-US" altLang="zh-CN" sz="1800" dirty="0"/>
              <a:t>, /)</a:t>
            </a:r>
            <a:endParaRPr lang="zh-CN" altLang="zh-CN" sz="1800" dirty="0"/>
          </a:p>
          <a:p>
            <a:pPr algn="l"/>
            <a:r>
              <a:rPr lang="en-US" altLang="zh-CN" sz="1800" dirty="0"/>
              <a:t>    Return the identity of an object.</a:t>
            </a:r>
            <a:endParaRPr lang="zh-CN" altLang="zh-CN" sz="1800" dirty="0"/>
          </a:p>
          <a:p>
            <a:pPr algn="l"/>
            <a:r>
              <a:rPr lang="en-US" altLang="zh-CN" sz="1800" dirty="0"/>
              <a:t>    </a:t>
            </a:r>
            <a:endParaRPr lang="zh-CN" altLang="zh-CN" sz="1800" dirty="0"/>
          </a:p>
          <a:p>
            <a:pPr algn="l"/>
            <a:r>
              <a:rPr lang="en-US" altLang="zh-CN" sz="1800" dirty="0"/>
              <a:t>    This is guaranteed to be unique among simultaneously existing objects.</a:t>
            </a:r>
            <a:endParaRPr lang="zh-CN" altLang="zh-CN" sz="1800" dirty="0"/>
          </a:p>
          <a:p>
            <a:pPr algn="l"/>
            <a:r>
              <a:rPr lang="en-US" altLang="zh-CN" sz="1800" dirty="0"/>
              <a:t>    (</a:t>
            </a:r>
            <a:r>
              <a:rPr lang="en-US" altLang="zh-CN" sz="1800" dirty="0" err="1"/>
              <a:t>CPython</a:t>
            </a:r>
            <a:r>
              <a:rPr lang="en-US" altLang="zh-CN" sz="1800" dirty="0"/>
              <a:t> uses the object's memory address.)</a:t>
            </a:r>
            <a:endParaRPr lang="zh-CN" altLang="en-US" sz="1800" dirty="0"/>
          </a:p>
        </p:txBody>
      </p:sp>
      <p:sp>
        <p:nvSpPr>
          <p:cNvPr id="5" name="矩形 4"/>
          <p:cNvSpPr/>
          <p:nvPr/>
        </p:nvSpPr>
        <p:spPr>
          <a:xfrm>
            <a:off x="551384" y="2204865"/>
            <a:ext cx="6168676" cy="461665"/>
          </a:xfrm>
          <a:prstGeom prst="rect">
            <a:avLst/>
          </a:prstGeom>
        </p:spPr>
        <p:txBody>
          <a:bodyPr wrap="none">
            <a:spAutoFit/>
          </a:bodyPr>
          <a:lstStyle/>
          <a:p>
            <a:r>
              <a:rPr lang="zh-CN" altLang="zh-CN" sz="2400" dirty="0"/>
              <a:t>内置</a:t>
            </a:r>
            <a:r>
              <a:rPr lang="zh-CN" altLang="zh-CN" sz="2400" dirty="0">
                <a:solidFill>
                  <a:srgbClr val="FF0000"/>
                </a:solidFill>
              </a:rPr>
              <a:t>函数</a:t>
            </a:r>
            <a:r>
              <a:rPr lang="en-US" altLang="zh-CN" sz="2400" dirty="0">
                <a:solidFill>
                  <a:srgbClr val="FF0000"/>
                </a:solidFill>
              </a:rPr>
              <a:t>id()</a:t>
            </a:r>
            <a:r>
              <a:rPr lang="zh-CN" altLang="zh-CN" sz="2400" dirty="0">
                <a:solidFill>
                  <a:srgbClr val="FF0000"/>
                </a:solidFill>
              </a:rPr>
              <a:t>返回</a:t>
            </a:r>
            <a:r>
              <a:rPr lang="zh-CN" altLang="zh-CN" sz="2400" dirty="0"/>
              <a:t>对象的标识（内存</a:t>
            </a:r>
            <a:r>
              <a:rPr lang="zh-CN" altLang="zh-CN" sz="2400" dirty="0">
                <a:solidFill>
                  <a:srgbClr val="FF0000"/>
                </a:solidFill>
              </a:rPr>
              <a:t>地址</a:t>
            </a:r>
            <a:r>
              <a:rPr lang="zh-CN" altLang="zh-CN" sz="2400" dirty="0"/>
              <a:t>）。</a:t>
            </a:r>
            <a:endParaRPr lang="zh-CN" altLang="en-US" sz="2400" dirty="0"/>
          </a:p>
        </p:txBody>
      </p:sp>
    </p:spTree>
    <p:extLst>
      <p:ext uri="{BB962C8B-B14F-4D97-AF65-F5344CB8AC3E}">
        <p14:creationId xmlns:p14="http://schemas.microsoft.com/office/powerpoint/2010/main" val="3791218521"/>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2.3.3 </a:t>
            </a:r>
            <a:r>
              <a:rPr lang="zh-CN" altLang="zh-CN" dirty="0"/>
              <a:t>表达式</a:t>
            </a:r>
            <a:endParaRPr lang="zh-CN" altLang="en-US" dirty="0"/>
          </a:p>
        </p:txBody>
      </p:sp>
      <p:sp>
        <p:nvSpPr>
          <p:cNvPr id="3" name="内容占位符 2"/>
          <p:cNvSpPr>
            <a:spLocks noGrp="1"/>
          </p:cNvSpPr>
          <p:nvPr>
            <p:ph idx="1"/>
          </p:nvPr>
        </p:nvSpPr>
        <p:spPr>
          <a:xfrm>
            <a:off x="5591944" y="1268760"/>
            <a:ext cx="4177390" cy="648072"/>
          </a:xfrm>
        </p:spPr>
        <p:txBody>
          <a:bodyPr/>
          <a:lstStyle/>
          <a:p>
            <a:r>
              <a:rPr lang="en-US" altLang="zh-CN" dirty="0"/>
              <a:t>x</a:t>
            </a:r>
            <a:r>
              <a:rPr lang="zh-CN" altLang="zh-CN" dirty="0"/>
              <a:t>、</a:t>
            </a:r>
            <a:r>
              <a:rPr lang="en-US" altLang="zh-CN" dirty="0"/>
              <a:t>y</a:t>
            </a:r>
            <a:r>
              <a:rPr lang="zh-CN" altLang="zh-CN" dirty="0"/>
              <a:t>的内存地址不同。</a:t>
            </a:r>
            <a:endParaRPr lang="zh-CN" altLang="en-US" dirty="0"/>
          </a:p>
        </p:txBody>
      </p:sp>
      <p:sp>
        <p:nvSpPr>
          <p:cNvPr id="4" name="矩形 3"/>
          <p:cNvSpPr/>
          <p:nvPr/>
        </p:nvSpPr>
        <p:spPr>
          <a:xfrm>
            <a:off x="551384" y="1196752"/>
            <a:ext cx="4536504" cy="1508105"/>
          </a:xfrm>
          <a:prstGeom prst="rect">
            <a:avLst/>
          </a:prstGeom>
        </p:spPr>
        <p:txBody>
          <a:bodyPr wrap="square">
            <a:spAutoFit/>
          </a:bodyPr>
          <a:lstStyle/>
          <a:p>
            <a:pPr algn="l">
              <a:spcBef>
                <a:spcPts val="800"/>
              </a:spcBef>
            </a:pPr>
            <a:r>
              <a:rPr lang="en-US" altLang="zh-CN" sz="1800" dirty="0"/>
              <a:t>&gt;&gt;&gt; id(x) #</a:t>
            </a:r>
            <a:r>
              <a:rPr lang="zh-CN" altLang="zh-CN" sz="1800" dirty="0"/>
              <a:t>读者得到的内存地址可能不一样</a:t>
            </a:r>
          </a:p>
          <a:p>
            <a:pPr algn="l">
              <a:spcBef>
                <a:spcPts val="800"/>
              </a:spcBef>
            </a:pPr>
            <a:r>
              <a:rPr lang="en-US" altLang="zh-CN" sz="1800" dirty="0"/>
              <a:t>47896712</a:t>
            </a:r>
            <a:endParaRPr lang="zh-CN" altLang="zh-CN" sz="1800" dirty="0"/>
          </a:p>
          <a:p>
            <a:pPr algn="l">
              <a:spcBef>
                <a:spcPts val="800"/>
              </a:spcBef>
            </a:pPr>
            <a:r>
              <a:rPr lang="en-US" altLang="zh-CN" sz="1800" dirty="0"/>
              <a:t>&gt;&gt;&gt; id(y)</a:t>
            </a:r>
            <a:endParaRPr lang="zh-CN" altLang="zh-CN" sz="1800" dirty="0"/>
          </a:p>
          <a:p>
            <a:pPr algn="l">
              <a:spcBef>
                <a:spcPts val="800"/>
              </a:spcBef>
            </a:pPr>
            <a:r>
              <a:rPr lang="en-US" altLang="zh-CN" sz="1800" dirty="0"/>
              <a:t>47897416</a:t>
            </a:r>
            <a:endParaRPr lang="zh-CN" altLang="zh-CN" sz="1800" dirty="0"/>
          </a:p>
        </p:txBody>
      </p:sp>
      <p:sp>
        <p:nvSpPr>
          <p:cNvPr id="5" name="矩形 4"/>
          <p:cNvSpPr/>
          <p:nvPr/>
        </p:nvSpPr>
        <p:spPr>
          <a:xfrm>
            <a:off x="551384" y="2929267"/>
            <a:ext cx="3528392" cy="3406061"/>
          </a:xfrm>
          <a:prstGeom prst="rect">
            <a:avLst/>
          </a:prstGeom>
        </p:spPr>
        <p:txBody>
          <a:bodyPr wrap="square">
            <a:spAutoFit/>
          </a:bodyPr>
          <a:lstStyle/>
          <a:p>
            <a:pPr algn="l">
              <a:spcBef>
                <a:spcPts val="800"/>
              </a:spcBef>
            </a:pPr>
            <a:r>
              <a:rPr lang="en-US" altLang="zh-CN" sz="1800" dirty="0"/>
              <a:t>&gt;&gt;&gt; z=x</a:t>
            </a:r>
            <a:endParaRPr lang="zh-CN" altLang="zh-CN" sz="1800" dirty="0"/>
          </a:p>
          <a:p>
            <a:pPr algn="l">
              <a:spcBef>
                <a:spcPts val="800"/>
              </a:spcBef>
            </a:pPr>
            <a:r>
              <a:rPr lang="en-US" altLang="zh-CN" sz="1800" dirty="0"/>
              <a:t>&gt;&gt;&gt; z is x</a:t>
            </a:r>
            <a:endParaRPr lang="zh-CN" altLang="zh-CN" sz="1800" dirty="0"/>
          </a:p>
          <a:p>
            <a:pPr algn="l">
              <a:spcBef>
                <a:spcPts val="800"/>
              </a:spcBef>
            </a:pPr>
            <a:r>
              <a:rPr lang="en-US" altLang="zh-CN" sz="1800" dirty="0"/>
              <a:t>True</a:t>
            </a:r>
            <a:endParaRPr lang="zh-CN" altLang="zh-CN" sz="1800" dirty="0"/>
          </a:p>
          <a:p>
            <a:pPr algn="l">
              <a:spcBef>
                <a:spcPts val="800"/>
              </a:spcBef>
            </a:pPr>
            <a:r>
              <a:rPr lang="en-US" altLang="zh-CN" sz="1800" dirty="0"/>
              <a:t>&gt;&gt;&gt; z is not x</a:t>
            </a:r>
            <a:endParaRPr lang="zh-CN" altLang="zh-CN" sz="1800" dirty="0"/>
          </a:p>
          <a:p>
            <a:pPr algn="l">
              <a:spcBef>
                <a:spcPts val="800"/>
              </a:spcBef>
            </a:pPr>
            <a:r>
              <a:rPr lang="en-US" altLang="zh-CN" sz="1800" dirty="0"/>
              <a:t>False</a:t>
            </a:r>
            <a:endParaRPr lang="zh-CN" altLang="zh-CN" sz="1800" dirty="0"/>
          </a:p>
          <a:p>
            <a:pPr algn="l">
              <a:spcBef>
                <a:spcPts val="800"/>
              </a:spcBef>
            </a:pPr>
            <a:r>
              <a:rPr lang="en-US" altLang="zh-CN" sz="1800" dirty="0"/>
              <a:t>&gt;&gt;&gt; z==x</a:t>
            </a:r>
            <a:endParaRPr lang="zh-CN" altLang="zh-CN" sz="1800" dirty="0"/>
          </a:p>
          <a:p>
            <a:pPr algn="l">
              <a:spcBef>
                <a:spcPts val="800"/>
              </a:spcBef>
            </a:pPr>
            <a:r>
              <a:rPr lang="en-US" altLang="zh-CN" sz="1800" dirty="0"/>
              <a:t>True</a:t>
            </a:r>
            <a:endParaRPr lang="zh-CN" altLang="zh-CN" sz="1800" dirty="0"/>
          </a:p>
          <a:p>
            <a:pPr algn="l">
              <a:spcBef>
                <a:spcPts val="800"/>
              </a:spcBef>
            </a:pPr>
            <a:r>
              <a:rPr lang="en-US" altLang="zh-CN" sz="1800" dirty="0"/>
              <a:t>&gt;&gt;&gt; id(z)</a:t>
            </a:r>
            <a:endParaRPr lang="zh-CN" altLang="zh-CN" sz="1800" dirty="0"/>
          </a:p>
          <a:p>
            <a:pPr algn="l">
              <a:spcBef>
                <a:spcPts val="800"/>
              </a:spcBef>
            </a:pPr>
            <a:r>
              <a:rPr lang="en-US" altLang="zh-CN" sz="1800" dirty="0"/>
              <a:t>47896712</a:t>
            </a:r>
            <a:endParaRPr lang="zh-CN" altLang="en-US" sz="1800" dirty="0"/>
          </a:p>
        </p:txBody>
      </p:sp>
      <p:sp>
        <p:nvSpPr>
          <p:cNvPr id="7" name="内容占位符 2"/>
          <p:cNvSpPr txBox="1">
            <a:spLocks/>
          </p:cNvSpPr>
          <p:nvPr/>
        </p:nvSpPr>
        <p:spPr bwMode="auto">
          <a:xfrm>
            <a:off x="5663952" y="3641606"/>
            <a:ext cx="6120680" cy="137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dash"/>
                <a:miter lim="800000"/>
                <a:headEnd/>
                <a:tailEnd/>
              </a14:hiddenLine>
            </a:ext>
          </a:extLst>
        </p:spPr>
        <p:txBody>
          <a:bodyPr vert="horz" wrap="square" lIns="92075" tIns="46038" rIns="92075" bIns="46038" numCol="1" anchor="t" anchorCtr="0" compatLnSpc="1">
            <a:prstTxWarp prst="textNoShape">
              <a:avLst/>
            </a:prstTxWarp>
            <a:normAutofit fontScale="92500"/>
          </a:bodyPr>
          <a:lstStyle>
            <a:lvl1pPr marL="234950" indent="-234950" algn="l" rtl="0" eaLnBrk="1" fontAlgn="base" hangingPunct="1">
              <a:lnSpc>
                <a:spcPct val="110000"/>
              </a:lnSpc>
              <a:spcBef>
                <a:spcPts val="500"/>
              </a:spcBef>
              <a:spcAft>
                <a:spcPts val="500"/>
              </a:spcAft>
              <a:buClr>
                <a:schemeClr val="accent1"/>
              </a:buClr>
              <a:buSzPct val="90000"/>
              <a:buFont typeface="Wingdings" panose="05000000000000000000" pitchFamily="2" charset="2"/>
              <a:buChar char="n"/>
              <a:defRPr sz="2800" b="0">
                <a:solidFill>
                  <a:schemeClr val="tx1"/>
                </a:solidFill>
                <a:latin typeface="+mn-lt"/>
                <a:ea typeface="+mn-ea"/>
                <a:cs typeface="+mn-cs"/>
              </a:defRPr>
            </a:lvl1pPr>
            <a:lvl2pPr marL="681038" indent="-234950" algn="l" rtl="0" eaLnBrk="1" fontAlgn="base" hangingPunct="1">
              <a:lnSpc>
                <a:spcPct val="110000"/>
              </a:lnSpc>
              <a:spcBef>
                <a:spcPts val="500"/>
              </a:spcBef>
              <a:spcAft>
                <a:spcPts val="500"/>
              </a:spcAft>
              <a:buClr>
                <a:schemeClr val="accent1"/>
              </a:buClr>
              <a:buSzPct val="75000"/>
              <a:buFont typeface="Wingdings" panose="05000000000000000000" pitchFamily="2" charset="2"/>
              <a:buChar char="u"/>
              <a:defRPr sz="2400" b="0">
                <a:solidFill>
                  <a:schemeClr val="tx1"/>
                </a:solidFill>
                <a:latin typeface="+mn-lt"/>
                <a:ea typeface="+mn-ea"/>
              </a:defRPr>
            </a:lvl2pPr>
            <a:lvl3pPr marL="1147763" indent="-234950" algn="l" rtl="0" eaLnBrk="1" fontAlgn="base" hangingPunct="1">
              <a:lnSpc>
                <a:spcPct val="110000"/>
              </a:lnSpc>
              <a:spcBef>
                <a:spcPts val="500"/>
              </a:spcBef>
              <a:spcAft>
                <a:spcPts val="500"/>
              </a:spcAft>
              <a:buClr>
                <a:schemeClr val="accent1"/>
              </a:buClr>
              <a:buSzPct val="65000"/>
              <a:buFont typeface="Wingdings" panose="05000000000000000000" pitchFamily="2" charset="2"/>
              <a:buChar char="Ø"/>
              <a:defRPr sz="2200">
                <a:solidFill>
                  <a:schemeClr val="tx1"/>
                </a:solidFill>
                <a:latin typeface="+mn-lt"/>
                <a:ea typeface="+mn-ea"/>
              </a:defRPr>
            </a:lvl3pPr>
            <a:lvl4pPr marL="1604963" indent="-234950" algn="l" rtl="0" eaLnBrk="1" fontAlgn="base" hangingPunct="1">
              <a:lnSpc>
                <a:spcPct val="110000"/>
              </a:lnSpc>
              <a:spcBef>
                <a:spcPts val="500"/>
              </a:spcBef>
              <a:spcAft>
                <a:spcPts val="500"/>
              </a:spcAft>
              <a:buClr>
                <a:schemeClr val="accent1"/>
              </a:buClr>
              <a:buSzPct val="75000"/>
              <a:buChar char="•"/>
              <a:defRPr sz="2200">
                <a:solidFill>
                  <a:schemeClr val="tx1"/>
                </a:solidFill>
                <a:latin typeface="+mn-lt"/>
                <a:ea typeface="+mn-ea"/>
              </a:defRPr>
            </a:lvl4pPr>
            <a:lvl5pPr marL="1947863" indent="-228600" algn="l" rtl="0" eaLnBrk="1" fontAlgn="base" hangingPunct="1">
              <a:lnSpc>
                <a:spcPct val="110000"/>
              </a:lnSpc>
              <a:spcBef>
                <a:spcPct val="5000"/>
              </a:spcBef>
              <a:spcAft>
                <a:spcPct val="0"/>
              </a:spcAft>
              <a:buClr>
                <a:schemeClr val="accent1"/>
              </a:buClr>
              <a:buSzPct val="75000"/>
              <a:buChar char="–"/>
              <a:defRPr sz="2000">
                <a:solidFill>
                  <a:schemeClr val="tx1"/>
                </a:solidFill>
                <a:latin typeface="+mn-lt"/>
                <a:ea typeface="+mn-ea"/>
              </a:defRPr>
            </a:lvl5pPr>
            <a:lvl6pPr marL="2405063"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6pPr>
            <a:lvl7pPr marL="2862263"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7pPr>
            <a:lvl8pPr marL="3319463"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8pPr>
            <a:lvl9pPr marL="3776663" indent="-228600" algn="l" rtl="0" eaLnBrk="1" fontAlgn="base" hangingPunct="1">
              <a:spcBef>
                <a:spcPct val="5000"/>
              </a:spcBef>
              <a:spcAft>
                <a:spcPct val="0"/>
              </a:spcAft>
              <a:buClr>
                <a:schemeClr val="accent1"/>
              </a:buClr>
              <a:buSzPct val="75000"/>
              <a:buChar char="–"/>
              <a:defRPr sz="2000">
                <a:solidFill>
                  <a:schemeClr val="tx1"/>
                </a:solidFill>
                <a:latin typeface="+mn-lt"/>
                <a:ea typeface="+mn-ea"/>
              </a:defRPr>
            </a:lvl9pPr>
          </a:lstStyle>
          <a:p>
            <a:r>
              <a:rPr lang="zh-CN" altLang="zh-CN" dirty="0">
                <a:solidFill>
                  <a:srgbClr val="FF0000"/>
                </a:solidFill>
              </a:rPr>
              <a:t>通过赋值语句</a:t>
            </a:r>
            <a:r>
              <a:rPr lang="en-US" altLang="zh-CN" dirty="0">
                <a:solidFill>
                  <a:srgbClr val="FF0000"/>
                </a:solidFill>
              </a:rPr>
              <a:t>z=x</a:t>
            </a:r>
            <a:r>
              <a:rPr lang="zh-CN" altLang="zh-CN" dirty="0">
                <a:solidFill>
                  <a:srgbClr val="FF0000"/>
                </a:solidFill>
              </a:rPr>
              <a:t>，则</a:t>
            </a:r>
            <a:r>
              <a:rPr lang="en-US" altLang="zh-CN" dirty="0">
                <a:solidFill>
                  <a:srgbClr val="FF0000"/>
                </a:solidFill>
              </a:rPr>
              <a:t>z</a:t>
            </a:r>
            <a:r>
              <a:rPr lang="zh-CN" altLang="zh-CN" dirty="0">
                <a:solidFill>
                  <a:srgbClr val="FF0000"/>
                </a:solidFill>
              </a:rPr>
              <a:t>和</a:t>
            </a:r>
            <a:r>
              <a:rPr lang="en-US" altLang="zh-CN" dirty="0">
                <a:solidFill>
                  <a:srgbClr val="FF0000"/>
                </a:solidFill>
              </a:rPr>
              <a:t>x</a:t>
            </a:r>
            <a:r>
              <a:rPr lang="zh-CN" altLang="zh-CN" dirty="0">
                <a:solidFill>
                  <a:srgbClr val="FF0000"/>
                </a:solidFill>
              </a:rPr>
              <a:t>不仅值相等而且指向同一个对象</a:t>
            </a:r>
            <a:r>
              <a:rPr lang="zh-CN" altLang="zh-CN" dirty="0"/>
              <a:t>，</a:t>
            </a:r>
            <a:r>
              <a:rPr lang="en-US" altLang="zh-CN" dirty="0"/>
              <a:t>z</a:t>
            </a:r>
            <a:r>
              <a:rPr lang="zh-CN" altLang="zh-CN" dirty="0"/>
              <a:t>、</a:t>
            </a:r>
            <a:r>
              <a:rPr lang="en-US" altLang="zh-CN" dirty="0"/>
              <a:t>x</a:t>
            </a:r>
            <a:r>
              <a:rPr lang="zh-CN" altLang="zh-CN" dirty="0"/>
              <a:t>的内存地址相同。</a:t>
            </a:r>
            <a:endParaRPr lang="zh-CN" altLang="en-US" kern="0" dirty="0"/>
          </a:p>
        </p:txBody>
      </p:sp>
    </p:spTree>
    <p:extLst>
      <p:ext uri="{BB962C8B-B14F-4D97-AF65-F5344CB8AC3E}">
        <p14:creationId xmlns:p14="http://schemas.microsoft.com/office/powerpoint/2010/main" val="24517032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2.3.3 </a:t>
            </a:r>
            <a:r>
              <a:rPr lang="zh-CN" altLang="zh-CN" dirty="0"/>
              <a:t>表达式</a:t>
            </a:r>
            <a:endParaRPr lang="zh-CN" altLang="en-US" dirty="0"/>
          </a:p>
        </p:txBody>
      </p:sp>
      <p:sp>
        <p:nvSpPr>
          <p:cNvPr id="3" name="内容占位符 2"/>
          <p:cNvSpPr>
            <a:spLocks noGrp="1"/>
          </p:cNvSpPr>
          <p:nvPr>
            <p:ph idx="1"/>
          </p:nvPr>
        </p:nvSpPr>
        <p:spPr>
          <a:xfrm>
            <a:off x="334434" y="1124745"/>
            <a:ext cx="11523135" cy="576064"/>
          </a:xfrm>
        </p:spPr>
        <p:txBody>
          <a:bodyPr/>
          <a:lstStyle/>
          <a:p>
            <a:r>
              <a:rPr lang="zh-CN" altLang="zh-CN" dirty="0"/>
              <a:t>（</a:t>
            </a:r>
            <a:r>
              <a:rPr lang="en-US" altLang="zh-CN" dirty="0"/>
              <a:t>7</a:t>
            </a:r>
            <a:r>
              <a:rPr lang="zh-CN" altLang="zh-CN" dirty="0"/>
              <a:t>） 逻辑运算符</a:t>
            </a:r>
            <a:r>
              <a:rPr lang="en-US" altLang="zh-CN" dirty="0"/>
              <a:t>not</a:t>
            </a:r>
            <a:r>
              <a:rPr lang="zh-CN" altLang="zh-CN" dirty="0"/>
              <a:t>一定会返回布尔值</a:t>
            </a:r>
            <a:r>
              <a:rPr lang="en-US" altLang="zh-CN" dirty="0"/>
              <a:t>True</a:t>
            </a:r>
            <a:r>
              <a:rPr lang="zh-CN" altLang="zh-CN" dirty="0"/>
              <a:t>或</a:t>
            </a:r>
            <a:r>
              <a:rPr lang="en-US" altLang="zh-CN" dirty="0"/>
              <a:t>False</a:t>
            </a:r>
            <a:r>
              <a:rPr lang="zh-CN" altLang="zh-CN" dirty="0"/>
              <a:t>。</a:t>
            </a:r>
            <a:endParaRPr lang="zh-CN" altLang="en-US" dirty="0"/>
          </a:p>
        </p:txBody>
      </p:sp>
      <p:sp>
        <p:nvSpPr>
          <p:cNvPr id="4" name="矩形 3"/>
          <p:cNvSpPr/>
          <p:nvPr/>
        </p:nvSpPr>
        <p:spPr>
          <a:xfrm>
            <a:off x="407368" y="1820470"/>
            <a:ext cx="2257451" cy="4544834"/>
          </a:xfrm>
          <a:prstGeom prst="rect">
            <a:avLst/>
          </a:prstGeom>
          <a:ln>
            <a:solidFill>
              <a:srgbClr val="00B050"/>
            </a:solidFill>
          </a:ln>
        </p:spPr>
        <p:txBody>
          <a:bodyPr wrap="square">
            <a:spAutoFit/>
          </a:bodyPr>
          <a:lstStyle/>
          <a:p>
            <a:pPr algn="l">
              <a:spcBef>
                <a:spcPts val="800"/>
              </a:spcBef>
            </a:pPr>
            <a:r>
              <a:rPr lang="en-US" altLang="zh-CN" sz="1800" dirty="0"/>
              <a:t>&gt;&gt;&gt; not False</a:t>
            </a:r>
            <a:endParaRPr lang="zh-CN" altLang="zh-CN" sz="1800" dirty="0"/>
          </a:p>
          <a:p>
            <a:pPr algn="l">
              <a:spcBef>
                <a:spcPts val="800"/>
              </a:spcBef>
            </a:pPr>
            <a:r>
              <a:rPr lang="en-US" altLang="zh-CN" sz="1800" dirty="0"/>
              <a:t>True</a:t>
            </a:r>
            <a:endParaRPr lang="zh-CN" altLang="zh-CN" sz="1800" dirty="0"/>
          </a:p>
          <a:p>
            <a:pPr algn="l">
              <a:spcBef>
                <a:spcPts val="800"/>
              </a:spcBef>
            </a:pPr>
            <a:r>
              <a:rPr lang="en-US" altLang="zh-CN" sz="1800" dirty="0"/>
              <a:t>&gt;&gt;&gt; not True</a:t>
            </a:r>
            <a:endParaRPr lang="zh-CN" altLang="zh-CN" sz="1800" dirty="0"/>
          </a:p>
          <a:p>
            <a:pPr algn="l">
              <a:spcBef>
                <a:spcPts val="800"/>
              </a:spcBef>
            </a:pPr>
            <a:r>
              <a:rPr lang="en-US" altLang="zh-CN" sz="1800" dirty="0"/>
              <a:t>False</a:t>
            </a:r>
            <a:endParaRPr lang="zh-CN" altLang="zh-CN" sz="1800" dirty="0"/>
          </a:p>
          <a:p>
            <a:pPr algn="l">
              <a:spcBef>
                <a:spcPts val="800"/>
              </a:spcBef>
            </a:pPr>
            <a:r>
              <a:rPr lang="en-US" altLang="zh-CN" sz="1800" dirty="0"/>
              <a:t>&gt;&gt;&gt; not 3</a:t>
            </a:r>
            <a:endParaRPr lang="zh-CN" altLang="zh-CN" sz="1800" dirty="0"/>
          </a:p>
          <a:p>
            <a:pPr algn="l">
              <a:spcBef>
                <a:spcPts val="800"/>
              </a:spcBef>
            </a:pPr>
            <a:r>
              <a:rPr lang="en-US" altLang="zh-CN" sz="1800" dirty="0"/>
              <a:t>False</a:t>
            </a:r>
            <a:endParaRPr lang="zh-CN" altLang="zh-CN" sz="1800" dirty="0"/>
          </a:p>
          <a:p>
            <a:pPr algn="l">
              <a:spcBef>
                <a:spcPts val="800"/>
              </a:spcBef>
            </a:pPr>
            <a:r>
              <a:rPr lang="en-US" altLang="zh-CN" sz="1800" dirty="0"/>
              <a:t>&gt;&gt;&gt; not 1</a:t>
            </a:r>
            <a:endParaRPr lang="zh-CN" altLang="zh-CN" sz="1800" dirty="0"/>
          </a:p>
          <a:p>
            <a:pPr algn="l">
              <a:spcBef>
                <a:spcPts val="800"/>
              </a:spcBef>
            </a:pPr>
            <a:r>
              <a:rPr lang="en-US" altLang="zh-CN" sz="1800" dirty="0"/>
              <a:t>False</a:t>
            </a:r>
            <a:endParaRPr lang="zh-CN" altLang="zh-CN" sz="1800" dirty="0"/>
          </a:p>
          <a:p>
            <a:pPr algn="l">
              <a:spcBef>
                <a:spcPts val="800"/>
              </a:spcBef>
            </a:pPr>
            <a:r>
              <a:rPr lang="en-US" altLang="zh-CN" sz="1800" dirty="0"/>
              <a:t>&gt;&gt;&gt; not 0</a:t>
            </a:r>
            <a:endParaRPr lang="zh-CN" altLang="zh-CN" sz="1800" dirty="0"/>
          </a:p>
          <a:p>
            <a:pPr algn="l">
              <a:spcBef>
                <a:spcPts val="800"/>
              </a:spcBef>
            </a:pPr>
            <a:r>
              <a:rPr lang="en-US" altLang="zh-CN" sz="1800" dirty="0"/>
              <a:t>True</a:t>
            </a:r>
            <a:endParaRPr lang="zh-CN" altLang="zh-CN" sz="1800" dirty="0"/>
          </a:p>
          <a:p>
            <a:pPr algn="l">
              <a:spcBef>
                <a:spcPts val="800"/>
              </a:spcBef>
            </a:pPr>
            <a:r>
              <a:rPr lang="en-US" altLang="zh-CN" sz="1800" dirty="0"/>
              <a:t>&gt;&gt;&gt; not 2</a:t>
            </a:r>
            <a:endParaRPr lang="zh-CN" altLang="zh-CN" sz="1800" dirty="0"/>
          </a:p>
          <a:p>
            <a:pPr algn="l">
              <a:spcBef>
                <a:spcPts val="800"/>
              </a:spcBef>
            </a:pPr>
            <a:r>
              <a:rPr lang="en-US" altLang="zh-CN" sz="1800" dirty="0"/>
              <a:t>False</a:t>
            </a:r>
            <a:endParaRPr lang="zh-CN" altLang="zh-CN" sz="1800" dirty="0"/>
          </a:p>
        </p:txBody>
      </p:sp>
      <p:sp>
        <p:nvSpPr>
          <p:cNvPr id="5" name="矩形 4"/>
          <p:cNvSpPr/>
          <p:nvPr/>
        </p:nvSpPr>
        <p:spPr>
          <a:xfrm>
            <a:off x="2999656" y="1836494"/>
            <a:ext cx="2088232" cy="4544834"/>
          </a:xfrm>
          <a:prstGeom prst="rect">
            <a:avLst/>
          </a:prstGeom>
          <a:ln>
            <a:solidFill>
              <a:srgbClr val="00B050"/>
            </a:solidFill>
          </a:ln>
        </p:spPr>
        <p:txBody>
          <a:bodyPr wrap="square">
            <a:spAutoFit/>
          </a:bodyPr>
          <a:lstStyle/>
          <a:p>
            <a:pPr algn="l">
              <a:spcBef>
                <a:spcPts val="800"/>
              </a:spcBef>
            </a:pPr>
            <a:r>
              <a:rPr lang="en-US" altLang="zh-CN" sz="1800" dirty="0"/>
              <a:t>&gt;&gt;&gt; not [1,2,3]</a:t>
            </a:r>
            <a:endParaRPr lang="zh-CN" altLang="zh-CN" sz="1800" dirty="0"/>
          </a:p>
          <a:p>
            <a:pPr algn="l">
              <a:spcBef>
                <a:spcPts val="800"/>
              </a:spcBef>
            </a:pPr>
            <a:r>
              <a:rPr lang="en-US" altLang="zh-CN" sz="1800" dirty="0"/>
              <a:t>False</a:t>
            </a:r>
            <a:endParaRPr lang="zh-CN" altLang="zh-CN" sz="1800" dirty="0"/>
          </a:p>
          <a:p>
            <a:pPr algn="l">
              <a:spcBef>
                <a:spcPts val="800"/>
              </a:spcBef>
            </a:pPr>
            <a:r>
              <a:rPr lang="en-US" altLang="zh-CN" sz="1800" dirty="0"/>
              <a:t>&gt;&gt;&gt; not []</a:t>
            </a:r>
            <a:endParaRPr lang="zh-CN" altLang="zh-CN" sz="1800" dirty="0"/>
          </a:p>
          <a:p>
            <a:pPr algn="l">
              <a:spcBef>
                <a:spcPts val="800"/>
              </a:spcBef>
            </a:pPr>
            <a:r>
              <a:rPr lang="en-US" altLang="zh-CN" sz="1800" dirty="0"/>
              <a:t>True</a:t>
            </a:r>
            <a:endParaRPr lang="zh-CN" altLang="zh-CN" sz="1800" dirty="0"/>
          </a:p>
          <a:p>
            <a:pPr algn="l">
              <a:spcBef>
                <a:spcPts val="800"/>
              </a:spcBef>
            </a:pPr>
            <a:r>
              <a:rPr lang="en-US" altLang="zh-CN" sz="1800" dirty="0"/>
              <a:t>&gt;&gt;&gt; not None</a:t>
            </a:r>
            <a:endParaRPr lang="zh-CN" altLang="zh-CN" sz="1800" dirty="0"/>
          </a:p>
          <a:p>
            <a:pPr algn="l">
              <a:spcBef>
                <a:spcPts val="800"/>
              </a:spcBef>
            </a:pPr>
            <a:r>
              <a:rPr lang="en-US" altLang="zh-CN" sz="1800" dirty="0"/>
              <a:t>True</a:t>
            </a:r>
            <a:endParaRPr lang="zh-CN" altLang="zh-CN" sz="1800" dirty="0"/>
          </a:p>
          <a:p>
            <a:pPr algn="l">
              <a:spcBef>
                <a:spcPts val="800"/>
              </a:spcBef>
            </a:pPr>
            <a:r>
              <a:rPr lang="en-US" altLang="zh-CN" sz="1800" dirty="0"/>
              <a:t>&gt;&gt;&gt; not ""</a:t>
            </a:r>
            <a:endParaRPr lang="zh-CN" altLang="zh-CN" sz="1800" dirty="0"/>
          </a:p>
          <a:p>
            <a:pPr algn="l">
              <a:spcBef>
                <a:spcPts val="800"/>
              </a:spcBef>
            </a:pPr>
            <a:r>
              <a:rPr lang="en-US" altLang="zh-CN" sz="1800" dirty="0"/>
              <a:t>True</a:t>
            </a:r>
            <a:endParaRPr lang="zh-CN" altLang="zh-CN" sz="1800" dirty="0"/>
          </a:p>
          <a:p>
            <a:pPr algn="l">
              <a:spcBef>
                <a:spcPts val="800"/>
              </a:spcBef>
            </a:pPr>
            <a:r>
              <a:rPr lang="en-US" altLang="zh-CN" sz="1800" dirty="0"/>
              <a:t>&gt;&gt;&gt; not "</a:t>
            </a:r>
            <a:r>
              <a:rPr lang="en-US" altLang="zh-CN" sz="1800" dirty="0" err="1"/>
              <a:t>abc</a:t>
            </a:r>
            <a:r>
              <a:rPr lang="en-US" altLang="zh-CN" sz="1800" dirty="0"/>
              <a:t>"</a:t>
            </a:r>
            <a:endParaRPr lang="zh-CN" altLang="zh-CN" sz="1800" dirty="0"/>
          </a:p>
          <a:p>
            <a:pPr algn="l">
              <a:spcBef>
                <a:spcPts val="800"/>
              </a:spcBef>
            </a:pPr>
            <a:r>
              <a:rPr lang="en-US" altLang="zh-CN" sz="1800" dirty="0"/>
              <a:t>False</a:t>
            </a:r>
            <a:endParaRPr lang="zh-CN" altLang="zh-CN" sz="1800" dirty="0"/>
          </a:p>
          <a:p>
            <a:pPr algn="l">
              <a:spcBef>
                <a:spcPts val="800"/>
              </a:spcBef>
            </a:pPr>
            <a:r>
              <a:rPr lang="en-US" altLang="zh-CN" sz="1800" dirty="0"/>
              <a:t>&gt;&gt;&gt; not {}</a:t>
            </a:r>
            <a:endParaRPr lang="zh-CN" altLang="zh-CN" sz="1800" dirty="0"/>
          </a:p>
          <a:p>
            <a:pPr algn="l">
              <a:spcBef>
                <a:spcPts val="800"/>
              </a:spcBef>
            </a:pPr>
            <a:r>
              <a:rPr lang="en-US" altLang="zh-CN" sz="1800" dirty="0"/>
              <a:t>True</a:t>
            </a:r>
            <a:endParaRPr lang="zh-CN" altLang="zh-CN" sz="1800" dirty="0"/>
          </a:p>
        </p:txBody>
      </p:sp>
      <p:sp>
        <p:nvSpPr>
          <p:cNvPr id="6" name="矩形 5"/>
          <p:cNvSpPr/>
          <p:nvPr/>
        </p:nvSpPr>
        <p:spPr>
          <a:xfrm>
            <a:off x="5422725" y="1820758"/>
            <a:ext cx="6264696" cy="2677656"/>
          </a:xfrm>
          <a:prstGeom prst="rect">
            <a:avLst/>
          </a:prstGeom>
        </p:spPr>
        <p:txBody>
          <a:bodyPr wrap="square">
            <a:spAutoFit/>
          </a:bodyPr>
          <a:lstStyle/>
          <a:p>
            <a:pPr algn="l"/>
            <a:r>
              <a:rPr lang="zh-CN" altLang="zh-CN" sz="2400" dirty="0"/>
              <a:t>不论</a:t>
            </a:r>
            <a:r>
              <a:rPr lang="en-US" altLang="zh-CN" sz="2400" dirty="0"/>
              <a:t>not</a:t>
            </a:r>
            <a:r>
              <a:rPr lang="zh-CN" altLang="zh-CN" sz="2400" dirty="0"/>
              <a:t>后跟何值，其返回值一定是布尔值</a:t>
            </a:r>
            <a:r>
              <a:rPr lang="en-US" altLang="zh-CN" sz="2400" dirty="0"/>
              <a:t>True</a:t>
            </a:r>
            <a:r>
              <a:rPr lang="zh-CN" altLang="zh-CN" sz="2400" dirty="0"/>
              <a:t>或</a:t>
            </a:r>
            <a:r>
              <a:rPr lang="en-US" altLang="zh-CN" sz="2400" dirty="0"/>
              <a:t>False</a:t>
            </a:r>
            <a:r>
              <a:rPr lang="zh-CN" altLang="zh-CN" sz="2400" dirty="0"/>
              <a:t>。当</a:t>
            </a:r>
            <a:r>
              <a:rPr lang="en-US" altLang="zh-CN" sz="2400" dirty="0"/>
              <a:t>not</a:t>
            </a:r>
            <a:r>
              <a:rPr lang="zh-CN" altLang="zh-CN" sz="2400" dirty="0"/>
              <a:t>后跟</a:t>
            </a:r>
            <a:r>
              <a:rPr lang="en-US" altLang="zh-CN" sz="2400" dirty="0"/>
              <a:t>False</a:t>
            </a:r>
            <a:r>
              <a:rPr lang="zh-CN" altLang="zh-CN" sz="2400" dirty="0"/>
              <a:t>、</a:t>
            </a:r>
            <a:r>
              <a:rPr lang="en-US" altLang="zh-CN" sz="2400" dirty="0"/>
              <a:t>0</a:t>
            </a:r>
            <a:r>
              <a:rPr lang="zh-CN" altLang="zh-CN" sz="2400" dirty="0"/>
              <a:t>、</a:t>
            </a:r>
            <a:r>
              <a:rPr lang="en-US" altLang="zh-CN" sz="2400" dirty="0"/>
              <a:t>[]</a:t>
            </a:r>
            <a:r>
              <a:rPr lang="zh-CN" altLang="zh-CN" sz="2400" dirty="0"/>
              <a:t>、</a:t>
            </a:r>
            <a:r>
              <a:rPr lang="en-US" altLang="zh-CN" sz="2400" dirty="0"/>
              <a:t>""</a:t>
            </a:r>
            <a:r>
              <a:rPr lang="zh-CN" altLang="zh-CN" sz="2400" dirty="0"/>
              <a:t>、</a:t>
            </a:r>
            <a:r>
              <a:rPr lang="en-US" altLang="zh-CN" sz="2400" dirty="0"/>
              <a:t>{}</a:t>
            </a:r>
            <a:r>
              <a:rPr lang="zh-CN" altLang="zh-CN" sz="2400" dirty="0"/>
              <a:t>等和</a:t>
            </a:r>
            <a:r>
              <a:rPr lang="en-US" altLang="zh-CN" sz="2400" dirty="0"/>
              <a:t>None</a:t>
            </a:r>
            <a:r>
              <a:rPr lang="zh-CN" altLang="zh-CN" sz="2400" dirty="0"/>
              <a:t>时，返回值是</a:t>
            </a:r>
            <a:r>
              <a:rPr lang="en-US" altLang="zh-CN" sz="2400" dirty="0"/>
              <a:t>True</a:t>
            </a:r>
            <a:r>
              <a:rPr lang="zh-CN" altLang="zh-CN" sz="2400" dirty="0"/>
              <a:t>。这是因为在进行逻辑判断的时候，被判定为</a:t>
            </a:r>
            <a:r>
              <a:rPr lang="en-US" altLang="zh-CN" sz="2400" dirty="0"/>
              <a:t>False</a:t>
            </a:r>
            <a:r>
              <a:rPr lang="zh-CN" altLang="zh-CN" sz="2400" dirty="0"/>
              <a:t>的值除了</a:t>
            </a:r>
            <a:r>
              <a:rPr lang="en-US" altLang="zh-CN" sz="2400" dirty="0"/>
              <a:t>False</a:t>
            </a:r>
            <a:r>
              <a:rPr lang="zh-CN" altLang="zh-CN" sz="2400" dirty="0"/>
              <a:t>以外，还有</a:t>
            </a:r>
            <a:r>
              <a:rPr lang="en-US" altLang="zh-CN" sz="2400" dirty="0"/>
              <a:t>None</a:t>
            </a:r>
            <a:r>
              <a:rPr lang="zh-CN" altLang="zh-CN" sz="2400" dirty="0"/>
              <a:t>、数值类型中的</a:t>
            </a:r>
            <a:r>
              <a:rPr lang="en-US" altLang="zh-CN" sz="2400" dirty="0"/>
              <a:t>0</a:t>
            </a:r>
            <a:r>
              <a:rPr lang="zh-CN" altLang="zh-CN" sz="2400" dirty="0"/>
              <a:t>值、空字符串、空元组、空列表、空字典、空集合等。这样</a:t>
            </a:r>
            <a:r>
              <a:rPr lang="en-US" altLang="zh-CN" sz="2400" dirty="0"/>
              <a:t>not  False</a:t>
            </a:r>
            <a:r>
              <a:rPr lang="zh-CN" altLang="zh-CN" sz="2400" dirty="0"/>
              <a:t>就为</a:t>
            </a:r>
            <a:r>
              <a:rPr lang="en-US" altLang="zh-CN" sz="2400" dirty="0"/>
              <a:t>True</a:t>
            </a:r>
            <a:r>
              <a:rPr lang="zh-CN" altLang="zh-CN" sz="2400" dirty="0"/>
              <a:t>。</a:t>
            </a:r>
            <a:endParaRPr lang="zh-CN" altLang="en-US" sz="2400" dirty="0"/>
          </a:p>
        </p:txBody>
      </p:sp>
    </p:spTree>
    <p:extLst>
      <p:ext uri="{BB962C8B-B14F-4D97-AF65-F5344CB8AC3E}">
        <p14:creationId xmlns:p14="http://schemas.microsoft.com/office/powerpoint/2010/main" val="416155751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2.1.1 </a:t>
            </a:r>
            <a:r>
              <a:rPr lang="zh-CN" altLang="zh-CN" dirty="0"/>
              <a:t>数据的输入</a:t>
            </a:r>
            <a:endParaRPr lang="zh-CN" altLang="en-US" dirty="0"/>
          </a:p>
        </p:txBody>
      </p:sp>
      <p:sp>
        <p:nvSpPr>
          <p:cNvPr id="3" name="内容占位符 2"/>
          <p:cNvSpPr>
            <a:spLocks noGrp="1"/>
          </p:cNvSpPr>
          <p:nvPr>
            <p:ph idx="1"/>
          </p:nvPr>
        </p:nvSpPr>
        <p:spPr>
          <a:xfrm>
            <a:off x="263352" y="1124744"/>
            <a:ext cx="11857566" cy="1656184"/>
          </a:xfrm>
        </p:spPr>
        <p:txBody>
          <a:bodyPr>
            <a:normAutofit/>
          </a:bodyPr>
          <a:lstStyle/>
          <a:p>
            <a:r>
              <a:rPr lang="en-US" altLang="zh-CN" b="1" dirty="0"/>
              <a:t>1. </a:t>
            </a:r>
            <a:r>
              <a:rPr lang="en-US" altLang="zh-CN" b="1" dirty="0" err="1"/>
              <a:t>int</a:t>
            </a:r>
            <a:r>
              <a:rPr lang="en-US" altLang="zh-CN" b="1" dirty="0"/>
              <a:t>()</a:t>
            </a:r>
            <a:r>
              <a:rPr lang="zh-CN" altLang="zh-CN" b="1" dirty="0"/>
              <a:t>函数</a:t>
            </a:r>
            <a:endParaRPr lang="en-US" altLang="zh-CN" b="1" dirty="0"/>
          </a:p>
          <a:p>
            <a:pPr lvl="1"/>
            <a:r>
              <a:rPr lang="zh-CN" altLang="zh-CN" dirty="0"/>
              <a:t>格式</a:t>
            </a:r>
            <a:r>
              <a:rPr lang="en-US" altLang="zh-CN" dirty="0"/>
              <a:t>1</a:t>
            </a:r>
            <a:r>
              <a:rPr lang="zh-CN" altLang="zh-CN" dirty="0"/>
              <a:t>：</a:t>
            </a:r>
            <a:r>
              <a:rPr lang="en-US" altLang="zh-CN" dirty="0" err="1"/>
              <a:t>int</a:t>
            </a:r>
            <a:r>
              <a:rPr lang="en-US" altLang="zh-CN" dirty="0"/>
              <a:t>([x])</a:t>
            </a:r>
            <a:endParaRPr lang="zh-CN" altLang="zh-CN" dirty="0"/>
          </a:p>
          <a:p>
            <a:pPr lvl="1"/>
            <a:r>
              <a:rPr lang="zh-CN" altLang="zh-CN" dirty="0"/>
              <a:t>功能：截取数字的整数部分或将字符串转换成一个整数；如果不给定参数则返回</a:t>
            </a:r>
            <a:r>
              <a:rPr lang="en-US" altLang="zh-CN" dirty="0"/>
              <a:t>0</a:t>
            </a:r>
            <a:r>
              <a:rPr lang="zh-CN" altLang="zh-CN" dirty="0"/>
              <a:t>。</a:t>
            </a:r>
          </a:p>
        </p:txBody>
      </p:sp>
      <p:sp>
        <p:nvSpPr>
          <p:cNvPr id="4" name="矩形 3"/>
          <p:cNvSpPr/>
          <p:nvPr/>
        </p:nvSpPr>
        <p:spPr>
          <a:xfrm>
            <a:off x="911424" y="2826509"/>
            <a:ext cx="2808312" cy="3554819"/>
          </a:xfrm>
          <a:prstGeom prst="rect">
            <a:avLst/>
          </a:prstGeom>
          <a:ln>
            <a:solidFill>
              <a:srgbClr val="00B050"/>
            </a:solidFill>
          </a:ln>
        </p:spPr>
        <p:txBody>
          <a:bodyPr wrap="square">
            <a:spAutoFit/>
          </a:bodyPr>
          <a:lstStyle/>
          <a:p>
            <a:pPr algn="l">
              <a:spcBef>
                <a:spcPts val="600"/>
              </a:spcBef>
            </a:pPr>
            <a:r>
              <a:rPr lang="en-US" altLang="zh-CN" sz="1800" dirty="0"/>
              <a:t>&gt;&gt;&gt; </a:t>
            </a:r>
            <a:r>
              <a:rPr lang="en-US" altLang="zh-CN" sz="1800" dirty="0" err="1"/>
              <a:t>int</a:t>
            </a:r>
            <a:r>
              <a:rPr lang="en-US" altLang="zh-CN" sz="1800" dirty="0"/>
              <a:t>()</a:t>
            </a:r>
            <a:endParaRPr lang="zh-CN" altLang="zh-CN" sz="1800" dirty="0"/>
          </a:p>
          <a:p>
            <a:pPr algn="l">
              <a:spcBef>
                <a:spcPts val="600"/>
              </a:spcBef>
            </a:pPr>
            <a:r>
              <a:rPr lang="en-US" altLang="zh-CN" sz="1800" dirty="0"/>
              <a:t>0</a:t>
            </a:r>
            <a:endParaRPr lang="zh-CN" altLang="zh-CN" sz="1800" dirty="0"/>
          </a:p>
          <a:p>
            <a:pPr algn="l">
              <a:spcBef>
                <a:spcPts val="600"/>
              </a:spcBef>
            </a:pPr>
            <a:r>
              <a:rPr lang="en-US" altLang="zh-CN" sz="1800" dirty="0"/>
              <a:t>&gt;&gt;&gt; </a:t>
            </a:r>
            <a:r>
              <a:rPr lang="en-US" altLang="zh-CN" sz="1800" dirty="0" err="1"/>
              <a:t>int</a:t>
            </a:r>
            <a:r>
              <a:rPr lang="en-US" altLang="zh-CN" sz="1800" dirty="0"/>
              <a:t>(23.54)</a:t>
            </a:r>
            <a:endParaRPr lang="zh-CN" altLang="zh-CN" sz="1800" dirty="0"/>
          </a:p>
          <a:p>
            <a:pPr algn="l">
              <a:spcBef>
                <a:spcPts val="600"/>
              </a:spcBef>
            </a:pPr>
            <a:r>
              <a:rPr lang="en-US" altLang="zh-CN" sz="1800" dirty="0"/>
              <a:t>23</a:t>
            </a:r>
            <a:endParaRPr lang="zh-CN" altLang="zh-CN" sz="1800" dirty="0"/>
          </a:p>
          <a:p>
            <a:pPr algn="l">
              <a:spcBef>
                <a:spcPts val="600"/>
              </a:spcBef>
            </a:pPr>
            <a:r>
              <a:rPr lang="en-US" altLang="zh-CN" sz="1800" dirty="0"/>
              <a:t>&gt;&gt;&gt; </a:t>
            </a:r>
            <a:r>
              <a:rPr lang="en-US" altLang="zh-CN" sz="1800" dirty="0" err="1"/>
              <a:t>int</a:t>
            </a:r>
            <a:r>
              <a:rPr lang="en-US" altLang="zh-CN" sz="1800" dirty="0"/>
              <a:t>(-3.52)</a:t>
            </a:r>
            <a:endParaRPr lang="zh-CN" altLang="zh-CN" sz="1800" dirty="0"/>
          </a:p>
          <a:p>
            <a:pPr algn="l">
              <a:spcBef>
                <a:spcPts val="600"/>
              </a:spcBef>
            </a:pPr>
            <a:r>
              <a:rPr lang="en-US" altLang="zh-CN" sz="1800" dirty="0"/>
              <a:t>-3</a:t>
            </a:r>
            <a:endParaRPr lang="zh-CN" altLang="zh-CN" sz="1800" dirty="0"/>
          </a:p>
          <a:p>
            <a:pPr algn="l">
              <a:spcBef>
                <a:spcPts val="600"/>
              </a:spcBef>
            </a:pPr>
            <a:r>
              <a:rPr lang="en-US" altLang="zh-CN" sz="1800" dirty="0"/>
              <a:t>&gt;&gt;&gt; </a:t>
            </a:r>
            <a:r>
              <a:rPr lang="en-US" altLang="zh-CN" sz="1800" dirty="0" err="1"/>
              <a:t>int</a:t>
            </a:r>
            <a:r>
              <a:rPr lang="en-US" altLang="zh-CN" sz="1800" dirty="0"/>
              <a:t>('4')</a:t>
            </a:r>
            <a:endParaRPr lang="zh-CN" altLang="zh-CN" sz="1800" dirty="0"/>
          </a:p>
          <a:p>
            <a:pPr algn="l">
              <a:spcBef>
                <a:spcPts val="600"/>
              </a:spcBef>
            </a:pPr>
            <a:r>
              <a:rPr lang="en-US" altLang="zh-CN" sz="1800" dirty="0"/>
              <a:t>4</a:t>
            </a:r>
            <a:endParaRPr lang="zh-CN" altLang="zh-CN" sz="1800" dirty="0"/>
          </a:p>
          <a:p>
            <a:pPr algn="l">
              <a:spcBef>
                <a:spcPts val="600"/>
              </a:spcBef>
            </a:pPr>
            <a:r>
              <a:rPr lang="en-US" altLang="zh-CN" sz="1800" dirty="0"/>
              <a:t>&gt;&gt;&gt; </a:t>
            </a:r>
            <a:r>
              <a:rPr lang="en-US" altLang="zh-CN" sz="1800" dirty="0" err="1"/>
              <a:t>int</a:t>
            </a:r>
            <a:r>
              <a:rPr lang="en-US" altLang="zh-CN" sz="1800" dirty="0"/>
              <a:t>('-4')</a:t>
            </a:r>
            <a:endParaRPr lang="zh-CN" altLang="zh-CN" sz="1800" dirty="0"/>
          </a:p>
          <a:p>
            <a:pPr algn="l">
              <a:spcBef>
                <a:spcPts val="600"/>
              </a:spcBef>
            </a:pPr>
            <a:r>
              <a:rPr lang="en-US" altLang="zh-CN" sz="1800" dirty="0"/>
              <a:t>-4</a:t>
            </a:r>
            <a:endParaRPr lang="zh-CN" altLang="zh-CN" sz="1800" dirty="0"/>
          </a:p>
        </p:txBody>
      </p:sp>
      <p:sp>
        <p:nvSpPr>
          <p:cNvPr id="5" name="矩形 4"/>
          <p:cNvSpPr/>
          <p:nvPr/>
        </p:nvSpPr>
        <p:spPr>
          <a:xfrm>
            <a:off x="4799390" y="2780928"/>
            <a:ext cx="5761106" cy="2031325"/>
          </a:xfrm>
          <a:prstGeom prst="rect">
            <a:avLst/>
          </a:prstGeom>
          <a:ln>
            <a:solidFill>
              <a:srgbClr val="00B050"/>
            </a:solidFill>
          </a:ln>
        </p:spPr>
        <p:txBody>
          <a:bodyPr wrap="square">
            <a:spAutoFit/>
          </a:bodyPr>
          <a:lstStyle/>
          <a:p>
            <a:pPr algn="l"/>
            <a:r>
              <a:rPr lang="en-US" altLang="zh-CN" sz="1800" dirty="0"/>
              <a:t>&gt;&gt;&gt; </a:t>
            </a:r>
            <a:r>
              <a:rPr lang="en-US" altLang="zh-CN" sz="1800" dirty="0" err="1"/>
              <a:t>int</a:t>
            </a:r>
            <a:r>
              <a:rPr lang="en-US" altLang="zh-CN" sz="1800" dirty="0"/>
              <a:t>('45.6')</a:t>
            </a:r>
            <a:endParaRPr lang="zh-CN" altLang="zh-CN" sz="1800" dirty="0"/>
          </a:p>
          <a:p>
            <a:pPr algn="l"/>
            <a:r>
              <a:rPr lang="en-US" altLang="zh-CN" sz="1800" dirty="0" err="1"/>
              <a:t>Traceback</a:t>
            </a:r>
            <a:r>
              <a:rPr lang="en-US" altLang="zh-CN" sz="1800" dirty="0"/>
              <a:t> (most recent call last):</a:t>
            </a:r>
            <a:endParaRPr lang="zh-CN" altLang="zh-CN" sz="1800" dirty="0"/>
          </a:p>
          <a:p>
            <a:pPr algn="l"/>
            <a:r>
              <a:rPr lang="en-US" altLang="zh-CN" sz="1800" dirty="0"/>
              <a:t>  File "&lt;pyshell#15&gt;", line 1, in &lt;module&gt;</a:t>
            </a:r>
            <a:endParaRPr lang="zh-CN" altLang="zh-CN" sz="1800" dirty="0"/>
          </a:p>
          <a:p>
            <a:pPr algn="l"/>
            <a:r>
              <a:rPr lang="en-US" altLang="zh-CN" sz="1800" dirty="0"/>
              <a:t>    </a:t>
            </a:r>
            <a:r>
              <a:rPr lang="en-US" altLang="zh-CN" sz="1800" dirty="0" err="1"/>
              <a:t>int</a:t>
            </a:r>
            <a:r>
              <a:rPr lang="en-US" altLang="zh-CN" sz="1800" dirty="0"/>
              <a:t>('45.6')</a:t>
            </a:r>
            <a:endParaRPr lang="zh-CN" altLang="zh-CN" sz="1800" dirty="0"/>
          </a:p>
          <a:p>
            <a:pPr algn="l"/>
            <a:r>
              <a:rPr lang="en-US" altLang="zh-CN" sz="1800" dirty="0" err="1"/>
              <a:t>ValueError</a:t>
            </a:r>
            <a:r>
              <a:rPr lang="en-US" altLang="zh-CN" sz="1800" dirty="0"/>
              <a:t>: invalid literal for </a:t>
            </a:r>
            <a:r>
              <a:rPr lang="en-US" altLang="zh-CN" sz="1800" dirty="0" err="1"/>
              <a:t>int</a:t>
            </a:r>
            <a:r>
              <a:rPr lang="en-US" altLang="zh-CN" sz="1800" dirty="0"/>
              <a:t>() with base 10: '45.6'</a:t>
            </a:r>
            <a:endParaRPr lang="zh-CN" altLang="zh-CN" sz="1800" dirty="0"/>
          </a:p>
        </p:txBody>
      </p:sp>
      <p:sp>
        <p:nvSpPr>
          <p:cNvPr id="6" name="矩形 5"/>
          <p:cNvSpPr/>
          <p:nvPr/>
        </p:nvSpPr>
        <p:spPr>
          <a:xfrm>
            <a:off x="4738908" y="5301208"/>
            <a:ext cx="6253636" cy="461665"/>
          </a:xfrm>
          <a:prstGeom prst="rect">
            <a:avLst/>
          </a:prstGeom>
        </p:spPr>
        <p:txBody>
          <a:bodyPr wrap="none">
            <a:spAutoFit/>
          </a:bodyPr>
          <a:lstStyle/>
          <a:p>
            <a:r>
              <a:rPr lang="zh-CN" altLang="zh-CN" sz="2400" dirty="0"/>
              <a:t>注意：</a:t>
            </a:r>
            <a:r>
              <a:rPr lang="en-US" altLang="zh-CN" sz="2400" dirty="0" err="1">
                <a:solidFill>
                  <a:srgbClr val="FF0000"/>
                </a:solidFill>
              </a:rPr>
              <a:t>int</a:t>
            </a:r>
            <a:r>
              <a:rPr lang="en-US" altLang="zh-CN" sz="2400" dirty="0">
                <a:solidFill>
                  <a:srgbClr val="FF0000"/>
                </a:solidFill>
              </a:rPr>
              <a:t>()</a:t>
            </a:r>
            <a:r>
              <a:rPr lang="zh-CN" altLang="zh-CN" sz="2400" dirty="0">
                <a:solidFill>
                  <a:srgbClr val="FF0000"/>
                </a:solidFill>
              </a:rPr>
              <a:t>函数不接受带小数的数字字符串</a:t>
            </a:r>
            <a:r>
              <a:rPr lang="zh-CN" altLang="zh-CN" sz="2400" dirty="0"/>
              <a:t>。</a:t>
            </a:r>
            <a:endParaRPr lang="zh-CN" altLang="en-US" sz="2400" dirty="0"/>
          </a:p>
        </p:txBody>
      </p:sp>
    </p:spTree>
    <p:extLst>
      <p:ext uri="{BB962C8B-B14F-4D97-AF65-F5344CB8AC3E}">
        <p14:creationId xmlns:p14="http://schemas.microsoft.com/office/powerpoint/2010/main" val="2271363040"/>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2.3.3 </a:t>
            </a:r>
            <a:r>
              <a:rPr lang="zh-CN" altLang="zh-CN" dirty="0"/>
              <a:t>表达式</a:t>
            </a:r>
            <a:endParaRPr lang="zh-CN" altLang="en-US" dirty="0"/>
          </a:p>
        </p:txBody>
      </p:sp>
      <p:sp>
        <p:nvSpPr>
          <p:cNvPr id="3" name="内容占位符 2"/>
          <p:cNvSpPr>
            <a:spLocks noGrp="1"/>
          </p:cNvSpPr>
          <p:nvPr>
            <p:ph idx="1"/>
          </p:nvPr>
        </p:nvSpPr>
        <p:spPr>
          <a:xfrm>
            <a:off x="407947" y="1294964"/>
            <a:ext cx="11376105" cy="1316091"/>
          </a:xfrm>
        </p:spPr>
        <p:txBody>
          <a:bodyPr>
            <a:normAutofit fontScale="92500" lnSpcReduction="10000"/>
          </a:bodyPr>
          <a:lstStyle/>
          <a:p>
            <a:pPr algn="just"/>
            <a:r>
              <a:rPr lang="zh-CN" altLang="zh-CN" dirty="0"/>
              <a:t>（</a:t>
            </a:r>
            <a:r>
              <a:rPr lang="en-US" altLang="zh-CN" dirty="0"/>
              <a:t>8</a:t>
            </a:r>
            <a:r>
              <a:rPr lang="zh-CN" altLang="zh-CN" dirty="0"/>
              <a:t>）逻辑操作符</a:t>
            </a:r>
            <a:r>
              <a:rPr lang="en-US" altLang="zh-CN" dirty="0"/>
              <a:t>and</a:t>
            </a:r>
            <a:r>
              <a:rPr lang="zh-CN" altLang="zh-CN" dirty="0"/>
              <a:t>和</a:t>
            </a:r>
            <a:r>
              <a:rPr lang="en-US" altLang="zh-CN" dirty="0"/>
              <a:t>or</a:t>
            </a:r>
            <a:r>
              <a:rPr lang="zh-CN" altLang="zh-CN" dirty="0"/>
              <a:t>也称作</a:t>
            </a:r>
            <a:r>
              <a:rPr lang="zh-CN" altLang="zh-CN" dirty="0">
                <a:solidFill>
                  <a:srgbClr val="FF0000"/>
                </a:solidFill>
              </a:rPr>
              <a:t>短路操作符</a:t>
            </a:r>
            <a:r>
              <a:rPr lang="zh-CN" altLang="zh-CN" dirty="0"/>
              <a:t>，具有惰性求值的特点：表达式从左向右解析，一旦结果可以确定就停止。逻辑运算符</a:t>
            </a:r>
            <a:r>
              <a:rPr lang="en-US" altLang="zh-CN" dirty="0"/>
              <a:t>and</a:t>
            </a:r>
            <a:r>
              <a:rPr lang="zh-CN" altLang="zh-CN" dirty="0"/>
              <a:t>、</a:t>
            </a:r>
            <a:r>
              <a:rPr lang="en-US" altLang="zh-CN" dirty="0"/>
              <a:t>or</a:t>
            </a:r>
            <a:r>
              <a:rPr lang="zh-CN" altLang="zh-CN" dirty="0">
                <a:solidFill>
                  <a:srgbClr val="FF0000"/>
                </a:solidFill>
              </a:rPr>
              <a:t>不一定会返回布尔值</a:t>
            </a:r>
            <a:r>
              <a:rPr lang="en-US" altLang="zh-CN" dirty="0">
                <a:solidFill>
                  <a:srgbClr val="FF0000"/>
                </a:solidFill>
              </a:rPr>
              <a:t>True</a:t>
            </a:r>
            <a:r>
              <a:rPr lang="zh-CN" altLang="zh-CN" dirty="0">
                <a:solidFill>
                  <a:srgbClr val="FF0000"/>
                </a:solidFill>
              </a:rPr>
              <a:t>和</a:t>
            </a:r>
            <a:r>
              <a:rPr lang="en-US" altLang="zh-CN" dirty="0">
                <a:solidFill>
                  <a:srgbClr val="FF0000"/>
                </a:solidFill>
              </a:rPr>
              <a:t>False</a:t>
            </a:r>
            <a:r>
              <a:rPr lang="zh-CN" altLang="zh-CN" dirty="0"/>
              <a:t>。 </a:t>
            </a:r>
            <a:endParaRPr lang="zh-CN" altLang="en-US" dirty="0"/>
          </a:p>
        </p:txBody>
      </p:sp>
      <p:sp>
        <p:nvSpPr>
          <p:cNvPr id="8" name="矩形 7">
            <a:extLst>
              <a:ext uri="{FF2B5EF4-FFF2-40B4-BE49-F238E27FC236}">
                <a16:creationId xmlns:a16="http://schemas.microsoft.com/office/drawing/2014/main" id="{83341C1C-5B6C-4626-8970-29B1DE1605B5}"/>
              </a:ext>
            </a:extLst>
          </p:cNvPr>
          <p:cNvSpPr/>
          <p:nvPr/>
        </p:nvSpPr>
        <p:spPr>
          <a:xfrm>
            <a:off x="8688288" y="2354120"/>
            <a:ext cx="2520280" cy="3785652"/>
          </a:xfrm>
          <a:prstGeom prst="rect">
            <a:avLst/>
          </a:prstGeom>
          <a:ln>
            <a:solidFill>
              <a:srgbClr val="00B050"/>
            </a:solidFill>
          </a:ln>
        </p:spPr>
        <p:txBody>
          <a:bodyPr wrap="square">
            <a:spAutoFit/>
          </a:bodyPr>
          <a:lstStyle/>
          <a:p>
            <a:pPr algn="l">
              <a:spcBef>
                <a:spcPts val="800"/>
              </a:spcBef>
            </a:pPr>
            <a:r>
              <a:rPr lang="en-US" altLang="zh-CN" sz="1800" dirty="0"/>
              <a:t>&gt;&gt;&gt; True or 3</a:t>
            </a:r>
            <a:endParaRPr lang="zh-CN" altLang="zh-CN" sz="1800" dirty="0"/>
          </a:p>
          <a:p>
            <a:pPr algn="l">
              <a:spcBef>
                <a:spcPts val="800"/>
              </a:spcBef>
            </a:pPr>
            <a:r>
              <a:rPr lang="en-US" altLang="zh-CN" sz="1800" dirty="0"/>
              <a:t>True</a:t>
            </a:r>
            <a:endParaRPr lang="zh-CN" altLang="zh-CN" sz="1800" dirty="0"/>
          </a:p>
          <a:p>
            <a:pPr algn="l">
              <a:spcBef>
                <a:spcPts val="800"/>
              </a:spcBef>
            </a:pPr>
            <a:r>
              <a:rPr lang="en-US" altLang="zh-CN" sz="1800" dirty="0"/>
              <a:t>&gt;&gt;&gt; 4 or False</a:t>
            </a:r>
            <a:endParaRPr lang="zh-CN" altLang="zh-CN" sz="1800" dirty="0"/>
          </a:p>
          <a:p>
            <a:pPr algn="l">
              <a:spcBef>
                <a:spcPts val="800"/>
              </a:spcBef>
            </a:pPr>
            <a:r>
              <a:rPr lang="en-US" altLang="zh-CN" sz="1800" dirty="0"/>
              <a:t>4</a:t>
            </a:r>
            <a:endParaRPr lang="zh-CN" altLang="zh-CN" sz="1800" dirty="0"/>
          </a:p>
          <a:p>
            <a:pPr algn="l">
              <a:spcBef>
                <a:spcPts val="800"/>
              </a:spcBef>
            </a:pPr>
            <a:r>
              <a:rPr lang="en-US" altLang="zh-CN" sz="1800" dirty="0"/>
              <a:t>&gt;&gt;&gt; [1,2] or 'c'</a:t>
            </a:r>
            <a:endParaRPr lang="zh-CN" altLang="zh-CN" sz="1800" dirty="0"/>
          </a:p>
          <a:p>
            <a:pPr algn="l">
              <a:spcBef>
                <a:spcPts val="800"/>
              </a:spcBef>
            </a:pPr>
            <a:r>
              <a:rPr lang="en-US" altLang="zh-CN" sz="1800" dirty="0"/>
              <a:t>[1, 2]</a:t>
            </a:r>
            <a:endParaRPr lang="zh-CN" altLang="zh-CN" sz="1800" dirty="0"/>
          </a:p>
          <a:p>
            <a:pPr algn="l">
              <a:spcBef>
                <a:spcPts val="800"/>
              </a:spcBef>
            </a:pPr>
            <a:r>
              <a:rPr lang="en-US" altLang="zh-CN" sz="1800" dirty="0"/>
              <a:t>&gt;&gt;&gt; 3 or 4</a:t>
            </a:r>
            <a:endParaRPr lang="zh-CN" altLang="zh-CN" sz="1800" dirty="0"/>
          </a:p>
          <a:p>
            <a:pPr algn="l">
              <a:spcBef>
                <a:spcPts val="800"/>
              </a:spcBef>
            </a:pPr>
            <a:r>
              <a:rPr lang="en-US" altLang="zh-CN" sz="1800" dirty="0"/>
              <a:t>3</a:t>
            </a:r>
            <a:endParaRPr lang="zh-CN" altLang="zh-CN" sz="1800" dirty="0"/>
          </a:p>
          <a:p>
            <a:pPr algn="l">
              <a:spcBef>
                <a:spcPts val="800"/>
              </a:spcBef>
            </a:pPr>
            <a:r>
              <a:rPr lang="en-US" altLang="zh-CN" sz="1800" dirty="0"/>
              <a:t>&gt;&gt;&gt; 4 or 3</a:t>
            </a:r>
            <a:endParaRPr lang="zh-CN" altLang="zh-CN" sz="1800" dirty="0"/>
          </a:p>
          <a:p>
            <a:pPr algn="l">
              <a:spcBef>
                <a:spcPts val="800"/>
              </a:spcBef>
            </a:pPr>
            <a:r>
              <a:rPr lang="en-US" altLang="zh-CN" sz="1800" dirty="0"/>
              <a:t>4</a:t>
            </a:r>
            <a:endParaRPr lang="zh-CN" altLang="zh-CN" sz="1800" dirty="0"/>
          </a:p>
        </p:txBody>
      </p:sp>
      <p:sp>
        <p:nvSpPr>
          <p:cNvPr id="9" name="矩形 8">
            <a:extLst>
              <a:ext uri="{FF2B5EF4-FFF2-40B4-BE49-F238E27FC236}">
                <a16:creationId xmlns:a16="http://schemas.microsoft.com/office/drawing/2014/main" id="{9EAA7226-9395-4E4B-8467-4726412EDF1A}"/>
              </a:ext>
            </a:extLst>
          </p:cNvPr>
          <p:cNvSpPr/>
          <p:nvPr/>
        </p:nvSpPr>
        <p:spPr>
          <a:xfrm>
            <a:off x="4835859" y="2385736"/>
            <a:ext cx="2520280" cy="3785652"/>
          </a:xfrm>
          <a:prstGeom prst="rect">
            <a:avLst/>
          </a:prstGeom>
          <a:ln>
            <a:solidFill>
              <a:srgbClr val="00B050"/>
            </a:solidFill>
          </a:ln>
        </p:spPr>
        <p:txBody>
          <a:bodyPr wrap="square">
            <a:spAutoFit/>
          </a:bodyPr>
          <a:lstStyle/>
          <a:p>
            <a:pPr algn="l">
              <a:spcBef>
                <a:spcPts val="800"/>
              </a:spcBef>
            </a:pPr>
            <a:r>
              <a:rPr lang="en-US" altLang="zh-CN" sz="1800" dirty="0"/>
              <a:t>&gt;&gt;&gt; True and 3</a:t>
            </a:r>
            <a:endParaRPr lang="zh-CN" altLang="zh-CN" sz="1800" dirty="0"/>
          </a:p>
          <a:p>
            <a:pPr algn="l">
              <a:spcBef>
                <a:spcPts val="800"/>
              </a:spcBef>
            </a:pPr>
            <a:r>
              <a:rPr lang="en-US" altLang="zh-CN" sz="1800" dirty="0"/>
              <a:t>3</a:t>
            </a:r>
            <a:endParaRPr lang="zh-CN" altLang="zh-CN" sz="1800" dirty="0"/>
          </a:p>
          <a:p>
            <a:pPr algn="l">
              <a:spcBef>
                <a:spcPts val="800"/>
              </a:spcBef>
            </a:pPr>
            <a:r>
              <a:rPr lang="en-US" altLang="zh-CN" sz="1800" dirty="0"/>
              <a:t>&gt;&gt;&gt; 4 and False</a:t>
            </a:r>
            <a:endParaRPr lang="zh-CN" altLang="zh-CN" sz="1800" dirty="0"/>
          </a:p>
          <a:p>
            <a:pPr algn="l">
              <a:spcBef>
                <a:spcPts val="800"/>
              </a:spcBef>
            </a:pPr>
            <a:r>
              <a:rPr lang="en-US" altLang="zh-CN" sz="1800" dirty="0"/>
              <a:t>False</a:t>
            </a:r>
            <a:endParaRPr lang="zh-CN" altLang="zh-CN" sz="1800" dirty="0"/>
          </a:p>
          <a:p>
            <a:pPr algn="l">
              <a:spcBef>
                <a:spcPts val="800"/>
              </a:spcBef>
            </a:pPr>
            <a:r>
              <a:rPr lang="en-US" altLang="zh-CN" sz="1800" dirty="0"/>
              <a:t>&gt;&gt;&gt; [1,2] and 'c'</a:t>
            </a:r>
            <a:endParaRPr lang="zh-CN" altLang="zh-CN" sz="1800" dirty="0"/>
          </a:p>
          <a:p>
            <a:pPr algn="l">
              <a:spcBef>
                <a:spcPts val="800"/>
              </a:spcBef>
            </a:pPr>
            <a:r>
              <a:rPr lang="en-US" altLang="zh-CN" sz="1800" dirty="0"/>
              <a:t>'c'</a:t>
            </a:r>
            <a:endParaRPr lang="zh-CN" altLang="zh-CN" sz="1800" dirty="0"/>
          </a:p>
          <a:p>
            <a:pPr algn="l">
              <a:spcBef>
                <a:spcPts val="800"/>
              </a:spcBef>
            </a:pPr>
            <a:r>
              <a:rPr lang="en-US" altLang="zh-CN" sz="1800" dirty="0"/>
              <a:t>&gt;&gt;&gt; False and 4</a:t>
            </a:r>
            <a:endParaRPr lang="zh-CN" altLang="zh-CN" sz="1800" dirty="0"/>
          </a:p>
          <a:p>
            <a:pPr algn="l">
              <a:spcBef>
                <a:spcPts val="800"/>
              </a:spcBef>
            </a:pPr>
            <a:r>
              <a:rPr lang="en-US" altLang="zh-CN" sz="1800" dirty="0"/>
              <a:t>False</a:t>
            </a:r>
            <a:endParaRPr lang="zh-CN" altLang="zh-CN" sz="1800" dirty="0"/>
          </a:p>
          <a:p>
            <a:pPr algn="l">
              <a:spcBef>
                <a:spcPts val="800"/>
              </a:spcBef>
            </a:pPr>
            <a:r>
              <a:rPr lang="en-US" altLang="zh-CN" sz="1800" dirty="0"/>
              <a:t>&gt;&gt;&gt; 0 and 4</a:t>
            </a:r>
            <a:endParaRPr lang="zh-CN" altLang="zh-CN" sz="1800" dirty="0"/>
          </a:p>
          <a:p>
            <a:pPr algn="l">
              <a:spcBef>
                <a:spcPts val="800"/>
              </a:spcBef>
            </a:pPr>
            <a:r>
              <a:rPr lang="en-US" altLang="zh-CN" sz="1800" dirty="0"/>
              <a:t>0</a:t>
            </a:r>
            <a:endParaRPr lang="zh-CN" altLang="zh-CN" sz="1800" dirty="0"/>
          </a:p>
        </p:txBody>
      </p:sp>
    </p:spTree>
    <p:extLst>
      <p:ext uri="{BB962C8B-B14F-4D97-AF65-F5344CB8AC3E}">
        <p14:creationId xmlns:p14="http://schemas.microsoft.com/office/powerpoint/2010/main" val="906806060"/>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2.3.3 </a:t>
            </a:r>
            <a:r>
              <a:rPr lang="zh-CN" altLang="zh-CN" dirty="0"/>
              <a:t>表达式</a:t>
            </a:r>
            <a:endParaRPr lang="zh-CN" altLang="en-US" dirty="0"/>
          </a:p>
        </p:txBody>
      </p:sp>
      <p:sp>
        <p:nvSpPr>
          <p:cNvPr id="3" name="内容占位符 2"/>
          <p:cNvSpPr>
            <a:spLocks noGrp="1"/>
          </p:cNvSpPr>
          <p:nvPr>
            <p:ph idx="1"/>
          </p:nvPr>
        </p:nvSpPr>
        <p:spPr>
          <a:xfrm>
            <a:off x="334434" y="1124745"/>
            <a:ext cx="11523135" cy="2016224"/>
          </a:xfrm>
        </p:spPr>
        <p:txBody>
          <a:bodyPr/>
          <a:lstStyle/>
          <a:p>
            <a:r>
              <a:rPr lang="zh-CN" altLang="zh-CN" dirty="0"/>
              <a:t>（</a:t>
            </a:r>
            <a:r>
              <a:rPr lang="en-US" altLang="zh-CN" dirty="0"/>
              <a:t>9</a:t>
            </a:r>
            <a:r>
              <a:rPr lang="zh-CN" altLang="zh-CN" dirty="0"/>
              <a:t>）除了表</a:t>
            </a:r>
            <a:r>
              <a:rPr lang="en-US" altLang="zh-CN" dirty="0"/>
              <a:t>2.2</a:t>
            </a:r>
            <a:r>
              <a:rPr lang="zh-CN" altLang="zh-CN" dirty="0"/>
              <a:t>列出的运算符外，</a:t>
            </a:r>
            <a:r>
              <a:rPr lang="en-US" altLang="zh-CN" dirty="0"/>
              <a:t>Python</a:t>
            </a:r>
            <a:r>
              <a:rPr lang="zh-CN" altLang="zh-CN" dirty="0"/>
              <a:t>还有赋值运算符（</a:t>
            </a:r>
            <a:r>
              <a:rPr lang="en-US" altLang="zh-CN" dirty="0"/>
              <a:t>=</a:t>
            </a:r>
            <a:r>
              <a:rPr lang="zh-CN" altLang="zh-CN" dirty="0"/>
              <a:t>）、复合赋值运算符（</a:t>
            </a:r>
            <a:r>
              <a:rPr lang="en-US" altLang="zh-CN" dirty="0"/>
              <a:t>+=</a:t>
            </a:r>
            <a:r>
              <a:rPr lang="zh-CN" altLang="zh-CN" dirty="0"/>
              <a:t>、</a:t>
            </a:r>
            <a:r>
              <a:rPr lang="en-US" altLang="zh-CN" dirty="0"/>
              <a:t>-=</a:t>
            </a:r>
            <a:r>
              <a:rPr lang="zh-CN" altLang="zh-CN" dirty="0"/>
              <a:t>、</a:t>
            </a:r>
            <a:r>
              <a:rPr lang="en-US" altLang="zh-CN" dirty="0"/>
              <a:t>*=</a:t>
            </a:r>
            <a:r>
              <a:rPr lang="zh-CN" altLang="zh-CN" dirty="0"/>
              <a:t>、</a:t>
            </a:r>
            <a:r>
              <a:rPr lang="en-US" altLang="zh-CN" dirty="0"/>
              <a:t>/=</a:t>
            </a:r>
            <a:r>
              <a:rPr lang="zh-CN" altLang="zh-CN" dirty="0"/>
              <a:t>、</a:t>
            </a:r>
            <a:r>
              <a:rPr lang="en-US" altLang="zh-CN" dirty="0"/>
              <a:t>//=</a:t>
            </a:r>
            <a:r>
              <a:rPr lang="zh-CN" altLang="zh-CN" dirty="0"/>
              <a:t>、</a:t>
            </a:r>
            <a:r>
              <a:rPr lang="en-US" altLang="zh-CN" dirty="0"/>
              <a:t>%=</a:t>
            </a:r>
            <a:r>
              <a:rPr lang="zh-CN" altLang="zh-CN" dirty="0"/>
              <a:t>、</a:t>
            </a:r>
            <a:r>
              <a:rPr lang="en-US" altLang="zh-CN" dirty="0"/>
              <a:t>**=</a:t>
            </a:r>
            <a:r>
              <a:rPr lang="zh-CN" altLang="zh-CN" dirty="0"/>
              <a:t>）、位运算符（</a:t>
            </a:r>
            <a:r>
              <a:rPr lang="en-US" altLang="zh-CN" dirty="0"/>
              <a:t>&amp;</a:t>
            </a:r>
            <a:r>
              <a:rPr lang="zh-CN" altLang="zh-CN" dirty="0"/>
              <a:t>、</a:t>
            </a:r>
            <a:r>
              <a:rPr lang="en-US" altLang="zh-CN" dirty="0"/>
              <a:t>|</a:t>
            </a:r>
            <a:r>
              <a:rPr lang="zh-CN" altLang="zh-CN" dirty="0"/>
              <a:t>、</a:t>
            </a:r>
            <a:r>
              <a:rPr lang="en-US" altLang="zh-CN" dirty="0"/>
              <a:t>^</a:t>
            </a:r>
            <a:r>
              <a:rPr lang="zh-CN" altLang="zh-CN" dirty="0"/>
              <a:t>等）等，这里说明一下复合赋值运算符，其他的运算符请自行参阅官网内容和其他资料。</a:t>
            </a:r>
            <a:endParaRPr lang="zh-CN" altLang="en-US" dirty="0"/>
          </a:p>
        </p:txBody>
      </p:sp>
      <p:sp>
        <p:nvSpPr>
          <p:cNvPr id="4" name="矩形 3"/>
          <p:cNvSpPr/>
          <p:nvPr/>
        </p:nvSpPr>
        <p:spPr>
          <a:xfrm>
            <a:off x="3215680" y="2708920"/>
            <a:ext cx="1963967" cy="3785652"/>
          </a:xfrm>
          <a:prstGeom prst="rect">
            <a:avLst/>
          </a:prstGeom>
          <a:ln>
            <a:solidFill>
              <a:srgbClr val="00B050"/>
            </a:solidFill>
          </a:ln>
        </p:spPr>
        <p:txBody>
          <a:bodyPr wrap="square">
            <a:spAutoFit/>
          </a:bodyPr>
          <a:lstStyle/>
          <a:p>
            <a:pPr algn="l">
              <a:spcBef>
                <a:spcPts val="800"/>
              </a:spcBef>
            </a:pPr>
            <a:r>
              <a:rPr lang="en-US" altLang="zh-CN" sz="1800" dirty="0"/>
              <a:t>&gt;&gt;&gt; a=3</a:t>
            </a:r>
            <a:endParaRPr lang="zh-CN" altLang="zh-CN" sz="1800" dirty="0"/>
          </a:p>
          <a:p>
            <a:pPr algn="l">
              <a:spcBef>
                <a:spcPts val="800"/>
              </a:spcBef>
            </a:pPr>
            <a:r>
              <a:rPr lang="en-US" altLang="zh-CN" sz="1800" dirty="0"/>
              <a:t>&gt;&gt;&gt; b=5</a:t>
            </a:r>
            <a:endParaRPr lang="zh-CN" altLang="zh-CN" sz="1800" dirty="0"/>
          </a:p>
          <a:p>
            <a:pPr algn="l">
              <a:spcBef>
                <a:spcPts val="800"/>
              </a:spcBef>
            </a:pPr>
            <a:r>
              <a:rPr lang="en-US" altLang="zh-CN" sz="1800" dirty="0"/>
              <a:t>&gt;&gt;&gt; a*=b</a:t>
            </a:r>
            <a:endParaRPr lang="zh-CN" altLang="zh-CN" sz="1800" dirty="0"/>
          </a:p>
          <a:p>
            <a:pPr algn="l">
              <a:spcBef>
                <a:spcPts val="800"/>
              </a:spcBef>
            </a:pPr>
            <a:r>
              <a:rPr lang="en-US" altLang="zh-CN" sz="1800" dirty="0"/>
              <a:t>&gt;&gt;&gt; a</a:t>
            </a:r>
            <a:endParaRPr lang="zh-CN" altLang="zh-CN" sz="1800" dirty="0"/>
          </a:p>
          <a:p>
            <a:pPr algn="l">
              <a:spcBef>
                <a:spcPts val="800"/>
              </a:spcBef>
            </a:pPr>
            <a:r>
              <a:rPr lang="en-US" altLang="zh-CN" sz="1800" dirty="0"/>
              <a:t>15</a:t>
            </a:r>
            <a:endParaRPr lang="zh-CN" altLang="zh-CN" sz="1800" dirty="0"/>
          </a:p>
          <a:p>
            <a:pPr algn="l">
              <a:spcBef>
                <a:spcPts val="800"/>
              </a:spcBef>
            </a:pPr>
            <a:r>
              <a:rPr lang="en-US" altLang="zh-CN" sz="1800" dirty="0"/>
              <a:t>&gt;&gt;&gt; a=3</a:t>
            </a:r>
            <a:endParaRPr lang="zh-CN" altLang="zh-CN" sz="1800" dirty="0"/>
          </a:p>
          <a:p>
            <a:pPr algn="l">
              <a:spcBef>
                <a:spcPts val="800"/>
              </a:spcBef>
            </a:pPr>
            <a:r>
              <a:rPr lang="en-US" altLang="zh-CN" sz="1800" dirty="0"/>
              <a:t>&gt;&gt;&gt; b=5</a:t>
            </a:r>
            <a:endParaRPr lang="zh-CN" altLang="zh-CN" sz="1800" dirty="0"/>
          </a:p>
          <a:p>
            <a:pPr algn="l">
              <a:spcBef>
                <a:spcPts val="800"/>
              </a:spcBef>
            </a:pPr>
            <a:r>
              <a:rPr lang="en-US" altLang="zh-CN" sz="1800" dirty="0"/>
              <a:t>&gt;&gt;&gt; a=a*b</a:t>
            </a:r>
            <a:endParaRPr lang="zh-CN" altLang="zh-CN" sz="1800" dirty="0"/>
          </a:p>
          <a:p>
            <a:pPr algn="l">
              <a:spcBef>
                <a:spcPts val="800"/>
              </a:spcBef>
            </a:pPr>
            <a:r>
              <a:rPr lang="en-US" altLang="zh-CN" sz="1800" dirty="0"/>
              <a:t>&gt;&gt;&gt; a</a:t>
            </a:r>
            <a:endParaRPr lang="zh-CN" altLang="zh-CN" sz="1800" dirty="0"/>
          </a:p>
          <a:p>
            <a:pPr algn="l">
              <a:spcBef>
                <a:spcPts val="800"/>
              </a:spcBef>
            </a:pPr>
            <a:r>
              <a:rPr lang="en-US" altLang="zh-CN" sz="1800" dirty="0"/>
              <a:t>15</a:t>
            </a:r>
            <a:endParaRPr lang="zh-CN" altLang="zh-CN" sz="1800" dirty="0"/>
          </a:p>
        </p:txBody>
      </p:sp>
      <p:sp>
        <p:nvSpPr>
          <p:cNvPr id="5" name="矩形 4"/>
          <p:cNvSpPr/>
          <p:nvPr/>
        </p:nvSpPr>
        <p:spPr>
          <a:xfrm>
            <a:off x="551384" y="3429000"/>
            <a:ext cx="2252540" cy="400110"/>
          </a:xfrm>
          <a:prstGeom prst="rect">
            <a:avLst/>
          </a:prstGeom>
        </p:spPr>
        <p:txBody>
          <a:bodyPr wrap="none">
            <a:spAutoFit/>
          </a:bodyPr>
          <a:lstStyle/>
          <a:p>
            <a:r>
              <a:rPr lang="zh-CN" altLang="zh-CN" sz="2000" dirty="0"/>
              <a:t>以</a:t>
            </a:r>
            <a:r>
              <a:rPr lang="en-US" altLang="zh-CN" sz="2000" dirty="0"/>
              <a:t>*=</a:t>
            </a:r>
            <a:r>
              <a:rPr lang="zh-CN" altLang="zh-CN" sz="2000" dirty="0"/>
              <a:t>运算符为例。</a:t>
            </a:r>
            <a:endParaRPr lang="zh-CN" altLang="en-US" sz="2000" dirty="0"/>
          </a:p>
        </p:txBody>
      </p:sp>
      <p:sp>
        <p:nvSpPr>
          <p:cNvPr id="6" name="矩形 5"/>
          <p:cNvSpPr/>
          <p:nvPr/>
        </p:nvSpPr>
        <p:spPr>
          <a:xfrm>
            <a:off x="5663952" y="3717032"/>
            <a:ext cx="5447928" cy="1200329"/>
          </a:xfrm>
          <a:prstGeom prst="rect">
            <a:avLst/>
          </a:prstGeom>
        </p:spPr>
        <p:txBody>
          <a:bodyPr wrap="square">
            <a:spAutoFit/>
          </a:bodyPr>
          <a:lstStyle/>
          <a:p>
            <a:pPr algn="l"/>
            <a:r>
              <a:rPr lang="zh-CN" altLang="zh-CN" sz="2400" dirty="0"/>
              <a:t>实际上</a:t>
            </a:r>
            <a:r>
              <a:rPr lang="en-US" altLang="zh-CN" sz="2400" dirty="0"/>
              <a:t>a*=b</a:t>
            </a:r>
            <a:r>
              <a:rPr lang="zh-CN" altLang="zh-CN" sz="2400" dirty="0"/>
              <a:t>，就相当于</a:t>
            </a:r>
            <a:r>
              <a:rPr lang="en-US" altLang="zh-CN" sz="2400" dirty="0"/>
              <a:t>a=a*b</a:t>
            </a:r>
            <a:r>
              <a:rPr lang="zh-CN" altLang="zh-CN" sz="2400" dirty="0"/>
              <a:t>，表示将左操作数乘以右操作数再赋值给左操作数。其他复合赋值运算符同样理解。</a:t>
            </a:r>
            <a:endParaRPr lang="zh-CN" altLang="en-US" sz="2400" dirty="0"/>
          </a:p>
        </p:txBody>
      </p:sp>
    </p:spTree>
    <p:extLst>
      <p:ext uri="{BB962C8B-B14F-4D97-AF65-F5344CB8AC3E}">
        <p14:creationId xmlns:p14="http://schemas.microsoft.com/office/powerpoint/2010/main" val="1260455398"/>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2.3.3 </a:t>
            </a:r>
            <a:r>
              <a:rPr lang="zh-CN" altLang="zh-CN" dirty="0"/>
              <a:t>表达式</a:t>
            </a:r>
            <a:endParaRPr lang="zh-CN" altLang="en-US" dirty="0"/>
          </a:p>
        </p:txBody>
      </p:sp>
      <p:sp>
        <p:nvSpPr>
          <p:cNvPr id="3" name="内容占位符 2"/>
          <p:cNvSpPr>
            <a:spLocks noGrp="1"/>
          </p:cNvSpPr>
          <p:nvPr>
            <p:ph idx="1"/>
          </p:nvPr>
        </p:nvSpPr>
        <p:spPr>
          <a:xfrm>
            <a:off x="334434" y="1124745"/>
            <a:ext cx="11523135" cy="1224136"/>
          </a:xfrm>
        </p:spPr>
        <p:txBody>
          <a:bodyPr/>
          <a:lstStyle/>
          <a:p>
            <a:r>
              <a:rPr lang="zh-CN" altLang="zh-CN" dirty="0"/>
              <a:t>（</a:t>
            </a:r>
            <a:r>
              <a:rPr lang="en-US" altLang="zh-CN" dirty="0"/>
              <a:t>10</a:t>
            </a:r>
            <a:r>
              <a:rPr lang="zh-CN" altLang="zh-CN" dirty="0"/>
              <a:t>）一个表达式中出现多种运算符时，按运算符的优先级高低依次进行运算。出现小括号（）运算级别最高。优先级次序如图</a:t>
            </a:r>
            <a:r>
              <a:rPr lang="en-US" altLang="zh-CN" dirty="0"/>
              <a:t>2.1</a:t>
            </a:r>
            <a:r>
              <a:rPr lang="zh-CN" altLang="zh-CN" dirty="0"/>
              <a:t>所示。</a:t>
            </a:r>
            <a:endParaRPr lang="zh-CN" altLang="en-US"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079702129"/>
              </p:ext>
            </p:extLst>
          </p:nvPr>
        </p:nvGraphicFramePr>
        <p:xfrm>
          <a:off x="1775520" y="2420888"/>
          <a:ext cx="7734013" cy="2952328"/>
        </p:xfrm>
        <a:graphic>
          <a:graphicData uri="http://schemas.openxmlformats.org/presentationml/2006/ole">
            <mc:AlternateContent xmlns:mc="http://schemas.openxmlformats.org/markup-compatibility/2006">
              <mc:Choice xmlns:v="urn:schemas-microsoft-com:vml" Requires="v">
                <p:oleObj name="Visio" r:id="rId2" imgW="3246172" imgH="1226933" progId="Visio.Drawing.11">
                  <p:embed/>
                </p:oleObj>
              </mc:Choice>
              <mc:Fallback>
                <p:oleObj name="Visio" r:id="rId2" imgW="3246172" imgH="1226933"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5520" y="2420888"/>
                        <a:ext cx="7734013" cy="2952328"/>
                      </a:xfrm>
                      <a:prstGeom prst="rect">
                        <a:avLst/>
                      </a:prstGeom>
                      <a:noFill/>
                    </p:spPr>
                  </p:pic>
                </p:oleObj>
              </mc:Fallback>
            </mc:AlternateContent>
          </a:graphicData>
        </a:graphic>
      </p:graphicFrame>
      <p:sp>
        <p:nvSpPr>
          <p:cNvPr id="6" name="矩形 5"/>
          <p:cNvSpPr/>
          <p:nvPr/>
        </p:nvSpPr>
        <p:spPr>
          <a:xfrm>
            <a:off x="4271627" y="5373216"/>
            <a:ext cx="1723550" cy="338554"/>
          </a:xfrm>
          <a:prstGeom prst="rect">
            <a:avLst/>
          </a:prstGeom>
        </p:spPr>
        <p:txBody>
          <a:bodyPr wrap="none">
            <a:spAutoFit/>
          </a:bodyPr>
          <a:lstStyle/>
          <a:p>
            <a:r>
              <a:rPr lang="zh-CN" altLang="zh-CN" sz="1600" dirty="0"/>
              <a:t>图</a:t>
            </a:r>
            <a:r>
              <a:rPr lang="en-US" altLang="zh-CN" sz="1600" dirty="0"/>
              <a:t>2.1 </a:t>
            </a:r>
            <a:r>
              <a:rPr lang="zh-CN" altLang="zh-CN" sz="1600" dirty="0"/>
              <a:t>优先级次序</a:t>
            </a:r>
            <a:endParaRPr lang="zh-CN" altLang="en-US" sz="1600" dirty="0"/>
          </a:p>
        </p:txBody>
      </p:sp>
    </p:spTree>
    <p:extLst>
      <p:ext uri="{BB962C8B-B14F-4D97-AF65-F5344CB8AC3E}">
        <p14:creationId xmlns:p14="http://schemas.microsoft.com/office/powerpoint/2010/main" val="313682899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2.3.3 </a:t>
            </a:r>
            <a:r>
              <a:rPr lang="zh-CN" altLang="zh-CN" dirty="0"/>
              <a:t>表达式</a:t>
            </a:r>
            <a:endParaRPr lang="zh-CN" altLang="en-US" dirty="0"/>
          </a:p>
        </p:txBody>
      </p:sp>
      <p:sp>
        <p:nvSpPr>
          <p:cNvPr id="5" name="矩形 4"/>
          <p:cNvSpPr/>
          <p:nvPr/>
        </p:nvSpPr>
        <p:spPr>
          <a:xfrm>
            <a:off x="767408" y="1196617"/>
            <a:ext cx="3364282" cy="938719"/>
          </a:xfrm>
          <a:prstGeom prst="rect">
            <a:avLst/>
          </a:prstGeom>
        </p:spPr>
        <p:txBody>
          <a:bodyPr wrap="square">
            <a:spAutoFit/>
          </a:bodyPr>
          <a:lstStyle/>
          <a:p>
            <a:pPr algn="l"/>
            <a:r>
              <a:rPr lang="en-US" altLang="zh-CN" sz="2200" dirty="0"/>
              <a:t>&gt;&gt;&gt; 3+2**-3 </a:t>
            </a:r>
            <a:endParaRPr lang="zh-CN" altLang="zh-CN" sz="2200" dirty="0"/>
          </a:p>
          <a:p>
            <a:pPr algn="l"/>
            <a:r>
              <a:rPr lang="en-US" altLang="zh-CN" sz="2200" dirty="0"/>
              <a:t>3.125</a:t>
            </a:r>
            <a:endParaRPr lang="zh-CN" altLang="zh-CN" sz="2200" dirty="0"/>
          </a:p>
        </p:txBody>
      </p:sp>
      <p:sp>
        <p:nvSpPr>
          <p:cNvPr id="6" name="矩形 5"/>
          <p:cNvSpPr/>
          <p:nvPr/>
        </p:nvSpPr>
        <p:spPr>
          <a:xfrm>
            <a:off x="5085738" y="1193167"/>
            <a:ext cx="5843266" cy="430887"/>
          </a:xfrm>
          <a:prstGeom prst="rect">
            <a:avLst/>
          </a:prstGeom>
        </p:spPr>
        <p:txBody>
          <a:bodyPr wrap="none">
            <a:spAutoFit/>
          </a:bodyPr>
          <a:lstStyle/>
          <a:p>
            <a:pPr algn="l"/>
            <a:r>
              <a:rPr lang="zh-CN" altLang="zh-CN" sz="2200" dirty="0"/>
              <a:t>计算过程：先计算</a:t>
            </a:r>
            <a:r>
              <a:rPr lang="en-US" altLang="zh-CN" sz="2200" dirty="0"/>
              <a:t>2</a:t>
            </a:r>
            <a:r>
              <a:rPr lang="en-US" altLang="zh-CN" sz="2200" baseline="30000" dirty="0"/>
              <a:t>-3</a:t>
            </a:r>
            <a:r>
              <a:rPr lang="en-US" altLang="zh-CN" sz="2200" dirty="0"/>
              <a:t>,</a:t>
            </a:r>
            <a:r>
              <a:rPr lang="zh-CN" altLang="zh-CN" sz="2200" dirty="0"/>
              <a:t>得到的值</a:t>
            </a:r>
            <a:r>
              <a:rPr lang="en-US" altLang="zh-CN" sz="2200" dirty="0"/>
              <a:t>0.125</a:t>
            </a:r>
            <a:r>
              <a:rPr lang="zh-CN" altLang="zh-CN" sz="2200" dirty="0"/>
              <a:t>与</a:t>
            </a:r>
            <a:r>
              <a:rPr lang="en-US" altLang="zh-CN" sz="2200" dirty="0"/>
              <a:t>3</a:t>
            </a:r>
            <a:r>
              <a:rPr lang="zh-CN" altLang="zh-CN" sz="2200" dirty="0"/>
              <a:t>相加。</a:t>
            </a:r>
            <a:endParaRPr lang="zh-CN" altLang="en-US" sz="2200" dirty="0"/>
          </a:p>
        </p:txBody>
      </p:sp>
      <p:sp>
        <p:nvSpPr>
          <p:cNvPr id="7" name="矩形 6"/>
          <p:cNvSpPr/>
          <p:nvPr/>
        </p:nvSpPr>
        <p:spPr>
          <a:xfrm>
            <a:off x="767408" y="2250149"/>
            <a:ext cx="3292274" cy="938719"/>
          </a:xfrm>
          <a:prstGeom prst="rect">
            <a:avLst/>
          </a:prstGeom>
        </p:spPr>
        <p:txBody>
          <a:bodyPr wrap="square">
            <a:spAutoFit/>
          </a:bodyPr>
          <a:lstStyle/>
          <a:p>
            <a:pPr algn="l"/>
            <a:r>
              <a:rPr lang="en-US" altLang="zh-CN" sz="2200" dirty="0"/>
              <a:t>&gt;&gt;&gt; 3+2**-3*10**3%2 </a:t>
            </a:r>
            <a:endParaRPr lang="zh-CN" altLang="zh-CN" sz="2200" dirty="0"/>
          </a:p>
          <a:p>
            <a:pPr algn="l"/>
            <a:r>
              <a:rPr lang="en-US" altLang="zh-CN" sz="2200" dirty="0"/>
              <a:t>4.0</a:t>
            </a:r>
            <a:endParaRPr lang="zh-CN" altLang="en-US" sz="2200" dirty="0"/>
          </a:p>
        </p:txBody>
      </p:sp>
      <p:sp>
        <p:nvSpPr>
          <p:cNvPr id="8" name="矩形 7"/>
          <p:cNvSpPr/>
          <p:nvPr/>
        </p:nvSpPr>
        <p:spPr>
          <a:xfrm>
            <a:off x="5083074" y="2135336"/>
            <a:ext cx="6624736" cy="1107996"/>
          </a:xfrm>
          <a:prstGeom prst="rect">
            <a:avLst/>
          </a:prstGeom>
        </p:spPr>
        <p:txBody>
          <a:bodyPr wrap="square">
            <a:spAutoFit/>
          </a:bodyPr>
          <a:lstStyle/>
          <a:p>
            <a:pPr algn="l"/>
            <a:r>
              <a:rPr lang="zh-CN" altLang="zh-CN" sz="2200" dirty="0"/>
              <a:t>计算过程：先计算</a:t>
            </a:r>
            <a:r>
              <a:rPr lang="en-US" altLang="zh-CN" sz="2200" dirty="0"/>
              <a:t>2</a:t>
            </a:r>
            <a:r>
              <a:rPr lang="en-US" altLang="zh-CN" sz="2200" baseline="30000" dirty="0"/>
              <a:t>-3</a:t>
            </a:r>
            <a:r>
              <a:rPr lang="zh-CN" altLang="zh-CN" sz="2200" dirty="0"/>
              <a:t>得到值</a:t>
            </a:r>
            <a:r>
              <a:rPr lang="en-US" altLang="zh-CN" sz="2200" dirty="0"/>
              <a:t>0.125, </a:t>
            </a:r>
            <a:r>
              <a:rPr lang="zh-CN" altLang="zh-CN" sz="2200" dirty="0"/>
              <a:t>再计算</a:t>
            </a:r>
            <a:r>
              <a:rPr lang="en-US" altLang="zh-CN" sz="2200" dirty="0"/>
              <a:t>10</a:t>
            </a:r>
            <a:r>
              <a:rPr lang="en-US" altLang="zh-CN" sz="2200" baseline="30000" dirty="0"/>
              <a:t>3</a:t>
            </a:r>
            <a:r>
              <a:rPr lang="zh-CN" altLang="zh-CN" sz="2200" dirty="0"/>
              <a:t>得到值</a:t>
            </a:r>
            <a:r>
              <a:rPr lang="en-US" altLang="zh-CN" sz="2200" dirty="0"/>
              <a:t>1000</a:t>
            </a:r>
            <a:r>
              <a:rPr lang="zh-CN" altLang="zh-CN" sz="2200" dirty="0"/>
              <a:t>，然后再计算</a:t>
            </a:r>
            <a:r>
              <a:rPr lang="en-US" altLang="zh-CN" sz="2200" dirty="0"/>
              <a:t>0.125</a:t>
            </a:r>
            <a:r>
              <a:rPr lang="zh-CN" altLang="zh-CN" sz="2200" dirty="0"/>
              <a:t>与</a:t>
            </a:r>
            <a:r>
              <a:rPr lang="en-US" altLang="zh-CN" sz="2200" dirty="0"/>
              <a:t>1000</a:t>
            </a:r>
            <a:r>
              <a:rPr lang="zh-CN" altLang="zh-CN" sz="2200" dirty="0"/>
              <a:t>的积得到值</a:t>
            </a:r>
            <a:r>
              <a:rPr lang="en-US" altLang="zh-CN" sz="2200" dirty="0"/>
              <a:t>125.0</a:t>
            </a:r>
            <a:r>
              <a:rPr lang="zh-CN" altLang="zh-CN" sz="2200" dirty="0"/>
              <a:t>，再计算</a:t>
            </a:r>
            <a:r>
              <a:rPr lang="en-US" altLang="zh-CN" sz="2200" dirty="0"/>
              <a:t>125.0%2</a:t>
            </a:r>
            <a:r>
              <a:rPr lang="zh-CN" altLang="zh-CN" sz="2200" dirty="0"/>
              <a:t>得到值</a:t>
            </a:r>
            <a:r>
              <a:rPr lang="en-US" altLang="zh-CN" sz="2200" dirty="0"/>
              <a:t>1.0</a:t>
            </a:r>
            <a:r>
              <a:rPr lang="zh-CN" altLang="zh-CN" sz="2200" dirty="0"/>
              <a:t>，最后</a:t>
            </a:r>
            <a:r>
              <a:rPr lang="en-US" altLang="zh-CN" sz="2200" dirty="0"/>
              <a:t>1.0</a:t>
            </a:r>
            <a:r>
              <a:rPr lang="zh-CN" altLang="zh-CN" sz="2200" dirty="0"/>
              <a:t>与</a:t>
            </a:r>
            <a:r>
              <a:rPr lang="en-US" altLang="zh-CN" sz="2200" dirty="0"/>
              <a:t>3</a:t>
            </a:r>
            <a:r>
              <a:rPr lang="zh-CN" altLang="zh-CN" sz="2200" dirty="0"/>
              <a:t>相加。</a:t>
            </a:r>
            <a:endParaRPr lang="zh-CN" altLang="en-US" sz="2200" dirty="0"/>
          </a:p>
        </p:txBody>
      </p:sp>
      <p:sp>
        <p:nvSpPr>
          <p:cNvPr id="9" name="矩形 8"/>
          <p:cNvSpPr/>
          <p:nvPr/>
        </p:nvSpPr>
        <p:spPr>
          <a:xfrm>
            <a:off x="767408" y="3429000"/>
            <a:ext cx="3436290" cy="938719"/>
          </a:xfrm>
          <a:prstGeom prst="rect">
            <a:avLst/>
          </a:prstGeom>
        </p:spPr>
        <p:txBody>
          <a:bodyPr wrap="square">
            <a:spAutoFit/>
          </a:bodyPr>
          <a:lstStyle/>
          <a:p>
            <a:pPr algn="l"/>
            <a:r>
              <a:rPr lang="en-US" altLang="zh-CN" sz="2200" dirty="0"/>
              <a:t>&gt;&gt;&gt; 3+2**-3*10**(3%2)</a:t>
            </a:r>
            <a:endParaRPr lang="zh-CN" altLang="zh-CN" sz="2200" dirty="0"/>
          </a:p>
          <a:p>
            <a:pPr algn="l"/>
            <a:r>
              <a:rPr lang="en-US" altLang="zh-CN" sz="2200" dirty="0"/>
              <a:t>4.25</a:t>
            </a:r>
            <a:endParaRPr lang="zh-CN" altLang="en-US" sz="2200" dirty="0"/>
          </a:p>
        </p:txBody>
      </p:sp>
      <p:sp>
        <p:nvSpPr>
          <p:cNvPr id="10" name="矩形 9"/>
          <p:cNvSpPr/>
          <p:nvPr/>
        </p:nvSpPr>
        <p:spPr>
          <a:xfrm>
            <a:off x="5083074" y="3431520"/>
            <a:ext cx="6336704" cy="1107996"/>
          </a:xfrm>
          <a:prstGeom prst="rect">
            <a:avLst/>
          </a:prstGeom>
        </p:spPr>
        <p:txBody>
          <a:bodyPr wrap="square">
            <a:spAutoFit/>
          </a:bodyPr>
          <a:lstStyle/>
          <a:p>
            <a:pPr algn="l"/>
            <a:r>
              <a:rPr lang="zh-CN" altLang="zh-CN" sz="2200" dirty="0"/>
              <a:t>计算过程：先计算小括号中的表达式</a:t>
            </a:r>
            <a:r>
              <a:rPr lang="en-US" altLang="zh-CN" sz="2200" dirty="0"/>
              <a:t>3%2</a:t>
            </a:r>
            <a:r>
              <a:rPr lang="zh-CN" altLang="zh-CN" sz="2200" dirty="0"/>
              <a:t>，得到值</a:t>
            </a:r>
            <a:r>
              <a:rPr lang="en-US" altLang="zh-CN" sz="2200" dirty="0"/>
              <a:t>1</a:t>
            </a:r>
            <a:r>
              <a:rPr lang="zh-CN" altLang="zh-CN" sz="2200" dirty="0"/>
              <a:t>，再计算</a:t>
            </a:r>
            <a:r>
              <a:rPr lang="en-US" altLang="zh-CN" sz="2200" dirty="0"/>
              <a:t>2</a:t>
            </a:r>
            <a:r>
              <a:rPr lang="en-US" altLang="zh-CN" sz="2200" baseline="30000" dirty="0"/>
              <a:t>-3</a:t>
            </a:r>
            <a:r>
              <a:rPr lang="zh-CN" altLang="zh-CN" sz="2200" dirty="0"/>
              <a:t>和</a:t>
            </a:r>
            <a:r>
              <a:rPr lang="en-US" altLang="zh-CN" sz="2200" dirty="0"/>
              <a:t>10</a:t>
            </a:r>
            <a:r>
              <a:rPr lang="en-US" altLang="zh-CN" sz="2200" baseline="30000" dirty="0"/>
              <a:t>1</a:t>
            </a:r>
            <a:r>
              <a:rPr lang="zh-CN" altLang="zh-CN" sz="2200" dirty="0"/>
              <a:t>分别得到值</a:t>
            </a:r>
            <a:r>
              <a:rPr lang="en-US" altLang="zh-CN" sz="2200" dirty="0"/>
              <a:t>0.125</a:t>
            </a:r>
            <a:r>
              <a:rPr lang="zh-CN" altLang="zh-CN" sz="2200" dirty="0"/>
              <a:t>和</a:t>
            </a:r>
            <a:r>
              <a:rPr lang="en-US" altLang="zh-CN" sz="2200" dirty="0"/>
              <a:t>10</a:t>
            </a:r>
            <a:r>
              <a:rPr lang="zh-CN" altLang="zh-CN" sz="2200" dirty="0"/>
              <a:t>，然后计算</a:t>
            </a:r>
            <a:r>
              <a:rPr lang="en-US" altLang="zh-CN" sz="2200" dirty="0"/>
              <a:t>0.125*10</a:t>
            </a:r>
            <a:r>
              <a:rPr lang="zh-CN" altLang="zh-CN" sz="2200" dirty="0"/>
              <a:t>得到值</a:t>
            </a:r>
            <a:r>
              <a:rPr lang="en-US" altLang="zh-CN" sz="2200" dirty="0"/>
              <a:t>1.25</a:t>
            </a:r>
            <a:r>
              <a:rPr lang="zh-CN" altLang="zh-CN" sz="2200" dirty="0"/>
              <a:t>，最后</a:t>
            </a:r>
            <a:r>
              <a:rPr lang="en-US" altLang="zh-CN" sz="2200" dirty="0"/>
              <a:t>1.25</a:t>
            </a:r>
            <a:r>
              <a:rPr lang="zh-CN" altLang="zh-CN" sz="2200" dirty="0"/>
              <a:t>与</a:t>
            </a:r>
            <a:r>
              <a:rPr lang="en-US" altLang="zh-CN" sz="2200" dirty="0"/>
              <a:t>3</a:t>
            </a:r>
            <a:r>
              <a:rPr lang="zh-CN" altLang="zh-CN" sz="2200" dirty="0"/>
              <a:t>相加。</a:t>
            </a:r>
            <a:endParaRPr lang="zh-CN" altLang="en-US" sz="2200" dirty="0"/>
          </a:p>
        </p:txBody>
      </p:sp>
      <p:sp>
        <p:nvSpPr>
          <p:cNvPr id="11" name="矩形 10"/>
          <p:cNvSpPr/>
          <p:nvPr/>
        </p:nvSpPr>
        <p:spPr>
          <a:xfrm>
            <a:off x="767408" y="4698074"/>
            <a:ext cx="3436290" cy="938719"/>
          </a:xfrm>
          <a:prstGeom prst="rect">
            <a:avLst/>
          </a:prstGeom>
        </p:spPr>
        <p:txBody>
          <a:bodyPr wrap="square">
            <a:spAutoFit/>
          </a:bodyPr>
          <a:lstStyle/>
          <a:p>
            <a:pPr algn="l"/>
            <a:r>
              <a:rPr lang="en-US" altLang="zh-CN" sz="2200" dirty="0">
                <a:solidFill>
                  <a:srgbClr val="FF0000"/>
                </a:solidFill>
              </a:rPr>
              <a:t>&gt;&gt;&gt; 2*10 and 1 not in [1,2]</a:t>
            </a:r>
            <a:endParaRPr lang="zh-CN" altLang="zh-CN" sz="2200" dirty="0">
              <a:solidFill>
                <a:srgbClr val="FF0000"/>
              </a:solidFill>
            </a:endParaRPr>
          </a:p>
          <a:p>
            <a:pPr algn="l"/>
            <a:r>
              <a:rPr lang="en-US" altLang="zh-CN" sz="2200" dirty="0">
                <a:solidFill>
                  <a:srgbClr val="FF0000"/>
                </a:solidFill>
              </a:rPr>
              <a:t>False</a:t>
            </a:r>
            <a:endParaRPr lang="zh-CN" altLang="en-US" sz="2200" dirty="0">
              <a:solidFill>
                <a:srgbClr val="FF0000"/>
              </a:solidFill>
            </a:endParaRPr>
          </a:p>
        </p:txBody>
      </p:sp>
      <p:sp>
        <p:nvSpPr>
          <p:cNvPr id="12" name="矩形 11"/>
          <p:cNvSpPr/>
          <p:nvPr/>
        </p:nvSpPr>
        <p:spPr>
          <a:xfrm>
            <a:off x="5083074" y="4698074"/>
            <a:ext cx="6694594" cy="769441"/>
          </a:xfrm>
          <a:prstGeom prst="rect">
            <a:avLst/>
          </a:prstGeom>
        </p:spPr>
        <p:txBody>
          <a:bodyPr wrap="square">
            <a:spAutoFit/>
          </a:bodyPr>
          <a:lstStyle/>
          <a:p>
            <a:pPr algn="l"/>
            <a:r>
              <a:rPr lang="zh-CN" altLang="zh-CN" sz="2200" dirty="0"/>
              <a:t>计算过程：先计算</a:t>
            </a:r>
            <a:r>
              <a:rPr lang="en-US" altLang="zh-CN" sz="2200" dirty="0"/>
              <a:t>2*10</a:t>
            </a:r>
            <a:r>
              <a:rPr lang="zh-CN" altLang="zh-CN" sz="2200" dirty="0"/>
              <a:t>得到值</a:t>
            </a:r>
            <a:r>
              <a:rPr lang="en-US" altLang="zh-CN" sz="2200" dirty="0"/>
              <a:t>20</a:t>
            </a:r>
            <a:r>
              <a:rPr lang="zh-CN" altLang="zh-CN" sz="2200" dirty="0"/>
              <a:t>，再计算</a:t>
            </a:r>
            <a:r>
              <a:rPr lang="en-US" altLang="zh-CN" sz="2200" dirty="0"/>
              <a:t>1 not in [1,2]</a:t>
            </a:r>
            <a:r>
              <a:rPr lang="zh-CN" altLang="zh-CN" sz="2200" dirty="0"/>
              <a:t>得到值</a:t>
            </a:r>
            <a:r>
              <a:rPr lang="en-US" altLang="zh-CN" sz="2200" dirty="0"/>
              <a:t>False</a:t>
            </a:r>
            <a:r>
              <a:rPr lang="zh-CN" altLang="zh-CN" sz="2200" dirty="0"/>
              <a:t>，最后计算</a:t>
            </a:r>
            <a:r>
              <a:rPr lang="en-US" altLang="zh-CN" sz="2200" dirty="0"/>
              <a:t>20 and False</a:t>
            </a:r>
            <a:r>
              <a:rPr lang="zh-CN" altLang="zh-CN" sz="2200" dirty="0"/>
              <a:t>。</a:t>
            </a:r>
            <a:endParaRPr lang="zh-CN" altLang="en-US" sz="2200" dirty="0"/>
          </a:p>
        </p:txBody>
      </p:sp>
    </p:spTree>
    <p:extLst>
      <p:ext uri="{BB962C8B-B14F-4D97-AF65-F5344CB8AC3E}">
        <p14:creationId xmlns:p14="http://schemas.microsoft.com/office/powerpoint/2010/main" val="767295832"/>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2.3.4 </a:t>
            </a:r>
            <a:r>
              <a:rPr lang="zh-CN" altLang="zh-CN" dirty="0"/>
              <a:t>条件表达式和</a:t>
            </a:r>
            <a:r>
              <a:rPr lang="en-US" altLang="zh-CN" dirty="0"/>
              <a:t>pass</a:t>
            </a:r>
            <a:r>
              <a:rPr lang="zh-CN" altLang="zh-CN" dirty="0"/>
              <a:t>语句</a:t>
            </a:r>
            <a:endParaRPr lang="zh-CN" altLang="en-US" dirty="0"/>
          </a:p>
        </p:txBody>
      </p:sp>
      <p:sp>
        <p:nvSpPr>
          <p:cNvPr id="3" name="内容占位符 2"/>
          <p:cNvSpPr>
            <a:spLocks noGrp="1"/>
          </p:cNvSpPr>
          <p:nvPr>
            <p:ph idx="1"/>
          </p:nvPr>
        </p:nvSpPr>
        <p:spPr/>
        <p:txBody>
          <a:bodyPr/>
          <a:lstStyle/>
          <a:p>
            <a:r>
              <a:rPr lang="zh-CN" altLang="zh-CN" dirty="0"/>
              <a:t>在进行逻辑判断的时候，对于基本数据类型来说，基本上每个类型都存在一个值会被判定为</a:t>
            </a:r>
            <a:r>
              <a:rPr lang="en-US" altLang="zh-CN" dirty="0"/>
              <a:t>False</a:t>
            </a:r>
            <a:r>
              <a:rPr lang="zh-CN" altLang="zh-CN" dirty="0"/>
              <a:t>。被判定为</a:t>
            </a:r>
            <a:r>
              <a:rPr lang="en-US" altLang="zh-CN" dirty="0"/>
              <a:t>False</a:t>
            </a:r>
            <a:r>
              <a:rPr lang="zh-CN" altLang="zh-CN" dirty="0"/>
              <a:t>的值除了</a:t>
            </a:r>
            <a:r>
              <a:rPr lang="en-US" altLang="zh-CN" dirty="0"/>
              <a:t>False</a:t>
            </a:r>
            <a:r>
              <a:rPr lang="zh-CN" altLang="zh-CN" dirty="0"/>
              <a:t>以外，还有</a:t>
            </a:r>
            <a:r>
              <a:rPr lang="en-US" altLang="zh-CN" dirty="0"/>
              <a:t>None</a:t>
            </a:r>
            <a:r>
              <a:rPr lang="zh-CN" altLang="zh-CN" dirty="0"/>
              <a:t>、数值类型中的</a:t>
            </a:r>
            <a:r>
              <a:rPr lang="en-US" altLang="zh-CN" dirty="0"/>
              <a:t>0</a:t>
            </a:r>
            <a:r>
              <a:rPr lang="zh-CN" altLang="zh-CN" dirty="0"/>
              <a:t>值、空字符串、空元组、空列表、空字典、空集合等。</a:t>
            </a:r>
            <a:endParaRPr lang="en-US" altLang="zh-CN" dirty="0"/>
          </a:p>
          <a:p>
            <a:r>
              <a:rPr lang="zh-CN" altLang="zh-CN" dirty="0"/>
              <a:t>条件表达式的值只要不是判定为</a:t>
            </a:r>
            <a:r>
              <a:rPr lang="en-US" altLang="zh-CN" dirty="0"/>
              <a:t>False</a:t>
            </a:r>
            <a:r>
              <a:rPr lang="zh-CN" altLang="zh-CN" dirty="0"/>
              <a:t>的值就认为判定为</a:t>
            </a:r>
            <a:r>
              <a:rPr lang="en-US" altLang="zh-CN" dirty="0"/>
              <a:t>True</a:t>
            </a:r>
            <a:r>
              <a:rPr lang="zh-CN" altLang="zh-CN" dirty="0"/>
              <a:t>，这样</a:t>
            </a:r>
            <a:r>
              <a:rPr lang="zh-CN" altLang="zh-CN" dirty="0">
                <a:solidFill>
                  <a:srgbClr val="FF0000"/>
                </a:solidFill>
              </a:rPr>
              <a:t>只要是</a:t>
            </a:r>
            <a:r>
              <a:rPr lang="en-US" altLang="zh-CN" dirty="0">
                <a:solidFill>
                  <a:srgbClr val="FF0000"/>
                </a:solidFill>
              </a:rPr>
              <a:t>Python</a:t>
            </a:r>
            <a:r>
              <a:rPr lang="zh-CN" altLang="zh-CN" dirty="0">
                <a:solidFill>
                  <a:srgbClr val="FF0000"/>
                </a:solidFill>
              </a:rPr>
              <a:t>合法的表达式都可以做为条件表达式</a:t>
            </a:r>
            <a:r>
              <a:rPr lang="zh-CN" altLang="zh-CN" dirty="0"/>
              <a:t>，包含有函数调用的表达式也可以。</a:t>
            </a:r>
          </a:p>
        </p:txBody>
      </p:sp>
    </p:spTree>
    <p:extLst>
      <p:ext uri="{BB962C8B-B14F-4D97-AF65-F5344CB8AC3E}">
        <p14:creationId xmlns:p14="http://schemas.microsoft.com/office/powerpoint/2010/main" val="2066460920"/>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2.3.4 </a:t>
            </a:r>
            <a:r>
              <a:rPr lang="zh-CN" altLang="zh-CN" dirty="0"/>
              <a:t>条件表达式和</a:t>
            </a:r>
            <a:r>
              <a:rPr lang="en-US" altLang="zh-CN" dirty="0"/>
              <a:t>pass</a:t>
            </a:r>
            <a:r>
              <a:rPr lang="zh-CN" altLang="zh-CN" dirty="0"/>
              <a:t>语句</a:t>
            </a:r>
            <a:endParaRPr lang="zh-CN" altLang="en-US" dirty="0"/>
          </a:p>
        </p:txBody>
      </p:sp>
      <p:sp>
        <p:nvSpPr>
          <p:cNvPr id="3" name="内容占位符 2"/>
          <p:cNvSpPr>
            <a:spLocks noGrp="1"/>
          </p:cNvSpPr>
          <p:nvPr>
            <p:ph idx="1"/>
          </p:nvPr>
        </p:nvSpPr>
        <p:spPr>
          <a:xfrm>
            <a:off x="803412" y="1124744"/>
            <a:ext cx="10837204" cy="5040560"/>
          </a:xfrm>
        </p:spPr>
        <p:txBody>
          <a:bodyPr>
            <a:noAutofit/>
          </a:bodyPr>
          <a:lstStyle/>
          <a:p>
            <a:r>
              <a:rPr lang="zh-CN" altLang="zh-CN" dirty="0"/>
              <a:t>如何用条件表达式表示“</a:t>
            </a:r>
            <a:r>
              <a:rPr lang="zh-CN" altLang="en-US" dirty="0"/>
              <a:t>（</a:t>
            </a:r>
            <a:r>
              <a:rPr lang="zh-CN" altLang="zh-CN" dirty="0"/>
              <a:t>性别</a:t>
            </a:r>
            <a:r>
              <a:rPr lang="en-US" altLang="zh-CN" dirty="0"/>
              <a:t>sex</a:t>
            </a:r>
            <a:r>
              <a:rPr lang="zh-CN" altLang="zh-CN" dirty="0"/>
              <a:t>为男</a:t>
            </a:r>
            <a:r>
              <a:rPr lang="zh-CN" altLang="en-US" dirty="0"/>
              <a:t>）</a:t>
            </a:r>
            <a:r>
              <a:rPr lang="zh-CN" altLang="zh-CN" dirty="0"/>
              <a:t>且</a:t>
            </a:r>
            <a:r>
              <a:rPr lang="zh-CN" altLang="en-US" dirty="0"/>
              <a:t>（</a:t>
            </a:r>
            <a:r>
              <a:rPr lang="zh-CN" altLang="zh-CN" dirty="0"/>
              <a:t>专业</a:t>
            </a:r>
            <a:r>
              <a:rPr lang="en-US" altLang="zh-CN" dirty="0"/>
              <a:t>subject</a:t>
            </a:r>
            <a:r>
              <a:rPr lang="zh-CN" altLang="zh-CN" dirty="0"/>
              <a:t>是统计或数学</a:t>
            </a:r>
            <a:r>
              <a:rPr lang="zh-CN" altLang="en-US" dirty="0"/>
              <a:t>）</a:t>
            </a:r>
            <a:r>
              <a:rPr lang="zh-CN" altLang="zh-CN" dirty="0"/>
              <a:t>”呢？</a:t>
            </a:r>
            <a:endParaRPr lang="en-US" altLang="zh-CN" dirty="0"/>
          </a:p>
          <a:p>
            <a:pPr lvl="1"/>
            <a:r>
              <a:rPr lang="zh-CN" altLang="zh-CN" dirty="0"/>
              <a:t>首先我们将性别</a:t>
            </a:r>
            <a:r>
              <a:rPr lang="en-US" altLang="zh-CN" dirty="0"/>
              <a:t>sex</a:t>
            </a:r>
            <a:r>
              <a:rPr lang="zh-CN" altLang="zh-CN" dirty="0"/>
              <a:t>为男表示出来：</a:t>
            </a:r>
            <a:endParaRPr lang="en-US" altLang="zh-CN" dirty="0"/>
          </a:p>
          <a:p>
            <a:pPr marL="446088" lvl="1" indent="0">
              <a:buNone/>
            </a:pPr>
            <a:r>
              <a:rPr lang="en-US" altLang="zh-CN" dirty="0"/>
              <a:t>                                                               sex=='</a:t>
            </a:r>
            <a:r>
              <a:rPr lang="zh-CN" altLang="zh-CN" dirty="0"/>
              <a:t>男</a:t>
            </a:r>
            <a:r>
              <a:rPr lang="en-US" altLang="zh-CN" dirty="0"/>
              <a:t>'</a:t>
            </a:r>
          </a:p>
          <a:p>
            <a:pPr lvl="1"/>
            <a:r>
              <a:rPr lang="zh-CN" altLang="zh-CN" dirty="0"/>
              <a:t>然后将专业</a:t>
            </a:r>
            <a:r>
              <a:rPr lang="en-US" altLang="zh-CN" dirty="0"/>
              <a:t>subject</a:t>
            </a:r>
            <a:r>
              <a:rPr lang="zh-CN" altLang="zh-CN" dirty="0"/>
              <a:t>是统计</a:t>
            </a:r>
            <a:r>
              <a:rPr lang="zh-CN" altLang="zh-CN" dirty="0">
                <a:solidFill>
                  <a:srgbClr val="FF0000"/>
                </a:solidFill>
              </a:rPr>
              <a:t>或</a:t>
            </a:r>
            <a:r>
              <a:rPr lang="zh-CN" altLang="zh-CN" dirty="0"/>
              <a:t>数学表示出来：专业</a:t>
            </a:r>
            <a:r>
              <a:rPr lang="en-US" altLang="zh-CN" dirty="0"/>
              <a:t>subject</a:t>
            </a:r>
            <a:r>
              <a:rPr lang="zh-CN" altLang="zh-CN" dirty="0"/>
              <a:t>是统计（</a:t>
            </a:r>
            <a:r>
              <a:rPr lang="en-US" altLang="zh-CN" dirty="0"/>
              <a:t>subject==‘</a:t>
            </a:r>
            <a:r>
              <a:rPr lang="zh-CN" altLang="zh-CN" dirty="0"/>
              <a:t>统计</a:t>
            </a:r>
            <a:r>
              <a:rPr lang="en-US" altLang="zh-CN" dirty="0"/>
              <a:t>’</a:t>
            </a:r>
            <a:r>
              <a:rPr lang="zh-CN" altLang="zh-CN" dirty="0"/>
              <a:t>）、专业</a:t>
            </a:r>
            <a:r>
              <a:rPr lang="en-US" altLang="zh-CN" dirty="0"/>
              <a:t>subject</a:t>
            </a:r>
            <a:r>
              <a:rPr lang="zh-CN" altLang="zh-CN" dirty="0"/>
              <a:t>是数学（</a:t>
            </a:r>
            <a:r>
              <a:rPr lang="en-US" altLang="zh-CN" dirty="0"/>
              <a:t>subject==‘</a:t>
            </a:r>
            <a:r>
              <a:rPr lang="zh-CN" altLang="zh-CN" dirty="0"/>
              <a:t>数学</a:t>
            </a:r>
            <a:r>
              <a:rPr lang="en-US" altLang="zh-CN" dirty="0"/>
              <a:t>’</a:t>
            </a:r>
            <a:r>
              <a:rPr lang="zh-CN" altLang="zh-CN" dirty="0"/>
              <a:t>），用</a:t>
            </a:r>
            <a:r>
              <a:rPr lang="en-US" altLang="zh-CN" dirty="0"/>
              <a:t>or</a:t>
            </a:r>
            <a:r>
              <a:rPr lang="zh-CN" altLang="zh-CN" dirty="0"/>
              <a:t>来连接</a:t>
            </a:r>
            <a:r>
              <a:rPr lang="zh-CN" altLang="en-US" dirty="0"/>
              <a:t>：</a:t>
            </a:r>
            <a:endParaRPr lang="en-US" altLang="zh-CN" dirty="0"/>
          </a:p>
          <a:p>
            <a:pPr marL="446088" lvl="1" indent="0" algn="ctr">
              <a:buNone/>
            </a:pPr>
            <a:r>
              <a:rPr lang="en-US" altLang="zh-CN" dirty="0"/>
              <a:t>subject=='</a:t>
            </a:r>
            <a:r>
              <a:rPr lang="zh-CN" altLang="zh-CN" dirty="0"/>
              <a:t>统计</a:t>
            </a:r>
            <a:r>
              <a:rPr lang="en-US" altLang="zh-CN" dirty="0"/>
              <a:t>' or subject=='</a:t>
            </a:r>
            <a:r>
              <a:rPr lang="zh-CN" altLang="zh-CN" dirty="0"/>
              <a:t>数学</a:t>
            </a:r>
            <a:r>
              <a:rPr lang="en-US" altLang="zh-CN" dirty="0"/>
              <a:t>'</a:t>
            </a:r>
          </a:p>
          <a:p>
            <a:pPr lvl="1"/>
            <a:r>
              <a:rPr lang="zh-CN" altLang="zh-CN" dirty="0"/>
              <a:t>再分析与性别</a:t>
            </a:r>
            <a:r>
              <a:rPr lang="en-US" altLang="zh-CN" dirty="0"/>
              <a:t>sex</a:t>
            </a:r>
            <a:r>
              <a:rPr lang="zh-CN" altLang="zh-CN" dirty="0"/>
              <a:t>为男之间的关系是</a:t>
            </a:r>
            <a:r>
              <a:rPr lang="zh-CN" altLang="zh-CN" dirty="0">
                <a:solidFill>
                  <a:srgbClr val="FF0000"/>
                </a:solidFill>
              </a:rPr>
              <a:t>且</a:t>
            </a:r>
            <a:r>
              <a:rPr lang="zh-CN" altLang="zh-CN" dirty="0"/>
              <a:t>的关系，用</a:t>
            </a:r>
            <a:r>
              <a:rPr lang="en-US" altLang="zh-CN" dirty="0"/>
              <a:t>and</a:t>
            </a:r>
            <a:r>
              <a:rPr lang="zh-CN" altLang="zh-CN" dirty="0"/>
              <a:t>来连接</a:t>
            </a:r>
            <a:r>
              <a:rPr lang="zh-CN" altLang="en-US" dirty="0"/>
              <a:t>：</a:t>
            </a:r>
            <a:endParaRPr lang="en-US" altLang="zh-CN" dirty="0"/>
          </a:p>
          <a:p>
            <a:pPr marL="446088" lvl="1" indent="0" algn="ctr">
              <a:buNone/>
            </a:pPr>
            <a:r>
              <a:rPr lang="en-US" altLang="zh-CN" dirty="0"/>
              <a:t>sex==‘</a:t>
            </a:r>
            <a:r>
              <a:rPr lang="zh-CN" altLang="zh-CN" dirty="0"/>
              <a:t>男</a:t>
            </a:r>
            <a:r>
              <a:rPr lang="en-US" altLang="zh-CN" dirty="0"/>
              <a:t>’ and subject==‘</a:t>
            </a:r>
            <a:r>
              <a:rPr lang="zh-CN" altLang="zh-CN" dirty="0"/>
              <a:t>统计</a:t>
            </a:r>
            <a:r>
              <a:rPr lang="en-US" altLang="zh-CN" dirty="0"/>
              <a:t>’ or subject==‘</a:t>
            </a:r>
            <a:r>
              <a:rPr lang="zh-CN" altLang="zh-CN" dirty="0"/>
              <a:t>数学</a:t>
            </a:r>
            <a:r>
              <a:rPr lang="en-US" altLang="zh-CN" dirty="0"/>
              <a:t>’</a:t>
            </a:r>
          </a:p>
          <a:p>
            <a:pPr marL="446088" lvl="1" indent="0">
              <a:buNone/>
            </a:pPr>
            <a:r>
              <a:rPr lang="zh-CN" altLang="en-US" dirty="0">
                <a:solidFill>
                  <a:srgbClr val="FF0000"/>
                </a:solidFill>
              </a:rPr>
              <a:t>上面这个条件表达式正确么？</a:t>
            </a:r>
            <a:endParaRPr lang="en-US" altLang="zh-CN" dirty="0">
              <a:solidFill>
                <a:srgbClr val="FF0000"/>
              </a:solidFill>
            </a:endParaRPr>
          </a:p>
        </p:txBody>
      </p:sp>
    </p:spTree>
    <p:extLst>
      <p:ext uri="{BB962C8B-B14F-4D97-AF65-F5344CB8AC3E}">
        <p14:creationId xmlns:p14="http://schemas.microsoft.com/office/powerpoint/2010/main" val="2430512314"/>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2.3.4 </a:t>
            </a:r>
            <a:r>
              <a:rPr lang="zh-CN" altLang="zh-CN" dirty="0"/>
              <a:t>条件表达式和</a:t>
            </a:r>
            <a:r>
              <a:rPr lang="en-US" altLang="zh-CN" dirty="0"/>
              <a:t>pass</a:t>
            </a:r>
            <a:r>
              <a:rPr lang="zh-CN" altLang="zh-CN" dirty="0"/>
              <a:t>语句</a:t>
            </a:r>
            <a:endParaRPr lang="zh-CN" altLang="en-US" dirty="0"/>
          </a:p>
        </p:txBody>
      </p:sp>
      <p:sp>
        <p:nvSpPr>
          <p:cNvPr id="3" name="内容占位符 2"/>
          <p:cNvSpPr>
            <a:spLocks noGrp="1"/>
          </p:cNvSpPr>
          <p:nvPr>
            <p:ph idx="1"/>
          </p:nvPr>
        </p:nvSpPr>
        <p:spPr>
          <a:xfrm>
            <a:off x="551384" y="1196752"/>
            <a:ext cx="10946142" cy="4248471"/>
          </a:xfrm>
        </p:spPr>
        <p:txBody>
          <a:bodyPr>
            <a:normAutofit/>
          </a:bodyPr>
          <a:lstStyle/>
          <a:p>
            <a:r>
              <a:rPr lang="zh-CN" altLang="zh-CN" dirty="0"/>
              <a:t>那么，怎样表示才是正确的呢？</a:t>
            </a:r>
            <a:endParaRPr lang="en-US" altLang="zh-CN" dirty="0"/>
          </a:p>
          <a:p>
            <a:pPr lvl="1"/>
            <a:r>
              <a:rPr lang="zh-CN" altLang="zh-CN" dirty="0"/>
              <a:t>可以用</a:t>
            </a:r>
            <a:r>
              <a:rPr lang="zh-CN" altLang="zh-CN" dirty="0">
                <a:solidFill>
                  <a:srgbClr val="FF0000"/>
                </a:solidFill>
              </a:rPr>
              <a:t>括号</a:t>
            </a:r>
            <a:r>
              <a:rPr lang="zh-CN" altLang="zh-CN" dirty="0"/>
              <a:t>来改变运算次序，则最后的表达式可以这样表示：</a:t>
            </a:r>
            <a:endParaRPr lang="en-US" altLang="zh-CN" dirty="0"/>
          </a:p>
          <a:p>
            <a:pPr marL="446088" lvl="1" indent="0" algn="ctr">
              <a:buNone/>
            </a:pPr>
            <a:r>
              <a:rPr lang="en-US" altLang="zh-CN" dirty="0"/>
              <a:t>sex=='</a:t>
            </a:r>
            <a:r>
              <a:rPr lang="zh-CN" altLang="zh-CN" dirty="0"/>
              <a:t>男</a:t>
            </a:r>
            <a:r>
              <a:rPr lang="en-US" altLang="zh-CN" dirty="0"/>
              <a:t>' and (subject=='</a:t>
            </a:r>
            <a:r>
              <a:rPr lang="zh-CN" altLang="zh-CN" dirty="0"/>
              <a:t>统计</a:t>
            </a:r>
            <a:r>
              <a:rPr lang="en-US" altLang="zh-CN" dirty="0"/>
              <a:t>' or subject=='</a:t>
            </a:r>
            <a:r>
              <a:rPr lang="zh-CN" altLang="zh-CN" dirty="0"/>
              <a:t>数学</a:t>
            </a:r>
            <a:r>
              <a:rPr lang="en-US" altLang="zh-CN" dirty="0"/>
              <a:t>')</a:t>
            </a:r>
          </a:p>
          <a:p>
            <a:pPr lvl="1"/>
            <a:r>
              <a:rPr lang="zh-CN" altLang="zh-CN" dirty="0"/>
              <a:t>还可以用</a:t>
            </a:r>
            <a:r>
              <a:rPr lang="en-US" altLang="zh-CN" dirty="0">
                <a:solidFill>
                  <a:srgbClr val="FF0000"/>
                </a:solidFill>
              </a:rPr>
              <a:t>in</a:t>
            </a:r>
            <a:r>
              <a:rPr lang="zh-CN" altLang="zh-CN" dirty="0">
                <a:solidFill>
                  <a:srgbClr val="FF0000"/>
                </a:solidFill>
              </a:rPr>
              <a:t>运算符</a:t>
            </a:r>
            <a:r>
              <a:rPr lang="zh-CN" altLang="zh-CN" dirty="0"/>
              <a:t>，则最后的表达式还可以表示为</a:t>
            </a:r>
            <a:r>
              <a:rPr lang="zh-CN" altLang="en-US" dirty="0"/>
              <a:t>：</a:t>
            </a:r>
            <a:endParaRPr lang="en-US" altLang="zh-CN" dirty="0"/>
          </a:p>
          <a:p>
            <a:pPr marL="446088" lvl="1" indent="0" algn="ctr">
              <a:buNone/>
            </a:pPr>
            <a:r>
              <a:rPr lang="en-US" altLang="zh-CN" dirty="0"/>
              <a:t>sex=='</a:t>
            </a:r>
            <a:r>
              <a:rPr lang="zh-CN" altLang="zh-CN" dirty="0"/>
              <a:t>男</a:t>
            </a:r>
            <a:r>
              <a:rPr lang="en-US" altLang="zh-CN" dirty="0"/>
              <a:t>' and subject in ['</a:t>
            </a:r>
            <a:r>
              <a:rPr lang="zh-CN" altLang="zh-CN" dirty="0"/>
              <a:t>统计</a:t>
            </a:r>
            <a:r>
              <a:rPr lang="en-US" altLang="zh-CN" dirty="0"/>
              <a:t>' ,'</a:t>
            </a:r>
            <a:r>
              <a:rPr lang="zh-CN" altLang="zh-CN" dirty="0"/>
              <a:t>数学</a:t>
            </a:r>
            <a:r>
              <a:rPr lang="en-US" altLang="zh-CN" dirty="0"/>
              <a:t>']</a:t>
            </a:r>
            <a:endParaRPr lang="zh-CN" altLang="zh-CN" dirty="0"/>
          </a:p>
        </p:txBody>
      </p:sp>
    </p:spTree>
    <p:extLst>
      <p:ext uri="{BB962C8B-B14F-4D97-AF65-F5344CB8AC3E}">
        <p14:creationId xmlns:p14="http://schemas.microsoft.com/office/powerpoint/2010/main" val="2007293550"/>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2.3.4 </a:t>
            </a:r>
            <a:r>
              <a:rPr lang="zh-CN" altLang="zh-CN" dirty="0"/>
              <a:t>条件表达式和</a:t>
            </a:r>
            <a:r>
              <a:rPr lang="en-US" altLang="zh-CN" dirty="0"/>
              <a:t>pass</a:t>
            </a:r>
            <a:r>
              <a:rPr lang="zh-CN" altLang="zh-CN" dirty="0"/>
              <a:t>语句</a:t>
            </a:r>
            <a:endParaRPr lang="zh-CN" altLang="en-US" dirty="0"/>
          </a:p>
        </p:txBody>
      </p:sp>
      <p:sp>
        <p:nvSpPr>
          <p:cNvPr id="3" name="内容占位符 2"/>
          <p:cNvSpPr>
            <a:spLocks noGrp="1"/>
          </p:cNvSpPr>
          <p:nvPr>
            <p:ph idx="1"/>
          </p:nvPr>
        </p:nvSpPr>
        <p:spPr>
          <a:xfrm>
            <a:off x="334434" y="1124745"/>
            <a:ext cx="11523135" cy="1152128"/>
          </a:xfrm>
        </p:spPr>
        <p:txBody>
          <a:bodyPr/>
          <a:lstStyle/>
          <a:p>
            <a:r>
              <a:rPr lang="zh-CN" altLang="en-US" dirty="0"/>
              <a:t>这里还要强调的是，条件表达式中不允许使用赋值运算符“</a:t>
            </a:r>
            <a:r>
              <a:rPr lang="en-US" altLang="zh-CN" dirty="0"/>
              <a:t>=”</a:t>
            </a:r>
            <a:r>
              <a:rPr lang="zh-CN" altLang="en-US" dirty="0"/>
              <a:t>，如果要判断是否相等，要使用关系运算符“</a:t>
            </a:r>
            <a:r>
              <a:rPr lang="en-US" altLang="zh-CN" dirty="0"/>
              <a:t>==”</a:t>
            </a:r>
            <a:r>
              <a:rPr lang="zh-CN" altLang="en-US" dirty="0"/>
              <a:t>。</a:t>
            </a:r>
          </a:p>
        </p:txBody>
      </p:sp>
      <p:sp>
        <p:nvSpPr>
          <p:cNvPr id="4" name="矩形 3"/>
          <p:cNvSpPr/>
          <p:nvPr/>
        </p:nvSpPr>
        <p:spPr>
          <a:xfrm>
            <a:off x="2567608" y="2276872"/>
            <a:ext cx="6096000" cy="3693319"/>
          </a:xfrm>
          <a:prstGeom prst="rect">
            <a:avLst/>
          </a:prstGeom>
        </p:spPr>
        <p:txBody>
          <a:bodyPr>
            <a:spAutoFit/>
          </a:bodyPr>
          <a:lstStyle/>
          <a:p>
            <a:pPr algn="l"/>
            <a:r>
              <a:rPr lang="en-US" altLang="zh-CN" sz="1800" dirty="0"/>
              <a:t>&gt;&gt;&gt; a=3</a:t>
            </a:r>
            <a:endParaRPr lang="zh-CN" altLang="zh-CN" sz="1800" dirty="0"/>
          </a:p>
          <a:p>
            <a:pPr algn="l"/>
            <a:r>
              <a:rPr lang="en-US" altLang="zh-CN" sz="1800" dirty="0"/>
              <a:t>&gt;&gt;&gt; if a=3:</a:t>
            </a:r>
            <a:endParaRPr lang="zh-CN" altLang="zh-CN" sz="1800" dirty="0"/>
          </a:p>
          <a:p>
            <a:pPr algn="l"/>
            <a:r>
              <a:rPr lang="en-US" altLang="zh-CN" sz="1800" dirty="0"/>
              <a:t>	</a:t>
            </a:r>
            <a:endParaRPr lang="zh-CN" altLang="zh-CN" sz="1800" dirty="0"/>
          </a:p>
          <a:p>
            <a:pPr algn="l"/>
            <a:r>
              <a:rPr lang="en-US" altLang="zh-CN" sz="1800" dirty="0" err="1"/>
              <a:t>SyntaxError</a:t>
            </a:r>
            <a:r>
              <a:rPr lang="en-US" altLang="zh-CN" sz="1800" dirty="0"/>
              <a:t>: invalid syntax</a:t>
            </a:r>
            <a:endParaRPr lang="zh-CN" altLang="zh-CN" sz="1800" dirty="0"/>
          </a:p>
          <a:p>
            <a:pPr algn="l"/>
            <a:r>
              <a:rPr lang="en-US" altLang="zh-CN" sz="1800" dirty="0"/>
              <a:t>&gt;&gt;&gt; if a==3:</a:t>
            </a:r>
          </a:p>
          <a:p>
            <a:pPr algn="l"/>
            <a:r>
              <a:rPr lang="en-US" altLang="zh-CN" sz="1800" dirty="0"/>
              <a:t>	print('a=3')</a:t>
            </a:r>
            <a:endParaRPr lang="zh-CN" altLang="zh-CN" sz="1800" dirty="0"/>
          </a:p>
          <a:p>
            <a:pPr algn="l"/>
            <a:r>
              <a:rPr lang="en-US" altLang="zh-CN" sz="1800" dirty="0"/>
              <a:t> </a:t>
            </a:r>
            <a:endParaRPr lang="zh-CN" altLang="zh-CN" sz="1800" dirty="0"/>
          </a:p>
          <a:p>
            <a:pPr algn="l"/>
            <a:r>
              <a:rPr lang="en-US" altLang="zh-CN" sz="1800" dirty="0"/>
              <a:t>	</a:t>
            </a:r>
            <a:endParaRPr lang="zh-CN" altLang="zh-CN" sz="1800" dirty="0"/>
          </a:p>
          <a:p>
            <a:pPr algn="l"/>
            <a:r>
              <a:rPr lang="en-US" altLang="zh-CN" sz="1800" dirty="0"/>
              <a:t>a=3</a:t>
            </a:r>
            <a:endParaRPr lang="zh-CN" altLang="zh-CN" sz="1800" dirty="0"/>
          </a:p>
        </p:txBody>
      </p:sp>
    </p:spTree>
    <p:extLst>
      <p:ext uri="{BB962C8B-B14F-4D97-AF65-F5344CB8AC3E}">
        <p14:creationId xmlns:p14="http://schemas.microsoft.com/office/powerpoint/2010/main" val="368163908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2.3.4 </a:t>
            </a:r>
            <a:r>
              <a:rPr lang="zh-CN" altLang="zh-CN" dirty="0"/>
              <a:t>条件表达式和</a:t>
            </a:r>
            <a:r>
              <a:rPr lang="en-US" altLang="zh-CN" dirty="0"/>
              <a:t>pass</a:t>
            </a:r>
            <a:r>
              <a:rPr lang="zh-CN" altLang="zh-CN" dirty="0"/>
              <a:t>语句</a:t>
            </a:r>
            <a:endParaRPr lang="zh-CN" altLang="en-US" dirty="0"/>
          </a:p>
        </p:txBody>
      </p:sp>
      <p:sp>
        <p:nvSpPr>
          <p:cNvPr id="3" name="内容占位符 2"/>
          <p:cNvSpPr>
            <a:spLocks noGrp="1"/>
          </p:cNvSpPr>
          <p:nvPr>
            <p:ph idx="1"/>
          </p:nvPr>
        </p:nvSpPr>
        <p:spPr/>
        <p:txBody>
          <a:bodyPr/>
          <a:lstStyle/>
          <a:p>
            <a:pPr>
              <a:lnSpc>
                <a:spcPct val="120000"/>
              </a:lnSpc>
            </a:pPr>
            <a:r>
              <a:rPr lang="zh-CN" altLang="zh-CN" dirty="0"/>
              <a:t>判断方程是否有实根的时候要用到判别式，当判别式</a:t>
            </a:r>
            <a:r>
              <a:rPr lang="en-US" altLang="zh-CN" dirty="0"/>
              <a:t>b</a:t>
            </a:r>
            <a:r>
              <a:rPr lang="en-US" altLang="zh-CN" baseline="30000" dirty="0"/>
              <a:t>2</a:t>
            </a:r>
            <a:r>
              <a:rPr lang="en-US" altLang="zh-CN" dirty="0"/>
              <a:t>-4ac</a:t>
            </a:r>
            <a:r>
              <a:rPr lang="zh-CN" altLang="zh-CN" dirty="0"/>
              <a:t>≥</a:t>
            </a:r>
            <a:r>
              <a:rPr lang="en-US" altLang="zh-CN" dirty="0"/>
              <a:t>0</a:t>
            </a:r>
            <a:r>
              <a:rPr lang="zh-CN" altLang="zh-CN" dirty="0"/>
              <a:t>时方程有实根，那么</a:t>
            </a:r>
            <a:r>
              <a:rPr lang="en-US" altLang="zh-CN" dirty="0"/>
              <a:t>b</a:t>
            </a:r>
            <a:r>
              <a:rPr lang="en-US" altLang="zh-CN" baseline="30000" dirty="0"/>
              <a:t>2</a:t>
            </a:r>
            <a:r>
              <a:rPr lang="en-US" altLang="zh-CN" dirty="0"/>
              <a:t>-4ac</a:t>
            </a:r>
            <a:r>
              <a:rPr lang="zh-CN" altLang="zh-CN" dirty="0"/>
              <a:t>≥</a:t>
            </a:r>
            <a:r>
              <a:rPr lang="en-US" altLang="zh-CN" dirty="0"/>
              <a:t>0</a:t>
            </a:r>
            <a:r>
              <a:rPr lang="zh-CN" altLang="zh-CN" dirty="0"/>
              <a:t>如何表示成合法的条件表达式？可以直接用</a:t>
            </a:r>
            <a:r>
              <a:rPr lang="en-US" altLang="zh-CN" dirty="0"/>
              <a:t>b**2-4ac&gt;=0</a:t>
            </a:r>
            <a:r>
              <a:rPr lang="zh-CN" altLang="zh-CN" dirty="0"/>
              <a:t>表示吗？答案是否定的，在</a:t>
            </a:r>
            <a:r>
              <a:rPr lang="en-US" altLang="zh-CN" dirty="0"/>
              <a:t>Python</a:t>
            </a:r>
            <a:r>
              <a:rPr lang="zh-CN" altLang="zh-CN" dirty="0"/>
              <a:t>表达式中</a:t>
            </a:r>
            <a:r>
              <a:rPr lang="en-US" altLang="zh-CN" dirty="0"/>
              <a:t>*</a:t>
            </a:r>
            <a:r>
              <a:rPr lang="zh-CN" altLang="zh-CN" dirty="0"/>
              <a:t>不能省略。我们可以用</a:t>
            </a:r>
            <a:r>
              <a:rPr lang="en-US" altLang="zh-CN" dirty="0"/>
              <a:t>b**2-4*a*c&gt;=0</a:t>
            </a:r>
            <a:r>
              <a:rPr lang="zh-CN" altLang="zh-CN" dirty="0"/>
              <a:t>或者</a:t>
            </a:r>
            <a:r>
              <a:rPr lang="en-US" altLang="zh-CN" dirty="0"/>
              <a:t>pow(b,2)-4*a*c&gt;=0</a:t>
            </a:r>
            <a:r>
              <a:rPr lang="zh-CN" altLang="zh-CN" dirty="0"/>
              <a:t>来表示。</a:t>
            </a:r>
            <a:endParaRPr lang="zh-CN" altLang="en-US" dirty="0"/>
          </a:p>
        </p:txBody>
      </p:sp>
    </p:spTree>
    <p:extLst>
      <p:ext uri="{BB962C8B-B14F-4D97-AF65-F5344CB8AC3E}">
        <p14:creationId xmlns:p14="http://schemas.microsoft.com/office/powerpoint/2010/main" val="566338104"/>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2.3.4 </a:t>
            </a:r>
            <a:r>
              <a:rPr lang="zh-CN" altLang="zh-CN" dirty="0"/>
              <a:t>条件表达式和</a:t>
            </a:r>
            <a:r>
              <a:rPr lang="en-US" altLang="zh-CN" dirty="0"/>
              <a:t>pass</a:t>
            </a:r>
            <a:r>
              <a:rPr lang="zh-CN" altLang="zh-CN" dirty="0"/>
              <a:t>语句</a:t>
            </a:r>
            <a:endParaRPr lang="zh-CN" altLang="en-US" dirty="0"/>
          </a:p>
        </p:txBody>
      </p:sp>
      <p:sp>
        <p:nvSpPr>
          <p:cNvPr id="3" name="内容占位符 2"/>
          <p:cNvSpPr>
            <a:spLocks noGrp="1"/>
          </p:cNvSpPr>
          <p:nvPr>
            <p:ph idx="1"/>
          </p:nvPr>
        </p:nvSpPr>
        <p:spPr>
          <a:xfrm>
            <a:off x="334434" y="1124745"/>
            <a:ext cx="11523135" cy="1308923"/>
          </a:xfrm>
        </p:spPr>
        <p:txBody>
          <a:bodyPr>
            <a:normAutofit fontScale="85000" lnSpcReduction="20000"/>
          </a:bodyPr>
          <a:lstStyle/>
          <a:p>
            <a:pPr>
              <a:lnSpc>
                <a:spcPct val="130000"/>
              </a:lnSpc>
            </a:pPr>
            <a:r>
              <a:rPr lang="zh-CN" altLang="zh-CN" dirty="0"/>
              <a:t>另外还要提一下的是</a:t>
            </a:r>
            <a:r>
              <a:rPr lang="en-US" altLang="zh-CN" dirty="0"/>
              <a:t>pass</a:t>
            </a:r>
            <a:r>
              <a:rPr lang="zh-CN" altLang="zh-CN" dirty="0"/>
              <a:t>语句。</a:t>
            </a:r>
            <a:r>
              <a:rPr lang="en-US" altLang="zh-CN" dirty="0"/>
              <a:t>pass</a:t>
            </a:r>
            <a:r>
              <a:rPr lang="zh-CN" altLang="zh-CN" dirty="0"/>
              <a:t>是一个空语句，不做任何事情，一般只用做占位语句，是为了保持程序结构的完整性。在程序设计的过程中，我们可以用</a:t>
            </a:r>
            <a:r>
              <a:rPr lang="en-US" altLang="zh-CN" dirty="0"/>
              <a:t>pass</a:t>
            </a:r>
            <a:r>
              <a:rPr lang="zh-CN" altLang="zh-CN" dirty="0"/>
              <a:t>替代某些代码，在后续过程中再做补充。</a:t>
            </a:r>
            <a:endParaRPr lang="zh-CN" altLang="en-US" dirty="0"/>
          </a:p>
        </p:txBody>
      </p:sp>
      <p:sp>
        <p:nvSpPr>
          <p:cNvPr id="4" name="矩形 3"/>
          <p:cNvSpPr/>
          <p:nvPr/>
        </p:nvSpPr>
        <p:spPr>
          <a:xfrm>
            <a:off x="717080" y="2630125"/>
            <a:ext cx="3930676" cy="2446824"/>
          </a:xfrm>
          <a:prstGeom prst="rect">
            <a:avLst/>
          </a:prstGeom>
          <a:ln>
            <a:solidFill>
              <a:srgbClr val="00B050"/>
            </a:solidFill>
          </a:ln>
        </p:spPr>
        <p:txBody>
          <a:bodyPr wrap="square">
            <a:spAutoFit/>
          </a:bodyPr>
          <a:lstStyle/>
          <a:p>
            <a:pPr algn="l"/>
            <a:r>
              <a:rPr lang="en-US" altLang="zh-CN" sz="1800" dirty="0"/>
              <a:t>&gt;&gt;&gt; a=5</a:t>
            </a:r>
            <a:endParaRPr lang="zh-CN" altLang="zh-CN" sz="1800" dirty="0"/>
          </a:p>
          <a:p>
            <a:pPr algn="l"/>
            <a:r>
              <a:rPr lang="en-US" altLang="zh-CN" sz="1800" dirty="0"/>
              <a:t>&gt;&gt;&gt; if a==5:</a:t>
            </a:r>
            <a:endParaRPr lang="zh-CN" altLang="zh-CN" sz="1800" dirty="0"/>
          </a:p>
          <a:p>
            <a:pPr algn="l"/>
            <a:r>
              <a:rPr lang="en-US" altLang="zh-CN" sz="1800" dirty="0"/>
              <a:t>             #</a:t>
            </a:r>
            <a:r>
              <a:rPr lang="zh-CN" altLang="zh-CN" sz="1800" dirty="0"/>
              <a:t>没想好</a:t>
            </a:r>
          </a:p>
          <a:p>
            <a:pPr algn="l"/>
            <a:r>
              <a:rPr lang="en-US" altLang="zh-CN" sz="1800" dirty="0"/>
              <a:t>else:</a:t>
            </a:r>
            <a:endParaRPr lang="zh-CN" altLang="zh-CN" sz="1800" dirty="0"/>
          </a:p>
          <a:p>
            <a:pPr algn="l"/>
            <a:r>
              <a:rPr lang="en-US" altLang="zh-CN" sz="1800" dirty="0"/>
              <a:t>	</a:t>
            </a:r>
            <a:endParaRPr lang="zh-CN" altLang="zh-CN" sz="1800" dirty="0"/>
          </a:p>
          <a:p>
            <a:pPr algn="l"/>
            <a:r>
              <a:rPr lang="en-US" altLang="zh-CN" sz="1800" dirty="0" err="1"/>
              <a:t>SyntaxError</a:t>
            </a:r>
            <a:r>
              <a:rPr lang="en-US" altLang="zh-CN" sz="1800" dirty="0"/>
              <a:t>: expected an indented block</a:t>
            </a:r>
            <a:endParaRPr lang="zh-CN" altLang="zh-CN" sz="1800" dirty="0"/>
          </a:p>
        </p:txBody>
      </p:sp>
      <p:sp>
        <p:nvSpPr>
          <p:cNvPr id="5" name="矩形 4"/>
          <p:cNvSpPr/>
          <p:nvPr/>
        </p:nvSpPr>
        <p:spPr>
          <a:xfrm>
            <a:off x="1182713" y="5273406"/>
            <a:ext cx="2723824" cy="369332"/>
          </a:xfrm>
          <a:prstGeom prst="rect">
            <a:avLst/>
          </a:prstGeom>
        </p:spPr>
        <p:txBody>
          <a:bodyPr wrap="none">
            <a:spAutoFit/>
          </a:bodyPr>
          <a:lstStyle/>
          <a:p>
            <a:r>
              <a:rPr lang="zh-CN" altLang="zh-CN" sz="1800" dirty="0"/>
              <a:t>程序结构不完整，出错。</a:t>
            </a:r>
            <a:endParaRPr lang="zh-CN" altLang="en-US" sz="1800" dirty="0"/>
          </a:p>
        </p:txBody>
      </p:sp>
      <p:sp>
        <p:nvSpPr>
          <p:cNvPr id="6" name="矩形 5"/>
          <p:cNvSpPr/>
          <p:nvPr/>
        </p:nvSpPr>
        <p:spPr>
          <a:xfrm>
            <a:off x="4919914" y="2643589"/>
            <a:ext cx="2888404" cy="1615827"/>
          </a:xfrm>
          <a:prstGeom prst="rect">
            <a:avLst/>
          </a:prstGeom>
          <a:ln>
            <a:solidFill>
              <a:srgbClr val="00B050"/>
            </a:solidFill>
          </a:ln>
        </p:spPr>
        <p:txBody>
          <a:bodyPr wrap="square">
            <a:spAutoFit/>
          </a:bodyPr>
          <a:lstStyle/>
          <a:p>
            <a:pPr algn="l"/>
            <a:r>
              <a:rPr lang="en-US" altLang="zh-CN" sz="1800" dirty="0"/>
              <a:t>&gt;&gt;&gt; if a==5:</a:t>
            </a:r>
            <a:endParaRPr lang="zh-CN" altLang="zh-CN" sz="1800" dirty="0"/>
          </a:p>
          <a:p>
            <a:pPr algn="l"/>
            <a:r>
              <a:rPr lang="en-US" altLang="zh-CN" sz="1800" dirty="0"/>
              <a:t>	pass #</a:t>
            </a:r>
            <a:r>
              <a:rPr lang="zh-CN" altLang="zh-CN" sz="1800" dirty="0"/>
              <a:t>没想好</a:t>
            </a:r>
          </a:p>
          <a:p>
            <a:pPr algn="l"/>
            <a:r>
              <a:rPr lang="en-US" altLang="zh-CN" sz="1800" dirty="0"/>
              <a:t>else:</a:t>
            </a:r>
            <a:endParaRPr lang="zh-CN" altLang="zh-CN" sz="1800" dirty="0"/>
          </a:p>
          <a:p>
            <a:pPr algn="l"/>
            <a:r>
              <a:rPr lang="en-US" altLang="zh-CN" sz="1800" dirty="0"/>
              <a:t>	 print('ok')</a:t>
            </a:r>
            <a:endParaRPr lang="zh-CN" altLang="zh-CN" sz="1800" dirty="0"/>
          </a:p>
        </p:txBody>
      </p:sp>
      <p:sp>
        <p:nvSpPr>
          <p:cNvPr id="7" name="矩形 6"/>
          <p:cNvSpPr/>
          <p:nvPr/>
        </p:nvSpPr>
        <p:spPr>
          <a:xfrm>
            <a:off x="4828591" y="4469337"/>
            <a:ext cx="3352200" cy="369332"/>
          </a:xfrm>
          <a:prstGeom prst="rect">
            <a:avLst/>
          </a:prstGeom>
        </p:spPr>
        <p:txBody>
          <a:bodyPr wrap="none">
            <a:spAutoFit/>
          </a:bodyPr>
          <a:lstStyle/>
          <a:p>
            <a:r>
              <a:rPr lang="zh-CN" altLang="zh-CN" sz="1800" dirty="0"/>
              <a:t>用到</a:t>
            </a:r>
            <a:r>
              <a:rPr lang="en-US" altLang="zh-CN" sz="1800" dirty="0"/>
              <a:t>pass</a:t>
            </a:r>
            <a:r>
              <a:rPr lang="zh-CN" altLang="zh-CN" sz="1800" dirty="0"/>
              <a:t>语句，程序结构完整。</a:t>
            </a:r>
            <a:endParaRPr lang="zh-CN" altLang="en-US" sz="1800" dirty="0"/>
          </a:p>
        </p:txBody>
      </p:sp>
      <p:sp>
        <p:nvSpPr>
          <p:cNvPr id="8" name="矩形 7"/>
          <p:cNvSpPr/>
          <p:nvPr/>
        </p:nvSpPr>
        <p:spPr>
          <a:xfrm>
            <a:off x="8285464" y="2039936"/>
            <a:ext cx="3024336" cy="3693319"/>
          </a:xfrm>
          <a:prstGeom prst="rect">
            <a:avLst/>
          </a:prstGeom>
          <a:ln>
            <a:solidFill>
              <a:srgbClr val="00B050"/>
            </a:solidFill>
          </a:ln>
        </p:spPr>
        <p:txBody>
          <a:bodyPr wrap="square">
            <a:spAutoFit/>
          </a:bodyPr>
          <a:lstStyle/>
          <a:p>
            <a:pPr algn="l"/>
            <a:r>
              <a:rPr lang="en-US" altLang="zh-CN" sz="1800" dirty="0"/>
              <a:t>&gt;&gt;&gt; if a==5:</a:t>
            </a:r>
            <a:endParaRPr lang="zh-CN" altLang="zh-CN" sz="1800" dirty="0"/>
          </a:p>
          <a:p>
            <a:pPr algn="l"/>
            <a:r>
              <a:rPr lang="en-US" altLang="zh-CN" sz="1800" dirty="0"/>
              <a:t>	pass #</a:t>
            </a:r>
            <a:r>
              <a:rPr lang="zh-CN" altLang="zh-CN" sz="1800" dirty="0"/>
              <a:t>没想好</a:t>
            </a:r>
          </a:p>
          <a:p>
            <a:pPr algn="l"/>
            <a:r>
              <a:rPr lang="en-US" altLang="zh-CN" sz="1800" dirty="0"/>
              <a:t>                print('</a:t>
            </a:r>
            <a:r>
              <a:rPr lang="zh-CN" altLang="zh-CN" sz="1800" dirty="0"/>
              <a:t>再想想</a:t>
            </a:r>
            <a:r>
              <a:rPr lang="en-US" altLang="zh-CN" sz="1800" dirty="0"/>
              <a:t>')</a:t>
            </a:r>
            <a:endParaRPr lang="zh-CN" altLang="zh-CN" sz="1800" dirty="0"/>
          </a:p>
          <a:p>
            <a:pPr algn="l"/>
            <a:r>
              <a:rPr lang="en-US" altLang="zh-CN" sz="1800" dirty="0"/>
              <a:t>else:</a:t>
            </a:r>
            <a:endParaRPr lang="zh-CN" altLang="zh-CN" sz="1800" dirty="0"/>
          </a:p>
          <a:p>
            <a:pPr algn="l"/>
            <a:r>
              <a:rPr lang="en-US" altLang="zh-CN" sz="1800" dirty="0"/>
              <a:t>	 print('ok')</a:t>
            </a:r>
            <a:endParaRPr lang="zh-CN" altLang="zh-CN" sz="1800" dirty="0"/>
          </a:p>
          <a:p>
            <a:pPr algn="l"/>
            <a:r>
              <a:rPr lang="en-US" altLang="zh-CN" sz="1800" dirty="0"/>
              <a:t> </a:t>
            </a:r>
            <a:endParaRPr lang="zh-CN" altLang="zh-CN" sz="1800" dirty="0"/>
          </a:p>
          <a:p>
            <a:pPr algn="l"/>
            <a:r>
              <a:rPr lang="en-US" altLang="zh-CN" sz="1800" dirty="0"/>
              <a:t>	</a:t>
            </a:r>
            <a:endParaRPr lang="zh-CN" altLang="zh-CN" sz="1800" dirty="0"/>
          </a:p>
          <a:p>
            <a:pPr algn="l"/>
            <a:r>
              <a:rPr lang="zh-CN" altLang="zh-CN" sz="1800" dirty="0"/>
              <a:t>再想想</a:t>
            </a:r>
          </a:p>
          <a:p>
            <a:pPr algn="l"/>
            <a:r>
              <a:rPr lang="en-US" altLang="zh-CN" sz="1800" dirty="0"/>
              <a:t>&gt;&gt;&gt; </a:t>
            </a:r>
            <a:endParaRPr lang="zh-CN" altLang="zh-CN" sz="1800" dirty="0"/>
          </a:p>
        </p:txBody>
      </p:sp>
      <p:sp>
        <p:nvSpPr>
          <p:cNvPr id="9" name="矩形 8"/>
          <p:cNvSpPr/>
          <p:nvPr/>
        </p:nvSpPr>
        <p:spPr>
          <a:xfrm>
            <a:off x="8180791" y="5758510"/>
            <a:ext cx="3352200" cy="369332"/>
          </a:xfrm>
          <a:prstGeom prst="rect">
            <a:avLst/>
          </a:prstGeom>
        </p:spPr>
        <p:txBody>
          <a:bodyPr wrap="none">
            <a:spAutoFit/>
          </a:bodyPr>
          <a:lstStyle/>
          <a:p>
            <a:r>
              <a:rPr lang="en-US" altLang="zh-CN" sz="1800" dirty="0"/>
              <a:t>pass</a:t>
            </a:r>
            <a:r>
              <a:rPr lang="zh-CN" altLang="zh-CN" sz="1800" dirty="0"/>
              <a:t>语句也不影响程序的执行。</a:t>
            </a:r>
            <a:endParaRPr lang="zh-CN" altLang="en-US" sz="1800" dirty="0"/>
          </a:p>
        </p:txBody>
      </p:sp>
    </p:spTree>
    <p:extLst>
      <p:ext uri="{BB962C8B-B14F-4D97-AF65-F5344CB8AC3E}">
        <p14:creationId xmlns:p14="http://schemas.microsoft.com/office/powerpoint/2010/main" val="414983903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2.1.1 </a:t>
            </a:r>
            <a:r>
              <a:rPr lang="zh-CN" altLang="zh-CN" dirty="0"/>
              <a:t>数据的输入</a:t>
            </a:r>
            <a:endParaRPr lang="zh-CN" altLang="en-US" dirty="0"/>
          </a:p>
        </p:txBody>
      </p:sp>
      <p:sp>
        <p:nvSpPr>
          <p:cNvPr id="3" name="内容占位符 2"/>
          <p:cNvSpPr>
            <a:spLocks noGrp="1"/>
          </p:cNvSpPr>
          <p:nvPr>
            <p:ph idx="1"/>
          </p:nvPr>
        </p:nvSpPr>
        <p:spPr/>
        <p:txBody>
          <a:bodyPr/>
          <a:lstStyle/>
          <a:p>
            <a:r>
              <a:rPr lang="zh-CN" altLang="en-US" sz="2800" dirty="0"/>
              <a:t>问什么</a:t>
            </a:r>
            <a:r>
              <a:rPr lang="en-US" altLang="zh-CN" sz="2800" dirty="0"/>
              <a:t>int()</a:t>
            </a:r>
            <a:r>
              <a:rPr lang="zh-CN" altLang="zh-CN" sz="2800" dirty="0"/>
              <a:t>函数</a:t>
            </a:r>
            <a:r>
              <a:rPr lang="zh-CN" altLang="en-US" sz="2800" dirty="0"/>
              <a:t>转换</a:t>
            </a:r>
            <a:r>
              <a:rPr lang="zh-CN" altLang="zh-CN" sz="2800" dirty="0"/>
              <a:t>带小数的数字字符串</a:t>
            </a:r>
            <a:r>
              <a:rPr lang="zh-CN" altLang="en-US" sz="2800" dirty="0"/>
              <a:t>时会报错？</a:t>
            </a:r>
            <a:endParaRPr lang="en-US" altLang="zh-CN" sz="2800" dirty="0"/>
          </a:p>
          <a:p>
            <a:endParaRPr lang="en-US" altLang="zh-CN" dirty="0"/>
          </a:p>
          <a:p>
            <a:r>
              <a:rPr lang="en-US" altLang="zh-CN" b="0" i="0" dirty="0">
                <a:solidFill>
                  <a:srgbClr val="444444"/>
                </a:solidFill>
                <a:effectLst/>
                <a:latin typeface="Tahoma" panose="020B0604030504040204" pitchFamily="34" charset="0"/>
              </a:rPr>
              <a:t>int()</a:t>
            </a:r>
            <a:r>
              <a:rPr lang="zh-CN" altLang="en-US" b="0" i="0" dirty="0">
                <a:solidFill>
                  <a:srgbClr val="444444"/>
                </a:solidFill>
                <a:effectLst/>
                <a:latin typeface="Tahoma" panose="020B0604030504040204" pitchFamily="34" charset="0"/>
              </a:rPr>
              <a:t>函数的实现中</a:t>
            </a:r>
            <a:r>
              <a:rPr lang="en-US" altLang="zh-CN" b="0" i="0" dirty="0">
                <a:solidFill>
                  <a:srgbClr val="444444"/>
                </a:solidFill>
                <a:effectLst/>
                <a:latin typeface="Tahoma" panose="020B0604030504040204" pitchFamily="34" charset="0"/>
              </a:rPr>
              <a:t>,</a:t>
            </a:r>
            <a:r>
              <a:rPr lang="zh-CN" altLang="en-US" b="0" i="0" dirty="0">
                <a:solidFill>
                  <a:srgbClr val="444444"/>
                </a:solidFill>
                <a:effectLst/>
                <a:latin typeface="Tahoma" panose="020B0604030504040204" pitchFamily="34" charset="0"/>
              </a:rPr>
              <a:t>如果输入的是字符串，会</a:t>
            </a:r>
            <a:r>
              <a:rPr lang="zh-CN" altLang="en-US" b="0" i="0" dirty="0">
                <a:solidFill>
                  <a:srgbClr val="FF0000"/>
                </a:solidFill>
                <a:effectLst/>
                <a:latin typeface="Tahoma" panose="020B0604030504040204" pitchFamily="34" charset="0"/>
              </a:rPr>
              <a:t>依次对单个字符做字典匹配</a:t>
            </a:r>
            <a:r>
              <a:rPr lang="en-US" altLang="zh-CN" b="0" i="0" dirty="0">
                <a:solidFill>
                  <a:srgbClr val="444444"/>
                </a:solidFill>
                <a:effectLst/>
                <a:latin typeface="Tahoma" panose="020B0604030504040204" pitchFamily="34" charset="0"/>
              </a:rPr>
              <a:t>, </a:t>
            </a:r>
            <a:r>
              <a:rPr lang="zh-CN" altLang="en-US" b="0" i="0" dirty="0">
                <a:solidFill>
                  <a:srgbClr val="444444"/>
                </a:solidFill>
                <a:effectLst/>
                <a:latin typeface="Tahoma" panose="020B0604030504040204" pitchFamily="34" charset="0"/>
              </a:rPr>
              <a:t>发现非数字的</a:t>
            </a:r>
            <a:r>
              <a:rPr lang="zh-CN" altLang="en-US" b="0" i="0" dirty="0">
                <a:solidFill>
                  <a:srgbClr val="FF0000"/>
                </a:solidFill>
                <a:effectLst/>
                <a:latin typeface="Tahoma" panose="020B0604030504040204" pitchFamily="34" charset="0"/>
              </a:rPr>
              <a:t>小数点</a:t>
            </a:r>
            <a:r>
              <a:rPr lang="en-US" altLang="zh-CN" b="0" i="0" dirty="0">
                <a:solidFill>
                  <a:srgbClr val="444444"/>
                </a:solidFill>
                <a:effectLst/>
                <a:latin typeface="Tahoma" panose="020B0604030504040204" pitchFamily="34" charset="0"/>
              </a:rPr>
              <a:t>(dot)</a:t>
            </a:r>
            <a:r>
              <a:rPr lang="zh-CN" altLang="en-US" b="0" i="0" dirty="0">
                <a:solidFill>
                  <a:srgbClr val="444444"/>
                </a:solidFill>
                <a:effectLst/>
                <a:latin typeface="Tahoma" panose="020B0604030504040204" pitchFamily="34" charset="0"/>
              </a:rPr>
              <a:t>会</a:t>
            </a:r>
            <a:r>
              <a:rPr lang="zh-CN" altLang="en-US" b="0" i="0" dirty="0">
                <a:solidFill>
                  <a:srgbClr val="FF0000"/>
                </a:solidFill>
                <a:effectLst/>
                <a:latin typeface="Tahoma" panose="020B0604030504040204" pitchFamily="34" charset="0"/>
              </a:rPr>
              <a:t>无法匹配</a:t>
            </a:r>
            <a:r>
              <a:rPr lang="zh-CN" altLang="en-US" b="0" i="0" dirty="0">
                <a:solidFill>
                  <a:srgbClr val="444444"/>
                </a:solidFill>
                <a:effectLst/>
                <a:latin typeface="Tahoma" panose="020B0604030504040204" pitchFamily="34" charset="0"/>
              </a:rPr>
              <a:t>，所以报错。</a:t>
            </a:r>
            <a:endParaRPr lang="en-US" altLang="zh-CN" b="0" i="0" dirty="0">
              <a:solidFill>
                <a:srgbClr val="444444"/>
              </a:solidFill>
              <a:effectLst/>
              <a:latin typeface="Tahoma" panose="020B0604030504040204" pitchFamily="34" charset="0"/>
            </a:endParaRPr>
          </a:p>
          <a:p>
            <a:endParaRPr lang="en-US" altLang="zh-CN" dirty="0">
              <a:solidFill>
                <a:srgbClr val="444444"/>
              </a:solidFill>
              <a:latin typeface="Tahoma" panose="020B0604030504040204" pitchFamily="34" charset="0"/>
            </a:endParaRPr>
          </a:p>
          <a:p>
            <a:r>
              <a:rPr lang="zh-CN" altLang="en-US" dirty="0">
                <a:solidFill>
                  <a:srgbClr val="444444"/>
                </a:solidFill>
                <a:latin typeface="Tahoma" panose="020B0604030504040204" pitchFamily="34" charset="0"/>
              </a:rPr>
              <a:t>必须要输入带小数的数字字符串，然后转换为整数，应该怎么处理？</a:t>
            </a:r>
            <a:endParaRPr lang="en-US" altLang="zh-CN" dirty="0">
              <a:solidFill>
                <a:srgbClr val="444444"/>
              </a:solidFill>
              <a:latin typeface="Tahoma" panose="020B0604030504040204" pitchFamily="34" charset="0"/>
            </a:endParaRPr>
          </a:p>
          <a:p>
            <a:pPr marL="0" indent="0">
              <a:buNone/>
            </a:pPr>
            <a:r>
              <a:rPr lang="en-US" altLang="zh-CN" dirty="0">
                <a:solidFill>
                  <a:srgbClr val="444444"/>
                </a:solidFill>
                <a:latin typeface="Tahoma" panose="020B0604030504040204" pitchFamily="34" charset="0"/>
              </a:rPr>
              <a:t>  </a:t>
            </a:r>
            <a:r>
              <a:rPr lang="zh-CN" altLang="en-US" dirty="0">
                <a:solidFill>
                  <a:srgbClr val="444444"/>
                </a:solidFill>
                <a:latin typeface="Tahoma" panose="020B0604030504040204" pitchFamily="34" charset="0"/>
              </a:rPr>
              <a:t>（</a:t>
            </a:r>
            <a:r>
              <a:rPr lang="en-US" altLang="zh-CN" dirty="0">
                <a:solidFill>
                  <a:srgbClr val="444444"/>
                </a:solidFill>
                <a:latin typeface="Tahoma" panose="020B0604030504040204" pitchFamily="34" charset="0"/>
              </a:rPr>
              <a:t>1</a:t>
            </a:r>
            <a:r>
              <a:rPr lang="zh-CN" altLang="en-US" dirty="0">
                <a:solidFill>
                  <a:srgbClr val="444444"/>
                </a:solidFill>
                <a:latin typeface="Tahoma" panose="020B0604030504040204" pitchFamily="34" charset="0"/>
              </a:rPr>
              <a:t>）</a:t>
            </a:r>
            <a:r>
              <a:rPr lang="en-US" altLang="zh-CN" dirty="0">
                <a:solidFill>
                  <a:srgbClr val="444444"/>
                </a:solidFill>
                <a:latin typeface="Tahoma" panose="020B0604030504040204" pitchFamily="34" charset="0"/>
              </a:rPr>
              <a:t>int(float(input(‘</a:t>
            </a:r>
            <a:r>
              <a:rPr lang="zh-CN" altLang="en-US" dirty="0">
                <a:solidFill>
                  <a:srgbClr val="444444"/>
                </a:solidFill>
                <a:latin typeface="Tahoma" panose="020B0604030504040204" pitchFamily="34" charset="0"/>
              </a:rPr>
              <a:t>请输入一个数字：</a:t>
            </a:r>
            <a:r>
              <a:rPr lang="en-US" altLang="zh-CN" dirty="0">
                <a:solidFill>
                  <a:srgbClr val="444444"/>
                </a:solidFill>
                <a:latin typeface="Tahoma" panose="020B0604030504040204" pitchFamily="34" charset="0"/>
              </a:rPr>
              <a:t>’)))</a:t>
            </a:r>
          </a:p>
          <a:p>
            <a:pPr marL="0" indent="0">
              <a:buNone/>
            </a:pPr>
            <a:r>
              <a:rPr lang="en-US" altLang="zh-CN" dirty="0">
                <a:solidFill>
                  <a:srgbClr val="444444"/>
                </a:solidFill>
                <a:latin typeface="Tahoma" panose="020B0604030504040204" pitchFamily="34" charset="0"/>
              </a:rPr>
              <a:t>  </a:t>
            </a:r>
            <a:r>
              <a:rPr lang="zh-CN" altLang="en-US" dirty="0">
                <a:solidFill>
                  <a:srgbClr val="444444"/>
                </a:solidFill>
                <a:latin typeface="Tahoma" panose="020B0604030504040204" pitchFamily="34" charset="0"/>
              </a:rPr>
              <a:t>（</a:t>
            </a:r>
            <a:r>
              <a:rPr lang="en-US" altLang="zh-CN" dirty="0">
                <a:solidFill>
                  <a:srgbClr val="444444"/>
                </a:solidFill>
                <a:latin typeface="Tahoma" panose="020B0604030504040204" pitchFamily="34" charset="0"/>
              </a:rPr>
              <a:t>2</a:t>
            </a:r>
            <a:r>
              <a:rPr lang="zh-CN" altLang="en-US" dirty="0">
                <a:solidFill>
                  <a:srgbClr val="444444"/>
                </a:solidFill>
                <a:latin typeface="Tahoma" panose="020B0604030504040204" pitchFamily="34" charset="0"/>
              </a:rPr>
              <a:t>）</a:t>
            </a:r>
            <a:r>
              <a:rPr lang="en-US" altLang="zh-CN" dirty="0">
                <a:solidFill>
                  <a:srgbClr val="444444"/>
                </a:solidFill>
                <a:latin typeface="Tahoma" panose="020B0604030504040204" pitchFamily="34" charset="0"/>
              </a:rPr>
              <a:t>int(eval(input (‘</a:t>
            </a:r>
            <a:r>
              <a:rPr lang="zh-CN" altLang="en-US" dirty="0">
                <a:solidFill>
                  <a:srgbClr val="444444"/>
                </a:solidFill>
                <a:latin typeface="Tahoma" panose="020B0604030504040204" pitchFamily="34" charset="0"/>
              </a:rPr>
              <a:t>请输入一个数字：</a:t>
            </a:r>
            <a:r>
              <a:rPr lang="en-US" altLang="zh-CN" dirty="0">
                <a:solidFill>
                  <a:srgbClr val="444444"/>
                </a:solidFill>
                <a:latin typeface="Tahoma" panose="020B0604030504040204" pitchFamily="34" charset="0"/>
              </a:rPr>
              <a:t>’)))</a:t>
            </a:r>
            <a:endParaRPr lang="zh-CN" altLang="zh-CN" dirty="0"/>
          </a:p>
        </p:txBody>
      </p:sp>
    </p:spTree>
    <p:extLst>
      <p:ext uri="{BB962C8B-B14F-4D97-AF65-F5344CB8AC3E}">
        <p14:creationId xmlns:p14="http://schemas.microsoft.com/office/powerpoint/2010/main" val="1936477738"/>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a:t>
            </a:r>
            <a:r>
              <a:rPr lang="zh-CN" altLang="zh-CN" dirty="0"/>
              <a:t>常见的</a:t>
            </a:r>
            <a:r>
              <a:rPr lang="en-US" altLang="zh-CN" dirty="0"/>
              <a:t>Python</a:t>
            </a:r>
            <a:r>
              <a:rPr lang="zh-CN" altLang="zh-CN" dirty="0"/>
              <a:t>内置函数</a:t>
            </a:r>
            <a:endParaRPr lang="zh-CN" altLang="en-US" dirty="0"/>
          </a:p>
        </p:txBody>
      </p:sp>
      <p:sp>
        <p:nvSpPr>
          <p:cNvPr id="3" name="内容占位符 2"/>
          <p:cNvSpPr>
            <a:spLocks noGrp="1"/>
          </p:cNvSpPr>
          <p:nvPr>
            <p:ph idx="1"/>
          </p:nvPr>
        </p:nvSpPr>
        <p:spPr>
          <a:xfrm>
            <a:off x="334434" y="1124745"/>
            <a:ext cx="11523135" cy="2016223"/>
          </a:xfrm>
        </p:spPr>
        <p:txBody>
          <a:bodyPr/>
          <a:lstStyle/>
          <a:p>
            <a:r>
              <a:rPr lang="en-US" altLang="zh-CN" dirty="0"/>
              <a:t>Python</a:t>
            </a:r>
            <a:r>
              <a:rPr lang="zh-CN" altLang="zh-CN" dirty="0"/>
              <a:t>内置了一系列的常用函数，不需要额外导入任何模块就可以直接使用，还具有非常快的运行速度，非常方便，</a:t>
            </a:r>
            <a:r>
              <a:rPr lang="en-US" altLang="zh-CN" dirty="0"/>
              <a:t>Python</a:t>
            </a:r>
            <a:r>
              <a:rPr lang="zh-CN" altLang="zh-CN" dirty="0"/>
              <a:t>英文官方文档有详细说明。我们也可以使用内置函数</a:t>
            </a:r>
            <a:r>
              <a:rPr lang="en-US" altLang="zh-CN" dirty="0" err="1"/>
              <a:t>dir</a:t>
            </a:r>
            <a:r>
              <a:rPr lang="en-US" altLang="zh-CN" dirty="0"/>
              <a:t>()</a:t>
            </a:r>
            <a:r>
              <a:rPr lang="zh-CN" altLang="zh-CN" dirty="0"/>
              <a:t>查看所有的内置函数和内置对象，详见</a:t>
            </a:r>
            <a:r>
              <a:rPr lang="en-US" altLang="zh-CN" dirty="0"/>
              <a:t>2.2</a:t>
            </a:r>
            <a:r>
              <a:rPr lang="zh-CN" altLang="zh-CN" dirty="0"/>
              <a:t>节。</a:t>
            </a:r>
          </a:p>
        </p:txBody>
      </p:sp>
    </p:spTree>
    <p:extLst>
      <p:ext uri="{BB962C8B-B14F-4D97-AF65-F5344CB8AC3E}">
        <p14:creationId xmlns:p14="http://schemas.microsoft.com/office/powerpoint/2010/main" val="3576288353"/>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a:t>
            </a:r>
            <a:r>
              <a:rPr lang="zh-CN" altLang="zh-CN" dirty="0"/>
              <a:t>常见的</a:t>
            </a:r>
            <a:r>
              <a:rPr lang="en-US" altLang="zh-CN" dirty="0"/>
              <a:t>Python</a:t>
            </a:r>
            <a:r>
              <a:rPr lang="zh-CN" altLang="zh-CN" dirty="0"/>
              <a:t>内置函数</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949709084"/>
              </p:ext>
            </p:extLst>
          </p:nvPr>
        </p:nvGraphicFramePr>
        <p:xfrm>
          <a:off x="911424" y="1628800"/>
          <a:ext cx="10297144" cy="4176464"/>
        </p:xfrm>
        <a:graphic>
          <a:graphicData uri="http://schemas.openxmlformats.org/drawingml/2006/table">
            <a:tbl>
              <a:tblPr firstRow="1" firstCol="1" lastRow="1" lastCol="1" bandRow="1" bandCol="1"/>
              <a:tblGrid>
                <a:gridCol w="3899189">
                  <a:extLst>
                    <a:ext uri="{9D8B030D-6E8A-4147-A177-3AD203B41FA5}">
                      <a16:colId xmlns:a16="http://schemas.microsoft.com/office/drawing/2014/main" val="20000"/>
                    </a:ext>
                  </a:extLst>
                </a:gridCol>
                <a:gridCol w="6397955">
                  <a:extLst>
                    <a:ext uri="{9D8B030D-6E8A-4147-A177-3AD203B41FA5}">
                      <a16:colId xmlns:a16="http://schemas.microsoft.com/office/drawing/2014/main" val="20001"/>
                    </a:ext>
                  </a:extLst>
                </a:gridCol>
              </a:tblGrid>
              <a:tr h="547465">
                <a:tc>
                  <a:txBody>
                    <a:bodyPr/>
                    <a:lstStyle/>
                    <a:p>
                      <a:pPr algn="ctr">
                        <a:lnSpc>
                          <a:spcPts val="1950"/>
                        </a:lnSpc>
                        <a:spcAft>
                          <a:spcPts val="0"/>
                        </a:spcAft>
                      </a:pPr>
                      <a:r>
                        <a:rPr lang="zh-CN" sz="2000" b="1" kern="0" dirty="0">
                          <a:effectLst/>
                          <a:latin typeface="Times New Roman"/>
                          <a:ea typeface="黑体"/>
                          <a:cs typeface="Arial"/>
                        </a:rPr>
                        <a:t>函数</a:t>
                      </a:r>
                      <a:endParaRPr lang="zh-CN" sz="2000" kern="100" dirty="0">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950"/>
                        </a:lnSpc>
                        <a:spcAft>
                          <a:spcPts val="0"/>
                        </a:spcAft>
                      </a:pPr>
                      <a:r>
                        <a:rPr lang="zh-CN" sz="2000" b="1" kern="0">
                          <a:solidFill>
                            <a:srgbClr val="000000"/>
                          </a:solidFill>
                          <a:effectLst/>
                          <a:latin typeface="Times New Roman"/>
                          <a:ea typeface="黑体"/>
                          <a:cs typeface="Arial"/>
                        </a:rPr>
                        <a:t>功能</a:t>
                      </a:r>
                      <a:endParaRPr lang="zh-CN" sz="20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48746">
                <a:tc>
                  <a:txBody>
                    <a:bodyPr/>
                    <a:lstStyle/>
                    <a:p>
                      <a:pPr algn="ctr">
                        <a:lnSpc>
                          <a:spcPts val="1950"/>
                        </a:lnSpc>
                        <a:spcAft>
                          <a:spcPts val="0"/>
                        </a:spcAft>
                      </a:pPr>
                      <a:r>
                        <a:rPr lang="en-US" sz="2000" kern="0" dirty="0">
                          <a:solidFill>
                            <a:srgbClr val="000000"/>
                          </a:solidFill>
                          <a:effectLst/>
                          <a:latin typeface="楷体"/>
                          <a:ea typeface="宋体"/>
                          <a:cs typeface="Arial"/>
                        </a:rPr>
                        <a:t>abs(x)</a:t>
                      </a:r>
                      <a:endParaRPr lang="zh-CN" sz="2000" kern="100" dirty="0">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zh-CN" sz="2000" kern="0" dirty="0">
                          <a:solidFill>
                            <a:srgbClr val="000000"/>
                          </a:solidFill>
                          <a:effectLst/>
                          <a:latin typeface="Times New Roman"/>
                          <a:ea typeface="楷体"/>
                          <a:cs typeface="Arial"/>
                        </a:rPr>
                        <a:t>返回数字</a:t>
                      </a:r>
                      <a:r>
                        <a:rPr lang="en-US" sz="2000" kern="0" dirty="0">
                          <a:solidFill>
                            <a:srgbClr val="000000"/>
                          </a:solidFill>
                          <a:effectLst/>
                          <a:latin typeface="Times New Roman"/>
                          <a:ea typeface="楷体"/>
                          <a:cs typeface="Arial"/>
                        </a:rPr>
                        <a:t>x</a:t>
                      </a:r>
                      <a:r>
                        <a:rPr lang="zh-CN" sz="2000" kern="0" dirty="0">
                          <a:solidFill>
                            <a:srgbClr val="000000"/>
                          </a:solidFill>
                          <a:effectLst/>
                          <a:latin typeface="Times New Roman"/>
                          <a:ea typeface="楷体"/>
                          <a:cs typeface="Arial"/>
                        </a:rPr>
                        <a:t>的绝对值，如果给出复数，返回值就是该复数的模</a:t>
                      </a:r>
                      <a:endParaRPr lang="zh-CN" sz="2000" kern="100" dirty="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2158">
                <a:tc>
                  <a:txBody>
                    <a:bodyPr/>
                    <a:lstStyle/>
                    <a:p>
                      <a:pPr algn="ctr">
                        <a:lnSpc>
                          <a:spcPts val="1950"/>
                        </a:lnSpc>
                        <a:spcAft>
                          <a:spcPts val="0"/>
                        </a:spcAft>
                      </a:pPr>
                      <a:r>
                        <a:rPr lang="en-US" sz="2000" kern="0">
                          <a:solidFill>
                            <a:srgbClr val="000000"/>
                          </a:solidFill>
                          <a:effectLst/>
                          <a:latin typeface="楷体"/>
                          <a:ea typeface="宋体"/>
                          <a:cs typeface="Arial"/>
                        </a:rPr>
                        <a:t>bin(x)</a:t>
                      </a:r>
                      <a:endParaRPr lang="zh-CN" sz="2000" kern="100">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zh-CN" sz="2000" kern="0">
                          <a:solidFill>
                            <a:srgbClr val="000000"/>
                          </a:solidFill>
                          <a:effectLst/>
                          <a:latin typeface="Times New Roman"/>
                          <a:ea typeface="楷体"/>
                          <a:cs typeface="Arial"/>
                        </a:rPr>
                        <a:t>把整数</a:t>
                      </a:r>
                      <a:r>
                        <a:rPr lang="en-US" sz="2000" kern="0">
                          <a:solidFill>
                            <a:srgbClr val="000000"/>
                          </a:solidFill>
                          <a:effectLst/>
                          <a:latin typeface="Times New Roman"/>
                          <a:ea typeface="楷体"/>
                          <a:cs typeface="Arial"/>
                        </a:rPr>
                        <a:t>x</a:t>
                      </a:r>
                      <a:r>
                        <a:rPr lang="zh-CN" sz="2000" kern="0">
                          <a:solidFill>
                            <a:srgbClr val="000000"/>
                          </a:solidFill>
                          <a:effectLst/>
                          <a:latin typeface="Times New Roman"/>
                          <a:ea typeface="楷体"/>
                          <a:cs typeface="Arial"/>
                        </a:rPr>
                        <a:t>转换为二进制</a:t>
                      </a:r>
                      <a:endParaRPr lang="zh-CN" sz="20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2158">
                <a:tc>
                  <a:txBody>
                    <a:bodyPr/>
                    <a:lstStyle/>
                    <a:p>
                      <a:pPr algn="ctr">
                        <a:lnSpc>
                          <a:spcPts val="1950"/>
                        </a:lnSpc>
                        <a:spcAft>
                          <a:spcPts val="0"/>
                        </a:spcAft>
                      </a:pPr>
                      <a:r>
                        <a:rPr lang="en-US" sz="2000" kern="0">
                          <a:solidFill>
                            <a:srgbClr val="000000"/>
                          </a:solidFill>
                          <a:effectLst/>
                          <a:latin typeface="楷体"/>
                          <a:ea typeface="宋体"/>
                          <a:cs typeface="Arial"/>
                        </a:rPr>
                        <a:t>divmod(x,y)</a:t>
                      </a:r>
                      <a:endParaRPr lang="zh-CN" sz="2000" kern="100">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zh-CN" sz="2000" kern="0">
                          <a:solidFill>
                            <a:srgbClr val="000000"/>
                          </a:solidFill>
                          <a:effectLst/>
                          <a:latin typeface="Times New Roman"/>
                          <a:ea typeface="楷体"/>
                          <a:cs typeface="Arial"/>
                        </a:rPr>
                        <a:t>函数返回整商和余数的元组</a:t>
                      </a:r>
                      <a:endParaRPr lang="zh-CN" sz="20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48746">
                <a:tc>
                  <a:txBody>
                    <a:bodyPr/>
                    <a:lstStyle/>
                    <a:p>
                      <a:pPr algn="ctr">
                        <a:lnSpc>
                          <a:spcPts val="1950"/>
                        </a:lnSpc>
                        <a:spcAft>
                          <a:spcPts val="0"/>
                        </a:spcAft>
                      </a:pPr>
                      <a:r>
                        <a:rPr lang="en-US" sz="2000" kern="0" dirty="0">
                          <a:solidFill>
                            <a:srgbClr val="000000"/>
                          </a:solidFill>
                          <a:effectLst/>
                          <a:latin typeface="楷体"/>
                          <a:ea typeface="宋体"/>
                          <a:cs typeface="Arial"/>
                        </a:rPr>
                        <a:t>eval(s[,</a:t>
                      </a:r>
                      <a:r>
                        <a:rPr lang="en-US" sz="2000" kern="0" dirty="0" err="1">
                          <a:solidFill>
                            <a:srgbClr val="000000"/>
                          </a:solidFill>
                          <a:effectLst/>
                          <a:latin typeface="楷体"/>
                          <a:ea typeface="宋体"/>
                          <a:cs typeface="Arial"/>
                        </a:rPr>
                        <a:t>globals</a:t>
                      </a:r>
                      <a:r>
                        <a:rPr lang="en-US" sz="2000" kern="0" dirty="0">
                          <a:solidFill>
                            <a:srgbClr val="000000"/>
                          </a:solidFill>
                          <a:effectLst/>
                          <a:latin typeface="楷体"/>
                          <a:ea typeface="宋体"/>
                          <a:cs typeface="Arial"/>
                        </a:rPr>
                        <a:t>[,locals]])</a:t>
                      </a:r>
                      <a:endParaRPr lang="zh-CN" sz="2000" kern="100" dirty="0">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zh-CN" sz="2000" kern="0" dirty="0">
                          <a:solidFill>
                            <a:srgbClr val="000000"/>
                          </a:solidFill>
                          <a:effectLst/>
                          <a:latin typeface="Times New Roman"/>
                          <a:ea typeface="楷体"/>
                          <a:cs typeface="Arial"/>
                        </a:rPr>
                        <a:t>计算字符串中表达式的值并返回</a:t>
                      </a:r>
                      <a:endParaRPr lang="zh-CN" sz="2000" kern="100" dirty="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2158">
                <a:tc>
                  <a:txBody>
                    <a:bodyPr/>
                    <a:lstStyle/>
                    <a:p>
                      <a:pPr algn="ctr">
                        <a:lnSpc>
                          <a:spcPts val="1950"/>
                        </a:lnSpc>
                        <a:spcAft>
                          <a:spcPts val="0"/>
                        </a:spcAft>
                      </a:pPr>
                      <a:r>
                        <a:rPr lang="en-US" sz="2000" kern="0">
                          <a:solidFill>
                            <a:srgbClr val="000000"/>
                          </a:solidFill>
                          <a:effectLst/>
                          <a:latin typeface="楷体"/>
                          <a:ea typeface="宋体"/>
                          <a:cs typeface="Arial"/>
                        </a:rPr>
                        <a:t>help(obj)</a:t>
                      </a:r>
                      <a:endParaRPr lang="zh-CN" sz="2000" kern="100">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zh-CN" sz="2000" kern="0">
                          <a:solidFill>
                            <a:srgbClr val="000000"/>
                          </a:solidFill>
                          <a:effectLst/>
                          <a:latin typeface="Times New Roman"/>
                          <a:ea typeface="楷体"/>
                          <a:cs typeface="Arial"/>
                        </a:rPr>
                        <a:t>返回对象</a:t>
                      </a:r>
                      <a:r>
                        <a:rPr lang="en-US" sz="2000" kern="0">
                          <a:solidFill>
                            <a:srgbClr val="000000"/>
                          </a:solidFill>
                          <a:effectLst/>
                          <a:latin typeface="Times New Roman"/>
                          <a:ea typeface="楷体"/>
                          <a:cs typeface="Arial"/>
                        </a:rPr>
                        <a:t>obj</a:t>
                      </a:r>
                      <a:r>
                        <a:rPr lang="zh-CN" sz="2000" kern="0">
                          <a:solidFill>
                            <a:srgbClr val="000000"/>
                          </a:solidFill>
                          <a:effectLst/>
                          <a:latin typeface="Times New Roman"/>
                          <a:ea typeface="楷体"/>
                          <a:cs typeface="Arial"/>
                        </a:rPr>
                        <a:t>的帮助信息</a:t>
                      </a:r>
                      <a:endParaRPr lang="zh-CN" sz="20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2158">
                <a:tc>
                  <a:txBody>
                    <a:bodyPr/>
                    <a:lstStyle/>
                    <a:p>
                      <a:pPr algn="ctr">
                        <a:lnSpc>
                          <a:spcPts val="1950"/>
                        </a:lnSpc>
                        <a:spcAft>
                          <a:spcPts val="0"/>
                        </a:spcAft>
                      </a:pPr>
                      <a:r>
                        <a:rPr lang="en-US" sz="2000" kern="0">
                          <a:solidFill>
                            <a:srgbClr val="000000"/>
                          </a:solidFill>
                          <a:effectLst/>
                          <a:latin typeface="楷体"/>
                          <a:ea typeface="宋体"/>
                          <a:cs typeface="Arial"/>
                        </a:rPr>
                        <a:t>id(obj)</a:t>
                      </a:r>
                      <a:endParaRPr lang="zh-CN" sz="2000" kern="100">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zh-CN" sz="2000" kern="0">
                          <a:solidFill>
                            <a:srgbClr val="000000"/>
                          </a:solidFill>
                          <a:effectLst/>
                          <a:latin typeface="Times New Roman"/>
                          <a:ea typeface="楷体"/>
                          <a:cs typeface="Arial"/>
                        </a:rPr>
                        <a:t>返回对象</a:t>
                      </a:r>
                      <a:r>
                        <a:rPr lang="en-US" sz="2000" kern="0">
                          <a:solidFill>
                            <a:srgbClr val="000000"/>
                          </a:solidFill>
                          <a:effectLst/>
                          <a:latin typeface="Times New Roman"/>
                          <a:ea typeface="楷体"/>
                          <a:cs typeface="Arial"/>
                        </a:rPr>
                        <a:t>obj</a:t>
                      </a:r>
                      <a:r>
                        <a:rPr lang="zh-CN" sz="2000" kern="0">
                          <a:solidFill>
                            <a:srgbClr val="000000"/>
                          </a:solidFill>
                          <a:effectLst/>
                          <a:latin typeface="Times New Roman"/>
                          <a:ea typeface="楷体"/>
                          <a:cs typeface="Arial"/>
                        </a:rPr>
                        <a:t>的标识（内存地址）</a:t>
                      </a:r>
                      <a:endParaRPr lang="zh-CN" sz="20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48746">
                <a:tc>
                  <a:txBody>
                    <a:bodyPr/>
                    <a:lstStyle/>
                    <a:p>
                      <a:pPr algn="ctr">
                        <a:lnSpc>
                          <a:spcPts val="1950"/>
                        </a:lnSpc>
                        <a:spcAft>
                          <a:spcPts val="0"/>
                        </a:spcAft>
                      </a:pPr>
                      <a:r>
                        <a:rPr lang="en-US" sz="2000" kern="0">
                          <a:solidFill>
                            <a:srgbClr val="000000"/>
                          </a:solidFill>
                          <a:effectLst/>
                          <a:latin typeface="楷体"/>
                          <a:ea typeface="宋体"/>
                          <a:cs typeface="Arial"/>
                        </a:rPr>
                        <a:t>input(prompt=None, /)</a:t>
                      </a:r>
                      <a:endParaRPr lang="zh-CN" sz="2000" kern="100">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zh-CN" sz="2000" kern="0">
                          <a:solidFill>
                            <a:srgbClr val="000000"/>
                          </a:solidFill>
                          <a:effectLst/>
                          <a:latin typeface="Times New Roman"/>
                          <a:ea typeface="楷体"/>
                          <a:cs typeface="Arial"/>
                        </a:rPr>
                        <a:t>接受键盘输入，显示提示信息，返回字符串</a:t>
                      </a:r>
                      <a:endParaRPr lang="zh-CN" sz="20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814129">
                <a:tc>
                  <a:txBody>
                    <a:bodyPr/>
                    <a:lstStyle/>
                    <a:p>
                      <a:pPr algn="ctr">
                        <a:lnSpc>
                          <a:spcPts val="1950"/>
                        </a:lnSpc>
                        <a:spcAft>
                          <a:spcPts val="0"/>
                        </a:spcAft>
                      </a:pPr>
                      <a:r>
                        <a:rPr lang="en-US" sz="2000" kern="0">
                          <a:solidFill>
                            <a:srgbClr val="000000"/>
                          </a:solidFill>
                          <a:effectLst/>
                          <a:latin typeface="楷体"/>
                          <a:ea typeface="宋体"/>
                          <a:cs typeface="Arial"/>
                        </a:rPr>
                        <a:t>len(obj)</a:t>
                      </a:r>
                      <a:endParaRPr lang="zh-CN" sz="2000" kern="100">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zh-CN" sz="2000" kern="0" dirty="0">
                          <a:solidFill>
                            <a:srgbClr val="000000"/>
                          </a:solidFill>
                          <a:effectLst/>
                          <a:latin typeface="Times New Roman"/>
                          <a:ea typeface="楷体"/>
                          <a:cs typeface="Arial"/>
                        </a:rPr>
                        <a:t>返回对象</a:t>
                      </a:r>
                      <a:r>
                        <a:rPr lang="en-US" sz="2000" kern="0" dirty="0" err="1">
                          <a:solidFill>
                            <a:srgbClr val="000000"/>
                          </a:solidFill>
                          <a:effectLst/>
                          <a:latin typeface="Times New Roman"/>
                          <a:ea typeface="楷体"/>
                          <a:cs typeface="Arial"/>
                        </a:rPr>
                        <a:t>obj</a:t>
                      </a:r>
                      <a:r>
                        <a:rPr lang="zh-CN" sz="2000" kern="0" dirty="0">
                          <a:solidFill>
                            <a:srgbClr val="000000"/>
                          </a:solidFill>
                          <a:effectLst/>
                          <a:latin typeface="Times New Roman"/>
                          <a:ea typeface="楷体"/>
                          <a:cs typeface="Arial"/>
                        </a:rPr>
                        <a:t>（列表、元组、字典、字符串、集合、</a:t>
                      </a:r>
                      <a:r>
                        <a:rPr lang="en-US" sz="2000" kern="0" dirty="0">
                          <a:solidFill>
                            <a:srgbClr val="000000"/>
                          </a:solidFill>
                          <a:effectLst/>
                          <a:latin typeface="Times New Roman"/>
                          <a:ea typeface="楷体"/>
                          <a:cs typeface="Arial"/>
                        </a:rPr>
                        <a:t>range</a:t>
                      </a:r>
                      <a:r>
                        <a:rPr lang="zh-CN" sz="2000" kern="0" dirty="0">
                          <a:solidFill>
                            <a:srgbClr val="000000"/>
                          </a:solidFill>
                          <a:effectLst/>
                          <a:latin typeface="Times New Roman"/>
                          <a:ea typeface="楷体"/>
                          <a:cs typeface="Arial"/>
                        </a:rPr>
                        <a:t>对象）的元素个数</a:t>
                      </a:r>
                      <a:endParaRPr lang="zh-CN" sz="2000" kern="100" dirty="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6" name="矩形 5"/>
          <p:cNvSpPr/>
          <p:nvPr/>
        </p:nvSpPr>
        <p:spPr>
          <a:xfrm>
            <a:off x="3935760" y="1140368"/>
            <a:ext cx="3155031" cy="400110"/>
          </a:xfrm>
          <a:prstGeom prst="rect">
            <a:avLst/>
          </a:prstGeom>
        </p:spPr>
        <p:txBody>
          <a:bodyPr wrap="none">
            <a:spAutoFit/>
          </a:bodyPr>
          <a:lstStyle/>
          <a:p>
            <a:r>
              <a:rPr lang="zh-CN" altLang="zh-CN" sz="2000" dirty="0"/>
              <a:t>表</a:t>
            </a:r>
            <a:r>
              <a:rPr lang="en-US" altLang="zh-CN" sz="2000" dirty="0"/>
              <a:t>2.3  Python</a:t>
            </a:r>
            <a:r>
              <a:rPr lang="zh-CN" altLang="zh-CN" sz="2000" dirty="0"/>
              <a:t>常用内置函数</a:t>
            </a:r>
            <a:endParaRPr lang="zh-CN" altLang="en-US" sz="2000" dirty="0"/>
          </a:p>
        </p:txBody>
      </p:sp>
    </p:spTree>
    <p:extLst>
      <p:ext uri="{BB962C8B-B14F-4D97-AF65-F5344CB8AC3E}">
        <p14:creationId xmlns:p14="http://schemas.microsoft.com/office/powerpoint/2010/main" val="2938721209"/>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表</a:t>
            </a:r>
            <a:r>
              <a:rPr lang="en-US" altLang="zh-CN" dirty="0"/>
              <a:t>2.3  Python</a:t>
            </a:r>
            <a:r>
              <a:rPr lang="zh-CN" altLang="zh-CN" dirty="0"/>
              <a:t>常用内置函数</a:t>
            </a:r>
            <a:r>
              <a:rPr lang="zh-CN" altLang="en-US" dirty="0"/>
              <a:t>（续）</a:t>
            </a:r>
          </a:p>
        </p:txBody>
      </p:sp>
      <p:graphicFrame>
        <p:nvGraphicFramePr>
          <p:cNvPr id="4" name="表格 3"/>
          <p:cNvGraphicFramePr>
            <a:graphicFrameLocks noGrp="1"/>
          </p:cNvGraphicFramePr>
          <p:nvPr>
            <p:extLst>
              <p:ext uri="{D42A27DB-BD31-4B8C-83A1-F6EECF244321}">
                <p14:modId xmlns:p14="http://schemas.microsoft.com/office/powerpoint/2010/main" val="678388629"/>
              </p:ext>
            </p:extLst>
          </p:nvPr>
        </p:nvGraphicFramePr>
        <p:xfrm>
          <a:off x="371364" y="1052736"/>
          <a:ext cx="11449272" cy="5160052"/>
        </p:xfrm>
        <a:graphic>
          <a:graphicData uri="http://schemas.openxmlformats.org/drawingml/2006/table">
            <a:tbl>
              <a:tblPr firstRow="1" firstCol="1" lastRow="1" lastCol="1" bandRow="1" bandCol="1"/>
              <a:tblGrid>
                <a:gridCol w="4335462">
                  <a:extLst>
                    <a:ext uri="{9D8B030D-6E8A-4147-A177-3AD203B41FA5}">
                      <a16:colId xmlns:a16="http://schemas.microsoft.com/office/drawing/2014/main" val="20000"/>
                    </a:ext>
                  </a:extLst>
                </a:gridCol>
                <a:gridCol w="7113810">
                  <a:extLst>
                    <a:ext uri="{9D8B030D-6E8A-4147-A177-3AD203B41FA5}">
                      <a16:colId xmlns:a16="http://schemas.microsoft.com/office/drawing/2014/main" val="20001"/>
                    </a:ext>
                  </a:extLst>
                </a:gridCol>
              </a:tblGrid>
              <a:tr h="543598">
                <a:tc>
                  <a:txBody>
                    <a:bodyPr/>
                    <a:lstStyle/>
                    <a:p>
                      <a:pPr algn="ctr">
                        <a:lnSpc>
                          <a:spcPts val="1950"/>
                        </a:lnSpc>
                        <a:spcAft>
                          <a:spcPts val="0"/>
                        </a:spcAft>
                      </a:pPr>
                      <a:r>
                        <a:rPr lang="zh-CN" sz="2000" b="1" kern="0" dirty="0">
                          <a:effectLst/>
                          <a:latin typeface="Times New Roman"/>
                          <a:ea typeface="黑体"/>
                          <a:cs typeface="Arial"/>
                        </a:rPr>
                        <a:t>函数</a:t>
                      </a:r>
                      <a:endParaRPr lang="zh-CN" sz="2000" kern="100" dirty="0">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950"/>
                        </a:lnSpc>
                        <a:spcAft>
                          <a:spcPts val="0"/>
                        </a:spcAft>
                      </a:pPr>
                      <a:r>
                        <a:rPr lang="zh-CN" sz="2000" b="1" kern="0">
                          <a:solidFill>
                            <a:srgbClr val="000000"/>
                          </a:solidFill>
                          <a:effectLst/>
                          <a:latin typeface="Times New Roman"/>
                          <a:ea typeface="黑体"/>
                          <a:cs typeface="Arial"/>
                        </a:rPr>
                        <a:t>功能</a:t>
                      </a:r>
                      <a:endParaRPr lang="zh-CN" sz="20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44870">
                <a:tc>
                  <a:txBody>
                    <a:bodyPr/>
                    <a:lstStyle/>
                    <a:p>
                      <a:pPr algn="ctr">
                        <a:lnSpc>
                          <a:spcPts val="1950"/>
                        </a:lnSpc>
                        <a:spcAft>
                          <a:spcPts val="0"/>
                        </a:spcAft>
                      </a:pPr>
                      <a:r>
                        <a:rPr lang="en-US" sz="2000" kern="0" dirty="0">
                          <a:solidFill>
                            <a:srgbClr val="000000"/>
                          </a:solidFill>
                          <a:effectLst/>
                          <a:latin typeface="楷体"/>
                          <a:ea typeface="宋体"/>
                          <a:cs typeface="Arial"/>
                        </a:rPr>
                        <a:t>map(</a:t>
                      </a:r>
                      <a:r>
                        <a:rPr lang="en-US" sz="2000" kern="0" dirty="0" err="1">
                          <a:solidFill>
                            <a:srgbClr val="000000"/>
                          </a:solidFill>
                          <a:effectLst/>
                          <a:latin typeface="楷体"/>
                          <a:ea typeface="宋体"/>
                          <a:cs typeface="Arial"/>
                        </a:rPr>
                        <a:t>func</a:t>
                      </a:r>
                      <a:r>
                        <a:rPr lang="en-US" sz="2000" kern="0" dirty="0">
                          <a:solidFill>
                            <a:srgbClr val="000000"/>
                          </a:solidFill>
                          <a:effectLst/>
                          <a:latin typeface="楷体"/>
                          <a:ea typeface="宋体"/>
                          <a:cs typeface="Arial"/>
                        </a:rPr>
                        <a:t>, *</a:t>
                      </a:r>
                      <a:r>
                        <a:rPr lang="en-US" sz="2000" kern="0" dirty="0" err="1">
                          <a:solidFill>
                            <a:srgbClr val="000000"/>
                          </a:solidFill>
                          <a:effectLst/>
                          <a:latin typeface="楷体"/>
                          <a:ea typeface="宋体"/>
                          <a:cs typeface="Arial"/>
                        </a:rPr>
                        <a:t>iterables</a:t>
                      </a:r>
                      <a:r>
                        <a:rPr lang="en-US" sz="2000" kern="0" dirty="0">
                          <a:solidFill>
                            <a:srgbClr val="000000"/>
                          </a:solidFill>
                          <a:effectLst/>
                          <a:latin typeface="楷体"/>
                          <a:ea typeface="宋体"/>
                          <a:cs typeface="Arial"/>
                        </a:rPr>
                        <a:t>)</a:t>
                      </a:r>
                      <a:endParaRPr lang="zh-CN" sz="2000" kern="100" dirty="0">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zh-CN" sz="2000" kern="0">
                          <a:solidFill>
                            <a:srgbClr val="000000"/>
                          </a:solidFill>
                          <a:effectLst/>
                          <a:latin typeface="Times New Roman"/>
                          <a:ea typeface="楷体"/>
                          <a:cs typeface="Arial"/>
                        </a:rPr>
                        <a:t>包含若干函数值的</a:t>
                      </a:r>
                      <a:r>
                        <a:rPr lang="en-US" sz="2000" kern="0">
                          <a:solidFill>
                            <a:srgbClr val="000000"/>
                          </a:solidFill>
                          <a:effectLst/>
                          <a:latin typeface="Times New Roman"/>
                          <a:ea typeface="楷体"/>
                          <a:cs typeface="Arial"/>
                        </a:rPr>
                        <a:t>map</a:t>
                      </a:r>
                      <a:r>
                        <a:rPr lang="zh-CN" sz="2000" kern="0">
                          <a:solidFill>
                            <a:srgbClr val="000000"/>
                          </a:solidFill>
                          <a:effectLst/>
                          <a:latin typeface="Times New Roman"/>
                          <a:ea typeface="楷体"/>
                          <a:cs typeface="Arial"/>
                        </a:rPr>
                        <a:t>对象，其中</a:t>
                      </a:r>
                      <a:r>
                        <a:rPr lang="en-US" sz="2000" kern="0">
                          <a:solidFill>
                            <a:srgbClr val="000000"/>
                          </a:solidFill>
                          <a:effectLst/>
                          <a:latin typeface="Times New Roman"/>
                          <a:ea typeface="楷体"/>
                          <a:cs typeface="Arial"/>
                        </a:rPr>
                        <a:t>func</a:t>
                      </a:r>
                      <a:r>
                        <a:rPr lang="zh-CN" sz="2000" kern="0">
                          <a:solidFill>
                            <a:srgbClr val="000000"/>
                          </a:solidFill>
                          <a:effectLst/>
                          <a:latin typeface="Times New Roman"/>
                          <a:ea typeface="楷体"/>
                          <a:cs typeface="Arial"/>
                        </a:rPr>
                        <a:t>表示函数，</a:t>
                      </a:r>
                      <a:r>
                        <a:rPr lang="en-US" sz="2000" kern="0">
                          <a:solidFill>
                            <a:srgbClr val="000000"/>
                          </a:solidFill>
                          <a:effectLst/>
                          <a:latin typeface="Times New Roman"/>
                          <a:ea typeface="楷体"/>
                          <a:cs typeface="Arial"/>
                        </a:rPr>
                        <a:t>iterables</a:t>
                      </a:r>
                      <a:r>
                        <a:rPr lang="zh-CN" sz="2000" kern="0">
                          <a:solidFill>
                            <a:srgbClr val="000000"/>
                          </a:solidFill>
                          <a:effectLst/>
                          <a:latin typeface="Times New Roman"/>
                          <a:ea typeface="楷体"/>
                          <a:cs typeface="Arial"/>
                        </a:rPr>
                        <a:t>表示迭代对象，将函数作用于迭代对象</a:t>
                      </a:r>
                      <a:endParaRPr lang="zh-CN" sz="20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0095">
                <a:tc>
                  <a:txBody>
                    <a:bodyPr/>
                    <a:lstStyle/>
                    <a:p>
                      <a:pPr algn="ctr">
                        <a:lnSpc>
                          <a:spcPts val="1950"/>
                        </a:lnSpc>
                        <a:spcAft>
                          <a:spcPts val="0"/>
                        </a:spcAft>
                      </a:pPr>
                      <a:r>
                        <a:rPr lang="en-US" sz="2000" kern="0" dirty="0">
                          <a:solidFill>
                            <a:srgbClr val="000000"/>
                          </a:solidFill>
                          <a:effectLst/>
                          <a:latin typeface="楷体"/>
                          <a:ea typeface="宋体"/>
                          <a:cs typeface="Arial"/>
                        </a:rPr>
                        <a:t>max(x[,</a:t>
                      </a:r>
                      <a:r>
                        <a:rPr lang="en-US" sz="2000" kern="0" dirty="0" err="1">
                          <a:solidFill>
                            <a:srgbClr val="000000"/>
                          </a:solidFill>
                          <a:effectLst/>
                          <a:latin typeface="楷体"/>
                          <a:ea typeface="宋体"/>
                          <a:cs typeface="Arial"/>
                        </a:rPr>
                        <a:t>y,z</a:t>
                      </a:r>
                      <a:r>
                        <a:rPr lang="en-US" sz="2000" kern="0" dirty="0">
                          <a:solidFill>
                            <a:srgbClr val="000000"/>
                          </a:solidFill>
                          <a:effectLst/>
                          <a:latin typeface="楷体"/>
                          <a:ea typeface="宋体"/>
                          <a:cs typeface="Arial"/>
                        </a:rPr>
                        <a:t>...])</a:t>
                      </a:r>
                      <a:r>
                        <a:rPr lang="zh-CN" sz="2000" kern="0" dirty="0">
                          <a:solidFill>
                            <a:srgbClr val="000000"/>
                          </a:solidFill>
                          <a:effectLst/>
                          <a:latin typeface="Times New Roman"/>
                          <a:ea typeface="楷体"/>
                          <a:cs typeface="Arial"/>
                        </a:rPr>
                        <a:t>、</a:t>
                      </a:r>
                      <a:r>
                        <a:rPr lang="en-US" sz="2000" kern="0" dirty="0">
                          <a:solidFill>
                            <a:srgbClr val="000000"/>
                          </a:solidFill>
                          <a:effectLst/>
                          <a:latin typeface="Times New Roman"/>
                          <a:ea typeface="楷体"/>
                          <a:cs typeface="Arial"/>
                        </a:rPr>
                        <a:t>min(x[,</a:t>
                      </a:r>
                      <a:r>
                        <a:rPr lang="en-US" sz="2000" kern="0" dirty="0" err="1">
                          <a:solidFill>
                            <a:srgbClr val="000000"/>
                          </a:solidFill>
                          <a:effectLst/>
                          <a:latin typeface="Times New Roman"/>
                          <a:ea typeface="楷体"/>
                          <a:cs typeface="Arial"/>
                        </a:rPr>
                        <a:t>y,z</a:t>
                      </a:r>
                      <a:r>
                        <a:rPr lang="en-US" sz="2000" kern="0" dirty="0">
                          <a:solidFill>
                            <a:srgbClr val="000000"/>
                          </a:solidFill>
                          <a:effectLst/>
                          <a:latin typeface="Times New Roman"/>
                          <a:ea typeface="楷体"/>
                          <a:cs typeface="Arial"/>
                        </a:rPr>
                        <a:t>...])</a:t>
                      </a:r>
                      <a:endParaRPr lang="zh-CN" sz="2000" kern="100" dirty="0">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zh-CN" sz="2000" kern="0">
                          <a:solidFill>
                            <a:srgbClr val="000000"/>
                          </a:solidFill>
                          <a:effectLst/>
                          <a:latin typeface="Times New Roman"/>
                          <a:ea typeface="楷体"/>
                          <a:cs typeface="Arial"/>
                        </a:rPr>
                        <a:t>返回给定参数的最大值、最小值，参数可以为可迭代对象</a:t>
                      </a:r>
                      <a:endParaRPr lang="zh-CN" sz="20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15951">
                <a:tc>
                  <a:txBody>
                    <a:bodyPr/>
                    <a:lstStyle/>
                    <a:p>
                      <a:pPr algn="ctr">
                        <a:lnSpc>
                          <a:spcPts val="1950"/>
                        </a:lnSpc>
                        <a:spcAft>
                          <a:spcPts val="0"/>
                        </a:spcAft>
                      </a:pPr>
                      <a:r>
                        <a:rPr lang="en-US" sz="2000" kern="0" dirty="0">
                          <a:solidFill>
                            <a:srgbClr val="000000"/>
                          </a:solidFill>
                          <a:effectLst/>
                          <a:latin typeface="楷体"/>
                          <a:ea typeface="宋体"/>
                          <a:cs typeface="Arial"/>
                        </a:rPr>
                        <a:t>pow(</a:t>
                      </a:r>
                      <a:r>
                        <a:rPr lang="en-US" sz="2000" kern="0" dirty="0" err="1">
                          <a:solidFill>
                            <a:srgbClr val="000000"/>
                          </a:solidFill>
                          <a:effectLst/>
                          <a:latin typeface="楷体"/>
                          <a:ea typeface="宋体"/>
                          <a:cs typeface="Arial"/>
                        </a:rPr>
                        <a:t>x,y</a:t>
                      </a:r>
                      <a:r>
                        <a:rPr lang="en-US" sz="2000" kern="0" dirty="0">
                          <a:solidFill>
                            <a:srgbClr val="000000"/>
                          </a:solidFill>
                          <a:effectLst/>
                          <a:latin typeface="楷体"/>
                          <a:ea typeface="宋体"/>
                          <a:cs typeface="Arial"/>
                        </a:rPr>
                        <a:t>[,z])</a:t>
                      </a:r>
                      <a:endParaRPr lang="zh-CN" sz="2000" kern="100" dirty="0">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en-US" sz="2000" kern="0">
                          <a:solidFill>
                            <a:srgbClr val="000000"/>
                          </a:solidFill>
                          <a:effectLst/>
                          <a:latin typeface="楷体"/>
                          <a:ea typeface="宋体"/>
                          <a:cs typeface="Arial"/>
                        </a:rPr>
                        <a:t>pow()</a:t>
                      </a:r>
                      <a:r>
                        <a:rPr lang="zh-CN" sz="2000" kern="0">
                          <a:solidFill>
                            <a:srgbClr val="000000"/>
                          </a:solidFill>
                          <a:effectLst/>
                          <a:latin typeface="Times New Roman"/>
                          <a:ea typeface="楷体"/>
                          <a:cs typeface="Arial"/>
                        </a:rPr>
                        <a:t>函数返回以</a:t>
                      </a:r>
                      <a:r>
                        <a:rPr lang="en-US" sz="2000" kern="0">
                          <a:solidFill>
                            <a:srgbClr val="000000"/>
                          </a:solidFill>
                          <a:effectLst/>
                          <a:latin typeface="Times New Roman"/>
                          <a:ea typeface="楷体"/>
                          <a:cs typeface="Arial"/>
                        </a:rPr>
                        <a:t>x</a:t>
                      </a:r>
                      <a:r>
                        <a:rPr lang="zh-CN" sz="2000" kern="0">
                          <a:solidFill>
                            <a:srgbClr val="000000"/>
                          </a:solidFill>
                          <a:effectLst/>
                          <a:latin typeface="Times New Roman"/>
                          <a:ea typeface="楷体"/>
                          <a:cs typeface="Arial"/>
                        </a:rPr>
                        <a:t>为底，</a:t>
                      </a:r>
                      <a:r>
                        <a:rPr lang="en-US" sz="2000" kern="0">
                          <a:solidFill>
                            <a:srgbClr val="000000"/>
                          </a:solidFill>
                          <a:effectLst/>
                          <a:latin typeface="Times New Roman"/>
                          <a:ea typeface="楷体"/>
                          <a:cs typeface="Arial"/>
                        </a:rPr>
                        <a:t>y</a:t>
                      </a:r>
                      <a:r>
                        <a:rPr lang="zh-CN" sz="2000" kern="0">
                          <a:solidFill>
                            <a:srgbClr val="000000"/>
                          </a:solidFill>
                          <a:effectLst/>
                          <a:latin typeface="Times New Roman"/>
                          <a:ea typeface="楷体"/>
                          <a:cs typeface="Arial"/>
                        </a:rPr>
                        <a:t>为指数的幂。如果给出</a:t>
                      </a:r>
                      <a:r>
                        <a:rPr lang="en-US" sz="2000" kern="0">
                          <a:solidFill>
                            <a:srgbClr val="000000"/>
                          </a:solidFill>
                          <a:effectLst/>
                          <a:latin typeface="Times New Roman"/>
                          <a:ea typeface="楷体"/>
                          <a:cs typeface="Arial"/>
                        </a:rPr>
                        <a:t>z</a:t>
                      </a:r>
                      <a:r>
                        <a:rPr lang="zh-CN" sz="2000" kern="0">
                          <a:solidFill>
                            <a:srgbClr val="000000"/>
                          </a:solidFill>
                          <a:effectLst/>
                          <a:latin typeface="Times New Roman"/>
                          <a:ea typeface="楷体"/>
                          <a:cs typeface="Arial"/>
                        </a:rPr>
                        <a:t>值，该函数就计算</a:t>
                      </a:r>
                      <a:r>
                        <a:rPr lang="en-US" sz="2000" kern="0">
                          <a:solidFill>
                            <a:srgbClr val="000000"/>
                          </a:solidFill>
                          <a:effectLst/>
                          <a:latin typeface="Times New Roman"/>
                          <a:ea typeface="楷体"/>
                          <a:cs typeface="Arial"/>
                        </a:rPr>
                        <a:t>x</a:t>
                      </a:r>
                      <a:r>
                        <a:rPr lang="zh-CN" sz="2000" kern="0">
                          <a:solidFill>
                            <a:srgbClr val="000000"/>
                          </a:solidFill>
                          <a:effectLst/>
                          <a:latin typeface="Times New Roman"/>
                          <a:ea typeface="楷体"/>
                          <a:cs typeface="Arial"/>
                        </a:rPr>
                        <a:t>的</a:t>
                      </a:r>
                      <a:r>
                        <a:rPr lang="en-US" sz="2000" kern="0">
                          <a:solidFill>
                            <a:srgbClr val="000000"/>
                          </a:solidFill>
                          <a:effectLst/>
                          <a:latin typeface="Times New Roman"/>
                          <a:ea typeface="楷体"/>
                          <a:cs typeface="Arial"/>
                        </a:rPr>
                        <a:t>y</a:t>
                      </a:r>
                      <a:r>
                        <a:rPr lang="zh-CN" sz="2000" kern="0">
                          <a:solidFill>
                            <a:srgbClr val="000000"/>
                          </a:solidFill>
                          <a:effectLst/>
                          <a:latin typeface="Times New Roman"/>
                          <a:ea typeface="楷体"/>
                          <a:cs typeface="Arial"/>
                        </a:rPr>
                        <a:t>次幂值被</a:t>
                      </a:r>
                      <a:r>
                        <a:rPr lang="en-US" sz="2000" kern="0">
                          <a:solidFill>
                            <a:srgbClr val="000000"/>
                          </a:solidFill>
                          <a:effectLst/>
                          <a:latin typeface="Times New Roman"/>
                          <a:ea typeface="楷体"/>
                          <a:cs typeface="Arial"/>
                        </a:rPr>
                        <a:t>z</a:t>
                      </a:r>
                      <a:r>
                        <a:rPr lang="zh-CN" sz="2000" kern="0">
                          <a:solidFill>
                            <a:srgbClr val="000000"/>
                          </a:solidFill>
                          <a:effectLst/>
                          <a:latin typeface="Times New Roman"/>
                          <a:ea typeface="楷体"/>
                          <a:cs typeface="Arial"/>
                        </a:rPr>
                        <a:t>取模的值</a:t>
                      </a:r>
                      <a:endParaRPr lang="zh-CN" sz="20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44870">
                <a:tc>
                  <a:txBody>
                    <a:bodyPr/>
                    <a:lstStyle/>
                    <a:p>
                      <a:pPr algn="ctr">
                        <a:lnSpc>
                          <a:spcPts val="1950"/>
                        </a:lnSpc>
                        <a:spcAft>
                          <a:spcPts val="0"/>
                        </a:spcAft>
                      </a:pPr>
                      <a:r>
                        <a:rPr lang="en-US" sz="2000" kern="0">
                          <a:solidFill>
                            <a:srgbClr val="000000"/>
                          </a:solidFill>
                          <a:effectLst/>
                          <a:latin typeface="楷体"/>
                          <a:ea typeface="宋体"/>
                          <a:cs typeface="Arial"/>
                        </a:rPr>
                        <a:t>print(value, ..., sep=' ', end='\n', file=sys.stdout, flush=False)</a:t>
                      </a:r>
                      <a:endParaRPr lang="zh-CN" sz="2000" kern="100">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zh-CN" sz="2000" kern="0" dirty="0">
                          <a:solidFill>
                            <a:srgbClr val="000000"/>
                          </a:solidFill>
                          <a:effectLst/>
                          <a:latin typeface="Times New Roman"/>
                          <a:ea typeface="楷体"/>
                          <a:cs typeface="Arial"/>
                        </a:rPr>
                        <a:t>输出对象，默认输出到屏幕，相邻数据之间使用空格分隔，结尾以换行符结束</a:t>
                      </a:r>
                      <a:endParaRPr lang="zh-CN" sz="2000" kern="100" dirty="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15951">
                <a:tc>
                  <a:txBody>
                    <a:bodyPr/>
                    <a:lstStyle/>
                    <a:p>
                      <a:pPr algn="ctr">
                        <a:lnSpc>
                          <a:spcPts val="1950"/>
                        </a:lnSpc>
                        <a:spcAft>
                          <a:spcPts val="0"/>
                        </a:spcAft>
                      </a:pPr>
                      <a:r>
                        <a:rPr lang="en-US" sz="2000" kern="0">
                          <a:solidFill>
                            <a:srgbClr val="000000"/>
                          </a:solidFill>
                          <a:effectLst/>
                          <a:latin typeface="楷体"/>
                          <a:ea typeface="宋体"/>
                          <a:cs typeface="Arial"/>
                        </a:rPr>
                        <a:t>range([start,]end[,step])</a:t>
                      </a:r>
                      <a:endParaRPr lang="zh-CN" sz="2000" kern="100">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zh-CN" sz="2000" kern="0" dirty="0">
                          <a:solidFill>
                            <a:srgbClr val="000000"/>
                          </a:solidFill>
                          <a:effectLst/>
                          <a:latin typeface="Times New Roman"/>
                          <a:ea typeface="楷体"/>
                          <a:cs typeface="Arial"/>
                        </a:rPr>
                        <a:t>返回</a:t>
                      </a:r>
                      <a:r>
                        <a:rPr lang="en-US" sz="2000" kern="0" dirty="0">
                          <a:solidFill>
                            <a:srgbClr val="000000"/>
                          </a:solidFill>
                          <a:effectLst/>
                          <a:latin typeface="Times New Roman"/>
                          <a:ea typeface="楷体"/>
                          <a:cs typeface="Arial"/>
                        </a:rPr>
                        <a:t>range</a:t>
                      </a:r>
                      <a:r>
                        <a:rPr lang="zh-CN" sz="2000" kern="0" dirty="0">
                          <a:solidFill>
                            <a:srgbClr val="000000"/>
                          </a:solidFill>
                          <a:effectLst/>
                          <a:latin typeface="Times New Roman"/>
                          <a:ea typeface="楷体"/>
                          <a:cs typeface="Arial"/>
                        </a:rPr>
                        <a:t>对象，该对象包含按参数（</a:t>
                      </a:r>
                      <a:r>
                        <a:rPr lang="en-US" sz="2000" kern="0" dirty="0">
                          <a:solidFill>
                            <a:srgbClr val="000000"/>
                          </a:solidFill>
                          <a:effectLst/>
                          <a:latin typeface="Times New Roman"/>
                          <a:ea typeface="楷体"/>
                          <a:cs typeface="Arial"/>
                        </a:rPr>
                        <a:t>[</a:t>
                      </a:r>
                      <a:r>
                        <a:rPr lang="en-US" sz="2000" kern="0" dirty="0" err="1">
                          <a:solidFill>
                            <a:srgbClr val="000000"/>
                          </a:solidFill>
                          <a:effectLst/>
                          <a:latin typeface="Times New Roman"/>
                          <a:ea typeface="楷体"/>
                          <a:cs typeface="Arial"/>
                        </a:rPr>
                        <a:t>start,end</a:t>
                      </a:r>
                      <a:r>
                        <a:rPr lang="en-US" sz="2000" kern="0" dirty="0">
                          <a:solidFill>
                            <a:srgbClr val="000000"/>
                          </a:solidFill>
                          <a:effectLst/>
                          <a:latin typeface="Times New Roman"/>
                          <a:ea typeface="楷体"/>
                          <a:cs typeface="Arial"/>
                        </a:rPr>
                        <a:t>)</a:t>
                      </a:r>
                      <a:r>
                        <a:rPr lang="zh-CN" sz="2000" kern="0" dirty="0">
                          <a:solidFill>
                            <a:srgbClr val="000000"/>
                          </a:solidFill>
                          <a:effectLst/>
                          <a:latin typeface="Times New Roman"/>
                          <a:ea typeface="楷体"/>
                          <a:cs typeface="Arial"/>
                        </a:rPr>
                        <a:t>范围内，</a:t>
                      </a:r>
                      <a:r>
                        <a:rPr lang="en-US" sz="2000" kern="0" dirty="0">
                          <a:solidFill>
                            <a:srgbClr val="000000"/>
                          </a:solidFill>
                          <a:effectLst/>
                          <a:latin typeface="Times New Roman"/>
                          <a:ea typeface="楷体"/>
                          <a:cs typeface="Arial"/>
                        </a:rPr>
                        <a:t>step</a:t>
                      </a:r>
                      <a:r>
                        <a:rPr lang="zh-CN" sz="2000" kern="0" dirty="0">
                          <a:solidFill>
                            <a:srgbClr val="000000"/>
                          </a:solidFill>
                          <a:effectLst/>
                          <a:latin typeface="Times New Roman"/>
                          <a:ea typeface="楷体"/>
                          <a:cs typeface="Arial"/>
                        </a:rPr>
                        <a:t>为步长）生成的整数</a:t>
                      </a:r>
                      <a:endParaRPr lang="zh-CN" sz="2000" kern="100" dirty="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15951">
                <a:tc>
                  <a:txBody>
                    <a:bodyPr/>
                    <a:lstStyle/>
                    <a:p>
                      <a:pPr algn="ctr">
                        <a:lnSpc>
                          <a:spcPts val="1950"/>
                        </a:lnSpc>
                        <a:spcAft>
                          <a:spcPts val="0"/>
                        </a:spcAft>
                      </a:pPr>
                      <a:r>
                        <a:rPr lang="en-US" sz="2000" kern="0" dirty="0">
                          <a:solidFill>
                            <a:srgbClr val="000000"/>
                          </a:solidFill>
                          <a:effectLst/>
                          <a:latin typeface="楷体"/>
                          <a:ea typeface="宋体"/>
                          <a:cs typeface="Arial"/>
                        </a:rPr>
                        <a:t>round(x[,n])</a:t>
                      </a:r>
                      <a:endParaRPr lang="zh-CN" sz="2000" kern="100" dirty="0">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zh-CN" sz="2000" kern="0" dirty="0">
                          <a:solidFill>
                            <a:srgbClr val="000000"/>
                          </a:solidFill>
                          <a:effectLst/>
                          <a:latin typeface="Times New Roman"/>
                          <a:ea typeface="楷体"/>
                          <a:cs typeface="Arial"/>
                        </a:rPr>
                        <a:t>返回浮点数</a:t>
                      </a:r>
                      <a:r>
                        <a:rPr lang="en-US" sz="2000" kern="0" dirty="0">
                          <a:solidFill>
                            <a:srgbClr val="000000"/>
                          </a:solidFill>
                          <a:effectLst/>
                          <a:latin typeface="Times New Roman"/>
                          <a:ea typeface="楷体"/>
                          <a:cs typeface="Arial"/>
                        </a:rPr>
                        <a:t>x</a:t>
                      </a:r>
                      <a:r>
                        <a:rPr lang="zh-CN" sz="2000" kern="0" dirty="0">
                          <a:solidFill>
                            <a:srgbClr val="000000"/>
                          </a:solidFill>
                          <a:effectLst/>
                          <a:latin typeface="Times New Roman"/>
                          <a:ea typeface="楷体"/>
                          <a:cs typeface="Arial"/>
                        </a:rPr>
                        <a:t>的四舍五入值，若不给出</a:t>
                      </a:r>
                      <a:r>
                        <a:rPr lang="en-US" sz="2000" kern="0" dirty="0">
                          <a:solidFill>
                            <a:srgbClr val="000000"/>
                          </a:solidFill>
                          <a:effectLst/>
                          <a:latin typeface="Times New Roman"/>
                          <a:ea typeface="楷体"/>
                          <a:cs typeface="Arial"/>
                        </a:rPr>
                        <a:t>n</a:t>
                      </a:r>
                      <a:r>
                        <a:rPr lang="zh-CN" sz="2000" kern="0" dirty="0">
                          <a:solidFill>
                            <a:srgbClr val="000000"/>
                          </a:solidFill>
                          <a:effectLst/>
                          <a:latin typeface="Times New Roman"/>
                          <a:ea typeface="楷体"/>
                          <a:cs typeface="Arial"/>
                        </a:rPr>
                        <a:t>值，则返回整数；给出</a:t>
                      </a:r>
                      <a:r>
                        <a:rPr lang="en-US" sz="2000" kern="0" dirty="0">
                          <a:solidFill>
                            <a:srgbClr val="000000"/>
                          </a:solidFill>
                          <a:effectLst/>
                          <a:latin typeface="Times New Roman"/>
                          <a:ea typeface="楷体"/>
                          <a:cs typeface="Arial"/>
                        </a:rPr>
                        <a:t>n</a:t>
                      </a:r>
                      <a:r>
                        <a:rPr lang="zh-CN" sz="2000" kern="0" dirty="0">
                          <a:solidFill>
                            <a:srgbClr val="000000"/>
                          </a:solidFill>
                          <a:effectLst/>
                          <a:latin typeface="Times New Roman"/>
                          <a:ea typeface="楷体"/>
                          <a:cs typeface="Arial"/>
                        </a:rPr>
                        <a:t>值，则代表舍入到小数点后的位数</a:t>
                      </a:r>
                      <a:endParaRPr lang="zh-CN" sz="2000" kern="100" dirty="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44870">
                <a:tc>
                  <a:txBody>
                    <a:bodyPr/>
                    <a:lstStyle/>
                    <a:p>
                      <a:pPr algn="ctr">
                        <a:lnSpc>
                          <a:spcPts val="1950"/>
                        </a:lnSpc>
                        <a:spcAft>
                          <a:spcPts val="0"/>
                        </a:spcAft>
                      </a:pPr>
                      <a:r>
                        <a:rPr lang="en-US" sz="2000" kern="0">
                          <a:solidFill>
                            <a:srgbClr val="000000"/>
                          </a:solidFill>
                          <a:effectLst/>
                          <a:latin typeface="楷体"/>
                          <a:ea typeface="宋体"/>
                          <a:cs typeface="Arial"/>
                        </a:rPr>
                        <a:t>sorted(iterable, /, *, key=None, reverse=False)</a:t>
                      </a:r>
                      <a:endParaRPr lang="zh-CN" sz="2000" kern="100">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zh-CN" sz="2000" kern="0" dirty="0">
                          <a:solidFill>
                            <a:srgbClr val="000000"/>
                          </a:solidFill>
                          <a:effectLst/>
                          <a:latin typeface="Times New Roman"/>
                          <a:ea typeface="楷体"/>
                          <a:cs typeface="Arial"/>
                        </a:rPr>
                        <a:t>返回排序后的列表，其中</a:t>
                      </a:r>
                      <a:r>
                        <a:rPr lang="en-US" sz="2000" kern="0" dirty="0" err="1">
                          <a:solidFill>
                            <a:srgbClr val="000000"/>
                          </a:solidFill>
                          <a:effectLst/>
                          <a:latin typeface="Times New Roman"/>
                          <a:ea typeface="楷体"/>
                          <a:cs typeface="Arial"/>
                        </a:rPr>
                        <a:t>iterable</a:t>
                      </a:r>
                      <a:r>
                        <a:rPr lang="zh-CN" sz="2000" kern="0" dirty="0">
                          <a:solidFill>
                            <a:srgbClr val="000000"/>
                          </a:solidFill>
                          <a:effectLst/>
                          <a:latin typeface="Times New Roman"/>
                          <a:ea typeface="楷体"/>
                          <a:cs typeface="Arial"/>
                        </a:rPr>
                        <a:t>表示要排序的序列或迭代对象，</a:t>
                      </a:r>
                      <a:r>
                        <a:rPr lang="en-US" sz="2000" kern="0" dirty="0">
                          <a:solidFill>
                            <a:srgbClr val="000000"/>
                          </a:solidFill>
                          <a:effectLst/>
                          <a:latin typeface="Times New Roman"/>
                          <a:ea typeface="楷体"/>
                          <a:cs typeface="Arial"/>
                        </a:rPr>
                        <a:t>key</a:t>
                      </a:r>
                      <a:r>
                        <a:rPr lang="zh-CN" sz="2000" kern="0" dirty="0">
                          <a:solidFill>
                            <a:srgbClr val="000000"/>
                          </a:solidFill>
                          <a:effectLst/>
                          <a:latin typeface="Times New Roman"/>
                          <a:ea typeface="楷体"/>
                          <a:cs typeface="Arial"/>
                        </a:rPr>
                        <a:t>表示排序规则，</a:t>
                      </a:r>
                      <a:r>
                        <a:rPr lang="en-US" sz="2000" kern="0" dirty="0">
                          <a:solidFill>
                            <a:srgbClr val="000000"/>
                          </a:solidFill>
                          <a:effectLst/>
                          <a:latin typeface="Times New Roman"/>
                          <a:ea typeface="楷体"/>
                          <a:cs typeface="Arial"/>
                        </a:rPr>
                        <a:t>reverse</a:t>
                      </a:r>
                      <a:r>
                        <a:rPr lang="zh-CN" sz="2000" kern="0" dirty="0">
                          <a:solidFill>
                            <a:srgbClr val="000000"/>
                          </a:solidFill>
                          <a:effectLst/>
                          <a:latin typeface="Times New Roman"/>
                          <a:ea typeface="楷体"/>
                          <a:cs typeface="Arial"/>
                        </a:rPr>
                        <a:t>表示升序或降序，默认升序</a:t>
                      </a:r>
                      <a:endParaRPr lang="zh-CN" sz="2000" kern="100" dirty="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808379">
                <a:tc>
                  <a:txBody>
                    <a:bodyPr/>
                    <a:lstStyle/>
                    <a:p>
                      <a:pPr algn="ctr">
                        <a:lnSpc>
                          <a:spcPts val="1950"/>
                        </a:lnSpc>
                        <a:spcAft>
                          <a:spcPts val="0"/>
                        </a:spcAft>
                      </a:pPr>
                      <a:r>
                        <a:rPr lang="en-US" sz="2000" kern="0">
                          <a:solidFill>
                            <a:srgbClr val="000000"/>
                          </a:solidFill>
                          <a:effectLst/>
                          <a:latin typeface="楷体"/>
                          <a:ea typeface="宋体"/>
                          <a:cs typeface="Arial"/>
                        </a:rPr>
                        <a:t>sum(iterable, start=0, /)</a:t>
                      </a:r>
                      <a:endParaRPr lang="zh-CN" sz="2000" kern="100">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zh-CN" sz="2000" kern="0" dirty="0">
                          <a:solidFill>
                            <a:srgbClr val="000000"/>
                          </a:solidFill>
                          <a:effectLst/>
                          <a:latin typeface="Times New Roman"/>
                          <a:ea typeface="楷体"/>
                          <a:cs typeface="Arial"/>
                        </a:rPr>
                        <a:t>返回序列</a:t>
                      </a:r>
                      <a:r>
                        <a:rPr lang="en-US" sz="2000" kern="0" dirty="0" err="1">
                          <a:solidFill>
                            <a:srgbClr val="000000"/>
                          </a:solidFill>
                          <a:effectLst/>
                          <a:latin typeface="Times New Roman"/>
                          <a:ea typeface="楷体"/>
                          <a:cs typeface="Arial"/>
                        </a:rPr>
                        <a:t>iterable</a:t>
                      </a:r>
                      <a:r>
                        <a:rPr lang="zh-CN" sz="2000" kern="0" dirty="0">
                          <a:solidFill>
                            <a:srgbClr val="000000"/>
                          </a:solidFill>
                          <a:effectLst/>
                          <a:latin typeface="Times New Roman"/>
                          <a:ea typeface="楷体"/>
                          <a:cs typeface="Arial"/>
                        </a:rPr>
                        <a:t>中所有元素之和，如果指定起始值</a:t>
                      </a:r>
                      <a:r>
                        <a:rPr lang="en-US" sz="2000" kern="0" dirty="0">
                          <a:solidFill>
                            <a:srgbClr val="000000"/>
                          </a:solidFill>
                          <a:effectLst/>
                          <a:latin typeface="Times New Roman"/>
                          <a:ea typeface="楷体"/>
                          <a:cs typeface="Arial"/>
                        </a:rPr>
                        <a:t>start</a:t>
                      </a:r>
                      <a:r>
                        <a:rPr lang="zh-CN" sz="2000" kern="0" dirty="0">
                          <a:solidFill>
                            <a:srgbClr val="000000"/>
                          </a:solidFill>
                          <a:effectLst/>
                          <a:latin typeface="Times New Roman"/>
                          <a:ea typeface="楷体"/>
                          <a:cs typeface="Arial"/>
                        </a:rPr>
                        <a:t>，则返回</a:t>
                      </a:r>
                      <a:r>
                        <a:rPr lang="en-US" sz="2000" kern="0" dirty="0" err="1">
                          <a:solidFill>
                            <a:srgbClr val="000000"/>
                          </a:solidFill>
                          <a:effectLst/>
                          <a:latin typeface="Times New Roman"/>
                          <a:ea typeface="楷体"/>
                          <a:cs typeface="Arial"/>
                        </a:rPr>
                        <a:t>start+sum</a:t>
                      </a:r>
                      <a:r>
                        <a:rPr lang="en-US" sz="2000" kern="0" dirty="0">
                          <a:solidFill>
                            <a:srgbClr val="000000"/>
                          </a:solidFill>
                          <a:effectLst/>
                          <a:latin typeface="Times New Roman"/>
                          <a:ea typeface="楷体"/>
                          <a:cs typeface="Arial"/>
                        </a:rPr>
                        <a:t>(</a:t>
                      </a:r>
                      <a:r>
                        <a:rPr lang="en-US" sz="2000" kern="0" dirty="0" err="1">
                          <a:solidFill>
                            <a:srgbClr val="000000"/>
                          </a:solidFill>
                          <a:effectLst/>
                          <a:latin typeface="Times New Roman"/>
                          <a:ea typeface="楷体"/>
                          <a:cs typeface="Arial"/>
                        </a:rPr>
                        <a:t>iterable</a:t>
                      </a:r>
                      <a:r>
                        <a:rPr lang="en-US" sz="2000" kern="0" dirty="0">
                          <a:solidFill>
                            <a:srgbClr val="000000"/>
                          </a:solidFill>
                          <a:effectLst/>
                          <a:latin typeface="Times New Roman"/>
                          <a:ea typeface="楷体"/>
                          <a:cs typeface="Arial"/>
                        </a:rPr>
                        <a:t>);</a:t>
                      </a:r>
                      <a:r>
                        <a:rPr lang="zh-CN" sz="2000" kern="0" dirty="0">
                          <a:solidFill>
                            <a:srgbClr val="000000"/>
                          </a:solidFill>
                          <a:effectLst/>
                          <a:latin typeface="Times New Roman"/>
                          <a:ea typeface="楷体"/>
                          <a:cs typeface="Arial"/>
                        </a:rPr>
                        <a:t>如果</a:t>
                      </a:r>
                      <a:r>
                        <a:rPr lang="en-US" sz="2000" kern="0" dirty="0" err="1">
                          <a:solidFill>
                            <a:srgbClr val="000000"/>
                          </a:solidFill>
                          <a:effectLst/>
                          <a:latin typeface="Times New Roman"/>
                          <a:ea typeface="楷体"/>
                          <a:cs typeface="Arial"/>
                        </a:rPr>
                        <a:t>iterable</a:t>
                      </a:r>
                      <a:r>
                        <a:rPr lang="zh-CN" sz="2000" kern="0" dirty="0">
                          <a:solidFill>
                            <a:srgbClr val="000000"/>
                          </a:solidFill>
                          <a:effectLst/>
                          <a:latin typeface="Times New Roman"/>
                          <a:ea typeface="楷体"/>
                          <a:cs typeface="Arial"/>
                        </a:rPr>
                        <a:t>为空，则返回</a:t>
                      </a:r>
                      <a:r>
                        <a:rPr lang="en-US" sz="2000" kern="0" dirty="0">
                          <a:solidFill>
                            <a:srgbClr val="000000"/>
                          </a:solidFill>
                          <a:effectLst/>
                          <a:latin typeface="Times New Roman"/>
                          <a:ea typeface="楷体"/>
                          <a:cs typeface="Arial"/>
                        </a:rPr>
                        <a:t>start</a:t>
                      </a:r>
                      <a:endParaRPr lang="zh-CN" sz="2000" kern="100" dirty="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255659898"/>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表</a:t>
            </a:r>
            <a:r>
              <a:rPr lang="en-US" altLang="zh-CN" dirty="0"/>
              <a:t>2.4  Python</a:t>
            </a:r>
            <a:r>
              <a:rPr lang="zh-CN" altLang="zh-CN" dirty="0"/>
              <a:t>内置类型转换函数</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18500013"/>
              </p:ext>
            </p:extLst>
          </p:nvPr>
        </p:nvGraphicFramePr>
        <p:xfrm>
          <a:off x="227348" y="1124744"/>
          <a:ext cx="11737304" cy="4978885"/>
        </p:xfrm>
        <a:graphic>
          <a:graphicData uri="http://schemas.openxmlformats.org/drawingml/2006/table">
            <a:tbl>
              <a:tblPr firstRow="1" firstCol="1" lastRow="1" lastCol="1" bandRow="1" bandCol="1"/>
              <a:tblGrid>
                <a:gridCol w="4444531">
                  <a:extLst>
                    <a:ext uri="{9D8B030D-6E8A-4147-A177-3AD203B41FA5}">
                      <a16:colId xmlns:a16="http://schemas.microsoft.com/office/drawing/2014/main" val="20000"/>
                    </a:ext>
                  </a:extLst>
                </a:gridCol>
                <a:gridCol w="7292773">
                  <a:extLst>
                    <a:ext uri="{9D8B030D-6E8A-4147-A177-3AD203B41FA5}">
                      <a16:colId xmlns:a16="http://schemas.microsoft.com/office/drawing/2014/main" val="20001"/>
                    </a:ext>
                  </a:extLst>
                </a:gridCol>
              </a:tblGrid>
              <a:tr h="519646">
                <a:tc>
                  <a:txBody>
                    <a:bodyPr/>
                    <a:lstStyle/>
                    <a:p>
                      <a:pPr algn="ctr">
                        <a:lnSpc>
                          <a:spcPts val="1950"/>
                        </a:lnSpc>
                        <a:spcAft>
                          <a:spcPts val="0"/>
                        </a:spcAft>
                      </a:pPr>
                      <a:r>
                        <a:rPr lang="zh-CN" sz="2000" b="1" kern="0" dirty="0">
                          <a:effectLst/>
                          <a:latin typeface="Times New Roman"/>
                          <a:ea typeface="黑体"/>
                          <a:cs typeface="Arial"/>
                        </a:rPr>
                        <a:t>函数</a:t>
                      </a:r>
                      <a:endParaRPr lang="zh-CN" sz="2000" kern="100" dirty="0">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950"/>
                        </a:lnSpc>
                        <a:spcAft>
                          <a:spcPts val="0"/>
                        </a:spcAft>
                      </a:pPr>
                      <a:r>
                        <a:rPr lang="zh-CN" sz="2000" b="1" kern="0">
                          <a:solidFill>
                            <a:srgbClr val="000000"/>
                          </a:solidFill>
                          <a:effectLst/>
                          <a:latin typeface="Times New Roman"/>
                          <a:ea typeface="黑体"/>
                          <a:cs typeface="Arial"/>
                        </a:rPr>
                        <a:t>功能</a:t>
                      </a:r>
                      <a:endParaRPr lang="zh-CN" sz="20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20861">
                <a:tc>
                  <a:txBody>
                    <a:bodyPr/>
                    <a:lstStyle/>
                    <a:p>
                      <a:pPr algn="ctr">
                        <a:lnSpc>
                          <a:spcPts val="1950"/>
                        </a:lnSpc>
                        <a:spcAft>
                          <a:spcPts val="0"/>
                        </a:spcAft>
                      </a:pPr>
                      <a:r>
                        <a:rPr lang="en-US" sz="2000" kern="0">
                          <a:solidFill>
                            <a:srgbClr val="000000"/>
                          </a:solidFill>
                          <a:effectLst/>
                          <a:latin typeface="楷体"/>
                          <a:ea typeface="宋体"/>
                          <a:cs typeface="Arial"/>
                        </a:rPr>
                        <a:t>chr(i)</a:t>
                      </a:r>
                      <a:endParaRPr lang="zh-CN" sz="2000" kern="100">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zh-CN" sz="2000" kern="0">
                          <a:solidFill>
                            <a:srgbClr val="000000"/>
                          </a:solidFill>
                          <a:effectLst/>
                          <a:latin typeface="Times New Roman"/>
                          <a:ea typeface="楷体"/>
                          <a:cs typeface="Arial"/>
                        </a:rPr>
                        <a:t>返回</a:t>
                      </a:r>
                      <a:r>
                        <a:rPr lang="en-US" sz="2000" kern="0">
                          <a:solidFill>
                            <a:srgbClr val="000000"/>
                          </a:solidFill>
                          <a:effectLst/>
                          <a:latin typeface="Times New Roman"/>
                          <a:ea typeface="楷体"/>
                          <a:cs typeface="Arial"/>
                        </a:rPr>
                        <a:t>Unicode</a:t>
                      </a:r>
                      <a:r>
                        <a:rPr lang="zh-CN" sz="2000" kern="0">
                          <a:solidFill>
                            <a:srgbClr val="000000"/>
                          </a:solidFill>
                          <a:effectLst/>
                          <a:latin typeface="Times New Roman"/>
                          <a:ea typeface="楷体"/>
                          <a:cs typeface="Arial"/>
                        </a:rPr>
                        <a:t>编码为</a:t>
                      </a:r>
                      <a:r>
                        <a:rPr lang="en-US" sz="2000" kern="0">
                          <a:solidFill>
                            <a:srgbClr val="000000"/>
                          </a:solidFill>
                          <a:effectLst/>
                          <a:latin typeface="Times New Roman"/>
                          <a:ea typeface="楷体"/>
                          <a:cs typeface="Arial"/>
                        </a:rPr>
                        <a:t>i</a:t>
                      </a:r>
                      <a:r>
                        <a:rPr lang="zh-CN" sz="2000" kern="0">
                          <a:solidFill>
                            <a:srgbClr val="000000"/>
                          </a:solidFill>
                          <a:effectLst/>
                          <a:latin typeface="Times New Roman"/>
                          <a:ea typeface="楷体"/>
                          <a:cs typeface="Arial"/>
                        </a:rPr>
                        <a:t>所对应的字符，</a:t>
                      </a:r>
                      <a:r>
                        <a:rPr lang="en-US" sz="2000" kern="0">
                          <a:solidFill>
                            <a:srgbClr val="000000"/>
                          </a:solidFill>
                          <a:effectLst/>
                          <a:latin typeface="Times New Roman"/>
                          <a:ea typeface="楷体"/>
                          <a:cs typeface="Arial"/>
                        </a:rPr>
                        <a:t>0 &lt;= i &lt;= 0x10ffff</a:t>
                      </a:r>
                      <a:endParaRPr lang="zh-CN" sz="20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6113">
                <a:tc>
                  <a:txBody>
                    <a:bodyPr/>
                    <a:lstStyle/>
                    <a:p>
                      <a:pPr algn="ctr">
                        <a:lnSpc>
                          <a:spcPts val="1950"/>
                        </a:lnSpc>
                        <a:spcAft>
                          <a:spcPts val="0"/>
                        </a:spcAft>
                      </a:pPr>
                      <a:r>
                        <a:rPr lang="en-US" sz="2000" kern="0">
                          <a:solidFill>
                            <a:srgbClr val="000000"/>
                          </a:solidFill>
                          <a:effectLst/>
                          <a:latin typeface="楷体"/>
                          <a:ea typeface="宋体"/>
                          <a:cs typeface="Arial"/>
                        </a:rPr>
                        <a:t>complex(real[,imag])</a:t>
                      </a:r>
                      <a:endParaRPr lang="zh-CN" sz="2000" kern="100">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zh-CN" sz="2000" kern="0">
                          <a:solidFill>
                            <a:srgbClr val="000000"/>
                          </a:solidFill>
                          <a:effectLst/>
                          <a:latin typeface="Times New Roman"/>
                          <a:ea typeface="楷体"/>
                          <a:cs typeface="Arial"/>
                        </a:rPr>
                        <a:t>把字符串或数字转换为复数，如果第</a:t>
                      </a:r>
                      <a:r>
                        <a:rPr lang="en-US" sz="2000" kern="0">
                          <a:solidFill>
                            <a:srgbClr val="000000"/>
                          </a:solidFill>
                          <a:effectLst/>
                          <a:latin typeface="Times New Roman"/>
                          <a:ea typeface="楷体"/>
                          <a:cs typeface="Arial"/>
                        </a:rPr>
                        <a:t>1</a:t>
                      </a:r>
                      <a:r>
                        <a:rPr lang="zh-CN" sz="2000" kern="0">
                          <a:solidFill>
                            <a:srgbClr val="000000"/>
                          </a:solidFill>
                          <a:effectLst/>
                          <a:latin typeface="Times New Roman"/>
                          <a:ea typeface="楷体"/>
                          <a:cs typeface="Arial"/>
                        </a:rPr>
                        <a:t>个参数是字符串，不能使用第</a:t>
                      </a:r>
                      <a:r>
                        <a:rPr lang="en-US" sz="2000" kern="0">
                          <a:solidFill>
                            <a:srgbClr val="000000"/>
                          </a:solidFill>
                          <a:effectLst/>
                          <a:latin typeface="Times New Roman"/>
                          <a:ea typeface="楷体"/>
                          <a:cs typeface="Arial"/>
                        </a:rPr>
                        <a:t>2</a:t>
                      </a:r>
                      <a:r>
                        <a:rPr lang="zh-CN" sz="2000" kern="0">
                          <a:solidFill>
                            <a:srgbClr val="000000"/>
                          </a:solidFill>
                          <a:effectLst/>
                          <a:latin typeface="Times New Roman"/>
                          <a:ea typeface="楷体"/>
                          <a:cs typeface="Arial"/>
                        </a:rPr>
                        <a:t>个参数</a:t>
                      </a:r>
                      <a:endParaRPr lang="zh-CN" sz="20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93216">
                <a:tc>
                  <a:txBody>
                    <a:bodyPr/>
                    <a:lstStyle/>
                    <a:p>
                      <a:pPr algn="ctr">
                        <a:lnSpc>
                          <a:spcPts val="1950"/>
                        </a:lnSpc>
                        <a:spcAft>
                          <a:spcPts val="0"/>
                        </a:spcAft>
                      </a:pPr>
                      <a:r>
                        <a:rPr lang="en-US" sz="2000" kern="0" dirty="0">
                          <a:solidFill>
                            <a:srgbClr val="000000"/>
                          </a:solidFill>
                          <a:effectLst/>
                          <a:latin typeface="楷体"/>
                          <a:ea typeface="宋体"/>
                          <a:cs typeface="Arial"/>
                        </a:rPr>
                        <a:t>float(x=0, /)</a:t>
                      </a:r>
                      <a:endParaRPr lang="zh-CN" sz="2000" kern="100" dirty="0">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zh-CN" sz="2000" kern="0">
                          <a:solidFill>
                            <a:srgbClr val="000000"/>
                          </a:solidFill>
                          <a:effectLst/>
                          <a:latin typeface="Times New Roman"/>
                          <a:ea typeface="楷体"/>
                          <a:cs typeface="Arial"/>
                        </a:rPr>
                        <a:t>把一个数字或字符串转换成浮点数</a:t>
                      </a:r>
                      <a:endParaRPr lang="zh-CN" sz="20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20861">
                <a:tc>
                  <a:txBody>
                    <a:bodyPr/>
                    <a:lstStyle/>
                    <a:p>
                      <a:pPr algn="ctr">
                        <a:lnSpc>
                          <a:spcPts val="1950"/>
                        </a:lnSpc>
                        <a:spcAft>
                          <a:spcPts val="0"/>
                        </a:spcAft>
                      </a:pPr>
                      <a:r>
                        <a:rPr lang="en-US" sz="2000" kern="0">
                          <a:solidFill>
                            <a:srgbClr val="000000"/>
                          </a:solidFill>
                          <a:effectLst/>
                          <a:latin typeface="楷体"/>
                          <a:ea typeface="宋体"/>
                          <a:cs typeface="Arial"/>
                        </a:rPr>
                        <a:t>hex(x)</a:t>
                      </a:r>
                      <a:endParaRPr lang="zh-CN" sz="2000" kern="100">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zh-CN" sz="2000" kern="0">
                          <a:solidFill>
                            <a:srgbClr val="000000"/>
                          </a:solidFill>
                          <a:effectLst/>
                          <a:latin typeface="Times New Roman"/>
                          <a:ea typeface="楷体"/>
                          <a:cs typeface="Arial"/>
                        </a:rPr>
                        <a:t>把整数转换成十六进制串</a:t>
                      </a:r>
                      <a:endParaRPr lang="zh-CN" sz="20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16113">
                <a:tc>
                  <a:txBody>
                    <a:bodyPr/>
                    <a:lstStyle/>
                    <a:p>
                      <a:pPr algn="ctr">
                        <a:lnSpc>
                          <a:spcPts val="1950"/>
                        </a:lnSpc>
                        <a:spcAft>
                          <a:spcPts val="0"/>
                        </a:spcAft>
                      </a:pPr>
                      <a:r>
                        <a:rPr lang="en-US" sz="2000" kern="0">
                          <a:solidFill>
                            <a:srgbClr val="000000"/>
                          </a:solidFill>
                          <a:effectLst/>
                          <a:latin typeface="楷体"/>
                          <a:ea typeface="宋体"/>
                          <a:cs typeface="Arial"/>
                        </a:rPr>
                        <a:t>int(x[,base])</a:t>
                      </a:r>
                      <a:endParaRPr lang="zh-CN" sz="2000" kern="100">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zh-CN" sz="2000" kern="0">
                          <a:solidFill>
                            <a:srgbClr val="000000"/>
                          </a:solidFill>
                          <a:effectLst/>
                          <a:latin typeface="Times New Roman"/>
                          <a:ea typeface="楷体"/>
                          <a:cs typeface="Arial"/>
                        </a:rPr>
                        <a:t>把数字和字符串转换成一个整数，或把</a:t>
                      </a:r>
                      <a:r>
                        <a:rPr lang="en-US" sz="2000" kern="0">
                          <a:solidFill>
                            <a:srgbClr val="000000"/>
                          </a:solidFill>
                          <a:effectLst/>
                          <a:latin typeface="Times New Roman"/>
                          <a:ea typeface="楷体"/>
                          <a:cs typeface="Arial"/>
                        </a:rPr>
                        <a:t>base</a:t>
                      </a:r>
                      <a:r>
                        <a:rPr lang="zh-CN" sz="2000" kern="0">
                          <a:solidFill>
                            <a:srgbClr val="000000"/>
                          </a:solidFill>
                          <a:effectLst/>
                          <a:latin typeface="Times New Roman"/>
                          <a:ea typeface="楷体"/>
                          <a:cs typeface="Arial"/>
                        </a:rPr>
                        <a:t>进制的字符串</a:t>
                      </a:r>
                      <a:r>
                        <a:rPr lang="en-US" sz="2000" kern="0">
                          <a:solidFill>
                            <a:srgbClr val="000000"/>
                          </a:solidFill>
                          <a:effectLst/>
                          <a:latin typeface="Times New Roman"/>
                          <a:ea typeface="楷体"/>
                          <a:cs typeface="Arial"/>
                        </a:rPr>
                        <a:t>x</a:t>
                      </a:r>
                      <a:r>
                        <a:rPr lang="zh-CN" sz="2000" kern="0">
                          <a:solidFill>
                            <a:srgbClr val="000000"/>
                          </a:solidFill>
                          <a:effectLst/>
                          <a:latin typeface="Times New Roman"/>
                          <a:ea typeface="楷体"/>
                          <a:cs typeface="Arial"/>
                        </a:rPr>
                        <a:t>转换为十进制，</a:t>
                      </a:r>
                      <a:r>
                        <a:rPr lang="en-US" sz="2000" kern="0">
                          <a:solidFill>
                            <a:srgbClr val="000000"/>
                          </a:solidFill>
                          <a:effectLst/>
                          <a:latin typeface="Times New Roman"/>
                          <a:ea typeface="楷体"/>
                          <a:cs typeface="Arial"/>
                        </a:rPr>
                        <a:t>base</a:t>
                      </a:r>
                      <a:r>
                        <a:rPr lang="zh-CN" sz="2000" kern="0">
                          <a:solidFill>
                            <a:srgbClr val="000000"/>
                          </a:solidFill>
                          <a:effectLst/>
                          <a:latin typeface="Times New Roman"/>
                          <a:ea typeface="楷体"/>
                          <a:cs typeface="Arial"/>
                        </a:rPr>
                        <a:t>为可选的基数，默认为十进制</a:t>
                      </a:r>
                      <a:endParaRPr lang="zh-CN" sz="20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16113">
                <a:tc>
                  <a:txBody>
                    <a:bodyPr/>
                    <a:lstStyle/>
                    <a:p>
                      <a:pPr algn="ctr">
                        <a:lnSpc>
                          <a:spcPts val="1950"/>
                        </a:lnSpc>
                        <a:spcAft>
                          <a:spcPts val="0"/>
                        </a:spcAft>
                      </a:pPr>
                      <a:r>
                        <a:rPr lang="en-US" sz="2000" kern="0">
                          <a:solidFill>
                            <a:srgbClr val="000000"/>
                          </a:solidFill>
                          <a:effectLst/>
                          <a:latin typeface="楷体"/>
                          <a:ea typeface="宋体"/>
                          <a:cs typeface="Arial"/>
                        </a:rPr>
                        <a:t>list([x])</a:t>
                      </a:r>
                      <a:r>
                        <a:rPr lang="zh-CN" sz="2000" kern="0">
                          <a:solidFill>
                            <a:srgbClr val="000000"/>
                          </a:solidFill>
                          <a:effectLst/>
                          <a:latin typeface="Times New Roman"/>
                          <a:ea typeface="楷体"/>
                          <a:cs typeface="Arial"/>
                        </a:rPr>
                        <a:t>、</a:t>
                      </a:r>
                      <a:r>
                        <a:rPr lang="en-US" sz="2000" kern="0">
                          <a:solidFill>
                            <a:srgbClr val="000000"/>
                          </a:solidFill>
                          <a:effectLst/>
                          <a:latin typeface="Times New Roman"/>
                          <a:ea typeface="楷体"/>
                          <a:cs typeface="Arial"/>
                        </a:rPr>
                        <a:t>tuple([x])</a:t>
                      </a:r>
                      <a:r>
                        <a:rPr lang="zh-CN" sz="2000" kern="0">
                          <a:solidFill>
                            <a:srgbClr val="000000"/>
                          </a:solidFill>
                          <a:effectLst/>
                          <a:latin typeface="Times New Roman"/>
                          <a:ea typeface="楷体"/>
                          <a:cs typeface="Arial"/>
                        </a:rPr>
                        <a:t>、</a:t>
                      </a:r>
                      <a:r>
                        <a:rPr lang="en-US" sz="2000" kern="0">
                          <a:solidFill>
                            <a:srgbClr val="000000"/>
                          </a:solidFill>
                          <a:effectLst/>
                          <a:latin typeface="Times New Roman"/>
                          <a:ea typeface="楷体"/>
                          <a:cs typeface="Arial"/>
                        </a:rPr>
                        <a:t>dict([x])</a:t>
                      </a:r>
                      <a:r>
                        <a:rPr lang="zh-CN" sz="2000" kern="0">
                          <a:solidFill>
                            <a:srgbClr val="000000"/>
                          </a:solidFill>
                          <a:effectLst/>
                          <a:latin typeface="Times New Roman"/>
                          <a:ea typeface="楷体"/>
                          <a:cs typeface="Arial"/>
                        </a:rPr>
                        <a:t>、</a:t>
                      </a:r>
                      <a:r>
                        <a:rPr lang="en-US" sz="2000" kern="0">
                          <a:solidFill>
                            <a:srgbClr val="000000"/>
                          </a:solidFill>
                          <a:effectLst/>
                          <a:latin typeface="Times New Roman"/>
                          <a:ea typeface="楷体"/>
                          <a:cs typeface="Arial"/>
                        </a:rPr>
                        <a:t>set([x]) </a:t>
                      </a:r>
                      <a:endParaRPr lang="zh-CN" sz="2000" kern="100">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zh-CN" sz="2000" kern="0">
                          <a:solidFill>
                            <a:srgbClr val="000000"/>
                          </a:solidFill>
                          <a:effectLst/>
                          <a:latin typeface="Times New Roman"/>
                          <a:ea typeface="楷体"/>
                          <a:cs typeface="Arial"/>
                        </a:rPr>
                        <a:t>将对象</a:t>
                      </a:r>
                      <a:r>
                        <a:rPr lang="en-US" sz="2000" kern="0">
                          <a:solidFill>
                            <a:srgbClr val="000000"/>
                          </a:solidFill>
                          <a:effectLst/>
                          <a:latin typeface="Times New Roman"/>
                          <a:ea typeface="楷体"/>
                          <a:cs typeface="Arial"/>
                        </a:rPr>
                        <a:t>x</a:t>
                      </a:r>
                      <a:r>
                        <a:rPr lang="zh-CN" sz="2000" kern="0">
                          <a:solidFill>
                            <a:srgbClr val="000000"/>
                          </a:solidFill>
                          <a:effectLst/>
                          <a:latin typeface="Times New Roman"/>
                          <a:ea typeface="楷体"/>
                          <a:cs typeface="Arial"/>
                        </a:rPr>
                        <a:t>转换成列表、元组、字典、集合，或生成空列表、空元组、空字典、空集合</a:t>
                      </a:r>
                      <a:endParaRPr lang="zh-CN" sz="20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20861">
                <a:tc>
                  <a:txBody>
                    <a:bodyPr/>
                    <a:lstStyle/>
                    <a:p>
                      <a:pPr algn="ctr">
                        <a:lnSpc>
                          <a:spcPts val="1950"/>
                        </a:lnSpc>
                        <a:spcAft>
                          <a:spcPts val="0"/>
                        </a:spcAft>
                      </a:pPr>
                      <a:r>
                        <a:rPr lang="en-US" sz="2000" kern="0">
                          <a:solidFill>
                            <a:srgbClr val="000000"/>
                          </a:solidFill>
                          <a:effectLst/>
                          <a:latin typeface="楷体"/>
                          <a:ea typeface="宋体"/>
                          <a:cs typeface="Arial"/>
                        </a:rPr>
                        <a:t>oct(x)</a:t>
                      </a:r>
                      <a:endParaRPr lang="zh-CN" sz="2000" kern="100">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zh-CN" sz="2000" kern="0">
                          <a:solidFill>
                            <a:srgbClr val="000000"/>
                          </a:solidFill>
                          <a:effectLst/>
                          <a:latin typeface="Times New Roman"/>
                          <a:ea typeface="楷体"/>
                          <a:cs typeface="Arial"/>
                        </a:rPr>
                        <a:t>把给出的整数</a:t>
                      </a:r>
                      <a:r>
                        <a:rPr lang="en-US" sz="2000" kern="0">
                          <a:solidFill>
                            <a:srgbClr val="000000"/>
                          </a:solidFill>
                          <a:effectLst/>
                          <a:latin typeface="Times New Roman"/>
                          <a:ea typeface="楷体"/>
                          <a:cs typeface="Arial"/>
                        </a:rPr>
                        <a:t>x</a:t>
                      </a:r>
                      <a:r>
                        <a:rPr lang="zh-CN" sz="2000" kern="0">
                          <a:solidFill>
                            <a:srgbClr val="000000"/>
                          </a:solidFill>
                          <a:effectLst/>
                          <a:latin typeface="Times New Roman"/>
                          <a:ea typeface="楷体"/>
                          <a:cs typeface="Arial"/>
                        </a:rPr>
                        <a:t>转换成八进制串</a:t>
                      </a:r>
                      <a:endParaRPr lang="zh-CN" sz="2000" kern="10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772760">
                <a:tc>
                  <a:txBody>
                    <a:bodyPr/>
                    <a:lstStyle/>
                    <a:p>
                      <a:pPr algn="ctr">
                        <a:lnSpc>
                          <a:spcPts val="1950"/>
                        </a:lnSpc>
                        <a:spcAft>
                          <a:spcPts val="0"/>
                        </a:spcAft>
                      </a:pPr>
                      <a:r>
                        <a:rPr lang="en-US" sz="2000" kern="0">
                          <a:solidFill>
                            <a:srgbClr val="000000"/>
                          </a:solidFill>
                          <a:effectLst/>
                          <a:latin typeface="楷体"/>
                          <a:ea typeface="宋体"/>
                          <a:cs typeface="Arial"/>
                        </a:rPr>
                        <a:t>ord(x)</a:t>
                      </a:r>
                      <a:endParaRPr lang="zh-CN" sz="2000" kern="100">
                        <a:effectLst/>
                        <a:latin typeface="Times New Roman"/>
                        <a:ea typeface="宋体"/>
                      </a:endParaRPr>
                    </a:p>
                  </a:txBody>
                  <a:tcPr marL="68580" marR="68580" marT="17780" marB="177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950"/>
                        </a:lnSpc>
                        <a:spcAft>
                          <a:spcPts val="0"/>
                        </a:spcAft>
                      </a:pPr>
                      <a:r>
                        <a:rPr lang="zh-CN" sz="2000" kern="0" dirty="0">
                          <a:solidFill>
                            <a:srgbClr val="000000"/>
                          </a:solidFill>
                          <a:effectLst/>
                          <a:latin typeface="Times New Roman"/>
                          <a:ea typeface="楷体"/>
                          <a:cs typeface="Arial"/>
                        </a:rPr>
                        <a:t>返回一个字符的</a:t>
                      </a:r>
                      <a:r>
                        <a:rPr lang="en-US" sz="2000" kern="0" dirty="0">
                          <a:solidFill>
                            <a:srgbClr val="000000"/>
                          </a:solidFill>
                          <a:effectLst/>
                          <a:latin typeface="Times New Roman"/>
                          <a:ea typeface="楷体"/>
                          <a:cs typeface="Arial"/>
                        </a:rPr>
                        <a:t>Unicode</a:t>
                      </a:r>
                      <a:r>
                        <a:rPr lang="zh-CN" sz="2000" kern="0" dirty="0">
                          <a:solidFill>
                            <a:srgbClr val="000000"/>
                          </a:solidFill>
                          <a:effectLst/>
                          <a:latin typeface="Times New Roman"/>
                          <a:ea typeface="楷体"/>
                          <a:cs typeface="Arial"/>
                        </a:rPr>
                        <a:t>编码</a:t>
                      </a:r>
                      <a:endParaRPr lang="zh-CN" sz="2000" kern="100" dirty="0">
                        <a:effectLst/>
                        <a:latin typeface="Times New Roman"/>
                        <a:ea typeface="宋体"/>
                      </a:endParaRPr>
                    </a:p>
                  </a:txBody>
                  <a:tcPr marL="68580" marR="68580"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698401232"/>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2-3</a:t>
            </a:r>
            <a:r>
              <a:rPr lang="zh-CN" altLang="zh-CN" dirty="0"/>
              <a:t>】</a:t>
            </a:r>
            <a:endParaRPr lang="zh-CN" altLang="en-US" dirty="0"/>
          </a:p>
        </p:txBody>
      </p:sp>
      <p:sp>
        <p:nvSpPr>
          <p:cNvPr id="3" name="内容占位符 2"/>
          <p:cNvSpPr>
            <a:spLocks noGrp="1"/>
          </p:cNvSpPr>
          <p:nvPr>
            <p:ph idx="1"/>
          </p:nvPr>
        </p:nvSpPr>
        <p:spPr>
          <a:xfrm>
            <a:off x="334434" y="1124745"/>
            <a:ext cx="11523135" cy="1584176"/>
          </a:xfrm>
        </p:spPr>
        <p:txBody>
          <a:bodyPr/>
          <a:lstStyle/>
          <a:p>
            <a:r>
              <a:rPr lang="zh-CN" altLang="zh-CN" dirty="0"/>
              <a:t>【例</a:t>
            </a:r>
            <a:r>
              <a:rPr lang="en-US" altLang="zh-CN" dirty="0"/>
              <a:t>2-3</a:t>
            </a:r>
            <a:r>
              <a:rPr lang="zh-CN" altLang="zh-CN" dirty="0"/>
              <a:t>】通过输入函数</a:t>
            </a:r>
            <a:r>
              <a:rPr lang="en-US" altLang="zh-CN" dirty="0"/>
              <a:t>input()</a:t>
            </a:r>
            <a:r>
              <a:rPr lang="zh-CN" altLang="zh-CN" dirty="0"/>
              <a:t>输入股票代码、股票名称、当天股票最高价和最低价，通过输出函数</a:t>
            </a:r>
            <a:r>
              <a:rPr lang="en-US" altLang="zh-CN" dirty="0"/>
              <a:t>print()</a:t>
            </a:r>
            <a:r>
              <a:rPr lang="zh-CN" altLang="zh-CN" dirty="0"/>
              <a:t>输出股票代码</a:t>
            </a:r>
            <a:r>
              <a:rPr lang="en-US" altLang="zh-CN" dirty="0"/>
              <a:t>+</a:t>
            </a:r>
            <a:r>
              <a:rPr lang="zh-CN" altLang="zh-CN" dirty="0"/>
              <a:t>股票名称、最高价、最低价和差值。</a:t>
            </a:r>
            <a:endParaRPr lang="zh-CN" altLang="en-US" dirty="0"/>
          </a:p>
        </p:txBody>
      </p:sp>
      <p:sp>
        <p:nvSpPr>
          <p:cNvPr id="4" name="矩形 3"/>
          <p:cNvSpPr/>
          <p:nvPr/>
        </p:nvSpPr>
        <p:spPr>
          <a:xfrm>
            <a:off x="482328" y="2708920"/>
            <a:ext cx="1454244" cy="369332"/>
          </a:xfrm>
          <a:prstGeom prst="rect">
            <a:avLst/>
          </a:prstGeom>
        </p:spPr>
        <p:txBody>
          <a:bodyPr wrap="none">
            <a:spAutoFit/>
          </a:bodyPr>
          <a:lstStyle/>
          <a:p>
            <a:r>
              <a:rPr lang="zh-CN" altLang="zh-CN" sz="1800" dirty="0"/>
              <a:t>第</a:t>
            </a:r>
            <a:r>
              <a:rPr lang="en-US" altLang="zh-CN" sz="1800" dirty="0"/>
              <a:t>1</a:t>
            </a:r>
            <a:r>
              <a:rPr lang="zh-CN" altLang="zh-CN" sz="1800" dirty="0"/>
              <a:t>种方法：</a:t>
            </a:r>
            <a:endParaRPr lang="zh-CN" altLang="en-US" sz="1800" dirty="0"/>
          </a:p>
        </p:txBody>
      </p:sp>
      <p:sp>
        <p:nvSpPr>
          <p:cNvPr id="5" name="矩形 4"/>
          <p:cNvSpPr/>
          <p:nvPr/>
        </p:nvSpPr>
        <p:spPr>
          <a:xfrm>
            <a:off x="551384" y="3108444"/>
            <a:ext cx="5832648" cy="3200876"/>
          </a:xfrm>
          <a:prstGeom prst="rect">
            <a:avLst/>
          </a:prstGeom>
          <a:ln>
            <a:solidFill>
              <a:srgbClr val="00B050"/>
            </a:solidFill>
          </a:ln>
        </p:spPr>
        <p:txBody>
          <a:bodyPr wrap="square">
            <a:spAutoFit/>
          </a:bodyPr>
          <a:lstStyle/>
          <a:p>
            <a:pPr algn="l">
              <a:spcBef>
                <a:spcPts val="600"/>
              </a:spcBef>
            </a:pPr>
            <a:r>
              <a:rPr lang="en-US" altLang="zh-CN" sz="1800" dirty="0"/>
              <a:t>#example2_3_1.py</a:t>
            </a:r>
            <a:endParaRPr lang="zh-CN" altLang="zh-CN" sz="1800" dirty="0"/>
          </a:p>
          <a:p>
            <a:pPr algn="l">
              <a:spcBef>
                <a:spcPts val="600"/>
              </a:spcBef>
            </a:pPr>
            <a:r>
              <a:rPr lang="en-US" altLang="zh-CN" sz="1800" dirty="0"/>
              <a:t>#coding=utf-8</a:t>
            </a:r>
            <a:endParaRPr lang="zh-CN" altLang="zh-CN" sz="1800" dirty="0"/>
          </a:p>
          <a:p>
            <a:pPr algn="l">
              <a:spcBef>
                <a:spcPts val="600"/>
              </a:spcBef>
            </a:pPr>
            <a:r>
              <a:rPr lang="en-US" altLang="zh-CN" sz="1800" dirty="0"/>
              <a:t>number=input('</a:t>
            </a:r>
            <a:r>
              <a:rPr lang="zh-CN" altLang="zh-CN" sz="1800" dirty="0"/>
              <a:t>请输入股票代码：</a:t>
            </a:r>
            <a:r>
              <a:rPr lang="en-US" altLang="zh-CN" sz="1800" dirty="0"/>
              <a:t>')</a:t>
            </a:r>
            <a:endParaRPr lang="zh-CN" altLang="zh-CN" sz="1800" dirty="0"/>
          </a:p>
          <a:p>
            <a:pPr algn="l">
              <a:spcBef>
                <a:spcPts val="600"/>
              </a:spcBef>
            </a:pPr>
            <a:r>
              <a:rPr lang="en-US" altLang="zh-CN" sz="1800" dirty="0"/>
              <a:t>name=input('</a:t>
            </a:r>
            <a:r>
              <a:rPr lang="zh-CN" altLang="zh-CN" sz="1800" dirty="0"/>
              <a:t>请输入股票名称：</a:t>
            </a:r>
            <a:r>
              <a:rPr lang="en-US" altLang="zh-CN" sz="1800" dirty="0"/>
              <a:t>')</a:t>
            </a:r>
            <a:endParaRPr lang="zh-CN" altLang="zh-CN" sz="1800" dirty="0"/>
          </a:p>
          <a:p>
            <a:pPr algn="l">
              <a:spcBef>
                <a:spcPts val="600"/>
              </a:spcBef>
            </a:pPr>
            <a:r>
              <a:rPr lang="en-US" altLang="zh-CN" sz="1800" dirty="0"/>
              <a:t>highest=float(input('</a:t>
            </a:r>
            <a:r>
              <a:rPr lang="zh-CN" altLang="zh-CN" sz="1800" dirty="0"/>
              <a:t>请输入当天最高价：</a:t>
            </a:r>
            <a:r>
              <a:rPr lang="en-US" altLang="zh-CN" sz="1800" dirty="0"/>
              <a:t>'))</a:t>
            </a:r>
            <a:endParaRPr lang="zh-CN" altLang="zh-CN" sz="1800" dirty="0"/>
          </a:p>
          <a:p>
            <a:pPr algn="l">
              <a:spcBef>
                <a:spcPts val="600"/>
              </a:spcBef>
            </a:pPr>
            <a:r>
              <a:rPr lang="en-US" altLang="zh-CN" sz="1800" dirty="0"/>
              <a:t>lower=float(input('</a:t>
            </a:r>
            <a:r>
              <a:rPr lang="zh-CN" altLang="zh-CN" sz="1800" dirty="0"/>
              <a:t>请输入当天最低价：</a:t>
            </a:r>
            <a:r>
              <a:rPr lang="en-US" altLang="zh-CN" sz="1800" dirty="0"/>
              <a:t>'))</a:t>
            </a:r>
            <a:endParaRPr lang="zh-CN" altLang="zh-CN" sz="1800" dirty="0"/>
          </a:p>
          <a:p>
            <a:pPr algn="l">
              <a:spcBef>
                <a:spcPts val="600"/>
              </a:spcBef>
            </a:pPr>
            <a:r>
              <a:rPr lang="en-US" altLang="zh-CN" sz="1800" dirty="0"/>
              <a:t>diff=highest-lower</a:t>
            </a:r>
            <a:endParaRPr lang="zh-CN" altLang="zh-CN" sz="1800" dirty="0"/>
          </a:p>
          <a:p>
            <a:pPr algn="l">
              <a:spcBef>
                <a:spcPts val="600"/>
              </a:spcBef>
            </a:pPr>
            <a:r>
              <a:rPr lang="en-US" altLang="zh-CN" sz="1800" dirty="0"/>
              <a:t>print("</a:t>
            </a:r>
            <a:r>
              <a:rPr lang="zh-CN" altLang="zh-CN" sz="1800" dirty="0"/>
              <a:t>股票代码</a:t>
            </a:r>
            <a:r>
              <a:rPr lang="en-US" altLang="zh-CN" sz="1800" dirty="0"/>
              <a:t>+</a:t>
            </a:r>
            <a:r>
              <a:rPr lang="zh-CN" altLang="zh-CN" sz="1800" dirty="0"/>
              <a:t>股票名称：</a:t>
            </a:r>
            <a:r>
              <a:rPr lang="en-US" altLang="zh-CN" sz="1800" dirty="0"/>
              <a:t>",</a:t>
            </a:r>
            <a:r>
              <a:rPr lang="en-US" altLang="zh-CN" sz="1800" dirty="0" err="1"/>
              <a:t>number,"+",name</a:t>
            </a:r>
            <a:r>
              <a:rPr lang="en-US" altLang="zh-CN" sz="1800" dirty="0"/>
              <a:t>)</a:t>
            </a:r>
            <a:endParaRPr lang="zh-CN" altLang="zh-CN" sz="1800" dirty="0"/>
          </a:p>
          <a:p>
            <a:pPr algn="l">
              <a:spcBef>
                <a:spcPts val="600"/>
              </a:spcBef>
            </a:pPr>
            <a:r>
              <a:rPr lang="en-US" altLang="zh-CN" sz="1800" dirty="0"/>
              <a:t>print("</a:t>
            </a:r>
            <a:r>
              <a:rPr lang="zh-CN" altLang="zh-CN" sz="1800" dirty="0"/>
              <a:t>最高价：</a:t>
            </a:r>
            <a:r>
              <a:rPr lang="en-US" altLang="zh-CN" sz="1800" dirty="0"/>
              <a:t>",highest,"</a:t>
            </a:r>
            <a:r>
              <a:rPr lang="zh-CN" altLang="zh-CN" sz="1800" dirty="0"/>
              <a:t>最低价：</a:t>
            </a:r>
            <a:r>
              <a:rPr lang="en-US" altLang="zh-CN" sz="1800" dirty="0"/>
              <a:t>",lower,"</a:t>
            </a:r>
            <a:r>
              <a:rPr lang="zh-CN" altLang="zh-CN" sz="1800" dirty="0"/>
              <a:t>差值：</a:t>
            </a:r>
            <a:r>
              <a:rPr lang="en-US" altLang="zh-CN" sz="1800" dirty="0"/>
              <a:t>",diff)</a:t>
            </a:r>
            <a:endParaRPr lang="zh-CN" altLang="zh-CN" sz="1800" dirty="0"/>
          </a:p>
        </p:txBody>
      </p:sp>
      <p:sp>
        <p:nvSpPr>
          <p:cNvPr id="6" name="矩形 5"/>
          <p:cNvSpPr/>
          <p:nvPr/>
        </p:nvSpPr>
        <p:spPr>
          <a:xfrm>
            <a:off x="7104112" y="3078252"/>
            <a:ext cx="4824536" cy="2923877"/>
          </a:xfrm>
          <a:prstGeom prst="rect">
            <a:avLst/>
          </a:prstGeom>
        </p:spPr>
        <p:txBody>
          <a:bodyPr wrap="square">
            <a:spAutoFit/>
          </a:bodyPr>
          <a:lstStyle/>
          <a:p>
            <a:pPr algn="l"/>
            <a:r>
              <a:rPr lang="en-US" altLang="zh-CN" sz="1600" dirty="0"/>
              <a:t>&gt;&gt;&gt; </a:t>
            </a:r>
            <a:endParaRPr lang="zh-CN" altLang="zh-CN" sz="1600" dirty="0"/>
          </a:p>
          <a:p>
            <a:pPr algn="l"/>
            <a:r>
              <a:rPr lang="en-US" altLang="zh-CN" sz="1600" dirty="0"/>
              <a:t>============ RESTART: G:\example2_3_1.py ===</a:t>
            </a:r>
            <a:endParaRPr lang="zh-CN" altLang="zh-CN" sz="1600" dirty="0"/>
          </a:p>
          <a:p>
            <a:pPr algn="l"/>
            <a:r>
              <a:rPr lang="zh-CN" altLang="zh-CN" sz="1600" dirty="0"/>
              <a:t>请输入股票代码：</a:t>
            </a:r>
            <a:r>
              <a:rPr lang="en-US" altLang="zh-CN" sz="1600" dirty="0"/>
              <a:t>600663</a:t>
            </a:r>
            <a:endParaRPr lang="zh-CN" altLang="zh-CN" sz="1600" dirty="0"/>
          </a:p>
          <a:p>
            <a:pPr algn="l"/>
            <a:r>
              <a:rPr lang="zh-CN" altLang="zh-CN" sz="1600" dirty="0"/>
              <a:t>请输入股票名称：陆家嘴</a:t>
            </a:r>
          </a:p>
          <a:p>
            <a:pPr algn="l"/>
            <a:r>
              <a:rPr lang="zh-CN" altLang="zh-CN" sz="1600" dirty="0"/>
              <a:t>请输入当天最高价：</a:t>
            </a:r>
            <a:r>
              <a:rPr lang="en-US" altLang="zh-CN" sz="1600" dirty="0"/>
              <a:t>15.55</a:t>
            </a:r>
            <a:endParaRPr lang="zh-CN" altLang="zh-CN" sz="1600" dirty="0"/>
          </a:p>
          <a:p>
            <a:pPr algn="l"/>
            <a:r>
              <a:rPr lang="zh-CN" altLang="zh-CN" sz="1600" dirty="0"/>
              <a:t>请输入当天最低价：</a:t>
            </a:r>
            <a:r>
              <a:rPr lang="en-US" altLang="zh-CN" sz="1600" dirty="0"/>
              <a:t>15.05</a:t>
            </a:r>
            <a:endParaRPr lang="zh-CN" altLang="zh-CN" sz="1600" dirty="0"/>
          </a:p>
          <a:p>
            <a:pPr algn="l"/>
            <a:r>
              <a:rPr lang="zh-CN" altLang="zh-CN" sz="1600" dirty="0"/>
              <a:t>股票代码</a:t>
            </a:r>
            <a:r>
              <a:rPr lang="en-US" altLang="zh-CN" sz="1600" dirty="0"/>
              <a:t>+</a:t>
            </a:r>
            <a:r>
              <a:rPr lang="zh-CN" altLang="zh-CN" sz="1600" dirty="0"/>
              <a:t>股票名称：</a:t>
            </a:r>
            <a:r>
              <a:rPr lang="en-US" altLang="zh-CN" sz="1600" dirty="0"/>
              <a:t> 600663 + </a:t>
            </a:r>
            <a:r>
              <a:rPr lang="zh-CN" altLang="zh-CN" sz="1600" dirty="0"/>
              <a:t>陆家嘴</a:t>
            </a:r>
          </a:p>
          <a:p>
            <a:pPr algn="l"/>
            <a:r>
              <a:rPr lang="zh-CN" altLang="zh-CN" sz="1600" dirty="0"/>
              <a:t>最高价：</a:t>
            </a:r>
            <a:r>
              <a:rPr lang="en-US" altLang="zh-CN" sz="1600" dirty="0"/>
              <a:t> 15.55 </a:t>
            </a:r>
            <a:r>
              <a:rPr lang="zh-CN" altLang="zh-CN" sz="1600" dirty="0"/>
              <a:t>最低价：</a:t>
            </a:r>
            <a:r>
              <a:rPr lang="en-US" altLang="zh-CN" sz="1600" dirty="0"/>
              <a:t> 15.05 </a:t>
            </a:r>
            <a:r>
              <a:rPr lang="zh-CN" altLang="zh-CN" sz="1600" dirty="0"/>
              <a:t>差值：</a:t>
            </a:r>
            <a:r>
              <a:rPr lang="en-US" altLang="zh-CN" sz="1600" dirty="0"/>
              <a:t> 0.5</a:t>
            </a:r>
            <a:endParaRPr lang="zh-CN" altLang="zh-CN" sz="1600" dirty="0"/>
          </a:p>
        </p:txBody>
      </p:sp>
      <p:sp>
        <p:nvSpPr>
          <p:cNvPr id="7" name="矩形 6"/>
          <p:cNvSpPr/>
          <p:nvPr/>
        </p:nvSpPr>
        <p:spPr>
          <a:xfrm>
            <a:off x="7175826" y="2513222"/>
            <a:ext cx="1800494" cy="369332"/>
          </a:xfrm>
          <a:prstGeom prst="rect">
            <a:avLst/>
          </a:prstGeom>
        </p:spPr>
        <p:txBody>
          <a:bodyPr wrap="none">
            <a:spAutoFit/>
          </a:bodyPr>
          <a:lstStyle/>
          <a:p>
            <a:r>
              <a:rPr lang="zh-CN" altLang="zh-CN" sz="1800" dirty="0"/>
              <a:t>程序运行结果：</a:t>
            </a:r>
            <a:endParaRPr lang="zh-CN" altLang="en-US" sz="1800" dirty="0"/>
          </a:p>
        </p:txBody>
      </p:sp>
    </p:spTree>
    <p:extLst>
      <p:ext uri="{BB962C8B-B14F-4D97-AF65-F5344CB8AC3E}">
        <p14:creationId xmlns:p14="http://schemas.microsoft.com/office/powerpoint/2010/main" val="1098289577"/>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zh-CN" dirty="0"/>
              <a:t>【例</a:t>
            </a:r>
            <a:r>
              <a:rPr lang="en-US" altLang="zh-CN" dirty="0"/>
              <a:t>2-3</a:t>
            </a:r>
            <a:r>
              <a:rPr lang="zh-CN" altLang="zh-CN" dirty="0"/>
              <a:t>】</a:t>
            </a:r>
            <a:endParaRPr lang="zh-CN" altLang="en-US" dirty="0"/>
          </a:p>
        </p:txBody>
      </p:sp>
      <p:sp>
        <p:nvSpPr>
          <p:cNvPr id="5" name="矩形 4"/>
          <p:cNvSpPr/>
          <p:nvPr/>
        </p:nvSpPr>
        <p:spPr>
          <a:xfrm>
            <a:off x="410320" y="1340768"/>
            <a:ext cx="1454244" cy="369332"/>
          </a:xfrm>
          <a:prstGeom prst="rect">
            <a:avLst/>
          </a:prstGeom>
        </p:spPr>
        <p:txBody>
          <a:bodyPr wrap="none">
            <a:spAutoFit/>
          </a:bodyPr>
          <a:lstStyle/>
          <a:p>
            <a:r>
              <a:rPr lang="zh-CN" altLang="zh-CN" sz="1800" dirty="0"/>
              <a:t>第</a:t>
            </a:r>
            <a:r>
              <a:rPr lang="en-US" altLang="zh-CN" sz="1800" dirty="0"/>
              <a:t>2</a:t>
            </a:r>
            <a:r>
              <a:rPr lang="zh-CN" altLang="zh-CN" sz="1800" dirty="0"/>
              <a:t>种方法：</a:t>
            </a:r>
            <a:endParaRPr lang="zh-CN" altLang="en-US" sz="1800" dirty="0"/>
          </a:p>
        </p:txBody>
      </p:sp>
      <p:sp>
        <p:nvSpPr>
          <p:cNvPr id="6" name="矩形 5"/>
          <p:cNvSpPr/>
          <p:nvPr/>
        </p:nvSpPr>
        <p:spPr>
          <a:xfrm>
            <a:off x="479376" y="1772816"/>
            <a:ext cx="6480720" cy="3406061"/>
          </a:xfrm>
          <a:prstGeom prst="rect">
            <a:avLst/>
          </a:prstGeom>
          <a:ln>
            <a:solidFill>
              <a:srgbClr val="00B050"/>
            </a:solidFill>
          </a:ln>
        </p:spPr>
        <p:txBody>
          <a:bodyPr wrap="square">
            <a:spAutoFit/>
          </a:bodyPr>
          <a:lstStyle/>
          <a:p>
            <a:pPr algn="l">
              <a:spcBef>
                <a:spcPts val="800"/>
              </a:spcBef>
            </a:pPr>
            <a:r>
              <a:rPr lang="en-US" altLang="zh-CN" sz="1800" dirty="0"/>
              <a:t>#example2_3_2.py</a:t>
            </a:r>
            <a:endParaRPr lang="zh-CN" altLang="zh-CN" sz="1800" dirty="0"/>
          </a:p>
          <a:p>
            <a:pPr algn="l">
              <a:spcBef>
                <a:spcPts val="800"/>
              </a:spcBef>
            </a:pPr>
            <a:r>
              <a:rPr lang="en-US" altLang="zh-CN" sz="1800" dirty="0"/>
              <a:t>#coding=utf-8</a:t>
            </a:r>
            <a:endParaRPr lang="zh-CN" altLang="zh-CN" sz="1800" dirty="0"/>
          </a:p>
          <a:p>
            <a:pPr algn="l">
              <a:spcBef>
                <a:spcPts val="800"/>
              </a:spcBef>
            </a:pPr>
            <a:r>
              <a:rPr lang="en-US" altLang="zh-CN" sz="1800" dirty="0"/>
              <a:t>number=input('</a:t>
            </a:r>
            <a:r>
              <a:rPr lang="zh-CN" altLang="zh-CN" sz="1800" dirty="0"/>
              <a:t>请输入股票代码：</a:t>
            </a:r>
            <a:r>
              <a:rPr lang="en-US" altLang="zh-CN" sz="1800" dirty="0"/>
              <a:t>')</a:t>
            </a:r>
            <a:endParaRPr lang="zh-CN" altLang="zh-CN" sz="1800" dirty="0"/>
          </a:p>
          <a:p>
            <a:pPr algn="l">
              <a:spcBef>
                <a:spcPts val="800"/>
              </a:spcBef>
            </a:pPr>
            <a:r>
              <a:rPr lang="en-US" altLang="zh-CN" sz="1800" dirty="0"/>
              <a:t>name=input('</a:t>
            </a:r>
            <a:r>
              <a:rPr lang="zh-CN" altLang="zh-CN" sz="1800" dirty="0"/>
              <a:t>请输入股票名称：</a:t>
            </a:r>
            <a:r>
              <a:rPr lang="en-US" altLang="zh-CN" sz="1800" dirty="0"/>
              <a:t>')</a:t>
            </a:r>
            <a:endParaRPr lang="zh-CN" altLang="zh-CN" sz="1800" dirty="0"/>
          </a:p>
          <a:p>
            <a:pPr algn="l">
              <a:spcBef>
                <a:spcPts val="800"/>
              </a:spcBef>
            </a:pPr>
            <a:r>
              <a:rPr lang="en-US" altLang="zh-CN" sz="1800" dirty="0"/>
              <a:t>highest=input('</a:t>
            </a:r>
            <a:r>
              <a:rPr lang="zh-CN" altLang="zh-CN" sz="1800" dirty="0"/>
              <a:t>请输入当天最高价：</a:t>
            </a:r>
            <a:r>
              <a:rPr lang="en-US" altLang="zh-CN" sz="1800" dirty="0"/>
              <a:t>')</a:t>
            </a:r>
            <a:endParaRPr lang="zh-CN" altLang="zh-CN" sz="1800" dirty="0"/>
          </a:p>
          <a:p>
            <a:pPr algn="l">
              <a:spcBef>
                <a:spcPts val="800"/>
              </a:spcBef>
            </a:pPr>
            <a:r>
              <a:rPr lang="en-US" altLang="zh-CN" sz="1800" dirty="0"/>
              <a:t>lower=input('</a:t>
            </a:r>
            <a:r>
              <a:rPr lang="zh-CN" altLang="zh-CN" sz="1800" dirty="0"/>
              <a:t>请输入当天最低价：</a:t>
            </a:r>
            <a:r>
              <a:rPr lang="en-US" altLang="zh-CN" sz="1800" dirty="0"/>
              <a:t>')</a:t>
            </a:r>
            <a:endParaRPr lang="zh-CN" altLang="zh-CN" sz="1800" dirty="0"/>
          </a:p>
          <a:p>
            <a:pPr algn="l">
              <a:spcBef>
                <a:spcPts val="800"/>
              </a:spcBef>
            </a:pPr>
            <a:r>
              <a:rPr lang="en-US" altLang="zh-CN" sz="1800" dirty="0"/>
              <a:t>diff=float(highest)-float(lower)</a:t>
            </a:r>
            <a:endParaRPr lang="zh-CN" altLang="zh-CN" sz="1800" dirty="0"/>
          </a:p>
          <a:p>
            <a:pPr algn="l">
              <a:spcBef>
                <a:spcPts val="800"/>
              </a:spcBef>
            </a:pPr>
            <a:r>
              <a:rPr lang="en-US" altLang="zh-CN" sz="1800" dirty="0"/>
              <a:t>print("</a:t>
            </a:r>
            <a:r>
              <a:rPr lang="zh-CN" altLang="zh-CN" sz="1800" dirty="0"/>
              <a:t>股票代码</a:t>
            </a:r>
            <a:r>
              <a:rPr lang="en-US" altLang="zh-CN" sz="1800" dirty="0"/>
              <a:t>+</a:t>
            </a:r>
            <a:r>
              <a:rPr lang="zh-CN" altLang="zh-CN" sz="1800" dirty="0"/>
              <a:t>股票名称：</a:t>
            </a:r>
            <a:r>
              <a:rPr lang="en-US" altLang="zh-CN" sz="1800" dirty="0"/>
              <a:t>"+number+"+"+name)</a:t>
            </a:r>
            <a:endParaRPr lang="zh-CN" altLang="zh-CN" sz="1800" dirty="0"/>
          </a:p>
          <a:p>
            <a:pPr algn="l">
              <a:spcBef>
                <a:spcPts val="800"/>
              </a:spcBef>
            </a:pPr>
            <a:r>
              <a:rPr lang="en-US" altLang="zh-CN" sz="1800" dirty="0"/>
              <a:t>print("</a:t>
            </a:r>
            <a:r>
              <a:rPr lang="zh-CN" altLang="zh-CN" sz="1800" dirty="0"/>
              <a:t>最高价：</a:t>
            </a:r>
            <a:r>
              <a:rPr lang="en-US" altLang="zh-CN" sz="1800" dirty="0"/>
              <a:t>"+highest+"</a:t>
            </a:r>
            <a:r>
              <a:rPr lang="zh-CN" altLang="zh-CN" sz="1800" dirty="0"/>
              <a:t>最低价：</a:t>
            </a:r>
            <a:r>
              <a:rPr lang="en-US" altLang="zh-CN" sz="1800" dirty="0"/>
              <a:t>"+lower+"</a:t>
            </a:r>
            <a:r>
              <a:rPr lang="zh-CN" altLang="zh-CN" sz="1800" dirty="0"/>
              <a:t>差值：</a:t>
            </a:r>
            <a:r>
              <a:rPr lang="en-US" altLang="zh-CN" sz="1800" dirty="0"/>
              <a:t>"+</a:t>
            </a:r>
            <a:r>
              <a:rPr lang="en-US" altLang="zh-CN" sz="1800" dirty="0" err="1"/>
              <a:t>str</a:t>
            </a:r>
            <a:r>
              <a:rPr lang="en-US" altLang="zh-CN" sz="1800" dirty="0"/>
              <a:t>(diff))</a:t>
            </a:r>
            <a:endParaRPr lang="zh-CN" altLang="en-US" sz="1800" dirty="0"/>
          </a:p>
        </p:txBody>
      </p:sp>
      <p:sp>
        <p:nvSpPr>
          <p:cNvPr id="7" name="矩形 6"/>
          <p:cNvSpPr/>
          <p:nvPr/>
        </p:nvSpPr>
        <p:spPr>
          <a:xfrm>
            <a:off x="8868792" y="1525434"/>
            <a:ext cx="1800494" cy="369332"/>
          </a:xfrm>
          <a:prstGeom prst="rect">
            <a:avLst/>
          </a:prstGeom>
        </p:spPr>
        <p:txBody>
          <a:bodyPr wrap="none">
            <a:spAutoFit/>
          </a:bodyPr>
          <a:lstStyle/>
          <a:p>
            <a:r>
              <a:rPr lang="zh-CN" altLang="zh-CN" sz="1800" dirty="0"/>
              <a:t>程序运行结果：</a:t>
            </a:r>
            <a:endParaRPr lang="zh-CN" altLang="en-US" sz="1800" dirty="0"/>
          </a:p>
        </p:txBody>
      </p:sp>
      <p:sp>
        <p:nvSpPr>
          <p:cNvPr id="8" name="矩形 7"/>
          <p:cNvSpPr/>
          <p:nvPr/>
        </p:nvSpPr>
        <p:spPr>
          <a:xfrm>
            <a:off x="7104112" y="2011194"/>
            <a:ext cx="4799856" cy="2569934"/>
          </a:xfrm>
          <a:prstGeom prst="rect">
            <a:avLst/>
          </a:prstGeom>
        </p:spPr>
        <p:txBody>
          <a:bodyPr wrap="square">
            <a:spAutoFit/>
          </a:bodyPr>
          <a:lstStyle/>
          <a:p>
            <a:pPr algn="l"/>
            <a:r>
              <a:rPr lang="en-US" altLang="zh-CN" dirty="0"/>
              <a:t>&gt;&gt;&gt; </a:t>
            </a:r>
            <a:endParaRPr lang="zh-CN" altLang="zh-CN" dirty="0"/>
          </a:p>
          <a:p>
            <a:pPr algn="l"/>
            <a:r>
              <a:rPr lang="en-US" altLang="zh-CN" dirty="0"/>
              <a:t>============ RESTART: G:\ example2_3_2.py ========</a:t>
            </a:r>
            <a:endParaRPr lang="zh-CN" altLang="zh-CN" dirty="0"/>
          </a:p>
          <a:p>
            <a:pPr algn="l"/>
            <a:r>
              <a:rPr lang="zh-CN" altLang="zh-CN" dirty="0"/>
              <a:t>请输入股票代码：</a:t>
            </a:r>
            <a:r>
              <a:rPr lang="en-US" altLang="zh-CN" dirty="0"/>
              <a:t>600663</a:t>
            </a:r>
            <a:endParaRPr lang="zh-CN" altLang="zh-CN" dirty="0"/>
          </a:p>
          <a:p>
            <a:pPr algn="l"/>
            <a:r>
              <a:rPr lang="zh-CN" altLang="zh-CN" dirty="0"/>
              <a:t>请输入股票名称：陆家嘴</a:t>
            </a:r>
          </a:p>
          <a:p>
            <a:pPr algn="l"/>
            <a:r>
              <a:rPr lang="zh-CN" altLang="zh-CN" dirty="0"/>
              <a:t>请输入当天最高价：</a:t>
            </a:r>
            <a:r>
              <a:rPr lang="en-US" altLang="zh-CN" dirty="0"/>
              <a:t>15.55</a:t>
            </a:r>
            <a:endParaRPr lang="zh-CN" altLang="zh-CN" dirty="0"/>
          </a:p>
          <a:p>
            <a:pPr algn="l"/>
            <a:r>
              <a:rPr lang="zh-CN" altLang="zh-CN" dirty="0"/>
              <a:t>请输入当天最低价：</a:t>
            </a:r>
            <a:r>
              <a:rPr lang="en-US" altLang="zh-CN" dirty="0"/>
              <a:t>15.05</a:t>
            </a:r>
            <a:endParaRPr lang="zh-CN" altLang="zh-CN" dirty="0"/>
          </a:p>
          <a:p>
            <a:pPr algn="l"/>
            <a:r>
              <a:rPr lang="zh-CN" altLang="zh-CN" dirty="0"/>
              <a:t>股票代码</a:t>
            </a:r>
            <a:r>
              <a:rPr lang="en-US" altLang="zh-CN" dirty="0"/>
              <a:t>+</a:t>
            </a:r>
            <a:r>
              <a:rPr lang="zh-CN" altLang="zh-CN" dirty="0"/>
              <a:t>股票名称：</a:t>
            </a:r>
            <a:r>
              <a:rPr lang="en-US" altLang="zh-CN" dirty="0"/>
              <a:t>600663+</a:t>
            </a:r>
            <a:r>
              <a:rPr lang="zh-CN" altLang="zh-CN" dirty="0"/>
              <a:t>陆家嘴</a:t>
            </a:r>
          </a:p>
          <a:p>
            <a:pPr algn="l"/>
            <a:r>
              <a:rPr lang="zh-CN" altLang="zh-CN" dirty="0"/>
              <a:t>最高价：</a:t>
            </a:r>
            <a:r>
              <a:rPr lang="en-US" altLang="zh-CN" dirty="0"/>
              <a:t>15.55</a:t>
            </a:r>
            <a:r>
              <a:rPr lang="zh-CN" altLang="zh-CN" dirty="0"/>
              <a:t>最低价：</a:t>
            </a:r>
            <a:r>
              <a:rPr lang="en-US" altLang="zh-CN" dirty="0"/>
              <a:t>15.05</a:t>
            </a:r>
            <a:r>
              <a:rPr lang="zh-CN" altLang="zh-CN" dirty="0"/>
              <a:t>差值：</a:t>
            </a:r>
            <a:r>
              <a:rPr lang="en-US" altLang="zh-CN" dirty="0"/>
              <a:t>0.5</a:t>
            </a:r>
            <a:endParaRPr lang="zh-CN" altLang="en-US" dirty="0"/>
          </a:p>
        </p:txBody>
      </p:sp>
      <p:sp>
        <p:nvSpPr>
          <p:cNvPr id="9" name="矩形 8"/>
          <p:cNvSpPr/>
          <p:nvPr/>
        </p:nvSpPr>
        <p:spPr>
          <a:xfrm>
            <a:off x="695400" y="5325015"/>
            <a:ext cx="11064552" cy="1200329"/>
          </a:xfrm>
          <a:prstGeom prst="rect">
            <a:avLst/>
          </a:prstGeom>
        </p:spPr>
        <p:txBody>
          <a:bodyPr wrap="square">
            <a:spAutoFit/>
          </a:bodyPr>
          <a:lstStyle/>
          <a:p>
            <a:pPr algn="l"/>
            <a:r>
              <a:rPr lang="en-US" altLang="zh-CN" sz="2400" dirty="0"/>
              <a:t>highest</a:t>
            </a:r>
            <a:r>
              <a:rPr lang="zh-CN" altLang="zh-CN" sz="2400" dirty="0"/>
              <a:t>和</a:t>
            </a:r>
            <a:r>
              <a:rPr lang="en-US" altLang="zh-CN" sz="2400" dirty="0"/>
              <a:t>lower</a:t>
            </a:r>
            <a:r>
              <a:rPr lang="zh-CN" altLang="zh-CN" sz="2400" dirty="0"/>
              <a:t>都通过</a:t>
            </a:r>
            <a:r>
              <a:rPr lang="en-US" altLang="zh-CN" sz="2400" dirty="0"/>
              <a:t>input()</a:t>
            </a:r>
            <a:r>
              <a:rPr lang="zh-CN" altLang="zh-CN" sz="2400" dirty="0"/>
              <a:t>函数得到字符串，然后在计算差值</a:t>
            </a:r>
            <a:r>
              <a:rPr lang="en-US" altLang="zh-CN" sz="2400" dirty="0"/>
              <a:t>diff</a:t>
            </a:r>
            <a:r>
              <a:rPr lang="zh-CN" altLang="zh-CN" sz="2400" dirty="0"/>
              <a:t>的时候，通过</a:t>
            </a:r>
            <a:r>
              <a:rPr lang="en-US" altLang="zh-CN" sz="2400" dirty="0"/>
              <a:t>float()</a:t>
            </a:r>
            <a:r>
              <a:rPr lang="zh-CN" altLang="zh-CN" sz="2400" dirty="0"/>
              <a:t>函数将</a:t>
            </a:r>
            <a:r>
              <a:rPr lang="en-US" altLang="zh-CN" sz="2400" dirty="0"/>
              <a:t>highest</a:t>
            </a:r>
            <a:r>
              <a:rPr lang="zh-CN" altLang="zh-CN" sz="2400" dirty="0"/>
              <a:t>和</a:t>
            </a:r>
            <a:r>
              <a:rPr lang="en-US" altLang="zh-CN" sz="2400" dirty="0"/>
              <a:t>lower</a:t>
            </a:r>
            <a:r>
              <a:rPr lang="zh-CN" altLang="zh-CN" sz="2400" dirty="0"/>
              <a:t>都转换为浮点数再相减。比较输出结果与</a:t>
            </a:r>
            <a:r>
              <a:rPr lang="en-US" altLang="zh-CN" sz="2400" dirty="0"/>
              <a:t>example2_3_1.py</a:t>
            </a:r>
            <a:r>
              <a:rPr lang="zh-CN" altLang="zh-CN" sz="2400" dirty="0"/>
              <a:t>有什么不同？</a:t>
            </a:r>
          </a:p>
        </p:txBody>
      </p:sp>
    </p:spTree>
    <p:extLst>
      <p:ext uri="{BB962C8B-B14F-4D97-AF65-F5344CB8AC3E}">
        <p14:creationId xmlns:p14="http://schemas.microsoft.com/office/powerpoint/2010/main" val="38349634"/>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2-3</a:t>
            </a:r>
            <a:r>
              <a:rPr lang="zh-CN" altLang="zh-CN" dirty="0"/>
              <a:t>】</a:t>
            </a:r>
            <a:endParaRPr lang="zh-CN" altLang="en-US" dirty="0"/>
          </a:p>
        </p:txBody>
      </p:sp>
      <p:sp>
        <p:nvSpPr>
          <p:cNvPr id="3" name="矩形 2"/>
          <p:cNvSpPr/>
          <p:nvPr/>
        </p:nvSpPr>
        <p:spPr>
          <a:xfrm>
            <a:off x="380048" y="988371"/>
            <a:ext cx="1454244" cy="369332"/>
          </a:xfrm>
          <a:prstGeom prst="rect">
            <a:avLst/>
          </a:prstGeom>
        </p:spPr>
        <p:txBody>
          <a:bodyPr wrap="none">
            <a:spAutoFit/>
          </a:bodyPr>
          <a:lstStyle/>
          <a:p>
            <a:r>
              <a:rPr lang="zh-CN" altLang="zh-CN" sz="1800" dirty="0"/>
              <a:t>第</a:t>
            </a:r>
            <a:r>
              <a:rPr lang="en-US" altLang="zh-CN" sz="1800" dirty="0"/>
              <a:t>3</a:t>
            </a:r>
            <a:r>
              <a:rPr lang="zh-CN" altLang="zh-CN" sz="1800" dirty="0"/>
              <a:t>种方法：</a:t>
            </a:r>
            <a:endParaRPr lang="zh-CN" altLang="en-US" sz="1800" dirty="0"/>
          </a:p>
        </p:txBody>
      </p:sp>
      <p:sp>
        <p:nvSpPr>
          <p:cNvPr id="4" name="矩形 3"/>
          <p:cNvSpPr/>
          <p:nvPr/>
        </p:nvSpPr>
        <p:spPr>
          <a:xfrm>
            <a:off x="7853974" y="1185749"/>
            <a:ext cx="1800494" cy="369332"/>
          </a:xfrm>
          <a:prstGeom prst="rect">
            <a:avLst/>
          </a:prstGeom>
        </p:spPr>
        <p:txBody>
          <a:bodyPr wrap="none">
            <a:spAutoFit/>
          </a:bodyPr>
          <a:lstStyle/>
          <a:p>
            <a:r>
              <a:rPr lang="zh-CN" altLang="zh-CN" sz="1800" dirty="0"/>
              <a:t>程序运行结果：</a:t>
            </a:r>
            <a:endParaRPr lang="zh-CN" altLang="en-US" sz="1800" dirty="0"/>
          </a:p>
        </p:txBody>
      </p:sp>
      <p:sp>
        <p:nvSpPr>
          <p:cNvPr id="5" name="矩形 4"/>
          <p:cNvSpPr/>
          <p:nvPr/>
        </p:nvSpPr>
        <p:spPr>
          <a:xfrm>
            <a:off x="432048" y="1412776"/>
            <a:ext cx="6960096" cy="3554819"/>
          </a:xfrm>
          <a:prstGeom prst="rect">
            <a:avLst/>
          </a:prstGeom>
          <a:ln>
            <a:solidFill>
              <a:srgbClr val="00B050"/>
            </a:solidFill>
          </a:ln>
        </p:spPr>
        <p:txBody>
          <a:bodyPr wrap="square">
            <a:spAutoFit/>
          </a:bodyPr>
          <a:lstStyle/>
          <a:p>
            <a:pPr algn="l">
              <a:spcBef>
                <a:spcPts val="600"/>
              </a:spcBef>
            </a:pPr>
            <a:r>
              <a:rPr lang="en-US" altLang="zh-CN" sz="1800" dirty="0"/>
              <a:t>#example2_3_3.py</a:t>
            </a:r>
            <a:endParaRPr lang="zh-CN" altLang="zh-CN" sz="1800" dirty="0"/>
          </a:p>
          <a:p>
            <a:pPr algn="l">
              <a:spcBef>
                <a:spcPts val="600"/>
              </a:spcBef>
            </a:pPr>
            <a:r>
              <a:rPr lang="en-US" altLang="zh-CN" sz="1800" dirty="0"/>
              <a:t>#coding=utf-8</a:t>
            </a:r>
            <a:endParaRPr lang="zh-CN" altLang="zh-CN" sz="1800" dirty="0"/>
          </a:p>
          <a:p>
            <a:pPr algn="l">
              <a:spcBef>
                <a:spcPts val="600"/>
              </a:spcBef>
            </a:pPr>
            <a:r>
              <a:rPr lang="en-US" altLang="zh-CN" sz="1800" dirty="0"/>
              <a:t>print('</a:t>
            </a:r>
            <a:r>
              <a:rPr lang="zh-CN" altLang="zh-CN" sz="1800" dirty="0"/>
              <a:t>输入以</a:t>
            </a:r>
            <a:r>
              <a:rPr lang="en-US" altLang="zh-CN" sz="1800" dirty="0"/>
              <a:t>"</a:t>
            </a:r>
            <a:r>
              <a:rPr lang="zh-CN" altLang="zh-CN" sz="1800" dirty="0"/>
              <a:t>，</a:t>
            </a:r>
            <a:r>
              <a:rPr lang="en-US" altLang="zh-CN" sz="1800" dirty="0"/>
              <a:t>"</a:t>
            </a:r>
            <a:r>
              <a:rPr lang="zh-CN" altLang="zh-CN" sz="1800" dirty="0"/>
              <a:t>分隔</a:t>
            </a:r>
            <a:r>
              <a:rPr lang="en-US" altLang="zh-CN" sz="1800" dirty="0"/>
              <a:t>')</a:t>
            </a:r>
            <a:endParaRPr lang="zh-CN" altLang="zh-CN" sz="1800" dirty="0"/>
          </a:p>
          <a:p>
            <a:pPr algn="l">
              <a:spcBef>
                <a:spcPts val="600"/>
              </a:spcBef>
            </a:pPr>
            <a:r>
              <a:rPr lang="en-US" altLang="zh-CN" sz="1800" dirty="0" err="1"/>
              <a:t>nn</a:t>
            </a:r>
            <a:r>
              <a:rPr lang="en-US" altLang="zh-CN" sz="1800" dirty="0"/>
              <a:t>=input('</a:t>
            </a:r>
            <a:r>
              <a:rPr lang="zh-CN" altLang="zh-CN" sz="1800" dirty="0"/>
              <a:t>请输入股票代码和股票名称：</a:t>
            </a:r>
            <a:r>
              <a:rPr lang="en-US" altLang="zh-CN" sz="1800" dirty="0"/>
              <a:t>')</a:t>
            </a:r>
            <a:endParaRPr lang="zh-CN" altLang="zh-CN" sz="1800" dirty="0"/>
          </a:p>
          <a:p>
            <a:pPr algn="l">
              <a:spcBef>
                <a:spcPts val="600"/>
              </a:spcBef>
            </a:pPr>
            <a:r>
              <a:rPr lang="en-US" altLang="zh-CN" sz="1800" dirty="0" err="1"/>
              <a:t>number,name</a:t>
            </a:r>
            <a:r>
              <a:rPr lang="en-US" altLang="zh-CN" sz="1800" dirty="0"/>
              <a:t>=map(</a:t>
            </a:r>
            <a:r>
              <a:rPr lang="en-US" altLang="zh-CN" sz="1800" dirty="0" err="1"/>
              <a:t>str,nn.split</a:t>
            </a:r>
            <a:r>
              <a:rPr lang="en-US" altLang="zh-CN" sz="1800" dirty="0"/>
              <a:t>(','))</a:t>
            </a:r>
            <a:endParaRPr lang="zh-CN" altLang="zh-CN" sz="1800" dirty="0"/>
          </a:p>
          <a:p>
            <a:pPr algn="l">
              <a:spcBef>
                <a:spcPts val="600"/>
              </a:spcBef>
            </a:pPr>
            <a:r>
              <a:rPr lang="en-US" altLang="zh-CN" sz="1800" dirty="0"/>
              <a:t>hl=input('</a:t>
            </a:r>
            <a:r>
              <a:rPr lang="zh-CN" altLang="zh-CN" sz="1800" dirty="0"/>
              <a:t>请输入当天最高价和最低价：</a:t>
            </a:r>
            <a:r>
              <a:rPr lang="en-US" altLang="zh-CN" sz="1800" dirty="0"/>
              <a:t>')</a:t>
            </a:r>
            <a:endParaRPr lang="zh-CN" altLang="zh-CN" sz="1800" dirty="0"/>
          </a:p>
          <a:p>
            <a:pPr algn="l">
              <a:spcBef>
                <a:spcPts val="600"/>
              </a:spcBef>
            </a:pPr>
            <a:r>
              <a:rPr lang="en-US" altLang="zh-CN" sz="1800" dirty="0" err="1"/>
              <a:t>highest,lower</a:t>
            </a:r>
            <a:r>
              <a:rPr lang="en-US" altLang="zh-CN" sz="1800" dirty="0"/>
              <a:t>=map(</a:t>
            </a:r>
            <a:r>
              <a:rPr lang="en-US" altLang="zh-CN" sz="1800" dirty="0" err="1"/>
              <a:t>float,hl.split</a:t>
            </a:r>
            <a:r>
              <a:rPr lang="en-US" altLang="zh-CN" sz="1800" dirty="0"/>
              <a:t>(','))</a:t>
            </a:r>
            <a:endParaRPr lang="zh-CN" altLang="zh-CN" sz="1800" dirty="0"/>
          </a:p>
          <a:p>
            <a:pPr algn="l">
              <a:spcBef>
                <a:spcPts val="600"/>
              </a:spcBef>
            </a:pPr>
            <a:r>
              <a:rPr lang="en-US" altLang="zh-CN" sz="1800" dirty="0"/>
              <a:t>diff=highest-lower</a:t>
            </a:r>
            <a:endParaRPr lang="zh-CN" altLang="zh-CN" sz="1800" dirty="0"/>
          </a:p>
          <a:p>
            <a:pPr algn="l">
              <a:spcBef>
                <a:spcPts val="600"/>
              </a:spcBef>
            </a:pPr>
            <a:r>
              <a:rPr lang="en-US" altLang="zh-CN" sz="1800" dirty="0"/>
              <a:t>print("</a:t>
            </a:r>
            <a:r>
              <a:rPr lang="zh-CN" altLang="zh-CN" sz="1800" dirty="0"/>
              <a:t>股票代码</a:t>
            </a:r>
            <a:r>
              <a:rPr lang="en-US" altLang="zh-CN" sz="1800" dirty="0"/>
              <a:t>+</a:t>
            </a:r>
            <a:r>
              <a:rPr lang="zh-CN" altLang="zh-CN" sz="1800" dirty="0"/>
              <a:t>股票名称：</a:t>
            </a:r>
            <a:r>
              <a:rPr lang="en-US" altLang="zh-CN" sz="1800" dirty="0"/>
              <a:t>%s+%s"%(</a:t>
            </a:r>
            <a:r>
              <a:rPr lang="en-US" altLang="zh-CN" sz="1800" dirty="0" err="1"/>
              <a:t>number,name</a:t>
            </a:r>
            <a:r>
              <a:rPr lang="en-US" altLang="zh-CN" sz="1800" dirty="0"/>
              <a:t>))</a:t>
            </a:r>
            <a:endParaRPr lang="zh-CN" altLang="zh-CN" sz="1800" dirty="0"/>
          </a:p>
          <a:p>
            <a:pPr algn="l">
              <a:spcBef>
                <a:spcPts val="600"/>
              </a:spcBef>
            </a:pPr>
            <a:r>
              <a:rPr lang="en-US" altLang="zh-CN" sz="1800" dirty="0"/>
              <a:t>print("</a:t>
            </a:r>
            <a:r>
              <a:rPr lang="zh-CN" altLang="zh-CN" sz="1800" dirty="0"/>
              <a:t>最高价：</a:t>
            </a:r>
            <a:r>
              <a:rPr lang="en-US" altLang="zh-CN" sz="1800" dirty="0"/>
              <a:t>%.2f,</a:t>
            </a:r>
            <a:r>
              <a:rPr lang="zh-CN" altLang="zh-CN" sz="1800" dirty="0"/>
              <a:t>最低价：</a:t>
            </a:r>
            <a:r>
              <a:rPr lang="en-US" altLang="zh-CN" sz="1800" dirty="0"/>
              <a:t>%.2f,</a:t>
            </a:r>
            <a:r>
              <a:rPr lang="zh-CN" altLang="zh-CN" sz="1800" dirty="0"/>
              <a:t>差值：</a:t>
            </a:r>
            <a:r>
              <a:rPr lang="en-US" altLang="zh-CN" sz="1800" dirty="0"/>
              <a:t>%.2f"%(</a:t>
            </a:r>
            <a:r>
              <a:rPr lang="en-US" altLang="zh-CN" sz="1800" dirty="0" err="1"/>
              <a:t>highest,lower,diff</a:t>
            </a:r>
            <a:r>
              <a:rPr lang="en-US" altLang="zh-CN" sz="1800" dirty="0"/>
              <a:t>))</a:t>
            </a:r>
            <a:endParaRPr lang="zh-CN" altLang="en-US" sz="1800" dirty="0"/>
          </a:p>
        </p:txBody>
      </p:sp>
      <p:sp>
        <p:nvSpPr>
          <p:cNvPr id="6" name="矩形 5"/>
          <p:cNvSpPr/>
          <p:nvPr/>
        </p:nvSpPr>
        <p:spPr>
          <a:xfrm>
            <a:off x="7043960" y="1700808"/>
            <a:ext cx="4956696" cy="2246769"/>
          </a:xfrm>
          <a:prstGeom prst="rect">
            <a:avLst/>
          </a:prstGeom>
          <a:solidFill>
            <a:srgbClr val="FFFFFF"/>
          </a:solidFill>
        </p:spPr>
        <p:txBody>
          <a:bodyPr wrap="square">
            <a:spAutoFit/>
          </a:bodyPr>
          <a:lstStyle/>
          <a:p>
            <a:pPr algn="l"/>
            <a:r>
              <a:rPr lang="en-US" altLang="zh-CN" dirty="0"/>
              <a:t>&gt;&gt;&gt; </a:t>
            </a:r>
            <a:endParaRPr lang="zh-CN" altLang="zh-CN" dirty="0"/>
          </a:p>
          <a:p>
            <a:pPr algn="l"/>
            <a:r>
              <a:rPr lang="en-US" altLang="zh-CN" dirty="0"/>
              <a:t>============ RESTART: G:\ example2_3_3.py =========</a:t>
            </a:r>
            <a:endParaRPr lang="zh-CN" altLang="zh-CN" dirty="0"/>
          </a:p>
          <a:p>
            <a:pPr algn="l"/>
            <a:r>
              <a:rPr lang="zh-CN" altLang="zh-CN" dirty="0"/>
              <a:t>输入以</a:t>
            </a:r>
            <a:r>
              <a:rPr lang="en-US" altLang="zh-CN" dirty="0"/>
              <a:t>"</a:t>
            </a:r>
            <a:r>
              <a:rPr lang="zh-CN" altLang="zh-CN" dirty="0"/>
              <a:t>，</a:t>
            </a:r>
            <a:r>
              <a:rPr lang="en-US" altLang="zh-CN" dirty="0"/>
              <a:t>"</a:t>
            </a:r>
            <a:r>
              <a:rPr lang="zh-CN" altLang="zh-CN" dirty="0"/>
              <a:t>分隔</a:t>
            </a:r>
          </a:p>
          <a:p>
            <a:pPr algn="l"/>
            <a:r>
              <a:rPr lang="zh-CN" altLang="zh-CN" dirty="0"/>
              <a:t>请输入股票代码和股票名称：</a:t>
            </a:r>
            <a:r>
              <a:rPr lang="en-US" altLang="zh-CN" dirty="0"/>
              <a:t>600663,</a:t>
            </a:r>
            <a:r>
              <a:rPr lang="zh-CN" altLang="zh-CN" dirty="0"/>
              <a:t>陆家嘴</a:t>
            </a:r>
          </a:p>
          <a:p>
            <a:pPr algn="l"/>
            <a:r>
              <a:rPr lang="zh-CN" altLang="zh-CN" dirty="0"/>
              <a:t>请输入当天最高价和最低价：</a:t>
            </a:r>
            <a:r>
              <a:rPr lang="en-US" altLang="zh-CN" dirty="0"/>
              <a:t>15.55,15.05</a:t>
            </a:r>
            <a:endParaRPr lang="zh-CN" altLang="zh-CN" dirty="0"/>
          </a:p>
          <a:p>
            <a:pPr algn="l"/>
            <a:r>
              <a:rPr lang="zh-CN" altLang="zh-CN" dirty="0"/>
              <a:t>股票代码</a:t>
            </a:r>
            <a:r>
              <a:rPr lang="en-US" altLang="zh-CN" dirty="0"/>
              <a:t>+</a:t>
            </a:r>
            <a:r>
              <a:rPr lang="zh-CN" altLang="zh-CN" dirty="0"/>
              <a:t>股票名称：</a:t>
            </a:r>
            <a:r>
              <a:rPr lang="en-US" altLang="zh-CN" dirty="0"/>
              <a:t>600663+</a:t>
            </a:r>
            <a:r>
              <a:rPr lang="zh-CN" altLang="zh-CN" dirty="0"/>
              <a:t>陆家嘴</a:t>
            </a:r>
          </a:p>
          <a:p>
            <a:pPr algn="l"/>
            <a:r>
              <a:rPr lang="zh-CN" altLang="zh-CN" dirty="0"/>
              <a:t>最高价：</a:t>
            </a:r>
            <a:r>
              <a:rPr lang="en-US" altLang="zh-CN" dirty="0"/>
              <a:t>15.55,</a:t>
            </a:r>
            <a:r>
              <a:rPr lang="zh-CN" altLang="zh-CN" dirty="0"/>
              <a:t>最低价：</a:t>
            </a:r>
            <a:r>
              <a:rPr lang="en-US" altLang="zh-CN" dirty="0"/>
              <a:t>15.05,</a:t>
            </a:r>
            <a:r>
              <a:rPr lang="zh-CN" altLang="zh-CN" dirty="0"/>
              <a:t>差值：</a:t>
            </a:r>
            <a:r>
              <a:rPr lang="en-US" altLang="zh-CN" dirty="0"/>
              <a:t>0.50</a:t>
            </a:r>
            <a:endParaRPr lang="zh-CN" altLang="zh-CN" dirty="0"/>
          </a:p>
        </p:txBody>
      </p:sp>
      <p:sp>
        <p:nvSpPr>
          <p:cNvPr id="7" name="矩形 6"/>
          <p:cNvSpPr/>
          <p:nvPr/>
        </p:nvSpPr>
        <p:spPr>
          <a:xfrm>
            <a:off x="263352" y="5036983"/>
            <a:ext cx="10942264" cy="1446550"/>
          </a:xfrm>
          <a:prstGeom prst="rect">
            <a:avLst/>
          </a:prstGeom>
        </p:spPr>
        <p:txBody>
          <a:bodyPr wrap="square">
            <a:spAutoFit/>
          </a:bodyPr>
          <a:lstStyle/>
          <a:p>
            <a:pPr algn="l">
              <a:lnSpc>
                <a:spcPct val="110000"/>
              </a:lnSpc>
            </a:pPr>
            <a:r>
              <a:rPr lang="en-US" altLang="zh-CN" sz="2000" dirty="0"/>
              <a:t>hl</a:t>
            </a:r>
            <a:r>
              <a:rPr lang="zh-CN" altLang="zh-CN" sz="2000" dirty="0"/>
              <a:t>是通过</a:t>
            </a:r>
            <a:r>
              <a:rPr lang="en-US" altLang="zh-CN" sz="2000" dirty="0"/>
              <a:t>input()</a:t>
            </a:r>
            <a:r>
              <a:rPr lang="zh-CN" altLang="zh-CN" sz="2000" dirty="0"/>
              <a:t>函数得到的字符串（用</a:t>
            </a:r>
            <a:r>
              <a:rPr lang="en-US" altLang="zh-CN" sz="2000" dirty="0"/>
              <a:t>"</a:t>
            </a:r>
            <a:r>
              <a:rPr lang="zh-CN" altLang="zh-CN" sz="2000" dirty="0"/>
              <a:t>，</a:t>
            </a:r>
            <a:r>
              <a:rPr lang="en-US" altLang="zh-CN" sz="2000" dirty="0"/>
              <a:t>"</a:t>
            </a:r>
            <a:r>
              <a:rPr lang="zh-CN" altLang="zh-CN" sz="2000" dirty="0"/>
              <a:t>分隔的最高价和最低价，如</a:t>
            </a:r>
            <a:r>
              <a:rPr lang="en-US" altLang="zh-CN" sz="2000" dirty="0"/>
              <a:t>"15.55,15.05"</a:t>
            </a:r>
            <a:r>
              <a:rPr lang="zh-CN" altLang="zh-CN" sz="2000" dirty="0"/>
              <a:t>），然后通过字符串的</a:t>
            </a:r>
            <a:r>
              <a:rPr lang="en-US" altLang="zh-CN" sz="2000" dirty="0"/>
              <a:t>split(',')</a:t>
            </a:r>
            <a:r>
              <a:rPr lang="zh-CN" altLang="zh-CN" sz="2000" dirty="0"/>
              <a:t>方法得到元素为数字字符串的列表（如</a:t>
            </a:r>
            <a:r>
              <a:rPr lang="en-US" altLang="zh-CN" sz="2000" dirty="0"/>
              <a:t>['15.55', '15.05']</a:t>
            </a:r>
            <a:r>
              <a:rPr lang="zh-CN" altLang="zh-CN" sz="2000" dirty="0"/>
              <a:t>），再通过</a:t>
            </a:r>
            <a:r>
              <a:rPr lang="en-US" altLang="zh-CN" sz="2000" dirty="0"/>
              <a:t>map()</a:t>
            </a:r>
            <a:r>
              <a:rPr lang="zh-CN" altLang="zh-CN" sz="2000" dirty="0"/>
              <a:t>函数将</a:t>
            </a:r>
            <a:r>
              <a:rPr lang="en-US" altLang="zh-CN" sz="2000" dirty="0"/>
              <a:t>float()</a:t>
            </a:r>
            <a:r>
              <a:rPr lang="zh-CN" altLang="zh-CN" sz="2000" dirty="0"/>
              <a:t>函数作用于该列表，得到包含若干浮点值的</a:t>
            </a:r>
            <a:r>
              <a:rPr lang="en-US" altLang="zh-CN" sz="2000" dirty="0"/>
              <a:t>map</a:t>
            </a:r>
            <a:r>
              <a:rPr lang="zh-CN" altLang="zh-CN" sz="2000" dirty="0"/>
              <a:t>对象，再通过对</a:t>
            </a:r>
            <a:r>
              <a:rPr lang="en-US" altLang="zh-CN" sz="2000" dirty="0"/>
              <a:t>map</a:t>
            </a:r>
            <a:r>
              <a:rPr lang="zh-CN" altLang="zh-CN" sz="2000" dirty="0"/>
              <a:t>对象进行序列解包将浮点数（如</a:t>
            </a:r>
            <a:r>
              <a:rPr lang="en-US" altLang="zh-CN" sz="2000" dirty="0"/>
              <a:t>15.55</a:t>
            </a:r>
            <a:r>
              <a:rPr lang="zh-CN" altLang="zh-CN" sz="2000" dirty="0"/>
              <a:t>和</a:t>
            </a:r>
            <a:r>
              <a:rPr lang="en-US" altLang="zh-CN" sz="2000" dirty="0"/>
              <a:t>15.05</a:t>
            </a:r>
            <a:r>
              <a:rPr lang="zh-CN" altLang="zh-CN" sz="2000" dirty="0"/>
              <a:t>）分别赋给</a:t>
            </a:r>
            <a:r>
              <a:rPr lang="en-US" altLang="zh-CN" sz="2000" dirty="0"/>
              <a:t>highest</a:t>
            </a:r>
            <a:r>
              <a:rPr lang="zh-CN" altLang="zh-CN" sz="2000" dirty="0"/>
              <a:t>和</a:t>
            </a:r>
            <a:r>
              <a:rPr lang="en-US" altLang="zh-CN" sz="2000" dirty="0"/>
              <a:t>lower</a:t>
            </a:r>
            <a:r>
              <a:rPr lang="zh-CN" altLang="zh-CN" sz="2000" dirty="0"/>
              <a:t>，最后通过公式计算差值</a:t>
            </a:r>
            <a:r>
              <a:rPr lang="en-US" altLang="zh-CN" sz="2000" dirty="0"/>
              <a:t>diff</a:t>
            </a:r>
            <a:r>
              <a:rPr lang="zh-CN" altLang="zh-CN" sz="2000" dirty="0"/>
              <a:t>。</a:t>
            </a:r>
            <a:endParaRPr lang="zh-CN" altLang="en-US" sz="2000" dirty="0"/>
          </a:p>
        </p:txBody>
      </p:sp>
    </p:spTree>
    <p:extLst>
      <p:ext uri="{BB962C8B-B14F-4D97-AF65-F5344CB8AC3E}">
        <p14:creationId xmlns:p14="http://schemas.microsoft.com/office/powerpoint/2010/main" val="1513929797"/>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2-4</a:t>
            </a:r>
            <a:r>
              <a:rPr lang="zh-CN" altLang="zh-CN" dirty="0"/>
              <a: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zh-CN" dirty="0"/>
                  <a:t>【例</a:t>
                </a:r>
                <a:r>
                  <a:rPr lang="en-US" altLang="zh-CN" dirty="0"/>
                  <a:t>2-4</a:t>
                </a:r>
                <a:r>
                  <a:rPr lang="zh-CN" altLang="zh-CN" dirty="0"/>
                  <a:t>】请编写一个程序，能接受用户输入的一个复数的实部和虚部，输出其复数表示形式，以及其模。</a:t>
                </a:r>
                <a:endParaRPr lang="en-US" altLang="zh-CN" dirty="0"/>
              </a:p>
              <a:p>
                <a:r>
                  <a:rPr lang="zh-CN" altLang="zh-CN" dirty="0"/>
                  <a:t>分析：</a:t>
                </a:r>
              </a:p>
              <a:p>
                <a:pPr lvl="1"/>
                <a:r>
                  <a:rPr lang="zh-CN" altLang="zh-CN" dirty="0"/>
                  <a:t>从键盘接受输入；</a:t>
                </a:r>
              </a:p>
              <a:p>
                <a:pPr lvl="1"/>
                <a:r>
                  <a:rPr lang="zh-CN" altLang="zh-CN" dirty="0"/>
                  <a:t>计算模：设复数</a:t>
                </a:r>
                <a:r>
                  <a:rPr lang="en-US" altLang="zh-CN" dirty="0"/>
                  <a:t>z=</a:t>
                </a:r>
                <a:r>
                  <a:rPr lang="en-US" altLang="zh-CN" dirty="0" err="1"/>
                  <a:t>a+bi</a:t>
                </a:r>
                <a:r>
                  <a:rPr lang="en-US" altLang="zh-CN" dirty="0"/>
                  <a:t>(</a:t>
                </a:r>
                <a:r>
                  <a:rPr lang="en-US" altLang="zh-CN" dirty="0" err="1"/>
                  <a:t>a,b</a:t>
                </a:r>
                <a:r>
                  <a:rPr lang="zh-CN" altLang="zh-CN" dirty="0"/>
                  <a:t>∈</a:t>
                </a:r>
                <a:r>
                  <a:rPr lang="en-US" altLang="zh-CN" dirty="0"/>
                  <a:t>R)</a:t>
                </a:r>
                <a:r>
                  <a:rPr lang="zh-CN" altLang="zh-CN" dirty="0"/>
                  <a:t>，则复数</a:t>
                </a:r>
                <a:r>
                  <a:rPr lang="en-US" altLang="zh-CN" dirty="0"/>
                  <a:t>z</a:t>
                </a:r>
                <a:r>
                  <a:rPr lang="zh-CN" altLang="zh-CN" dirty="0"/>
                  <a:t>的模</a:t>
                </a:r>
                <a14:m>
                  <m:oMath xmlns:m="http://schemas.openxmlformats.org/officeDocument/2006/math">
                    <m:d>
                      <m:dPr>
                        <m:begChr m:val="|"/>
                        <m:endChr m:val="|"/>
                        <m:ctrlPr>
                          <a:rPr lang="zh-CN" altLang="zh-CN" i="1">
                            <a:latin typeface="Cambria Math" panose="02040503050406030204" pitchFamily="18" charset="0"/>
                          </a:rPr>
                        </m:ctrlPr>
                      </m:dPr>
                      <m:e>
                        <m:r>
                          <m:rPr>
                            <m:sty m:val="p"/>
                          </m:rPr>
                          <a:rPr lang="en-US" altLang="zh-CN">
                            <a:latin typeface="Cambria Math" panose="02040503050406030204" pitchFamily="18" charset="0"/>
                          </a:rPr>
                          <m:t>z</m:t>
                        </m:r>
                      </m:e>
                    </m:d>
                    <m:r>
                      <a:rPr lang="en-US" altLang="zh-CN">
                        <a:latin typeface="Cambria Math" panose="02040503050406030204" pitchFamily="18" charset="0"/>
                      </a:rPr>
                      <m:t>=</m:t>
                    </m:r>
                    <m:rad>
                      <m:radPr>
                        <m:degHide m:val="on"/>
                        <m:ctrlPr>
                          <a:rPr lang="zh-CN" altLang="zh-CN" i="1">
                            <a:latin typeface="Cambria Math" panose="02040503050406030204" pitchFamily="18" charset="0"/>
                          </a:rPr>
                        </m:ctrlPr>
                      </m:radPr>
                      <m:deg/>
                      <m:e>
                        <m:sSup>
                          <m:sSupPr>
                            <m:ctrlPr>
                              <a:rPr lang="zh-CN" altLang="zh-CN" i="1">
                                <a:latin typeface="Cambria Math" panose="02040503050406030204" pitchFamily="18" charset="0"/>
                              </a:rPr>
                            </m:ctrlPr>
                          </m:sSupPr>
                          <m:e>
                            <m:r>
                              <m:rPr>
                                <m:sty m:val="p"/>
                              </m:rPr>
                              <a:rPr lang="en-US" altLang="zh-CN">
                                <a:latin typeface="Cambria Math" panose="02040503050406030204" pitchFamily="18" charset="0"/>
                              </a:rPr>
                              <m:t>a</m:t>
                            </m:r>
                          </m:e>
                          <m:sup>
                            <m:r>
                              <a:rPr lang="en-US" altLang="zh-CN">
                                <a:latin typeface="Cambria Math" panose="02040503050406030204" pitchFamily="18" charset="0"/>
                              </a:rPr>
                              <m:t>2</m:t>
                            </m:r>
                          </m:sup>
                        </m:sSup>
                        <m:r>
                          <a:rPr lang="en-US" altLang="zh-CN">
                            <a:latin typeface="Cambria Math" panose="02040503050406030204" pitchFamily="18" charset="0"/>
                          </a:rPr>
                          <m:t>+</m:t>
                        </m:r>
                        <m:sSup>
                          <m:sSupPr>
                            <m:ctrlPr>
                              <a:rPr lang="zh-CN" altLang="zh-CN" i="1">
                                <a:latin typeface="Cambria Math" panose="02040503050406030204" pitchFamily="18" charset="0"/>
                              </a:rPr>
                            </m:ctrlPr>
                          </m:sSupPr>
                          <m:e>
                            <m:r>
                              <m:rPr>
                                <m:sty m:val="p"/>
                              </m:rPr>
                              <a:rPr lang="en-US" altLang="zh-CN">
                                <a:latin typeface="Cambria Math" panose="02040503050406030204" pitchFamily="18" charset="0"/>
                              </a:rPr>
                              <m:t>b</m:t>
                            </m:r>
                          </m:e>
                          <m:sup>
                            <m:r>
                              <a:rPr lang="en-US" altLang="zh-CN">
                                <a:latin typeface="Cambria Math" panose="02040503050406030204" pitchFamily="18" charset="0"/>
                              </a:rPr>
                              <m:t>2</m:t>
                            </m:r>
                          </m:sup>
                        </m:sSup>
                      </m:e>
                    </m:rad>
                  </m:oMath>
                </a14:m>
                <a:r>
                  <a:rPr lang="zh-CN" altLang="zh-CN" dirty="0"/>
                  <a:t>，它的几何意义是复平面上一点</a:t>
                </a:r>
                <a:r>
                  <a:rPr lang="en-US" altLang="zh-CN" dirty="0"/>
                  <a:t>(</a:t>
                </a:r>
                <a:r>
                  <a:rPr lang="en-US" altLang="zh-CN" dirty="0" err="1"/>
                  <a:t>a,b</a:t>
                </a:r>
                <a:r>
                  <a:rPr lang="en-US" altLang="zh-CN" dirty="0"/>
                  <a:t>)</a:t>
                </a:r>
                <a:r>
                  <a:rPr lang="zh-CN" altLang="zh-CN" dirty="0"/>
                  <a:t>到原点的距离。</a:t>
                </a:r>
              </a:p>
              <a:p>
                <a:pPr lvl="1"/>
                <a:r>
                  <a:rPr lang="zh-CN" altLang="zh-CN" dirty="0"/>
                  <a:t>输出复数表示形式和模。</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794" t="-1370" r="-14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5955078"/>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zh-CN" dirty="0"/>
              <a:t>【例</a:t>
            </a:r>
            <a:r>
              <a:rPr lang="en-US" altLang="zh-CN" dirty="0"/>
              <a:t>2-4</a:t>
            </a:r>
            <a:r>
              <a:rPr lang="zh-CN" altLang="zh-CN" dirty="0"/>
              <a:t>】</a:t>
            </a:r>
            <a:endParaRPr lang="zh-CN" altLang="en-US" dirty="0"/>
          </a:p>
        </p:txBody>
      </p:sp>
      <p:sp>
        <p:nvSpPr>
          <p:cNvPr id="5" name="矩形 4"/>
          <p:cNvSpPr/>
          <p:nvPr/>
        </p:nvSpPr>
        <p:spPr>
          <a:xfrm>
            <a:off x="482328" y="1340768"/>
            <a:ext cx="1454244" cy="369332"/>
          </a:xfrm>
          <a:prstGeom prst="rect">
            <a:avLst/>
          </a:prstGeom>
        </p:spPr>
        <p:txBody>
          <a:bodyPr wrap="none">
            <a:spAutoFit/>
          </a:bodyPr>
          <a:lstStyle/>
          <a:p>
            <a:r>
              <a:rPr lang="zh-CN" altLang="zh-CN" sz="1800" dirty="0"/>
              <a:t>第</a:t>
            </a:r>
            <a:r>
              <a:rPr lang="en-US" altLang="zh-CN" sz="1800" dirty="0"/>
              <a:t>1</a:t>
            </a:r>
            <a:r>
              <a:rPr lang="zh-CN" altLang="zh-CN" sz="1800" dirty="0"/>
              <a:t>种方法：</a:t>
            </a:r>
            <a:endParaRPr lang="zh-CN" altLang="en-US" sz="1800" dirty="0"/>
          </a:p>
        </p:txBody>
      </p:sp>
      <p:sp>
        <p:nvSpPr>
          <p:cNvPr id="6" name="矩形 5"/>
          <p:cNvSpPr/>
          <p:nvPr/>
        </p:nvSpPr>
        <p:spPr>
          <a:xfrm>
            <a:off x="440998" y="1790814"/>
            <a:ext cx="5366970" cy="2862322"/>
          </a:xfrm>
          <a:prstGeom prst="rect">
            <a:avLst/>
          </a:prstGeom>
          <a:ln>
            <a:solidFill>
              <a:srgbClr val="00B050"/>
            </a:solidFill>
          </a:ln>
        </p:spPr>
        <p:txBody>
          <a:bodyPr wrap="square">
            <a:spAutoFit/>
          </a:bodyPr>
          <a:lstStyle/>
          <a:p>
            <a:pPr algn="l"/>
            <a:r>
              <a:rPr lang="en-US" altLang="zh-CN" sz="1800" dirty="0"/>
              <a:t>#example2_4_1.py</a:t>
            </a:r>
            <a:endParaRPr lang="zh-CN" altLang="zh-CN" sz="1800" dirty="0"/>
          </a:p>
          <a:p>
            <a:pPr algn="l"/>
            <a:r>
              <a:rPr lang="en-US" altLang="zh-CN" sz="1800" dirty="0"/>
              <a:t>#coding=utf-8</a:t>
            </a:r>
            <a:endParaRPr lang="zh-CN" altLang="zh-CN" sz="1800" dirty="0"/>
          </a:p>
          <a:p>
            <a:pPr algn="l"/>
            <a:r>
              <a:rPr lang="en-US" altLang="zh-CN" sz="1800" dirty="0"/>
              <a:t>import math</a:t>
            </a:r>
            <a:endParaRPr lang="zh-CN" altLang="zh-CN" sz="1800" dirty="0"/>
          </a:p>
          <a:p>
            <a:pPr algn="l"/>
            <a:r>
              <a:rPr lang="en-US" altLang="zh-CN" sz="1800" dirty="0"/>
              <a:t>a=input("</a:t>
            </a:r>
            <a:r>
              <a:rPr lang="zh-CN" altLang="zh-CN" sz="1800" dirty="0"/>
              <a:t>请输入复数的实部：</a:t>
            </a:r>
            <a:r>
              <a:rPr lang="en-US" altLang="zh-CN" sz="1800" dirty="0"/>
              <a:t>")</a:t>
            </a:r>
            <a:endParaRPr lang="zh-CN" altLang="zh-CN" sz="1800" dirty="0"/>
          </a:p>
          <a:p>
            <a:pPr algn="l"/>
            <a:r>
              <a:rPr lang="en-US" altLang="zh-CN" sz="1800" dirty="0"/>
              <a:t>b=input("</a:t>
            </a:r>
            <a:r>
              <a:rPr lang="zh-CN" altLang="zh-CN" sz="1800" dirty="0"/>
              <a:t>请输入复数的虚部：</a:t>
            </a:r>
            <a:r>
              <a:rPr lang="en-US" altLang="zh-CN" sz="1800" dirty="0"/>
              <a:t>")</a:t>
            </a:r>
            <a:endParaRPr lang="zh-CN" altLang="zh-CN" sz="1800" dirty="0"/>
          </a:p>
          <a:p>
            <a:pPr algn="l"/>
            <a:r>
              <a:rPr lang="en-US" altLang="zh-CN" sz="1800" dirty="0"/>
              <a:t>c=</a:t>
            </a:r>
            <a:r>
              <a:rPr lang="en-US" altLang="zh-CN" sz="1800" dirty="0" err="1"/>
              <a:t>math.sqrt</a:t>
            </a:r>
            <a:r>
              <a:rPr lang="en-US" altLang="zh-CN" sz="1800" dirty="0"/>
              <a:t>(float(a)**2+float(b)**2)</a:t>
            </a:r>
            <a:endParaRPr lang="zh-CN" altLang="zh-CN" sz="1800" dirty="0"/>
          </a:p>
          <a:p>
            <a:pPr algn="l"/>
            <a:r>
              <a:rPr lang="en-US" altLang="zh-CN" sz="1800" dirty="0"/>
              <a:t>print("</a:t>
            </a:r>
            <a:r>
              <a:rPr lang="zh-CN" altLang="zh-CN" sz="1800" dirty="0"/>
              <a:t>输入的复数为：</a:t>
            </a:r>
            <a:r>
              <a:rPr lang="en-US" altLang="zh-CN" sz="1800" dirty="0"/>
              <a:t>"+a+"+"+</a:t>
            </a:r>
            <a:r>
              <a:rPr lang="en-US" altLang="zh-CN" sz="1800" dirty="0" err="1"/>
              <a:t>b+"j</a:t>
            </a:r>
            <a:r>
              <a:rPr lang="en-US" altLang="zh-CN" sz="1800" dirty="0"/>
              <a:t>",",</a:t>
            </a:r>
            <a:r>
              <a:rPr lang="zh-CN" altLang="zh-CN" sz="1800" dirty="0"/>
              <a:t>模为</a:t>
            </a:r>
            <a:r>
              <a:rPr lang="en-US" altLang="zh-CN" sz="1800" dirty="0"/>
              <a:t>"+</a:t>
            </a:r>
            <a:r>
              <a:rPr lang="en-US" altLang="zh-CN" sz="1800" dirty="0" err="1"/>
              <a:t>str</a:t>
            </a:r>
            <a:r>
              <a:rPr lang="en-US" altLang="zh-CN" sz="1800" dirty="0"/>
              <a:t>(c))</a:t>
            </a:r>
            <a:endParaRPr lang="zh-CN" altLang="en-US" sz="1800" dirty="0"/>
          </a:p>
        </p:txBody>
      </p:sp>
      <p:sp>
        <p:nvSpPr>
          <p:cNvPr id="7" name="矩形 6"/>
          <p:cNvSpPr/>
          <p:nvPr/>
        </p:nvSpPr>
        <p:spPr>
          <a:xfrm>
            <a:off x="6132488" y="1381361"/>
            <a:ext cx="1800494" cy="369332"/>
          </a:xfrm>
          <a:prstGeom prst="rect">
            <a:avLst/>
          </a:prstGeom>
        </p:spPr>
        <p:txBody>
          <a:bodyPr wrap="none">
            <a:spAutoFit/>
          </a:bodyPr>
          <a:lstStyle/>
          <a:p>
            <a:r>
              <a:rPr lang="zh-CN" altLang="zh-CN" sz="1800" dirty="0"/>
              <a:t>程序运行结果：</a:t>
            </a:r>
            <a:endParaRPr lang="zh-CN" altLang="en-US" sz="1800" dirty="0"/>
          </a:p>
        </p:txBody>
      </p:sp>
      <p:sp>
        <p:nvSpPr>
          <p:cNvPr id="8" name="矩形 7"/>
          <p:cNvSpPr/>
          <p:nvPr/>
        </p:nvSpPr>
        <p:spPr>
          <a:xfrm>
            <a:off x="5951984" y="1828562"/>
            <a:ext cx="5832648" cy="1815882"/>
          </a:xfrm>
          <a:prstGeom prst="rect">
            <a:avLst/>
          </a:prstGeom>
        </p:spPr>
        <p:txBody>
          <a:bodyPr wrap="square">
            <a:spAutoFit/>
          </a:bodyPr>
          <a:lstStyle/>
          <a:p>
            <a:pPr algn="l"/>
            <a:r>
              <a:rPr lang="en-US" altLang="zh-CN" sz="1600" dirty="0"/>
              <a:t>&gt;&gt;&gt; </a:t>
            </a:r>
            <a:endParaRPr lang="zh-CN" altLang="zh-CN" sz="1600" dirty="0"/>
          </a:p>
          <a:p>
            <a:pPr algn="l"/>
            <a:r>
              <a:rPr lang="en-US" altLang="zh-CN" sz="1600" dirty="0"/>
              <a:t>============ RESTART: G:\ example2_4_1.py ============</a:t>
            </a:r>
            <a:endParaRPr lang="zh-CN" altLang="zh-CN" sz="1600" dirty="0"/>
          </a:p>
          <a:p>
            <a:pPr algn="l"/>
            <a:r>
              <a:rPr lang="zh-CN" altLang="zh-CN" sz="1600" dirty="0"/>
              <a:t>请输入复数的实部：</a:t>
            </a:r>
            <a:r>
              <a:rPr lang="en-US" altLang="zh-CN" sz="1600" dirty="0"/>
              <a:t>3.5</a:t>
            </a:r>
            <a:endParaRPr lang="zh-CN" altLang="zh-CN" sz="1600" dirty="0"/>
          </a:p>
          <a:p>
            <a:pPr algn="l"/>
            <a:r>
              <a:rPr lang="zh-CN" altLang="zh-CN" sz="1600" dirty="0"/>
              <a:t>请输入复数的虚部：</a:t>
            </a:r>
            <a:r>
              <a:rPr lang="en-US" altLang="zh-CN" sz="1600" dirty="0"/>
              <a:t>6.7</a:t>
            </a:r>
            <a:endParaRPr lang="zh-CN" altLang="zh-CN" sz="1600" dirty="0"/>
          </a:p>
          <a:p>
            <a:pPr algn="l"/>
            <a:r>
              <a:rPr lang="zh-CN" altLang="zh-CN" sz="1600" dirty="0"/>
              <a:t>输入的复数为：</a:t>
            </a:r>
            <a:r>
              <a:rPr lang="en-US" altLang="zh-CN" sz="1600" dirty="0"/>
              <a:t>3.5+6.7j ,</a:t>
            </a:r>
            <a:r>
              <a:rPr lang="zh-CN" altLang="zh-CN" sz="1600" dirty="0"/>
              <a:t>模为</a:t>
            </a:r>
            <a:r>
              <a:rPr lang="en-US" altLang="zh-CN" sz="1600" dirty="0"/>
              <a:t>7.559100475585703</a:t>
            </a:r>
            <a:endParaRPr lang="zh-CN" altLang="en-US" sz="1600" dirty="0"/>
          </a:p>
        </p:txBody>
      </p:sp>
      <p:sp>
        <p:nvSpPr>
          <p:cNvPr id="9" name="矩形 8"/>
          <p:cNvSpPr/>
          <p:nvPr/>
        </p:nvSpPr>
        <p:spPr>
          <a:xfrm>
            <a:off x="495720" y="4941168"/>
            <a:ext cx="10352808" cy="978729"/>
          </a:xfrm>
          <a:prstGeom prst="rect">
            <a:avLst/>
          </a:prstGeom>
        </p:spPr>
        <p:txBody>
          <a:bodyPr wrap="square">
            <a:spAutoFit/>
          </a:bodyPr>
          <a:lstStyle/>
          <a:p>
            <a:pPr algn="l">
              <a:lnSpc>
                <a:spcPct val="120000"/>
              </a:lnSpc>
            </a:pPr>
            <a:r>
              <a:rPr lang="en-US" altLang="zh-CN" sz="2400" dirty="0"/>
              <a:t>a</a:t>
            </a:r>
            <a:r>
              <a:rPr lang="zh-CN" altLang="zh-CN" sz="2400" dirty="0"/>
              <a:t>和</a:t>
            </a:r>
            <a:r>
              <a:rPr lang="en-US" altLang="zh-CN" sz="2400" dirty="0"/>
              <a:t>b</a:t>
            </a:r>
            <a:r>
              <a:rPr lang="zh-CN" altLang="zh-CN" sz="2400" dirty="0"/>
              <a:t>都通过</a:t>
            </a:r>
            <a:r>
              <a:rPr lang="en-US" altLang="zh-CN" sz="2400" dirty="0"/>
              <a:t>input()</a:t>
            </a:r>
            <a:r>
              <a:rPr lang="zh-CN" altLang="zh-CN" sz="2400" dirty="0"/>
              <a:t>函数得到字符串，然后在计算模</a:t>
            </a:r>
            <a:r>
              <a:rPr lang="en-US" altLang="zh-CN" sz="2400" dirty="0"/>
              <a:t>c</a:t>
            </a:r>
            <a:r>
              <a:rPr lang="zh-CN" altLang="zh-CN" sz="2400" dirty="0"/>
              <a:t>的时候，通过</a:t>
            </a:r>
            <a:r>
              <a:rPr lang="en-US" altLang="zh-CN" sz="2400" dirty="0"/>
              <a:t>float()</a:t>
            </a:r>
            <a:r>
              <a:rPr lang="zh-CN" altLang="zh-CN" sz="2400" dirty="0"/>
              <a:t>函数将</a:t>
            </a:r>
            <a:r>
              <a:rPr lang="en-US" altLang="zh-CN" sz="2400" dirty="0"/>
              <a:t>a</a:t>
            </a:r>
            <a:r>
              <a:rPr lang="zh-CN" altLang="zh-CN" sz="2400" dirty="0"/>
              <a:t>和</a:t>
            </a:r>
            <a:r>
              <a:rPr lang="en-US" altLang="zh-CN" sz="2400" dirty="0"/>
              <a:t>b</a:t>
            </a:r>
            <a:r>
              <a:rPr lang="zh-CN" altLang="zh-CN" sz="2400" dirty="0"/>
              <a:t>都转换为浮点数再计算。</a:t>
            </a:r>
            <a:endParaRPr lang="zh-CN" altLang="en-US" sz="2400" dirty="0"/>
          </a:p>
        </p:txBody>
      </p:sp>
    </p:spTree>
    <p:extLst>
      <p:ext uri="{BB962C8B-B14F-4D97-AF65-F5344CB8AC3E}">
        <p14:creationId xmlns:p14="http://schemas.microsoft.com/office/powerpoint/2010/main" val="57532203"/>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zh-CN" dirty="0"/>
              <a:t>【例</a:t>
            </a:r>
            <a:r>
              <a:rPr lang="en-US" altLang="zh-CN" dirty="0"/>
              <a:t>2-4</a:t>
            </a:r>
            <a:r>
              <a:rPr lang="zh-CN" altLang="zh-CN" dirty="0"/>
              <a:t>】</a:t>
            </a:r>
            <a:endParaRPr lang="zh-CN" altLang="en-US" dirty="0"/>
          </a:p>
        </p:txBody>
      </p:sp>
      <p:sp>
        <p:nvSpPr>
          <p:cNvPr id="5" name="矩形 4"/>
          <p:cNvSpPr/>
          <p:nvPr/>
        </p:nvSpPr>
        <p:spPr>
          <a:xfrm>
            <a:off x="398283" y="1139926"/>
            <a:ext cx="1454244" cy="369332"/>
          </a:xfrm>
          <a:prstGeom prst="rect">
            <a:avLst/>
          </a:prstGeom>
        </p:spPr>
        <p:txBody>
          <a:bodyPr wrap="none">
            <a:spAutoFit/>
          </a:bodyPr>
          <a:lstStyle/>
          <a:p>
            <a:r>
              <a:rPr lang="zh-CN" altLang="zh-CN" sz="1800" dirty="0"/>
              <a:t>第</a:t>
            </a:r>
            <a:r>
              <a:rPr lang="en-US" altLang="zh-CN" sz="1800" dirty="0"/>
              <a:t>2</a:t>
            </a:r>
            <a:r>
              <a:rPr lang="zh-CN" altLang="zh-CN" sz="1800" dirty="0"/>
              <a:t>种方法：</a:t>
            </a:r>
            <a:endParaRPr lang="zh-CN" altLang="en-US" sz="1800" dirty="0"/>
          </a:p>
        </p:txBody>
      </p:sp>
      <p:sp>
        <p:nvSpPr>
          <p:cNvPr id="6" name="矩形 5"/>
          <p:cNvSpPr/>
          <p:nvPr/>
        </p:nvSpPr>
        <p:spPr>
          <a:xfrm>
            <a:off x="369440" y="1509260"/>
            <a:ext cx="6230616" cy="2646878"/>
          </a:xfrm>
          <a:prstGeom prst="rect">
            <a:avLst/>
          </a:prstGeom>
          <a:ln>
            <a:solidFill>
              <a:srgbClr val="00B050"/>
            </a:solidFill>
          </a:ln>
        </p:spPr>
        <p:txBody>
          <a:bodyPr wrap="square">
            <a:spAutoFit/>
          </a:bodyPr>
          <a:lstStyle/>
          <a:p>
            <a:pPr algn="l">
              <a:spcBef>
                <a:spcPts val="800"/>
              </a:spcBef>
            </a:pPr>
            <a:r>
              <a:rPr lang="en-US" altLang="zh-CN" sz="1800" dirty="0"/>
              <a:t>#example2_4_2.py</a:t>
            </a:r>
            <a:endParaRPr lang="zh-CN" altLang="zh-CN" sz="1800" dirty="0"/>
          </a:p>
          <a:p>
            <a:pPr algn="l">
              <a:spcBef>
                <a:spcPts val="800"/>
              </a:spcBef>
            </a:pPr>
            <a:r>
              <a:rPr lang="en-US" altLang="zh-CN" sz="1800" dirty="0"/>
              <a:t>#coding=utf-8</a:t>
            </a:r>
            <a:endParaRPr lang="zh-CN" altLang="zh-CN" sz="1800" dirty="0"/>
          </a:p>
          <a:p>
            <a:pPr algn="l">
              <a:spcBef>
                <a:spcPts val="800"/>
              </a:spcBef>
            </a:pPr>
            <a:r>
              <a:rPr lang="en-US" altLang="zh-CN" sz="1800" dirty="0"/>
              <a:t>import math</a:t>
            </a:r>
            <a:endParaRPr lang="zh-CN" altLang="zh-CN" sz="1800" dirty="0"/>
          </a:p>
          <a:p>
            <a:pPr algn="l">
              <a:spcBef>
                <a:spcPts val="800"/>
              </a:spcBef>
            </a:pPr>
            <a:r>
              <a:rPr lang="en-US" altLang="zh-CN" sz="1800" dirty="0"/>
              <a:t>x=input("</a:t>
            </a:r>
            <a:r>
              <a:rPr lang="zh-CN" altLang="zh-CN" sz="1800" dirty="0"/>
              <a:t>请输入复数的实部和虚部：</a:t>
            </a:r>
            <a:r>
              <a:rPr lang="en-US" altLang="zh-CN" sz="1800" dirty="0"/>
              <a:t>")</a:t>
            </a:r>
            <a:endParaRPr lang="zh-CN" altLang="zh-CN" sz="1800" dirty="0"/>
          </a:p>
          <a:p>
            <a:pPr algn="l">
              <a:spcBef>
                <a:spcPts val="800"/>
              </a:spcBef>
            </a:pPr>
            <a:r>
              <a:rPr lang="en-US" altLang="zh-CN" sz="1800" dirty="0" err="1"/>
              <a:t>a,b</a:t>
            </a:r>
            <a:r>
              <a:rPr lang="en-US" altLang="zh-CN" sz="1800" dirty="0"/>
              <a:t>=map(</a:t>
            </a:r>
            <a:r>
              <a:rPr lang="en-US" altLang="zh-CN" sz="1800" dirty="0" err="1"/>
              <a:t>float,x.split</a:t>
            </a:r>
            <a:r>
              <a:rPr lang="en-US" altLang="zh-CN" sz="1800" dirty="0"/>
              <a:t>())</a:t>
            </a:r>
            <a:endParaRPr lang="zh-CN" altLang="zh-CN" sz="1800" dirty="0"/>
          </a:p>
          <a:p>
            <a:pPr algn="l">
              <a:spcBef>
                <a:spcPts val="800"/>
              </a:spcBef>
            </a:pPr>
            <a:r>
              <a:rPr lang="en-US" altLang="zh-CN" sz="1800" dirty="0"/>
              <a:t>c=</a:t>
            </a:r>
            <a:r>
              <a:rPr lang="en-US" altLang="zh-CN" sz="1800" dirty="0" err="1"/>
              <a:t>math.sqrt</a:t>
            </a:r>
            <a:r>
              <a:rPr lang="en-US" altLang="zh-CN" sz="1800" dirty="0"/>
              <a:t>(a**2+b**2)</a:t>
            </a:r>
            <a:endParaRPr lang="zh-CN" altLang="zh-CN" sz="1800" dirty="0"/>
          </a:p>
          <a:p>
            <a:pPr algn="l">
              <a:spcBef>
                <a:spcPts val="800"/>
              </a:spcBef>
            </a:pPr>
            <a:r>
              <a:rPr lang="en-US" altLang="zh-CN" sz="1800" dirty="0"/>
              <a:t>print("</a:t>
            </a:r>
            <a:r>
              <a:rPr lang="zh-CN" altLang="zh-CN" sz="1800" dirty="0"/>
              <a:t>输入的复数为：</a:t>
            </a:r>
            <a:r>
              <a:rPr lang="en-US" altLang="zh-CN" sz="1800" dirty="0"/>
              <a:t>"+</a:t>
            </a:r>
            <a:r>
              <a:rPr lang="en-US" altLang="zh-CN" sz="1800" dirty="0" err="1"/>
              <a:t>str</a:t>
            </a:r>
            <a:r>
              <a:rPr lang="en-US" altLang="zh-CN" sz="1800" dirty="0"/>
              <a:t>(a)+"+"+</a:t>
            </a:r>
            <a:r>
              <a:rPr lang="en-US" altLang="zh-CN" sz="1800" dirty="0" err="1"/>
              <a:t>str</a:t>
            </a:r>
            <a:r>
              <a:rPr lang="en-US" altLang="zh-CN" sz="1800" dirty="0"/>
              <a:t>(b)+"j",",</a:t>
            </a:r>
            <a:r>
              <a:rPr lang="zh-CN" altLang="zh-CN" sz="1800" dirty="0"/>
              <a:t>模为</a:t>
            </a:r>
            <a:r>
              <a:rPr lang="en-US" altLang="zh-CN" sz="1800" dirty="0"/>
              <a:t>"+</a:t>
            </a:r>
            <a:r>
              <a:rPr lang="en-US" altLang="zh-CN" sz="1800" dirty="0" err="1"/>
              <a:t>str</a:t>
            </a:r>
            <a:r>
              <a:rPr lang="en-US" altLang="zh-CN" sz="1800" dirty="0"/>
              <a:t>(c))</a:t>
            </a:r>
            <a:endParaRPr lang="zh-CN" altLang="en-US" sz="1800" dirty="0"/>
          </a:p>
        </p:txBody>
      </p:sp>
      <p:sp>
        <p:nvSpPr>
          <p:cNvPr id="7" name="矩形 6"/>
          <p:cNvSpPr/>
          <p:nvPr/>
        </p:nvSpPr>
        <p:spPr>
          <a:xfrm>
            <a:off x="6744072" y="1686820"/>
            <a:ext cx="1800494" cy="369332"/>
          </a:xfrm>
          <a:prstGeom prst="rect">
            <a:avLst/>
          </a:prstGeom>
        </p:spPr>
        <p:txBody>
          <a:bodyPr wrap="none">
            <a:spAutoFit/>
          </a:bodyPr>
          <a:lstStyle/>
          <a:p>
            <a:r>
              <a:rPr lang="zh-CN" altLang="zh-CN" sz="1800" dirty="0"/>
              <a:t>程序运行结果：</a:t>
            </a:r>
            <a:endParaRPr lang="zh-CN" altLang="en-US" sz="1800" dirty="0"/>
          </a:p>
        </p:txBody>
      </p:sp>
      <p:sp>
        <p:nvSpPr>
          <p:cNvPr id="8" name="矩形 7"/>
          <p:cNvSpPr/>
          <p:nvPr/>
        </p:nvSpPr>
        <p:spPr>
          <a:xfrm>
            <a:off x="6744072" y="2171595"/>
            <a:ext cx="5087888" cy="1277273"/>
          </a:xfrm>
          <a:prstGeom prst="rect">
            <a:avLst/>
          </a:prstGeom>
        </p:spPr>
        <p:txBody>
          <a:bodyPr wrap="square">
            <a:spAutoFit/>
          </a:bodyPr>
          <a:lstStyle/>
          <a:p>
            <a:pPr algn="l"/>
            <a:r>
              <a:rPr lang="en-US" altLang="zh-CN" dirty="0"/>
              <a:t>&gt;&gt;&gt; </a:t>
            </a:r>
            <a:endParaRPr lang="zh-CN" altLang="zh-CN" dirty="0"/>
          </a:p>
          <a:p>
            <a:pPr algn="l"/>
            <a:r>
              <a:rPr lang="en-US" altLang="zh-CN" dirty="0"/>
              <a:t>============ RESTART: G:\ example2_4_2.py ============</a:t>
            </a:r>
            <a:endParaRPr lang="zh-CN" altLang="zh-CN" dirty="0"/>
          </a:p>
          <a:p>
            <a:pPr algn="l"/>
            <a:r>
              <a:rPr lang="zh-CN" altLang="zh-CN" dirty="0"/>
              <a:t>请输入复数的实部和虚部：</a:t>
            </a:r>
            <a:r>
              <a:rPr lang="en-US" altLang="zh-CN" dirty="0"/>
              <a:t>3.5 6.7</a:t>
            </a:r>
            <a:endParaRPr lang="zh-CN" altLang="zh-CN" dirty="0"/>
          </a:p>
          <a:p>
            <a:pPr algn="l"/>
            <a:r>
              <a:rPr lang="zh-CN" altLang="zh-CN" dirty="0"/>
              <a:t>输入的复数为：</a:t>
            </a:r>
            <a:r>
              <a:rPr lang="en-US" altLang="zh-CN" dirty="0"/>
              <a:t>3.5+6.7j ,</a:t>
            </a:r>
            <a:r>
              <a:rPr lang="zh-CN" altLang="zh-CN" dirty="0"/>
              <a:t>模为</a:t>
            </a:r>
            <a:r>
              <a:rPr lang="en-US" altLang="zh-CN" dirty="0"/>
              <a:t>7.559100475585703</a:t>
            </a:r>
            <a:endParaRPr lang="zh-CN" altLang="zh-CN" dirty="0"/>
          </a:p>
        </p:txBody>
      </p:sp>
      <p:sp>
        <p:nvSpPr>
          <p:cNvPr id="9" name="矩形 8"/>
          <p:cNvSpPr/>
          <p:nvPr/>
        </p:nvSpPr>
        <p:spPr>
          <a:xfrm>
            <a:off x="551384" y="4221088"/>
            <a:ext cx="10801200" cy="2277547"/>
          </a:xfrm>
          <a:prstGeom prst="rect">
            <a:avLst/>
          </a:prstGeom>
        </p:spPr>
        <p:txBody>
          <a:bodyPr wrap="square">
            <a:spAutoFit/>
          </a:bodyPr>
          <a:lstStyle/>
          <a:p>
            <a:pPr algn="l">
              <a:lnSpc>
                <a:spcPct val="110000"/>
              </a:lnSpc>
            </a:pPr>
            <a:r>
              <a:rPr lang="zh-CN" altLang="zh-CN" sz="2000" dirty="0"/>
              <a:t>请注意：输入实部和虚部的时候用空格分隔。如果该程序中</a:t>
            </a:r>
            <a:r>
              <a:rPr lang="en-US" altLang="zh-CN" sz="2000" dirty="0" err="1"/>
              <a:t>a,b</a:t>
            </a:r>
            <a:r>
              <a:rPr lang="en-US" altLang="zh-CN" sz="2000" dirty="0"/>
              <a:t>=map(</a:t>
            </a:r>
            <a:r>
              <a:rPr lang="en-US" altLang="zh-CN" sz="2000" dirty="0" err="1"/>
              <a:t>float,x.split</a:t>
            </a:r>
            <a:r>
              <a:rPr lang="en-US" altLang="zh-CN" sz="2000" dirty="0"/>
              <a:t>())</a:t>
            </a:r>
            <a:r>
              <a:rPr lang="zh-CN" altLang="zh-CN" sz="2000" dirty="0"/>
              <a:t>改为</a:t>
            </a:r>
            <a:r>
              <a:rPr lang="en-US" altLang="zh-CN" sz="2000" dirty="0" err="1"/>
              <a:t>a,b</a:t>
            </a:r>
            <a:r>
              <a:rPr lang="en-US" altLang="zh-CN" sz="2000" dirty="0"/>
              <a:t>=map(</a:t>
            </a:r>
            <a:r>
              <a:rPr lang="en-US" altLang="zh-CN" sz="2000" dirty="0" err="1"/>
              <a:t>float,x.split</a:t>
            </a:r>
            <a:r>
              <a:rPr lang="en-US" altLang="zh-CN" sz="2000" dirty="0"/>
              <a:t>(","))</a:t>
            </a:r>
            <a:r>
              <a:rPr lang="zh-CN" altLang="zh-CN" sz="2000" dirty="0"/>
              <a:t>则输入实部和虚部的时候用逗号分隔，即</a:t>
            </a:r>
            <a:r>
              <a:rPr lang="en-US" altLang="zh-CN" sz="2000" dirty="0"/>
              <a:t>3.5,6.7</a:t>
            </a:r>
            <a:r>
              <a:rPr lang="zh-CN" altLang="zh-CN" sz="2000" dirty="0"/>
              <a:t>。</a:t>
            </a:r>
          </a:p>
          <a:p>
            <a:pPr algn="l">
              <a:lnSpc>
                <a:spcPct val="110000"/>
              </a:lnSpc>
            </a:pPr>
            <a:r>
              <a:rPr lang="en-US" altLang="zh-CN" sz="2000" dirty="0"/>
              <a:t>x</a:t>
            </a:r>
            <a:r>
              <a:rPr lang="zh-CN" altLang="zh-CN" sz="2000" dirty="0"/>
              <a:t>是通过</a:t>
            </a:r>
            <a:r>
              <a:rPr lang="en-US" altLang="zh-CN" sz="2000" dirty="0"/>
              <a:t>input()</a:t>
            </a:r>
            <a:r>
              <a:rPr lang="zh-CN" altLang="zh-CN" sz="2000" dirty="0"/>
              <a:t>函数得到的字符串（用空格分隔的实部和虚部，如</a:t>
            </a:r>
            <a:r>
              <a:rPr lang="en-US" altLang="zh-CN" sz="2000" dirty="0"/>
              <a:t>"3.5 6.7"</a:t>
            </a:r>
            <a:r>
              <a:rPr lang="zh-CN" altLang="zh-CN" sz="2000" dirty="0"/>
              <a:t>），然后通过字符串的</a:t>
            </a:r>
            <a:r>
              <a:rPr lang="en-US" altLang="zh-CN" sz="2000" dirty="0"/>
              <a:t>split()</a:t>
            </a:r>
            <a:r>
              <a:rPr lang="zh-CN" altLang="zh-CN" sz="2000" dirty="0"/>
              <a:t>方法得到元素为数字字符串的列表（如</a:t>
            </a:r>
            <a:r>
              <a:rPr lang="en-US" altLang="zh-CN" sz="2000" dirty="0"/>
              <a:t>['3.5', '6.7']</a:t>
            </a:r>
            <a:r>
              <a:rPr lang="zh-CN" altLang="zh-CN" sz="2000" dirty="0"/>
              <a:t>），再通过</a:t>
            </a:r>
            <a:r>
              <a:rPr lang="en-US" altLang="zh-CN" sz="2000" dirty="0"/>
              <a:t>map()</a:t>
            </a:r>
            <a:r>
              <a:rPr lang="zh-CN" altLang="zh-CN" sz="2000" dirty="0"/>
              <a:t>函数将</a:t>
            </a:r>
            <a:r>
              <a:rPr lang="en-US" altLang="zh-CN" sz="2000" dirty="0"/>
              <a:t>float()</a:t>
            </a:r>
            <a:r>
              <a:rPr lang="zh-CN" altLang="zh-CN" sz="2000" dirty="0"/>
              <a:t>函数作用于该列表，得到包含若干浮点值的</a:t>
            </a:r>
            <a:r>
              <a:rPr lang="en-US" altLang="zh-CN" sz="2000" dirty="0"/>
              <a:t>map</a:t>
            </a:r>
            <a:r>
              <a:rPr lang="zh-CN" altLang="zh-CN" sz="2000" dirty="0"/>
              <a:t>对象，再通过对</a:t>
            </a:r>
            <a:r>
              <a:rPr lang="en-US" altLang="zh-CN" sz="2000" dirty="0"/>
              <a:t>map</a:t>
            </a:r>
            <a:r>
              <a:rPr lang="zh-CN" altLang="zh-CN" sz="2000" dirty="0"/>
              <a:t>对象进行序列解包将浮点数（如</a:t>
            </a:r>
            <a:r>
              <a:rPr lang="en-US" altLang="zh-CN" sz="2000" dirty="0"/>
              <a:t>3.5</a:t>
            </a:r>
            <a:r>
              <a:rPr lang="zh-CN" altLang="zh-CN" sz="2000" dirty="0"/>
              <a:t>和</a:t>
            </a:r>
            <a:r>
              <a:rPr lang="en-US" altLang="zh-CN" sz="2000" dirty="0"/>
              <a:t>6.7</a:t>
            </a:r>
            <a:r>
              <a:rPr lang="zh-CN" altLang="zh-CN" sz="2000" dirty="0"/>
              <a:t>）分别赋给</a:t>
            </a:r>
            <a:r>
              <a:rPr lang="en-US" altLang="zh-CN" sz="2000" dirty="0"/>
              <a:t>a</a:t>
            </a:r>
            <a:r>
              <a:rPr lang="zh-CN" altLang="zh-CN" sz="2000" dirty="0"/>
              <a:t>和</a:t>
            </a:r>
            <a:r>
              <a:rPr lang="en-US" altLang="zh-CN" sz="2000" dirty="0"/>
              <a:t>b</a:t>
            </a:r>
            <a:r>
              <a:rPr lang="zh-CN" altLang="zh-CN" sz="2000" dirty="0"/>
              <a:t>，最后通过公式计算模</a:t>
            </a:r>
            <a:r>
              <a:rPr lang="en-US" altLang="zh-CN" sz="2000" dirty="0"/>
              <a:t>c</a:t>
            </a:r>
            <a:r>
              <a:rPr lang="zh-CN" altLang="zh-CN" sz="2000" dirty="0"/>
              <a:t>。</a:t>
            </a:r>
            <a:endParaRPr lang="zh-CN" altLang="en-US" sz="2000" dirty="0"/>
          </a:p>
        </p:txBody>
      </p:sp>
    </p:spTree>
    <p:extLst>
      <p:ext uri="{BB962C8B-B14F-4D97-AF65-F5344CB8AC3E}">
        <p14:creationId xmlns:p14="http://schemas.microsoft.com/office/powerpoint/2010/main" val="421507969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2.1.1 </a:t>
            </a:r>
            <a:r>
              <a:rPr lang="zh-CN" altLang="zh-CN" dirty="0"/>
              <a:t>数据的输入</a:t>
            </a:r>
            <a:endParaRPr lang="zh-CN" altLang="en-US" dirty="0"/>
          </a:p>
        </p:txBody>
      </p:sp>
      <p:sp>
        <p:nvSpPr>
          <p:cNvPr id="3" name="内容占位符 2"/>
          <p:cNvSpPr>
            <a:spLocks noGrp="1"/>
          </p:cNvSpPr>
          <p:nvPr>
            <p:ph idx="1"/>
          </p:nvPr>
        </p:nvSpPr>
        <p:spPr>
          <a:xfrm>
            <a:off x="357572" y="980728"/>
            <a:ext cx="11523135" cy="4752528"/>
          </a:xfrm>
        </p:spPr>
        <p:txBody>
          <a:bodyPr>
            <a:normAutofit/>
          </a:bodyPr>
          <a:lstStyle/>
          <a:p>
            <a:r>
              <a:rPr lang="zh-CN" altLang="zh-CN" dirty="0"/>
              <a:t>格式</a:t>
            </a:r>
            <a:r>
              <a:rPr lang="en-US" altLang="zh-CN" dirty="0"/>
              <a:t>2</a:t>
            </a:r>
            <a:r>
              <a:rPr lang="zh-CN" altLang="zh-CN" dirty="0"/>
              <a:t>：</a:t>
            </a:r>
            <a:r>
              <a:rPr lang="en-US" altLang="zh-CN" dirty="0" err="1"/>
              <a:t>int</a:t>
            </a:r>
            <a:r>
              <a:rPr lang="en-US" altLang="zh-CN" dirty="0"/>
              <a:t>(x, base=10)</a:t>
            </a:r>
            <a:endParaRPr lang="zh-CN" altLang="zh-CN" dirty="0"/>
          </a:p>
          <a:p>
            <a:pPr lvl="1"/>
            <a:r>
              <a:rPr lang="zh-CN" altLang="zh-CN" dirty="0"/>
              <a:t>功能：把</a:t>
            </a:r>
            <a:r>
              <a:rPr lang="en-US" altLang="zh-CN" dirty="0">
                <a:solidFill>
                  <a:srgbClr val="FF0000"/>
                </a:solidFill>
              </a:rPr>
              <a:t>base</a:t>
            </a:r>
            <a:r>
              <a:rPr lang="zh-CN" altLang="zh-CN" dirty="0">
                <a:solidFill>
                  <a:srgbClr val="FF0000"/>
                </a:solidFill>
              </a:rPr>
              <a:t>进制的字符串</a:t>
            </a:r>
            <a:r>
              <a:rPr lang="en-US" altLang="zh-CN" dirty="0">
                <a:solidFill>
                  <a:srgbClr val="FF0000"/>
                </a:solidFill>
              </a:rPr>
              <a:t>x</a:t>
            </a:r>
            <a:r>
              <a:rPr lang="zh-CN" altLang="zh-CN" dirty="0">
                <a:solidFill>
                  <a:srgbClr val="FF0000"/>
                </a:solidFill>
              </a:rPr>
              <a:t>转换</a:t>
            </a:r>
            <a:r>
              <a:rPr lang="zh-CN" altLang="en-US" dirty="0">
                <a:solidFill>
                  <a:srgbClr val="FF0000"/>
                </a:solidFill>
              </a:rPr>
              <a:t>均转换</a:t>
            </a:r>
            <a:r>
              <a:rPr lang="zh-CN" altLang="zh-CN" dirty="0">
                <a:solidFill>
                  <a:srgbClr val="FF0000"/>
                </a:solidFill>
              </a:rPr>
              <a:t>为十进制</a:t>
            </a:r>
            <a:r>
              <a:rPr lang="zh-CN" altLang="zh-CN" dirty="0"/>
              <a:t>，</a:t>
            </a:r>
            <a:r>
              <a:rPr lang="en-US" altLang="zh-CN" dirty="0"/>
              <a:t>base</a:t>
            </a:r>
            <a:r>
              <a:rPr lang="zh-CN" altLang="zh-CN" dirty="0"/>
              <a:t>为可选的基数，默认为十进制。</a:t>
            </a:r>
          </a:p>
          <a:p>
            <a:pPr lvl="1"/>
            <a:r>
              <a:rPr lang="zh-CN" altLang="zh-CN" dirty="0"/>
              <a:t>说明：当</a:t>
            </a:r>
            <a:r>
              <a:rPr lang="en-US" altLang="zh-CN" dirty="0" err="1"/>
              <a:t>int</a:t>
            </a:r>
            <a:r>
              <a:rPr lang="en-US" altLang="zh-CN" dirty="0"/>
              <a:t>()</a:t>
            </a:r>
            <a:r>
              <a:rPr lang="zh-CN" altLang="zh-CN" dirty="0"/>
              <a:t>函数的第</a:t>
            </a:r>
            <a:r>
              <a:rPr lang="en-US" altLang="zh-CN" dirty="0"/>
              <a:t>1</a:t>
            </a:r>
            <a:r>
              <a:rPr lang="zh-CN" altLang="zh-CN" dirty="0"/>
              <a:t>个参数为字符串时，可以指定第</a:t>
            </a:r>
            <a:r>
              <a:rPr lang="en-US" altLang="zh-CN" dirty="0"/>
              <a:t>2</a:t>
            </a:r>
            <a:r>
              <a:rPr lang="zh-CN" altLang="zh-CN" dirty="0"/>
              <a:t>个参数</a:t>
            </a:r>
            <a:r>
              <a:rPr lang="en-US" altLang="zh-CN" dirty="0"/>
              <a:t>base</a:t>
            </a:r>
            <a:r>
              <a:rPr lang="zh-CN" altLang="zh-CN" dirty="0"/>
              <a:t>来说明这个数字字符串是什么进制，同样不接受带小数的数字字符串。</a:t>
            </a:r>
            <a:r>
              <a:rPr lang="en-US" altLang="zh-CN" dirty="0"/>
              <a:t>base</a:t>
            </a:r>
            <a:r>
              <a:rPr lang="zh-CN" altLang="zh-CN" dirty="0"/>
              <a:t>的有效值范围为</a:t>
            </a:r>
            <a:r>
              <a:rPr lang="en-US" altLang="zh-CN" dirty="0"/>
              <a:t>0</a:t>
            </a:r>
            <a:r>
              <a:rPr lang="zh-CN" altLang="zh-CN" dirty="0"/>
              <a:t>和</a:t>
            </a:r>
            <a:r>
              <a:rPr lang="en-US" altLang="zh-CN" dirty="0"/>
              <a:t>2-36</a:t>
            </a:r>
            <a:r>
              <a:rPr lang="zh-CN" altLang="zh-CN" dirty="0"/>
              <a:t>。</a:t>
            </a:r>
            <a:endParaRPr lang="en-US" altLang="zh-CN" dirty="0"/>
          </a:p>
          <a:p>
            <a:pPr lvl="1"/>
            <a:r>
              <a:rPr lang="zh-CN" altLang="en-US" dirty="0"/>
              <a:t>常用的有</a:t>
            </a:r>
            <a:r>
              <a:rPr lang="en-US" altLang="zh-CN" dirty="0"/>
              <a:t>2</a:t>
            </a:r>
            <a:r>
              <a:rPr lang="zh-CN" altLang="en-US" dirty="0"/>
              <a:t>进制、</a:t>
            </a:r>
            <a:r>
              <a:rPr lang="en-US" altLang="zh-CN" dirty="0"/>
              <a:t>8</a:t>
            </a:r>
            <a:r>
              <a:rPr lang="zh-CN" altLang="en-US" dirty="0"/>
              <a:t>进制、</a:t>
            </a:r>
            <a:r>
              <a:rPr lang="en-US" altLang="zh-CN" dirty="0"/>
              <a:t>16</a:t>
            </a:r>
            <a:r>
              <a:rPr lang="zh-CN" altLang="en-US" dirty="0"/>
              <a:t>进制</a:t>
            </a:r>
          </a:p>
        </p:txBody>
      </p:sp>
    </p:spTree>
    <p:extLst>
      <p:ext uri="{BB962C8B-B14F-4D97-AF65-F5344CB8AC3E}">
        <p14:creationId xmlns:p14="http://schemas.microsoft.com/office/powerpoint/2010/main" val="907841959"/>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2-4</a:t>
            </a:r>
            <a:r>
              <a:rPr lang="zh-CN" altLang="zh-CN" dirty="0"/>
              <a:t>】</a:t>
            </a:r>
            <a:endParaRPr lang="zh-CN" altLang="en-US" dirty="0"/>
          </a:p>
        </p:txBody>
      </p:sp>
      <p:sp>
        <p:nvSpPr>
          <p:cNvPr id="3" name="矩形 2"/>
          <p:cNvSpPr/>
          <p:nvPr/>
        </p:nvSpPr>
        <p:spPr>
          <a:xfrm>
            <a:off x="551384" y="1173286"/>
            <a:ext cx="1454244" cy="369332"/>
          </a:xfrm>
          <a:prstGeom prst="rect">
            <a:avLst/>
          </a:prstGeom>
        </p:spPr>
        <p:txBody>
          <a:bodyPr wrap="none">
            <a:spAutoFit/>
          </a:bodyPr>
          <a:lstStyle/>
          <a:p>
            <a:r>
              <a:rPr lang="zh-CN" altLang="zh-CN" sz="1800" dirty="0"/>
              <a:t>第</a:t>
            </a:r>
            <a:r>
              <a:rPr lang="en-US" altLang="zh-CN" sz="1800" dirty="0"/>
              <a:t>3</a:t>
            </a:r>
            <a:r>
              <a:rPr lang="zh-CN" altLang="zh-CN" sz="1800" dirty="0"/>
              <a:t>种方法：</a:t>
            </a:r>
            <a:endParaRPr lang="zh-CN" altLang="en-US" sz="1800" dirty="0"/>
          </a:p>
        </p:txBody>
      </p:sp>
      <p:sp>
        <p:nvSpPr>
          <p:cNvPr id="4" name="矩形 3"/>
          <p:cNvSpPr/>
          <p:nvPr/>
        </p:nvSpPr>
        <p:spPr>
          <a:xfrm>
            <a:off x="551384" y="1646798"/>
            <a:ext cx="4752528" cy="2862322"/>
          </a:xfrm>
          <a:prstGeom prst="rect">
            <a:avLst/>
          </a:prstGeom>
          <a:ln>
            <a:solidFill>
              <a:srgbClr val="00B050"/>
            </a:solidFill>
          </a:ln>
        </p:spPr>
        <p:txBody>
          <a:bodyPr wrap="square">
            <a:spAutoFit/>
          </a:bodyPr>
          <a:lstStyle/>
          <a:p>
            <a:pPr algn="l"/>
            <a:r>
              <a:rPr lang="en-US" altLang="zh-CN" sz="1800" dirty="0"/>
              <a:t>#example2_4_3.py</a:t>
            </a:r>
            <a:endParaRPr lang="zh-CN" altLang="zh-CN" sz="1800" dirty="0"/>
          </a:p>
          <a:p>
            <a:pPr algn="l"/>
            <a:r>
              <a:rPr lang="en-US" altLang="zh-CN" sz="1800" dirty="0"/>
              <a:t>#coding=utf-8</a:t>
            </a:r>
            <a:endParaRPr lang="zh-CN" altLang="zh-CN" sz="1800" dirty="0"/>
          </a:p>
          <a:p>
            <a:pPr algn="l"/>
            <a:r>
              <a:rPr lang="en-US" altLang="zh-CN" sz="1800" dirty="0"/>
              <a:t>x=input("</a:t>
            </a:r>
            <a:r>
              <a:rPr lang="zh-CN" altLang="zh-CN" sz="1800" dirty="0"/>
              <a:t>请输入复数的实部和虚部：</a:t>
            </a:r>
            <a:r>
              <a:rPr lang="en-US" altLang="zh-CN" sz="1800" dirty="0"/>
              <a:t>")</a:t>
            </a:r>
            <a:endParaRPr lang="zh-CN" altLang="zh-CN" sz="1800" dirty="0"/>
          </a:p>
          <a:p>
            <a:pPr algn="l"/>
            <a:r>
              <a:rPr lang="en-US" altLang="zh-CN" sz="1800" dirty="0" err="1"/>
              <a:t>a,b</a:t>
            </a:r>
            <a:r>
              <a:rPr lang="en-US" altLang="zh-CN" sz="1800" dirty="0"/>
              <a:t>=map(</a:t>
            </a:r>
            <a:r>
              <a:rPr lang="en-US" altLang="zh-CN" sz="1800" dirty="0" err="1"/>
              <a:t>float,x.split</a:t>
            </a:r>
            <a:r>
              <a:rPr lang="en-US" altLang="zh-CN" sz="1800" dirty="0"/>
              <a:t>())</a:t>
            </a:r>
            <a:endParaRPr lang="zh-CN" altLang="zh-CN" sz="1800" dirty="0"/>
          </a:p>
          <a:p>
            <a:pPr algn="l"/>
            <a:r>
              <a:rPr lang="en-US" altLang="zh-CN" sz="1800" dirty="0"/>
              <a:t>m=complex(</a:t>
            </a:r>
            <a:r>
              <a:rPr lang="en-US" altLang="zh-CN" sz="1800" dirty="0" err="1"/>
              <a:t>a,b</a:t>
            </a:r>
            <a:r>
              <a:rPr lang="en-US" altLang="zh-CN" sz="1800" dirty="0"/>
              <a:t>)</a:t>
            </a:r>
            <a:endParaRPr lang="zh-CN" altLang="zh-CN" sz="1800" dirty="0"/>
          </a:p>
          <a:p>
            <a:pPr algn="l"/>
            <a:r>
              <a:rPr lang="en-US" altLang="zh-CN" sz="1800" dirty="0"/>
              <a:t>c=abs(m)</a:t>
            </a:r>
            <a:endParaRPr lang="zh-CN" altLang="zh-CN" sz="1800" dirty="0"/>
          </a:p>
          <a:p>
            <a:pPr algn="l"/>
            <a:r>
              <a:rPr lang="en-US" altLang="zh-CN" sz="1800" dirty="0"/>
              <a:t>print("</a:t>
            </a:r>
            <a:r>
              <a:rPr lang="zh-CN" altLang="zh-CN" sz="1800" dirty="0"/>
              <a:t>输入的复数为：</a:t>
            </a:r>
            <a:r>
              <a:rPr lang="en-US" altLang="zh-CN" sz="1800" dirty="0"/>
              <a:t>"+</a:t>
            </a:r>
            <a:r>
              <a:rPr lang="en-US" altLang="zh-CN" sz="1800" dirty="0" err="1"/>
              <a:t>str</a:t>
            </a:r>
            <a:r>
              <a:rPr lang="en-US" altLang="zh-CN" sz="1800" dirty="0"/>
              <a:t>(m),",</a:t>
            </a:r>
            <a:r>
              <a:rPr lang="zh-CN" altLang="zh-CN" sz="1800" dirty="0"/>
              <a:t>模为</a:t>
            </a:r>
            <a:r>
              <a:rPr lang="en-US" altLang="zh-CN" sz="1800" dirty="0"/>
              <a:t>"+</a:t>
            </a:r>
            <a:r>
              <a:rPr lang="en-US" altLang="zh-CN" sz="1800" dirty="0" err="1"/>
              <a:t>str</a:t>
            </a:r>
            <a:r>
              <a:rPr lang="en-US" altLang="zh-CN" sz="1800" dirty="0"/>
              <a:t>(c))</a:t>
            </a:r>
            <a:endParaRPr lang="zh-CN" altLang="en-US" sz="1800" dirty="0"/>
          </a:p>
        </p:txBody>
      </p:sp>
      <p:sp>
        <p:nvSpPr>
          <p:cNvPr id="5" name="矩形 4"/>
          <p:cNvSpPr/>
          <p:nvPr/>
        </p:nvSpPr>
        <p:spPr>
          <a:xfrm>
            <a:off x="5879976" y="1484784"/>
            <a:ext cx="1800493" cy="369332"/>
          </a:xfrm>
          <a:prstGeom prst="rect">
            <a:avLst/>
          </a:prstGeom>
        </p:spPr>
        <p:txBody>
          <a:bodyPr wrap="none">
            <a:spAutoFit/>
          </a:bodyPr>
          <a:lstStyle/>
          <a:p>
            <a:pPr algn="l"/>
            <a:r>
              <a:rPr lang="zh-CN" altLang="zh-CN" sz="1800" dirty="0"/>
              <a:t>程序运行结果：</a:t>
            </a:r>
            <a:endParaRPr lang="zh-CN" altLang="en-US" sz="1800" dirty="0"/>
          </a:p>
        </p:txBody>
      </p:sp>
      <p:sp>
        <p:nvSpPr>
          <p:cNvPr id="6" name="矩形 5"/>
          <p:cNvSpPr/>
          <p:nvPr/>
        </p:nvSpPr>
        <p:spPr>
          <a:xfrm>
            <a:off x="6023992" y="2060848"/>
            <a:ext cx="5400600" cy="1277273"/>
          </a:xfrm>
          <a:prstGeom prst="rect">
            <a:avLst/>
          </a:prstGeom>
        </p:spPr>
        <p:txBody>
          <a:bodyPr wrap="square">
            <a:spAutoFit/>
          </a:bodyPr>
          <a:lstStyle/>
          <a:p>
            <a:pPr algn="l"/>
            <a:r>
              <a:rPr lang="en-US" altLang="zh-CN" dirty="0"/>
              <a:t>&gt;&gt;&gt; </a:t>
            </a:r>
            <a:endParaRPr lang="zh-CN" altLang="zh-CN" dirty="0"/>
          </a:p>
          <a:p>
            <a:pPr algn="l"/>
            <a:r>
              <a:rPr lang="en-US" altLang="zh-CN" dirty="0"/>
              <a:t>============ RESTART: G:\ example2_4_3.py ============</a:t>
            </a:r>
            <a:endParaRPr lang="zh-CN" altLang="zh-CN" dirty="0"/>
          </a:p>
          <a:p>
            <a:pPr algn="l"/>
            <a:r>
              <a:rPr lang="zh-CN" altLang="zh-CN" dirty="0"/>
              <a:t>请输入复数的实部和虚部：</a:t>
            </a:r>
            <a:r>
              <a:rPr lang="en-US" altLang="zh-CN" dirty="0"/>
              <a:t>3.5 6.7</a:t>
            </a:r>
            <a:endParaRPr lang="zh-CN" altLang="zh-CN" dirty="0"/>
          </a:p>
          <a:p>
            <a:pPr algn="l"/>
            <a:r>
              <a:rPr lang="zh-CN" altLang="zh-CN" dirty="0"/>
              <a:t>输入的复数为：</a:t>
            </a:r>
            <a:r>
              <a:rPr lang="en-US" altLang="zh-CN" dirty="0"/>
              <a:t>(3.5+6.7j) ,</a:t>
            </a:r>
            <a:r>
              <a:rPr lang="zh-CN" altLang="zh-CN" dirty="0"/>
              <a:t>模为</a:t>
            </a:r>
            <a:r>
              <a:rPr lang="en-US" altLang="zh-CN" dirty="0"/>
              <a:t>7.559100475585703</a:t>
            </a:r>
            <a:endParaRPr lang="zh-CN" altLang="zh-CN" dirty="0"/>
          </a:p>
        </p:txBody>
      </p:sp>
      <p:sp>
        <p:nvSpPr>
          <p:cNvPr id="7" name="矩形 6"/>
          <p:cNvSpPr/>
          <p:nvPr/>
        </p:nvSpPr>
        <p:spPr>
          <a:xfrm>
            <a:off x="551384" y="4869160"/>
            <a:ext cx="10873208" cy="1384995"/>
          </a:xfrm>
          <a:prstGeom prst="rect">
            <a:avLst/>
          </a:prstGeom>
        </p:spPr>
        <p:txBody>
          <a:bodyPr wrap="square">
            <a:spAutoFit/>
          </a:bodyPr>
          <a:lstStyle/>
          <a:p>
            <a:pPr algn="l"/>
            <a:r>
              <a:rPr lang="zh-CN" altLang="zh-CN" sz="2400" dirty="0"/>
              <a:t>这里得到</a:t>
            </a:r>
            <a:r>
              <a:rPr lang="en-US" altLang="zh-CN" sz="2400" dirty="0"/>
              <a:t>a</a:t>
            </a:r>
            <a:r>
              <a:rPr lang="zh-CN" altLang="zh-CN" sz="2400" dirty="0"/>
              <a:t>和</a:t>
            </a:r>
            <a:r>
              <a:rPr lang="en-US" altLang="zh-CN" sz="2400" dirty="0"/>
              <a:t>b</a:t>
            </a:r>
            <a:r>
              <a:rPr lang="zh-CN" altLang="zh-CN" sz="2400" dirty="0"/>
              <a:t>的方法跟第</a:t>
            </a:r>
            <a:r>
              <a:rPr lang="en-US" altLang="zh-CN" sz="2400" dirty="0"/>
              <a:t>2</a:t>
            </a:r>
            <a:r>
              <a:rPr lang="zh-CN" altLang="zh-CN" sz="2400" dirty="0"/>
              <a:t>种方法一样，然后直接通过内置函数</a:t>
            </a:r>
            <a:r>
              <a:rPr lang="en-US" altLang="zh-CN" sz="2400" dirty="0"/>
              <a:t>complex()</a:t>
            </a:r>
            <a:r>
              <a:rPr lang="zh-CN" altLang="zh-CN" sz="2400" dirty="0"/>
              <a:t>得到复数，又直接通过内置函数</a:t>
            </a:r>
            <a:r>
              <a:rPr lang="en-US" altLang="zh-CN" sz="2400" dirty="0"/>
              <a:t>abs()</a:t>
            </a:r>
            <a:r>
              <a:rPr lang="zh-CN" altLang="zh-CN" sz="2400" dirty="0"/>
              <a:t>得到模</a:t>
            </a:r>
            <a:r>
              <a:rPr lang="en-US" altLang="zh-CN" sz="2400" dirty="0"/>
              <a:t>c</a:t>
            </a:r>
            <a:r>
              <a:rPr lang="zh-CN" altLang="zh-CN" sz="2400" dirty="0"/>
              <a:t>。</a:t>
            </a:r>
          </a:p>
          <a:p>
            <a:pPr algn="l"/>
            <a:r>
              <a:rPr lang="zh-CN" altLang="zh-CN" sz="2400" dirty="0"/>
              <a:t>请大家借助相关资料和帮助文档，理解上述程序。</a:t>
            </a:r>
            <a:endParaRPr lang="zh-CN" altLang="en-US" sz="2400" dirty="0"/>
          </a:p>
        </p:txBody>
      </p:sp>
    </p:spTree>
    <p:extLst>
      <p:ext uri="{BB962C8B-B14F-4D97-AF65-F5344CB8AC3E}">
        <p14:creationId xmlns:p14="http://schemas.microsoft.com/office/powerpoint/2010/main" val="2527253467"/>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a:t>
            </a:r>
            <a:r>
              <a:rPr lang="zh-CN" altLang="zh-CN" dirty="0"/>
              <a:t>本章小结</a:t>
            </a:r>
            <a:endParaRPr lang="zh-CN" altLang="en-US" dirty="0"/>
          </a:p>
        </p:txBody>
      </p:sp>
      <p:sp>
        <p:nvSpPr>
          <p:cNvPr id="3" name="内容占位符 2"/>
          <p:cNvSpPr>
            <a:spLocks noGrp="1"/>
          </p:cNvSpPr>
          <p:nvPr>
            <p:ph idx="1"/>
          </p:nvPr>
        </p:nvSpPr>
        <p:spPr>
          <a:xfrm>
            <a:off x="3215217" y="1916832"/>
            <a:ext cx="5761566" cy="3537358"/>
          </a:xfrm>
        </p:spPr>
        <p:txBody>
          <a:bodyPr>
            <a:normAutofit/>
          </a:bodyPr>
          <a:lstStyle/>
          <a:p>
            <a:pPr algn="just">
              <a:lnSpc>
                <a:spcPct val="150000"/>
              </a:lnSpc>
              <a:spcBef>
                <a:spcPts val="300"/>
              </a:spcBef>
              <a:buFont typeface="Wingdings" panose="05000000000000000000" pitchFamily="2" charset="2"/>
              <a:buChar char="Ø"/>
              <a:tabLst>
                <a:tab pos="4495800" algn="l"/>
              </a:tabLst>
            </a:pPr>
            <a:r>
              <a:rPr lang="en-US" altLang="zh-CN" sz="2400" kern="100" dirty="0">
                <a:solidFill>
                  <a:srgbClr val="000000"/>
                </a:solidFill>
                <a:effectLst/>
                <a:latin typeface="仿宋_GB2312"/>
                <a:ea typeface="宋体" panose="02010600030101010101" pitchFamily="2" charset="-122"/>
              </a:rPr>
              <a:t>1</a:t>
            </a:r>
            <a:r>
              <a:rPr lang="zh-CN" altLang="zh-CN" sz="2400" kern="100" dirty="0">
                <a:solidFill>
                  <a:srgbClr val="000000"/>
                </a:solidFill>
                <a:effectLst/>
                <a:latin typeface="Times New Roman" panose="02020603050405020304" pitchFamily="18" charset="0"/>
                <a:ea typeface="仿宋_GB2312"/>
              </a:rPr>
              <a:t>、</a:t>
            </a:r>
            <a:r>
              <a:rPr lang="en-US" altLang="zh-CN" sz="2400" kern="100" dirty="0">
                <a:solidFill>
                  <a:srgbClr val="000000"/>
                </a:solidFill>
                <a:effectLst/>
                <a:latin typeface="Times New Roman" panose="02020603050405020304" pitchFamily="18" charset="0"/>
                <a:ea typeface="仿宋_GB2312"/>
              </a:rPr>
              <a:t>Python</a:t>
            </a:r>
            <a:r>
              <a:rPr lang="zh-CN" altLang="zh-CN" sz="2400" kern="100" dirty="0">
                <a:solidFill>
                  <a:srgbClr val="000000"/>
                </a:solidFill>
                <a:effectLst/>
                <a:latin typeface="Times New Roman" panose="02020603050405020304" pitchFamily="18" charset="0"/>
                <a:ea typeface="仿宋_GB2312"/>
              </a:rPr>
              <a:t>语言中数据输入输出的方法</a:t>
            </a:r>
            <a:endParaRPr lang="zh-CN" altLang="zh-CN" sz="2400" kern="100" dirty="0">
              <a:effectLst/>
              <a:latin typeface="Times New Roman" panose="02020603050405020304" pitchFamily="18" charset="0"/>
              <a:ea typeface="宋体" panose="02010600030101010101" pitchFamily="2" charset="-122"/>
            </a:endParaRPr>
          </a:p>
          <a:p>
            <a:pPr algn="just">
              <a:lnSpc>
                <a:spcPct val="150000"/>
              </a:lnSpc>
              <a:spcBef>
                <a:spcPts val="300"/>
              </a:spcBef>
              <a:buFont typeface="Wingdings" panose="05000000000000000000" pitchFamily="2" charset="2"/>
              <a:buChar char="Ø"/>
              <a:tabLst>
                <a:tab pos="4495800" algn="l"/>
              </a:tabLst>
            </a:pPr>
            <a:r>
              <a:rPr lang="en-US" altLang="zh-CN" sz="2400" kern="100" dirty="0">
                <a:solidFill>
                  <a:srgbClr val="000000"/>
                </a:solidFill>
                <a:effectLst/>
                <a:latin typeface="仿宋_GB2312"/>
                <a:ea typeface="宋体" panose="02010600030101010101" pitchFamily="2" charset="-122"/>
              </a:rPr>
              <a:t>2</a:t>
            </a:r>
            <a:r>
              <a:rPr lang="zh-CN" altLang="zh-CN" sz="2400" kern="100" dirty="0">
                <a:solidFill>
                  <a:srgbClr val="000000"/>
                </a:solidFill>
                <a:effectLst/>
                <a:latin typeface="Times New Roman" panose="02020603050405020304" pitchFamily="18" charset="0"/>
                <a:ea typeface="仿宋_GB2312"/>
              </a:rPr>
              <a:t>、标识符、变量、赋值语句的概念</a:t>
            </a:r>
            <a:endParaRPr lang="zh-CN" altLang="zh-CN" sz="2400" kern="100" dirty="0">
              <a:effectLst/>
              <a:latin typeface="Times New Roman" panose="02020603050405020304" pitchFamily="18" charset="0"/>
              <a:ea typeface="宋体" panose="02010600030101010101" pitchFamily="2" charset="-122"/>
            </a:endParaRPr>
          </a:p>
          <a:p>
            <a:pPr algn="just">
              <a:lnSpc>
                <a:spcPct val="150000"/>
              </a:lnSpc>
              <a:spcBef>
                <a:spcPts val="300"/>
              </a:spcBef>
              <a:buFont typeface="Wingdings" panose="05000000000000000000" pitchFamily="2" charset="2"/>
              <a:buChar char="Ø"/>
              <a:tabLst>
                <a:tab pos="4495800" algn="l"/>
              </a:tabLst>
            </a:pPr>
            <a:r>
              <a:rPr lang="en-US" altLang="zh-CN" sz="2400" kern="100" dirty="0">
                <a:solidFill>
                  <a:srgbClr val="000000"/>
                </a:solidFill>
                <a:effectLst/>
                <a:latin typeface="仿宋_GB2312"/>
                <a:ea typeface="宋体" panose="02010600030101010101" pitchFamily="2" charset="-122"/>
              </a:rPr>
              <a:t>3</a:t>
            </a:r>
            <a:r>
              <a:rPr lang="zh-CN" altLang="zh-CN" sz="2400" kern="100" dirty="0">
                <a:solidFill>
                  <a:srgbClr val="000000"/>
                </a:solidFill>
                <a:effectLst/>
                <a:latin typeface="Times New Roman" panose="02020603050405020304" pitchFamily="18" charset="0"/>
                <a:ea typeface="仿宋_GB2312"/>
              </a:rPr>
              <a:t>、</a:t>
            </a:r>
            <a:r>
              <a:rPr lang="en-US" altLang="zh-CN" sz="2400" kern="100" dirty="0">
                <a:solidFill>
                  <a:srgbClr val="000000"/>
                </a:solidFill>
                <a:effectLst/>
                <a:latin typeface="Times New Roman" panose="02020603050405020304" pitchFamily="18" charset="0"/>
                <a:ea typeface="仿宋_GB2312"/>
              </a:rPr>
              <a:t>Python</a:t>
            </a:r>
            <a:r>
              <a:rPr lang="zh-CN" altLang="zh-CN" sz="2400" kern="100" dirty="0">
                <a:solidFill>
                  <a:srgbClr val="000000"/>
                </a:solidFill>
                <a:effectLst/>
                <a:latin typeface="Times New Roman" panose="02020603050405020304" pitchFamily="18" charset="0"/>
                <a:ea typeface="仿宋_GB2312"/>
              </a:rPr>
              <a:t>中的基本数据类型</a:t>
            </a:r>
            <a:endParaRPr lang="zh-CN" altLang="zh-CN" sz="2400" kern="100" dirty="0">
              <a:effectLst/>
              <a:latin typeface="Times New Roman" panose="02020603050405020304" pitchFamily="18" charset="0"/>
              <a:ea typeface="宋体" panose="02010600030101010101" pitchFamily="2" charset="-122"/>
            </a:endParaRPr>
          </a:p>
          <a:p>
            <a:pPr algn="just">
              <a:lnSpc>
                <a:spcPct val="150000"/>
              </a:lnSpc>
              <a:spcBef>
                <a:spcPts val="300"/>
              </a:spcBef>
              <a:buFont typeface="Wingdings" panose="05000000000000000000" pitchFamily="2" charset="2"/>
              <a:buChar char="Ø"/>
              <a:tabLst>
                <a:tab pos="4495800" algn="l"/>
              </a:tabLst>
            </a:pPr>
            <a:r>
              <a:rPr lang="en-US" altLang="zh-CN" sz="2400" kern="100" dirty="0">
                <a:solidFill>
                  <a:srgbClr val="000000"/>
                </a:solidFill>
                <a:effectLst/>
                <a:latin typeface="仿宋_GB2312"/>
                <a:ea typeface="宋体" panose="02010600030101010101" pitchFamily="2" charset="-122"/>
              </a:rPr>
              <a:t>4</a:t>
            </a:r>
            <a:r>
              <a:rPr lang="zh-CN" altLang="zh-CN" sz="2400" kern="100" dirty="0">
                <a:solidFill>
                  <a:srgbClr val="000000"/>
                </a:solidFill>
                <a:effectLst/>
                <a:latin typeface="Times New Roman" panose="02020603050405020304" pitchFamily="18" charset="0"/>
                <a:ea typeface="仿宋_GB2312"/>
              </a:rPr>
              <a:t>、</a:t>
            </a:r>
            <a:r>
              <a:rPr lang="en-US" altLang="zh-CN" sz="2400" kern="100" dirty="0">
                <a:solidFill>
                  <a:srgbClr val="000000"/>
                </a:solidFill>
                <a:effectLst/>
                <a:latin typeface="Times New Roman" panose="02020603050405020304" pitchFamily="18" charset="0"/>
                <a:ea typeface="仿宋_GB2312"/>
              </a:rPr>
              <a:t>Python</a:t>
            </a:r>
            <a:r>
              <a:rPr lang="zh-CN" altLang="zh-CN" sz="2400" kern="100" dirty="0">
                <a:solidFill>
                  <a:srgbClr val="000000"/>
                </a:solidFill>
                <a:effectLst/>
                <a:latin typeface="Times New Roman" panose="02020603050405020304" pitchFamily="18" charset="0"/>
                <a:ea typeface="仿宋_GB2312"/>
              </a:rPr>
              <a:t>中的常用的运算符和表达式</a:t>
            </a:r>
            <a:endParaRPr lang="zh-CN" altLang="zh-CN" sz="2400" kern="100" dirty="0">
              <a:effectLst/>
              <a:latin typeface="Times New Roman" panose="02020603050405020304" pitchFamily="18" charset="0"/>
              <a:ea typeface="宋体" panose="02010600030101010101" pitchFamily="2" charset="-122"/>
            </a:endParaRPr>
          </a:p>
          <a:p>
            <a:pPr algn="just">
              <a:lnSpc>
                <a:spcPct val="150000"/>
              </a:lnSpc>
              <a:spcBef>
                <a:spcPts val="300"/>
              </a:spcBef>
              <a:buFont typeface="Wingdings" panose="05000000000000000000" pitchFamily="2" charset="2"/>
              <a:buChar char="Ø"/>
              <a:tabLst>
                <a:tab pos="4495800" algn="l"/>
              </a:tabLst>
            </a:pPr>
            <a:r>
              <a:rPr lang="en-US" altLang="zh-CN" sz="2400" kern="100" dirty="0">
                <a:solidFill>
                  <a:srgbClr val="000000"/>
                </a:solidFill>
                <a:effectLst/>
                <a:latin typeface="仿宋_GB2312"/>
                <a:ea typeface="宋体" panose="02010600030101010101" pitchFamily="2" charset="-122"/>
              </a:rPr>
              <a:t>5</a:t>
            </a:r>
            <a:r>
              <a:rPr lang="zh-CN" altLang="zh-CN" sz="2400" kern="100" dirty="0">
                <a:solidFill>
                  <a:srgbClr val="000000"/>
                </a:solidFill>
                <a:effectLst/>
                <a:latin typeface="Times New Roman" panose="02020603050405020304" pitchFamily="18" charset="0"/>
                <a:ea typeface="仿宋_GB2312"/>
              </a:rPr>
              <a:t>、</a:t>
            </a:r>
            <a:r>
              <a:rPr lang="en-US" altLang="zh-CN" sz="2400" kern="100" dirty="0">
                <a:solidFill>
                  <a:srgbClr val="000000"/>
                </a:solidFill>
                <a:effectLst/>
                <a:latin typeface="Times New Roman" panose="02020603050405020304" pitchFamily="18" charset="0"/>
                <a:ea typeface="仿宋_GB2312"/>
              </a:rPr>
              <a:t>Python</a:t>
            </a:r>
            <a:r>
              <a:rPr lang="zh-CN" altLang="zh-CN" sz="2400" kern="100" dirty="0">
                <a:solidFill>
                  <a:srgbClr val="000000"/>
                </a:solidFill>
                <a:effectLst/>
                <a:latin typeface="Times New Roman" panose="02020603050405020304" pitchFamily="18" charset="0"/>
                <a:ea typeface="仿宋_GB2312"/>
              </a:rPr>
              <a:t>中常用的内置函数及其应用</a:t>
            </a:r>
            <a:endParaRPr lang="zh-CN" altLang="zh-CN" sz="2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29693729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习题</a:t>
            </a:r>
            <a:r>
              <a:rPr lang="en-US" altLang="zh-CN" dirty="0"/>
              <a:t>2</a:t>
            </a:r>
            <a:endParaRPr lang="zh-CN" altLang="en-US" dirty="0"/>
          </a:p>
        </p:txBody>
      </p:sp>
      <p:sp>
        <p:nvSpPr>
          <p:cNvPr id="3" name="内容占位符 2"/>
          <p:cNvSpPr>
            <a:spLocks noGrp="1"/>
          </p:cNvSpPr>
          <p:nvPr>
            <p:ph idx="1"/>
          </p:nvPr>
        </p:nvSpPr>
        <p:spPr>
          <a:xfrm>
            <a:off x="695400" y="1124744"/>
            <a:ext cx="11018150" cy="5344319"/>
          </a:xfrm>
        </p:spPr>
        <p:txBody>
          <a:bodyPr>
            <a:normAutofit/>
          </a:bodyPr>
          <a:lstStyle/>
          <a:p>
            <a:pPr lvl="0" algn="just"/>
            <a:r>
              <a:rPr lang="en-US" altLang="zh-CN" sz="2400" dirty="0"/>
              <a:t>1.</a:t>
            </a:r>
            <a:r>
              <a:rPr lang="zh-CN" altLang="zh-CN" sz="2400" dirty="0"/>
              <a:t>运用输入输出函数编写程序，能将华氏温度转换成摄氏温度。换算公式：</a:t>
            </a:r>
            <a:r>
              <a:rPr lang="en-US" altLang="zh-CN" sz="2400" dirty="0"/>
              <a:t>C=(F-32)*5/9</a:t>
            </a:r>
            <a:r>
              <a:rPr lang="zh-CN" altLang="zh-CN" sz="2400" dirty="0"/>
              <a:t>，其中</a:t>
            </a:r>
            <a:r>
              <a:rPr lang="en-US" altLang="zh-CN" sz="2400" dirty="0"/>
              <a:t>C</a:t>
            </a:r>
            <a:r>
              <a:rPr lang="zh-CN" altLang="zh-CN" sz="2400" dirty="0"/>
              <a:t>为摄氏温度，</a:t>
            </a:r>
            <a:r>
              <a:rPr lang="en-US" altLang="zh-CN" sz="2400" dirty="0"/>
              <a:t>F</a:t>
            </a:r>
            <a:r>
              <a:rPr lang="zh-CN" altLang="zh-CN" sz="2400" dirty="0"/>
              <a:t>为华氏温度。</a:t>
            </a:r>
          </a:p>
          <a:p>
            <a:pPr lvl="0" algn="just"/>
            <a:r>
              <a:rPr lang="en-US" altLang="zh-CN" sz="2400" dirty="0"/>
              <a:t>2.</a:t>
            </a:r>
            <a:r>
              <a:rPr lang="zh-CN" altLang="zh-CN" sz="2400" dirty="0"/>
              <a:t>编写程序，根据输入的长和宽，计算矩形的面积并输出。</a:t>
            </a:r>
          </a:p>
          <a:p>
            <a:pPr lvl="0" algn="just"/>
            <a:r>
              <a:rPr lang="en-US" altLang="zh-CN" sz="2400" dirty="0"/>
              <a:t>3.</a:t>
            </a:r>
            <a:r>
              <a:rPr lang="zh-CN" altLang="zh-CN" sz="2400" dirty="0"/>
              <a:t>编写程序，输入三个学生的成绩计算平均分并输出。</a:t>
            </a:r>
            <a:endParaRPr lang="en-US" altLang="zh-CN" sz="2400" dirty="0"/>
          </a:p>
          <a:p>
            <a:pPr lvl="0" algn="just"/>
            <a:r>
              <a:rPr lang="en-US" altLang="zh-CN" sz="2400" dirty="0"/>
              <a:t>4.</a:t>
            </a:r>
            <a:r>
              <a:rPr lang="zh-CN" altLang="zh-CN" sz="2400" dirty="0"/>
              <a:t>根据以下叙述写出正确的条件表达式：</a:t>
            </a:r>
          </a:p>
          <a:p>
            <a:pPr lvl="1" algn="just"/>
            <a:r>
              <a:rPr lang="zh-CN" altLang="zh-CN" dirty="0"/>
              <a:t>有语文（</a:t>
            </a:r>
            <a:r>
              <a:rPr lang="en-US" altLang="zh-CN" dirty="0"/>
              <a:t>Chinese</a:t>
            </a:r>
            <a:r>
              <a:rPr lang="zh-CN" altLang="zh-CN" dirty="0"/>
              <a:t>）、数学（</a:t>
            </a:r>
            <a:r>
              <a:rPr lang="en-US" altLang="zh-CN" dirty="0"/>
              <a:t>Math</a:t>
            </a:r>
            <a:r>
              <a:rPr lang="zh-CN" altLang="zh-CN" dirty="0"/>
              <a:t>）、英语（</a:t>
            </a:r>
            <a:r>
              <a:rPr lang="en-US" altLang="zh-CN" dirty="0"/>
              <a:t>English</a:t>
            </a:r>
            <a:r>
              <a:rPr lang="zh-CN" altLang="zh-CN" dirty="0"/>
              <a:t>）三门课程，均采用百分制，</a:t>
            </a:r>
            <a:r>
              <a:rPr lang="en-US" altLang="zh-CN" dirty="0"/>
              <a:t>60</a:t>
            </a:r>
            <a:r>
              <a:rPr lang="zh-CN" altLang="zh-CN" dirty="0"/>
              <a:t>及以上为及格，</a:t>
            </a:r>
            <a:r>
              <a:rPr lang="en-US" altLang="zh-CN" dirty="0"/>
              <a:t>90</a:t>
            </a:r>
            <a:r>
              <a:rPr lang="zh-CN" altLang="zh-CN" dirty="0"/>
              <a:t>及以上为优秀。</a:t>
            </a:r>
          </a:p>
          <a:p>
            <a:pPr lvl="2" algn="just"/>
            <a:r>
              <a:rPr lang="zh-CN" altLang="zh-CN" sz="2400" dirty="0"/>
              <a:t>三门课程都及格；</a:t>
            </a:r>
          </a:p>
          <a:p>
            <a:pPr lvl="2" algn="just"/>
            <a:r>
              <a:rPr lang="zh-CN" altLang="zh-CN" sz="2400" dirty="0"/>
              <a:t>至少一门课程及格；</a:t>
            </a:r>
          </a:p>
          <a:p>
            <a:pPr lvl="2" algn="just"/>
            <a:r>
              <a:rPr lang="zh-CN" altLang="zh-CN" sz="2400" dirty="0"/>
              <a:t>语文及格且数学或者英语优秀。</a:t>
            </a:r>
          </a:p>
          <a:p>
            <a:pPr algn="just"/>
            <a:endParaRPr lang="zh-CN" altLang="en-US" sz="2400" dirty="0"/>
          </a:p>
        </p:txBody>
      </p:sp>
    </p:spTree>
    <p:extLst>
      <p:ext uri="{BB962C8B-B14F-4D97-AF65-F5344CB8AC3E}">
        <p14:creationId xmlns:p14="http://schemas.microsoft.com/office/powerpoint/2010/main" val="77712757"/>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习题</a:t>
            </a:r>
            <a:r>
              <a:rPr lang="en-US" altLang="zh-CN" dirty="0"/>
              <a:t>2</a:t>
            </a:r>
            <a:endParaRPr lang="zh-CN" altLang="en-US" dirty="0"/>
          </a:p>
        </p:txBody>
      </p:sp>
      <p:sp>
        <p:nvSpPr>
          <p:cNvPr id="3" name="内容占位符 2"/>
          <p:cNvSpPr>
            <a:spLocks noGrp="1"/>
          </p:cNvSpPr>
          <p:nvPr>
            <p:ph idx="1"/>
          </p:nvPr>
        </p:nvSpPr>
        <p:spPr>
          <a:xfrm>
            <a:off x="623392" y="1124744"/>
            <a:ext cx="10730118" cy="3705769"/>
          </a:xfrm>
        </p:spPr>
        <p:txBody>
          <a:bodyPr>
            <a:normAutofit/>
          </a:bodyPr>
          <a:lstStyle/>
          <a:p>
            <a:pPr lvl="0"/>
            <a:r>
              <a:rPr lang="en-US" altLang="zh-CN" sz="2400" dirty="0"/>
              <a:t>5.Python</a:t>
            </a:r>
            <a:r>
              <a:rPr lang="zh-CN" altLang="zh-CN" sz="2400" dirty="0"/>
              <a:t>中的</a:t>
            </a:r>
            <a:r>
              <a:rPr lang="en-US" altLang="zh-CN" sz="2400" dirty="0"/>
              <a:t>pass</a:t>
            </a:r>
            <a:r>
              <a:rPr lang="zh-CN" altLang="zh-CN" sz="2400" dirty="0"/>
              <a:t>语句有何作用？</a:t>
            </a:r>
            <a:endParaRPr lang="en-US" altLang="zh-CN" sz="2400" dirty="0"/>
          </a:p>
          <a:p>
            <a:pPr lvl="0" algn="just"/>
            <a:r>
              <a:rPr lang="en-US" altLang="zh-CN" sz="2400" dirty="0"/>
              <a:t>6.</a:t>
            </a:r>
            <a:r>
              <a:rPr lang="zh-CN" altLang="zh-CN" sz="2400" dirty="0"/>
              <a:t>为了给孩子储备教育基金，希望在孩子满</a:t>
            </a:r>
            <a:r>
              <a:rPr lang="en-US" altLang="zh-CN" sz="2400" dirty="0"/>
              <a:t>10</a:t>
            </a:r>
            <a:r>
              <a:rPr lang="zh-CN" altLang="zh-CN" sz="2400" dirty="0"/>
              <a:t>周岁（</a:t>
            </a:r>
            <a:r>
              <a:rPr lang="en-US" altLang="zh-CN" sz="2400" dirty="0"/>
              <a:t>120</a:t>
            </a:r>
            <a:r>
              <a:rPr lang="zh-CN" altLang="zh-CN" sz="2400" dirty="0"/>
              <a:t>个月）时能够提取</a:t>
            </a:r>
            <a:r>
              <a:rPr lang="en-US" altLang="zh-CN" sz="2400" dirty="0"/>
              <a:t>5</a:t>
            </a:r>
            <a:r>
              <a:rPr lang="zh-CN" altLang="zh-CN" sz="2400" dirty="0"/>
              <a:t>万元用于教育。现有各种不同收益率的按月复利计算教育投资基金。编写程序，根据键盘输入的月收益率，计算在孩子出生时该投资多少钱来购买基金，使得孩子</a:t>
            </a:r>
            <a:r>
              <a:rPr lang="en-US" altLang="zh-CN" sz="2400" dirty="0"/>
              <a:t>10</a:t>
            </a:r>
            <a:r>
              <a:rPr lang="zh-CN" altLang="zh-CN" sz="2400" dirty="0"/>
              <a:t>周岁时能取回</a:t>
            </a:r>
            <a:r>
              <a:rPr lang="en-US" altLang="zh-CN" sz="2400" dirty="0"/>
              <a:t>5</a:t>
            </a:r>
            <a:r>
              <a:rPr lang="zh-CN" altLang="zh-CN" sz="2400" dirty="0"/>
              <a:t>万元用于教育。计算公式如下：</a:t>
            </a:r>
          </a:p>
        </p:txBody>
      </p:sp>
      <mc:AlternateContent xmlns:mc="http://schemas.openxmlformats.org/markup-compatibility/2006" xmlns:a14="http://schemas.microsoft.com/office/drawing/2010/main">
        <mc:Choice Requires="a14">
          <p:sp>
            <p:nvSpPr>
              <p:cNvPr id="4" name="矩形 3"/>
              <p:cNvSpPr/>
              <p:nvPr/>
            </p:nvSpPr>
            <p:spPr>
              <a:xfrm>
                <a:off x="3575720" y="3501008"/>
                <a:ext cx="4032448" cy="78771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zh-CN" sz="2000">
                          <a:latin typeface="Cambria Math"/>
                        </a:rPr>
                        <m:t>投资金额</m:t>
                      </m:r>
                      <m:r>
                        <a:rPr lang="en-US" altLang="zh-CN" sz="2000">
                          <a:latin typeface="Cambria Math"/>
                        </a:rPr>
                        <m:t>=</m:t>
                      </m:r>
                      <m:f>
                        <m:fPr>
                          <m:ctrlPr>
                            <a:rPr lang="zh-CN" altLang="zh-CN" sz="2000" i="1">
                              <a:latin typeface="Cambria Math" panose="02040503050406030204" pitchFamily="18" charset="0"/>
                            </a:rPr>
                          </m:ctrlPr>
                        </m:fPr>
                        <m:num>
                          <m:r>
                            <a:rPr lang="zh-CN" altLang="zh-CN" sz="2000">
                              <a:latin typeface="Cambria Math"/>
                            </a:rPr>
                            <m:t>最终金额</m:t>
                          </m:r>
                        </m:num>
                        <m:den>
                          <m:sSup>
                            <m:sSupPr>
                              <m:ctrlPr>
                                <a:rPr lang="zh-CN" altLang="zh-CN" sz="2000" i="1">
                                  <a:latin typeface="Cambria Math" panose="02040503050406030204" pitchFamily="18" charset="0"/>
                                </a:rPr>
                              </m:ctrlPr>
                            </m:sSupPr>
                            <m:e>
                              <m:r>
                                <a:rPr lang="zh-CN" altLang="zh-CN" sz="2000">
                                  <a:latin typeface="Cambria Math"/>
                                </a:rPr>
                                <m:t>（</m:t>
                              </m:r>
                              <m:r>
                                <a:rPr lang="en-US" altLang="zh-CN" sz="2000" i="1">
                                  <a:latin typeface="Cambria Math"/>
                                </a:rPr>
                                <m:t>1+</m:t>
                              </m:r>
                              <m:r>
                                <a:rPr lang="zh-CN" altLang="zh-CN" sz="2000">
                                  <a:latin typeface="Cambria Math"/>
                                </a:rPr>
                                <m:t>月利率）</m:t>
                              </m:r>
                            </m:e>
                            <m:sup>
                              <m:r>
                                <a:rPr lang="zh-CN" altLang="zh-CN" sz="2000">
                                  <a:latin typeface="Cambria Math"/>
                                </a:rPr>
                                <m:t>月数</m:t>
                              </m:r>
                            </m:sup>
                          </m:sSup>
                        </m:den>
                      </m:f>
                    </m:oMath>
                  </m:oMathPara>
                </a14:m>
                <a:endParaRPr lang="zh-CN" altLang="zh-CN" sz="2000" dirty="0"/>
              </a:p>
            </p:txBody>
          </p:sp>
        </mc:Choice>
        <mc:Fallback xmlns="">
          <p:sp>
            <p:nvSpPr>
              <p:cNvPr id="4" name="矩形 3"/>
              <p:cNvSpPr>
                <a:spLocks noRot="1" noChangeAspect="1" noMove="1" noResize="1" noEditPoints="1" noAdjustHandles="1" noChangeArrowheads="1" noChangeShapeType="1" noTextEdit="1"/>
              </p:cNvSpPr>
              <p:nvPr/>
            </p:nvSpPr>
            <p:spPr>
              <a:xfrm>
                <a:off x="3575720" y="3501008"/>
                <a:ext cx="4032448" cy="787716"/>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34980923"/>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19863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theme/theme1.xml><?xml version="1.0" encoding="utf-8"?>
<a:theme xmlns:a="http://schemas.openxmlformats.org/drawingml/2006/main" name="《Python程序设计教程》第2版-课件模板">
  <a:themeElements>
    <a:clrScheme name="">
      <a:dk1>
        <a:srgbClr val="000000"/>
      </a:dk1>
      <a:lt1>
        <a:srgbClr val="FFFFFF"/>
      </a:lt1>
      <a:dk2>
        <a:srgbClr val="FFFFFF"/>
      </a:dk2>
      <a:lt2>
        <a:srgbClr val="000000"/>
      </a:lt2>
      <a:accent1>
        <a:srgbClr val="365AA8"/>
      </a:accent1>
      <a:accent2>
        <a:srgbClr val="EAEBE7"/>
      </a:accent2>
      <a:accent3>
        <a:srgbClr val="FFFFFF"/>
      </a:accent3>
      <a:accent4>
        <a:srgbClr val="000000"/>
      </a:accent4>
      <a:accent5>
        <a:srgbClr val="AEB5D1"/>
      </a:accent5>
      <a:accent6>
        <a:srgbClr val="D4D5D1"/>
      </a:accent6>
      <a:hlink>
        <a:srgbClr val="D1D7C7"/>
      </a:hlink>
      <a:folHlink>
        <a:srgbClr val="99CC00"/>
      </a:folHlink>
    </a:clrScheme>
    <a:fontScheme name="高教社MIS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miter lim="800000"/>
          <a:headEnd type="none" w="med" len="med"/>
          <a:tailEnd type="triangle" w="med" len="med"/>
        </a:ln>
        <a:effectLst/>
      </a:spPr>
      <a:bodyPr vert="horz" wrap="none" lIns="45720" tIns="72009" rIns="45720" bIns="72009"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zh-CN" altLang="en-US" sz="1400" b="0" i="0" u="none" strike="noStrike" cap="none" normalizeH="0" baseline="0" smtClean="0">
            <a:ln>
              <a:noFill/>
            </a:ln>
            <a:solidFill>
              <a:schemeClr val="tx1"/>
            </a:solidFill>
            <a:effectLst/>
            <a:latin typeface="Times New Roman" pitchFamily="18" charset="0"/>
            <a:ea typeface="华文楷体" pitchFamily="2" charset="-122"/>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miter lim="800000"/>
          <a:headEnd type="none" w="med" len="med"/>
          <a:tailEnd type="triangle" w="med" len="med"/>
        </a:ln>
        <a:effectLst/>
      </a:spPr>
      <a:bodyPr vert="horz" wrap="none" lIns="45720" tIns="72009" rIns="45720" bIns="72009"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zh-CN" altLang="en-US" sz="1400" b="0" i="0" u="none" strike="noStrike" cap="none" normalizeH="0" baseline="0" smtClean="0">
            <a:ln>
              <a:noFill/>
            </a:ln>
            <a:solidFill>
              <a:schemeClr val="tx1"/>
            </a:solidFill>
            <a:effectLst/>
            <a:latin typeface="Times New Roman" pitchFamily="18" charset="0"/>
            <a:ea typeface="华文楷体" pitchFamily="2" charset="-122"/>
          </a:defRPr>
        </a:defPPr>
      </a:lstStyle>
    </a:lnDef>
  </a:objectDefaults>
  <a:extraClrSchemeLst>
    <a:extraClrScheme>
      <a:clrScheme name="高教社MIS模板 1">
        <a:dk1>
          <a:srgbClr val="000000"/>
        </a:dk1>
        <a:lt1>
          <a:srgbClr val="FFFFFF"/>
        </a:lt1>
        <a:dk2>
          <a:srgbClr val="0066FF"/>
        </a:dk2>
        <a:lt2>
          <a:srgbClr val="FFFF00"/>
        </a:lt2>
        <a:accent1>
          <a:srgbClr val="00CCCC"/>
        </a:accent1>
        <a:accent2>
          <a:srgbClr val="FF33CC"/>
        </a:accent2>
        <a:accent3>
          <a:srgbClr val="AAB8FF"/>
        </a:accent3>
        <a:accent4>
          <a:srgbClr val="DADADA"/>
        </a:accent4>
        <a:accent5>
          <a:srgbClr val="AAE2E2"/>
        </a:accent5>
        <a:accent6>
          <a:srgbClr val="E72DB9"/>
        </a:accent6>
        <a:hlink>
          <a:srgbClr val="FF0033"/>
        </a:hlink>
        <a:folHlink>
          <a:srgbClr val="3366FF"/>
        </a:folHlink>
      </a:clrScheme>
      <a:clrMap bg1="dk2" tx1="lt1" bg2="dk1" tx2="lt2" accent1="accent1" accent2="accent2" accent3="accent3" accent4="accent4" accent5="accent5" accent6="accent6" hlink="hlink" folHlink="folHlink"/>
    </a:extraClrScheme>
    <a:extraClrScheme>
      <a:clrScheme name="高教社MIS模板 2">
        <a:dk1>
          <a:srgbClr val="000000"/>
        </a:dk1>
        <a:lt1>
          <a:srgbClr val="9999FF"/>
        </a:lt1>
        <a:dk2>
          <a:srgbClr val="6600FF"/>
        </a:dk2>
        <a:lt2>
          <a:srgbClr val="FFFFFF"/>
        </a:lt2>
        <a:accent1>
          <a:srgbClr val="CCCCFF"/>
        </a:accent1>
        <a:accent2>
          <a:srgbClr val="FF99FF"/>
        </a:accent2>
        <a:accent3>
          <a:srgbClr val="CACAFF"/>
        </a:accent3>
        <a:accent4>
          <a:srgbClr val="000000"/>
        </a:accent4>
        <a:accent5>
          <a:srgbClr val="E2E2FF"/>
        </a:accent5>
        <a:accent6>
          <a:srgbClr val="E78AE7"/>
        </a:accent6>
        <a:hlink>
          <a:srgbClr val="00CC66"/>
        </a:hlink>
        <a:folHlink>
          <a:srgbClr val="6666FF"/>
        </a:folHlink>
      </a:clrScheme>
      <a:clrMap bg1="lt1" tx1="dk1" bg2="lt2" tx2="dk2" accent1="accent1" accent2="accent2" accent3="accent3" accent4="accent4" accent5="accent5" accent6="accent6" hlink="hlink" folHlink="folHlink"/>
    </a:extraClrScheme>
    <a:extraClrScheme>
      <a:clrScheme name="高教社MIS模板 3">
        <a:dk1>
          <a:srgbClr val="000000"/>
        </a:dk1>
        <a:lt1>
          <a:srgbClr val="FFFFFF"/>
        </a:lt1>
        <a:dk2>
          <a:srgbClr val="000000"/>
        </a:dk2>
        <a:lt2>
          <a:srgbClr val="CBCBCB"/>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777777"/>
        </a:folHlink>
      </a:clrScheme>
      <a:clrMap bg1="lt1" tx1="dk1" bg2="lt2" tx2="dk2" accent1="accent1" accent2="accent2" accent3="accent3" accent4="accent4" accent5="accent5" accent6="accent6" hlink="hlink" folHlink="folHlink"/>
    </a:extraClrScheme>
    <a:extraClrScheme>
      <a:clrScheme name="高教社MIS模板 4">
        <a:dk1>
          <a:srgbClr val="000000"/>
        </a:dk1>
        <a:lt1>
          <a:srgbClr val="FFFFFF"/>
        </a:lt1>
        <a:dk2>
          <a:srgbClr val="990066"/>
        </a:dk2>
        <a:lt2>
          <a:srgbClr val="FFFF00"/>
        </a:lt2>
        <a:accent1>
          <a:srgbClr val="996633"/>
        </a:accent1>
        <a:accent2>
          <a:srgbClr val="CC6600"/>
        </a:accent2>
        <a:accent3>
          <a:srgbClr val="CAAAB8"/>
        </a:accent3>
        <a:accent4>
          <a:srgbClr val="DADADA"/>
        </a:accent4>
        <a:accent5>
          <a:srgbClr val="CAB8AD"/>
        </a:accent5>
        <a:accent6>
          <a:srgbClr val="B95C00"/>
        </a:accent6>
        <a:hlink>
          <a:srgbClr val="999933"/>
        </a:hlink>
        <a:folHlink>
          <a:srgbClr val="CC009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演示文稿1" id="{004BB272-525A-4B13-ADB7-2E8A0FDA9D9D}" vid="{CAAFCB8C-34DD-4411-BEC9-64D8B6209E5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《Python程序设计教程》第2版-课件模板</Template>
  <TotalTime>1497</TotalTime>
  <Words>11159</Words>
  <Application>Microsoft Office PowerPoint</Application>
  <PresentationFormat>宽屏</PresentationFormat>
  <Paragraphs>1136</Paragraphs>
  <Slides>94</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94</vt:i4>
      </vt:variant>
    </vt:vector>
  </HeadingPairs>
  <TitlesOfParts>
    <vt:vector size="106" baseType="lpstr">
      <vt:lpstr>-apple-system</vt:lpstr>
      <vt:lpstr>Microsoft YaHei UI</vt:lpstr>
      <vt:lpstr>仿宋_GB2312</vt:lpstr>
      <vt:lpstr>楷体</vt:lpstr>
      <vt:lpstr>宋体</vt:lpstr>
      <vt:lpstr>微软雅黑</vt:lpstr>
      <vt:lpstr>Cambria Math</vt:lpstr>
      <vt:lpstr>Tahoma</vt:lpstr>
      <vt:lpstr>Times New Roman</vt:lpstr>
      <vt:lpstr>Wingdings</vt:lpstr>
      <vt:lpstr>《Python程序设计教程》第2版-课件模板</vt:lpstr>
      <vt:lpstr>Visio</vt:lpstr>
      <vt:lpstr>第2章  Python语言基础知识</vt:lpstr>
      <vt:lpstr>本章学习目标</vt:lpstr>
      <vt:lpstr>2.1  控制台的输入与输出</vt:lpstr>
      <vt:lpstr>2.1.1 数据的输入</vt:lpstr>
      <vt:lpstr>2.1.1 数据的输入</vt:lpstr>
      <vt:lpstr>2.1.1 数据的输入</vt:lpstr>
      <vt:lpstr>2.1.1 数据的输入</vt:lpstr>
      <vt:lpstr>2.1.1 数据的输入</vt:lpstr>
      <vt:lpstr>2.1.1 数据的输入</vt:lpstr>
      <vt:lpstr>PowerPoint 演示文稿</vt:lpstr>
      <vt:lpstr>2.1.1 数据的输入</vt:lpstr>
      <vt:lpstr>2.1.1 数据的输入</vt:lpstr>
      <vt:lpstr>2.1.1 数据的输入</vt:lpstr>
      <vt:lpstr>2.1.1 数据的输入</vt:lpstr>
      <vt:lpstr>2.1.1 数据的输入</vt:lpstr>
      <vt:lpstr>2.1.1 数据的输入</vt:lpstr>
      <vt:lpstr>2.1.1 数据的输入</vt:lpstr>
      <vt:lpstr>2.1.1 数据的输入</vt:lpstr>
      <vt:lpstr>2.1.1 数据的输入</vt:lpstr>
      <vt:lpstr>2.1.1 数据的输入</vt:lpstr>
      <vt:lpstr>2.1.2 数据的输出</vt:lpstr>
      <vt:lpstr>2.1.2 数据的输出</vt:lpstr>
      <vt:lpstr>【例2-1】</vt:lpstr>
      <vt:lpstr>【例2-2】</vt:lpstr>
      <vt:lpstr>2.2  标识符、变量与赋值语句</vt:lpstr>
      <vt:lpstr>2.2  标识符、变量与赋值语句</vt:lpstr>
      <vt:lpstr>软件工程规范中推荐的命名方法：</vt:lpstr>
      <vt:lpstr>软件工程规范中推荐的命名方法：</vt:lpstr>
      <vt:lpstr>2.2  标识符、变量与赋值语句</vt:lpstr>
      <vt:lpstr>2.2  标识符、变量与赋值语句</vt:lpstr>
      <vt:lpstr>2.2  标识符、变量与赋值语句</vt:lpstr>
      <vt:lpstr>2.2  标识符、变量与赋值语句</vt:lpstr>
      <vt:lpstr>2.2  标识符、变量与赋值语句</vt:lpstr>
      <vt:lpstr>2.2.2 变量</vt:lpstr>
      <vt:lpstr>2.2.3 赋值语句</vt:lpstr>
      <vt:lpstr>2.2.3 赋值语句</vt:lpstr>
      <vt:lpstr>2.2.3 赋值语句</vt:lpstr>
      <vt:lpstr>2.3  数据类型、运算符与表达式</vt:lpstr>
      <vt:lpstr>2.3  数据类型、运算符与表达式</vt:lpstr>
      <vt:lpstr>C语言中的整数类型</vt:lpstr>
      <vt:lpstr>2.3  数据类型、运算符与表达式</vt:lpstr>
      <vt:lpstr>2.3.1 数据类型</vt:lpstr>
      <vt:lpstr>2.3.1 数据类型</vt:lpstr>
      <vt:lpstr>2.3.1 数据类型</vt:lpstr>
      <vt:lpstr>2.3.1 数据类型</vt:lpstr>
      <vt:lpstr>2.3.2 运算符</vt:lpstr>
      <vt:lpstr>2.3.2 运算符</vt:lpstr>
      <vt:lpstr>2.3.2 运算符</vt:lpstr>
      <vt:lpstr>2.3.3 表达式</vt:lpstr>
      <vt:lpstr>表2.2  运算符与表达式</vt:lpstr>
      <vt:lpstr>表2.2  运算符与表达式（续）</vt:lpstr>
      <vt:lpstr>表2.2  运算符与表达式（续）</vt:lpstr>
      <vt:lpstr>2.3.3 表达式</vt:lpstr>
      <vt:lpstr>2.3.3 表达式</vt:lpstr>
      <vt:lpstr>2.3.3 表达式</vt:lpstr>
      <vt:lpstr>2.3.3 表达式</vt:lpstr>
      <vt:lpstr>2.3.3 表达式</vt:lpstr>
      <vt:lpstr>2.3.3 表达式</vt:lpstr>
      <vt:lpstr>2.3.3 表达式</vt:lpstr>
      <vt:lpstr>2.3.3 表达式</vt:lpstr>
      <vt:lpstr>2.3.3 表达式</vt:lpstr>
      <vt:lpstr>2.3.3 表达式</vt:lpstr>
      <vt:lpstr>2.3.3 表达式</vt:lpstr>
      <vt:lpstr>2.3.3 表达式</vt:lpstr>
      <vt:lpstr>2.3.3 表达式</vt:lpstr>
      <vt:lpstr>2.3.3 表达式</vt:lpstr>
      <vt:lpstr>2.3.3 表达式</vt:lpstr>
      <vt:lpstr>2.3.3 表达式</vt:lpstr>
      <vt:lpstr>2.3.3 表达式</vt:lpstr>
      <vt:lpstr>2.3.3 表达式</vt:lpstr>
      <vt:lpstr>2.3.3 表达式</vt:lpstr>
      <vt:lpstr>2.3.3 表达式</vt:lpstr>
      <vt:lpstr>2.3.3 表达式</vt:lpstr>
      <vt:lpstr>2.3.4 条件表达式和pass语句</vt:lpstr>
      <vt:lpstr>2.3.4 条件表达式和pass语句</vt:lpstr>
      <vt:lpstr>2.3.4 条件表达式和pass语句</vt:lpstr>
      <vt:lpstr>2.3.4 条件表达式和pass语句</vt:lpstr>
      <vt:lpstr>2.3.4 条件表达式和pass语句</vt:lpstr>
      <vt:lpstr>2.3.4 条件表达式和pass语句</vt:lpstr>
      <vt:lpstr>2.4  常见的Python内置函数</vt:lpstr>
      <vt:lpstr>2.4  常见的Python内置函数</vt:lpstr>
      <vt:lpstr>表2.3  Python常用内置函数（续）</vt:lpstr>
      <vt:lpstr>表2.4  Python内置类型转换函数</vt:lpstr>
      <vt:lpstr>【例2-3】</vt:lpstr>
      <vt:lpstr>【例2-3】</vt:lpstr>
      <vt:lpstr>【例2-3】</vt:lpstr>
      <vt:lpstr>【例2-4】</vt:lpstr>
      <vt:lpstr>【例2-4】</vt:lpstr>
      <vt:lpstr>【例2-4】</vt:lpstr>
      <vt:lpstr>【例2-4】</vt:lpstr>
      <vt:lpstr>2.5  本章小结</vt:lpstr>
      <vt:lpstr>习题2</vt:lpstr>
      <vt:lpstr>习题2</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lq</dc:creator>
  <cp:lastModifiedBy>杨振</cp:lastModifiedBy>
  <cp:revision>183</cp:revision>
  <dcterms:created xsi:type="dcterms:W3CDTF">2019-06-08T13:42:28Z</dcterms:created>
  <dcterms:modified xsi:type="dcterms:W3CDTF">2021-03-09T01:03:36Z</dcterms:modified>
</cp:coreProperties>
</file>