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8" r:id="rId3"/>
    <p:sldId id="272" r:id="rId4"/>
    <p:sldId id="273" r:id="rId5"/>
    <p:sldId id="262" r:id="rId6"/>
    <p:sldId id="263" r:id="rId7"/>
    <p:sldId id="264" r:id="rId8"/>
    <p:sldId id="265" r:id="rId9"/>
    <p:sldId id="266" r:id="rId10"/>
    <p:sldId id="274" r:id="rId11"/>
    <p:sldId id="271" r:id="rId12"/>
    <p:sldId id="260" r:id="rId13"/>
    <p:sldId id="261" r:id="rId14"/>
    <p:sldId id="277" r:id="rId15"/>
    <p:sldId id="275" r:id="rId16"/>
    <p:sldId id="276" r:id="rId17"/>
    <p:sldId id="278" r:id="rId18"/>
    <p:sldId id="280" r:id="rId19"/>
    <p:sldId id="279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36" autoAdjust="0"/>
  </p:normalViewPr>
  <p:slideViewPr>
    <p:cSldViewPr>
      <p:cViewPr varScale="1">
        <p:scale>
          <a:sx n="56" d="100"/>
          <a:sy n="56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C6B9A-5B6F-4A09-B87B-79991874199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80000-BD64-469A-816D-C2CCD6FF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58E3-1FAB-44CD-8645-410850A9F8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Works and Government Services Canada (PWGSC) procures goods and services on behalf of federal departments and agencies.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0000-BD64-469A-816D-C2CCD6FFE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Cluster 1 (black) and cluster 2 (red) represent smaller contact values and include over 68% of the data so they are of particular importance. 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The Canadian Dollar effective Exchange Rate, S&amp;P TSX Composite Index and Unemployment Rate show higher concentrations of contracts when they are at middle-higher levels. This shows a trend where when the dollar, stock market and unemployment are higher, the number of contacts awarded under 250K increases.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Gross Domestic Product, Consumer Price Index and Average Weekly Wage Rate all look fairly similar with higher concentrations of contracts when they are lower. This shows a trend where when GDP, prices and wages are lower the number of contracts awarded under 250K increases.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Clusters 3 and 5 represent larger contracts and are nearly equal in size which indicates that the economic indicators do not have much influence on higher contract values.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0000-BD64-469A-816D-C2CCD6FFE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data.gov/" TargetMode="External"/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l.gov/open/data.htm" TargetMode="External"/><Relationship Id="rId2" Type="http://schemas.openxmlformats.org/officeDocument/2006/relationships/hyperlink" Target="https://data.medicare.gov/data/hospital-compa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canada.ca/en" TargetMode="External"/><Relationship Id="rId2" Type="http://schemas.openxmlformats.org/officeDocument/2006/relationships/hyperlink" Target="http://www.gsa.gov/portal/category/1058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can.gc.ca/eng/rdc/dat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://climate.weather.gc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owdflower.com/data-for-everyon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hyperlink" Target="http://shiny.r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dirty="0" smtClean="0"/>
              <a:t>Value Creation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Syed </a:t>
            </a:r>
            <a:r>
              <a:rPr lang="en-US" dirty="0" err="1" smtClean="0"/>
              <a:t>Shariyar</a:t>
            </a:r>
            <a:r>
              <a:rPr lang="en-US" dirty="0" smtClean="0"/>
              <a:t> </a:t>
            </a:r>
            <a:r>
              <a:rPr lang="en-US" dirty="0" err="1"/>
              <a:t>Murtaza</a:t>
            </a:r>
            <a:r>
              <a:rPr lang="en-US" dirty="0"/>
              <a:t>, Ph.D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hariyar.murtaza@telus.com</a:t>
            </a:r>
            <a:endParaRPr lang="en-US" dirty="0" smtClean="0"/>
          </a:p>
          <a:p>
            <a:endParaRPr lang="en-US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219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467591"/>
            <a:ext cx="8395854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 rot="20949695">
            <a:off x="20190" y="212691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576264"/>
            <a:ext cx="9020175" cy="574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949695">
            <a:off x="20190" y="212691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Government’s Procurement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 dirty="0" smtClean="0">
                <a:cs typeface="Times New Roman" panose="02020603050405020304" pitchFamily="18" charset="0"/>
              </a:rPr>
              <a:t>Investigate  the relationship </a:t>
            </a:r>
            <a:r>
              <a:rPr lang="en-US" sz="8000" dirty="0">
                <a:cs typeface="Times New Roman" panose="02020603050405020304" pitchFamily="18" charset="0"/>
              </a:rPr>
              <a:t>between </a:t>
            </a:r>
            <a:r>
              <a:rPr lang="en-US" sz="8000" dirty="0" smtClean="0">
                <a:cs typeface="Times New Roman" panose="02020603050405020304" pitchFamily="18" charset="0"/>
              </a:rPr>
              <a:t>government’s  procurement habit  </a:t>
            </a:r>
            <a:r>
              <a:rPr lang="en-US" sz="8000" dirty="0">
                <a:cs typeface="Times New Roman" panose="02020603050405020304" pitchFamily="18" charset="0"/>
              </a:rPr>
              <a:t>and six key socioeconomic </a:t>
            </a:r>
            <a:r>
              <a:rPr lang="en-US" sz="8000" dirty="0" smtClean="0">
                <a:cs typeface="Times New Roman" panose="02020603050405020304" pitchFamily="18" charset="0"/>
              </a:rPr>
              <a:t>indicators</a:t>
            </a:r>
          </a:p>
          <a:p>
            <a:r>
              <a:rPr lang="en-US" sz="7000" dirty="0" smtClean="0">
                <a:cs typeface="Times New Roman" panose="02020603050405020304" pitchFamily="18" charset="0"/>
              </a:rPr>
              <a:t>Government’s procurement data</a:t>
            </a:r>
            <a:endParaRPr lang="en-US" sz="7000" dirty="0" smtClean="0">
              <a:cs typeface="Times New Roman" panose="02020603050405020304" pitchFamily="18" charset="0"/>
            </a:endParaRPr>
          </a:p>
          <a:p>
            <a:pPr lvl="1"/>
            <a:r>
              <a:rPr lang="en-US" sz="6000" dirty="0" smtClean="0">
                <a:cs typeface="Times New Roman" panose="02020603050405020304" pitchFamily="18" charset="0"/>
              </a:rPr>
              <a:t>Total contract value, supplier, contracting city, etc.</a:t>
            </a:r>
          </a:p>
          <a:p>
            <a:r>
              <a:rPr lang="en-US" sz="7000" dirty="0" smtClean="0">
                <a:cs typeface="Times New Roman" panose="02020603050405020304" pitchFamily="18" charset="0"/>
              </a:rPr>
              <a:t>Economic </a:t>
            </a:r>
            <a:r>
              <a:rPr lang="en-US" sz="7000" dirty="0" smtClean="0">
                <a:cs typeface="Times New Roman" panose="02020603050405020304" pitchFamily="18" charset="0"/>
              </a:rPr>
              <a:t>indicators</a:t>
            </a:r>
            <a:endParaRPr lang="en-US" sz="7000" dirty="0" smtClean="0">
              <a:cs typeface="Times New Roman" panose="02020603050405020304" pitchFamily="18" charset="0"/>
            </a:endParaRPr>
          </a:p>
          <a:p>
            <a:pPr lvl="1"/>
            <a:r>
              <a:rPr lang="en-US" sz="6000" dirty="0" smtClean="0">
                <a:cs typeface="Times New Roman" panose="02020603050405020304" pitchFamily="18" charset="0"/>
              </a:rPr>
              <a:t>Consumer Price Index, Canadian </a:t>
            </a:r>
            <a:r>
              <a:rPr lang="en-US" sz="6000" dirty="0">
                <a:cs typeface="Times New Roman" panose="02020603050405020304" pitchFamily="18" charset="0"/>
              </a:rPr>
              <a:t>Dollar Effective Exchange </a:t>
            </a:r>
            <a:r>
              <a:rPr lang="en-US" sz="6000" dirty="0" smtClean="0">
                <a:cs typeface="Times New Roman" panose="02020603050405020304" pitchFamily="18" charset="0"/>
              </a:rPr>
              <a:t>Rate, Gross </a:t>
            </a:r>
            <a:r>
              <a:rPr lang="en-US" sz="6000" dirty="0">
                <a:cs typeface="Times New Roman" panose="02020603050405020304" pitchFamily="18" charset="0"/>
              </a:rPr>
              <a:t>Domestic </a:t>
            </a:r>
            <a:r>
              <a:rPr lang="en-US" sz="6000" dirty="0" smtClean="0">
                <a:cs typeface="Times New Roman" panose="02020603050405020304" pitchFamily="18" charset="0"/>
              </a:rPr>
              <a:t>Product, Unemployment Rate, Average </a:t>
            </a:r>
            <a:r>
              <a:rPr lang="en-US" sz="6000" dirty="0">
                <a:cs typeface="Times New Roman" panose="02020603050405020304" pitchFamily="18" charset="0"/>
              </a:rPr>
              <a:t>Weekly Wage </a:t>
            </a:r>
            <a:r>
              <a:rPr lang="en-US" sz="6000" dirty="0" smtClean="0">
                <a:cs typeface="Times New Roman" panose="02020603050405020304" pitchFamily="18" charset="0"/>
              </a:rPr>
              <a:t>Rate, </a:t>
            </a:r>
            <a:r>
              <a:rPr lang="en-US" sz="6000" dirty="0" smtClean="0">
                <a:cs typeface="Times New Roman" panose="02020603050405020304" pitchFamily="18" charset="0"/>
              </a:rPr>
              <a:t>and SP-TSX </a:t>
            </a:r>
            <a:r>
              <a:rPr lang="en-US" sz="6000" dirty="0">
                <a:cs typeface="Times New Roman" panose="02020603050405020304" pitchFamily="18" charset="0"/>
              </a:rPr>
              <a:t>Composite Index</a:t>
            </a:r>
            <a:endParaRPr lang="en-US" sz="6000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949695">
            <a:off x="34773" y="211307"/>
            <a:ext cx="1752600" cy="5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1) Government of Canada Open Data Portal  - PWGSC Contract History -</a:t>
            </a:r>
            <a:r>
              <a:rPr lang="en-US" dirty="0"/>
              <a:t> information about contracts awarded by Public Works and Government Services Canada (PWGSC) since January 2009, on behalf of federal departments and agencies.</a:t>
            </a:r>
          </a:p>
          <a:p>
            <a:r>
              <a:rPr lang="en-US" dirty="0">
                <a:solidFill>
                  <a:schemeClr val="tx2"/>
                </a:solidFill>
              </a:rPr>
              <a:t>http://open.canada.ca/data/en/dataset/53753f06-8b28-42d7-89f7-04cd014323b0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2) Statistics Canada, CANSIM - </a:t>
            </a:r>
            <a:r>
              <a:rPr lang="en-US" dirty="0"/>
              <a:t>Economic indicators, by province and territory </a:t>
            </a:r>
          </a:p>
          <a:p>
            <a:r>
              <a:rPr lang="en-US" dirty="0">
                <a:solidFill>
                  <a:schemeClr val="tx2"/>
                </a:solidFill>
              </a:rPr>
              <a:t>http://www.statcan.gc.ca/tables-tableaux/sum-som/l01/cst01/indi02a-eng.htm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3) Bank of Canada – Summary of Key Monetary Policy Variables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http://www.bankofcanada.ca/rates/indicators/key-variables/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 descr="C:\Users\Andrew CN\Documents\Capstone Project\Top 10 Suppliers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6962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orizontal Scroll 5"/>
          <p:cNvSpPr/>
          <p:nvPr/>
        </p:nvSpPr>
        <p:spPr>
          <a:xfrm>
            <a:off x="609600" y="4743450"/>
            <a:ext cx="7696200" cy="188595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* 31.96</a:t>
            </a:r>
            <a:r>
              <a:rPr lang="en-US" dirty="0">
                <a:solidFill>
                  <a:schemeClr val="tx1"/>
                </a:solidFill>
              </a:rPr>
              <a:t>%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all contracts are not subject to an open solicitation process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* 24.33</a:t>
            </a:r>
            <a:r>
              <a:rPr lang="en-US" dirty="0">
                <a:solidFill>
                  <a:schemeClr val="tx1"/>
                </a:solidFill>
              </a:rPr>
              <a:t>% </a:t>
            </a:r>
            <a:r>
              <a:rPr lang="en-US" dirty="0" smtClean="0">
                <a:solidFill>
                  <a:schemeClr val="tx1"/>
                </a:solidFill>
              </a:rPr>
              <a:t>($20.26 billion) </a:t>
            </a:r>
            <a:r>
              <a:rPr lang="en-US" dirty="0">
                <a:solidFill>
                  <a:schemeClr val="tx1"/>
                </a:solidFill>
              </a:rPr>
              <a:t>of spending goes to non-competitive </a:t>
            </a:r>
            <a:r>
              <a:rPr lang="en-US" dirty="0" smtClean="0">
                <a:solidFill>
                  <a:schemeClr val="tx1"/>
                </a:solidFill>
              </a:rPr>
              <a:t>contracts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* 55</a:t>
            </a:r>
            <a:r>
              <a:rPr lang="en-US" dirty="0">
                <a:solidFill>
                  <a:schemeClr val="tx1"/>
                </a:solidFill>
              </a:rPr>
              <a:t>% of non-competitive dollars went to the top 10 suppliers </a:t>
            </a:r>
          </a:p>
        </p:txBody>
      </p:sp>
    </p:spTree>
    <p:extLst>
      <p:ext uri="{BB962C8B-B14F-4D97-AF65-F5344CB8AC3E}">
        <p14:creationId xmlns:p14="http://schemas.microsoft.com/office/powerpoint/2010/main" val="42330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58613"/>
              </p:ext>
            </p:extLst>
          </p:nvPr>
        </p:nvGraphicFramePr>
        <p:xfrm>
          <a:off x="685800" y="1981200"/>
          <a:ext cx="7696201" cy="2177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9469"/>
                <a:gridCol w="1039469"/>
                <a:gridCol w="1040181"/>
                <a:gridCol w="1040181"/>
                <a:gridCol w="1040894"/>
                <a:gridCol w="1040894"/>
                <a:gridCol w="1455113"/>
              </a:tblGrid>
              <a:tr h="531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Range ($)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# of Records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 of Records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Dollars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 of Dollars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Avg Contract Size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1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0 - 250k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101083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83.2%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$4.7  billion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$47,020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1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250k - 5mill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18725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15.4%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$17.8 billion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$950,081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1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Large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5mill+ 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1685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1.4%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$60.7 billion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$36,043,285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Horizontal Scroll 4"/>
          <p:cNvSpPr/>
          <p:nvPr/>
        </p:nvSpPr>
        <p:spPr>
          <a:xfrm>
            <a:off x="3505200" y="4648200"/>
            <a:ext cx="4038600" cy="16002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clustering within each group and compare against economic indicators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drew CN\Documents\Capstone Project\Plots\large-CERI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"/>
            <a:ext cx="43434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ndrew CN\Documents\Capstone Project\Plots\small-CERI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2672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drew CN\Documents\Capstone Project\Plots\small-WWAGE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4958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ndrew CN\Documents\Capstone Project\Plots\large-WWage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4191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of Stock Price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55606"/>
              </p:ext>
            </p:extLst>
          </p:nvPr>
        </p:nvGraphicFramePr>
        <p:xfrm>
          <a:off x="609600" y="1676400"/>
          <a:ext cx="74676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292"/>
                <a:gridCol w="746292"/>
                <a:gridCol w="746292"/>
                <a:gridCol w="746292"/>
                <a:gridCol w="747072"/>
                <a:gridCol w="747072"/>
                <a:gridCol w="747072"/>
                <a:gridCol w="747072"/>
                <a:gridCol w="747072"/>
                <a:gridCol w="747072"/>
              </a:tblGrid>
              <a:tr h="584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Ticker name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2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10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CA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Trend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Aapl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203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201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196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rising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sar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falling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dds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falling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ssc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342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324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322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345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399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rising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625" marR="31625" marT="0" marB="0"/>
                </a:tc>
              </a:tr>
            </a:tbl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744E9A76-9BF6-3B44-BAFD-B7447C5FE07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30596"/>
              </p:ext>
            </p:extLst>
          </p:nvPr>
        </p:nvGraphicFramePr>
        <p:xfrm>
          <a:off x="685800" y="5029200"/>
          <a:ext cx="7543798" cy="1169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907"/>
                <a:gridCol w="753907"/>
                <a:gridCol w="753907"/>
                <a:gridCol w="753907"/>
                <a:gridCol w="754695"/>
                <a:gridCol w="754695"/>
                <a:gridCol w="754695"/>
                <a:gridCol w="754695"/>
                <a:gridCol w="754695"/>
                <a:gridCol w="75469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Ticker name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2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Day 10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CA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Trend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ddf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gds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120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140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130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120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fcc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231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251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213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214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196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95600" y="3826933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a classification algorithm to predict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828800" y="3505200"/>
            <a:ext cx="1066800" cy="70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4207933"/>
            <a:ext cx="2209800" cy="82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9547003">
            <a:off x="47615" y="459390"/>
            <a:ext cx="1561099" cy="64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582789">
            <a:off x="7335278" y="431528"/>
            <a:ext cx="1752600" cy="663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Yahoo Finance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 Government Datasets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14 Categories</a:t>
            </a:r>
          </a:p>
          <a:p>
            <a:pPr lvl="1"/>
            <a:r>
              <a:rPr lang="en-US" dirty="0" smtClean="0"/>
              <a:t>Agriculture, Business, Health, Ecosystem, Climate, Consumer, Energy, etc.</a:t>
            </a: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://www.data.gov/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Health Data Initiative by US Department of Health and Human Services</a:t>
            </a:r>
          </a:p>
          <a:p>
            <a:pPr lvl="1"/>
            <a:r>
              <a:rPr lang="en-US" dirty="0" smtClean="0"/>
              <a:t>Find a right specialist, compare the quality of service at hospitals, etc.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https://www.healthdata.gov/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4E9A76-9BF6-3B44-BAFD-B7447C5FE07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Monetization Group’s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industry specific needs for value creation of </a:t>
            </a:r>
            <a:r>
              <a:rPr lang="en-US" dirty="0" smtClean="0"/>
              <a:t>data (or big data)</a:t>
            </a:r>
          </a:p>
          <a:p>
            <a:pPr lvl="1"/>
            <a:r>
              <a:rPr lang="en-US" dirty="0" smtClean="0"/>
              <a:t>Demonstrate through </a:t>
            </a:r>
            <a:r>
              <a:rPr lang="en-US" dirty="0"/>
              <a:t>a pilot </a:t>
            </a:r>
            <a:r>
              <a:rPr lang="en-US" dirty="0" smtClean="0"/>
              <a:t>project </a:t>
            </a:r>
            <a:r>
              <a:rPr lang="en-US" dirty="0"/>
              <a:t>the value creation of </a:t>
            </a:r>
            <a:r>
              <a:rPr lang="en-US" dirty="0" smtClean="0"/>
              <a:t>data </a:t>
            </a:r>
          </a:p>
          <a:p>
            <a:pPr lvl="2"/>
            <a:r>
              <a:rPr lang="en-US" dirty="0" smtClean="0"/>
              <a:t>Facilitate </a:t>
            </a:r>
            <a:r>
              <a:rPr lang="en-US" dirty="0"/>
              <a:t>Canadian industry in embracing big data </a:t>
            </a:r>
            <a:r>
              <a:rPr lang="en-US" dirty="0" smtClean="0"/>
              <a:t>analytics and push government to increase resources for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Medicare Data</a:t>
            </a:r>
            <a:endParaRPr lang="en-US" sz="3000" dirty="0" smtClean="0"/>
          </a:p>
          <a:p>
            <a:pPr lvl="1"/>
            <a:r>
              <a:rPr lang="en-US" sz="2400" dirty="0" smtClean="0"/>
              <a:t>Compare quality of care at Medicare certified hospitals</a:t>
            </a:r>
            <a:endParaRPr lang="en-US" dirty="0" smtClean="0">
              <a:hlinkClick r:id="rId2"/>
            </a:endParaRP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data.medicare.gov/data/hospital-compare</a:t>
            </a:r>
            <a:endParaRPr lang="en-US" u="sng" dirty="0" smtClean="0"/>
          </a:p>
          <a:p>
            <a:r>
              <a:rPr lang="en-US" dirty="0" smtClean="0"/>
              <a:t>US Department of Labor </a:t>
            </a:r>
          </a:p>
          <a:p>
            <a:pPr lvl="1"/>
            <a:r>
              <a:rPr lang="en-US" dirty="0" smtClean="0"/>
              <a:t>Weekly Fatalities Report</a:t>
            </a:r>
          </a:p>
          <a:p>
            <a:pPr lvl="1"/>
            <a:r>
              <a:rPr lang="en-US" dirty="0" smtClean="0"/>
              <a:t>Entrepreneurship support dataset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www.dol.gov/open/data.htm</a:t>
            </a:r>
            <a:endParaRPr lang="en-US" dirty="0" smtClean="0"/>
          </a:p>
          <a:p>
            <a:r>
              <a:rPr lang="en-US" dirty="0" smtClean="0"/>
              <a:t>NYC Open Data</a:t>
            </a:r>
          </a:p>
          <a:p>
            <a:pPr lvl="1"/>
            <a:r>
              <a:rPr lang="en-US" dirty="0" smtClean="0"/>
              <a:t>Dataset of millions of Taxi trips</a:t>
            </a:r>
          </a:p>
          <a:p>
            <a:pPr lvl="1"/>
            <a:r>
              <a:rPr lang="en-US" dirty="0" smtClean="0"/>
              <a:t>City notices, land-sales, public hearings and contracts</a:t>
            </a:r>
          </a:p>
          <a:p>
            <a:pPr lvl="1"/>
            <a:r>
              <a:rPr lang="en-US" dirty="0"/>
              <a:t>https://nycopendata.socrata.com/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 General Service Administration</a:t>
            </a:r>
          </a:p>
          <a:p>
            <a:pPr lvl="1"/>
            <a:r>
              <a:rPr lang="en-US" dirty="0" smtClean="0"/>
              <a:t>Technology, travel, real estate, acquisition, etc.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www.gsa.gov/portal/category/105839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Canadian Open Government Datasets</a:t>
            </a:r>
          </a:p>
          <a:p>
            <a:pPr lvl="1"/>
            <a:r>
              <a:rPr lang="en-US" dirty="0" smtClean="0"/>
              <a:t>Immigration, travel, business, benefits, etc.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open.canada.ca/en</a:t>
            </a:r>
            <a:endParaRPr lang="en-US" dirty="0" smtClean="0"/>
          </a:p>
          <a:p>
            <a:r>
              <a:rPr lang="en-US" dirty="0" smtClean="0"/>
              <a:t>Statistics Canada</a:t>
            </a:r>
          </a:p>
          <a:p>
            <a:pPr lvl="1"/>
            <a:r>
              <a:rPr lang="en-US" dirty="0" smtClean="0"/>
              <a:t>Community surveys, EI surveys, Cancer registry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www.statcan.gc.ca/eng/rdc/data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Canadian Climate Datasets</a:t>
            </a:r>
          </a:p>
          <a:p>
            <a:pPr lvl="1"/>
            <a:r>
              <a:rPr lang="en-US" dirty="0">
                <a:hlinkClick r:id="rId2"/>
              </a:rPr>
              <a:t>http://climate.weather.gc.ca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University of California Irvine Datasets</a:t>
            </a:r>
          </a:p>
          <a:p>
            <a:pPr lvl="1"/>
            <a:r>
              <a:rPr lang="en-US" dirty="0" smtClean="0"/>
              <a:t>Variety of ready to use datasets for machine learning tasks</a:t>
            </a:r>
          </a:p>
          <a:p>
            <a:pPr lvl="1"/>
            <a:r>
              <a:rPr lang="en-US" dirty="0" smtClean="0"/>
              <a:t> air quality, alcohol consumption, etc.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://archive.ics.uci.edu/ml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Crowd Flower</a:t>
            </a:r>
          </a:p>
          <a:p>
            <a:pPr lvl="1"/>
            <a:r>
              <a:rPr lang="en-US" dirty="0" smtClean="0"/>
              <a:t>Football strategy, gender classifier, sentiment analysis, etc.</a:t>
            </a:r>
          </a:p>
          <a:p>
            <a:pPr lvl="1"/>
            <a:r>
              <a:rPr lang="en-US" dirty="0">
                <a:hlinkClick r:id="rId4"/>
              </a:rPr>
              <a:t>http://www.crowdflower.com/data-for-everyone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</a:t>
            </a:r>
            <a:r>
              <a:rPr lang="en-US" dirty="0" smtClean="0"/>
              <a:t>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visual story </a:t>
            </a:r>
            <a:r>
              <a:rPr lang="en-US" sz="3000" dirty="0" smtClean="0"/>
              <a:t>(exploratory </a:t>
            </a:r>
            <a:r>
              <a:rPr lang="en-US" sz="3000" dirty="0"/>
              <a:t>a</a:t>
            </a:r>
            <a:r>
              <a:rPr lang="en-US" sz="3000" dirty="0" smtClean="0"/>
              <a:t>nalytics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Tableau or Watson Analytics</a:t>
            </a:r>
          </a:p>
          <a:p>
            <a:r>
              <a:rPr lang="en-US" sz="3000" dirty="0" smtClean="0"/>
              <a:t>Exploratory  or predictive analytics </a:t>
            </a:r>
          </a:p>
          <a:p>
            <a:pPr lvl="1"/>
            <a:r>
              <a:rPr lang="en-US" sz="2200" dirty="0" smtClean="0"/>
              <a:t>Weka, Rapid Miner, Rattle (R), etc.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dirty="0" smtClean="0"/>
              <a:t>On the availability of programming </a:t>
            </a:r>
            <a:r>
              <a:rPr lang="en-US" dirty="0"/>
              <a:t>r</a:t>
            </a:r>
            <a:r>
              <a:rPr lang="en-US" dirty="0" smtClean="0"/>
              <a:t>esources</a:t>
            </a:r>
          </a:p>
          <a:p>
            <a:pPr lvl="1"/>
            <a:r>
              <a:rPr lang="en-US" dirty="0" smtClean="0"/>
              <a:t>Web application with  an analytical engine</a:t>
            </a:r>
          </a:p>
          <a:p>
            <a:pPr lvl="2"/>
            <a:r>
              <a:rPr lang="en-US" dirty="0" smtClean="0"/>
              <a:t>Shiny in </a:t>
            </a:r>
            <a:r>
              <a:rPr lang="en-US" dirty="0"/>
              <a:t>R: </a:t>
            </a:r>
            <a:r>
              <a:rPr lang="en-US" dirty="0">
                <a:hlinkClick r:id="rId2"/>
              </a:rPr>
              <a:t>http://shiny.rstudio.com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Django </a:t>
            </a:r>
            <a:r>
              <a:rPr lang="en-US" dirty="0"/>
              <a:t>in Python: </a:t>
            </a:r>
            <a:r>
              <a:rPr lang="en-US" dirty="0">
                <a:hlinkClick r:id="rId3"/>
              </a:rPr>
              <a:t>https://www.djangoproject.com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4</a:t>
            </a:fld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467591"/>
            <a:ext cx="8395854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 rot="20949695">
            <a:off x="20190" y="212691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Visualization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Identify research questions from the dataset</a:t>
            </a:r>
          </a:p>
          <a:p>
            <a:r>
              <a:rPr lang="en-US" sz="2800" dirty="0" smtClean="0"/>
              <a:t>Create visualizations for every research questions </a:t>
            </a:r>
          </a:p>
          <a:p>
            <a:r>
              <a:rPr lang="en-US" sz="2800" dirty="0" smtClean="0"/>
              <a:t>Present all of them as a visual story with one common theme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2860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wildlife strikes to aircrafts in US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6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3" y="1981200"/>
            <a:ext cx="8829675" cy="40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054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 Identifying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6858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When strikes occur,  from where </a:t>
            </a:r>
            <a:r>
              <a:rPr lang="en-US" sz="2600" dirty="0"/>
              <a:t>do </a:t>
            </a:r>
            <a:r>
              <a:rPr lang="en-US" sz="2600" dirty="0" smtClean="0"/>
              <a:t>they </a:t>
            </a:r>
            <a:r>
              <a:rPr lang="en-US" sz="2600" dirty="0"/>
              <a:t>mostly originate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How many strikes occur in individual states and how much do they cost?</a:t>
            </a:r>
          </a:p>
          <a:p>
            <a:r>
              <a:rPr lang="en-US" sz="2600" dirty="0" smtClean="0"/>
              <a:t>How much did strikes change in past 10 years?</a:t>
            </a:r>
          </a:p>
          <a:p>
            <a:r>
              <a:rPr lang="en-US" sz="2600" dirty="0" smtClean="0"/>
              <a:t>What is the impact of strikes to flights?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8" y="4368080"/>
            <a:ext cx="8515350" cy="13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3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182"/>
            <a:ext cx="8423564" cy="863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strikes occur, from where do they mostly originate?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656917"/>
            <a:ext cx="79914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121236" y="2867891"/>
            <a:ext cx="1759527" cy="1274618"/>
          </a:xfrm>
          <a:prstGeom prst="wedgeRoundRectCallout">
            <a:avLst>
              <a:gd name="adj1" fmla="val -47995"/>
              <a:gd name="adj2" fmla="val -9633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(lightness) 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otal strikes (Q) for a region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54"/>
            <a:ext cx="8229600" cy="946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strikes occur </a:t>
            </a:r>
            <a:r>
              <a:rPr lang="en-US" dirty="0"/>
              <a:t>in </a:t>
            </a:r>
            <a:r>
              <a:rPr lang="en-US" dirty="0" smtClean="0"/>
              <a:t>individual states and how much do they cost?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82"/>
            <a:ext cx="8548255" cy="401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6" y="5625018"/>
            <a:ext cx="491446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232073" y="2798618"/>
            <a:ext cx="1773382" cy="1122218"/>
          </a:xfrm>
          <a:prstGeom prst="wedgeRoundRectCallout">
            <a:avLst>
              <a:gd name="adj1" fmla="val -76190"/>
              <a:gd name="adj2" fmla="val -2321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Third dimension as value(lightness)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838</Words>
  <Application>Microsoft Office PowerPoint</Application>
  <PresentationFormat>On-screen Show (4:3)</PresentationFormat>
  <Paragraphs>255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Value Creation of Data</vt:lpstr>
      <vt:lpstr>Monetization Group’s Objective</vt:lpstr>
      <vt:lpstr>Project Ideas</vt:lpstr>
      <vt:lpstr>PowerPoint Presentation</vt:lpstr>
      <vt:lpstr>Creating a Visualization Story</vt:lpstr>
      <vt:lpstr>Example Dataset</vt:lpstr>
      <vt:lpstr>Exercise: Identifying Research Questions</vt:lpstr>
      <vt:lpstr>When strikes occur, from where do they mostly originate?</vt:lpstr>
      <vt:lpstr>How many strikes occur in individual states and how much do they cost?</vt:lpstr>
      <vt:lpstr>PowerPoint Presentation</vt:lpstr>
      <vt:lpstr>PowerPoint Presentation</vt:lpstr>
      <vt:lpstr> Government’s Procurement Habits</vt:lpstr>
      <vt:lpstr>Dataset</vt:lpstr>
      <vt:lpstr>Fundamental Analysis</vt:lpstr>
      <vt:lpstr>Preprocessing</vt:lpstr>
      <vt:lpstr>PowerPoint Presentation</vt:lpstr>
      <vt:lpstr>PowerPoint Presentation</vt:lpstr>
      <vt:lpstr>Trend of Stock Price</vt:lpstr>
      <vt:lpstr>Public Datasets</vt:lpstr>
      <vt:lpstr>Public Datasets</vt:lpstr>
      <vt:lpstr>Public Datasets</vt:lpstr>
      <vt:lpstr>Public Datasets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Shary</dc:creator>
  <cp:lastModifiedBy>shary</cp:lastModifiedBy>
  <cp:revision>41</cp:revision>
  <dcterms:created xsi:type="dcterms:W3CDTF">2006-08-16T00:00:00Z</dcterms:created>
  <dcterms:modified xsi:type="dcterms:W3CDTF">2016-04-21T17:28:39Z</dcterms:modified>
</cp:coreProperties>
</file>