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8"/>
  </p:notesMasterIdLst>
  <p:handoutMasterIdLst>
    <p:handoutMasterId r:id="rId39"/>
  </p:handoutMasterIdLst>
  <p:sldIdLst>
    <p:sldId id="261" r:id="rId3"/>
    <p:sldId id="257" r:id="rId4"/>
    <p:sldId id="271" r:id="rId5"/>
    <p:sldId id="276" r:id="rId6"/>
    <p:sldId id="277" r:id="rId7"/>
    <p:sldId id="278" r:id="rId8"/>
    <p:sldId id="279" r:id="rId9"/>
    <p:sldId id="280" r:id="rId10"/>
    <p:sldId id="281" r:id="rId11"/>
    <p:sldId id="273" r:id="rId12"/>
    <p:sldId id="274" r:id="rId13"/>
    <p:sldId id="275" r:id="rId14"/>
    <p:sldId id="282" r:id="rId15"/>
    <p:sldId id="287" r:id="rId16"/>
    <p:sldId id="283" r:id="rId17"/>
    <p:sldId id="285" r:id="rId18"/>
    <p:sldId id="286" r:id="rId19"/>
    <p:sldId id="284" r:id="rId20"/>
    <p:sldId id="288" r:id="rId21"/>
    <p:sldId id="291" r:id="rId22"/>
    <p:sldId id="301" r:id="rId23"/>
    <p:sldId id="292" r:id="rId24"/>
    <p:sldId id="293" r:id="rId25"/>
    <p:sldId id="294" r:id="rId26"/>
    <p:sldId id="295" r:id="rId27"/>
    <p:sldId id="289" r:id="rId28"/>
    <p:sldId id="296" r:id="rId29"/>
    <p:sldId id="297" r:id="rId30"/>
    <p:sldId id="299" r:id="rId31"/>
    <p:sldId id="290" r:id="rId32"/>
    <p:sldId id="303" r:id="rId33"/>
    <p:sldId id="304" r:id="rId34"/>
    <p:sldId id="305" r:id="rId35"/>
    <p:sldId id="302" r:id="rId36"/>
    <p:sldId id="26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70736" autoAdjust="0"/>
  </p:normalViewPr>
  <p:slideViewPr>
    <p:cSldViewPr snapToGrid="0">
      <p:cViewPr varScale="1">
        <p:scale>
          <a:sx n="52" d="100"/>
          <a:sy n="52" d="100"/>
        </p:scale>
        <p:origin x="1470" y="7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AF6993-E923-4C03-9CBF-0461E2A2B5E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vi-VN"/>
        </a:p>
      </dgm:t>
    </dgm:pt>
    <dgm:pt modelId="{470D1B18-13A2-4A61-9066-17B683630338}">
      <dgm:prSet phldrT="[Text]"/>
      <dgm:spPr/>
      <dgm:t>
        <a:bodyPr/>
        <a:lstStyle/>
        <a:p>
          <a:r>
            <a:rPr lang="vi-VN" b="0" i="1" dirty="0" smtClean="0">
              <a:solidFill>
                <a:schemeClr val="tx1"/>
              </a:solidFill>
              <a:effectLst/>
              <a:latin typeface="+mn-lt"/>
              <a:ea typeface="+mn-ea"/>
              <a:cs typeface="+mn-cs"/>
            </a:rPr>
            <a:t>Uninitialized</a:t>
          </a:r>
          <a:endParaRPr lang="vi-VN" dirty="0"/>
        </a:p>
      </dgm:t>
    </dgm:pt>
    <dgm:pt modelId="{BB279479-1D9A-403F-8D00-01200F22ED98}" type="parTrans" cxnId="{F5F23A9C-0766-4B6C-9808-7A3E37FB41EF}">
      <dgm:prSet/>
      <dgm:spPr/>
      <dgm:t>
        <a:bodyPr/>
        <a:lstStyle/>
        <a:p>
          <a:endParaRPr lang="vi-VN"/>
        </a:p>
      </dgm:t>
    </dgm:pt>
    <dgm:pt modelId="{D1DDDB08-7A58-443F-A23F-D0701992B73D}" type="sibTrans" cxnId="{F5F23A9C-0766-4B6C-9808-7A3E37FB41EF}">
      <dgm:prSet/>
      <dgm:spPr/>
      <dgm:t>
        <a:bodyPr/>
        <a:lstStyle/>
        <a:p>
          <a:endParaRPr lang="vi-VN"/>
        </a:p>
      </dgm:t>
    </dgm:pt>
    <dgm:pt modelId="{ECEFEFBD-D1F1-498C-B6C1-3BA56F64B141}">
      <dgm:prSet phldrT="[Text]"/>
      <dgm:spPr/>
      <dgm:t>
        <a:bodyPr/>
        <a:lstStyle/>
        <a:p>
          <a:r>
            <a:rPr lang="vi-VN" b="0" i="1" dirty="0" smtClean="0">
              <a:solidFill>
                <a:schemeClr val="tx1"/>
              </a:solidFill>
              <a:effectLst/>
              <a:latin typeface="+mn-lt"/>
              <a:ea typeface="+mn-ea"/>
              <a:cs typeface="+mn-cs"/>
            </a:rPr>
            <a:t>Loading</a:t>
          </a:r>
          <a:endParaRPr lang="vi-VN" dirty="0"/>
        </a:p>
      </dgm:t>
    </dgm:pt>
    <dgm:pt modelId="{86F83536-8C3E-4BF7-BEBF-901C797386EC}" type="parTrans" cxnId="{1FBCB757-1AD7-43A9-A2F7-2374CA910360}">
      <dgm:prSet/>
      <dgm:spPr/>
      <dgm:t>
        <a:bodyPr/>
        <a:lstStyle/>
        <a:p>
          <a:endParaRPr lang="vi-VN"/>
        </a:p>
      </dgm:t>
    </dgm:pt>
    <dgm:pt modelId="{ED213209-1275-4410-BECB-ACBB9028E6A7}" type="sibTrans" cxnId="{1FBCB757-1AD7-43A9-A2F7-2374CA910360}">
      <dgm:prSet/>
      <dgm:spPr/>
      <dgm:t>
        <a:bodyPr/>
        <a:lstStyle/>
        <a:p>
          <a:endParaRPr lang="vi-VN"/>
        </a:p>
      </dgm:t>
    </dgm:pt>
    <dgm:pt modelId="{D735397A-F6B3-459F-8700-5B3962178952}">
      <dgm:prSet phldrT="[Text]"/>
      <dgm:spPr/>
      <dgm:t>
        <a:bodyPr/>
        <a:lstStyle/>
        <a:p>
          <a:r>
            <a:rPr lang="vi-VN" b="0" i="1" dirty="0" smtClean="0">
              <a:solidFill>
                <a:schemeClr val="tx1"/>
              </a:solidFill>
              <a:effectLst/>
              <a:latin typeface="+mn-lt"/>
              <a:ea typeface="+mn-ea"/>
              <a:cs typeface="+mn-cs"/>
            </a:rPr>
            <a:t>Loaded</a:t>
          </a:r>
          <a:endParaRPr lang="vi-VN" dirty="0"/>
        </a:p>
      </dgm:t>
    </dgm:pt>
    <dgm:pt modelId="{7FC81BC4-6390-44A5-873D-E7BBE40BC8DD}" type="parTrans" cxnId="{4D22B2E1-3A68-44B5-A004-86A6A1CDB290}">
      <dgm:prSet/>
      <dgm:spPr/>
      <dgm:t>
        <a:bodyPr/>
        <a:lstStyle/>
        <a:p>
          <a:endParaRPr lang="vi-VN"/>
        </a:p>
      </dgm:t>
    </dgm:pt>
    <dgm:pt modelId="{E3E8076D-EC80-45A3-AB94-ECBEB15CE0D6}" type="sibTrans" cxnId="{4D22B2E1-3A68-44B5-A004-86A6A1CDB290}">
      <dgm:prSet/>
      <dgm:spPr/>
      <dgm:t>
        <a:bodyPr/>
        <a:lstStyle/>
        <a:p>
          <a:endParaRPr lang="vi-VN"/>
        </a:p>
      </dgm:t>
    </dgm:pt>
    <dgm:pt modelId="{4317B111-6CD1-4187-99AF-504EB8149C3B}">
      <dgm:prSet phldrT="[Text]"/>
      <dgm:spPr/>
      <dgm:t>
        <a:bodyPr/>
        <a:lstStyle/>
        <a:p>
          <a:r>
            <a:rPr lang="vi-VN" b="0" i="1" dirty="0" smtClean="0">
              <a:solidFill>
                <a:schemeClr val="tx1"/>
              </a:solidFill>
              <a:effectLst/>
              <a:latin typeface="+mn-lt"/>
              <a:ea typeface="+mn-ea"/>
              <a:cs typeface="+mn-cs"/>
            </a:rPr>
            <a:t>Interactive</a:t>
          </a:r>
          <a:endParaRPr lang="vi-VN" dirty="0"/>
        </a:p>
      </dgm:t>
    </dgm:pt>
    <dgm:pt modelId="{F9DD0641-3D91-4319-A855-15648DEB24C1}" type="parTrans" cxnId="{34D32B1F-54F4-465B-8EBC-BA59DA78C147}">
      <dgm:prSet/>
      <dgm:spPr/>
      <dgm:t>
        <a:bodyPr/>
        <a:lstStyle/>
        <a:p>
          <a:endParaRPr lang="vi-VN"/>
        </a:p>
      </dgm:t>
    </dgm:pt>
    <dgm:pt modelId="{4B0584AB-B3CC-4EE0-AD02-BA31903959DC}" type="sibTrans" cxnId="{34D32B1F-54F4-465B-8EBC-BA59DA78C147}">
      <dgm:prSet/>
      <dgm:spPr/>
      <dgm:t>
        <a:bodyPr/>
        <a:lstStyle/>
        <a:p>
          <a:endParaRPr lang="vi-VN"/>
        </a:p>
      </dgm:t>
    </dgm:pt>
    <dgm:pt modelId="{FAF9CEDF-DBA7-44BB-B6A0-4D258DED7367}">
      <dgm:prSet phldrT="[Text]"/>
      <dgm:spPr/>
      <dgm:t>
        <a:bodyPr/>
        <a:lstStyle/>
        <a:p>
          <a:r>
            <a:rPr lang="vi-VN" b="0" i="1" dirty="0" smtClean="0">
              <a:solidFill>
                <a:schemeClr val="tx1"/>
              </a:solidFill>
              <a:effectLst/>
              <a:latin typeface="+mn-lt"/>
              <a:ea typeface="+mn-ea"/>
              <a:cs typeface="+mn-cs"/>
            </a:rPr>
            <a:t>Complete</a:t>
          </a:r>
          <a:endParaRPr lang="vi-VN" dirty="0"/>
        </a:p>
      </dgm:t>
    </dgm:pt>
    <dgm:pt modelId="{EE0B2FA2-F9B6-4548-A921-62AE101B92BC}" type="parTrans" cxnId="{75249E42-6A52-497B-9154-DCDB1AFD38E7}">
      <dgm:prSet/>
      <dgm:spPr/>
      <dgm:t>
        <a:bodyPr/>
        <a:lstStyle/>
        <a:p>
          <a:endParaRPr lang="vi-VN"/>
        </a:p>
      </dgm:t>
    </dgm:pt>
    <dgm:pt modelId="{28DFE924-CD00-436D-970D-EEFCF24FEBDA}" type="sibTrans" cxnId="{75249E42-6A52-497B-9154-DCDB1AFD38E7}">
      <dgm:prSet/>
      <dgm:spPr/>
      <dgm:t>
        <a:bodyPr/>
        <a:lstStyle/>
        <a:p>
          <a:endParaRPr lang="vi-VN"/>
        </a:p>
      </dgm:t>
    </dgm:pt>
    <dgm:pt modelId="{827F37B6-42DB-428B-910A-1D42E9CCAE8E}" type="pres">
      <dgm:prSet presAssocID="{C5AF6993-E923-4C03-9CBF-0461E2A2B5EE}" presName="cycle" presStyleCnt="0">
        <dgm:presLayoutVars>
          <dgm:dir/>
          <dgm:resizeHandles val="exact"/>
        </dgm:presLayoutVars>
      </dgm:prSet>
      <dgm:spPr/>
      <dgm:t>
        <a:bodyPr/>
        <a:lstStyle/>
        <a:p>
          <a:endParaRPr lang="vi-VN"/>
        </a:p>
      </dgm:t>
    </dgm:pt>
    <dgm:pt modelId="{3B8D0EA4-BDF7-4827-9DA2-5C0DDAE92382}" type="pres">
      <dgm:prSet presAssocID="{470D1B18-13A2-4A61-9066-17B683630338}" presName="node" presStyleLbl="node1" presStyleIdx="0" presStyleCnt="5">
        <dgm:presLayoutVars>
          <dgm:bulletEnabled val="1"/>
        </dgm:presLayoutVars>
      </dgm:prSet>
      <dgm:spPr/>
      <dgm:t>
        <a:bodyPr/>
        <a:lstStyle/>
        <a:p>
          <a:endParaRPr lang="vi-VN"/>
        </a:p>
      </dgm:t>
    </dgm:pt>
    <dgm:pt modelId="{F6D4C4A8-06E4-45E6-8981-CC534B9548F0}" type="pres">
      <dgm:prSet presAssocID="{D1DDDB08-7A58-443F-A23F-D0701992B73D}" presName="sibTrans" presStyleLbl="sibTrans2D1" presStyleIdx="0" presStyleCnt="5"/>
      <dgm:spPr/>
      <dgm:t>
        <a:bodyPr/>
        <a:lstStyle/>
        <a:p>
          <a:endParaRPr lang="vi-VN"/>
        </a:p>
      </dgm:t>
    </dgm:pt>
    <dgm:pt modelId="{3F4AED19-D2BF-4398-B8B9-CC2117546D98}" type="pres">
      <dgm:prSet presAssocID="{D1DDDB08-7A58-443F-A23F-D0701992B73D}" presName="connectorText" presStyleLbl="sibTrans2D1" presStyleIdx="0" presStyleCnt="5"/>
      <dgm:spPr/>
      <dgm:t>
        <a:bodyPr/>
        <a:lstStyle/>
        <a:p>
          <a:endParaRPr lang="vi-VN"/>
        </a:p>
      </dgm:t>
    </dgm:pt>
    <dgm:pt modelId="{79CF2086-3415-4553-807F-D2011CE1C369}" type="pres">
      <dgm:prSet presAssocID="{ECEFEFBD-D1F1-498C-B6C1-3BA56F64B141}" presName="node" presStyleLbl="node1" presStyleIdx="1" presStyleCnt="5">
        <dgm:presLayoutVars>
          <dgm:bulletEnabled val="1"/>
        </dgm:presLayoutVars>
      </dgm:prSet>
      <dgm:spPr/>
      <dgm:t>
        <a:bodyPr/>
        <a:lstStyle/>
        <a:p>
          <a:endParaRPr lang="vi-VN"/>
        </a:p>
      </dgm:t>
    </dgm:pt>
    <dgm:pt modelId="{97A17FFC-BA5C-47B9-BA34-B5149B7EEC89}" type="pres">
      <dgm:prSet presAssocID="{ED213209-1275-4410-BECB-ACBB9028E6A7}" presName="sibTrans" presStyleLbl="sibTrans2D1" presStyleIdx="1" presStyleCnt="5"/>
      <dgm:spPr/>
      <dgm:t>
        <a:bodyPr/>
        <a:lstStyle/>
        <a:p>
          <a:endParaRPr lang="vi-VN"/>
        </a:p>
      </dgm:t>
    </dgm:pt>
    <dgm:pt modelId="{236E8992-E881-42C1-ACF4-3BB830B92E67}" type="pres">
      <dgm:prSet presAssocID="{ED213209-1275-4410-BECB-ACBB9028E6A7}" presName="connectorText" presStyleLbl="sibTrans2D1" presStyleIdx="1" presStyleCnt="5"/>
      <dgm:spPr/>
      <dgm:t>
        <a:bodyPr/>
        <a:lstStyle/>
        <a:p>
          <a:endParaRPr lang="vi-VN"/>
        </a:p>
      </dgm:t>
    </dgm:pt>
    <dgm:pt modelId="{59A921D4-1E2A-49CA-8671-6BE66A69CDF7}" type="pres">
      <dgm:prSet presAssocID="{D735397A-F6B3-459F-8700-5B3962178952}" presName="node" presStyleLbl="node1" presStyleIdx="2" presStyleCnt="5">
        <dgm:presLayoutVars>
          <dgm:bulletEnabled val="1"/>
        </dgm:presLayoutVars>
      </dgm:prSet>
      <dgm:spPr/>
      <dgm:t>
        <a:bodyPr/>
        <a:lstStyle/>
        <a:p>
          <a:endParaRPr lang="vi-VN"/>
        </a:p>
      </dgm:t>
    </dgm:pt>
    <dgm:pt modelId="{171D0C6B-2578-4EFC-8A99-F8874F8099A2}" type="pres">
      <dgm:prSet presAssocID="{E3E8076D-EC80-45A3-AB94-ECBEB15CE0D6}" presName="sibTrans" presStyleLbl="sibTrans2D1" presStyleIdx="2" presStyleCnt="5"/>
      <dgm:spPr/>
      <dgm:t>
        <a:bodyPr/>
        <a:lstStyle/>
        <a:p>
          <a:endParaRPr lang="vi-VN"/>
        </a:p>
      </dgm:t>
    </dgm:pt>
    <dgm:pt modelId="{A1DD8891-4CAE-4898-8F0E-20D9C9E85AEE}" type="pres">
      <dgm:prSet presAssocID="{E3E8076D-EC80-45A3-AB94-ECBEB15CE0D6}" presName="connectorText" presStyleLbl="sibTrans2D1" presStyleIdx="2" presStyleCnt="5"/>
      <dgm:spPr/>
      <dgm:t>
        <a:bodyPr/>
        <a:lstStyle/>
        <a:p>
          <a:endParaRPr lang="vi-VN"/>
        </a:p>
      </dgm:t>
    </dgm:pt>
    <dgm:pt modelId="{FD8BE9CA-3D3B-463C-91AB-93F17789D7ED}" type="pres">
      <dgm:prSet presAssocID="{4317B111-6CD1-4187-99AF-504EB8149C3B}" presName="node" presStyleLbl="node1" presStyleIdx="3" presStyleCnt="5">
        <dgm:presLayoutVars>
          <dgm:bulletEnabled val="1"/>
        </dgm:presLayoutVars>
      </dgm:prSet>
      <dgm:spPr/>
      <dgm:t>
        <a:bodyPr/>
        <a:lstStyle/>
        <a:p>
          <a:endParaRPr lang="vi-VN"/>
        </a:p>
      </dgm:t>
    </dgm:pt>
    <dgm:pt modelId="{7502CEDD-9243-4DF7-94B8-C68A33F97EE3}" type="pres">
      <dgm:prSet presAssocID="{4B0584AB-B3CC-4EE0-AD02-BA31903959DC}" presName="sibTrans" presStyleLbl="sibTrans2D1" presStyleIdx="3" presStyleCnt="5"/>
      <dgm:spPr/>
      <dgm:t>
        <a:bodyPr/>
        <a:lstStyle/>
        <a:p>
          <a:endParaRPr lang="vi-VN"/>
        </a:p>
      </dgm:t>
    </dgm:pt>
    <dgm:pt modelId="{B3F37C0D-C8D3-4332-A142-E3984C5357FD}" type="pres">
      <dgm:prSet presAssocID="{4B0584AB-B3CC-4EE0-AD02-BA31903959DC}" presName="connectorText" presStyleLbl="sibTrans2D1" presStyleIdx="3" presStyleCnt="5"/>
      <dgm:spPr/>
      <dgm:t>
        <a:bodyPr/>
        <a:lstStyle/>
        <a:p>
          <a:endParaRPr lang="vi-VN"/>
        </a:p>
      </dgm:t>
    </dgm:pt>
    <dgm:pt modelId="{12E63935-35C7-49BF-8345-DB7F4D8D304B}" type="pres">
      <dgm:prSet presAssocID="{FAF9CEDF-DBA7-44BB-B6A0-4D258DED7367}" presName="node" presStyleLbl="node1" presStyleIdx="4" presStyleCnt="5">
        <dgm:presLayoutVars>
          <dgm:bulletEnabled val="1"/>
        </dgm:presLayoutVars>
      </dgm:prSet>
      <dgm:spPr/>
      <dgm:t>
        <a:bodyPr/>
        <a:lstStyle/>
        <a:p>
          <a:endParaRPr lang="vi-VN"/>
        </a:p>
      </dgm:t>
    </dgm:pt>
    <dgm:pt modelId="{B91A0886-BDE2-4749-80B6-0CF95C37C135}" type="pres">
      <dgm:prSet presAssocID="{28DFE924-CD00-436D-970D-EEFCF24FEBDA}" presName="sibTrans" presStyleLbl="sibTrans2D1" presStyleIdx="4" presStyleCnt="5"/>
      <dgm:spPr/>
      <dgm:t>
        <a:bodyPr/>
        <a:lstStyle/>
        <a:p>
          <a:endParaRPr lang="vi-VN"/>
        </a:p>
      </dgm:t>
    </dgm:pt>
    <dgm:pt modelId="{5625980A-0FB0-443F-A617-DF90839691C1}" type="pres">
      <dgm:prSet presAssocID="{28DFE924-CD00-436D-970D-EEFCF24FEBDA}" presName="connectorText" presStyleLbl="sibTrans2D1" presStyleIdx="4" presStyleCnt="5"/>
      <dgm:spPr/>
      <dgm:t>
        <a:bodyPr/>
        <a:lstStyle/>
        <a:p>
          <a:endParaRPr lang="vi-VN"/>
        </a:p>
      </dgm:t>
    </dgm:pt>
  </dgm:ptLst>
  <dgm:cxnLst>
    <dgm:cxn modelId="{6F3F0E6A-8048-40D0-BD29-EA3B7EC63E90}" type="presOf" srcId="{28DFE924-CD00-436D-970D-EEFCF24FEBDA}" destId="{5625980A-0FB0-443F-A617-DF90839691C1}" srcOrd="1" destOrd="0" presId="urn:microsoft.com/office/officeart/2005/8/layout/cycle2"/>
    <dgm:cxn modelId="{F1FF32EB-8647-49E2-A9FD-523AC5784E44}" type="presOf" srcId="{FAF9CEDF-DBA7-44BB-B6A0-4D258DED7367}" destId="{12E63935-35C7-49BF-8345-DB7F4D8D304B}" srcOrd="0" destOrd="0" presId="urn:microsoft.com/office/officeart/2005/8/layout/cycle2"/>
    <dgm:cxn modelId="{4BF9B15B-F95E-4A53-969F-47B103F2612C}" type="presOf" srcId="{D1DDDB08-7A58-443F-A23F-D0701992B73D}" destId="{F6D4C4A8-06E4-45E6-8981-CC534B9548F0}" srcOrd="0" destOrd="0" presId="urn:microsoft.com/office/officeart/2005/8/layout/cycle2"/>
    <dgm:cxn modelId="{88ED34CE-F369-44EA-BFD3-C3433C0730DC}" type="presOf" srcId="{E3E8076D-EC80-45A3-AB94-ECBEB15CE0D6}" destId="{A1DD8891-4CAE-4898-8F0E-20D9C9E85AEE}" srcOrd="1" destOrd="0" presId="urn:microsoft.com/office/officeart/2005/8/layout/cycle2"/>
    <dgm:cxn modelId="{01148549-1668-4A2B-83E2-2C4F196708AB}" type="presOf" srcId="{4B0584AB-B3CC-4EE0-AD02-BA31903959DC}" destId="{7502CEDD-9243-4DF7-94B8-C68A33F97EE3}" srcOrd="0" destOrd="0" presId="urn:microsoft.com/office/officeart/2005/8/layout/cycle2"/>
    <dgm:cxn modelId="{D25E1B78-8AD9-4849-A780-31CC8B6DF21D}" type="presOf" srcId="{ED213209-1275-4410-BECB-ACBB9028E6A7}" destId="{236E8992-E881-42C1-ACF4-3BB830B92E67}" srcOrd="1" destOrd="0" presId="urn:microsoft.com/office/officeart/2005/8/layout/cycle2"/>
    <dgm:cxn modelId="{E9849386-B55D-4584-9C61-D211EBD0C8E5}" type="presOf" srcId="{ED213209-1275-4410-BECB-ACBB9028E6A7}" destId="{97A17FFC-BA5C-47B9-BA34-B5149B7EEC89}" srcOrd="0" destOrd="0" presId="urn:microsoft.com/office/officeart/2005/8/layout/cycle2"/>
    <dgm:cxn modelId="{4B66D84B-CCA7-48C8-8931-275F9E705B87}" type="presOf" srcId="{D1DDDB08-7A58-443F-A23F-D0701992B73D}" destId="{3F4AED19-D2BF-4398-B8B9-CC2117546D98}" srcOrd="1" destOrd="0" presId="urn:microsoft.com/office/officeart/2005/8/layout/cycle2"/>
    <dgm:cxn modelId="{1FBCB757-1AD7-43A9-A2F7-2374CA910360}" srcId="{C5AF6993-E923-4C03-9CBF-0461E2A2B5EE}" destId="{ECEFEFBD-D1F1-498C-B6C1-3BA56F64B141}" srcOrd="1" destOrd="0" parTransId="{86F83536-8C3E-4BF7-BEBF-901C797386EC}" sibTransId="{ED213209-1275-4410-BECB-ACBB9028E6A7}"/>
    <dgm:cxn modelId="{DA28D258-5971-411A-8D04-C84F730864E4}" type="presOf" srcId="{E3E8076D-EC80-45A3-AB94-ECBEB15CE0D6}" destId="{171D0C6B-2578-4EFC-8A99-F8874F8099A2}" srcOrd="0" destOrd="0" presId="urn:microsoft.com/office/officeart/2005/8/layout/cycle2"/>
    <dgm:cxn modelId="{8B3A9BB6-B348-4BB0-A522-D039850495F2}" type="presOf" srcId="{28DFE924-CD00-436D-970D-EEFCF24FEBDA}" destId="{B91A0886-BDE2-4749-80B6-0CF95C37C135}" srcOrd="0" destOrd="0" presId="urn:microsoft.com/office/officeart/2005/8/layout/cycle2"/>
    <dgm:cxn modelId="{0C5B1C71-E6C7-4809-BC53-6C3338E27A3B}" type="presOf" srcId="{4317B111-6CD1-4187-99AF-504EB8149C3B}" destId="{FD8BE9CA-3D3B-463C-91AB-93F17789D7ED}" srcOrd="0" destOrd="0" presId="urn:microsoft.com/office/officeart/2005/8/layout/cycle2"/>
    <dgm:cxn modelId="{217E060C-1936-4599-84A4-77A977932FD1}" type="presOf" srcId="{C5AF6993-E923-4C03-9CBF-0461E2A2B5EE}" destId="{827F37B6-42DB-428B-910A-1D42E9CCAE8E}" srcOrd="0" destOrd="0" presId="urn:microsoft.com/office/officeart/2005/8/layout/cycle2"/>
    <dgm:cxn modelId="{3D18857F-A321-41F8-A029-3CA7BE8A1C37}" type="presOf" srcId="{ECEFEFBD-D1F1-498C-B6C1-3BA56F64B141}" destId="{79CF2086-3415-4553-807F-D2011CE1C369}" srcOrd="0" destOrd="0" presId="urn:microsoft.com/office/officeart/2005/8/layout/cycle2"/>
    <dgm:cxn modelId="{34D32B1F-54F4-465B-8EBC-BA59DA78C147}" srcId="{C5AF6993-E923-4C03-9CBF-0461E2A2B5EE}" destId="{4317B111-6CD1-4187-99AF-504EB8149C3B}" srcOrd="3" destOrd="0" parTransId="{F9DD0641-3D91-4319-A855-15648DEB24C1}" sibTransId="{4B0584AB-B3CC-4EE0-AD02-BA31903959DC}"/>
    <dgm:cxn modelId="{CD4CAF80-433B-4924-9A28-94CE7F046AED}" type="presOf" srcId="{D735397A-F6B3-459F-8700-5B3962178952}" destId="{59A921D4-1E2A-49CA-8671-6BE66A69CDF7}" srcOrd="0" destOrd="0" presId="urn:microsoft.com/office/officeart/2005/8/layout/cycle2"/>
    <dgm:cxn modelId="{75249E42-6A52-497B-9154-DCDB1AFD38E7}" srcId="{C5AF6993-E923-4C03-9CBF-0461E2A2B5EE}" destId="{FAF9CEDF-DBA7-44BB-B6A0-4D258DED7367}" srcOrd="4" destOrd="0" parTransId="{EE0B2FA2-F9B6-4548-A921-62AE101B92BC}" sibTransId="{28DFE924-CD00-436D-970D-EEFCF24FEBDA}"/>
    <dgm:cxn modelId="{4D22B2E1-3A68-44B5-A004-86A6A1CDB290}" srcId="{C5AF6993-E923-4C03-9CBF-0461E2A2B5EE}" destId="{D735397A-F6B3-459F-8700-5B3962178952}" srcOrd="2" destOrd="0" parTransId="{7FC81BC4-6390-44A5-873D-E7BBE40BC8DD}" sibTransId="{E3E8076D-EC80-45A3-AB94-ECBEB15CE0D6}"/>
    <dgm:cxn modelId="{F5F23A9C-0766-4B6C-9808-7A3E37FB41EF}" srcId="{C5AF6993-E923-4C03-9CBF-0461E2A2B5EE}" destId="{470D1B18-13A2-4A61-9066-17B683630338}" srcOrd="0" destOrd="0" parTransId="{BB279479-1D9A-403F-8D00-01200F22ED98}" sibTransId="{D1DDDB08-7A58-443F-A23F-D0701992B73D}"/>
    <dgm:cxn modelId="{9F625003-8208-4560-BB8F-3F551428E1A7}" type="presOf" srcId="{4B0584AB-B3CC-4EE0-AD02-BA31903959DC}" destId="{B3F37C0D-C8D3-4332-A142-E3984C5357FD}" srcOrd="1" destOrd="0" presId="urn:microsoft.com/office/officeart/2005/8/layout/cycle2"/>
    <dgm:cxn modelId="{60962AF9-7D6A-43DF-AD89-4380797B5A6D}" type="presOf" srcId="{470D1B18-13A2-4A61-9066-17B683630338}" destId="{3B8D0EA4-BDF7-4827-9DA2-5C0DDAE92382}" srcOrd="0" destOrd="0" presId="urn:microsoft.com/office/officeart/2005/8/layout/cycle2"/>
    <dgm:cxn modelId="{DCA6308B-2546-407A-AF1A-1849550F4EC6}" type="presParOf" srcId="{827F37B6-42DB-428B-910A-1D42E9CCAE8E}" destId="{3B8D0EA4-BDF7-4827-9DA2-5C0DDAE92382}" srcOrd="0" destOrd="0" presId="urn:microsoft.com/office/officeart/2005/8/layout/cycle2"/>
    <dgm:cxn modelId="{2F87DD19-8EF5-45A2-8F61-03958D7AE7AD}" type="presParOf" srcId="{827F37B6-42DB-428B-910A-1D42E9CCAE8E}" destId="{F6D4C4A8-06E4-45E6-8981-CC534B9548F0}" srcOrd="1" destOrd="0" presId="urn:microsoft.com/office/officeart/2005/8/layout/cycle2"/>
    <dgm:cxn modelId="{80DB9048-25A7-4E40-99FB-8B0650717076}" type="presParOf" srcId="{F6D4C4A8-06E4-45E6-8981-CC534B9548F0}" destId="{3F4AED19-D2BF-4398-B8B9-CC2117546D98}" srcOrd="0" destOrd="0" presId="urn:microsoft.com/office/officeart/2005/8/layout/cycle2"/>
    <dgm:cxn modelId="{3A96473D-DC36-49EA-8540-3CAEF2FF5926}" type="presParOf" srcId="{827F37B6-42DB-428B-910A-1D42E9CCAE8E}" destId="{79CF2086-3415-4553-807F-D2011CE1C369}" srcOrd="2" destOrd="0" presId="urn:microsoft.com/office/officeart/2005/8/layout/cycle2"/>
    <dgm:cxn modelId="{C26EEB34-11FE-4F47-9B09-12D32A216AB0}" type="presParOf" srcId="{827F37B6-42DB-428B-910A-1D42E9CCAE8E}" destId="{97A17FFC-BA5C-47B9-BA34-B5149B7EEC89}" srcOrd="3" destOrd="0" presId="urn:microsoft.com/office/officeart/2005/8/layout/cycle2"/>
    <dgm:cxn modelId="{2A4269CD-3E33-4742-8EC6-4305310EE9F5}" type="presParOf" srcId="{97A17FFC-BA5C-47B9-BA34-B5149B7EEC89}" destId="{236E8992-E881-42C1-ACF4-3BB830B92E67}" srcOrd="0" destOrd="0" presId="urn:microsoft.com/office/officeart/2005/8/layout/cycle2"/>
    <dgm:cxn modelId="{1060640A-2C32-48B9-BA91-80DB00263EA5}" type="presParOf" srcId="{827F37B6-42DB-428B-910A-1D42E9CCAE8E}" destId="{59A921D4-1E2A-49CA-8671-6BE66A69CDF7}" srcOrd="4" destOrd="0" presId="urn:microsoft.com/office/officeart/2005/8/layout/cycle2"/>
    <dgm:cxn modelId="{FFB7522F-53F9-4205-BAD3-9CEB92C3C249}" type="presParOf" srcId="{827F37B6-42DB-428B-910A-1D42E9CCAE8E}" destId="{171D0C6B-2578-4EFC-8A99-F8874F8099A2}" srcOrd="5" destOrd="0" presId="urn:microsoft.com/office/officeart/2005/8/layout/cycle2"/>
    <dgm:cxn modelId="{212B1294-0133-4EB2-94A7-34F955D4FB2A}" type="presParOf" srcId="{171D0C6B-2578-4EFC-8A99-F8874F8099A2}" destId="{A1DD8891-4CAE-4898-8F0E-20D9C9E85AEE}" srcOrd="0" destOrd="0" presId="urn:microsoft.com/office/officeart/2005/8/layout/cycle2"/>
    <dgm:cxn modelId="{87DFB1E9-4CB3-4B65-B28F-218F7E7E018A}" type="presParOf" srcId="{827F37B6-42DB-428B-910A-1D42E9CCAE8E}" destId="{FD8BE9CA-3D3B-463C-91AB-93F17789D7ED}" srcOrd="6" destOrd="0" presId="urn:microsoft.com/office/officeart/2005/8/layout/cycle2"/>
    <dgm:cxn modelId="{3330F8E0-572A-477C-8E63-9CBADEE19A31}" type="presParOf" srcId="{827F37B6-42DB-428B-910A-1D42E9CCAE8E}" destId="{7502CEDD-9243-4DF7-94B8-C68A33F97EE3}" srcOrd="7" destOrd="0" presId="urn:microsoft.com/office/officeart/2005/8/layout/cycle2"/>
    <dgm:cxn modelId="{45A54FE7-AD6A-4F66-B56E-833D0505562D}" type="presParOf" srcId="{7502CEDD-9243-4DF7-94B8-C68A33F97EE3}" destId="{B3F37C0D-C8D3-4332-A142-E3984C5357FD}" srcOrd="0" destOrd="0" presId="urn:microsoft.com/office/officeart/2005/8/layout/cycle2"/>
    <dgm:cxn modelId="{36F84ABF-101C-472F-926D-856D93B6BFB0}" type="presParOf" srcId="{827F37B6-42DB-428B-910A-1D42E9CCAE8E}" destId="{12E63935-35C7-49BF-8345-DB7F4D8D304B}" srcOrd="8" destOrd="0" presId="urn:microsoft.com/office/officeart/2005/8/layout/cycle2"/>
    <dgm:cxn modelId="{52063EA8-7F95-47C5-A129-FD97D14E47A7}" type="presParOf" srcId="{827F37B6-42DB-428B-910A-1D42E9CCAE8E}" destId="{B91A0886-BDE2-4749-80B6-0CF95C37C135}" srcOrd="9" destOrd="0" presId="urn:microsoft.com/office/officeart/2005/8/layout/cycle2"/>
    <dgm:cxn modelId="{7AA54FF6-B3B1-47D2-AF80-5C0DC162A6EF}" type="presParOf" srcId="{B91A0886-BDE2-4749-80B6-0CF95C37C135}" destId="{5625980A-0FB0-443F-A617-DF90839691C1}"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D0EA4-BDF7-4827-9DA2-5C0DDAE92382}">
      <dsp:nvSpPr>
        <dsp:cNvPr id="0" name=""/>
        <dsp:cNvSpPr/>
      </dsp:nvSpPr>
      <dsp:spPr>
        <a:xfrm>
          <a:off x="1810940" y="866"/>
          <a:ext cx="1254918" cy="12549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vi-VN" sz="1100" b="0" i="1" kern="1200" dirty="0" smtClean="0">
              <a:solidFill>
                <a:schemeClr val="tx1"/>
              </a:solidFill>
              <a:effectLst/>
              <a:latin typeface="+mn-lt"/>
              <a:ea typeface="+mn-ea"/>
              <a:cs typeface="+mn-cs"/>
            </a:rPr>
            <a:t>Uninitialized</a:t>
          </a:r>
          <a:endParaRPr lang="vi-VN" sz="1100" kern="1200" dirty="0"/>
        </a:p>
      </dsp:txBody>
      <dsp:txXfrm>
        <a:off x="1994718" y="184644"/>
        <a:ext cx="887362" cy="887362"/>
      </dsp:txXfrm>
    </dsp:sp>
    <dsp:sp modelId="{F6D4C4A8-06E4-45E6-8981-CC534B9548F0}">
      <dsp:nvSpPr>
        <dsp:cNvPr id="0" name=""/>
        <dsp:cNvSpPr/>
      </dsp:nvSpPr>
      <dsp:spPr>
        <a:xfrm rot="2160000">
          <a:off x="3026261" y="964946"/>
          <a:ext cx="333861" cy="4235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vi-VN" sz="900" kern="1200"/>
        </a:p>
      </dsp:txBody>
      <dsp:txXfrm>
        <a:off x="3035825" y="1020217"/>
        <a:ext cx="233703" cy="254121"/>
      </dsp:txXfrm>
    </dsp:sp>
    <dsp:sp modelId="{79CF2086-3415-4553-807F-D2011CE1C369}">
      <dsp:nvSpPr>
        <dsp:cNvPr id="0" name=""/>
        <dsp:cNvSpPr/>
      </dsp:nvSpPr>
      <dsp:spPr>
        <a:xfrm>
          <a:off x="3335813" y="1108751"/>
          <a:ext cx="1254918" cy="12549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vi-VN" sz="1100" b="0" i="1" kern="1200" dirty="0" smtClean="0">
              <a:solidFill>
                <a:schemeClr val="tx1"/>
              </a:solidFill>
              <a:effectLst/>
              <a:latin typeface="+mn-lt"/>
              <a:ea typeface="+mn-ea"/>
              <a:cs typeface="+mn-cs"/>
            </a:rPr>
            <a:t>Loading</a:t>
          </a:r>
          <a:endParaRPr lang="vi-VN" sz="1100" kern="1200" dirty="0"/>
        </a:p>
      </dsp:txBody>
      <dsp:txXfrm>
        <a:off x="3519591" y="1292529"/>
        <a:ext cx="887362" cy="887362"/>
      </dsp:txXfrm>
    </dsp:sp>
    <dsp:sp modelId="{97A17FFC-BA5C-47B9-BA34-B5149B7EEC89}">
      <dsp:nvSpPr>
        <dsp:cNvPr id="0" name=""/>
        <dsp:cNvSpPr/>
      </dsp:nvSpPr>
      <dsp:spPr>
        <a:xfrm rot="6480000">
          <a:off x="3508036" y="2411754"/>
          <a:ext cx="333861" cy="4235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vi-VN" sz="900" kern="1200"/>
        </a:p>
      </dsp:txBody>
      <dsp:txXfrm rot="10800000">
        <a:off x="3573590" y="2448833"/>
        <a:ext cx="233703" cy="254121"/>
      </dsp:txXfrm>
    </dsp:sp>
    <dsp:sp modelId="{59A921D4-1E2A-49CA-8671-6BE66A69CDF7}">
      <dsp:nvSpPr>
        <dsp:cNvPr id="0" name=""/>
        <dsp:cNvSpPr/>
      </dsp:nvSpPr>
      <dsp:spPr>
        <a:xfrm>
          <a:off x="2753363" y="2901346"/>
          <a:ext cx="1254918" cy="12549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vi-VN" sz="1100" b="0" i="1" kern="1200" dirty="0" smtClean="0">
              <a:solidFill>
                <a:schemeClr val="tx1"/>
              </a:solidFill>
              <a:effectLst/>
              <a:latin typeface="+mn-lt"/>
              <a:ea typeface="+mn-ea"/>
              <a:cs typeface="+mn-cs"/>
            </a:rPr>
            <a:t>Loaded</a:t>
          </a:r>
          <a:endParaRPr lang="vi-VN" sz="1100" kern="1200" dirty="0"/>
        </a:p>
      </dsp:txBody>
      <dsp:txXfrm>
        <a:off x="2937141" y="3085124"/>
        <a:ext cx="887362" cy="887362"/>
      </dsp:txXfrm>
    </dsp:sp>
    <dsp:sp modelId="{171D0C6B-2578-4EFC-8A99-F8874F8099A2}">
      <dsp:nvSpPr>
        <dsp:cNvPr id="0" name=""/>
        <dsp:cNvSpPr/>
      </dsp:nvSpPr>
      <dsp:spPr>
        <a:xfrm rot="10800000">
          <a:off x="2280918" y="3317038"/>
          <a:ext cx="333861" cy="4235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vi-VN" sz="900" kern="1200"/>
        </a:p>
      </dsp:txBody>
      <dsp:txXfrm rot="10800000">
        <a:off x="2381076" y="3401745"/>
        <a:ext cx="233703" cy="254121"/>
      </dsp:txXfrm>
    </dsp:sp>
    <dsp:sp modelId="{FD8BE9CA-3D3B-463C-91AB-93F17789D7ED}">
      <dsp:nvSpPr>
        <dsp:cNvPr id="0" name=""/>
        <dsp:cNvSpPr/>
      </dsp:nvSpPr>
      <dsp:spPr>
        <a:xfrm>
          <a:off x="868517" y="2901346"/>
          <a:ext cx="1254918" cy="12549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vi-VN" sz="1100" b="0" i="1" kern="1200" dirty="0" smtClean="0">
              <a:solidFill>
                <a:schemeClr val="tx1"/>
              </a:solidFill>
              <a:effectLst/>
              <a:latin typeface="+mn-lt"/>
              <a:ea typeface="+mn-ea"/>
              <a:cs typeface="+mn-cs"/>
            </a:rPr>
            <a:t>Interactive</a:t>
          </a:r>
          <a:endParaRPr lang="vi-VN" sz="1100" kern="1200" dirty="0"/>
        </a:p>
      </dsp:txBody>
      <dsp:txXfrm>
        <a:off x="1052295" y="3085124"/>
        <a:ext cx="887362" cy="887362"/>
      </dsp:txXfrm>
    </dsp:sp>
    <dsp:sp modelId="{7502CEDD-9243-4DF7-94B8-C68A33F97EE3}">
      <dsp:nvSpPr>
        <dsp:cNvPr id="0" name=""/>
        <dsp:cNvSpPr/>
      </dsp:nvSpPr>
      <dsp:spPr>
        <a:xfrm rot="15120000">
          <a:off x="1040741" y="2429727"/>
          <a:ext cx="333861" cy="4235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vi-VN" sz="900" kern="1200"/>
        </a:p>
      </dsp:txBody>
      <dsp:txXfrm rot="10800000">
        <a:off x="1106295" y="2562062"/>
        <a:ext cx="233703" cy="254121"/>
      </dsp:txXfrm>
    </dsp:sp>
    <dsp:sp modelId="{12E63935-35C7-49BF-8345-DB7F4D8D304B}">
      <dsp:nvSpPr>
        <dsp:cNvPr id="0" name=""/>
        <dsp:cNvSpPr/>
      </dsp:nvSpPr>
      <dsp:spPr>
        <a:xfrm>
          <a:off x="286067" y="1108751"/>
          <a:ext cx="1254918" cy="12549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vi-VN" sz="1100" b="0" i="1" kern="1200" dirty="0" smtClean="0">
              <a:solidFill>
                <a:schemeClr val="tx1"/>
              </a:solidFill>
              <a:effectLst/>
              <a:latin typeface="+mn-lt"/>
              <a:ea typeface="+mn-ea"/>
              <a:cs typeface="+mn-cs"/>
            </a:rPr>
            <a:t>Complete</a:t>
          </a:r>
          <a:endParaRPr lang="vi-VN" sz="1100" kern="1200" dirty="0"/>
        </a:p>
      </dsp:txBody>
      <dsp:txXfrm>
        <a:off x="469845" y="1292529"/>
        <a:ext cx="887362" cy="887362"/>
      </dsp:txXfrm>
    </dsp:sp>
    <dsp:sp modelId="{B91A0886-BDE2-4749-80B6-0CF95C37C135}">
      <dsp:nvSpPr>
        <dsp:cNvPr id="0" name=""/>
        <dsp:cNvSpPr/>
      </dsp:nvSpPr>
      <dsp:spPr>
        <a:xfrm rot="19440000">
          <a:off x="1501388" y="976054"/>
          <a:ext cx="333861" cy="4235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vi-VN" sz="900" kern="1200"/>
        </a:p>
      </dsp:txBody>
      <dsp:txXfrm>
        <a:off x="1510952" y="1090197"/>
        <a:ext cx="233703" cy="25412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5/19/2017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5/19/2017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382721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2869989-EB00-4EE7-BCB5-25BDC5BB29F8}" type="slidenum">
              <a:rPr lang="en-US" smtClean="0"/>
              <a:t>24</a:t>
            </a:fld>
            <a:endParaRPr lang="en-US"/>
          </a:p>
        </p:txBody>
      </p:sp>
    </p:spTree>
    <p:extLst>
      <p:ext uri="{BB962C8B-B14F-4D97-AF65-F5344CB8AC3E}">
        <p14:creationId xmlns:p14="http://schemas.microsoft.com/office/powerpoint/2010/main" val="923938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2869989-EB00-4EE7-BCB5-25BDC5BB29F8}" type="slidenum">
              <a:rPr lang="en-US" smtClean="0"/>
              <a:t>25</a:t>
            </a:fld>
            <a:endParaRPr lang="en-US"/>
          </a:p>
        </p:txBody>
      </p:sp>
    </p:spTree>
    <p:extLst>
      <p:ext uri="{BB962C8B-B14F-4D97-AF65-F5344CB8AC3E}">
        <p14:creationId xmlns:p14="http://schemas.microsoft.com/office/powerpoint/2010/main" val="211356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open</a:t>
            </a:r>
            <a:endParaRPr lang="en-US" sz="1200" b="0" i="1" kern="1200" dirty="0" smtClean="0">
              <a:solidFill>
                <a:schemeClr val="tx1"/>
              </a:solidFill>
              <a:effectLst/>
              <a:latin typeface="+mn-lt"/>
              <a:ea typeface="+mn-ea"/>
              <a:cs typeface="+mn-cs"/>
            </a:endParaRPr>
          </a:p>
          <a:p>
            <a:pPr fontAlgn="base"/>
            <a:r>
              <a:rPr lang="vi-VN" sz="1200" b="0" i="1" kern="1200" dirty="0" smtClean="0">
                <a:solidFill>
                  <a:schemeClr val="tx1"/>
                </a:solidFill>
                <a:effectLst/>
                <a:latin typeface="+mn-lt"/>
                <a:ea typeface="+mn-ea"/>
                <a:cs typeface="+mn-cs"/>
              </a:rPr>
              <a:t>method</a:t>
            </a:r>
            <a:r>
              <a:rPr lang="vi-VN" sz="1200" b="0" i="0" kern="1200" dirty="0" smtClean="0">
                <a:solidFill>
                  <a:schemeClr val="tx1"/>
                </a:solidFill>
                <a:effectLst/>
                <a:latin typeface="+mn-lt"/>
                <a:ea typeface="+mn-ea"/>
                <a:cs typeface="+mn-cs"/>
              </a:rPr>
              <a:t>: phương thức gửi đi (GET, POST hay PUT)</a:t>
            </a:r>
          </a:p>
          <a:p>
            <a:pPr fontAlgn="base"/>
            <a:r>
              <a:rPr lang="vi-VN" sz="1200" b="0" i="1" kern="1200" dirty="0" smtClean="0">
                <a:solidFill>
                  <a:schemeClr val="tx1"/>
                </a:solidFill>
                <a:effectLst/>
                <a:latin typeface="+mn-lt"/>
                <a:ea typeface="+mn-ea"/>
                <a:cs typeface="+mn-cs"/>
              </a:rPr>
              <a:t>url</a:t>
            </a:r>
            <a:r>
              <a:rPr lang="vi-VN" sz="1200" b="0" i="0" kern="1200" dirty="0" smtClean="0">
                <a:solidFill>
                  <a:schemeClr val="tx1"/>
                </a:solidFill>
                <a:effectLst/>
                <a:latin typeface="+mn-lt"/>
                <a:ea typeface="+mn-ea"/>
                <a:cs typeface="+mn-cs"/>
              </a:rPr>
              <a:t>: địa chỉ của trang web mà bạn sẽ gọi tới.</a:t>
            </a:r>
          </a:p>
          <a:p>
            <a:pPr fontAlgn="base"/>
            <a:r>
              <a:rPr lang="vi-VN" sz="1200" b="0" i="1" kern="1200" dirty="0" smtClean="0">
                <a:solidFill>
                  <a:schemeClr val="tx1"/>
                </a:solidFill>
                <a:effectLst/>
                <a:latin typeface="+mn-lt"/>
                <a:ea typeface="+mn-ea"/>
                <a:cs typeface="+mn-cs"/>
              </a:rPr>
              <a:t>asynch</a:t>
            </a:r>
            <a:r>
              <a:rPr lang="vi-VN" sz="1200" b="0" i="0" kern="1200" dirty="0" smtClean="0">
                <a:solidFill>
                  <a:schemeClr val="tx1"/>
                </a:solidFill>
                <a:effectLst/>
                <a:latin typeface="+mn-lt"/>
                <a:ea typeface="+mn-ea"/>
                <a:cs typeface="+mn-cs"/>
              </a:rPr>
              <a:t>: tùy chọn này có nghĩa là bất đồng bộ, với biến này bạn có thể bỏ qua vì giá trị mặc định là true. Nếu chọn false, xử lý sẽ chờ khi nào response được gửi tới mới tiếp tục.</a:t>
            </a:r>
          </a:p>
          <a:p>
            <a:pPr fontAlgn="base"/>
            <a:r>
              <a:rPr lang="vi-VN" sz="1200" b="0" i="1" kern="1200" dirty="0" smtClean="0">
                <a:solidFill>
                  <a:schemeClr val="tx1"/>
                </a:solidFill>
                <a:effectLst/>
                <a:latin typeface="+mn-lt"/>
                <a:ea typeface="+mn-ea"/>
                <a:cs typeface="+mn-cs"/>
              </a:rPr>
              <a:t>Username, password</a:t>
            </a:r>
            <a:r>
              <a:rPr lang="vi-VN" sz="1200" b="0" i="0" kern="1200" dirty="0" smtClean="0">
                <a:solidFill>
                  <a:schemeClr val="tx1"/>
                </a:solidFill>
                <a:effectLst/>
                <a:latin typeface="+mn-lt"/>
                <a:ea typeface="+mn-ea"/>
                <a:cs typeface="+mn-cs"/>
              </a:rPr>
              <a:t>: sử dụng nếu server yêu cầu.</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vi-VN" sz="1200" b="1" i="0" kern="1200" dirty="0" smtClean="0">
                <a:solidFill>
                  <a:schemeClr val="tx1"/>
                </a:solidFill>
                <a:effectLst/>
                <a:latin typeface="+mn-lt"/>
                <a:ea typeface="+mn-ea"/>
                <a:cs typeface="+mn-cs"/>
              </a:rPr>
              <a:t>send(content)</a:t>
            </a:r>
            <a:r>
              <a:rPr lang="vi-VN" sz="1200" b="0" i="0" kern="1200" dirty="0" smtClean="0">
                <a:solidFill>
                  <a:schemeClr val="tx1"/>
                </a:solidFill>
                <a:effectLst/>
                <a:latin typeface="+mn-lt"/>
                <a:ea typeface="+mn-ea"/>
                <a:cs typeface="+mn-cs"/>
              </a:rPr>
              <a:t>: phương thức này thực sự gửi request tới server, nếu request khai báo là bất đồng bộ(asynchronous) thì phương thức này trả về ngay lập tức, ngược lai sẽ chờ cho tới khi nhận được response.</a:t>
            </a:r>
          </a:p>
          <a:p>
            <a:pPr fontAlgn="base"/>
            <a:r>
              <a:rPr lang="vi-VN" sz="1200" b="0" i="1" kern="1200" dirty="0" smtClean="0">
                <a:solidFill>
                  <a:schemeClr val="tx1"/>
                </a:solidFill>
                <a:effectLst/>
                <a:latin typeface="+mn-lt"/>
                <a:ea typeface="+mn-ea"/>
                <a:cs typeface="+mn-cs"/>
              </a:rPr>
              <a:t>content</a:t>
            </a:r>
            <a:r>
              <a:rPr lang="vi-VN" sz="1200" b="0" i="0" kern="1200" dirty="0" smtClean="0">
                <a:solidFill>
                  <a:schemeClr val="tx1"/>
                </a:solidFill>
                <a:effectLst/>
                <a:latin typeface="+mn-lt"/>
                <a:ea typeface="+mn-ea"/>
                <a:cs typeface="+mn-cs"/>
              </a:rPr>
              <a:t>: có thể là DOM object,  input stream, hay String. Và nội dung của content được gửi như một phần của request.</a:t>
            </a:r>
          </a:p>
        </p:txBody>
      </p:sp>
      <p:sp>
        <p:nvSpPr>
          <p:cNvPr id="4" name="Slide Number Placeholder 3"/>
          <p:cNvSpPr>
            <a:spLocks noGrp="1"/>
          </p:cNvSpPr>
          <p:nvPr>
            <p:ph type="sldNum" sz="quarter" idx="10"/>
          </p:nvPr>
        </p:nvSpPr>
        <p:spPr/>
        <p:txBody>
          <a:bodyPr/>
          <a:lstStyle/>
          <a:p>
            <a:fld id="{82869989-EB00-4EE7-BCB5-25BDC5BB29F8}" type="slidenum">
              <a:rPr lang="en-US" smtClean="0"/>
              <a:t>26</a:t>
            </a:fld>
            <a:endParaRPr lang="en-US"/>
          </a:p>
        </p:txBody>
      </p:sp>
    </p:spTree>
    <p:extLst>
      <p:ext uri="{BB962C8B-B14F-4D97-AF65-F5344CB8AC3E}">
        <p14:creationId xmlns:p14="http://schemas.microsoft.com/office/powerpoint/2010/main" val="2477624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vi-VN"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27</a:t>
            </a:fld>
            <a:endParaRPr lang="en-US"/>
          </a:p>
        </p:txBody>
      </p:sp>
    </p:spTree>
    <p:extLst>
      <p:ext uri="{BB962C8B-B14F-4D97-AF65-F5344CB8AC3E}">
        <p14:creationId xmlns:p14="http://schemas.microsoft.com/office/powerpoint/2010/main" val="3901806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1" i="0" kern="1200" dirty="0" smtClean="0">
                <a:solidFill>
                  <a:schemeClr val="tx1"/>
                </a:solidFill>
                <a:effectLst/>
                <a:latin typeface="+mn-lt"/>
                <a:ea typeface="+mn-ea"/>
                <a:cs typeface="+mn-cs"/>
              </a:rPr>
              <a:t>Dùng GET và POST request</a:t>
            </a:r>
          </a:p>
          <a:p>
            <a:pPr fontAlgn="base"/>
            <a:r>
              <a:rPr lang="vi-VN" sz="1200" b="1" i="0" kern="1200" dirty="0" smtClean="0">
                <a:solidFill>
                  <a:schemeClr val="tx1"/>
                </a:solidFill>
                <a:effectLst/>
                <a:latin typeface="+mn-lt"/>
                <a:ea typeface="+mn-ea"/>
                <a:cs typeface="+mn-cs"/>
              </a:rPr>
              <a:t>GET request: </a:t>
            </a:r>
            <a:r>
              <a:rPr lang="vi-VN" sz="1200" b="0" i="0" kern="1200" dirty="0" smtClean="0">
                <a:solidFill>
                  <a:schemeClr val="tx1"/>
                </a:solidFill>
                <a:effectLst/>
                <a:latin typeface="+mn-lt"/>
                <a:ea typeface="+mn-ea"/>
                <a:cs typeface="+mn-cs"/>
              </a:rPr>
              <a:t> khi</a:t>
            </a:r>
            <a:r>
              <a:rPr lang="vi-VN" sz="1200" b="1"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mục đích là không làm thay đổi trạng thái của server và mô hình dữ liệu của ứng dụng. Như ý nghĩa của nó, mỗi khi bạn thực hiện request này, dữ liệu trả về của nó sẽ như nhau.</a:t>
            </a:r>
          </a:p>
          <a:p>
            <a:pPr fontAlgn="base"/>
            <a:r>
              <a:rPr lang="vi-VN" sz="1200" b="1" i="0" kern="1200" dirty="0" smtClean="0">
                <a:solidFill>
                  <a:schemeClr val="tx1"/>
                </a:solidFill>
                <a:effectLst/>
                <a:latin typeface="+mn-lt"/>
                <a:ea typeface="+mn-ea"/>
                <a:cs typeface="+mn-cs"/>
              </a:rPr>
              <a:t>POST request: </a:t>
            </a:r>
            <a:r>
              <a:rPr lang="vi-VN" sz="1200" b="0" i="0" kern="1200" dirty="0" smtClean="0">
                <a:solidFill>
                  <a:schemeClr val="tx1"/>
                </a:solidFill>
                <a:effectLst/>
                <a:latin typeface="+mn-lt"/>
                <a:ea typeface="+mn-ea"/>
                <a:cs typeface="+mn-cs"/>
              </a:rPr>
              <a:t>dữ liệu mà request dạng này gửi cho server có thể được sử dụng để thay đổi trạng thái của ứng dụng; ví dụ như thêm một dòng vào database hoặc xóa thông tin từ server.</a:t>
            </a:r>
            <a:endParaRPr lang="en-US" sz="1200" b="0" i="0" kern="1200" dirty="0" smtClean="0">
              <a:solidFill>
                <a:schemeClr val="tx1"/>
              </a:solidFill>
              <a:effectLst/>
              <a:latin typeface="+mn-lt"/>
              <a:ea typeface="+mn-ea"/>
              <a:cs typeface="+mn-cs"/>
            </a:endParaRPr>
          </a:p>
          <a:p>
            <a:pPr fontAlgn="base"/>
            <a:r>
              <a:rPr lang="vi-VN" sz="1200" b="0" i="0" kern="1200" dirty="0" smtClean="0">
                <a:solidFill>
                  <a:schemeClr val="tx1"/>
                </a:solidFill>
                <a:effectLst/>
                <a:latin typeface="+mn-lt"/>
                <a:ea typeface="+mn-ea"/>
                <a:cs typeface="+mn-cs"/>
              </a:rPr>
              <a:t>Một request dạng GET nên được dùng để lấy dữ liệu. Nó có thể cần thiết phải gửi một vài dữ liệu tới server, ví dụ như gửi đi một mã nhân viên để nhận lại thông tin của nhân viên đó. Trong trường hợp dữ liệu được gửi đến server để tạo thay đổi nào đó, bạn nên sử dụng POST.</a:t>
            </a:r>
          </a:p>
          <a:p>
            <a:pPr fontAlgn="base"/>
            <a:r>
              <a:rPr lang="vi-VN" sz="1200" b="0" i="0" kern="1200" dirty="0" smtClean="0">
                <a:solidFill>
                  <a:schemeClr val="tx1"/>
                </a:solidFill>
                <a:effectLst/>
                <a:latin typeface="+mn-lt"/>
                <a:ea typeface="+mn-ea"/>
                <a:cs typeface="+mn-cs"/>
              </a:rPr>
              <a:t>Tuy nhiên, về mặt bảo mật, người ta thường sử dụng POST thay cho GET, vì việc dùng GET sẽ chuyển dữ liệu thành một chuỗi truy vấn và người dùng có thể nhìn được chuỗi truy vấn này.</a:t>
            </a:r>
          </a:p>
        </p:txBody>
      </p:sp>
      <p:sp>
        <p:nvSpPr>
          <p:cNvPr id="4" name="Slide Number Placeholder 3"/>
          <p:cNvSpPr>
            <a:spLocks noGrp="1"/>
          </p:cNvSpPr>
          <p:nvPr>
            <p:ph type="sldNum" sz="quarter" idx="10"/>
          </p:nvPr>
        </p:nvSpPr>
        <p:spPr/>
        <p:txBody>
          <a:bodyPr/>
          <a:lstStyle/>
          <a:p>
            <a:fld id="{82869989-EB00-4EE7-BCB5-25BDC5BB29F8}" type="slidenum">
              <a:rPr lang="en-US" smtClean="0"/>
              <a:t>28</a:t>
            </a:fld>
            <a:endParaRPr lang="en-US"/>
          </a:p>
        </p:txBody>
      </p:sp>
    </p:spTree>
    <p:extLst>
      <p:ext uri="{BB962C8B-B14F-4D97-AF65-F5344CB8AC3E}">
        <p14:creationId xmlns:p14="http://schemas.microsoft.com/office/powerpoint/2010/main" val="2327439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vi-VN"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29</a:t>
            </a:fld>
            <a:endParaRPr lang="en-US"/>
          </a:p>
        </p:txBody>
      </p:sp>
    </p:spTree>
    <p:extLst>
      <p:ext uri="{BB962C8B-B14F-4D97-AF65-F5344CB8AC3E}">
        <p14:creationId xmlns:p14="http://schemas.microsoft.com/office/powerpoint/2010/main" val="3388870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2869989-EB00-4EE7-BCB5-25BDC5BB29F8}" type="slidenum">
              <a:rPr lang="en-US" smtClean="0"/>
              <a:t>31</a:t>
            </a:fld>
            <a:endParaRPr lang="en-US"/>
          </a:p>
        </p:txBody>
      </p:sp>
    </p:spTree>
    <p:extLst>
      <p:ext uri="{BB962C8B-B14F-4D97-AF65-F5344CB8AC3E}">
        <p14:creationId xmlns:p14="http://schemas.microsoft.com/office/powerpoint/2010/main" val="1141655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2869989-EB00-4EE7-BCB5-25BDC5BB29F8}" type="slidenum">
              <a:rPr lang="en-US" smtClean="0"/>
              <a:t>32</a:t>
            </a:fld>
            <a:endParaRPr lang="en-US"/>
          </a:p>
        </p:txBody>
      </p:sp>
    </p:spTree>
    <p:extLst>
      <p:ext uri="{BB962C8B-B14F-4D97-AF65-F5344CB8AC3E}">
        <p14:creationId xmlns:p14="http://schemas.microsoft.com/office/powerpoint/2010/main" val="1957376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contentType (default: 'application/x-www-form-urlencoded; charset=UTF-8')</a:t>
            </a:r>
          </a:p>
          <a:p>
            <a:pPr lvl="2"/>
            <a:r>
              <a:rPr lang="vi-VN" dirty="0" smtClean="0"/>
              <a:t>application/json\</a:t>
            </a:r>
          </a:p>
          <a:p>
            <a:pPr lvl="2"/>
            <a:r>
              <a:rPr lang="vi-VN" sz="1200" kern="1200" dirty="0" smtClean="0">
                <a:solidFill>
                  <a:schemeClr val="tx1"/>
                </a:solidFill>
                <a:effectLst/>
                <a:latin typeface="+mn-lt"/>
                <a:ea typeface="+mn-ea"/>
                <a:cs typeface="+mn-cs"/>
              </a:rPr>
              <a:t>text/plain</a:t>
            </a:r>
            <a:endParaRPr lang="vi-VN" dirty="0"/>
          </a:p>
        </p:txBody>
      </p:sp>
      <p:sp>
        <p:nvSpPr>
          <p:cNvPr id="4" name="Slide Number Placeholder 3"/>
          <p:cNvSpPr>
            <a:spLocks noGrp="1"/>
          </p:cNvSpPr>
          <p:nvPr>
            <p:ph type="sldNum" sz="quarter" idx="10"/>
          </p:nvPr>
        </p:nvSpPr>
        <p:spPr/>
        <p:txBody>
          <a:bodyPr/>
          <a:lstStyle/>
          <a:p>
            <a:fld id="{82869989-EB00-4EE7-BCB5-25BDC5BB29F8}" type="slidenum">
              <a:rPr lang="en-US" smtClean="0"/>
              <a:t>33</a:t>
            </a:fld>
            <a:endParaRPr lang="en-US"/>
          </a:p>
        </p:txBody>
      </p:sp>
    </p:spTree>
    <p:extLst>
      <p:ext uri="{BB962C8B-B14F-4D97-AF65-F5344CB8AC3E}">
        <p14:creationId xmlns:p14="http://schemas.microsoft.com/office/powerpoint/2010/main" val="1047568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3424034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4030987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cap="all" dirty="0" smtClean="0">
                <a:solidFill>
                  <a:schemeClr val="tx1"/>
                </a:solidFill>
                <a:effectLst/>
                <a:latin typeface="+mn-lt"/>
                <a:ea typeface="+mn-ea"/>
                <a:cs typeface="+mn-cs"/>
              </a:rPr>
              <a:t>CROSS-SITE SCRIPTING (XSS)</a:t>
            </a:r>
          </a:p>
          <a:p>
            <a:endParaRPr lang="vi-VN" dirty="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1369927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cap="all" dirty="0" smtClean="0">
                <a:solidFill>
                  <a:schemeClr val="tx1"/>
                </a:solidFill>
                <a:effectLst/>
                <a:latin typeface="+mn-lt"/>
                <a:ea typeface="+mn-ea"/>
                <a:cs typeface="+mn-cs"/>
              </a:rPr>
              <a:t>CROSS-SITE SCRIPTING (XSS)</a:t>
            </a:r>
          </a:p>
          <a:p>
            <a:endParaRPr lang="vi-VN" dirty="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40908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cap="all" dirty="0" smtClean="0">
                <a:solidFill>
                  <a:schemeClr val="tx1"/>
                </a:solidFill>
                <a:effectLst/>
                <a:latin typeface="+mn-lt"/>
                <a:ea typeface="+mn-ea"/>
                <a:cs typeface="+mn-cs"/>
              </a:rPr>
              <a:t>CROSS-SITE SCRIPTING (XSS)</a:t>
            </a:r>
          </a:p>
          <a:p>
            <a:endParaRPr lang="vi-VN" dirty="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357524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1" i="0" kern="1200" dirty="0" smtClean="0">
                <a:solidFill>
                  <a:schemeClr val="tx1"/>
                </a:solidFill>
                <a:effectLst/>
                <a:latin typeface="+mn-lt"/>
                <a:ea typeface="+mn-ea"/>
                <a:cs typeface="+mn-cs"/>
              </a:rPr>
              <a:t>onreadystatechange:</a:t>
            </a:r>
            <a:r>
              <a:rPr lang="vi-VN" sz="1200" b="0" i="0" kern="1200" dirty="0" smtClean="0">
                <a:solidFill>
                  <a:schemeClr val="tx1"/>
                </a:solidFill>
                <a:effectLst/>
                <a:latin typeface="+mn-lt"/>
                <a:ea typeface="+mn-ea"/>
                <a:cs typeface="+mn-cs"/>
              </a:rPr>
              <a:t>  Mỗi lần thuộc tính readyState thay đổi giá trị thì sự kiện</a:t>
            </a:r>
            <a:r>
              <a:rPr lang="vi-VN" sz="1200" b="1" i="0" kern="1200" dirty="0" smtClean="0">
                <a:solidFill>
                  <a:schemeClr val="tx1"/>
                </a:solidFill>
                <a:effectLst/>
                <a:latin typeface="+mn-lt"/>
                <a:ea typeface="+mn-ea"/>
                <a:cs typeface="+mn-cs"/>
              </a:rPr>
              <a:t>readystatechange</a:t>
            </a:r>
            <a:r>
              <a:rPr lang="vi-VN" sz="1200" b="0" i="0" kern="1200" dirty="0" smtClean="0">
                <a:solidFill>
                  <a:schemeClr val="tx1"/>
                </a:solidFill>
                <a:effectLst/>
                <a:latin typeface="+mn-lt"/>
                <a:ea typeface="+mn-ea"/>
                <a:cs typeface="+mn-cs"/>
              </a:rPr>
              <a:t> được phát sinh và hàm xử lí sự kiện </a:t>
            </a:r>
            <a:r>
              <a:rPr lang="vi-VN" sz="1200" b="1" i="0" kern="1200" dirty="0" smtClean="0">
                <a:solidFill>
                  <a:schemeClr val="tx1"/>
                </a:solidFill>
                <a:effectLst/>
                <a:latin typeface="+mn-lt"/>
                <a:ea typeface="+mn-ea"/>
                <a:cs typeface="+mn-cs"/>
              </a:rPr>
              <a:t>onreadystatechange </a:t>
            </a:r>
            <a:r>
              <a:rPr lang="vi-VN" sz="1200" b="0" i="0" kern="1200" dirty="0" smtClean="0">
                <a:solidFill>
                  <a:schemeClr val="tx1"/>
                </a:solidFill>
                <a:effectLst/>
                <a:latin typeface="+mn-lt"/>
                <a:ea typeface="+mn-ea"/>
                <a:cs typeface="+mn-cs"/>
              </a:rPr>
              <a:t>được gọi. Do các browser cài đặt đối tượng XMLHttp khác nhau nên để đảm bảo trang web của mình có thể chạy được trên nhiều browser thì ta chỉ nên dùng các giá trị sau của thuộc tính readyState</a:t>
            </a:r>
            <a:r>
              <a:rPr lang="vi-VN" sz="1200" b="1" i="0" kern="1200" dirty="0" smtClean="0">
                <a:solidFill>
                  <a:schemeClr val="tx1"/>
                </a:solidFill>
                <a:effectLst/>
                <a:latin typeface="+mn-lt"/>
                <a:ea typeface="+mn-ea"/>
                <a:cs typeface="+mn-cs"/>
              </a:rPr>
              <a:t>: 0, 1 và 4</a:t>
            </a:r>
            <a:endParaRPr lang="vi-VN" sz="1200" b="0" i="0" kern="1200" dirty="0" smtClean="0">
              <a:solidFill>
                <a:schemeClr val="tx1"/>
              </a:solidFill>
              <a:effectLst/>
              <a:latin typeface="+mn-lt"/>
              <a:ea typeface="+mn-ea"/>
              <a:cs typeface="+mn-cs"/>
            </a:endParaRPr>
          </a:p>
          <a:p>
            <a:pPr fontAlgn="base"/>
            <a:r>
              <a:rPr lang="vi-VN" sz="1200" b="0" i="0" kern="1200" dirty="0" smtClean="0">
                <a:solidFill>
                  <a:schemeClr val="tx1"/>
                </a:solidFill>
                <a:effectLst/>
                <a:latin typeface="+mn-lt"/>
                <a:ea typeface="+mn-ea"/>
                <a:cs typeface="+mn-cs"/>
              </a:rPr>
              <a:t>Trong hầu hết các trường hợp, ta chỉ cần xét trường hợp thuộc tính readyState có giá trị là 4, tức là khi toàn bộ dữ liệu từ server đã gởi đến client. Bên dưới sẽ đề cập cụ thể từng giá trị của trạng thái.</a:t>
            </a:r>
          </a:p>
          <a:p>
            <a:pPr fontAlgn="base"/>
            <a:endParaRPr lang="vi-VN" sz="1200" b="0" i="0" kern="1200" dirty="0" smtClean="0">
              <a:solidFill>
                <a:schemeClr val="tx1"/>
              </a:solidFill>
              <a:effectLst/>
              <a:latin typeface="+mn-lt"/>
              <a:ea typeface="+mn-ea"/>
              <a:cs typeface="+mn-cs"/>
            </a:endParaRPr>
          </a:p>
          <a:p>
            <a:endParaRPr lang="en-US" dirty="0" smtClean="0"/>
          </a:p>
          <a:p>
            <a:endParaRPr lang="vi-VN" dirty="0"/>
          </a:p>
        </p:txBody>
      </p:sp>
      <p:sp>
        <p:nvSpPr>
          <p:cNvPr id="4" name="Slide Number Placeholder 3"/>
          <p:cNvSpPr>
            <a:spLocks noGrp="1"/>
          </p:cNvSpPr>
          <p:nvPr>
            <p:ph type="sldNum" sz="quarter" idx="10"/>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2878663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1" i="0" kern="1200" dirty="0" smtClean="0">
                <a:solidFill>
                  <a:schemeClr val="tx1"/>
                </a:solidFill>
                <a:effectLst/>
                <a:latin typeface="+mn-lt"/>
                <a:ea typeface="+mn-ea"/>
                <a:cs typeface="+mn-cs"/>
              </a:rPr>
              <a:t>readyState</a:t>
            </a:r>
            <a:r>
              <a:rPr lang="vi-VN" sz="1200" b="0" i="0" kern="1200" dirty="0" smtClean="0">
                <a:solidFill>
                  <a:schemeClr val="tx1"/>
                </a:solidFill>
                <a:effectLst/>
                <a:latin typeface="+mn-lt"/>
                <a:ea typeface="+mn-ea"/>
                <a:cs typeface="+mn-cs"/>
              </a:rPr>
              <a:t> . Trạng thái của request. Có năm giá trị:</a:t>
            </a:r>
          </a:p>
          <a:p>
            <a:pPr fontAlgn="base"/>
            <a:r>
              <a:rPr lang="vi-VN" sz="1200" b="0" i="1" kern="1200" dirty="0" smtClean="0">
                <a:solidFill>
                  <a:schemeClr val="tx1"/>
                </a:solidFill>
                <a:effectLst/>
                <a:latin typeface="+mn-lt"/>
                <a:ea typeface="+mn-ea"/>
                <a:cs typeface="+mn-cs"/>
              </a:rPr>
              <a:t>0 (Uninitialized):</a:t>
            </a:r>
            <a:r>
              <a:rPr lang="vi-VN" sz="1200" b="1"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đối tượng được tạo nhưng phương thức open() chưa được gọi.</a:t>
            </a:r>
          </a:p>
          <a:p>
            <a:pPr fontAlgn="base"/>
            <a:r>
              <a:rPr lang="vi-VN" sz="1200" b="0" i="1" kern="1200" dirty="0" smtClean="0">
                <a:solidFill>
                  <a:schemeClr val="tx1"/>
                </a:solidFill>
                <a:effectLst/>
                <a:latin typeface="+mn-lt"/>
                <a:ea typeface="+mn-ea"/>
                <a:cs typeface="+mn-cs"/>
              </a:rPr>
              <a:t>1 (Loading): phương thức</a:t>
            </a:r>
            <a:r>
              <a:rPr lang="vi-VN" sz="1200" b="1"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open() đã được gọi nhưng request chưa được gửi.</a:t>
            </a:r>
          </a:p>
          <a:p>
            <a:pPr fontAlgn="base"/>
            <a:r>
              <a:rPr lang="vi-VN" sz="1200" b="0" i="1" kern="1200" dirty="0" smtClean="0">
                <a:solidFill>
                  <a:schemeClr val="tx1"/>
                </a:solidFill>
                <a:effectLst/>
                <a:latin typeface="+mn-lt"/>
                <a:ea typeface="+mn-ea"/>
                <a:cs typeface="+mn-cs"/>
              </a:rPr>
              <a:t>2 (Loaded):</a:t>
            </a:r>
            <a:r>
              <a:rPr lang="vi-VN" sz="1200" b="1"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Request đã được gửi.</a:t>
            </a:r>
          </a:p>
          <a:p>
            <a:pPr fontAlgn="base"/>
            <a:r>
              <a:rPr lang="vi-VN" sz="1200" b="0" i="1" kern="1200" dirty="0" smtClean="0">
                <a:solidFill>
                  <a:schemeClr val="tx1"/>
                </a:solidFill>
                <a:effectLst/>
                <a:latin typeface="+mn-lt"/>
                <a:ea typeface="+mn-ea"/>
                <a:cs typeface="+mn-cs"/>
              </a:rPr>
              <a:t>3 (Interactive).</a:t>
            </a:r>
            <a:r>
              <a:rPr lang="vi-VN" sz="1200" b="1"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 Một phần response được nhận.</a:t>
            </a:r>
          </a:p>
          <a:p>
            <a:pPr fontAlgn="base"/>
            <a:r>
              <a:rPr lang="vi-VN" sz="1200" b="0" i="1" kern="1200" dirty="0" smtClean="0">
                <a:solidFill>
                  <a:schemeClr val="tx1"/>
                </a:solidFill>
                <a:effectLst/>
                <a:latin typeface="+mn-lt"/>
                <a:ea typeface="+mn-ea"/>
                <a:cs typeface="+mn-cs"/>
              </a:rPr>
              <a:t>4 (Complete):</a:t>
            </a:r>
            <a:r>
              <a:rPr lang="vi-VN" sz="1200" b="1"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Tất cả dữ liệu được nhận từ response và kết nối được đóng</a:t>
            </a:r>
            <a:endParaRPr lang="en-US" sz="1200" b="0" i="0" kern="1200" dirty="0" smtClean="0">
              <a:solidFill>
                <a:schemeClr val="tx1"/>
              </a:solidFill>
              <a:effectLst/>
              <a:latin typeface="+mn-lt"/>
              <a:ea typeface="+mn-ea"/>
              <a:cs typeface="+mn-cs"/>
            </a:endParaRPr>
          </a:p>
          <a:p>
            <a:pPr fontAlgn="base"/>
            <a:r>
              <a:rPr lang="vi-VN" sz="1200" b="1" i="0" kern="1200" dirty="0" smtClean="0">
                <a:solidFill>
                  <a:schemeClr val="tx1"/>
                </a:solidFill>
                <a:effectLst/>
                <a:latin typeface="+mn-lt"/>
                <a:ea typeface="+mn-ea"/>
                <a:cs typeface="+mn-cs"/>
              </a:rPr>
              <a:t>onreadystatechange:</a:t>
            </a:r>
            <a:r>
              <a:rPr lang="vi-VN" sz="1200" b="0" i="0" kern="1200" dirty="0" smtClean="0">
                <a:solidFill>
                  <a:schemeClr val="tx1"/>
                </a:solidFill>
                <a:effectLst/>
                <a:latin typeface="+mn-lt"/>
                <a:ea typeface="+mn-ea"/>
                <a:cs typeface="+mn-cs"/>
              </a:rPr>
              <a:t>  Mỗi lần thuộc tính readyState thay đổi giá trị thì sự kiện</a:t>
            </a:r>
            <a:r>
              <a:rPr lang="vi-VN" sz="1200" b="1" i="0" kern="1200" dirty="0" smtClean="0">
                <a:solidFill>
                  <a:schemeClr val="tx1"/>
                </a:solidFill>
                <a:effectLst/>
                <a:latin typeface="+mn-lt"/>
                <a:ea typeface="+mn-ea"/>
                <a:cs typeface="+mn-cs"/>
              </a:rPr>
              <a:t>readystatechange</a:t>
            </a:r>
            <a:r>
              <a:rPr lang="vi-VN" sz="1200" b="0" i="0" kern="1200" dirty="0" smtClean="0">
                <a:solidFill>
                  <a:schemeClr val="tx1"/>
                </a:solidFill>
                <a:effectLst/>
                <a:latin typeface="+mn-lt"/>
                <a:ea typeface="+mn-ea"/>
                <a:cs typeface="+mn-cs"/>
              </a:rPr>
              <a:t> được phát sinh và hàm xử lí sự kiện </a:t>
            </a:r>
            <a:r>
              <a:rPr lang="vi-VN" sz="1200" b="1" i="0" kern="1200" dirty="0" smtClean="0">
                <a:solidFill>
                  <a:schemeClr val="tx1"/>
                </a:solidFill>
                <a:effectLst/>
                <a:latin typeface="+mn-lt"/>
                <a:ea typeface="+mn-ea"/>
                <a:cs typeface="+mn-cs"/>
              </a:rPr>
              <a:t>onreadystatechange </a:t>
            </a:r>
            <a:r>
              <a:rPr lang="vi-VN" sz="1200" b="0" i="0" kern="1200" dirty="0" smtClean="0">
                <a:solidFill>
                  <a:schemeClr val="tx1"/>
                </a:solidFill>
                <a:effectLst/>
                <a:latin typeface="+mn-lt"/>
                <a:ea typeface="+mn-ea"/>
                <a:cs typeface="+mn-cs"/>
              </a:rPr>
              <a:t>được gọi. Do các browser cài đặt đối tượng XMLHttp khác nhau nên để đảm bảo trang web của mình có thể chạy được trên nhiều browser thì ta chỉ nên dùng các giá trị sau của thuộc tính readyState</a:t>
            </a:r>
            <a:r>
              <a:rPr lang="vi-VN" sz="1200" b="1" i="0" kern="1200" dirty="0" smtClean="0">
                <a:solidFill>
                  <a:schemeClr val="tx1"/>
                </a:solidFill>
                <a:effectLst/>
                <a:latin typeface="+mn-lt"/>
                <a:ea typeface="+mn-ea"/>
                <a:cs typeface="+mn-cs"/>
              </a:rPr>
              <a:t>: 0, 1 và 4</a:t>
            </a:r>
            <a:endParaRPr lang="vi-VN" sz="1200" b="0" i="0" kern="1200" dirty="0" smtClean="0">
              <a:solidFill>
                <a:schemeClr val="tx1"/>
              </a:solidFill>
              <a:effectLst/>
              <a:latin typeface="+mn-lt"/>
              <a:ea typeface="+mn-ea"/>
              <a:cs typeface="+mn-cs"/>
            </a:endParaRPr>
          </a:p>
          <a:p>
            <a:pPr fontAlgn="base"/>
            <a:r>
              <a:rPr lang="vi-VN" sz="1200" b="0" i="0" kern="1200" dirty="0" smtClean="0">
                <a:solidFill>
                  <a:schemeClr val="tx1"/>
                </a:solidFill>
                <a:effectLst/>
                <a:latin typeface="+mn-lt"/>
                <a:ea typeface="+mn-ea"/>
                <a:cs typeface="+mn-cs"/>
              </a:rPr>
              <a:t>Trong hầu hết các trường hợp, ta chỉ cần xét trường hợp thuộc tính readyState có giá trị là 4, tức là khi toàn bộ dữ liệu từ server đã gởi đến client. Bên dưới sẽ đề cập cụ thể từng giá trị của trạng thái.</a:t>
            </a:r>
          </a:p>
          <a:p>
            <a:pPr fontAlgn="base"/>
            <a:endParaRPr lang="vi-VN" sz="1200" b="0" i="0" kern="1200" dirty="0" smtClean="0">
              <a:solidFill>
                <a:schemeClr val="tx1"/>
              </a:solidFill>
              <a:effectLst/>
              <a:latin typeface="+mn-lt"/>
              <a:ea typeface="+mn-ea"/>
              <a:cs typeface="+mn-cs"/>
            </a:endParaRPr>
          </a:p>
          <a:p>
            <a:endParaRPr lang="en-US" dirty="0" smtClean="0"/>
          </a:p>
          <a:p>
            <a:endParaRPr lang="vi-VN" dirty="0"/>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1988439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a:p>
        </p:txBody>
      </p:sp>
    </p:spTree>
    <p:extLst>
      <p:ext uri="{BB962C8B-B14F-4D97-AF65-F5344CB8AC3E}">
        <p14:creationId xmlns:p14="http://schemas.microsoft.com/office/powerpoint/2010/main" val="3998275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5/19/2017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5/19/2017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5/19/2017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5/19/2017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5/19/2017</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5/19/2017</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5/19/2017</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org/Protocols/rfc2616/rfc2616-sec10.html#sec1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AJAX</a:t>
            </a:r>
            <a:endParaRPr lang="en-US" dirty="0"/>
          </a:p>
        </p:txBody>
      </p:sp>
      <p:sp>
        <p:nvSpPr>
          <p:cNvPr id="3" name="Subtitle 2"/>
          <p:cNvSpPr>
            <a:spLocks noGrp="1"/>
          </p:cNvSpPr>
          <p:nvPr>
            <p:ph type="subTitle" idx="1"/>
          </p:nvPr>
        </p:nvSpPr>
        <p:spPr/>
        <p:txBody>
          <a:bodyPr>
            <a:normAutofit/>
          </a:bodyPr>
          <a:lstStyle/>
          <a:p>
            <a:r>
              <a:rPr lang="en-US" i="1" dirty="0"/>
              <a:t>Asynchronous JavaScript and XML</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AJAX</a:t>
            </a:r>
            <a:endParaRPr lang="vi-VN" dirty="0"/>
          </a:p>
        </p:txBody>
      </p:sp>
      <p:sp>
        <p:nvSpPr>
          <p:cNvPr id="3" name="Content Placeholder 2"/>
          <p:cNvSpPr>
            <a:spLocks noGrp="1"/>
          </p:cNvSpPr>
          <p:nvPr>
            <p:ph idx="1"/>
          </p:nvPr>
        </p:nvSpPr>
        <p:spPr>
          <a:xfrm>
            <a:off x="1295400" y="1981201"/>
            <a:ext cx="7113433" cy="3809999"/>
          </a:xfrm>
        </p:spPr>
        <p:txBody>
          <a:bodyPr/>
          <a:lstStyle/>
          <a:p>
            <a:pPr marL="0" indent="0">
              <a:buNone/>
            </a:pPr>
            <a:r>
              <a:rPr lang="en-US" b="1" dirty="0" smtClean="0"/>
              <a:t>Ajax </a:t>
            </a:r>
            <a:r>
              <a:rPr lang="en-US" b="1" dirty="0" err="1" smtClean="0"/>
              <a:t>hoạt</a:t>
            </a:r>
            <a:r>
              <a:rPr lang="en-US" b="1" dirty="0" smtClean="0"/>
              <a:t> </a:t>
            </a:r>
            <a:r>
              <a:rPr lang="en-US" b="1" dirty="0" err="1" smtClean="0"/>
              <a:t>động</a:t>
            </a:r>
            <a:r>
              <a:rPr lang="en-US" b="1" dirty="0" smtClean="0"/>
              <a:t> </a:t>
            </a:r>
            <a:r>
              <a:rPr lang="en-US" b="1" dirty="0" err="1" smtClean="0"/>
              <a:t>như</a:t>
            </a:r>
            <a:r>
              <a:rPr lang="en-US" b="1" dirty="0" smtClean="0"/>
              <a:t> </a:t>
            </a:r>
            <a:r>
              <a:rPr lang="en-US" b="1" dirty="0" err="1" smtClean="0"/>
              <a:t>thế</a:t>
            </a:r>
            <a:r>
              <a:rPr lang="en-US" b="1" dirty="0" smtClean="0"/>
              <a:t> </a:t>
            </a:r>
            <a:r>
              <a:rPr lang="en-US" b="1" dirty="0" err="1" smtClean="0"/>
              <a:t>nào</a:t>
            </a:r>
            <a:r>
              <a:rPr lang="en-US" b="1" dirty="0" smtClean="0"/>
              <a:t>?</a:t>
            </a:r>
          </a:p>
          <a:p>
            <a:r>
              <a:rPr lang="en-US" dirty="0" err="1" smtClean="0"/>
              <a:t>Mô</a:t>
            </a:r>
            <a:r>
              <a:rPr lang="en-US" dirty="0" smtClean="0"/>
              <a:t> </a:t>
            </a:r>
            <a:r>
              <a:rPr lang="en-US" dirty="0" err="1" smtClean="0"/>
              <a:t>hình</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web </a:t>
            </a:r>
            <a:r>
              <a:rPr lang="en-US" dirty="0" err="1" smtClean="0"/>
              <a:t>truyền</a:t>
            </a:r>
            <a:r>
              <a:rPr lang="en-US" dirty="0" smtClean="0"/>
              <a:t> </a:t>
            </a:r>
            <a:r>
              <a:rPr lang="en-US" dirty="0" err="1" smtClean="0"/>
              <a:t>thống</a:t>
            </a:r>
            <a:endParaRPr lang="en-US" dirty="0" smtClean="0"/>
          </a:p>
          <a:p>
            <a:r>
              <a:rPr lang="en-US" dirty="0" err="1"/>
              <a:t>Hầu</a:t>
            </a:r>
            <a:r>
              <a:rPr lang="en-US" dirty="0"/>
              <a:t> </a:t>
            </a:r>
            <a:r>
              <a:rPr lang="en-US" dirty="0" err="1"/>
              <a:t>hết</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của</a:t>
            </a:r>
            <a:r>
              <a:rPr lang="en-US" dirty="0"/>
              <a:t> User </a:t>
            </a:r>
            <a:r>
              <a:rPr lang="en-US" dirty="0" err="1"/>
              <a:t>trên</a:t>
            </a:r>
            <a:r>
              <a:rPr lang="en-US" dirty="0"/>
              <a:t> UI </a:t>
            </a:r>
            <a:r>
              <a:rPr lang="en-US" dirty="0" err="1"/>
              <a:t>sẽ</a:t>
            </a:r>
            <a:r>
              <a:rPr lang="en-US" dirty="0"/>
              <a:t> </a:t>
            </a:r>
            <a:r>
              <a:rPr lang="en-US" dirty="0" err="1"/>
              <a:t>được</a:t>
            </a:r>
            <a:r>
              <a:rPr lang="en-US" dirty="0"/>
              <a:t> rang </a:t>
            </a:r>
            <a:r>
              <a:rPr lang="en-US" dirty="0" err="1"/>
              <a:t>buộc</a:t>
            </a:r>
            <a:r>
              <a:rPr lang="en-US" dirty="0"/>
              <a:t> </a:t>
            </a:r>
            <a:r>
              <a:rPr lang="en-US" dirty="0" err="1"/>
              <a:t>bởi</a:t>
            </a:r>
            <a:r>
              <a:rPr lang="en-US" dirty="0"/>
              <a:t> HTTP Request </a:t>
            </a:r>
            <a:r>
              <a:rPr lang="en-US" dirty="0" err="1"/>
              <a:t>và</a:t>
            </a:r>
            <a:r>
              <a:rPr lang="en-US" dirty="0"/>
              <a:t> </a:t>
            </a:r>
            <a:r>
              <a:rPr lang="en-US" dirty="0" err="1"/>
              <a:t>gửi</a:t>
            </a:r>
            <a:r>
              <a:rPr lang="en-US" dirty="0"/>
              <a:t> </a:t>
            </a:r>
            <a:r>
              <a:rPr lang="en-US" dirty="0" err="1"/>
              <a:t>về</a:t>
            </a:r>
            <a:r>
              <a:rPr lang="en-US" dirty="0"/>
              <a:t> </a:t>
            </a:r>
            <a:r>
              <a:rPr lang="en-US" dirty="0" err="1"/>
              <a:t>cho</a:t>
            </a:r>
            <a:r>
              <a:rPr lang="en-US" dirty="0"/>
              <a:t> server.</a:t>
            </a:r>
          </a:p>
          <a:p>
            <a:r>
              <a:rPr lang="en-US" dirty="0"/>
              <a:t>Server </a:t>
            </a:r>
            <a:r>
              <a:rPr lang="en-US" dirty="0" err="1"/>
              <a:t>thực</a:t>
            </a:r>
            <a:r>
              <a:rPr lang="en-US" dirty="0"/>
              <a:t> </a:t>
            </a:r>
            <a:r>
              <a:rPr lang="en-US" dirty="0" err="1"/>
              <a:t>thi</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truy</a:t>
            </a:r>
            <a:r>
              <a:rPr lang="en-US" dirty="0"/>
              <a:t> </a:t>
            </a:r>
            <a:r>
              <a:rPr lang="en-US" dirty="0" err="1"/>
              <a:t>vấn</a:t>
            </a:r>
            <a:r>
              <a:rPr lang="en-US" dirty="0"/>
              <a:t> database, </a:t>
            </a:r>
            <a:r>
              <a:rPr lang="en-US" dirty="0" err="1"/>
              <a:t>thực</a:t>
            </a:r>
            <a:r>
              <a:rPr lang="en-US" dirty="0"/>
              <a:t> </a:t>
            </a:r>
            <a:r>
              <a:rPr lang="en-US" dirty="0" err="1"/>
              <a:t>thi</a:t>
            </a:r>
            <a:r>
              <a:rPr lang="en-US" dirty="0"/>
              <a:t> </a:t>
            </a:r>
            <a:r>
              <a:rPr lang="en-US" dirty="0" err="1"/>
              <a:t>các</a:t>
            </a:r>
            <a:r>
              <a:rPr lang="en-US" dirty="0"/>
              <a:t> </a:t>
            </a:r>
            <a:r>
              <a:rPr lang="en-US" dirty="0" err="1"/>
              <a:t>xữ</a:t>
            </a:r>
            <a:r>
              <a:rPr lang="en-US" dirty="0"/>
              <a:t> </a:t>
            </a:r>
            <a:r>
              <a:rPr lang="en-US" dirty="0" err="1"/>
              <a:t>lý</a:t>
            </a:r>
            <a:r>
              <a:rPr lang="en-US" dirty="0"/>
              <a:t>.</a:t>
            </a:r>
          </a:p>
          <a:p>
            <a:r>
              <a:rPr lang="en-US" dirty="0" err="1"/>
              <a:t>Trả</a:t>
            </a:r>
            <a:r>
              <a:rPr lang="en-US" dirty="0"/>
              <a:t> </a:t>
            </a:r>
            <a:r>
              <a:rPr lang="en-US" dirty="0" err="1"/>
              <a:t>kết</a:t>
            </a:r>
            <a:r>
              <a:rPr lang="en-US" dirty="0"/>
              <a:t> </a:t>
            </a:r>
            <a:r>
              <a:rPr lang="en-US" dirty="0" err="1"/>
              <a:t>quả</a:t>
            </a:r>
            <a:r>
              <a:rPr lang="en-US" dirty="0"/>
              <a:t> </a:t>
            </a:r>
            <a:r>
              <a:rPr lang="en-US" dirty="0" err="1"/>
              <a:t>về</a:t>
            </a:r>
            <a:r>
              <a:rPr lang="en-US" dirty="0"/>
              <a:t> </a:t>
            </a:r>
            <a:r>
              <a:rPr lang="en-US" dirty="0" err="1"/>
              <a:t>cho</a:t>
            </a:r>
            <a:r>
              <a:rPr lang="en-US" dirty="0"/>
              <a:t> client </a:t>
            </a:r>
            <a:r>
              <a:rPr lang="en-US" dirty="0" err="1"/>
              <a:t>dưới</a:t>
            </a:r>
            <a:r>
              <a:rPr lang="en-US" dirty="0"/>
              <a:t> </a:t>
            </a:r>
            <a:r>
              <a:rPr lang="en-US" dirty="0" err="1"/>
              <a:t>dạng</a:t>
            </a:r>
            <a:r>
              <a:rPr lang="en-US" dirty="0"/>
              <a:t> HTML + CSS</a:t>
            </a:r>
            <a:r>
              <a:rPr lang="en-US" dirty="0" smtClean="0"/>
              <a:t>.</a:t>
            </a:r>
            <a:endParaRPr lang="en-US" dirty="0"/>
          </a:p>
        </p:txBody>
      </p:sp>
      <p:sp>
        <p:nvSpPr>
          <p:cNvPr id="14" name="Rounded Rectangle 13"/>
          <p:cNvSpPr/>
          <p:nvPr/>
        </p:nvSpPr>
        <p:spPr>
          <a:xfrm>
            <a:off x="8408833" y="757800"/>
            <a:ext cx="3098084" cy="1117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Browser Client</a:t>
            </a:r>
          </a:p>
          <a:p>
            <a:pPr algn="ctr"/>
            <a:endParaRPr lang="en-US" dirty="0"/>
          </a:p>
          <a:p>
            <a:pPr algn="ctr"/>
            <a:endParaRPr lang="en-US" dirty="0"/>
          </a:p>
        </p:txBody>
      </p:sp>
      <p:sp>
        <p:nvSpPr>
          <p:cNvPr id="15" name="Rounded Rectangle 14"/>
          <p:cNvSpPr/>
          <p:nvPr/>
        </p:nvSpPr>
        <p:spPr>
          <a:xfrm>
            <a:off x="8457124" y="3507126"/>
            <a:ext cx="3098084" cy="24009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Server-side System</a:t>
            </a:r>
            <a:endParaRPr lang="en-US" dirty="0"/>
          </a:p>
        </p:txBody>
      </p:sp>
      <p:sp>
        <p:nvSpPr>
          <p:cNvPr id="16" name="Rectangle 15"/>
          <p:cNvSpPr/>
          <p:nvPr/>
        </p:nvSpPr>
        <p:spPr>
          <a:xfrm>
            <a:off x="8810214" y="1262743"/>
            <a:ext cx="2346565" cy="3834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User interface</a:t>
            </a:r>
            <a:endParaRPr lang="en-US" dirty="0"/>
          </a:p>
        </p:txBody>
      </p:sp>
      <p:sp>
        <p:nvSpPr>
          <p:cNvPr id="17" name="Rectangle 16"/>
          <p:cNvSpPr/>
          <p:nvPr/>
        </p:nvSpPr>
        <p:spPr>
          <a:xfrm>
            <a:off x="8810214" y="3758458"/>
            <a:ext cx="2346565" cy="3834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Web Server</a:t>
            </a:r>
            <a:endParaRPr lang="en-US" dirty="0"/>
          </a:p>
        </p:txBody>
      </p:sp>
      <p:sp>
        <p:nvSpPr>
          <p:cNvPr id="18" name="Rectangle 17"/>
          <p:cNvSpPr/>
          <p:nvPr/>
        </p:nvSpPr>
        <p:spPr>
          <a:xfrm>
            <a:off x="8810214" y="4509396"/>
            <a:ext cx="2346565" cy="8181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smtClean="0"/>
              <a:t>Datastores</a:t>
            </a:r>
            <a:r>
              <a:rPr lang="en-US" dirty="0" smtClean="0"/>
              <a:t>, backend, processing</a:t>
            </a:r>
            <a:endParaRPr lang="en-US" dirty="0"/>
          </a:p>
        </p:txBody>
      </p:sp>
      <p:cxnSp>
        <p:nvCxnSpPr>
          <p:cNvPr id="19" name="Straight Arrow Connector 18"/>
          <p:cNvCxnSpPr/>
          <p:nvPr/>
        </p:nvCxnSpPr>
        <p:spPr>
          <a:xfrm>
            <a:off x="9081237" y="4141953"/>
            <a:ext cx="0" cy="367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0819323" y="4141953"/>
            <a:ext cx="0" cy="367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0819323" y="1646238"/>
            <a:ext cx="0" cy="2112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9081237" y="1646238"/>
            <a:ext cx="0" cy="2112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974151" y="2082424"/>
            <a:ext cx="2109288" cy="4025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HTTP Request</a:t>
            </a:r>
            <a:endParaRPr lang="en-US" dirty="0"/>
          </a:p>
        </p:txBody>
      </p:sp>
      <p:sp>
        <p:nvSpPr>
          <p:cNvPr id="24" name="Rectangle 23"/>
          <p:cNvSpPr/>
          <p:nvPr/>
        </p:nvSpPr>
        <p:spPr>
          <a:xfrm>
            <a:off x="9699738" y="2802991"/>
            <a:ext cx="2109288" cy="4025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HTML + CSS Data</a:t>
            </a:r>
            <a:endParaRPr lang="en-US" dirty="0"/>
          </a:p>
        </p:txBody>
      </p:sp>
    </p:spTree>
    <p:extLst>
      <p:ext uri="{BB962C8B-B14F-4D97-AF65-F5344CB8AC3E}">
        <p14:creationId xmlns:p14="http://schemas.microsoft.com/office/powerpoint/2010/main" val="420863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AJAX</a:t>
            </a:r>
            <a:endParaRPr lang="vi-VN" dirty="0"/>
          </a:p>
        </p:txBody>
      </p:sp>
      <p:sp>
        <p:nvSpPr>
          <p:cNvPr id="3" name="Content Placeholder 2"/>
          <p:cNvSpPr>
            <a:spLocks noGrp="1"/>
          </p:cNvSpPr>
          <p:nvPr>
            <p:ph idx="1"/>
          </p:nvPr>
        </p:nvSpPr>
        <p:spPr>
          <a:xfrm>
            <a:off x="1295400" y="1981201"/>
            <a:ext cx="7161727" cy="3809999"/>
          </a:xfrm>
        </p:spPr>
        <p:txBody>
          <a:bodyPr/>
          <a:lstStyle/>
          <a:p>
            <a:pPr marL="0" indent="0">
              <a:buNone/>
            </a:pPr>
            <a:r>
              <a:rPr lang="en-US" b="1" dirty="0"/>
              <a:t>Ajax </a:t>
            </a:r>
            <a:r>
              <a:rPr lang="en-US" b="1" dirty="0" err="1"/>
              <a:t>hoạt</a:t>
            </a:r>
            <a:r>
              <a:rPr lang="en-US" b="1" dirty="0"/>
              <a:t> </a:t>
            </a:r>
            <a:r>
              <a:rPr lang="en-US" b="1" dirty="0" err="1"/>
              <a:t>động</a:t>
            </a:r>
            <a:r>
              <a:rPr lang="en-US" b="1" dirty="0"/>
              <a:t> </a:t>
            </a:r>
            <a:r>
              <a:rPr lang="en-US" b="1" dirty="0" err="1"/>
              <a:t>như</a:t>
            </a:r>
            <a:r>
              <a:rPr lang="en-US" b="1" dirty="0"/>
              <a:t> </a:t>
            </a:r>
            <a:r>
              <a:rPr lang="en-US" b="1" dirty="0" err="1"/>
              <a:t>thế</a:t>
            </a:r>
            <a:r>
              <a:rPr lang="en-US" b="1" dirty="0"/>
              <a:t> </a:t>
            </a:r>
            <a:r>
              <a:rPr lang="en-US" b="1" dirty="0" err="1"/>
              <a:t>nào</a:t>
            </a:r>
            <a:r>
              <a:rPr lang="en-US" b="1" dirty="0"/>
              <a:t>?</a:t>
            </a:r>
          </a:p>
          <a:p>
            <a:r>
              <a:rPr lang="en-US" dirty="0" err="1" smtClean="0"/>
              <a:t>Mô</a:t>
            </a:r>
            <a:r>
              <a:rPr lang="en-US" dirty="0" smtClean="0"/>
              <a:t> </a:t>
            </a:r>
            <a:r>
              <a:rPr lang="en-US" dirty="0" err="1" smtClean="0"/>
              <a:t>hình</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Ajax</a:t>
            </a:r>
          </a:p>
          <a:p>
            <a:r>
              <a:rPr lang="en-US" dirty="0"/>
              <a:t>AJAX </a:t>
            </a:r>
            <a:r>
              <a:rPr lang="en-US" dirty="0" err="1"/>
              <a:t>thực</a:t>
            </a:r>
            <a:r>
              <a:rPr lang="en-US" dirty="0"/>
              <a:t> </a:t>
            </a:r>
            <a:r>
              <a:rPr lang="en-US" dirty="0" err="1"/>
              <a:t>hiện</a:t>
            </a:r>
            <a:r>
              <a:rPr lang="en-US" dirty="0"/>
              <a:t> </a:t>
            </a:r>
            <a:r>
              <a:rPr lang="en-US" dirty="0" err="1"/>
              <a:t>việc</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máy</a:t>
            </a:r>
            <a:r>
              <a:rPr lang="en-US" dirty="0"/>
              <a:t> </a:t>
            </a:r>
            <a:r>
              <a:rPr lang="en-US" dirty="0" err="1"/>
              <a:t>chủ</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đối</a:t>
            </a:r>
            <a:r>
              <a:rPr lang="en-US" dirty="0"/>
              <a:t> </a:t>
            </a:r>
            <a:r>
              <a:rPr lang="en-US" dirty="0" err="1"/>
              <a:t>tượng</a:t>
            </a:r>
            <a:r>
              <a:rPr lang="en-US" dirty="0"/>
              <a:t> </a:t>
            </a:r>
            <a:r>
              <a:rPr lang="en-US" dirty="0" err="1"/>
              <a:t>XMLHttp</a:t>
            </a:r>
            <a:r>
              <a:rPr lang="en-US" dirty="0"/>
              <a:t> Request, </a:t>
            </a:r>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 </a:t>
            </a:r>
            <a:r>
              <a:rPr lang="en-US" dirty="0" err="1"/>
              <a:t>dưới</a:t>
            </a:r>
            <a:r>
              <a:rPr lang="en-US" dirty="0"/>
              <a:t> </a:t>
            </a:r>
            <a:r>
              <a:rPr lang="en-US" dirty="0" err="1"/>
              <a:t>dạng</a:t>
            </a:r>
            <a:r>
              <a:rPr lang="en-US" dirty="0"/>
              <a:t> XML ( or Text or JSON, ...) </a:t>
            </a:r>
            <a:r>
              <a:rPr lang="en-US" dirty="0" err="1"/>
              <a:t>và</a:t>
            </a:r>
            <a:r>
              <a:rPr lang="en-US" dirty="0"/>
              <a:t> </a:t>
            </a:r>
            <a:r>
              <a:rPr lang="en-US" dirty="0" err="1"/>
              <a:t>phân</a:t>
            </a:r>
            <a:r>
              <a:rPr lang="en-US" dirty="0"/>
              <a:t> </a:t>
            </a:r>
            <a:r>
              <a:rPr lang="en-US" dirty="0" err="1"/>
              <a:t>tích</a:t>
            </a:r>
            <a:r>
              <a:rPr lang="en-US" dirty="0"/>
              <a:t> </a:t>
            </a:r>
            <a:r>
              <a:rPr lang="en-US" dirty="0" err="1"/>
              <a:t>kết</a:t>
            </a:r>
            <a:r>
              <a:rPr lang="en-US" dirty="0"/>
              <a:t> </a:t>
            </a:r>
            <a:r>
              <a:rPr lang="en-US" dirty="0" err="1"/>
              <a:t>quả</a:t>
            </a:r>
            <a:r>
              <a:rPr lang="en-US" dirty="0"/>
              <a:t> </a:t>
            </a:r>
            <a:r>
              <a:rPr lang="en-US" dirty="0" err="1"/>
              <a:t>bằng</a:t>
            </a:r>
            <a:r>
              <a:rPr lang="en-US" dirty="0"/>
              <a:t> </a:t>
            </a:r>
            <a:r>
              <a:rPr lang="en-US" dirty="0" err="1"/>
              <a:t>mô</a:t>
            </a:r>
            <a:r>
              <a:rPr lang="en-US" dirty="0"/>
              <a:t> </a:t>
            </a:r>
            <a:r>
              <a:rPr lang="en-US" dirty="0" err="1"/>
              <a:t>hình</a:t>
            </a:r>
            <a:r>
              <a:rPr lang="en-US" dirty="0"/>
              <a:t> DOM.</a:t>
            </a:r>
          </a:p>
          <a:p>
            <a:r>
              <a:rPr lang="en-US" dirty="0" err="1"/>
              <a:t>Tương</a:t>
            </a:r>
            <a:r>
              <a:rPr lang="en-US" dirty="0"/>
              <a:t> </a:t>
            </a:r>
            <a:r>
              <a:rPr lang="en-US" dirty="0" err="1"/>
              <a:t>tác</a:t>
            </a:r>
            <a:r>
              <a:rPr lang="en-US" dirty="0"/>
              <a:t> </a:t>
            </a:r>
            <a:r>
              <a:rPr lang="en-US" dirty="0" err="1"/>
              <a:t>giữa</a:t>
            </a:r>
            <a:r>
              <a:rPr lang="en-US" dirty="0"/>
              <a:t> AJAX </a:t>
            </a:r>
            <a:r>
              <a:rPr lang="en-US" dirty="0" err="1"/>
              <a:t>và</a:t>
            </a:r>
            <a:r>
              <a:rPr lang="en-US" dirty="0"/>
              <a:t> </a:t>
            </a:r>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 </a:t>
            </a:r>
            <a:r>
              <a:rPr lang="en-US" dirty="0" err="1"/>
              <a:t>được</a:t>
            </a:r>
            <a:r>
              <a:rPr lang="en-US" dirty="0"/>
              <a:t> </a:t>
            </a:r>
            <a:r>
              <a:rPr lang="en-US" dirty="0" err="1"/>
              <a:t>thiện</a:t>
            </a:r>
            <a:r>
              <a:rPr lang="en-US" dirty="0"/>
              <a:t> qua </a:t>
            </a:r>
            <a:r>
              <a:rPr lang="en-US" dirty="0" err="1"/>
              <a:t>các</a:t>
            </a:r>
            <a:r>
              <a:rPr lang="en-US" dirty="0"/>
              <a:t> </a:t>
            </a:r>
            <a:r>
              <a:rPr lang="en-US" dirty="0" err="1"/>
              <a:t>mã</a:t>
            </a:r>
            <a:r>
              <a:rPr lang="en-US" dirty="0"/>
              <a:t> </a:t>
            </a:r>
            <a:r>
              <a:rPr lang="en-US" dirty="0" err="1"/>
              <a:t>javascript</a:t>
            </a:r>
            <a:r>
              <a:rPr lang="en-US" dirty="0"/>
              <a:t> </a:t>
            </a:r>
            <a:r>
              <a:rPr lang="en-US" dirty="0" err="1"/>
              <a:t>và</a:t>
            </a:r>
            <a:r>
              <a:rPr lang="en-US" dirty="0"/>
              <a:t> html, </a:t>
            </a:r>
            <a:r>
              <a:rPr lang="en-US" dirty="0" err="1"/>
              <a:t>css</a:t>
            </a:r>
            <a:r>
              <a:rPr lang="en-US" dirty="0"/>
              <a:t>.</a:t>
            </a:r>
          </a:p>
          <a:p>
            <a:endParaRPr lang="en-US" dirty="0" smtClean="0"/>
          </a:p>
          <a:p>
            <a:endParaRPr lang="vi-VN" dirty="0"/>
          </a:p>
        </p:txBody>
      </p:sp>
      <p:sp>
        <p:nvSpPr>
          <p:cNvPr id="19" name="Rounded Rectangle 18"/>
          <p:cNvSpPr/>
          <p:nvPr/>
        </p:nvSpPr>
        <p:spPr>
          <a:xfrm>
            <a:off x="8408835" y="490974"/>
            <a:ext cx="3098084" cy="19154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Browser Client</a:t>
            </a:r>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20" name="Rounded Rectangle 19"/>
          <p:cNvSpPr/>
          <p:nvPr/>
        </p:nvSpPr>
        <p:spPr>
          <a:xfrm>
            <a:off x="8457127" y="3598939"/>
            <a:ext cx="3098084" cy="24528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r>
              <a:rPr lang="en-US" dirty="0" smtClean="0"/>
              <a:t>Server-side System</a:t>
            </a:r>
            <a:endParaRPr lang="en-US" dirty="0"/>
          </a:p>
        </p:txBody>
      </p:sp>
      <p:sp>
        <p:nvSpPr>
          <p:cNvPr id="21" name="Rectangle 20"/>
          <p:cNvSpPr/>
          <p:nvPr/>
        </p:nvSpPr>
        <p:spPr>
          <a:xfrm>
            <a:off x="8810217" y="952710"/>
            <a:ext cx="2346565" cy="3834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User interface</a:t>
            </a:r>
            <a:endParaRPr lang="en-US" dirty="0"/>
          </a:p>
        </p:txBody>
      </p:sp>
      <p:sp>
        <p:nvSpPr>
          <p:cNvPr id="22" name="Rectangle 21"/>
          <p:cNvSpPr/>
          <p:nvPr/>
        </p:nvSpPr>
        <p:spPr>
          <a:xfrm>
            <a:off x="8810217" y="3789301"/>
            <a:ext cx="2346565" cy="56894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Web Server / XML Server</a:t>
            </a:r>
            <a:endParaRPr lang="en-US" dirty="0"/>
          </a:p>
        </p:txBody>
      </p:sp>
      <p:sp>
        <p:nvSpPr>
          <p:cNvPr id="23" name="Rectangle 22"/>
          <p:cNvSpPr/>
          <p:nvPr/>
        </p:nvSpPr>
        <p:spPr>
          <a:xfrm>
            <a:off x="8810217" y="4740201"/>
            <a:ext cx="2346565" cy="8181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smtClean="0"/>
              <a:t>Datastores</a:t>
            </a:r>
            <a:r>
              <a:rPr lang="en-US" dirty="0" smtClean="0"/>
              <a:t>, backend, processing</a:t>
            </a:r>
            <a:endParaRPr lang="en-US" dirty="0"/>
          </a:p>
        </p:txBody>
      </p:sp>
      <p:cxnSp>
        <p:nvCxnSpPr>
          <p:cNvPr id="24" name="Straight Arrow Connector 23"/>
          <p:cNvCxnSpPr/>
          <p:nvPr/>
        </p:nvCxnSpPr>
        <p:spPr>
          <a:xfrm>
            <a:off x="9081240" y="4372758"/>
            <a:ext cx="0" cy="367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0819326" y="4358244"/>
            <a:ext cx="0" cy="367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0819326" y="2276107"/>
            <a:ext cx="0" cy="1513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9081240" y="2192549"/>
            <a:ext cx="0" cy="159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74154" y="2535041"/>
            <a:ext cx="2109288" cy="4025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HTTP Request</a:t>
            </a:r>
            <a:endParaRPr lang="en-US" dirty="0"/>
          </a:p>
        </p:txBody>
      </p:sp>
      <p:sp>
        <p:nvSpPr>
          <p:cNvPr id="29" name="Rectangle 28"/>
          <p:cNvSpPr/>
          <p:nvPr/>
        </p:nvSpPr>
        <p:spPr>
          <a:xfrm>
            <a:off x="9699741" y="3033959"/>
            <a:ext cx="2109288" cy="4025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XML Data</a:t>
            </a:r>
            <a:endParaRPr lang="en-US" dirty="0"/>
          </a:p>
        </p:txBody>
      </p:sp>
      <p:sp>
        <p:nvSpPr>
          <p:cNvPr id="30" name="Rectangle 29"/>
          <p:cNvSpPr/>
          <p:nvPr/>
        </p:nvSpPr>
        <p:spPr>
          <a:xfrm>
            <a:off x="8810217" y="1892611"/>
            <a:ext cx="2346565" cy="3834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AJAX engine</a:t>
            </a:r>
            <a:endParaRPr lang="en-US" dirty="0"/>
          </a:p>
        </p:txBody>
      </p:sp>
      <p:cxnSp>
        <p:nvCxnSpPr>
          <p:cNvPr id="31" name="Straight Arrow Connector 30"/>
          <p:cNvCxnSpPr/>
          <p:nvPr/>
        </p:nvCxnSpPr>
        <p:spPr>
          <a:xfrm>
            <a:off x="9081240" y="1374421"/>
            <a:ext cx="0" cy="518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0819326" y="1336205"/>
            <a:ext cx="0" cy="556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515735" y="1481626"/>
            <a:ext cx="1334762" cy="2485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Javascript</a:t>
            </a:r>
            <a:r>
              <a:rPr lang="en-US" sz="1400" dirty="0"/>
              <a:t> call</a:t>
            </a:r>
          </a:p>
        </p:txBody>
      </p:sp>
      <p:sp>
        <p:nvSpPr>
          <p:cNvPr id="34" name="Rectangle 33"/>
          <p:cNvSpPr/>
          <p:nvPr/>
        </p:nvSpPr>
        <p:spPr>
          <a:xfrm>
            <a:off x="10083442" y="1489361"/>
            <a:ext cx="1334762" cy="2485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HTML + CSS</a:t>
            </a:r>
            <a:endParaRPr lang="en-US" sz="1400" dirty="0"/>
          </a:p>
        </p:txBody>
      </p:sp>
    </p:spTree>
    <p:extLst>
      <p:ext uri="{BB962C8B-B14F-4D97-AF65-F5344CB8AC3E}">
        <p14:creationId xmlns:p14="http://schemas.microsoft.com/office/powerpoint/2010/main" val="155596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AJAX</a:t>
            </a:r>
            <a:endParaRPr lang="vi-VN" dirty="0"/>
          </a:p>
        </p:txBody>
      </p:sp>
      <p:sp>
        <p:nvSpPr>
          <p:cNvPr id="3" name="Content Placeholder 2"/>
          <p:cNvSpPr>
            <a:spLocks noGrp="1"/>
          </p:cNvSpPr>
          <p:nvPr>
            <p:ph idx="1"/>
          </p:nvPr>
        </p:nvSpPr>
        <p:spPr/>
        <p:txBody>
          <a:bodyPr/>
          <a:lstStyle/>
          <a:p>
            <a:pPr marL="0" indent="0">
              <a:buNone/>
            </a:pPr>
            <a:r>
              <a:rPr lang="en-US" b="1" dirty="0" err="1" smtClean="0"/>
              <a:t>Tại</a:t>
            </a:r>
            <a:r>
              <a:rPr lang="en-US" b="1" dirty="0" smtClean="0"/>
              <a:t> </a:t>
            </a:r>
            <a:r>
              <a:rPr lang="en-US" b="1" dirty="0" err="1" smtClean="0"/>
              <a:t>sao</a:t>
            </a:r>
            <a:r>
              <a:rPr lang="en-US" b="1" dirty="0" smtClean="0"/>
              <a:t> </a:t>
            </a:r>
            <a:r>
              <a:rPr lang="en-US" b="1" dirty="0" err="1" smtClean="0"/>
              <a:t>phải</a:t>
            </a:r>
            <a:r>
              <a:rPr lang="en-US" b="1" dirty="0" smtClean="0"/>
              <a:t> </a:t>
            </a:r>
            <a:r>
              <a:rPr lang="en-US" b="1" dirty="0" err="1" smtClean="0"/>
              <a:t>sử</a:t>
            </a:r>
            <a:r>
              <a:rPr lang="en-US" b="1" dirty="0" smtClean="0"/>
              <a:t> </a:t>
            </a:r>
            <a:r>
              <a:rPr lang="en-US" b="1" dirty="0" err="1" smtClean="0"/>
              <a:t>dụng</a:t>
            </a:r>
            <a:r>
              <a:rPr lang="en-US" b="1" dirty="0" smtClean="0"/>
              <a:t> Ajax</a:t>
            </a:r>
          </a:p>
          <a:p>
            <a:r>
              <a:rPr lang="en-US" dirty="0" err="1" smtClean="0"/>
              <a:t>Xây</a:t>
            </a:r>
            <a:r>
              <a:rPr lang="en-US" dirty="0" smtClean="0"/>
              <a:t> </a:t>
            </a:r>
            <a:r>
              <a:rPr lang="en-US" dirty="0" err="1" smtClean="0"/>
              <a:t>dựng</a:t>
            </a:r>
            <a:r>
              <a:rPr lang="en-US" dirty="0" smtClean="0"/>
              <a:t> </a:t>
            </a:r>
            <a:r>
              <a:rPr lang="en-US" dirty="0" err="1" smtClean="0"/>
              <a:t>một</a:t>
            </a:r>
            <a:r>
              <a:rPr lang="en-US" dirty="0" smtClean="0"/>
              <a:t> </a:t>
            </a:r>
            <a:r>
              <a:rPr lang="en-US" dirty="0" err="1" smtClean="0"/>
              <a:t>trang</a:t>
            </a:r>
            <a:r>
              <a:rPr lang="en-US" dirty="0" smtClean="0"/>
              <a:t> web </a:t>
            </a:r>
            <a:r>
              <a:rPr lang="en-US" dirty="0" err="1" smtClean="0"/>
              <a:t>nhanh</a:t>
            </a:r>
            <a:r>
              <a:rPr lang="en-US" dirty="0" smtClean="0"/>
              <a:t>, </a:t>
            </a:r>
            <a:r>
              <a:rPr lang="en-US" dirty="0" err="1" smtClean="0"/>
              <a:t>có</a:t>
            </a:r>
            <a:r>
              <a:rPr lang="en-US" dirty="0" smtClean="0"/>
              <a:t> </a:t>
            </a:r>
            <a:r>
              <a:rPr lang="en-US" dirty="0" err="1" smtClean="0"/>
              <a:t>nội</a:t>
            </a:r>
            <a:r>
              <a:rPr lang="en-US" dirty="0" smtClean="0"/>
              <a:t> dung </a:t>
            </a:r>
            <a:r>
              <a:rPr lang="en-US" dirty="0" err="1" smtClean="0"/>
              <a:t>động</a:t>
            </a:r>
            <a:r>
              <a:rPr lang="en-US" dirty="0" smtClean="0"/>
              <a:t> (</a:t>
            </a:r>
            <a:r>
              <a:rPr lang="en-US" dirty="0" err="1" smtClean="0"/>
              <a:t>từng</a:t>
            </a:r>
            <a:r>
              <a:rPr lang="en-US" dirty="0" smtClean="0"/>
              <a:t> </a:t>
            </a:r>
            <a:r>
              <a:rPr lang="en-US" dirty="0" err="1" smtClean="0"/>
              <a:t>phần</a:t>
            </a:r>
            <a:r>
              <a:rPr lang="en-US" dirty="0" smtClean="0"/>
              <a:t> </a:t>
            </a:r>
            <a:r>
              <a:rPr lang="en-US" dirty="0" err="1" smtClean="0"/>
              <a:t>riêng</a:t>
            </a:r>
            <a:r>
              <a:rPr lang="en-US" dirty="0" smtClean="0"/>
              <a:t> </a:t>
            </a:r>
            <a:r>
              <a:rPr lang="en-US" dirty="0" err="1" smtClean="0"/>
              <a:t>lẽ</a:t>
            </a:r>
            <a:r>
              <a:rPr lang="en-US" dirty="0" smtClean="0"/>
              <a:t>), </a:t>
            </a:r>
            <a:r>
              <a:rPr lang="en-US" dirty="0" err="1" smtClean="0"/>
              <a:t>tiết</a:t>
            </a:r>
            <a:r>
              <a:rPr lang="en-US" dirty="0" smtClean="0"/>
              <a:t> </a:t>
            </a:r>
            <a:r>
              <a:rPr lang="en-US" dirty="0" err="1" smtClean="0"/>
              <a:t>kiệm</a:t>
            </a:r>
            <a:r>
              <a:rPr lang="en-US" dirty="0" smtClean="0"/>
              <a:t> </a:t>
            </a:r>
            <a:r>
              <a:rPr lang="en-US" dirty="0" err="1" smtClean="0"/>
              <a:t>tài</a:t>
            </a:r>
            <a:r>
              <a:rPr lang="en-US" dirty="0" smtClean="0"/>
              <a:t> </a:t>
            </a:r>
            <a:r>
              <a:rPr lang="en-US" dirty="0" err="1" smtClean="0"/>
              <a:t>nguyên</a:t>
            </a:r>
            <a:endParaRPr lang="en-US" dirty="0" smtClean="0"/>
          </a:p>
          <a:p>
            <a:r>
              <a:rPr lang="en-US" dirty="0" err="1" smtClean="0"/>
              <a:t>Tối</a:t>
            </a:r>
            <a:r>
              <a:rPr lang="en-US" dirty="0" smtClean="0"/>
              <a:t> </a:t>
            </a:r>
            <a:r>
              <a:rPr lang="en-US" dirty="0" err="1" smtClean="0"/>
              <a:t>ưu</a:t>
            </a:r>
            <a:r>
              <a:rPr lang="en-US" dirty="0" smtClean="0"/>
              <a:t> </a:t>
            </a:r>
            <a:r>
              <a:rPr lang="en-US" dirty="0" err="1" smtClean="0"/>
              <a:t>hóa</a:t>
            </a:r>
            <a:r>
              <a:rPr lang="en-US" dirty="0" smtClean="0"/>
              <a:t> </a:t>
            </a:r>
            <a:r>
              <a:rPr lang="en-US" dirty="0" err="1" smtClean="0"/>
              <a:t>việc</a:t>
            </a:r>
            <a:r>
              <a:rPr lang="en-US" dirty="0" smtClean="0"/>
              <a:t> </a:t>
            </a:r>
            <a:r>
              <a:rPr lang="en-US" dirty="0" err="1" smtClean="0"/>
              <a:t>khi</a:t>
            </a:r>
            <a:r>
              <a:rPr lang="en-US" dirty="0" smtClean="0"/>
              <a:t> </a:t>
            </a:r>
            <a:r>
              <a:rPr lang="en-US" dirty="0" err="1" smtClean="0"/>
              <a:t>thác</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và</a:t>
            </a:r>
            <a:r>
              <a:rPr lang="en-US" dirty="0" smtClean="0"/>
              <a:t> </a:t>
            </a:r>
            <a:r>
              <a:rPr lang="en-US" dirty="0" err="1" smtClean="0"/>
              <a:t>xử</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xử</a:t>
            </a:r>
            <a:r>
              <a:rPr lang="en-US" dirty="0" smtClean="0"/>
              <a:t> </a:t>
            </a:r>
            <a:r>
              <a:rPr lang="en-US" dirty="0" err="1" smtClean="0"/>
              <a:t>lý</a:t>
            </a:r>
            <a:r>
              <a:rPr lang="en-US" dirty="0" smtClean="0"/>
              <a:t> ở client </a:t>
            </a:r>
            <a:r>
              <a:rPr lang="en-US" dirty="0" err="1" smtClean="0"/>
              <a:t>thay</a:t>
            </a:r>
            <a:r>
              <a:rPr lang="en-US" dirty="0" smtClean="0"/>
              <a:t> </a:t>
            </a:r>
            <a:r>
              <a:rPr lang="en-US" dirty="0" err="1" smtClean="0"/>
              <a:t>vì</a:t>
            </a:r>
            <a:r>
              <a:rPr lang="en-US" dirty="0" smtClean="0"/>
              <a:t> </a:t>
            </a:r>
            <a:r>
              <a:rPr lang="en-US" dirty="0" err="1" smtClean="0"/>
              <a:t>chỉ</a:t>
            </a:r>
            <a:r>
              <a:rPr lang="en-US" dirty="0" smtClean="0"/>
              <a:t> </a:t>
            </a:r>
            <a:r>
              <a:rPr lang="en-US" dirty="0" err="1" smtClean="0"/>
              <a:t>xử</a:t>
            </a:r>
            <a:r>
              <a:rPr lang="en-US" dirty="0" smtClean="0"/>
              <a:t> </a:t>
            </a:r>
            <a:r>
              <a:rPr lang="en-US" dirty="0" err="1" smtClean="0"/>
              <a:t>lý</a:t>
            </a:r>
            <a:r>
              <a:rPr lang="en-US" dirty="0" smtClean="0"/>
              <a:t> </a:t>
            </a:r>
            <a:r>
              <a:rPr lang="en-US" dirty="0" err="1" smtClean="0"/>
              <a:t>trên</a:t>
            </a:r>
            <a:r>
              <a:rPr lang="en-US" dirty="0" smtClean="0"/>
              <a:t> server)</a:t>
            </a:r>
          </a:p>
          <a:p>
            <a:r>
              <a:rPr lang="en-US" dirty="0" err="1" smtClean="0"/>
              <a:t>Có</a:t>
            </a:r>
            <a:r>
              <a:rPr lang="en-US" dirty="0" smtClean="0"/>
              <a:t> </a:t>
            </a:r>
            <a:r>
              <a:rPr lang="en-US" dirty="0" err="1" smtClean="0"/>
              <a:t>thể</a:t>
            </a:r>
            <a:r>
              <a:rPr lang="en-US" dirty="0" smtClean="0"/>
              <a:t> </a:t>
            </a:r>
            <a:r>
              <a:rPr lang="en-US" dirty="0" err="1" smtClean="0"/>
              <a:t>dể</a:t>
            </a:r>
            <a:r>
              <a:rPr lang="en-US" dirty="0" smtClean="0"/>
              <a:t> </a:t>
            </a:r>
            <a:r>
              <a:rPr lang="en-US" dirty="0" err="1" smtClean="0"/>
              <a:t>dàng</a:t>
            </a:r>
            <a:r>
              <a:rPr lang="en-US" dirty="0" smtClean="0"/>
              <a:t> </a:t>
            </a:r>
            <a:r>
              <a:rPr lang="en-US" dirty="0" err="1" smtClean="0"/>
              <a:t>tùy</a:t>
            </a:r>
            <a:r>
              <a:rPr lang="en-US" dirty="0" smtClean="0"/>
              <a:t> </a:t>
            </a:r>
            <a:r>
              <a:rPr lang="en-US" dirty="0" err="1" smtClean="0"/>
              <a:t>chỉnh</a:t>
            </a:r>
            <a:r>
              <a:rPr lang="en-US" dirty="0" smtClean="0"/>
              <a:t> </a:t>
            </a:r>
            <a:r>
              <a:rPr lang="en-US" dirty="0" err="1" smtClean="0"/>
              <a:t>nội</a:t>
            </a:r>
            <a:r>
              <a:rPr lang="en-US" dirty="0" smtClean="0"/>
              <a:t> dung </a:t>
            </a:r>
            <a:r>
              <a:rPr lang="en-US" dirty="0" err="1" smtClean="0"/>
              <a:t>hiển</a:t>
            </a:r>
            <a:r>
              <a:rPr lang="en-US" dirty="0" smtClean="0"/>
              <a:t> </a:t>
            </a:r>
            <a:r>
              <a:rPr lang="en-US" dirty="0" err="1" smtClean="0"/>
              <a:t>thị</a:t>
            </a:r>
            <a:r>
              <a:rPr lang="en-US" dirty="0" smtClean="0"/>
              <a:t>, </a:t>
            </a:r>
          </a:p>
          <a:p>
            <a:r>
              <a:rPr lang="en-US" dirty="0" err="1" smtClean="0"/>
              <a:t>Cập</a:t>
            </a:r>
            <a:r>
              <a:rPr lang="en-US" dirty="0" smtClean="0"/>
              <a:t> </a:t>
            </a:r>
            <a:r>
              <a:rPr lang="en-US" dirty="0" err="1" smtClean="0"/>
              <a:t>nhật</a:t>
            </a:r>
            <a:r>
              <a:rPr lang="en-US" dirty="0" smtClean="0"/>
              <a:t> </a:t>
            </a:r>
            <a:r>
              <a:rPr lang="en-US" dirty="0" err="1" smtClean="0"/>
              <a:t>lại</a:t>
            </a:r>
            <a:r>
              <a:rPr lang="en-US" dirty="0" smtClean="0"/>
              <a:t> </a:t>
            </a:r>
            <a:r>
              <a:rPr lang="en-US" dirty="0" err="1" smtClean="0"/>
              <a:t>trang</a:t>
            </a:r>
            <a:r>
              <a:rPr lang="en-US" dirty="0" smtClean="0"/>
              <a:t> web </a:t>
            </a:r>
            <a:r>
              <a:rPr lang="en-US" dirty="0" err="1" smtClean="0"/>
              <a:t>mà</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tải</a:t>
            </a:r>
            <a:r>
              <a:rPr lang="en-US" dirty="0" smtClean="0"/>
              <a:t> </a:t>
            </a:r>
            <a:r>
              <a:rPr lang="en-US" dirty="0" err="1" smtClean="0"/>
              <a:t>lại</a:t>
            </a:r>
            <a:r>
              <a:rPr lang="en-US" dirty="0" smtClean="0"/>
              <a:t> </a:t>
            </a:r>
            <a:r>
              <a:rPr lang="en-US" dirty="0" err="1" smtClean="0"/>
              <a:t>toàn</a:t>
            </a:r>
            <a:r>
              <a:rPr lang="en-US" dirty="0" smtClean="0"/>
              <a:t> </a:t>
            </a:r>
            <a:r>
              <a:rPr lang="en-US" dirty="0" err="1" smtClean="0"/>
              <a:t>bộ</a:t>
            </a:r>
            <a:r>
              <a:rPr lang="en-US" dirty="0" smtClean="0"/>
              <a:t> </a:t>
            </a:r>
            <a:r>
              <a:rPr lang="en-US" dirty="0" err="1" smtClean="0"/>
              <a:t>trong</a:t>
            </a:r>
            <a:endParaRPr lang="en-US" dirty="0" smtClean="0"/>
          </a:p>
        </p:txBody>
      </p:sp>
    </p:spTree>
    <p:extLst>
      <p:ext uri="{BB962C8B-B14F-4D97-AF65-F5344CB8AC3E}">
        <p14:creationId xmlns:p14="http://schemas.microsoft.com/office/powerpoint/2010/main" val="3935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AJAX</a:t>
            </a:r>
            <a:endParaRPr lang="vi-VN"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err="1" smtClean="0">
                <a:latin typeface="Arial (Body)"/>
              </a:rPr>
              <a:t>Ưu</a:t>
            </a:r>
            <a:r>
              <a:rPr lang="en-US" b="1" dirty="0" smtClean="0">
                <a:latin typeface="Arial (Body)"/>
              </a:rPr>
              <a:t> </a:t>
            </a:r>
            <a:r>
              <a:rPr lang="en-US" b="1" dirty="0" err="1" smtClean="0">
                <a:latin typeface="Arial (Body)"/>
              </a:rPr>
              <a:t>điểm</a:t>
            </a:r>
            <a:endParaRPr lang="en-US" b="1" dirty="0" smtClean="0">
              <a:latin typeface="Arial (Body)"/>
            </a:endParaRPr>
          </a:p>
          <a:p>
            <a:r>
              <a:rPr lang="vi-VN" dirty="0">
                <a:latin typeface="Arial (Body)"/>
              </a:rPr>
              <a:t>Sử dụng băng thông:</a:t>
            </a:r>
          </a:p>
          <a:p>
            <a:pPr marL="0" indent="0">
              <a:buNone/>
            </a:pPr>
            <a:r>
              <a:rPr lang="vi-VN" dirty="0" smtClean="0">
                <a:latin typeface="Arial (Body)"/>
              </a:rPr>
              <a:t>	Trong </a:t>
            </a:r>
            <a:r>
              <a:rPr lang="vi-VN" dirty="0">
                <a:latin typeface="Arial (Body)"/>
              </a:rPr>
              <a:t>nhiều trường hợp, các trang liên quan trên trang web bao gồm nhiều nội </a:t>
            </a:r>
            <a:r>
              <a:rPr lang="vi-VN" dirty="0" smtClean="0">
                <a:latin typeface="Arial (Body)"/>
              </a:rPr>
              <a:t>dung. </a:t>
            </a:r>
            <a:r>
              <a:rPr lang="vi-VN" dirty="0">
                <a:latin typeface="Arial (Body)"/>
              </a:rPr>
              <a:t>Sử dụng các phương pháp truyền thống, nội dung đó sẽ được tải lại cho </a:t>
            </a:r>
            <a:r>
              <a:rPr lang="vi-VN" dirty="0" smtClean="0">
                <a:latin typeface="Arial (Body)"/>
              </a:rPr>
              <a:t>mọi request. </a:t>
            </a:r>
            <a:r>
              <a:rPr lang="vi-VN" dirty="0">
                <a:latin typeface="Arial (Body)"/>
              </a:rPr>
              <a:t>Tuy nhiên, bằng cách sử dụng Ajax, một ứng dụng web chỉ có thể yêu cầu nội dung cần được cập nhật, do đó giảm đáng kể thời gian tải và tải băng thông.</a:t>
            </a:r>
          </a:p>
          <a:p>
            <a:r>
              <a:rPr lang="vi-VN" dirty="0">
                <a:latin typeface="Arial (Body)"/>
              </a:rPr>
              <a:t>Giao diện người dùng:</a:t>
            </a:r>
          </a:p>
          <a:p>
            <a:pPr marL="0" indent="0">
              <a:buNone/>
            </a:pPr>
            <a:r>
              <a:rPr lang="vi-VN" dirty="0" smtClean="0">
                <a:latin typeface="Arial (Body)"/>
              </a:rPr>
              <a:t>	Việc </a:t>
            </a:r>
            <a:r>
              <a:rPr lang="vi-VN" dirty="0">
                <a:latin typeface="Arial (Body)"/>
              </a:rPr>
              <a:t>sử dụng các yêu cầu không đồng bộ cho phép trình duyệt </a:t>
            </a:r>
            <a:r>
              <a:rPr lang="vi-VN" dirty="0" smtClean="0">
                <a:latin typeface="Arial (Body)"/>
              </a:rPr>
              <a:t>Web </a:t>
            </a:r>
            <a:r>
              <a:rPr lang="vi-VN" dirty="0">
                <a:latin typeface="Arial (Body)"/>
              </a:rPr>
              <a:t>tương tác và phản ứng nhanh hơn với </a:t>
            </a:r>
            <a:r>
              <a:rPr lang="vi-VN" dirty="0" smtClean="0">
                <a:latin typeface="Arial (Body)"/>
              </a:rPr>
              <a:t>input từ UI </a:t>
            </a:r>
            <a:r>
              <a:rPr lang="vi-VN" dirty="0">
                <a:latin typeface="Arial (Body)"/>
              </a:rPr>
              <a:t>và các phần </a:t>
            </a:r>
            <a:r>
              <a:rPr lang="vi-VN" dirty="0" smtClean="0">
                <a:latin typeface="Arial (Body)"/>
              </a:rPr>
              <a:t>của </a:t>
            </a:r>
            <a:r>
              <a:rPr lang="vi-VN" dirty="0">
                <a:latin typeface="Arial (Body)"/>
              </a:rPr>
              <a:t>trang cũng có thể tải riêng. Người dùng có thể nhận thấy ứng dụng nhanh hơn hoặc đáp ứng nhanh hơn, ngay cả khi ứng dụng </a:t>
            </a:r>
            <a:r>
              <a:rPr lang="vi-VN" dirty="0" smtClean="0">
                <a:latin typeface="Arial (Body)"/>
              </a:rPr>
              <a:t>nhanh hơn, tạo cảm giác thoải mái</a:t>
            </a:r>
            <a:endParaRPr lang="vi-VN" dirty="0">
              <a:latin typeface="Arial (Body)"/>
            </a:endParaRPr>
          </a:p>
          <a:p>
            <a:pPr marL="0" indent="0">
              <a:buNone/>
            </a:pPr>
            <a:endParaRPr lang="en-US" dirty="0" smtClean="0">
              <a:latin typeface="Arial (Body)"/>
            </a:endParaRPr>
          </a:p>
        </p:txBody>
      </p:sp>
    </p:spTree>
    <p:extLst>
      <p:ext uri="{BB962C8B-B14F-4D97-AF65-F5344CB8AC3E}">
        <p14:creationId xmlns:p14="http://schemas.microsoft.com/office/powerpoint/2010/main" val="329807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AJAX</a:t>
            </a:r>
            <a:endParaRPr lang="vi-VN" dirty="0"/>
          </a:p>
        </p:txBody>
      </p:sp>
      <p:sp>
        <p:nvSpPr>
          <p:cNvPr id="3" name="Content Placeholder 2"/>
          <p:cNvSpPr>
            <a:spLocks noGrp="1"/>
          </p:cNvSpPr>
          <p:nvPr>
            <p:ph idx="1"/>
          </p:nvPr>
        </p:nvSpPr>
        <p:spPr/>
        <p:txBody>
          <a:bodyPr>
            <a:normAutofit/>
          </a:bodyPr>
          <a:lstStyle/>
          <a:p>
            <a:pPr marL="0" indent="0">
              <a:buNone/>
            </a:pPr>
            <a:r>
              <a:rPr lang="en-US" b="1" dirty="0" err="1" smtClean="0">
                <a:latin typeface="Arial (Body)"/>
              </a:rPr>
              <a:t>Ưu</a:t>
            </a:r>
            <a:r>
              <a:rPr lang="en-US" b="1" dirty="0" smtClean="0">
                <a:latin typeface="Arial (Body)"/>
              </a:rPr>
              <a:t> </a:t>
            </a:r>
            <a:r>
              <a:rPr lang="en-US" b="1" dirty="0" err="1" smtClean="0">
                <a:latin typeface="Arial (Body)"/>
              </a:rPr>
              <a:t>điểm</a:t>
            </a:r>
            <a:endParaRPr lang="en-US" b="1" dirty="0" smtClean="0">
              <a:latin typeface="Arial (Body)"/>
            </a:endParaRPr>
          </a:p>
          <a:p>
            <a:r>
              <a:rPr lang="vi-VN" dirty="0" smtClean="0">
                <a:latin typeface="Arial (Body)"/>
              </a:rPr>
              <a:t>Hiệu </a:t>
            </a:r>
            <a:r>
              <a:rPr lang="vi-VN" dirty="0">
                <a:latin typeface="Arial (Body)"/>
              </a:rPr>
              <a:t>quả hơn:</a:t>
            </a:r>
          </a:p>
          <a:p>
            <a:pPr marL="0" indent="0">
              <a:buNone/>
            </a:pPr>
            <a:r>
              <a:rPr lang="vi-VN" dirty="0">
                <a:latin typeface="Arial (Body)"/>
              </a:rPr>
              <a:t>	Việc sử dụng Ajax có thể làm giảm các kết nối đến máy chủ, vì scripts and style sheets chỉ cần được </a:t>
            </a:r>
            <a:r>
              <a:rPr lang="vi-VN" dirty="0" smtClean="0">
                <a:latin typeface="Arial (Body)"/>
              </a:rPr>
              <a:t>request </a:t>
            </a:r>
            <a:r>
              <a:rPr lang="vi-VN" dirty="0">
                <a:latin typeface="Arial (Body)"/>
              </a:rPr>
              <a:t>một </a:t>
            </a:r>
            <a:r>
              <a:rPr lang="vi-VN" dirty="0" smtClean="0">
                <a:latin typeface="Arial (Body)"/>
              </a:rPr>
              <a:t>lần. </a:t>
            </a:r>
            <a:r>
              <a:rPr lang="vi-VN" dirty="0">
                <a:latin typeface="Arial (Body)"/>
              </a:rPr>
              <a:t>Các </a:t>
            </a:r>
            <a:r>
              <a:rPr lang="vi-VN" dirty="0" smtClean="0">
                <a:latin typeface="Arial (Body)"/>
              </a:rPr>
              <a:t>biến trong </a:t>
            </a:r>
            <a:r>
              <a:rPr lang="vi-VN" dirty="0">
                <a:latin typeface="Arial (Body)"/>
              </a:rPr>
              <a:t>JavaScript sẽ tiếp tục tồn tại bởi vì trang chứa chính không cần phải tải lại</a:t>
            </a:r>
            <a:endParaRPr lang="en-US" dirty="0" smtClean="0">
              <a:latin typeface="Arial (Body)"/>
            </a:endParaRPr>
          </a:p>
        </p:txBody>
      </p:sp>
    </p:spTree>
    <p:extLst>
      <p:ext uri="{BB962C8B-B14F-4D97-AF65-F5344CB8AC3E}">
        <p14:creationId xmlns:p14="http://schemas.microsoft.com/office/powerpoint/2010/main" val="250991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AJAX</a:t>
            </a:r>
            <a:endParaRPr lang="vi-VN" dirty="0"/>
          </a:p>
        </p:txBody>
      </p:sp>
      <p:sp>
        <p:nvSpPr>
          <p:cNvPr id="3" name="Content Placeholder 2"/>
          <p:cNvSpPr>
            <a:spLocks noGrp="1"/>
          </p:cNvSpPr>
          <p:nvPr>
            <p:ph idx="1"/>
          </p:nvPr>
        </p:nvSpPr>
        <p:spPr/>
        <p:txBody>
          <a:bodyPr/>
          <a:lstStyle/>
          <a:p>
            <a:pPr marL="0" indent="0">
              <a:buNone/>
            </a:pPr>
            <a:r>
              <a:rPr lang="en-US" b="1" dirty="0" err="1" smtClean="0"/>
              <a:t>Nhược</a:t>
            </a:r>
            <a:r>
              <a:rPr lang="en-US" b="1" dirty="0" smtClean="0"/>
              <a:t> </a:t>
            </a:r>
            <a:r>
              <a:rPr lang="en-US" b="1" dirty="0" err="1" smtClean="0"/>
              <a:t>điểm</a:t>
            </a:r>
            <a:endParaRPr lang="en-US" b="1" dirty="0" smtClean="0"/>
          </a:p>
          <a:p>
            <a:r>
              <a:rPr lang="en-US" dirty="0" err="1"/>
              <a:t>Chức</a:t>
            </a:r>
            <a:r>
              <a:rPr lang="en-US" dirty="0"/>
              <a:t> </a:t>
            </a:r>
            <a:r>
              <a:rPr lang="en-US" dirty="0" err="1"/>
              <a:t>năng</a:t>
            </a:r>
            <a:r>
              <a:rPr lang="en-US" dirty="0"/>
              <a:t> back </a:t>
            </a:r>
            <a:r>
              <a:rPr lang="en-US" dirty="0" err="1"/>
              <a:t>và</a:t>
            </a:r>
            <a:r>
              <a:rPr lang="en-US" dirty="0"/>
              <a:t> bookmark </a:t>
            </a:r>
            <a:r>
              <a:rPr lang="en-US" dirty="0" err="1"/>
              <a:t>bị</a:t>
            </a:r>
            <a:r>
              <a:rPr lang="en-US" dirty="0"/>
              <a:t> </a:t>
            </a:r>
            <a:r>
              <a:rPr lang="en-US" dirty="0" err="1"/>
              <a:t>vô</a:t>
            </a:r>
            <a:r>
              <a:rPr lang="en-US" dirty="0"/>
              <a:t> </a:t>
            </a:r>
            <a:r>
              <a:rPr lang="en-US" dirty="0" err="1"/>
              <a:t>hiệu</a:t>
            </a:r>
            <a:r>
              <a:rPr lang="en-US" dirty="0"/>
              <a:t> </a:t>
            </a:r>
            <a:r>
              <a:rPr lang="en-US" dirty="0" err="1"/>
              <a:t>hóa</a:t>
            </a:r>
            <a:endParaRPr lang="en-US" dirty="0"/>
          </a:p>
          <a:p>
            <a:r>
              <a:rPr lang="en-US" dirty="0" err="1"/>
              <a:t>Một</a:t>
            </a:r>
            <a:r>
              <a:rPr lang="en-US" dirty="0"/>
              <a:t> </a:t>
            </a:r>
            <a:r>
              <a:rPr lang="en-US" dirty="0" err="1"/>
              <a:t>số</a:t>
            </a:r>
            <a:r>
              <a:rPr lang="en-US" dirty="0"/>
              <a:t> </a:t>
            </a:r>
            <a:r>
              <a:rPr lang="en-US" dirty="0" err="1"/>
              <a:t>trình</a:t>
            </a:r>
            <a:r>
              <a:rPr lang="en-US" dirty="0"/>
              <a:t> </a:t>
            </a:r>
            <a:r>
              <a:rPr lang="en-US" dirty="0" err="1"/>
              <a:t>duyệt</a:t>
            </a:r>
            <a:r>
              <a:rPr lang="en-US" dirty="0"/>
              <a:t> </a:t>
            </a:r>
            <a:r>
              <a:rPr lang="en-US" dirty="0" err="1"/>
              <a:t>không</a:t>
            </a:r>
            <a:r>
              <a:rPr lang="en-US" dirty="0"/>
              <a:t> </a:t>
            </a:r>
            <a:r>
              <a:rPr lang="en-US" dirty="0" err="1"/>
              <a:t>hổ</a:t>
            </a:r>
            <a:r>
              <a:rPr lang="en-US" dirty="0"/>
              <a:t> </a:t>
            </a:r>
            <a:r>
              <a:rPr lang="en-US" dirty="0" err="1"/>
              <a:t>trợ</a:t>
            </a:r>
            <a:r>
              <a:rPr lang="en-US" dirty="0"/>
              <a:t> </a:t>
            </a:r>
            <a:r>
              <a:rPr lang="en-US" dirty="0" err="1" smtClean="0"/>
              <a:t>Javascript</a:t>
            </a:r>
            <a:r>
              <a:rPr lang="en-US" dirty="0" smtClean="0"/>
              <a:t> do </a:t>
            </a:r>
            <a:r>
              <a:rPr lang="en-US" dirty="0" err="1"/>
              <a:t>Javascript</a:t>
            </a:r>
            <a:r>
              <a:rPr lang="en-US" dirty="0"/>
              <a:t> </a:t>
            </a:r>
            <a:r>
              <a:rPr lang="en-US" dirty="0" err="1"/>
              <a:t>bị</a:t>
            </a:r>
            <a:r>
              <a:rPr lang="en-US" dirty="0"/>
              <a:t> </a:t>
            </a:r>
            <a:r>
              <a:rPr lang="en-US" dirty="0" err="1"/>
              <a:t>vô</a:t>
            </a:r>
            <a:r>
              <a:rPr lang="en-US" dirty="0"/>
              <a:t> </a:t>
            </a:r>
            <a:r>
              <a:rPr lang="en-US" dirty="0" err="1"/>
              <a:t>hiệu</a:t>
            </a:r>
            <a:r>
              <a:rPr lang="en-US" dirty="0"/>
              <a:t> </a:t>
            </a:r>
            <a:r>
              <a:rPr lang="en-US" dirty="0" err="1"/>
              <a:t>hóa</a:t>
            </a:r>
            <a:r>
              <a:rPr lang="en-US" dirty="0"/>
              <a:t> </a:t>
            </a:r>
            <a:r>
              <a:rPr lang="en-US" dirty="0" err="1"/>
              <a:t>thì</a:t>
            </a:r>
            <a:r>
              <a:rPr lang="en-US" dirty="0"/>
              <a:t> </a:t>
            </a:r>
            <a:r>
              <a:rPr lang="en-US" dirty="0" err="1"/>
              <a:t>không</a:t>
            </a:r>
            <a:r>
              <a:rPr lang="en-US" dirty="0"/>
              <a:t> </a:t>
            </a:r>
            <a:r>
              <a:rPr lang="en-US" dirty="0" err="1"/>
              <a:t>sử</a:t>
            </a:r>
            <a:r>
              <a:rPr lang="en-US" dirty="0"/>
              <a:t> </a:t>
            </a:r>
            <a:r>
              <a:rPr lang="en-US" dirty="0" err="1"/>
              <a:t>dụng</a:t>
            </a:r>
            <a:r>
              <a:rPr lang="en-US" dirty="0"/>
              <a:t> </a:t>
            </a:r>
            <a:r>
              <a:rPr lang="en-US" dirty="0" err="1"/>
              <a:t>được</a:t>
            </a:r>
            <a:r>
              <a:rPr lang="en-US" dirty="0"/>
              <a:t> ajax.</a:t>
            </a:r>
          </a:p>
          <a:p>
            <a:r>
              <a:rPr lang="en-US" dirty="0" err="1"/>
              <a:t>Vì</a:t>
            </a:r>
            <a:r>
              <a:rPr lang="en-US" dirty="0"/>
              <a:t> </a:t>
            </a:r>
            <a:r>
              <a:rPr lang="en-US" dirty="0" err="1"/>
              <a:t>phải</a:t>
            </a:r>
            <a:r>
              <a:rPr lang="en-US" dirty="0"/>
              <a:t> </a:t>
            </a:r>
            <a:r>
              <a:rPr lang="en-US" dirty="0" err="1"/>
              <a:t>sử</a:t>
            </a:r>
            <a:r>
              <a:rPr lang="en-US" dirty="0"/>
              <a:t> </a:t>
            </a:r>
            <a:r>
              <a:rPr lang="en-US" dirty="0" err="1"/>
              <a:t>dụng</a:t>
            </a:r>
            <a:r>
              <a:rPr lang="en-US" dirty="0"/>
              <a:t> </a:t>
            </a:r>
            <a:r>
              <a:rPr lang="en-US" dirty="0" err="1"/>
              <a:t>Javascript</a:t>
            </a:r>
            <a:r>
              <a:rPr lang="en-US" dirty="0"/>
              <a:t>  </a:t>
            </a:r>
            <a:r>
              <a:rPr lang="en-US" dirty="0" err="1"/>
              <a:t>gặp</a:t>
            </a:r>
            <a:r>
              <a:rPr lang="en-US" dirty="0"/>
              <a:t> </a:t>
            </a:r>
            <a:r>
              <a:rPr lang="en-US" dirty="0" err="1"/>
              <a:t>số</a:t>
            </a:r>
            <a:r>
              <a:rPr lang="en-US" dirty="0"/>
              <a:t> </a:t>
            </a:r>
            <a:r>
              <a:rPr lang="en-US" dirty="0" err="1"/>
              <a:t>vấn</a:t>
            </a:r>
            <a:r>
              <a:rPr lang="en-US" dirty="0"/>
              <a:t> </a:t>
            </a:r>
            <a:r>
              <a:rPr lang="en-US" dirty="0" err="1"/>
              <a:t>đề</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bảo</a:t>
            </a:r>
            <a:r>
              <a:rPr lang="en-US" dirty="0"/>
              <a:t> </a:t>
            </a:r>
            <a:r>
              <a:rPr lang="en-US" dirty="0" err="1"/>
              <a:t>mật</a:t>
            </a:r>
            <a:r>
              <a:rPr lang="en-US" dirty="0"/>
              <a:t> </a:t>
            </a:r>
            <a:r>
              <a:rPr lang="en-US" dirty="0" err="1"/>
              <a:t>như</a:t>
            </a:r>
            <a:r>
              <a:rPr lang="en-US" dirty="0"/>
              <a:t> </a:t>
            </a:r>
            <a:r>
              <a:rPr lang="en-US" dirty="0" err="1"/>
              <a:t>lổ</a:t>
            </a:r>
            <a:r>
              <a:rPr lang="en-US" dirty="0"/>
              <a:t> </a:t>
            </a:r>
            <a:r>
              <a:rPr lang="en-US" dirty="0" err="1"/>
              <a:t>hổng</a:t>
            </a:r>
            <a:r>
              <a:rPr lang="en-US" dirty="0"/>
              <a:t> CROSS-SITE SCRIPTING (XSS</a:t>
            </a:r>
            <a:r>
              <a:rPr lang="en-US" dirty="0" smtClean="0"/>
              <a:t>) </a:t>
            </a:r>
            <a:r>
              <a:rPr lang="en-US" dirty="0" err="1" smtClean="0"/>
              <a:t>nên</a:t>
            </a:r>
            <a:r>
              <a:rPr lang="en-US" dirty="0" smtClean="0"/>
              <a:t> </a:t>
            </a:r>
            <a:r>
              <a:rPr lang="en-US" dirty="0" err="1" smtClean="0"/>
              <a:t>cần</a:t>
            </a:r>
            <a:r>
              <a:rPr lang="en-US" dirty="0" smtClean="0"/>
              <a:t> </a:t>
            </a:r>
            <a:r>
              <a:rPr lang="en-US" dirty="0" err="1" smtClean="0"/>
              <a:t>kiểm</a:t>
            </a:r>
            <a:r>
              <a:rPr lang="en-US" dirty="0" smtClean="0"/>
              <a:t> </a:t>
            </a:r>
            <a:r>
              <a:rPr lang="en-US" dirty="0" err="1" smtClean="0"/>
              <a:t>soát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khi</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nhập</a:t>
            </a:r>
            <a:r>
              <a:rPr lang="en-US" dirty="0" smtClean="0"/>
              <a:t> </a:t>
            </a:r>
            <a:r>
              <a:rPr lang="en-US" dirty="0" err="1" smtClean="0"/>
              <a:t>vào</a:t>
            </a:r>
            <a:endParaRPr lang="en-US" dirty="0"/>
          </a:p>
          <a:p>
            <a:pPr marL="0" indent="0">
              <a:buNone/>
            </a:pPr>
            <a:endParaRPr lang="vi-VN" b="1" dirty="0"/>
          </a:p>
        </p:txBody>
      </p:sp>
    </p:spTree>
    <p:extLst>
      <p:ext uri="{BB962C8B-B14F-4D97-AF65-F5344CB8AC3E}">
        <p14:creationId xmlns:p14="http://schemas.microsoft.com/office/powerpoint/2010/main" val="117083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AJAX</a:t>
            </a:r>
            <a:endParaRPr lang="vi-VN"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Browser Support</a:t>
            </a:r>
          </a:p>
          <a:p>
            <a:r>
              <a:rPr lang="en-US" dirty="0"/>
              <a:t>Mozilla Firefox 1.0 and above.</a:t>
            </a:r>
          </a:p>
          <a:p>
            <a:r>
              <a:rPr lang="en-US" dirty="0"/>
              <a:t>Netscape version 7.1 and above.</a:t>
            </a:r>
          </a:p>
          <a:p>
            <a:r>
              <a:rPr lang="en-US" dirty="0"/>
              <a:t>Apple Safari 1.2 and above.</a:t>
            </a:r>
          </a:p>
          <a:p>
            <a:r>
              <a:rPr lang="en-US" dirty="0"/>
              <a:t>Microsoft Internet Explorer 5 and above.</a:t>
            </a:r>
          </a:p>
          <a:p>
            <a:r>
              <a:rPr lang="en-US" dirty="0" err="1"/>
              <a:t>Konqueror</a:t>
            </a:r>
            <a:r>
              <a:rPr lang="en-US" dirty="0"/>
              <a:t>.</a:t>
            </a:r>
          </a:p>
          <a:p>
            <a:r>
              <a:rPr lang="en-US" dirty="0"/>
              <a:t>Opera 7.6 and above</a:t>
            </a:r>
            <a:r>
              <a:rPr lang="en-US" dirty="0" smtClean="0"/>
              <a:t>.</a:t>
            </a:r>
          </a:p>
          <a:p>
            <a:r>
              <a:rPr lang="en-US" dirty="0"/>
              <a:t>Chrome, </a:t>
            </a:r>
            <a:r>
              <a:rPr lang="en-US" dirty="0" smtClean="0"/>
              <a:t>Firefox, Microsoft </a:t>
            </a:r>
            <a:r>
              <a:rPr lang="en-US" dirty="0" err="1" smtClean="0"/>
              <a:t>Egde</a:t>
            </a:r>
            <a:endParaRPr lang="en-US" dirty="0"/>
          </a:p>
          <a:p>
            <a:pPr marL="0" indent="0">
              <a:buNone/>
            </a:pPr>
            <a:endParaRPr lang="en-US" dirty="0"/>
          </a:p>
          <a:p>
            <a:pPr marL="0" indent="0">
              <a:buNone/>
            </a:pPr>
            <a:endParaRPr lang="vi-VN" b="1" dirty="0"/>
          </a:p>
        </p:txBody>
      </p:sp>
    </p:spTree>
    <p:extLst>
      <p:ext uri="{BB962C8B-B14F-4D97-AF65-F5344CB8AC3E}">
        <p14:creationId xmlns:p14="http://schemas.microsoft.com/office/powerpoint/2010/main" val="285030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36811" y="86181"/>
            <a:ext cx="11118378" cy="6685638"/>
          </a:xfrm>
          <a:prstGeom prst="rect">
            <a:avLst/>
          </a:prstGeom>
        </p:spPr>
      </p:pic>
    </p:spTree>
    <p:extLst>
      <p:ext uri="{BB962C8B-B14F-4D97-AF65-F5344CB8AC3E}">
        <p14:creationId xmlns:p14="http://schemas.microsoft.com/office/powerpoint/2010/main" val="301267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kỷ</a:t>
            </a:r>
            <a:r>
              <a:rPr lang="en-US" dirty="0" smtClean="0"/>
              <a:t> </a:t>
            </a:r>
            <a:r>
              <a:rPr lang="en-US" dirty="0" err="1" smtClean="0"/>
              <a:t>thuật</a:t>
            </a:r>
            <a:r>
              <a:rPr lang="en-US" dirty="0" smtClean="0"/>
              <a:t> </a:t>
            </a:r>
            <a:r>
              <a:rPr lang="en-US" dirty="0" err="1" smtClean="0"/>
              <a:t>trong</a:t>
            </a:r>
            <a:r>
              <a:rPr lang="en-US" dirty="0" smtClean="0"/>
              <a:t> Ajax</a:t>
            </a:r>
            <a:endParaRPr lang="vi-VN" dirty="0"/>
          </a:p>
        </p:txBody>
      </p:sp>
      <p:sp>
        <p:nvSpPr>
          <p:cNvPr id="3" name="Content Placeholder 2"/>
          <p:cNvSpPr>
            <a:spLocks noGrp="1"/>
          </p:cNvSpPr>
          <p:nvPr>
            <p:ph idx="1"/>
          </p:nvPr>
        </p:nvSpPr>
        <p:spPr/>
        <p:txBody>
          <a:bodyPr>
            <a:normAutofit/>
          </a:bodyPr>
          <a:lstStyle/>
          <a:p>
            <a:pPr marL="0" indent="0">
              <a:buNone/>
            </a:pPr>
            <a:r>
              <a:rPr lang="en-US" b="1" dirty="0" smtClean="0">
                <a:latin typeface="Arial (Body)"/>
              </a:rPr>
              <a:t>Overview</a:t>
            </a:r>
          </a:p>
          <a:p>
            <a:r>
              <a:rPr lang="vi-VN" dirty="0">
                <a:latin typeface="Arial (Body)"/>
              </a:rPr>
              <a:t>AJAX được </a:t>
            </a:r>
            <a:r>
              <a:rPr lang="vi-VN" dirty="0" smtClean="0">
                <a:latin typeface="Arial (Body)"/>
              </a:rPr>
              <a:t>implement từ JavaScript. </a:t>
            </a:r>
            <a:r>
              <a:rPr lang="vi-VN" dirty="0">
                <a:latin typeface="Arial (Body)"/>
              </a:rPr>
              <a:t>JavaScript cung cấp khả năng xử lý trực tiếp và gần như được tích hợp trong HTML. Nó có thể được sử dụng như một ngôn ngữ dựa trên các đối tượng và cho phép dễ dàng thao tác dữ liệu với Document Object </a:t>
            </a:r>
            <a:r>
              <a:rPr lang="vi-VN" dirty="0" smtClean="0">
                <a:latin typeface="Arial (Body)"/>
              </a:rPr>
              <a:t>Model </a:t>
            </a:r>
            <a:r>
              <a:rPr lang="vi-VN" dirty="0">
                <a:latin typeface="Arial (Body)"/>
              </a:rPr>
              <a:t>(DOM) và Cascading Style Sheets (CSS</a:t>
            </a:r>
            <a:r>
              <a:rPr lang="vi-VN" dirty="0" smtClean="0">
                <a:latin typeface="Arial (Body)"/>
              </a:rPr>
              <a:t>).</a:t>
            </a:r>
          </a:p>
          <a:p>
            <a:r>
              <a:rPr lang="vi-VN" dirty="0" smtClean="0">
                <a:latin typeface="Arial (Body)"/>
              </a:rPr>
              <a:t>Là kỷ thuật cần sự kết hợp giữa client – server mới có thể hoạt động</a:t>
            </a:r>
            <a:endParaRPr lang="vi-VN" dirty="0">
              <a:latin typeface="Arial (Body)"/>
            </a:endParaRPr>
          </a:p>
        </p:txBody>
      </p:sp>
    </p:spTree>
    <p:extLst>
      <p:ext uri="{BB962C8B-B14F-4D97-AF65-F5344CB8AC3E}">
        <p14:creationId xmlns:p14="http://schemas.microsoft.com/office/powerpoint/2010/main" val="399708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kỷ</a:t>
            </a:r>
            <a:r>
              <a:rPr lang="en-US" dirty="0" smtClean="0"/>
              <a:t> </a:t>
            </a:r>
            <a:r>
              <a:rPr lang="en-US" dirty="0" err="1" smtClean="0"/>
              <a:t>thuật</a:t>
            </a:r>
            <a:r>
              <a:rPr lang="en-US" dirty="0" smtClean="0"/>
              <a:t> </a:t>
            </a:r>
            <a:r>
              <a:rPr lang="en-US" dirty="0" err="1" smtClean="0"/>
              <a:t>trong</a:t>
            </a:r>
            <a:r>
              <a:rPr lang="en-US" dirty="0" smtClean="0"/>
              <a:t> Ajax</a:t>
            </a:r>
            <a:endParaRPr lang="vi-VN" dirty="0"/>
          </a:p>
        </p:txBody>
      </p:sp>
      <p:sp>
        <p:nvSpPr>
          <p:cNvPr id="3" name="Content Placeholder 2"/>
          <p:cNvSpPr>
            <a:spLocks noGrp="1"/>
          </p:cNvSpPr>
          <p:nvPr>
            <p:ph idx="1"/>
          </p:nvPr>
        </p:nvSpPr>
        <p:spPr/>
        <p:txBody>
          <a:bodyPr>
            <a:normAutofit/>
          </a:bodyPr>
          <a:lstStyle/>
          <a:p>
            <a:pPr marL="0" indent="0">
              <a:buNone/>
            </a:pPr>
            <a:r>
              <a:rPr lang="vi-VN" b="1" dirty="0">
                <a:latin typeface="Arial (Body)"/>
              </a:rPr>
              <a:t>Đối tượng “</a:t>
            </a:r>
            <a:r>
              <a:rPr lang="vi-VN" b="1" dirty="0" smtClean="0">
                <a:latin typeface="Arial (Body)"/>
              </a:rPr>
              <a:t>XmlhttpRequest”</a:t>
            </a:r>
          </a:p>
          <a:p>
            <a:r>
              <a:rPr lang="vi-VN" dirty="0" smtClean="0">
                <a:latin typeface="Arial (Body)"/>
              </a:rPr>
              <a:t>Là thành phần core của ứng dụng AJAX</a:t>
            </a:r>
          </a:p>
          <a:p>
            <a:r>
              <a:rPr lang="vi-VN" dirty="0" smtClean="0">
                <a:latin typeface="Arial (Body)"/>
              </a:rPr>
              <a:t>Nó là một javascript object</a:t>
            </a:r>
          </a:p>
          <a:p>
            <a:r>
              <a:rPr lang="vi-VN" dirty="0" smtClean="0">
                <a:latin typeface="Arial (Body)"/>
              </a:rPr>
              <a:t>Sử dụng để gửi và nhận dữ liệu từ server</a:t>
            </a:r>
          </a:p>
          <a:p>
            <a:endParaRPr lang="vi-VN" b="1" dirty="0">
              <a:latin typeface="Arial (Body)"/>
            </a:endParaRPr>
          </a:p>
        </p:txBody>
      </p:sp>
    </p:spTree>
    <p:extLst>
      <p:ext uri="{BB962C8B-B14F-4D97-AF65-F5344CB8AC3E}">
        <p14:creationId xmlns:p14="http://schemas.microsoft.com/office/powerpoint/2010/main" val="258275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err="1" smtClean="0"/>
              <a:t>Giới</a:t>
            </a:r>
            <a:r>
              <a:rPr lang="en-US" dirty="0" smtClean="0"/>
              <a:t> </a:t>
            </a:r>
            <a:r>
              <a:rPr lang="en-US" dirty="0" err="1" smtClean="0"/>
              <a:t>thiệu</a:t>
            </a:r>
            <a:endParaRPr lang="en-US" dirty="0" smtClean="0"/>
          </a:p>
          <a:p>
            <a:pPr lvl="1"/>
            <a:r>
              <a:rPr lang="en-US" dirty="0" smtClean="0"/>
              <a:t>Ajax </a:t>
            </a:r>
            <a:r>
              <a:rPr lang="en-US" dirty="0" err="1" smtClean="0"/>
              <a:t>là</a:t>
            </a:r>
            <a:r>
              <a:rPr lang="en-US" dirty="0" smtClean="0"/>
              <a:t> </a:t>
            </a:r>
            <a:r>
              <a:rPr lang="en-US" dirty="0" err="1" smtClean="0"/>
              <a:t>gì</a:t>
            </a:r>
            <a:r>
              <a:rPr lang="en-US" dirty="0" smtClean="0"/>
              <a:t>?</a:t>
            </a:r>
          </a:p>
          <a:p>
            <a:pPr lvl="1"/>
            <a:r>
              <a:rPr lang="en-US" dirty="0" err="1" smtClean="0"/>
              <a:t>Lịch</a:t>
            </a:r>
            <a:r>
              <a:rPr lang="en-US" dirty="0" smtClean="0"/>
              <a:t> </a:t>
            </a:r>
            <a:r>
              <a:rPr lang="en-US" dirty="0" err="1" smtClean="0"/>
              <a:t>sử</a:t>
            </a:r>
            <a:r>
              <a:rPr lang="en-US" dirty="0"/>
              <a:t> </a:t>
            </a:r>
            <a:r>
              <a:rPr lang="en-US" dirty="0" err="1" smtClean="0"/>
              <a:t>hình</a:t>
            </a:r>
            <a:r>
              <a:rPr lang="en-US" dirty="0" smtClean="0"/>
              <a:t> </a:t>
            </a:r>
            <a:r>
              <a:rPr lang="en-US" dirty="0" err="1" smtClean="0"/>
              <a:t>thành</a:t>
            </a:r>
            <a:r>
              <a:rPr lang="en-US" dirty="0" smtClean="0"/>
              <a:t> </a:t>
            </a:r>
            <a:r>
              <a:rPr lang="en-US" dirty="0" err="1" smtClean="0"/>
              <a:t>và</a:t>
            </a:r>
            <a:r>
              <a:rPr lang="en-US" dirty="0" smtClean="0"/>
              <a:t> </a:t>
            </a:r>
            <a:r>
              <a:rPr lang="en-US" dirty="0" err="1" smtClean="0"/>
              <a:t>phát</a:t>
            </a:r>
            <a:r>
              <a:rPr lang="en-US" dirty="0" smtClean="0"/>
              <a:t> </a:t>
            </a:r>
            <a:r>
              <a:rPr lang="en-US" dirty="0" err="1" smtClean="0"/>
              <a:t>triển</a:t>
            </a:r>
            <a:r>
              <a:rPr lang="en-US" dirty="0"/>
              <a:t> </a:t>
            </a:r>
            <a:r>
              <a:rPr lang="en-US" dirty="0" err="1" smtClean="0"/>
              <a:t>của</a:t>
            </a:r>
            <a:r>
              <a:rPr lang="en-US" dirty="0" smtClean="0"/>
              <a:t> ajax</a:t>
            </a:r>
            <a:endParaRPr lang="en-US" dirty="0"/>
          </a:p>
          <a:p>
            <a:pPr marL="388620" indent="-342900">
              <a:buFont typeface="+mj-lt"/>
              <a:buAutoNum type="arabicPeriod"/>
            </a:pPr>
            <a:r>
              <a:rPr lang="en-US" dirty="0" smtClean="0"/>
              <a:t>AJAX</a:t>
            </a:r>
          </a:p>
          <a:p>
            <a:pPr lvl="1"/>
            <a:r>
              <a:rPr lang="en-US" dirty="0" smtClean="0"/>
              <a:t>Ajax </a:t>
            </a:r>
            <a:r>
              <a:rPr lang="en-US" dirty="0" err="1" smtClean="0"/>
              <a:t>hoạt</a:t>
            </a:r>
            <a:r>
              <a:rPr lang="en-US" dirty="0" smtClean="0"/>
              <a:t> </a:t>
            </a:r>
            <a:r>
              <a:rPr lang="en-US" dirty="0" err="1" smtClean="0"/>
              <a:t>động</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endParaRPr lang="en-US" dirty="0" smtClean="0"/>
          </a:p>
          <a:p>
            <a:pPr lvl="1"/>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ajax, </a:t>
            </a:r>
            <a:r>
              <a:rPr lang="en-US" dirty="0" err="1" smtClean="0"/>
              <a:t>lợi</a:t>
            </a:r>
            <a:r>
              <a:rPr lang="en-US" dirty="0" smtClean="0"/>
              <a:t> </a:t>
            </a:r>
            <a:r>
              <a:rPr lang="en-US" dirty="0" err="1" smtClean="0"/>
              <a:t>thế</a:t>
            </a:r>
            <a:r>
              <a:rPr lang="en-US" dirty="0" smtClean="0"/>
              <a:t> </a:t>
            </a:r>
            <a:r>
              <a:rPr lang="en-US" dirty="0" err="1" smtClean="0"/>
              <a:t>mà</a:t>
            </a:r>
            <a:r>
              <a:rPr lang="en-US" dirty="0" smtClean="0"/>
              <a:t> ajax </a:t>
            </a:r>
            <a:r>
              <a:rPr lang="en-US" dirty="0" err="1" smtClean="0"/>
              <a:t>mang</a:t>
            </a:r>
            <a:r>
              <a:rPr lang="en-US" dirty="0" smtClean="0"/>
              <a:t> </a:t>
            </a:r>
            <a:r>
              <a:rPr lang="en-US" dirty="0" err="1" smtClean="0"/>
              <a:t>lại</a:t>
            </a:r>
            <a:endParaRPr lang="en-US" dirty="0" smtClean="0"/>
          </a:p>
          <a:p>
            <a:pPr lvl="1"/>
            <a:r>
              <a:rPr lang="en-US" dirty="0" err="1" smtClean="0"/>
              <a:t>Ưu</a:t>
            </a:r>
            <a:r>
              <a:rPr lang="en-US" dirty="0"/>
              <a:t> </a:t>
            </a:r>
            <a:r>
              <a:rPr lang="en-US" dirty="0" err="1" smtClean="0"/>
              <a:t>điểm</a:t>
            </a:r>
            <a:r>
              <a:rPr lang="en-US" dirty="0" smtClean="0"/>
              <a:t> / </a:t>
            </a:r>
            <a:r>
              <a:rPr lang="en-US" dirty="0" err="1" smtClean="0"/>
              <a:t>nhược</a:t>
            </a:r>
            <a:r>
              <a:rPr lang="en-US" dirty="0" smtClean="0"/>
              <a:t> </a:t>
            </a:r>
            <a:r>
              <a:rPr lang="en-US" dirty="0" err="1" smtClean="0"/>
              <a:t>điểm</a:t>
            </a:r>
            <a:endParaRPr lang="en-US" dirty="0" smtClean="0"/>
          </a:p>
          <a:p>
            <a:pPr lvl="1"/>
            <a:r>
              <a:rPr lang="en-US" dirty="0"/>
              <a:t>Browser Support</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kỷ</a:t>
            </a:r>
            <a:r>
              <a:rPr lang="en-US" dirty="0" smtClean="0"/>
              <a:t> </a:t>
            </a:r>
            <a:r>
              <a:rPr lang="en-US" dirty="0" err="1" smtClean="0"/>
              <a:t>thuật</a:t>
            </a:r>
            <a:r>
              <a:rPr lang="en-US" dirty="0" smtClean="0"/>
              <a:t> </a:t>
            </a:r>
            <a:r>
              <a:rPr lang="en-US" dirty="0" err="1" smtClean="0"/>
              <a:t>trong</a:t>
            </a:r>
            <a:r>
              <a:rPr lang="en-US" dirty="0" smtClean="0"/>
              <a:t> Ajax</a:t>
            </a:r>
            <a:endParaRPr lang="vi-VN" dirty="0"/>
          </a:p>
        </p:txBody>
      </p:sp>
      <p:sp>
        <p:nvSpPr>
          <p:cNvPr id="3" name="Content Placeholder 2"/>
          <p:cNvSpPr>
            <a:spLocks noGrp="1"/>
          </p:cNvSpPr>
          <p:nvPr>
            <p:ph idx="1"/>
          </p:nvPr>
        </p:nvSpPr>
        <p:spPr/>
        <p:txBody>
          <a:bodyPr>
            <a:normAutofit fontScale="85000" lnSpcReduction="10000"/>
          </a:bodyPr>
          <a:lstStyle/>
          <a:p>
            <a:pPr marL="0" indent="0">
              <a:buNone/>
            </a:pPr>
            <a:r>
              <a:rPr lang="vi-VN" b="1" dirty="0">
                <a:latin typeface="Arial (Body)"/>
              </a:rPr>
              <a:t>Đối tượng “</a:t>
            </a:r>
            <a:r>
              <a:rPr lang="vi-VN" b="1" dirty="0" smtClean="0">
                <a:latin typeface="Arial (Body)"/>
              </a:rPr>
              <a:t>XmlhttpRequest”</a:t>
            </a:r>
          </a:p>
          <a:p>
            <a:pPr>
              <a:buFont typeface="Wingdings" panose="05000000000000000000" pitchFamily="2" charset="2"/>
              <a:buChar char="Ø"/>
            </a:pPr>
            <a:r>
              <a:rPr lang="en-US" dirty="0" err="1"/>
              <a:t>XMLHttpRequest</a:t>
            </a:r>
            <a:r>
              <a:rPr lang="en-US" dirty="0"/>
              <a:t> property:</a:t>
            </a:r>
          </a:p>
          <a:p>
            <a:r>
              <a:rPr lang="en-US" dirty="0" err="1"/>
              <a:t>readyState</a:t>
            </a:r>
            <a:r>
              <a:rPr lang="en-US" dirty="0"/>
              <a:t>: </a:t>
            </a:r>
            <a:r>
              <a:rPr lang="en-US" dirty="0" err="1"/>
              <a:t>trạng</a:t>
            </a:r>
            <a:r>
              <a:rPr lang="en-US" dirty="0"/>
              <a:t> </a:t>
            </a:r>
            <a:r>
              <a:rPr lang="en-US" dirty="0" err="1"/>
              <a:t>thái</a:t>
            </a:r>
            <a:r>
              <a:rPr lang="en-US" dirty="0"/>
              <a:t> </a:t>
            </a:r>
            <a:r>
              <a:rPr lang="en-US" dirty="0" err="1"/>
              <a:t>của</a:t>
            </a:r>
            <a:r>
              <a:rPr lang="en-US" dirty="0"/>
              <a:t> request, </a:t>
            </a:r>
            <a:r>
              <a:rPr lang="en-US" dirty="0" err="1"/>
              <a:t>có</a:t>
            </a:r>
            <a:r>
              <a:rPr lang="en-US" dirty="0"/>
              <a:t> 5 </a:t>
            </a:r>
            <a:r>
              <a:rPr lang="en-US" dirty="0" err="1"/>
              <a:t>giá</a:t>
            </a:r>
            <a:r>
              <a:rPr lang="en-US" dirty="0"/>
              <a:t> </a:t>
            </a:r>
            <a:r>
              <a:rPr lang="en-US" dirty="0" err="1"/>
              <a:t>trị</a:t>
            </a:r>
            <a:r>
              <a:rPr lang="en-US" dirty="0"/>
              <a:t>.</a:t>
            </a:r>
          </a:p>
          <a:p>
            <a:r>
              <a:rPr lang="en-US" dirty="0" err="1"/>
              <a:t>Onreadystatechange</a:t>
            </a:r>
            <a:r>
              <a:rPr lang="en-US" dirty="0"/>
              <a:t>: </a:t>
            </a:r>
            <a:r>
              <a:rPr lang="en-US" dirty="0" err="1"/>
              <a:t>hàn</a:t>
            </a:r>
            <a:r>
              <a:rPr lang="en-US" dirty="0"/>
              <a:t> </a:t>
            </a:r>
            <a:r>
              <a:rPr lang="en-US" dirty="0" err="1"/>
              <a:t>xử</a:t>
            </a:r>
            <a:r>
              <a:rPr lang="en-US" dirty="0"/>
              <a:t> </a:t>
            </a:r>
            <a:r>
              <a:rPr lang="en-US" dirty="0" err="1"/>
              <a:t>lý</a:t>
            </a:r>
            <a:r>
              <a:rPr lang="en-US" dirty="0"/>
              <a:t> </a:t>
            </a:r>
            <a:r>
              <a:rPr lang="en-US" dirty="0" err="1"/>
              <a:t>sự</a:t>
            </a:r>
            <a:r>
              <a:rPr lang="en-US" dirty="0"/>
              <a:t> </a:t>
            </a:r>
            <a:r>
              <a:rPr lang="en-US" dirty="0" err="1"/>
              <a:t>kiện</a:t>
            </a:r>
            <a:r>
              <a:rPr lang="en-US" dirty="0"/>
              <a:t> </a:t>
            </a:r>
            <a:r>
              <a:rPr lang="en-US" dirty="0" err="1"/>
              <a:t>cho</a:t>
            </a:r>
            <a:r>
              <a:rPr lang="en-US" dirty="0"/>
              <a:t> </a:t>
            </a:r>
            <a:r>
              <a:rPr lang="en-US" dirty="0" err="1"/>
              <a:t>một</a:t>
            </a:r>
            <a:r>
              <a:rPr lang="en-US" dirty="0"/>
              <a:t> </a:t>
            </a:r>
            <a:r>
              <a:rPr lang="en-US" dirty="0" err="1"/>
              <a:t>sự</a:t>
            </a:r>
            <a:r>
              <a:rPr lang="en-US" dirty="0"/>
              <a:t> </a:t>
            </a:r>
            <a:r>
              <a:rPr lang="en-US" dirty="0" err="1"/>
              <a:t>kiện</a:t>
            </a:r>
            <a:r>
              <a:rPr lang="en-US" dirty="0"/>
              <a:t> </a:t>
            </a:r>
            <a:r>
              <a:rPr lang="en-US" dirty="0" err="1"/>
              <a:t>phát</a:t>
            </a:r>
            <a:r>
              <a:rPr lang="en-US" dirty="0"/>
              <a:t> </a:t>
            </a:r>
            <a:r>
              <a:rPr lang="en-US" dirty="0" err="1"/>
              <a:t>sinh</a:t>
            </a:r>
            <a:r>
              <a:rPr lang="en-US" dirty="0"/>
              <a:t> </a:t>
            </a:r>
            <a:r>
              <a:rPr lang="en-US" dirty="0" err="1"/>
              <a:t>khi</a:t>
            </a:r>
            <a:r>
              <a:rPr lang="en-US" dirty="0"/>
              <a:t> </a:t>
            </a:r>
            <a:r>
              <a:rPr lang="en-US" dirty="0" err="1"/>
              <a:t>có</a:t>
            </a:r>
            <a:r>
              <a:rPr lang="en-US" dirty="0"/>
              <a:t> </a:t>
            </a:r>
            <a:r>
              <a:rPr lang="en-US" dirty="0" err="1"/>
              <a:t>thay</a:t>
            </a:r>
            <a:r>
              <a:rPr lang="en-US" dirty="0"/>
              <a:t> </a:t>
            </a:r>
            <a:r>
              <a:rPr lang="en-US" dirty="0" err="1"/>
              <a:t>đổi</a:t>
            </a:r>
            <a:r>
              <a:rPr lang="en-US" dirty="0"/>
              <a:t> </a:t>
            </a:r>
            <a:r>
              <a:rPr lang="en-US" dirty="0" err="1"/>
              <a:t>trạng</a:t>
            </a:r>
            <a:r>
              <a:rPr lang="en-US" dirty="0"/>
              <a:t> </a:t>
            </a:r>
            <a:r>
              <a:rPr lang="en-US" dirty="0" err="1"/>
              <a:t>thái</a:t>
            </a:r>
            <a:r>
              <a:rPr lang="en-US" dirty="0"/>
              <a:t>.</a:t>
            </a:r>
          </a:p>
          <a:p>
            <a:r>
              <a:rPr lang="en-US" dirty="0"/>
              <a:t>Status: </a:t>
            </a:r>
            <a:r>
              <a:rPr lang="en-US" dirty="0" err="1"/>
              <a:t>Trạng</a:t>
            </a:r>
            <a:r>
              <a:rPr lang="en-US" dirty="0"/>
              <a:t> </a:t>
            </a:r>
            <a:r>
              <a:rPr lang="en-US" dirty="0" err="1"/>
              <a:t>thái</a:t>
            </a:r>
            <a:r>
              <a:rPr lang="en-US" dirty="0"/>
              <a:t> </a:t>
            </a:r>
            <a:r>
              <a:rPr lang="en-US" dirty="0" err="1"/>
              <a:t>mã</a:t>
            </a:r>
            <a:r>
              <a:rPr lang="en-US" dirty="0"/>
              <a:t>(code) </a:t>
            </a:r>
            <a:r>
              <a:rPr lang="en-US" dirty="0" err="1"/>
              <a:t>từ</a:t>
            </a:r>
            <a:r>
              <a:rPr lang="en-US" dirty="0"/>
              <a:t> server. </a:t>
            </a:r>
            <a:r>
              <a:rPr lang="en-US" dirty="0" err="1"/>
              <a:t>Ví</a:t>
            </a:r>
            <a:r>
              <a:rPr lang="en-US" dirty="0"/>
              <a:t> </a:t>
            </a:r>
            <a:r>
              <a:rPr lang="en-US" dirty="0" err="1"/>
              <a:t>dụ</a:t>
            </a:r>
            <a:r>
              <a:rPr lang="en-US" dirty="0"/>
              <a:t>: 200: OK, 400: Not Found, </a:t>
            </a:r>
            <a:r>
              <a:rPr lang="en-US" dirty="0" err="1"/>
              <a:t>Bạn</a:t>
            </a:r>
            <a:r>
              <a:rPr lang="en-US" dirty="0"/>
              <a:t> </a:t>
            </a:r>
            <a:r>
              <a:rPr lang="en-US" dirty="0" err="1"/>
              <a:t>có</a:t>
            </a:r>
            <a:r>
              <a:rPr lang="en-US" dirty="0"/>
              <a:t> </a:t>
            </a:r>
            <a:r>
              <a:rPr lang="en-US" dirty="0" err="1"/>
              <a:t>thể</a:t>
            </a:r>
            <a:r>
              <a:rPr lang="en-US" dirty="0"/>
              <a:t> </a:t>
            </a:r>
            <a:r>
              <a:rPr lang="en-US" dirty="0" err="1"/>
              <a:t>tham</a:t>
            </a:r>
            <a:r>
              <a:rPr lang="en-US" dirty="0"/>
              <a:t> </a:t>
            </a:r>
            <a:r>
              <a:rPr lang="en-US" dirty="0" err="1"/>
              <a:t>khảo</a:t>
            </a:r>
            <a:r>
              <a:rPr lang="en-US" dirty="0"/>
              <a:t> </a:t>
            </a:r>
            <a:r>
              <a:rPr lang="en-US" dirty="0" err="1"/>
              <a:t>các</a:t>
            </a:r>
            <a:r>
              <a:rPr lang="en-US" dirty="0"/>
              <a:t> </a:t>
            </a:r>
            <a:r>
              <a:rPr lang="en-US" dirty="0" err="1"/>
              <a:t>mã</a:t>
            </a:r>
            <a:r>
              <a:rPr lang="en-US" dirty="0"/>
              <a:t> HTTP Specification: </a:t>
            </a:r>
            <a:r>
              <a:rPr lang="en-US" dirty="0">
                <a:hlinkClick r:id="rId3"/>
              </a:rPr>
              <a:t>http://www.w3.org/Protocols/rfc2616/rfc2616-sec10.html#sec10</a:t>
            </a:r>
            <a:endParaRPr lang="en-US" dirty="0"/>
          </a:p>
          <a:p>
            <a:r>
              <a:rPr lang="en-US" dirty="0" err="1"/>
              <a:t>statusText</a:t>
            </a:r>
            <a:r>
              <a:rPr lang="en-US" dirty="0"/>
              <a:t>: </a:t>
            </a:r>
            <a:r>
              <a:rPr lang="en-US" dirty="0" err="1"/>
              <a:t>thông</a:t>
            </a:r>
            <a:r>
              <a:rPr lang="en-US" dirty="0"/>
              <a:t> </a:t>
            </a:r>
            <a:r>
              <a:rPr lang="en-US" dirty="0" err="1"/>
              <a:t>điệp</a:t>
            </a:r>
            <a:r>
              <a:rPr lang="en-US" dirty="0"/>
              <a:t> </a:t>
            </a:r>
            <a:r>
              <a:rPr lang="en-US" dirty="0" err="1"/>
              <a:t>của</a:t>
            </a:r>
            <a:r>
              <a:rPr lang="en-US" dirty="0"/>
              <a:t> </a:t>
            </a:r>
            <a:r>
              <a:rPr lang="en-US" dirty="0" err="1"/>
              <a:t>mã</a:t>
            </a:r>
            <a:r>
              <a:rPr lang="en-US" dirty="0"/>
              <a:t> </a:t>
            </a:r>
            <a:r>
              <a:rPr lang="en-US" dirty="0" err="1"/>
              <a:t>trạng</a:t>
            </a:r>
            <a:r>
              <a:rPr lang="en-US" dirty="0"/>
              <a:t> </a:t>
            </a:r>
            <a:r>
              <a:rPr lang="en-US" dirty="0" err="1"/>
              <a:t>thái</a:t>
            </a:r>
            <a:r>
              <a:rPr lang="en-US" dirty="0"/>
              <a:t> (OK, </a:t>
            </a:r>
            <a:r>
              <a:rPr lang="en-US" dirty="0" err="1"/>
              <a:t>NotFound</a:t>
            </a:r>
            <a:r>
              <a:rPr lang="en-US" dirty="0"/>
              <a:t>).</a:t>
            </a:r>
          </a:p>
          <a:p>
            <a:r>
              <a:rPr lang="vi-VN" dirty="0"/>
              <a:t>responseText:  Response từ server dưới dạng chuỗi.</a:t>
            </a:r>
            <a:endParaRPr lang="en-US" dirty="0"/>
          </a:p>
          <a:p>
            <a:r>
              <a:rPr lang="vi-VN" dirty="0"/>
              <a:t>responseXML. Response từ server dưới dạng XML, đối tượng này có thể được phân tích và kiểm tra như một DOM object.</a:t>
            </a:r>
          </a:p>
          <a:p>
            <a:endParaRPr lang="vi-VN" b="1" dirty="0">
              <a:latin typeface="Arial (Body)"/>
            </a:endParaRPr>
          </a:p>
        </p:txBody>
      </p:sp>
    </p:spTree>
    <p:extLst>
      <p:ext uri="{BB962C8B-B14F-4D97-AF65-F5344CB8AC3E}">
        <p14:creationId xmlns:p14="http://schemas.microsoft.com/office/powerpoint/2010/main" val="178063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kỷ</a:t>
            </a:r>
            <a:r>
              <a:rPr lang="en-US" dirty="0" smtClean="0"/>
              <a:t> </a:t>
            </a:r>
            <a:r>
              <a:rPr lang="en-US" dirty="0" err="1" smtClean="0"/>
              <a:t>thuật</a:t>
            </a:r>
            <a:r>
              <a:rPr lang="en-US" dirty="0" smtClean="0"/>
              <a:t> </a:t>
            </a:r>
            <a:r>
              <a:rPr lang="en-US" dirty="0" err="1" smtClean="0"/>
              <a:t>trong</a:t>
            </a:r>
            <a:r>
              <a:rPr lang="en-US" dirty="0" smtClean="0"/>
              <a:t> Ajax</a:t>
            </a:r>
            <a:endParaRPr lang="vi-VN" dirty="0"/>
          </a:p>
        </p:txBody>
      </p:sp>
      <p:sp>
        <p:nvSpPr>
          <p:cNvPr id="3" name="Content Placeholder 2"/>
          <p:cNvSpPr>
            <a:spLocks noGrp="1"/>
          </p:cNvSpPr>
          <p:nvPr>
            <p:ph idx="1"/>
          </p:nvPr>
        </p:nvSpPr>
        <p:spPr/>
        <p:txBody>
          <a:bodyPr>
            <a:normAutofit/>
          </a:bodyPr>
          <a:lstStyle/>
          <a:p>
            <a:pPr marL="0" indent="0">
              <a:buNone/>
            </a:pPr>
            <a:r>
              <a:rPr lang="vi-VN" b="1" dirty="0">
                <a:latin typeface="Arial (Body)"/>
              </a:rPr>
              <a:t>Đối tượng “</a:t>
            </a:r>
            <a:r>
              <a:rPr lang="vi-VN" b="1" dirty="0" smtClean="0">
                <a:latin typeface="Arial (Body)"/>
              </a:rPr>
              <a:t>XmlhttpRequest”</a:t>
            </a:r>
          </a:p>
          <a:p>
            <a:pPr>
              <a:buFont typeface="Wingdings" panose="05000000000000000000" pitchFamily="2" charset="2"/>
              <a:buChar char="Ø"/>
            </a:pPr>
            <a:r>
              <a:rPr lang="vi-VN" dirty="0" smtClean="0"/>
              <a:t>Vòng đời của request</a:t>
            </a:r>
          </a:p>
          <a:p>
            <a:pPr marL="0" indent="0">
              <a:buNone/>
            </a:pPr>
            <a:endParaRPr lang="vi-VN" dirty="0"/>
          </a:p>
          <a:p>
            <a:endParaRPr lang="vi-VN" b="1" dirty="0">
              <a:latin typeface="Arial (Body)"/>
            </a:endParaRPr>
          </a:p>
        </p:txBody>
      </p:sp>
      <p:graphicFrame>
        <p:nvGraphicFramePr>
          <p:cNvPr id="4" name="Diagram 3"/>
          <p:cNvGraphicFramePr/>
          <p:nvPr>
            <p:extLst>
              <p:ext uri="{D42A27DB-BD31-4B8C-83A1-F6EECF244321}">
                <p14:modId xmlns:p14="http://schemas.microsoft.com/office/powerpoint/2010/main" val="2387195687"/>
              </p:ext>
            </p:extLst>
          </p:nvPr>
        </p:nvGraphicFramePr>
        <p:xfrm>
          <a:off x="4659086" y="1807030"/>
          <a:ext cx="4876800" cy="4157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4370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kỷ</a:t>
            </a:r>
            <a:r>
              <a:rPr lang="en-US" dirty="0" smtClean="0"/>
              <a:t> </a:t>
            </a:r>
            <a:r>
              <a:rPr lang="en-US" dirty="0" err="1" smtClean="0"/>
              <a:t>thuật</a:t>
            </a:r>
            <a:r>
              <a:rPr lang="en-US" dirty="0" smtClean="0"/>
              <a:t> </a:t>
            </a:r>
            <a:r>
              <a:rPr lang="en-US" dirty="0" err="1" smtClean="0"/>
              <a:t>trong</a:t>
            </a:r>
            <a:r>
              <a:rPr lang="en-US" dirty="0" smtClean="0"/>
              <a:t> Ajax</a:t>
            </a:r>
            <a:endParaRPr lang="vi-VN" dirty="0"/>
          </a:p>
        </p:txBody>
      </p:sp>
      <p:sp>
        <p:nvSpPr>
          <p:cNvPr id="3" name="Content Placeholder 2"/>
          <p:cNvSpPr>
            <a:spLocks noGrp="1"/>
          </p:cNvSpPr>
          <p:nvPr>
            <p:ph idx="1"/>
          </p:nvPr>
        </p:nvSpPr>
        <p:spPr/>
        <p:txBody>
          <a:bodyPr>
            <a:normAutofit/>
          </a:bodyPr>
          <a:lstStyle/>
          <a:p>
            <a:pPr marL="0" indent="0">
              <a:buNone/>
            </a:pPr>
            <a:r>
              <a:rPr lang="vi-VN" b="1" dirty="0">
                <a:latin typeface="Arial (Body)"/>
              </a:rPr>
              <a:t>Đối tượng “</a:t>
            </a:r>
            <a:r>
              <a:rPr lang="vi-VN" b="1" dirty="0" smtClean="0">
                <a:latin typeface="Arial (Body)"/>
              </a:rPr>
              <a:t>XmlhttpRequest”</a:t>
            </a:r>
          </a:p>
          <a:p>
            <a:pPr>
              <a:buFont typeface="Wingdings" panose="05000000000000000000" pitchFamily="2" charset="2"/>
              <a:buChar char="Ø"/>
            </a:pPr>
            <a:r>
              <a:rPr lang="en-US" dirty="0" err="1"/>
              <a:t>XMLHttpRequest</a:t>
            </a:r>
            <a:r>
              <a:rPr lang="en-US" dirty="0"/>
              <a:t> method:</a:t>
            </a:r>
          </a:p>
          <a:p>
            <a:pPr>
              <a:buFont typeface="Wingdings" panose="05000000000000000000" pitchFamily="2" charset="2"/>
              <a:buChar char="§"/>
            </a:pPr>
            <a:r>
              <a:rPr lang="en-US" dirty="0"/>
              <a:t>open(String method, string </a:t>
            </a:r>
            <a:r>
              <a:rPr lang="en-US" dirty="0" err="1"/>
              <a:t>url</a:t>
            </a:r>
            <a:r>
              <a:rPr lang="en-US" dirty="0"/>
              <a:t>, bool </a:t>
            </a:r>
            <a:r>
              <a:rPr lang="en-US" i="1" dirty="0" err="1"/>
              <a:t>async</a:t>
            </a:r>
            <a:r>
              <a:rPr lang="en-US" dirty="0"/>
              <a:t> ): </a:t>
            </a:r>
            <a:r>
              <a:rPr lang="en-US" dirty="0" err="1"/>
              <a:t>khởi</a:t>
            </a:r>
            <a:r>
              <a:rPr lang="en-US" dirty="0"/>
              <a:t> </a:t>
            </a:r>
            <a:r>
              <a:rPr lang="en-US" dirty="0" err="1"/>
              <a:t>tạo</a:t>
            </a:r>
            <a:r>
              <a:rPr lang="en-US" dirty="0"/>
              <a:t> </a:t>
            </a:r>
            <a:r>
              <a:rPr lang="en-US" dirty="0" err="1"/>
              <a:t>một</a:t>
            </a:r>
            <a:r>
              <a:rPr lang="en-US" dirty="0"/>
              <a:t> request </a:t>
            </a:r>
            <a:r>
              <a:rPr lang="en-US" dirty="0" err="1"/>
              <a:t>đến</a:t>
            </a:r>
            <a:r>
              <a:rPr lang="en-US" dirty="0"/>
              <a:t> server.</a:t>
            </a:r>
          </a:p>
          <a:p>
            <a:pPr>
              <a:buFont typeface="Wingdings" panose="05000000000000000000" pitchFamily="2" charset="2"/>
              <a:buChar char="§"/>
            </a:pPr>
            <a:r>
              <a:rPr lang="vi-VN" dirty="0">
                <a:latin typeface="Arial" panose="020B0604020202020204" pitchFamily="34" charset="0"/>
                <a:cs typeface="Arial" panose="020B0604020202020204" pitchFamily="34" charset="0"/>
              </a:rPr>
              <a:t>send(content): phương thức này thực sự gửi request tới server</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
            </a:pPr>
            <a:r>
              <a:rPr lang="en-US" dirty="0"/>
              <a:t>abort</a:t>
            </a:r>
            <a:r>
              <a:rPr lang="en-US" b="1" dirty="0"/>
              <a:t>():</a:t>
            </a:r>
            <a:r>
              <a:rPr lang="en-US" dirty="0"/>
              <a:t> </a:t>
            </a:r>
            <a:r>
              <a:rPr lang="en-US" dirty="0" err="1"/>
              <a:t>Dùng</a:t>
            </a:r>
            <a:r>
              <a:rPr lang="en-US" dirty="0"/>
              <a:t> </a:t>
            </a:r>
            <a:r>
              <a:rPr lang="en-US" dirty="0" err="1"/>
              <a:t>để</a:t>
            </a:r>
            <a:r>
              <a:rPr lang="en-US" dirty="0"/>
              <a:t> </a:t>
            </a:r>
            <a:r>
              <a:rPr lang="en-US" dirty="0" err="1"/>
              <a:t>dừng</a:t>
            </a:r>
            <a:r>
              <a:rPr lang="en-US" dirty="0"/>
              <a:t> request</a:t>
            </a:r>
            <a:r>
              <a:rPr lang="en-US" dirty="0" smtClean="0"/>
              <a:t>.</a:t>
            </a:r>
            <a:endParaRPr lang="en-US" dirty="0"/>
          </a:p>
        </p:txBody>
      </p:sp>
    </p:spTree>
    <p:extLst>
      <p:ext uri="{BB962C8B-B14F-4D97-AF65-F5344CB8AC3E}">
        <p14:creationId xmlns:p14="http://schemas.microsoft.com/office/powerpoint/2010/main" val="99538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kỷ</a:t>
            </a:r>
            <a:r>
              <a:rPr lang="en-US" dirty="0" smtClean="0"/>
              <a:t> </a:t>
            </a:r>
            <a:r>
              <a:rPr lang="en-US" dirty="0" err="1" smtClean="0"/>
              <a:t>thuật</a:t>
            </a:r>
            <a:r>
              <a:rPr lang="en-US" dirty="0" smtClean="0"/>
              <a:t> </a:t>
            </a:r>
            <a:r>
              <a:rPr lang="en-US" dirty="0" err="1" smtClean="0"/>
              <a:t>trong</a:t>
            </a:r>
            <a:r>
              <a:rPr lang="en-US" dirty="0" smtClean="0"/>
              <a:t> Ajax</a:t>
            </a:r>
            <a:endParaRPr lang="vi-VN" dirty="0"/>
          </a:p>
        </p:txBody>
      </p:sp>
      <p:sp>
        <p:nvSpPr>
          <p:cNvPr id="3" name="Content Placeholder 2"/>
          <p:cNvSpPr>
            <a:spLocks noGrp="1"/>
          </p:cNvSpPr>
          <p:nvPr>
            <p:ph idx="1"/>
          </p:nvPr>
        </p:nvSpPr>
        <p:spPr/>
        <p:txBody>
          <a:bodyPr>
            <a:normAutofit/>
          </a:bodyPr>
          <a:lstStyle/>
          <a:p>
            <a:pPr marL="0" indent="0">
              <a:buNone/>
            </a:pPr>
            <a:r>
              <a:rPr lang="vi-VN" b="1" dirty="0">
                <a:latin typeface="Arial (Body)"/>
              </a:rPr>
              <a:t>Đối tượng “</a:t>
            </a:r>
            <a:r>
              <a:rPr lang="vi-VN" b="1" dirty="0" smtClean="0">
                <a:latin typeface="Arial (Body)"/>
              </a:rPr>
              <a:t>XmlhttpRequest”</a:t>
            </a:r>
          </a:p>
          <a:p>
            <a:pPr>
              <a:buFont typeface="Wingdings" panose="05000000000000000000" pitchFamily="2" charset="2"/>
              <a:buChar char="Ø"/>
            </a:pPr>
            <a:r>
              <a:rPr lang="en-US" dirty="0" err="1"/>
              <a:t>XMLHttpRequest</a:t>
            </a:r>
            <a:r>
              <a:rPr lang="en-US" dirty="0"/>
              <a:t> </a:t>
            </a:r>
            <a:r>
              <a:rPr lang="en-US" dirty="0" smtClean="0"/>
              <a:t>method:</a:t>
            </a:r>
            <a:endParaRPr lang="en-US" dirty="0"/>
          </a:p>
          <a:p>
            <a:pPr>
              <a:buFont typeface="Wingdings" panose="05000000000000000000" pitchFamily="2" charset="2"/>
              <a:buChar char="§"/>
            </a:pPr>
            <a:r>
              <a:rPr lang="vi-VN" dirty="0">
                <a:latin typeface="Arial (Body)"/>
              </a:rPr>
              <a:t>setRequestHeader(string header, string value): dùng để gán giá trị cho một giá trị trong header của HTTP request theo ý muốn. Phương thức này phải được gọi sau phương thức open().</a:t>
            </a:r>
            <a:endParaRPr lang="en-US" dirty="0">
              <a:latin typeface="Arial (Body)"/>
            </a:endParaRPr>
          </a:p>
          <a:p>
            <a:pPr fontAlgn="base"/>
            <a:r>
              <a:rPr lang="vi-VN" dirty="0">
                <a:latin typeface="Arial (Body)"/>
              </a:rPr>
              <a:t>getAllResponseHeaders(): Trả về một chuỗi chứa tất cả headers của response. Header bao gồm: Content-Length, Date, and URI.</a:t>
            </a:r>
          </a:p>
          <a:p>
            <a:pPr fontAlgn="base"/>
            <a:r>
              <a:rPr lang="vi-VN" dirty="0">
                <a:latin typeface="Arial (Body)"/>
              </a:rPr>
              <a:t>getResponseHeader( String header): Nhận vào một tham số thể hiện giá trị của header mà bạn muốn, trả về giá trị dưới dạng chuỗi</a:t>
            </a:r>
            <a:r>
              <a:rPr lang="vi-VN" dirty="0" smtClean="0">
                <a:latin typeface="Arial (Body)"/>
              </a:rPr>
              <a:t>.</a:t>
            </a:r>
            <a:endParaRPr lang="vi-VN" dirty="0">
              <a:latin typeface="Arial (Body)"/>
            </a:endParaRPr>
          </a:p>
        </p:txBody>
      </p:sp>
    </p:spTree>
    <p:extLst>
      <p:ext uri="{BB962C8B-B14F-4D97-AF65-F5344CB8AC3E}">
        <p14:creationId xmlns:p14="http://schemas.microsoft.com/office/powerpoint/2010/main" val="305808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kỷ</a:t>
            </a:r>
            <a:r>
              <a:rPr lang="en-US" dirty="0" smtClean="0"/>
              <a:t> </a:t>
            </a:r>
            <a:r>
              <a:rPr lang="en-US" dirty="0" err="1" smtClean="0"/>
              <a:t>thuật</a:t>
            </a:r>
            <a:r>
              <a:rPr lang="en-US" dirty="0" smtClean="0"/>
              <a:t> </a:t>
            </a:r>
            <a:r>
              <a:rPr lang="en-US" dirty="0" err="1" smtClean="0"/>
              <a:t>trong</a:t>
            </a:r>
            <a:r>
              <a:rPr lang="en-US" dirty="0" smtClean="0"/>
              <a:t> Ajax</a:t>
            </a:r>
            <a:endParaRPr lang="vi-VN" dirty="0"/>
          </a:p>
        </p:txBody>
      </p:sp>
      <p:sp>
        <p:nvSpPr>
          <p:cNvPr id="3" name="Content Placeholder 2"/>
          <p:cNvSpPr>
            <a:spLocks noGrp="1"/>
          </p:cNvSpPr>
          <p:nvPr>
            <p:ph idx="1"/>
          </p:nvPr>
        </p:nvSpPr>
        <p:spPr/>
        <p:txBody>
          <a:bodyPr>
            <a:normAutofit/>
          </a:bodyPr>
          <a:lstStyle/>
          <a:p>
            <a:pPr marL="0" indent="0">
              <a:buNone/>
            </a:pPr>
            <a:r>
              <a:rPr lang="vi-VN" b="1" dirty="0">
                <a:latin typeface="Arial (Body)"/>
              </a:rPr>
              <a:t>Đối tượng “</a:t>
            </a:r>
            <a:r>
              <a:rPr lang="vi-VN" b="1" dirty="0" smtClean="0">
                <a:latin typeface="Arial (Body)"/>
              </a:rPr>
              <a:t>XmlhttpRequest”</a:t>
            </a:r>
          </a:p>
          <a:p>
            <a:pPr>
              <a:buFont typeface="Wingdings" panose="05000000000000000000" pitchFamily="2" charset="2"/>
              <a:buChar char="Ø"/>
            </a:pPr>
            <a:r>
              <a:rPr lang="en-US" dirty="0" err="1"/>
              <a:t>Khởi</a:t>
            </a:r>
            <a:r>
              <a:rPr lang="en-US" dirty="0"/>
              <a:t> </a:t>
            </a:r>
            <a:r>
              <a:rPr lang="en-US" dirty="0" err="1"/>
              <a:t>tạo</a:t>
            </a:r>
            <a:r>
              <a:rPr lang="en-US" dirty="0"/>
              <a:t> </a:t>
            </a:r>
            <a:r>
              <a:rPr lang="en-US" dirty="0" err="1"/>
              <a:t>đối</a:t>
            </a:r>
            <a:r>
              <a:rPr lang="en-US" dirty="0"/>
              <a:t> </a:t>
            </a:r>
            <a:r>
              <a:rPr lang="en-US" dirty="0" err="1"/>
              <a:t>tượng</a:t>
            </a:r>
            <a:r>
              <a:rPr lang="en-US" dirty="0"/>
              <a:t>:</a:t>
            </a:r>
          </a:p>
          <a:p>
            <a:r>
              <a:rPr lang="en-US" dirty="0" err="1"/>
              <a:t>Nếu</a:t>
            </a:r>
            <a:r>
              <a:rPr lang="en-US" dirty="0"/>
              <a:t> browser </a:t>
            </a:r>
            <a:r>
              <a:rPr lang="en-US" dirty="0" err="1"/>
              <a:t>là</a:t>
            </a:r>
            <a:r>
              <a:rPr lang="en-US" dirty="0"/>
              <a:t> IE5, IE6 </a:t>
            </a:r>
            <a:r>
              <a:rPr lang="en-US" dirty="0" err="1"/>
              <a:t>sử</a:t>
            </a:r>
            <a:r>
              <a:rPr lang="en-US" dirty="0"/>
              <a:t> </a:t>
            </a:r>
            <a:r>
              <a:rPr lang="en-US" dirty="0" err="1"/>
              <a:t>dụng</a:t>
            </a:r>
            <a:r>
              <a:rPr lang="en-US" dirty="0"/>
              <a:t> </a:t>
            </a:r>
            <a:r>
              <a:rPr lang="en-US" dirty="0" err="1"/>
              <a:t>Microsoft.XMLHTT</a:t>
            </a:r>
            <a:endParaRPr lang="en-US" dirty="0"/>
          </a:p>
          <a:p>
            <a:pPr marL="0" indent="0">
              <a:buNone/>
            </a:pPr>
            <a:r>
              <a:rPr lang="en-US" dirty="0"/>
              <a:t>	</a:t>
            </a:r>
            <a:r>
              <a:rPr lang="en-US" dirty="0" err="1"/>
              <a:t>var</a:t>
            </a:r>
            <a:r>
              <a:rPr lang="en-US" dirty="0"/>
              <a:t> </a:t>
            </a:r>
            <a:r>
              <a:rPr lang="en-US" dirty="0" err="1"/>
              <a:t>XMLHttp</a:t>
            </a:r>
            <a:r>
              <a:rPr lang="en-US" dirty="0"/>
              <a:t> = new </a:t>
            </a:r>
            <a:r>
              <a:rPr lang="en-US" dirty="0" err="1"/>
              <a:t>ActiveXObject</a:t>
            </a:r>
            <a:r>
              <a:rPr lang="en-US" dirty="0"/>
              <a:t>("</a:t>
            </a:r>
            <a:r>
              <a:rPr lang="en-US" dirty="0" err="1"/>
              <a:t>Microsoft.XMLHTTP</a:t>
            </a:r>
            <a:r>
              <a:rPr lang="en-US" dirty="0"/>
              <a:t>");</a:t>
            </a:r>
          </a:p>
          <a:p>
            <a:r>
              <a:rPr lang="en-US" dirty="0" err="1"/>
              <a:t>Các</a:t>
            </a:r>
            <a:r>
              <a:rPr lang="en-US" dirty="0"/>
              <a:t> </a:t>
            </a:r>
            <a:r>
              <a:rPr lang="en-US" dirty="0" err="1"/>
              <a:t>trình</a:t>
            </a:r>
            <a:r>
              <a:rPr lang="en-US" dirty="0"/>
              <a:t> </a:t>
            </a:r>
            <a:r>
              <a:rPr lang="en-US" dirty="0" err="1"/>
              <a:t>Duyệt</a:t>
            </a:r>
            <a:r>
              <a:rPr lang="en-US" dirty="0"/>
              <a:t> </a:t>
            </a:r>
            <a:r>
              <a:rPr lang="en-US" dirty="0" err="1"/>
              <a:t>còn</a:t>
            </a:r>
            <a:r>
              <a:rPr lang="en-US" dirty="0"/>
              <a:t> </a:t>
            </a:r>
            <a:r>
              <a:rPr lang="en-US" dirty="0" err="1"/>
              <a:t>lại</a:t>
            </a:r>
            <a:r>
              <a:rPr lang="en-US" dirty="0"/>
              <a:t> </a:t>
            </a:r>
            <a:r>
              <a:rPr lang="en-US" dirty="0" err="1"/>
              <a:t>sử</a:t>
            </a:r>
            <a:r>
              <a:rPr lang="en-US" dirty="0"/>
              <a:t> </a:t>
            </a:r>
            <a:r>
              <a:rPr lang="en-US" dirty="0" err="1"/>
              <a:t>dụng</a:t>
            </a:r>
            <a:r>
              <a:rPr lang="en-US" dirty="0"/>
              <a:t> </a:t>
            </a:r>
            <a:r>
              <a:rPr lang="en-US" dirty="0" err="1"/>
              <a:t>XMLHttpRequest</a:t>
            </a:r>
            <a:r>
              <a:rPr lang="en-US" dirty="0"/>
              <a:t>.</a:t>
            </a:r>
          </a:p>
          <a:p>
            <a:pPr marL="0" indent="0">
              <a:buNone/>
            </a:pPr>
            <a:r>
              <a:rPr lang="en-US" dirty="0"/>
              <a:t>	</a:t>
            </a:r>
            <a:r>
              <a:rPr lang="en-US" dirty="0" err="1"/>
              <a:t>var</a:t>
            </a:r>
            <a:r>
              <a:rPr lang="en-US" dirty="0"/>
              <a:t> </a:t>
            </a:r>
            <a:r>
              <a:rPr lang="en-US" dirty="0" err="1"/>
              <a:t>XMLHttp</a:t>
            </a:r>
            <a:r>
              <a:rPr lang="en-US" dirty="0"/>
              <a:t> = new </a:t>
            </a:r>
            <a:r>
              <a:rPr lang="en-US" dirty="0" err="1"/>
              <a:t>XMLHttpRequest</a:t>
            </a:r>
            <a:r>
              <a:rPr lang="en-US" dirty="0"/>
              <a:t>();</a:t>
            </a:r>
          </a:p>
          <a:p>
            <a:pPr marL="0" indent="0">
              <a:buNone/>
            </a:pPr>
            <a:endParaRPr lang="vi-VN" dirty="0" smtClean="0">
              <a:latin typeface="Arial (Body)"/>
            </a:endParaRPr>
          </a:p>
        </p:txBody>
      </p:sp>
    </p:spTree>
    <p:extLst>
      <p:ext uri="{BB962C8B-B14F-4D97-AF65-F5344CB8AC3E}">
        <p14:creationId xmlns:p14="http://schemas.microsoft.com/office/powerpoint/2010/main" val="302098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kỷ</a:t>
            </a:r>
            <a:r>
              <a:rPr lang="en-US" dirty="0" smtClean="0"/>
              <a:t> </a:t>
            </a:r>
            <a:r>
              <a:rPr lang="en-US" dirty="0" err="1" smtClean="0"/>
              <a:t>thuật</a:t>
            </a:r>
            <a:r>
              <a:rPr lang="en-US" dirty="0" smtClean="0"/>
              <a:t> </a:t>
            </a:r>
            <a:r>
              <a:rPr lang="en-US" dirty="0" err="1" smtClean="0"/>
              <a:t>trong</a:t>
            </a:r>
            <a:r>
              <a:rPr lang="en-US" dirty="0" smtClean="0"/>
              <a:t> Ajax</a:t>
            </a:r>
            <a:endParaRPr lang="vi-VN" dirty="0"/>
          </a:p>
        </p:txBody>
      </p:sp>
      <p:sp>
        <p:nvSpPr>
          <p:cNvPr id="3" name="Content Placeholder 2"/>
          <p:cNvSpPr>
            <a:spLocks noGrp="1"/>
          </p:cNvSpPr>
          <p:nvPr>
            <p:ph idx="1"/>
          </p:nvPr>
        </p:nvSpPr>
        <p:spPr/>
        <p:txBody>
          <a:bodyPr>
            <a:normAutofit/>
          </a:bodyPr>
          <a:lstStyle/>
          <a:p>
            <a:pPr marL="0" indent="0">
              <a:buNone/>
            </a:pPr>
            <a:r>
              <a:rPr lang="vi-VN" b="1" dirty="0">
                <a:latin typeface="Arial (Body)"/>
              </a:rPr>
              <a:t>Đối tượng “</a:t>
            </a:r>
            <a:r>
              <a:rPr lang="vi-VN" b="1" dirty="0" smtClean="0">
                <a:latin typeface="Arial (Body)"/>
              </a:rPr>
              <a:t>XmlhttpRequest”</a:t>
            </a:r>
          </a:p>
          <a:p>
            <a:pPr marL="0" indent="0">
              <a:spcBef>
                <a:spcPts val="0"/>
              </a:spcBef>
              <a:buNone/>
            </a:pPr>
            <a:r>
              <a:rPr lang="en-US" dirty="0"/>
              <a:t>function </a:t>
            </a:r>
            <a:r>
              <a:rPr lang="en-US" dirty="0" err="1"/>
              <a:t>CreateObjectXMLHttp</a:t>
            </a:r>
            <a:r>
              <a:rPr lang="en-US" dirty="0"/>
              <a:t> () {</a:t>
            </a:r>
          </a:p>
          <a:p>
            <a:pPr marL="0" indent="0">
              <a:spcBef>
                <a:spcPts val="0"/>
              </a:spcBef>
              <a:buNone/>
            </a:pPr>
            <a:r>
              <a:rPr lang="en-US" dirty="0"/>
              <a:t>       </a:t>
            </a:r>
            <a:r>
              <a:rPr lang="en-US" dirty="0" err="1"/>
              <a:t>var</a:t>
            </a:r>
            <a:r>
              <a:rPr lang="en-US" dirty="0"/>
              <a:t> </a:t>
            </a:r>
            <a:r>
              <a:rPr lang="en-US" dirty="0" err="1"/>
              <a:t>xmlHttp</a:t>
            </a:r>
            <a:r>
              <a:rPr lang="en-US" dirty="0"/>
              <a:t>= null;</a:t>
            </a:r>
          </a:p>
          <a:p>
            <a:pPr marL="0" indent="0">
              <a:spcBef>
                <a:spcPts val="0"/>
              </a:spcBef>
              <a:buNone/>
            </a:pPr>
            <a:r>
              <a:rPr lang="en-US" dirty="0"/>
              <a:t>       if (</a:t>
            </a:r>
            <a:r>
              <a:rPr lang="en-US" dirty="0" err="1"/>
              <a:t>window.XMLHttpRequest</a:t>
            </a:r>
            <a:r>
              <a:rPr lang="en-US" dirty="0"/>
              <a:t>)</a:t>
            </a:r>
          </a:p>
          <a:p>
            <a:pPr marL="0" indent="0">
              <a:spcBef>
                <a:spcPts val="0"/>
              </a:spcBef>
              <a:buNone/>
            </a:pPr>
            <a:r>
              <a:rPr lang="en-US" dirty="0"/>
              <a:t>       {</a:t>
            </a:r>
          </a:p>
          <a:p>
            <a:pPr marL="0" indent="0">
              <a:spcBef>
                <a:spcPts val="0"/>
              </a:spcBef>
              <a:buNone/>
            </a:pPr>
            <a:r>
              <a:rPr lang="en-US" dirty="0"/>
              <a:t>           </a:t>
            </a:r>
            <a:r>
              <a:rPr lang="en-US" dirty="0" err="1"/>
              <a:t>xmlHttp</a:t>
            </a:r>
            <a:r>
              <a:rPr lang="en-US" dirty="0"/>
              <a:t>= new </a:t>
            </a:r>
            <a:r>
              <a:rPr lang="en-US" dirty="0" err="1"/>
              <a:t>XMLHttpRequest</a:t>
            </a:r>
            <a:r>
              <a:rPr lang="en-US" dirty="0"/>
              <a:t>();</a:t>
            </a:r>
          </a:p>
          <a:p>
            <a:pPr marL="0" indent="0">
              <a:spcBef>
                <a:spcPts val="0"/>
              </a:spcBef>
              <a:buNone/>
            </a:pPr>
            <a:r>
              <a:rPr lang="en-US" dirty="0"/>
              <a:t>       }</a:t>
            </a:r>
          </a:p>
          <a:p>
            <a:pPr marL="0" indent="0">
              <a:spcBef>
                <a:spcPts val="0"/>
              </a:spcBef>
              <a:buNone/>
            </a:pPr>
            <a:r>
              <a:rPr lang="en-US" dirty="0"/>
              <a:t>       else</a:t>
            </a:r>
          </a:p>
          <a:p>
            <a:pPr marL="0" indent="0">
              <a:spcBef>
                <a:spcPts val="0"/>
              </a:spcBef>
              <a:buNone/>
            </a:pPr>
            <a:r>
              <a:rPr lang="en-US" dirty="0"/>
              <a:t>       {</a:t>
            </a:r>
          </a:p>
          <a:p>
            <a:pPr marL="0" indent="0">
              <a:spcBef>
                <a:spcPts val="0"/>
              </a:spcBef>
              <a:buNone/>
            </a:pPr>
            <a:r>
              <a:rPr lang="en-US" dirty="0"/>
              <a:t>           </a:t>
            </a:r>
            <a:r>
              <a:rPr lang="en-US" dirty="0" err="1" smtClean="0"/>
              <a:t>xmlHttp</a:t>
            </a:r>
            <a:r>
              <a:rPr lang="en-US" dirty="0" smtClean="0"/>
              <a:t> = </a:t>
            </a:r>
            <a:r>
              <a:rPr lang="en-US" dirty="0"/>
              <a:t>new </a:t>
            </a:r>
            <a:r>
              <a:rPr lang="en-US" dirty="0" err="1"/>
              <a:t>ActiveXObject</a:t>
            </a:r>
            <a:r>
              <a:rPr lang="en-US" dirty="0"/>
              <a:t>("</a:t>
            </a:r>
            <a:r>
              <a:rPr lang="en-US" dirty="0" err="1"/>
              <a:t>Microsoft.XMLHTTP</a:t>
            </a:r>
            <a:r>
              <a:rPr lang="en-US" dirty="0"/>
              <a:t>");</a:t>
            </a:r>
          </a:p>
          <a:p>
            <a:pPr marL="0" indent="0">
              <a:spcBef>
                <a:spcPts val="0"/>
              </a:spcBef>
              <a:buNone/>
            </a:pPr>
            <a:r>
              <a:rPr lang="en-US" dirty="0"/>
              <a:t>       }</a:t>
            </a:r>
          </a:p>
          <a:p>
            <a:pPr marL="0" indent="0">
              <a:spcBef>
                <a:spcPts val="0"/>
              </a:spcBef>
              <a:buNone/>
            </a:pPr>
            <a:r>
              <a:rPr lang="en-US" dirty="0"/>
              <a:t>       return </a:t>
            </a:r>
            <a:r>
              <a:rPr lang="en-US" dirty="0" err="1"/>
              <a:t>xmlHttp</a:t>
            </a:r>
            <a:r>
              <a:rPr lang="en-US" dirty="0"/>
              <a:t>;</a:t>
            </a:r>
          </a:p>
          <a:p>
            <a:pPr marL="0" indent="0">
              <a:spcBef>
                <a:spcPts val="0"/>
              </a:spcBef>
              <a:buNone/>
            </a:pPr>
            <a:r>
              <a:rPr lang="en-US" dirty="0"/>
              <a:t>}</a:t>
            </a:r>
          </a:p>
        </p:txBody>
      </p:sp>
    </p:spTree>
    <p:extLst>
      <p:ext uri="{BB962C8B-B14F-4D97-AF65-F5344CB8AC3E}">
        <p14:creationId xmlns:p14="http://schemas.microsoft.com/office/powerpoint/2010/main" val="409065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kỷ</a:t>
            </a:r>
            <a:r>
              <a:rPr lang="en-US" dirty="0" smtClean="0"/>
              <a:t> </a:t>
            </a:r>
            <a:r>
              <a:rPr lang="en-US" dirty="0" err="1" smtClean="0"/>
              <a:t>thuật</a:t>
            </a:r>
            <a:r>
              <a:rPr lang="en-US" dirty="0" smtClean="0"/>
              <a:t> </a:t>
            </a:r>
            <a:r>
              <a:rPr lang="en-US" dirty="0" err="1" smtClean="0"/>
              <a:t>trong</a:t>
            </a:r>
            <a:r>
              <a:rPr lang="en-US" dirty="0" smtClean="0"/>
              <a:t> Ajax</a:t>
            </a:r>
            <a:endParaRPr lang="vi-VN" dirty="0"/>
          </a:p>
        </p:txBody>
      </p:sp>
      <p:sp>
        <p:nvSpPr>
          <p:cNvPr id="3" name="Content Placeholder 2"/>
          <p:cNvSpPr>
            <a:spLocks noGrp="1"/>
          </p:cNvSpPr>
          <p:nvPr>
            <p:ph idx="1"/>
          </p:nvPr>
        </p:nvSpPr>
        <p:spPr/>
        <p:txBody>
          <a:bodyPr>
            <a:normAutofit/>
          </a:bodyPr>
          <a:lstStyle/>
          <a:p>
            <a:pPr marL="0" indent="0">
              <a:buNone/>
            </a:pPr>
            <a:r>
              <a:rPr lang="en-US" b="1" dirty="0">
                <a:latin typeface="Arial (Body)"/>
              </a:rPr>
              <a:t>Request and </a:t>
            </a:r>
            <a:r>
              <a:rPr lang="en-US" b="1" dirty="0" err="1">
                <a:latin typeface="Arial (Body)"/>
              </a:rPr>
              <a:t>Reponsive</a:t>
            </a:r>
            <a:r>
              <a:rPr lang="en-US" b="1" dirty="0">
                <a:latin typeface="Arial (Body)"/>
              </a:rPr>
              <a:t> </a:t>
            </a:r>
            <a:r>
              <a:rPr lang="en-US" b="1" dirty="0" err="1">
                <a:latin typeface="Arial (Body)"/>
              </a:rPr>
              <a:t>trong</a:t>
            </a:r>
            <a:r>
              <a:rPr lang="en-US" b="1" dirty="0">
                <a:latin typeface="Arial (Body)"/>
              </a:rPr>
              <a:t> ajax</a:t>
            </a:r>
          </a:p>
          <a:p>
            <a:pPr marL="0" indent="0">
              <a:buNone/>
            </a:pPr>
            <a:r>
              <a:rPr lang="en-US" dirty="0" err="1"/>
              <a:t>Chúng</a:t>
            </a:r>
            <a:r>
              <a:rPr lang="en-US" dirty="0"/>
              <a:t> ta </a:t>
            </a:r>
            <a:r>
              <a:rPr lang="en-US" dirty="0" err="1"/>
              <a:t>thường</a:t>
            </a:r>
            <a:r>
              <a:rPr lang="en-US" dirty="0"/>
              <a:t> </a:t>
            </a:r>
            <a:r>
              <a:rPr lang="en-US" dirty="0" err="1"/>
              <a:t>sử</a:t>
            </a:r>
            <a:r>
              <a:rPr lang="en-US" dirty="0"/>
              <a:t> </a:t>
            </a:r>
            <a:r>
              <a:rPr lang="en-US" dirty="0" err="1"/>
              <a:t>dụng</a:t>
            </a:r>
            <a:r>
              <a:rPr lang="en-US" dirty="0"/>
              <a:t> method open(), send() </a:t>
            </a:r>
            <a:r>
              <a:rPr lang="en-US" dirty="0" err="1"/>
              <a:t>của</a:t>
            </a:r>
            <a:r>
              <a:rPr lang="en-US" dirty="0"/>
              <a:t> </a:t>
            </a:r>
            <a:r>
              <a:rPr lang="en-US" dirty="0" err="1"/>
              <a:t>đối</a:t>
            </a:r>
            <a:r>
              <a:rPr lang="en-US" dirty="0"/>
              <a:t> </a:t>
            </a:r>
            <a:r>
              <a:rPr lang="en-US" dirty="0" err="1"/>
              <a:t>tượng</a:t>
            </a:r>
            <a:r>
              <a:rPr lang="en-US" dirty="0"/>
              <a:t> </a:t>
            </a:r>
            <a:r>
              <a:rPr lang="en-US" dirty="0" err="1"/>
              <a:t>XMLHttpRequest</a:t>
            </a:r>
            <a:r>
              <a:rPr lang="en-US" dirty="0"/>
              <a:t>  </a:t>
            </a:r>
            <a:r>
              <a:rPr lang="en-US" dirty="0" err="1"/>
              <a:t>để</a:t>
            </a:r>
            <a:r>
              <a:rPr lang="en-US" dirty="0"/>
              <a:t> </a:t>
            </a:r>
            <a:r>
              <a:rPr lang="en-US" dirty="0" err="1"/>
              <a:t>gửi</a:t>
            </a:r>
            <a:r>
              <a:rPr lang="en-US" dirty="0"/>
              <a:t> 1 </a:t>
            </a:r>
            <a:r>
              <a:rPr lang="en-US" dirty="0" err="1"/>
              <a:t>một</a:t>
            </a:r>
            <a:r>
              <a:rPr lang="en-US" dirty="0"/>
              <a:t> </a:t>
            </a:r>
            <a:r>
              <a:rPr lang="en-US" dirty="0" err="1"/>
              <a:t>yêu</a:t>
            </a:r>
            <a:r>
              <a:rPr lang="en-US" dirty="0"/>
              <a:t> </a:t>
            </a:r>
            <a:r>
              <a:rPr lang="en-US" dirty="0" err="1"/>
              <a:t>cầu</a:t>
            </a:r>
            <a:r>
              <a:rPr lang="en-US" dirty="0"/>
              <a:t> </a:t>
            </a:r>
            <a:r>
              <a:rPr lang="en-US" dirty="0" err="1"/>
              <a:t>đến</a:t>
            </a:r>
            <a:r>
              <a:rPr lang="en-US" dirty="0"/>
              <a:t> server</a:t>
            </a:r>
          </a:p>
          <a:p>
            <a:pPr lvl="1"/>
            <a:r>
              <a:rPr lang="en-US" sz="2000" dirty="0"/>
              <a:t>open(</a:t>
            </a:r>
            <a:r>
              <a:rPr lang="en-US" sz="2000" i="1" dirty="0"/>
              <a:t>method, </a:t>
            </a:r>
            <a:r>
              <a:rPr lang="en-US" sz="2000" i="1" dirty="0" err="1"/>
              <a:t>url</a:t>
            </a:r>
            <a:r>
              <a:rPr lang="en-US" sz="2000" i="1" dirty="0"/>
              <a:t>, </a:t>
            </a:r>
            <a:r>
              <a:rPr lang="en-US" sz="2000" i="1" dirty="0" err="1"/>
              <a:t>async</a:t>
            </a:r>
            <a:r>
              <a:rPr lang="en-US" sz="2000" i="1" dirty="0"/>
              <a:t>): </a:t>
            </a:r>
            <a:r>
              <a:rPr lang="en-US" sz="2000" dirty="0" err="1"/>
              <a:t>thiết</a:t>
            </a:r>
            <a:r>
              <a:rPr lang="en-US" sz="2000" dirty="0"/>
              <a:t> </a:t>
            </a:r>
            <a:r>
              <a:rPr lang="en-US" sz="2000" dirty="0" err="1"/>
              <a:t>lập</a:t>
            </a:r>
            <a:r>
              <a:rPr lang="en-US" sz="2000" dirty="0"/>
              <a:t> </a:t>
            </a:r>
            <a:r>
              <a:rPr lang="en-US" sz="2000" dirty="0" err="1"/>
              <a:t>yêu</a:t>
            </a:r>
            <a:r>
              <a:rPr lang="en-US" sz="2000" dirty="0"/>
              <a:t> </a:t>
            </a:r>
            <a:r>
              <a:rPr lang="en-US" sz="2000" dirty="0" err="1"/>
              <a:t>cầu</a:t>
            </a:r>
            <a:r>
              <a:rPr lang="en-US" sz="2000" dirty="0"/>
              <a:t> </a:t>
            </a:r>
            <a:r>
              <a:rPr lang="en-US" sz="2000" dirty="0" err="1"/>
              <a:t>đến</a:t>
            </a:r>
            <a:r>
              <a:rPr lang="en-US" sz="2000" dirty="0"/>
              <a:t> server</a:t>
            </a:r>
          </a:p>
          <a:p>
            <a:pPr marL="274320" lvl="1" indent="0">
              <a:buNone/>
            </a:pPr>
            <a:r>
              <a:rPr lang="en-US" sz="2000" dirty="0"/>
              <a:t>	</a:t>
            </a:r>
            <a:r>
              <a:rPr lang="en-US" sz="2000" i="1" dirty="0"/>
              <a:t>method</a:t>
            </a:r>
            <a:r>
              <a:rPr lang="en-US" sz="2000" dirty="0"/>
              <a:t>: the type of request: GET or POST</a:t>
            </a:r>
            <a:br>
              <a:rPr lang="en-US" sz="2000" dirty="0"/>
            </a:br>
            <a:r>
              <a:rPr lang="en-US" sz="2000" dirty="0"/>
              <a:t>	</a:t>
            </a:r>
            <a:r>
              <a:rPr lang="en-US" sz="2000" i="1" dirty="0"/>
              <a:t>url</a:t>
            </a:r>
            <a:r>
              <a:rPr lang="en-US" sz="2000" dirty="0"/>
              <a:t>: the server (file) location</a:t>
            </a:r>
            <a:br>
              <a:rPr lang="en-US" sz="2000" dirty="0"/>
            </a:br>
            <a:r>
              <a:rPr lang="en-US" sz="2000" dirty="0"/>
              <a:t>	</a:t>
            </a:r>
            <a:r>
              <a:rPr lang="en-US" sz="2000" i="1" dirty="0" err="1"/>
              <a:t>async</a:t>
            </a:r>
            <a:r>
              <a:rPr lang="en-US" sz="2000" dirty="0"/>
              <a:t>: true (asynchronous) or false (</a:t>
            </a:r>
            <a:r>
              <a:rPr lang="en-US" sz="2000" dirty="0" smtClean="0"/>
              <a:t>synchronous)</a:t>
            </a:r>
            <a:endParaRPr lang="en-US" sz="2000" dirty="0"/>
          </a:p>
          <a:p>
            <a:pPr lvl="1"/>
            <a:r>
              <a:rPr lang="en-US" sz="2000" dirty="0"/>
              <a:t>send(): Sends the request to the server (used for GET).</a:t>
            </a:r>
          </a:p>
          <a:p>
            <a:pPr lvl="1"/>
            <a:r>
              <a:rPr lang="en-US" sz="2000" dirty="0"/>
              <a:t>send(string): Sends the request to the server (used for POST)</a:t>
            </a:r>
          </a:p>
          <a:p>
            <a:endParaRPr lang="vi-VN" b="1" dirty="0">
              <a:latin typeface="Arial (Body)"/>
            </a:endParaRPr>
          </a:p>
        </p:txBody>
      </p:sp>
    </p:spTree>
    <p:extLst>
      <p:ext uri="{BB962C8B-B14F-4D97-AF65-F5344CB8AC3E}">
        <p14:creationId xmlns:p14="http://schemas.microsoft.com/office/powerpoint/2010/main" val="209933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kỷ</a:t>
            </a:r>
            <a:r>
              <a:rPr lang="en-US" dirty="0" smtClean="0"/>
              <a:t> </a:t>
            </a:r>
            <a:r>
              <a:rPr lang="en-US" dirty="0" err="1" smtClean="0"/>
              <a:t>thuật</a:t>
            </a:r>
            <a:r>
              <a:rPr lang="en-US" dirty="0" smtClean="0"/>
              <a:t> </a:t>
            </a:r>
            <a:r>
              <a:rPr lang="en-US" dirty="0" err="1" smtClean="0"/>
              <a:t>trong</a:t>
            </a:r>
            <a:r>
              <a:rPr lang="en-US" dirty="0" smtClean="0"/>
              <a:t> Ajax</a:t>
            </a:r>
            <a:endParaRPr lang="vi-VN" dirty="0"/>
          </a:p>
        </p:txBody>
      </p:sp>
      <p:sp>
        <p:nvSpPr>
          <p:cNvPr id="3" name="Content Placeholder 2"/>
          <p:cNvSpPr>
            <a:spLocks noGrp="1"/>
          </p:cNvSpPr>
          <p:nvPr>
            <p:ph idx="1"/>
          </p:nvPr>
        </p:nvSpPr>
        <p:spPr/>
        <p:txBody>
          <a:bodyPr>
            <a:normAutofit/>
          </a:bodyPr>
          <a:lstStyle/>
          <a:p>
            <a:pPr marL="0" indent="0">
              <a:buNone/>
            </a:pPr>
            <a:r>
              <a:rPr lang="en-US" b="1" dirty="0">
                <a:latin typeface="Arial (Body)"/>
              </a:rPr>
              <a:t>Request and </a:t>
            </a:r>
            <a:r>
              <a:rPr lang="en-US" b="1" dirty="0" err="1">
                <a:latin typeface="Arial (Body)"/>
              </a:rPr>
              <a:t>Reponsive</a:t>
            </a:r>
            <a:r>
              <a:rPr lang="en-US" b="1" dirty="0">
                <a:latin typeface="Arial (Body)"/>
              </a:rPr>
              <a:t> </a:t>
            </a:r>
            <a:r>
              <a:rPr lang="en-US" b="1" dirty="0" err="1">
                <a:latin typeface="Arial (Body)"/>
              </a:rPr>
              <a:t>trong</a:t>
            </a:r>
            <a:r>
              <a:rPr lang="en-US" b="1" dirty="0">
                <a:latin typeface="Arial (Body)"/>
              </a:rPr>
              <a:t> ajax</a:t>
            </a:r>
          </a:p>
          <a:p>
            <a:r>
              <a:rPr lang="en-US" dirty="0"/>
              <a:t>GET</a:t>
            </a:r>
          </a:p>
          <a:p>
            <a:pPr marL="228600" lvl="1" indent="0">
              <a:buNone/>
            </a:pPr>
            <a:r>
              <a:rPr lang="en-US" sz="2000" dirty="0" err="1"/>
              <a:t>xmlHttp.open</a:t>
            </a:r>
            <a:r>
              <a:rPr lang="en-US" sz="2000" dirty="0"/>
              <a:t>(“GET”, “</a:t>
            </a:r>
            <a:r>
              <a:rPr lang="en-US" sz="2000" dirty="0" err="1"/>
              <a:t>Example?value</a:t>
            </a:r>
            <a:r>
              <a:rPr lang="en-US" sz="2000" dirty="0"/>
              <a:t>=” + value, true);</a:t>
            </a:r>
          </a:p>
          <a:p>
            <a:pPr marL="228600" lvl="1" indent="0">
              <a:buNone/>
            </a:pPr>
            <a:r>
              <a:rPr lang="en-US" sz="2000" dirty="0" err="1"/>
              <a:t>xmlHttp.send</a:t>
            </a:r>
            <a:r>
              <a:rPr lang="en-US" sz="2000" dirty="0"/>
              <a:t>();</a:t>
            </a:r>
          </a:p>
          <a:p>
            <a:r>
              <a:rPr lang="en-US" dirty="0"/>
              <a:t>POST</a:t>
            </a:r>
          </a:p>
          <a:p>
            <a:pPr marL="228600" lvl="1" indent="0">
              <a:buNone/>
            </a:pPr>
            <a:r>
              <a:rPr lang="en-US" sz="2000" dirty="0" err="1"/>
              <a:t>xmlHttp.open</a:t>
            </a:r>
            <a:r>
              <a:rPr lang="en-US" sz="2000" dirty="0"/>
              <a:t>(“POST”, “Example”, true);</a:t>
            </a:r>
          </a:p>
          <a:p>
            <a:pPr marL="228600" lvl="1" indent="0">
              <a:buNone/>
            </a:pPr>
            <a:r>
              <a:rPr lang="en-US" sz="2000" dirty="0" err="1"/>
              <a:t>xmlHttp.setRequestHeader</a:t>
            </a:r>
            <a:r>
              <a:rPr lang="en-US" sz="2000" dirty="0"/>
              <a:t>( “</a:t>
            </a:r>
            <a:r>
              <a:rPr lang="en-US" sz="2000" dirty="0" err="1"/>
              <a:t>Contrent</a:t>
            </a:r>
            <a:r>
              <a:rPr lang="en-US" sz="2000" dirty="0"/>
              <a:t>-type”, “application/x-www-from-</a:t>
            </a:r>
            <a:r>
              <a:rPr lang="en-US" sz="2000" dirty="0" err="1"/>
              <a:t>urlencoded</a:t>
            </a:r>
            <a:r>
              <a:rPr lang="en-US" sz="2000" dirty="0"/>
              <a:t>”);</a:t>
            </a:r>
          </a:p>
          <a:p>
            <a:pPr marL="228600" lvl="1" indent="0">
              <a:buNone/>
            </a:pPr>
            <a:r>
              <a:rPr lang="en-US" sz="2000" dirty="0" err="1"/>
              <a:t>xmlHttp.send</a:t>
            </a:r>
            <a:r>
              <a:rPr lang="en-US" sz="2000" dirty="0"/>
              <a:t>(“value=” + value</a:t>
            </a:r>
            <a:r>
              <a:rPr lang="en-US" sz="2000" dirty="0" smtClean="0"/>
              <a:t>);</a:t>
            </a:r>
            <a:endParaRPr lang="en-US" sz="2000" dirty="0"/>
          </a:p>
        </p:txBody>
      </p:sp>
    </p:spTree>
    <p:extLst>
      <p:ext uri="{BB962C8B-B14F-4D97-AF65-F5344CB8AC3E}">
        <p14:creationId xmlns:p14="http://schemas.microsoft.com/office/powerpoint/2010/main" val="340734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kỷ</a:t>
            </a:r>
            <a:r>
              <a:rPr lang="en-US" dirty="0" smtClean="0"/>
              <a:t> </a:t>
            </a:r>
            <a:r>
              <a:rPr lang="en-US" dirty="0" err="1" smtClean="0"/>
              <a:t>thuật</a:t>
            </a:r>
            <a:r>
              <a:rPr lang="en-US" dirty="0" smtClean="0"/>
              <a:t> </a:t>
            </a:r>
            <a:r>
              <a:rPr lang="en-US" dirty="0" err="1" smtClean="0"/>
              <a:t>trong</a:t>
            </a:r>
            <a:r>
              <a:rPr lang="en-US" dirty="0" smtClean="0"/>
              <a:t> Ajax</a:t>
            </a:r>
            <a:endParaRPr lang="vi-VN" dirty="0"/>
          </a:p>
        </p:txBody>
      </p:sp>
      <p:sp>
        <p:nvSpPr>
          <p:cNvPr id="3" name="Content Placeholder 2"/>
          <p:cNvSpPr>
            <a:spLocks noGrp="1"/>
          </p:cNvSpPr>
          <p:nvPr>
            <p:ph idx="1"/>
          </p:nvPr>
        </p:nvSpPr>
        <p:spPr/>
        <p:txBody>
          <a:bodyPr>
            <a:normAutofit/>
          </a:bodyPr>
          <a:lstStyle/>
          <a:p>
            <a:pPr marL="0" indent="0">
              <a:buNone/>
            </a:pPr>
            <a:r>
              <a:rPr lang="en-US" b="1" dirty="0" smtClean="0">
                <a:latin typeface="Arial (Body)"/>
              </a:rPr>
              <a:t>Request and </a:t>
            </a:r>
            <a:r>
              <a:rPr lang="en-US" b="1" dirty="0" err="1" smtClean="0">
                <a:latin typeface="Arial (Body)"/>
              </a:rPr>
              <a:t>Reponsive</a:t>
            </a:r>
            <a:r>
              <a:rPr lang="en-US" b="1" dirty="0" smtClean="0">
                <a:latin typeface="Arial (Body)"/>
              </a:rPr>
              <a:t> </a:t>
            </a:r>
            <a:r>
              <a:rPr lang="en-US" b="1" dirty="0" err="1" smtClean="0">
                <a:latin typeface="Arial (Body)"/>
              </a:rPr>
              <a:t>trong</a:t>
            </a:r>
            <a:r>
              <a:rPr lang="en-US" b="1" dirty="0" smtClean="0">
                <a:latin typeface="Arial (Body)"/>
              </a:rPr>
              <a:t> ajax</a:t>
            </a:r>
          </a:p>
          <a:p>
            <a:pPr marL="0" indent="0">
              <a:buNone/>
            </a:pPr>
            <a:r>
              <a:rPr lang="en-US" dirty="0"/>
              <a:t>GET or POST?</a:t>
            </a:r>
          </a:p>
          <a:p>
            <a:pPr marL="0" indent="0">
              <a:buNone/>
            </a:pPr>
            <a:r>
              <a:rPr lang="en-US" dirty="0"/>
              <a:t>GET is simpler and faster than POST, and can be used in most cases.</a:t>
            </a:r>
          </a:p>
          <a:p>
            <a:pPr marL="0" indent="0">
              <a:buNone/>
            </a:pPr>
            <a:r>
              <a:rPr lang="en-US" dirty="0"/>
              <a:t>However, always use POST requests when:</a:t>
            </a:r>
          </a:p>
          <a:p>
            <a:r>
              <a:rPr lang="en-US" dirty="0"/>
              <a:t>A cached file is not an option (update a file or database on the server).</a:t>
            </a:r>
          </a:p>
          <a:p>
            <a:r>
              <a:rPr lang="en-US" dirty="0"/>
              <a:t>Sending a large amount of data to the server (POST has no size limitations).</a:t>
            </a:r>
          </a:p>
          <a:p>
            <a:r>
              <a:rPr lang="en-US" dirty="0"/>
              <a:t>Sending user input (which can contain unknown characters), POST is more robust and secure than GET</a:t>
            </a:r>
            <a:r>
              <a:rPr lang="en-US" dirty="0" smtClean="0"/>
              <a:t>.</a:t>
            </a:r>
            <a:endParaRPr lang="en-US" dirty="0"/>
          </a:p>
        </p:txBody>
      </p:sp>
    </p:spTree>
    <p:extLst>
      <p:ext uri="{BB962C8B-B14F-4D97-AF65-F5344CB8AC3E}">
        <p14:creationId xmlns:p14="http://schemas.microsoft.com/office/powerpoint/2010/main" val="19438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kỷ</a:t>
            </a:r>
            <a:r>
              <a:rPr lang="en-US" dirty="0" smtClean="0"/>
              <a:t> </a:t>
            </a:r>
            <a:r>
              <a:rPr lang="en-US" dirty="0" err="1" smtClean="0"/>
              <a:t>thuật</a:t>
            </a:r>
            <a:r>
              <a:rPr lang="en-US" dirty="0" smtClean="0"/>
              <a:t> </a:t>
            </a:r>
            <a:r>
              <a:rPr lang="en-US" dirty="0" err="1" smtClean="0"/>
              <a:t>trong</a:t>
            </a:r>
            <a:r>
              <a:rPr lang="en-US" dirty="0" smtClean="0"/>
              <a:t> Ajax</a:t>
            </a:r>
            <a:endParaRPr lang="vi-VN" dirty="0"/>
          </a:p>
        </p:txBody>
      </p:sp>
      <p:sp>
        <p:nvSpPr>
          <p:cNvPr id="3" name="Content Placeholder 2"/>
          <p:cNvSpPr>
            <a:spLocks noGrp="1"/>
          </p:cNvSpPr>
          <p:nvPr>
            <p:ph idx="1"/>
          </p:nvPr>
        </p:nvSpPr>
        <p:spPr/>
        <p:txBody>
          <a:bodyPr>
            <a:normAutofit/>
          </a:bodyPr>
          <a:lstStyle/>
          <a:p>
            <a:pPr marL="0" indent="0">
              <a:buNone/>
            </a:pPr>
            <a:r>
              <a:rPr lang="en-US" b="1" dirty="0" smtClean="0">
                <a:latin typeface="Arial (Body)"/>
              </a:rPr>
              <a:t>Request and </a:t>
            </a:r>
            <a:r>
              <a:rPr lang="en-US" b="1" dirty="0" err="1" smtClean="0">
                <a:latin typeface="Arial (Body)"/>
              </a:rPr>
              <a:t>Reponsive</a:t>
            </a:r>
            <a:r>
              <a:rPr lang="en-US" b="1" dirty="0" smtClean="0">
                <a:latin typeface="Arial (Body)"/>
              </a:rPr>
              <a:t> </a:t>
            </a:r>
            <a:r>
              <a:rPr lang="en-US" b="1" dirty="0" err="1" smtClean="0">
                <a:latin typeface="Arial (Body)"/>
              </a:rPr>
              <a:t>trong</a:t>
            </a:r>
            <a:r>
              <a:rPr lang="en-US" b="1" dirty="0" smtClean="0">
                <a:latin typeface="Arial (Body)"/>
              </a:rPr>
              <a:t> ajax</a:t>
            </a:r>
          </a:p>
          <a:p>
            <a:pPr marL="0" indent="0">
              <a:buNone/>
            </a:pPr>
            <a:r>
              <a:rPr lang="en-US" dirty="0" err="1"/>
              <a:t>Để</a:t>
            </a:r>
            <a:r>
              <a:rPr lang="en-US" dirty="0"/>
              <a:t> </a:t>
            </a:r>
            <a:r>
              <a:rPr lang="en-US" dirty="0" err="1"/>
              <a:t>nhận</a:t>
            </a:r>
            <a:r>
              <a:rPr lang="en-US" dirty="0"/>
              <a:t> </a:t>
            </a:r>
            <a:r>
              <a:rPr lang="en-US" dirty="0" err="1"/>
              <a:t>phản</a:t>
            </a:r>
            <a:r>
              <a:rPr lang="en-US" dirty="0"/>
              <a:t> </a:t>
            </a:r>
            <a:r>
              <a:rPr lang="en-US" dirty="0" err="1"/>
              <a:t>rồi</a:t>
            </a:r>
            <a:r>
              <a:rPr lang="en-US" dirty="0"/>
              <a:t> </a:t>
            </a:r>
            <a:r>
              <a:rPr lang="en-US" dirty="0" err="1"/>
              <a:t>từ</a:t>
            </a:r>
            <a:r>
              <a:rPr lang="en-US" dirty="0"/>
              <a:t> server, ta </a:t>
            </a:r>
            <a:r>
              <a:rPr lang="en-US" dirty="0" err="1"/>
              <a:t>sử</a:t>
            </a:r>
            <a:r>
              <a:rPr lang="en-US" dirty="0"/>
              <a:t> </a:t>
            </a:r>
            <a:r>
              <a:rPr lang="en-US" dirty="0" err="1"/>
              <a:t>dụng</a:t>
            </a:r>
            <a:r>
              <a:rPr lang="en-US" dirty="0"/>
              <a:t> </a:t>
            </a:r>
            <a:r>
              <a:rPr lang="en-US" dirty="0" err="1"/>
              <a:t>responseText</a:t>
            </a:r>
            <a:r>
              <a:rPr lang="en-US" dirty="0"/>
              <a:t> or </a:t>
            </a:r>
            <a:r>
              <a:rPr lang="en-US" dirty="0" err="1"/>
              <a:t>responseXML</a:t>
            </a:r>
            <a:r>
              <a:rPr lang="en-US" dirty="0"/>
              <a:t>. </a:t>
            </a:r>
            <a:r>
              <a:rPr lang="en-US" dirty="0" err="1"/>
              <a:t>Đây</a:t>
            </a:r>
            <a:r>
              <a:rPr lang="en-US" dirty="0"/>
              <a:t> </a:t>
            </a:r>
            <a:r>
              <a:rPr lang="en-US" dirty="0" err="1"/>
              <a:t>là</a:t>
            </a:r>
            <a:r>
              <a:rPr lang="en-US" dirty="0"/>
              <a:t> 2 </a:t>
            </a:r>
            <a:r>
              <a:rPr lang="en-US" dirty="0" err="1"/>
              <a:t>thuộc</a:t>
            </a:r>
            <a:r>
              <a:rPr lang="en-US" dirty="0"/>
              <a:t> </a:t>
            </a:r>
            <a:r>
              <a:rPr lang="en-US" dirty="0" err="1"/>
              <a:t>tính</a:t>
            </a:r>
            <a:r>
              <a:rPr lang="en-US" dirty="0"/>
              <a:t> </a:t>
            </a:r>
            <a:r>
              <a:rPr lang="en-US" dirty="0" err="1"/>
              <a:t>của</a:t>
            </a:r>
            <a:r>
              <a:rPr lang="en-US" dirty="0"/>
              <a:t> </a:t>
            </a:r>
            <a:r>
              <a:rPr lang="en-US" dirty="0" err="1"/>
              <a:t>đối</a:t>
            </a:r>
            <a:r>
              <a:rPr lang="en-US" dirty="0"/>
              <a:t> </a:t>
            </a:r>
            <a:r>
              <a:rPr lang="en-US" dirty="0" err="1"/>
              <a:t>tượng</a:t>
            </a:r>
            <a:r>
              <a:rPr lang="en-US" dirty="0"/>
              <a:t> </a:t>
            </a:r>
            <a:r>
              <a:rPr lang="en-US" dirty="0" err="1"/>
              <a:t>XMLHttpRequest</a:t>
            </a:r>
            <a:r>
              <a:rPr lang="en-US" dirty="0"/>
              <a:t>:</a:t>
            </a:r>
          </a:p>
          <a:p>
            <a:r>
              <a:rPr lang="en-US" dirty="0" err="1"/>
              <a:t>responseText</a:t>
            </a:r>
            <a:r>
              <a:rPr lang="en-US" dirty="0"/>
              <a:t>: </a:t>
            </a:r>
            <a:r>
              <a:rPr lang="en-US" dirty="0" err="1"/>
              <a:t>nhận</a:t>
            </a:r>
            <a:r>
              <a:rPr lang="en-US" dirty="0"/>
              <a:t> response data </a:t>
            </a:r>
            <a:r>
              <a:rPr lang="en-US" dirty="0" err="1"/>
              <a:t>là</a:t>
            </a:r>
            <a:r>
              <a:rPr lang="en-US" dirty="0"/>
              <a:t> </a:t>
            </a:r>
            <a:r>
              <a:rPr lang="en-US" dirty="0" err="1"/>
              <a:t>một</a:t>
            </a:r>
            <a:r>
              <a:rPr lang="en-US" dirty="0"/>
              <a:t> </a:t>
            </a:r>
            <a:r>
              <a:rPr lang="en-US" dirty="0" err="1"/>
              <a:t>chuổi</a:t>
            </a:r>
            <a:r>
              <a:rPr lang="en-US" dirty="0"/>
              <a:t>.</a:t>
            </a:r>
          </a:p>
          <a:p>
            <a:r>
              <a:rPr lang="en-US" dirty="0" err="1"/>
              <a:t>responseXML</a:t>
            </a:r>
            <a:r>
              <a:rPr lang="en-US" dirty="0"/>
              <a:t>: </a:t>
            </a:r>
            <a:r>
              <a:rPr lang="en-US" dirty="0" err="1"/>
              <a:t>nhận</a:t>
            </a:r>
            <a:r>
              <a:rPr lang="en-US" dirty="0"/>
              <a:t> response data </a:t>
            </a:r>
            <a:r>
              <a:rPr lang="en-US" dirty="0" err="1"/>
              <a:t>là</a:t>
            </a:r>
            <a:r>
              <a:rPr lang="en-US" dirty="0"/>
              <a:t> </a:t>
            </a:r>
            <a:r>
              <a:rPr lang="en-US" dirty="0" err="1"/>
              <a:t>một</a:t>
            </a:r>
            <a:r>
              <a:rPr lang="en-US" dirty="0"/>
              <a:t> </a:t>
            </a:r>
            <a:r>
              <a:rPr lang="en-US" dirty="0" err="1"/>
              <a:t>kiểu</a:t>
            </a:r>
            <a:r>
              <a:rPr lang="en-US" dirty="0"/>
              <a:t> </a:t>
            </a:r>
            <a:r>
              <a:rPr lang="en-US" dirty="0" err="1"/>
              <a:t>dữ</a:t>
            </a:r>
            <a:r>
              <a:rPr lang="en-US" dirty="0"/>
              <a:t> </a:t>
            </a:r>
            <a:r>
              <a:rPr lang="en-US" dirty="0" err="1"/>
              <a:t>liệu</a:t>
            </a:r>
            <a:r>
              <a:rPr lang="en-US" dirty="0"/>
              <a:t> XML, XML Data </a:t>
            </a:r>
            <a:r>
              <a:rPr lang="en-US" dirty="0" err="1"/>
              <a:t>có</a:t>
            </a:r>
            <a:r>
              <a:rPr lang="en-US" dirty="0"/>
              <a:t> </a:t>
            </a:r>
            <a:r>
              <a:rPr lang="en-US" dirty="0" err="1"/>
              <a:t>thể</a:t>
            </a:r>
            <a:r>
              <a:rPr lang="en-US" dirty="0"/>
              <a:t> </a:t>
            </a:r>
            <a:r>
              <a:rPr lang="en-US" dirty="0" err="1"/>
              <a:t>sử</a:t>
            </a:r>
            <a:r>
              <a:rPr lang="en-US" dirty="0"/>
              <a:t> </a:t>
            </a:r>
            <a:r>
              <a:rPr lang="en-US" dirty="0" err="1"/>
              <a:t>lý</a:t>
            </a:r>
            <a:r>
              <a:rPr lang="en-US" dirty="0"/>
              <a:t> </a:t>
            </a:r>
            <a:r>
              <a:rPr lang="en-US" dirty="0" err="1"/>
              <a:t>bằng</a:t>
            </a:r>
            <a:r>
              <a:rPr lang="en-US" dirty="0"/>
              <a:t> DOM</a:t>
            </a:r>
            <a:r>
              <a:rPr lang="en-US" dirty="0" smtClean="0"/>
              <a:t>.</a:t>
            </a:r>
            <a:endParaRPr lang="en-US" dirty="0"/>
          </a:p>
        </p:txBody>
      </p:sp>
    </p:spTree>
    <p:extLst>
      <p:ext uri="{BB962C8B-B14F-4D97-AF65-F5344CB8AC3E}">
        <p14:creationId xmlns:p14="http://schemas.microsoft.com/office/powerpoint/2010/main" val="31593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3"/>
            </a:pPr>
            <a:r>
              <a:rPr lang="en-US" dirty="0" err="1" smtClean="0"/>
              <a:t>Các</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kỷ</a:t>
            </a:r>
            <a:r>
              <a:rPr lang="en-US" dirty="0" smtClean="0"/>
              <a:t> </a:t>
            </a:r>
            <a:r>
              <a:rPr lang="en-US" dirty="0" err="1" smtClean="0"/>
              <a:t>thuật</a:t>
            </a:r>
            <a:r>
              <a:rPr lang="en-US" dirty="0" smtClean="0"/>
              <a:t>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Ajax</a:t>
            </a:r>
          </a:p>
          <a:p>
            <a:pPr marL="685800" lvl="1" indent="-457200"/>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công</a:t>
            </a:r>
            <a:r>
              <a:rPr lang="en-US" dirty="0" smtClean="0"/>
              <a:t> </a:t>
            </a:r>
            <a:r>
              <a:rPr lang="en-US" dirty="0" err="1" smtClean="0"/>
              <a:t>nghệ</a:t>
            </a:r>
            <a:r>
              <a:rPr lang="en-US" dirty="0" smtClean="0"/>
              <a:t>.</a:t>
            </a:r>
          </a:p>
          <a:p>
            <a:pPr marL="685800" lvl="1" indent="-457200"/>
            <a:r>
              <a:rPr lang="en-US" dirty="0" err="1" smtClean="0"/>
              <a:t>Đối</a:t>
            </a:r>
            <a:r>
              <a:rPr lang="en-US" dirty="0" smtClean="0"/>
              <a:t> </a:t>
            </a:r>
            <a:r>
              <a:rPr lang="en-US" dirty="0" err="1" smtClean="0"/>
              <a:t>tượng</a:t>
            </a:r>
            <a:r>
              <a:rPr lang="en-US" dirty="0"/>
              <a:t> “</a:t>
            </a:r>
            <a:r>
              <a:rPr lang="en-US" dirty="0" err="1" smtClean="0"/>
              <a:t>XmlhttpRequest</a:t>
            </a:r>
            <a:r>
              <a:rPr lang="en-US" dirty="0" smtClean="0"/>
              <a:t>”.</a:t>
            </a:r>
          </a:p>
          <a:p>
            <a:pPr marL="685800" lvl="1" indent="-457200"/>
            <a:r>
              <a:rPr lang="en-US" dirty="0" smtClean="0"/>
              <a:t>Request and </a:t>
            </a:r>
            <a:r>
              <a:rPr lang="en-US" dirty="0" err="1" smtClean="0"/>
              <a:t>Reponsive</a:t>
            </a:r>
            <a:r>
              <a:rPr lang="en-US" dirty="0" smtClean="0"/>
              <a:t> </a:t>
            </a:r>
            <a:r>
              <a:rPr lang="en-US" dirty="0" err="1" smtClean="0"/>
              <a:t>trong</a:t>
            </a:r>
            <a:r>
              <a:rPr lang="en-US" dirty="0" smtClean="0"/>
              <a:t> ajax</a:t>
            </a:r>
          </a:p>
          <a:p>
            <a:pPr marL="685800" lvl="1" indent="-457200"/>
            <a:r>
              <a:rPr lang="en-US" dirty="0" smtClean="0"/>
              <a:t>Security Ajax</a:t>
            </a:r>
          </a:p>
          <a:p>
            <a:pPr marL="685800" lvl="1" indent="-457200"/>
            <a:r>
              <a:rPr lang="en-US" dirty="0" smtClean="0"/>
              <a:t>Ajax in jQuery</a:t>
            </a:r>
          </a:p>
          <a:p>
            <a:pPr marL="342900" indent="-342900">
              <a:buFont typeface="+mj-lt"/>
              <a:buAutoNum type="arabicPeriod" startAt="3"/>
            </a:pPr>
            <a:r>
              <a:rPr lang="en-US" dirty="0" err="1" smtClean="0"/>
              <a:t>Ví</a:t>
            </a:r>
            <a:r>
              <a:rPr lang="en-US" dirty="0" smtClean="0"/>
              <a:t> </a:t>
            </a:r>
            <a:r>
              <a:rPr lang="en-US" dirty="0" err="1" smtClean="0"/>
              <a:t>dụ</a:t>
            </a:r>
            <a:r>
              <a:rPr lang="en-US" dirty="0" smtClean="0"/>
              <a:t> - </a:t>
            </a:r>
            <a:r>
              <a:rPr lang="en-US" dirty="0" err="1" smtClean="0"/>
              <a:t>Cài</a:t>
            </a:r>
            <a:r>
              <a:rPr lang="en-US" dirty="0" smtClean="0"/>
              <a:t> </a:t>
            </a:r>
            <a:r>
              <a:rPr lang="en-US" dirty="0" err="1" smtClean="0"/>
              <a:t>đặt</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endParaRPr lang="en-US" dirty="0" smtClean="0"/>
          </a:p>
          <a:p>
            <a:pPr marL="685800" lvl="1" indent="-457200"/>
            <a:endParaRPr lang="en-US" dirty="0"/>
          </a:p>
          <a:p>
            <a:pPr marL="685800" lvl="1" indent="-457200"/>
            <a:endParaRPr lang="en-US" dirty="0"/>
          </a:p>
        </p:txBody>
      </p:sp>
    </p:spTree>
    <p:extLst>
      <p:ext uri="{BB962C8B-B14F-4D97-AF65-F5344CB8AC3E}">
        <p14:creationId xmlns:p14="http://schemas.microsoft.com/office/powerpoint/2010/main" val="338335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kỷ</a:t>
            </a:r>
            <a:r>
              <a:rPr lang="en-US" dirty="0" smtClean="0"/>
              <a:t> </a:t>
            </a:r>
            <a:r>
              <a:rPr lang="en-US" dirty="0" err="1" smtClean="0"/>
              <a:t>thuật</a:t>
            </a:r>
            <a:r>
              <a:rPr lang="en-US" dirty="0" smtClean="0"/>
              <a:t> </a:t>
            </a:r>
            <a:r>
              <a:rPr lang="en-US" dirty="0" err="1" smtClean="0"/>
              <a:t>trong</a:t>
            </a:r>
            <a:r>
              <a:rPr lang="en-US" dirty="0" smtClean="0"/>
              <a:t> Ajax</a:t>
            </a:r>
            <a:endParaRPr lang="vi-VN" dirty="0"/>
          </a:p>
        </p:txBody>
      </p:sp>
      <p:sp>
        <p:nvSpPr>
          <p:cNvPr id="3" name="Content Placeholder 2"/>
          <p:cNvSpPr>
            <a:spLocks noGrp="1"/>
          </p:cNvSpPr>
          <p:nvPr>
            <p:ph idx="1"/>
          </p:nvPr>
        </p:nvSpPr>
        <p:spPr/>
        <p:txBody>
          <a:bodyPr>
            <a:normAutofit/>
          </a:bodyPr>
          <a:lstStyle/>
          <a:p>
            <a:pPr marL="0" indent="0">
              <a:buNone/>
            </a:pPr>
            <a:r>
              <a:rPr lang="en-US" b="1" dirty="0">
                <a:latin typeface="Arial (Body)"/>
              </a:rPr>
              <a:t>Security </a:t>
            </a:r>
            <a:r>
              <a:rPr lang="en-US" b="1" dirty="0" smtClean="0">
                <a:latin typeface="Arial (Body)"/>
              </a:rPr>
              <a:t>Ajax: </a:t>
            </a:r>
            <a:r>
              <a:rPr lang="en-US" b="1" dirty="0" err="1" smtClean="0">
                <a:latin typeface="Arial (Body)"/>
              </a:rPr>
              <a:t>Các</a:t>
            </a:r>
            <a:r>
              <a:rPr lang="en-US" b="1" dirty="0" smtClean="0">
                <a:latin typeface="Arial (Body)"/>
              </a:rPr>
              <a:t> </a:t>
            </a:r>
            <a:r>
              <a:rPr lang="en-US" b="1" dirty="0" err="1" smtClean="0">
                <a:latin typeface="Arial (Body)"/>
              </a:rPr>
              <a:t>vấn</a:t>
            </a:r>
            <a:r>
              <a:rPr lang="en-US" b="1" dirty="0" smtClean="0">
                <a:latin typeface="Arial (Body)"/>
              </a:rPr>
              <a:t> </a:t>
            </a:r>
            <a:r>
              <a:rPr lang="en-US" b="1" dirty="0" err="1" smtClean="0">
                <a:latin typeface="Arial (Body)"/>
              </a:rPr>
              <a:t>đề</a:t>
            </a:r>
            <a:r>
              <a:rPr lang="en-US" b="1" dirty="0" smtClean="0">
                <a:latin typeface="Arial (Body)"/>
              </a:rPr>
              <a:t> </a:t>
            </a:r>
            <a:r>
              <a:rPr lang="en-US" b="1" dirty="0" err="1" smtClean="0">
                <a:latin typeface="Arial (Body)"/>
              </a:rPr>
              <a:t>gặp</a:t>
            </a:r>
            <a:r>
              <a:rPr lang="en-US" b="1" dirty="0" smtClean="0">
                <a:latin typeface="Arial (Body)"/>
              </a:rPr>
              <a:t> </a:t>
            </a:r>
            <a:r>
              <a:rPr lang="en-US" b="1" dirty="0" err="1" smtClean="0">
                <a:latin typeface="Arial (Body)"/>
              </a:rPr>
              <a:t>phải</a:t>
            </a:r>
            <a:endParaRPr lang="vi-VN" b="1" dirty="0">
              <a:latin typeface="Arial (Body)"/>
            </a:endParaRPr>
          </a:p>
          <a:p>
            <a:pPr marL="0" indent="0">
              <a:buNone/>
            </a:pPr>
            <a:r>
              <a:rPr lang="vi-VN" b="1" dirty="0" smtClean="0">
                <a:latin typeface="Arial (Body)"/>
              </a:rPr>
              <a:t>	</a:t>
            </a:r>
            <a:r>
              <a:rPr lang="vi-VN" dirty="0" smtClean="0">
                <a:latin typeface="Arial (Body)"/>
              </a:rPr>
              <a:t>Trong khi AJAX có thể tăng khả năng sử dụng ứng dụng Web với các ưu điểm, nó cũng đồng thời tạo ra nhiều vấn đề về bảo mật ở cả hai phía máy khách (client) và máy chủ (server): </a:t>
            </a:r>
          </a:p>
          <a:p>
            <a:r>
              <a:rPr lang="vi-VN" dirty="0" smtClean="0">
                <a:latin typeface="Arial (Body)"/>
              </a:rPr>
              <a:t>Tạo nên một diện tấn công lớn hơn trước với nhiều dữ liệu vào (input) cần bảo vệ</a:t>
            </a:r>
          </a:p>
          <a:p>
            <a:r>
              <a:rPr lang="vi-VN" dirty="0" smtClean="0">
                <a:latin typeface="Arial (Body)"/>
              </a:rPr>
              <a:t>Phơi bày những chức năng ở bên trong của ứng dụng Web</a:t>
            </a:r>
          </a:p>
          <a:p>
            <a:r>
              <a:rPr lang="vi-VN" dirty="0" smtClean="0">
                <a:latin typeface="Arial (Body)"/>
              </a:rPr>
              <a:t>Cho phép các kịch bản (script) phía máy khách truy xuất đến tài nguyên của bên thứ ba. Điều này rất nguy hiểm nếu như không xây dựng một cơ chế bảo mật tốt.</a:t>
            </a:r>
          </a:p>
          <a:p>
            <a:endParaRPr lang="en-US" dirty="0">
              <a:latin typeface="Arial (Body)"/>
            </a:endParaRPr>
          </a:p>
        </p:txBody>
      </p:sp>
    </p:spTree>
    <p:extLst>
      <p:ext uri="{BB962C8B-B14F-4D97-AF65-F5344CB8AC3E}">
        <p14:creationId xmlns:p14="http://schemas.microsoft.com/office/powerpoint/2010/main" val="238209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kỷ</a:t>
            </a:r>
            <a:r>
              <a:rPr lang="en-US" dirty="0" smtClean="0"/>
              <a:t> </a:t>
            </a:r>
            <a:r>
              <a:rPr lang="en-US" dirty="0" err="1" smtClean="0"/>
              <a:t>thuật</a:t>
            </a:r>
            <a:r>
              <a:rPr lang="en-US" dirty="0" smtClean="0"/>
              <a:t> </a:t>
            </a:r>
            <a:r>
              <a:rPr lang="en-US" dirty="0" err="1" smtClean="0"/>
              <a:t>trong</a:t>
            </a:r>
            <a:r>
              <a:rPr lang="en-US" dirty="0" smtClean="0"/>
              <a:t> Ajax</a:t>
            </a:r>
            <a:endParaRPr lang="vi-VN" dirty="0"/>
          </a:p>
        </p:txBody>
      </p:sp>
      <p:sp>
        <p:nvSpPr>
          <p:cNvPr id="3" name="Content Placeholder 2"/>
          <p:cNvSpPr>
            <a:spLocks noGrp="1"/>
          </p:cNvSpPr>
          <p:nvPr>
            <p:ph idx="1"/>
          </p:nvPr>
        </p:nvSpPr>
        <p:spPr/>
        <p:txBody>
          <a:bodyPr>
            <a:normAutofit/>
          </a:bodyPr>
          <a:lstStyle/>
          <a:p>
            <a:pPr marL="0" indent="0">
              <a:buNone/>
            </a:pPr>
            <a:r>
              <a:rPr lang="en-US" b="1" dirty="0" smtClean="0">
                <a:latin typeface="Arial (Body)"/>
              </a:rPr>
              <a:t>Security Ajax: </a:t>
            </a:r>
            <a:r>
              <a:rPr lang="en-US" b="1" dirty="0" err="1" smtClean="0">
                <a:latin typeface="Arial (Body)"/>
              </a:rPr>
              <a:t>Chú</a:t>
            </a:r>
            <a:r>
              <a:rPr lang="en-US" b="1" dirty="0" smtClean="0">
                <a:latin typeface="Arial (Body)"/>
              </a:rPr>
              <a:t> ý</a:t>
            </a:r>
            <a:endParaRPr lang="vi-VN" b="1" dirty="0" smtClean="0">
              <a:latin typeface="Arial (Body)"/>
            </a:endParaRPr>
          </a:p>
          <a:p>
            <a:r>
              <a:rPr lang="vi-VN" dirty="0">
                <a:latin typeface="Arial (Body)"/>
              </a:rPr>
              <a:t>Loại input nào được cho phép bởi ứng dụng</a:t>
            </a:r>
          </a:p>
          <a:p>
            <a:r>
              <a:rPr lang="vi-VN" dirty="0">
                <a:latin typeface="Arial (Body)"/>
              </a:rPr>
              <a:t>Đảm bảo rằng tất cả các input được kiểm tra trước khi thực hiện các tiến trình</a:t>
            </a:r>
          </a:p>
          <a:p>
            <a:r>
              <a:rPr lang="vi-VN" dirty="0" smtClean="0">
                <a:latin typeface="Arial (Body)"/>
              </a:rPr>
              <a:t>Bổ </a:t>
            </a:r>
            <a:r>
              <a:rPr lang="vi-VN" dirty="0">
                <a:latin typeface="Arial (Body)"/>
              </a:rPr>
              <a:t>sung giao thức </a:t>
            </a:r>
            <a:r>
              <a:rPr lang="vi-VN" dirty="0" smtClean="0">
                <a:latin typeface="Arial (Body)"/>
              </a:rPr>
              <a:t>SSL(giao thức bảo mật) </a:t>
            </a:r>
            <a:r>
              <a:rPr lang="vi-VN" dirty="0">
                <a:latin typeface="Arial (Body)"/>
              </a:rPr>
              <a:t>cho ứng dụng Web</a:t>
            </a:r>
          </a:p>
          <a:p>
            <a:r>
              <a:rPr lang="vi-VN" dirty="0">
                <a:latin typeface="Arial (Body)"/>
              </a:rPr>
              <a:t>Nếu là ứng dụng AJAX, giảm thiểu các chương trình logic bị phơi bày</a:t>
            </a:r>
          </a:p>
          <a:p>
            <a:endParaRPr lang="en-US" dirty="0">
              <a:latin typeface="Arial (Body)"/>
            </a:endParaRPr>
          </a:p>
        </p:txBody>
      </p:sp>
    </p:spTree>
    <p:extLst>
      <p:ext uri="{BB962C8B-B14F-4D97-AF65-F5344CB8AC3E}">
        <p14:creationId xmlns:p14="http://schemas.microsoft.com/office/powerpoint/2010/main" val="327945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 AJAX in jQuery</a:t>
            </a:r>
            <a:endParaRPr lang="vi-VN" dirty="0"/>
          </a:p>
        </p:txBody>
      </p:sp>
      <p:sp>
        <p:nvSpPr>
          <p:cNvPr id="3" name="Content Placeholder 2"/>
          <p:cNvSpPr>
            <a:spLocks noGrp="1"/>
          </p:cNvSpPr>
          <p:nvPr>
            <p:ph idx="1"/>
          </p:nvPr>
        </p:nvSpPr>
        <p:spPr/>
        <p:txBody>
          <a:bodyPr/>
          <a:lstStyle/>
          <a:p>
            <a:r>
              <a:rPr lang="vi-VN" dirty="0" smtClean="0"/>
              <a:t>Method jQuery.get()</a:t>
            </a:r>
          </a:p>
          <a:p>
            <a:pPr marL="0" indent="0">
              <a:buNone/>
            </a:pPr>
            <a:r>
              <a:rPr lang="en-US" dirty="0" smtClean="0"/>
              <a:t>	</a:t>
            </a:r>
            <a:r>
              <a:rPr lang="en-US" dirty="0" err="1" smtClean="0"/>
              <a:t>jQuery.get</a:t>
            </a:r>
            <a:r>
              <a:rPr lang="en-US" dirty="0"/>
              <a:t>( </a:t>
            </a:r>
            <a:r>
              <a:rPr lang="en-US" dirty="0" err="1"/>
              <a:t>url</a:t>
            </a:r>
            <a:r>
              <a:rPr lang="en-US" dirty="0"/>
              <a:t> [, data ] [, success ] [, </a:t>
            </a:r>
            <a:r>
              <a:rPr lang="en-US" dirty="0" err="1"/>
              <a:t>dataType</a:t>
            </a:r>
            <a:r>
              <a:rPr lang="en-US" dirty="0"/>
              <a:t> ] )</a:t>
            </a:r>
            <a:endParaRPr lang="vi-VN" dirty="0" smtClean="0"/>
          </a:p>
          <a:p>
            <a:r>
              <a:rPr lang="vi-VN" dirty="0" smtClean="0"/>
              <a:t>Method jQuery.post()</a:t>
            </a:r>
          </a:p>
          <a:p>
            <a:pPr marL="0" indent="0">
              <a:buNone/>
            </a:pPr>
            <a:r>
              <a:rPr lang="vi-VN" dirty="0" smtClean="0"/>
              <a:t>	</a:t>
            </a:r>
            <a:r>
              <a:rPr lang="en-US" dirty="0" err="1"/>
              <a:t>jQuery.post</a:t>
            </a:r>
            <a:r>
              <a:rPr lang="en-US" dirty="0"/>
              <a:t>( </a:t>
            </a:r>
            <a:r>
              <a:rPr lang="en-US" dirty="0" err="1"/>
              <a:t>url</a:t>
            </a:r>
            <a:r>
              <a:rPr lang="en-US" dirty="0"/>
              <a:t> [, data ] [, success ] [, </a:t>
            </a:r>
            <a:r>
              <a:rPr lang="en-US" dirty="0" err="1"/>
              <a:t>dataType</a:t>
            </a:r>
            <a:r>
              <a:rPr lang="en-US" dirty="0"/>
              <a:t> ] )</a:t>
            </a:r>
            <a:endParaRPr lang="vi-VN" dirty="0" smtClean="0"/>
          </a:p>
          <a:p>
            <a:r>
              <a:rPr lang="vi-VN" dirty="0" smtClean="0"/>
              <a:t>Method jQuery.ajax()</a:t>
            </a:r>
          </a:p>
          <a:p>
            <a:pPr marL="0" indent="0">
              <a:buNone/>
            </a:pPr>
            <a:r>
              <a:rPr lang="vi-VN" dirty="0"/>
              <a:t>	jQuery.ajax( url [, settings ] )</a:t>
            </a:r>
          </a:p>
        </p:txBody>
      </p:sp>
    </p:spTree>
    <p:extLst>
      <p:ext uri="{BB962C8B-B14F-4D97-AF65-F5344CB8AC3E}">
        <p14:creationId xmlns:p14="http://schemas.microsoft.com/office/powerpoint/2010/main" val="428775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 AJAX in jQuery</a:t>
            </a:r>
            <a:endParaRPr lang="vi-VN" dirty="0"/>
          </a:p>
        </p:txBody>
      </p:sp>
      <p:sp>
        <p:nvSpPr>
          <p:cNvPr id="3" name="Content Placeholder 2"/>
          <p:cNvSpPr>
            <a:spLocks noGrp="1"/>
          </p:cNvSpPr>
          <p:nvPr>
            <p:ph idx="1"/>
          </p:nvPr>
        </p:nvSpPr>
        <p:spPr/>
        <p:txBody>
          <a:bodyPr>
            <a:normAutofit/>
          </a:bodyPr>
          <a:lstStyle/>
          <a:p>
            <a:r>
              <a:rPr lang="vi-VN" dirty="0" smtClean="0"/>
              <a:t>Method jQuery.ajax()</a:t>
            </a:r>
          </a:p>
          <a:p>
            <a:pPr marL="457200" lvl="2" indent="0">
              <a:spcBef>
                <a:spcPts val="0"/>
              </a:spcBef>
              <a:buNone/>
            </a:pPr>
            <a:r>
              <a:rPr lang="vi-VN" sz="1800" dirty="0"/>
              <a:t>$.ajax({</a:t>
            </a:r>
          </a:p>
          <a:p>
            <a:pPr marL="457200" lvl="2" indent="0">
              <a:spcBef>
                <a:spcPts val="0"/>
              </a:spcBef>
              <a:buNone/>
            </a:pPr>
            <a:r>
              <a:rPr lang="vi-VN" sz="1800" dirty="0"/>
              <a:t>    </a:t>
            </a:r>
            <a:r>
              <a:rPr lang="vi-VN" sz="1800" dirty="0">
                <a:solidFill>
                  <a:srgbClr val="FF0000"/>
                </a:solidFill>
              </a:rPr>
              <a:t>type</a:t>
            </a:r>
            <a:r>
              <a:rPr lang="vi-VN" sz="1800" dirty="0"/>
              <a:t>: </a:t>
            </a:r>
            <a:r>
              <a:rPr lang="vi-VN" sz="1800" dirty="0" smtClean="0"/>
              <a:t>[Method],</a:t>
            </a:r>
            <a:endParaRPr lang="vi-VN" sz="1800" dirty="0"/>
          </a:p>
          <a:p>
            <a:pPr marL="457200" lvl="2" indent="0">
              <a:spcBef>
                <a:spcPts val="0"/>
              </a:spcBef>
              <a:buNone/>
            </a:pPr>
            <a:r>
              <a:rPr lang="vi-VN" sz="1800" dirty="0"/>
              <a:t>    </a:t>
            </a:r>
            <a:r>
              <a:rPr lang="vi-VN" sz="1800" dirty="0">
                <a:solidFill>
                  <a:srgbClr val="FF0000"/>
                </a:solidFill>
              </a:rPr>
              <a:t>url</a:t>
            </a:r>
            <a:r>
              <a:rPr lang="vi-VN" sz="1800" dirty="0" smtClean="0"/>
              <a:t>: [url]</a:t>
            </a:r>
            <a:endParaRPr lang="vi-VN" sz="1800" dirty="0"/>
          </a:p>
          <a:p>
            <a:pPr marL="457200" lvl="2" indent="0">
              <a:spcBef>
                <a:spcPts val="0"/>
              </a:spcBef>
              <a:buNone/>
            </a:pPr>
            <a:r>
              <a:rPr lang="vi-VN" sz="1800" dirty="0"/>
              <a:t>    </a:t>
            </a:r>
            <a:r>
              <a:rPr lang="vi-VN" sz="1800" dirty="0">
                <a:solidFill>
                  <a:srgbClr val="FF0000"/>
                </a:solidFill>
              </a:rPr>
              <a:t>data</a:t>
            </a:r>
            <a:r>
              <a:rPr lang="vi-VN" sz="1800" dirty="0"/>
              <a:t>: </a:t>
            </a:r>
            <a:r>
              <a:rPr lang="vi-VN" sz="1800" dirty="0" smtClean="0"/>
              <a:t>[data]</a:t>
            </a:r>
            <a:endParaRPr lang="vi-VN" sz="1800" dirty="0"/>
          </a:p>
          <a:p>
            <a:pPr marL="457200" lvl="2" indent="0">
              <a:spcBef>
                <a:spcPts val="0"/>
              </a:spcBef>
              <a:buNone/>
            </a:pPr>
            <a:r>
              <a:rPr lang="vi-VN" sz="1800" dirty="0"/>
              <a:t>    </a:t>
            </a:r>
            <a:r>
              <a:rPr lang="vi-VN" sz="1800" dirty="0">
                <a:solidFill>
                  <a:srgbClr val="FF0000"/>
                </a:solidFill>
              </a:rPr>
              <a:t>contentType</a:t>
            </a:r>
            <a:r>
              <a:rPr lang="vi-VN" sz="1800" dirty="0"/>
              <a:t>: </a:t>
            </a:r>
            <a:r>
              <a:rPr lang="vi-VN" sz="1800" dirty="0" smtClean="0"/>
              <a:t>[data type send to server],</a:t>
            </a:r>
            <a:endParaRPr lang="vi-VN" sz="1800" dirty="0"/>
          </a:p>
          <a:p>
            <a:pPr marL="457200" lvl="2" indent="0">
              <a:spcBef>
                <a:spcPts val="0"/>
              </a:spcBef>
              <a:buNone/>
            </a:pPr>
            <a:r>
              <a:rPr lang="vi-VN" sz="1800" dirty="0"/>
              <a:t>    </a:t>
            </a:r>
            <a:r>
              <a:rPr lang="vi-VN" sz="1800" dirty="0">
                <a:solidFill>
                  <a:srgbClr val="FF0000"/>
                </a:solidFill>
              </a:rPr>
              <a:t>dataType</a:t>
            </a:r>
            <a:r>
              <a:rPr lang="vi-VN" sz="1800" dirty="0"/>
              <a:t>: </a:t>
            </a:r>
            <a:r>
              <a:rPr lang="vi-VN" sz="1800" dirty="0" smtClean="0"/>
              <a:t>[expected result],</a:t>
            </a:r>
            <a:endParaRPr lang="vi-VN" sz="1800" dirty="0"/>
          </a:p>
          <a:p>
            <a:pPr marL="457200" lvl="2" indent="0">
              <a:spcBef>
                <a:spcPts val="0"/>
              </a:spcBef>
              <a:buNone/>
            </a:pPr>
            <a:r>
              <a:rPr lang="vi-VN" sz="1800" dirty="0"/>
              <a:t>    </a:t>
            </a:r>
            <a:r>
              <a:rPr lang="vi-VN" sz="1800" dirty="0">
                <a:solidFill>
                  <a:srgbClr val="FF0000"/>
                </a:solidFill>
              </a:rPr>
              <a:t>success</a:t>
            </a:r>
            <a:r>
              <a:rPr lang="vi-VN" sz="1800" dirty="0"/>
              <a:t>: function(result){</a:t>
            </a:r>
          </a:p>
          <a:p>
            <a:pPr marL="457200" lvl="2" indent="0">
              <a:spcBef>
                <a:spcPts val="0"/>
              </a:spcBef>
              <a:buNone/>
            </a:pPr>
            <a:r>
              <a:rPr lang="vi-VN" sz="1800" dirty="0"/>
              <a:t>        </a:t>
            </a:r>
            <a:r>
              <a:rPr lang="vi-VN" sz="1800" dirty="0" smtClean="0"/>
              <a:t>/// TODO: some thing</a:t>
            </a:r>
            <a:endParaRPr lang="vi-VN" sz="1800" dirty="0"/>
          </a:p>
          <a:p>
            <a:pPr marL="457200" lvl="2" indent="0">
              <a:spcBef>
                <a:spcPts val="0"/>
              </a:spcBef>
              <a:buNone/>
            </a:pPr>
            <a:r>
              <a:rPr lang="vi-VN" sz="1800" dirty="0"/>
              <a:t>    </a:t>
            </a:r>
            <a:r>
              <a:rPr lang="vi-VN" sz="1800" dirty="0" smtClean="0"/>
              <a:t>}</a:t>
            </a:r>
          </a:p>
          <a:p>
            <a:pPr marL="457200" lvl="2" indent="0">
              <a:spcBef>
                <a:spcPts val="0"/>
              </a:spcBef>
              <a:buNone/>
            </a:pPr>
            <a:r>
              <a:rPr lang="vi-VN" sz="1800" dirty="0" smtClean="0"/>
              <a:t>    </a:t>
            </a:r>
            <a:r>
              <a:rPr lang="vi-VN" sz="1800" dirty="0" smtClean="0">
                <a:solidFill>
                  <a:srgbClr val="FF0000"/>
                </a:solidFill>
              </a:rPr>
              <a:t>error</a:t>
            </a:r>
            <a:r>
              <a:rPr lang="vi-VN" sz="1800" dirty="0" smtClean="0"/>
              <a:t>: function(){</a:t>
            </a:r>
          </a:p>
          <a:p>
            <a:pPr marL="457200" lvl="2" indent="0">
              <a:spcBef>
                <a:spcPts val="0"/>
              </a:spcBef>
              <a:buNone/>
            </a:pPr>
            <a:r>
              <a:rPr lang="vi-VN" sz="1800" dirty="0"/>
              <a:t>	 </a:t>
            </a:r>
            <a:r>
              <a:rPr lang="vi-VN" sz="1800" dirty="0" smtClean="0"/>
              <a:t> /// TODO: handling error</a:t>
            </a:r>
          </a:p>
          <a:p>
            <a:pPr marL="457200" lvl="2" indent="0">
              <a:spcBef>
                <a:spcPts val="0"/>
              </a:spcBef>
              <a:buNone/>
            </a:pPr>
            <a:r>
              <a:rPr lang="vi-VN" sz="1800" dirty="0" smtClean="0"/>
              <a:t>    }</a:t>
            </a:r>
            <a:endParaRPr lang="vi-VN" sz="1800" dirty="0"/>
          </a:p>
          <a:p>
            <a:pPr marL="457200" lvl="2" indent="0">
              <a:spcBef>
                <a:spcPts val="0"/>
              </a:spcBef>
              <a:buNone/>
            </a:pPr>
            <a:r>
              <a:rPr lang="vi-VN" sz="1800" dirty="0"/>
              <a:t>});</a:t>
            </a:r>
          </a:p>
        </p:txBody>
      </p:sp>
    </p:spTree>
    <p:extLst>
      <p:ext uri="{BB962C8B-B14F-4D97-AF65-F5344CB8AC3E}">
        <p14:creationId xmlns:p14="http://schemas.microsoft.com/office/powerpoint/2010/main" val="396355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 </a:t>
            </a:r>
            <a:r>
              <a:rPr lang="en-US" dirty="0" err="1"/>
              <a:t>Ví</a:t>
            </a:r>
            <a:r>
              <a:rPr lang="en-US" dirty="0"/>
              <a:t> </a:t>
            </a:r>
            <a:r>
              <a:rPr lang="en-US" dirty="0" err="1"/>
              <a:t>dụ</a:t>
            </a:r>
            <a:r>
              <a:rPr lang="en-US" dirty="0"/>
              <a:t> - </a:t>
            </a:r>
            <a:r>
              <a:rPr lang="en-US" dirty="0" err="1"/>
              <a:t>Cài</a:t>
            </a:r>
            <a:r>
              <a:rPr lang="en-US" dirty="0"/>
              <a:t> </a:t>
            </a:r>
            <a:r>
              <a:rPr lang="en-US" dirty="0" err="1"/>
              <a:t>đặt</a:t>
            </a:r>
            <a:r>
              <a:rPr lang="en-US" dirty="0"/>
              <a:t> </a:t>
            </a:r>
            <a:r>
              <a:rPr lang="en-US" dirty="0" err="1"/>
              <a:t>và</a:t>
            </a:r>
            <a:r>
              <a:rPr lang="en-US" dirty="0"/>
              <a:t> </a:t>
            </a:r>
            <a:r>
              <a:rPr lang="en-US" dirty="0" err="1"/>
              <a:t>sử</a:t>
            </a:r>
            <a:r>
              <a:rPr lang="en-US" dirty="0"/>
              <a:t> </a:t>
            </a:r>
            <a:r>
              <a:rPr lang="en-US" dirty="0" err="1" smtClean="0"/>
              <a:t>dụng</a:t>
            </a:r>
            <a:endParaRPr lang="vi-VN" dirty="0"/>
          </a:p>
        </p:txBody>
      </p:sp>
      <p:sp>
        <p:nvSpPr>
          <p:cNvPr id="3" name="Content Placeholder 2"/>
          <p:cNvSpPr>
            <a:spLocks noGrp="1"/>
          </p:cNvSpPr>
          <p:nvPr>
            <p:ph idx="1"/>
          </p:nvPr>
        </p:nvSpPr>
        <p:spPr/>
        <p:txBody>
          <a:bodyPr/>
          <a:lstStyle/>
          <a:p>
            <a:endParaRPr lang="vi-VN" dirty="0"/>
          </a:p>
        </p:txBody>
      </p:sp>
    </p:spTree>
    <p:extLst>
      <p:ext uri="{BB962C8B-B14F-4D97-AF65-F5344CB8AC3E}">
        <p14:creationId xmlns:p14="http://schemas.microsoft.com/office/powerpoint/2010/main" val="388843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7829" y="1567543"/>
            <a:ext cx="8490857" cy="1015663"/>
          </a:xfrm>
          <a:prstGeom prst="rect">
            <a:avLst/>
          </a:prstGeom>
          <a:noFill/>
        </p:spPr>
        <p:txBody>
          <a:bodyPr wrap="square" rtlCol="0">
            <a:spAutoFit/>
          </a:bodyPr>
          <a:lstStyle/>
          <a:p>
            <a:pPr algn="ctr"/>
            <a:r>
              <a:rPr lang="vi-VN" sz="6000" b="1" dirty="0" smtClean="0"/>
              <a:t>Thanks You!</a:t>
            </a:r>
            <a:endParaRPr lang="vi-VN" sz="6000" b="1" dirty="0"/>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AJAX </a:t>
            </a:r>
            <a:r>
              <a:rPr lang="en-US" dirty="0" smtClean="0"/>
              <a:t>– </a:t>
            </a:r>
            <a:r>
              <a:rPr lang="en-US" dirty="0" err="1" smtClean="0"/>
              <a:t>Đặt</a:t>
            </a:r>
            <a:r>
              <a:rPr lang="en-US" dirty="0" smtClean="0"/>
              <a:t> </a:t>
            </a:r>
            <a:r>
              <a:rPr lang="en-US" dirty="0" err="1" smtClean="0"/>
              <a:t>vấn</a:t>
            </a:r>
            <a:r>
              <a:rPr lang="en-US" dirty="0" smtClean="0"/>
              <a:t> </a:t>
            </a:r>
            <a:r>
              <a:rPr lang="en-US" dirty="0" err="1" smtClean="0"/>
              <a:t>đề</a:t>
            </a:r>
            <a:endParaRPr lang="en-US" dirty="0"/>
          </a:p>
        </p:txBody>
      </p:sp>
      <p:sp>
        <p:nvSpPr>
          <p:cNvPr id="4" name="TextBox 3"/>
          <p:cNvSpPr txBox="1"/>
          <p:nvPr/>
        </p:nvSpPr>
        <p:spPr>
          <a:xfrm>
            <a:off x="4507609" y="5576552"/>
            <a:ext cx="3211135" cy="369332"/>
          </a:xfrm>
          <a:prstGeom prst="rect">
            <a:avLst/>
          </a:prstGeom>
          <a:noFill/>
        </p:spPr>
        <p:txBody>
          <a:bodyPr wrap="none" rtlCol="0">
            <a:spAutoFit/>
          </a:bodyPr>
          <a:lstStyle/>
          <a:p>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trang</a:t>
            </a:r>
            <a:r>
              <a:rPr lang="en-US" dirty="0" smtClean="0"/>
              <a:t> web</a:t>
            </a:r>
            <a:endParaRPr lang="en-US" dirty="0"/>
          </a:p>
        </p:txBody>
      </p:sp>
      <p:sp>
        <p:nvSpPr>
          <p:cNvPr id="10" name="Rounded Rectangle 9"/>
          <p:cNvSpPr/>
          <p:nvPr/>
        </p:nvSpPr>
        <p:spPr>
          <a:xfrm>
            <a:off x="2434107" y="2636949"/>
            <a:ext cx="1493949" cy="24985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Web Browser</a:t>
            </a:r>
            <a:endParaRPr lang="en-US" dirty="0"/>
          </a:p>
        </p:txBody>
      </p:sp>
      <p:sp>
        <p:nvSpPr>
          <p:cNvPr id="15" name="Rounded Rectangle 14"/>
          <p:cNvSpPr/>
          <p:nvPr/>
        </p:nvSpPr>
        <p:spPr>
          <a:xfrm>
            <a:off x="8240333" y="2636949"/>
            <a:ext cx="1493949" cy="24985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Web Server</a:t>
            </a:r>
            <a:endParaRPr lang="en-US" dirty="0"/>
          </a:p>
        </p:txBody>
      </p:sp>
      <p:cxnSp>
        <p:nvCxnSpPr>
          <p:cNvPr id="16" name="Straight Arrow Connector 15"/>
          <p:cNvCxnSpPr/>
          <p:nvPr/>
        </p:nvCxnSpPr>
        <p:spPr>
          <a:xfrm>
            <a:off x="3928056" y="3078859"/>
            <a:ext cx="4312277" cy="3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928056" y="4680330"/>
            <a:ext cx="4312277" cy="3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30915" y="2703555"/>
            <a:ext cx="1706557" cy="369332"/>
          </a:xfrm>
          <a:prstGeom prst="rect">
            <a:avLst/>
          </a:prstGeom>
          <a:noFill/>
        </p:spPr>
        <p:txBody>
          <a:bodyPr wrap="none" rtlCol="0">
            <a:spAutoFit/>
          </a:bodyPr>
          <a:lstStyle/>
          <a:p>
            <a:r>
              <a:rPr lang="en-US" dirty="0" smtClean="0"/>
              <a:t>HTTP Request</a:t>
            </a:r>
            <a:endParaRPr lang="en-US" dirty="0"/>
          </a:p>
        </p:txBody>
      </p:sp>
      <p:sp>
        <p:nvSpPr>
          <p:cNvPr id="21" name="TextBox 20"/>
          <p:cNvSpPr txBox="1"/>
          <p:nvPr/>
        </p:nvSpPr>
        <p:spPr>
          <a:xfrm>
            <a:off x="5230914" y="4228401"/>
            <a:ext cx="1886094" cy="369332"/>
          </a:xfrm>
          <a:prstGeom prst="rect">
            <a:avLst/>
          </a:prstGeom>
          <a:noFill/>
        </p:spPr>
        <p:txBody>
          <a:bodyPr wrap="none" rtlCol="0">
            <a:spAutoFit/>
          </a:bodyPr>
          <a:lstStyle/>
          <a:p>
            <a:r>
              <a:rPr lang="en-US" dirty="0" smtClean="0"/>
              <a:t>HTTP Response</a:t>
            </a:r>
            <a:endParaRPr lang="en-US" dirty="0"/>
          </a:p>
        </p:txBody>
      </p:sp>
      <p:sp>
        <p:nvSpPr>
          <p:cNvPr id="20" name="Flowchart: Multidocument 19"/>
          <p:cNvSpPr/>
          <p:nvPr/>
        </p:nvSpPr>
        <p:spPr>
          <a:xfrm>
            <a:off x="5863233" y="4742607"/>
            <a:ext cx="724488" cy="567838"/>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HTML</a:t>
            </a:r>
            <a:endParaRPr lang="en-US" sz="1200" dirty="0"/>
          </a:p>
        </p:txBody>
      </p:sp>
      <p:sp>
        <p:nvSpPr>
          <p:cNvPr id="22" name="Date Placeholder 21"/>
          <p:cNvSpPr>
            <a:spLocks noGrp="1"/>
          </p:cNvSpPr>
          <p:nvPr>
            <p:ph type="dt" sz="half" idx="10"/>
          </p:nvPr>
        </p:nvSpPr>
        <p:spPr/>
        <p:txBody>
          <a:bodyPr/>
          <a:lstStyle/>
          <a:p>
            <a:fld id="{94DB8C27-F4F3-40FC-AB45-B80AC2BA865B}" type="datetime1">
              <a:rPr lang="en-US" smtClean="0"/>
              <a:t>5/19/2017</a:t>
            </a:fld>
            <a:endParaRPr lang="en-US"/>
          </a:p>
        </p:txBody>
      </p:sp>
      <p:sp>
        <p:nvSpPr>
          <p:cNvPr id="23" name="Slide Number Placeholder 22"/>
          <p:cNvSpPr>
            <a:spLocks noGrp="1"/>
          </p:cNvSpPr>
          <p:nvPr>
            <p:ph type="sldNum" sz="quarter" idx="12"/>
          </p:nvPr>
        </p:nvSpPr>
        <p:spPr/>
        <p:txBody>
          <a:bodyPr/>
          <a:lstStyle/>
          <a:p>
            <a:fld id="{E31375A4-56A4-47D6-9801-1991572033F7}" type="slidenum">
              <a:rPr lang="en-US" smtClean="0"/>
              <a:t>4</a:t>
            </a:fld>
            <a:endParaRPr lang="en-US"/>
          </a:p>
        </p:txBody>
      </p:sp>
    </p:spTree>
    <p:extLst>
      <p:ext uri="{BB962C8B-B14F-4D97-AF65-F5344CB8AC3E}">
        <p14:creationId xmlns:p14="http://schemas.microsoft.com/office/powerpoint/2010/main" val="239003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AJAX </a:t>
            </a:r>
            <a:r>
              <a:rPr lang="en-US" dirty="0" smtClean="0"/>
              <a:t>– </a:t>
            </a:r>
            <a:r>
              <a:rPr lang="en-US" dirty="0" err="1" smtClean="0"/>
              <a:t>Đặt</a:t>
            </a:r>
            <a:r>
              <a:rPr lang="en-US" dirty="0" smtClean="0"/>
              <a:t> </a:t>
            </a:r>
            <a:r>
              <a:rPr lang="en-US" dirty="0" err="1" smtClean="0"/>
              <a:t>vấn</a:t>
            </a:r>
            <a:r>
              <a:rPr lang="en-US" dirty="0" smtClean="0"/>
              <a:t> </a:t>
            </a:r>
            <a:r>
              <a:rPr lang="en-US" dirty="0" err="1" smtClean="0"/>
              <a:t>đề</a:t>
            </a:r>
            <a:endParaRPr lang="en-US" dirty="0"/>
          </a:p>
        </p:txBody>
      </p:sp>
      <p:sp>
        <p:nvSpPr>
          <p:cNvPr id="4" name="TextBox 3"/>
          <p:cNvSpPr txBox="1"/>
          <p:nvPr/>
        </p:nvSpPr>
        <p:spPr>
          <a:xfrm>
            <a:off x="2150048" y="5577360"/>
            <a:ext cx="8020144" cy="369332"/>
          </a:xfrm>
          <a:prstGeom prst="rect">
            <a:avLst/>
          </a:prstGeom>
          <a:noFill/>
        </p:spPr>
        <p:txBody>
          <a:bodyPr wrap="none" rtlCol="0">
            <a:spAutoFit/>
          </a:bodyPr>
          <a:lstStyle/>
          <a:p>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để</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nội</a:t>
            </a:r>
            <a:r>
              <a:rPr lang="en-US" dirty="0" smtClean="0"/>
              <a:t> dung </a:t>
            </a:r>
            <a:r>
              <a:rPr lang="en-US" dirty="0" err="1" smtClean="0"/>
              <a:t>mà</a:t>
            </a:r>
            <a:r>
              <a:rPr lang="en-US" dirty="0" smtClean="0"/>
              <a:t> </a:t>
            </a:r>
            <a:r>
              <a:rPr lang="en-US" dirty="0" err="1" smtClean="0"/>
              <a:t>không</a:t>
            </a:r>
            <a:r>
              <a:rPr lang="en-US" dirty="0" smtClean="0"/>
              <a:t> </a:t>
            </a:r>
            <a:r>
              <a:rPr lang="en-US" dirty="0" err="1" smtClean="0"/>
              <a:t>phải</a:t>
            </a:r>
            <a:r>
              <a:rPr lang="en-US" dirty="0" smtClean="0"/>
              <a:t> load </a:t>
            </a:r>
            <a:r>
              <a:rPr lang="en-US" dirty="0" err="1" smtClean="0"/>
              <a:t>lại</a:t>
            </a:r>
            <a:r>
              <a:rPr lang="en-US" dirty="0" smtClean="0"/>
              <a:t> </a:t>
            </a:r>
            <a:r>
              <a:rPr lang="en-US" dirty="0" err="1" smtClean="0"/>
              <a:t>toàn</a:t>
            </a:r>
            <a:r>
              <a:rPr lang="en-US" dirty="0" smtClean="0"/>
              <a:t> </a:t>
            </a:r>
            <a:r>
              <a:rPr lang="en-US" dirty="0" err="1" smtClean="0"/>
              <a:t>bộ</a:t>
            </a:r>
            <a:r>
              <a:rPr lang="en-US" dirty="0" smtClean="0"/>
              <a:t> </a:t>
            </a:r>
            <a:r>
              <a:rPr lang="en-US" dirty="0" err="1" smtClean="0"/>
              <a:t>trang</a:t>
            </a:r>
            <a:r>
              <a:rPr lang="en-US" dirty="0" smtClean="0"/>
              <a:t> web?</a:t>
            </a:r>
            <a:endParaRPr lang="en-US" dirty="0"/>
          </a:p>
        </p:txBody>
      </p:sp>
      <p:sp>
        <p:nvSpPr>
          <p:cNvPr id="10" name="Rounded Rectangle 9"/>
          <p:cNvSpPr/>
          <p:nvPr/>
        </p:nvSpPr>
        <p:spPr>
          <a:xfrm>
            <a:off x="2434107" y="2636949"/>
            <a:ext cx="1493949" cy="24985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Web Browser</a:t>
            </a:r>
            <a:endParaRPr lang="en-US" dirty="0"/>
          </a:p>
        </p:txBody>
      </p:sp>
      <p:sp>
        <p:nvSpPr>
          <p:cNvPr id="15" name="Rounded Rectangle 14"/>
          <p:cNvSpPr/>
          <p:nvPr/>
        </p:nvSpPr>
        <p:spPr>
          <a:xfrm>
            <a:off x="8240333" y="2636949"/>
            <a:ext cx="1493949" cy="24985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Web Server</a:t>
            </a:r>
            <a:endParaRPr lang="en-US" dirty="0"/>
          </a:p>
        </p:txBody>
      </p:sp>
      <p:cxnSp>
        <p:nvCxnSpPr>
          <p:cNvPr id="16" name="Straight Arrow Connector 15"/>
          <p:cNvCxnSpPr/>
          <p:nvPr/>
        </p:nvCxnSpPr>
        <p:spPr>
          <a:xfrm>
            <a:off x="3928056" y="3078859"/>
            <a:ext cx="4312277" cy="3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30915" y="2703555"/>
            <a:ext cx="1706557" cy="369332"/>
          </a:xfrm>
          <a:prstGeom prst="rect">
            <a:avLst/>
          </a:prstGeom>
          <a:noFill/>
        </p:spPr>
        <p:txBody>
          <a:bodyPr wrap="none" rtlCol="0">
            <a:spAutoFit/>
          </a:bodyPr>
          <a:lstStyle/>
          <a:p>
            <a:r>
              <a:rPr lang="en-US" dirty="0" smtClean="0"/>
              <a:t>HTTP Request</a:t>
            </a:r>
            <a:endParaRPr lang="en-US" dirty="0"/>
          </a:p>
        </p:txBody>
      </p:sp>
      <p:sp>
        <p:nvSpPr>
          <p:cNvPr id="21" name="TextBox 20"/>
          <p:cNvSpPr txBox="1"/>
          <p:nvPr/>
        </p:nvSpPr>
        <p:spPr>
          <a:xfrm>
            <a:off x="5282430" y="3974472"/>
            <a:ext cx="1886094" cy="369332"/>
          </a:xfrm>
          <a:prstGeom prst="rect">
            <a:avLst/>
          </a:prstGeom>
          <a:noFill/>
        </p:spPr>
        <p:txBody>
          <a:bodyPr wrap="none" rtlCol="0">
            <a:spAutoFit/>
          </a:bodyPr>
          <a:lstStyle/>
          <a:p>
            <a:r>
              <a:rPr lang="en-US" dirty="0" smtClean="0"/>
              <a:t>HTTP Response</a:t>
            </a:r>
            <a:endParaRPr lang="en-US" dirty="0"/>
          </a:p>
        </p:txBody>
      </p:sp>
      <p:sp>
        <p:nvSpPr>
          <p:cNvPr id="20" name="Flowchart: Multidocument 19"/>
          <p:cNvSpPr/>
          <p:nvPr/>
        </p:nvSpPr>
        <p:spPr>
          <a:xfrm>
            <a:off x="6502170" y="4478394"/>
            <a:ext cx="967575" cy="657055"/>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HTML</a:t>
            </a:r>
            <a:endParaRPr lang="en-US" sz="1600" dirty="0"/>
          </a:p>
        </p:txBody>
      </p:sp>
      <p:sp>
        <p:nvSpPr>
          <p:cNvPr id="5" name="Oval 4"/>
          <p:cNvSpPr/>
          <p:nvPr/>
        </p:nvSpPr>
        <p:spPr>
          <a:xfrm>
            <a:off x="4639639" y="4478395"/>
            <a:ext cx="1150948" cy="6570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Reload</a:t>
            </a:r>
            <a:endParaRPr lang="en-US" sz="1400" dirty="0"/>
          </a:p>
        </p:txBody>
      </p:sp>
      <p:cxnSp>
        <p:nvCxnSpPr>
          <p:cNvPr id="11" name="Straight Arrow Connector 10"/>
          <p:cNvCxnSpPr/>
          <p:nvPr/>
        </p:nvCxnSpPr>
        <p:spPr>
          <a:xfrm flipH="1">
            <a:off x="7353837" y="4803820"/>
            <a:ext cx="886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0" idx="1"/>
            <a:endCxn id="5" idx="6"/>
          </p:cNvCxnSpPr>
          <p:nvPr/>
        </p:nvCxnSpPr>
        <p:spPr>
          <a:xfrm flipH="1">
            <a:off x="5790587" y="4806922"/>
            <a:ext cx="7115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p:cNvCxnSpPr>
          <p:nvPr/>
        </p:nvCxnSpPr>
        <p:spPr>
          <a:xfrm flipH="1" flipV="1">
            <a:off x="3928056" y="4806922"/>
            <a:ext cx="7115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282430" y="3207477"/>
            <a:ext cx="1655042" cy="3250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Submit</a:t>
            </a:r>
            <a:endParaRPr lang="en-US" sz="1400" dirty="0"/>
          </a:p>
        </p:txBody>
      </p:sp>
      <p:sp>
        <p:nvSpPr>
          <p:cNvPr id="23" name="Date Placeholder 22"/>
          <p:cNvSpPr>
            <a:spLocks noGrp="1"/>
          </p:cNvSpPr>
          <p:nvPr>
            <p:ph type="dt" sz="half" idx="10"/>
          </p:nvPr>
        </p:nvSpPr>
        <p:spPr/>
        <p:txBody>
          <a:bodyPr/>
          <a:lstStyle/>
          <a:p>
            <a:fld id="{EFFE8245-C03D-42B5-B30B-6E24E1231362}" type="datetime1">
              <a:rPr lang="en-US" smtClean="0"/>
              <a:t>5/19/2017</a:t>
            </a:fld>
            <a:endParaRPr lang="en-US"/>
          </a:p>
        </p:txBody>
      </p:sp>
      <p:sp>
        <p:nvSpPr>
          <p:cNvPr id="24" name="Slide Number Placeholder 23"/>
          <p:cNvSpPr>
            <a:spLocks noGrp="1"/>
          </p:cNvSpPr>
          <p:nvPr>
            <p:ph type="sldNum" sz="quarter" idx="12"/>
          </p:nvPr>
        </p:nvSpPr>
        <p:spPr/>
        <p:txBody>
          <a:bodyPr/>
          <a:lstStyle/>
          <a:p>
            <a:fld id="{E31375A4-56A4-47D6-9801-1991572033F7}" type="slidenum">
              <a:rPr lang="en-US" smtClean="0"/>
              <a:t>5</a:t>
            </a:fld>
            <a:endParaRPr lang="en-US"/>
          </a:p>
        </p:txBody>
      </p:sp>
    </p:spTree>
    <p:extLst>
      <p:ext uri="{BB962C8B-B14F-4D97-AF65-F5344CB8AC3E}">
        <p14:creationId xmlns:p14="http://schemas.microsoft.com/office/powerpoint/2010/main" val="375258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AJAX </a:t>
            </a:r>
            <a:r>
              <a:rPr lang="en-US" dirty="0" smtClean="0"/>
              <a:t>– Ra </a:t>
            </a:r>
            <a:r>
              <a:rPr lang="en-US" dirty="0" err="1" smtClean="0"/>
              <a:t>đời</a:t>
            </a:r>
            <a:endParaRPr lang="en-US" dirty="0"/>
          </a:p>
        </p:txBody>
      </p:sp>
      <p:sp>
        <p:nvSpPr>
          <p:cNvPr id="10" name="Rounded Rectangle 9"/>
          <p:cNvSpPr/>
          <p:nvPr/>
        </p:nvSpPr>
        <p:spPr>
          <a:xfrm>
            <a:off x="2434107" y="2636949"/>
            <a:ext cx="1493949" cy="24985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Web Browser</a:t>
            </a:r>
            <a:endParaRPr lang="en-US" dirty="0"/>
          </a:p>
        </p:txBody>
      </p:sp>
      <p:sp>
        <p:nvSpPr>
          <p:cNvPr id="15" name="Rounded Rectangle 14"/>
          <p:cNvSpPr/>
          <p:nvPr/>
        </p:nvSpPr>
        <p:spPr>
          <a:xfrm>
            <a:off x="8240333" y="2636949"/>
            <a:ext cx="1493949" cy="24985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Web Server</a:t>
            </a:r>
            <a:endParaRPr lang="en-US" dirty="0"/>
          </a:p>
        </p:txBody>
      </p:sp>
      <p:cxnSp>
        <p:nvCxnSpPr>
          <p:cNvPr id="16" name="Straight Arrow Connector 15"/>
          <p:cNvCxnSpPr/>
          <p:nvPr/>
        </p:nvCxnSpPr>
        <p:spPr>
          <a:xfrm>
            <a:off x="3928056" y="3078859"/>
            <a:ext cx="4312277" cy="3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30915" y="2703555"/>
            <a:ext cx="1706557" cy="369332"/>
          </a:xfrm>
          <a:prstGeom prst="rect">
            <a:avLst/>
          </a:prstGeom>
          <a:noFill/>
        </p:spPr>
        <p:txBody>
          <a:bodyPr wrap="none" rtlCol="0">
            <a:spAutoFit/>
          </a:bodyPr>
          <a:lstStyle/>
          <a:p>
            <a:r>
              <a:rPr lang="en-US" dirty="0" smtClean="0"/>
              <a:t>HTTP Request</a:t>
            </a:r>
            <a:endParaRPr lang="en-US" dirty="0"/>
          </a:p>
        </p:txBody>
      </p:sp>
      <p:sp>
        <p:nvSpPr>
          <p:cNvPr id="21" name="TextBox 20"/>
          <p:cNvSpPr txBox="1"/>
          <p:nvPr/>
        </p:nvSpPr>
        <p:spPr>
          <a:xfrm>
            <a:off x="5282430" y="3974472"/>
            <a:ext cx="1886094" cy="369332"/>
          </a:xfrm>
          <a:prstGeom prst="rect">
            <a:avLst/>
          </a:prstGeom>
          <a:noFill/>
        </p:spPr>
        <p:txBody>
          <a:bodyPr wrap="none" rtlCol="0">
            <a:spAutoFit/>
          </a:bodyPr>
          <a:lstStyle/>
          <a:p>
            <a:r>
              <a:rPr lang="en-US" dirty="0" smtClean="0"/>
              <a:t>HTTP Response</a:t>
            </a:r>
            <a:endParaRPr lang="en-US" dirty="0"/>
          </a:p>
        </p:txBody>
      </p:sp>
      <p:sp>
        <p:nvSpPr>
          <p:cNvPr id="20" name="Flowchart: Multidocument 19"/>
          <p:cNvSpPr/>
          <p:nvPr/>
        </p:nvSpPr>
        <p:spPr>
          <a:xfrm>
            <a:off x="6502170" y="4478394"/>
            <a:ext cx="967575" cy="657055"/>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XML</a:t>
            </a:r>
            <a:endParaRPr lang="en-US" sz="1600" dirty="0"/>
          </a:p>
        </p:txBody>
      </p:sp>
      <p:sp>
        <p:nvSpPr>
          <p:cNvPr id="5" name="Oval 4"/>
          <p:cNvSpPr/>
          <p:nvPr/>
        </p:nvSpPr>
        <p:spPr>
          <a:xfrm>
            <a:off x="4639639" y="4478395"/>
            <a:ext cx="1150948" cy="6570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Update</a:t>
            </a:r>
            <a:endParaRPr lang="en-US" sz="1400" dirty="0"/>
          </a:p>
        </p:txBody>
      </p:sp>
      <p:cxnSp>
        <p:nvCxnSpPr>
          <p:cNvPr id="11" name="Straight Arrow Connector 10"/>
          <p:cNvCxnSpPr/>
          <p:nvPr/>
        </p:nvCxnSpPr>
        <p:spPr>
          <a:xfrm flipH="1">
            <a:off x="7353837" y="4803820"/>
            <a:ext cx="886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0" idx="1"/>
            <a:endCxn id="5" idx="6"/>
          </p:cNvCxnSpPr>
          <p:nvPr/>
        </p:nvCxnSpPr>
        <p:spPr>
          <a:xfrm flipH="1">
            <a:off x="5790587" y="4806922"/>
            <a:ext cx="7115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p:cNvCxnSpPr>
          <p:nvPr/>
        </p:nvCxnSpPr>
        <p:spPr>
          <a:xfrm flipH="1" flipV="1">
            <a:off x="3928056" y="4806922"/>
            <a:ext cx="7115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282430" y="3207477"/>
            <a:ext cx="1655042" cy="3250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Submit</a:t>
            </a:r>
            <a:endParaRPr lang="en-US" sz="1400" dirty="0"/>
          </a:p>
        </p:txBody>
      </p:sp>
      <p:sp>
        <p:nvSpPr>
          <p:cNvPr id="3" name="Date Placeholder 2"/>
          <p:cNvSpPr>
            <a:spLocks noGrp="1"/>
          </p:cNvSpPr>
          <p:nvPr>
            <p:ph type="dt" sz="half" idx="10"/>
          </p:nvPr>
        </p:nvSpPr>
        <p:spPr/>
        <p:txBody>
          <a:bodyPr/>
          <a:lstStyle/>
          <a:p>
            <a:fld id="{729D71ED-7AE2-496C-830E-32C269B48E4C}" type="datetime1">
              <a:rPr lang="en-US" smtClean="0"/>
              <a:t>5/19/2017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6</a:t>
            </a:fld>
            <a:endParaRPr lang="en-US"/>
          </a:p>
        </p:txBody>
      </p:sp>
    </p:spTree>
    <p:extLst>
      <p:ext uri="{BB962C8B-B14F-4D97-AF65-F5344CB8AC3E}">
        <p14:creationId xmlns:p14="http://schemas.microsoft.com/office/powerpoint/2010/main" val="91696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vi-VN" dirty="0"/>
          </a:p>
        </p:txBody>
      </p:sp>
      <p:sp>
        <p:nvSpPr>
          <p:cNvPr id="3" name="Content Placeholder 2"/>
          <p:cNvSpPr>
            <a:spLocks noGrp="1"/>
          </p:cNvSpPr>
          <p:nvPr>
            <p:ph idx="1"/>
          </p:nvPr>
        </p:nvSpPr>
        <p:spPr/>
        <p:txBody>
          <a:bodyPr/>
          <a:lstStyle/>
          <a:p>
            <a:pPr marL="0" indent="0">
              <a:buNone/>
            </a:pPr>
            <a:r>
              <a:rPr lang="en-US" b="1" dirty="0" smtClean="0"/>
              <a:t>Ajax </a:t>
            </a:r>
            <a:r>
              <a:rPr lang="en-US" b="1" dirty="0" err="1" smtClean="0"/>
              <a:t>là</a:t>
            </a:r>
            <a:r>
              <a:rPr lang="en-US" b="1" dirty="0" smtClean="0"/>
              <a:t> </a:t>
            </a:r>
            <a:r>
              <a:rPr lang="en-US" b="1" dirty="0" err="1" smtClean="0"/>
              <a:t>gì</a:t>
            </a:r>
            <a:r>
              <a:rPr lang="en-US" b="1" dirty="0" smtClean="0"/>
              <a:t>?</a:t>
            </a:r>
          </a:p>
          <a:p>
            <a:r>
              <a:rPr lang="en-US" dirty="0" smtClean="0"/>
              <a:t>Ajax </a:t>
            </a:r>
            <a:r>
              <a:rPr lang="en-US" dirty="0" err="1" smtClean="0"/>
              <a:t>được</a:t>
            </a:r>
            <a:r>
              <a:rPr lang="en-US" dirty="0" smtClean="0"/>
              <a:t> </a:t>
            </a:r>
            <a:r>
              <a:rPr lang="en-US" dirty="0" err="1" smtClean="0"/>
              <a:t>viết</a:t>
            </a:r>
            <a:r>
              <a:rPr lang="en-US" dirty="0" smtClean="0"/>
              <a:t> </a:t>
            </a:r>
            <a:r>
              <a:rPr lang="en-US" dirty="0" err="1" smtClean="0"/>
              <a:t>tắt</a:t>
            </a:r>
            <a:r>
              <a:rPr lang="en-US" dirty="0" smtClean="0"/>
              <a:t> </a:t>
            </a:r>
            <a:r>
              <a:rPr lang="en-US" dirty="0" err="1" smtClean="0"/>
              <a:t>cho</a:t>
            </a:r>
            <a:r>
              <a:rPr lang="en-US" dirty="0"/>
              <a:t> Asynchronous JavaScript and </a:t>
            </a:r>
            <a:r>
              <a:rPr lang="en-US" dirty="0" smtClean="0"/>
              <a:t>XML, Ajax </a:t>
            </a:r>
            <a:r>
              <a:rPr lang="en-US" dirty="0" err="1" smtClean="0"/>
              <a:t>là</a:t>
            </a:r>
            <a:r>
              <a:rPr lang="en-US" dirty="0" smtClean="0"/>
              <a:t> </a:t>
            </a:r>
            <a:r>
              <a:rPr lang="en-US" dirty="0" err="1" smtClean="0"/>
              <a:t>một</a:t>
            </a:r>
            <a:r>
              <a:rPr lang="en-US" dirty="0" smtClean="0"/>
              <a:t> </a:t>
            </a:r>
            <a:r>
              <a:rPr lang="en-US" dirty="0" err="1" smtClean="0"/>
              <a:t>kỷ</a:t>
            </a:r>
            <a:r>
              <a:rPr lang="en-US" dirty="0" smtClean="0"/>
              <a:t> </a:t>
            </a:r>
            <a:r>
              <a:rPr lang="en-US" dirty="0" err="1" smtClean="0"/>
              <a:t>thuật</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web </a:t>
            </a:r>
            <a:r>
              <a:rPr lang="en-US" dirty="0" err="1" smtClean="0"/>
              <a:t>tốt</a:t>
            </a:r>
            <a:r>
              <a:rPr lang="en-US" dirty="0" smtClean="0"/>
              <a:t> </a:t>
            </a:r>
            <a:r>
              <a:rPr lang="en-US" dirty="0" err="1" smtClean="0"/>
              <a:t>hơn</a:t>
            </a:r>
            <a:r>
              <a:rPr lang="en-US" dirty="0" smtClean="0"/>
              <a:t>, </a:t>
            </a:r>
            <a:r>
              <a:rPr lang="en-US" dirty="0" err="1" smtClean="0"/>
              <a:t>nhanh</a:t>
            </a:r>
            <a:r>
              <a:rPr lang="en-US" dirty="0" smtClean="0"/>
              <a:t> </a:t>
            </a:r>
            <a:r>
              <a:rPr lang="en-US" dirty="0" err="1" smtClean="0"/>
              <a:t>hơn</a:t>
            </a:r>
            <a:r>
              <a:rPr lang="en-US" dirty="0" smtClean="0"/>
              <a:t>, </a:t>
            </a:r>
            <a:r>
              <a:rPr lang="en-US" dirty="0" err="1" smtClean="0"/>
              <a:t>dể</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hơn</a:t>
            </a:r>
            <a:r>
              <a:rPr lang="en-US" dirty="0" smtClean="0"/>
              <a:t> </a:t>
            </a:r>
            <a:r>
              <a:rPr lang="en-US" dirty="0" err="1" smtClean="0"/>
              <a:t>với</a:t>
            </a:r>
            <a:r>
              <a:rPr lang="en-US" dirty="0" smtClean="0"/>
              <a:t> </a:t>
            </a:r>
            <a:r>
              <a:rPr lang="en-US" dirty="0" err="1" smtClean="0"/>
              <a:t>sự</a:t>
            </a:r>
            <a:r>
              <a:rPr lang="en-US" dirty="0" smtClean="0"/>
              <a:t> </a:t>
            </a:r>
            <a:r>
              <a:rPr lang="en-US" dirty="0" err="1" smtClean="0"/>
              <a:t>giúp</a:t>
            </a:r>
            <a:r>
              <a:rPr lang="en-US" dirty="0" smtClean="0"/>
              <a:t> </a:t>
            </a:r>
            <a:r>
              <a:rPr lang="en-US" dirty="0" err="1" smtClean="0"/>
              <a:t>đở</a:t>
            </a:r>
            <a:r>
              <a:rPr lang="en-US" dirty="0" smtClean="0"/>
              <a:t> </a:t>
            </a:r>
            <a:r>
              <a:rPr lang="en-US" dirty="0" err="1" smtClean="0"/>
              <a:t>của</a:t>
            </a:r>
            <a:r>
              <a:rPr lang="en-US" dirty="0" smtClean="0"/>
              <a:t> xml, html, </a:t>
            </a:r>
            <a:r>
              <a:rPr lang="en-US" dirty="0" err="1" smtClean="0"/>
              <a:t>css</a:t>
            </a:r>
            <a:r>
              <a:rPr lang="en-US" dirty="0" smtClean="0"/>
              <a:t> </a:t>
            </a:r>
            <a:r>
              <a:rPr lang="en-US" dirty="0" err="1" smtClean="0"/>
              <a:t>và</a:t>
            </a:r>
            <a:r>
              <a:rPr lang="en-US" dirty="0" smtClean="0"/>
              <a:t> </a:t>
            </a:r>
            <a:r>
              <a:rPr lang="en-US" dirty="0" err="1" smtClean="0"/>
              <a:t>javascipts</a:t>
            </a:r>
            <a:endParaRPr lang="en-US" dirty="0" smtClean="0"/>
          </a:p>
          <a:p>
            <a:r>
              <a:rPr lang="en-US" dirty="0" smtClean="0"/>
              <a:t>Asynchronous: </a:t>
            </a:r>
            <a:r>
              <a:rPr lang="en-US" dirty="0" err="1" smtClean="0"/>
              <a:t>Có</a:t>
            </a:r>
            <a:r>
              <a:rPr lang="en-US" dirty="0" smtClean="0"/>
              <a:t> </a:t>
            </a:r>
            <a:r>
              <a:rPr lang="en-US" dirty="0" err="1" smtClean="0"/>
              <a:t>nghĩa</a:t>
            </a:r>
            <a:r>
              <a:rPr lang="en-US" dirty="0" smtClean="0"/>
              <a:t> </a:t>
            </a:r>
            <a:r>
              <a:rPr lang="en-US" dirty="0" err="1" smtClean="0"/>
              <a:t>là</a:t>
            </a:r>
            <a:r>
              <a:rPr lang="en-US" dirty="0" smtClean="0"/>
              <a:t> </a:t>
            </a:r>
            <a:r>
              <a:rPr lang="en-US" dirty="0" err="1" smtClean="0"/>
              <a:t>khi</a:t>
            </a:r>
            <a:r>
              <a:rPr lang="en-US" dirty="0" smtClean="0"/>
              <a:t> </a:t>
            </a:r>
            <a:r>
              <a:rPr lang="en-US" dirty="0" err="1" smtClean="0"/>
              <a:t>gửi</a:t>
            </a:r>
            <a:r>
              <a:rPr lang="en-US" dirty="0" smtClean="0"/>
              <a:t> </a:t>
            </a:r>
            <a:r>
              <a:rPr lang="en-US" dirty="0" err="1" smtClean="0"/>
              <a:t>một</a:t>
            </a:r>
            <a:r>
              <a:rPr lang="en-US" dirty="0" smtClean="0"/>
              <a:t> request, </a:t>
            </a:r>
            <a:r>
              <a:rPr lang="en-US" dirty="0" err="1" smtClean="0"/>
              <a:t>sẽ</a:t>
            </a:r>
            <a:r>
              <a:rPr lang="en-US" dirty="0" smtClean="0"/>
              <a:t> </a:t>
            </a:r>
            <a:r>
              <a:rPr lang="en-US" dirty="0" err="1" smtClean="0"/>
              <a:t>đợi</a:t>
            </a:r>
            <a:r>
              <a:rPr lang="en-US" dirty="0" smtClean="0"/>
              <a:t> </a:t>
            </a:r>
            <a:r>
              <a:rPr lang="en-US" dirty="0" err="1" smtClean="0"/>
              <a:t>một</a:t>
            </a:r>
            <a:r>
              <a:rPr lang="en-US" dirty="0" smtClean="0"/>
              <a:t> </a:t>
            </a:r>
            <a:r>
              <a:rPr lang="en-US" dirty="0" err="1" smtClean="0"/>
              <a:t>reponse</a:t>
            </a:r>
            <a:r>
              <a:rPr lang="en-US" dirty="0" smtClean="0"/>
              <a:t> </a:t>
            </a:r>
            <a:r>
              <a:rPr lang="en-US" dirty="0" err="1" smtClean="0"/>
              <a:t>được</a:t>
            </a:r>
            <a:r>
              <a:rPr lang="en-US" dirty="0" smtClean="0"/>
              <a:t> </a:t>
            </a:r>
            <a:r>
              <a:rPr lang="en-US" dirty="0" err="1" smtClean="0"/>
              <a:t>phản</a:t>
            </a:r>
            <a:r>
              <a:rPr lang="en-US" dirty="0" smtClean="0"/>
              <a:t> </a:t>
            </a:r>
            <a:r>
              <a:rPr lang="en-US" dirty="0" err="1" smtClean="0"/>
              <a:t>hồi</a:t>
            </a:r>
            <a:r>
              <a:rPr lang="en-US" dirty="0" smtClean="0"/>
              <a:t>. </a:t>
            </a:r>
            <a:r>
              <a:rPr lang="en-US" dirty="0" err="1" smtClean="0"/>
              <a:t>Nhưng</a:t>
            </a:r>
            <a:r>
              <a:rPr lang="en-US" dirty="0" smtClean="0"/>
              <a:t> </a:t>
            </a:r>
            <a:r>
              <a:rPr lang="en-US" dirty="0" err="1" smtClean="0"/>
              <a:t>trong</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chờ</a:t>
            </a:r>
            <a:r>
              <a:rPr lang="en-US" dirty="0" smtClean="0"/>
              <a:t> </a:t>
            </a:r>
            <a:r>
              <a:rPr lang="en-US" dirty="0" err="1" smtClean="0"/>
              <a:t>đợi</a:t>
            </a:r>
            <a:r>
              <a:rPr lang="en-US" dirty="0" smtClean="0"/>
              <a:t> </a:t>
            </a:r>
            <a:r>
              <a:rPr lang="en-US" dirty="0" err="1" smtClean="0"/>
              <a:t>phản</a:t>
            </a:r>
            <a:r>
              <a:rPr lang="en-US" dirty="0" smtClean="0"/>
              <a:t> </a:t>
            </a:r>
            <a:r>
              <a:rPr lang="en-US" dirty="0" err="1" smtClean="0"/>
              <a:t>hồi</a:t>
            </a:r>
            <a:r>
              <a:rPr lang="en-US" dirty="0" smtClean="0"/>
              <a:t> </a:t>
            </a:r>
            <a:r>
              <a:rPr lang="en-US" dirty="0" err="1" smtClean="0"/>
              <a:t>thì</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những</a:t>
            </a:r>
            <a:r>
              <a:rPr lang="en-US" dirty="0" smtClean="0"/>
              <a:t> </a:t>
            </a:r>
            <a:r>
              <a:rPr lang="en-US" dirty="0" err="1" smtClean="0"/>
              <a:t>việc</a:t>
            </a:r>
            <a:r>
              <a:rPr lang="en-US" dirty="0" smtClean="0"/>
              <a:t> </a:t>
            </a:r>
            <a:r>
              <a:rPr lang="en-US" dirty="0" err="1" smtClean="0"/>
              <a:t>khác</a:t>
            </a:r>
            <a:r>
              <a:rPr lang="en-US" dirty="0" smtClean="0"/>
              <a:t>.</a:t>
            </a:r>
          </a:p>
          <a:p>
            <a:r>
              <a:rPr lang="en-US" dirty="0" err="1" smtClean="0"/>
              <a:t>Javascripts</a:t>
            </a:r>
            <a:r>
              <a:rPr lang="en-US" dirty="0" smtClean="0"/>
              <a:t>: </a:t>
            </a:r>
            <a:r>
              <a:rPr lang="en-US" dirty="0" err="1" smtClean="0"/>
              <a:t>là</a:t>
            </a:r>
            <a:r>
              <a:rPr lang="en-US" dirty="0" smtClean="0"/>
              <a:t> </a:t>
            </a:r>
            <a:r>
              <a:rPr lang="en-US" dirty="0" err="1" smtClean="0"/>
              <a:t>một</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kịch</a:t>
            </a:r>
            <a:r>
              <a:rPr lang="en-US" dirty="0" smtClean="0"/>
              <a:t> </a:t>
            </a:r>
            <a:r>
              <a:rPr lang="en-US" dirty="0" err="1" smtClean="0"/>
              <a:t>bản</a:t>
            </a:r>
            <a:r>
              <a:rPr lang="en-US" dirty="0" smtClean="0"/>
              <a:t>, </a:t>
            </a:r>
            <a:r>
              <a:rPr lang="en-US" dirty="0" err="1" smtClean="0"/>
              <a:t>có</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để</a:t>
            </a:r>
            <a:r>
              <a:rPr lang="en-US" dirty="0" smtClean="0"/>
              <a:t> request </a:t>
            </a:r>
            <a:r>
              <a:rPr lang="en-US" dirty="0" err="1" smtClean="0"/>
              <a:t>đến</a:t>
            </a:r>
            <a:r>
              <a:rPr lang="en-US" dirty="0" smtClean="0"/>
              <a:t> server </a:t>
            </a:r>
            <a:r>
              <a:rPr lang="en-US" dirty="0" err="1" smtClean="0"/>
              <a:t>và</a:t>
            </a:r>
            <a:r>
              <a:rPr lang="en-US" dirty="0" smtClean="0"/>
              <a:t> </a:t>
            </a:r>
            <a:r>
              <a:rPr lang="en-US" dirty="0" err="1" smtClean="0"/>
              <a:t>nhận</a:t>
            </a:r>
            <a:r>
              <a:rPr lang="en-US" dirty="0" smtClean="0"/>
              <a:t> responsive. </a:t>
            </a:r>
            <a:r>
              <a:rPr lang="en-US" dirty="0" err="1" smtClean="0"/>
              <a:t>Thông</a:t>
            </a:r>
            <a:r>
              <a:rPr lang="en-US" dirty="0" smtClean="0"/>
              <a:t> qua </a:t>
            </a:r>
            <a:r>
              <a:rPr lang="en-US" dirty="0" err="1" smtClean="0"/>
              <a:t>javascripts</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chỉnh</a:t>
            </a:r>
            <a:r>
              <a:rPr lang="en-US" dirty="0" smtClean="0"/>
              <a:t> </a:t>
            </a:r>
            <a:r>
              <a:rPr lang="en-US" dirty="0" err="1" smtClean="0"/>
              <a:t>sửa</a:t>
            </a:r>
            <a:r>
              <a:rPr lang="en-US" dirty="0" smtClean="0"/>
              <a:t> </a:t>
            </a:r>
            <a:r>
              <a:rPr lang="en-US" dirty="0" err="1" smtClean="0"/>
              <a:t>trong</a:t>
            </a:r>
            <a:r>
              <a:rPr lang="en-US" dirty="0" smtClean="0"/>
              <a:t> html </a:t>
            </a:r>
            <a:r>
              <a:rPr lang="en-US" dirty="0" err="1" smtClean="0"/>
              <a:t>hiện</a:t>
            </a:r>
            <a:r>
              <a:rPr lang="en-US" dirty="0" smtClean="0"/>
              <a:t> </a:t>
            </a:r>
            <a:r>
              <a:rPr lang="en-US" dirty="0" err="1" smtClean="0"/>
              <a:t>tại</a:t>
            </a:r>
            <a:endParaRPr lang="en-US" dirty="0" smtClean="0"/>
          </a:p>
          <a:p>
            <a:r>
              <a:rPr lang="en-US" dirty="0" smtClean="0"/>
              <a:t>Xml: </a:t>
            </a:r>
            <a:r>
              <a:rPr lang="en-US" dirty="0" err="1" smtClean="0"/>
              <a:t>Dữ</a:t>
            </a:r>
            <a:r>
              <a:rPr lang="en-US" dirty="0" smtClean="0"/>
              <a:t> </a:t>
            </a:r>
            <a:r>
              <a:rPr lang="en-US" dirty="0" err="1" smtClean="0"/>
              <a:t>liệu</a:t>
            </a:r>
            <a:r>
              <a:rPr lang="en-US" dirty="0" smtClean="0"/>
              <a:t> </a:t>
            </a:r>
            <a:r>
              <a:rPr lang="en-US" dirty="0" err="1" smtClean="0"/>
              <a:t>nhận</a:t>
            </a:r>
            <a:r>
              <a:rPr lang="en-US" dirty="0" smtClean="0"/>
              <a:t> </a:t>
            </a:r>
            <a:r>
              <a:rPr lang="en-US" dirty="0" err="1" smtClean="0"/>
              <a:t>được</a:t>
            </a:r>
            <a:r>
              <a:rPr lang="en-US" dirty="0" smtClean="0"/>
              <a:t> </a:t>
            </a:r>
            <a:r>
              <a:rPr lang="en-US" dirty="0" err="1" smtClean="0"/>
              <a:t>thì</a:t>
            </a:r>
            <a:r>
              <a:rPr lang="en-US" dirty="0" smtClean="0"/>
              <a:t> </a:t>
            </a:r>
            <a:r>
              <a:rPr lang="en-US" dirty="0" err="1" smtClean="0"/>
              <a:t>máy</a:t>
            </a:r>
            <a:r>
              <a:rPr lang="en-US" dirty="0" smtClean="0"/>
              <a:t> </a:t>
            </a:r>
            <a:r>
              <a:rPr lang="en-US" dirty="0" err="1" smtClean="0"/>
              <a:t>chủ</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đóng</a:t>
            </a:r>
            <a:r>
              <a:rPr lang="en-US" dirty="0" smtClean="0"/>
              <a:t> </a:t>
            </a:r>
            <a:r>
              <a:rPr lang="en-US" dirty="0" err="1" smtClean="0"/>
              <a:t>gói</a:t>
            </a:r>
            <a:r>
              <a:rPr lang="en-US" dirty="0" smtClean="0"/>
              <a:t> </a:t>
            </a:r>
            <a:r>
              <a:rPr lang="en-US" dirty="0" err="1" smtClean="0"/>
              <a:t>thành</a:t>
            </a:r>
            <a:r>
              <a:rPr lang="en-US" dirty="0" smtClean="0"/>
              <a:t> </a:t>
            </a:r>
            <a:r>
              <a:rPr lang="en-US" dirty="0" err="1" smtClean="0"/>
              <a:t>một</a:t>
            </a:r>
            <a:r>
              <a:rPr lang="en-US" dirty="0" smtClean="0"/>
              <a:t> </a:t>
            </a:r>
            <a:r>
              <a:rPr lang="en-US" dirty="0" err="1" smtClean="0"/>
              <a:t>đoạn</a:t>
            </a:r>
            <a:r>
              <a:rPr lang="en-US" dirty="0" smtClean="0"/>
              <a:t> xml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dể</a:t>
            </a:r>
            <a:r>
              <a:rPr lang="en-US" dirty="0" smtClean="0"/>
              <a:t> </a:t>
            </a:r>
            <a:r>
              <a:rPr lang="en-US" dirty="0" err="1" smtClean="0"/>
              <a:t>dàng</a:t>
            </a:r>
            <a:r>
              <a:rPr lang="en-US" dirty="0" smtClean="0"/>
              <a:t> </a:t>
            </a:r>
            <a:r>
              <a:rPr lang="en-US" dirty="0" err="1" smtClean="0"/>
              <a:t>sử</a:t>
            </a:r>
            <a:r>
              <a:rPr lang="en-US" dirty="0" smtClean="0"/>
              <a:t> </a:t>
            </a:r>
            <a:r>
              <a:rPr lang="en-US" dirty="0" err="1" smtClean="0"/>
              <a:t>lý</a:t>
            </a:r>
            <a:r>
              <a:rPr lang="en-US" dirty="0" smtClean="0"/>
              <a:t> </a:t>
            </a:r>
            <a:r>
              <a:rPr lang="en-US" dirty="0" err="1" smtClean="0"/>
              <a:t>bằng</a:t>
            </a:r>
            <a:r>
              <a:rPr lang="en-US" dirty="0" smtClean="0"/>
              <a:t> </a:t>
            </a:r>
            <a:r>
              <a:rPr lang="en-US" dirty="0" err="1" smtClean="0"/>
              <a:t>javascipts</a:t>
            </a:r>
            <a:endParaRPr lang="en-US" dirty="0"/>
          </a:p>
          <a:p>
            <a:endParaRPr lang="vi-VN" dirty="0"/>
          </a:p>
        </p:txBody>
      </p:sp>
    </p:spTree>
    <p:extLst>
      <p:ext uri="{BB962C8B-B14F-4D97-AF65-F5344CB8AC3E}">
        <p14:creationId xmlns:p14="http://schemas.microsoft.com/office/powerpoint/2010/main" val="42632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vi-VN" dirty="0"/>
          </a:p>
        </p:txBody>
      </p:sp>
      <p:sp>
        <p:nvSpPr>
          <p:cNvPr id="3" name="Content Placeholder 2"/>
          <p:cNvSpPr>
            <a:spLocks noGrp="1"/>
          </p:cNvSpPr>
          <p:nvPr>
            <p:ph idx="1"/>
          </p:nvPr>
        </p:nvSpPr>
        <p:spPr/>
        <p:txBody>
          <a:bodyPr/>
          <a:lstStyle/>
          <a:p>
            <a:pPr marL="0" indent="0">
              <a:buNone/>
            </a:pPr>
            <a:r>
              <a:rPr lang="en-US" b="1" dirty="0" smtClean="0"/>
              <a:t>Ajax </a:t>
            </a:r>
            <a:r>
              <a:rPr lang="en-US" b="1" dirty="0" err="1" smtClean="0"/>
              <a:t>là</a:t>
            </a:r>
            <a:r>
              <a:rPr lang="en-US" b="1" dirty="0" smtClean="0"/>
              <a:t> </a:t>
            </a:r>
            <a:r>
              <a:rPr lang="en-US" b="1" dirty="0" err="1" smtClean="0"/>
              <a:t>gì</a:t>
            </a:r>
            <a:r>
              <a:rPr lang="en-US" b="1" dirty="0" smtClean="0"/>
              <a:t>?</a:t>
            </a:r>
          </a:p>
          <a:p>
            <a:r>
              <a:rPr lang="en-US" dirty="0" smtClean="0"/>
              <a:t>Ajax </a:t>
            </a:r>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a:t>
            </a:r>
            <a:r>
              <a:rPr lang="en-US" dirty="0" err="1" smtClean="0"/>
              <a:t>một</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mà</a:t>
            </a:r>
            <a:r>
              <a:rPr lang="en-US" dirty="0" smtClean="0"/>
              <a:t> </a:t>
            </a:r>
            <a:r>
              <a:rPr lang="en-US" dirty="0" err="1" smtClean="0"/>
              <a:t>là</a:t>
            </a:r>
            <a:r>
              <a:rPr lang="en-US" dirty="0" smtClean="0"/>
              <a:t> </a:t>
            </a:r>
            <a:r>
              <a:rPr lang="en-US" dirty="0" err="1" smtClean="0"/>
              <a:t>một</a:t>
            </a:r>
            <a:r>
              <a:rPr lang="en-US" dirty="0" smtClean="0"/>
              <a:t> </a:t>
            </a:r>
            <a:r>
              <a:rPr lang="en-US" dirty="0" err="1" smtClean="0"/>
              <a:t>kỷ</a:t>
            </a:r>
            <a:r>
              <a:rPr lang="en-US" dirty="0" smtClean="0"/>
              <a:t> </a:t>
            </a:r>
            <a:r>
              <a:rPr lang="en-US" dirty="0" err="1" smtClean="0"/>
              <a:t>thuật</a:t>
            </a:r>
            <a:endParaRPr lang="en-US" dirty="0" smtClean="0"/>
          </a:p>
          <a:p>
            <a:r>
              <a:rPr lang="en-US" dirty="0" smtClean="0"/>
              <a:t>Ajax </a:t>
            </a:r>
            <a:r>
              <a:rPr lang="en-US" dirty="0" err="1" smtClean="0"/>
              <a:t>là</a:t>
            </a:r>
            <a:r>
              <a:rPr lang="en-US" dirty="0" smtClean="0"/>
              <a:t> </a:t>
            </a:r>
            <a:r>
              <a:rPr lang="en-US" dirty="0" err="1" smtClean="0"/>
              <a:t>sự</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của</a:t>
            </a:r>
            <a:r>
              <a:rPr lang="en-US" dirty="0" smtClean="0"/>
              <a:t> </a:t>
            </a:r>
            <a:r>
              <a:rPr lang="en-US" dirty="0" err="1" smtClean="0"/>
              <a:t>nhiều</a:t>
            </a:r>
            <a:r>
              <a:rPr lang="en-US" dirty="0" smtClean="0"/>
              <a:t> </a:t>
            </a:r>
            <a:r>
              <a:rPr lang="en-US" dirty="0" err="1" smtClean="0"/>
              <a:t>công</a:t>
            </a:r>
            <a:r>
              <a:rPr lang="en-US" dirty="0" smtClean="0"/>
              <a:t> </a:t>
            </a:r>
            <a:r>
              <a:rPr lang="en-US" dirty="0" err="1" smtClean="0"/>
              <a:t>nghệ</a:t>
            </a:r>
            <a:r>
              <a:rPr lang="en-US" dirty="0"/>
              <a:t> </a:t>
            </a:r>
            <a:r>
              <a:rPr lang="en-US" dirty="0" err="1" smtClean="0"/>
              <a:t>để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một</a:t>
            </a:r>
            <a:r>
              <a:rPr lang="en-US" dirty="0" smtClean="0"/>
              <a:t> </a:t>
            </a:r>
            <a:r>
              <a:rPr lang="en-US" dirty="0" err="1" smtClean="0"/>
              <a:t>kỷ</a:t>
            </a:r>
            <a:r>
              <a:rPr lang="en-US" dirty="0" smtClean="0"/>
              <a:t> </a:t>
            </a:r>
            <a:r>
              <a:rPr lang="en-US" dirty="0" err="1" smtClean="0"/>
              <a:t>thuật</a:t>
            </a:r>
            <a:r>
              <a:rPr lang="en-US" dirty="0" smtClean="0"/>
              <a:t> </a:t>
            </a:r>
            <a:r>
              <a:rPr lang="en-US" dirty="0" err="1" smtClean="0"/>
              <a:t>mới</a:t>
            </a:r>
            <a:endParaRPr lang="en-US" dirty="0" smtClean="0"/>
          </a:p>
          <a:p>
            <a:r>
              <a:rPr lang="en-US" dirty="0" err="1" smtClean="0"/>
              <a:t>Chạy</a:t>
            </a:r>
            <a:r>
              <a:rPr lang="en-US" dirty="0" smtClean="0"/>
              <a:t> </a:t>
            </a:r>
            <a:r>
              <a:rPr lang="en-US" dirty="0" err="1" smtClean="0"/>
              <a:t>trên</a:t>
            </a:r>
            <a:r>
              <a:rPr lang="en-US" dirty="0" smtClean="0"/>
              <a:t> web browser </a:t>
            </a:r>
            <a:r>
              <a:rPr lang="en-US" dirty="0" err="1" smtClean="0"/>
              <a:t>và</a:t>
            </a:r>
            <a:r>
              <a:rPr lang="en-US" dirty="0" smtClean="0"/>
              <a:t> </a:t>
            </a:r>
            <a:r>
              <a:rPr lang="en-US" dirty="0" err="1" smtClean="0"/>
              <a:t>độc</a:t>
            </a:r>
            <a:r>
              <a:rPr lang="en-US" dirty="0" smtClean="0"/>
              <a:t> </a:t>
            </a:r>
            <a:r>
              <a:rPr lang="en-US" dirty="0" err="1" smtClean="0"/>
              <a:t>lập</a:t>
            </a:r>
            <a:r>
              <a:rPr lang="en-US" dirty="0" smtClean="0"/>
              <a:t> </a:t>
            </a:r>
            <a:r>
              <a:rPr lang="en-US" dirty="0" err="1" smtClean="0"/>
              <a:t>với</a:t>
            </a:r>
            <a:r>
              <a:rPr lang="en-US" dirty="0" smtClean="0"/>
              <a:t> server</a:t>
            </a:r>
          </a:p>
          <a:p>
            <a:r>
              <a:rPr lang="en-US" dirty="0"/>
              <a:t>Ajax </a:t>
            </a:r>
            <a:r>
              <a:rPr lang="en-US" dirty="0" err="1"/>
              <a:t>sử</a:t>
            </a:r>
            <a:r>
              <a:rPr lang="en-US" dirty="0"/>
              <a:t> </a:t>
            </a:r>
            <a:r>
              <a:rPr lang="en-US" dirty="0" err="1"/>
              <a:t>dụng</a:t>
            </a:r>
            <a:r>
              <a:rPr lang="en-US" dirty="0"/>
              <a:t> XHTML </a:t>
            </a:r>
            <a:r>
              <a:rPr lang="en-US" dirty="0" err="1"/>
              <a:t>cho</a:t>
            </a:r>
            <a:r>
              <a:rPr lang="en-US" dirty="0"/>
              <a:t> </a:t>
            </a:r>
            <a:r>
              <a:rPr lang="en-US" dirty="0" err="1"/>
              <a:t>phần</a:t>
            </a:r>
            <a:r>
              <a:rPr lang="en-US" dirty="0"/>
              <a:t> </a:t>
            </a:r>
            <a:r>
              <a:rPr lang="en-US" dirty="0" err="1"/>
              <a:t>hiển</a:t>
            </a:r>
            <a:r>
              <a:rPr lang="en-US" dirty="0"/>
              <a:t> </a:t>
            </a:r>
            <a:r>
              <a:rPr lang="en-US" dirty="0" err="1"/>
              <a:t>thị</a:t>
            </a:r>
            <a:r>
              <a:rPr lang="en-US" dirty="0"/>
              <a:t> </a:t>
            </a:r>
            <a:r>
              <a:rPr lang="en-US" dirty="0" err="1"/>
              <a:t>nội</a:t>
            </a:r>
            <a:r>
              <a:rPr lang="en-US" dirty="0"/>
              <a:t> dung, CSS </a:t>
            </a:r>
            <a:r>
              <a:rPr lang="en-US" dirty="0" err="1"/>
              <a:t>cho</a:t>
            </a:r>
            <a:r>
              <a:rPr lang="en-US" dirty="0"/>
              <a:t> </a:t>
            </a:r>
            <a:r>
              <a:rPr lang="en-US" dirty="0" err="1"/>
              <a:t>việc</a:t>
            </a:r>
            <a:r>
              <a:rPr lang="en-US" dirty="0"/>
              <a:t> </a:t>
            </a:r>
            <a:r>
              <a:rPr lang="en-US" dirty="0" err="1"/>
              <a:t>trình</a:t>
            </a:r>
            <a:r>
              <a:rPr lang="en-US" dirty="0"/>
              <a:t> </a:t>
            </a:r>
            <a:r>
              <a:rPr lang="en-US" dirty="0" err="1"/>
              <a:t>bày</a:t>
            </a:r>
            <a:r>
              <a:rPr lang="en-US" dirty="0"/>
              <a:t>, Document Object Model (</a:t>
            </a:r>
            <a:r>
              <a:rPr lang="en-US" dirty="0" smtClean="0"/>
              <a:t>DOM) </a:t>
            </a:r>
            <a:r>
              <a:rPr lang="en-US" dirty="0" err="1" smtClean="0"/>
              <a:t>trình</a:t>
            </a:r>
            <a:r>
              <a:rPr lang="en-US" dirty="0" smtClean="0"/>
              <a:t> </a:t>
            </a:r>
            <a:r>
              <a:rPr lang="en-US" dirty="0" err="1" smtClean="0"/>
              <a:t>bày</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thông</a:t>
            </a:r>
            <a:r>
              <a:rPr lang="en-US" dirty="0" smtClean="0"/>
              <a:t> tin, </a:t>
            </a:r>
            <a:r>
              <a:rPr lang="vi-VN" dirty="0">
                <a:latin typeface="Arial" panose="020B0604020202020204" pitchFamily="34" charset="0"/>
                <a:cs typeface="Arial" panose="020B0604020202020204" pitchFamily="34" charset="0"/>
              </a:rPr>
              <a:t>Đối tượng XMLHttpRequest </a:t>
            </a:r>
            <a:r>
              <a:rPr lang="vi-VN" dirty="0" smtClean="0">
                <a:latin typeface="Arial" panose="020B0604020202020204" pitchFamily="34" charset="0"/>
                <a:cs typeface="Arial" panose="020B0604020202020204" pitchFamily="34" charset="0"/>
              </a:rPr>
              <a:t>đóng </a:t>
            </a:r>
            <a:r>
              <a:rPr lang="vi-VN" dirty="0">
                <a:latin typeface="Arial" panose="020B0604020202020204" pitchFamily="34" charset="0"/>
                <a:cs typeface="Arial" panose="020B0604020202020204" pitchFamily="34" charset="0"/>
              </a:rPr>
              <a:t>vai trò trao đổi dữ </a:t>
            </a:r>
            <a:r>
              <a:rPr lang="vi-VN" dirty="0" smtClean="0">
                <a:latin typeface="Arial" panose="020B0604020202020204" pitchFamily="34" charset="0"/>
                <a:cs typeface="Arial" panose="020B0604020202020204" pitchFamily="34" charset="0"/>
              </a:rPr>
              <a:t>liệu, và javascript hiển thị nội dung động và kết hợp các thành phần trên</a:t>
            </a:r>
            <a:endParaRPr lang="en-US" dirty="0">
              <a:latin typeface="Arial" panose="020B0604020202020204" pitchFamily="34" charset="0"/>
              <a:cs typeface="Arial" panose="020B0604020202020204" pitchFamily="34" charset="0"/>
            </a:endParaRPr>
          </a:p>
          <a:p>
            <a:endParaRPr lang="en-US" dirty="0" smtClean="0"/>
          </a:p>
          <a:p>
            <a:endParaRPr lang="vi-VN" dirty="0"/>
          </a:p>
        </p:txBody>
      </p:sp>
    </p:spTree>
    <p:extLst>
      <p:ext uri="{BB962C8B-B14F-4D97-AF65-F5344CB8AC3E}">
        <p14:creationId xmlns:p14="http://schemas.microsoft.com/office/powerpoint/2010/main" val="18794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vi-VN" dirty="0"/>
          </a:p>
        </p:txBody>
      </p:sp>
      <p:sp>
        <p:nvSpPr>
          <p:cNvPr id="3" name="Content Placeholder 2"/>
          <p:cNvSpPr>
            <a:spLocks noGrp="1"/>
          </p:cNvSpPr>
          <p:nvPr>
            <p:ph idx="1"/>
          </p:nvPr>
        </p:nvSpPr>
        <p:spPr>
          <a:xfrm>
            <a:off x="1295400" y="1981201"/>
            <a:ext cx="9601200" cy="4071256"/>
          </a:xfrm>
        </p:spPr>
        <p:txBody>
          <a:bodyPr>
            <a:normAutofit fontScale="92500" lnSpcReduction="10000"/>
          </a:bodyPr>
          <a:lstStyle/>
          <a:p>
            <a:pPr marL="0" indent="0">
              <a:buNone/>
            </a:pPr>
            <a:r>
              <a:rPr lang="vi-VN" b="1" dirty="0" smtClean="0">
                <a:latin typeface="Arial (Body)"/>
              </a:rPr>
              <a:t>Lịch sử</a:t>
            </a:r>
          </a:p>
          <a:p>
            <a:r>
              <a:rPr lang="vi-VN" dirty="0">
                <a:latin typeface="Arial (Body)"/>
              </a:rPr>
              <a:t>T</a:t>
            </a:r>
            <a:r>
              <a:rPr lang="vi-VN" dirty="0" smtClean="0">
                <a:latin typeface="Arial (Body)"/>
              </a:rPr>
              <a:t>rong </a:t>
            </a:r>
            <a:r>
              <a:rPr lang="vi-VN" dirty="0">
                <a:latin typeface="Arial (Body)"/>
              </a:rPr>
              <a:t>giai đoạn đầu và giữa thập niên 1990, hầu hết Web site được xây dựng chỉ dựa hoàn toàn vào công nghệ HTML</a:t>
            </a:r>
            <a:r>
              <a:rPr lang="vi-VN" dirty="0" smtClean="0">
                <a:latin typeface="Arial (Body)"/>
              </a:rPr>
              <a:t>.</a:t>
            </a:r>
          </a:p>
          <a:p>
            <a:r>
              <a:rPr lang="vi-VN" dirty="0">
                <a:latin typeface="Arial (Body)"/>
              </a:rPr>
              <a:t>Năm </a:t>
            </a:r>
            <a:r>
              <a:rPr lang="vi-VN" dirty="0" smtClean="0">
                <a:latin typeface="Arial (Body)"/>
              </a:rPr>
              <a:t>1999</a:t>
            </a:r>
            <a:r>
              <a:rPr lang="vi-VN" dirty="0">
                <a:latin typeface="Arial (Body)"/>
              </a:rPr>
              <a:t> </a:t>
            </a:r>
            <a:r>
              <a:rPr lang="vi-VN" dirty="0" smtClean="0">
                <a:latin typeface="Arial (Body)"/>
              </a:rPr>
              <a:t>được Microsoft chính thức đưa vào sử dụng</a:t>
            </a:r>
          </a:p>
          <a:p>
            <a:r>
              <a:rPr lang="vi-VN" dirty="0" smtClean="0">
                <a:latin typeface="Arial (Body)"/>
              </a:rPr>
              <a:t>Được google triển khai rộng rải vào năm 2004 (gmail), 2005 (map)</a:t>
            </a:r>
          </a:p>
          <a:p>
            <a:r>
              <a:rPr lang="vi-VN" dirty="0">
                <a:latin typeface="Arial (Body)"/>
              </a:rPr>
              <a:t> Khái niệm "Ajax" được Jesse James Garrett sử dụng phổ biến làn đầu là vào ngày 18 tháng 02 năm 2005 trong một bài viết có nhan đề "Ajax: A New Approach to Web Applications", dựa trên công nghệ được sử dụng trên trang web của Google.</a:t>
            </a:r>
            <a:endParaRPr lang="en-US" dirty="0" smtClean="0">
              <a:latin typeface="Arial (Body)"/>
            </a:endParaRPr>
          </a:p>
          <a:p>
            <a:r>
              <a:rPr lang="vi-VN" dirty="0" smtClean="0">
                <a:latin typeface="Arial (Body)"/>
              </a:rPr>
              <a:t>05-04-2006</a:t>
            </a:r>
            <a:r>
              <a:rPr lang="vi-VN" dirty="0">
                <a:latin typeface="Arial (Body)"/>
              </a:rPr>
              <a:t>, tổ chức World Wide Web Consortium (W3C) phát hành dự thảo đặc tả đầu tiên cho đối tượng XMLHttpRequest trong nổ lực tạo ra một tiêu </a:t>
            </a:r>
            <a:r>
              <a:rPr lang="vi-VN" dirty="0" smtClean="0">
                <a:latin typeface="Arial (Body)"/>
              </a:rPr>
              <a:t>chuẩn Web</a:t>
            </a:r>
            <a:r>
              <a:rPr lang="vi-VN" dirty="0">
                <a:latin typeface="Arial (Body)"/>
              </a:rPr>
              <a:t> chính thức</a:t>
            </a:r>
            <a:r>
              <a:rPr lang="vi-VN" dirty="0" smtClean="0">
                <a:latin typeface="Arial (Body)"/>
              </a:rPr>
              <a:t>.</a:t>
            </a:r>
            <a:r>
              <a:rPr lang="vi-VN" dirty="0">
                <a:latin typeface="Arial (Body)"/>
              </a:rPr>
              <a:t> Dự thảo mới nhất cho đối tượng XMLHttpRequest được phát hành ngày 30 tháng 01 năm 2014</a:t>
            </a:r>
          </a:p>
        </p:txBody>
      </p:sp>
    </p:spTree>
    <p:extLst>
      <p:ext uri="{BB962C8B-B14F-4D97-AF65-F5344CB8AC3E}">
        <p14:creationId xmlns:p14="http://schemas.microsoft.com/office/powerpoint/2010/main" val="244490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1863</Words>
  <Application>Microsoft Office PowerPoint</Application>
  <PresentationFormat>Widescreen</PresentationFormat>
  <Paragraphs>316</Paragraphs>
  <Slides>35</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(Body)</vt:lpstr>
      <vt:lpstr>Tahoma</vt:lpstr>
      <vt:lpstr>Verdana</vt:lpstr>
      <vt:lpstr>Wingdings</vt:lpstr>
      <vt:lpstr>Diamond Grid 16x9</vt:lpstr>
      <vt:lpstr>AJAX</vt:lpstr>
      <vt:lpstr>Nội Dung</vt:lpstr>
      <vt:lpstr>Nội Dung</vt:lpstr>
      <vt:lpstr>AJAX – Đặt vấn đề</vt:lpstr>
      <vt:lpstr>AJAX – Đặt vấn đề</vt:lpstr>
      <vt:lpstr>AJAX – Ra đời</vt:lpstr>
      <vt:lpstr>1. Giới Thiệu</vt:lpstr>
      <vt:lpstr>1. Giới Thiệu</vt:lpstr>
      <vt:lpstr>1. Giới Thiệu</vt:lpstr>
      <vt:lpstr>2. AJAX</vt:lpstr>
      <vt:lpstr>2. AJAX</vt:lpstr>
      <vt:lpstr>2. AJAX</vt:lpstr>
      <vt:lpstr>2. AJAX</vt:lpstr>
      <vt:lpstr>2. AJAX</vt:lpstr>
      <vt:lpstr>2. AJAX</vt:lpstr>
      <vt:lpstr>2. AJAX</vt:lpstr>
      <vt:lpstr>PowerPoint Presentation</vt:lpstr>
      <vt:lpstr>3. Các khía cạnh kỷ thuật trong Ajax</vt:lpstr>
      <vt:lpstr>3. Các khía cạnh kỷ thuật trong Ajax</vt:lpstr>
      <vt:lpstr>3. Các khía cạnh kỷ thuật trong Ajax</vt:lpstr>
      <vt:lpstr>3. Các khía cạnh kỷ thuật trong Ajax</vt:lpstr>
      <vt:lpstr>3. Các khía cạnh kỷ thuật trong Ajax</vt:lpstr>
      <vt:lpstr>3. Các khía cạnh kỷ thuật trong Ajax</vt:lpstr>
      <vt:lpstr>3. Các khía cạnh kỷ thuật trong Ajax</vt:lpstr>
      <vt:lpstr>3. Các khía cạnh kỷ thuật trong Ajax</vt:lpstr>
      <vt:lpstr>3. Các khía cạnh kỷ thuật trong Ajax</vt:lpstr>
      <vt:lpstr>3. Các khía cạnh kỷ thuật trong Ajax</vt:lpstr>
      <vt:lpstr>3. Các khía cạnh kỷ thuật trong Ajax</vt:lpstr>
      <vt:lpstr>3. Các khía cạnh kỷ thuật trong Ajax</vt:lpstr>
      <vt:lpstr>3. Các khía cạnh kỷ thuật trong Ajax</vt:lpstr>
      <vt:lpstr>3. Các khía cạnh kỷ thuật trong Ajax</vt:lpstr>
      <vt:lpstr>4. AJAX in jQuery</vt:lpstr>
      <vt:lpstr>4. AJAX in jQuery</vt:lpstr>
      <vt:lpstr>4. Ví dụ - Cài đặt và sử dụng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2017-05-04T15:46:27Z</dcterms:created>
  <dcterms:modified xsi:type="dcterms:W3CDTF">2017-05-19T14:08:40Z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