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261" r:id="rId2"/>
    <p:sldId id="257" r:id="rId3"/>
    <p:sldId id="262" r:id="rId4"/>
    <p:sldId id="271" r:id="rId5"/>
    <p:sldId id="264" r:id="rId6"/>
    <p:sldId id="263" r:id="rId7"/>
    <p:sldId id="273" r:id="rId8"/>
    <p:sldId id="266" r:id="rId9"/>
    <p:sldId id="276" r:id="rId10"/>
    <p:sldId id="275" r:id="rId11"/>
    <p:sldId id="274" r:id="rId12"/>
    <p:sldId id="277" r:id="rId13"/>
    <p:sldId id="278" r:id="rId14"/>
    <p:sldId id="279" r:id="rId15"/>
    <p:sldId id="280" r:id="rId16"/>
    <p:sldId id="281" r:id="rId17"/>
    <p:sldId id="283" r:id="rId18"/>
    <p:sldId id="284" r:id="rId19"/>
    <p:sldId id="285" r:id="rId20"/>
    <p:sldId id="286" r:id="rId21"/>
    <p:sldId id="289" r:id="rId22"/>
    <p:sldId id="292" r:id="rId23"/>
    <p:sldId id="287" r:id="rId24"/>
    <p:sldId id="290" r:id="rId25"/>
    <p:sldId id="291" r:id="rId26"/>
    <p:sldId id="293" r:id="rId27"/>
    <p:sldId id="294" r:id="rId28"/>
    <p:sldId id="295" r:id="rId29"/>
    <p:sldId id="267" r:id="rId30"/>
    <p:sldId id="29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àng Ngọc Hạnh - TCIS" initials="HNH-T" lastIdx="1" clrIdx="0">
    <p:extLst>
      <p:ext uri="{19B8F6BF-5375-455C-9EA6-DF929625EA0E}">
        <p15:presenceInfo xmlns:p15="http://schemas.microsoft.com/office/powerpoint/2012/main" userId="S-1-5-21-4067552963-1056435238-3552596056-91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80476" autoAdjust="0"/>
  </p:normalViewPr>
  <p:slideViewPr>
    <p:cSldViewPr snapToGrid="0">
      <p:cViewPr varScale="1">
        <p:scale>
          <a:sx n="76" d="100"/>
          <a:sy n="76" d="100"/>
        </p:scale>
        <p:origin x="126" y="31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10/30/2019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10/30/2019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a:t>
            </a:fld>
            <a:endParaRPr lang="en-US"/>
          </a:p>
        </p:txBody>
      </p:sp>
    </p:spTree>
    <p:extLst>
      <p:ext uri="{BB962C8B-B14F-4D97-AF65-F5344CB8AC3E}">
        <p14:creationId xmlns:p14="http://schemas.microsoft.com/office/powerpoint/2010/main" val="527373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t>
            </a:r>
            <a:r>
              <a:rPr lang="en-US" dirty="0"/>
              <a:t>Containerizing</a:t>
            </a:r>
            <a:r>
              <a:rPr lang="vi-VN" sz="1200" b="0" i="0" kern="1200" dirty="0">
                <a:solidFill>
                  <a:schemeClr val="tx1"/>
                </a:solidFill>
                <a:effectLst/>
                <a:latin typeface="+mn-lt"/>
                <a:ea typeface="+mn-ea"/>
                <a:cs typeface="+mn-cs"/>
              </a:rPr>
              <a:t> là một cách để đóng gói một ứng dụng cùng với tất cả các tệp và tài nguyên khác mà nó cần để chạy, ngoại trừ nhân hệ điều hành. Thay vì chạy một quy trình cài đặt và đảm bảo có tất cả các thư viện cần thiết và các tài nguyên khác, bạn có thể lấy một ứng dụng được chứa và chỉ </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cần thả nó vào một máy chủ và chạy nó, và nó chỉ hoạt động, không cần cài đặt hoặc quản trị.</a:t>
            </a:r>
            <a:endParaRPr lang="en-US" dirty="0"/>
          </a:p>
          <a:p>
            <a:r>
              <a:rPr lang="en-US" dirty="0"/>
              <a:t>- A container</a:t>
            </a:r>
            <a:r>
              <a:rPr lang="vi-VN" dirty="0"/>
              <a:t> là một đơn vị phần mềm tiêu chuẩn đóng gói mã và tất cả các phụ thuộc của nó để ứng dụng chạy nhanh và đáng tin cậy từ môi trường điện toán này sang môi trường điện toán khác</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2502747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11</a:t>
            </a:fld>
            <a:endParaRPr lang="en-US"/>
          </a:p>
        </p:txBody>
      </p:sp>
    </p:spTree>
    <p:extLst>
      <p:ext uri="{BB962C8B-B14F-4D97-AF65-F5344CB8AC3E}">
        <p14:creationId xmlns:p14="http://schemas.microsoft.com/office/powerpoint/2010/main" val="3426873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12</a:t>
            </a:fld>
            <a:endParaRPr lang="en-US"/>
          </a:p>
        </p:txBody>
      </p:sp>
    </p:spTree>
    <p:extLst>
      <p:ext uri="{BB962C8B-B14F-4D97-AF65-F5344CB8AC3E}">
        <p14:creationId xmlns:p14="http://schemas.microsoft.com/office/powerpoint/2010/main" val="1472346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Linh hoạt: Ngay cả các ứng dụng phức tạp nhất cũng có thể được chứa.</a:t>
            </a:r>
          </a:p>
          <a:p>
            <a:r>
              <a:rPr lang="vi-VN" dirty="0"/>
              <a:t>Trọng lượng nhẹ: Các bộ chứa tận dụng và chia sẻ hạt nhân máy chủ, giúp chúng hiệu quả hơn về mặt tài nguyên hệ thống so với các máy ảo.</a:t>
            </a:r>
          </a:p>
          <a:p>
            <a:r>
              <a:rPr lang="vi-VN" dirty="0"/>
              <a:t>Di động: Bạn có thể xây dựng cục bộ, triển khai lên đám mây và chạy mọi nơi.</a:t>
            </a:r>
          </a:p>
          <a:p>
            <a:r>
              <a:rPr lang="vi-VN" dirty="0"/>
              <a:t>Ghép nối lỏng lẻo: Các container có khả năng tự đóng gói và đóng gói rất cao, cho phép bạn thay thế hoặc nâng cấp một cái mà không làm gián đoạn người khác.</a:t>
            </a:r>
          </a:p>
          <a:p>
            <a:r>
              <a:rPr lang="vi-VN" dirty="0"/>
              <a:t>Khả năng mở rộng: Bạn có thể tăng và tự động phân phối các bản sao container trên một trung tâm dữ liệu.</a:t>
            </a:r>
          </a:p>
          <a:p>
            <a:r>
              <a:rPr lang="vi-VN" dirty="0"/>
              <a:t>Bảo mật: Các container áp dụng các ràng buộc và cách ly mạnh mẽ cho các quy trình mà không cần bất kỳ cấu hình nào được yêu cầu từ phía người dùng.</a:t>
            </a:r>
            <a:endParaRPr lang="en-US" dirty="0"/>
          </a:p>
          <a:p>
            <a:endParaRPr lang="en-US" dirty="0"/>
          </a:p>
          <a:p>
            <a:endParaRPr lang="en-US" dirty="0"/>
          </a:p>
          <a:p>
            <a:endParaRPr lang="en-US" dirty="0"/>
          </a:p>
          <a:p>
            <a:r>
              <a:rPr lang="en-US" dirty="0"/>
              <a:t>Flexible: Even the most complex applications can be containerized.</a:t>
            </a:r>
          </a:p>
          <a:p>
            <a:r>
              <a:rPr lang="en-US" dirty="0"/>
              <a:t>Lightweight: Containers leverage and share the host kernel, making them much more efficient in terms of system resources than virtual machines.</a:t>
            </a:r>
          </a:p>
          <a:p>
            <a:r>
              <a:rPr lang="en-US" dirty="0"/>
              <a:t>Portable: You can build locally, deploy to the cloud, and run anywhere.</a:t>
            </a:r>
          </a:p>
          <a:p>
            <a:r>
              <a:rPr lang="en-US" dirty="0"/>
              <a:t>Loosely coupled: Containers are highly self sufficient and encapsulated, allowing you to replace or upgrade one without disrupting others.</a:t>
            </a:r>
          </a:p>
          <a:p>
            <a:r>
              <a:rPr lang="en-US" dirty="0"/>
              <a:t>Scalable: You can increase and automatically distribute container replicas across a datacenter.</a:t>
            </a:r>
          </a:p>
          <a:p>
            <a:r>
              <a:rPr lang="en-US" dirty="0"/>
              <a:t>Secure: Containers apply aggressive constraints and isolations to processes without any configuration required on the part of the user.</a:t>
            </a:r>
          </a:p>
        </p:txBody>
      </p:sp>
      <p:sp>
        <p:nvSpPr>
          <p:cNvPr id="4" name="Slide Number Placeholder 3"/>
          <p:cNvSpPr>
            <a:spLocks noGrp="1"/>
          </p:cNvSpPr>
          <p:nvPr>
            <p:ph type="sldNum" sz="quarter" idx="5"/>
          </p:nvPr>
        </p:nvSpPr>
        <p:spPr/>
        <p:txBody>
          <a:bodyPr/>
          <a:lstStyle/>
          <a:p>
            <a:fld id="{82869989-EB00-4EE7-BCB5-25BDC5BB29F8}" type="slidenum">
              <a:rPr lang="en-US" smtClean="0"/>
              <a:t>13</a:t>
            </a:fld>
            <a:endParaRPr lang="en-US"/>
          </a:p>
        </p:txBody>
      </p:sp>
    </p:spTree>
    <p:extLst>
      <p:ext uri="{BB962C8B-B14F-4D97-AF65-F5344CB8AC3E}">
        <p14:creationId xmlns:p14="http://schemas.microsoft.com/office/powerpoint/2010/main" val="1381435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container runs natively on Linux and shares the kernel of the host machine with other containers. It runs a discrete process, taking no more memory than any other executable, making it lightweight.</a:t>
            </a:r>
          </a:p>
          <a:p>
            <a:r>
              <a:rPr lang="en-US" sz="1200" kern="1200" dirty="0">
                <a:solidFill>
                  <a:schemeClr val="tx1"/>
                </a:solidFill>
                <a:effectLst/>
                <a:latin typeface="+mn-lt"/>
                <a:ea typeface="+mn-ea"/>
                <a:cs typeface="+mn-cs"/>
              </a:rPr>
              <a:t>By contrast, a virtual machine (VM) runs a full-blown “guest” operating system with virtual access to host resources through a hypervisor. In general, VMs incur a lot of overhead beyond what is being consumed by your application logic.</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Một container chạy tự nhiên trên Linux và chia sẻ kernel của máy chủ với các container khác. Nó chạy một tiến trình riêng biệt, không chiếm nhiều bộ nhớ hơn bất kỳ thực thi nào khác, làm cho nó nhẹ.</a:t>
            </a:r>
          </a:p>
          <a:p>
            <a:r>
              <a:rPr lang="vi-VN" sz="1200" kern="1200" dirty="0">
                <a:solidFill>
                  <a:schemeClr val="tx1"/>
                </a:solidFill>
                <a:effectLst/>
                <a:latin typeface="+mn-lt"/>
                <a:ea typeface="+mn-ea"/>
                <a:cs typeface="+mn-cs"/>
              </a:rPr>
              <a:t>Ngược lại, một máy ảo (VM) chạy một hệ điều hành khách Guest đầy đủ với quyền truy cập ảo vào tài nguyên máy chủ thông qua một trình ảo hóa. Nói chung, VM phải chịu rất nhiều chi phí vượt quá những gì đang được sử dụng bởi logic ứng dụng của bạn.</a:t>
            </a:r>
            <a:endParaRPr lang="en-US"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14</a:t>
            </a:fld>
            <a:endParaRPr lang="en-US"/>
          </a:p>
        </p:txBody>
      </p:sp>
    </p:spTree>
    <p:extLst>
      <p:ext uri="{BB962C8B-B14F-4D97-AF65-F5344CB8AC3E}">
        <p14:creationId xmlns:p14="http://schemas.microsoft.com/office/powerpoint/2010/main" val="3519970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15</a:t>
            </a:fld>
            <a:endParaRPr lang="en-US"/>
          </a:p>
        </p:txBody>
      </p:sp>
    </p:spTree>
    <p:extLst>
      <p:ext uri="{BB962C8B-B14F-4D97-AF65-F5344CB8AC3E}">
        <p14:creationId xmlns:p14="http://schemas.microsoft.com/office/powerpoint/2010/main" val="1830122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16</a:t>
            </a:fld>
            <a:endParaRPr lang="en-US"/>
          </a:p>
        </p:txBody>
      </p:sp>
    </p:spTree>
    <p:extLst>
      <p:ext uri="{BB962C8B-B14F-4D97-AF65-F5344CB8AC3E}">
        <p14:creationId xmlns:p14="http://schemas.microsoft.com/office/powerpoint/2010/main" val="1413119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Redis là một mã nguồn mở (BSD được cấp phép), lưu trữ cấu trúc dữ liệu trong bộ nhớ, được sử dụng làm cơ sở dữ liệu, bộ đệm và môi giới tin nhắn. Nó hỗ trợ các cấu trúc dữ liệu như chuỗi, băm, danh sách, bộ, bộ được sắp xếp với các truy vấn phạm vi, bitmap, hyperloglog, chỉ mục không gian địa lý với các truy vấn và luồng bán kính. Redis đã tích hợp sao chép, kịch bản Lua, trục xuất LRU, giao dịch và các mức độ tồn tại khác nhau trên đĩa và cung cấp tính sẵn sàng cao thông qua Redis Sentinel và phân vùng tự động với Redis Cluster.</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17</a:t>
            </a:fld>
            <a:endParaRPr lang="en-US"/>
          </a:p>
        </p:txBody>
      </p:sp>
    </p:spTree>
    <p:extLst>
      <p:ext uri="{BB962C8B-B14F-4D97-AF65-F5344CB8AC3E}">
        <p14:creationId xmlns:p14="http://schemas.microsoft.com/office/powerpoint/2010/main" val="2090902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r>
              <a:rPr lang="vi-VN" dirty="0"/>
              <a:t>ể đạt được hiệu suất vượt trội, Redis làm việc với bộ dữ liệu trong bộ nhớ. Tùy thuộc vào trường hợp sử dụng của bạn, bạn có thể duy trì nó bằng cách bỏ tập dữ liệu vào đĩa mỗi lần hoặc bằng cách nối từng lệnh vào nhật ký. Sự kiên trì có thể bị vô hiệu hóa tùy chọn, nếu bạn chỉ cần một bộ đệm trong bộ nhớ, giàu tính năng, được nối mạng.</a:t>
            </a:r>
            <a:endParaRPr lang="en-US" dirty="0"/>
          </a:p>
          <a:p>
            <a:endParaRPr lang="en-US" dirty="0"/>
          </a:p>
          <a:p>
            <a:r>
              <a:rPr lang="vi-VN" dirty="0"/>
              <a:t>Duy trì dữ liệu bằng cách bỏ dữ liệu vào đĩa mỗi lần hoặc bằng cách thêm từng lệnh vào nhật ký.</a:t>
            </a:r>
          </a:p>
          <a:p>
            <a:endParaRPr lang="vi-VN" dirty="0"/>
          </a:p>
          <a:p>
            <a:r>
              <a:rPr lang="vi-VN" dirty="0"/>
              <a:t>Redis cũng hỗ trợ sao chép không đồng bộ chính-phụ-thiết lập tầm thường, với đồng bộ hóa đầu tiên không chặn rất nhanh, tự động kết nối lại với đồng bộ hóa một phần khi tách mạng.</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18</a:t>
            </a:fld>
            <a:endParaRPr lang="en-US"/>
          </a:p>
        </p:txBody>
      </p:sp>
    </p:spTree>
    <p:extLst>
      <p:ext uri="{BB962C8B-B14F-4D97-AF65-F5344CB8AC3E}">
        <p14:creationId xmlns:p14="http://schemas.microsoft.com/office/powerpoint/2010/main" val="2066476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20</a:t>
            </a:fld>
            <a:endParaRPr lang="en-US"/>
          </a:p>
        </p:txBody>
      </p:sp>
    </p:spTree>
    <p:extLst>
      <p:ext uri="{BB962C8B-B14F-4D97-AF65-F5344CB8AC3E}">
        <p14:creationId xmlns:p14="http://schemas.microsoft.com/office/powerpoint/2010/main" val="2693268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Chuyển đổi dự phòng: Mục tiêu của chuyển đổi dự phòng là cho phép công việc thường được thực hiện bởi một máy chủ được thực hiện bởi một máy chủ khác nếu máy chủ thông thường thất bại.</a:t>
            </a:r>
          </a:p>
          <a:p>
            <a:endParaRPr lang="en-US" dirty="0"/>
          </a:p>
          <a:p>
            <a:r>
              <a:rPr lang="vi-VN" dirty="0"/>
              <a:t>Cân bằng tải là quá trình phân phối lưu lượng mạng trên nhiều máy chủ. Điều này đảm bảo không có máy chủ nào chịu quá nhiều nhu cầu.</a:t>
            </a:r>
          </a:p>
          <a:p>
            <a:endParaRPr lang="en-US" dirty="0"/>
          </a:p>
          <a:p>
            <a:r>
              <a:rPr lang="vi-VN" dirty="0"/>
              <a:t>Tính sẵn sàng cao đề cập đến các hệ thống bền và có khả năng hoạt động liên tục mà không bị lỗi trong một thời gian dài. Thuật ngữ này ngụ ý rằng các bộ phận của một hệ thống đã được kiểm tra đầy đủ và, trong nhiều trường hợp.</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21</a:t>
            </a:fld>
            <a:endParaRPr lang="en-US"/>
          </a:p>
        </p:txBody>
      </p:sp>
    </p:spTree>
    <p:extLst>
      <p:ext uri="{BB962C8B-B14F-4D97-AF65-F5344CB8AC3E}">
        <p14:creationId xmlns:p14="http://schemas.microsoft.com/office/powerpoint/2010/main" val="1762058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22</a:t>
            </a:fld>
            <a:endParaRPr lang="en-US"/>
          </a:p>
        </p:txBody>
      </p:sp>
    </p:spTree>
    <p:extLst>
      <p:ext uri="{BB962C8B-B14F-4D97-AF65-F5344CB8AC3E}">
        <p14:creationId xmlns:p14="http://schemas.microsoft.com/office/powerpoint/2010/main" val="1857426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Nó</a:t>
            </a:r>
            <a:r>
              <a:rPr lang="en-US" dirty="0"/>
              <a:t> </a:t>
            </a:r>
            <a:r>
              <a:rPr lang="en-US" dirty="0" err="1"/>
              <a:t>cho</a:t>
            </a:r>
            <a:r>
              <a:rPr lang="en-US" dirty="0"/>
              <a:t> </a:t>
            </a:r>
            <a:r>
              <a:rPr lang="en-US" dirty="0" err="1"/>
              <a:t>phép</a:t>
            </a:r>
            <a:r>
              <a:rPr lang="en-US" dirty="0"/>
              <a:t> </a:t>
            </a:r>
            <a:r>
              <a:rPr lang="en-US" dirty="0" err="1"/>
              <a:t>các</a:t>
            </a:r>
            <a:r>
              <a:rPr lang="en-US" dirty="0"/>
              <a:t> </a:t>
            </a:r>
            <a:r>
              <a:rPr lang="en-US" dirty="0" err="1"/>
              <a:t>bản</a:t>
            </a:r>
            <a:r>
              <a:rPr lang="en-US" dirty="0"/>
              <a:t> </a:t>
            </a:r>
            <a:r>
              <a:rPr lang="en-US" dirty="0" err="1"/>
              <a:t>sao</a:t>
            </a:r>
            <a:r>
              <a:rPr lang="en-US" dirty="0"/>
              <a:t> Redis </a:t>
            </a:r>
            <a:r>
              <a:rPr lang="en-US" dirty="0" err="1"/>
              <a:t>là</a:t>
            </a:r>
            <a:r>
              <a:rPr lang="en-US" dirty="0"/>
              <a:t> </a:t>
            </a:r>
            <a:r>
              <a:rPr lang="en-US" dirty="0" err="1"/>
              <a:t>bản</a:t>
            </a:r>
            <a:r>
              <a:rPr lang="en-US" dirty="0"/>
              <a:t> </a:t>
            </a:r>
            <a:r>
              <a:rPr lang="en-US" dirty="0" err="1"/>
              <a:t>sao</a:t>
            </a:r>
            <a:r>
              <a:rPr lang="en-US" dirty="0"/>
              <a:t> </a:t>
            </a:r>
            <a:r>
              <a:rPr lang="en-US" dirty="0" err="1"/>
              <a:t>chính</a:t>
            </a:r>
            <a:r>
              <a:rPr lang="en-US" dirty="0"/>
              <a:t> </a:t>
            </a:r>
            <a:r>
              <a:rPr lang="en-US" dirty="0" err="1"/>
              <a:t>xác</a:t>
            </a:r>
            <a:r>
              <a:rPr lang="en-US" dirty="0"/>
              <a:t> </a:t>
            </a:r>
            <a:r>
              <a:rPr lang="en-US" dirty="0" err="1"/>
              <a:t>của</a:t>
            </a:r>
            <a:r>
              <a:rPr lang="en-US" dirty="0"/>
              <a:t> </a:t>
            </a:r>
            <a:r>
              <a:rPr lang="en-US" dirty="0" err="1"/>
              <a:t>các</a:t>
            </a:r>
            <a:r>
              <a:rPr lang="en-US" dirty="0"/>
              <a:t> </a:t>
            </a:r>
            <a:r>
              <a:rPr lang="en-US" dirty="0" err="1"/>
              <a:t>bản</a:t>
            </a:r>
            <a:r>
              <a:rPr lang="en-US" dirty="0"/>
              <a:t> </a:t>
            </a:r>
            <a:r>
              <a:rPr lang="en-US" dirty="0" err="1"/>
              <a:t>sao</a:t>
            </a:r>
            <a:r>
              <a:rPr lang="en-US" dirty="0"/>
              <a:t> </a:t>
            </a:r>
            <a:r>
              <a:rPr lang="en-US" dirty="0" err="1"/>
              <a:t>chính</a:t>
            </a:r>
            <a:r>
              <a:rPr lang="en-US" dirty="0"/>
              <a:t>. </a:t>
            </a:r>
            <a:r>
              <a:rPr lang="en-US" dirty="0" err="1"/>
              <a:t>Bản</a:t>
            </a:r>
            <a:r>
              <a:rPr lang="en-US" dirty="0"/>
              <a:t> </a:t>
            </a:r>
            <a:r>
              <a:rPr lang="en-US" dirty="0" err="1"/>
              <a:t>sao</a:t>
            </a:r>
            <a:r>
              <a:rPr lang="en-US" dirty="0"/>
              <a:t> </a:t>
            </a:r>
            <a:r>
              <a:rPr lang="en-US" dirty="0" err="1"/>
              <a:t>sẽ</a:t>
            </a:r>
            <a:r>
              <a:rPr lang="en-US" dirty="0"/>
              <a:t> </a:t>
            </a:r>
            <a:r>
              <a:rPr lang="en-US" dirty="0" err="1"/>
              <a:t>tự</a:t>
            </a:r>
            <a:r>
              <a:rPr lang="en-US" dirty="0"/>
              <a:t> </a:t>
            </a:r>
            <a:r>
              <a:rPr lang="en-US" dirty="0" err="1"/>
              <a:t>động</a:t>
            </a:r>
            <a:r>
              <a:rPr lang="en-US" dirty="0"/>
              <a:t> </a:t>
            </a:r>
            <a:r>
              <a:rPr lang="en-US" dirty="0" err="1"/>
              <a:t>kết</a:t>
            </a:r>
            <a:r>
              <a:rPr lang="en-US" dirty="0"/>
              <a:t> </a:t>
            </a:r>
            <a:r>
              <a:rPr lang="en-US" dirty="0" err="1"/>
              <a:t>nối</a:t>
            </a:r>
            <a:r>
              <a:rPr lang="en-US" dirty="0"/>
              <a:t> </a:t>
            </a:r>
            <a:r>
              <a:rPr lang="en-US" dirty="0" err="1"/>
              <a:t>lại</a:t>
            </a:r>
            <a:r>
              <a:rPr lang="en-US" dirty="0"/>
              <a:t> </a:t>
            </a:r>
            <a:r>
              <a:rPr lang="en-US" dirty="0" err="1"/>
              <a:t>với</a:t>
            </a:r>
            <a:r>
              <a:rPr lang="en-US" dirty="0"/>
              <a:t> </a:t>
            </a:r>
            <a:r>
              <a:rPr lang="en-US" dirty="0" err="1"/>
              <a:t>chủ</a:t>
            </a:r>
            <a:r>
              <a:rPr lang="en-US" dirty="0"/>
              <a:t> </a:t>
            </a:r>
            <a:r>
              <a:rPr lang="en-US" dirty="0" err="1"/>
              <a:t>mỗi</a:t>
            </a:r>
            <a:r>
              <a:rPr lang="en-US" dirty="0"/>
              <a:t> </a:t>
            </a:r>
            <a:r>
              <a:rPr lang="en-US" dirty="0" err="1"/>
              <a:t>khi</a:t>
            </a:r>
            <a:r>
              <a:rPr lang="en-US" dirty="0"/>
              <a:t> </a:t>
            </a:r>
            <a:r>
              <a:rPr lang="en-US" dirty="0" err="1"/>
              <a:t>liên</a:t>
            </a:r>
            <a:r>
              <a:rPr lang="en-US" dirty="0"/>
              <a:t> </a:t>
            </a:r>
            <a:r>
              <a:rPr lang="en-US" dirty="0" err="1"/>
              <a:t>kết</a:t>
            </a:r>
            <a:r>
              <a:rPr lang="en-US" dirty="0"/>
              <a:t> </a:t>
            </a:r>
            <a:r>
              <a:rPr lang="en-US" dirty="0" err="1"/>
              <a:t>bị</a:t>
            </a:r>
            <a:r>
              <a:rPr lang="en-US" dirty="0"/>
              <a:t> </a:t>
            </a:r>
            <a:r>
              <a:rPr lang="en-US" dirty="0" err="1"/>
              <a:t>hỏng</a:t>
            </a:r>
            <a:r>
              <a:rPr lang="en-US" dirty="0"/>
              <a:t> </a:t>
            </a:r>
            <a:r>
              <a:rPr lang="en-US" dirty="0" err="1"/>
              <a:t>và</a:t>
            </a:r>
            <a:r>
              <a:rPr lang="en-US" dirty="0"/>
              <a:t> </a:t>
            </a:r>
            <a:r>
              <a:rPr lang="en-US" dirty="0" err="1"/>
              <a:t>sẽ</a:t>
            </a:r>
            <a:r>
              <a:rPr lang="en-US" dirty="0"/>
              <a:t> </a:t>
            </a:r>
            <a:r>
              <a:rPr lang="en-US" dirty="0" err="1"/>
              <a:t>cố</a:t>
            </a:r>
            <a:r>
              <a:rPr lang="en-US" dirty="0"/>
              <a:t> </a:t>
            </a:r>
            <a:r>
              <a:rPr lang="en-US" dirty="0" err="1"/>
              <a:t>gắng</a:t>
            </a:r>
            <a:r>
              <a:rPr lang="en-US" dirty="0"/>
              <a:t> </a:t>
            </a:r>
            <a:r>
              <a:rPr lang="en-US" dirty="0" err="1"/>
              <a:t>trở</a:t>
            </a:r>
            <a:r>
              <a:rPr lang="en-US" dirty="0"/>
              <a:t> </a:t>
            </a:r>
            <a:r>
              <a:rPr lang="en-US" dirty="0" err="1"/>
              <a:t>thành</a:t>
            </a:r>
            <a:r>
              <a:rPr lang="en-US" dirty="0"/>
              <a:t> </a:t>
            </a:r>
            <a:r>
              <a:rPr lang="en-US" dirty="0" err="1"/>
              <a:t>một</a:t>
            </a:r>
            <a:r>
              <a:rPr lang="en-US" dirty="0"/>
              <a:t> </a:t>
            </a:r>
            <a:r>
              <a:rPr lang="en-US" dirty="0" err="1"/>
              <a:t>bản</a:t>
            </a:r>
            <a:r>
              <a:rPr lang="en-US" dirty="0"/>
              <a:t> </a:t>
            </a:r>
            <a:r>
              <a:rPr lang="en-US" dirty="0" err="1"/>
              <a:t>sao</a:t>
            </a:r>
            <a:r>
              <a:rPr lang="en-US" dirty="0"/>
              <a:t> </a:t>
            </a:r>
            <a:r>
              <a:rPr lang="en-US" dirty="0" err="1"/>
              <a:t>chính</a:t>
            </a:r>
            <a:r>
              <a:rPr lang="en-US" dirty="0"/>
              <a:t> </a:t>
            </a:r>
            <a:r>
              <a:rPr lang="en-US" dirty="0" err="1"/>
              <a:t>xác</a:t>
            </a:r>
            <a:r>
              <a:rPr lang="en-US" dirty="0"/>
              <a:t> </a:t>
            </a:r>
            <a:r>
              <a:rPr lang="en-US" dirty="0" err="1"/>
              <a:t>của</a:t>
            </a:r>
            <a:r>
              <a:rPr lang="en-US" dirty="0"/>
              <a:t> </a:t>
            </a:r>
            <a:r>
              <a:rPr lang="en-US" dirty="0" err="1"/>
              <a:t>nó</a:t>
            </a:r>
            <a:r>
              <a:rPr lang="en-US" dirty="0"/>
              <a:t> </a:t>
            </a:r>
            <a:r>
              <a:rPr lang="en-US" dirty="0" err="1"/>
              <a:t>bất</a:t>
            </a:r>
            <a:r>
              <a:rPr lang="en-US" dirty="0"/>
              <a:t> </a:t>
            </a:r>
            <a:r>
              <a:rPr lang="en-US" dirty="0" err="1"/>
              <a:t>kể</a:t>
            </a:r>
            <a:r>
              <a:rPr lang="en-US" dirty="0"/>
              <a:t> </a:t>
            </a:r>
            <a:r>
              <a:rPr lang="en-US" dirty="0" err="1"/>
              <a:t>điều</a:t>
            </a:r>
            <a:r>
              <a:rPr lang="en-US" dirty="0"/>
              <a:t> </a:t>
            </a:r>
            <a:r>
              <a:rPr lang="en-US" dirty="0" err="1"/>
              <a:t>gì</a:t>
            </a:r>
            <a:r>
              <a:rPr lang="en-US" dirty="0"/>
              <a:t> </a:t>
            </a:r>
            <a:r>
              <a:rPr lang="en-US" dirty="0" err="1"/>
              <a:t>xảy</a:t>
            </a:r>
            <a:r>
              <a:rPr lang="en-US" dirty="0"/>
              <a:t> ra </a:t>
            </a:r>
            <a:r>
              <a:rPr lang="en-US" dirty="0" err="1"/>
              <a:t>với</a:t>
            </a:r>
            <a:r>
              <a:rPr lang="en-US" dirty="0"/>
              <a:t> </a:t>
            </a:r>
            <a:r>
              <a:rPr lang="en-US" dirty="0" err="1"/>
              <a:t>chủ</a:t>
            </a:r>
            <a:r>
              <a:rPr lang="en-US" dirty="0"/>
              <a:t>.</a:t>
            </a:r>
          </a:p>
        </p:txBody>
      </p:sp>
      <p:sp>
        <p:nvSpPr>
          <p:cNvPr id="4" name="Slide Number Placeholder 3"/>
          <p:cNvSpPr>
            <a:spLocks noGrp="1"/>
          </p:cNvSpPr>
          <p:nvPr>
            <p:ph type="sldNum" sz="quarter" idx="5"/>
          </p:nvPr>
        </p:nvSpPr>
        <p:spPr/>
        <p:txBody>
          <a:bodyPr/>
          <a:lstStyle/>
          <a:p>
            <a:fld id="{82869989-EB00-4EE7-BCB5-25BDC5BB29F8}" type="slidenum">
              <a:rPr lang="en-US" smtClean="0"/>
              <a:t>23</a:t>
            </a:fld>
            <a:endParaRPr lang="en-US"/>
          </a:p>
        </p:txBody>
      </p:sp>
    </p:spTree>
    <p:extLst>
      <p:ext uri="{BB962C8B-B14F-4D97-AF65-F5344CB8AC3E}">
        <p14:creationId xmlns:p14="http://schemas.microsoft.com/office/powerpoint/2010/main" val="8092852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kern="1200" dirty="0">
                <a:solidFill>
                  <a:schemeClr val="tx1"/>
                </a:solidFill>
                <a:effectLst/>
                <a:latin typeface="+mn-lt"/>
                <a:ea typeface="+mn-ea"/>
                <a:cs typeface="+mn-cs"/>
              </a:rPr>
              <a:t>Sự kiên trì của RDB thực hiện các ảnh chụp nhanh theo thời gian của tập dữ liệu của bạn theo các khoảng thời gian được chỉ định.</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Sự kiên trì AOF ghi lại mọi hoạt động ghi mà máy chủ nhận được, sẽ được phát lại khi khởi động máy chủ, xây dựng lại tập dữ liệu gốc.</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Có thể kết hợp cả AOF và RDB trong cùng một ví dụ.</a:t>
            </a:r>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24</a:t>
            </a:fld>
            <a:endParaRPr lang="en-US"/>
          </a:p>
        </p:txBody>
      </p:sp>
    </p:spTree>
    <p:extLst>
      <p:ext uri="{BB962C8B-B14F-4D97-AF65-F5344CB8AC3E}">
        <p14:creationId xmlns:p14="http://schemas.microsoft.com/office/powerpoint/2010/main" val="32310824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25</a:t>
            </a:fld>
            <a:endParaRPr lang="en-US"/>
          </a:p>
        </p:txBody>
      </p:sp>
    </p:spTree>
    <p:extLst>
      <p:ext uri="{BB962C8B-B14F-4D97-AF65-F5344CB8AC3E}">
        <p14:creationId xmlns:p14="http://schemas.microsoft.com/office/powerpoint/2010/main" val="32783134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26</a:t>
            </a:fld>
            <a:endParaRPr lang="en-US"/>
          </a:p>
        </p:txBody>
      </p:sp>
    </p:spTree>
    <p:extLst>
      <p:ext uri="{BB962C8B-B14F-4D97-AF65-F5344CB8AC3E}">
        <p14:creationId xmlns:p14="http://schemas.microsoft.com/office/powerpoint/2010/main" val="2134048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29</a:t>
            </a:fld>
            <a:endParaRPr lang="en-US"/>
          </a:p>
        </p:txBody>
      </p:sp>
    </p:spTree>
    <p:extLst>
      <p:ext uri="{BB962C8B-B14F-4D97-AF65-F5344CB8AC3E}">
        <p14:creationId xmlns:p14="http://schemas.microsoft.com/office/powerpoint/2010/main" val="3362168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Monolith có nghĩa là bao gồm tất cả trong một.</a:t>
            </a:r>
          </a:p>
          <a:p>
            <a:r>
              <a:rPr lang="vi-VN" sz="1200" b="0" i="0" kern="1200" dirty="0">
                <a:solidFill>
                  <a:schemeClr val="tx1"/>
                </a:solidFill>
                <a:effectLst/>
                <a:latin typeface="+mn-lt"/>
                <a:ea typeface="+mn-ea"/>
                <a:cs typeface="+mn-cs"/>
              </a:rPr>
              <a:t>Ứng dụng Monolithic mô tả một ứng dụng phần mềm một tầng trong đó các thành phần khác nhau kết hợp thành một chương trình từ một nền tảng duy nhất</a:t>
            </a:r>
          </a:p>
          <a:p>
            <a:r>
              <a:rPr lang="vi-VN" sz="1200" b="0" i="0" kern="1200" dirty="0">
                <a:solidFill>
                  <a:schemeClr val="tx1"/>
                </a:solidFill>
                <a:effectLst/>
                <a:latin typeface="+mn-lt"/>
                <a:ea typeface="+mn-ea"/>
                <a:cs typeface="+mn-cs"/>
              </a:rPr>
              <a:t>Độc lập, và độc lập với các ứng dụng khác.</a:t>
            </a:r>
          </a:p>
          <a:p>
            <a:r>
              <a:rPr lang="vi-VN" sz="1200" b="0" i="0" kern="1200" dirty="0">
                <a:solidFill>
                  <a:schemeClr val="tx1"/>
                </a:solidFill>
                <a:effectLst/>
                <a:latin typeface="+mn-lt"/>
                <a:ea typeface="+mn-ea"/>
                <a:cs typeface="+mn-cs"/>
              </a:rPr>
              <a:t>Triết lý thiết kế là ứng dụng chịu trách nhiệm không chỉ cho một nhiệm vụ cụ thể, mà còn có thể thực hiện mọi bước cần thiết để hoàn thành một chức năng cụ thể</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Authorization — responsible for authorizing a user</a:t>
            </a:r>
          </a:p>
          <a:p>
            <a:r>
              <a:rPr lang="en-US" sz="1200" b="0" i="0" kern="1200" dirty="0">
                <a:solidFill>
                  <a:schemeClr val="tx1"/>
                </a:solidFill>
                <a:effectLst/>
                <a:latin typeface="+mn-lt"/>
                <a:ea typeface="+mn-ea"/>
                <a:cs typeface="+mn-cs"/>
              </a:rPr>
              <a:t>Presentation — responsible for handling HTTP requests and responding with either HTML or JSON/XML (for web services APIs).</a:t>
            </a:r>
          </a:p>
          <a:p>
            <a:r>
              <a:rPr lang="en-US" sz="1200" b="0" i="0" kern="1200" dirty="0">
                <a:solidFill>
                  <a:schemeClr val="tx1"/>
                </a:solidFill>
                <a:effectLst/>
                <a:latin typeface="+mn-lt"/>
                <a:ea typeface="+mn-ea"/>
                <a:cs typeface="+mn-cs"/>
              </a:rPr>
              <a:t>Business logic — the application’s business logic.</a:t>
            </a:r>
          </a:p>
          <a:p>
            <a:r>
              <a:rPr lang="en-US" sz="1200" b="0" i="0" kern="1200" dirty="0">
                <a:solidFill>
                  <a:schemeClr val="tx1"/>
                </a:solidFill>
                <a:effectLst/>
                <a:latin typeface="+mn-lt"/>
                <a:ea typeface="+mn-ea"/>
                <a:cs typeface="+mn-cs"/>
              </a:rPr>
              <a:t>Database layer — data access objects responsible for accessing the database.</a:t>
            </a:r>
          </a:p>
          <a:p>
            <a:r>
              <a:rPr lang="en-US" sz="1200" b="0" i="0" kern="1200" dirty="0">
                <a:solidFill>
                  <a:schemeClr val="tx1"/>
                </a:solidFill>
                <a:effectLst/>
                <a:latin typeface="+mn-lt"/>
                <a:ea typeface="+mn-ea"/>
                <a:cs typeface="+mn-cs"/>
              </a:rPr>
              <a:t>Application integration — integration with other services (e.g. via messaging or REST API). Or integration with any other Data sources.</a:t>
            </a:r>
          </a:p>
          <a:p>
            <a:r>
              <a:rPr lang="en-US" sz="1200" b="0" i="0" kern="1200" dirty="0">
                <a:solidFill>
                  <a:schemeClr val="tx1"/>
                </a:solidFill>
                <a:effectLst/>
                <a:latin typeface="+mn-lt"/>
                <a:ea typeface="+mn-ea"/>
                <a:cs typeface="+mn-cs"/>
              </a:rPr>
              <a:t>Notification module — responsible for sending email notifications whenever needed.</a:t>
            </a:r>
          </a:p>
          <a:p>
            <a:endParaRPr lang="en-US" dirty="0"/>
          </a:p>
          <a:p>
            <a:endParaRPr lang="en-US" dirty="0"/>
          </a:p>
          <a:p>
            <a:r>
              <a:rPr lang="vi-VN" dirty="0"/>
              <a:t>Ủy quyền - chịu trách nhiệm cho phép người dùng</a:t>
            </a:r>
          </a:p>
          <a:p>
            <a:r>
              <a:rPr lang="vi-VN" dirty="0"/>
              <a:t>Bản trình bày - chịu trách nhiệm xử lý các yêu cầu HTTP và trả lời bằng HTML hoặc JSON / XML (đối với API dịch vụ web).</a:t>
            </a:r>
          </a:p>
          <a:p>
            <a:r>
              <a:rPr lang="vi-VN" dirty="0"/>
              <a:t>Logic kinh doanh - ứng dụng Logic kinh doanh.</a:t>
            </a:r>
          </a:p>
          <a:p>
            <a:r>
              <a:rPr lang="vi-VN" dirty="0"/>
              <a:t>Lớp cơ sở dữ liệu - các đối tượng truy cập dữ liệu chịu trách nhiệm truy cập cơ sở dữ liệu.</a:t>
            </a:r>
          </a:p>
          <a:p>
            <a:r>
              <a:rPr lang="vi-VN" dirty="0"/>
              <a:t>Tích hợp ứng dụng - tích hợp với các dịch vụ khác (ví dụ: qua tin nhắn hoặc API REST). Hoặc tích hợp với bất kỳ nguồn dữ liệu khác.</a:t>
            </a:r>
          </a:p>
          <a:p>
            <a:r>
              <a:rPr lang="vi-VN" dirty="0"/>
              <a:t>Mô-đun thông báo - chịu trách nhiệm gửi thông báo email bất cứ khi nào cần.</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4240204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 Simple to develop — At the beginning of a project it is much easier to go with Monolithic Architecture.</a:t>
            </a:r>
          </a:p>
          <a:p>
            <a:pPr lvl="0"/>
            <a:r>
              <a:rPr lang="en-US" sz="1200" kern="1200" dirty="0">
                <a:solidFill>
                  <a:schemeClr val="tx1"/>
                </a:solidFill>
                <a:effectLst/>
                <a:latin typeface="+mn-lt"/>
                <a:ea typeface="+mn-ea"/>
                <a:cs typeface="+mn-cs"/>
              </a:rPr>
              <a:t>- Simple to test. For example, you can implement end-to-end testing by simply launching the application and testing the UI with Selenium.</a:t>
            </a:r>
          </a:p>
          <a:p>
            <a:pPr lvl="0"/>
            <a:r>
              <a:rPr lang="en-US" sz="1200" kern="1200" dirty="0">
                <a:solidFill>
                  <a:schemeClr val="tx1"/>
                </a:solidFill>
                <a:effectLst/>
                <a:latin typeface="+mn-lt"/>
                <a:ea typeface="+mn-ea"/>
                <a:cs typeface="+mn-cs"/>
              </a:rPr>
              <a:t>- Simple to deploy. You have to copy the packaged application to a server.</a:t>
            </a:r>
          </a:p>
          <a:p>
            <a:pPr lvl="0"/>
            <a:r>
              <a:rPr lang="en-US" sz="1200" kern="1200" dirty="0">
                <a:solidFill>
                  <a:schemeClr val="tx1"/>
                </a:solidFill>
                <a:effectLst/>
                <a:latin typeface="+mn-lt"/>
                <a:ea typeface="+mn-ea"/>
                <a:cs typeface="+mn-cs"/>
              </a:rPr>
              <a:t>- Simple to scale horizontally by running multiple copies behind a load balancer.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Maintenance — If Application is too large and complex to understand entirely, it is challenging to make changes fast and correctly.</a:t>
            </a:r>
          </a:p>
          <a:p>
            <a:r>
              <a:rPr lang="en-US" sz="1200" b="0" i="0" kern="1200" dirty="0">
                <a:solidFill>
                  <a:schemeClr val="tx1"/>
                </a:solidFill>
                <a:effectLst/>
                <a:latin typeface="+mn-lt"/>
                <a:ea typeface="+mn-ea"/>
                <a:cs typeface="+mn-cs"/>
              </a:rPr>
              <a:t>- The size of the application can slow down the start-up time.</a:t>
            </a:r>
          </a:p>
          <a:p>
            <a:r>
              <a:rPr lang="en-US" sz="1200" b="0" i="0" kern="1200" dirty="0">
                <a:solidFill>
                  <a:schemeClr val="tx1"/>
                </a:solidFill>
                <a:effectLst/>
                <a:latin typeface="+mn-lt"/>
                <a:ea typeface="+mn-ea"/>
                <a:cs typeface="+mn-cs"/>
              </a:rPr>
              <a:t>- You must redeploy the entire application on each update.</a:t>
            </a:r>
          </a:p>
          <a:p>
            <a:r>
              <a:rPr lang="en-US" sz="1200" b="0" i="0" kern="1200" dirty="0">
                <a:solidFill>
                  <a:schemeClr val="tx1"/>
                </a:solidFill>
                <a:effectLst/>
                <a:latin typeface="+mn-lt"/>
                <a:ea typeface="+mn-ea"/>
                <a:cs typeface="+mn-cs"/>
              </a:rPr>
              <a:t>- Monolithic applications can also be challenging to scale when different modules have conflicting resource requirements.</a:t>
            </a:r>
          </a:p>
          <a:p>
            <a:r>
              <a:rPr lang="en-US" sz="1200" b="0" i="0" kern="1200" dirty="0">
                <a:solidFill>
                  <a:schemeClr val="tx1"/>
                </a:solidFill>
                <a:effectLst/>
                <a:latin typeface="+mn-lt"/>
                <a:ea typeface="+mn-ea"/>
                <a:cs typeface="+mn-cs"/>
              </a:rPr>
              <a:t>- Reliability — Bug in any module (e.g. memory leak) can potentially bring down the entire process. Moreover, since all instances of the application are identical, that bug impact the availability of the entire application</a:t>
            </a:r>
          </a:p>
          <a:p>
            <a:r>
              <a:rPr lang="en-US" sz="1200" b="0" i="0" kern="1200" dirty="0">
                <a:solidFill>
                  <a:schemeClr val="tx1"/>
                </a:solidFill>
                <a:effectLst/>
                <a:latin typeface="+mn-lt"/>
                <a:ea typeface="+mn-ea"/>
                <a:cs typeface="+mn-cs"/>
              </a:rPr>
              <a:t>- Regardless of how easy the initial stages may seem, Monolithic applications have difficulty to adopting new and advance technologies. Since changes in languages or frameworks affect an entire application, it requires efforts to thoroughly work with the app details, hence it is costly considering both time and efforts.</a:t>
            </a:r>
          </a:p>
          <a:p>
            <a:endParaRPr lang="en-US" dirty="0"/>
          </a:p>
          <a:p>
            <a:endParaRPr lang="en-US" dirty="0"/>
          </a:p>
          <a:p>
            <a:endParaRPr lang="en-US" dirty="0"/>
          </a:p>
          <a:p>
            <a:r>
              <a:rPr lang="en-US" dirty="0"/>
              <a:t>------</a:t>
            </a:r>
          </a:p>
          <a:p>
            <a:r>
              <a:rPr lang="vi-VN" dirty="0"/>
              <a:t>- Đơn giản để phát triển - Khi bắt đầu một dự án, việc đi với Kiến trúc nguyên khối sẽ dễ dàng hơn nhiều.</a:t>
            </a:r>
          </a:p>
          <a:p>
            <a:r>
              <a:rPr lang="vi-VN" dirty="0"/>
              <a:t>- Đơn giản để kiểm tra. Ví dụ: bạn có thể triển khai thử nghiệm từ đầu đến cuối bằng cách khởi chạy ứng dụng và kiểm tra giao diện người dùng với Selenium.</a:t>
            </a:r>
          </a:p>
          <a:p>
            <a:r>
              <a:rPr lang="vi-VN" dirty="0"/>
              <a:t>- Đơn giản để triển khai. Bạn phải sao chép ứng dụng đóng gói vào máy chủ.</a:t>
            </a:r>
          </a:p>
          <a:p>
            <a:r>
              <a:rPr lang="vi-VN" dirty="0"/>
              <a:t>- Đơn giản để chia tỷ lệ theo chiều ngang bằng cách chạy nhiều bản sao phía sau bộ cân bằng tải.</a:t>
            </a:r>
          </a:p>
          <a:p>
            <a:endParaRPr lang="vi-VN" dirty="0"/>
          </a:p>
          <a:p>
            <a:r>
              <a:rPr lang="vi-VN" dirty="0"/>
              <a:t>- Bảo trì - Nếu Ứng dụng quá lớn và phức tạp để hiểu hoàn toàn, thì việc thay đổi nhanh và chính xác là một thách thức.</a:t>
            </a:r>
          </a:p>
          <a:p>
            <a:r>
              <a:rPr lang="vi-VN" dirty="0"/>
              <a:t>- Kích thước của ứng dụng có thể làm chậm thời gian khởi động.</a:t>
            </a:r>
          </a:p>
          <a:p>
            <a:r>
              <a:rPr lang="vi-VN" dirty="0"/>
              <a:t>- Bạn phải triển khai lại toàn bộ ứng dụng trên mỗi bản cập nhật.</a:t>
            </a:r>
          </a:p>
          <a:p>
            <a:r>
              <a:rPr lang="vi-VN" dirty="0"/>
              <a:t>- Các ứng dụng nguyên khối cũng có thể gặp khó khăn khi mở rộng quy mô khi các mô-đun khác nhau có các yêu cầu tài nguyên xung đột.</a:t>
            </a:r>
          </a:p>
          <a:p>
            <a:r>
              <a:rPr lang="vi-VN" dirty="0"/>
              <a:t>- Độ tin cậy - Lỗi trong bất kỳ mô-đun nào (ví dụ: rò rỉ bộ nhớ) có khả năng làm giảm toàn bộ quá trình. Hơn nữa, vì tất cả các phiên bản của ứng dụng là giống hệt nhau, lỗi đó ảnh hưởng đến tính khả dụng của toàn bộ ứng dụng</a:t>
            </a:r>
          </a:p>
          <a:p>
            <a:r>
              <a:rPr lang="vi-VN" dirty="0"/>
              <a:t>- Bất kể các giai đoạn ban đầu có vẻ dễ dàng như thế nào, các ứng dụng nguyên khối gặp khó khăn trong việc áp dụng các công nghệ mới và tiên tiến. Vì các thay đổi về ngôn ngữ hoặc khung ảnh hưởng đến toàn bộ ứng dụng, nó đòi hỏi nỗ lực xử lý triệt để các chi tiết ứng dụng, do đó sẽ tốn kém khi xem xét cả thời gian và nỗ lực.</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3263629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Microservice là một cách tiếp cận để phát triển ứng dụng, trong đó một ứng dụng lớn được xây dựng như một bộ dịch vụ mô-đun (tức là các mô-đun / thành phần được ghép lỏng lẻo).</a:t>
            </a:r>
          </a:p>
          <a:p>
            <a:pPr marL="0" indent="0">
              <a:buFontTx/>
              <a:buNone/>
            </a:pPr>
            <a:r>
              <a:rPr lang="vi-VN" sz="1200" b="0" i="0" kern="1200" dirty="0">
                <a:solidFill>
                  <a:schemeClr val="tx1"/>
                </a:solidFill>
                <a:effectLst/>
                <a:latin typeface="+mn-lt"/>
                <a:ea typeface="+mn-ea"/>
                <a:cs typeface="+mn-cs"/>
              </a:rPr>
              <a:t>Mỗi mô-đun hỗ trợ một mục tiêu kinh doanh cụ thể và sử dụng giao diện đơn giản, được xác định rõ để giao tiếp với các bộ dịch vụ khác.</a:t>
            </a:r>
            <a:endParaRPr lang="en-US" sz="1200" b="0" i="0" kern="1200" dirty="0">
              <a:solidFill>
                <a:schemeClr val="tx1"/>
              </a:solidFill>
              <a:effectLst/>
              <a:latin typeface="+mn-lt"/>
              <a:ea typeface="+mn-ea"/>
              <a:cs typeface="+mn-cs"/>
            </a:endParaRPr>
          </a:p>
          <a:p>
            <a:pPr marL="0" indent="0">
              <a:buFontTx/>
              <a:buNone/>
            </a:pP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Instead of sharing a single database as in Monolithic application, each microservice has its own database. Having a database per service is essential if you want to benefit from microservices, because it ensures </a:t>
            </a:r>
            <a:r>
              <a:rPr lang="en-US" sz="1200" b="1" i="0" kern="1200" dirty="0">
                <a:solidFill>
                  <a:schemeClr val="tx1"/>
                </a:solidFill>
                <a:effectLst/>
                <a:latin typeface="+mn-lt"/>
                <a:ea typeface="+mn-ea"/>
                <a:cs typeface="+mn-cs"/>
              </a:rPr>
              <a:t>loose coupling</a:t>
            </a:r>
            <a:r>
              <a:rPr lang="en-US" sz="1200" b="0" i="0" kern="1200" dirty="0">
                <a:solidFill>
                  <a:schemeClr val="tx1"/>
                </a:solidFill>
                <a:effectLst/>
                <a:latin typeface="+mn-lt"/>
                <a:ea typeface="+mn-ea"/>
                <a:cs typeface="+mn-cs"/>
              </a:rPr>
              <a:t>. Each of the services has its own database. Moreover, a service can use a type of database that is best suited to its needs.</a:t>
            </a:r>
          </a:p>
          <a:p>
            <a:pPr marL="171450" indent="-17145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1363736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3834372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vi-VN" dirty="0"/>
              <a:t>- Dịch vụ vi mô Cho phép phân phối và triển khai liên tục các ứng dụng lớn, phức tạp.</a:t>
            </a:r>
          </a:p>
          <a:p>
            <a:r>
              <a:rPr lang="vi-VN" dirty="0"/>
              <a:t>- Khả năng kiểm tra tốt hơn - các dịch vụ nhỏ hơn và nhanh hơn để kiểm tra.</a:t>
            </a:r>
          </a:p>
          <a:p>
            <a:r>
              <a:rPr lang="vi-VN" dirty="0"/>
              <a:t>- Khả năng triển khai tốt hơn - các dịch vụ có thể được triển khai độc lập.</a:t>
            </a:r>
          </a:p>
          <a:p>
            <a:r>
              <a:rPr lang="vi-VN" dirty="0"/>
              <a:t>- Nó cho phép bạn tổ chức các nỗ lực phát triển xung quanh nhiều nhóm. Mỗi đội chịu trách nhiệm cho một hoặc nhiều dịch vụ duy nhất. Mỗi nhóm có thể phát triển, triển khai và mở rộng quy mô dịch vụ của mình một cách độc lập với tất cả các nhóm khác.</a:t>
            </a:r>
          </a:p>
          <a:p>
            <a:r>
              <a:rPr lang="vi-VN" dirty="0"/>
              <a:t>- Mỗi microservice tương đối nhỏ</a:t>
            </a:r>
          </a:p>
          <a:p>
            <a:r>
              <a:rPr lang="vi-VN" dirty="0"/>
              <a:t>- Thoải mái cho một nhà phát triển hiểu</a:t>
            </a:r>
          </a:p>
          <a:p>
            <a:r>
              <a:rPr lang="vi-VN" dirty="0"/>
              <a:t>- IDE nhanh hơn làm cho các nhà phát triển làm việc hiệu quả hơn</a:t>
            </a:r>
          </a:p>
          <a:p>
            <a:r>
              <a:rPr lang="vi-VN" dirty="0"/>
              <a:t>- Ứng dụng khởi động nhanh hơn, giúp các nhà phát triển làm việc hiệu quả hơn và tăng tốc triển khai</a:t>
            </a:r>
          </a:p>
          <a:p>
            <a:r>
              <a:rPr lang="vi-VN" dirty="0"/>
              <a:t>- Cải thiện cách ly lỗi. Ví dụ: nếu có rò rỉ bộ nhớ trong một dịch vụ thì chỉ có dịch vụ đó bị ảnh hưởng. Các dịch vụ khác tiếp tục xử lý các yêu cầu. Trong so sánh, một thành phần hoạt động sai của kiến ​​trúc nguyên khối có thể làm giảm toàn bộ hệ thống.</a:t>
            </a:r>
          </a:p>
          <a:p>
            <a:r>
              <a:rPr lang="vi-VN" dirty="0"/>
              <a:t>- Dịch vụ vi mô Loại bỏ mọi cam kết lâu dài đối với ngăn xếp công nghệ. Khi phát triển một dịch vụ mới, bạn có thể chọn một chồng công nghệ mới. Tương tự, khi thực hiện các thay đổi lớn đối với dịch vụ hiện có, bạn có thể viết lại bằng cách sử dụng ngăn xếp công nghệ mới.</a:t>
            </a:r>
          </a:p>
          <a:p>
            <a:endParaRPr lang="vi-VN" dirty="0"/>
          </a:p>
          <a:p>
            <a:endParaRPr lang="vi-VN" dirty="0"/>
          </a:p>
          <a:p>
            <a:r>
              <a:rPr lang="vi-VN" dirty="0"/>
              <a:t>- Các nhà phát triển phải đối phó với sự phức tạp bổ sung của việc tạo ra một hệ thống phân tán.</a:t>
            </a:r>
          </a:p>
          <a:p>
            <a:r>
              <a:rPr lang="vi-VN" dirty="0"/>
              <a:t>- Các công cụ / IDE dành cho nhà phát triển được định hướng xây dựng các ứng dụng nguyên khối và don don cung cấp hỗ trợ rõ ràng để phát triển các ứng dụng phân tán.</a:t>
            </a:r>
          </a:p>
          <a:p>
            <a:r>
              <a:rPr lang="vi-VN" dirty="0"/>
              <a:t>- Kiểm tra khó hơn so với các ứng dụng Monolith.</a:t>
            </a:r>
          </a:p>
          <a:p>
            <a:r>
              <a:rPr lang="vi-VN" dirty="0"/>
              <a:t>- Nhà phát triển phải thực hiện cơ chế truyền thông liên dịch vụ.</a:t>
            </a:r>
          </a:p>
          <a:p>
            <a:r>
              <a:rPr lang="vi-VN" dirty="0"/>
              <a:t>- Việc thực hiện các trường hợp sử dụng trải rộng trên nhiều dịch vụ mà không sử dụng giao dịch phân tán là khó khăn.</a:t>
            </a:r>
          </a:p>
          <a:p>
            <a:r>
              <a:rPr lang="vi-VN" dirty="0"/>
              <a:t>- Thực hiện các trường hợp sử dụng trải rộng trên nhiều dịch vụ đòi hỏi sự phối hợp cẩn thận giữa các đội.</a:t>
            </a:r>
          </a:p>
          <a:p>
            <a:r>
              <a:rPr lang="vi-VN" dirty="0"/>
              <a:t>- Độ phức tạp triển khai. Trong sản xuất, cũng có sự phức tạp hoạt động của việc triển khai và quản lý một hệ thống bao gồm nhiều loại dịch vụ khác nhau.</a:t>
            </a:r>
          </a:p>
          <a:p>
            <a:r>
              <a:rPr lang="vi-VN" dirty="0"/>
              <a:t>- Tăng mức tiêu thụ bộ nhớ. Kiến trúc microservice thay thế N thể hiện ứng dụng nguyên khối bằng các thể hiện dịch vụ NxM. Nếu mỗi dịch vụ chạy trong Container của nó, thường là cần thiết để cô lập các thể hiện, thì có tổng chi phí gấp M lần so với nhiều Container.</a:t>
            </a:r>
            <a:endParaRPr lang="en-US" dirty="0"/>
          </a:p>
          <a:p>
            <a:pPr algn="l">
              <a:buFont typeface="Arial" panose="020B0604020202020204" pitchFamily="34" charset="0"/>
              <a:buNone/>
            </a:pPr>
            <a:endParaRPr lang="en-US" b="0" i="0" dirty="0">
              <a:effectLst/>
              <a:latin typeface="medium-content-serif-font"/>
            </a:endParaRPr>
          </a:p>
          <a:p>
            <a:pPr algn="l">
              <a:buFont typeface="Arial" panose="020B0604020202020204" pitchFamily="34" charset="0"/>
              <a:buNone/>
            </a:pPr>
            <a:r>
              <a:rPr lang="en-US" b="0" i="0" dirty="0">
                <a:effectLst/>
                <a:latin typeface="medium-content-serif-font"/>
              </a:rPr>
              <a:t>----------------</a:t>
            </a:r>
          </a:p>
          <a:p>
            <a:pPr algn="l">
              <a:buFont typeface="Arial" panose="020B0604020202020204" pitchFamily="34" charset="0"/>
              <a:buNone/>
            </a:pPr>
            <a:endParaRPr lang="en-US" b="0" i="0" dirty="0">
              <a:effectLst/>
              <a:latin typeface="medium-content-serif-font"/>
            </a:endParaRPr>
          </a:p>
          <a:p>
            <a:pPr algn="l">
              <a:buFont typeface="Arial" panose="020B0604020202020204" pitchFamily="34" charset="0"/>
              <a:buNone/>
            </a:pPr>
            <a:r>
              <a:rPr lang="en-US" b="0" i="0" dirty="0">
                <a:effectLst/>
                <a:latin typeface="medium-content-serif-font"/>
              </a:rPr>
              <a:t>- Microservices Enables the continuous delivery and deployment of large, complex applications.</a:t>
            </a:r>
          </a:p>
          <a:p>
            <a:pPr algn="l">
              <a:buFont typeface="Arial" panose="020B0604020202020204" pitchFamily="34" charset="0"/>
              <a:buNone/>
            </a:pPr>
            <a:r>
              <a:rPr lang="en-US" b="0" i="0" dirty="0">
                <a:effectLst/>
                <a:latin typeface="medium-content-serif-font"/>
              </a:rPr>
              <a:t>- Better testability — services are smaller and faster to test.</a:t>
            </a:r>
          </a:p>
          <a:p>
            <a:pPr algn="l">
              <a:buFont typeface="Arial" panose="020B0604020202020204" pitchFamily="34" charset="0"/>
              <a:buNone/>
            </a:pPr>
            <a:r>
              <a:rPr lang="en-US" b="0" i="0" dirty="0">
                <a:effectLst/>
                <a:latin typeface="medium-content-serif-font"/>
              </a:rPr>
              <a:t>- Better </a:t>
            </a:r>
            <a:r>
              <a:rPr lang="en-US" b="0" i="0" dirty="0" err="1">
                <a:effectLst/>
                <a:latin typeface="medium-content-serif-font"/>
              </a:rPr>
              <a:t>deployability</a:t>
            </a:r>
            <a:r>
              <a:rPr lang="en-US" b="0" i="0" dirty="0">
                <a:effectLst/>
                <a:latin typeface="medium-content-serif-font"/>
              </a:rPr>
              <a:t> — services can be deployed independently.</a:t>
            </a:r>
          </a:p>
          <a:p>
            <a:pPr algn="l">
              <a:buFont typeface="Arial" panose="020B0604020202020204" pitchFamily="34" charset="0"/>
              <a:buNone/>
            </a:pPr>
            <a:r>
              <a:rPr lang="en-US" b="0" i="0" dirty="0">
                <a:effectLst/>
                <a:latin typeface="medium-content-serif-font"/>
              </a:rPr>
              <a:t>- It enables you to organize the development effort around multiple teams. Each team is responsible for one or more single service. Each team can develop, deploy and scale their services independently of all of the other teams.</a:t>
            </a:r>
          </a:p>
          <a:p>
            <a:pPr algn="l">
              <a:buFont typeface="Arial" panose="020B0604020202020204" pitchFamily="34" charset="0"/>
              <a:buNone/>
            </a:pPr>
            <a:r>
              <a:rPr lang="en-US" b="0" i="0" dirty="0">
                <a:effectLst/>
                <a:latin typeface="medium-content-serif-font"/>
              </a:rPr>
              <a:t>- Each microservice is relatively small</a:t>
            </a:r>
          </a:p>
          <a:p>
            <a:pPr algn="l">
              <a:buFont typeface="Arial" panose="020B0604020202020204" pitchFamily="34" charset="0"/>
              <a:buNone/>
            </a:pPr>
            <a:r>
              <a:rPr lang="en-US" b="0" i="0" dirty="0">
                <a:effectLst/>
                <a:latin typeface="medium-content-serif-font"/>
              </a:rPr>
              <a:t>- Comfortable for a developer to understand</a:t>
            </a:r>
          </a:p>
          <a:p>
            <a:pPr algn="l">
              <a:buFont typeface="Arial" panose="020B0604020202020204" pitchFamily="34" charset="0"/>
              <a:buNone/>
            </a:pPr>
            <a:r>
              <a:rPr lang="en-US" b="0" i="0" dirty="0">
                <a:effectLst/>
                <a:latin typeface="medium-content-serif-font"/>
              </a:rPr>
              <a:t>- The IDE is faster making developers more productive</a:t>
            </a:r>
          </a:p>
          <a:p>
            <a:pPr algn="l">
              <a:buFont typeface="Arial" panose="020B0604020202020204" pitchFamily="34" charset="0"/>
              <a:buNone/>
            </a:pPr>
            <a:r>
              <a:rPr lang="en-US" b="0" i="0" dirty="0">
                <a:effectLst/>
                <a:latin typeface="medium-content-serif-font"/>
              </a:rPr>
              <a:t>- The application starts faster, which makes developers more productive, and speeds up deployments</a:t>
            </a:r>
          </a:p>
          <a:p>
            <a:pPr algn="l">
              <a:buFont typeface="Arial" panose="020B0604020202020204" pitchFamily="34" charset="0"/>
              <a:buNone/>
            </a:pPr>
            <a:r>
              <a:rPr lang="en-US" b="0" i="0" dirty="0">
                <a:effectLst/>
                <a:latin typeface="medium-content-serif-font"/>
              </a:rPr>
              <a:t>- Improved fault isolation. For example, if there is a memory leak in one service then only that service is affected. The other services continue to handle requests. In comparison, one misbehaving component of a monolithic architecture can bring down the entire system.</a:t>
            </a:r>
          </a:p>
          <a:p>
            <a:pPr algn="l">
              <a:buFont typeface="Arial" panose="020B0604020202020204" pitchFamily="34" charset="0"/>
              <a:buNone/>
            </a:pPr>
            <a:r>
              <a:rPr lang="en-US" b="0" i="0" dirty="0">
                <a:effectLst/>
                <a:latin typeface="medium-content-serif-font"/>
              </a:rPr>
              <a:t>- Microservices Eliminates any long-term commitment to a technology stack. When developing a new service you can pick a new technology stack. Similarly, when making major changes to an existing service you can rewrite it using a new technology stack.</a:t>
            </a:r>
          </a:p>
          <a:p>
            <a:endParaRPr lang="en-US" dirty="0"/>
          </a:p>
          <a:p>
            <a:endParaRPr lang="en-US" dirty="0"/>
          </a:p>
          <a:p>
            <a:pPr algn="l">
              <a:buFont typeface="Arial" panose="020B0604020202020204" pitchFamily="34" charset="0"/>
              <a:buNone/>
            </a:pPr>
            <a:r>
              <a:rPr lang="en-US" b="0" i="0" dirty="0">
                <a:effectLst/>
                <a:latin typeface="medium-content-serif-font"/>
              </a:rPr>
              <a:t>- Developers must deal with the additional complexity of creating a distributed system.</a:t>
            </a:r>
          </a:p>
          <a:p>
            <a:pPr algn="l">
              <a:buFont typeface="Arial" panose="020B0604020202020204" pitchFamily="34" charset="0"/>
              <a:buNone/>
            </a:pPr>
            <a:r>
              <a:rPr lang="en-US" b="0" i="0" dirty="0">
                <a:effectLst/>
                <a:latin typeface="medium-content-serif-font"/>
              </a:rPr>
              <a:t>- Developer tools/IDEs are oriented on building monolithic applications and don’t provide explicit support for developing distributed applications.</a:t>
            </a:r>
          </a:p>
          <a:p>
            <a:pPr algn="l">
              <a:buFont typeface="Arial" panose="020B0604020202020204" pitchFamily="34" charset="0"/>
              <a:buNone/>
            </a:pPr>
            <a:r>
              <a:rPr lang="en-US" b="0" i="0" dirty="0">
                <a:effectLst/>
                <a:latin typeface="medium-content-serif-font"/>
              </a:rPr>
              <a:t>- Testing is more difficult as compared to Monolith applications.</a:t>
            </a:r>
          </a:p>
          <a:p>
            <a:pPr algn="l">
              <a:buFont typeface="Arial" panose="020B0604020202020204" pitchFamily="34" charset="0"/>
              <a:buNone/>
            </a:pPr>
            <a:r>
              <a:rPr lang="en-US" b="0" i="0" dirty="0">
                <a:effectLst/>
                <a:latin typeface="medium-content-serif-font"/>
              </a:rPr>
              <a:t>- Developers must implement the inter-service communication mechanism.</a:t>
            </a:r>
          </a:p>
          <a:p>
            <a:pPr algn="l">
              <a:buFont typeface="Arial" panose="020B0604020202020204" pitchFamily="34" charset="0"/>
              <a:buNone/>
            </a:pPr>
            <a:r>
              <a:rPr lang="en-US" b="0" i="0" dirty="0">
                <a:effectLst/>
                <a:latin typeface="medium-content-serif-font"/>
              </a:rPr>
              <a:t>- Implementing use cases that span multiple services without using distributed transactions is difficult.</a:t>
            </a:r>
          </a:p>
          <a:p>
            <a:pPr algn="l">
              <a:buFont typeface="Arial" panose="020B0604020202020204" pitchFamily="34" charset="0"/>
              <a:buNone/>
            </a:pPr>
            <a:r>
              <a:rPr lang="en-US" b="0" i="0" dirty="0">
                <a:effectLst/>
                <a:latin typeface="medium-content-serif-font"/>
              </a:rPr>
              <a:t>- Implementing use cases that span multiple services requires careful coordination between the teams.</a:t>
            </a:r>
          </a:p>
          <a:p>
            <a:pPr algn="l">
              <a:buFont typeface="Arial" panose="020B0604020202020204" pitchFamily="34" charset="0"/>
              <a:buNone/>
            </a:pPr>
            <a:r>
              <a:rPr lang="en-US" b="0" i="0" dirty="0">
                <a:effectLst/>
                <a:latin typeface="medium-content-serif-font"/>
              </a:rPr>
              <a:t>- Deployment complexity. In production, there is also the operational complexity of deploying and managing a system comprised of many different service types.</a:t>
            </a:r>
          </a:p>
          <a:p>
            <a:pPr algn="l">
              <a:buFont typeface="Arial" panose="020B0604020202020204" pitchFamily="34" charset="0"/>
              <a:buNone/>
            </a:pPr>
            <a:r>
              <a:rPr lang="en-US" b="0" i="0" dirty="0">
                <a:effectLst/>
                <a:latin typeface="medium-content-serif-font"/>
              </a:rPr>
              <a:t>- Increased memory consumption. The microservice architecture replaces N monolithic application instances with </a:t>
            </a:r>
            <a:r>
              <a:rPr lang="en-US" b="0" i="0" dirty="0" err="1">
                <a:effectLst/>
                <a:latin typeface="medium-content-serif-font"/>
              </a:rPr>
              <a:t>NxM</a:t>
            </a:r>
            <a:r>
              <a:rPr lang="en-US" b="0" i="0" dirty="0">
                <a:effectLst/>
                <a:latin typeface="medium-content-serif-font"/>
              </a:rPr>
              <a:t> services instances. If each service runs in its </a:t>
            </a:r>
            <a:r>
              <a:rPr lang="en-US" b="1" i="0" dirty="0">
                <a:effectLst/>
                <a:latin typeface="medium-content-serif-font"/>
              </a:rPr>
              <a:t>Container</a:t>
            </a:r>
            <a:r>
              <a:rPr lang="en-US" b="0" i="0" dirty="0">
                <a:effectLst/>
                <a:latin typeface="medium-content-serif-font"/>
              </a:rPr>
              <a:t>, which is usually necessary to isolate the instances, then there is the overhead of M times as many Containers.</a:t>
            </a:r>
          </a:p>
        </p:txBody>
      </p:sp>
      <p:sp>
        <p:nvSpPr>
          <p:cNvPr id="4" name="Slide Number Placeholder 3"/>
          <p:cNvSpPr>
            <a:spLocks noGrp="1"/>
          </p:cNvSpPr>
          <p:nvPr>
            <p:ph type="sldNum" sz="quarter" idx="5"/>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4260335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cả hai phương pháp đều có ưu và nhược điểm, nhưng nó phụ thuộc vào từng kịch bản hoặc yêu cầu sản phẩm / dự án và lựa chọn đánh đổi nào. Là phương pháp tiếp cận nguyên khối phù hợp nhất cho các ứng dụng nhẹ, nên áp dụng phương pháp tiếp cận nguyên khối trước tiên và tùy thuộc vào nhu cầu / yêu cầu dần dần chuyển sang phương pháp tiếp cận microservice.</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2263008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Containerizing là một đơn vị phần mềm tiêu chuẩn đóng gói mã và tất cả các phụ thuộc của nó để ứng dụng chạy nhanh và đáng tin cậy từ môi trường điện toán này sang môi trường điện toán khác</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1051391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10/30/2019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10/30/2019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10/30/2019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10/30/2019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10/30/2019</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10/30/2019</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10/30/2019</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10/30/2019</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10/30/2019</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www.packtpub.com/big-data-and-business-intelligence/mastering-redis" TargetMode="External"/><Relationship Id="rId3" Type="http://schemas.openxmlformats.org/officeDocument/2006/relationships/hyperlink" Target="https://articles.microservices.com/monolithic-vs-microservices-architecture-5c4848858f59" TargetMode="External"/><Relationship Id="rId7" Type="http://schemas.openxmlformats.org/officeDocument/2006/relationships/hyperlink" Target="https://redis.io/topics/cluster-spec"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redis.io/topics/cluster-tutorial" TargetMode="External"/><Relationship Id="rId5" Type="http://schemas.openxmlformats.org/officeDocument/2006/relationships/hyperlink" Target="http://microservices.io/patterns/microservices.html" TargetMode="External"/><Relationship Id="rId4" Type="http://schemas.openxmlformats.org/officeDocument/2006/relationships/hyperlink" Target="http://microservices.io/patterns/monolithic.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Microservice Docker</a:t>
            </a:r>
            <a:br>
              <a:rPr lang="en-US" dirty="0"/>
            </a:br>
            <a:r>
              <a:rPr lang="en-US" dirty="0"/>
              <a:t>Redis</a:t>
            </a:r>
          </a:p>
        </p:txBody>
      </p:sp>
      <p:sp>
        <p:nvSpPr>
          <p:cNvPr id="3" name="Subtitle 2"/>
          <p:cNvSpPr>
            <a:spLocks noGrp="1"/>
          </p:cNvSpPr>
          <p:nvPr>
            <p:ph type="subTitle" idx="1"/>
          </p:nvPr>
        </p:nvSpPr>
        <p:spPr/>
        <p:txBody>
          <a:bodyPr/>
          <a:lstStyle/>
          <a:p>
            <a:r>
              <a:rPr lang="en-US" dirty="0" err="1"/>
              <a:t>HanhHN</a:t>
            </a:r>
            <a:r>
              <a:rPr lang="en-US" dirty="0"/>
              <a:t> - SSC</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F4A4-12D1-4D86-9E5F-E148CC1291DC}"/>
              </a:ext>
            </a:extLst>
          </p:cNvPr>
          <p:cNvSpPr>
            <a:spLocks noGrp="1"/>
          </p:cNvSpPr>
          <p:nvPr>
            <p:ph type="title"/>
          </p:nvPr>
        </p:nvSpPr>
        <p:spPr/>
        <p:txBody>
          <a:bodyPr/>
          <a:lstStyle/>
          <a:p>
            <a:r>
              <a:rPr lang="en-US" dirty="0"/>
              <a:t>Containerization</a:t>
            </a:r>
          </a:p>
        </p:txBody>
      </p:sp>
      <p:sp>
        <p:nvSpPr>
          <p:cNvPr id="3" name="Content Placeholder 2">
            <a:extLst>
              <a:ext uri="{FF2B5EF4-FFF2-40B4-BE49-F238E27FC236}">
                <a16:creationId xmlns:a16="http://schemas.microsoft.com/office/drawing/2014/main" id="{9956DE0B-6AAA-42E0-A1D5-96AFB012034B}"/>
              </a:ext>
            </a:extLst>
          </p:cNvPr>
          <p:cNvSpPr>
            <a:spLocks noGrp="1"/>
          </p:cNvSpPr>
          <p:nvPr>
            <p:ph idx="1"/>
          </p:nvPr>
        </p:nvSpPr>
        <p:spPr/>
        <p:txBody>
          <a:bodyPr/>
          <a:lstStyle/>
          <a:p>
            <a:r>
              <a:rPr lang="en-US" dirty="0"/>
              <a:t>Containerization is a way to package an application along with all the other files and resources that it needs to run, except for the operating system kernel. Instead of running an installation process and making sure all needed libraries and other resources are in place, you can take a containerized application and just drop it onto a host and run it, and it should just work, with no installation or administration needed. </a:t>
            </a:r>
          </a:p>
          <a:p>
            <a:r>
              <a:rPr lang="en-US" dirty="0"/>
              <a:t>A container is a standard unit of software that packages up code and all its dependencies so the application runs quickly and reliably from one computing environment to another</a:t>
            </a:r>
          </a:p>
          <a:p>
            <a:endParaRPr lang="en-US" dirty="0"/>
          </a:p>
        </p:txBody>
      </p:sp>
      <p:sp>
        <p:nvSpPr>
          <p:cNvPr id="6" name="AutoShape 6" descr="Kết quả hình ảnh cho Containerizing">
            <a:extLst>
              <a:ext uri="{FF2B5EF4-FFF2-40B4-BE49-F238E27FC236}">
                <a16:creationId xmlns:a16="http://schemas.microsoft.com/office/drawing/2014/main" id="{86553693-F26D-4D29-BE17-CD05412A140F}"/>
              </a:ext>
            </a:extLst>
          </p:cNvPr>
          <p:cNvSpPr>
            <a:spLocks noChangeAspect="1" noChangeArrowheads="1"/>
          </p:cNvSpPr>
          <p:nvPr/>
        </p:nvSpPr>
        <p:spPr bwMode="auto">
          <a:xfrm>
            <a:off x="5943600" y="3276600"/>
            <a:ext cx="4470400" cy="4470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39008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F4A4-12D1-4D86-9E5F-E148CC1291DC}"/>
              </a:ext>
            </a:extLst>
          </p:cNvPr>
          <p:cNvSpPr>
            <a:spLocks noGrp="1"/>
          </p:cNvSpPr>
          <p:nvPr>
            <p:ph type="title"/>
          </p:nvPr>
        </p:nvSpPr>
        <p:spPr/>
        <p:txBody>
          <a:bodyPr/>
          <a:lstStyle/>
          <a:p>
            <a:r>
              <a:rPr lang="en-US" dirty="0"/>
              <a:t>Containerization</a:t>
            </a:r>
          </a:p>
        </p:txBody>
      </p:sp>
      <p:pic>
        <p:nvPicPr>
          <p:cNvPr id="9" name="Content Placeholder 8">
            <a:extLst>
              <a:ext uri="{FF2B5EF4-FFF2-40B4-BE49-F238E27FC236}">
                <a16:creationId xmlns:a16="http://schemas.microsoft.com/office/drawing/2014/main" id="{C115C69C-4254-425E-9C3A-9D766A6F7FBA}"/>
              </a:ext>
            </a:extLst>
          </p:cNvPr>
          <p:cNvPicPr>
            <a:picLocks noGrp="1" noChangeAspect="1"/>
          </p:cNvPicPr>
          <p:nvPr>
            <p:ph idx="1"/>
          </p:nvPr>
        </p:nvPicPr>
        <p:blipFill rotWithShape="1">
          <a:blip r:embed="rId3"/>
          <a:srcRect l="3266" t="6238" r="2337" b="4001"/>
          <a:stretch/>
        </p:blipFill>
        <p:spPr bwMode="auto">
          <a:xfrm>
            <a:off x="2388678" y="1646238"/>
            <a:ext cx="7414643" cy="4513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63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F4A4-12D1-4D86-9E5F-E148CC1291DC}"/>
              </a:ext>
            </a:extLst>
          </p:cNvPr>
          <p:cNvSpPr>
            <a:spLocks noGrp="1"/>
          </p:cNvSpPr>
          <p:nvPr>
            <p:ph type="title"/>
          </p:nvPr>
        </p:nvSpPr>
        <p:spPr/>
        <p:txBody>
          <a:bodyPr/>
          <a:lstStyle/>
          <a:p>
            <a:r>
              <a:rPr lang="en-US" dirty="0"/>
              <a:t>Docker</a:t>
            </a:r>
          </a:p>
        </p:txBody>
      </p:sp>
      <p:sp>
        <p:nvSpPr>
          <p:cNvPr id="6" name="Content Placeholder 5">
            <a:extLst>
              <a:ext uri="{FF2B5EF4-FFF2-40B4-BE49-F238E27FC236}">
                <a16:creationId xmlns:a16="http://schemas.microsoft.com/office/drawing/2014/main" id="{2AFDB772-2EE1-479F-9BE2-3BE4609C7E5A}"/>
              </a:ext>
            </a:extLst>
          </p:cNvPr>
          <p:cNvSpPr>
            <a:spLocks noGrp="1"/>
          </p:cNvSpPr>
          <p:nvPr>
            <p:ph sz="half" idx="1"/>
          </p:nvPr>
        </p:nvSpPr>
        <p:spPr/>
        <p:txBody>
          <a:bodyPr/>
          <a:lstStyle/>
          <a:p>
            <a:r>
              <a:rPr lang="en-US" dirty="0"/>
              <a:t>Docker is a platform for developers and sysadmins to build, share, and run applications with containers. The use of containers to deploy applications is called containerization.</a:t>
            </a:r>
          </a:p>
          <a:p>
            <a:r>
              <a:rPr lang="en-US" dirty="0"/>
              <a:t>Containers are not new, but their use for easily deploying applications.</a:t>
            </a:r>
          </a:p>
          <a:p>
            <a:endParaRPr lang="en-US" dirty="0"/>
          </a:p>
        </p:txBody>
      </p:sp>
      <p:pic>
        <p:nvPicPr>
          <p:cNvPr id="10" name="Content Placeholder 9" descr="Containers are portable">
            <a:extLst>
              <a:ext uri="{FF2B5EF4-FFF2-40B4-BE49-F238E27FC236}">
                <a16:creationId xmlns:a16="http://schemas.microsoft.com/office/drawing/2014/main" id="{72BD8268-4CB6-4FF7-9FF3-FF96B1621CEE}"/>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24602" y="1244112"/>
            <a:ext cx="5110841" cy="3826109"/>
          </a:xfrm>
          <a:prstGeom prst="rect">
            <a:avLst/>
          </a:prstGeom>
          <a:noFill/>
          <a:ln>
            <a:noFill/>
          </a:ln>
        </p:spPr>
      </p:pic>
    </p:spTree>
    <p:extLst>
      <p:ext uri="{BB962C8B-B14F-4D97-AF65-F5344CB8AC3E}">
        <p14:creationId xmlns:p14="http://schemas.microsoft.com/office/powerpoint/2010/main" val="49458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F4A4-12D1-4D86-9E5F-E148CC1291DC}"/>
              </a:ext>
            </a:extLst>
          </p:cNvPr>
          <p:cNvSpPr>
            <a:spLocks noGrp="1"/>
          </p:cNvSpPr>
          <p:nvPr>
            <p:ph type="title"/>
          </p:nvPr>
        </p:nvSpPr>
        <p:spPr/>
        <p:txBody>
          <a:bodyPr/>
          <a:lstStyle/>
          <a:p>
            <a:r>
              <a:rPr lang="en-US" dirty="0"/>
              <a:t>Docker</a:t>
            </a:r>
          </a:p>
        </p:txBody>
      </p:sp>
      <p:sp>
        <p:nvSpPr>
          <p:cNvPr id="7" name="Content Placeholder 6">
            <a:extLst>
              <a:ext uri="{FF2B5EF4-FFF2-40B4-BE49-F238E27FC236}">
                <a16:creationId xmlns:a16="http://schemas.microsoft.com/office/drawing/2014/main" id="{5D7B5419-EFAB-43CF-96C0-9FBFE213DD25}"/>
              </a:ext>
            </a:extLst>
          </p:cNvPr>
          <p:cNvSpPr>
            <a:spLocks noGrp="1"/>
          </p:cNvSpPr>
          <p:nvPr>
            <p:ph sz="half" idx="2"/>
          </p:nvPr>
        </p:nvSpPr>
        <p:spPr/>
        <p:txBody>
          <a:bodyPr/>
          <a:lstStyle/>
          <a:p>
            <a:pPr marL="0" indent="0">
              <a:buNone/>
            </a:pPr>
            <a:r>
              <a:rPr lang="en-US" dirty="0"/>
              <a:t>Containerization is increasingly popular because containers are:</a:t>
            </a:r>
          </a:p>
          <a:p>
            <a:r>
              <a:rPr lang="en-US" dirty="0"/>
              <a:t>Flexible</a:t>
            </a:r>
          </a:p>
          <a:p>
            <a:r>
              <a:rPr lang="en-US" dirty="0"/>
              <a:t>Lightweight</a:t>
            </a:r>
          </a:p>
          <a:p>
            <a:r>
              <a:rPr lang="en-US" dirty="0"/>
              <a:t>Portable</a:t>
            </a:r>
          </a:p>
          <a:p>
            <a:r>
              <a:rPr lang="en-US" dirty="0"/>
              <a:t>Loosely coupled</a:t>
            </a:r>
          </a:p>
          <a:p>
            <a:r>
              <a:rPr lang="en-US" dirty="0"/>
              <a:t>Scalable</a:t>
            </a:r>
          </a:p>
          <a:p>
            <a:r>
              <a:rPr lang="en-US" dirty="0"/>
              <a:t>Secure</a:t>
            </a:r>
          </a:p>
        </p:txBody>
      </p:sp>
      <p:pic>
        <p:nvPicPr>
          <p:cNvPr id="15" name="Content Placeholder 14">
            <a:extLst>
              <a:ext uri="{FF2B5EF4-FFF2-40B4-BE49-F238E27FC236}">
                <a16:creationId xmlns:a16="http://schemas.microsoft.com/office/drawing/2014/main" id="{5A203E66-63A8-4354-B4B9-98B0B6901CE4}"/>
              </a:ext>
            </a:extLst>
          </p:cNvPr>
          <p:cNvPicPr>
            <a:picLocks noGrp="1" noChangeAspect="1"/>
          </p:cNvPicPr>
          <p:nvPr>
            <p:ph sz="half" idx="1"/>
          </p:nvPr>
        </p:nvPicPr>
        <p:blipFill>
          <a:blip r:embed="rId3"/>
          <a:stretch>
            <a:fillRect/>
          </a:stretch>
        </p:blipFill>
        <p:spPr bwMode="auto">
          <a:xfrm>
            <a:off x="850900" y="1981199"/>
            <a:ext cx="4292600" cy="3666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639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F4A4-12D1-4D86-9E5F-E148CC1291DC}"/>
              </a:ext>
            </a:extLst>
          </p:cNvPr>
          <p:cNvSpPr>
            <a:spLocks noGrp="1"/>
          </p:cNvSpPr>
          <p:nvPr>
            <p:ph type="title"/>
          </p:nvPr>
        </p:nvSpPr>
        <p:spPr/>
        <p:txBody>
          <a:bodyPr/>
          <a:lstStyle/>
          <a:p>
            <a:r>
              <a:rPr lang="en-US" dirty="0"/>
              <a:t>Docker - Containers and virtual machines</a:t>
            </a:r>
          </a:p>
        </p:txBody>
      </p:sp>
      <p:sp>
        <p:nvSpPr>
          <p:cNvPr id="5" name="Text Placeholder 4">
            <a:extLst>
              <a:ext uri="{FF2B5EF4-FFF2-40B4-BE49-F238E27FC236}">
                <a16:creationId xmlns:a16="http://schemas.microsoft.com/office/drawing/2014/main" id="{D07FE6E6-E099-48C3-A734-24DCF9B100FC}"/>
              </a:ext>
            </a:extLst>
          </p:cNvPr>
          <p:cNvSpPr>
            <a:spLocks noGrp="1"/>
          </p:cNvSpPr>
          <p:nvPr>
            <p:ph type="body" idx="1"/>
          </p:nvPr>
        </p:nvSpPr>
        <p:spPr/>
        <p:txBody>
          <a:bodyPr/>
          <a:lstStyle/>
          <a:p>
            <a:r>
              <a:rPr lang="en-US" b="1" dirty="0"/>
              <a:t>Containers </a:t>
            </a:r>
            <a:endParaRPr lang="en-US" dirty="0"/>
          </a:p>
        </p:txBody>
      </p:sp>
      <p:sp>
        <p:nvSpPr>
          <p:cNvPr id="8" name="Text Placeholder 7">
            <a:extLst>
              <a:ext uri="{FF2B5EF4-FFF2-40B4-BE49-F238E27FC236}">
                <a16:creationId xmlns:a16="http://schemas.microsoft.com/office/drawing/2014/main" id="{B197E8F6-412F-4806-AB92-40C263C099D8}"/>
              </a:ext>
            </a:extLst>
          </p:cNvPr>
          <p:cNvSpPr>
            <a:spLocks noGrp="1"/>
          </p:cNvSpPr>
          <p:nvPr>
            <p:ph type="body" sz="quarter" idx="3"/>
          </p:nvPr>
        </p:nvSpPr>
        <p:spPr/>
        <p:txBody>
          <a:bodyPr/>
          <a:lstStyle/>
          <a:p>
            <a:r>
              <a:rPr lang="en-US" b="1" dirty="0"/>
              <a:t>Virtual machines</a:t>
            </a:r>
            <a:endParaRPr lang="en-US" dirty="0"/>
          </a:p>
        </p:txBody>
      </p:sp>
      <p:pic>
        <p:nvPicPr>
          <p:cNvPr id="11" name="Content Placeholder 10" descr="Container stack example">
            <a:extLst>
              <a:ext uri="{FF2B5EF4-FFF2-40B4-BE49-F238E27FC236}">
                <a16:creationId xmlns:a16="http://schemas.microsoft.com/office/drawing/2014/main" id="{5D48FE27-C64D-4A22-999D-79E39F865290}"/>
              </a:ext>
            </a:extLst>
          </p:cNvPr>
          <p:cNvPicPr>
            <a:picLocks noGrp="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2631756"/>
            <a:ext cx="3840078" cy="3446388"/>
          </a:xfrm>
          <a:prstGeom prst="rect">
            <a:avLst/>
          </a:prstGeom>
          <a:noFill/>
          <a:ln>
            <a:noFill/>
          </a:ln>
        </p:spPr>
      </p:pic>
      <p:pic>
        <p:nvPicPr>
          <p:cNvPr id="12" name="Content Placeholder 11" descr="Virtual machine stack example">
            <a:extLst>
              <a:ext uri="{FF2B5EF4-FFF2-40B4-BE49-F238E27FC236}">
                <a16:creationId xmlns:a16="http://schemas.microsoft.com/office/drawing/2014/main" id="{8FDD7EB2-10C2-4916-A6AF-345ECC65CE16}"/>
              </a:ext>
            </a:extLst>
          </p:cNvPr>
          <p:cNvPicPr>
            <a:picLocks noGrp="1"/>
          </p:cNvPicPr>
          <p:nvPr>
            <p:ph sz="quarter" idx="4"/>
          </p:nvPr>
        </p:nvPicPr>
        <p:blipFill>
          <a:blip r:embed="rId4" cstate="print">
            <a:extLst>
              <a:ext uri="{28A0092B-C50C-407E-A947-70E740481C1C}">
                <a14:useLocalDpi xmlns:a14="http://schemas.microsoft.com/office/drawing/2010/main" val="0"/>
              </a:ext>
            </a:extLst>
          </a:blip>
          <a:srcRect/>
          <a:stretch>
            <a:fillRect/>
          </a:stretch>
        </p:blipFill>
        <p:spPr bwMode="auto">
          <a:xfrm>
            <a:off x="6413500" y="2657593"/>
            <a:ext cx="3840078" cy="3456071"/>
          </a:xfrm>
          <a:prstGeom prst="rect">
            <a:avLst/>
          </a:prstGeom>
          <a:noFill/>
          <a:ln>
            <a:noFill/>
          </a:ln>
        </p:spPr>
      </p:pic>
    </p:spTree>
    <p:extLst>
      <p:ext uri="{BB962C8B-B14F-4D97-AF65-F5344CB8AC3E}">
        <p14:creationId xmlns:p14="http://schemas.microsoft.com/office/powerpoint/2010/main" val="157666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DE2B6-36D8-484F-A159-828875D544A9}"/>
              </a:ext>
            </a:extLst>
          </p:cNvPr>
          <p:cNvSpPr>
            <a:spLocks noGrp="1"/>
          </p:cNvSpPr>
          <p:nvPr>
            <p:ph type="title"/>
          </p:nvPr>
        </p:nvSpPr>
        <p:spPr/>
        <p:txBody>
          <a:bodyPr/>
          <a:lstStyle/>
          <a:p>
            <a:r>
              <a:rPr lang="en-US" dirty="0"/>
              <a:t>Docker </a:t>
            </a:r>
          </a:p>
        </p:txBody>
      </p:sp>
      <p:sp>
        <p:nvSpPr>
          <p:cNvPr id="3" name="Content Placeholder 2">
            <a:extLst>
              <a:ext uri="{FF2B5EF4-FFF2-40B4-BE49-F238E27FC236}">
                <a16:creationId xmlns:a16="http://schemas.microsoft.com/office/drawing/2014/main" id="{DCD9558E-E0DA-4009-9C90-F99F22245254}"/>
              </a:ext>
            </a:extLst>
          </p:cNvPr>
          <p:cNvSpPr>
            <a:spLocks noGrp="1"/>
          </p:cNvSpPr>
          <p:nvPr>
            <p:ph idx="1"/>
          </p:nvPr>
        </p:nvSpPr>
        <p:spPr/>
        <p:txBody>
          <a:bodyPr/>
          <a:lstStyle/>
          <a:p>
            <a:r>
              <a:rPr lang="en-US" dirty="0" err="1"/>
              <a:t>Dockerfile</a:t>
            </a:r>
            <a:endParaRPr lang="en-US" dirty="0"/>
          </a:p>
          <a:p>
            <a:r>
              <a:rPr lang="en-US" dirty="0"/>
              <a:t>Docker images</a:t>
            </a:r>
          </a:p>
          <a:p>
            <a:r>
              <a:rPr lang="en-US" dirty="0"/>
              <a:t>Docker container</a:t>
            </a:r>
          </a:p>
          <a:p>
            <a:r>
              <a:rPr lang="en-US" dirty="0"/>
              <a:t>Docker compose</a:t>
            </a:r>
          </a:p>
          <a:p>
            <a:r>
              <a:rPr lang="en-US" dirty="0"/>
              <a:t>Docker swarm</a:t>
            </a:r>
          </a:p>
          <a:p>
            <a:r>
              <a:rPr lang="en-US" dirty="0"/>
              <a:t>Kubernetes</a:t>
            </a:r>
          </a:p>
        </p:txBody>
      </p:sp>
    </p:spTree>
    <p:extLst>
      <p:ext uri="{BB962C8B-B14F-4D97-AF65-F5344CB8AC3E}">
        <p14:creationId xmlns:p14="http://schemas.microsoft.com/office/powerpoint/2010/main" val="44778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8F27C-F7FF-40A4-8DB1-1A1D7336F04F}"/>
              </a:ext>
            </a:extLst>
          </p:cNvPr>
          <p:cNvSpPr>
            <a:spLocks noGrp="1"/>
          </p:cNvSpPr>
          <p:nvPr>
            <p:ph type="title"/>
          </p:nvPr>
        </p:nvSpPr>
        <p:spPr/>
        <p:txBody>
          <a:bodyPr/>
          <a:lstStyle/>
          <a:p>
            <a:r>
              <a:rPr lang="en-US" dirty="0"/>
              <a:t>Why Microservice and Docker?</a:t>
            </a:r>
          </a:p>
        </p:txBody>
      </p:sp>
      <p:pic>
        <p:nvPicPr>
          <p:cNvPr id="5" name="Content Placeholder 4">
            <a:extLst>
              <a:ext uri="{FF2B5EF4-FFF2-40B4-BE49-F238E27FC236}">
                <a16:creationId xmlns:a16="http://schemas.microsoft.com/office/drawing/2014/main" id="{2DAC1EE7-D1F9-42CF-B09F-4CA27D4BBB0E}"/>
              </a:ext>
            </a:extLst>
          </p:cNvPr>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939002" y="1646238"/>
            <a:ext cx="8313996" cy="4412856"/>
          </a:xfrm>
          <a:prstGeom prst="rect">
            <a:avLst/>
          </a:prstGeom>
          <a:noFill/>
          <a:ln>
            <a:noFill/>
          </a:ln>
        </p:spPr>
      </p:pic>
    </p:spTree>
    <p:extLst>
      <p:ext uri="{BB962C8B-B14F-4D97-AF65-F5344CB8AC3E}">
        <p14:creationId xmlns:p14="http://schemas.microsoft.com/office/powerpoint/2010/main" val="720156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2B439-F7ED-43C8-BE31-2E540021842E}"/>
              </a:ext>
            </a:extLst>
          </p:cNvPr>
          <p:cNvSpPr>
            <a:spLocks noGrp="1"/>
          </p:cNvSpPr>
          <p:nvPr>
            <p:ph type="title"/>
          </p:nvPr>
        </p:nvSpPr>
        <p:spPr/>
        <p:txBody>
          <a:bodyPr/>
          <a:lstStyle/>
          <a:p>
            <a:r>
              <a:rPr lang="en-US" dirty="0"/>
              <a:t>Redis - Remote Dictionary Server </a:t>
            </a:r>
          </a:p>
        </p:txBody>
      </p:sp>
      <p:sp>
        <p:nvSpPr>
          <p:cNvPr id="5" name="Content Placeholder 4">
            <a:extLst>
              <a:ext uri="{FF2B5EF4-FFF2-40B4-BE49-F238E27FC236}">
                <a16:creationId xmlns:a16="http://schemas.microsoft.com/office/drawing/2014/main" id="{463FCD2A-A428-4388-91D5-841E1A6A04A9}"/>
              </a:ext>
            </a:extLst>
          </p:cNvPr>
          <p:cNvSpPr>
            <a:spLocks noGrp="1"/>
          </p:cNvSpPr>
          <p:nvPr>
            <p:ph idx="1"/>
          </p:nvPr>
        </p:nvSpPr>
        <p:spPr/>
        <p:txBody>
          <a:bodyPr>
            <a:normAutofit/>
          </a:bodyPr>
          <a:lstStyle/>
          <a:p>
            <a:pPr marL="0" indent="0" algn="just">
              <a:buNone/>
            </a:pPr>
            <a:r>
              <a:rPr lang="en-US" dirty="0"/>
              <a:t>Redis is an open source (BSD licensed), in-memory data structure store, used as a database, cache and message broker. It supports data structures such as strings, hashes, lists, sets, sorted sets with range queries, bitmaps, </a:t>
            </a:r>
            <a:r>
              <a:rPr lang="en-US" dirty="0" err="1"/>
              <a:t>hyperloglogs</a:t>
            </a:r>
            <a:r>
              <a:rPr lang="en-US" dirty="0"/>
              <a:t>, geospatial indexes with radius queries and streams. Redis has built-in replication, Lua scripting, LRU eviction, transactions and different levels of on-disk persistence, and provides high availability via Redis Sentinel and automatic partitioning with Redis Cluster.</a:t>
            </a:r>
          </a:p>
          <a:p>
            <a:pPr marL="0" indent="0" algn="just">
              <a:buNone/>
            </a:pPr>
            <a:r>
              <a:rPr lang="en-US" dirty="0"/>
              <a:t>Redis is written in </a:t>
            </a:r>
            <a:r>
              <a:rPr lang="en-US" b="1" dirty="0"/>
              <a:t>ANSI C</a:t>
            </a:r>
            <a:r>
              <a:rPr lang="en-US" dirty="0"/>
              <a:t> and works in most POSIX systems like Linux</a:t>
            </a:r>
          </a:p>
          <a:p>
            <a:pPr marL="0" indent="0" algn="just">
              <a:buNone/>
            </a:pPr>
            <a:r>
              <a:rPr lang="en-US" dirty="0"/>
              <a:t>There is no official support for Windows builds</a:t>
            </a:r>
          </a:p>
        </p:txBody>
      </p:sp>
    </p:spTree>
    <p:extLst>
      <p:ext uri="{BB962C8B-B14F-4D97-AF65-F5344CB8AC3E}">
        <p14:creationId xmlns:p14="http://schemas.microsoft.com/office/powerpoint/2010/main" val="1760188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2B439-F7ED-43C8-BE31-2E540021842E}"/>
              </a:ext>
            </a:extLst>
          </p:cNvPr>
          <p:cNvSpPr>
            <a:spLocks noGrp="1"/>
          </p:cNvSpPr>
          <p:nvPr>
            <p:ph type="title"/>
          </p:nvPr>
        </p:nvSpPr>
        <p:spPr/>
        <p:txBody>
          <a:bodyPr/>
          <a:lstStyle/>
          <a:p>
            <a:r>
              <a:rPr lang="en-US" dirty="0"/>
              <a:t>Redis</a:t>
            </a:r>
          </a:p>
        </p:txBody>
      </p:sp>
      <p:sp>
        <p:nvSpPr>
          <p:cNvPr id="5" name="Content Placeholder 4">
            <a:extLst>
              <a:ext uri="{FF2B5EF4-FFF2-40B4-BE49-F238E27FC236}">
                <a16:creationId xmlns:a16="http://schemas.microsoft.com/office/drawing/2014/main" id="{463FCD2A-A428-4388-91D5-841E1A6A04A9}"/>
              </a:ext>
            </a:extLst>
          </p:cNvPr>
          <p:cNvSpPr>
            <a:spLocks noGrp="1"/>
          </p:cNvSpPr>
          <p:nvPr>
            <p:ph idx="1"/>
          </p:nvPr>
        </p:nvSpPr>
        <p:spPr/>
        <p:txBody>
          <a:bodyPr/>
          <a:lstStyle/>
          <a:p>
            <a:r>
              <a:rPr lang="en-US" dirty="0"/>
              <a:t>In order to achieve its outstanding performance, Redis works with an in-memory dataset.</a:t>
            </a:r>
          </a:p>
          <a:p>
            <a:r>
              <a:rPr lang="en-US" dirty="0"/>
              <a:t>Persist data either by dumping the dataset to disk every once in a while, or by appending each command to a log.</a:t>
            </a:r>
          </a:p>
          <a:p>
            <a:r>
              <a:rPr lang="en-US" dirty="0"/>
              <a:t>Redis also supports trivial-to-setup master-slave asynchronous replication, with very fast non-blocking first synchronization, auto-reconnection with partial resynchronization on net split.</a:t>
            </a:r>
          </a:p>
        </p:txBody>
      </p:sp>
    </p:spTree>
    <p:extLst>
      <p:ext uri="{BB962C8B-B14F-4D97-AF65-F5344CB8AC3E}">
        <p14:creationId xmlns:p14="http://schemas.microsoft.com/office/powerpoint/2010/main" val="1311038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0AE2-3C78-4586-86E7-603C2CFA6FF6}"/>
              </a:ext>
            </a:extLst>
          </p:cNvPr>
          <p:cNvSpPr>
            <a:spLocks noGrp="1"/>
          </p:cNvSpPr>
          <p:nvPr>
            <p:ph type="title"/>
          </p:nvPr>
        </p:nvSpPr>
        <p:spPr/>
        <p:txBody>
          <a:bodyPr/>
          <a:lstStyle/>
          <a:p>
            <a:r>
              <a:rPr lang="en-US" dirty="0"/>
              <a:t>Redis</a:t>
            </a:r>
          </a:p>
        </p:txBody>
      </p:sp>
      <p:sp>
        <p:nvSpPr>
          <p:cNvPr id="3" name="Content Placeholder 2">
            <a:extLst>
              <a:ext uri="{FF2B5EF4-FFF2-40B4-BE49-F238E27FC236}">
                <a16:creationId xmlns:a16="http://schemas.microsoft.com/office/drawing/2014/main" id="{5C0D9B79-D336-41D7-B7A3-ADE4DDE700FC}"/>
              </a:ext>
            </a:extLst>
          </p:cNvPr>
          <p:cNvSpPr>
            <a:spLocks noGrp="1"/>
          </p:cNvSpPr>
          <p:nvPr>
            <p:ph idx="1"/>
          </p:nvPr>
        </p:nvSpPr>
        <p:spPr/>
        <p:txBody>
          <a:bodyPr>
            <a:normAutofit/>
          </a:bodyPr>
          <a:lstStyle/>
          <a:p>
            <a:pPr marL="0" indent="0">
              <a:buNone/>
            </a:pPr>
            <a:r>
              <a:rPr lang="en-US" dirty="0"/>
              <a:t>Other features include:</a:t>
            </a:r>
          </a:p>
          <a:p>
            <a:r>
              <a:rPr lang="en-US" dirty="0"/>
              <a:t>Replication</a:t>
            </a:r>
          </a:p>
          <a:p>
            <a:r>
              <a:rPr lang="en-US" dirty="0"/>
              <a:t>Automatic failover</a:t>
            </a:r>
          </a:p>
          <a:p>
            <a:r>
              <a:rPr lang="en-US" dirty="0"/>
              <a:t>Transactions</a:t>
            </a:r>
          </a:p>
          <a:p>
            <a:r>
              <a:rPr lang="en-US" dirty="0"/>
              <a:t>Pub/Sub</a:t>
            </a:r>
          </a:p>
          <a:p>
            <a:r>
              <a:rPr lang="en-US" dirty="0"/>
              <a:t>Lua scripting</a:t>
            </a:r>
          </a:p>
          <a:p>
            <a:r>
              <a:rPr lang="en-US" dirty="0"/>
              <a:t>Keys with a limited time-to-live</a:t>
            </a:r>
          </a:p>
        </p:txBody>
      </p:sp>
    </p:spTree>
    <p:extLst>
      <p:ext uri="{BB962C8B-B14F-4D97-AF65-F5344CB8AC3E}">
        <p14:creationId xmlns:p14="http://schemas.microsoft.com/office/powerpoint/2010/main" val="2445216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r>
              <a:rPr lang="en-US" dirty="0"/>
              <a:t>Introduce Monolithic - Microservice</a:t>
            </a:r>
          </a:p>
          <a:p>
            <a:r>
              <a:rPr lang="en-US" dirty="0"/>
              <a:t>Introduce Containerization - Docker</a:t>
            </a:r>
          </a:p>
          <a:p>
            <a:r>
              <a:rPr lang="en-US" dirty="0"/>
              <a:t>Introduce Redis (Remote Dictionary Server)</a:t>
            </a:r>
          </a:p>
          <a:p>
            <a:r>
              <a:rPr lang="en-US" dirty="0"/>
              <a:t>Integrated </a:t>
            </a:r>
            <a:r>
              <a:rPr lang="en-US" dirty="0" err="1"/>
              <a:t>ePort</a:t>
            </a:r>
            <a:r>
              <a:rPr lang="en-US" dirty="0"/>
              <a:t> / </a:t>
            </a:r>
            <a:r>
              <a:rPr lang="en-US" dirty="0" err="1"/>
              <a:t>TopO</a:t>
            </a:r>
            <a:endParaRPr lang="en-US" dirty="0"/>
          </a:p>
          <a:p>
            <a:r>
              <a:rPr lang="en-US" dirty="0"/>
              <a:t>Summary – Demo – Question</a:t>
            </a: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E0F6A-34C3-446D-894A-C2DB43D74FAD}"/>
              </a:ext>
            </a:extLst>
          </p:cNvPr>
          <p:cNvSpPr>
            <a:spLocks noGrp="1"/>
          </p:cNvSpPr>
          <p:nvPr>
            <p:ph type="title"/>
          </p:nvPr>
        </p:nvSpPr>
        <p:spPr/>
        <p:txBody>
          <a:bodyPr/>
          <a:lstStyle/>
          <a:p>
            <a:r>
              <a:rPr lang="en-US" dirty="0"/>
              <a:t>Redis</a:t>
            </a:r>
          </a:p>
        </p:txBody>
      </p:sp>
      <p:sp>
        <p:nvSpPr>
          <p:cNvPr id="3" name="Content Placeholder 2">
            <a:extLst>
              <a:ext uri="{FF2B5EF4-FFF2-40B4-BE49-F238E27FC236}">
                <a16:creationId xmlns:a16="http://schemas.microsoft.com/office/drawing/2014/main" id="{D831DA3C-6BFB-4212-AC27-DE84908482EC}"/>
              </a:ext>
            </a:extLst>
          </p:cNvPr>
          <p:cNvSpPr>
            <a:spLocks noGrp="1"/>
          </p:cNvSpPr>
          <p:nvPr>
            <p:ph sz="half" idx="1"/>
          </p:nvPr>
        </p:nvSpPr>
        <p:spPr/>
        <p:txBody>
          <a:bodyPr/>
          <a:lstStyle/>
          <a:p>
            <a:pPr marL="0" indent="0">
              <a:buNone/>
            </a:pPr>
            <a:r>
              <a:rPr lang="en-US" dirty="0"/>
              <a:t>Working with </a:t>
            </a:r>
            <a:r>
              <a:rPr lang="en-US" dirty="0" err="1"/>
              <a:t>redis</a:t>
            </a:r>
            <a:endParaRPr lang="en-US" dirty="0"/>
          </a:p>
          <a:p>
            <a:r>
              <a:rPr lang="en-US" dirty="0"/>
              <a:t>Redis Lua scripting</a:t>
            </a:r>
          </a:p>
          <a:p>
            <a:r>
              <a:rPr lang="en-US" dirty="0"/>
              <a:t>Redis CLI</a:t>
            </a:r>
          </a:p>
          <a:p>
            <a:r>
              <a:rPr lang="en-US" dirty="0"/>
              <a:t>Redis client</a:t>
            </a:r>
          </a:p>
        </p:txBody>
      </p:sp>
      <p:pic>
        <p:nvPicPr>
          <p:cNvPr id="5" name="Content Placeholder 4">
            <a:extLst>
              <a:ext uri="{FF2B5EF4-FFF2-40B4-BE49-F238E27FC236}">
                <a16:creationId xmlns:a16="http://schemas.microsoft.com/office/drawing/2014/main" id="{1C81636E-17E5-44D2-AB6C-1DB06C5C71C9}"/>
              </a:ext>
            </a:extLst>
          </p:cNvPr>
          <p:cNvPicPr>
            <a:picLocks noGrp="1" noChangeAspect="1"/>
          </p:cNvPicPr>
          <p:nvPr>
            <p:ph sz="half" idx="2"/>
          </p:nvPr>
        </p:nvPicPr>
        <p:blipFill>
          <a:blip r:embed="rId3"/>
          <a:stretch>
            <a:fillRect/>
          </a:stretch>
        </p:blipFill>
        <p:spPr>
          <a:xfrm>
            <a:off x="4013734" y="1646238"/>
            <a:ext cx="8114768" cy="3458410"/>
          </a:xfrm>
          <a:prstGeom prst="rect">
            <a:avLst/>
          </a:prstGeom>
        </p:spPr>
      </p:pic>
    </p:spTree>
    <p:extLst>
      <p:ext uri="{BB962C8B-B14F-4D97-AF65-F5344CB8AC3E}">
        <p14:creationId xmlns:p14="http://schemas.microsoft.com/office/powerpoint/2010/main" val="4193546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01FF11-156D-43C5-9860-346B6663BBB6}"/>
              </a:ext>
            </a:extLst>
          </p:cNvPr>
          <p:cNvSpPr>
            <a:spLocks noGrp="1"/>
          </p:cNvSpPr>
          <p:nvPr>
            <p:ph type="title"/>
          </p:nvPr>
        </p:nvSpPr>
        <p:spPr/>
        <p:txBody>
          <a:bodyPr/>
          <a:lstStyle/>
          <a:p>
            <a:r>
              <a:rPr lang="en-US" dirty="0"/>
              <a:t>Redis - High Availability</a:t>
            </a:r>
          </a:p>
        </p:txBody>
      </p:sp>
      <p:sp>
        <p:nvSpPr>
          <p:cNvPr id="6" name="Content Placeholder 5">
            <a:extLst>
              <a:ext uri="{FF2B5EF4-FFF2-40B4-BE49-F238E27FC236}">
                <a16:creationId xmlns:a16="http://schemas.microsoft.com/office/drawing/2014/main" id="{AE41296E-A2C4-4875-899F-2DEEEEF2ABD9}"/>
              </a:ext>
            </a:extLst>
          </p:cNvPr>
          <p:cNvSpPr>
            <a:spLocks noGrp="1"/>
          </p:cNvSpPr>
          <p:nvPr>
            <p:ph idx="1"/>
          </p:nvPr>
        </p:nvSpPr>
        <p:spPr/>
        <p:txBody>
          <a:bodyPr/>
          <a:lstStyle/>
          <a:p>
            <a:r>
              <a:rPr lang="en-US" dirty="0"/>
              <a:t>Failover: The goal of fail-over is to allow work that would normally be done by one server to be done by another server should the regular one fail.</a:t>
            </a:r>
          </a:p>
          <a:p>
            <a:r>
              <a:rPr lang="en-US" dirty="0"/>
              <a:t>Load balancing is the process of distributing network traffic across multiple servers. This ensures no single server bears too much demand.</a:t>
            </a:r>
          </a:p>
          <a:p>
            <a:r>
              <a:rPr lang="en-US" dirty="0"/>
              <a:t>High availability refers to systems that are durable and likely to operate continuously without failure for a long time.</a:t>
            </a:r>
          </a:p>
        </p:txBody>
      </p:sp>
    </p:spTree>
    <p:extLst>
      <p:ext uri="{BB962C8B-B14F-4D97-AF65-F5344CB8AC3E}">
        <p14:creationId xmlns:p14="http://schemas.microsoft.com/office/powerpoint/2010/main" val="75136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01FF11-156D-43C5-9860-346B6663BBB6}"/>
              </a:ext>
            </a:extLst>
          </p:cNvPr>
          <p:cNvSpPr>
            <a:spLocks noGrp="1"/>
          </p:cNvSpPr>
          <p:nvPr>
            <p:ph type="title"/>
          </p:nvPr>
        </p:nvSpPr>
        <p:spPr/>
        <p:txBody>
          <a:bodyPr/>
          <a:lstStyle/>
          <a:p>
            <a:r>
              <a:rPr lang="en-US" dirty="0"/>
              <a:t>Redis - Redis Sentinel</a:t>
            </a:r>
          </a:p>
        </p:txBody>
      </p:sp>
      <p:sp>
        <p:nvSpPr>
          <p:cNvPr id="6" name="Content Placeholder 5">
            <a:extLst>
              <a:ext uri="{FF2B5EF4-FFF2-40B4-BE49-F238E27FC236}">
                <a16:creationId xmlns:a16="http://schemas.microsoft.com/office/drawing/2014/main" id="{AE41296E-A2C4-4875-899F-2DEEEEF2ABD9}"/>
              </a:ext>
            </a:extLst>
          </p:cNvPr>
          <p:cNvSpPr>
            <a:spLocks noGrp="1"/>
          </p:cNvSpPr>
          <p:nvPr>
            <p:ph idx="1"/>
          </p:nvPr>
        </p:nvSpPr>
        <p:spPr/>
        <p:txBody>
          <a:bodyPr/>
          <a:lstStyle/>
          <a:p>
            <a:r>
              <a:rPr lang="en-US" dirty="0"/>
              <a:t>Redis Sentinel provides high availability for Redis</a:t>
            </a:r>
          </a:p>
          <a:p>
            <a:r>
              <a:rPr lang="en-US" dirty="0"/>
              <a:t>Redis Sentinel also provides other collateral tasks such as monitoring, notifications, Automatic failover. and acts as a configuration provider for clients.</a:t>
            </a:r>
          </a:p>
        </p:txBody>
      </p:sp>
    </p:spTree>
    <p:extLst>
      <p:ext uri="{BB962C8B-B14F-4D97-AF65-F5344CB8AC3E}">
        <p14:creationId xmlns:p14="http://schemas.microsoft.com/office/powerpoint/2010/main" val="219406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01FF11-156D-43C5-9860-346B6663BBB6}"/>
              </a:ext>
            </a:extLst>
          </p:cNvPr>
          <p:cNvSpPr>
            <a:spLocks noGrp="1"/>
          </p:cNvSpPr>
          <p:nvPr>
            <p:ph type="title"/>
          </p:nvPr>
        </p:nvSpPr>
        <p:spPr/>
        <p:txBody>
          <a:bodyPr/>
          <a:lstStyle/>
          <a:p>
            <a:r>
              <a:rPr lang="en-US" dirty="0"/>
              <a:t>Redis - Replication</a:t>
            </a:r>
          </a:p>
        </p:txBody>
      </p:sp>
      <p:sp>
        <p:nvSpPr>
          <p:cNvPr id="14" name="Content Placeholder 13">
            <a:extLst>
              <a:ext uri="{FF2B5EF4-FFF2-40B4-BE49-F238E27FC236}">
                <a16:creationId xmlns:a16="http://schemas.microsoft.com/office/drawing/2014/main" id="{45A84FAA-E8D7-4112-A457-BA7CB26D9CB3}"/>
              </a:ext>
            </a:extLst>
          </p:cNvPr>
          <p:cNvSpPr>
            <a:spLocks noGrp="1"/>
          </p:cNvSpPr>
          <p:nvPr>
            <p:ph sz="half" idx="1"/>
          </p:nvPr>
        </p:nvSpPr>
        <p:spPr/>
        <p:txBody>
          <a:bodyPr/>
          <a:lstStyle/>
          <a:p>
            <a:pPr marL="0" indent="0" algn="just">
              <a:buNone/>
            </a:pPr>
            <a:r>
              <a:rPr lang="en-US" dirty="0"/>
              <a:t>It allows replica Redis instances to be exact copies of master instances. The replica will automatically reconnect to the master every time the link breaks, and will attempt to be an exact copy of it regardless of what happens to the master.</a:t>
            </a:r>
          </a:p>
        </p:txBody>
      </p:sp>
      <p:pic>
        <p:nvPicPr>
          <p:cNvPr id="22" name="Content Placeholder 21">
            <a:extLst>
              <a:ext uri="{FF2B5EF4-FFF2-40B4-BE49-F238E27FC236}">
                <a16:creationId xmlns:a16="http://schemas.microsoft.com/office/drawing/2014/main" id="{B8ACD3DD-7697-4214-B235-CD23B2646F0A}"/>
              </a:ext>
            </a:extLst>
          </p:cNvPr>
          <p:cNvPicPr>
            <a:picLocks noGrp="1" noChangeAspect="1"/>
          </p:cNvPicPr>
          <p:nvPr>
            <p:ph sz="half" idx="2"/>
          </p:nvPr>
        </p:nvPicPr>
        <p:blipFill>
          <a:blip r:embed="rId3"/>
          <a:stretch>
            <a:fillRect/>
          </a:stretch>
        </p:blipFill>
        <p:spPr bwMode="auto">
          <a:xfrm>
            <a:off x="7119937" y="1666874"/>
            <a:ext cx="4254888" cy="352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77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01FF11-156D-43C5-9860-346B6663BBB6}"/>
              </a:ext>
            </a:extLst>
          </p:cNvPr>
          <p:cNvSpPr>
            <a:spLocks noGrp="1"/>
          </p:cNvSpPr>
          <p:nvPr>
            <p:ph type="title"/>
          </p:nvPr>
        </p:nvSpPr>
        <p:spPr/>
        <p:txBody>
          <a:bodyPr/>
          <a:lstStyle/>
          <a:p>
            <a:r>
              <a:rPr lang="en-US" dirty="0"/>
              <a:t>Redis - Persistence</a:t>
            </a:r>
          </a:p>
        </p:txBody>
      </p:sp>
      <p:sp>
        <p:nvSpPr>
          <p:cNvPr id="6" name="Content Placeholder 5">
            <a:extLst>
              <a:ext uri="{FF2B5EF4-FFF2-40B4-BE49-F238E27FC236}">
                <a16:creationId xmlns:a16="http://schemas.microsoft.com/office/drawing/2014/main" id="{AE41296E-A2C4-4875-899F-2DEEEEF2ABD9}"/>
              </a:ext>
            </a:extLst>
          </p:cNvPr>
          <p:cNvSpPr>
            <a:spLocks noGrp="1"/>
          </p:cNvSpPr>
          <p:nvPr>
            <p:ph idx="1"/>
          </p:nvPr>
        </p:nvSpPr>
        <p:spPr/>
        <p:txBody>
          <a:bodyPr/>
          <a:lstStyle/>
          <a:p>
            <a:r>
              <a:rPr lang="en-US" dirty="0"/>
              <a:t>The RDB persistence performs point-in-time snapshots of your dataset at specified intervals.</a:t>
            </a:r>
          </a:p>
          <a:p>
            <a:r>
              <a:rPr lang="en-US" dirty="0"/>
              <a:t>The AOF persistence logs every write operation received by the server, that will be played again at server startup, reconstructing the original dataset. </a:t>
            </a:r>
          </a:p>
          <a:p>
            <a:r>
              <a:rPr lang="en-US" dirty="0"/>
              <a:t>It is possible to combine both AOF and RDB in the same instance.</a:t>
            </a:r>
          </a:p>
        </p:txBody>
      </p:sp>
    </p:spTree>
    <p:extLst>
      <p:ext uri="{BB962C8B-B14F-4D97-AF65-F5344CB8AC3E}">
        <p14:creationId xmlns:p14="http://schemas.microsoft.com/office/powerpoint/2010/main" val="176873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01FF11-156D-43C5-9860-346B6663BBB6}"/>
              </a:ext>
            </a:extLst>
          </p:cNvPr>
          <p:cNvSpPr>
            <a:spLocks noGrp="1"/>
          </p:cNvSpPr>
          <p:nvPr>
            <p:ph type="title"/>
          </p:nvPr>
        </p:nvSpPr>
        <p:spPr/>
        <p:txBody>
          <a:bodyPr/>
          <a:lstStyle/>
          <a:p>
            <a:r>
              <a:rPr lang="en-US" dirty="0"/>
              <a:t>Redis - Redis Cluster</a:t>
            </a:r>
          </a:p>
        </p:txBody>
      </p:sp>
      <p:sp>
        <p:nvSpPr>
          <p:cNvPr id="2" name="Content Placeholder 1">
            <a:extLst>
              <a:ext uri="{FF2B5EF4-FFF2-40B4-BE49-F238E27FC236}">
                <a16:creationId xmlns:a16="http://schemas.microsoft.com/office/drawing/2014/main" id="{9AF5F3F9-C450-4557-A916-49BBB1F6FBAE}"/>
              </a:ext>
            </a:extLst>
          </p:cNvPr>
          <p:cNvSpPr>
            <a:spLocks noGrp="1"/>
          </p:cNvSpPr>
          <p:nvPr>
            <p:ph sz="half" idx="1"/>
          </p:nvPr>
        </p:nvSpPr>
        <p:spPr/>
        <p:txBody>
          <a:bodyPr/>
          <a:lstStyle/>
          <a:p>
            <a:r>
              <a:rPr lang="en-US" dirty="0"/>
              <a:t>Redis Cluster provides a way to run a Redis installation where data is automatically </a:t>
            </a:r>
            <a:r>
              <a:rPr lang="en-US" dirty="0" err="1"/>
              <a:t>sharded</a:t>
            </a:r>
            <a:r>
              <a:rPr lang="en-US" dirty="0"/>
              <a:t> across multiple Redis nodes.</a:t>
            </a:r>
          </a:p>
          <a:p>
            <a:r>
              <a:rPr lang="en-US" dirty="0"/>
              <a:t>Redis Cluster also provides some degree of availability during partitions</a:t>
            </a:r>
          </a:p>
        </p:txBody>
      </p:sp>
      <p:pic>
        <p:nvPicPr>
          <p:cNvPr id="7" name="Content Placeholder 16">
            <a:extLst>
              <a:ext uri="{FF2B5EF4-FFF2-40B4-BE49-F238E27FC236}">
                <a16:creationId xmlns:a16="http://schemas.microsoft.com/office/drawing/2014/main" id="{E6C68578-E4F1-44B7-9BD7-813303115163}"/>
              </a:ext>
            </a:extLst>
          </p:cNvPr>
          <p:cNvPicPr>
            <a:picLocks noGrp="1" noChangeAspect="1"/>
          </p:cNvPicPr>
          <p:nvPr>
            <p:ph sz="half" idx="2"/>
          </p:nvPr>
        </p:nvPicPr>
        <p:blipFill>
          <a:blip r:embed="rId3"/>
          <a:stretch>
            <a:fillRect/>
          </a:stretch>
        </p:blipFill>
        <p:spPr>
          <a:xfrm>
            <a:off x="5867400" y="1356672"/>
            <a:ext cx="6059227" cy="4322455"/>
          </a:xfrm>
        </p:spPr>
      </p:pic>
    </p:spTree>
    <p:extLst>
      <p:ext uri="{BB962C8B-B14F-4D97-AF65-F5344CB8AC3E}">
        <p14:creationId xmlns:p14="http://schemas.microsoft.com/office/powerpoint/2010/main" val="184473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01FF11-156D-43C5-9860-346B6663BBB6}"/>
              </a:ext>
            </a:extLst>
          </p:cNvPr>
          <p:cNvSpPr>
            <a:spLocks noGrp="1"/>
          </p:cNvSpPr>
          <p:nvPr>
            <p:ph type="title"/>
          </p:nvPr>
        </p:nvSpPr>
        <p:spPr/>
        <p:txBody>
          <a:bodyPr/>
          <a:lstStyle/>
          <a:p>
            <a:r>
              <a:rPr lang="en-US" dirty="0"/>
              <a:t>Redis - Redis Cluster</a:t>
            </a:r>
          </a:p>
        </p:txBody>
      </p:sp>
      <p:sp>
        <p:nvSpPr>
          <p:cNvPr id="2" name="Content Placeholder 1">
            <a:extLst>
              <a:ext uri="{FF2B5EF4-FFF2-40B4-BE49-F238E27FC236}">
                <a16:creationId xmlns:a16="http://schemas.microsoft.com/office/drawing/2014/main" id="{9AF5F3F9-C450-4557-A916-49BBB1F6FBAE}"/>
              </a:ext>
            </a:extLst>
          </p:cNvPr>
          <p:cNvSpPr>
            <a:spLocks noGrp="1"/>
          </p:cNvSpPr>
          <p:nvPr>
            <p:ph sz="half" idx="1"/>
          </p:nvPr>
        </p:nvSpPr>
        <p:spPr/>
        <p:txBody>
          <a:bodyPr/>
          <a:lstStyle/>
          <a:p>
            <a:r>
              <a:rPr lang="en-US" dirty="0"/>
              <a:t>Every Redis Cluster node requires two TCP connections open. </a:t>
            </a:r>
          </a:p>
          <a:p>
            <a:r>
              <a:rPr lang="en-US" dirty="0"/>
              <a:t>The normal Redis TCP port used to serve clients. Port default 6379, plus the port obtained by adding 10000 to the data port (</a:t>
            </a:r>
            <a:r>
              <a:rPr lang="en-US" i="1" dirty="0"/>
              <a:t>high</a:t>
            </a:r>
            <a:r>
              <a:rPr lang="en-US" dirty="0"/>
              <a:t> port is used for the Cluster bus)</a:t>
            </a:r>
          </a:p>
          <a:p>
            <a:endParaRPr lang="en-US" dirty="0"/>
          </a:p>
        </p:txBody>
      </p:sp>
      <p:pic>
        <p:nvPicPr>
          <p:cNvPr id="7" name="Content Placeholder 16">
            <a:extLst>
              <a:ext uri="{FF2B5EF4-FFF2-40B4-BE49-F238E27FC236}">
                <a16:creationId xmlns:a16="http://schemas.microsoft.com/office/drawing/2014/main" id="{E6C68578-E4F1-44B7-9BD7-813303115163}"/>
              </a:ext>
            </a:extLst>
          </p:cNvPr>
          <p:cNvPicPr>
            <a:picLocks noGrp="1" noChangeAspect="1"/>
          </p:cNvPicPr>
          <p:nvPr>
            <p:ph sz="half" idx="2"/>
          </p:nvPr>
        </p:nvPicPr>
        <p:blipFill>
          <a:blip r:embed="rId3"/>
          <a:stretch>
            <a:fillRect/>
          </a:stretch>
        </p:blipFill>
        <p:spPr>
          <a:xfrm>
            <a:off x="5867400" y="1356672"/>
            <a:ext cx="6059227" cy="4322455"/>
          </a:xfrm>
        </p:spPr>
      </p:pic>
    </p:spTree>
    <p:extLst>
      <p:ext uri="{BB962C8B-B14F-4D97-AF65-F5344CB8AC3E}">
        <p14:creationId xmlns:p14="http://schemas.microsoft.com/office/powerpoint/2010/main" val="332873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591A4E-A938-45D6-822C-696E00151508}"/>
              </a:ext>
            </a:extLst>
          </p:cNvPr>
          <p:cNvSpPr>
            <a:spLocks noGrp="1"/>
          </p:cNvSpPr>
          <p:nvPr>
            <p:ph type="title"/>
          </p:nvPr>
        </p:nvSpPr>
        <p:spPr/>
        <p:txBody>
          <a:bodyPr/>
          <a:lstStyle/>
          <a:p>
            <a:r>
              <a:rPr lang="en-US" dirty="0"/>
              <a:t>Integrated </a:t>
            </a:r>
            <a:r>
              <a:rPr lang="en-US" dirty="0" err="1"/>
              <a:t>ePort</a:t>
            </a:r>
            <a:r>
              <a:rPr lang="en-US" dirty="0"/>
              <a:t> / </a:t>
            </a:r>
            <a:r>
              <a:rPr lang="en-US" dirty="0" err="1"/>
              <a:t>TopO</a:t>
            </a:r>
            <a:endParaRPr lang="en-US" dirty="0"/>
          </a:p>
        </p:txBody>
      </p:sp>
      <p:pic>
        <p:nvPicPr>
          <p:cNvPr id="8" name="Content Placeholder 7">
            <a:extLst>
              <a:ext uri="{FF2B5EF4-FFF2-40B4-BE49-F238E27FC236}">
                <a16:creationId xmlns:a16="http://schemas.microsoft.com/office/drawing/2014/main" id="{9C55C597-CF67-49A7-9CC7-FB5F6FA124A9}"/>
              </a:ext>
            </a:extLst>
          </p:cNvPr>
          <p:cNvPicPr>
            <a:picLocks noGrp="1" noChangeAspect="1"/>
          </p:cNvPicPr>
          <p:nvPr>
            <p:ph idx="1"/>
          </p:nvPr>
        </p:nvPicPr>
        <p:blipFill>
          <a:blip r:embed="rId2"/>
          <a:stretch>
            <a:fillRect/>
          </a:stretch>
        </p:blipFill>
        <p:spPr>
          <a:xfrm>
            <a:off x="1308100" y="1777999"/>
            <a:ext cx="9261956" cy="4372947"/>
          </a:xfrm>
        </p:spPr>
      </p:pic>
    </p:spTree>
    <p:extLst>
      <p:ext uri="{BB962C8B-B14F-4D97-AF65-F5344CB8AC3E}">
        <p14:creationId xmlns:p14="http://schemas.microsoft.com/office/powerpoint/2010/main" val="2378510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36CD01-648E-4922-87E6-BAC48A24379D}"/>
              </a:ext>
            </a:extLst>
          </p:cNvPr>
          <p:cNvSpPr>
            <a:spLocks noGrp="1"/>
          </p:cNvSpPr>
          <p:nvPr>
            <p:ph type="title"/>
          </p:nvPr>
        </p:nvSpPr>
        <p:spPr/>
        <p:txBody>
          <a:bodyPr/>
          <a:lstStyle/>
          <a:p>
            <a:r>
              <a:rPr lang="en-US" dirty="0"/>
              <a:t>Demo - Question</a:t>
            </a:r>
          </a:p>
        </p:txBody>
      </p:sp>
      <p:sp>
        <p:nvSpPr>
          <p:cNvPr id="8" name="Content Placeholder 7">
            <a:extLst>
              <a:ext uri="{FF2B5EF4-FFF2-40B4-BE49-F238E27FC236}">
                <a16:creationId xmlns:a16="http://schemas.microsoft.com/office/drawing/2014/main" id="{42DABA44-C4C0-4A11-9581-DE4283ACCC84}"/>
              </a:ext>
            </a:extLst>
          </p:cNvPr>
          <p:cNvSpPr>
            <a:spLocks noGrp="1"/>
          </p:cNvSpPr>
          <p:nvPr>
            <p:ph idx="1"/>
          </p:nvPr>
        </p:nvSpPr>
        <p:spPr/>
        <p:txBody>
          <a:bodyPr>
            <a:normAutofit lnSpcReduction="10000"/>
          </a:bodyPr>
          <a:lstStyle/>
          <a:p>
            <a:r>
              <a:rPr lang="en-US" dirty="0" err="1"/>
              <a:t>Lunux</a:t>
            </a:r>
            <a:endParaRPr lang="en-US" dirty="0"/>
          </a:p>
          <a:p>
            <a:r>
              <a:rPr lang="en-US" dirty="0"/>
              <a:t>Docker </a:t>
            </a:r>
          </a:p>
          <a:p>
            <a:pPr lvl="1"/>
            <a:r>
              <a:rPr lang="en-US" dirty="0" err="1"/>
              <a:t>Dokcerfile</a:t>
            </a:r>
            <a:r>
              <a:rPr lang="en-US" dirty="0"/>
              <a:t>, Docker-compose</a:t>
            </a:r>
          </a:p>
          <a:p>
            <a:pPr lvl="1"/>
            <a:r>
              <a:rPr lang="en-US" dirty="0"/>
              <a:t>Network – go template</a:t>
            </a:r>
          </a:p>
          <a:p>
            <a:pPr lvl="1"/>
            <a:r>
              <a:rPr lang="en-US" dirty="0"/>
              <a:t>Docker swarm</a:t>
            </a:r>
          </a:p>
          <a:p>
            <a:r>
              <a:rPr lang="en-US" dirty="0"/>
              <a:t>Redis</a:t>
            </a:r>
          </a:p>
          <a:p>
            <a:pPr lvl="1"/>
            <a:r>
              <a:rPr lang="en-US" dirty="0"/>
              <a:t>Redis config</a:t>
            </a:r>
          </a:p>
          <a:p>
            <a:pPr lvl="1"/>
            <a:r>
              <a:rPr lang="en-US" dirty="0"/>
              <a:t>Redis cluster</a:t>
            </a:r>
          </a:p>
          <a:p>
            <a:r>
              <a:rPr lang="en-US" dirty="0"/>
              <a:t>Dotnet core: </a:t>
            </a:r>
            <a:r>
              <a:rPr lang="en-US" dirty="0" err="1"/>
              <a:t>IoC</a:t>
            </a:r>
            <a:r>
              <a:rPr lang="en-US" dirty="0"/>
              <a:t>, DI</a:t>
            </a:r>
          </a:p>
        </p:txBody>
      </p:sp>
    </p:spTree>
    <p:extLst>
      <p:ext uri="{BB962C8B-B14F-4D97-AF65-F5344CB8AC3E}">
        <p14:creationId xmlns:p14="http://schemas.microsoft.com/office/powerpoint/2010/main" val="3229009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 References</a:t>
            </a:r>
          </a:p>
        </p:txBody>
      </p:sp>
      <p:sp>
        <p:nvSpPr>
          <p:cNvPr id="3" name="Content Placeholder 2">
            <a:extLst>
              <a:ext uri="{FF2B5EF4-FFF2-40B4-BE49-F238E27FC236}">
                <a16:creationId xmlns:a16="http://schemas.microsoft.com/office/drawing/2014/main" id="{CA71AA4F-042B-4B4F-B600-A6906384ABB9}"/>
              </a:ext>
            </a:extLst>
          </p:cNvPr>
          <p:cNvSpPr>
            <a:spLocks noGrp="1"/>
          </p:cNvSpPr>
          <p:nvPr>
            <p:ph idx="1"/>
          </p:nvPr>
        </p:nvSpPr>
        <p:spPr>
          <a:xfrm>
            <a:off x="1295400" y="1981201"/>
            <a:ext cx="9601200" cy="3809999"/>
          </a:xfrm>
        </p:spPr>
        <p:txBody>
          <a:bodyPr/>
          <a:lstStyle/>
          <a:p>
            <a:r>
              <a:rPr lang="en-US" dirty="0">
                <a:hlinkClick r:id="rId3">
                  <a:extLst>
                    <a:ext uri="{A12FA001-AC4F-418D-AE19-62706E023703}">
                      <ahyp:hlinkClr xmlns:ahyp="http://schemas.microsoft.com/office/drawing/2018/hyperlinkcolor" val="tx"/>
                    </a:ext>
                  </a:extLst>
                </a:hlinkClick>
              </a:rPr>
              <a:t>Monolithic vs </a:t>
            </a:r>
            <a:r>
              <a:rPr lang="en-US" dirty="0" err="1">
                <a:hlinkClick r:id="rId3">
                  <a:extLst>
                    <a:ext uri="{A12FA001-AC4F-418D-AE19-62706E023703}">
                      <ahyp:hlinkClr xmlns:ahyp="http://schemas.microsoft.com/office/drawing/2018/hyperlinkcolor" val="tx"/>
                    </a:ext>
                  </a:extLst>
                </a:hlinkClick>
              </a:rPr>
              <a:t>MicroServices</a:t>
            </a:r>
            <a:r>
              <a:rPr lang="en-US" dirty="0">
                <a:hlinkClick r:id="rId3">
                  <a:extLst>
                    <a:ext uri="{A12FA001-AC4F-418D-AE19-62706E023703}">
                      <ahyp:hlinkClr xmlns:ahyp="http://schemas.microsoft.com/office/drawing/2018/hyperlinkcolor" val="tx"/>
                    </a:ext>
                  </a:extLst>
                </a:hlinkClick>
              </a:rPr>
              <a:t> Architecture</a:t>
            </a:r>
            <a:endParaRPr lang="en-US" dirty="0"/>
          </a:p>
          <a:p>
            <a:r>
              <a:rPr lang="en-US" dirty="0">
                <a:hlinkClick r:id="rId4"/>
              </a:rPr>
              <a:t>Monolithic Architecture</a:t>
            </a:r>
            <a:endParaRPr lang="en-US" dirty="0"/>
          </a:p>
          <a:p>
            <a:r>
              <a:rPr lang="en-US" dirty="0" err="1">
                <a:hlinkClick r:id="rId5"/>
              </a:rPr>
              <a:t>MicroServices</a:t>
            </a:r>
            <a:r>
              <a:rPr lang="en-US" dirty="0">
                <a:hlinkClick r:id="rId5"/>
              </a:rPr>
              <a:t> Architecture</a:t>
            </a:r>
            <a:endParaRPr lang="en-US" dirty="0"/>
          </a:p>
          <a:p>
            <a:r>
              <a:rPr lang="en-US" dirty="0">
                <a:hlinkClick r:id="rId6"/>
              </a:rPr>
              <a:t>https://redis.io/topics/cluster-tutorial</a:t>
            </a:r>
            <a:endParaRPr lang="en-US" dirty="0"/>
          </a:p>
          <a:p>
            <a:r>
              <a:rPr lang="en-US" dirty="0">
                <a:hlinkClick r:id="rId7"/>
              </a:rPr>
              <a:t>https://redis.io/topics/cluster-spec</a:t>
            </a:r>
            <a:endParaRPr lang="en-US" dirty="0"/>
          </a:p>
          <a:p>
            <a:r>
              <a:rPr lang="en-US" dirty="0">
                <a:hlinkClick r:id="rId8"/>
              </a:rPr>
              <a:t>Mastering Redis (</a:t>
            </a:r>
            <a:r>
              <a:rPr lang="en-US" dirty="0" err="1">
                <a:hlinkClick r:id="rId8"/>
              </a:rPr>
              <a:t>Packt</a:t>
            </a:r>
            <a:r>
              <a:rPr lang="en-US" dirty="0">
                <a:hlinkClick r:id="rId8"/>
              </a:rPr>
              <a:t>, 2016)</a:t>
            </a:r>
            <a:endParaRPr lang="en-US" dirty="0"/>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Monolithic</a:t>
            </a:r>
          </a:p>
        </p:txBody>
      </p:sp>
      <p:sp>
        <p:nvSpPr>
          <p:cNvPr id="12" name="Content Placeholder 11">
            <a:extLst>
              <a:ext uri="{FF2B5EF4-FFF2-40B4-BE49-F238E27FC236}">
                <a16:creationId xmlns:a16="http://schemas.microsoft.com/office/drawing/2014/main" id="{683B5CAC-20D9-4B53-BACF-7584DAC2023E}"/>
              </a:ext>
            </a:extLst>
          </p:cNvPr>
          <p:cNvSpPr>
            <a:spLocks noGrp="1"/>
          </p:cNvSpPr>
          <p:nvPr>
            <p:ph sz="half" idx="1"/>
          </p:nvPr>
        </p:nvSpPr>
        <p:spPr>
          <a:xfrm>
            <a:off x="1295400" y="1981199"/>
            <a:ext cx="5334000" cy="3810001"/>
          </a:xfrm>
        </p:spPr>
        <p:txBody>
          <a:bodyPr>
            <a:normAutofit fontScale="92500" lnSpcReduction="10000"/>
          </a:bodyPr>
          <a:lstStyle/>
          <a:p>
            <a:pPr marL="457200" indent="-457200">
              <a:buFont typeface="+mj-lt"/>
              <a:buAutoNum type="arabicPeriod"/>
            </a:pPr>
            <a:r>
              <a:rPr lang="en-US" dirty="0"/>
              <a:t>Monolithic</a:t>
            </a:r>
          </a:p>
          <a:p>
            <a:r>
              <a:rPr lang="en-US" dirty="0"/>
              <a:t>Monolith means composed all in one.</a:t>
            </a:r>
          </a:p>
          <a:p>
            <a:r>
              <a:rPr lang="en-US" dirty="0"/>
              <a:t>The Monolithic application describes a single-tiered software application in which different components combined into a single program from a single platform</a:t>
            </a:r>
          </a:p>
          <a:p>
            <a:r>
              <a:rPr lang="en-US" dirty="0"/>
              <a:t>Self-contained, and independent from other  applications. </a:t>
            </a:r>
          </a:p>
          <a:p>
            <a:r>
              <a:rPr lang="en-US" dirty="0"/>
              <a:t>The design philosophy is that the application is responsible not just for a particular task, but can perform every step needed to complete a particular function</a:t>
            </a:r>
          </a:p>
        </p:txBody>
      </p:sp>
      <p:pic>
        <p:nvPicPr>
          <p:cNvPr id="14" name="Content Placeholder 13" descr="Modular, but still monolithic, architecture used as basis for sample microservices application">
            <a:extLst>
              <a:ext uri="{FF2B5EF4-FFF2-40B4-BE49-F238E27FC236}">
                <a16:creationId xmlns:a16="http://schemas.microsoft.com/office/drawing/2014/main" id="{912C1AF3-7C78-48C1-97B8-242D45143304}"/>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64300" y="88899"/>
            <a:ext cx="5742013" cy="6063927"/>
          </a:xfrm>
          <a:prstGeom prst="rect">
            <a:avLst/>
          </a:prstGeom>
          <a:noFill/>
          <a:ln>
            <a:noFill/>
          </a:ln>
        </p:spPr>
      </p:pic>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73EA74-2399-4027-9401-A6D0BD7C3EF0}"/>
              </a:ext>
            </a:extLst>
          </p:cNvPr>
          <p:cNvSpPr txBox="1"/>
          <p:nvPr/>
        </p:nvSpPr>
        <p:spPr>
          <a:xfrm>
            <a:off x="2616200" y="2659559"/>
            <a:ext cx="6959600" cy="769441"/>
          </a:xfrm>
          <a:prstGeom prst="rect">
            <a:avLst/>
          </a:prstGeom>
          <a:noFill/>
        </p:spPr>
        <p:txBody>
          <a:bodyPr wrap="square" rtlCol="0" anchor="ctr" anchorCtr="1">
            <a:spAutoFit/>
          </a:bodyPr>
          <a:lstStyle/>
          <a:p>
            <a:r>
              <a:rPr lang="en-US" sz="4400" b="1" dirty="0">
                <a:latin typeface="Times New Roman" panose="02020603050405020304" pitchFamily="18" charset="0"/>
                <a:cs typeface="Times New Roman" panose="02020603050405020304" pitchFamily="18" charset="0"/>
              </a:rPr>
              <a:t>Thanks for watching</a:t>
            </a:r>
          </a:p>
        </p:txBody>
      </p:sp>
    </p:spTree>
    <p:extLst>
      <p:ext uri="{BB962C8B-B14F-4D97-AF65-F5344CB8AC3E}">
        <p14:creationId xmlns:p14="http://schemas.microsoft.com/office/powerpoint/2010/main" val="236905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Monolithic</a:t>
            </a:r>
          </a:p>
        </p:txBody>
      </p:sp>
      <p:sp>
        <p:nvSpPr>
          <p:cNvPr id="8" name="Text Placeholder 7">
            <a:extLst>
              <a:ext uri="{FF2B5EF4-FFF2-40B4-BE49-F238E27FC236}">
                <a16:creationId xmlns:a16="http://schemas.microsoft.com/office/drawing/2014/main" id="{985B578D-F671-46B6-BBC7-682FB7F38E32}"/>
              </a:ext>
            </a:extLst>
          </p:cNvPr>
          <p:cNvSpPr>
            <a:spLocks noGrp="1"/>
          </p:cNvSpPr>
          <p:nvPr>
            <p:ph type="body" idx="1"/>
          </p:nvPr>
        </p:nvSpPr>
        <p:spPr/>
        <p:txBody>
          <a:bodyPr/>
          <a:lstStyle/>
          <a:p>
            <a:r>
              <a:rPr lang="en-US" b="1" dirty="0"/>
              <a:t>Benefits</a:t>
            </a:r>
            <a:endParaRPr lang="en-US" dirty="0"/>
          </a:p>
        </p:txBody>
      </p:sp>
      <p:sp>
        <p:nvSpPr>
          <p:cNvPr id="9" name="Content Placeholder 8">
            <a:extLst>
              <a:ext uri="{FF2B5EF4-FFF2-40B4-BE49-F238E27FC236}">
                <a16:creationId xmlns:a16="http://schemas.microsoft.com/office/drawing/2014/main" id="{426E4BF1-1ECF-4DF2-B66F-CF4F0F24E0E9}"/>
              </a:ext>
            </a:extLst>
          </p:cNvPr>
          <p:cNvSpPr>
            <a:spLocks noGrp="1"/>
          </p:cNvSpPr>
          <p:nvPr>
            <p:ph sz="half" idx="2"/>
          </p:nvPr>
        </p:nvSpPr>
        <p:spPr/>
        <p:txBody>
          <a:bodyPr/>
          <a:lstStyle/>
          <a:p>
            <a:r>
              <a:rPr lang="en-US" dirty="0"/>
              <a:t>Easy approach</a:t>
            </a:r>
          </a:p>
          <a:p>
            <a:r>
              <a:rPr lang="en-US" dirty="0"/>
              <a:t>Simple to develop </a:t>
            </a:r>
          </a:p>
          <a:p>
            <a:r>
              <a:rPr lang="en-US" dirty="0"/>
              <a:t>Simple to test</a:t>
            </a:r>
          </a:p>
          <a:p>
            <a:r>
              <a:rPr lang="en-US" dirty="0"/>
              <a:t>Simple to deploy</a:t>
            </a:r>
          </a:p>
          <a:p>
            <a:r>
              <a:rPr lang="en-US" dirty="0"/>
              <a:t>Simple to scale horizontally by running multiple copies behind a load balancer.</a:t>
            </a:r>
          </a:p>
        </p:txBody>
      </p:sp>
      <p:sp>
        <p:nvSpPr>
          <p:cNvPr id="10" name="Text Placeholder 9">
            <a:extLst>
              <a:ext uri="{FF2B5EF4-FFF2-40B4-BE49-F238E27FC236}">
                <a16:creationId xmlns:a16="http://schemas.microsoft.com/office/drawing/2014/main" id="{80131C46-0882-42B3-B3BE-6F9E32F38610}"/>
              </a:ext>
            </a:extLst>
          </p:cNvPr>
          <p:cNvSpPr>
            <a:spLocks noGrp="1"/>
          </p:cNvSpPr>
          <p:nvPr>
            <p:ph type="body" sz="quarter" idx="3"/>
          </p:nvPr>
        </p:nvSpPr>
        <p:spPr/>
        <p:txBody>
          <a:bodyPr/>
          <a:lstStyle/>
          <a:p>
            <a:r>
              <a:rPr lang="en-US" b="1" dirty="0"/>
              <a:t>Drawbacks</a:t>
            </a:r>
            <a:endParaRPr lang="en-US" dirty="0"/>
          </a:p>
        </p:txBody>
      </p:sp>
      <p:sp>
        <p:nvSpPr>
          <p:cNvPr id="11" name="Content Placeholder 10">
            <a:extLst>
              <a:ext uri="{FF2B5EF4-FFF2-40B4-BE49-F238E27FC236}">
                <a16:creationId xmlns:a16="http://schemas.microsoft.com/office/drawing/2014/main" id="{C77610F5-60E6-4A42-A4D5-13307B8ED8A3}"/>
              </a:ext>
            </a:extLst>
          </p:cNvPr>
          <p:cNvSpPr>
            <a:spLocks noGrp="1"/>
          </p:cNvSpPr>
          <p:nvPr>
            <p:ph sz="quarter" idx="4"/>
          </p:nvPr>
        </p:nvSpPr>
        <p:spPr/>
        <p:txBody>
          <a:bodyPr/>
          <a:lstStyle/>
          <a:p>
            <a:r>
              <a:rPr lang="en-US" dirty="0"/>
              <a:t>The size of the application very huge</a:t>
            </a:r>
          </a:p>
          <a:p>
            <a:r>
              <a:rPr lang="en-US" dirty="0"/>
              <a:t>Maintenance </a:t>
            </a:r>
          </a:p>
          <a:p>
            <a:r>
              <a:rPr lang="en-US" dirty="0"/>
              <a:t>You must redeploy the entire application on each update</a:t>
            </a:r>
          </a:p>
          <a:p>
            <a:r>
              <a:rPr lang="en-US" dirty="0"/>
              <a:t>Can also be challenging to scale when different modules have conflicting</a:t>
            </a:r>
          </a:p>
        </p:txBody>
      </p:sp>
    </p:spTree>
    <p:extLst>
      <p:ext uri="{BB962C8B-B14F-4D97-AF65-F5344CB8AC3E}">
        <p14:creationId xmlns:p14="http://schemas.microsoft.com/office/powerpoint/2010/main" val="403131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Microservice</a:t>
            </a:r>
          </a:p>
        </p:txBody>
      </p:sp>
      <p:sp>
        <p:nvSpPr>
          <p:cNvPr id="5" name="Content Placeholder 4">
            <a:extLst>
              <a:ext uri="{FF2B5EF4-FFF2-40B4-BE49-F238E27FC236}">
                <a16:creationId xmlns:a16="http://schemas.microsoft.com/office/drawing/2014/main" id="{B1ACA866-5F5F-4FE3-A336-00B66092AE22}"/>
              </a:ext>
            </a:extLst>
          </p:cNvPr>
          <p:cNvSpPr>
            <a:spLocks noGrp="1"/>
          </p:cNvSpPr>
          <p:nvPr>
            <p:ph sz="half" idx="1"/>
          </p:nvPr>
        </p:nvSpPr>
        <p:spPr/>
        <p:txBody>
          <a:bodyPr/>
          <a:lstStyle/>
          <a:p>
            <a:r>
              <a:rPr lang="en-US" dirty="0"/>
              <a:t>Microservices are an approach to application development in which a large application is built as a suite of modular services (i.e. loosely coupled modules/components).</a:t>
            </a:r>
          </a:p>
          <a:p>
            <a:r>
              <a:rPr lang="en-US" dirty="0"/>
              <a:t>Each module supports a specific business goal and uses a simple, well-defined interface to communicate with other sets of services.</a:t>
            </a:r>
          </a:p>
          <a:p>
            <a:endParaRPr lang="en-US" dirty="0"/>
          </a:p>
        </p:txBody>
      </p:sp>
      <p:pic>
        <p:nvPicPr>
          <p:cNvPr id="9" name="Content Placeholder 8">
            <a:extLst>
              <a:ext uri="{FF2B5EF4-FFF2-40B4-BE49-F238E27FC236}">
                <a16:creationId xmlns:a16="http://schemas.microsoft.com/office/drawing/2014/main" id="{4C74F70F-7A4E-4113-8AC8-69B6E9F85F4B}"/>
              </a:ext>
            </a:extLst>
          </p:cNvPr>
          <p:cNvPicPr>
            <a:picLocks noGrp="1" noChangeAspect="1"/>
          </p:cNvPicPr>
          <p:nvPr>
            <p:ph sz="half" idx="2"/>
          </p:nvPr>
        </p:nvPicPr>
        <p:blipFill>
          <a:blip r:embed="rId3"/>
          <a:stretch>
            <a:fillRect/>
          </a:stretch>
        </p:blipFill>
        <p:spPr>
          <a:xfrm>
            <a:off x="5867400" y="1200150"/>
            <a:ext cx="6121399" cy="4591050"/>
          </a:xfrm>
        </p:spPr>
      </p:pic>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Microservice</a:t>
            </a:r>
          </a:p>
        </p:txBody>
      </p:sp>
      <p:pic>
        <p:nvPicPr>
          <p:cNvPr id="8" name="Content Placeholder 7">
            <a:extLst>
              <a:ext uri="{FF2B5EF4-FFF2-40B4-BE49-F238E27FC236}">
                <a16:creationId xmlns:a16="http://schemas.microsoft.com/office/drawing/2014/main" id="{0A312127-96C1-41AB-A292-51BCE9FCC7F7}"/>
              </a:ext>
            </a:extLst>
          </p:cNvPr>
          <p:cNvPicPr>
            <a:picLocks noGrp="1"/>
          </p:cNvPicPr>
          <p:nvPr>
            <p:ph idx="1"/>
          </p:nvPr>
        </p:nvPicPr>
        <p:blipFill rotWithShape="1">
          <a:blip r:embed="rId3" cstate="print">
            <a:extLst>
              <a:ext uri="{28A0092B-C50C-407E-A947-70E740481C1C}">
                <a14:useLocalDpi xmlns:a14="http://schemas.microsoft.com/office/drawing/2010/main" val="0"/>
              </a:ext>
            </a:extLst>
          </a:blip>
          <a:srcRect t="14667"/>
          <a:stretch/>
        </p:blipFill>
        <p:spPr bwMode="auto">
          <a:xfrm>
            <a:off x="1295400" y="1646238"/>
            <a:ext cx="9610646" cy="4352925"/>
          </a:xfrm>
          <a:prstGeom prst="rect">
            <a:avLst/>
          </a:prstGeom>
          <a:noFill/>
          <a:ln>
            <a:noFill/>
          </a:ln>
        </p:spPr>
      </p:pic>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Microservice</a:t>
            </a:r>
          </a:p>
        </p:txBody>
      </p:sp>
      <p:sp>
        <p:nvSpPr>
          <p:cNvPr id="5" name="Text Placeholder 4">
            <a:extLst>
              <a:ext uri="{FF2B5EF4-FFF2-40B4-BE49-F238E27FC236}">
                <a16:creationId xmlns:a16="http://schemas.microsoft.com/office/drawing/2014/main" id="{921B9394-946B-4E17-B7A3-AA15B41868EC}"/>
              </a:ext>
            </a:extLst>
          </p:cNvPr>
          <p:cNvSpPr>
            <a:spLocks noGrp="1"/>
          </p:cNvSpPr>
          <p:nvPr>
            <p:ph type="body" idx="1"/>
          </p:nvPr>
        </p:nvSpPr>
        <p:spPr/>
        <p:txBody>
          <a:bodyPr/>
          <a:lstStyle/>
          <a:p>
            <a:r>
              <a:rPr lang="en-US" b="1" dirty="0"/>
              <a:t>Benefits</a:t>
            </a:r>
            <a:endParaRPr lang="en-US" dirty="0"/>
          </a:p>
        </p:txBody>
      </p:sp>
      <p:sp>
        <p:nvSpPr>
          <p:cNvPr id="6" name="Content Placeholder 5">
            <a:extLst>
              <a:ext uri="{FF2B5EF4-FFF2-40B4-BE49-F238E27FC236}">
                <a16:creationId xmlns:a16="http://schemas.microsoft.com/office/drawing/2014/main" id="{ADA41B95-2C81-458B-AB8E-5F21361152A1}"/>
              </a:ext>
            </a:extLst>
          </p:cNvPr>
          <p:cNvSpPr>
            <a:spLocks noGrp="1"/>
          </p:cNvSpPr>
          <p:nvPr>
            <p:ph sz="half" idx="2"/>
          </p:nvPr>
        </p:nvSpPr>
        <p:spPr/>
        <p:txBody>
          <a:bodyPr>
            <a:normAutofit/>
          </a:bodyPr>
          <a:lstStyle/>
          <a:p>
            <a:r>
              <a:rPr lang="en-US" i="1" dirty="0"/>
              <a:t>The application starts faster, which makes developers more productive, and speeds up deployments</a:t>
            </a:r>
          </a:p>
          <a:p>
            <a:r>
              <a:rPr lang="en-US" dirty="0"/>
              <a:t>Each microservice is relatively small</a:t>
            </a:r>
          </a:p>
          <a:p>
            <a:r>
              <a:rPr lang="en-US" dirty="0"/>
              <a:t>Better testability</a:t>
            </a:r>
          </a:p>
          <a:p>
            <a:r>
              <a:rPr lang="en-US" dirty="0"/>
              <a:t>Better </a:t>
            </a:r>
            <a:r>
              <a:rPr lang="en-US" dirty="0" err="1"/>
              <a:t>deployability</a:t>
            </a:r>
            <a:endParaRPr lang="en-US" dirty="0"/>
          </a:p>
          <a:p>
            <a:r>
              <a:rPr lang="en-US" dirty="0"/>
              <a:t>Comfortable for a developer to understand</a:t>
            </a:r>
          </a:p>
        </p:txBody>
      </p:sp>
      <p:sp>
        <p:nvSpPr>
          <p:cNvPr id="7" name="Text Placeholder 6">
            <a:extLst>
              <a:ext uri="{FF2B5EF4-FFF2-40B4-BE49-F238E27FC236}">
                <a16:creationId xmlns:a16="http://schemas.microsoft.com/office/drawing/2014/main" id="{0D97DEF9-0D79-4237-AA15-BC37BD845E6F}"/>
              </a:ext>
            </a:extLst>
          </p:cNvPr>
          <p:cNvSpPr>
            <a:spLocks noGrp="1"/>
          </p:cNvSpPr>
          <p:nvPr>
            <p:ph type="body" sz="quarter" idx="3"/>
          </p:nvPr>
        </p:nvSpPr>
        <p:spPr/>
        <p:txBody>
          <a:bodyPr/>
          <a:lstStyle/>
          <a:p>
            <a:r>
              <a:rPr lang="en-US" b="1" dirty="0"/>
              <a:t>Drawbacks</a:t>
            </a:r>
            <a:endParaRPr lang="en-US" dirty="0"/>
          </a:p>
        </p:txBody>
      </p:sp>
      <p:sp>
        <p:nvSpPr>
          <p:cNvPr id="9" name="Content Placeholder 8">
            <a:extLst>
              <a:ext uri="{FF2B5EF4-FFF2-40B4-BE49-F238E27FC236}">
                <a16:creationId xmlns:a16="http://schemas.microsoft.com/office/drawing/2014/main" id="{48ECF112-DB65-4100-A50C-22DD87BDD57C}"/>
              </a:ext>
            </a:extLst>
          </p:cNvPr>
          <p:cNvSpPr>
            <a:spLocks noGrp="1"/>
          </p:cNvSpPr>
          <p:nvPr>
            <p:ph sz="quarter" idx="4"/>
          </p:nvPr>
        </p:nvSpPr>
        <p:spPr/>
        <p:txBody>
          <a:bodyPr>
            <a:normAutofit/>
          </a:bodyPr>
          <a:lstStyle/>
          <a:p>
            <a:r>
              <a:rPr lang="en-US" dirty="0"/>
              <a:t>Distributed system is complexity </a:t>
            </a:r>
          </a:p>
          <a:p>
            <a:r>
              <a:rPr lang="en-US" dirty="0"/>
              <a:t>Testing is more difficult</a:t>
            </a:r>
          </a:p>
          <a:p>
            <a:r>
              <a:rPr lang="en-US" dirty="0"/>
              <a:t>Distributed transactions is difficult</a:t>
            </a:r>
          </a:p>
          <a:p>
            <a:r>
              <a:rPr lang="en-US" dirty="0"/>
              <a:t>Deployment complexity</a:t>
            </a:r>
          </a:p>
          <a:p>
            <a:r>
              <a:rPr lang="en-US" dirty="0"/>
              <a:t>Requires careful and exactly</a:t>
            </a:r>
          </a:p>
          <a:p>
            <a:endParaRPr lang="en-US" dirty="0"/>
          </a:p>
        </p:txBody>
      </p:sp>
    </p:spTree>
    <p:extLst>
      <p:ext uri="{BB962C8B-B14F-4D97-AF65-F5344CB8AC3E}">
        <p14:creationId xmlns:p14="http://schemas.microsoft.com/office/powerpoint/2010/main" val="2736377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Microservice?</a:t>
            </a:r>
          </a:p>
        </p:txBody>
      </p:sp>
      <p:sp>
        <p:nvSpPr>
          <p:cNvPr id="7" name="Content Placeholder 6">
            <a:extLst>
              <a:ext uri="{FF2B5EF4-FFF2-40B4-BE49-F238E27FC236}">
                <a16:creationId xmlns:a16="http://schemas.microsoft.com/office/drawing/2014/main" id="{BC486C35-DC39-49D6-814C-EE2C9859AA84}"/>
              </a:ext>
            </a:extLst>
          </p:cNvPr>
          <p:cNvSpPr>
            <a:spLocks noGrp="1"/>
          </p:cNvSpPr>
          <p:nvPr>
            <p:ph idx="1"/>
          </p:nvPr>
        </p:nvSpPr>
        <p:spPr/>
        <p:txBody>
          <a:bodyPr/>
          <a:lstStyle/>
          <a:p>
            <a:pPr marL="0" indent="0" algn="just">
              <a:buNone/>
            </a:pPr>
            <a:r>
              <a:rPr lang="en-US" dirty="0"/>
              <a:t>	Both approaches have their pros and cons, but it depends on each scenario or product/project requirements and which tradeoff you choose. As monolithic approach best suits for lightweight applications It is recommended to adopt </a:t>
            </a:r>
            <a:r>
              <a:rPr lang="en-US" b="1" dirty="0"/>
              <a:t>Monolithic approach</a:t>
            </a:r>
            <a:r>
              <a:rPr lang="en-US" dirty="0"/>
              <a:t> first and depending on the needs/requirement gradually shift towards </a:t>
            </a:r>
            <a:r>
              <a:rPr lang="en-US" b="1" dirty="0"/>
              <a:t>Microservices approach</a:t>
            </a:r>
            <a:r>
              <a:rPr lang="en-US" dirty="0"/>
              <a:t>.</a:t>
            </a:r>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F4A4-12D1-4D86-9E5F-E148CC1291DC}"/>
              </a:ext>
            </a:extLst>
          </p:cNvPr>
          <p:cNvSpPr>
            <a:spLocks noGrp="1"/>
          </p:cNvSpPr>
          <p:nvPr>
            <p:ph type="title"/>
          </p:nvPr>
        </p:nvSpPr>
        <p:spPr/>
        <p:txBody>
          <a:bodyPr/>
          <a:lstStyle/>
          <a:p>
            <a:r>
              <a:rPr lang="en-US" dirty="0"/>
              <a:t>Containerization</a:t>
            </a:r>
          </a:p>
        </p:txBody>
      </p:sp>
      <p:sp>
        <p:nvSpPr>
          <p:cNvPr id="6" name="AutoShape 6" descr="Kết quả hình ảnh cho Containerizing">
            <a:extLst>
              <a:ext uri="{FF2B5EF4-FFF2-40B4-BE49-F238E27FC236}">
                <a16:creationId xmlns:a16="http://schemas.microsoft.com/office/drawing/2014/main" id="{86553693-F26D-4D29-BE17-CD05412A140F}"/>
              </a:ext>
            </a:extLst>
          </p:cNvPr>
          <p:cNvSpPr>
            <a:spLocks noChangeAspect="1" noChangeArrowheads="1"/>
          </p:cNvSpPr>
          <p:nvPr/>
        </p:nvSpPr>
        <p:spPr bwMode="auto">
          <a:xfrm>
            <a:off x="5943600" y="3276600"/>
            <a:ext cx="4470400" cy="4470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Content Placeholder 6">
            <a:extLst>
              <a:ext uri="{FF2B5EF4-FFF2-40B4-BE49-F238E27FC236}">
                <a16:creationId xmlns:a16="http://schemas.microsoft.com/office/drawing/2014/main" id="{B89CB669-AA1E-4A82-9C8E-E29B8A9C3C84}"/>
              </a:ext>
            </a:extLst>
          </p:cNvPr>
          <p:cNvPicPr>
            <a:picLocks noGrp="1" noChangeAspect="1"/>
          </p:cNvPicPr>
          <p:nvPr>
            <p:ph idx="1"/>
          </p:nvPr>
        </p:nvPicPr>
        <p:blipFill>
          <a:blip r:embed="rId3"/>
          <a:stretch>
            <a:fillRect/>
          </a:stretch>
        </p:blipFill>
        <p:spPr>
          <a:xfrm>
            <a:off x="2286000" y="1981200"/>
            <a:ext cx="7620000" cy="3810000"/>
          </a:xfrm>
          <a:prstGeom prst="rect">
            <a:avLst/>
          </a:prstGeom>
        </p:spPr>
      </p:pic>
    </p:spTree>
    <p:extLst>
      <p:ext uri="{BB962C8B-B14F-4D97-AF65-F5344CB8AC3E}">
        <p14:creationId xmlns:p14="http://schemas.microsoft.com/office/powerpoint/2010/main" val="297018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1364</TotalTime>
  <Words>4326</Words>
  <Application>Microsoft Office PowerPoint</Application>
  <PresentationFormat>Widescreen</PresentationFormat>
  <Paragraphs>289</Paragraphs>
  <Slides>30</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medium-content-serif-font</vt:lpstr>
      <vt:lpstr>Times New Roman</vt:lpstr>
      <vt:lpstr>Verdana</vt:lpstr>
      <vt:lpstr>Diamond Grid 16x9</vt:lpstr>
      <vt:lpstr>Microservice Docker Redis</vt:lpstr>
      <vt:lpstr>Content</vt:lpstr>
      <vt:lpstr>Monolithic</vt:lpstr>
      <vt:lpstr>Monolithic</vt:lpstr>
      <vt:lpstr>Microservice</vt:lpstr>
      <vt:lpstr>Microservice</vt:lpstr>
      <vt:lpstr>Microservice</vt:lpstr>
      <vt:lpstr>Why Microservice?</vt:lpstr>
      <vt:lpstr>Containerization</vt:lpstr>
      <vt:lpstr>Containerization</vt:lpstr>
      <vt:lpstr>Containerization</vt:lpstr>
      <vt:lpstr>Docker</vt:lpstr>
      <vt:lpstr>Docker</vt:lpstr>
      <vt:lpstr>Docker - Containers and virtual machines</vt:lpstr>
      <vt:lpstr>Docker </vt:lpstr>
      <vt:lpstr>Why Microservice and Docker?</vt:lpstr>
      <vt:lpstr>Redis - Remote Dictionary Server </vt:lpstr>
      <vt:lpstr>Redis</vt:lpstr>
      <vt:lpstr>Redis</vt:lpstr>
      <vt:lpstr>Redis</vt:lpstr>
      <vt:lpstr>Redis - High Availability</vt:lpstr>
      <vt:lpstr>Redis - Redis Sentinel</vt:lpstr>
      <vt:lpstr>Redis - Replication</vt:lpstr>
      <vt:lpstr>Redis - Persistence</vt:lpstr>
      <vt:lpstr>Redis - Redis Cluster</vt:lpstr>
      <vt:lpstr>Redis - Redis Cluster</vt:lpstr>
      <vt:lpstr>Integrated ePort / TopO</vt:lpstr>
      <vt:lpstr>Demo - Question</vt:lpstr>
      <vt:lpstr>Summary -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dc:title>
  <dc:creator>Hoàng Ngọc Hạnh - TCIS</dc:creator>
  <cp:lastModifiedBy>Hoàng Ngọc Hạnh - TCIS</cp:lastModifiedBy>
  <cp:revision>82</cp:revision>
  <dcterms:created xsi:type="dcterms:W3CDTF">2019-10-29T08:14:16Z</dcterms:created>
  <dcterms:modified xsi:type="dcterms:W3CDTF">2019-10-30T08:15:26Z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