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9" r:id="rId2"/>
    <p:sldId id="287" r:id="rId3"/>
    <p:sldId id="273" r:id="rId4"/>
    <p:sldId id="289" r:id="rId5"/>
    <p:sldId id="274" r:id="rId6"/>
    <p:sldId id="290" r:id="rId7"/>
    <p:sldId id="281" r:id="rId8"/>
    <p:sldId id="278" r:id="rId9"/>
    <p:sldId id="284" r:id="rId10"/>
    <p:sldId id="282" r:id="rId11"/>
    <p:sldId id="283" r:id="rId12"/>
    <p:sldId id="285" r:id="rId13"/>
    <p:sldId id="288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ạnh Lê" initials="HL" lastIdx="1" clrIdx="0">
    <p:extLst>
      <p:ext uri="{19B8F6BF-5375-455C-9EA6-DF929625EA0E}">
        <p15:presenceInfo xmlns:p15="http://schemas.microsoft.com/office/powerpoint/2012/main" userId="0f97d6b642fae4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17A-177F-495F-A9B1-85E08CA6A41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44FF6-36CB-4782-BD78-4D2B4FF48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3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1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7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1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7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6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3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7F753-A923-48F7-B6EC-23D42C978265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3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296349" y="4001096"/>
            <a:ext cx="266890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272812" y="3458370"/>
            <a:ext cx="266809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/>
          <p:cNvSpPr txBox="1"/>
          <p:nvPr/>
        </p:nvSpPr>
        <p:spPr>
          <a:xfrm>
            <a:off x="4576011" y="3087297"/>
            <a:ext cx="1323637" cy="44094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spc="75">
                <a:solidFill>
                  <a:srgbClr val="A6A6A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76011" y="3625860"/>
            <a:ext cx="1323014" cy="4401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spc="75">
                <a:solidFill>
                  <a:srgbClr val="A6A6A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96349" y="4620412"/>
            <a:ext cx="2673706" cy="457271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8" name="Text Box 5"/>
          <p:cNvSpPr txBox="1"/>
          <p:nvPr/>
        </p:nvSpPr>
        <p:spPr>
          <a:xfrm>
            <a:off x="5248750" y="4659614"/>
            <a:ext cx="1323014" cy="4401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spc="75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 in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 Box 5"/>
          <p:cNvSpPr txBox="1"/>
          <p:nvPr/>
        </p:nvSpPr>
        <p:spPr>
          <a:xfrm>
            <a:off x="4224064" y="5701911"/>
            <a:ext cx="2741192" cy="46376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spc="75">
                <a:solidFill>
                  <a:srgbClr val="AEAAA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Don’t have an account? </a:t>
            </a:r>
            <a:r>
              <a:rPr lang="en-US" sz="1400" spc="75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936" y="3039365"/>
            <a:ext cx="265345" cy="290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31" y="801227"/>
            <a:ext cx="1595791" cy="1537204"/>
          </a:xfrm>
          <a:prstGeom prst="rect">
            <a:avLst/>
          </a:prstGeom>
        </p:spPr>
      </p:pic>
      <p:sp>
        <p:nvSpPr>
          <p:cNvPr id="14" name="Text Box 5"/>
          <p:cNvSpPr txBox="1"/>
          <p:nvPr/>
        </p:nvSpPr>
        <p:spPr>
          <a:xfrm>
            <a:off x="4994069" y="2094456"/>
            <a:ext cx="1497844" cy="6959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SHIMA</a:t>
            </a:r>
            <a:endParaRPr lang="en-US" sz="1200" b="1">
              <a:solidFill>
                <a:srgbClr val="00B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88735" y="528748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17" y="3603770"/>
            <a:ext cx="212782" cy="279526"/>
          </a:xfrm>
          <a:prstGeom prst="rect">
            <a:avLst/>
          </a:prstGeom>
        </p:spPr>
      </p:pic>
      <p:sp>
        <p:nvSpPr>
          <p:cNvPr id="16" name="Text Box 5"/>
          <p:cNvSpPr txBox="1"/>
          <p:nvPr/>
        </p:nvSpPr>
        <p:spPr>
          <a:xfrm>
            <a:off x="7798183" y="2349437"/>
            <a:ext cx="2665166" cy="197436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spc="75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 tất cả </a:t>
            </a:r>
            <a:r>
              <a:rPr lang="en-US" sz="2000" spc="75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 thay bằng Họ và tên.</a:t>
            </a: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spc="75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Xóa bỏ ID</a:t>
            </a: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Position là chức vụ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46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6346" y="282942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6346" y="282943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21" y="375072"/>
            <a:ext cx="225461" cy="284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5729" y="333367"/>
            <a:ext cx="14906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Wage</a:t>
            </a:r>
            <a:endParaRPr lang="en-US" sz="2000" b="1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56662" y="957537"/>
            <a:ext cx="3080405" cy="344879"/>
            <a:chOff x="777725" y="1237485"/>
            <a:chExt cx="3080405" cy="344879"/>
          </a:xfrm>
        </p:grpSpPr>
        <p:sp>
          <p:nvSpPr>
            <p:cNvPr id="8" name="TextBox 7"/>
            <p:cNvSpPr txBox="1"/>
            <p:nvPr/>
          </p:nvSpPr>
          <p:spPr>
            <a:xfrm>
              <a:off x="777725" y="1237485"/>
              <a:ext cx="1482428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Monthly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7401" y="1243810"/>
              <a:ext cx="1540729" cy="3385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</a:rPr>
                <a:t>Thiết lập lương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776346" y="5720606"/>
            <a:ext cx="1064486" cy="436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80098" y="5728241"/>
            <a:ext cx="1064486" cy="436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983850" y="5728241"/>
            <a:ext cx="1026672" cy="436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01268" y="5746113"/>
            <a:ext cx="1112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Set thưởng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30379" y="5769746"/>
            <a:ext cx="11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Set phạt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45185" y="5777381"/>
            <a:ext cx="1063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Set lương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56662" y="1544564"/>
            <a:ext cx="3036558" cy="2411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B050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99" y="1523880"/>
            <a:ext cx="238021" cy="23802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251625" y="1501543"/>
            <a:ext cx="24420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Tìm kiếm theo chức vụ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82567" y="2105044"/>
            <a:ext cx="1010653" cy="274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82566" y="2691552"/>
            <a:ext cx="1010653" cy="274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891088" y="2074931"/>
            <a:ext cx="11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Set ở đây</a:t>
            </a:r>
            <a:endParaRPr lang="en-US" sz="1600"/>
          </a:p>
        </p:txBody>
      </p:sp>
      <p:sp>
        <p:nvSpPr>
          <p:cNvPr id="57" name="Rectangle 56"/>
          <p:cNvSpPr/>
          <p:nvPr/>
        </p:nvSpPr>
        <p:spPr>
          <a:xfrm>
            <a:off x="4937150" y="1278144"/>
            <a:ext cx="3326058" cy="1880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72442" y="1875010"/>
            <a:ext cx="2237874" cy="380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546056" y="1561171"/>
            <a:ext cx="11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/>
          </a:p>
        </p:txBody>
      </p:sp>
      <p:sp>
        <p:nvSpPr>
          <p:cNvPr id="60" name="TextBox 59"/>
          <p:cNvSpPr txBox="1"/>
          <p:nvPr/>
        </p:nvSpPr>
        <p:spPr>
          <a:xfrm>
            <a:off x="5389458" y="1487797"/>
            <a:ext cx="223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Set thưởng theo tháng </a:t>
            </a:r>
            <a:endParaRPr lang="en-US" sz="160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917855" y="2023514"/>
            <a:ext cx="896185" cy="21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93" y="2023514"/>
            <a:ext cx="536623" cy="524358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516843" y="1921842"/>
            <a:ext cx="1277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48020" y="2304770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Wage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31362" y="2133019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02" y="2743156"/>
            <a:ext cx="536623" cy="524358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514652" y="2641484"/>
            <a:ext cx="1277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45829" y="3024412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Wage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529171" y="2852661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35214" y="2666781"/>
            <a:ext cx="11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Set ở đây</a:t>
            </a:r>
            <a:endParaRPr lang="en-US" sz="1600"/>
          </a:p>
        </p:txBody>
      </p:sp>
      <p:sp>
        <p:nvSpPr>
          <p:cNvPr id="119" name="TextBox 118"/>
          <p:cNvSpPr txBox="1"/>
          <p:nvPr/>
        </p:nvSpPr>
        <p:spPr>
          <a:xfrm>
            <a:off x="8585843" y="1231492"/>
            <a:ext cx="2154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Nhập số tiền thưởng</a:t>
            </a:r>
            <a:endParaRPr lang="en-US" sz="1600"/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7928504" y="1512305"/>
            <a:ext cx="992043" cy="55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472442" y="4130359"/>
            <a:ext cx="2154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Chỉ áp dụng cho những người cùng chức vụ</a:t>
            </a:r>
            <a:endParaRPr lang="en-US" sz="1600"/>
          </a:p>
        </p:txBody>
      </p:sp>
      <p:cxnSp>
        <p:nvCxnSpPr>
          <p:cNvPr id="123" name="Straight Arrow Connector 122"/>
          <p:cNvCxnSpPr/>
          <p:nvPr/>
        </p:nvCxnSpPr>
        <p:spPr>
          <a:xfrm flipH="1" flipV="1">
            <a:off x="6570093" y="3024412"/>
            <a:ext cx="30060" cy="93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5114573" y="2528230"/>
            <a:ext cx="2911039" cy="426720"/>
            <a:chOff x="5077929" y="2539723"/>
            <a:chExt cx="2989801" cy="426720"/>
          </a:xfrm>
        </p:grpSpPr>
        <p:sp>
          <p:nvSpPr>
            <p:cNvPr id="125" name="Rectangle 124"/>
            <p:cNvSpPr/>
            <p:nvPr/>
          </p:nvSpPr>
          <p:spPr>
            <a:xfrm>
              <a:off x="5077929" y="2547872"/>
              <a:ext cx="936254" cy="41857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132029" y="2539723"/>
              <a:ext cx="948286" cy="41857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172205" y="2579731"/>
              <a:ext cx="1119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Apply all</a:t>
              </a:r>
              <a:endParaRPr lang="en-US" sz="160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02537" y="2595017"/>
              <a:ext cx="6870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Apply</a:t>
              </a:r>
              <a:endParaRPr lang="en-US" sz="160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186934" y="2542642"/>
              <a:ext cx="880796" cy="41857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247590" y="2579731"/>
              <a:ext cx="763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Cancel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18333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6346" y="282942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6346" y="282943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21" y="375072"/>
            <a:ext cx="225461" cy="284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5729" y="333367"/>
            <a:ext cx="14906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Wage</a:t>
            </a:r>
            <a:endParaRPr lang="en-US" sz="2000" b="1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56662" y="957537"/>
            <a:ext cx="3080405" cy="344879"/>
            <a:chOff x="777725" y="1237485"/>
            <a:chExt cx="3080405" cy="344879"/>
          </a:xfrm>
        </p:grpSpPr>
        <p:sp>
          <p:nvSpPr>
            <p:cNvPr id="8" name="TextBox 7"/>
            <p:cNvSpPr txBox="1"/>
            <p:nvPr/>
          </p:nvSpPr>
          <p:spPr>
            <a:xfrm>
              <a:off x="777725" y="1237485"/>
              <a:ext cx="1482428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Monthly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7401" y="1243810"/>
              <a:ext cx="1540729" cy="3385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</a:rPr>
                <a:t>Thiết lập lương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76346" y="5720606"/>
            <a:ext cx="1064486" cy="436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80098" y="5728241"/>
            <a:ext cx="1064486" cy="436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83850" y="5728241"/>
            <a:ext cx="1026672" cy="436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1268" y="5746113"/>
            <a:ext cx="1112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Set thưởng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0379" y="5769746"/>
            <a:ext cx="11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Set phạt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45185" y="5777381"/>
            <a:ext cx="1063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Set lương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56662" y="1544564"/>
            <a:ext cx="3036558" cy="2411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B05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99" y="1523880"/>
            <a:ext cx="238021" cy="23802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51625" y="1501543"/>
            <a:ext cx="24420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Tìm kiếm theo chức vụ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82567" y="2105044"/>
            <a:ext cx="1010653" cy="274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82566" y="2691552"/>
            <a:ext cx="1010653" cy="274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91088" y="2074931"/>
            <a:ext cx="11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Set ở đây</a:t>
            </a:r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4937150" y="1278144"/>
            <a:ext cx="3160103" cy="1880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88644" y="1900856"/>
            <a:ext cx="2237874" cy="380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546056" y="1561171"/>
            <a:ext cx="11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5335838" y="1483565"/>
            <a:ext cx="223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Set phạt theo tháng </a:t>
            </a:r>
            <a:endParaRPr lang="en-US" sz="160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917855" y="2023514"/>
            <a:ext cx="896185" cy="21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93" y="2023514"/>
            <a:ext cx="536623" cy="52435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516843" y="1921842"/>
            <a:ext cx="1277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8020" y="2304770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Wage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31362" y="2133019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02" y="2743156"/>
            <a:ext cx="536623" cy="52435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14652" y="2641484"/>
            <a:ext cx="1277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45829" y="3024412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Wage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29171" y="2852661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35214" y="2666781"/>
            <a:ext cx="11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Set ở đây</a:t>
            </a:r>
            <a:endParaRPr lang="en-US" sz="1600"/>
          </a:p>
        </p:txBody>
      </p:sp>
      <p:sp>
        <p:nvSpPr>
          <p:cNvPr id="42" name="TextBox 41"/>
          <p:cNvSpPr txBox="1"/>
          <p:nvPr/>
        </p:nvSpPr>
        <p:spPr>
          <a:xfrm>
            <a:off x="8626020" y="1278144"/>
            <a:ext cx="2154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Nhập số tiền phạt</a:t>
            </a:r>
            <a:endParaRPr lang="en-US" sz="160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714116" y="1583605"/>
            <a:ext cx="992043" cy="55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09930" y="4117112"/>
            <a:ext cx="2134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Chỉ áp dụng cho những người cùng chức vụ</a:t>
            </a:r>
            <a:endParaRPr lang="en-US" sz="1600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6507581" y="3011165"/>
            <a:ext cx="30060" cy="93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5015418" y="2526476"/>
            <a:ext cx="2961520" cy="426720"/>
            <a:chOff x="5077929" y="2539723"/>
            <a:chExt cx="2989801" cy="426720"/>
          </a:xfrm>
        </p:grpSpPr>
        <p:sp>
          <p:nvSpPr>
            <p:cNvPr id="56" name="Rectangle 55"/>
            <p:cNvSpPr/>
            <p:nvPr/>
          </p:nvSpPr>
          <p:spPr>
            <a:xfrm>
              <a:off x="5077929" y="2547872"/>
              <a:ext cx="936254" cy="41857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132029" y="2539723"/>
              <a:ext cx="948286" cy="41857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172205" y="2579731"/>
              <a:ext cx="1119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Apply all</a:t>
              </a:r>
              <a:endParaRPr lang="en-US" sz="16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02537" y="2595017"/>
              <a:ext cx="6870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Apply</a:t>
              </a:r>
              <a:endParaRPr lang="en-US" sz="16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186934" y="2542642"/>
              <a:ext cx="880796" cy="41857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247590" y="2579731"/>
              <a:ext cx="763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Cancel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72348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179" y="520064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9179" y="520065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30056" y="568038"/>
            <a:ext cx="126899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Shift</a:t>
            </a: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09089" y="597978"/>
            <a:ext cx="336309" cy="35851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945498" y="101807"/>
            <a:ext cx="3289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Hiển thị ca làm việc CỦA </a:t>
            </a:r>
            <a:r>
              <a:rPr lang="en-US" sz="1600" smtClean="0">
                <a:solidFill>
                  <a:srgbClr val="FF0000"/>
                </a:solidFill>
              </a:rPr>
              <a:t>NHÂN VIÊN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09050" y="1037180"/>
            <a:ext cx="10644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Tuần này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984772" y="1454485"/>
            <a:ext cx="3190747" cy="300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41128" y="1435602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2</a:t>
            </a:r>
            <a:endParaRPr 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2691988" y="1435601"/>
            <a:ext cx="53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1/2</a:t>
            </a:r>
            <a:endParaRPr lang="en-US" sz="1600"/>
          </a:p>
        </p:txBody>
      </p:sp>
      <p:sp>
        <p:nvSpPr>
          <p:cNvPr id="31" name="TextBox 30"/>
          <p:cNvSpPr txBox="1"/>
          <p:nvPr/>
        </p:nvSpPr>
        <p:spPr>
          <a:xfrm>
            <a:off x="3937272" y="1435601"/>
            <a:ext cx="1344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Hôm nay</a:t>
            </a:r>
            <a:endParaRPr lang="en-US" sz="160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979179" y="2550927"/>
            <a:ext cx="32399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035277" y="1931771"/>
            <a:ext cx="3085410" cy="436836"/>
            <a:chOff x="2035277" y="1931771"/>
            <a:chExt cx="3085410" cy="436836"/>
          </a:xfrm>
        </p:grpSpPr>
        <p:grpSp>
          <p:nvGrpSpPr>
            <p:cNvPr id="39" name="Group 38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396927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/>
                    </a:solidFill>
                  </a:rPr>
                  <a:t>Sáng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Tối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989142" y="2726388"/>
            <a:ext cx="3190747" cy="300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45498" y="2707505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3</a:t>
            </a:r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2696358" y="2707504"/>
            <a:ext cx="53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2/2</a:t>
            </a:r>
            <a:endParaRPr lang="en-US" sz="160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983549" y="3822830"/>
            <a:ext cx="32399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039647" y="3203674"/>
            <a:ext cx="3085410" cy="436836"/>
            <a:chOff x="2035277" y="1931771"/>
            <a:chExt cx="3085410" cy="436836"/>
          </a:xfrm>
        </p:grpSpPr>
        <p:grpSp>
          <p:nvGrpSpPr>
            <p:cNvPr id="47" name="Group 46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396927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>
                        <a:lumMod val="65000"/>
                      </a:schemeClr>
                    </a:solidFill>
                  </a:rPr>
                  <a:t>Sáng</a:t>
                </a:r>
                <a:endParaRPr lang="en-US" sz="16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</a:rPr>
                <a:t>Tối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1984772" y="3998291"/>
            <a:ext cx="3190747" cy="300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953160" y="3979408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4</a:t>
            </a:r>
            <a:endParaRPr lang="en-US" sz="1600"/>
          </a:p>
        </p:txBody>
      </p:sp>
      <p:sp>
        <p:nvSpPr>
          <p:cNvPr id="56" name="TextBox 55"/>
          <p:cNvSpPr txBox="1"/>
          <p:nvPr/>
        </p:nvSpPr>
        <p:spPr>
          <a:xfrm>
            <a:off x="2691988" y="3979407"/>
            <a:ext cx="53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3/2</a:t>
            </a:r>
            <a:endParaRPr lang="en-US" sz="16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1979179" y="5094733"/>
            <a:ext cx="32399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035277" y="4475577"/>
            <a:ext cx="3085410" cy="436836"/>
            <a:chOff x="2035277" y="1931771"/>
            <a:chExt cx="3085410" cy="436836"/>
          </a:xfrm>
        </p:grpSpPr>
        <p:grpSp>
          <p:nvGrpSpPr>
            <p:cNvPr id="60" name="Group 59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396927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/>
                    </a:solidFill>
                  </a:rPr>
                  <a:t>Sáng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Tối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1979179" y="5232429"/>
            <a:ext cx="3190747" cy="300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935535" y="5213546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5</a:t>
            </a:r>
            <a:endParaRPr lang="en-US" sz="1600"/>
          </a:p>
        </p:txBody>
      </p:sp>
      <p:sp>
        <p:nvSpPr>
          <p:cNvPr id="69" name="TextBox 68"/>
          <p:cNvSpPr txBox="1"/>
          <p:nvPr/>
        </p:nvSpPr>
        <p:spPr>
          <a:xfrm>
            <a:off x="2686395" y="5213545"/>
            <a:ext cx="53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4/2</a:t>
            </a:r>
            <a:endParaRPr lang="en-US" sz="1600"/>
          </a:p>
        </p:txBody>
      </p:sp>
      <p:grpSp>
        <p:nvGrpSpPr>
          <p:cNvPr id="72" name="Group 71"/>
          <p:cNvGrpSpPr/>
          <p:nvPr/>
        </p:nvGrpSpPr>
        <p:grpSpPr>
          <a:xfrm>
            <a:off x="2029684" y="5709715"/>
            <a:ext cx="3085410" cy="436836"/>
            <a:chOff x="2035277" y="1931771"/>
            <a:chExt cx="3085410" cy="436836"/>
          </a:xfrm>
        </p:grpSpPr>
        <p:grpSp>
          <p:nvGrpSpPr>
            <p:cNvPr id="73" name="Group 72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396927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/>
                    </a:solidFill>
                  </a:rPr>
                  <a:t>Sáng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Tối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33" y="584805"/>
            <a:ext cx="378624" cy="37862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6411437" y="835223"/>
            <a:ext cx="1344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Mục báo bận</a:t>
            </a:r>
            <a:endParaRPr lang="en-US" sz="1600"/>
          </a:p>
        </p:txBody>
      </p:sp>
      <p:sp>
        <p:nvSpPr>
          <p:cNvPr id="85" name="Rectangle 84"/>
          <p:cNvSpPr/>
          <p:nvPr/>
        </p:nvSpPr>
        <p:spPr>
          <a:xfrm>
            <a:off x="6184232" y="2048397"/>
            <a:ext cx="2791326" cy="1931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428874" y="2760548"/>
            <a:ext cx="2302042" cy="506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544491" y="3454791"/>
            <a:ext cx="843557" cy="38769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6764082" y="3479361"/>
            <a:ext cx="489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OK</a:t>
            </a:r>
            <a:endParaRPr lang="en-US" sz="1600"/>
          </a:p>
        </p:txBody>
      </p:sp>
      <p:sp>
        <p:nvSpPr>
          <p:cNvPr id="97" name="Rectangle 96"/>
          <p:cNvSpPr/>
          <p:nvPr/>
        </p:nvSpPr>
        <p:spPr>
          <a:xfrm>
            <a:off x="7718028" y="3454791"/>
            <a:ext cx="757990" cy="38769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735237" y="3479361"/>
            <a:ext cx="84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Cancel</a:t>
            </a:r>
            <a:endParaRPr lang="en-US" sz="1600"/>
          </a:p>
        </p:txBody>
      </p:sp>
      <p:sp>
        <p:nvSpPr>
          <p:cNvPr id="70" name="Rectangle 69"/>
          <p:cNvSpPr/>
          <p:nvPr/>
        </p:nvSpPr>
        <p:spPr>
          <a:xfrm>
            <a:off x="6140596" y="742579"/>
            <a:ext cx="1839214" cy="506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060203" y="2389112"/>
            <a:ext cx="1344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Mục báo bận</a:t>
            </a:r>
            <a:endParaRPr lang="en-US" sz="1600"/>
          </a:p>
        </p:txBody>
      </p:sp>
      <p:sp>
        <p:nvSpPr>
          <p:cNvPr id="82" name="TextBox 81"/>
          <p:cNvSpPr txBox="1"/>
          <p:nvPr/>
        </p:nvSpPr>
        <p:spPr>
          <a:xfrm>
            <a:off x="6067298" y="206053"/>
            <a:ext cx="203246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Bấm vào sẽ hiển thị thanh trượt xuống</a:t>
            </a:r>
            <a:endParaRPr lang="en-US" sz="1600"/>
          </a:p>
        </p:txBody>
      </p:sp>
      <p:cxnSp>
        <p:nvCxnSpPr>
          <p:cNvPr id="6" name="Straight Arrow Connector 5"/>
          <p:cNvCxnSpPr>
            <a:stCxn id="80" idx="3"/>
            <a:endCxn id="70" idx="1"/>
          </p:cNvCxnSpPr>
          <p:nvPr/>
        </p:nvCxnSpPr>
        <p:spPr>
          <a:xfrm>
            <a:off x="5125057" y="774117"/>
            <a:ext cx="1015539" cy="22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70" idx="2"/>
          </p:cNvCxnSpPr>
          <p:nvPr/>
        </p:nvCxnSpPr>
        <p:spPr>
          <a:xfrm>
            <a:off x="7060203" y="1249286"/>
            <a:ext cx="0" cy="73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848" y="2781775"/>
            <a:ext cx="550068" cy="514889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9647013" y="2775528"/>
            <a:ext cx="2240188" cy="2645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9647013" y="3319670"/>
            <a:ext cx="2240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9640389" y="3863028"/>
            <a:ext cx="2240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9647012" y="4367102"/>
            <a:ext cx="2240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805629" y="3422072"/>
            <a:ext cx="1663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Thứ 3	2/2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805629" y="3941196"/>
            <a:ext cx="1663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Thứ 4	3/2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805629" y="4473522"/>
            <a:ext cx="1663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5	4/2</a:t>
            </a:r>
            <a:endParaRPr lang="en-US" sz="1600"/>
          </a:p>
        </p:txBody>
      </p:sp>
      <p:sp>
        <p:nvSpPr>
          <p:cNvPr id="102" name="TextBox 101"/>
          <p:cNvSpPr txBox="1"/>
          <p:nvPr/>
        </p:nvSpPr>
        <p:spPr>
          <a:xfrm>
            <a:off x="9805629" y="2892364"/>
            <a:ext cx="1663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Thứ 2	1/2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8730916" y="3203674"/>
            <a:ext cx="909473" cy="27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47012" y="1429745"/>
            <a:ext cx="256153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Bấm vào mục lịch, sẽ trượt thanh dọc xuống chọn ngày. Lịch bận sẽ được chọn sau 48 tiếng. </a:t>
            </a:r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7085473" y="4351770"/>
            <a:ext cx="256153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Mục màu xám k thể chọn, chỉ chọn được mục có màu đen. Một lần báo chỉ được tích 1 lần</a:t>
            </a:r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9640389" y="4912412"/>
            <a:ext cx="2240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9805629" y="4963423"/>
            <a:ext cx="1663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6	5/2</a:t>
            </a:r>
            <a:endParaRPr lang="en-US" sz="1600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43" y="1082891"/>
            <a:ext cx="216803" cy="268481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279742" y="1223885"/>
            <a:ext cx="230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</a:rPr>
              <a:t>HOME</a:t>
            </a:r>
            <a:endParaRPr lang="en-US" sz="4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000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179" y="520064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9179" y="520065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30056" y="568038"/>
            <a:ext cx="126899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Shift</a:t>
            </a: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09089" y="597978"/>
            <a:ext cx="336309" cy="35851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772504" y="1355899"/>
            <a:ext cx="480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Đăng kí lịch rảnh của tuần sau của Nhân viên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09050" y="1037180"/>
            <a:ext cx="10644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Tuần sau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984772" y="1454485"/>
            <a:ext cx="3190747" cy="300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41128" y="1435602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2</a:t>
            </a:r>
            <a:endParaRPr 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2691988" y="1435601"/>
            <a:ext cx="53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</a:t>
            </a:r>
            <a:r>
              <a:rPr lang="en-US" sz="1600" smtClean="0"/>
              <a:t>/2</a:t>
            </a:r>
            <a:endParaRPr lang="en-US" sz="160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979179" y="2550927"/>
            <a:ext cx="32399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035277" y="1931771"/>
            <a:ext cx="3085410" cy="436836"/>
            <a:chOff x="2035277" y="1931771"/>
            <a:chExt cx="3085410" cy="436836"/>
          </a:xfrm>
        </p:grpSpPr>
        <p:grpSp>
          <p:nvGrpSpPr>
            <p:cNvPr id="39" name="Group 38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321933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/>
                    </a:solidFill>
                  </a:rPr>
                  <a:t>Sáng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Tối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2001196" y="2714034"/>
            <a:ext cx="3190747" cy="300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945498" y="2707505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3</a:t>
            </a:r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2696358" y="2707504"/>
            <a:ext cx="53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9</a:t>
            </a:r>
            <a:r>
              <a:rPr lang="en-US" sz="1600" smtClean="0"/>
              <a:t>/2</a:t>
            </a:r>
            <a:endParaRPr lang="en-US" sz="160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983549" y="3822830"/>
            <a:ext cx="32399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039647" y="3203674"/>
            <a:ext cx="3085410" cy="436836"/>
            <a:chOff x="2035277" y="1931771"/>
            <a:chExt cx="3085410" cy="436836"/>
          </a:xfrm>
        </p:grpSpPr>
        <p:grpSp>
          <p:nvGrpSpPr>
            <p:cNvPr id="47" name="Group 46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396927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>
                        <a:lumMod val="65000"/>
                      </a:schemeClr>
                    </a:solidFill>
                  </a:rPr>
                  <a:t>Sáng</a:t>
                </a:r>
                <a:endParaRPr lang="en-US" sz="16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</a:rPr>
                <a:t>Tối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1984772" y="3998291"/>
            <a:ext cx="3190747" cy="300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953160" y="3979408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4</a:t>
            </a:r>
            <a:endParaRPr lang="en-US" sz="1600"/>
          </a:p>
        </p:txBody>
      </p:sp>
      <p:sp>
        <p:nvSpPr>
          <p:cNvPr id="56" name="TextBox 55"/>
          <p:cNvSpPr txBox="1"/>
          <p:nvPr/>
        </p:nvSpPr>
        <p:spPr>
          <a:xfrm>
            <a:off x="2691987" y="3979407"/>
            <a:ext cx="887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10</a:t>
            </a:r>
            <a:r>
              <a:rPr lang="en-US" sz="1600" smtClean="0"/>
              <a:t>/2</a:t>
            </a:r>
            <a:endParaRPr lang="en-US" sz="16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1979179" y="5094733"/>
            <a:ext cx="32399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035277" y="4475577"/>
            <a:ext cx="3085410" cy="436836"/>
            <a:chOff x="2035277" y="1931771"/>
            <a:chExt cx="3085410" cy="436836"/>
          </a:xfrm>
        </p:grpSpPr>
        <p:grpSp>
          <p:nvGrpSpPr>
            <p:cNvPr id="60" name="Group 59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396927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/>
                    </a:solidFill>
                  </a:rPr>
                  <a:t>Sáng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Tối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1979179" y="5232429"/>
            <a:ext cx="3190747" cy="300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935535" y="5213546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5</a:t>
            </a:r>
            <a:endParaRPr lang="en-US" sz="1600"/>
          </a:p>
        </p:txBody>
      </p:sp>
      <p:sp>
        <p:nvSpPr>
          <p:cNvPr id="69" name="TextBox 68"/>
          <p:cNvSpPr txBox="1"/>
          <p:nvPr/>
        </p:nvSpPr>
        <p:spPr>
          <a:xfrm>
            <a:off x="2686394" y="5213545"/>
            <a:ext cx="892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11</a:t>
            </a:r>
            <a:r>
              <a:rPr lang="en-US" sz="1600" smtClean="0"/>
              <a:t>/2</a:t>
            </a:r>
            <a:endParaRPr lang="en-US" sz="1600"/>
          </a:p>
        </p:txBody>
      </p:sp>
      <p:grpSp>
        <p:nvGrpSpPr>
          <p:cNvPr id="72" name="Group 71"/>
          <p:cNvGrpSpPr/>
          <p:nvPr/>
        </p:nvGrpSpPr>
        <p:grpSpPr>
          <a:xfrm>
            <a:off x="2029684" y="5709715"/>
            <a:ext cx="3085410" cy="436836"/>
            <a:chOff x="2035277" y="1931771"/>
            <a:chExt cx="3085410" cy="436836"/>
          </a:xfrm>
        </p:grpSpPr>
        <p:grpSp>
          <p:nvGrpSpPr>
            <p:cNvPr id="73" name="Group 72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396927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/>
                    </a:solidFill>
                  </a:rPr>
                  <a:t>Sáng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Tối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33" y="584805"/>
            <a:ext cx="378624" cy="37862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9089" y="1082202"/>
            <a:ext cx="221015" cy="27369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94" idx="3"/>
          </p:cNvCxnSpPr>
          <p:nvPr/>
        </p:nvCxnSpPr>
        <p:spPr>
          <a:xfrm>
            <a:off x="1425838" y="1987394"/>
            <a:ext cx="703031" cy="175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-26524" y="1118383"/>
            <a:ext cx="21183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Bấm vào sẽ hiện thị thanh trượt xuống</a:t>
            </a:r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94550" y="1778265"/>
            <a:ext cx="1231288" cy="418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69630" y="1769090"/>
            <a:ext cx="1575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Đăng kí lịch</a:t>
            </a:r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-149879" y="2313711"/>
            <a:ext cx="21183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Đăng kí lịch rảnh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0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6346" y="282942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6346" y="282943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5729" y="333367"/>
            <a:ext cx="14906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Shift</a:t>
            </a: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01799" y="351639"/>
            <a:ext cx="336309" cy="358519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844865" y="820781"/>
            <a:ext cx="3091675" cy="344879"/>
            <a:chOff x="766455" y="1237485"/>
            <a:chExt cx="3091675" cy="344879"/>
          </a:xfrm>
        </p:grpSpPr>
        <p:sp>
          <p:nvSpPr>
            <p:cNvPr id="32" name="TextBox 31"/>
            <p:cNvSpPr txBox="1"/>
            <p:nvPr/>
          </p:nvSpPr>
          <p:spPr>
            <a:xfrm>
              <a:off x="766455" y="1237485"/>
              <a:ext cx="1482428" cy="3385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</a:rPr>
                <a:t>Chấm công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7401" y="1243810"/>
              <a:ext cx="154072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Thiết lập </a:t>
              </a:r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Lịch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00437" y="1259565"/>
            <a:ext cx="3136103" cy="319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56793" y="1240682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2</a:t>
            </a:r>
            <a:endParaRPr lang="en-US" sz="1600"/>
          </a:p>
        </p:txBody>
      </p:sp>
      <p:sp>
        <p:nvSpPr>
          <p:cNvPr id="36" name="TextBox 35"/>
          <p:cNvSpPr txBox="1"/>
          <p:nvPr/>
        </p:nvSpPr>
        <p:spPr>
          <a:xfrm>
            <a:off x="1507653" y="1240681"/>
            <a:ext cx="538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8</a:t>
            </a:r>
            <a:r>
              <a:rPr lang="en-US" sz="1600" smtClean="0"/>
              <a:t>/2</a:t>
            </a:r>
            <a:endParaRPr lang="en-US" sz="1600"/>
          </a:p>
        </p:txBody>
      </p:sp>
      <p:sp>
        <p:nvSpPr>
          <p:cNvPr id="37" name="TextBox 36"/>
          <p:cNvSpPr txBox="1"/>
          <p:nvPr/>
        </p:nvSpPr>
        <p:spPr>
          <a:xfrm>
            <a:off x="2327293" y="1249493"/>
            <a:ext cx="1344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Hôm nay</a:t>
            </a:r>
            <a:endParaRPr lang="en-US" sz="1600"/>
          </a:p>
        </p:txBody>
      </p:sp>
      <p:grpSp>
        <p:nvGrpSpPr>
          <p:cNvPr id="38" name="Group 37"/>
          <p:cNvGrpSpPr/>
          <p:nvPr/>
        </p:nvGrpSpPr>
        <p:grpSpPr>
          <a:xfrm>
            <a:off x="866948" y="5538651"/>
            <a:ext cx="3085410" cy="452844"/>
            <a:chOff x="2035277" y="1931771"/>
            <a:chExt cx="3085410" cy="436836"/>
          </a:xfrm>
        </p:grpSpPr>
        <p:grpSp>
          <p:nvGrpSpPr>
            <p:cNvPr id="39" name="Group 38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396927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/>
                    </a:solidFill>
                  </a:rPr>
                  <a:t>Sáng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Tối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3564693" y="2256554"/>
            <a:ext cx="248194" cy="218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564693" y="2881763"/>
            <a:ext cx="248194" cy="218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64693" y="3623306"/>
            <a:ext cx="248194" cy="218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564693" y="4314771"/>
            <a:ext cx="248194" cy="218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552527" y="1716783"/>
            <a:ext cx="248194" cy="218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379998" y="1632950"/>
            <a:ext cx="1172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Chọn tất cả</a:t>
            </a:r>
            <a:endParaRPr lang="en-US" sz="160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48" y="2027836"/>
            <a:ext cx="536623" cy="524358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450972" y="2027084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Họ và tên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50973" y="2274108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Chức vụ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4" y="2713238"/>
            <a:ext cx="536623" cy="524358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426908" y="2712486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Họ và tên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26909" y="2959510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Chức vụ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48" y="3432754"/>
            <a:ext cx="536623" cy="524358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450972" y="3432002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Họ và tên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50973" y="3679026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Chức vụ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4" y="4118156"/>
            <a:ext cx="536623" cy="524358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426908" y="4117404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Họ và tên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26909" y="4364428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Chức vụ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138" y="4867697"/>
            <a:ext cx="490799" cy="490799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4463721" y="282942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463721" y="282943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623104" y="333367"/>
            <a:ext cx="14906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Shift</a:t>
            </a:r>
            <a:endParaRPr lang="en-US" sz="2000" b="1">
              <a:solidFill>
                <a:schemeClr val="bg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543510" y="820781"/>
            <a:ext cx="3080405" cy="344879"/>
            <a:chOff x="777725" y="1237485"/>
            <a:chExt cx="3080405" cy="344879"/>
          </a:xfrm>
        </p:grpSpPr>
        <p:sp>
          <p:nvSpPr>
            <p:cNvPr id="85" name="TextBox 84"/>
            <p:cNvSpPr txBox="1"/>
            <p:nvPr/>
          </p:nvSpPr>
          <p:spPr>
            <a:xfrm>
              <a:off x="777725" y="1237485"/>
              <a:ext cx="1482428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Chấm công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17401" y="1243810"/>
              <a:ext cx="1540729" cy="3385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</a:rPr>
                <a:t>Thiết lập </a:t>
              </a:r>
              <a:r>
                <a:rPr lang="en-US" sz="1600" smtClean="0">
                  <a:solidFill>
                    <a:schemeClr val="bg1"/>
                  </a:solidFill>
                </a:rPr>
                <a:t>Lịch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  <p:pic>
        <p:nvPicPr>
          <p:cNvPr id="87" name="Picture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80" y="391167"/>
            <a:ext cx="213665" cy="269624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4493645" y="1259565"/>
            <a:ext cx="3136103" cy="319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4450001" y="1240682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2</a:t>
            </a:r>
            <a:endParaRPr lang="en-US" sz="1600"/>
          </a:p>
        </p:txBody>
      </p:sp>
      <p:sp>
        <p:nvSpPr>
          <p:cNvPr id="90" name="TextBox 89"/>
          <p:cNvSpPr txBox="1"/>
          <p:nvPr/>
        </p:nvSpPr>
        <p:spPr>
          <a:xfrm>
            <a:off x="5200860" y="1240681"/>
            <a:ext cx="882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15/2</a:t>
            </a:r>
            <a:endParaRPr lang="en-US" sz="1600"/>
          </a:p>
        </p:txBody>
      </p:sp>
      <p:cxnSp>
        <p:nvCxnSpPr>
          <p:cNvPr id="92" name="Straight Connector 91"/>
          <p:cNvCxnSpPr/>
          <p:nvPr/>
        </p:nvCxnSpPr>
        <p:spPr>
          <a:xfrm>
            <a:off x="4454960" y="2295561"/>
            <a:ext cx="32399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4511058" y="1676405"/>
            <a:ext cx="3085410" cy="436836"/>
            <a:chOff x="2035277" y="1931771"/>
            <a:chExt cx="3085410" cy="436836"/>
          </a:xfrm>
        </p:grpSpPr>
        <p:grpSp>
          <p:nvGrpSpPr>
            <p:cNvPr id="94" name="Group 93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321933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/>
                    </a:solidFill>
                  </a:rPr>
                  <a:t>Sáng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Tối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4476977" y="2458668"/>
            <a:ext cx="3190747" cy="300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421279" y="2452139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3</a:t>
            </a:r>
            <a:endParaRPr lang="en-US" sz="1600"/>
          </a:p>
        </p:txBody>
      </p:sp>
      <p:sp>
        <p:nvSpPr>
          <p:cNvPr id="103" name="TextBox 102"/>
          <p:cNvSpPr txBox="1"/>
          <p:nvPr/>
        </p:nvSpPr>
        <p:spPr>
          <a:xfrm>
            <a:off x="5172138" y="2452138"/>
            <a:ext cx="853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16/2</a:t>
            </a:r>
            <a:endParaRPr lang="en-US" sz="160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4459330" y="3567464"/>
            <a:ext cx="32399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4515428" y="2948308"/>
            <a:ext cx="3085410" cy="436836"/>
            <a:chOff x="2035277" y="1931771"/>
            <a:chExt cx="3085410" cy="436836"/>
          </a:xfrm>
        </p:grpSpPr>
        <p:grpSp>
          <p:nvGrpSpPr>
            <p:cNvPr id="106" name="Group 105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396927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>
                        <a:lumMod val="65000"/>
                      </a:schemeClr>
                    </a:solidFill>
                  </a:rPr>
                  <a:t>Sáng</a:t>
                </a:r>
                <a:endParaRPr lang="en-US" sz="16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</a:rPr>
                <a:t>Tối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4476544" y="3742923"/>
            <a:ext cx="3190747" cy="300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4428941" y="3724042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4</a:t>
            </a:r>
            <a:endParaRPr lang="en-US" sz="1600"/>
          </a:p>
        </p:txBody>
      </p:sp>
      <p:sp>
        <p:nvSpPr>
          <p:cNvPr id="115" name="TextBox 114"/>
          <p:cNvSpPr txBox="1"/>
          <p:nvPr/>
        </p:nvSpPr>
        <p:spPr>
          <a:xfrm>
            <a:off x="5167768" y="3724041"/>
            <a:ext cx="887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17</a:t>
            </a:r>
            <a:r>
              <a:rPr lang="en-US" sz="1600" smtClean="0"/>
              <a:t>/2</a:t>
            </a:r>
            <a:endParaRPr lang="en-US" sz="1600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4454960" y="4839367"/>
            <a:ext cx="32399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4511058" y="4220211"/>
            <a:ext cx="3085410" cy="436836"/>
            <a:chOff x="2035277" y="1931771"/>
            <a:chExt cx="3085410" cy="436836"/>
          </a:xfrm>
        </p:grpSpPr>
        <p:grpSp>
          <p:nvGrpSpPr>
            <p:cNvPr id="118" name="Group 117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6396927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/>
                    </a:solidFill>
                  </a:rPr>
                  <a:t>Sáng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9" name="Rectangle 118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Tối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4469625" y="4978596"/>
            <a:ext cx="3190747" cy="3007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4411316" y="4958180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5</a:t>
            </a:r>
            <a:endParaRPr lang="en-US" sz="1600"/>
          </a:p>
        </p:txBody>
      </p:sp>
      <p:sp>
        <p:nvSpPr>
          <p:cNvPr id="127" name="TextBox 126"/>
          <p:cNvSpPr txBox="1"/>
          <p:nvPr/>
        </p:nvSpPr>
        <p:spPr>
          <a:xfrm>
            <a:off x="5162175" y="4958179"/>
            <a:ext cx="892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18</a:t>
            </a:r>
            <a:r>
              <a:rPr lang="en-US" sz="1600" smtClean="0"/>
              <a:t>/2</a:t>
            </a:r>
            <a:endParaRPr lang="en-US" sz="1600"/>
          </a:p>
        </p:txBody>
      </p:sp>
      <p:grpSp>
        <p:nvGrpSpPr>
          <p:cNvPr id="128" name="Group 127"/>
          <p:cNvGrpSpPr/>
          <p:nvPr/>
        </p:nvGrpSpPr>
        <p:grpSpPr>
          <a:xfrm>
            <a:off x="4505465" y="5454349"/>
            <a:ext cx="3085410" cy="436836"/>
            <a:chOff x="2035277" y="1931771"/>
            <a:chExt cx="3085410" cy="436836"/>
          </a:xfrm>
        </p:grpSpPr>
        <p:grpSp>
          <p:nvGrpSpPr>
            <p:cNvPr id="129" name="Group 128"/>
            <p:cNvGrpSpPr/>
            <p:nvPr/>
          </p:nvGrpSpPr>
          <p:grpSpPr>
            <a:xfrm>
              <a:off x="2035277" y="1931771"/>
              <a:ext cx="943141" cy="436835"/>
              <a:chOff x="6154462" y="2392238"/>
              <a:chExt cx="1064486" cy="436835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6154462" y="2392238"/>
                <a:ext cx="1064486" cy="43683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396927" y="2441378"/>
                <a:ext cx="746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chemeClr val="bg1"/>
                    </a:solidFill>
                  </a:rPr>
                  <a:t>Sáng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Rectangle 129"/>
            <p:cNvSpPr/>
            <p:nvPr/>
          </p:nvSpPr>
          <p:spPr>
            <a:xfrm>
              <a:off x="3099651" y="1931772"/>
              <a:ext cx="943477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64467" y="1980911"/>
              <a:ext cx="77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Chiều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152439" y="1931771"/>
              <a:ext cx="961368" cy="4368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394904" y="1980911"/>
              <a:ext cx="7257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Tối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7" name="Rectangle 136"/>
          <p:cNvSpPr/>
          <p:nvPr/>
        </p:nvSpPr>
        <p:spPr>
          <a:xfrm>
            <a:off x="8358638" y="282942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8358638" y="282943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9518021" y="333367"/>
            <a:ext cx="14906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Shift</a:t>
            </a: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484091" y="351639"/>
            <a:ext cx="336309" cy="358519"/>
          </a:xfrm>
          <a:prstGeom prst="rect">
            <a:avLst/>
          </a:prstGeom>
        </p:spPr>
      </p:pic>
      <p:sp>
        <p:nvSpPr>
          <p:cNvPr id="144" name="Rectangle 143"/>
          <p:cNvSpPr/>
          <p:nvPr/>
        </p:nvSpPr>
        <p:spPr>
          <a:xfrm>
            <a:off x="8382729" y="1259565"/>
            <a:ext cx="3136103" cy="319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8339085" y="1240682"/>
            <a:ext cx="80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Thứ </a:t>
            </a:r>
            <a:r>
              <a:rPr lang="en-US" sz="1600" smtClean="0"/>
              <a:t>3</a:t>
            </a:r>
            <a:endParaRPr lang="en-US" sz="1600"/>
          </a:p>
        </p:txBody>
      </p:sp>
      <p:sp>
        <p:nvSpPr>
          <p:cNvPr id="146" name="TextBox 145"/>
          <p:cNvSpPr txBox="1"/>
          <p:nvPr/>
        </p:nvSpPr>
        <p:spPr>
          <a:xfrm>
            <a:off x="9089945" y="1240681"/>
            <a:ext cx="73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16/2</a:t>
            </a:r>
            <a:endParaRPr lang="en-US" sz="1600"/>
          </a:p>
        </p:txBody>
      </p:sp>
      <p:sp>
        <p:nvSpPr>
          <p:cNvPr id="156" name="Rectangle 155"/>
          <p:cNvSpPr/>
          <p:nvPr/>
        </p:nvSpPr>
        <p:spPr>
          <a:xfrm>
            <a:off x="11195305" y="2312134"/>
            <a:ext cx="248194" cy="218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1195305" y="2937343"/>
            <a:ext cx="248194" cy="218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1195305" y="3678886"/>
            <a:ext cx="248194" cy="218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11195305" y="4370351"/>
            <a:ext cx="248194" cy="218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11183139" y="1772363"/>
            <a:ext cx="248194" cy="218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10010610" y="1688530"/>
            <a:ext cx="11725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Chọn tất cả</a:t>
            </a:r>
            <a:endParaRPr lang="en-US" sz="1600"/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560" y="2083416"/>
            <a:ext cx="536623" cy="524358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9081584" y="2082664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Họ và tên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9081585" y="2329688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Chức vụ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96" y="2768818"/>
            <a:ext cx="536623" cy="524358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9057520" y="2768066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Họ và tên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057521" y="3015090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Chức vụ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560" y="3488334"/>
            <a:ext cx="536623" cy="524358"/>
          </a:xfrm>
          <a:prstGeom prst="rect">
            <a:avLst/>
          </a:prstGeom>
        </p:spPr>
      </p:pic>
      <p:sp>
        <p:nvSpPr>
          <p:cNvPr id="169" name="TextBox 168"/>
          <p:cNvSpPr txBox="1"/>
          <p:nvPr/>
        </p:nvSpPr>
        <p:spPr>
          <a:xfrm>
            <a:off x="9081584" y="3487582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Họ và tên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9081585" y="3734606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Chức vụ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96" y="4173736"/>
            <a:ext cx="536623" cy="524358"/>
          </a:xfrm>
          <a:prstGeom prst="rect">
            <a:avLst/>
          </a:prstGeom>
        </p:spPr>
      </p:pic>
      <p:sp>
        <p:nvSpPr>
          <p:cNvPr id="172" name="TextBox 171"/>
          <p:cNvSpPr txBox="1"/>
          <p:nvPr/>
        </p:nvSpPr>
        <p:spPr>
          <a:xfrm>
            <a:off x="9057520" y="4172984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Họ và tên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9057521" y="4420008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Chức vụ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4" name="Picture 1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380" y="5427366"/>
            <a:ext cx="490799" cy="490799"/>
          </a:xfrm>
          <a:prstGeom prst="rect">
            <a:avLst/>
          </a:prstGeom>
        </p:spPr>
      </p:pic>
      <p:grpSp>
        <p:nvGrpSpPr>
          <p:cNvPr id="175" name="Group 174"/>
          <p:cNvGrpSpPr/>
          <p:nvPr/>
        </p:nvGrpSpPr>
        <p:grpSpPr>
          <a:xfrm>
            <a:off x="8438427" y="829181"/>
            <a:ext cx="3080405" cy="344879"/>
            <a:chOff x="777725" y="1237485"/>
            <a:chExt cx="3080405" cy="344879"/>
          </a:xfrm>
        </p:grpSpPr>
        <p:sp>
          <p:nvSpPr>
            <p:cNvPr id="176" name="TextBox 175"/>
            <p:cNvSpPr txBox="1"/>
            <p:nvPr/>
          </p:nvSpPr>
          <p:spPr>
            <a:xfrm>
              <a:off x="777725" y="1237485"/>
              <a:ext cx="1482428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Chấm công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317401" y="1243810"/>
              <a:ext cx="1540729" cy="3385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</a:rPr>
                <a:t>Thiết lập </a:t>
              </a:r>
              <a:r>
                <a:rPr lang="en-US" sz="1600" smtClean="0">
                  <a:solidFill>
                    <a:schemeClr val="bg1"/>
                  </a:solidFill>
                </a:rPr>
                <a:t>Lịch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  <p:cxnSp>
        <p:nvCxnSpPr>
          <p:cNvPr id="179" name="Straight Arrow Connector 178"/>
          <p:cNvCxnSpPr>
            <a:stCxn id="110" idx="3"/>
          </p:cNvCxnSpPr>
          <p:nvPr/>
        </p:nvCxnSpPr>
        <p:spPr>
          <a:xfrm flipV="1">
            <a:off x="7600838" y="2712486"/>
            <a:ext cx="738247" cy="45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1068441" y="1281483"/>
            <a:ext cx="725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Tối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44855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6725" y="783771"/>
            <a:ext cx="3239984" cy="590441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26724" y="783770"/>
            <a:ext cx="3239984" cy="1489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71" y="984235"/>
            <a:ext cx="1113689" cy="10882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6699" y="2536061"/>
            <a:ext cx="6367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bg1">
                    <a:lumMod val="65000"/>
                  </a:schemeClr>
                </a:solidFill>
                <a:latin typeface="+mj-lt"/>
              </a:rPr>
              <a:t>N</a:t>
            </a:r>
            <a:r>
              <a:rPr lang="vi-VN" sz="150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am</a:t>
            </a:r>
            <a:r>
              <a:rPr lang="en-US" sz="150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96699" y="3084662"/>
            <a:ext cx="963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6488" y="3628479"/>
            <a:ext cx="1394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name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5013" y="4174476"/>
            <a:ext cx="9236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488" y="4710573"/>
            <a:ext cx="16113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 password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40305" y="6235416"/>
            <a:ext cx="2302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Already have an account ?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in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890964" y="2850007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914782" y="3407827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914781" y="3985724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82123" y="4486275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82122" y="5012722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930756" y="5405823"/>
            <a:ext cx="2516284" cy="43949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Text Box 5"/>
          <p:cNvSpPr txBox="1"/>
          <p:nvPr/>
        </p:nvSpPr>
        <p:spPr>
          <a:xfrm>
            <a:off x="4764758" y="5453546"/>
            <a:ext cx="1245118" cy="42305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spc="75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3329" y="366131"/>
            <a:ext cx="21831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Sign </a:t>
            </a:r>
            <a:r>
              <a:rPr lang="en-US" smtClean="0"/>
              <a:t>up quản lý</a:t>
            </a:r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943" y="1194942"/>
            <a:ext cx="637933" cy="6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6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9719" y="472784"/>
            <a:ext cx="3239984" cy="590441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79719" y="472784"/>
            <a:ext cx="3239984" cy="14891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43" y="1182349"/>
            <a:ext cx="657384" cy="6423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9017" y="1217366"/>
            <a:ext cx="15152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Họ và tên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9018" y="1501177"/>
            <a:ext cx="15152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Chức vụ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771" y="3754519"/>
            <a:ext cx="287519" cy="29842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771" y="2275431"/>
            <a:ext cx="303642" cy="26925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42" y="3042569"/>
            <a:ext cx="264900" cy="2692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731" y="4531096"/>
            <a:ext cx="276212" cy="2762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85413" y="2225391"/>
            <a:ext cx="15152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Shift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07375" y="2992529"/>
            <a:ext cx="10492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wage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5413" y="3719066"/>
            <a:ext cx="10492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Profile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7375" y="4489082"/>
            <a:ext cx="15152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Logout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22088" y="2360017"/>
            <a:ext cx="18068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NAVIGATION</a:t>
            </a:r>
            <a:endParaRPr lang="en-US"/>
          </a:p>
        </p:txBody>
      </p:sp>
      <p:sp>
        <p:nvSpPr>
          <p:cNvPr id="88" name="Text Box 5"/>
          <p:cNvSpPr txBox="1"/>
          <p:nvPr/>
        </p:nvSpPr>
        <p:spPr>
          <a:xfrm>
            <a:off x="5177054" y="515027"/>
            <a:ext cx="1375760" cy="5238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SHIMA</a:t>
            </a:r>
            <a:endParaRPr lang="en-US" sz="1200" b="1">
              <a:solidFill>
                <a:srgbClr val="00B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4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065969" y="726103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41" y="2224720"/>
            <a:ext cx="793302" cy="77516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008296" y="2304621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Họ và tên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65969" y="722651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130788" y="756789"/>
            <a:ext cx="10861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Profile</a:t>
            </a: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40" y="211971"/>
            <a:ext cx="225461" cy="28451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164809" y="3030584"/>
            <a:ext cx="6447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Name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77213" y="3770495"/>
            <a:ext cx="1124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of birth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84036" y="4507345"/>
            <a:ext cx="6655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4207251" y="3355475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231053" y="4077042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231053" y="4816899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207251" y="5516992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08297" y="2655925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Chức vụ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61328" y="5226549"/>
            <a:ext cx="8162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941424" y="5913769"/>
            <a:ext cx="1170250" cy="4346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12320" y="5939050"/>
            <a:ext cx="96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Update</a:t>
            </a:r>
            <a:endParaRPr lang="en-US" dirty="0">
              <a:latin typeface="+mj-lt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225968" y="1305635"/>
            <a:ext cx="2932413" cy="2411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B050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681" y="1308788"/>
            <a:ext cx="238021" cy="23802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565415" y="1262614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161328" y="1691384"/>
            <a:ext cx="3052364" cy="355602"/>
            <a:chOff x="1052368" y="1704447"/>
            <a:chExt cx="3052364" cy="355602"/>
          </a:xfrm>
        </p:grpSpPr>
        <p:sp>
          <p:nvSpPr>
            <p:cNvPr id="56" name="Rectangle 55"/>
            <p:cNvSpPr/>
            <p:nvPr/>
          </p:nvSpPr>
          <p:spPr>
            <a:xfrm>
              <a:off x="1052368" y="1704448"/>
              <a:ext cx="1451265" cy="3556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02108" y="1704448"/>
              <a:ext cx="1502624" cy="3556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45714" y="1720910"/>
              <a:ext cx="151529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</a:rPr>
                <a:t>My Profile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99733" y="1704447"/>
              <a:ext cx="112193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All Staff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24062" y="786924"/>
            <a:ext cx="336309" cy="358519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967843" y="353505"/>
            <a:ext cx="203246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Profile quản lý</a:t>
            </a:r>
            <a:endParaRPr 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0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498" y="448330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1498" y="448331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54147" y="445007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104" y="1079688"/>
            <a:ext cx="793302" cy="7751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33860" y="1143817"/>
            <a:ext cx="15152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>
                    <a:lumMod val="65000"/>
                  </a:schemeClr>
                </a:solidFill>
              </a:rPr>
              <a:t>Họ và tên</a:t>
            </a:r>
            <a:endParaRPr lang="en-US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94050" y="455419"/>
            <a:ext cx="136685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Profile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54147" y="441555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318966" y="475693"/>
            <a:ext cx="10861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Profile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85283" y="1007690"/>
            <a:ext cx="2932413" cy="2411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B05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6" y="1010843"/>
            <a:ext cx="238021" cy="23802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24730" y="964669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0" y="1936931"/>
            <a:ext cx="536623" cy="524358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431498" y="2520970"/>
            <a:ext cx="32399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31497" y="3161050"/>
            <a:ext cx="32399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0" y="2578831"/>
            <a:ext cx="536623" cy="52435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062924" y="1936179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Họ và tên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2925" y="2183203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Chức vụ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2925" y="2471749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2925" y="2680433"/>
            <a:ext cx="4471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ID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62925" y="2862468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29" y="498755"/>
            <a:ext cx="392978" cy="39297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787" y="519559"/>
            <a:ext cx="225461" cy="28451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390343" y="2208738"/>
            <a:ext cx="6447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Name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02747" y="2948649"/>
            <a:ext cx="1124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of birth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09570" y="3685499"/>
            <a:ext cx="6655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7432785" y="2533629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456587" y="3255196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7456587" y="3995053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432785" y="4695146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44838" y="1444508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Chức vụ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86862" y="4404703"/>
            <a:ext cx="8162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8148070" y="5221700"/>
            <a:ext cx="1170250" cy="4346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18966" y="5246981"/>
            <a:ext cx="96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Update</a:t>
            </a:r>
            <a:endParaRPr lang="en-US" dirty="0">
              <a:latin typeface="+mj-lt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61408" y="526244"/>
            <a:ext cx="336309" cy="3585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80560" y="1108392"/>
            <a:ext cx="2194560" cy="958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476705" y="1180175"/>
            <a:ext cx="203246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Sign up</a:t>
            </a:r>
            <a:endParaRPr lang="en-US" sz="1600"/>
          </a:p>
        </p:txBody>
      </p:sp>
      <p:cxnSp>
        <p:nvCxnSpPr>
          <p:cNvPr id="9" name="Straight Arrow Connector 8"/>
          <p:cNvCxnSpPr>
            <a:stCxn id="47" idx="3"/>
          </p:cNvCxnSpPr>
          <p:nvPr/>
        </p:nvCxnSpPr>
        <p:spPr>
          <a:xfrm>
            <a:off x="3573007" y="695244"/>
            <a:ext cx="907553" cy="60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412607" y="437825"/>
            <a:ext cx="203246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Bấm vào sẽ hiển thị thanh trượt xuống</a:t>
            </a:r>
            <a:endParaRPr lang="en-US" sz="1600"/>
          </a:p>
        </p:txBody>
      </p:sp>
      <p:cxnSp>
        <p:nvCxnSpPr>
          <p:cNvPr id="14" name="Straight Connector 13"/>
          <p:cNvCxnSpPr>
            <a:stCxn id="5" idx="1"/>
            <a:endCxn id="5" idx="3"/>
          </p:cNvCxnSpPr>
          <p:nvPr/>
        </p:nvCxnSpPr>
        <p:spPr>
          <a:xfrm>
            <a:off x="4480560" y="1587629"/>
            <a:ext cx="2194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412607" y="1659411"/>
            <a:ext cx="233623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Update nhân viên vừa tạo</a:t>
            </a:r>
            <a:endParaRPr lang="en-US" sz="160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5" y="3239799"/>
            <a:ext cx="536623" cy="524358"/>
          </a:xfrm>
          <a:prstGeom prst="rect">
            <a:avLst/>
          </a:prstGeom>
        </p:spPr>
      </p:pic>
      <p:cxnSp>
        <p:nvCxnSpPr>
          <p:cNvPr id="103" name="Straight Connector 102"/>
          <p:cNvCxnSpPr/>
          <p:nvPr/>
        </p:nvCxnSpPr>
        <p:spPr>
          <a:xfrm>
            <a:off x="409003" y="3823838"/>
            <a:ext cx="32399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09002" y="4463918"/>
            <a:ext cx="323998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5" y="3881699"/>
            <a:ext cx="536623" cy="524358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1040430" y="3161049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40430" y="3369733"/>
            <a:ext cx="4471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ID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40430" y="3551768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40430" y="3774617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40430" y="3983301"/>
            <a:ext cx="44716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ID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40430" y="4165336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098866" y="1453308"/>
            <a:ext cx="1451265" cy="3556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81334" y="1442899"/>
            <a:ext cx="1434087" cy="35560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737099" y="1445923"/>
            <a:ext cx="132469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My Profile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372672" y="1429120"/>
            <a:ext cx="112193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All Staff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857908" y="67717"/>
            <a:ext cx="203246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Profile nhân viên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264014" y="90363"/>
            <a:ext cx="203246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Profile quản lý</a:t>
            </a:r>
            <a:endParaRPr 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8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9204" y="796835"/>
            <a:ext cx="3239984" cy="590441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19203" y="796834"/>
            <a:ext cx="3239984" cy="1729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350" y="1325390"/>
            <a:ext cx="1113689" cy="10882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5152" y="2808472"/>
            <a:ext cx="6367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chemeClr val="bg1">
                    <a:lumMod val="65000"/>
                  </a:schemeClr>
                </a:solidFill>
                <a:latin typeface="+mj-lt"/>
              </a:rPr>
              <a:t>N</a:t>
            </a:r>
            <a:r>
              <a:rPr lang="vi-VN" sz="150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am</a:t>
            </a:r>
            <a:r>
              <a:rPr lang="en-US" sz="150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8967" y="3460220"/>
            <a:ext cx="963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6464" y="4053020"/>
            <a:ext cx="9236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8967" y="4723637"/>
            <a:ext cx="16113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5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 password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699417" y="3122418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707050" y="3783385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703574" y="4364819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674601" y="5025786"/>
            <a:ext cx="2618597" cy="30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723235" y="5418887"/>
            <a:ext cx="2516284" cy="43949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14" name="Text Box 5"/>
          <p:cNvSpPr txBox="1"/>
          <p:nvPr/>
        </p:nvSpPr>
        <p:spPr>
          <a:xfrm>
            <a:off x="5557237" y="5466610"/>
            <a:ext cx="1245118" cy="42305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spc="75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22" y="1536097"/>
            <a:ext cx="637933" cy="6379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51845" y="323632"/>
            <a:ext cx="21831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Sign </a:t>
            </a:r>
            <a:r>
              <a:rPr lang="en-US" smtClean="0">
                <a:solidFill>
                  <a:srgbClr val="FF0000"/>
                </a:solidFill>
              </a:rPr>
              <a:t>up nhân viên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48868" y="852781"/>
            <a:ext cx="251466" cy="3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2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56432" y="688324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56432" y="688325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07" y="780454"/>
            <a:ext cx="225461" cy="2845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15815" y="738749"/>
            <a:ext cx="14906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Wage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69657" y="669716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69657" y="669717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32" y="761846"/>
            <a:ext cx="225461" cy="2845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029040" y="720141"/>
            <a:ext cx="14906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Wage</a:t>
            </a:r>
            <a:endParaRPr lang="en-US" sz="2000" b="1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976830" y="1917585"/>
            <a:ext cx="3049105" cy="979213"/>
            <a:chOff x="456177" y="1791283"/>
            <a:chExt cx="3049105" cy="1023582"/>
          </a:xfrm>
        </p:grpSpPr>
        <p:sp>
          <p:nvSpPr>
            <p:cNvPr id="29" name="Rectangle 28"/>
            <p:cNvSpPr/>
            <p:nvPr/>
          </p:nvSpPr>
          <p:spPr>
            <a:xfrm>
              <a:off x="456177" y="1791283"/>
              <a:ext cx="3049105" cy="10235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177" y="1791283"/>
              <a:ext cx="3049105" cy="32754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976829" y="1915141"/>
            <a:ext cx="10644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Tháng 1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59127" y="2237914"/>
            <a:ext cx="1620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Từ ngày- ngày</a:t>
            </a:r>
            <a:endParaRPr lang="en-US" sz="1600"/>
          </a:p>
        </p:txBody>
      </p:sp>
      <p:sp>
        <p:nvSpPr>
          <p:cNvPr id="34" name="TextBox 33"/>
          <p:cNvSpPr txBox="1"/>
          <p:nvPr/>
        </p:nvSpPr>
        <p:spPr>
          <a:xfrm>
            <a:off x="1976829" y="2500707"/>
            <a:ext cx="1309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1/1 – 31/1</a:t>
            </a:r>
            <a:endParaRPr lang="en-US" b="1"/>
          </a:p>
        </p:txBody>
      </p:sp>
      <p:grpSp>
        <p:nvGrpSpPr>
          <p:cNvPr id="36" name="Group 35"/>
          <p:cNvGrpSpPr/>
          <p:nvPr/>
        </p:nvGrpSpPr>
        <p:grpSpPr>
          <a:xfrm>
            <a:off x="1959127" y="2997294"/>
            <a:ext cx="3049105" cy="979213"/>
            <a:chOff x="456177" y="1791283"/>
            <a:chExt cx="3049105" cy="1023582"/>
          </a:xfrm>
        </p:grpSpPr>
        <p:sp>
          <p:nvSpPr>
            <p:cNvPr id="37" name="Rectangle 36"/>
            <p:cNvSpPr/>
            <p:nvPr/>
          </p:nvSpPr>
          <p:spPr>
            <a:xfrm>
              <a:off x="456177" y="1791283"/>
              <a:ext cx="3049105" cy="10235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6177" y="1791283"/>
              <a:ext cx="3049105" cy="32754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959126" y="2994850"/>
            <a:ext cx="10644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Tháng 1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41424" y="3317623"/>
            <a:ext cx="1620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Từ ngày- ngày</a:t>
            </a:r>
            <a:endParaRPr lang="en-US" sz="1600"/>
          </a:p>
        </p:txBody>
      </p:sp>
      <p:sp>
        <p:nvSpPr>
          <p:cNvPr id="42" name="TextBox 41"/>
          <p:cNvSpPr txBox="1"/>
          <p:nvPr/>
        </p:nvSpPr>
        <p:spPr>
          <a:xfrm>
            <a:off x="1959126" y="3580416"/>
            <a:ext cx="1309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1/2 – 28/2</a:t>
            </a:r>
            <a:endParaRPr lang="en-US" b="1"/>
          </a:p>
        </p:txBody>
      </p:sp>
      <p:grpSp>
        <p:nvGrpSpPr>
          <p:cNvPr id="44" name="Group 43"/>
          <p:cNvGrpSpPr/>
          <p:nvPr/>
        </p:nvGrpSpPr>
        <p:grpSpPr>
          <a:xfrm>
            <a:off x="1978690" y="4063396"/>
            <a:ext cx="3049105" cy="979213"/>
            <a:chOff x="456177" y="1791283"/>
            <a:chExt cx="3049105" cy="1023582"/>
          </a:xfrm>
        </p:grpSpPr>
        <p:sp>
          <p:nvSpPr>
            <p:cNvPr id="45" name="Rectangle 44"/>
            <p:cNvSpPr/>
            <p:nvPr/>
          </p:nvSpPr>
          <p:spPr>
            <a:xfrm>
              <a:off x="456177" y="1791283"/>
              <a:ext cx="3049105" cy="10235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177" y="1791283"/>
              <a:ext cx="3049105" cy="32754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978689" y="4060952"/>
            <a:ext cx="10644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Tháng 1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960987" y="4383725"/>
            <a:ext cx="1620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Từ ngày- ngày</a:t>
            </a:r>
            <a:endParaRPr lang="en-US" sz="1600"/>
          </a:p>
        </p:txBody>
      </p:sp>
      <p:sp>
        <p:nvSpPr>
          <p:cNvPr id="50" name="TextBox 49"/>
          <p:cNvSpPr txBox="1"/>
          <p:nvPr/>
        </p:nvSpPr>
        <p:spPr>
          <a:xfrm>
            <a:off x="1978689" y="4646518"/>
            <a:ext cx="1309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1/3 – 31/3</a:t>
            </a:r>
            <a:endParaRPr lang="en-US" b="1"/>
          </a:p>
        </p:txBody>
      </p:sp>
      <p:grpSp>
        <p:nvGrpSpPr>
          <p:cNvPr id="52" name="Group 51"/>
          <p:cNvGrpSpPr/>
          <p:nvPr/>
        </p:nvGrpSpPr>
        <p:grpSpPr>
          <a:xfrm>
            <a:off x="1959126" y="5138949"/>
            <a:ext cx="3049105" cy="979213"/>
            <a:chOff x="456177" y="1791283"/>
            <a:chExt cx="3049105" cy="1023582"/>
          </a:xfrm>
        </p:grpSpPr>
        <p:sp>
          <p:nvSpPr>
            <p:cNvPr id="53" name="Rectangle 52"/>
            <p:cNvSpPr/>
            <p:nvPr/>
          </p:nvSpPr>
          <p:spPr>
            <a:xfrm>
              <a:off x="456177" y="1791283"/>
              <a:ext cx="3049105" cy="10235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56177" y="1791283"/>
              <a:ext cx="3049105" cy="32754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59125" y="5136505"/>
            <a:ext cx="10644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Tháng 1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941423" y="5459278"/>
            <a:ext cx="1620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Từ ngày- ngày</a:t>
            </a:r>
            <a:endParaRPr lang="en-US" sz="1600"/>
          </a:p>
        </p:txBody>
      </p:sp>
      <p:sp>
        <p:nvSpPr>
          <p:cNvPr id="58" name="TextBox 57"/>
          <p:cNvSpPr txBox="1"/>
          <p:nvPr/>
        </p:nvSpPr>
        <p:spPr>
          <a:xfrm>
            <a:off x="1959125" y="5722071"/>
            <a:ext cx="1309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1/4 – 30/4</a:t>
            </a:r>
            <a:endParaRPr lang="en-US" b="1"/>
          </a:p>
        </p:txBody>
      </p:sp>
      <p:sp>
        <p:nvSpPr>
          <p:cNvPr id="104" name="TextBox 103"/>
          <p:cNvSpPr txBox="1"/>
          <p:nvPr/>
        </p:nvSpPr>
        <p:spPr>
          <a:xfrm>
            <a:off x="3619366" y="35332"/>
            <a:ext cx="34067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Phần lương nhân viên xem</a:t>
            </a:r>
            <a:endParaRPr lang="en-US" sz="1600">
              <a:solidFill>
                <a:srgbClr val="FF0000"/>
              </a:solidFill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613" y="1296166"/>
            <a:ext cx="536623" cy="524358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215638" y="1273276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Fullname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215638" y="1547417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538199" y="2519316"/>
            <a:ext cx="3080533" cy="12780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6613848" y="3228911"/>
            <a:ext cx="166914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Lương theo tháng</a:t>
            </a:r>
            <a:endParaRPr lang="en-US" sz="1600"/>
          </a:p>
        </p:txBody>
      </p:sp>
      <p:grpSp>
        <p:nvGrpSpPr>
          <p:cNvPr id="120" name="Group 119"/>
          <p:cNvGrpSpPr/>
          <p:nvPr/>
        </p:nvGrpSpPr>
        <p:grpSpPr>
          <a:xfrm>
            <a:off x="3470574" y="2292314"/>
            <a:ext cx="1534573" cy="623843"/>
            <a:chOff x="6004768" y="2200874"/>
            <a:chExt cx="1534573" cy="623843"/>
          </a:xfrm>
        </p:grpSpPr>
        <p:sp>
          <p:nvSpPr>
            <p:cNvPr id="33" name="TextBox 32"/>
            <p:cNvSpPr txBox="1"/>
            <p:nvPr/>
          </p:nvSpPr>
          <p:spPr>
            <a:xfrm>
              <a:off x="6004768" y="2200874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Total</a:t>
              </a:r>
              <a:endParaRPr lang="en-US" sz="16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42759" y="2449290"/>
              <a:ext cx="3891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$</a:t>
              </a:r>
              <a:endParaRPr lang="en-US" b="1"/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079" y="2265857"/>
              <a:ext cx="260306" cy="260306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6862742" y="2486163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Detail</a:t>
              </a:r>
              <a:endParaRPr lang="en-US" sz="160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486867" y="3319049"/>
            <a:ext cx="1534573" cy="623843"/>
            <a:chOff x="6004768" y="2200874"/>
            <a:chExt cx="1534573" cy="623843"/>
          </a:xfrm>
        </p:grpSpPr>
        <p:sp>
          <p:nvSpPr>
            <p:cNvPr id="123" name="TextBox 122"/>
            <p:cNvSpPr txBox="1"/>
            <p:nvPr/>
          </p:nvSpPr>
          <p:spPr>
            <a:xfrm>
              <a:off x="6004768" y="2200874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Total</a:t>
              </a:r>
              <a:endParaRPr lang="en-US" sz="160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142759" y="2449290"/>
              <a:ext cx="3891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$</a:t>
              </a:r>
              <a:endParaRPr lang="en-US" b="1"/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079" y="2265857"/>
              <a:ext cx="260306" cy="260306"/>
            </a:xfrm>
            <a:prstGeom prst="rect">
              <a:avLst/>
            </a:prstGeom>
          </p:spPr>
        </p:pic>
        <p:sp>
          <p:nvSpPr>
            <p:cNvPr id="126" name="TextBox 125"/>
            <p:cNvSpPr txBox="1"/>
            <p:nvPr/>
          </p:nvSpPr>
          <p:spPr>
            <a:xfrm>
              <a:off x="6862742" y="2486163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Detail</a:t>
              </a:r>
              <a:endParaRPr lang="en-US" sz="160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455613" y="4410357"/>
            <a:ext cx="1534573" cy="623843"/>
            <a:chOff x="6004768" y="2200874"/>
            <a:chExt cx="1534573" cy="623843"/>
          </a:xfrm>
        </p:grpSpPr>
        <p:sp>
          <p:nvSpPr>
            <p:cNvPr id="128" name="TextBox 127"/>
            <p:cNvSpPr txBox="1"/>
            <p:nvPr/>
          </p:nvSpPr>
          <p:spPr>
            <a:xfrm>
              <a:off x="6004768" y="2200874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Total</a:t>
              </a:r>
              <a:endParaRPr lang="en-US" sz="160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142759" y="2449290"/>
              <a:ext cx="3891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$</a:t>
              </a:r>
              <a:endParaRPr lang="en-US" b="1"/>
            </a:p>
          </p:txBody>
        </p: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079" y="2265857"/>
              <a:ext cx="260306" cy="260306"/>
            </a:xfrm>
            <a:prstGeom prst="rect">
              <a:avLst/>
            </a:prstGeom>
          </p:spPr>
        </p:pic>
        <p:sp>
          <p:nvSpPr>
            <p:cNvPr id="131" name="TextBox 130"/>
            <p:cNvSpPr txBox="1"/>
            <p:nvPr/>
          </p:nvSpPr>
          <p:spPr>
            <a:xfrm>
              <a:off x="6862742" y="2486163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Detail</a:t>
              </a:r>
              <a:endParaRPr lang="en-US" sz="160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486867" y="5460704"/>
            <a:ext cx="1534573" cy="623843"/>
            <a:chOff x="6004768" y="2200874"/>
            <a:chExt cx="1534573" cy="623843"/>
          </a:xfrm>
        </p:grpSpPr>
        <p:sp>
          <p:nvSpPr>
            <p:cNvPr id="138" name="TextBox 137"/>
            <p:cNvSpPr txBox="1"/>
            <p:nvPr/>
          </p:nvSpPr>
          <p:spPr>
            <a:xfrm>
              <a:off x="6004768" y="2200874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Total</a:t>
              </a:r>
              <a:endParaRPr lang="en-US" sz="160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142759" y="2449290"/>
              <a:ext cx="3891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$</a:t>
              </a:r>
              <a:endParaRPr lang="en-US" b="1"/>
            </a:p>
          </p:txBody>
        </p:sp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079" y="2265857"/>
              <a:ext cx="260306" cy="260306"/>
            </a:xfrm>
            <a:prstGeom prst="rect">
              <a:avLst/>
            </a:prstGeom>
          </p:spPr>
        </p:pic>
        <p:sp>
          <p:nvSpPr>
            <p:cNvPr id="141" name="TextBox 140"/>
            <p:cNvSpPr txBox="1"/>
            <p:nvPr/>
          </p:nvSpPr>
          <p:spPr>
            <a:xfrm>
              <a:off x="6862742" y="2486163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Detail</a:t>
              </a:r>
              <a:endParaRPr lang="en-US" sz="1600"/>
            </a:p>
          </p:txBody>
        </p:sp>
      </p:grpSp>
      <p:sp>
        <p:nvSpPr>
          <p:cNvPr id="176" name="Rectangle 175"/>
          <p:cNvSpPr/>
          <p:nvPr/>
        </p:nvSpPr>
        <p:spPr>
          <a:xfrm>
            <a:off x="6456432" y="1927463"/>
            <a:ext cx="3212248" cy="32533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447" y="1980468"/>
            <a:ext cx="260306" cy="260306"/>
          </a:xfrm>
          <a:prstGeom prst="rect">
            <a:avLst/>
          </a:prstGeom>
        </p:spPr>
      </p:pic>
      <p:sp>
        <p:nvSpPr>
          <p:cNvPr id="169" name="TextBox 168"/>
          <p:cNvSpPr txBox="1"/>
          <p:nvPr/>
        </p:nvSpPr>
        <p:spPr>
          <a:xfrm>
            <a:off x="6895522" y="1944902"/>
            <a:ext cx="6765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Detail</a:t>
            </a:r>
            <a:endParaRPr lang="en-US" sz="1600"/>
          </a:p>
        </p:txBody>
      </p:sp>
      <p:sp>
        <p:nvSpPr>
          <p:cNvPr id="177" name="TextBox 176"/>
          <p:cNvSpPr txBox="1"/>
          <p:nvPr/>
        </p:nvSpPr>
        <p:spPr>
          <a:xfrm>
            <a:off x="9151508" y="3217839"/>
            <a:ext cx="3891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$</a:t>
            </a:r>
            <a:endParaRPr lang="en-US" b="1"/>
          </a:p>
        </p:txBody>
      </p:sp>
      <p:sp>
        <p:nvSpPr>
          <p:cNvPr id="180" name="TextBox 179"/>
          <p:cNvSpPr txBox="1"/>
          <p:nvPr/>
        </p:nvSpPr>
        <p:spPr>
          <a:xfrm>
            <a:off x="6616850" y="2752966"/>
            <a:ext cx="229854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Số buổi làm</a:t>
            </a:r>
            <a:endParaRPr lang="en-US" sz="1600"/>
          </a:p>
        </p:txBody>
      </p:sp>
      <p:sp>
        <p:nvSpPr>
          <p:cNvPr id="182" name="Rectangle 181"/>
          <p:cNvSpPr/>
          <p:nvPr/>
        </p:nvSpPr>
        <p:spPr>
          <a:xfrm>
            <a:off x="6547414" y="3976746"/>
            <a:ext cx="3080533" cy="158455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6587463" y="4036696"/>
            <a:ext cx="187565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Tiền thưởng</a:t>
            </a:r>
            <a:endParaRPr lang="en-US" sz="1600"/>
          </a:p>
        </p:txBody>
      </p:sp>
      <p:sp>
        <p:nvSpPr>
          <p:cNvPr id="184" name="TextBox 183"/>
          <p:cNvSpPr txBox="1"/>
          <p:nvPr/>
        </p:nvSpPr>
        <p:spPr>
          <a:xfrm>
            <a:off x="6587463" y="4407920"/>
            <a:ext cx="18401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Tiền phạt</a:t>
            </a:r>
            <a:endParaRPr lang="en-US" sz="1600"/>
          </a:p>
        </p:txBody>
      </p:sp>
      <p:sp>
        <p:nvSpPr>
          <p:cNvPr id="185" name="TextBox 184"/>
          <p:cNvSpPr txBox="1"/>
          <p:nvPr/>
        </p:nvSpPr>
        <p:spPr>
          <a:xfrm>
            <a:off x="6587462" y="4796735"/>
            <a:ext cx="18401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Lương thực trả</a:t>
            </a:r>
            <a:endParaRPr lang="en-US" sz="1600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1850582" y="1619683"/>
            <a:ext cx="32399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2969140" y="1223818"/>
            <a:ext cx="10644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Monthly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2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22165" y="439107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2165" y="439108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781548" y="489532"/>
            <a:ext cx="14906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Wage</a:t>
            </a:r>
            <a:endParaRPr lang="en-US" sz="2000" b="1">
              <a:solidFill>
                <a:schemeClr val="bg1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729338" y="1686976"/>
            <a:ext cx="3049105" cy="979213"/>
            <a:chOff x="456177" y="1791283"/>
            <a:chExt cx="3049105" cy="1023582"/>
          </a:xfrm>
        </p:grpSpPr>
        <p:sp>
          <p:nvSpPr>
            <p:cNvPr id="53" name="Rectangle 52"/>
            <p:cNvSpPr/>
            <p:nvPr/>
          </p:nvSpPr>
          <p:spPr>
            <a:xfrm>
              <a:off x="456177" y="1791283"/>
              <a:ext cx="3049105" cy="10235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56177" y="1791283"/>
              <a:ext cx="3049105" cy="32754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29337" y="1684532"/>
            <a:ext cx="10644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Tháng 1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11635" y="2007305"/>
            <a:ext cx="1620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Từ ngày- ngày</a:t>
            </a:r>
            <a:endParaRPr lang="en-US" sz="1600"/>
          </a:p>
        </p:txBody>
      </p:sp>
      <p:sp>
        <p:nvSpPr>
          <p:cNvPr id="63" name="TextBox 62"/>
          <p:cNvSpPr txBox="1"/>
          <p:nvPr/>
        </p:nvSpPr>
        <p:spPr>
          <a:xfrm>
            <a:off x="729337" y="2270098"/>
            <a:ext cx="1309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1/1 – 31/1</a:t>
            </a:r>
            <a:endParaRPr lang="en-US" b="1"/>
          </a:p>
        </p:txBody>
      </p:sp>
      <p:grpSp>
        <p:nvGrpSpPr>
          <p:cNvPr id="65" name="Group 64"/>
          <p:cNvGrpSpPr/>
          <p:nvPr/>
        </p:nvGrpSpPr>
        <p:grpSpPr>
          <a:xfrm>
            <a:off x="711635" y="2766685"/>
            <a:ext cx="3049105" cy="979213"/>
            <a:chOff x="456177" y="1791283"/>
            <a:chExt cx="3049105" cy="1023582"/>
          </a:xfrm>
        </p:grpSpPr>
        <p:sp>
          <p:nvSpPr>
            <p:cNvPr id="66" name="Rectangle 65"/>
            <p:cNvSpPr/>
            <p:nvPr/>
          </p:nvSpPr>
          <p:spPr>
            <a:xfrm>
              <a:off x="456177" y="1791283"/>
              <a:ext cx="3049105" cy="10235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6177" y="1791283"/>
              <a:ext cx="3049105" cy="32754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11634" y="2764241"/>
            <a:ext cx="10644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Tháng 1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93932" y="3087014"/>
            <a:ext cx="1620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Từ ngày- ngày</a:t>
            </a:r>
            <a:endParaRPr lang="en-US" sz="1600"/>
          </a:p>
        </p:txBody>
      </p:sp>
      <p:sp>
        <p:nvSpPr>
          <p:cNvPr id="71" name="TextBox 70"/>
          <p:cNvSpPr txBox="1"/>
          <p:nvPr/>
        </p:nvSpPr>
        <p:spPr>
          <a:xfrm>
            <a:off x="711634" y="3349807"/>
            <a:ext cx="1309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1/2 – 28/2</a:t>
            </a:r>
            <a:endParaRPr lang="en-US" b="1"/>
          </a:p>
        </p:txBody>
      </p:sp>
      <p:grpSp>
        <p:nvGrpSpPr>
          <p:cNvPr id="81" name="Group 80"/>
          <p:cNvGrpSpPr/>
          <p:nvPr/>
        </p:nvGrpSpPr>
        <p:grpSpPr>
          <a:xfrm>
            <a:off x="731198" y="3832787"/>
            <a:ext cx="3049105" cy="979213"/>
            <a:chOff x="456177" y="1791283"/>
            <a:chExt cx="3049105" cy="1023582"/>
          </a:xfrm>
        </p:grpSpPr>
        <p:sp>
          <p:nvSpPr>
            <p:cNvPr id="82" name="Rectangle 81"/>
            <p:cNvSpPr/>
            <p:nvPr/>
          </p:nvSpPr>
          <p:spPr>
            <a:xfrm>
              <a:off x="456177" y="1791283"/>
              <a:ext cx="3049105" cy="10235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56177" y="1791283"/>
              <a:ext cx="3049105" cy="32754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31197" y="3830343"/>
            <a:ext cx="10644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Tháng 1</a:t>
            </a:r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713495" y="4153116"/>
            <a:ext cx="1620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Từ ngày- ngày</a:t>
            </a:r>
            <a:endParaRPr lang="en-US" sz="1600"/>
          </a:p>
        </p:txBody>
      </p:sp>
      <p:sp>
        <p:nvSpPr>
          <p:cNvPr id="87" name="TextBox 86"/>
          <p:cNvSpPr txBox="1"/>
          <p:nvPr/>
        </p:nvSpPr>
        <p:spPr>
          <a:xfrm>
            <a:off x="731197" y="4415909"/>
            <a:ext cx="1309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1/3 – 31/3</a:t>
            </a:r>
            <a:endParaRPr lang="en-US" b="1"/>
          </a:p>
        </p:txBody>
      </p:sp>
      <p:grpSp>
        <p:nvGrpSpPr>
          <p:cNvPr id="89" name="Group 88"/>
          <p:cNvGrpSpPr/>
          <p:nvPr/>
        </p:nvGrpSpPr>
        <p:grpSpPr>
          <a:xfrm>
            <a:off x="711634" y="4908340"/>
            <a:ext cx="3049105" cy="979213"/>
            <a:chOff x="456177" y="1791283"/>
            <a:chExt cx="3049105" cy="1023582"/>
          </a:xfrm>
        </p:grpSpPr>
        <p:sp>
          <p:nvSpPr>
            <p:cNvPr id="90" name="Rectangle 89"/>
            <p:cNvSpPr/>
            <p:nvPr/>
          </p:nvSpPr>
          <p:spPr>
            <a:xfrm>
              <a:off x="456177" y="1791283"/>
              <a:ext cx="3049105" cy="10235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6177" y="1791283"/>
              <a:ext cx="3049105" cy="32754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711633" y="4905896"/>
            <a:ext cx="10644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Tháng 1</a:t>
            </a:r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93931" y="5228669"/>
            <a:ext cx="16200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Từ ngày- ngày</a:t>
            </a:r>
            <a:endParaRPr lang="en-US" sz="1600"/>
          </a:p>
        </p:txBody>
      </p:sp>
      <p:sp>
        <p:nvSpPr>
          <p:cNvPr id="95" name="TextBox 94"/>
          <p:cNvSpPr txBox="1"/>
          <p:nvPr/>
        </p:nvSpPr>
        <p:spPr>
          <a:xfrm>
            <a:off x="711633" y="5491462"/>
            <a:ext cx="1309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1/4 – 30/4</a:t>
            </a:r>
            <a:endParaRPr lang="en-US" b="1"/>
          </a:p>
        </p:txBody>
      </p:sp>
      <p:grpSp>
        <p:nvGrpSpPr>
          <p:cNvPr id="210" name="Group 209"/>
          <p:cNvGrpSpPr/>
          <p:nvPr/>
        </p:nvGrpSpPr>
        <p:grpSpPr>
          <a:xfrm>
            <a:off x="711633" y="1116924"/>
            <a:ext cx="3074816" cy="341657"/>
            <a:chOff x="777725" y="1237485"/>
            <a:chExt cx="3074816" cy="341657"/>
          </a:xfrm>
        </p:grpSpPr>
        <p:sp>
          <p:nvSpPr>
            <p:cNvPr id="103" name="TextBox 102"/>
            <p:cNvSpPr txBox="1"/>
            <p:nvPr/>
          </p:nvSpPr>
          <p:spPr>
            <a:xfrm>
              <a:off x="777725" y="1237485"/>
              <a:ext cx="1482428" cy="3385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</a:rPr>
                <a:t>Monthly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311812" y="1240588"/>
              <a:ext cx="154072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Thiết lập lương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1231715" y="-55772"/>
            <a:ext cx="222019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Hiển thị của quản lý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604761" y="439108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4604761" y="439109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236" y="531238"/>
            <a:ext cx="225461" cy="284510"/>
          </a:xfrm>
          <a:prstGeom prst="rect">
            <a:avLst/>
          </a:prstGeom>
        </p:spPr>
      </p:pic>
      <p:sp>
        <p:nvSpPr>
          <p:cNvPr id="169" name="TextBox 168"/>
          <p:cNvSpPr txBox="1"/>
          <p:nvPr/>
        </p:nvSpPr>
        <p:spPr>
          <a:xfrm>
            <a:off x="5764144" y="489533"/>
            <a:ext cx="14906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Wage</a:t>
            </a: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81" y="2653266"/>
            <a:ext cx="536623" cy="524358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5307031" y="2551594"/>
            <a:ext cx="1277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Full 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338208" y="2934522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Wage</a:t>
            </a:r>
          </a:p>
        </p:txBody>
      </p:sp>
      <p:sp>
        <p:nvSpPr>
          <p:cNvPr id="175" name="Rounded Rectangle 174"/>
          <p:cNvSpPr/>
          <p:nvPr/>
        </p:nvSpPr>
        <p:spPr>
          <a:xfrm>
            <a:off x="4701775" y="2099894"/>
            <a:ext cx="3036558" cy="2411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B050"/>
              </a:solidFill>
            </a:endParaRPr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46" y="2103047"/>
            <a:ext cx="238021" cy="238021"/>
          </a:xfrm>
          <a:prstGeom prst="rect">
            <a:avLst/>
          </a:prstGeom>
        </p:spPr>
      </p:pic>
      <p:sp>
        <p:nvSpPr>
          <p:cNvPr id="177" name="TextBox 176"/>
          <p:cNvSpPr txBox="1"/>
          <p:nvPr/>
        </p:nvSpPr>
        <p:spPr>
          <a:xfrm>
            <a:off x="5068980" y="2056873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2062459" y="2033937"/>
            <a:ext cx="1534573" cy="623843"/>
            <a:chOff x="6004768" y="2200874"/>
            <a:chExt cx="1534573" cy="623843"/>
          </a:xfrm>
        </p:grpSpPr>
        <p:sp>
          <p:nvSpPr>
            <p:cNvPr id="191" name="TextBox 190"/>
            <p:cNvSpPr txBox="1"/>
            <p:nvPr/>
          </p:nvSpPr>
          <p:spPr>
            <a:xfrm>
              <a:off x="6004768" y="2200874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Total</a:t>
              </a:r>
              <a:endParaRPr lang="en-US" sz="160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142759" y="2449290"/>
              <a:ext cx="3891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$</a:t>
              </a:r>
              <a:endParaRPr lang="en-US" b="1"/>
            </a:p>
          </p:txBody>
        </p:sp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079" y="2265857"/>
              <a:ext cx="260306" cy="260306"/>
            </a:xfrm>
            <a:prstGeom prst="rect">
              <a:avLst/>
            </a:prstGeom>
          </p:spPr>
        </p:pic>
        <p:sp>
          <p:nvSpPr>
            <p:cNvPr id="194" name="TextBox 193"/>
            <p:cNvSpPr txBox="1"/>
            <p:nvPr/>
          </p:nvSpPr>
          <p:spPr>
            <a:xfrm>
              <a:off x="6862742" y="2486163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Detail</a:t>
              </a:r>
              <a:endParaRPr lang="en-US" sz="160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092532" y="3071624"/>
            <a:ext cx="1534573" cy="623843"/>
            <a:chOff x="6004768" y="2200874"/>
            <a:chExt cx="1534573" cy="623843"/>
          </a:xfrm>
        </p:grpSpPr>
        <p:sp>
          <p:nvSpPr>
            <p:cNvPr id="196" name="TextBox 195"/>
            <p:cNvSpPr txBox="1"/>
            <p:nvPr/>
          </p:nvSpPr>
          <p:spPr>
            <a:xfrm>
              <a:off x="6004768" y="2200874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Total</a:t>
              </a:r>
              <a:endParaRPr lang="en-US" sz="160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142759" y="2449290"/>
              <a:ext cx="3891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$</a:t>
              </a:r>
              <a:endParaRPr lang="en-US" b="1"/>
            </a:p>
          </p:txBody>
        </p:sp>
        <p:pic>
          <p:nvPicPr>
            <p:cNvPr id="198" name="Picture 19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079" y="2265857"/>
              <a:ext cx="260306" cy="260306"/>
            </a:xfrm>
            <a:prstGeom prst="rect">
              <a:avLst/>
            </a:prstGeom>
          </p:spPr>
        </p:pic>
        <p:sp>
          <p:nvSpPr>
            <p:cNvPr id="199" name="TextBox 198"/>
            <p:cNvSpPr txBox="1"/>
            <p:nvPr/>
          </p:nvSpPr>
          <p:spPr>
            <a:xfrm>
              <a:off x="6862742" y="2486163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Detail</a:t>
              </a:r>
              <a:endParaRPr lang="en-US" sz="1600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107761" y="4150328"/>
            <a:ext cx="1534573" cy="623843"/>
            <a:chOff x="6004768" y="2200874"/>
            <a:chExt cx="1534573" cy="623843"/>
          </a:xfrm>
        </p:grpSpPr>
        <p:sp>
          <p:nvSpPr>
            <p:cNvPr id="201" name="TextBox 200"/>
            <p:cNvSpPr txBox="1"/>
            <p:nvPr/>
          </p:nvSpPr>
          <p:spPr>
            <a:xfrm>
              <a:off x="6004768" y="2200874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Total</a:t>
              </a:r>
              <a:endParaRPr lang="en-US" sz="160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142759" y="2449290"/>
              <a:ext cx="3891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$</a:t>
              </a:r>
              <a:endParaRPr lang="en-US" b="1"/>
            </a:p>
          </p:txBody>
        </p:sp>
        <p:pic>
          <p:nvPicPr>
            <p:cNvPr id="203" name="Picture 20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079" y="2265857"/>
              <a:ext cx="260306" cy="260306"/>
            </a:xfrm>
            <a:prstGeom prst="rect">
              <a:avLst/>
            </a:prstGeom>
          </p:spPr>
        </p:pic>
        <p:sp>
          <p:nvSpPr>
            <p:cNvPr id="204" name="TextBox 203"/>
            <p:cNvSpPr txBox="1"/>
            <p:nvPr/>
          </p:nvSpPr>
          <p:spPr>
            <a:xfrm>
              <a:off x="6862742" y="2486163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Detail</a:t>
              </a:r>
              <a:endParaRPr lang="en-US" sz="1600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2108685" y="5203657"/>
            <a:ext cx="1534573" cy="623843"/>
            <a:chOff x="6004768" y="2200874"/>
            <a:chExt cx="1534573" cy="623843"/>
          </a:xfrm>
        </p:grpSpPr>
        <p:sp>
          <p:nvSpPr>
            <p:cNvPr id="206" name="TextBox 205"/>
            <p:cNvSpPr txBox="1"/>
            <p:nvPr/>
          </p:nvSpPr>
          <p:spPr>
            <a:xfrm>
              <a:off x="6004768" y="2200874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Total</a:t>
              </a:r>
              <a:endParaRPr lang="en-US" sz="160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142759" y="2449290"/>
              <a:ext cx="3891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$</a:t>
              </a:r>
              <a:endParaRPr lang="en-US" b="1"/>
            </a:p>
          </p:txBody>
        </p:sp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079" y="2265857"/>
              <a:ext cx="260306" cy="260306"/>
            </a:xfrm>
            <a:prstGeom prst="rect">
              <a:avLst/>
            </a:prstGeom>
          </p:spPr>
        </p:pic>
        <p:sp>
          <p:nvSpPr>
            <p:cNvPr id="209" name="TextBox 208"/>
            <p:cNvSpPr txBox="1"/>
            <p:nvPr/>
          </p:nvSpPr>
          <p:spPr>
            <a:xfrm>
              <a:off x="6862742" y="2486163"/>
              <a:ext cx="67659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Detail</a:t>
              </a:r>
              <a:endParaRPr lang="en-US" sz="1600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4674366" y="1081145"/>
            <a:ext cx="3085985" cy="344998"/>
            <a:chOff x="777725" y="1231041"/>
            <a:chExt cx="3085985" cy="344998"/>
          </a:xfrm>
        </p:grpSpPr>
        <p:sp>
          <p:nvSpPr>
            <p:cNvPr id="215" name="TextBox 214"/>
            <p:cNvSpPr txBox="1"/>
            <p:nvPr/>
          </p:nvSpPr>
          <p:spPr>
            <a:xfrm>
              <a:off x="777725" y="1237485"/>
              <a:ext cx="1482428" cy="3385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</a:rPr>
                <a:t>Monthly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322981" y="1231041"/>
              <a:ext cx="1540729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Thiết lập lương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17" name="Rectangle 216"/>
          <p:cNvSpPr/>
          <p:nvPr/>
        </p:nvSpPr>
        <p:spPr>
          <a:xfrm>
            <a:off x="4613498" y="1605481"/>
            <a:ext cx="3212248" cy="32533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8" name="Picture 2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13" y="1658486"/>
            <a:ext cx="260306" cy="260306"/>
          </a:xfrm>
          <a:prstGeom prst="rect">
            <a:avLst/>
          </a:prstGeom>
        </p:spPr>
      </p:pic>
      <p:sp>
        <p:nvSpPr>
          <p:cNvPr id="219" name="TextBox 218"/>
          <p:cNvSpPr txBox="1"/>
          <p:nvPr/>
        </p:nvSpPr>
        <p:spPr>
          <a:xfrm>
            <a:off x="5007085" y="1619362"/>
            <a:ext cx="6765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Detail</a:t>
            </a:r>
            <a:endParaRPr lang="en-US" sz="1600"/>
          </a:p>
        </p:txBody>
      </p:sp>
      <p:sp>
        <p:nvSpPr>
          <p:cNvPr id="226" name="TextBox 225"/>
          <p:cNvSpPr txBox="1"/>
          <p:nvPr/>
        </p:nvSpPr>
        <p:spPr>
          <a:xfrm>
            <a:off x="4972697" y="0"/>
            <a:ext cx="28162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Trang hiển thị khi bấm detail</a:t>
            </a:r>
            <a:endParaRPr lang="en-US" sz="1600"/>
          </a:p>
        </p:txBody>
      </p:sp>
      <p:sp>
        <p:nvSpPr>
          <p:cNvPr id="251" name="TextBox 250"/>
          <p:cNvSpPr txBox="1"/>
          <p:nvPr/>
        </p:nvSpPr>
        <p:spPr>
          <a:xfrm>
            <a:off x="5321550" y="2762771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990" y="3372908"/>
            <a:ext cx="536623" cy="524358"/>
          </a:xfrm>
          <a:prstGeom prst="rect">
            <a:avLst/>
          </a:prstGeom>
        </p:spPr>
      </p:pic>
      <p:sp>
        <p:nvSpPr>
          <p:cNvPr id="253" name="TextBox 252"/>
          <p:cNvSpPr txBox="1"/>
          <p:nvPr/>
        </p:nvSpPr>
        <p:spPr>
          <a:xfrm>
            <a:off x="5304840" y="3271236"/>
            <a:ext cx="1277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5336017" y="3654164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Wage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5319359" y="3482413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62" y="4086392"/>
            <a:ext cx="536623" cy="524358"/>
          </a:xfrm>
          <a:prstGeom prst="rect">
            <a:avLst/>
          </a:prstGeom>
        </p:spPr>
      </p:pic>
      <p:sp>
        <p:nvSpPr>
          <p:cNvPr id="257" name="TextBox 256"/>
          <p:cNvSpPr txBox="1"/>
          <p:nvPr/>
        </p:nvSpPr>
        <p:spPr>
          <a:xfrm>
            <a:off x="5325412" y="3984720"/>
            <a:ext cx="1277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5356589" y="4367648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Wage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5339931" y="4195897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pic>
        <p:nvPicPr>
          <p:cNvPr id="260" name="Picture 2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71" y="4806034"/>
            <a:ext cx="536623" cy="524358"/>
          </a:xfrm>
          <a:prstGeom prst="rect">
            <a:avLst/>
          </a:prstGeom>
        </p:spPr>
      </p:pic>
      <p:sp>
        <p:nvSpPr>
          <p:cNvPr id="261" name="TextBox 260"/>
          <p:cNvSpPr txBox="1"/>
          <p:nvPr/>
        </p:nvSpPr>
        <p:spPr>
          <a:xfrm>
            <a:off x="5323221" y="4704362"/>
            <a:ext cx="1277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5354398" y="5087290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Wage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5337740" y="4915539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8289965" y="439107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8289965" y="439108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7" name="Picture 2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440" y="531237"/>
            <a:ext cx="225461" cy="284510"/>
          </a:xfrm>
          <a:prstGeom prst="rect">
            <a:avLst/>
          </a:prstGeom>
        </p:spPr>
      </p:pic>
      <p:sp>
        <p:nvSpPr>
          <p:cNvPr id="288" name="TextBox 287"/>
          <p:cNvSpPr txBox="1"/>
          <p:nvPr/>
        </p:nvSpPr>
        <p:spPr>
          <a:xfrm>
            <a:off x="9449348" y="489532"/>
            <a:ext cx="14906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Wage</a:t>
            </a: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289" name="Picture 2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146" y="1046949"/>
            <a:ext cx="536623" cy="524358"/>
          </a:xfrm>
          <a:prstGeom prst="rect">
            <a:avLst/>
          </a:prstGeom>
        </p:spPr>
      </p:pic>
      <p:sp>
        <p:nvSpPr>
          <p:cNvPr id="290" name="TextBox 289"/>
          <p:cNvSpPr txBox="1"/>
          <p:nvPr/>
        </p:nvSpPr>
        <p:spPr>
          <a:xfrm>
            <a:off x="9058622" y="1008401"/>
            <a:ext cx="15152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Full </a:t>
            </a:r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9058622" y="1249920"/>
            <a:ext cx="15152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8289965" y="1633057"/>
            <a:ext cx="3212248" cy="32533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6" name="Picture 2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981" y="1685583"/>
            <a:ext cx="260306" cy="260306"/>
          </a:xfrm>
          <a:prstGeom prst="rect">
            <a:avLst/>
          </a:prstGeom>
        </p:spPr>
      </p:pic>
      <p:sp>
        <p:nvSpPr>
          <p:cNvPr id="297" name="TextBox 296"/>
          <p:cNvSpPr txBox="1"/>
          <p:nvPr/>
        </p:nvSpPr>
        <p:spPr>
          <a:xfrm>
            <a:off x="8710056" y="1650017"/>
            <a:ext cx="6765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Detail</a:t>
            </a:r>
            <a:endParaRPr lang="en-US" sz="1600"/>
          </a:p>
        </p:txBody>
      </p:sp>
      <p:sp>
        <p:nvSpPr>
          <p:cNvPr id="306" name="TextBox 305"/>
          <p:cNvSpPr txBox="1"/>
          <p:nvPr/>
        </p:nvSpPr>
        <p:spPr>
          <a:xfrm>
            <a:off x="8408152" y="68674"/>
            <a:ext cx="28162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Chi tiết nhân viên</a:t>
            </a:r>
            <a:endParaRPr lang="en-US" sz="1600"/>
          </a:p>
        </p:txBody>
      </p:sp>
      <p:pic>
        <p:nvPicPr>
          <p:cNvPr id="307" name="Picture 3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1633" y="500252"/>
            <a:ext cx="336309" cy="358519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8408152" y="2184036"/>
            <a:ext cx="3080533" cy="12780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8483801" y="2893631"/>
            <a:ext cx="166914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Lương theo tháng</a:t>
            </a:r>
            <a:endParaRPr lang="en-US" sz="1600"/>
          </a:p>
        </p:txBody>
      </p:sp>
      <p:sp>
        <p:nvSpPr>
          <p:cNvPr id="116" name="TextBox 115"/>
          <p:cNvSpPr txBox="1"/>
          <p:nvPr/>
        </p:nvSpPr>
        <p:spPr>
          <a:xfrm>
            <a:off x="11021461" y="2882559"/>
            <a:ext cx="3891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smtClean="0"/>
              <a:t>$</a:t>
            </a:r>
            <a:endParaRPr lang="en-US" b="1"/>
          </a:p>
        </p:txBody>
      </p:sp>
      <p:sp>
        <p:nvSpPr>
          <p:cNvPr id="117" name="TextBox 116"/>
          <p:cNvSpPr txBox="1"/>
          <p:nvPr/>
        </p:nvSpPr>
        <p:spPr>
          <a:xfrm>
            <a:off x="8486803" y="2417686"/>
            <a:ext cx="229854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Số buổi làm</a:t>
            </a:r>
            <a:endParaRPr lang="en-US" sz="1600"/>
          </a:p>
        </p:txBody>
      </p:sp>
      <p:sp>
        <p:nvSpPr>
          <p:cNvPr id="118" name="Rectangle 117"/>
          <p:cNvSpPr/>
          <p:nvPr/>
        </p:nvSpPr>
        <p:spPr>
          <a:xfrm>
            <a:off x="8417367" y="3641466"/>
            <a:ext cx="3080533" cy="158455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8457416" y="3701416"/>
            <a:ext cx="187565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Tiền thưởng</a:t>
            </a:r>
            <a:endParaRPr lang="en-US" sz="1600"/>
          </a:p>
        </p:txBody>
      </p:sp>
      <p:sp>
        <p:nvSpPr>
          <p:cNvPr id="120" name="TextBox 119"/>
          <p:cNvSpPr txBox="1"/>
          <p:nvPr/>
        </p:nvSpPr>
        <p:spPr>
          <a:xfrm>
            <a:off x="8457416" y="4072640"/>
            <a:ext cx="18401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Tiền phạt</a:t>
            </a:r>
            <a:endParaRPr lang="en-US" sz="1600"/>
          </a:p>
        </p:txBody>
      </p:sp>
      <p:sp>
        <p:nvSpPr>
          <p:cNvPr id="121" name="TextBox 120"/>
          <p:cNvSpPr txBox="1"/>
          <p:nvPr/>
        </p:nvSpPr>
        <p:spPr>
          <a:xfrm>
            <a:off x="8457415" y="4461455"/>
            <a:ext cx="184012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Lương thực trả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05506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6346" y="282942"/>
            <a:ext cx="3239984" cy="5904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6346" y="282943"/>
            <a:ext cx="3239984" cy="46914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21" y="375072"/>
            <a:ext cx="225461" cy="284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5729" y="333367"/>
            <a:ext cx="14906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Wage</a:t>
            </a:r>
            <a:endParaRPr lang="en-US" sz="2000" b="1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56662" y="957537"/>
            <a:ext cx="3080405" cy="344879"/>
            <a:chOff x="777725" y="1237485"/>
            <a:chExt cx="3080405" cy="344879"/>
          </a:xfrm>
        </p:grpSpPr>
        <p:sp>
          <p:nvSpPr>
            <p:cNvPr id="7" name="TextBox 6"/>
            <p:cNvSpPr txBox="1"/>
            <p:nvPr/>
          </p:nvSpPr>
          <p:spPr>
            <a:xfrm>
              <a:off x="777725" y="1237485"/>
              <a:ext cx="1482428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65000"/>
                    </a:schemeClr>
                  </a:solidFill>
                </a:rPr>
                <a:t>Monthly</a:t>
              </a:r>
              <a:endParaRPr lang="en-US" sz="16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17401" y="1243810"/>
              <a:ext cx="1540729" cy="33855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solidFill>
                    <a:schemeClr val="bg1"/>
                  </a:solidFill>
                </a:rPr>
                <a:t>Thiết lập lương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776346" y="5720606"/>
            <a:ext cx="1064486" cy="436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80098" y="5728241"/>
            <a:ext cx="1064486" cy="436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83850" y="5728241"/>
            <a:ext cx="1026672" cy="436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01268" y="5746113"/>
            <a:ext cx="1112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Set thưởng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30379" y="5769746"/>
            <a:ext cx="11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Set phạt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5185" y="5777381"/>
            <a:ext cx="1063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Set lương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56662" y="1544564"/>
            <a:ext cx="3036558" cy="2411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B05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99" y="1523880"/>
            <a:ext cx="238021" cy="23802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51625" y="1501543"/>
            <a:ext cx="24420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65000"/>
                  </a:schemeClr>
                </a:solidFill>
              </a:rPr>
              <a:t>Tìm kiếm theo chức vụ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82567" y="2105044"/>
            <a:ext cx="1010653" cy="274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82566" y="2691552"/>
            <a:ext cx="1010653" cy="2748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91088" y="2074931"/>
            <a:ext cx="11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Set ở đây</a:t>
            </a:r>
            <a:endParaRPr lang="en-US" sz="1600"/>
          </a:p>
        </p:txBody>
      </p:sp>
      <p:sp>
        <p:nvSpPr>
          <p:cNvPr id="21" name="Rectangle 20"/>
          <p:cNvSpPr/>
          <p:nvPr/>
        </p:nvSpPr>
        <p:spPr>
          <a:xfrm>
            <a:off x="4937150" y="1278144"/>
            <a:ext cx="3203131" cy="1880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19778" y="1855959"/>
            <a:ext cx="2237874" cy="380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546056" y="1561171"/>
            <a:ext cx="11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5346002" y="1484346"/>
            <a:ext cx="223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Set lương theo </a:t>
            </a:r>
            <a:r>
              <a:rPr lang="en-US" sz="1600" smtClean="0"/>
              <a:t>giờ </a:t>
            </a:r>
            <a:endParaRPr lang="en-US" sz="160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917855" y="2023514"/>
            <a:ext cx="896185" cy="21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93" y="2023514"/>
            <a:ext cx="536623" cy="52435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16843" y="1921842"/>
            <a:ext cx="1277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48020" y="2304770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Wage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31362" y="2133019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02" y="2743156"/>
            <a:ext cx="536623" cy="52435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514652" y="2641484"/>
            <a:ext cx="12772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US" sz="16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45829" y="3024412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Wage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9171" y="2852661"/>
            <a:ext cx="7925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Position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35214" y="2666781"/>
            <a:ext cx="1159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Set ở đây</a:t>
            </a:r>
            <a:endParaRPr lang="en-US" sz="1600"/>
          </a:p>
        </p:txBody>
      </p:sp>
      <p:sp>
        <p:nvSpPr>
          <p:cNvPr id="39" name="TextBox 38"/>
          <p:cNvSpPr txBox="1"/>
          <p:nvPr/>
        </p:nvSpPr>
        <p:spPr>
          <a:xfrm>
            <a:off x="5472442" y="4130359"/>
            <a:ext cx="2154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Chỉ áp dụng cho những người cùng chức vụ</a:t>
            </a:r>
            <a:endParaRPr lang="en-US" sz="160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6570093" y="3024412"/>
            <a:ext cx="30060" cy="93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26020" y="1278144"/>
            <a:ext cx="2154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Nhập số tiền làm trong 1 </a:t>
            </a:r>
            <a:r>
              <a:rPr lang="en-US" sz="1600" smtClean="0"/>
              <a:t>giờ</a:t>
            </a:r>
            <a:endParaRPr lang="en-US" sz="160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708394" y="1523880"/>
            <a:ext cx="992043" cy="55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5077929" y="2539723"/>
            <a:ext cx="2989801" cy="426720"/>
            <a:chOff x="5077929" y="2539723"/>
            <a:chExt cx="2989801" cy="426720"/>
          </a:xfrm>
        </p:grpSpPr>
        <p:sp>
          <p:nvSpPr>
            <p:cNvPr id="34" name="Rectangle 33"/>
            <p:cNvSpPr/>
            <p:nvPr/>
          </p:nvSpPr>
          <p:spPr>
            <a:xfrm>
              <a:off x="5077929" y="2547872"/>
              <a:ext cx="936254" cy="41857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132029" y="2539723"/>
              <a:ext cx="948286" cy="41857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72205" y="2579731"/>
              <a:ext cx="1119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Apply all</a:t>
              </a:r>
              <a:endParaRPr lang="en-US" sz="16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02537" y="2595017"/>
              <a:ext cx="6870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Apply</a:t>
              </a:r>
              <a:endParaRPr lang="en-US" sz="16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186934" y="2542642"/>
              <a:ext cx="880796" cy="41857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47590" y="2579731"/>
              <a:ext cx="763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Cancel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75909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733</Words>
  <Application>Microsoft Office PowerPoint</Application>
  <PresentationFormat>Widescreen</PresentationFormat>
  <Paragraphs>346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Hạnh Lê</dc:creator>
  <cp:lastModifiedBy>OS</cp:lastModifiedBy>
  <cp:revision>180</cp:revision>
  <dcterms:created xsi:type="dcterms:W3CDTF">2020-02-14T05:40:07Z</dcterms:created>
  <dcterms:modified xsi:type="dcterms:W3CDTF">2020-04-05T15:21:20Z</dcterms:modified>
</cp:coreProperties>
</file>