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71" autoAdjust="0"/>
    <p:restoredTop sz="94643" autoAdjust="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CE35-0CFA-446A-B52A-D4CFE52E6B55}" type="datetimeFigureOut">
              <a:rPr lang="ko-KR" altLang="en-US" smtClean="0"/>
              <a:pPr/>
              <a:t>2010-10-12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72626-E5BD-4973-A81E-BEE50F4EA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626-E5BD-4973-A81E-BEE50F4EA17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9C0AC4-D344-4AF7-869F-E7EAB075C613}" type="datetime1">
              <a:rPr lang="ko-KR" altLang="en-US" smtClean="0"/>
              <a:pPr/>
              <a:t>2010-10-12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2F4761D-5D8B-4535-A7CD-F8AD794062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89B5-ADF9-4FD4-9513-13711E02E043}" type="datetime1">
              <a:rPr lang="ko-KR" altLang="en-US" smtClean="0"/>
              <a:pPr/>
              <a:t>2010-10-12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61D-5D8B-4535-A7CD-F8AD794062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E9BB-1319-498A-B4EF-819E6B9A4550}" type="datetime1">
              <a:rPr lang="ko-KR" altLang="en-US" smtClean="0"/>
              <a:pPr/>
              <a:t>2010-10-12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61D-5D8B-4535-A7CD-F8AD794062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F41A-5F21-45D1-9598-E175C1A819D2}" type="datetime1">
              <a:rPr lang="ko-KR" altLang="en-US" smtClean="0"/>
              <a:pPr/>
              <a:t>2010-10-12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61D-5D8B-4535-A7CD-F8AD794062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25B-D5BD-4F01-912D-6B1C4EC03861}" type="datetime1">
              <a:rPr lang="ko-KR" altLang="en-US" smtClean="0"/>
              <a:pPr/>
              <a:t>2010-10-12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61D-5D8B-4535-A7CD-F8AD794062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32F8-73D5-4B12-BF3C-2E239FC14864}" type="datetime1">
              <a:rPr lang="ko-KR" altLang="en-US" smtClean="0"/>
              <a:pPr/>
              <a:t>2010-10-12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61D-5D8B-4535-A7CD-F8AD794062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AD02C5-2790-409D-83B3-F8C4F1D68C98}" type="datetime1">
              <a:rPr lang="ko-KR" altLang="en-US" smtClean="0"/>
              <a:pPr/>
              <a:t>2010-10-12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F4761D-5D8B-4535-A7CD-F8AD794062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99655D0-EB47-4FC8-9B11-2C5BD77BF8BE}" type="datetime1">
              <a:rPr lang="ko-KR" altLang="en-US" smtClean="0"/>
              <a:pPr/>
              <a:t>2010-10-12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2F4761D-5D8B-4535-A7CD-F8AD794062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BAAB-768D-4161-8837-6F36688FF92D}" type="datetime1">
              <a:rPr lang="ko-KR" altLang="en-US" smtClean="0"/>
              <a:pPr/>
              <a:t>2010-10-12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61D-5D8B-4535-A7CD-F8AD794062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542F-0AB1-428C-899F-EC2BD2A644F6}" type="datetime1">
              <a:rPr lang="ko-KR" altLang="en-US" smtClean="0"/>
              <a:pPr/>
              <a:t>2010-10-12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61D-5D8B-4535-A7CD-F8AD794062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95CB-2EBB-4670-AA52-E9ACF978D706}" type="datetime1">
              <a:rPr lang="ko-KR" altLang="en-US" smtClean="0"/>
              <a:pPr/>
              <a:t>2010-10-12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61D-5D8B-4535-A7CD-F8AD794062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CBDE2E9-9F32-4D26-BD56-F45A573684C7}" type="datetime1">
              <a:rPr lang="ko-KR" altLang="en-US" smtClean="0"/>
              <a:pPr/>
              <a:t>2010-10-12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2F4761D-5D8B-4535-A7CD-F8AD794062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xpulse.tistory.com/139" TargetMode="External"/><Relationship Id="rId2" Type="http://schemas.openxmlformats.org/officeDocument/2006/relationships/hyperlink" Target="http://kr.blog.yahoo.com/kkhpys/104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daum.net/sq599/127219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85860"/>
            <a:ext cx="9144000" cy="1863080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 smtClean="0">
                <a:latin typeface="휴먼엑스포" pitchFamily="18" charset="-127"/>
                <a:ea typeface="휴먼엑스포" pitchFamily="18" charset="-127"/>
              </a:rPr>
              <a:t>P I D   </a:t>
            </a:r>
            <a:r>
              <a:rPr lang="ko-KR" altLang="en-US" sz="8000" dirty="0" smtClean="0">
                <a:ea typeface="휴먼엑스포" pitchFamily="18" charset="-127"/>
              </a:rPr>
              <a:t>제어   </a:t>
            </a:r>
            <a:endParaRPr lang="ko-KR" altLang="en-US" sz="8000" dirty="0">
              <a:ea typeface="휴먼엑스포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4348" y="4500570"/>
            <a:ext cx="7772400" cy="1414466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 smtClean="0">
                <a:latin typeface="휴먼엑스포" pitchFamily="18" charset="-127"/>
              </a:rPr>
              <a:t>정보제어공학과</a:t>
            </a:r>
            <a:endParaRPr lang="en-US" altLang="ko-KR" sz="2800" dirty="0" smtClean="0">
              <a:latin typeface="휴먼엑스포" pitchFamily="18" charset="-127"/>
            </a:endParaRPr>
          </a:p>
          <a:p>
            <a:pPr algn="r"/>
            <a:r>
              <a:rPr lang="en-US" altLang="ko-KR" sz="2400" dirty="0" smtClean="0">
                <a:latin typeface="휴먼엑스포" pitchFamily="18" charset="-127"/>
              </a:rPr>
              <a:t>2003030478</a:t>
            </a:r>
          </a:p>
          <a:p>
            <a:pPr algn="r"/>
            <a:r>
              <a:rPr lang="ko-KR" altLang="en-US" sz="2800" dirty="0" smtClean="0">
                <a:latin typeface="휴먼엑스포" pitchFamily="18" charset="-127"/>
              </a:rPr>
              <a:t>박민욱</a:t>
            </a:r>
            <a:endParaRPr lang="en-US" altLang="ko-KR" sz="2800" dirty="0" smtClean="0">
              <a:latin typeface="휴먼엑스포" pitchFamily="18" charset="-127"/>
            </a:endParaRPr>
          </a:p>
          <a:p>
            <a:pPr algn="r"/>
            <a:r>
              <a:rPr lang="en-US" altLang="ko-KR" sz="2400" dirty="0" smtClean="0">
                <a:latin typeface="휴먼엑스포" pitchFamily="18" charset="-127"/>
              </a:rPr>
              <a:t>mindsaga@naver.com</a:t>
            </a:r>
          </a:p>
          <a:p>
            <a:pPr algn="r"/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99537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sz="3200" b="1" dirty="0" smtClean="0"/>
              <a:t>PID </a:t>
            </a:r>
            <a:r>
              <a:rPr lang="ko-KR" altLang="en-US" sz="3200" b="1" dirty="0" smtClean="0"/>
              <a:t>제어기의 특성 그래프</a:t>
            </a:r>
            <a:endParaRPr lang="ko-KR" altLang="en-US" sz="3200" b="1" dirty="0"/>
          </a:p>
        </p:txBody>
      </p:sp>
      <p:pic>
        <p:nvPicPr>
          <p:cNvPr id="4" name="내용 개체 틀 3" descr="pid04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88" y="1785926"/>
            <a:ext cx="3486150" cy="3057525"/>
          </a:xfrm>
        </p:spPr>
      </p:pic>
      <p:sp>
        <p:nvSpPr>
          <p:cNvPr id="5" name="TextBox 4"/>
          <p:cNvSpPr txBox="1"/>
          <p:nvPr/>
        </p:nvSpPr>
        <p:spPr>
          <a:xfrm>
            <a:off x="642910" y="5143512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 </a:t>
            </a:r>
            <a:r>
              <a:rPr lang="ko-KR" altLang="en-US" dirty="0" smtClean="0"/>
              <a:t>제어는 오차의 변화의 반대방향으로 제어가 이루어지게 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즉 오차의 값을 미분한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빨간 선의 기울기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반대방향으로 조작량을 변화시킨다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그렇기 때문에 빨간 선과 파란 선을 비교하면 서로 반대의 모양으로 급격하게 조작 이 변하는 것을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제어기의 </a:t>
            </a:r>
            <a:r>
              <a:rPr lang="ko-KR" altLang="en-US" sz="3600" b="1" dirty="0" smtClean="0"/>
              <a:t>특성과 각 요소</a:t>
            </a:r>
            <a:endParaRPr lang="ko-KR" altLang="en-US" sz="3600" b="1" dirty="0"/>
          </a:p>
        </p:txBody>
      </p:sp>
      <p:pic>
        <p:nvPicPr>
          <p:cNvPr id="4" name="내용 개체 틀 3" descr="pid05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942" y="2285992"/>
            <a:ext cx="3643306" cy="2857520"/>
          </a:xfrm>
        </p:spPr>
      </p:pic>
      <p:sp>
        <p:nvSpPr>
          <p:cNvPr id="5" name="TextBox 4"/>
          <p:cNvSpPr txBox="1"/>
          <p:nvPr/>
        </p:nvSpPr>
        <p:spPr>
          <a:xfrm>
            <a:off x="285720" y="1857364"/>
            <a:ext cx="77867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ko-KR" dirty="0" smtClean="0"/>
              <a:t>Overshoot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목표 값에 비해서 최고로 오차가 커지는 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       부분이 얼마인가를 보는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값이 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너무 커지면 시스템에 무리를 줄 수도 있다</a:t>
            </a:r>
            <a:r>
              <a:rPr lang="en-US" altLang="ko-KR" dirty="0" smtClean="0"/>
              <a:t>. </a:t>
            </a:r>
          </a:p>
          <a:p>
            <a:pPr marL="342900" indent="-342900"/>
            <a:endParaRPr lang="en-US" altLang="ko-KR" dirty="0"/>
          </a:p>
          <a:p>
            <a:pPr marL="342900" indent="-342900">
              <a:buAutoNum type="alphaUcPeriod" startAt="2"/>
            </a:pPr>
            <a:r>
              <a:rPr lang="ko-KR" altLang="en-US" dirty="0" smtClean="0"/>
              <a:t>정착시간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제어는 어차피 완전히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수렴 할 수는 </a:t>
            </a:r>
            <a:endParaRPr lang="en-US" altLang="ko-KR" dirty="0"/>
          </a:p>
          <a:p>
            <a:pPr marL="342900" indent="-342900"/>
            <a:r>
              <a:rPr lang="en-US" altLang="ko-KR" dirty="0" smtClean="0"/>
              <a:t>     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목표 값의 </a:t>
            </a:r>
            <a:r>
              <a:rPr lang="en-US" altLang="ko-KR" dirty="0" smtClean="0"/>
              <a:t>±2%</a:t>
            </a:r>
            <a:r>
              <a:rPr lang="ko-KR" altLang="en-US" dirty="0" smtClean="0"/>
              <a:t>에 들어가면 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제어가 완료된 것으로 본다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그 시간이 짧을 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수록 좋은 제어기이다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C.   </a:t>
            </a:r>
            <a:r>
              <a:rPr lang="ko-KR" altLang="en-US" dirty="0" smtClean="0"/>
              <a:t>정상상태 오차 </a:t>
            </a:r>
            <a:br>
              <a:rPr lang="ko-KR" altLang="en-US" dirty="0" smtClean="0"/>
            </a:br>
            <a:r>
              <a:rPr lang="ko-KR" altLang="en-US" dirty="0" smtClean="0"/>
              <a:t>제어 량이 목표량의 일정범위에 도달하였으나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</a:t>
            </a:r>
            <a:r>
              <a:rPr lang="ko-KR" altLang="en-US" dirty="0" smtClean="0"/>
              <a:t>없어지지 않고 남아있는 오차이다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3600" b="1" dirty="0" smtClean="0"/>
              <a:t>PID </a:t>
            </a:r>
            <a:r>
              <a:rPr lang="ko-KR" altLang="en-US" sz="3600" b="1" dirty="0" smtClean="0"/>
              <a:t>제어기 정리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32511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 </a:t>
            </a:r>
            <a:r>
              <a:rPr lang="ko-KR" altLang="en-US" dirty="0" smtClean="0"/>
              <a:t>제어는 </a:t>
            </a:r>
            <a:r>
              <a:rPr lang="en-US" altLang="ko-KR" dirty="0" smtClean="0"/>
              <a:t>PID </a:t>
            </a:r>
            <a:r>
              <a:rPr lang="ko-KR" altLang="en-US" dirty="0" smtClean="0"/>
              <a:t>제어기에서 반드시 사용하는 가장 기본적인 제어이며 구현하기 쉽다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 제어만으로는 </a:t>
            </a:r>
            <a:r>
              <a:rPr lang="en-US" altLang="ko-KR" dirty="0" smtClean="0"/>
              <a:t>I </a:t>
            </a:r>
            <a:r>
              <a:rPr lang="ko-KR" altLang="en-US" dirty="0" smtClean="0"/>
              <a:t>제어가 플랜트에 없을 경우에 정상상태 오차가 발생한다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I </a:t>
            </a:r>
            <a:r>
              <a:rPr lang="ko-KR" altLang="en-US" dirty="0" smtClean="0"/>
              <a:t>제어는 정상상태 오차를 없애기 위해 사용된다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계수조정이 잘못되면 시스템이 불안정해지고 반응속도가 느려진다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en-US" altLang="ko-KR" dirty="0" smtClean="0"/>
              <a:t> D </a:t>
            </a:r>
            <a:r>
              <a:rPr lang="ko-KR" altLang="en-US" dirty="0" smtClean="0"/>
              <a:t>제어는 잘 활용하면 안정성과 응답속도를 빠르게 하는데 시스템에 잡음성분이 있을 경우 제어입력에 나쁜 영향을 미치는 단점이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D </a:t>
            </a:r>
            <a:r>
              <a:rPr lang="ko-KR" altLang="en-US" dirty="0" smtClean="0"/>
              <a:t>제어는 편차의 미분을 바탕으로 수행되기 때문에 매우 민감한 제어이다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외부의 신호나 잡음에 의해서 영향을 받을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시스템이 쉽게 불안정하게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D </a:t>
            </a:r>
            <a:r>
              <a:rPr lang="ko-KR" altLang="en-US" dirty="0" smtClean="0"/>
              <a:t>제어는 유량이나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온도와 같은 프로세서 제어에 필요하지는 않다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자료 출처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제어시스템공학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청 문 각</a:t>
            </a:r>
            <a:endParaRPr lang="en-US" altLang="ko-KR" dirty="0" smtClean="0"/>
          </a:p>
          <a:p>
            <a:r>
              <a:rPr lang="ko-KR" altLang="en-US" dirty="0" smtClean="0"/>
              <a:t>제어시스템공학 </a:t>
            </a:r>
            <a:r>
              <a:rPr lang="en-US" altLang="ko-KR" dirty="0" smtClean="0"/>
              <a:t>-  </a:t>
            </a:r>
            <a:r>
              <a:rPr lang="ko-KR" altLang="en-US" dirty="0" err="1" smtClean="0"/>
              <a:t>생능</a:t>
            </a:r>
            <a:r>
              <a:rPr lang="ko-KR" altLang="en-US" dirty="0" smtClean="0"/>
              <a:t> 출판사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http://kr.blog.yahoo.com/kkhpys/1045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http://maxpulse.tistory.com/139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http://blog.daum.net/sq599/12721901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3116"/>
            <a:ext cx="8229600" cy="3000396"/>
          </a:xfrm>
        </p:spPr>
        <p:txBody>
          <a:bodyPr>
            <a:normAutofit fontScale="90000"/>
          </a:bodyPr>
          <a:lstStyle/>
          <a:p>
            <a:r>
              <a:rPr lang="ko-KR" altLang="en-US" sz="6700" dirty="0" smtClean="0"/>
              <a:t>  </a:t>
            </a:r>
            <a:r>
              <a:rPr lang="en-US" altLang="ko-KR" sz="6700" dirty="0" smtClean="0"/>
              <a:t/>
            </a:r>
            <a:br>
              <a:rPr lang="en-US" altLang="ko-KR" sz="6700" dirty="0" smtClean="0"/>
            </a:br>
            <a:r>
              <a:rPr lang="en-US" altLang="ko-KR" sz="6700" dirty="0" smtClean="0"/>
              <a:t> </a:t>
            </a:r>
            <a:r>
              <a:rPr lang="en-US" altLang="ko-KR" sz="6700" dirty="0" smtClean="0"/>
              <a:t> </a:t>
            </a:r>
            <a:r>
              <a:rPr lang="ko-KR" altLang="en-US" sz="6700" dirty="0" smtClean="0">
                <a:ea typeface="휴먼매직체" pitchFamily="18" charset="-127"/>
              </a:rPr>
              <a:t>목 </a:t>
            </a:r>
            <a:r>
              <a:rPr lang="ko-KR" altLang="en-US" sz="6700" dirty="0" smtClean="0">
                <a:ea typeface="휴먼매직체" pitchFamily="18" charset="-127"/>
              </a:rPr>
              <a:t>차</a:t>
            </a:r>
            <a:r>
              <a:rPr lang="en-US" altLang="ko-KR" sz="5400" dirty="0" smtClean="0">
                <a:ea typeface="휴먼매직체" pitchFamily="18" charset="-127"/>
              </a:rPr>
              <a:t/>
            </a:r>
            <a:br>
              <a:rPr lang="en-US" altLang="ko-KR" sz="5400" dirty="0" smtClean="0">
                <a:ea typeface="휴먼매직체" pitchFamily="18" charset="-127"/>
              </a:rPr>
            </a:br>
            <a:r>
              <a:rPr lang="en-US" altLang="ko-KR" sz="3600" dirty="0" smtClean="0"/>
              <a:t>1</a:t>
            </a:r>
            <a:r>
              <a:rPr lang="en-US" altLang="ko-KR" sz="3600" dirty="0" smtClean="0"/>
              <a:t>. PID </a:t>
            </a:r>
            <a:r>
              <a:rPr lang="ko-KR" altLang="en-US" sz="3600" dirty="0" smtClean="0"/>
              <a:t>제어란</a:t>
            </a:r>
            <a:r>
              <a:rPr lang="en-US" altLang="ko-KR" sz="3600" dirty="0" smtClean="0"/>
              <a:t>?</a:t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2. P, PI, PID </a:t>
            </a:r>
            <a:r>
              <a:rPr lang="ko-KR" altLang="en-US" sz="3600" dirty="0" smtClean="0"/>
              <a:t>제어기의 특성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3. </a:t>
            </a:r>
            <a:r>
              <a:rPr lang="ko-KR" altLang="en-US" sz="3600" dirty="0" smtClean="0"/>
              <a:t>제어기의 </a:t>
            </a:r>
            <a:r>
              <a:rPr lang="ko-KR" altLang="en-US" sz="3600" dirty="0" smtClean="0"/>
              <a:t>특성과 각 요소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4. PID </a:t>
            </a:r>
            <a:r>
              <a:rPr lang="ko-KR" altLang="en-US" sz="3600" dirty="0" smtClean="0"/>
              <a:t>제어기의 정리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5. </a:t>
            </a:r>
            <a:r>
              <a:rPr lang="ko-KR" altLang="en-US" sz="3600" dirty="0" smtClean="0"/>
              <a:t>자료 출처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b="1" dirty="0" smtClean="0"/>
              <a:t>PID </a:t>
            </a:r>
            <a:r>
              <a:rPr lang="ko-KR" altLang="en-US" b="1" dirty="0" smtClean="0"/>
              <a:t>제어란</a:t>
            </a:r>
            <a:r>
              <a:rPr lang="en-US" altLang="ko-KR" b="1" dirty="0" smtClean="0"/>
              <a:t>?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8861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sz="2300" dirty="0" smtClean="0"/>
              <a:t>제어 변수와 기준 입력 사이의 오차에 근거하여 계통의 출력이 기준 전압을 유지하도록 하는 피드백 제어 의 일종</a:t>
            </a:r>
            <a:r>
              <a:rPr lang="en-US" altLang="ko-KR" sz="2300" dirty="0" smtClean="0"/>
              <a:t>.</a:t>
            </a:r>
          </a:p>
          <a:p>
            <a:r>
              <a:rPr lang="ko-KR" altLang="en-US" sz="2300" dirty="0" smtClean="0"/>
              <a:t> 실제 산업현장에서 쓰이는 자동제어 방식 가운데서 가장 흔히 이용되는 제어 방식</a:t>
            </a:r>
            <a:r>
              <a:rPr lang="en-US" altLang="ko-KR" sz="2300" dirty="0" smtClean="0"/>
              <a:t>.</a:t>
            </a:r>
          </a:p>
          <a:p>
            <a:r>
              <a:rPr lang="en-US" altLang="ko-KR" sz="2300" dirty="0" smtClean="0"/>
              <a:t> P(</a:t>
            </a:r>
            <a:r>
              <a:rPr lang="en-US" sz="2300" dirty="0" smtClean="0"/>
              <a:t>Proportional) </a:t>
            </a:r>
            <a:r>
              <a:rPr lang="ko-KR" altLang="en-US" sz="2300" dirty="0" smtClean="0"/>
              <a:t>은 비례 제어</a:t>
            </a:r>
            <a:r>
              <a:rPr lang="en-US" altLang="ko-KR" sz="2300" dirty="0" smtClean="0"/>
              <a:t>, </a:t>
            </a:r>
            <a:r>
              <a:rPr lang="en-US" sz="2300" dirty="0" smtClean="0"/>
              <a:t>I (Integral) </a:t>
            </a:r>
            <a:r>
              <a:rPr lang="ko-KR" altLang="en-US" sz="2300" dirty="0" smtClean="0"/>
              <a:t>은 적분 제어</a:t>
            </a:r>
            <a:r>
              <a:rPr lang="en-US" altLang="ko-KR" sz="2300" dirty="0" smtClean="0"/>
              <a:t>, D(Differential) </a:t>
            </a:r>
            <a:r>
              <a:rPr lang="ko-KR" altLang="en-US" sz="2300" dirty="0" smtClean="0"/>
              <a:t>은 미분 </a:t>
            </a:r>
            <a:r>
              <a:rPr lang="ko-KR" altLang="en-US" sz="2300" dirty="0" smtClean="0"/>
              <a:t>제어들을 </a:t>
            </a:r>
            <a:r>
              <a:rPr lang="ko-KR" altLang="en-US" sz="2300" dirty="0" smtClean="0"/>
              <a:t>조합한것</a:t>
            </a:r>
            <a:r>
              <a:rPr lang="en-US" altLang="ko-KR" sz="2300" dirty="0" smtClean="0"/>
              <a:t>.</a:t>
            </a:r>
            <a:r>
              <a:rPr lang="ko-KR" altLang="en-US" sz="2300" dirty="0" smtClean="0"/>
              <a:t> </a:t>
            </a:r>
            <a:endParaRPr lang="en-US" altLang="ko-KR" sz="2300" dirty="0" smtClean="0"/>
          </a:p>
          <a:p>
            <a:r>
              <a:rPr lang="en-US" altLang="ko-KR" sz="2300" dirty="0" smtClean="0"/>
              <a:t> P </a:t>
            </a:r>
            <a:r>
              <a:rPr lang="ko-KR" altLang="en-US" sz="2300" dirty="0" smtClean="0"/>
              <a:t>제어에 의해서 어떠한 헌팅도 없이 부드러운 운전을 달성할 수 있으며</a:t>
            </a:r>
            <a:r>
              <a:rPr lang="en-US" altLang="ko-KR" sz="2300" dirty="0" smtClean="0"/>
              <a:t>, I </a:t>
            </a:r>
            <a:r>
              <a:rPr lang="ko-KR" altLang="en-US" sz="2300" dirty="0" smtClean="0"/>
              <a:t>제어에 의해서 정상상태 오차를 보정할 수 있고</a:t>
            </a:r>
            <a:r>
              <a:rPr lang="en-US" altLang="ko-KR" sz="2300" dirty="0" smtClean="0"/>
              <a:t>, D </a:t>
            </a:r>
            <a:r>
              <a:rPr lang="ko-KR" altLang="en-US" sz="2300" dirty="0" smtClean="0"/>
              <a:t>제어에 의해서 피드백 값에 영향을 미치는 외란 에 대한 빠른 응답을 가지도록 할 수 있다</a:t>
            </a:r>
            <a:r>
              <a:rPr lang="en-US" altLang="ko-KR" sz="2300" dirty="0" smtClean="0"/>
              <a:t>.</a:t>
            </a:r>
          </a:p>
          <a:p>
            <a:r>
              <a:rPr lang="en-US" altLang="ko-KR" sz="2300" dirty="0" smtClean="0"/>
              <a:t> </a:t>
            </a:r>
            <a:r>
              <a:rPr lang="ko-KR" altLang="en-US" sz="2300" dirty="0" smtClean="0"/>
              <a:t>제어하고자 하는 대상의 출력 값을 측정하여 이를 원하고자 하는 참조 값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혹은 설정 값과 비교하여 오차</a:t>
            </a:r>
            <a:r>
              <a:rPr lang="en-US" altLang="ko-KR" sz="2300" dirty="0" smtClean="0"/>
              <a:t>(error)</a:t>
            </a:r>
            <a:r>
              <a:rPr lang="ko-KR" altLang="en-US" sz="2300" dirty="0" smtClean="0"/>
              <a:t>를 계산하고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이 오차값을 이용하여 제어에 필요한 제어 값을 계산하는 구조로 되어 있다</a:t>
            </a:r>
            <a:r>
              <a:rPr lang="en-US" altLang="ko-KR" sz="23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800px-Pid-feedback-nct-int-correc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224" y="2143116"/>
            <a:ext cx="7286676" cy="3351871"/>
          </a:xfrm>
        </p:spPr>
      </p:pic>
      <p:pic>
        <p:nvPicPr>
          <p:cNvPr id="5" name="그림 4" descr="dd98d2fddf42f7a4878c42cccb9dcc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5572140"/>
            <a:ext cx="5286412" cy="748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5918" y="1214422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800" b="1" dirty="0" smtClean="0"/>
              <a:t>PID </a:t>
            </a:r>
            <a:r>
              <a:rPr lang="ko-KR" altLang="en-US" sz="2800" b="1" dirty="0" smtClean="0"/>
              <a:t>제어기의 블록 다이어그램 </a:t>
            </a:r>
            <a:endParaRPr lang="ko-KR" altLang="en-US" sz="2800" b="1" dirty="0">
              <a:latin typeface="바탕" pitchFamily="18" charset="-127"/>
              <a:ea typeface="바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smtClean="0"/>
              <a:t>PID </a:t>
            </a:r>
            <a:r>
              <a:rPr lang="ko-KR" altLang="en-US" b="1" dirty="0" smtClean="0"/>
              <a:t>제어기의 특성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On/off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단순한 </a:t>
            </a:r>
            <a:r>
              <a:rPr lang="en-US" altLang="ko-KR" dirty="0" smtClean="0"/>
              <a:t>On/Off </a:t>
            </a:r>
            <a:r>
              <a:rPr lang="ko-KR" altLang="en-US" dirty="0" smtClean="0"/>
              <a:t>제어의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경우에는 제어 조작양은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0%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사이를 왕래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하므로 조작양의 변화가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너무 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목표 값에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대해 지나치게 반복하기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때문에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 값의 부근에서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凸凹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반복하는 제어로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되고 만다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 descr="峐½(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285992"/>
            <a:ext cx="4264411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142984"/>
            <a:ext cx="8229600" cy="5357850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9600" dirty="0" smtClean="0"/>
              <a:t>P(</a:t>
            </a:r>
            <a:r>
              <a:rPr lang="ko-KR" altLang="en-US" sz="9600" dirty="0" smtClean="0"/>
              <a:t>비례</a:t>
            </a:r>
            <a:r>
              <a:rPr lang="en-US" altLang="ko-KR" sz="9600" dirty="0" smtClean="0"/>
              <a:t>) </a:t>
            </a:r>
            <a:r>
              <a:rPr lang="ko-KR" altLang="en-US" sz="9600" dirty="0" smtClean="0"/>
              <a:t>제어</a:t>
            </a:r>
            <a:endParaRPr lang="en-US" altLang="ko-KR" sz="9600" dirty="0" smtClean="0"/>
          </a:p>
          <a:p>
            <a:pPr>
              <a:buNone/>
            </a:pPr>
            <a:r>
              <a:rPr lang="en-US" altLang="ko-KR" sz="9600" dirty="0" smtClean="0"/>
              <a:t>      </a:t>
            </a:r>
            <a:r>
              <a:rPr lang="ko-KR" altLang="en-US" sz="9600" dirty="0" smtClean="0"/>
              <a:t>비례 제어란 기준 신호와 되먹임 신호 사이의 차인 오차신호에 적당한 비례상수 이득을 곱해서 제어신호를 만든다</a:t>
            </a:r>
            <a:r>
              <a:rPr lang="en-US" altLang="ko-KR" sz="9600" dirty="0" smtClean="0"/>
              <a:t>.</a:t>
            </a:r>
          </a:p>
          <a:p>
            <a:pPr>
              <a:buNone/>
            </a:pPr>
            <a:r>
              <a:rPr lang="en-US" altLang="ko-KR" sz="9600" dirty="0" smtClean="0"/>
              <a:t>      </a:t>
            </a:r>
          </a:p>
          <a:p>
            <a:pPr>
              <a:buNone/>
            </a:pPr>
            <a:r>
              <a:rPr lang="en-US" altLang="ko-KR" sz="9600" dirty="0" smtClean="0"/>
              <a:t>     on/off </a:t>
            </a:r>
            <a:r>
              <a:rPr lang="ko-KR" altLang="en-US" sz="9600" dirty="0" smtClean="0"/>
              <a:t>에 대해 조작 량을 목표 </a:t>
            </a:r>
            <a:endParaRPr lang="en-US" altLang="ko-KR" sz="9600" dirty="0" smtClean="0"/>
          </a:p>
          <a:p>
            <a:pPr>
              <a:buNone/>
            </a:pPr>
            <a:r>
              <a:rPr lang="en-US" altLang="ko-KR" sz="9600" dirty="0" smtClean="0"/>
              <a:t>   </a:t>
            </a:r>
            <a:r>
              <a:rPr lang="ko-KR" altLang="en-US" sz="9600" dirty="0" smtClean="0"/>
              <a:t>값과 현재 위치와의 차에 비례한 </a:t>
            </a:r>
            <a:endParaRPr lang="en-US" altLang="ko-KR" sz="9600" dirty="0" smtClean="0"/>
          </a:p>
          <a:p>
            <a:pPr>
              <a:buNone/>
            </a:pPr>
            <a:r>
              <a:rPr lang="en-US" altLang="ko-KR" sz="9600" dirty="0" smtClean="0"/>
              <a:t>   </a:t>
            </a:r>
            <a:r>
              <a:rPr lang="ko-KR" altLang="en-US" sz="9600" dirty="0" smtClean="0"/>
              <a:t>크기가 되도록 하며</a:t>
            </a:r>
            <a:r>
              <a:rPr lang="en-US" altLang="ko-KR" sz="9600" dirty="0" smtClean="0"/>
              <a:t>, </a:t>
            </a:r>
            <a:r>
              <a:rPr lang="ko-KR" altLang="en-US" sz="9600" dirty="0" smtClean="0"/>
              <a:t>서서히 조절</a:t>
            </a:r>
            <a:endParaRPr lang="en-US" altLang="ko-KR" sz="9600" dirty="0" smtClean="0"/>
          </a:p>
          <a:p>
            <a:pPr>
              <a:buNone/>
            </a:pPr>
            <a:r>
              <a:rPr lang="en-US" altLang="ko-KR" sz="9600" dirty="0" smtClean="0"/>
              <a:t>   </a:t>
            </a:r>
            <a:r>
              <a:rPr lang="ko-KR" altLang="en-US" sz="9600" dirty="0" smtClean="0"/>
              <a:t>하는 제어 방법이 비례 제어라고 </a:t>
            </a:r>
            <a:endParaRPr lang="en-US" altLang="ko-KR" sz="9600" dirty="0" smtClean="0"/>
          </a:p>
          <a:p>
            <a:pPr>
              <a:buNone/>
            </a:pPr>
            <a:r>
              <a:rPr lang="en-US" altLang="ko-KR" sz="9600" dirty="0" smtClean="0"/>
              <a:t>   </a:t>
            </a:r>
            <a:r>
              <a:rPr lang="ko-KR" altLang="en-US" sz="9600" dirty="0" smtClean="0"/>
              <a:t>하는 방식이다</a:t>
            </a:r>
            <a:r>
              <a:rPr lang="en-US" altLang="ko-KR" sz="9600" dirty="0" smtClean="0"/>
              <a:t>. </a:t>
            </a:r>
            <a:r>
              <a:rPr lang="ko-KR" altLang="en-US" sz="9600" dirty="0" smtClean="0"/>
              <a:t>이렇게 하면 목표 </a:t>
            </a:r>
            <a:endParaRPr lang="en-US" altLang="ko-KR" sz="9600" dirty="0" smtClean="0"/>
          </a:p>
          <a:p>
            <a:pPr>
              <a:buNone/>
            </a:pPr>
            <a:r>
              <a:rPr lang="en-US" altLang="ko-KR" sz="9600" dirty="0" smtClean="0"/>
              <a:t>   </a:t>
            </a:r>
            <a:r>
              <a:rPr lang="ko-KR" altLang="en-US" sz="9600" dirty="0" smtClean="0"/>
              <a:t>값에 접근하면 미묘한 제어를 가할 </a:t>
            </a:r>
            <a:endParaRPr lang="en-US" altLang="ko-KR" sz="9600" dirty="0" smtClean="0"/>
          </a:p>
          <a:p>
            <a:pPr>
              <a:buNone/>
            </a:pPr>
            <a:r>
              <a:rPr lang="en-US" altLang="ko-KR" sz="9600" dirty="0" smtClean="0"/>
              <a:t>   </a:t>
            </a:r>
            <a:r>
              <a:rPr lang="ko-KR" altLang="en-US" sz="9600" dirty="0" smtClean="0"/>
              <a:t>수 있기 때문에 미세하게 목표 값에 </a:t>
            </a:r>
            <a:endParaRPr lang="en-US" altLang="ko-KR" sz="9600" dirty="0" smtClean="0"/>
          </a:p>
          <a:p>
            <a:pPr>
              <a:buNone/>
            </a:pPr>
            <a:r>
              <a:rPr lang="en-US" altLang="ko-KR" sz="9600" dirty="0" smtClean="0"/>
              <a:t>   </a:t>
            </a:r>
            <a:r>
              <a:rPr lang="ko-KR" altLang="en-US" sz="9600" dirty="0" smtClean="0"/>
              <a:t>가까이 할 수 있다</a:t>
            </a:r>
            <a:r>
              <a:rPr lang="en-US" altLang="ko-KR" sz="9600" dirty="0" smtClean="0"/>
              <a:t>.</a:t>
            </a:r>
          </a:p>
          <a:p>
            <a:pPr>
              <a:buNone/>
            </a:pPr>
            <a:r>
              <a:rPr lang="en-US" altLang="ko-KR" sz="9600" dirty="0" smtClean="0"/>
              <a:t>     </a:t>
            </a:r>
            <a:r>
              <a:rPr lang="ko-KR" altLang="en-US" sz="9600" dirty="0" smtClean="0"/>
              <a:t>아주 단순한 시스템의 경우를 제외</a:t>
            </a:r>
            <a:endParaRPr lang="en-US" altLang="ko-KR" sz="9600" dirty="0" smtClean="0"/>
          </a:p>
          <a:p>
            <a:pPr>
              <a:buNone/>
            </a:pPr>
            <a:r>
              <a:rPr lang="en-US" altLang="ko-KR" sz="9600" dirty="0" smtClean="0"/>
              <a:t>   </a:t>
            </a:r>
            <a:r>
              <a:rPr lang="ko-KR" altLang="en-US" sz="9600" dirty="0" smtClean="0"/>
              <a:t>하고는 단독으로 쓰이는 경우가 없다</a:t>
            </a:r>
            <a:r>
              <a:rPr lang="en-US" altLang="ko-KR" sz="9600" dirty="0" smtClean="0"/>
              <a:t>.</a:t>
            </a:r>
          </a:p>
          <a:p>
            <a:pPr>
              <a:buNone/>
            </a:pPr>
            <a:r>
              <a:rPr lang="en-US" altLang="ko-KR" sz="9600" dirty="0" smtClean="0"/>
              <a:t>   </a:t>
            </a:r>
          </a:p>
          <a:p>
            <a:pPr>
              <a:buNone/>
            </a:pPr>
            <a:r>
              <a:rPr lang="ko-KR" altLang="en-US" sz="9600" dirty="0" smtClean="0"/>
              <a:t>   </a:t>
            </a:r>
            <a:endParaRPr lang="en-US" altLang="ko-KR" sz="96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9600" dirty="0" smtClean="0"/>
          </a:p>
          <a:p>
            <a:pPr>
              <a:buNone/>
            </a:pPr>
            <a:r>
              <a:rPr lang="ko-KR" altLang="en-US" sz="9600" dirty="0" smtClean="0"/>
              <a:t>  </a:t>
            </a:r>
            <a:endParaRPr lang="en-US" altLang="ko-KR" sz="9600" dirty="0" smtClean="0"/>
          </a:p>
        </p:txBody>
      </p:sp>
      <p:pic>
        <p:nvPicPr>
          <p:cNvPr id="5" name="그림 4" descr="pid0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2428868"/>
            <a:ext cx="3638483" cy="32861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3155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3300" dirty="0" smtClean="0"/>
              <a:t>PI(</a:t>
            </a:r>
            <a:r>
              <a:rPr lang="ko-KR" altLang="en-US" sz="3300" dirty="0" smtClean="0"/>
              <a:t>비례적분</a:t>
            </a:r>
            <a:r>
              <a:rPr lang="en-US" altLang="ko-KR" sz="3300" dirty="0" smtClean="0"/>
              <a:t>) </a:t>
            </a:r>
            <a:r>
              <a:rPr lang="ko-KR" altLang="en-US" sz="3300" dirty="0" smtClean="0"/>
              <a:t>제어</a:t>
            </a:r>
            <a:endParaRPr lang="en-US" altLang="ko-KR" sz="3300" dirty="0" smtClean="0"/>
          </a:p>
          <a:p>
            <a:pPr>
              <a:buNone/>
            </a:pPr>
            <a:r>
              <a:rPr lang="en-US" altLang="ko-KR" sz="3300" dirty="0" smtClean="0"/>
              <a:t>      P </a:t>
            </a:r>
            <a:r>
              <a:rPr lang="ko-KR" altLang="en-US" sz="3300" dirty="0" smtClean="0"/>
              <a:t>제어로 잘 제어할 수 있을 것 같지만 실제로는 제어 량이 목표 값에 접근하면 문제가 발생한다</a:t>
            </a:r>
            <a:r>
              <a:rPr lang="en-US" altLang="ko-KR" sz="3300" dirty="0" smtClean="0"/>
              <a:t>. </a:t>
            </a:r>
          </a:p>
          <a:p>
            <a:pPr>
              <a:buNone/>
            </a:pPr>
            <a:r>
              <a:rPr lang="en-US" altLang="ko-KR" sz="3300" dirty="0" smtClean="0"/>
              <a:t>     P </a:t>
            </a:r>
            <a:r>
              <a:rPr lang="ko-KR" altLang="en-US" sz="3300" dirty="0" smtClean="0"/>
              <a:t>제어의 특성 그래프를 보면 일정 크기의 정상상태 오차가 계속 남아있게 된다</a:t>
            </a:r>
            <a:r>
              <a:rPr lang="en-US" altLang="ko-KR" sz="3300" dirty="0" smtClean="0"/>
              <a:t>. </a:t>
            </a:r>
            <a:r>
              <a:rPr lang="ko-KR" altLang="en-US" sz="3300" dirty="0" smtClean="0"/>
              <a:t>이는 </a:t>
            </a:r>
            <a:r>
              <a:rPr lang="en-US" altLang="ko-KR" sz="3300" dirty="0" smtClean="0"/>
              <a:t>P </a:t>
            </a:r>
            <a:r>
              <a:rPr lang="ko-KR" altLang="en-US" sz="3300" dirty="0" smtClean="0"/>
              <a:t>제어로는 처리 할 수 없는 작은 오차</a:t>
            </a:r>
            <a:r>
              <a:rPr lang="en-US" altLang="ko-KR" sz="3300" dirty="0" smtClean="0"/>
              <a:t>(</a:t>
            </a:r>
            <a:r>
              <a:rPr lang="ko-KR" altLang="en-US" sz="3300" dirty="0" smtClean="0"/>
              <a:t>잔류편차</a:t>
            </a:r>
            <a:r>
              <a:rPr lang="en-US" altLang="ko-KR" sz="3300" dirty="0" smtClean="0"/>
              <a:t>)</a:t>
            </a:r>
            <a:r>
              <a:rPr lang="ko-KR" altLang="en-US" sz="3300" dirty="0" smtClean="0"/>
              <a:t>이므로  </a:t>
            </a:r>
            <a:r>
              <a:rPr lang="en-US" altLang="ko-KR" sz="3300" dirty="0" smtClean="0"/>
              <a:t>P </a:t>
            </a:r>
            <a:r>
              <a:rPr lang="ko-KR" altLang="en-US" sz="3300" dirty="0" smtClean="0"/>
              <a:t>제어 만으로는 없앨 수가 없다</a:t>
            </a:r>
            <a:r>
              <a:rPr lang="en-US" altLang="ko-KR" sz="3300" dirty="0" smtClean="0"/>
              <a:t>.  </a:t>
            </a:r>
            <a:r>
              <a:rPr lang="ko-KR" altLang="en-US" sz="3300" dirty="0" smtClean="0"/>
              <a:t>이 미소한 오차인 잔류편차를 없애기 위해 사용되는 것이 </a:t>
            </a:r>
            <a:r>
              <a:rPr lang="en-US" altLang="ko-KR" sz="3300" dirty="0" smtClean="0"/>
              <a:t>I</a:t>
            </a:r>
            <a:r>
              <a:rPr lang="ko-KR" altLang="en-US" sz="3300" dirty="0" smtClean="0"/>
              <a:t> 제어이다</a:t>
            </a:r>
            <a:r>
              <a:rPr lang="en-US" altLang="ko-KR" sz="3300" dirty="0" smtClean="0"/>
              <a:t>. </a:t>
            </a:r>
          </a:p>
          <a:p>
            <a:pPr>
              <a:buNone/>
            </a:pPr>
            <a:r>
              <a:rPr lang="en-US" altLang="ko-KR" sz="3300" dirty="0" smtClean="0"/>
              <a:t>     </a:t>
            </a:r>
            <a:r>
              <a:rPr lang="ko-KR" altLang="en-US" sz="3300" dirty="0" smtClean="0"/>
              <a:t>즉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미소한 잔류편차를 시간적으로 누적하여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어떤 크기로 된 곳에서 조작 량을 증가하여 편차를 없애는 식으로 동작시킨다</a:t>
            </a:r>
            <a:r>
              <a:rPr lang="en-US" altLang="ko-KR" sz="3300" dirty="0" smtClean="0"/>
              <a:t>.</a:t>
            </a:r>
          </a:p>
          <a:p>
            <a:pPr>
              <a:buNone/>
            </a:pPr>
            <a:r>
              <a:rPr lang="en-US" altLang="ko-KR" sz="3300" dirty="0" smtClean="0"/>
              <a:t>     </a:t>
            </a:r>
            <a:r>
              <a:rPr lang="ko-KR" altLang="en-US" sz="3300" dirty="0" smtClean="0"/>
              <a:t>이와 같이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비례 동작에 적분 동작을 추가한 제어를 </a:t>
            </a:r>
            <a:r>
              <a:rPr lang="en-US" altLang="ko-KR" sz="3300" dirty="0" smtClean="0"/>
              <a:t>"PI </a:t>
            </a:r>
            <a:r>
              <a:rPr lang="ko-KR" altLang="en-US" sz="3300" dirty="0" smtClean="0"/>
              <a:t>제어</a:t>
            </a:r>
            <a:r>
              <a:rPr lang="en-US" altLang="ko-KR" sz="3300" dirty="0" smtClean="0"/>
              <a:t>"</a:t>
            </a:r>
            <a:r>
              <a:rPr lang="ko-KR" altLang="en-US" sz="3300" dirty="0" smtClean="0"/>
              <a:t>라 부른다</a:t>
            </a:r>
            <a:r>
              <a:rPr lang="en-US" altLang="ko-KR" sz="3300" dirty="0" smtClean="0"/>
              <a:t>. </a:t>
            </a:r>
          </a:p>
          <a:p>
            <a:pPr>
              <a:buNone/>
            </a:pPr>
            <a:r>
              <a:rPr lang="en-US" altLang="ko-KR" sz="3300" dirty="0" smtClean="0"/>
              <a:t>     </a:t>
            </a:r>
            <a:r>
              <a:rPr lang="ko-KR" altLang="en-US" sz="3300" dirty="0" smtClean="0"/>
              <a:t>정상상태 오차를 없애기 위해 사용되며 반응속도가 느려지는 단점이 있다</a:t>
            </a:r>
            <a:r>
              <a:rPr lang="en-US" altLang="ko-KR" sz="330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3200" b="1" dirty="0" smtClean="0"/>
              <a:t>PI </a:t>
            </a:r>
            <a:r>
              <a:rPr lang="ko-KR" altLang="en-US" sz="3200" b="1" dirty="0" smtClean="0"/>
              <a:t>제어기의 특성 그래프</a:t>
            </a:r>
            <a:endParaRPr lang="ko-KR" altLang="en-US" sz="3200" b="1" dirty="0"/>
          </a:p>
        </p:txBody>
      </p:sp>
      <p:pic>
        <p:nvPicPr>
          <p:cNvPr id="4" name="내용 개체 틀 3" descr="pid03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50" y="1714488"/>
            <a:ext cx="3571900" cy="3465131"/>
          </a:xfrm>
        </p:spPr>
      </p:pic>
      <p:sp>
        <p:nvSpPr>
          <p:cNvPr id="5" name="TextBox 4"/>
          <p:cNvSpPr txBox="1"/>
          <p:nvPr/>
        </p:nvSpPr>
        <p:spPr>
          <a:xfrm>
            <a:off x="1000100" y="5286388"/>
            <a:ext cx="728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파란 선은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제어에 의한 조작 량이고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녹색 선이 </a:t>
            </a:r>
            <a:r>
              <a:rPr lang="en-US" altLang="ko-KR" dirty="0" smtClean="0"/>
              <a:t>I </a:t>
            </a:r>
            <a:r>
              <a:rPr lang="ko-KR" altLang="en-US" dirty="0" smtClean="0"/>
              <a:t>제어에 의한 조작 량이다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그림을 보면 </a:t>
            </a:r>
            <a:r>
              <a:rPr lang="en-US" altLang="ko-KR" dirty="0" smtClean="0"/>
              <a:t>I </a:t>
            </a:r>
            <a:r>
              <a:rPr lang="ko-KR" altLang="en-US" dirty="0" smtClean="0"/>
              <a:t>제어는 일정 시간 동안 오차가 누적되어 일정 값을 넘어서면 시작하게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02990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 D(</a:t>
            </a:r>
            <a:r>
              <a:rPr lang="ko-KR" altLang="en-US" dirty="0" smtClean="0"/>
              <a:t>미분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제어와  </a:t>
            </a:r>
            <a:r>
              <a:rPr lang="en-US" altLang="ko-KR" dirty="0" smtClean="0"/>
              <a:t>PID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PI </a:t>
            </a:r>
            <a:r>
              <a:rPr lang="ko-KR" altLang="en-US" dirty="0" smtClean="0"/>
              <a:t>제어로 실제 목표 값에 가깝게 하는 제어는 완벽하게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또 하나 개선의 여지가 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ko-KR" altLang="en-US" dirty="0" smtClean="0"/>
              <a:t>     그것은 제어 응답의 속도이다</a:t>
            </a:r>
            <a:r>
              <a:rPr lang="en-US" altLang="ko-KR" dirty="0" smtClean="0"/>
              <a:t>. PI </a:t>
            </a:r>
            <a:r>
              <a:rPr lang="ko-KR" altLang="en-US" dirty="0" smtClean="0"/>
              <a:t>제어에서는 확실히 목표 값으로 제어할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일정한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시정수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정수가 크면 외란 이 있을 때의 응답 성능이 나빠진다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그래서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필요하게 된 것이 미분 동작이다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급격히 일어나는 외란 에 대해 편차를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전회 편차와의 차가 큰 경우에는 조작 량을 많이 하여 기민하게 반응하도록 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D </a:t>
            </a:r>
            <a:r>
              <a:rPr lang="ko-KR" altLang="en-US" dirty="0" smtClean="0"/>
              <a:t>제어는 오차 값의 변화를 보고 조작 량을 결정하는 방법이다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612</TotalTime>
  <Words>618</Words>
  <Application>Microsoft Office PowerPoint</Application>
  <PresentationFormat>화면 슬라이드 쇼(4:3)</PresentationFormat>
  <Paragraphs>82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도시</vt:lpstr>
      <vt:lpstr>P I D   제어   </vt:lpstr>
      <vt:lpstr>     목 차 1. PID 제어란?  2. P, PI, PID 제어기의 특성  3. 제어기의 특성과 각 요소  4. PID 제어기의 정리  5. 자료 출처  </vt:lpstr>
      <vt:lpstr> PID 제어란? </vt:lpstr>
      <vt:lpstr>슬라이드 4</vt:lpstr>
      <vt:lpstr> PID 제어기의 특성</vt:lpstr>
      <vt:lpstr>슬라이드 6</vt:lpstr>
      <vt:lpstr>슬라이드 7</vt:lpstr>
      <vt:lpstr> PI 제어기의 특성 그래프</vt:lpstr>
      <vt:lpstr>슬라이드 9</vt:lpstr>
      <vt:lpstr>  PID 제어기의 특성 그래프</vt:lpstr>
      <vt:lpstr>제어기의 특성과 각 요소</vt:lpstr>
      <vt:lpstr> PID 제어기 정리</vt:lpstr>
      <vt:lpstr> 자료 출처</vt:lpstr>
    </vt:vector>
  </TitlesOfParts>
  <Company>NEX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I D   제어   </dc:title>
  <dc:creator>Digital NEX</dc:creator>
  <cp:lastModifiedBy>Digital NEX</cp:lastModifiedBy>
  <cp:revision>62</cp:revision>
  <dcterms:created xsi:type="dcterms:W3CDTF">2010-10-11T16:04:10Z</dcterms:created>
  <dcterms:modified xsi:type="dcterms:W3CDTF">2010-10-12T02:24:00Z</dcterms:modified>
</cp:coreProperties>
</file>