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	运算符、表达式和语句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92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3.1.2.	 </a:t>
            </a:r>
            <a:r>
              <a:rPr lang="zh-CN" altLang="en-US" dirty="0"/>
              <a:t>关系运算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程序中确定两个量之间大小关系的运算称为关系运算，用于进行关系运算的符号称为关系运算符，在</a:t>
            </a:r>
            <a:r>
              <a:rPr lang="en-US" altLang="zh-CN" dirty="0"/>
              <a:t>C</a:t>
            </a:r>
            <a:r>
              <a:rPr lang="zh-CN" altLang="zh-CN" dirty="0"/>
              <a:t>语言中有以下关系运算符：</a:t>
            </a:r>
          </a:p>
          <a:p>
            <a:pPr lvl="0"/>
            <a:r>
              <a:rPr lang="en-US" altLang="zh-CN" b="1" dirty="0"/>
              <a:t>&lt;</a:t>
            </a:r>
            <a:r>
              <a:rPr lang="en-US" altLang="zh-CN" dirty="0"/>
              <a:t>	</a:t>
            </a:r>
            <a:r>
              <a:rPr lang="zh-CN" altLang="zh-CN" dirty="0"/>
              <a:t>：小于</a:t>
            </a:r>
          </a:p>
          <a:p>
            <a:pPr lvl="0"/>
            <a:r>
              <a:rPr lang="en-US" altLang="zh-CN" b="1" dirty="0"/>
              <a:t>&lt;=</a:t>
            </a:r>
            <a:r>
              <a:rPr lang="en-US" altLang="zh-CN" dirty="0"/>
              <a:t>	</a:t>
            </a:r>
            <a:r>
              <a:rPr lang="zh-CN" altLang="zh-CN" dirty="0"/>
              <a:t>：小于或等于</a:t>
            </a:r>
          </a:p>
          <a:p>
            <a:pPr lvl="0"/>
            <a:r>
              <a:rPr lang="en-US" altLang="zh-CN" b="1" dirty="0"/>
              <a:t>&gt;</a:t>
            </a:r>
            <a:r>
              <a:rPr lang="en-US" altLang="zh-CN" dirty="0"/>
              <a:t>	</a:t>
            </a:r>
            <a:r>
              <a:rPr lang="zh-CN" altLang="zh-CN" dirty="0"/>
              <a:t>：大于</a:t>
            </a:r>
          </a:p>
          <a:p>
            <a:pPr lvl="0"/>
            <a:r>
              <a:rPr lang="en-US" altLang="zh-CN" b="1" dirty="0"/>
              <a:t>&gt;=</a:t>
            </a:r>
            <a:r>
              <a:rPr lang="en-US" altLang="zh-CN" dirty="0"/>
              <a:t>	</a:t>
            </a:r>
            <a:r>
              <a:rPr lang="zh-CN" altLang="zh-CN" dirty="0"/>
              <a:t>：大于或等于</a:t>
            </a:r>
          </a:p>
          <a:p>
            <a:pPr lvl="0"/>
            <a:r>
              <a:rPr lang="en-US" altLang="zh-CN" b="1" dirty="0"/>
              <a:t>==</a:t>
            </a:r>
            <a:r>
              <a:rPr lang="en-US" altLang="zh-CN" dirty="0"/>
              <a:t>	</a:t>
            </a:r>
            <a:r>
              <a:rPr lang="zh-CN" altLang="zh-CN" dirty="0"/>
              <a:t>：等于</a:t>
            </a:r>
          </a:p>
          <a:p>
            <a:pPr lvl="0"/>
            <a:r>
              <a:rPr lang="en-US" altLang="zh-CN" b="1" dirty="0"/>
              <a:t>!=</a:t>
            </a:r>
            <a:r>
              <a:rPr lang="en-US" altLang="zh-CN" dirty="0"/>
              <a:t>	</a:t>
            </a:r>
            <a:r>
              <a:rPr lang="zh-CN" altLang="zh-CN" dirty="0"/>
              <a:t>：不等于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81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关系运算符都是双目运算符，其结合性均为左</a:t>
            </a:r>
            <a:r>
              <a:rPr lang="zh-CN" altLang="zh-CN" dirty="0" smtClean="0"/>
              <a:t>结合</a:t>
            </a:r>
            <a:endParaRPr lang="en-US" altLang="zh-CN" dirty="0" smtClean="0"/>
          </a:p>
          <a:p>
            <a:r>
              <a:rPr lang="zh-CN" altLang="zh-CN" dirty="0" smtClean="0"/>
              <a:t>所谓</a:t>
            </a:r>
            <a:r>
              <a:rPr lang="zh-CN" altLang="zh-CN" dirty="0"/>
              <a:t>左结合，指的是表达式中相同优先级运算符相邻的话，左边运算符构成的表达式首先进行计算；而右结合则相反，右边的运算符构成的表达式首先进行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r>
              <a:rPr lang="zh-CN" altLang="zh-CN" dirty="0" smtClean="0"/>
              <a:t>由</a:t>
            </a:r>
            <a:r>
              <a:rPr lang="zh-CN" altLang="zh-CN" dirty="0"/>
              <a:t>关系运算符结合起来的关系表达式的一般形式为：</a:t>
            </a:r>
          </a:p>
          <a:p>
            <a:r>
              <a:rPr lang="zh-CN" altLang="zh-CN" dirty="0"/>
              <a:t>表达式</a:t>
            </a:r>
            <a:r>
              <a:rPr lang="en-US" altLang="zh-CN" dirty="0"/>
              <a:t>  </a:t>
            </a:r>
            <a:r>
              <a:rPr lang="zh-CN" altLang="zh-CN" b="1" dirty="0"/>
              <a:t>关系运算符</a:t>
            </a:r>
            <a:r>
              <a:rPr lang="en-US" altLang="zh-CN" dirty="0"/>
              <a:t>  </a:t>
            </a:r>
            <a:r>
              <a:rPr lang="zh-CN" altLang="zh-CN" dirty="0"/>
              <a:t>表达式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45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91879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/>
              <a:t>关系表达式的值是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，在</a:t>
            </a:r>
            <a:r>
              <a:rPr lang="en-US" altLang="zh-CN" dirty="0"/>
              <a:t>C</a:t>
            </a:r>
            <a:r>
              <a:rPr lang="zh-CN" altLang="zh-CN" dirty="0"/>
              <a:t>语言中可以用</a:t>
            </a:r>
            <a:r>
              <a:rPr lang="en-US" altLang="zh-CN" dirty="0"/>
              <a:t>“1”</a:t>
            </a:r>
            <a:r>
              <a:rPr lang="zh-CN" altLang="zh-CN" dirty="0"/>
              <a:t>和</a:t>
            </a:r>
            <a:r>
              <a:rPr lang="en-US" altLang="zh-CN" dirty="0"/>
              <a:t>“0”</a:t>
            </a:r>
            <a:r>
              <a:rPr lang="zh-CN" altLang="zh-CN" dirty="0"/>
              <a:t>表示。下面是关系表达式的程序片段： </a:t>
            </a:r>
          </a:p>
          <a:p>
            <a:r>
              <a:rPr lang="en-US" altLang="zh-CN" dirty="0"/>
              <a:t>    char c </a:t>
            </a:r>
            <a:r>
              <a:rPr lang="en-US" altLang="zh-CN" b="1" dirty="0"/>
              <a:t>=</a:t>
            </a:r>
            <a:r>
              <a:rPr lang="en-US" altLang="zh-CN" dirty="0"/>
              <a:t> 'k'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,</a:t>
            </a:r>
            <a:r>
              <a:rPr lang="en-US" altLang="zh-CN" dirty="0"/>
              <a:t> j </a:t>
            </a:r>
            <a:r>
              <a:rPr lang="en-US" altLang="zh-CN" b="1" dirty="0"/>
              <a:t>=</a:t>
            </a:r>
            <a:r>
              <a:rPr lang="en-US" altLang="zh-CN" dirty="0"/>
              <a:t> 2</a:t>
            </a:r>
            <a:r>
              <a:rPr lang="en-US" altLang="zh-CN" b="1" dirty="0"/>
              <a:t>,</a:t>
            </a:r>
            <a:r>
              <a:rPr lang="en-US" altLang="zh-CN" dirty="0"/>
              <a:t> k </a:t>
            </a:r>
            <a:r>
              <a:rPr lang="en-US" altLang="zh-CN" b="1" dirty="0"/>
              <a:t>=</a:t>
            </a:r>
            <a:r>
              <a:rPr lang="en-US" altLang="zh-CN" dirty="0"/>
              <a:t> 3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float x </a:t>
            </a:r>
            <a:r>
              <a:rPr lang="en-US" altLang="zh-CN" b="1" dirty="0"/>
              <a:t>=</a:t>
            </a:r>
            <a:r>
              <a:rPr lang="en-US" altLang="zh-CN" dirty="0"/>
              <a:t> 3e+5</a:t>
            </a:r>
            <a:r>
              <a:rPr lang="en-US" altLang="zh-CN" b="1" dirty="0"/>
              <a:t>,</a:t>
            </a:r>
            <a:r>
              <a:rPr lang="en-US" altLang="zh-CN" dirty="0"/>
              <a:t> y </a:t>
            </a:r>
            <a:r>
              <a:rPr lang="en-US" altLang="zh-CN" b="1" dirty="0"/>
              <a:t>=</a:t>
            </a:r>
            <a:r>
              <a:rPr lang="en-US" altLang="zh-CN" dirty="0"/>
              <a:t> 0.85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 "\'a\'+5 &lt; c is: %</a:t>
            </a:r>
            <a:r>
              <a:rPr lang="en-US" altLang="zh-CN" dirty="0" err="1"/>
              <a:t>d,i+j</a:t>
            </a:r>
            <a:r>
              <a:rPr lang="en-US" altLang="zh-CN" dirty="0"/>
              <a:t> &gt;= k is: %d\n"</a:t>
            </a:r>
            <a:r>
              <a:rPr lang="en-US" altLang="zh-CN" b="1" dirty="0"/>
              <a:t>,</a:t>
            </a:r>
            <a:r>
              <a:rPr lang="en-US" altLang="zh-CN" dirty="0"/>
              <a:t> 'a'</a:t>
            </a:r>
            <a:r>
              <a:rPr lang="en-US" altLang="zh-CN" b="1" dirty="0"/>
              <a:t>+</a:t>
            </a:r>
            <a:r>
              <a:rPr lang="en-US" altLang="zh-CN" dirty="0"/>
              <a:t>5 </a:t>
            </a:r>
            <a:r>
              <a:rPr lang="en-US" altLang="zh-CN" b="1" dirty="0"/>
              <a:t>&lt;</a:t>
            </a:r>
            <a:r>
              <a:rPr lang="en-US" altLang="zh-CN" dirty="0"/>
              <a:t> c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 err="1"/>
              <a:t>+</a:t>
            </a:r>
            <a:r>
              <a:rPr lang="en-US" altLang="zh-CN" dirty="0" err="1"/>
              <a:t>j</a:t>
            </a:r>
            <a:r>
              <a:rPr lang="en-US" altLang="zh-CN" dirty="0"/>
              <a:t> </a:t>
            </a:r>
            <a:r>
              <a:rPr lang="en-US" altLang="zh-CN" b="1" dirty="0"/>
              <a:t>&gt;=</a:t>
            </a:r>
            <a:r>
              <a:rPr lang="en-US" altLang="zh-CN" dirty="0"/>
              <a:t> k 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 "1 &lt; j &lt;= k is: %d, x &lt;= y is: %d\n"</a:t>
            </a:r>
            <a:r>
              <a:rPr lang="en-US" altLang="zh-CN" b="1" dirty="0"/>
              <a:t>,</a:t>
            </a:r>
            <a:r>
              <a:rPr lang="en-US" altLang="zh-CN" dirty="0"/>
              <a:t> 1 </a:t>
            </a:r>
            <a:r>
              <a:rPr lang="en-US" altLang="zh-CN" b="1" dirty="0"/>
              <a:t>&lt;</a:t>
            </a:r>
            <a:r>
              <a:rPr lang="en-US" altLang="zh-CN" dirty="0"/>
              <a:t> j </a:t>
            </a:r>
            <a:r>
              <a:rPr lang="en-US" altLang="zh-CN" b="1" dirty="0"/>
              <a:t>&lt;=</a:t>
            </a:r>
            <a:r>
              <a:rPr lang="en-US" altLang="zh-CN" dirty="0"/>
              <a:t> k</a:t>
            </a:r>
            <a:r>
              <a:rPr lang="en-US" altLang="zh-CN" b="1" dirty="0"/>
              <a:t>,</a:t>
            </a:r>
            <a:r>
              <a:rPr lang="en-US" altLang="zh-CN" dirty="0"/>
              <a:t> x </a:t>
            </a:r>
            <a:r>
              <a:rPr lang="en-US" altLang="zh-CN" b="1" dirty="0"/>
              <a:t>&lt;=</a:t>
            </a:r>
            <a:r>
              <a:rPr lang="en-US" altLang="zh-CN" dirty="0"/>
              <a:t> y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 "</a:t>
            </a:r>
            <a:r>
              <a:rPr lang="en-US" altLang="zh-CN" dirty="0" err="1"/>
              <a:t>i+j+k</a:t>
            </a:r>
            <a:r>
              <a:rPr lang="en-US" altLang="zh-CN" dirty="0"/>
              <a:t> == 2*j is: %d, i+2 == j+1 == k is: %d\n"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 err="1"/>
              <a:t>+</a:t>
            </a:r>
            <a:r>
              <a:rPr lang="en-US" altLang="zh-CN" dirty="0" err="1"/>
              <a:t>j</a:t>
            </a:r>
            <a:r>
              <a:rPr lang="en-US" altLang="zh-CN" b="1" dirty="0" err="1"/>
              <a:t>+</a:t>
            </a:r>
            <a:r>
              <a:rPr lang="en-US" altLang="zh-CN" dirty="0" err="1"/>
              <a:t>k</a:t>
            </a:r>
            <a:r>
              <a:rPr lang="en-US" altLang="zh-CN" dirty="0"/>
              <a:t> </a:t>
            </a:r>
            <a:r>
              <a:rPr lang="en-US" altLang="zh-CN" b="1" dirty="0"/>
              <a:t>==</a:t>
            </a:r>
            <a:r>
              <a:rPr lang="en-US" altLang="zh-CN" dirty="0"/>
              <a:t> 2</a:t>
            </a:r>
            <a:r>
              <a:rPr lang="en-US" altLang="zh-CN" b="1" dirty="0"/>
              <a:t>*</a:t>
            </a:r>
            <a:r>
              <a:rPr lang="en-US" altLang="zh-CN" dirty="0"/>
              <a:t>j</a:t>
            </a:r>
            <a:r>
              <a:rPr lang="en-US" altLang="zh-CN" b="1" dirty="0"/>
              <a:t>,</a:t>
            </a:r>
            <a:r>
              <a:rPr lang="en-US" altLang="zh-CN" dirty="0"/>
              <a:t> i</a:t>
            </a:r>
            <a:r>
              <a:rPr lang="en-US" altLang="zh-CN" b="1" dirty="0"/>
              <a:t>+</a:t>
            </a:r>
            <a:r>
              <a:rPr lang="en-US" altLang="zh-CN" dirty="0"/>
              <a:t>2 </a:t>
            </a:r>
            <a:r>
              <a:rPr lang="en-US" altLang="zh-CN" b="1" dirty="0"/>
              <a:t>==</a:t>
            </a:r>
            <a:r>
              <a:rPr lang="en-US" altLang="zh-CN" dirty="0"/>
              <a:t> j</a:t>
            </a:r>
            <a:r>
              <a:rPr lang="en-US" altLang="zh-CN" b="1" dirty="0"/>
              <a:t>+</a:t>
            </a:r>
            <a:r>
              <a:rPr lang="en-US" altLang="zh-CN" dirty="0"/>
              <a:t>1 </a:t>
            </a:r>
            <a:r>
              <a:rPr lang="en-US" altLang="zh-CN" b="1" dirty="0"/>
              <a:t>==</a:t>
            </a:r>
            <a:r>
              <a:rPr lang="en-US" altLang="zh-CN" dirty="0"/>
              <a:t> k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zh-CN" altLang="zh-CN" dirty="0"/>
              <a:t>该段代码的输出为：</a:t>
            </a:r>
          </a:p>
          <a:p>
            <a:r>
              <a:rPr lang="en-US" altLang="zh-CN" dirty="0"/>
              <a:t>'a'+5 &lt; c is: 1,i+j &gt;= k is: 1</a:t>
            </a:r>
            <a:endParaRPr lang="zh-CN" altLang="zh-CN" dirty="0"/>
          </a:p>
          <a:p>
            <a:r>
              <a:rPr lang="en-US" altLang="zh-CN" dirty="0"/>
              <a:t>1 &lt; j &lt;= k is: 1, x &lt;= y is: 0</a:t>
            </a:r>
            <a:endParaRPr lang="zh-CN" altLang="zh-CN" dirty="0"/>
          </a:p>
          <a:p>
            <a:r>
              <a:rPr lang="en-US" altLang="zh-CN" dirty="0" err="1"/>
              <a:t>i+j+k</a:t>
            </a:r>
            <a:r>
              <a:rPr lang="en-US" altLang="zh-CN" dirty="0"/>
              <a:t> == 2*j is: 0, i+2 == j+1 == k is: 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05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需要注意的是表达式：</a:t>
            </a:r>
            <a:r>
              <a:rPr lang="en-US" altLang="zh-CN" dirty="0"/>
              <a:t>i+2 == j+1 == </a:t>
            </a:r>
            <a:r>
              <a:rPr lang="en-US" altLang="zh-CN" dirty="0" smtClean="0"/>
              <a:t>k</a:t>
            </a:r>
          </a:p>
          <a:p>
            <a:r>
              <a:rPr lang="zh-CN" altLang="zh-CN" dirty="0" smtClean="0"/>
              <a:t>虽然</a:t>
            </a:r>
            <a:r>
              <a:rPr lang="zh-CN" altLang="zh-CN" dirty="0"/>
              <a:t>参与关系等于运算的三个表达式的值都是</a:t>
            </a:r>
            <a:r>
              <a:rPr lang="en-US" altLang="zh-CN" dirty="0"/>
              <a:t>3</a:t>
            </a:r>
            <a:r>
              <a:rPr lang="zh-CN" altLang="zh-CN" dirty="0"/>
              <a:t>，但由于关系运算符满足左结合性，因此首先计算</a:t>
            </a:r>
            <a:r>
              <a:rPr lang="en-US" altLang="zh-CN" dirty="0"/>
              <a:t>“i+2 == j+1”</a:t>
            </a:r>
            <a:r>
              <a:rPr lang="zh-CN" altLang="zh-CN" dirty="0"/>
              <a:t>，该关系表达式为真，故而其值为</a:t>
            </a:r>
            <a:r>
              <a:rPr lang="en-US" altLang="zh-CN" dirty="0"/>
              <a:t>1</a:t>
            </a:r>
            <a:r>
              <a:rPr lang="zh-CN" altLang="zh-CN" dirty="0"/>
              <a:t>，而</a:t>
            </a:r>
            <a:r>
              <a:rPr lang="en-US" altLang="zh-CN" dirty="0"/>
              <a:t>1</a:t>
            </a:r>
            <a:r>
              <a:rPr lang="zh-CN" altLang="zh-CN" dirty="0"/>
              <a:t>并不等于</a:t>
            </a:r>
            <a:r>
              <a:rPr lang="en-US" altLang="zh-CN" dirty="0"/>
              <a:t>k</a:t>
            </a:r>
            <a:r>
              <a:rPr lang="zh-CN" altLang="zh-CN" dirty="0"/>
              <a:t>。因此这个复合型关系表达式最终的值为假，转换为整型为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76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3.1.3.	 </a:t>
            </a:r>
            <a:r>
              <a:rPr lang="zh-CN" altLang="en-US" dirty="0"/>
              <a:t>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zh-CN" dirty="0"/>
              <a:t>语言中提供了三种逻辑运算符：</a:t>
            </a:r>
          </a:p>
          <a:p>
            <a:pPr lvl="0"/>
            <a:r>
              <a:rPr lang="en-US" altLang="zh-CN" b="1" dirty="0"/>
              <a:t>&amp;&amp;</a:t>
            </a:r>
            <a:r>
              <a:rPr lang="en-US" altLang="zh-CN" dirty="0"/>
              <a:t> </a:t>
            </a:r>
            <a:r>
              <a:rPr lang="zh-CN" altLang="zh-CN" dirty="0"/>
              <a:t>：逻辑与运算</a:t>
            </a:r>
          </a:p>
          <a:p>
            <a:pPr lvl="0"/>
            <a:r>
              <a:rPr lang="en-US" altLang="zh-CN" b="1" dirty="0"/>
              <a:t>||</a:t>
            </a:r>
            <a:r>
              <a:rPr lang="en-US" altLang="zh-CN" dirty="0"/>
              <a:t> </a:t>
            </a:r>
            <a:r>
              <a:rPr lang="zh-CN" altLang="zh-CN" dirty="0"/>
              <a:t>：逻辑或运算</a:t>
            </a:r>
          </a:p>
          <a:p>
            <a:pPr lvl="0"/>
            <a:r>
              <a:rPr lang="en-US" altLang="zh-CN" b="1" dirty="0"/>
              <a:t>! </a:t>
            </a:r>
            <a:r>
              <a:rPr lang="en-US" altLang="zh-CN" dirty="0"/>
              <a:t> </a:t>
            </a:r>
            <a:r>
              <a:rPr lang="zh-CN" altLang="zh-CN" dirty="0"/>
              <a:t>：逻辑非运算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9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逻辑与运算符</a:t>
            </a:r>
            <a:r>
              <a:rPr lang="en-US" altLang="zh-CN" dirty="0"/>
              <a:t>(&amp;&amp;)</a:t>
            </a:r>
            <a:r>
              <a:rPr lang="zh-CN" altLang="zh-CN" dirty="0"/>
              <a:t>和逻辑或运算符</a:t>
            </a:r>
            <a:r>
              <a:rPr lang="en-US" altLang="zh-CN" dirty="0"/>
              <a:t>(||)</a:t>
            </a:r>
            <a:r>
              <a:rPr lang="zh-CN" altLang="zh-CN" dirty="0"/>
              <a:t>均为双目运算符，具有左结合</a:t>
            </a:r>
            <a:r>
              <a:rPr lang="zh-CN" altLang="zh-CN" dirty="0" smtClean="0"/>
              <a:t>性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逻辑非运算符</a:t>
            </a:r>
            <a:r>
              <a:rPr lang="en-US" altLang="zh-CN" dirty="0"/>
              <a:t>(!)</a:t>
            </a:r>
            <a:r>
              <a:rPr lang="zh-CN" altLang="zh-CN" dirty="0"/>
              <a:t>为单目运算符，具有右结合</a:t>
            </a:r>
            <a:r>
              <a:rPr lang="zh-CN" altLang="zh-CN" dirty="0" smtClean="0"/>
              <a:t>性</a:t>
            </a:r>
            <a:endParaRPr lang="en-US" altLang="zh-CN" dirty="0" smtClean="0"/>
          </a:p>
          <a:p>
            <a:r>
              <a:rPr lang="zh-CN" altLang="zh-CN" dirty="0" smtClean="0"/>
              <a:t>和</a:t>
            </a:r>
            <a:r>
              <a:rPr lang="zh-CN" altLang="zh-CN" dirty="0"/>
              <a:t>关系运算一样，逻辑运算的值也为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 smtClean="0"/>
              <a:t>两种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92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938338"/>
            <a:ext cx="5437187" cy="1265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24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逻辑运算具有短路求值的</a:t>
            </a:r>
            <a:r>
              <a:rPr lang="zh-CN" altLang="zh-CN" dirty="0" smtClean="0"/>
              <a:t>特征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参与运算的第一个操作数的值就能确定整个逻辑表达式的值，则逻辑表达式就不会对第二个操作数求</a:t>
            </a:r>
            <a:r>
              <a:rPr lang="zh-CN" altLang="zh-CN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8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b="1" dirty="0"/>
              <a:t>=</a:t>
            </a:r>
            <a:r>
              <a:rPr lang="en-US" altLang="zh-CN" dirty="0"/>
              <a:t>1</a:t>
            </a:r>
            <a:r>
              <a:rPr lang="en-US" altLang="zh-CN" b="1" dirty="0"/>
              <a:t>,</a:t>
            </a:r>
            <a:r>
              <a:rPr lang="en-US" altLang="zh-CN" dirty="0"/>
              <a:t>b</a:t>
            </a:r>
            <a:r>
              <a:rPr lang="en-US" altLang="zh-CN" b="1" dirty="0"/>
              <a:t>=</a:t>
            </a:r>
            <a:r>
              <a:rPr lang="en-US" altLang="zh-CN" dirty="0"/>
              <a:t>1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"a:%</a:t>
            </a:r>
            <a:r>
              <a:rPr lang="en-US" altLang="zh-CN" dirty="0" err="1"/>
              <a:t>d,b</a:t>
            </a:r>
            <a:r>
              <a:rPr lang="en-US" altLang="zh-CN" dirty="0"/>
              <a:t>:%d\n"</a:t>
            </a:r>
            <a:r>
              <a:rPr lang="en-US" altLang="zh-CN" b="1" dirty="0"/>
              <a:t>,</a:t>
            </a:r>
            <a:r>
              <a:rPr lang="en-US" altLang="zh-CN" dirty="0" err="1"/>
              <a:t>a</a:t>
            </a:r>
            <a:r>
              <a:rPr lang="en-US" altLang="zh-CN" b="1" dirty="0" err="1"/>
              <a:t>,</a:t>
            </a:r>
            <a:r>
              <a:rPr lang="en-US" altLang="zh-CN" dirty="0" err="1"/>
              <a:t>b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"!a:%</a:t>
            </a:r>
            <a:r>
              <a:rPr lang="en-US" altLang="zh-CN" dirty="0" err="1"/>
              <a:t>d,a</a:t>
            </a:r>
            <a:r>
              <a:rPr lang="en-US" altLang="zh-CN" dirty="0"/>
              <a:t>||b:%</a:t>
            </a:r>
            <a:r>
              <a:rPr lang="en-US" altLang="zh-CN" dirty="0" err="1"/>
              <a:t>d,a</a:t>
            </a:r>
            <a:r>
              <a:rPr lang="en-US" altLang="zh-CN" dirty="0"/>
              <a:t>&amp;&amp;b:%d\n"</a:t>
            </a:r>
            <a:r>
              <a:rPr lang="en-US" altLang="zh-CN" b="1" dirty="0"/>
              <a:t>,!</a:t>
            </a:r>
            <a:r>
              <a:rPr lang="en-US" altLang="zh-CN" dirty="0" err="1"/>
              <a:t>a</a:t>
            </a:r>
            <a:r>
              <a:rPr lang="en-US" altLang="zh-CN" b="1" dirty="0" err="1"/>
              <a:t>,</a:t>
            </a:r>
            <a:r>
              <a:rPr lang="en-US" altLang="zh-CN" dirty="0" err="1"/>
              <a:t>a</a:t>
            </a:r>
            <a:r>
              <a:rPr lang="en-US" altLang="zh-CN" b="1" dirty="0"/>
              <a:t>||</a:t>
            </a:r>
            <a:r>
              <a:rPr lang="en-US" altLang="zh-CN" dirty="0" err="1"/>
              <a:t>b</a:t>
            </a:r>
            <a:r>
              <a:rPr lang="en-US" altLang="zh-CN" b="1" dirty="0" err="1"/>
              <a:t>,</a:t>
            </a:r>
            <a:r>
              <a:rPr lang="en-US" altLang="zh-CN" dirty="0" err="1"/>
              <a:t>a</a:t>
            </a:r>
            <a:r>
              <a:rPr lang="en-US" altLang="zh-CN" b="1" dirty="0"/>
              <a:t>&amp;&amp;</a:t>
            </a:r>
            <a:r>
              <a:rPr lang="en-US" altLang="zh-CN" dirty="0"/>
              <a:t>b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"a--||b--:%d\</a:t>
            </a:r>
            <a:r>
              <a:rPr lang="en-US" altLang="zh-CN" dirty="0" err="1"/>
              <a:t>n"</a:t>
            </a:r>
            <a:r>
              <a:rPr lang="en-US" altLang="zh-CN" b="1" dirty="0" err="1"/>
              <a:t>,</a:t>
            </a:r>
            <a:r>
              <a:rPr lang="en-US" altLang="zh-CN" dirty="0" err="1"/>
              <a:t>a</a:t>
            </a:r>
            <a:r>
              <a:rPr lang="en-US" altLang="zh-CN" b="1" dirty="0"/>
              <a:t>--||</a:t>
            </a:r>
            <a:r>
              <a:rPr lang="en-US" altLang="zh-CN" dirty="0"/>
              <a:t>b</a:t>
            </a:r>
            <a:r>
              <a:rPr lang="en-US" altLang="zh-CN" b="1" dirty="0"/>
              <a:t>--);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"a:%</a:t>
            </a:r>
            <a:r>
              <a:rPr lang="en-US" altLang="zh-CN" dirty="0" err="1"/>
              <a:t>d,b</a:t>
            </a:r>
            <a:r>
              <a:rPr lang="en-US" altLang="zh-CN" dirty="0"/>
              <a:t>:%d\n"</a:t>
            </a:r>
            <a:r>
              <a:rPr lang="en-US" altLang="zh-CN" b="1" dirty="0"/>
              <a:t>,</a:t>
            </a:r>
            <a:r>
              <a:rPr lang="en-US" altLang="zh-CN" dirty="0" err="1"/>
              <a:t>a</a:t>
            </a:r>
            <a:r>
              <a:rPr lang="en-US" altLang="zh-CN" b="1" dirty="0" err="1"/>
              <a:t>,</a:t>
            </a:r>
            <a:r>
              <a:rPr lang="en-US" altLang="zh-CN" dirty="0" err="1"/>
              <a:t>b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zh-CN" altLang="zh-CN" dirty="0"/>
              <a:t>该段代码的输出为：</a:t>
            </a:r>
          </a:p>
          <a:p>
            <a:r>
              <a:rPr lang="en-US" altLang="zh-CN" dirty="0"/>
              <a:t>a:1,b:1</a:t>
            </a:r>
            <a:endParaRPr lang="zh-CN" altLang="zh-CN" dirty="0"/>
          </a:p>
          <a:p>
            <a:r>
              <a:rPr lang="en-US" altLang="zh-CN" dirty="0"/>
              <a:t>!a:0,a||b:1,a&amp;&amp;b:1</a:t>
            </a:r>
            <a:endParaRPr lang="zh-CN" altLang="zh-CN" dirty="0"/>
          </a:p>
          <a:p>
            <a:r>
              <a:rPr lang="en-US" altLang="zh-CN" dirty="0"/>
              <a:t>a--||b--:1</a:t>
            </a:r>
            <a:endParaRPr lang="zh-CN" altLang="zh-CN" dirty="0"/>
          </a:p>
          <a:p>
            <a:r>
              <a:rPr lang="en-US" altLang="zh-CN" dirty="0"/>
              <a:t>a:0,b:1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21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从该段代码中可以看出逻辑运算的求值</a:t>
            </a:r>
            <a:r>
              <a:rPr lang="zh-CN" altLang="zh-CN" dirty="0" smtClean="0"/>
              <a:t>规律</a:t>
            </a:r>
            <a:endParaRPr lang="en-US" altLang="zh-CN" dirty="0" smtClean="0"/>
          </a:p>
          <a:p>
            <a:r>
              <a:rPr lang="zh-CN" altLang="zh-CN" dirty="0" smtClean="0"/>
              <a:t>从</a:t>
            </a:r>
            <a:r>
              <a:rPr lang="zh-CN" altLang="zh-CN" dirty="0"/>
              <a:t>变量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的最终结果看出，逻辑运算符具有短路求值</a:t>
            </a:r>
            <a:r>
              <a:rPr lang="zh-CN" altLang="zh-CN" dirty="0" smtClean="0"/>
              <a:t>特性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对逻辑表达式</a:t>
            </a:r>
            <a:r>
              <a:rPr lang="en-US" altLang="zh-CN" dirty="0"/>
              <a:t>“a--||b--”</a:t>
            </a:r>
            <a:r>
              <a:rPr lang="zh-CN" altLang="zh-CN" dirty="0"/>
              <a:t>求值时，由于</a:t>
            </a:r>
            <a:r>
              <a:rPr lang="en-US" altLang="zh-CN" dirty="0"/>
              <a:t>a</a:t>
            </a:r>
            <a:r>
              <a:rPr lang="zh-CN" altLang="zh-CN" dirty="0"/>
              <a:t>的值为真，因此可以确定整个表达式为真，因此</a:t>
            </a:r>
            <a:r>
              <a:rPr lang="en-US" altLang="zh-CN" dirty="0"/>
              <a:t>b--</a:t>
            </a:r>
            <a:r>
              <a:rPr lang="zh-CN" altLang="zh-CN" dirty="0"/>
              <a:t>并没有进行计算，而只求解了</a:t>
            </a:r>
            <a:r>
              <a:rPr lang="en-US" altLang="zh-CN" dirty="0"/>
              <a:t>a--</a:t>
            </a:r>
            <a:r>
              <a:rPr lang="zh-CN" altLang="zh-CN" dirty="0"/>
              <a:t>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1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3.1.	</a:t>
            </a:r>
            <a:r>
              <a:rPr lang="zh-CN" altLang="en-US" dirty="0"/>
              <a:t>运算符及表达式</a:t>
            </a:r>
          </a:p>
          <a:p>
            <a:pPr lvl="1"/>
            <a:r>
              <a:rPr lang="en-US" altLang="zh-CN" dirty="0"/>
              <a:t>3.1.1.	</a:t>
            </a:r>
            <a:r>
              <a:rPr lang="zh-CN" altLang="en-US" dirty="0"/>
              <a:t>算术运算</a:t>
            </a:r>
          </a:p>
          <a:p>
            <a:pPr lvl="1"/>
            <a:r>
              <a:rPr lang="en-US" altLang="zh-CN" dirty="0"/>
              <a:t>3.1.2.	</a:t>
            </a:r>
            <a:r>
              <a:rPr lang="zh-CN" altLang="en-US" dirty="0"/>
              <a:t>关系运算</a:t>
            </a:r>
          </a:p>
          <a:p>
            <a:pPr lvl="1"/>
            <a:r>
              <a:rPr lang="en-US" altLang="zh-CN" dirty="0"/>
              <a:t>3.1.3.	</a:t>
            </a:r>
            <a:r>
              <a:rPr lang="zh-CN" altLang="en-US" dirty="0"/>
              <a:t>逻辑运算</a:t>
            </a:r>
          </a:p>
          <a:p>
            <a:pPr lvl="1"/>
            <a:r>
              <a:rPr lang="en-US" altLang="zh-CN" dirty="0"/>
              <a:t>3.1.4.	</a:t>
            </a:r>
            <a:r>
              <a:rPr lang="zh-CN" altLang="en-US" dirty="0"/>
              <a:t>位运算</a:t>
            </a:r>
          </a:p>
          <a:p>
            <a:pPr lvl="1"/>
            <a:r>
              <a:rPr lang="en-US" altLang="zh-CN" dirty="0"/>
              <a:t>3.1.5.	</a:t>
            </a:r>
            <a:r>
              <a:rPr lang="zh-CN" altLang="en-US" dirty="0"/>
              <a:t>赋值运算</a:t>
            </a:r>
          </a:p>
          <a:p>
            <a:pPr lvl="1"/>
            <a:r>
              <a:rPr lang="en-US" altLang="zh-CN" dirty="0"/>
              <a:t>3.1.6.	</a:t>
            </a:r>
            <a:r>
              <a:rPr lang="zh-CN" altLang="en-US" dirty="0"/>
              <a:t>条件运算</a:t>
            </a:r>
          </a:p>
          <a:p>
            <a:pPr lvl="1"/>
            <a:r>
              <a:rPr lang="en-US" altLang="zh-CN" dirty="0"/>
              <a:t>3.1.7.	</a:t>
            </a:r>
            <a:r>
              <a:rPr lang="zh-CN" altLang="en-US" dirty="0"/>
              <a:t>逗号运算</a:t>
            </a:r>
          </a:p>
          <a:p>
            <a:r>
              <a:rPr lang="en-US" altLang="zh-CN" dirty="0"/>
              <a:t>3.2.	</a:t>
            </a:r>
            <a:r>
              <a:rPr lang="zh-CN" altLang="en-US" dirty="0"/>
              <a:t>优先级</a:t>
            </a:r>
          </a:p>
          <a:p>
            <a:r>
              <a:rPr lang="en-US" altLang="zh-CN" dirty="0"/>
              <a:t>3.3.	</a:t>
            </a:r>
            <a:r>
              <a:rPr lang="zh-CN" altLang="en-US" dirty="0"/>
              <a:t>结合方式</a:t>
            </a:r>
          </a:p>
          <a:p>
            <a:r>
              <a:rPr lang="en-US" altLang="zh-CN" dirty="0"/>
              <a:t>3.4.	</a:t>
            </a:r>
            <a:r>
              <a:rPr lang="zh-CN" altLang="en-US" dirty="0"/>
              <a:t>语句</a:t>
            </a:r>
          </a:p>
          <a:p>
            <a:pPr lvl="1"/>
            <a:r>
              <a:rPr lang="en-US" altLang="zh-CN" dirty="0"/>
              <a:t>3.4.1.	</a:t>
            </a:r>
            <a:r>
              <a:rPr lang="zh-CN" altLang="en-US" dirty="0"/>
              <a:t>表达式语句</a:t>
            </a:r>
          </a:p>
          <a:p>
            <a:pPr lvl="1"/>
            <a:r>
              <a:rPr lang="en-US" altLang="zh-CN" dirty="0"/>
              <a:t>3.4.2.	</a:t>
            </a:r>
            <a:r>
              <a:rPr lang="zh-CN" altLang="en-US" dirty="0"/>
              <a:t>函数调用语句</a:t>
            </a:r>
          </a:p>
          <a:p>
            <a:pPr lvl="1"/>
            <a:r>
              <a:rPr lang="en-US" altLang="zh-CN" dirty="0"/>
              <a:t>3.4.3.	</a:t>
            </a:r>
            <a:r>
              <a:rPr lang="zh-CN" altLang="en-US" dirty="0"/>
              <a:t>控制语句</a:t>
            </a:r>
          </a:p>
          <a:p>
            <a:pPr lvl="1"/>
            <a:r>
              <a:rPr lang="en-US" altLang="zh-CN" dirty="0"/>
              <a:t>3.4.4.	</a:t>
            </a:r>
            <a:r>
              <a:rPr lang="zh-CN" altLang="en-US" dirty="0"/>
              <a:t>复合语句</a:t>
            </a:r>
          </a:p>
          <a:p>
            <a:pPr lvl="1"/>
            <a:r>
              <a:rPr lang="en-US" altLang="zh-CN" dirty="0"/>
              <a:t>3.4.5.	</a:t>
            </a:r>
            <a:r>
              <a:rPr lang="zh-CN" altLang="en-US" dirty="0"/>
              <a:t>空语句</a:t>
            </a:r>
          </a:p>
          <a:p>
            <a:r>
              <a:rPr lang="en-US" altLang="zh-CN" dirty="0"/>
              <a:t>3.5.	</a:t>
            </a:r>
            <a:r>
              <a:rPr lang="zh-CN" altLang="en-US" dirty="0"/>
              <a:t>计算器程序</a:t>
            </a:r>
          </a:p>
          <a:p>
            <a:r>
              <a:rPr lang="en-US" altLang="zh-CN" dirty="0"/>
              <a:t>3.6.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5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3.1.4.	 </a:t>
            </a:r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位运算以二进制位（</a:t>
            </a:r>
            <a:r>
              <a:rPr lang="en-US" altLang="zh-CN" dirty="0"/>
              <a:t>bit</a:t>
            </a:r>
            <a:r>
              <a:rPr lang="zh-CN" altLang="zh-CN" dirty="0"/>
              <a:t>）为操作对象，参加运算的操作数必须是整型常量或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r>
              <a:rPr lang="zh-CN" altLang="zh-CN" dirty="0" smtClean="0"/>
              <a:t>有</a:t>
            </a:r>
            <a:r>
              <a:rPr lang="zh-CN" altLang="zh-CN" dirty="0"/>
              <a:t>两种位运算符，分别是：位逻辑运算符和移位运算符，位逻辑运算符一共有</a:t>
            </a:r>
            <a:r>
              <a:rPr lang="en-US" altLang="zh-CN" dirty="0"/>
              <a:t>4</a:t>
            </a:r>
            <a:r>
              <a:rPr lang="zh-CN" altLang="zh-CN" dirty="0"/>
              <a:t>种，而移位运算符一共有</a:t>
            </a:r>
            <a:r>
              <a:rPr lang="en-US" altLang="zh-CN" dirty="0"/>
              <a:t>2</a:t>
            </a:r>
            <a:r>
              <a:rPr lang="zh-CN" altLang="zh-CN" dirty="0" smtClean="0"/>
              <a:t>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30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727200"/>
            <a:ext cx="5437187" cy="1685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13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位</a:t>
            </a:r>
            <a:r>
              <a:rPr lang="zh-CN" altLang="zh-CN" dirty="0"/>
              <a:t>逻辑与和位逻辑或运算和本章前面的逻辑运算符运算规律十分</a:t>
            </a:r>
            <a:r>
              <a:rPr lang="zh-CN" altLang="zh-CN" dirty="0" smtClean="0"/>
              <a:t>相似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把</a:t>
            </a:r>
            <a:r>
              <a:rPr lang="en-US" altLang="zh-CN" dirty="0"/>
              <a:t>0</a:t>
            </a:r>
            <a:r>
              <a:rPr lang="zh-CN" altLang="zh-CN" dirty="0"/>
              <a:t>看成</a:t>
            </a:r>
            <a:r>
              <a:rPr lang="en-US" altLang="zh-CN" dirty="0"/>
              <a:t>false</a:t>
            </a:r>
            <a:r>
              <a:rPr lang="zh-CN" altLang="zh-CN" dirty="0"/>
              <a:t>，把</a:t>
            </a:r>
            <a:r>
              <a:rPr lang="en-US" altLang="zh-CN" dirty="0"/>
              <a:t>1</a:t>
            </a:r>
            <a:r>
              <a:rPr lang="zh-CN" altLang="zh-CN" dirty="0"/>
              <a:t>看成</a:t>
            </a:r>
            <a:r>
              <a:rPr lang="en-US" altLang="zh-CN" dirty="0"/>
              <a:t>true</a:t>
            </a:r>
            <a:r>
              <a:rPr lang="zh-CN" altLang="zh-CN" dirty="0"/>
              <a:t>，则二者运算规律完全</a:t>
            </a:r>
            <a:r>
              <a:rPr lang="zh-CN" altLang="zh-CN" dirty="0" smtClean="0"/>
              <a:t>相同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位异或的运算规律是参与运算的对应位相同的时候，结果为</a:t>
            </a:r>
            <a:r>
              <a:rPr lang="en-US" altLang="zh-CN" dirty="0"/>
              <a:t>0</a:t>
            </a:r>
            <a:r>
              <a:rPr lang="zh-CN" altLang="zh-CN" dirty="0"/>
              <a:t>，否则为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16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938338"/>
            <a:ext cx="5437187" cy="1265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48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对于移位运算，左移位比右移位更简单</a:t>
            </a:r>
            <a:r>
              <a:rPr lang="zh-CN" altLang="zh-CN" dirty="0" smtClean="0"/>
              <a:t>一些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左移位操作后，右端出现的空位补</a:t>
            </a:r>
            <a:r>
              <a:rPr lang="en-US" altLang="zh-CN" dirty="0"/>
              <a:t>0</a:t>
            </a:r>
            <a:r>
              <a:rPr lang="zh-CN" altLang="zh-CN" dirty="0"/>
              <a:t>，移出左端的位</a:t>
            </a:r>
            <a:r>
              <a:rPr lang="zh-CN" altLang="zh-CN" dirty="0" smtClean="0"/>
              <a:t>舍去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右移位操作和操作数是否带有符号有关，不带符号的操作数右移位时，右端移出的位舍弃，左端出现的空位补</a:t>
            </a:r>
            <a:r>
              <a:rPr lang="en-US" altLang="zh-CN" dirty="0"/>
              <a:t>0</a:t>
            </a:r>
            <a:r>
              <a:rPr lang="zh-CN" altLang="zh-CN" dirty="0"/>
              <a:t>；带有符号的操作数右移位时，右端移出的位同样舍弃，而左端出现的空位按照原来数的最左端位</a:t>
            </a:r>
            <a:r>
              <a:rPr lang="zh-CN" altLang="zh-CN" dirty="0" smtClean="0"/>
              <a:t>复制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移位操作，每左移</a:t>
            </a:r>
            <a:r>
              <a:rPr lang="en-US" altLang="zh-CN" dirty="0"/>
              <a:t>1</a:t>
            </a:r>
            <a:r>
              <a:rPr lang="zh-CN" altLang="zh-CN" dirty="0"/>
              <a:t>位，相当于做一次乘法；右移</a:t>
            </a:r>
            <a:r>
              <a:rPr lang="en-US" altLang="zh-CN" dirty="0"/>
              <a:t>1</a:t>
            </a:r>
            <a:r>
              <a:rPr lang="zh-CN" altLang="zh-CN" dirty="0"/>
              <a:t>位，相当于做一次除法。</a:t>
            </a:r>
          </a:p>
          <a:p>
            <a:r>
              <a:rPr lang="zh-CN" altLang="zh-CN" dirty="0"/>
              <a:t>需要注意的是，位运算符不会改变操作数的值，只是将操作数进行相应计算以后，将结果返回。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01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3.1.5.	 </a:t>
            </a:r>
            <a:r>
              <a:rPr lang="zh-CN" altLang="en-US" dirty="0"/>
              <a:t>赋值运算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赋值运算符“＝”的作用是将一个数据或表达式的值赋给一个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r>
              <a:rPr lang="zh-CN" altLang="zh-CN" dirty="0" smtClean="0"/>
              <a:t>赋值</a:t>
            </a:r>
            <a:r>
              <a:rPr lang="zh-CN" altLang="zh-CN" dirty="0"/>
              <a:t>表达式的一般形式为：</a:t>
            </a:r>
          </a:p>
          <a:p>
            <a:r>
              <a:rPr lang="zh-CN" altLang="zh-CN" dirty="0"/>
              <a:t>变量</a:t>
            </a:r>
            <a:r>
              <a:rPr lang="en-US" altLang="zh-CN" dirty="0"/>
              <a:t>  </a:t>
            </a:r>
            <a:r>
              <a:rPr lang="zh-CN" altLang="zh-CN" b="1" dirty="0"/>
              <a:t>赋值运算符</a:t>
            </a:r>
            <a:r>
              <a:rPr lang="en-US" altLang="zh-CN" dirty="0"/>
              <a:t>  </a:t>
            </a:r>
            <a:r>
              <a:rPr lang="zh-CN" altLang="zh-CN" dirty="0"/>
              <a:t>表达式</a:t>
            </a:r>
          </a:p>
          <a:p>
            <a:r>
              <a:rPr lang="zh-CN" altLang="zh-CN" dirty="0"/>
              <a:t>首先求赋值运算符右侧的“表达式”的值，然后赋给赋值运算符左侧的变量。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26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在赋值表达式中，计算的最终结果会被转换为被赋予值的那个变量的类型，有可能由低等级类型向高等级类型转换，也有可能相反，而后者可能会带来问题。比如下面的这段代码：</a:t>
            </a:r>
          </a:p>
          <a:p>
            <a:r>
              <a:rPr lang="en-US" altLang="zh-CN" dirty="0"/>
              <a:t>    float f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f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3.33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浮点数</a:t>
            </a:r>
            <a:r>
              <a:rPr lang="en-US" altLang="zh-CN" dirty="0"/>
              <a:t>f</a:t>
            </a:r>
            <a:r>
              <a:rPr lang="zh-CN" altLang="zh-CN" dirty="0"/>
              <a:t>并不能得到预期的结果</a:t>
            </a:r>
            <a:r>
              <a:rPr lang="en-US" altLang="zh-CN" dirty="0"/>
              <a:t>3.33</a:t>
            </a:r>
            <a:r>
              <a:rPr lang="zh-CN" altLang="zh-CN" dirty="0"/>
              <a:t>，而是得到了</a:t>
            </a:r>
            <a:r>
              <a:rPr lang="en-US" altLang="zh-CN" dirty="0" smtClean="0"/>
              <a:t>3.0</a:t>
            </a:r>
          </a:p>
          <a:p>
            <a:r>
              <a:rPr lang="zh-CN" altLang="zh-CN" dirty="0" smtClean="0"/>
              <a:t>这</a:t>
            </a:r>
            <a:r>
              <a:rPr lang="zh-CN" altLang="zh-CN" dirty="0"/>
              <a:t>是因为</a:t>
            </a:r>
            <a:r>
              <a:rPr lang="en-US" altLang="zh-CN" dirty="0"/>
              <a:t>f</a:t>
            </a:r>
            <a:r>
              <a:rPr lang="zh-CN" altLang="zh-CN" dirty="0"/>
              <a:t>的值被赋值为赋值表达式</a:t>
            </a:r>
            <a:r>
              <a:rPr lang="en-US" altLang="zh-CN" dirty="0"/>
              <a:t>“</a:t>
            </a:r>
            <a:r>
              <a:rPr lang="en-US" altLang="zh-CN" dirty="0" err="1"/>
              <a:t>i</a:t>
            </a:r>
            <a:r>
              <a:rPr lang="en-US" altLang="zh-CN" dirty="0"/>
              <a:t>=3.33”</a:t>
            </a:r>
            <a:r>
              <a:rPr lang="zh-CN" altLang="zh-CN" dirty="0"/>
              <a:t>的值，由于</a:t>
            </a:r>
            <a:r>
              <a:rPr lang="en-US" altLang="zh-CN" dirty="0" err="1"/>
              <a:t>i</a:t>
            </a:r>
            <a:r>
              <a:rPr lang="zh-CN" altLang="zh-CN" dirty="0"/>
              <a:t>为整型，因此浮点数</a:t>
            </a:r>
            <a:r>
              <a:rPr lang="en-US" altLang="zh-CN" dirty="0"/>
              <a:t>3.33</a:t>
            </a:r>
            <a:r>
              <a:rPr lang="zh-CN" altLang="zh-CN" dirty="0"/>
              <a:t>首先被降级为整型</a:t>
            </a:r>
            <a:r>
              <a:rPr lang="en-US" altLang="zh-CN" dirty="0"/>
              <a:t>3</a:t>
            </a:r>
            <a:r>
              <a:rPr lang="zh-CN" altLang="zh-CN" dirty="0"/>
              <a:t>赋值给</a:t>
            </a:r>
            <a:r>
              <a:rPr lang="en-US" altLang="zh-CN" dirty="0" err="1"/>
              <a:t>i</a:t>
            </a:r>
            <a:r>
              <a:rPr lang="zh-CN" altLang="zh-CN" dirty="0"/>
              <a:t>，因此表达式</a:t>
            </a:r>
            <a:r>
              <a:rPr lang="en-US" altLang="zh-CN" dirty="0"/>
              <a:t>“</a:t>
            </a:r>
            <a:r>
              <a:rPr lang="en-US" altLang="zh-CN" dirty="0" err="1"/>
              <a:t>i</a:t>
            </a:r>
            <a:r>
              <a:rPr lang="en-US" altLang="zh-CN" dirty="0"/>
              <a:t>=3.33”</a:t>
            </a:r>
            <a:r>
              <a:rPr lang="zh-CN" altLang="zh-CN" dirty="0"/>
              <a:t>的值为</a:t>
            </a:r>
            <a:r>
              <a:rPr lang="en-US" altLang="zh-CN" dirty="0"/>
              <a:t>3</a:t>
            </a:r>
            <a:r>
              <a:rPr lang="zh-CN" altLang="zh-CN" dirty="0"/>
              <a:t>。由于等式最左边</a:t>
            </a:r>
            <a:r>
              <a:rPr lang="en-US" altLang="zh-CN" dirty="0"/>
              <a:t>f</a:t>
            </a:r>
            <a:r>
              <a:rPr lang="zh-CN" altLang="zh-CN" dirty="0"/>
              <a:t>的类型为浮点型，因此</a:t>
            </a:r>
            <a:r>
              <a:rPr lang="en-US" altLang="zh-CN" dirty="0"/>
              <a:t>3</a:t>
            </a:r>
            <a:r>
              <a:rPr lang="zh-CN" altLang="zh-CN" dirty="0"/>
              <a:t>又被升级为浮点数</a:t>
            </a:r>
            <a:r>
              <a:rPr lang="en-US" altLang="zh-CN" dirty="0"/>
              <a:t>3.0</a:t>
            </a:r>
            <a:r>
              <a:rPr lang="zh-CN" altLang="zh-CN" dirty="0"/>
              <a:t>，即为</a:t>
            </a:r>
            <a:r>
              <a:rPr lang="en-US" altLang="zh-CN" dirty="0"/>
              <a:t>f</a:t>
            </a:r>
            <a:r>
              <a:rPr lang="zh-CN" altLang="zh-CN" dirty="0"/>
              <a:t>最终的赋值结果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345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在赋值符</a:t>
            </a:r>
            <a:r>
              <a:rPr lang="en-US" altLang="zh-CN" dirty="0"/>
              <a:t>“</a:t>
            </a:r>
            <a:r>
              <a:rPr lang="zh-CN" altLang="zh-CN" dirty="0"/>
              <a:t>＝</a:t>
            </a:r>
            <a:r>
              <a:rPr lang="en-US" altLang="zh-CN" dirty="0"/>
              <a:t>”</a:t>
            </a:r>
            <a:r>
              <a:rPr lang="zh-CN" altLang="zh-CN" dirty="0"/>
              <a:t>之前加上其他运算符，可以构成复合的运算符，比如：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+=</a:t>
            </a:r>
            <a:r>
              <a:rPr lang="en-US" altLang="zh-CN" dirty="0"/>
              <a:t> 3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等价于：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=</a:t>
            </a:r>
            <a:r>
              <a:rPr lang="en-US" altLang="zh-CN" dirty="0"/>
              <a:t> a </a:t>
            </a:r>
            <a:r>
              <a:rPr lang="en-US" altLang="zh-CN" b="1" dirty="0"/>
              <a:t>+</a:t>
            </a:r>
            <a:r>
              <a:rPr lang="en-US" altLang="zh-CN" dirty="0"/>
              <a:t> 3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242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3.1.6.	 </a:t>
            </a:r>
            <a:r>
              <a:rPr lang="zh-CN" altLang="en-US" dirty="0"/>
              <a:t>条件运算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条件运算符为（</a:t>
            </a:r>
            <a:r>
              <a:rPr lang="en-US" altLang="zh-CN" dirty="0"/>
              <a:t>? </a:t>
            </a:r>
            <a:r>
              <a:rPr lang="zh-CN" altLang="zh-CN" dirty="0"/>
              <a:t>：）是</a:t>
            </a:r>
            <a:r>
              <a:rPr lang="en-US" altLang="zh-CN" dirty="0"/>
              <a:t>C</a:t>
            </a:r>
            <a:r>
              <a:rPr lang="zh-CN" altLang="zh-CN" dirty="0"/>
              <a:t>语言中唯一的三目运算符，由条件运算符组成条件表达式的一般形式为：</a:t>
            </a:r>
          </a:p>
          <a:p>
            <a:r>
              <a:rPr lang="zh-CN" altLang="zh-CN" dirty="0"/>
              <a:t>表达式</a:t>
            </a:r>
            <a:r>
              <a:rPr lang="en-US" altLang="zh-CN" dirty="0"/>
              <a:t>1 </a:t>
            </a:r>
            <a:r>
              <a:rPr lang="en-US" altLang="zh-CN" b="1" dirty="0"/>
              <a:t>?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2 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3</a:t>
            </a:r>
            <a:endParaRPr lang="zh-CN" altLang="zh-CN" dirty="0"/>
          </a:p>
          <a:p>
            <a:r>
              <a:rPr lang="zh-CN" altLang="zh-CN" dirty="0"/>
              <a:t>其求值规则为：如果表达式</a:t>
            </a:r>
            <a:r>
              <a:rPr lang="en-US" altLang="zh-CN" dirty="0"/>
              <a:t>1</a:t>
            </a:r>
            <a:r>
              <a:rPr lang="zh-CN" altLang="zh-CN" dirty="0"/>
              <a:t>的值为真，则以表达式</a:t>
            </a:r>
            <a:r>
              <a:rPr lang="en-US" altLang="zh-CN" dirty="0"/>
              <a:t>2</a:t>
            </a:r>
            <a:r>
              <a:rPr lang="zh-CN" altLang="zh-CN" dirty="0"/>
              <a:t>的值作为条件表达式的值，否则以表达式</a:t>
            </a:r>
            <a:r>
              <a:rPr lang="en-US" altLang="zh-CN" dirty="0"/>
              <a:t>3</a:t>
            </a:r>
            <a:r>
              <a:rPr lang="zh-CN" altLang="zh-CN" dirty="0"/>
              <a:t>的值作为整个条件表达式的值。在这个过程中，表达式</a:t>
            </a:r>
            <a:r>
              <a:rPr lang="en-US" altLang="zh-CN" dirty="0"/>
              <a:t>2</a:t>
            </a:r>
            <a:r>
              <a:rPr lang="zh-CN" altLang="zh-CN" dirty="0"/>
              <a:t>和表达式</a:t>
            </a:r>
            <a:r>
              <a:rPr lang="en-US" altLang="zh-CN" dirty="0"/>
              <a:t>3</a:t>
            </a:r>
            <a:r>
              <a:rPr lang="zh-CN" altLang="zh-CN" dirty="0"/>
              <a:t>有且仅有一个会被求值。</a:t>
            </a:r>
          </a:p>
          <a:p>
            <a:r>
              <a:rPr lang="zh-CN" altLang="zh-CN" dirty="0"/>
              <a:t>条件表达式可以看作条件语句的紧凑写法，比如下面的条件表达式：</a:t>
            </a:r>
          </a:p>
          <a:p>
            <a:r>
              <a:rPr lang="en-US" altLang="zh-CN" dirty="0"/>
              <a:t>max</a:t>
            </a:r>
            <a:r>
              <a:rPr lang="en-US" altLang="zh-CN" b="1" dirty="0"/>
              <a:t>=(</a:t>
            </a:r>
            <a:r>
              <a:rPr lang="en-US" altLang="zh-CN" dirty="0"/>
              <a:t>a</a:t>
            </a:r>
            <a:r>
              <a:rPr lang="en-US" altLang="zh-CN" b="1" dirty="0"/>
              <a:t>&gt;</a:t>
            </a:r>
            <a:r>
              <a:rPr lang="en-US" altLang="zh-CN" dirty="0"/>
              <a:t>b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?</a:t>
            </a:r>
            <a:r>
              <a:rPr lang="en-US" altLang="zh-CN" dirty="0"/>
              <a:t> a </a:t>
            </a:r>
            <a:r>
              <a:rPr lang="en-US" altLang="zh-CN" b="1" dirty="0"/>
              <a:t>:</a:t>
            </a:r>
            <a:r>
              <a:rPr lang="en-US" altLang="zh-CN" dirty="0"/>
              <a:t> b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可使用条件语句改写为：</a:t>
            </a:r>
          </a:p>
          <a:p>
            <a:r>
              <a:rPr lang="en-US" altLang="zh-CN" b="1" dirty="0"/>
              <a:t>if(</a:t>
            </a:r>
            <a:r>
              <a:rPr lang="en-US" altLang="zh-CN" dirty="0"/>
              <a:t>a</a:t>
            </a:r>
            <a:r>
              <a:rPr lang="en-US" altLang="zh-CN" b="1" dirty="0"/>
              <a:t>&gt;</a:t>
            </a:r>
            <a:r>
              <a:rPr lang="en-US" altLang="zh-CN" dirty="0"/>
              <a:t>b</a:t>
            </a:r>
            <a:r>
              <a:rPr lang="en-US" altLang="zh-CN" b="1" dirty="0"/>
              <a:t>)</a:t>
            </a:r>
            <a:r>
              <a:rPr lang="en-US" altLang="zh-CN" dirty="0"/>
              <a:t>  max</a:t>
            </a:r>
            <a:r>
              <a:rPr lang="en-US" altLang="zh-CN" b="1" dirty="0"/>
              <a:t>=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else</a:t>
            </a:r>
            <a:r>
              <a:rPr lang="en-US" altLang="zh-CN" dirty="0"/>
              <a:t> max</a:t>
            </a:r>
            <a:r>
              <a:rPr lang="en-US" altLang="zh-CN" b="1" dirty="0"/>
              <a:t>=</a:t>
            </a:r>
            <a:r>
              <a:rPr lang="en-US" altLang="zh-CN" dirty="0"/>
              <a:t>b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执行该语句的语义是：如“</a:t>
            </a:r>
            <a:r>
              <a:rPr lang="en-US" altLang="zh-CN" dirty="0"/>
              <a:t>a&gt;b</a:t>
            </a:r>
            <a:r>
              <a:rPr lang="zh-CN" altLang="zh-CN" dirty="0"/>
              <a:t>”为真，则把</a:t>
            </a:r>
            <a:r>
              <a:rPr lang="en-US" altLang="zh-CN" dirty="0"/>
              <a:t>a</a:t>
            </a:r>
            <a:r>
              <a:rPr lang="zh-CN" altLang="zh-CN" dirty="0"/>
              <a:t>赋予</a:t>
            </a:r>
            <a:r>
              <a:rPr lang="en-US" altLang="zh-CN" dirty="0"/>
              <a:t>max</a:t>
            </a:r>
            <a:r>
              <a:rPr lang="zh-CN" altLang="zh-CN" dirty="0"/>
              <a:t>，否则把</a:t>
            </a:r>
            <a:r>
              <a:rPr lang="en-US" altLang="zh-CN" dirty="0"/>
              <a:t>b</a:t>
            </a:r>
            <a:r>
              <a:rPr lang="zh-CN" altLang="zh-CN" dirty="0"/>
              <a:t>赋予</a:t>
            </a:r>
            <a:r>
              <a:rPr lang="en-US" altLang="zh-CN" dirty="0"/>
              <a:t>max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8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3.1.7.	 </a:t>
            </a:r>
            <a:r>
              <a:rPr lang="zh-CN" altLang="en-US" dirty="0"/>
              <a:t>逗号运算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语言中，逗号“</a:t>
            </a:r>
            <a:r>
              <a:rPr lang="en-US" altLang="zh-CN" dirty="0"/>
              <a:t>,</a:t>
            </a:r>
            <a:r>
              <a:rPr lang="zh-CN" altLang="zh-CN" dirty="0"/>
              <a:t>”的用法有两种：一种是用作分隔符，另一种是用作运算符。</a:t>
            </a:r>
          </a:p>
          <a:p>
            <a:r>
              <a:rPr lang="zh-CN" altLang="zh-CN" sz="3100" dirty="0" smtClean="0">
                <a:latin typeface="+mn-ea"/>
              </a:rPr>
              <a:t>在</a:t>
            </a:r>
            <a:r>
              <a:rPr lang="zh-CN" altLang="en-US" sz="3100" dirty="0" smtClean="0">
                <a:latin typeface="+mn-ea"/>
              </a:rPr>
              <a:t>变量声明</a:t>
            </a:r>
            <a:r>
              <a:rPr lang="zh-CN" altLang="zh-CN" sz="3100" dirty="0" smtClean="0">
                <a:latin typeface="+mn-ea"/>
              </a:rPr>
              <a:t>语句</a:t>
            </a:r>
            <a:r>
              <a:rPr lang="zh-CN" altLang="zh-CN" dirty="0"/>
              <a:t>、函数调用语句等场合，逗号是作为分隔符使用的。例如下面两个语句中的逗号是分隔符：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b="1" dirty="0" err="1"/>
              <a:t>,</a:t>
            </a:r>
            <a:r>
              <a:rPr lang="en-US" altLang="zh-CN" dirty="0" err="1"/>
              <a:t>b</a:t>
            </a:r>
            <a:r>
              <a:rPr lang="en-US" altLang="zh-CN" b="1" dirty="0" err="1"/>
              <a:t>,</a:t>
            </a:r>
            <a:r>
              <a:rPr lang="en-US" altLang="zh-CN" dirty="0" err="1"/>
              <a:t>c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"%f%f%f"</a:t>
            </a:r>
            <a:r>
              <a:rPr lang="en-US" altLang="zh-CN" b="1" dirty="0"/>
              <a:t>,&amp;</a:t>
            </a:r>
            <a:r>
              <a:rPr lang="en-US" altLang="zh-CN" dirty="0"/>
              <a:t>f1</a:t>
            </a:r>
            <a:r>
              <a:rPr lang="en-US" altLang="zh-CN" b="1" dirty="0"/>
              <a:t>,&amp;</a:t>
            </a:r>
            <a:r>
              <a:rPr lang="en-US" altLang="zh-CN" dirty="0"/>
              <a:t>f2</a:t>
            </a:r>
            <a:r>
              <a:rPr lang="en-US" altLang="zh-CN" b="1" dirty="0"/>
              <a:t>,&amp;</a:t>
            </a:r>
            <a:r>
              <a:rPr lang="en-US" altLang="zh-CN" dirty="0"/>
              <a:t>f3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C</a:t>
            </a:r>
            <a:r>
              <a:rPr lang="zh-CN" altLang="zh-CN" dirty="0"/>
              <a:t>语言还允许用逗号连接表达式。例如下面代码片段中的第二行语句：</a:t>
            </a:r>
          </a:p>
          <a:p>
            <a:r>
              <a:rPr lang="en-US" altLang="zh-CN" dirty="0"/>
              <a:t>    float x</a:t>
            </a:r>
            <a:r>
              <a:rPr lang="en-US" altLang="zh-CN" b="1" dirty="0"/>
              <a:t>,</a:t>
            </a:r>
            <a:r>
              <a:rPr lang="en-US" altLang="zh-CN" dirty="0"/>
              <a:t> y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x</a:t>
            </a:r>
            <a:r>
              <a:rPr lang="en-US" altLang="zh-CN" b="1" dirty="0"/>
              <a:t>=</a:t>
            </a:r>
            <a:r>
              <a:rPr lang="en-US" altLang="zh-CN" dirty="0"/>
              <a:t>5.6</a:t>
            </a:r>
            <a:r>
              <a:rPr lang="en-US" altLang="zh-CN" b="1" dirty="0"/>
              <a:t>,</a:t>
            </a:r>
            <a:r>
              <a:rPr lang="en-US" altLang="zh-CN" dirty="0"/>
              <a:t>y</a:t>
            </a:r>
            <a:r>
              <a:rPr lang="en-US" altLang="zh-CN" b="1" dirty="0"/>
              <a:t>=</a:t>
            </a:r>
            <a:r>
              <a:rPr lang="en-US" altLang="zh-CN" dirty="0"/>
              <a:t>2.1</a:t>
            </a:r>
            <a:r>
              <a:rPr lang="en-US" altLang="zh-CN" b="1" dirty="0"/>
              <a:t>,</a:t>
            </a:r>
            <a:r>
              <a:rPr lang="en-US" altLang="zh-CN" dirty="0"/>
              <a:t>10</a:t>
            </a:r>
            <a:r>
              <a:rPr lang="en-US" altLang="zh-CN" b="1" dirty="0"/>
              <a:t>+</a:t>
            </a:r>
            <a:r>
              <a:rPr lang="en-US" altLang="zh-CN" dirty="0"/>
              <a:t>x</a:t>
            </a:r>
            <a:r>
              <a:rPr lang="en-US" altLang="zh-CN" b="1" dirty="0"/>
              <a:t>,</a:t>
            </a:r>
            <a:r>
              <a:rPr lang="en-US" altLang="zh-CN" dirty="0"/>
              <a:t>x</a:t>
            </a:r>
            <a:r>
              <a:rPr lang="en-US" altLang="zh-CN" b="1" dirty="0"/>
              <a:t>+</a:t>
            </a:r>
            <a:r>
              <a:rPr lang="en-US" altLang="zh-CN" dirty="0"/>
              <a:t>y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5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/>
              <a:t>运算符、表达式和</a:t>
            </a:r>
            <a:r>
              <a:rPr lang="zh-CN" altLang="zh-CN" b="1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C</a:t>
            </a:r>
            <a:r>
              <a:rPr lang="zh-CN" altLang="zh-CN" dirty="0"/>
              <a:t>语言程序由一系列语句组成，而语句由描述计算的基本结构——表达式组成，表达式则由被计算对象（例如前一章介绍的基本类型数据）和表示运算的特殊符号按照一定的规则构造而成，这些描述数据运算的特殊符号称为</a:t>
            </a:r>
            <a:r>
              <a:rPr lang="zh-CN" altLang="zh-CN" dirty="0" smtClean="0"/>
              <a:t>运算符</a:t>
            </a:r>
            <a:endParaRPr lang="zh-CN" altLang="zh-CN" dirty="0"/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语言中支持的运算符</a:t>
            </a:r>
          </a:p>
          <a:p>
            <a:pPr lvl="1"/>
            <a:r>
              <a:rPr lang="zh-CN" altLang="zh-CN" dirty="0"/>
              <a:t>算术运算符</a:t>
            </a:r>
            <a:r>
              <a:rPr lang="en-US" altLang="zh-CN" dirty="0"/>
              <a:t>	+ - * / % ++ --</a:t>
            </a:r>
            <a:endParaRPr lang="zh-CN" altLang="zh-CN" dirty="0"/>
          </a:p>
          <a:p>
            <a:pPr lvl="1"/>
            <a:r>
              <a:rPr lang="zh-CN" altLang="zh-CN" dirty="0"/>
              <a:t>关系运算符</a:t>
            </a:r>
            <a:r>
              <a:rPr lang="en-US" altLang="zh-CN" dirty="0"/>
              <a:t>	&lt; &lt;= &gt; &gt;= == !=</a:t>
            </a:r>
            <a:endParaRPr lang="zh-CN" altLang="zh-CN" dirty="0"/>
          </a:p>
          <a:p>
            <a:pPr lvl="1"/>
            <a:r>
              <a:rPr lang="zh-CN" altLang="zh-CN" dirty="0"/>
              <a:t>逻辑运算符</a:t>
            </a:r>
            <a:r>
              <a:rPr lang="en-US" altLang="zh-CN" dirty="0"/>
              <a:t>	! &amp;&amp; ||</a:t>
            </a:r>
            <a:endParaRPr lang="zh-CN" altLang="zh-CN" dirty="0"/>
          </a:p>
          <a:p>
            <a:pPr lvl="1"/>
            <a:r>
              <a:rPr lang="zh-CN" altLang="zh-CN" dirty="0"/>
              <a:t>位运算符</a:t>
            </a:r>
            <a:r>
              <a:rPr lang="en-US" altLang="zh-CN" dirty="0"/>
              <a:t>	&lt;&lt; &gt;&gt; ~ | ^ &amp;</a:t>
            </a:r>
            <a:endParaRPr lang="zh-CN" altLang="zh-CN" dirty="0"/>
          </a:p>
          <a:p>
            <a:pPr lvl="1"/>
            <a:r>
              <a:rPr lang="zh-CN" altLang="zh-CN" dirty="0"/>
              <a:t>赋值运算符</a:t>
            </a:r>
            <a:r>
              <a:rPr lang="en-US" altLang="zh-CN" dirty="0"/>
              <a:t>	= += -= *= /= %=	&gt;&gt;= &lt;&lt;= &amp;= ^= |=</a:t>
            </a:r>
            <a:endParaRPr lang="zh-CN" altLang="zh-CN" dirty="0"/>
          </a:p>
          <a:p>
            <a:pPr lvl="1"/>
            <a:r>
              <a:rPr lang="zh-CN" altLang="zh-CN" dirty="0"/>
              <a:t>条件运算符</a:t>
            </a:r>
            <a:r>
              <a:rPr lang="en-US" altLang="zh-CN" dirty="0"/>
              <a:t>	?:</a:t>
            </a:r>
            <a:endParaRPr lang="zh-CN" altLang="zh-CN" dirty="0"/>
          </a:p>
          <a:p>
            <a:pPr lvl="0"/>
            <a:r>
              <a:rPr lang="zh-CN" altLang="zh-CN" dirty="0"/>
              <a:t>如何利用这些运算符进行运算，构成对应类型的表达式</a:t>
            </a:r>
          </a:p>
          <a:p>
            <a:pPr lvl="0"/>
            <a:r>
              <a:rPr lang="zh-CN" altLang="zh-CN" dirty="0"/>
              <a:t>什么是语句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584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这里用三个逗号运算符将四个算术表达式连接成一个逗号表达式。</a:t>
            </a:r>
          </a:p>
          <a:p>
            <a:r>
              <a:rPr lang="zh-CN" altLang="zh-CN" dirty="0"/>
              <a:t>逗号表达式的一般形式如下：</a:t>
            </a:r>
          </a:p>
          <a:p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2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3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...</a:t>
            </a:r>
            <a:r>
              <a:rPr lang="en-US" altLang="zh-CN" dirty="0"/>
              <a:t> 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zh-CN" dirty="0"/>
              <a:t>表达式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zh-CN" altLang="zh-CN" dirty="0"/>
              <a:t>当逗号作为运算符使用时是一个双目运算符，其运算优先级是所有运算符中最低的。逗号运算符的运算顺序是自左向右，整个逗号表达式的值是最右边的表达式值。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4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有时候使用逗号表达式的目的仅仅是为了得到各个表达式的值，而并非要得到整个逗号表达式的值。例如：</a:t>
            </a:r>
          </a:p>
          <a:p>
            <a:r>
              <a:rPr lang="en-US" altLang="zh-CN" dirty="0"/>
              <a:t>t</a:t>
            </a:r>
            <a:r>
              <a:rPr lang="en-US" altLang="zh-CN" b="1" dirty="0"/>
              <a:t>=</a:t>
            </a:r>
            <a:r>
              <a:rPr lang="en-US" altLang="zh-CN" dirty="0" err="1"/>
              <a:t>a</a:t>
            </a:r>
            <a:r>
              <a:rPr lang="en-US" altLang="zh-CN" b="1" dirty="0" err="1"/>
              <a:t>,</a:t>
            </a:r>
            <a:r>
              <a:rPr lang="en-US" altLang="zh-CN" dirty="0" err="1"/>
              <a:t>a</a:t>
            </a:r>
            <a:r>
              <a:rPr lang="en-US" altLang="zh-CN" b="1" dirty="0"/>
              <a:t>=</a:t>
            </a:r>
            <a:r>
              <a:rPr lang="en-US" altLang="zh-CN" dirty="0" err="1"/>
              <a:t>b</a:t>
            </a:r>
            <a:r>
              <a:rPr lang="en-US" altLang="zh-CN" b="1" dirty="0" err="1"/>
              <a:t>,</a:t>
            </a:r>
            <a:r>
              <a:rPr lang="en-US" altLang="zh-CN" dirty="0" err="1"/>
              <a:t>b</a:t>
            </a:r>
            <a:r>
              <a:rPr lang="en-US" altLang="zh-CN" b="1" dirty="0"/>
              <a:t>=</a:t>
            </a:r>
            <a:r>
              <a:rPr lang="en-US" altLang="zh-CN" dirty="0"/>
              <a:t>t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此逗号表达式的目的是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变量</a:t>
            </a:r>
            <a:r>
              <a:rPr lang="en-US" altLang="zh-CN" dirty="0" err="1" smtClean="0"/>
              <a:t>a,b</a:t>
            </a:r>
            <a:r>
              <a:rPr lang="zh-CN" altLang="zh-CN" dirty="0"/>
              <a:t>值互换，而不是使用整个表达式的值。而下面的程序片段则使用了逗号表达式的值：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x</a:t>
            </a:r>
            <a:r>
              <a:rPr lang="en-US" altLang="zh-CN" b="1" dirty="0"/>
              <a:t>=</a:t>
            </a:r>
            <a:r>
              <a:rPr lang="en-US" altLang="zh-CN" dirty="0"/>
              <a:t>5</a:t>
            </a:r>
            <a:r>
              <a:rPr lang="en-US" altLang="zh-CN" b="1" dirty="0"/>
              <a:t>+</a:t>
            </a:r>
            <a:r>
              <a:rPr lang="en-US" altLang="zh-CN" dirty="0"/>
              <a:t>5</a:t>
            </a:r>
            <a:r>
              <a:rPr lang="en-US" altLang="zh-CN" b="1" dirty="0"/>
              <a:t>,</a:t>
            </a:r>
            <a:r>
              <a:rPr lang="en-US" altLang="zh-CN" dirty="0"/>
              <a:t>10</a:t>
            </a:r>
            <a:r>
              <a:rPr lang="en-US" altLang="zh-CN" b="1" dirty="0"/>
              <a:t>+</a:t>
            </a:r>
            <a:r>
              <a:rPr lang="en-US" altLang="zh-CN" dirty="0"/>
              <a:t>10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y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y</a:t>
            </a:r>
            <a:r>
              <a:rPr lang="en-US" altLang="zh-CN" b="1" dirty="0"/>
              <a:t>=(</a:t>
            </a:r>
            <a:r>
              <a:rPr lang="en-US" altLang="zh-CN" dirty="0"/>
              <a:t>5</a:t>
            </a:r>
            <a:r>
              <a:rPr lang="en-US" altLang="zh-CN" b="1" dirty="0"/>
              <a:t>+</a:t>
            </a:r>
            <a:r>
              <a:rPr lang="en-US" altLang="zh-CN" dirty="0"/>
              <a:t>5</a:t>
            </a:r>
            <a:r>
              <a:rPr lang="en-US" altLang="zh-CN" b="1" dirty="0"/>
              <a:t>,</a:t>
            </a:r>
            <a:r>
              <a:rPr lang="en-US" altLang="zh-CN" dirty="0"/>
              <a:t>10</a:t>
            </a:r>
            <a:r>
              <a:rPr lang="en-US" altLang="zh-CN" b="1" dirty="0"/>
              <a:t>+</a:t>
            </a:r>
            <a:r>
              <a:rPr lang="en-US" altLang="zh-CN" dirty="0"/>
              <a:t>10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zh-CN" altLang="zh-CN" dirty="0"/>
              <a:t>由于逗号运算符的优先级最低，因此</a:t>
            </a:r>
            <a:r>
              <a:rPr lang="en-US" altLang="zh-CN" dirty="0"/>
              <a:t>x</a:t>
            </a:r>
            <a:r>
              <a:rPr lang="zh-CN" altLang="zh-CN" dirty="0"/>
              <a:t>被赋值为</a:t>
            </a:r>
            <a:r>
              <a:rPr lang="en-US" altLang="zh-CN" dirty="0"/>
              <a:t>5+5</a:t>
            </a:r>
            <a:r>
              <a:rPr lang="zh-CN" altLang="zh-CN" dirty="0"/>
              <a:t>，而整个逗号表达式的值为</a:t>
            </a:r>
            <a:r>
              <a:rPr lang="en-US" altLang="zh-CN" dirty="0"/>
              <a:t>10+10</a:t>
            </a:r>
            <a:r>
              <a:rPr lang="zh-CN" altLang="zh-CN" dirty="0"/>
              <a:t>；但在给变量</a:t>
            </a:r>
            <a:r>
              <a:rPr lang="en-US" altLang="zh-CN" dirty="0"/>
              <a:t>y</a:t>
            </a:r>
            <a:r>
              <a:rPr lang="zh-CN" altLang="zh-CN" dirty="0"/>
              <a:t>赋值时，由于增加了一对括号，使</a:t>
            </a:r>
            <a:r>
              <a:rPr lang="en-US" altLang="zh-CN" dirty="0"/>
              <a:t>10+10</a:t>
            </a:r>
            <a:r>
              <a:rPr lang="zh-CN" altLang="zh-CN" dirty="0"/>
              <a:t>作为整个逗号表达式的值并赋给变量</a:t>
            </a:r>
            <a:r>
              <a:rPr lang="en-US" altLang="zh-CN" dirty="0"/>
              <a:t>y</a:t>
            </a:r>
            <a:r>
              <a:rPr lang="zh-CN" altLang="zh-CN" dirty="0"/>
              <a:t>，因此</a:t>
            </a:r>
            <a:r>
              <a:rPr lang="en-US" altLang="zh-CN" dirty="0"/>
              <a:t>y</a:t>
            </a:r>
            <a:r>
              <a:rPr lang="zh-CN" altLang="zh-CN" dirty="0"/>
              <a:t>的值为</a:t>
            </a:r>
            <a:r>
              <a:rPr lang="en-US" altLang="zh-CN" dirty="0"/>
              <a:t>20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6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	 </a:t>
            </a:r>
            <a:r>
              <a:rPr lang="zh-CN" altLang="en-US" dirty="0"/>
              <a:t>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在做一些算术运算题时，按照运算规则，当不同运算符参与运算时需要按照先乘除后加减的顺序进行，这说明乘除相对于加减运算符具有更高</a:t>
            </a:r>
            <a:r>
              <a:rPr lang="zh-CN" altLang="zh-CN" dirty="0" smtClean="0"/>
              <a:t>优先级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zh-CN" dirty="0"/>
              <a:t>语言有丰富的运算符，并为它们规定了不同的优先级。当不同的运算符在表达式里相邻出现时，具有较高优先级的运算符应比具有较低优先级的运算符先进行</a:t>
            </a:r>
            <a:r>
              <a:rPr lang="zh-CN" altLang="zh-CN" dirty="0" smtClean="0"/>
              <a:t>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948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5486"/>
            <a:ext cx="2669421" cy="4248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894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和平常进行的算术运算类似，在表达式中使用括号可以显式地表明不同运算符并列时的计算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表达式求值过程中，括号里面的表达式将先行计算，得到的结果再参与括号外面的其他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r>
              <a:rPr lang="zh-CN" altLang="zh-CN" dirty="0" smtClean="0"/>
              <a:t>例如</a:t>
            </a:r>
            <a:r>
              <a:rPr lang="zh-CN" altLang="zh-CN" dirty="0"/>
              <a:t>，在下面表达式中，通过添加括号改变了不同优先级运算符的执行顺序。</a:t>
            </a:r>
          </a:p>
          <a:p>
            <a:r>
              <a:rPr lang="en-US" altLang="zh-CN" b="1" dirty="0"/>
              <a:t>-(((</a:t>
            </a:r>
            <a:r>
              <a:rPr lang="en-US" altLang="zh-CN" dirty="0"/>
              <a:t>2 </a:t>
            </a:r>
            <a:r>
              <a:rPr lang="en-US" altLang="zh-CN" b="1" dirty="0"/>
              <a:t>+</a:t>
            </a:r>
            <a:r>
              <a:rPr lang="en-US" altLang="zh-CN" dirty="0"/>
              <a:t> 6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*</a:t>
            </a:r>
            <a:r>
              <a:rPr lang="en-US" altLang="zh-CN" dirty="0"/>
              <a:t> 4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3 </a:t>
            </a:r>
            <a:r>
              <a:rPr lang="en-US" altLang="zh-CN" b="1" dirty="0"/>
              <a:t>+</a:t>
            </a:r>
            <a:r>
              <a:rPr lang="en-US" altLang="zh-CN" dirty="0"/>
              <a:t> 5</a:t>
            </a:r>
            <a:r>
              <a:rPr lang="en-US" altLang="zh-CN" b="1" dirty="0"/>
              <a:t>))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03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括号是人用于控制计算过程的一种</a:t>
            </a:r>
            <a:r>
              <a:rPr lang="zh-CN" altLang="zh-CN" dirty="0" smtClean="0"/>
              <a:t>手段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直接写出的表达式的计算顺序不符合需要，就可以通过加括号的方式，强制程序去执行所需要的特定计算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r>
              <a:rPr lang="zh-CN" altLang="zh-CN" dirty="0" smtClean="0"/>
              <a:t>此外</a:t>
            </a:r>
            <a:r>
              <a:rPr lang="zh-CN" altLang="zh-CN" dirty="0"/>
              <a:t>，当表达式中出现多个运算符时，建议通过括号明确运算符的计算顺序，而不要</a:t>
            </a:r>
            <a:r>
              <a:rPr lang="zh-CN" altLang="zh-CN" dirty="0" smtClean="0"/>
              <a:t>依赖优先级</a:t>
            </a:r>
            <a:r>
              <a:rPr lang="zh-CN" altLang="zh-CN" dirty="0"/>
              <a:t>。因为依赖优先级虽然对于程序执行并不会产生歧义，但会造成计算机程序可读性变差，容易让人产生误解。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583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括号还可以用来表示强制类型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r>
              <a:rPr lang="zh-CN" altLang="zh-CN" dirty="0" smtClean="0"/>
              <a:t>其</a:t>
            </a:r>
            <a:r>
              <a:rPr lang="zh-CN" altLang="zh-CN" dirty="0"/>
              <a:t>形式是在被转换表达式前面写一对括号，括号里写一个类型名，表示要求把表达式的计算结果转换成指定</a:t>
            </a:r>
            <a:r>
              <a:rPr lang="zh-CN" altLang="zh-CN" dirty="0" smtClean="0"/>
              <a:t>类型</a:t>
            </a:r>
            <a:endParaRPr lang="zh-CN" altLang="zh-CN" dirty="0"/>
          </a:p>
          <a:p>
            <a:r>
              <a:rPr lang="en-US" altLang="zh-CN" b="1" dirty="0"/>
              <a:t>(</a:t>
            </a:r>
            <a:r>
              <a:rPr lang="en-US" altLang="zh-CN" dirty="0" err="1"/>
              <a:t>int</a:t>
            </a:r>
            <a:r>
              <a:rPr lang="en-US" altLang="zh-CN" b="1" dirty="0"/>
              <a:t>)(</a:t>
            </a:r>
            <a:r>
              <a:rPr lang="en-US" altLang="zh-CN" dirty="0"/>
              <a:t>3.6 </a:t>
            </a:r>
            <a:r>
              <a:rPr lang="en-US" altLang="zh-CN" b="1" dirty="0"/>
              <a:t>*</a:t>
            </a:r>
            <a:r>
              <a:rPr lang="en-US" altLang="zh-CN" dirty="0"/>
              <a:t> 15.8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4</a:t>
            </a:r>
            <a:endParaRPr lang="zh-CN" altLang="zh-CN" dirty="0"/>
          </a:p>
          <a:p>
            <a:r>
              <a:rPr lang="zh-CN" altLang="zh-CN" dirty="0"/>
              <a:t>就是要求把</a:t>
            </a:r>
            <a:r>
              <a:rPr lang="en-US" altLang="zh-CN" dirty="0"/>
              <a:t>“3.6 * 15.8”</a:t>
            </a:r>
            <a:r>
              <a:rPr lang="zh-CN" altLang="zh-CN" dirty="0"/>
              <a:t>计算的结果（一个</a:t>
            </a:r>
            <a:r>
              <a:rPr lang="en-US" altLang="zh-CN" dirty="0"/>
              <a:t>double</a:t>
            </a:r>
            <a:r>
              <a:rPr lang="zh-CN" altLang="zh-CN" dirty="0"/>
              <a:t>值）首先转换为</a:t>
            </a:r>
            <a:r>
              <a:rPr lang="en-US" altLang="zh-CN" dirty="0" err="1"/>
              <a:t>int</a:t>
            </a:r>
            <a:r>
              <a:rPr lang="zh-CN" altLang="zh-CN" dirty="0"/>
              <a:t>值，而后再用这个</a:t>
            </a:r>
            <a:r>
              <a:rPr lang="en-US" altLang="zh-CN" dirty="0" err="1"/>
              <a:t>int</a:t>
            </a:r>
            <a:r>
              <a:rPr lang="zh-CN" altLang="zh-CN" dirty="0"/>
              <a:t>值参与加法</a:t>
            </a:r>
            <a:r>
              <a:rPr lang="zh-CN" altLang="zh-CN" dirty="0" smtClean="0"/>
              <a:t>运算</a:t>
            </a:r>
            <a:endParaRPr lang="en-US" altLang="zh-CN" dirty="0" smtClean="0"/>
          </a:p>
          <a:p>
            <a:r>
              <a:rPr lang="zh-CN" altLang="zh-CN" dirty="0" smtClean="0"/>
              <a:t>实数</a:t>
            </a:r>
            <a:r>
              <a:rPr lang="zh-CN" altLang="zh-CN" dirty="0"/>
              <a:t>类型值到整型值的转换方式是直接丢掉小数部分。类型转换中可能降低精度，导致计算结果有</a:t>
            </a:r>
            <a:r>
              <a:rPr lang="zh-CN" altLang="zh-CN" dirty="0" smtClean="0"/>
              <a:t>偏差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显式的强制类型转换作为一元运算符看待，它是值的转换，是从一个值转换得到另一个不同类型的值，并不会改变待转换值。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13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	 </a:t>
            </a:r>
            <a:r>
              <a:rPr lang="zh-CN" altLang="en-US" dirty="0"/>
              <a:t>结合方式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依据上面介绍的运算符优先级，并配合使用括号，可以在不同优先级的运算符相邻出现时，确定相应的运算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当相同优先级运算符相邻出现时，需要另外一种机制来决定运算顺序，这种机制就是结合方向。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828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Ｃ语言中各运算符的结合方向分为两种，即左结合 </a:t>
            </a:r>
            <a:r>
              <a:rPr lang="en-US" altLang="zh-CN" dirty="0"/>
              <a:t>(</a:t>
            </a:r>
            <a:r>
              <a:rPr lang="zh-CN" altLang="zh-CN" dirty="0"/>
              <a:t>自左至右</a:t>
            </a:r>
            <a:r>
              <a:rPr lang="en-US" altLang="zh-CN" dirty="0"/>
              <a:t>)</a:t>
            </a:r>
            <a:r>
              <a:rPr lang="zh-CN" altLang="zh-CN" dirty="0"/>
              <a:t>和右结合</a:t>
            </a:r>
            <a:r>
              <a:rPr lang="en-US" altLang="zh-CN" dirty="0"/>
              <a:t>(</a:t>
            </a:r>
            <a:r>
              <a:rPr lang="zh-CN" altLang="zh-CN" dirty="0"/>
              <a:t>自右至左</a:t>
            </a:r>
            <a:r>
              <a:rPr lang="en-US" altLang="zh-CN" dirty="0" smtClean="0"/>
              <a:t>)</a:t>
            </a:r>
          </a:p>
          <a:p>
            <a:r>
              <a:rPr lang="zh-CN" altLang="zh-CN" dirty="0" smtClean="0"/>
              <a:t>例如</a:t>
            </a:r>
            <a:r>
              <a:rPr lang="zh-CN" altLang="zh-CN" dirty="0"/>
              <a:t>算术运算符的结合方向是自左至右，即先左后右。如表达式：</a:t>
            </a:r>
          </a:p>
          <a:p>
            <a:r>
              <a:rPr lang="en-US" altLang="zh-CN" dirty="0"/>
              <a:t>x </a:t>
            </a:r>
            <a:r>
              <a:rPr lang="en-US" altLang="zh-CN" b="1" dirty="0"/>
              <a:t>-</a:t>
            </a:r>
            <a:r>
              <a:rPr lang="en-US" altLang="zh-CN" dirty="0"/>
              <a:t> y </a:t>
            </a:r>
            <a:r>
              <a:rPr lang="en-US" altLang="zh-CN" b="1" dirty="0"/>
              <a:t>+</a:t>
            </a:r>
            <a:r>
              <a:rPr lang="en-US" altLang="zh-CN" dirty="0"/>
              <a:t> z</a:t>
            </a:r>
            <a:endParaRPr lang="zh-CN" altLang="zh-CN" dirty="0"/>
          </a:p>
          <a:p>
            <a:r>
              <a:rPr lang="zh-CN" altLang="zh-CN" dirty="0"/>
              <a:t>按照从左往右的顺序进行运算，首先执行</a:t>
            </a:r>
            <a:r>
              <a:rPr lang="en-US" altLang="zh-CN" dirty="0"/>
              <a:t>x-y</a:t>
            </a:r>
            <a:r>
              <a:rPr lang="zh-CN" altLang="zh-CN" dirty="0"/>
              <a:t>运算，其结果再和</a:t>
            </a:r>
            <a:r>
              <a:rPr lang="en-US" altLang="zh-CN" dirty="0"/>
              <a:t>z</a:t>
            </a:r>
            <a:r>
              <a:rPr lang="zh-CN" altLang="zh-CN" dirty="0"/>
              <a:t>执行</a:t>
            </a:r>
            <a:r>
              <a:rPr lang="en-US" altLang="zh-CN" dirty="0"/>
              <a:t>+</a:t>
            </a:r>
            <a:r>
              <a:rPr lang="zh-CN" altLang="zh-CN" dirty="0" smtClean="0"/>
              <a:t>运算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自右至左的典型运算符是赋值运算符。如表达式：</a:t>
            </a:r>
          </a:p>
          <a:p>
            <a:r>
              <a:rPr lang="en-US" altLang="zh-CN" dirty="0"/>
              <a:t>x </a:t>
            </a:r>
            <a:r>
              <a:rPr lang="en-US" altLang="zh-CN" b="1" dirty="0"/>
              <a:t>=</a:t>
            </a:r>
            <a:r>
              <a:rPr lang="en-US" altLang="zh-CN" dirty="0"/>
              <a:t> y </a:t>
            </a:r>
            <a:r>
              <a:rPr lang="en-US" altLang="zh-CN" b="1" dirty="0"/>
              <a:t>=</a:t>
            </a:r>
            <a:r>
              <a:rPr lang="en-US" altLang="zh-CN" dirty="0"/>
              <a:t> z</a:t>
            </a:r>
            <a:endParaRPr lang="zh-CN" altLang="zh-CN" dirty="0"/>
          </a:p>
          <a:p>
            <a:r>
              <a:rPr lang="zh-CN" altLang="zh-CN" dirty="0"/>
              <a:t>由于</a:t>
            </a:r>
            <a:r>
              <a:rPr lang="en-US" altLang="zh-CN" dirty="0"/>
              <a:t>“=”</a:t>
            </a:r>
            <a:r>
              <a:rPr lang="zh-CN" altLang="zh-CN" dirty="0"/>
              <a:t>的右结合性，上式应先执行</a:t>
            </a:r>
            <a:r>
              <a:rPr lang="en-US" altLang="zh-CN" dirty="0"/>
              <a:t>y=z</a:t>
            </a:r>
            <a:r>
              <a:rPr lang="zh-CN" altLang="zh-CN" dirty="0"/>
              <a:t>，再将其结果（即</a:t>
            </a:r>
            <a:r>
              <a:rPr lang="en-US" altLang="zh-CN" dirty="0"/>
              <a:t>z</a:t>
            </a:r>
            <a:r>
              <a:rPr lang="zh-CN" altLang="zh-CN" dirty="0"/>
              <a:t>值）赋值给</a:t>
            </a:r>
            <a:r>
              <a:rPr lang="en-US" altLang="zh-CN" dirty="0"/>
              <a:t>x</a:t>
            </a:r>
            <a:r>
              <a:rPr lang="zh-CN" altLang="zh-CN" dirty="0"/>
              <a:t>。可以使用括号的方式，来显式标明这个表达式的结合性：</a:t>
            </a:r>
          </a:p>
          <a:p>
            <a:r>
              <a:rPr lang="en-US" altLang="zh-CN" dirty="0"/>
              <a:t>x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y </a:t>
            </a:r>
            <a:r>
              <a:rPr lang="en-US" altLang="zh-CN" b="1" dirty="0"/>
              <a:t>=</a:t>
            </a:r>
            <a:r>
              <a:rPr lang="en-US" altLang="zh-CN" dirty="0"/>
              <a:t> z</a:t>
            </a:r>
            <a:r>
              <a:rPr lang="en-US" altLang="zh-CN" b="1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8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</a:t>
            </a:r>
            <a:r>
              <a:rPr lang="zh-CN" altLang="zh-CN" dirty="0"/>
              <a:t>语言中的结合性是符合人们平时运算习惯的，结合性和优先级一起作用，可以唯一确定程序中表达式的求值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当表达式由多个子表达式组成，而且表达式值取决于子表达式求值顺序时，可能会出现</a:t>
            </a:r>
            <a:r>
              <a:rPr lang="zh-CN" altLang="zh-CN" dirty="0" smtClean="0"/>
              <a:t>歧义</a:t>
            </a:r>
            <a:endParaRPr lang="en-US" altLang="zh-CN" dirty="0" smtClean="0"/>
          </a:p>
          <a:p>
            <a:r>
              <a:rPr lang="zh-CN" altLang="zh-CN" dirty="0" smtClean="0"/>
              <a:t>因为</a:t>
            </a:r>
            <a:r>
              <a:rPr lang="en-US" altLang="zh-CN" dirty="0"/>
              <a:t>C</a:t>
            </a:r>
            <a:r>
              <a:rPr lang="zh-CN" altLang="zh-CN" dirty="0"/>
              <a:t>语言并没有规定大多数子表达式的求值顺序，因此，在表达式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)/(c-d)</a:t>
            </a:r>
            <a:r>
              <a:rPr lang="zh-CN" altLang="zh-CN" dirty="0"/>
              <a:t>的求值过程中，无法确定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(c-d)</a:t>
            </a:r>
            <a:r>
              <a:rPr lang="zh-CN" altLang="zh-CN" dirty="0"/>
              <a:t>两个子表达式哪个首先</a:t>
            </a:r>
            <a:r>
              <a:rPr lang="zh-CN" altLang="zh-CN" dirty="0" smtClean="0"/>
              <a:t>求解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子表达式求解顺序会对最终结果产生影响时，需要特别重视这种情况。比如下面的程序片段：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4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运算符及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b="1" dirty="0" smtClean="0"/>
              <a:t>算术运算</a:t>
            </a:r>
            <a:endParaRPr lang="zh-CN" altLang="zh-CN" b="1" dirty="0"/>
          </a:p>
          <a:p>
            <a:r>
              <a:rPr lang="zh-CN" altLang="zh-CN" dirty="0"/>
              <a:t>算术表达式由计算对象、算术运算符及圆括号构成，除个别运算符号在表达方式上有差异之外，它与数学上的算术运算式极为相似。比如下面两个算术运算表达式：</a:t>
            </a:r>
          </a:p>
          <a:p>
            <a:r>
              <a:rPr lang="en-US" altLang="zh-CN" dirty="0"/>
              <a:t>19.32 </a:t>
            </a:r>
            <a:r>
              <a:rPr lang="en-US" altLang="zh-CN" b="1" dirty="0"/>
              <a:t>/</a:t>
            </a:r>
            <a:r>
              <a:rPr lang="en-US" altLang="zh-CN" dirty="0"/>
              <a:t> 3.2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33 – 25.3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*</a:t>
            </a:r>
            <a:r>
              <a:rPr lang="en-US" altLang="zh-CN" dirty="0"/>
              <a:t> 6</a:t>
            </a:r>
            <a:endParaRPr lang="zh-CN" altLang="zh-CN" sz="3600" dirty="0"/>
          </a:p>
          <a:p>
            <a:r>
              <a:rPr lang="en-US" altLang="zh-CN" dirty="0"/>
              <a:t>43.2 </a:t>
            </a:r>
            <a:r>
              <a:rPr lang="en-US" altLang="zh-CN" b="1" dirty="0"/>
              <a:t>*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3 – 9.2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234 </a:t>
            </a:r>
            <a:r>
              <a:rPr lang="en-US" altLang="zh-CN" b="1" dirty="0"/>
              <a:t>%</a:t>
            </a:r>
            <a:r>
              <a:rPr lang="en-US" altLang="zh-CN" dirty="0"/>
              <a:t> 12</a:t>
            </a:r>
            <a:endParaRPr lang="zh-CN" altLang="zh-CN" sz="3600" dirty="0"/>
          </a:p>
          <a:p>
            <a:r>
              <a:rPr lang="zh-CN" altLang="zh-CN" dirty="0"/>
              <a:t>算术运算符一共有</a:t>
            </a:r>
            <a:r>
              <a:rPr lang="en-US" altLang="zh-CN" dirty="0"/>
              <a:t>5</a:t>
            </a:r>
            <a:r>
              <a:rPr lang="zh-CN" altLang="zh-CN" dirty="0"/>
              <a:t>个，它们是： </a:t>
            </a:r>
          </a:p>
          <a:p>
            <a:pPr lvl="0"/>
            <a:r>
              <a:rPr lang="en-US" altLang="zh-CN" b="1" dirty="0"/>
              <a:t>+ </a:t>
            </a:r>
            <a:r>
              <a:rPr lang="zh-CN" altLang="zh-CN" dirty="0"/>
              <a:t>：一元和二元运算符，一元表示正号，二元表示加法运算</a:t>
            </a:r>
            <a:endParaRPr lang="zh-CN" altLang="zh-CN" sz="4000" dirty="0"/>
          </a:p>
          <a:p>
            <a:pPr lvl="0"/>
            <a:r>
              <a:rPr lang="en-US" altLang="zh-CN" b="1" dirty="0"/>
              <a:t>- </a:t>
            </a:r>
            <a:r>
              <a:rPr lang="zh-CN" altLang="zh-CN" dirty="0"/>
              <a:t>：一元和二元运算符，一元表示负号，二元表示减法运算</a:t>
            </a:r>
            <a:endParaRPr lang="zh-CN" altLang="zh-CN" sz="4000" dirty="0"/>
          </a:p>
          <a:p>
            <a:pPr lvl="0"/>
            <a:r>
              <a:rPr lang="en-US" altLang="zh-CN" b="1" dirty="0"/>
              <a:t>* </a:t>
            </a:r>
            <a:r>
              <a:rPr lang="zh-CN" altLang="zh-CN" dirty="0"/>
              <a:t>：二元运算符，乘法运算</a:t>
            </a:r>
            <a:endParaRPr lang="zh-CN" altLang="zh-CN" sz="4000" dirty="0"/>
          </a:p>
          <a:p>
            <a:pPr lvl="0"/>
            <a:r>
              <a:rPr lang="en-US" altLang="zh-CN" b="1" dirty="0"/>
              <a:t>/ </a:t>
            </a:r>
            <a:r>
              <a:rPr lang="zh-CN" altLang="zh-CN" dirty="0"/>
              <a:t>：二元运算符，除法运算</a:t>
            </a:r>
            <a:endParaRPr lang="zh-CN" altLang="zh-CN" sz="4000" dirty="0"/>
          </a:p>
          <a:p>
            <a:pPr lvl="0"/>
            <a:r>
              <a:rPr lang="en-US" altLang="zh-CN" b="1" dirty="0"/>
              <a:t>% </a:t>
            </a:r>
            <a:r>
              <a:rPr lang="zh-CN" altLang="zh-CN" dirty="0"/>
              <a:t>：二元运算符，取模运算（求余数）</a:t>
            </a:r>
            <a:endParaRPr lang="zh-CN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617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en-US" altLang="zh-CN" b="1" dirty="0"/>
              <a:t>,</a:t>
            </a:r>
            <a:r>
              <a:rPr lang="en-US" altLang="zh-CN" dirty="0"/>
              <a:t> y</a:t>
            </a:r>
            <a:r>
              <a:rPr lang="en-US" altLang="zh-CN" b="1" dirty="0"/>
              <a:t>,</a:t>
            </a:r>
            <a:r>
              <a:rPr lang="en-US" altLang="zh-CN" dirty="0"/>
              <a:t> z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x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z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y </a:t>
            </a:r>
            <a:r>
              <a:rPr lang="en-US" altLang="zh-CN" b="1" dirty="0"/>
              <a:t>=</a:t>
            </a:r>
            <a:r>
              <a:rPr lang="en-US" altLang="zh-CN" dirty="0"/>
              <a:t> x </a:t>
            </a:r>
            <a:r>
              <a:rPr lang="en-US" altLang="zh-CN" b="1" dirty="0"/>
              <a:t>+</a:t>
            </a:r>
            <a:r>
              <a:rPr lang="en-US" altLang="zh-CN" dirty="0"/>
              <a:t> 1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x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zh-CN" altLang="zh-CN" dirty="0"/>
              <a:t>很多编译器按照从左往右的顺序进行子表达式计算，则上面代码的执行会导致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和</a:t>
            </a:r>
            <a:r>
              <a:rPr lang="en-US" altLang="zh-CN" dirty="0"/>
              <a:t>z</a:t>
            </a:r>
            <a:r>
              <a:rPr lang="zh-CN" altLang="zh-CN" dirty="0"/>
              <a:t>的值分别变为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和</a:t>
            </a:r>
            <a:r>
              <a:rPr lang="en-US" altLang="zh-CN" dirty="0" smtClean="0"/>
              <a:t>2</a:t>
            </a:r>
          </a:p>
          <a:p>
            <a:r>
              <a:rPr lang="zh-CN" altLang="zh-CN" dirty="0" smtClean="0"/>
              <a:t>而</a:t>
            </a:r>
            <a:r>
              <a:rPr lang="zh-CN" altLang="zh-CN" dirty="0"/>
              <a:t>有些编译器则首先计算右边的子表达式，则三个值分别为</a:t>
            </a:r>
            <a:r>
              <a:rPr lang="en-US" altLang="zh-CN" dirty="0"/>
              <a:t>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 smtClean="0"/>
              <a:t>1</a:t>
            </a:r>
          </a:p>
          <a:p>
            <a:r>
              <a:rPr lang="zh-CN" altLang="zh-CN" dirty="0" smtClean="0"/>
              <a:t>特别是</a:t>
            </a:r>
            <a:r>
              <a:rPr lang="zh-CN" altLang="zh-CN" dirty="0"/>
              <a:t>子表达式中出现自增自减运算符时，这种复合型表达式的求值会变得更加容易让人迷惑，比如下面的程序片段：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4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x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y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++</a:t>
            </a:r>
            <a:r>
              <a:rPr lang="en-US" altLang="zh-CN" dirty="0"/>
              <a:t>x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x </a:t>
            </a:r>
            <a:r>
              <a:rPr lang="en-US" altLang="zh-CN" b="1" dirty="0"/>
              <a:t>+</a:t>
            </a:r>
            <a:r>
              <a:rPr lang="en-US" altLang="zh-CN" dirty="0"/>
              <a:t> 3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很多编译器会首先执行自增及自减操作，所以上面对</a:t>
            </a:r>
            <a:r>
              <a:rPr lang="en-US" altLang="zh-CN" dirty="0"/>
              <a:t>y</a:t>
            </a:r>
            <a:r>
              <a:rPr lang="zh-CN" altLang="zh-CN" dirty="0"/>
              <a:t>进行赋值运算时，会首先执行</a:t>
            </a:r>
            <a:r>
              <a:rPr lang="en-US" altLang="zh-CN" dirty="0"/>
              <a:t>++x</a:t>
            </a:r>
            <a:r>
              <a:rPr lang="zh-CN" altLang="zh-CN" dirty="0"/>
              <a:t>，然后执行</a:t>
            </a:r>
            <a:r>
              <a:rPr lang="en-US" altLang="zh-CN" dirty="0"/>
              <a:t>--x</a:t>
            </a:r>
            <a:r>
              <a:rPr lang="zh-CN" altLang="zh-CN" dirty="0"/>
              <a:t>，最后使用</a:t>
            </a:r>
            <a:r>
              <a:rPr lang="en-US" altLang="zh-CN" dirty="0"/>
              <a:t>x</a:t>
            </a:r>
            <a:r>
              <a:rPr lang="zh-CN" altLang="zh-CN" dirty="0"/>
              <a:t>经过自增或自减之后的值</a:t>
            </a:r>
            <a:r>
              <a:rPr lang="en-US" altLang="zh-CN" dirty="0"/>
              <a:t>(</a:t>
            </a:r>
            <a:r>
              <a:rPr lang="zh-CN" altLang="zh-CN" dirty="0"/>
              <a:t>在此例中未变化</a:t>
            </a:r>
            <a:r>
              <a:rPr lang="en-US" altLang="zh-CN" dirty="0"/>
              <a:t>)</a:t>
            </a:r>
            <a:r>
              <a:rPr lang="zh-CN" altLang="zh-CN" dirty="0"/>
              <a:t>参与算术运算，得到最终结果为</a:t>
            </a:r>
            <a:r>
              <a:rPr lang="en-US" altLang="zh-CN" dirty="0" smtClean="0"/>
              <a:t>5</a:t>
            </a:r>
          </a:p>
          <a:p>
            <a:r>
              <a:rPr lang="zh-CN" altLang="zh-CN" dirty="0" smtClean="0"/>
              <a:t>然而</a:t>
            </a:r>
            <a:r>
              <a:rPr lang="zh-CN" altLang="zh-CN" dirty="0"/>
              <a:t>，有些编译器中，会首先取出</a:t>
            </a:r>
            <a:r>
              <a:rPr lang="en-US" altLang="zh-CN" dirty="0"/>
              <a:t>x</a:t>
            </a:r>
            <a:r>
              <a:rPr lang="zh-CN" altLang="zh-CN" dirty="0"/>
              <a:t>的值</a:t>
            </a:r>
            <a:r>
              <a:rPr lang="en-US" altLang="zh-CN" dirty="0"/>
              <a:t>1</a:t>
            </a:r>
            <a:r>
              <a:rPr lang="zh-CN" altLang="zh-CN" dirty="0"/>
              <a:t>，然后进行自增运算，得到</a:t>
            </a:r>
            <a:r>
              <a:rPr lang="en-US" altLang="zh-CN" dirty="0"/>
              <a:t>x</a:t>
            </a:r>
            <a:r>
              <a:rPr lang="zh-CN" altLang="zh-CN" dirty="0"/>
              <a:t>的新值</a:t>
            </a:r>
            <a:r>
              <a:rPr lang="en-US" altLang="zh-CN" dirty="0"/>
              <a:t>2</a:t>
            </a:r>
            <a:r>
              <a:rPr lang="zh-CN" altLang="zh-CN" dirty="0"/>
              <a:t>，然后自减，得到</a:t>
            </a:r>
            <a:r>
              <a:rPr lang="en-US" altLang="zh-CN" dirty="0"/>
              <a:t>x</a:t>
            </a:r>
            <a:r>
              <a:rPr lang="zh-CN" altLang="zh-CN" dirty="0"/>
              <a:t>的新值</a:t>
            </a:r>
            <a:r>
              <a:rPr lang="en-US" altLang="zh-CN" dirty="0"/>
              <a:t>1</a:t>
            </a:r>
            <a:r>
              <a:rPr lang="zh-CN" altLang="zh-CN" dirty="0"/>
              <a:t>，最后计算</a:t>
            </a:r>
            <a:r>
              <a:rPr lang="en-US" altLang="zh-CN" dirty="0"/>
              <a:t>2+1+3</a:t>
            </a:r>
            <a:r>
              <a:rPr lang="zh-CN" altLang="zh-CN" dirty="0"/>
              <a:t>，得到结果</a:t>
            </a:r>
            <a:r>
              <a:rPr lang="en-US" altLang="zh-CN" dirty="0"/>
              <a:t>6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07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从上面的例子也可以看出，子表达式的求值顺序并没有固定的规则。因此，如果它们的计算顺序对最终结果有影响的话，要特别小心，尽可能避免这种情况的发生。比如第一个例子可以修改为下面的形式：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en-US" altLang="zh-CN" b="1" dirty="0"/>
              <a:t>,</a:t>
            </a:r>
            <a:r>
              <a:rPr lang="en-US" altLang="zh-CN" dirty="0"/>
              <a:t> y</a:t>
            </a:r>
            <a:r>
              <a:rPr lang="en-US" altLang="zh-CN" b="1" dirty="0"/>
              <a:t>,</a:t>
            </a:r>
            <a:r>
              <a:rPr lang="en-US" altLang="zh-CN" dirty="0"/>
              <a:t> z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x </a:t>
            </a:r>
            <a:r>
              <a:rPr lang="en-US" altLang="zh-CN" b="1" dirty="0"/>
              <a:t>=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y </a:t>
            </a:r>
            <a:r>
              <a:rPr lang="en-US" altLang="zh-CN" b="1" dirty="0"/>
              <a:t>=</a:t>
            </a:r>
            <a:r>
              <a:rPr lang="en-US" altLang="zh-CN" dirty="0"/>
              <a:t> x </a:t>
            </a:r>
            <a:r>
              <a:rPr lang="en-US" altLang="zh-CN" b="1" dirty="0"/>
              <a:t>+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x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z </a:t>
            </a:r>
            <a:r>
              <a:rPr lang="en-US" altLang="zh-CN" b="1" dirty="0"/>
              <a:t>=</a:t>
            </a:r>
            <a:r>
              <a:rPr lang="en-US" altLang="zh-CN" dirty="0"/>
              <a:t> y </a:t>
            </a:r>
            <a:r>
              <a:rPr lang="en-US" altLang="zh-CN" b="1" dirty="0"/>
              <a:t>+</a:t>
            </a:r>
            <a:r>
              <a:rPr lang="en-US" altLang="zh-CN" dirty="0"/>
              <a:t> x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第二个例子则可以将自增自减放在计算语句之前；如果是后缀形式的自增自减，则可以放在计算语句之后。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088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	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</a:t>
            </a:r>
            <a:r>
              <a:rPr lang="zh-CN" altLang="zh-CN" dirty="0"/>
              <a:t>语言程序的功能需要通过执行语句来实现，语句是</a:t>
            </a:r>
            <a:r>
              <a:rPr lang="en-US" altLang="zh-CN" dirty="0"/>
              <a:t>C</a:t>
            </a:r>
            <a:r>
              <a:rPr lang="zh-CN" altLang="zh-CN" dirty="0"/>
              <a:t>语言的基本执行</a:t>
            </a:r>
            <a:r>
              <a:rPr lang="zh-CN" altLang="zh-CN" dirty="0" smtClean="0"/>
              <a:t>单元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前面介绍的各种运算符构成对应的表达式，需要放入执行语句中才能发挥</a:t>
            </a:r>
            <a:r>
              <a:rPr lang="zh-CN" altLang="zh-CN" dirty="0" smtClean="0"/>
              <a:t>作用</a:t>
            </a:r>
            <a:endParaRPr lang="en-US" altLang="zh-CN" dirty="0" smtClean="0"/>
          </a:p>
          <a:p>
            <a:r>
              <a:rPr lang="zh-CN" altLang="zh-CN" dirty="0" smtClean="0"/>
              <a:t>由</a:t>
            </a:r>
            <a:r>
              <a:rPr lang="zh-CN" altLang="zh-CN" dirty="0"/>
              <a:t>这些表达式构成的执行语句称为表达式语句，这是通过在表达式后面添加分号的方式来实现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除了</a:t>
            </a:r>
            <a:r>
              <a:rPr lang="zh-CN" altLang="zh-CN" dirty="0"/>
              <a:t>表达式语句之外，</a:t>
            </a:r>
            <a:r>
              <a:rPr lang="en-US" altLang="zh-CN" dirty="0"/>
              <a:t>C</a:t>
            </a:r>
            <a:r>
              <a:rPr lang="zh-CN" altLang="zh-CN" dirty="0"/>
              <a:t>语言中还包括函数调用语句、控制语句、复合语句和</a:t>
            </a:r>
            <a:r>
              <a:rPr lang="zh-CN" altLang="zh-CN" dirty="0" smtClean="0"/>
              <a:t>空语句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442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3.4.1.	 </a:t>
            </a:r>
            <a:r>
              <a:rPr lang="zh-CN" altLang="en-US" dirty="0"/>
              <a:t>表达式语句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表达式语句由表达式后面加上分号“</a:t>
            </a:r>
            <a:r>
              <a:rPr lang="en-US" altLang="zh-CN" dirty="0"/>
              <a:t>;</a:t>
            </a:r>
            <a:r>
              <a:rPr lang="zh-CN" altLang="zh-CN" dirty="0"/>
              <a:t>”来构成。其一般形式为：</a:t>
            </a:r>
          </a:p>
          <a:p>
            <a:r>
              <a:rPr lang="zh-CN" altLang="zh-CN" dirty="0"/>
              <a:t>表达式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执行表达式语句的结果就是计算表达式的值。比如下面的表达式语句：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en-US" altLang="zh-CN" b="1" dirty="0"/>
              <a:t>,</a:t>
            </a:r>
            <a:r>
              <a:rPr lang="en-US" altLang="zh-CN" dirty="0"/>
              <a:t> y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x </a:t>
            </a:r>
            <a:r>
              <a:rPr lang="en-US" altLang="zh-CN" b="1" dirty="0"/>
              <a:t>=</a:t>
            </a:r>
            <a:r>
              <a:rPr lang="en-US" altLang="zh-CN" dirty="0"/>
              <a:t> 30</a:t>
            </a:r>
            <a:r>
              <a:rPr lang="en-US" altLang="zh-CN" b="1" dirty="0"/>
              <a:t>,</a:t>
            </a:r>
            <a:r>
              <a:rPr lang="en-US" altLang="zh-CN" dirty="0"/>
              <a:t> y </a:t>
            </a:r>
            <a:r>
              <a:rPr lang="en-US" altLang="zh-CN" b="1" dirty="0"/>
              <a:t>=</a:t>
            </a:r>
            <a:r>
              <a:rPr lang="en-US" altLang="zh-CN" dirty="0"/>
              <a:t> 60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z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/>
              <a:t>x </a:t>
            </a:r>
            <a:r>
              <a:rPr lang="en-US" altLang="zh-CN" b="1" dirty="0"/>
              <a:t>+</a:t>
            </a:r>
            <a:r>
              <a:rPr lang="en-US" altLang="zh-CN" dirty="0"/>
              <a:t> y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/>
              <a:t> 2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z </a:t>
            </a:r>
            <a:r>
              <a:rPr lang="en-US" altLang="zh-CN" b="1" dirty="0"/>
              <a:t>-</a:t>
            </a:r>
            <a:r>
              <a:rPr lang="en-US" altLang="zh-CN" dirty="0"/>
              <a:t> 3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z </a:t>
            </a:r>
            <a:r>
              <a:rPr lang="en-US" altLang="zh-CN" b="1" dirty="0"/>
              <a:t>&gt;&gt;=</a:t>
            </a:r>
            <a:r>
              <a:rPr lang="en-US" altLang="zh-CN" dirty="0"/>
              <a:t> 2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x</a:t>
            </a:r>
            <a:r>
              <a:rPr lang="en-US" altLang="zh-CN" b="1" dirty="0"/>
              <a:t>++,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/>
              <a:t>y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zh-CN" altLang="zh-CN" dirty="0"/>
              <a:t>表达式运算只有放在语句中才会被执行，但某些表达式求值并不具备实际意义，比如上面代码中的这行表达式语句：</a:t>
            </a:r>
          </a:p>
          <a:p>
            <a:r>
              <a:rPr lang="en-US" altLang="zh-CN" dirty="0"/>
              <a:t>    z </a:t>
            </a:r>
            <a:r>
              <a:rPr lang="en-US" altLang="zh-CN" b="1" dirty="0"/>
              <a:t>-</a:t>
            </a:r>
            <a:r>
              <a:rPr lang="en-US" altLang="zh-CN" dirty="0"/>
              <a:t> 3</a:t>
            </a:r>
            <a:r>
              <a:rPr lang="en-US" altLang="zh-CN" b="1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21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3.4.2.	 </a:t>
            </a:r>
            <a:r>
              <a:rPr lang="zh-CN" altLang="en-US" dirty="0"/>
              <a:t>函数调用语句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虽然我们现在还没有学习</a:t>
            </a:r>
            <a:r>
              <a:rPr lang="en-US" altLang="zh-CN" dirty="0"/>
              <a:t>C</a:t>
            </a:r>
            <a:r>
              <a:rPr lang="zh-CN" altLang="zh-CN" dirty="0"/>
              <a:t>语言中的函数相关内容，但已经多次使用了函数调用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zh-CN" dirty="0" smtClean="0"/>
              <a:t>函数</a:t>
            </a:r>
            <a:r>
              <a:rPr lang="zh-CN" altLang="zh-CN" dirty="0"/>
              <a:t>调用语句由函数名和实际参数加上分号“</a:t>
            </a:r>
            <a:r>
              <a:rPr lang="en-US" altLang="zh-CN" dirty="0"/>
              <a:t>;</a:t>
            </a:r>
            <a:r>
              <a:rPr lang="zh-CN" altLang="zh-CN" dirty="0"/>
              <a:t>”组成。其一般形式为：</a:t>
            </a:r>
          </a:p>
          <a:p>
            <a:r>
              <a:rPr lang="zh-CN" altLang="zh-CN" dirty="0"/>
              <a:t>函数名</a:t>
            </a:r>
            <a:r>
              <a:rPr lang="en-US" altLang="zh-CN" b="1" dirty="0"/>
              <a:t>(</a:t>
            </a:r>
            <a:r>
              <a:rPr lang="zh-CN" altLang="zh-CN" dirty="0"/>
              <a:t>实际参数表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zh-CN" altLang="zh-CN" dirty="0"/>
              <a:t>执行函数调用语句就是将实际参数赋予函数定义中的形式参数，然后执行被调用函数，并求函数值，最后返回调用处。比如上一章中用到的格式化输入输出函数调用语句：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en-US" altLang="zh-CN" b="1" dirty="0"/>
              <a:t>,</a:t>
            </a:r>
            <a:r>
              <a:rPr lang="en-US" altLang="zh-CN" dirty="0"/>
              <a:t> y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b="1" dirty="0"/>
              <a:t>(</a:t>
            </a:r>
            <a:r>
              <a:rPr lang="en-US" altLang="zh-CN" dirty="0"/>
              <a:t>"%</a:t>
            </a:r>
            <a:r>
              <a:rPr lang="en-US" altLang="zh-CN" dirty="0" err="1"/>
              <a:t>d%d</a:t>
            </a:r>
            <a:r>
              <a:rPr lang="en-US" altLang="zh-CN" dirty="0"/>
              <a:t>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x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y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"You have entered:%</a:t>
            </a:r>
            <a:r>
              <a:rPr lang="en-US" altLang="zh-CN" dirty="0" err="1"/>
              <a:t>d,%d</a:t>
            </a:r>
            <a:r>
              <a:rPr lang="en-US" altLang="zh-CN" dirty="0"/>
              <a:t>\n"</a:t>
            </a:r>
            <a:r>
              <a:rPr lang="en-US" altLang="zh-CN" b="1" dirty="0"/>
              <a:t>,</a:t>
            </a:r>
            <a:r>
              <a:rPr lang="en-US" altLang="zh-CN" dirty="0"/>
              <a:t> x</a:t>
            </a:r>
            <a:r>
              <a:rPr lang="en-US" altLang="zh-CN" b="1" dirty="0"/>
              <a:t>,</a:t>
            </a:r>
            <a:r>
              <a:rPr lang="en-US" altLang="zh-CN" dirty="0"/>
              <a:t> y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873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3.4.3.	 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控制语句用于控制程序的流程，以实现程序的各种结构。它们由特定的语句定义符组成。</a:t>
            </a:r>
            <a:r>
              <a:rPr lang="en-US" altLang="zh-CN" dirty="0"/>
              <a:t>C</a:t>
            </a:r>
            <a:r>
              <a:rPr lang="zh-CN" altLang="zh-CN" dirty="0"/>
              <a:t>语言有九种控制语句，可分成以下三类：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条件判断语句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语句、</a:t>
            </a:r>
            <a:r>
              <a:rPr lang="en-US" altLang="zh-CN" dirty="0"/>
              <a:t>switch</a:t>
            </a:r>
            <a:r>
              <a:rPr lang="zh-CN" altLang="zh-CN" dirty="0"/>
              <a:t>语句。</a:t>
            </a:r>
          </a:p>
          <a:p>
            <a:r>
              <a:rPr lang="en-US" altLang="zh-CN" dirty="0"/>
              <a:t>(2) </a:t>
            </a:r>
            <a:r>
              <a:rPr lang="zh-CN" altLang="zh-CN" dirty="0"/>
              <a:t>循环语句</a:t>
            </a:r>
          </a:p>
          <a:p>
            <a:r>
              <a:rPr lang="en-US" altLang="zh-CN" dirty="0"/>
              <a:t>do while</a:t>
            </a:r>
            <a:r>
              <a:rPr lang="zh-CN" altLang="zh-CN" dirty="0"/>
              <a:t>语句、</a:t>
            </a:r>
            <a:r>
              <a:rPr lang="en-US" altLang="zh-CN" dirty="0"/>
              <a:t>while</a:t>
            </a:r>
            <a:r>
              <a:rPr lang="zh-CN" altLang="zh-CN" dirty="0"/>
              <a:t>语句、</a:t>
            </a:r>
            <a:r>
              <a:rPr lang="en-US" altLang="zh-CN" dirty="0"/>
              <a:t>for</a:t>
            </a:r>
            <a:r>
              <a:rPr lang="zh-CN" altLang="zh-CN" dirty="0"/>
              <a:t>语句。</a:t>
            </a:r>
          </a:p>
          <a:p>
            <a:r>
              <a:rPr lang="en-US" altLang="zh-CN" dirty="0"/>
              <a:t>(3) </a:t>
            </a:r>
            <a:r>
              <a:rPr lang="zh-CN" altLang="zh-CN" dirty="0"/>
              <a:t>转向语句</a:t>
            </a:r>
          </a:p>
          <a:p>
            <a:r>
              <a:rPr lang="en-US" altLang="zh-CN" dirty="0"/>
              <a:t>break</a:t>
            </a:r>
            <a:r>
              <a:rPr lang="zh-CN" altLang="zh-CN" dirty="0"/>
              <a:t>语句、</a:t>
            </a:r>
            <a:r>
              <a:rPr lang="en-US" altLang="zh-CN" dirty="0" err="1"/>
              <a:t>goto</a:t>
            </a:r>
            <a:r>
              <a:rPr lang="zh-CN" altLang="zh-CN" dirty="0"/>
              <a:t>语句、</a:t>
            </a:r>
            <a:r>
              <a:rPr lang="en-US" altLang="zh-CN" dirty="0"/>
              <a:t>continue</a:t>
            </a:r>
            <a:r>
              <a:rPr lang="zh-CN" altLang="zh-CN" dirty="0"/>
              <a:t>语句、</a:t>
            </a:r>
            <a:r>
              <a:rPr lang="en-US" altLang="zh-CN" dirty="0"/>
              <a:t>return</a:t>
            </a:r>
            <a:r>
              <a:rPr lang="zh-CN" altLang="zh-CN" dirty="0"/>
              <a:t>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02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3.4.4.	 </a:t>
            </a:r>
            <a:r>
              <a:rPr lang="zh-CN" altLang="en-US" dirty="0"/>
              <a:t>复合语句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把多个语句用大括号括起来可以组成复合语句，程序会把复合语句看成单条语句。例如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 = 1;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y = 2;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("x = %d, y = %d\n", x, y);</a:t>
            </a:r>
          </a:p>
          <a:p>
            <a:r>
              <a:rPr lang="en-US" altLang="zh-CN" dirty="0"/>
              <a:t>        x++;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("x = %d, y = %d\n", x, y);</a:t>
            </a:r>
          </a:p>
          <a:p>
            <a:r>
              <a:rPr lang="zh-CN" altLang="en-US" dirty="0"/>
              <a:t>由于中间的复合语句块被当作单条语句看待，其中定义的变量</a:t>
            </a:r>
            <a:r>
              <a:rPr lang="en-US" altLang="zh-CN" dirty="0"/>
              <a:t>y</a:t>
            </a:r>
            <a:r>
              <a:rPr lang="zh-CN" altLang="en-US" dirty="0"/>
              <a:t>只在这个复合语句中起作用。因此，最后的</a:t>
            </a:r>
            <a:r>
              <a:rPr lang="en-US" altLang="zh-CN" dirty="0" err="1"/>
              <a:t>printf</a:t>
            </a:r>
            <a:r>
              <a:rPr lang="zh-CN" altLang="en-US" dirty="0"/>
              <a:t>函数调用语句会出错，无法识别变量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592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3.4.5.	 </a:t>
            </a:r>
            <a:r>
              <a:rPr lang="zh-CN" altLang="en-US" dirty="0"/>
              <a:t>空语句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只有分号“</a:t>
            </a:r>
            <a:r>
              <a:rPr lang="en-US" altLang="zh-CN" dirty="0"/>
              <a:t>;”</a:t>
            </a:r>
            <a:r>
              <a:rPr lang="zh-CN" altLang="en-US" dirty="0"/>
              <a:t>的语句称为空语句。空语句是什么也不执行的语句，可以用于不执行任何操作的场合，比如用作空循环体：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while(</a:t>
            </a:r>
            <a:r>
              <a:rPr lang="en-US" altLang="zh-CN" dirty="0" err="1"/>
              <a:t>getchar</a:t>
            </a:r>
            <a:r>
              <a:rPr lang="en-US" altLang="zh-CN" dirty="0"/>
              <a:t>()!='\n')</a:t>
            </a:r>
          </a:p>
          <a:p>
            <a:r>
              <a:rPr lang="en-US" altLang="zh-CN" dirty="0"/>
              <a:t>        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("Welcome!\n");</a:t>
            </a:r>
          </a:p>
          <a:p>
            <a:r>
              <a:rPr lang="zh-CN" altLang="en-US" dirty="0"/>
              <a:t>代码的功能是当用户输入回车键之后，才执行后续的语句。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843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	 </a:t>
            </a:r>
            <a:r>
              <a:rPr lang="zh-CN" altLang="en-US" dirty="0"/>
              <a:t>计算器程序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43262" y="1826577"/>
            <a:ext cx="2657475" cy="14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一元运算符就是只有一个运算对象的运算符，运算对象写在运算符</a:t>
            </a:r>
            <a:r>
              <a:rPr lang="zh-CN" altLang="zh-CN" dirty="0" smtClean="0"/>
              <a:t>后面</a:t>
            </a:r>
            <a:endParaRPr lang="en-US" altLang="zh-CN" dirty="0" smtClean="0"/>
          </a:p>
          <a:p>
            <a:r>
              <a:rPr lang="zh-CN" altLang="zh-CN" dirty="0" smtClean="0"/>
              <a:t>二元运算</a:t>
            </a:r>
            <a:r>
              <a:rPr lang="zh-CN" altLang="zh-CN" dirty="0"/>
              <a:t>符有两个运算对象，分别写在运算符</a:t>
            </a:r>
            <a:r>
              <a:rPr lang="zh-CN" altLang="zh-CN" dirty="0" smtClean="0"/>
              <a:t>两边</a:t>
            </a:r>
            <a:endParaRPr lang="en-US" altLang="zh-CN" dirty="0" smtClean="0"/>
          </a:p>
          <a:p>
            <a:r>
              <a:rPr lang="en-US" altLang="zh-CN" dirty="0" smtClean="0"/>
              <a:t>+ </a:t>
            </a:r>
            <a:r>
              <a:rPr lang="zh-CN" altLang="zh-CN" dirty="0"/>
              <a:t>和 </a:t>
            </a:r>
            <a:r>
              <a:rPr lang="en-US" altLang="zh-CN" dirty="0"/>
              <a:t>– </a:t>
            </a:r>
            <a:r>
              <a:rPr lang="zh-CN" altLang="zh-CN" dirty="0"/>
              <a:t>同时作为一元和二元运算符使用，其他都是二元运算</a:t>
            </a:r>
            <a:r>
              <a:rPr lang="zh-CN" altLang="zh-CN" dirty="0" smtClean="0"/>
              <a:t>符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表达式里的某个</a:t>
            </a:r>
            <a:r>
              <a:rPr lang="en-US" altLang="zh-CN" dirty="0"/>
              <a:t> + </a:t>
            </a:r>
            <a:r>
              <a:rPr lang="zh-CN" altLang="zh-CN" dirty="0"/>
              <a:t>或</a:t>
            </a:r>
            <a:r>
              <a:rPr lang="en-US" altLang="zh-CN" dirty="0"/>
              <a:t> – </a:t>
            </a:r>
            <a:r>
              <a:rPr lang="zh-CN" altLang="zh-CN" dirty="0"/>
              <a:t>运算符，根据其出现位置的上下文总可以确定它是作为哪种运算符使用的。取模运算符只能用于各种整数类型，其余运算符可用于所有数值类型。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925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上机</a:t>
            </a:r>
            <a:r>
              <a:rPr lang="zh-CN" altLang="en-US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给出的“计算器”程序中，只实现了最简单的单一运算功能，建议读者以此为基础，实现下面几个更加复杂的数学计算功能：</a:t>
            </a:r>
          </a:p>
          <a:p>
            <a:r>
              <a:rPr lang="zh-CN" altLang="en-US" dirty="0"/>
              <a:t>	求解复合算术表达式，比如</a:t>
            </a:r>
            <a:r>
              <a:rPr lang="en-US" altLang="zh-CN" dirty="0"/>
              <a:t>(9+22.5)*30/2.3</a:t>
            </a:r>
          </a:p>
          <a:p>
            <a:r>
              <a:rPr lang="en-US" altLang="zh-CN" dirty="0"/>
              <a:t>	</a:t>
            </a:r>
            <a:r>
              <a:rPr lang="zh-CN" altLang="en-US" dirty="0"/>
              <a:t>支持其他种类的运算，比如关系运算和位运算等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7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如果参与算术运算的数据属于同一类型，则计算结果仍然是该类型的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  <a:r>
              <a:rPr lang="en-US" altLang="zh-CN" dirty="0"/>
              <a:t>13 * 4 </a:t>
            </a:r>
            <a:r>
              <a:rPr lang="zh-CN" altLang="zh-CN" dirty="0"/>
              <a:t>结果为整数类型的</a:t>
            </a:r>
            <a:r>
              <a:rPr lang="en-US" altLang="zh-CN" dirty="0"/>
              <a:t>52</a:t>
            </a:r>
            <a:r>
              <a:rPr lang="zh-CN" altLang="zh-CN" dirty="0"/>
              <a:t>，而 </a:t>
            </a:r>
            <a:r>
              <a:rPr lang="en-US" altLang="zh-CN" dirty="0"/>
              <a:t>3.3 + 2.7 </a:t>
            </a:r>
            <a:r>
              <a:rPr lang="zh-CN" altLang="zh-CN" dirty="0"/>
              <a:t>计算结果为双精度值</a:t>
            </a:r>
            <a:r>
              <a:rPr lang="en-US" altLang="zh-CN" dirty="0" smtClean="0"/>
              <a:t>6.0</a:t>
            </a:r>
          </a:p>
          <a:p>
            <a:r>
              <a:rPr lang="zh-CN" altLang="zh-CN" dirty="0" smtClean="0"/>
              <a:t>由于</a:t>
            </a:r>
            <a:r>
              <a:rPr lang="en-US" altLang="zh-CN" dirty="0"/>
              <a:t>C</a:t>
            </a:r>
            <a:r>
              <a:rPr lang="zh-CN" altLang="zh-CN" dirty="0"/>
              <a:t>语言有这种默认的算术运算类型确定方法，所以在进行某些运算时要特别</a:t>
            </a:r>
            <a:r>
              <a:rPr lang="zh-CN" altLang="zh-CN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en-US" altLang="zh-CN" dirty="0"/>
              <a:t>“3/2”</a:t>
            </a:r>
            <a:r>
              <a:rPr lang="zh-CN" altLang="zh-CN" dirty="0"/>
              <a:t>这个表达式，由于参与运算的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2</a:t>
            </a:r>
            <a:r>
              <a:rPr lang="zh-CN" altLang="zh-CN" dirty="0"/>
              <a:t>都是整型，因此结果也是整型</a:t>
            </a:r>
            <a:r>
              <a:rPr lang="en-US" altLang="zh-CN" dirty="0"/>
              <a:t>1</a:t>
            </a:r>
            <a:r>
              <a:rPr lang="zh-CN" altLang="zh-CN" dirty="0"/>
              <a:t>（结果</a:t>
            </a:r>
            <a:r>
              <a:rPr lang="en-US" altLang="zh-CN" dirty="0"/>
              <a:t>1.5</a:t>
            </a:r>
            <a:r>
              <a:rPr lang="zh-CN" altLang="zh-CN" dirty="0"/>
              <a:t>的整数部分），而非浮点型</a:t>
            </a:r>
            <a:r>
              <a:rPr lang="en-US" altLang="zh-CN" dirty="0" smtClean="0"/>
              <a:t>1.5</a:t>
            </a:r>
          </a:p>
          <a:p>
            <a:r>
              <a:rPr lang="zh-CN" altLang="zh-CN" dirty="0" smtClean="0"/>
              <a:t>在</a:t>
            </a:r>
            <a:r>
              <a:rPr lang="zh-CN" altLang="zh-CN" dirty="0"/>
              <a:t>计算结果为负数的情况下，不同系统可能会得到不同的结果，有些系统直接取负数的整数部分，而有些则向更小的整数取整。比如算术表达式</a:t>
            </a:r>
            <a:r>
              <a:rPr lang="en-US" altLang="zh-CN" dirty="0"/>
              <a:t>“-9/4”</a:t>
            </a:r>
            <a:r>
              <a:rPr lang="zh-CN" altLang="zh-CN" dirty="0"/>
              <a:t>，有些系统结果为</a:t>
            </a:r>
            <a:r>
              <a:rPr lang="en-US" altLang="zh-CN" dirty="0"/>
              <a:t>-2</a:t>
            </a:r>
            <a:r>
              <a:rPr lang="zh-CN" altLang="zh-CN" dirty="0"/>
              <a:t>，有些则为</a:t>
            </a:r>
            <a:r>
              <a:rPr lang="en-US" altLang="zh-CN" dirty="0"/>
              <a:t>-3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8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如果参与运算的数据属于不同类型，则进行运算时，</a:t>
            </a:r>
            <a:r>
              <a:rPr lang="en-US" altLang="zh-CN" dirty="0"/>
              <a:t>C</a:t>
            </a:r>
            <a:r>
              <a:rPr lang="zh-CN" altLang="zh-CN" dirty="0"/>
              <a:t>语言会自动对其中的某些数据进行类型转换，</a:t>
            </a:r>
            <a:r>
              <a:rPr lang="en-US" altLang="zh-CN" dirty="0"/>
              <a:t>C</a:t>
            </a:r>
            <a:r>
              <a:rPr lang="zh-CN" altLang="zh-CN" dirty="0"/>
              <a:t>语言会尽量以</a:t>
            </a:r>
            <a:r>
              <a:rPr lang="en-US" altLang="zh-CN" dirty="0"/>
              <a:t>“</a:t>
            </a:r>
            <a:r>
              <a:rPr lang="zh-CN" altLang="zh-CN" dirty="0"/>
              <a:t>安全</a:t>
            </a:r>
            <a:r>
              <a:rPr lang="en-US" altLang="zh-CN" dirty="0"/>
              <a:t>”</a:t>
            </a:r>
            <a:r>
              <a:rPr lang="zh-CN" altLang="zh-CN" dirty="0"/>
              <a:t>作为转换原则，即将低等级的数据类型转换为高</a:t>
            </a:r>
            <a:r>
              <a:rPr lang="zh-CN" altLang="zh-CN" dirty="0" smtClean="0"/>
              <a:t>等级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，运算</a:t>
            </a:r>
            <a:r>
              <a:rPr lang="en-US" altLang="zh-CN" dirty="0"/>
              <a:t>“13.5 * 3”</a:t>
            </a:r>
            <a:r>
              <a:rPr lang="zh-CN" altLang="zh-CN" dirty="0"/>
              <a:t>将得到双精度值</a:t>
            </a:r>
            <a:r>
              <a:rPr lang="en-US" altLang="zh-CN" dirty="0"/>
              <a:t>40.5</a:t>
            </a:r>
            <a:r>
              <a:rPr lang="zh-CN" altLang="zh-CN" dirty="0"/>
              <a:t>，因为双精度比整型等级更高，因此整型数</a:t>
            </a:r>
            <a:r>
              <a:rPr lang="en-US" altLang="zh-CN" dirty="0"/>
              <a:t>3</a:t>
            </a:r>
            <a:r>
              <a:rPr lang="zh-CN" altLang="zh-CN" dirty="0"/>
              <a:t>会被自动转换为双精度</a:t>
            </a:r>
            <a:r>
              <a:rPr lang="en-US" altLang="zh-CN" dirty="0"/>
              <a:t>3.0</a:t>
            </a:r>
            <a:r>
              <a:rPr lang="zh-CN" altLang="zh-CN" dirty="0"/>
              <a:t>，从而和另外一个参与运算的数据保持</a:t>
            </a:r>
            <a:r>
              <a:rPr lang="zh-CN" altLang="zh-CN" dirty="0" smtClean="0"/>
              <a:t>一致</a:t>
            </a:r>
            <a:endParaRPr lang="en-US" altLang="zh-CN" dirty="0" smtClean="0"/>
          </a:p>
          <a:p>
            <a:r>
              <a:rPr lang="zh-CN" altLang="zh-CN" dirty="0" smtClean="0"/>
              <a:t>类型</a:t>
            </a:r>
            <a:r>
              <a:rPr lang="zh-CN" altLang="zh-CN" dirty="0"/>
              <a:t>级别从高到低的顺序是</a:t>
            </a:r>
            <a:r>
              <a:rPr lang="en-US" altLang="zh-CN" dirty="0"/>
              <a:t>long double</a:t>
            </a:r>
            <a:r>
              <a:rPr lang="zh-CN" altLang="zh-CN" dirty="0"/>
              <a:t>、</a:t>
            </a:r>
            <a:r>
              <a:rPr lang="en-US" altLang="zh-CN" dirty="0"/>
              <a:t>double</a:t>
            </a:r>
            <a:r>
              <a:rPr lang="zh-CN" altLang="zh-CN" dirty="0"/>
              <a:t>、</a:t>
            </a:r>
            <a:r>
              <a:rPr lang="en-US" altLang="zh-CN" dirty="0"/>
              <a:t>float</a:t>
            </a:r>
            <a:r>
              <a:rPr lang="zh-CN" altLang="zh-CN" dirty="0"/>
              <a:t>、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zh-CN" altLang="zh-CN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zh-CN" dirty="0"/>
              <a:t>、</a:t>
            </a:r>
            <a:r>
              <a:rPr lang="en-US" altLang="zh-CN" dirty="0"/>
              <a:t>unsigned long</a:t>
            </a:r>
            <a:r>
              <a:rPr lang="zh-CN" altLang="zh-CN" dirty="0"/>
              <a:t>、</a:t>
            </a:r>
            <a:r>
              <a:rPr lang="en-US" altLang="zh-CN" dirty="0"/>
              <a:t>long</a:t>
            </a:r>
            <a:r>
              <a:rPr lang="zh-CN" altLang="zh-CN" dirty="0"/>
              <a:t>、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 err="1"/>
              <a:t>int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2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除了上面介绍的</a:t>
            </a:r>
            <a:r>
              <a:rPr lang="en-US" altLang="zh-CN" dirty="0"/>
              <a:t>5</a:t>
            </a:r>
            <a:r>
              <a:rPr lang="zh-CN" altLang="zh-CN" dirty="0"/>
              <a:t>个算术运算符之外，为了方便程序的编写，</a:t>
            </a:r>
            <a:r>
              <a:rPr lang="en-US" altLang="zh-CN" dirty="0"/>
              <a:t>C</a:t>
            </a:r>
            <a:r>
              <a:rPr lang="zh-CN" altLang="zh-CN" dirty="0"/>
              <a:t>语言还提供了下面两个一元的算术运算符，它们是：</a:t>
            </a:r>
            <a:r>
              <a:rPr lang="en-US" altLang="zh-CN" dirty="0"/>
              <a:t>++</a:t>
            </a:r>
            <a:r>
              <a:rPr lang="zh-CN" altLang="zh-CN" dirty="0" smtClean="0"/>
              <a:t>和</a:t>
            </a:r>
            <a:r>
              <a:rPr lang="en-US" altLang="zh-CN" dirty="0" smtClean="0"/>
              <a:t>—</a:t>
            </a:r>
          </a:p>
          <a:p>
            <a:r>
              <a:rPr lang="en-US" altLang="zh-CN" dirty="0" smtClean="0"/>
              <a:t>++</a:t>
            </a:r>
            <a:r>
              <a:rPr lang="zh-CN" altLang="zh-CN" dirty="0"/>
              <a:t>表示自增</a:t>
            </a:r>
            <a:r>
              <a:rPr lang="en-US" altLang="zh-CN" dirty="0"/>
              <a:t>1</a:t>
            </a:r>
            <a:r>
              <a:rPr lang="zh-CN" altLang="zh-CN" dirty="0"/>
              <a:t>，而</a:t>
            </a:r>
            <a:r>
              <a:rPr lang="en-US" altLang="zh-CN" dirty="0"/>
              <a:t>--</a:t>
            </a:r>
            <a:r>
              <a:rPr lang="zh-CN" altLang="zh-CN" dirty="0"/>
              <a:t>表示自减</a:t>
            </a:r>
            <a:r>
              <a:rPr lang="en-US" altLang="zh-CN" dirty="0" smtClean="0"/>
              <a:t>1</a:t>
            </a:r>
          </a:p>
          <a:p>
            <a:r>
              <a:rPr lang="zh-CN" altLang="zh-CN" dirty="0" smtClean="0"/>
              <a:t>值得</a:t>
            </a:r>
            <a:r>
              <a:rPr lang="zh-CN" altLang="zh-CN" dirty="0"/>
              <a:t>注意的是，这两个运算符可以放在操作数的前面，作为前缀，或者放在后面作为后缀。前缀意味着</a:t>
            </a:r>
            <a:r>
              <a:rPr lang="en-US" altLang="zh-CN" dirty="0"/>
              <a:t>“</a:t>
            </a:r>
            <a:r>
              <a:rPr lang="zh-CN" altLang="zh-CN" dirty="0"/>
              <a:t>立即</a:t>
            </a:r>
            <a:r>
              <a:rPr lang="en-US" altLang="zh-CN" dirty="0"/>
              <a:t>”</a:t>
            </a:r>
            <a:r>
              <a:rPr lang="zh-CN" altLang="zh-CN" dirty="0"/>
              <a:t>自增（或自减）</a:t>
            </a:r>
            <a:r>
              <a:rPr lang="en-US" altLang="zh-CN" dirty="0"/>
              <a:t>1</a:t>
            </a:r>
            <a:r>
              <a:rPr lang="zh-CN" altLang="zh-CN" dirty="0"/>
              <a:t>，而后缀意味着</a:t>
            </a:r>
            <a:r>
              <a:rPr lang="en-US" altLang="zh-CN" dirty="0"/>
              <a:t>“</a:t>
            </a:r>
            <a:r>
              <a:rPr lang="zh-CN" altLang="zh-CN" dirty="0"/>
              <a:t>稍后</a:t>
            </a:r>
            <a:r>
              <a:rPr lang="en-US" altLang="zh-CN" dirty="0"/>
              <a:t>”</a:t>
            </a:r>
            <a:r>
              <a:rPr lang="zh-CN" altLang="zh-CN" dirty="0"/>
              <a:t>自增（或自减）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9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,</a:t>
            </a:r>
            <a:r>
              <a:rPr lang="en-US" altLang="zh-CN" dirty="0"/>
              <a:t> j </a:t>
            </a:r>
            <a:r>
              <a:rPr lang="en-US" altLang="zh-CN" b="1" dirty="0"/>
              <a:t>=</a:t>
            </a:r>
            <a:r>
              <a:rPr lang="en-US" altLang="zh-CN" dirty="0"/>
              <a:t> 0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"--</a:t>
            </a:r>
            <a:r>
              <a:rPr lang="en-US" altLang="zh-CN" dirty="0" err="1"/>
              <a:t>i</a:t>
            </a:r>
            <a:r>
              <a:rPr lang="en-US" altLang="zh-CN" dirty="0"/>
              <a:t> = %d, j-- = %d\n"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--</a:t>
            </a:r>
            <a:r>
              <a:rPr lang="en-US" altLang="zh-CN" dirty="0" err="1"/>
              <a:t>i</a:t>
            </a:r>
            <a:r>
              <a:rPr lang="en-US" altLang="zh-CN" b="1" dirty="0"/>
              <a:t>,</a:t>
            </a:r>
            <a:r>
              <a:rPr lang="en-US" altLang="zh-CN" dirty="0"/>
              <a:t> j</a:t>
            </a:r>
            <a:r>
              <a:rPr lang="en-US" altLang="zh-CN" b="1" dirty="0"/>
              <a:t>--);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"Finally, </a:t>
            </a:r>
            <a:r>
              <a:rPr lang="en-US" altLang="zh-CN" dirty="0" err="1"/>
              <a:t>i</a:t>
            </a:r>
            <a:r>
              <a:rPr lang="en-US" altLang="zh-CN" dirty="0"/>
              <a:t> = %d, j = %d"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b="1" dirty="0"/>
              <a:t>,</a:t>
            </a:r>
            <a:r>
              <a:rPr lang="en-US" altLang="zh-CN" dirty="0"/>
              <a:t> j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zh-CN" altLang="zh-CN" dirty="0"/>
              <a:t>该段代码的输出为：</a:t>
            </a:r>
          </a:p>
          <a:p>
            <a:r>
              <a:rPr lang="en-US" altLang="zh-CN" b="1" i="1" dirty="0"/>
              <a:t>--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= -1, j-- = 0</a:t>
            </a:r>
            <a:endParaRPr lang="zh-CN" altLang="zh-CN" dirty="0"/>
          </a:p>
          <a:p>
            <a:r>
              <a:rPr lang="en-US" altLang="zh-CN" b="1" i="1" dirty="0"/>
              <a:t>Finally,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= -1, j =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47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116</TotalTime>
  <Words>4074</Words>
  <Application>Microsoft Office PowerPoint</Application>
  <PresentationFormat>全屏显示(16:9)</PresentationFormat>
  <Paragraphs>271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凤舞九天</vt:lpstr>
      <vt:lpstr>第3章 运算符、表达式和语句</vt:lpstr>
      <vt:lpstr>大纲</vt:lpstr>
      <vt:lpstr>运算符、表达式和语句</vt:lpstr>
      <vt:lpstr>运算符及表达式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3.1.2.  关系运算</vt:lpstr>
      <vt:lpstr>PowerPoint 演示文稿</vt:lpstr>
      <vt:lpstr>PowerPoint 演示文稿</vt:lpstr>
      <vt:lpstr>PowerPoint 演示文稿</vt:lpstr>
      <vt:lpstr>3.1.3.  逻辑运算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3.1.4.  位运算</vt:lpstr>
      <vt:lpstr>PowerPoint 演示文稿</vt:lpstr>
      <vt:lpstr>PowerPoint 演示文稿</vt:lpstr>
      <vt:lpstr>PowerPoint 演示文稿</vt:lpstr>
      <vt:lpstr>PowerPoint 演示文稿</vt:lpstr>
      <vt:lpstr>3.1.5.  赋值运算</vt:lpstr>
      <vt:lpstr>PowerPoint 演示文稿</vt:lpstr>
      <vt:lpstr>PowerPoint 演示文稿</vt:lpstr>
      <vt:lpstr>3.1.6.  条件运算</vt:lpstr>
      <vt:lpstr>3.1.7.  逗号运算</vt:lpstr>
      <vt:lpstr>PowerPoint 演示文稿</vt:lpstr>
      <vt:lpstr>PowerPoint 演示文稿</vt:lpstr>
      <vt:lpstr>3.2.  优先级</vt:lpstr>
      <vt:lpstr>PowerPoint 演示文稿</vt:lpstr>
      <vt:lpstr>PowerPoint 演示文稿</vt:lpstr>
      <vt:lpstr>PowerPoint 演示文稿</vt:lpstr>
      <vt:lpstr>PowerPoint 演示文稿</vt:lpstr>
      <vt:lpstr>3.3.  结合方式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3.4.  语句</vt:lpstr>
      <vt:lpstr>3.4.1.  表达式语句</vt:lpstr>
      <vt:lpstr>3.4.2.  函数调用语句</vt:lpstr>
      <vt:lpstr>3.4.3.  控制语句</vt:lpstr>
      <vt:lpstr>3.4.4.  复合语句</vt:lpstr>
      <vt:lpstr>3.4.5.  空语句</vt:lpstr>
      <vt:lpstr>3.5.  计算器程序</vt:lpstr>
      <vt:lpstr>上机练习题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运算符、表达式和语句</dc:title>
  <dc:creator>HL H</dc:creator>
  <cp:lastModifiedBy>HL H</cp:lastModifiedBy>
  <cp:revision>23</cp:revision>
  <dcterms:created xsi:type="dcterms:W3CDTF">2018-01-30T02:24:19Z</dcterms:created>
  <dcterms:modified xsi:type="dcterms:W3CDTF">2018-03-22T05:17:36Z</dcterms:modified>
</cp:coreProperties>
</file>