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5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	选择结构程序设计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 smtClean="0"/>
              <a:t>中国传媒大学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该段代码的核心是按照待比较变量的大小关系确定输出结果，即</a:t>
            </a:r>
            <a:r>
              <a:rPr lang="en-US" altLang="zh-CN" dirty="0"/>
              <a:t>if</a:t>
            </a:r>
            <a:r>
              <a:rPr lang="zh-CN" altLang="zh-CN" dirty="0"/>
              <a:t>和</a:t>
            </a:r>
            <a:r>
              <a:rPr lang="en-US" altLang="zh-CN" dirty="0"/>
              <a:t>else</a:t>
            </a:r>
            <a:r>
              <a:rPr lang="zh-CN" altLang="zh-CN" dirty="0"/>
              <a:t>组成的选择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r>
              <a:rPr lang="zh-CN" altLang="zh-CN" dirty="0" smtClean="0"/>
              <a:t>类似</a:t>
            </a:r>
            <a:r>
              <a:rPr lang="zh-CN" altLang="zh-CN" dirty="0"/>
              <a:t>这种依据判断条件决定表达式值的结构在程序中经常出现，所以</a:t>
            </a:r>
            <a:r>
              <a:rPr lang="en-US" altLang="zh-CN" dirty="0"/>
              <a:t>C</a:t>
            </a:r>
            <a:r>
              <a:rPr lang="zh-CN" altLang="zh-CN" dirty="0"/>
              <a:t>语言使用条件运算符来简练地处理这种情况，条件运算符已经在上一章中进行了介绍。上面程序中的选择结构可以使用下面的条件运算语句代替：</a:t>
            </a:r>
          </a:p>
          <a:p>
            <a:r>
              <a:rPr lang="en-US" altLang="zh-CN" dirty="0" err="1"/>
              <a:t>nMax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n1 </a:t>
            </a:r>
            <a:r>
              <a:rPr lang="en-US" altLang="zh-CN" b="1" dirty="0"/>
              <a:t>&gt;</a:t>
            </a:r>
            <a:r>
              <a:rPr lang="en-US" altLang="zh-CN" dirty="0"/>
              <a:t> n2 </a:t>
            </a:r>
            <a:r>
              <a:rPr lang="en-US" altLang="zh-CN" b="1" dirty="0"/>
              <a:t>?</a:t>
            </a:r>
            <a:r>
              <a:rPr lang="en-US" altLang="zh-CN" dirty="0"/>
              <a:t> n1 </a:t>
            </a:r>
            <a:r>
              <a:rPr lang="en-US" altLang="zh-CN" b="1" dirty="0"/>
              <a:t>:</a:t>
            </a:r>
            <a:r>
              <a:rPr lang="en-US" altLang="zh-CN" dirty="0"/>
              <a:t> n2</a:t>
            </a:r>
            <a:r>
              <a:rPr lang="en-US" altLang="zh-CN" b="1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6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dirty="0"/>
              <a:t>然而，很多时候，条件判断可能并不只是简单的真假两种情况，还需要额外进行其他一系列条件判断，才能最终决定执行的语句。</a:t>
            </a:r>
            <a:r>
              <a:rPr lang="en-US" altLang="zh-CN" dirty="0"/>
              <a:t>C</a:t>
            </a:r>
            <a:r>
              <a:rPr lang="zh-CN" altLang="zh-CN" dirty="0"/>
              <a:t>语言中使用</a:t>
            </a:r>
            <a:r>
              <a:rPr lang="en-US" altLang="zh-CN" dirty="0"/>
              <a:t>“</a:t>
            </a:r>
            <a:r>
              <a:rPr lang="zh-CN" altLang="zh-CN" dirty="0"/>
              <a:t>级联式</a:t>
            </a:r>
            <a:r>
              <a:rPr lang="en-US" altLang="zh-CN" dirty="0"/>
              <a:t>”if</a:t>
            </a:r>
            <a:r>
              <a:rPr lang="zh-CN" altLang="zh-CN" dirty="0"/>
              <a:t>语句来处理这种情况：</a:t>
            </a:r>
          </a:p>
          <a:p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zh-CN" altLang="zh-CN" dirty="0"/>
              <a:t>表达式</a:t>
            </a:r>
            <a:r>
              <a:rPr lang="en-US" altLang="zh-CN" dirty="0"/>
              <a:t>P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语句</a:t>
            </a:r>
            <a:r>
              <a:rPr lang="en-US" altLang="zh-CN" dirty="0"/>
              <a:t>A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b="1" dirty="0"/>
              <a:t>else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zh-CN" altLang="zh-CN" dirty="0"/>
              <a:t>表达式</a:t>
            </a:r>
            <a:r>
              <a:rPr lang="en-US" altLang="zh-CN" dirty="0"/>
              <a:t>Q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语句</a:t>
            </a:r>
            <a:r>
              <a:rPr lang="en-US" altLang="zh-CN" dirty="0"/>
              <a:t>B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else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if(</a:t>
            </a:r>
            <a:r>
              <a:rPr lang="zh-CN" altLang="zh-CN" dirty="0"/>
              <a:t>表达式</a:t>
            </a:r>
            <a:r>
              <a:rPr lang="en-US" altLang="zh-CN" dirty="0"/>
              <a:t>R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zh-CN" altLang="zh-CN" dirty="0"/>
              <a:t>语句</a:t>
            </a:r>
            <a:r>
              <a:rPr lang="en-US" altLang="zh-CN" dirty="0"/>
              <a:t>C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……</a:t>
            </a:r>
            <a:endParaRPr lang="zh-CN" altLang="zh-CN" dirty="0"/>
          </a:p>
          <a:p>
            <a:r>
              <a:rPr lang="en-US" altLang="zh-CN" dirty="0"/>
              <a:t>        		</a:t>
            </a:r>
            <a:r>
              <a:rPr lang="en-US" altLang="zh-CN" b="1" dirty="0"/>
              <a:t>else</a:t>
            </a:r>
            <a:endParaRPr lang="zh-CN" altLang="zh-CN" dirty="0"/>
          </a:p>
          <a:p>
            <a:r>
              <a:rPr lang="en-US" altLang="zh-CN" dirty="0"/>
              <a:t>            		</a:t>
            </a:r>
            <a:r>
              <a:rPr lang="zh-CN" altLang="zh-CN" dirty="0"/>
              <a:t>语句</a:t>
            </a:r>
            <a:r>
              <a:rPr lang="en-US" altLang="zh-CN" dirty="0"/>
              <a:t>D</a:t>
            </a:r>
            <a:r>
              <a:rPr lang="en-US" altLang="zh-CN" b="1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4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这种</a:t>
            </a:r>
            <a:r>
              <a:rPr lang="en-US" altLang="zh-CN" dirty="0"/>
              <a:t>“</a:t>
            </a:r>
            <a:r>
              <a:rPr lang="zh-CN" altLang="zh-CN" dirty="0"/>
              <a:t>级联式</a:t>
            </a:r>
            <a:r>
              <a:rPr lang="en-US" altLang="zh-CN" dirty="0"/>
              <a:t>”if</a:t>
            </a:r>
            <a:r>
              <a:rPr lang="zh-CN" altLang="zh-CN" dirty="0"/>
              <a:t>语句其实使用了嵌套形式，由于</a:t>
            </a:r>
            <a:r>
              <a:rPr lang="en-US" altLang="zh-CN" dirty="0"/>
              <a:t>C</a:t>
            </a:r>
            <a:r>
              <a:rPr lang="zh-CN" altLang="zh-CN" dirty="0"/>
              <a:t>语言对出现在</a:t>
            </a:r>
            <a:r>
              <a:rPr lang="en-US" altLang="zh-CN" dirty="0"/>
              <a:t>if</a:t>
            </a:r>
            <a:r>
              <a:rPr lang="zh-CN" altLang="zh-CN" dirty="0"/>
              <a:t>语句内部的语句类型并没有限制，因此可以使用上面的</a:t>
            </a:r>
            <a:r>
              <a:rPr lang="en-US" altLang="zh-CN" dirty="0"/>
              <a:t>“</a:t>
            </a:r>
            <a:r>
              <a:rPr lang="zh-CN" altLang="zh-CN" dirty="0"/>
              <a:t>级联式</a:t>
            </a:r>
            <a:r>
              <a:rPr lang="en-US" altLang="zh-CN" dirty="0"/>
              <a:t>”if</a:t>
            </a:r>
            <a:r>
              <a:rPr lang="zh-CN" altLang="zh-CN" dirty="0"/>
              <a:t>语句来处理多个条件分支的</a:t>
            </a:r>
            <a:r>
              <a:rPr lang="zh-CN" altLang="zh-CN" dirty="0" smtClean="0"/>
              <a:t>情况</a:t>
            </a:r>
            <a:endParaRPr lang="en-US" altLang="zh-CN" dirty="0" smtClean="0"/>
          </a:p>
          <a:p>
            <a:r>
              <a:rPr lang="zh-CN" altLang="zh-CN" dirty="0" smtClean="0"/>
              <a:t>为了</a:t>
            </a:r>
            <a:r>
              <a:rPr lang="zh-CN" altLang="zh-CN" dirty="0"/>
              <a:t>使嵌套结构更加清晰，建议读者在写</a:t>
            </a:r>
            <a:r>
              <a:rPr lang="en-US" altLang="zh-CN" dirty="0"/>
              <a:t>if</a:t>
            </a:r>
            <a:r>
              <a:rPr lang="zh-CN" altLang="zh-CN" dirty="0"/>
              <a:t>语句时，使用大括号来显式表明</a:t>
            </a:r>
            <a:r>
              <a:rPr lang="en-US" altLang="zh-CN" dirty="0"/>
              <a:t>if</a:t>
            </a:r>
            <a:r>
              <a:rPr lang="zh-CN" altLang="zh-CN" dirty="0"/>
              <a:t>语句的作用范围。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/>
              <a:t>由于</a:t>
            </a:r>
            <a:r>
              <a:rPr lang="en-US" altLang="zh-CN" dirty="0"/>
              <a:t>“</a:t>
            </a:r>
            <a:r>
              <a:rPr lang="zh-CN" altLang="zh-CN" dirty="0"/>
              <a:t>级联式</a:t>
            </a:r>
            <a:r>
              <a:rPr lang="en-US" altLang="zh-CN" dirty="0"/>
              <a:t>”</a:t>
            </a:r>
            <a:r>
              <a:rPr lang="zh-CN" altLang="zh-CN" dirty="0"/>
              <a:t>的</a:t>
            </a:r>
            <a:r>
              <a:rPr lang="en-US" altLang="zh-CN" dirty="0"/>
              <a:t>if</a:t>
            </a:r>
            <a:r>
              <a:rPr lang="zh-CN" altLang="zh-CN" dirty="0"/>
              <a:t>语句很常用，而上面的写法会造成嵌套层级过多，影响使用。因此，</a:t>
            </a:r>
            <a:r>
              <a:rPr lang="en-US" altLang="zh-CN" dirty="0"/>
              <a:t>C</a:t>
            </a:r>
            <a:r>
              <a:rPr lang="zh-CN" altLang="zh-CN" dirty="0"/>
              <a:t>语言允许将嵌套的</a:t>
            </a:r>
            <a:r>
              <a:rPr lang="en-US" altLang="zh-CN" dirty="0"/>
              <a:t>if</a:t>
            </a:r>
            <a:r>
              <a:rPr lang="zh-CN" altLang="zh-CN" dirty="0"/>
              <a:t>和</a:t>
            </a:r>
            <a:r>
              <a:rPr lang="en-US" altLang="zh-CN" dirty="0"/>
              <a:t>else</a:t>
            </a:r>
            <a:r>
              <a:rPr lang="zh-CN" altLang="zh-CN" dirty="0"/>
              <a:t>放置于同一行中，形成</a:t>
            </a:r>
            <a:r>
              <a:rPr lang="en-US" altLang="zh-CN" dirty="0"/>
              <a:t>else if (</a:t>
            </a:r>
            <a:r>
              <a:rPr lang="zh-CN" altLang="zh-CN" dirty="0"/>
              <a:t>表达式</a:t>
            </a:r>
            <a:r>
              <a:rPr lang="en-US" altLang="zh-CN" dirty="0"/>
              <a:t>)</a:t>
            </a:r>
            <a:r>
              <a:rPr lang="zh-CN" altLang="zh-CN" dirty="0"/>
              <a:t>的形式，而且它们和最初的</a:t>
            </a:r>
            <a:r>
              <a:rPr lang="en-US" altLang="zh-CN" dirty="0"/>
              <a:t>if</a:t>
            </a:r>
            <a:r>
              <a:rPr lang="zh-CN" altLang="zh-CN" dirty="0"/>
              <a:t>对齐，最终写成下面的形式：</a:t>
            </a:r>
          </a:p>
          <a:p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zh-CN" altLang="zh-CN" dirty="0"/>
              <a:t>表达式</a:t>
            </a:r>
            <a:r>
              <a:rPr lang="en-US" altLang="zh-CN" dirty="0"/>
              <a:t>P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语句</a:t>
            </a:r>
            <a:r>
              <a:rPr lang="en-US" altLang="zh-CN" dirty="0"/>
              <a:t>A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zh-CN" altLang="zh-CN" dirty="0"/>
              <a:t>表达式</a:t>
            </a:r>
            <a:r>
              <a:rPr lang="en-US" altLang="zh-CN" dirty="0"/>
              <a:t>Q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语句</a:t>
            </a:r>
            <a:r>
              <a:rPr lang="en-US" altLang="zh-CN" dirty="0"/>
              <a:t>B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b="1" dirty="0"/>
              <a:t>if(</a:t>
            </a:r>
            <a:r>
              <a:rPr lang="zh-CN" altLang="zh-CN" dirty="0"/>
              <a:t>表达式</a:t>
            </a:r>
            <a:r>
              <a:rPr lang="en-US" altLang="zh-CN" dirty="0"/>
              <a:t>R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语句</a:t>
            </a:r>
            <a:r>
              <a:rPr lang="en-US" altLang="zh-CN" dirty="0"/>
              <a:t>C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……</a:t>
            </a:r>
            <a:endParaRPr lang="zh-CN" altLang="zh-CN" dirty="0"/>
          </a:p>
          <a:p>
            <a:r>
              <a:rPr lang="en-US" altLang="zh-CN" b="1" dirty="0"/>
              <a:t>else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语句</a:t>
            </a:r>
            <a:r>
              <a:rPr lang="en-US" altLang="zh-CN" dirty="0"/>
              <a:t>D</a:t>
            </a:r>
            <a:r>
              <a:rPr lang="en-US" altLang="zh-CN" b="1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3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zh-CN" dirty="0"/>
              <a:t>接下来，使用这种</a:t>
            </a:r>
            <a:r>
              <a:rPr lang="en-US" altLang="zh-CN" dirty="0"/>
              <a:t>“</a:t>
            </a:r>
            <a:r>
              <a:rPr lang="zh-CN" altLang="zh-CN" dirty="0"/>
              <a:t>级联式</a:t>
            </a:r>
            <a:r>
              <a:rPr lang="en-US" altLang="zh-CN" dirty="0"/>
              <a:t>”if</a:t>
            </a:r>
            <a:r>
              <a:rPr lang="zh-CN" altLang="zh-CN" dirty="0"/>
              <a:t>语句来实现一个成绩变换系统。系统要求用户输入百分制的成绩，然后输出此百分制分数对应的等级。该段代码可以表示如下：</a:t>
            </a:r>
          </a:p>
          <a:p>
            <a:r>
              <a:rPr lang="en-US" altLang="zh-CN" dirty="0"/>
              <a:t>    float </a:t>
            </a:r>
            <a:r>
              <a:rPr lang="en-US" altLang="zh-CN" dirty="0" err="1"/>
              <a:t>fScore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0.f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char level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b="1" dirty="0"/>
              <a:t>(</a:t>
            </a:r>
            <a:r>
              <a:rPr lang="en-US" altLang="zh-CN" dirty="0"/>
              <a:t>"%f"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/>
              <a:t>&amp;</a:t>
            </a:r>
            <a:r>
              <a:rPr lang="en-US" altLang="zh-CN" dirty="0" err="1"/>
              <a:t>fScore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 err="1"/>
              <a:t>fScore</a:t>
            </a:r>
            <a:r>
              <a:rPr lang="en-US" altLang="zh-CN" dirty="0"/>
              <a:t> </a:t>
            </a:r>
            <a:r>
              <a:rPr lang="en-US" altLang="zh-CN" b="1" dirty="0"/>
              <a:t>&gt;=</a:t>
            </a:r>
            <a:r>
              <a:rPr lang="en-US" altLang="zh-CN" dirty="0"/>
              <a:t> 90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dirty="0"/>
              <a:t>        level </a:t>
            </a:r>
            <a:r>
              <a:rPr lang="en-US" altLang="zh-CN" b="1" dirty="0"/>
              <a:t>=</a:t>
            </a:r>
            <a:r>
              <a:rPr lang="en-US" altLang="zh-CN" dirty="0"/>
              <a:t> 'A'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 err="1"/>
              <a:t>fScore</a:t>
            </a:r>
            <a:r>
              <a:rPr lang="en-US" altLang="zh-CN" dirty="0"/>
              <a:t> </a:t>
            </a:r>
            <a:r>
              <a:rPr lang="en-US" altLang="zh-CN" b="1" dirty="0"/>
              <a:t>&gt;=</a:t>
            </a:r>
            <a:r>
              <a:rPr lang="en-US" altLang="zh-CN" dirty="0"/>
              <a:t> 80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{</a:t>
            </a:r>
            <a:endParaRPr lang="zh-CN" altLang="zh-CN" dirty="0"/>
          </a:p>
          <a:p>
            <a:r>
              <a:rPr lang="en-US" altLang="zh-CN" dirty="0"/>
              <a:t>        level </a:t>
            </a:r>
            <a:r>
              <a:rPr lang="en-US" altLang="zh-CN" b="1" dirty="0"/>
              <a:t>=</a:t>
            </a:r>
            <a:r>
              <a:rPr lang="en-US" altLang="zh-CN" dirty="0"/>
              <a:t> 'B'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 err="1"/>
              <a:t>fScore</a:t>
            </a:r>
            <a:r>
              <a:rPr lang="en-US" altLang="zh-CN" dirty="0"/>
              <a:t> </a:t>
            </a:r>
            <a:r>
              <a:rPr lang="en-US" altLang="zh-CN" b="1" dirty="0"/>
              <a:t>&gt;=</a:t>
            </a:r>
            <a:r>
              <a:rPr lang="en-US" altLang="zh-CN" dirty="0"/>
              <a:t> 70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{</a:t>
            </a:r>
            <a:endParaRPr lang="zh-CN" altLang="zh-CN" dirty="0"/>
          </a:p>
          <a:p>
            <a:r>
              <a:rPr lang="en-US" altLang="zh-CN" dirty="0"/>
              <a:t>        level </a:t>
            </a:r>
            <a:r>
              <a:rPr lang="en-US" altLang="zh-CN" b="1" dirty="0"/>
              <a:t>=</a:t>
            </a:r>
            <a:r>
              <a:rPr lang="en-US" altLang="zh-CN" dirty="0"/>
              <a:t> 'C'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 err="1"/>
              <a:t>fScore</a:t>
            </a:r>
            <a:r>
              <a:rPr lang="en-US" altLang="zh-CN" dirty="0"/>
              <a:t> </a:t>
            </a:r>
            <a:r>
              <a:rPr lang="en-US" altLang="zh-CN" b="1" dirty="0"/>
              <a:t>&gt;=</a:t>
            </a:r>
            <a:r>
              <a:rPr lang="en-US" altLang="zh-CN" dirty="0"/>
              <a:t> 60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{</a:t>
            </a:r>
            <a:endParaRPr lang="zh-CN" altLang="zh-CN" dirty="0"/>
          </a:p>
          <a:p>
            <a:r>
              <a:rPr lang="en-US" altLang="zh-CN" dirty="0"/>
              <a:t>        level </a:t>
            </a:r>
            <a:r>
              <a:rPr lang="en-US" altLang="zh-CN" b="1" dirty="0"/>
              <a:t>=</a:t>
            </a:r>
            <a:r>
              <a:rPr lang="en-US" altLang="zh-CN" dirty="0"/>
              <a:t> 'D'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else</a:t>
            </a:r>
            <a:endParaRPr lang="zh-CN" altLang="zh-CN" dirty="0"/>
          </a:p>
          <a:p>
            <a:r>
              <a:rPr lang="en-US" altLang="zh-CN" dirty="0"/>
              <a:t>        level </a:t>
            </a:r>
            <a:r>
              <a:rPr lang="en-US" altLang="zh-CN" b="1" dirty="0"/>
              <a:t>=</a:t>
            </a:r>
            <a:r>
              <a:rPr lang="en-US" altLang="zh-CN" dirty="0"/>
              <a:t> 'E'</a:t>
            </a:r>
            <a:r>
              <a:rPr lang="en-US" altLang="zh-CN" b="1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8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上面的成绩变换系统示例中，如果输入输出对调，即要求用户输入成绩级别，系统自动给出这种级别对应的百分制范围，我们仍然可以使用</a:t>
            </a:r>
            <a:r>
              <a:rPr lang="en-US" altLang="zh-CN" dirty="0"/>
              <a:t>“</a:t>
            </a:r>
            <a:r>
              <a:rPr lang="zh-CN" altLang="zh-CN" dirty="0"/>
              <a:t>级联式</a:t>
            </a:r>
            <a:r>
              <a:rPr lang="en-US" altLang="zh-CN" dirty="0"/>
              <a:t>”if</a:t>
            </a:r>
            <a:r>
              <a:rPr lang="zh-CN" altLang="zh-CN" dirty="0"/>
              <a:t>语句的方式将实现代码撰写如下：</a:t>
            </a:r>
          </a:p>
          <a:p>
            <a:r>
              <a:rPr lang="en-US" altLang="zh-CN" dirty="0"/>
              <a:t>    float </a:t>
            </a:r>
            <a:r>
              <a:rPr lang="en-US" altLang="zh-CN" dirty="0" err="1"/>
              <a:t>fScore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0.f</a:t>
            </a:r>
            <a:r>
              <a:rPr lang="en-US" altLang="zh-CN" b="1" dirty="0"/>
              <a:t>;</a:t>
            </a:r>
            <a:endParaRPr lang="zh-CN" altLang="zh-CN" sz="3600" dirty="0"/>
          </a:p>
          <a:p>
            <a:r>
              <a:rPr lang="en-US" altLang="zh-CN" dirty="0"/>
              <a:t>    char level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endParaRPr lang="zh-CN" altLang="zh-CN" sz="3600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b="1" dirty="0"/>
              <a:t>(</a:t>
            </a:r>
            <a:r>
              <a:rPr lang="en-US" altLang="zh-CN" dirty="0"/>
              <a:t>"%c"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/>
              <a:t>&amp;</a:t>
            </a:r>
            <a:r>
              <a:rPr lang="en-US" altLang="zh-CN" dirty="0"/>
              <a:t>level</a:t>
            </a:r>
            <a:r>
              <a:rPr lang="en-US" altLang="zh-CN" b="1" dirty="0"/>
              <a:t>);</a:t>
            </a:r>
            <a:endParaRPr lang="zh-CN" altLang="zh-CN" sz="3600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level </a:t>
            </a:r>
            <a:r>
              <a:rPr lang="en-US" altLang="zh-CN" b="1" dirty="0"/>
              <a:t>==</a:t>
            </a:r>
            <a:r>
              <a:rPr lang="en-US" altLang="zh-CN" dirty="0"/>
              <a:t> 'A'</a:t>
            </a:r>
            <a:r>
              <a:rPr lang="en-US" altLang="zh-CN" b="1" dirty="0"/>
              <a:t>)</a:t>
            </a:r>
            <a:endParaRPr lang="zh-CN" altLang="zh-CN" sz="3600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"The score of level %c is [90,100]\n"</a:t>
            </a:r>
            <a:r>
              <a:rPr lang="en-US" altLang="zh-CN" b="1" dirty="0"/>
              <a:t>,</a:t>
            </a:r>
            <a:r>
              <a:rPr lang="en-US" altLang="zh-CN" dirty="0"/>
              <a:t> level</a:t>
            </a:r>
            <a:r>
              <a:rPr lang="en-US" altLang="zh-CN" b="1" dirty="0"/>
              <a:t>);</a:t>
            </a:r>
            <a:endParaRPr lang="zh-CN" altLang="zh-CN" sz="3600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level </a:t>
            </a:r>
            <a:r>
              <a:rPr lang="en-US" altLang="zh-CN" b="1" dirty="0"/>
              <a:t>==</a:t>
            </a:r>
            <a:r>
              <a:rPr lang="en-US" altLang="zh-CN" dirty="0"/>
              <a:t> 'B'</a:t>
            </a:r>
            <a:r>
              <a:rPr lang="en-US" altLang="zh-CN" b="1" dirty="0"/>
              <a:t>)</a:t>
            </a:r>
            <a:endParaRPr lang="zh-CN" altLang="zh-CN" sz="3600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"The score of level %c is [80,90)\n"</a:t>
            </a:r>
            <a:r>
              <a:rPr lang="en-US" altLang="zh-CN" b="1" dirty="0"/>
              <a:t>,</a:t>
            </a:r>
            <a:r>
              <a:rPr lang="en-US" altLang="zh-CN" dirty="0"/>
              <a:t> level</a:t>
            </a:r>
            <a:r>
              <a:rPr lang="en-US" altLang="zh-CN" b="1" dirty="0"/>
              <a:t>);</a:t>
            </a:r>
            <a:endParaRPr lang="zh-CN" altLang="zh-CN" sz="3600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level </a:t>
            </a:r>
            <a:r>
              <a:rPr lang="en-US" altLang="zh-CN" b="1" dirty="0"/>
              <a:t>==</a:t>
            </a:r>
            <a:r>
              <a:rPr lang="en-US" altLang="zh-CN" dirty="0"/>
              <a:t> 'C'</a:t>
            </a:r>
            <a:r>
              <a:rPr lang="en-US" altLang="zh-CN" b="1" dirty="0"/>
              <a:t>)</a:t>
            </a:r>
            <a:endParaRPr lang="zh-CN" altLang="zh-CN" sz="3600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"The score of level %c is [70,80)\n"</a:t>
            </a:r>
            <a:r>
              <a:rPr lang="en-US" altLang="zh-CN" b="1" dirty="0"/>
              <a:t>,</a:t>
            </a:r>
            <a:r>
              <a:rPr lang="en-US" altLang="zh-CN" dirty="0"/>
              <a:t> level</a:t>
            </a:r>
            <a:r>
              <a:rPr lang="en-US" altLang="zh-CN" b="1" dirty="0"/>
              <a:t>);</a:t>
            </a:r>
            <a:endParaRPr lang="zh-CN" altLang="zh-CN" sz="3600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level </a:t>
            </a:r>
            <a:r>
              <a:rPr lang="en-US" altLang="zh-CN" b="1" dirty="0"/>
              <a:t>==</a:t>
            </a:r>
            <a:r>
              <a:rPr lang="en-US" altLang="zh-CN" dirty="0"/>
              <a:t> 'D'</a:t>
            </a:r>
            <a:r>
              <a:rPr lang="en-US" altLang="zh-CN" b="1" dirty="0"/>
              <a:t>)</a:t>
            </a:r>
            <a:endParaRPr lang="zh-CN" altLang="zh-CN" sz="3600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"The score of level %c is [60,70)\n"</a:t>
            </a:r>
            <a:r>
              <a:rPr lang="en-US" altLang="zh-CN" b="1" dirty="0"/>
              <a:t>,</a:t>
            </a:r>
            <a:r>
              <a:rPr lang="en-US" altLang="zh-CN" dirty="0"/>
              <a:t> level</a:t>
            </a:r>
            <a:r>
              <a:rPr lang="en-US" altLang="zh-CN" b="1" dirty="0"/>
              <a:t>);</a:t>
            </a:r>
            <a:endParaRPr lang="zh-CN" altLang="zh-CN" sz="3600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else</a:t>
            </a:r>
            <a:endParaRPr lang="zh-CN" altLang="zh-CN" sz="3600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"The score of level %c is [0,60)\n"</a:t>
            </a:r>
            <a:r>
              <a:rPr lang="en-US" altLang="zh-CN" b="1" dirty="0"/>
              <a:t>,</a:t>
            </a:r>
            <a:r>
              <a:rPr lang="en-US" altLang="zh-CN" dirty="0"/>
              <a:t> level</a:t>
            </a:r>
            <a:r>
              <a:rPr lang="en-US" altLang="zh-CN" b="1" dirty="0"/>
              <a:t>);</a:t>
            </a:r>
            <a:endParaRPr lang="zh-CN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在这个程序片段中，变量</a:t>
            </a:r>
            <a:r>
              <a:rPr lang="en-US" altLang="zh-CN" dirty="0"/>
              <a:t>level</a:t>
            </a:r>
            <a:r>
              <a:rPr lang="zh-CN" altLang="zh-CN" dirty="0"/>
              <a:t>具有多个确定的取值，依据不同取值进行相应的程序流程。在这种情况下，</a:t>
            </a:r>
            <a:r>
              <a:rPr lang="en-US" altLang="zh-CN" dirty="0"/>
              <a:t>C</a:t>
            </a:r>
            <a:r>
              <a:rPr lang="zh-CN" altLang="zh-CN" dirty="0"/>
              <a:t>语言提供了另外一种更加高效的处理方式，即</a:t>
            </a:r>
            <a:r>
              <a:rPr lang="en-US" altLang="zh-CN" dirty="0"/>
              <a:t>switch</a:t>
            </a:r>
            <a:r>
              <a:rPr lang="zh-CN" altLang="zh-CN" dirty="0"/>
              <a:t>语句。一般形式为：</a:t>
            </a:r>
          </a:p>
          <a:p>
            <a:r>
              <a:rPr lang="en-US" altLang="zh-CN" b="1" dirty="0"/>
              <a:t>switch(</a:t>
            </a:r>
            <a:r>
              <a:rPr lang="zh-CN" altLang="zh-CN" dirty="0"/>
              <a:t>表达式</a:t>
            </a:r>
            <a:r>
              <a:rPr lang="en-US" altLang="zh-CN" b="1" dirty="0"/>
              <a:t>){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case</a:t>
            </a:r>
            <a:r>
              <a:rPr lang="en-US" altLang="zh-CN" dirty="0"/>
              <a:t> </a:t>
            </a:r>
            <a:r>
              <a:rPr lang="zh-CN" altLang="zh-CN" dirty="0"/>
              <a:t>常量表达式</a:t>
            </a:r>
            <a:r>
              <a:rPr lang="en-US" altLang="zh-CN" dirty="0"/>
              <a:t>1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  <a:r>
              <a:rPr lang="zh-CN" altLang="zh-CN" dirty="0"/>
              <a:t>语句</a:t>
            </a:r>
            <a:r>
              <a:rPr lang="en-US" altLang="zh-CN" dirty="0"/>
              <a:t>1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case</a:t>
            </a:r>
            <a:r>
              <a:rPr lang="en-US" altLang="zh-CN" dirty="0"/>
              <a:t> </a:t>
            </a:r>
            <a:r>
              <a:rPr lang="zh-CN" altLang="zh-CN" dirty="0"/>
              <a:t>常量表达式</a:t>
            </a:r>
            <a:r>
              <a:rPr lang="en-US" altLang="zh-CN" dirty="0"/>
              <a:t>2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  <a:r>
              <a:rPr lang="zh-CN" altLang="zh-CN" dirty="0"/>
              <a:t>语句</a:t>
            </a:r>
            <a:r>
              <a:rPr lang="en-US" altLang="zh-CN" dirty="0"/>
              <a:t>2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…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case</a:t>
            </a:r>
            <a:r>
              <a:rPr lang="en-US" altLang="zh-CN" dirty="0"/>
              <a:t> </a:t>
            </a:r>
            <a:r>
              <a:rPr lang="zh-CN" altLang="zh-CN" dirty="0"/>
              <a:t>常量表达式</a:t>
            </a:r>
            <a:r>
              <a:rPr lang="en-US" altLang="zh-CN" dirty="0"/>
              <a:t>n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  <a:r>
              <a:rPr lang="zh-CN" altLang="zh-CN" dirty="0"/>
              <a:t>语句</a:t>
            </a:r>
            <a:r>
              <a:rPr lang="en-US" altLang="zh-CN" dirty="0"/>
              <a:t>n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default:</a:t>
            </a:r>
            <a:r>
              <a:rPr lang="en-US" altLang="zh-CN" dirty="0"/>
              <a:t>  </a:t>
            </a:r>
            <a:r>
              <a:rPr lang="zh-CN" altLang="zh-CN" dirty="0"/>
              <a:t>语句</a:t>
            </a:r>
            <a:r>
              <a:rPr lang="en-US" altLang="zh-CN" dirty="0"/>
              <a:t>default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4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switch</a:t>
            </a:r>
            <a:r>
              <a:rPr lang="zh-CN" altLang="zh-CN" dirty="0"/>
              <a:t>语句的执行过程是，计算表达式的值，并逐个与其后的常量表达式值</a:t>
            </a:r>
            <a:r>
              <a:rPr lang="zh-CN" altLang="zh-CN" dirty="0" smtClean="0"/>
              <a:t>相比较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表达式的值与某个常量表达式的值相等时，即执行其后的语句；然后不再进行判断，继续执行后面所有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r>
              <a:rPr lang="zh-CN" altLang="zh-CN" dirty="0" smtClean="0"/>
              <a:t>如</a:t>
            </a:r>
            <a:r>
              <a:rPr lang="zh-CN" altLang="zh-CN" dirty="0"/>
              <a:t>表达式的值与所有</a:t>
            </a:r>
            <a:r>
              <a:rPr lang="en-US" altLang="zh-CN" dirty="0"/>
              <a:t>case</a:t>
            </a:r>
            <a:r>
              <a:rPr lang="zh-CN" altLang="zh-CN" dirty="0"/>
              <a:t>后的常量表达式均不相同，则执行</a:t>
            </a:r>
            <a:r>
              <a:rPr lang="en-US" altLang="zh-CN" dirty="0"/>
              <a:t>default</a:t>
            </a:r>
            <a:r>
              <a:rPr lang="zh-CN" altLang="zh-CN" dirty="0"/>
              <a:t>后的</a:t>
            </a:r>
            <a:r>
              <a:rPr lang="zh-CN" altLang="zh-CN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7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1238250"/>
            <a:ext cx="1543050" cy="2665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需要注意的是，</a:t>
            </a:r>
            <a:r>
              <a:rPr lang="en-US" altLang="zh-CN" dirty="0"/>
              <a:t>switch</a:t>
            </a:r>
            <a:r>
              <a:rPr lang="zh-CN" altLang="zh-CN" dirty="0"/>
              <a:t>语句通过判断表达式的值，在众多</a:t>
            </a:r>
            <a:r>
              <a:rPr lang="en-US" altLang="zh-CN" dirty="0"/>
              <a:t>case</a:t>
            </a:r>
            <a:r>
              <a:rPr lang="zh-CN" altLang="zh-CN" dirty="0"/>
              <a:t>中找到程序入口，程序会执行这个</a:t>
            </a:r>
            <a:r>
              <a:rPr lang="en-US" altLang="zh-CN" dirty="0"/>
              <a:t>case</a:t>
            </a:r>
            <a:r>
              <a:rPr lang="zh-CN" altLang="zh-CN" dirty="0"/>
              <a:t>所对应的语句，以及这个</a:t>
            </a:r>
            <a:r>
              <a:rPr lang="en-US" altLang="zh-CN" dirty="0"/>
              <a:t>case</a:t>
            </a:r>
            <a:r>
              <a:rPr lang="zh-CN" altLang="zh-CN" dirty="0"/>
              <a:t>之后所有在</a:t>
            </a:r>
            <a:r>
              <a:rPr lang="en-US" altLang="zh-CN" dirty="0"/>
              <a:t>switch</a:t>
            </a:r>
            <a:r>
              <a:rPr lang="zh-CN" altLang="zh-CN" dirty="0"/>
              <a:t>结构内的其他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r>
              <a:rPr lang="zh-CN" altLang="zh-CN" dirty="0" smtClean="0"/>
              <a:t>但</a:t>
            </a:r>
            <a:r>
              <a:rPr lang="zh-CN" altLang="zh-CN" dirty="0"/>
              <a:t>更多的时候，我们希望</a:t>
            </a:r>
            <a:r>
              <a:rPr lang="en-US" altLang="zh-CN" dirty="0"/>
              <a:t>switch</a:t>
            </a:r>
            <a:r>
              <a:rPr lang="zh-CN" altLang="zh-CN" dirty="0"/>
              <a:t>结构只执行待判断表达式取特定值时的语句。这种情况下，就需要使用</a:t>
            </a:r>
            <a:r>
              <a:rPr lang="en-US" altLang="zh-CN" dirty="0"/>
              <a:t>break</a:t>
            </a:r>
            <a:r>
              <a:rPr lang="zh-CN" altLang="zh-CN" dirty="0"/>
              <a:t>语句。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6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4.1.	if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4.2.	switch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4.3.	</a:t>
            </a:r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4.4.	</a:t>
            </a:r>
            <a:r>
              <a:rPr lang="zh-CN" altLang="en-US" dirty="0"/>
              <a:t>猜数字游戏</a:t>
            </a:r>
          </a:p>
          <a:p>
            <a:r>
              <a:rPr lang="en-US" altLang="zh-CN" dirty="0"/>
              <a:t>4.5.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273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关键字</a:t>
            </a:r>
            <a:r>
              <a:rPr lang="en-US" altLang="zh-CN" dirty="0"/>
              <a:t>break</a:t>
            </a:r>
            <a:r>
              <a:rPr lang="zh-CN" altLang="zh-CN" dirty="0"/>
              <a:t>不带有参数，当程序执行到</a:t>
            </a:r>
            <a:r>
              <a:rPr lang="en-US" altLang="zh-CN" dirty="0"/>
              <a:t>break</a:t>
            </a:r>
            <a:r>
              <a:rPr lang="zh-CN" altLang="zh-CN" dirty="0"/>
              <a:t>语句时，会跳转出当前结构，继续执行当前结构后面的程序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/>
              <a:t>switch</a:t>
            </a:r>
            <a:r>
              <a:rPr lang="zh-CN" altLang="zh-CN" dirty="0"/>
              <a:t>语句中，经常需要在每一个</a:t>
            </a:r>
            <a:r>
              <a:rPr lang="en-US" altLang="zh-CN" dirty="0"/>
              <a:t>case</a:t>
            </a:r>
            <a:r>
              <a:rPr lang="zh-CN" altLang="zh-CN" dirty="0"/>
              <a:t>对应的语句之后增加</a:t>
            </a:r>
            <a:r>
              <a:rPr lang="en-US" altLang="zh-CN" dirty="0"/>
              <a:t>break</a:t>
            </a:r>
            <a:r>
              <a:rPr lang="zh-CN" altLang="zh-CN" dirty="0"/>
              <a:t>语句，跳出</a:t>
            </a:r>
            <a:r>
              <a:rPr lang="en-US" altLang="zh-CN" dirty="0"/>
              <a:t>switch</a:t>
            </a:r>
            <a:r>
              <a:rPr lang="zh-CN" altLang="zh-CN" dirty="0"/>
              <a:t>语句，从而避免执行</a:t>
            </a:r>
            <a:r>
              <a:rPr lang="en-US" altLang="zh-CN" dirty="0"/>
              <a:t>switch</a:t>
            </a:r>
            <a:r>
              <a:rPr lang="zh-CN" altLang="zh-CN" dirty="0"/>
              <a:t>中后续的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每个</a:t>
            </a:r>
            <a:r>
              <a:rPr lang="en-US" altLang="zh-CN" dirty="0"/>
              <a:t>case</a:t>
            </a:r>
            <a:r>
              <a:rPr lang="zh-CN" altLang="zh-CN" dirty="0"/>
              <a:t>语句中都带有</a:t>
            </a:r>
            <a:r>
              <a:rPr lang="en-US" altLang="zh-CN" dirty="0"/>
              <a:t>break</a:t>
            </a:r>
            <a:r>
              <a:rPr lang="zh-CN" altLang="zh-CN" dirty="0"/>
              <a:t>语句的话，则执行完对应</a:t>
            </a:r>
            <a:r>
              <a:rPr lang="en-US" altLang="zh-CN" dirty="0"/>
              <a:t>case</a:t>
            </a:r>
            <a:r>
              <a:rPr lang="zh-CN" altLang="zh-CN" dirty="0"/>
              <a:t>的语句之后，程序碰到</a:t>
            </a:r>
            <a:r>
              <a:rPr lang="en-US" altLang="zh-CN" dirty="0"/>
              <a:t>break</a:t>
            </a:r>
            <a:r>
              <a:rPr lang="zh-CN" altLang="zh-CN" dirty="0"/>
              <a:t>，将不再继续执行后续</a:t>
            </a:r>
            <a:r>
              <a:rPr lang="en-US" altLang="zh-CN" dirty="0"/>
              <a:t>case</a:t>
            </a:r>
            <a:r>
              <a:rPr lang="zh-CN" altLang="zh-CN" dirty="0"/>
              <a:t>中的语句，而是跳出</a:t>
            </a:r>
            <a:r>
              <a:rPr lang="en-US" altLang="zh-CN" dirty="0"/>
              <a:t>switch</a:t>
            </a:r>
            <a:r>
              <a:rPr lang="zh-CN" altLang="zh-CN" dirty="0"/>
              <a:t>结构，直接执行</a:t>
            </a:r>
            <a:r>
              <a:rPr lang="en-US" altLang="zh-CN" dirty="0"/>
              <a:t> “</a:t>
            </a:r>
            <a:r>
              <a:rPr lang="zh-CN" altLang="zh-CN" dirty="0"/>
              <a:t>后续语句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7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zh-CN" dirty="0"/>
              <a:t>可以将前面的成绩变换系统程序，使用</a:t>
            </a:r>
            <a:r>
              <a:rPr lang="en-US" altLang="zh-CN" dirty="0"/>
              <a:t>switch</a:t>
            </a:r>
            <a:r>
              <a:rPr lang="zh-CN" altLang="zh-CN" dirty="0"/>
              <a:t>语句重写如下：</a:t>
            </a:r>
          </a:p>
          <a:p>
            <a:r>
              <a:rPr lang="en-US" altLang="zh-CN" dirty="0"/>
              <a:t>    float </a:t>
            </a:r>
            <a:r>
              <a:rPr lang="en-US" altLang="zh-CN" dirty="0" err="1"/>
              <a:t>fScore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0.f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char level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b="1" dirty="0"/>
              <a:t>(</a:t>
            </a:r>
            <a:r>
              <a:rPr lang="en-US" altLang="zh-CN" dirty="0"/>
              <a:t>"%c"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/>
              <a:t>&amp;</a:t>
            </a:r>
            <a:r>
              <a:rPr lang="en-US" altLang="zh-CN" dirty="0"/>
              <a:t>level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switch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level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case</a:t>
            </a:r>
            <a:r>
              <a:rPr lang="en-US" altLang="zh-CN" dirty="0"/>
              <a:t> 'A'</a:t>
            </a:r>
            <a:r>
              <a:rPr lang="en-US" altLang="zh-CN" b="1" dirty="0"/>
              <a:t>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"The score of level %c is [90,100]\n"</a:t>
            </a:r>
            <a:r>
              <a:rPr lang="en-US" altLang="zh-CN" b="1" dirty="0"/>
              <a:t>,</a:t>
            </a:r>
            <a:r>
              <a:rPr lang="en-US" altLang="zh-CN" dirty="0"/>
              <a:t> level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break;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case</a:t>
            </a:r>
            <a:r>
              <a:rPr lang="en-US" altLang="zh-CN" dirty="0"/>
              <a:t> 'B'</a:t>
            </a:r>
            <a:r>
              <a:rPr lang="en-US" altLang="zh-CN" b="1" dirty="0"/>
              <a:t>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"The score of level %c is [80,90)\n"</a:t>
            </a:r>
            <a:r>
              <a:rPr lang="en-US" altLang="zh-CN" b="1" dirty="0"/>
              <a:t>,</a:t>
            </a:r>
            <a:r>
              <a:rPr lang="en-US" altLang="zh-CN" dirty="0"/>
              <a:t> level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break;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case</a:t>
            </a:r>
            <a:r>
              <a:rPr lang="en-US" altLang="zh-CN" dirty="0"/>
              <a:t> 'C'</a:t>
            </a:r>
            <a:r>
              <a:rPr lang="en-US" altLang="zh-CN" b="1" dirty="0"/>
              <a:t>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"The score of level %c is [70,80)\n"</a:t>
            </a:r>
            <a:r>
              <a:rPr lang="en-US" altLang="zh-CN" b="1" dirty="0"/>
              <a:t>,</a:t>
            </a:r>
            <a:r>
              <a:rPr lang="en-US" altLang="zh-CN" dirty="0"/>
              <a:t> level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break;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case</a:t>
            </a:r>
            <a:r>
              <a:rPr lang="en-US" altLang="zh-CN" dirty="0"/>
              <a:t> 'D'</a:t>
            </a:r>
            <a:r>
              <a:rPr lang="en-US" altLang="zh-CN" b="1" dirty="0"/>
              <a:t>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"The score of level %c is [60,70)\n"</a:t>
            </a:r>
            <a:r>
              <a:rPr lang="en-US" altLang="zh-CN" b="1" dirty="0"/>
              <a:t>,</a:t>
            </a:r>
            <a:r>
              <a:rPr lang="en-US" altLang="zh-CN" dirty="0"/>
              <a:t> level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break;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default: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"The score of level %c is [0,60)\n"</a:t>
            </a:r>
            <a:r>
              <a:rPr lang="en-US" altLang="zh-CN" b="1" dirty="0"/>
              <a:t>,</a:t>
            </a:r>
            <a:r>
              <a:rPr lang="en-US" altLang="zh-CN" dirty="0"/>
              <a:t> level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break;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5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需要注意的是，在</a:t>
            </a:r>
            <a:r>
              <a:rPr lang="en-US" altLang="zh-CN" dirty="0"/>
              <a:t>switch</a:t>
            </a:r>
            <a:r>
              <a:rPr lang="zh-CN" altLang="zh-CN" dirty="0"/>
              <a:t>语句的</a:t>
            </a:r>
            <a:r>
              <a:rPr lang="en-US" altLang="zh-CN" dirty="0"/>
              <a:t>case</a:t>
            </a:r>
            <a:r>
              <a:rPr lang="zh-CN" altLang="zh-CN" dirty="0"/>
              <a:t>中，定义一个变量需要特别小心。比如下面的代码片段：</a:t>
            </a:r>
          </a:p>
          <a:p>
            <a:r>
              <a:rPr lang="en-US" altLang="zh-CN" b="1" dirty="0"/>
              <a:t>switch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state</a:t>
            </a:r>
            <a:r>
              <a:rPr lang="en-US" altLang="zh-CN" b="1" dirty="0"/>
              <a:t>)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b="1" dirty="0"/>
              <a:t>{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b="1" dirty="0"/>
              <a:t>case</a:t>
            </a:r>
            <a:r>
              <a:rPr lang="en-US" altLang="zh-CN" dirty="0"/>
              <a:t> state1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1</a:t>
            </a:r>
            <a:r>
              <a:rPr lang="en-US" altLang="zh-CN" b="1" dirty="0"/>
              <a:t>;</a:t>
            </a:r>
            <a:r>
              <a:rPr lang="en-US" altLang="zh-CN" dirty="0"/>
              <a:t>            </a:t>
            </a:r>
            <a:r>
              <a:rPr lang="en-US" altLang="zh-CN" i="1" dirty="0"/>
              <a:t>// </a:t>
            </a:r>
            <a:r>
              <a:rPr lang="zh-CN" altLang="zh-CN" i="1" dirty="0"/>
              <a:t>错误</a:t>
            </a:r>
            <a:endParaRPr lang="zh-CN" altLang="zh-CN" dirty="0"/>
          </a:p>
          <a:p>
            <a:r>
              <a:rPr lang="en-US" altLang="zh-CN" dirty="0"/>
              <a:t>  ……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b="1" dirty="0"/>
              <a:t>break;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b="1" dirty="0"/>
              <a:t>case</a:t>
            </a:r>
            <a:r>
              <a:rPr lang="en-US" altLang="zh-CN" dirty="0"/>
              <a:t> state2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  ……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8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这段代码会发生编译错误，在</a:t>
            </a:r>
            <a:r>
              <a:rPr lang="en-US" altLang="zh-CN" dirty="0"/>
              <a:t>VC</a:t>
            </a:r>
            <a:r>
              <a:rPr lang="zh-CN" altLang="zh-CN" dirty="0"/>
              <a:t>编译器中，提示错误为</a:t>
            </a:r>
            <a:r>
              <a:rPr lang="en-US" altLang="zh-CN" dirty="0"/>
              <a:t>“error C2360: initialization of '</a:t>
            </a:r>
            <a:r>
              <a:rPr lang="en-US" altLang="zh-CN" dirty="0" err="1"/>
              <a:t>i</a:t>
            </a:r>
            <a:r>
              <a:rPr lang="en-US" altLang="zh-CN" dirty="0"/>
              <a:t>' is skipped by 'case' label</a:t>
            </a:r>
            <a:r>
              <a:rPr lang="en-US" altLang="zh-CN" dirty="0" smtClean="0"/>
              <a:t>……”</a:t>
            </a:r>
          </a:p>
          <a:p>
            <a:r>
              <a:rPr lang="zh-CN" altLang="zh-CN" dirty="0" smtClean="0"/>
              <a:t>其实</a:t>
            </a:r>
            <a:r>
              <a:rPr lang="zh-CN" altLang="zh-CN" dirty="0"/>
              <a:t>，产生这个错误的原因在</a:t>
            </a:r>
            <a:r>
              <a:rPr lang="en-US" altLang="zh-CN" dirty="0"/>
              <a:t>C</a:t>
            </a:r>
            <a:r>
              <a:rPr lang="zh-CN" altLang="zh-CN" dirty="0"/>
              <a:t>语言和</a:t>
            </a:r>
            <a:r>
              <a:rPr lang="en-US" altLang="zh-CN" dirty="0"/>
              <a:t>C++</a:t>
            </a:r>
            <a:r>
              <a:rPr lang="zh-CN" altLang="zh-CN" dirty="0"/>
              <a:t>语言中略有</a:t>
            </a:r>
            <a:r>
              <a:rPr lang="zh-CN" altLang="zh-CN" dirty="0" smtClean="0"/>
              <a:t>不同</a:t>
            </a:r>
            <a:endParaRPr lang="en-US" altLang="zh-CN" dirty="0" smtClean="0"/>
          </a:p>
          <a:p>
            <a:r>
              <a:rPr lang="zh-CN" altLang="zh-CN" dirty="0" smtClean="0"/>
              <a:t>由于</a:t>
            </a:r>
            <a:r>
              <a:rPr lang="en-US" altLang="zh-CN" dirty="0"/>
              <a:t>switch</a:t>
            </a:r>
            <a:r>
              <a:rPr lang="zh-CN" altLang="zh-CN" dirty="0"/>
              <a:t>中的</a:t>
            </a:r>
            <a:r>
              <a:rPr lang="en-US" altLang="zh-CN" dirty="0"/>
              <a:t>case</a:t>
            </a:r>
            <a:r>
              <a:rPr lang="zh-CN" altLang="zh-CN" dirty="0"/>
              <a:t>仅表示用于跳转的标签，在</a:t>
            </a:r>
            <a:r>
              <a:rPr lang="en-US" altLang="zh-CN" dirty="0"/>
              <a:t>C</a:t>
            </a:r>
            <a:r>
              <a:rPr lang="zh-CN" altLang="zh-CN" dirty="0"/>
              <a:t>语言中，规定标签不能用在变量声明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在</a:t>
            </a:r>
            <a:r>
              <a:rPr lang="en-US" altLang="zh-CN" dirty="0"/>
              <a:t>C++</a:t>
            </a:r>
            <a:r>
              <a:rPr lang="zh-CN" altLang="zh-CN" dirty="0"/>
              <a:t>语言中，这个错误的原因是程序可能跳转到</a:t>
            </a:r>
            <a:r>
              <a:rPr lang="en-US" altLang="zh-CN" dirty="0"/>
              <a:t>case state2</a:t>
            </a:r>
            <a:r>
              <a:rPr lang="zh-CN" altLang="zh-CN" dirty="0"/>
              <a:t>中，并因此跳过变量</a:t>
            </a:r>
            <a:r>
              <a:rPr lang="en-US" altLang="zh-CN" dirty="0" err="1"/>
              <a:t>i</a:t>
            </a:r>
            <a:r>
              <a:rPr lang="zh-CN" altLang="zh-CN" dirty="0"/>
              <a:t>的初始化，这是不允许的。在</a:t>
            </a:r>
            <a:r>
              <a:rPr lang="en-US" altLang="zh-CN" dirty="0"/>
              <a:t>C++</a:t>
            </a:r>
            <a:r>
              <a:rPr lang="zh-CN" altLang="zh-CN" dirty="0"/>
              <a:t>语言中，可以通过将变量定义并赋初值的语句分解为如下两个语句来解决：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1</a:t>
            </a:r>
            <a:r>
              <a:rPr lang="en-US" altLang="zh-CN" b="1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2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dirty="0"/>
              <a:t>不管在</a:t>
            </a:r>
            <a:r>
              <a:rPr lang="en-US" altLang="zh-CN" dirty="0"/>
              <a:t>C</a:t>
            </a:r>
            <a:r>
              <a:rPr lang="zh-CN" altLang="zh-CN" dirty="0"/>
              <a:t>语言还是</a:t>
            </a:r>
            <a:r>
              <a:rPr lang="en-US" altLang="zh-CN" dirty="0"/>
              <a:t>C++</a:t>
            </a:r>
            <a:r>
              <a:rPr lang="zh-CN" altLang="zh-CN" dirty="0"/>
              <a:t>语言中，更加稳妥的做法是将这些语句用大括号括起来，显式地表明多条语句组成复合语句从属于当前</a:t>
            </a:r>
            <a:r>
              <a:rPr lang="en-US" altLang="zh-CN" dirty="0"/>
              <a:t>case</a:t>
            </a:r>
            <a:r>
              <a:rPr lang="zh-CN" altLang="zh-CN" dirty="0"/>
              <a:t>。</a:t>
            </a:r>
          </a:p>
          <a:p>
            <a:r>
              <a:rPr lang="en-US" altLang="zh-CN" b="1" dirty="0"/>
              <a:t>switch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state</a:t>
            </a:r>
            <a:r>
              <a:rPr lang="en-US" altLang="zh-CN" b="1" dirty="0"/>
              <a:t>)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b="1" dirty="0"/>
              <a:t>{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b="1" dirty="0"/>
              <a:t>case</a:t>
            </a:r>
            <a:r>
              <a:rPr lang="en-US" altLang="zh-CN" dirty="0"/>
              <a:t> state1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{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1</a:t>
            </a:r>
            <a:r>
              <a:rPr lang="en-US" altLang="zh-CN" b="1" dirty="0"/>
              <a:t>;</a:t>
            </a:r>
            <a:r>
              <a:rPr lang="en-US" altLang="zh-CN" dirty="0"/>
              <a:t>  </a:t>
            </a:r>
            <a:r>
              <a:rPr lang="en-US" altLang="zh-CN" i="1" dirty="0"/>
              <a:t>// </a:t>
            </a:r>
            <a:r>
              <a:rPr lang="zh-CN" altLang="zh-CN" i="1" dirty="0"/>
              <a:t>编译通过</a:t>
            </a:r>
            <a:endParaRPr lang="zh-CN" altLang="zh-CN" dirty="0"/>
          </a:p>
          <a:p>
            <a:r>
              <a:rPr lang="en-US" altLang="zh-CN" dirty="0"/>
              <a:t>        ……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break;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}</a:t>
            </a:r>
            <a:endParaRPr lang="zh-CN" altLang="zh-CN" dirty="0"/>
          </a:p>
          <a:p>
            <a:r>
              <a:rPr lang="en-US" altLang="zh-CN" b="1" dirty="0"/>
              <a:t>case</a:t>
            </a:r>
            <a:r>
              <a:rPr lang="en-US" altLang="zh-CN" dirty="0"/>
              <a:t> state2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{</a:t>
            </a:r>
            <a:r>
              <a:rPr lang="en-US" altLang="zh-CN" dirty="0"/>
              <a:t> …… </a:t>
            </a:r>
            <a:r>
              <a:rPr lang="en-US" altLang="zh-CN" b="1" dirty="0"/>
              <a:t>}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0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还需要注意的是，不要将语句放置在</a:t>
            </a:r>
            <a:r>
              <a:rPr lang="en-US" altLang="zh-CN" dirty="0"/>
              <a:t>switch</a:t>
            </a:r>
            <a:r>
              <a:rPr lang="zh-CN" altLang="zh-CN" dirty="0"/>
              <a:t>结构中的开始部分，这样的语句不属于任何</a:t>
            </a:r>
            <a:r>
              <a:rPr lang="en-US" altLang="zh-CN" dirty="0"/>
              <a:t>case</a:t>
            </a:r>
            <a:r>
              <a:rPr lang="zh-CN" altLang="zh-CN" dirty="0"/>
              <a:t>标签，它们并不会被执行。比如下面</a:t>
            </a:r>
            <a:r>
              <a:rPr lang="en-US" altLang="zh-CN" dirty="0"/>
              <a:t>switch</a:t>
            </a:r>
            <a:r>
              <a:rPr lang="zh-CN" altLang="zh-CN" dirty="0"/>
              <a:t>结构中的语句。</a:t>
            </a:r>
          </a:p>
          <a:p>
            <a:r>
              <a:rPr lang="en-US" altLang="zh-CN" b="1" dirty="0"/>
              <a:t>switch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state</a:t>
            </a:r>
            <a:r>
              <a:rPr lang="en-US" altLang="zh-CN" b="1" dirty="0"/>
              <a:t>)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b="1" dirty="0"/>
              <a:t>{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语句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b="1" dirty="0"/>
              <a:t>case</a:t>
            </a:r>
            <a:r>
              <a:rPr lang="en-US" altLang="zh-CN" dirty="0"/>
              <a:t> state1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……</a:t>
            </a:r>
            <a:endParaRPr lang="zh-CN" altLang="zh-CN" dirty="0"/>
          </a:p>
          <a:p>
            <a:r>
              <a:rPr lang="en-US" altLang="zh-CN" b="1" dirty="0"/>
              <a:t>case</a:t>
            </a:r>
            <a:r>
              <a:rPr lang="en-US" altLang="zh-CN" dirty="0"/>
              <a:t> state2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……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goto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goto</a:t>
            </a:r>
            <a:r>
              <a:rPr lang="zh-CN" altLang="zh-CN" dirty="0"/>
              <a:t>语句也称为无条件转移语句，</a:t>
            </a:r>
            <a:r>
              <a:rPr lang="en-US" altLang="zh-CN" dirty="0" err="1"/>
              <a:t>goto</a:t>
            </a:r>
            <a:r>
              <a:rPr lang="zh-CN" altLang="zh-CN" dirty="0"/>
              <a:t>语句可以在函数内部实现程序跳转，但不能跨越函数。</a:t>
            </a:r>
            <a:r>
              <a:rPr lang="en-US" altLang="zh-CN" dirty="0" err="1"/>
              <a:t>goto</a:t>
            </a:r>
            <a:r>
              <a:rPr lang="zh-CN" altLang="zh-CN" dirty="0"/>
              <a:t>语句使用的一般格式为：</a:t>
            </a:r>
          </a:p>
          <a:p>
            <a:r>
              <a:rPr lang="en-US" altLang="zh-CN" b="1" dirty="0" err="1"/>
              <a:t>goto</a:t>
            </a:r>
            <a:r>
              <a:rPr lang="en-US" altLang="zh-CN" dirty="0"/>
              <a:t>    </a:t>
            </a:r>
            <a:r>
              <a:rPr lang="zh-CN" altLang="zh-CN" dirty="0"/>
              <a:t>语句标签</a:t>
            </a:r>
            <a:r>
              <a:rPr lang="en-US" altLang="zh-CN" b="1" dirty="0"/>
              <a:t>;</a:t>
            </a:r>
            <a:r>
              <a:rPr lang="en-US" altLang="zh-CN" dirty="0"/>
              <a:t>  </a:t>
            </a:r>
            <a:endParaRPr lang="zh-CN" altLang="zh-CN" sz="3600" dirty="0"/>
          </a:p>
          <a:p>
            <a:r>
              <a:rPr lang="zh-CN" altLang="zh-CN" dirty="0"/>
              <a:t>其中，语句标签是</a:t>
            </a:r>
            <a:r>
              <a:rPr lang="en-US" altLang="zh-CN" dirty="0" err="1"/>
              <a:t>goto</a:t>
            </a:r>
            <a:r>
              <a:rPr lang="zh-CN" altLang="zh-CN" dirty="0"/>
              <a:t>语句转向的目标。目标处的语句标签后跟冒号，之后跟跳转后的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r>
              <a:rPr lang="zh-CN" altLang="zh-CN" dirty="0" smtClean="0"/>
              <a:t>语句</a:t>
            </a:r>
            <a:r>
              <a:rPr lang="zh-CN" altLang="zh-CN" dirty="0"/>
              <a:t>标签的命名要遵循</a:t>
            </a:r>
            <a:r>
              <a:rPr lang="en-US" altLang="zh-CN" dirty="0"/>
              <a:t>C</a:t>
            </a:r>
            <a:r>
              <a:rPr lang="zh-CN" altLang="zh-CN" dirty="0"/>
              <a:t>语言的标识符命名规则，它只能出现在</a:t>
            </a:r>
            <a:r>
              <a:rPr lang="en-US" altLang="zh-CN" dirty="0" err="1"/>
              <a:t>goto</a:t>
            </a:r>
            <a:r>
              <a:rPr lang="zh-CN" altLang="zh-CN" dirty="0"/>
              <a:t>所在函数内，且唯一，并且语句标签只能加在可执行语句前面。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下面先来看看如何使用</a:t>
            </a:r>
            <a:r>
              <a:rPr lang="en-US" altLang="zh-CN" dirty="0" err="1"/>
              <a:t>goto</a:t>
            </a:r>
            <a:r>
              <a:rPr lang="zh-CN" altLang="zh-CN" dirty="0"/>
              <a:t>语句建立循环，实现从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10</a:t>
            </a:r>
            <a:r>
              <a:rPr lang="zh-CN" altLang="zh-CN" dirty="0"/>
              <a:t>之间所有整数的累加。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1</a:t>
            </a:r>
            <a:r>
              <a:rPr lang="en-US" altLang="zh-CN" b="1" dirty="0"/>
              <a:t>,</a:t>
            </a:r>
            <a:r>
              <a:rPr lang="en-US" altLang="zh-CN" dirty="0"/>
              <a:t>sum </a:t>
            </a:r>
            <a:r>
              <a:rPr lang="en-US" altLang="zh-CN" b="1" dirty="0"/>
              <a:t>=</a:t>
            </a:r>
            <a:r>
              <a:rPr lang="en-US" altLang="zh-CN" dirty="0"/>
              <a:t> 0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loop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if(</a:t>
            </a:r>
            <a:r>
              <a:rPr lang="en-US" altLang="zh-CN" dirty="0" err="1"/>
              <a:t>i</a:t>
            </a:r>
            <a:r>
              <a:rPr lang="en-US" altLang="zh-CN" b="1" dirty="0"/>
              <a:t>&lt;=</a:t>
            </a:r>
            <a:r>
              <a:rPr lang="en-US" altLang="zh-CN" dirty="0"/>
              <a:t>10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{</a:t>
            </a:r>
            <a:endParaRPr lang="zh-CN" altLang="zh-CN" dirty="0"/>
          </a:p>
          <a:p>
            <a:r>
              <a:rPr lang="en-US" altLang="zh-CN" dirty="0"/>
              <a:t>        sum </a:t>
            </a:r>
            <a:r>
              <a:rPr lang="en-US" altLang="zh-CN" b="1" dirty="0"/>
              <a:t>+=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</a:t>
            </a:r>
            <a:r>
              <a:rPr lang="en-US" altLang="zh-CN" b="1" dirty="0"/>
              <a:t>++;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 err="1"/>
              <a:t>goto</a:t>
            </a:r>
            <a:r>
              <a:rPr lang="en-US" altLang="zh-CN" dirty="0"/>
              <a:t> loop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"Sum of 1 to 10 is:%d\n"</a:t>
            </a:r>
            <a:r>
              <a:rPr lang="en-US" altLang="zh-CN" b="1" dirty="0"/>
              <a:t>,</a:t>
            </a:r>
            <a:r>
              <a:rPr lang="en-US" altLang="zh-CN" dirty="0"/>
              <a:t> sum</a:t>
            </a:r>
            <a:r>
              <a:rPr lang="en-US" altLang="zh-CN" b="1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和</a:t>
            </a:r>
            <a:r>
              <a:rPr lang="en-US" altLang="zh-CN" dirty="0"/>
              <a:t>switch</a:t>
            </a:r>
            <a:r>
              <a:rPr lang="zh-CN" altLang="zh-CN" dirty="0"/>
              <a:t>中的</a:t>
            </a:r>
            <a:r>
              <a:rPr lang="en-US" altLang="zh-CN" dirty="0"/>
              <a:t>case</a:t>
            </a:r>
            <a:r>
              <a:rPr lang="zh-CN" altLang="zh-CN" dirty="0"/>
              <a:t>类似，在</a:t>
            </a:r>
            <a:r>
              <a:rPr lang="en-US" altLang="zh-CN" dirty="0"/>
              <a:t>C</a:t>
            </a:r>
            <a:r>
              <a:rPr lang="zh-CN" altLang="zh-CN" dirty="0"/>
              <a:t>语言中语句标签不能直接放在变量声明</a:t>
            </a:r>
            <a:r>
              <a:rPr lang="zh-CN" altLang="zh-CN" dirty="0" smtClean="0"/>
              <a:t>前面</a:t>
            </a:r>
            <a:endParaRPr lang="en-US" altLang="zh-CN" dirty="0" smtClean="0"/>
          </a:p>
          <a:p>
            <a:r>
              <a:rPr lang="zh-CN" altLang="zh-CN" dirty="0" smtClean="0"/>
              <a:t>因此</a:t>
            </a:r>
            <a:r>
              <a:rPr lang="zh-CN" altLang="zh-CN" dirty="0"/>
              <a:t>，上面的代码中，如果将</a:t>
            </a:r>
            <a:r>
              <a:rPr lang="en-US" altLang="zh-CN" dirty="0"/>
              <a:t>loop</a:t>
            </a:r>
            <a:r>
              <a:rPr lang="zh-CN" altLang="zh-CN" dirty="0"/>
              <a:t>标签放置于代码开头是无法编译通过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但</a:t>
            </a:r>
            <a:r>
              <a:rPr lang="zh-CN" altLang="zh-CN" dirty="0"/>
              <a:t>在</a:t>
            </a:r>
            <a:r>
              <a:rPr lang="en-US" altLang="zh-CN" dirty="0"/>
              <a:t>C++</a:t>
            </a:r>
            <a:r>
              <a:rPr lang="zh-CN" altLang="zh-CN" dirty="0"/>
              <a:t>语言中，并无此限制，所以使用</a:t>
            </a:r>
            <a:r>
              <a:rPr lang="en-US" altLang="zh-CN" dirty="0"/>
              <a:t>VC</a:t>
            </a:r>
            <a:r>
              <a:rPr lang="zh-CN" altLang="zh-CN" dirty="0"/>
              <a:t>编译环境的话，将</a:t>
            </a:r>
            <a:r>
              <a:rPr lang="en-US" altLang="zh-CN" dirty="0"/>
              <a:t>loop</a:t>
            </a:r>
            <a:r>
              <a:rPr lang="zh-CN" altLang="zh-CN" dirty="0"/>
              <a:t>标签放置于开头，这段代码仍然是可以通过编译的，只不过无法得到想要的结果。</a:t>
            </a:r>
          </a:p>
          <a:p>
            <a:r>
              <a:rPr lang="zh-CN" altLang="zh-CN" dirty="0"/>
              <a:t>虽然</a:t>
            </a:r>
            <a:r>
              <a:rPr lang="en-US" altLang="zh-CN" dirty="0" err="1"/>
              <a:t>goto</a:t>
            </a:r>
            <a:r>
              <a:rPr lang="zh-CN" altLang="zh-CN" dirty="0"/>
              <a:t>语句可以十分灵活地实现程序跳转，但过度使用</a:t>
            </a:r>
            <a:r>
              <a:rPr lang="en-US" altLang="zh-CN" dirty="0" err="1"/>
              <a:t>goto</a:t>
            </a:r>
            <a:r>
              <a:rPr lang="zh-CN" altLang="zh-CN" dirty="0"/>
              <a:t>也会造成程序流程复杂，导致可控性变差，因此要慎重使用</a:t>
            </a:r>
            <a:r>
              <a:rPr lang="en-US" altLang="zh-CN" dirty="0" err="1"/>
              <a:t>goto</a:t>
            </a:r>
            <a:r>
              <a:rPr lang="zh-CN" altLang="zh-CN" dirty="0"/>
              <a:t>语句。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猜数字游戏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 2"/>
              <a:buChar char=""/>
            </a:pPr>
            <a:r>
              <a:rPr lang="zh-CN" altLang="zh-CN" b="1" dirty="0"/>
              <a:t> 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69615" y="1636077"/>
            <a:ext cx="2604770" cy="18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b="1" dirty="0"/>
              <a:t>选择结构</a:t>
            </a:r>
            <a:r>
              <a:rPr lang="zh-CN" altLang="zh-CN" b="1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前面的章节中，大多使用了最简单的程序设计结构——顺序结构，即程序的执行严格按照从前到后的顺序，逐语句执行，直到程序</a:t>
            </a:r>
            <a:r>
              <a:rPr lang="zh-CN" altLang="zh-CN" dirty="0" smtClean="0"/>
              <a:t>结束</a:t>
            </a:r>
            <a:endParaRPr lang="en-US" altLang="zh-CN" dirty="0" smtClean="0"/>
          </a:p>
          <a:p>
            <a:r>
              <a:rPr lang="zh-CN" altLang="zh-CN" dirty="0" smtClean="0"/>
              <a:t>然而</a:t>
            </a:r>
            <a:r>
              <a:rPr lang="zh-CN" altLang="zh-CN" dirty="0"/>
              <a:t>，顺序结构的程序只适用于最简单的场景中，比如执行一个四则运算、计算学生的平均成绩、在游戏中依次载入图片资源等。</a:t>
            </a:r>
          </a:p>
          <a:p>
            <a:r>
              <a:rPr lang="zh-CN" altLang="zh-CN" dirty="0"/>
              <a:t>在实际开发过程中，遇到的情况往往更加</a:t>
            </a:r>
            <a:r>
              <a:rPr lang="zh-CN" altLang="zh-CN" dirty="0" smtClean="0"/>
              <a:t>复杂</a:t>
            </a:r>
            <a:endParaRPr lang="en-US" altLang="zh-CN" dirty="0" smtClean="0"/>
          </a:p>
          <a:p>
            <a:r>
              <a:rPr lang="zh-CN" altLang="zh-CN" dirty="0" smtClean="0"/>
              <a:t>比如</a:t>
            </a:r>
            <a:r>
              <a:rPr lang="zh-CN" altLang="zh-CN" dirty="0"/>
              <a:t>在第一章中举的传令兵的例子：这条指令是让军队进行野外拉练，但是有个条件，只有在天气晴朗的情况下才执行这条指令；如果天气不允许，则在室内进行战术学习。为了反映不同条件下执行不同指令这种逻辑关系，需要用到选择</a:t>
            </a:r>
            <a:r>
              <a:rPr lang="zh-CN" altLang="zh-CN" dirty="0" smtClean="0"/>
              <a:t>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0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上机</a:t>
            </a:r>
            <a:r>
              <a:rPr lang="zh-CN" altLang="zh-CN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目前</a:t>
            </a:r>
            <a:r>
              <a:rPr lang="zh-CN" altLang="zh-CN" dirty="0"/>
              <a:t>，本章中给出的</a:t>
            </a:r>
            <a:r>
              <a:rPr lang="en-US" altLang="zh-CN" dirty="0"/>
              <a:t>“</a:t>
            </a:r>
            <a:r>
              <a:rPr lang="zh-CN" altLang="zh-CN" dirty="0"/>
              <a:t>猜数字</a:t>
            </a:r>
            <a:r>
              <a:rPr lang="en-US" altLang="zh-CN" dirty="0"/>
              <a:t>”</a:t>
            </a:r>
            <a:r>
              <a:rPr lang="zh-CN" altLang="zh-CN" dirty="0"/>
              <a:t>游戏只支持待猜测的</a:t>
            </a:r>
            <a:r>
              <a:rPr lang="en-US" altLang="zh-CN" dirty="0"/>
              <a:t>4</a:t>
            </a:r>
            <a:r>
              <a:rPr lang="zh-CN" altLang="zh-CN" dirty="0"/>
              <a:t>个数字都是不同数字的情况，请读者尝试修改为支持重复数字的模式</a:t>
            </a:r>
          </a:p>
          <a:p>
            <a:pPr lvl="0"/>
            <a:r>
              <a:rPr lang="zh-CN" altLang="zh-CN" dirty="0"/>
              <a:t>为游戏增加计分系统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if</a:t>
            </a:r>
            <a:r>
              <a:rPr lang="zh-CN" altLang="zh-CN" dirty="0"/>
              <a:t>语句的最基本形式如下：</a:t>
            </a:r>
          </a:p>
          <a:p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zh-CN" altLang="zh-CN" dirty="0"/>
              <a:t>表达式</a:t>
            </a:r>
            <a:r>
              <a:rPr lang="en-US" altLang="zh-CN" dirty="0"/>
              <a:t>P</a:t>
            </a:r>
            <a:r>
              <a:rPr lang="en-US" altLang="zh-CN" b="1" dirty="0"/>
              <a:t>)</a:t>
            </a:r>
            <a:endParaRPr lang="zh-CN" altLang="zh-CN" sz="3600" dirty="0"/>
          </a:p>
          <a:p>
            <a:r>
              <a:rPr lang="en-US" altLang="zh-CN" dirty="0"/>
              <a:t>    </a:t>
            </a:r>
            <a:r>
              <a:rPr lang="zh-CN" altLang="zh-CN" dirty="0"/>
              <a:t>语句</a:t>
            </a:r>
            <a:r>
              <a:rPr lang="en-US" altLang="zh-CN" dirty="0"/>
              <a:t>A</a:t>
            </a:r>
            <a:r>
              <a:rPr lang="en-US" altLang="zh-CN" b="1" dirty="0"/>
              <a:t>;</a:t>
            </a:r>
            <a:endParaRPr lang="zh-CN" altLang="zh-CN" sz="3600" dirty="0"/>
          </a:p>
          <a:p>
            <a:r>
              <a:rPr lang="zh-CN" altLang="zh-CN" dirty="0"/>
              <a:t>这个基本语句表示当表达式</a:t>
            </a:r>
            <a:r>
              <a:rPr lang="en-US" altLang="zh-CN" dirty="0"/>
              <a:t>P</a:t>
            </a:r>
            <a:r>
              <a:rPr lang="zh-CN" altLang="zh-CN" dirty="0"/>
              <a:t>为真的时候，执行语句</a:t>
            </a:r>
            <a:r>
              <a:rPr lang="en-US" altLang="zh-CN" dirty="0"/>
              <a:t>A</a:t>
            </a:r>
            <a:r>
              <a:rPr lang="zh-CN" altLang="zh-CN" dirty="0"/>
              <a:t>，否则不执行。如果</a:t>
            </a:r>
            <a:r>
              <a:rPr lang="en-US" altLang="zh-CN" dirty="0"/>
              <a:t>A</a:t>
            </a:r>
            <a:r>
              <a:rPr lang="zh-CN" altLang="zh-CN" dirty="0"/>
              <a:t>是复合语句的话，需要使用大括号将这些语句括起来，表示从属于</a:t>
            </a:r>
            <a:r>
              <a:rPr lang="en-US" altLang="zh-CN" dirty="0"/>
              <a:t>if</a:t>
            </a:r>
            <a:r>
              <a:rPr lang="zh-CN" altLang="zh-CN" dirty="0"/>
              <a:t>选择结构。</a:t>
            </a:r>
          </a:p>
          <a:p>
            <a:r>
              <a:rPr lang="en-US" altLang="zh-CN" dirty="0"/>
              <a:t>if</a:t>
            </a:r>
            <a:r>
              <a:rPr lang="zh-CN" altLang="zh-CN" dirty="0"/>
              <a:t>语句还可以带有</a:t>
            </a:r>
            <a:r>
              <a:rPr lang="en-US" altLang="zh-CN" dirty="0"/>
              <a:t>else</a:t>
            </a:r>
            <a:r>
              <a:rPr lang="zh-CN" altLang="zh-CN" dirty="0"/>
              <a:t>子句，用于处理选择结构的另外一种情况。带有</a:t>
            </a:r>
            <a:r>
              <a:rPr lang="en-US" altLang="zh-CN" dirty="0"/>
              <a:t>else</a:t>
            </a:r>
            <a:r>
              <a:rPr lang="zh-CN" altLang="zh-CN" dirty="0"/>
              <a:t>子句的</a:t>
            </a:r>
            <a:r>
              <a:rPr lang="en-US" altLang="zh-CN" dirty="0"/>
              <a:t>if</a:t>
            </a:r>
            <a:r>
              <a:rPr lang="zh-CN" altLang="zh-CN" dirty="0"/>
              <a:t>选择结构形式如下： </a:t>
            </a:r>
          </a:p>
          <a:p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zh-CN" altLang="zh-CN" dirty="0"/>
              <a:t>表达式</a:t>
            </a:r>
            <a:r>
              <a:rPr lang="en-US" altLang="zh-CN" dirty="0"/>
              <a:t>P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endParaRPr lang="zh-CN" altLang="zh-CN" sz="3600" dirty="0"/>
          </a:p>
          <a:p>
            <a:r>
              <a:rPr lang="en-US" altLang="zh-CN" dirty="0"/>
              <a:t>    </a:t>
            </a:r>
            <a:r>
              <a:rPr lang="zh-CN" altLang="zh-CN" dirty="0"/>
              <a:t>语句</a:t>
            </a:r>
            <a:r>
              <a:rPr lang="en-US" altLang="zh-CN" dirty="0"/>
              <a:t>A</a:t>
            </a:r>
            <a:r>
              <a:rPr lang="en-US" altLang="zh-CN" b="1" dirty="0"/>
              <a:t>;</a:t>
            </a:r>
            <a:endParaRPr lang="zh-CN" altLang="zh-CN" sz="3600" dirty="0"/>
          </a:p>
          <a:p>
            <a:r>
              <a:rPr lang="en-US" altLang="zh-CN" b="1" dirty="0"/>
              <a:t>else</a:t>
            </a:r>
            <a:endParaRPr lang="zh-CN" altLang="zh-CN" sz="3600" dirty="0"/>
          </a:p>
          <a:p>
            <a:r>
              <a:rPr lang="en-US" altLang="zh-CN" dirty="0"/>
              <a:t>    </a:t>
            </a:r>
            <a:r>
              <a:rPr lang="zh-CN" altLang="zh-CN" dirty="0"/>
              <a:t>语句</a:t>
            </a:r>
            <a:r>
              <a:rPr lang="en-US" altLang="zh-CN" dirty="0"/>
              <a:t>B</a:t>
            </a:r>
            <a:r>
              <a:rPr lang="en-US" altLang="zh-CN" b="1" dirty="0"/>
              <a:t>;</a:t>
            </a:r>
            <a:endParaRPr lang="zh-CN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8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语句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也可以是复合结构，这种情况下，需要使用大括号括起来，用于表示语句</a:t>
            </a:r>
            <a:r>
              <a:rPr lang="en-US" altLang="zh-CN" dirty="0"/>
              <a:t>A</a:t>
            </a:r>
            <a:r>
              <a:rPr lang="zh-CN" altLang="zh-CN" dirty="0"/>
              <a:t>和语句</a:t>
            </a:r>
            <a:r>
              <a:rPr lang="en-US" altLang="zh-CN" dirty="0"/>
              <a:t>B</a:t>
            </a:r>
            <a:r>
              <a:rPr lang="zh-CN" altLang="zh-CN" dirty="0"/>
              <a:t>分别属于</a:t>
            </a:r>
            <a:r>
              <a:rPr lang="en-US" altLang="zh-CN" dirty="0"/>
              <a:t>if</a:t>
            </a:r>
            <a:r>
              <a:rPr lang="zh-CN" altLang="zh-CN" dirty="0"/>
              <a:t>选择结构的两个分支。</a:t>
            </a:r>
          </a:p>
          <a:p>
            <a:r>
              <a:rPr lang="zh-CN" altLang="zh-CN" dirty="0"/>
              <a:t>这两种基本的</a:t>
            </a:r>
            <a:r>
              <a:rPr lang="en-US" altLang="zh-CN" dirty="0"/>
              <a:t>if</a:t>
            </a:r>
            <a:r>
              <a:rPr lang="zh-CN" altLang="zh-CN" dirty="0"/>
              <a:t>选择结构可以</a:t>
            </a:r>
            <a:r>
              <a:rPr lang="zh-CN" altLang="zh-CN" dirty="0" smtClean="0"/>
              <a:t>用</a:t>
            </a:r>
            <a:r>
              <a:rPr lang="zh-CN" altLang="en-US" dirty="0" smtClean="0"/>
              <a:t>下图来表示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1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282700"/>
            <a:ext cx="5287963" cy="2574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无论是在现实生活中还是在游戏开发或其他程序开发中，判断某些条件满足与否进而做出相应决策的情况比比皆是，比如：</a:t>
            </a:r>
          </a:p>
          <a:p>
            <a:r>
              <a:rPr lang="zh-CN" altLang="zh-CN" b="1" i="1" dirty="0"/>
              <a:t>新学期本科生选修课程，如果已经达到应修学分，则不选修；否则选修自己喜欢的课程。</a:t>
            </a:r>
            <a:endParaRPr lang="zh-CN" altLang="zh-CN" dirty="0"/>
          </a:p>
          <a:p>
            <a:r>
              <a:rPr lang="zh-CN" altLang="zh-CN" b="1" i="1" dirty="0"/>
              <a:t>游戏中用户得分超过</a:t>
            </a:r>
            <a:r>
              <a:rPr lang="en-US" altLang="zh-CN" b="1" i="1" dirty="0"/>
              <a:t>100</a:t>
            </a:r>
            <a:r>
              <a:rPr lang="zh-CN" altLang="zh-CN" b="1" i="1" dirty="0"/>
              <a:t>，则进行下一关。</a:t>
            </a:r>
            <a:endParaRPr lang="zh-CN" altLang="zh-CN" dirty="0"/>
          </a:p>
          <a:p>
            <a:r>
              <a:rPr lang="zh-CN" altLang="zh-CN" b="1" i="1" dirty="0"/>
              <a:t>连线用户数量达到</a:t>
            </a:r>
            <a:r>
              <a:rPr lang="en-US" altLang="zh-CN" b="1" i="1" dirty="0"/>
              <a:t>8</a:t>
            </a:r>
            <a:r>
              <a:rPr lang="zh-CN" altLang="zh-CN" b="1" i="1" dirty="0"/>
              <a:t>个，则阻止其他用户连线。</a:t>
            </a:r>
            <a:endParaRPr lang="zh-CN" altLang="zh-CN" dirty="0"/>
          </a:p>
          <a:p>
            <a:r>
              <a:rPr lang="zh-CN" altLang="zh-CN" b="1" i="1" dirty="0"/>
              <a:t>如果面对的玩家级别大于自身，则逃跑；否则主动对玩家发起攻击。</a:t>
            </a:r>
            <a:endParaRPr lang="zh-CN" altLang="zh-CN" dirty="0"/>
          </a:p>
          <a:p>
            <a:r>
              <a:rPr lang="zh-CN" altLang="zh-CN" dirty="0"/>
              <a:t>以上这些条件判断情况都可以分别</a:t>
            </a:r>
            <a:r>
              <a:rPr lang="zh-CN" altLang="zh-CN" dirty="0" smtClean="0"/>
              <a:t>用</a:t>
            </a:r>
            <a:r>
              <a:rPr lang="zh-CN" altLang="en-US" dirty="0" smtClean="0"/>
              <a:t>图</a:t>
            </a:r>
            <a:r>
              <a:rPr lang="zh-CN" altLang="zh-CN" dirty="0" smtClean="0"/>
              <a:t>中</a:t>
            </a:r>
            <a:r>
              <a:rPr lang="zh-CN" altLang="zh-CN" dirty="0"/>
              <a:t>的两种流程图来表示。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6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接下来，以求两个数中的较大值为例，来讨论如何使用</a:t>
            </a:r>
            <a:r>
              <a:rPr lang="en-US" altLang="zh-CN" dirty="0"/>
              <a:t>if</a:t>
            </a:r>
            <a:r>
              <a:rPr lang="zh-CN" altLang="zh-CN" dirty="0"/>
              <a:t>语句实现分支选择结构。</a:t>
            </a:r>
          </a:p>
          <a:p>
            <a:r>
              <a:rPr lang="zh-CN" altLang="zh-CN" dirty="0"/>
              <a:t>算法思路是，对于用户输入的两个整数</a:t>
            </a:r>
            <a:r>
              <a:rPr lang="en-US" altLang="zh-CN" dirty="0"/>
              <a:t>n1</a:t>
            </a:r>
            <a:r>
              <a:rPr lang="zh-CN" altLang="zh-CN" dirty="0"/>
              <a:t>和</a:t>
            </a:r>
            <a:r>
              <a:rPr lang="en-US" altLang="zh-CN" dirty="0"/>
              <a:t>n2</a:t>
            </a:r>
            <a:r>
              <a:rPr lang="zh-CN" altLang="zh-CN" dirty="0"/>
              <a:t>，利用上一章中学习的关系运算符比较二者大小，将其中大的一个赋值给变量</a:t>
            </a:r>
            <a:r>
              <a:rPr lang="en-US" altLang="zh-CN" dirty="0" err="1"/>
              <a:t>nMax</a:t>
            </a:r>
            <a:r>
              <a:rPr lang="zh-CN" altLang="zh-CN" dirty="0"/>
              <a:t>。程序片段表示如下：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7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nMax</a:t>
            </a:r>
            <a:r>
              <a:rPr lang="en-US" altLang="zh-CN" b="1" dirty="0"/>
              <a:t>,</a:t>
            </a:r>
            <a:r>
              <a:rPr lang="en-US" altLang="zh-CN" dirty="0"/>
              <a:t> n1</a:t>
            </a:r>
            <a:r>
              <a:rPr lang="en-US" altLang="zh-CN" b="1" dirty="0"/>
              <a:t>,</a:t>
            </a:r>
            <a:r>
              <a:rPr lang="en-US" altLang="zh-CN" dirty="0"/>
              <a:t> n2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b="1" dirty="0"/>
              <a:t>(</a:t>
            </a:r>
            <a:r>
              <a:rPr lang="en-US" altLang="zh-CN" dirty="0"/>
              <a:t>"%</a:t>
            </a:r>
            <a:r>
              <a:rPr lang="en-US" altLang="zh-CN" dirty="0" err="1"/>
              <a:t>d%d</a:t>
            </a:r>
            <a:r>
              <a:rPr lang="en-US" altLang="zh-CN" dirty="0"/>
              <a:t>"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/>
              <a:t>&amp;</a:t>
            </a:r>
            <a:r>
              <a:rPr lang="en-US" altLang="zh-CN" dirty="0"/>
              <a:t>n1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/>
              <a:t>&amp;</a:t>
            </a:r>
            <a:r>
              <a:rPr lang="en-US" altLang="zh-CN" dirty="0"/>
              <a:t>n2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n1 </a:t>
            </a:r>
            <a:r>
              <a:rPr lang="en-US" altLang="zh-CN" b="1" dirty="0"/>
              <a:t>&gt;</a:t>
            </a:r>
            <a:r>
              <a:rPr lang="en-US" altLang="zh-CN" dirty="0"/>
              <a:t> n2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nMax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n1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else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nMax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n2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"Max of %d and %d is:%d\n"</a:t>
            </a:r>
            <a:r>
              <a:rPr lang="en-US" altLang="zh-CN" b="1" dirty="0"/>
              <a:t>,</a:t>
            </a:r>
            <a:r>
              <a:rPr lang="en-US" altLang="zh-CN" dirty="0"/>
              <a:t> n1</a:t>
            </a:r>
            <a:r>
              <a:rPr lang="en-US" altLang="zh-CN" b="1" dirty="0"/>
              <a:t>,</a:t>
            </a:r>
            <a:r>
              <a:rPr lang="en-US" altLang="zh-CN" dirty="0"/>
              <a:t> n2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nMax</a:t>
            </a:r>
            <a:r>
              <a:rPr lang="en-US" altLang="zh-CN" b="1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5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1211</TotalTime>
  <Words>2385</Words>
  <Application>Microsoft Office PowerPoint</Application>
  <PresentationFormat>全屏显示(16:9)</PresentationFormat>
  <Paragraphs>201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凤舞九天</vt:lpstr>
      <vt:lpstr>第4章 选择结构程序设计</vt:lpstr>
      <vt:lpstr>大纲</vt:lpstr>
      <vt:lpstr>选择结构程序设计</vt:lpstr>
      <vt:lpstr>if语句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switch语句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goto语句</vt:lpstr>
      <vt:lpstr>PowerPoint 演示文稿</vt:lpstr>
      <vt:lpstr>PowerPoint 演示文稿</vt:lpstr>
      <vt:lpstr>猜数字游戏</vt:lpstr>
      <vt:lpstr>上机练习题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 H</dc:creator>
  <cp:lastModifiedBy>HL H</cp:lastModifiedBy>
  <cp:revision>16</cp:revision>
  <dcterms:created xsi:type="dcterms:W3CDTF">2018-01-30T02:25:40Z</dcterms:created>
  <dcterms:modified xsi:type="dcterms:W3CDTF">2018-03-25T06:40:25Z</dcterms:modified>
</cp:coreProperties>
</file>