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2" y="3911212"/>
            <a:ext cx="1472173" cy="1232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10817"/>
            <a:ext cx="7772400" cy="1102519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069686"/>
            <a:ext cx="6100534" cy="1305742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5133"/>
            <a:ext cx="8229600" cy="353618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05979"/>
            <a:ext cx="1400156" cy="4455333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758006" cy="445533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07527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982387"/>
            <a:ext cx="7772400" cy="1125140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176807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6" y="4018370"/>
            <a:ext cx="8226225" cy="576021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321453"/>
            <a:ext cx="5111750" cy="3643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7" y="1017973"/>
            <a:ext cx="3008313" cy="29468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160718"/>
            <a:ext cx="7448602" cy="585789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750081"/>
            <a:ext cx="7452360" cy="3911231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1" y="4682725"/>
            <a:ext cx="3180375" cy="460775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4869659"/>
            <a:ext cx="1676384" cy="27384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4869657"/>
            <a:ext cx="2643206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4010254"/>
            <a:ext cx="871200" cy="6534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776000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	指针的高级应用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韩红雷</a:t>
            </a:r>
            <a:endParaRPr lang="en-US" altLang="zh-CN" dirty="0" smtClean="0"/>
          </a:p>
          <a:p>
            <a:r>
              <a:rPr lang="zh-CN" altLang="en-US" dirty="0"/>
              <a:t>中国传媒</a:t>
            </a:r>
            <a:r>
              <a:rPr lang="zh-CN" altLang="en-US" dirty="0" smtClean="0"/>
              <a:t>大学 游戏设计系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625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接下来，通过一个例子说明动态分配内存的</a:t>
            </a:r>
            <a:r>
              <a:rPr lang="zh-CN" altLang="zh-CN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编写</a:t>
            </a:r>
            <a:r>
              <a:rPr lang="zh-CN" altLang="zh-CN" dirty="0"/>
              <a:t>一段程序，随机生成用户指定长度的学生信息，并输出平均分和最高分等统计结果。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94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1470"/>
            <a:ext cx="4083347" cy="4893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75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指向指针的指针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 smtClean="0"/>
              <a:t>如果</a:t>
            </a:r>
            <a:r>
              <a:rPr lang="zh-CN" altLang="zh-CN" dirty="0"/>
              <a:t>一个指针变量存放的又是另一个指针变量的地址，则称其为指向指针的指针变量。</a:t>
            </a:r>
          </a:p>
          <a:p>
            <a:r>
              <a:rPr lang="en-US" altLang="zh-CN" dirty="0"/>
              <a:t>    float f </a:t>
            </a:r>
            <a:r>
              <a:rPr lang="en-US" altLang="zh-CN" b="1" dirty="0"/>
              <a:t>=</a:t>
            </a:r>
            <a:r>
              <a:rPr lang="en-US" altLang="zh-CN" dirty="0"/>
              <a:t> 5.0f</a:t>
            </a:r>
            <a:r>
              <a:rPr lang="en-US" altLang="zh-CN" b="1" dirty="0"/>
              <a:t>;</a:t>
            </a:r>
            <a:endParaRPr lang="zh-CN" altLang="zh-CN" sz="3600" dirty="0"/>
          </a:p>
          <a:p>
            <a:r>
              <a:rPr lang="en-US" altLang="zh-CN" dirty="0"/>
              <a:t>    float </a:t>
            </a:r>
            <a:r>
              <a:rPr lang="en-US" altLang="zh-CN" b="1" dirty="0"/>
              <a:t>*</a:t>
            </a:r>
            <a:r>
              <a:rPr lang="en-US" altLang="zh-CN" dirty="0"/>
              <a:t>p </a:t>
            </a:r>
            <a:r>
              <a:rPr lang="en-US" altLang="zh-CN" b="1" dirty="0"/>
              <a:t>=</a:t>
            </a:r>
            <a:r>
              <a:rPr lang="en-US" altLang="zh-CN" dirty="0"/>
              <a:t> </a:t>
            </a:r>
            <a:r>
              <a:rPr lang="en-US" altLang="zh-CN" b="1" dirty="0"/>
              <a:t>&amp;</a:t>
            </a:r>
            <a:r>
              <a:rPr lang="en-US" altLang="zh-CN" dirty="0"/>
              <a:t>f</a:t>
            </a:r>
            <a:r>
              <a:rPr lang="en-US" altLang="zh-CN" b="1" dirty="0"/>
              <a:t>;</a:t>
            </a:r>
            <a:endParaRPr lang="zh-CN" altLang="zh-CN" sz="3600" dirty="0"/>
          </a:p>
          <a:p>
            <a:r>
              <a:rPr lang="en-US" altLang="zh-CN" dirty="0"/>
              <a:t>    float </a:t>
            </a:r>
            <a:r>
              <a:rPr lang="en-US" altLang="zh-CN" b="1" dirty="0"/>
              <a:t>**</a:t>
            </a:r>
            <a:r>
              <a:rPr lang="en-US" altLang="zh-CN" dirty="0"/>
              <a:t>pp </a:t>
            </a:r>
            <a:r>
              <a:rPr lang="en-US" altLang="zh-CN" b="1" dirty="0"/>
              <a:t>=</a:t>
            </a:r>
            <a:r>
              <a:rPr lang="en-US" altLang="zh-CN" dirty="0"/>
              <a:t> </a:t>
            </a:r>
            <a:r>
              <a:rPr lang="en-US" altLang="zh-CN" b="1" dirty="0"/>
              <a:t>&amp;</a:t>
            </a:r>
            <a:r>
              <a:rPr lang="en-US" altLang="zh-CN" dirty="0"/>
              <a:t>p</a:t>
            </a:r>
            <a:r>
              <a:rPr lang="en-US" altLang="zh-CN" b="1" dirty="0"/>
              <a:t>;</a:t>
            </a:r>
            <a:endParaRPr lang="zh-CN" altLang="zh-CN" sz="3600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b="1" dirty="0"/>
              <a:t>(</a:t>
            </a:r>
            <a:r>
              <a:rPr lang="en-US" altLang="zh-CN" dirty="0"/>
              <a:t>"&amp;f=%x\np=%x\</a:t>
            </a:r>
            <a:r>
              <a:rPr lang="en-US" altLang="zh-CN" dirty="0" err="1"/>
              <a:t>n&amp;p</a:t>
            </a:r>
            <a:r>
              <a:rPr lang="en-US" altLang="zh-CN" dirty="0"/>
              <a:t>=%x\</a:t>
            </a:r>
            <a:r>
              <a:rPr lang="en-US" altLang="zh-CN" dirty="0" err="1"/>
              <a:t>npp</a:t>
            </a:r>
            <a:r>
              <a:rPr lang="en-US" altLang="zh-CN" dirty="0"/>
              <a:t>=%x\n\</a:t>
            </a:r>
            <a:r>
              <a:rPr lang="en-US" altLang="zh-CN" dirty="0" err="1"/>
              <a:t>nf</a:t>
            </a:r>
            <a:r>
              <a:rPr lang="en-US" altLang="zh-CN" dirty="0"/>
              <a:t>=%f\n*p=%f\n**pp=%f"</a:t>
            </a:r>
            <a:endParaRPr lang="zh-CN" altLang="zh-CN" sz="3600" dirty="0"/>
          </a:p>
          <a:p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en-US" altLang="zh-CN" b="1" dirty="0"/>
              <a:t>&amp;</a:t>
            </a:r>
            <a:r>
              <a:rPr lang="en-US" altLang="zh-CN" dirty="0"/>
              <a:t>f</a:t>
            </a:r>
            <a:r>
              <a:rPr lang="en-US" altLang="zh-CN" b="1" dirty="0"/>
              <a:t>,</a:t>
            </a:r>
            <a:r>
              <a:rPr lang="en-US" altLang="zh-CN" dirty="0"/>
              <a:t> p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en-US" altLang="zh-CN" b="1" dirty="0"/>
              <a:t>&amp;</a:t>
            </a:r>
            <a:r>
              <a:rPr lang="en-US" altLang="zh-CN" dirty="0" err="1"/>
              <a:t>p</a:t>
            </a:r>
            <a:r>
              <a:rPr lang="en-US" altLang="zh-CN" b="1" dirty="0" err="1"/>
              <a:t>,</a:t>
            </a:r>
            <a:r>
              <a:rPr lang="en-US" altLang="zh-CN" dirty="0" err="1"/>
              <a:t>pp</a:t>
            </a:r>
            <a:r>
              <a:rPr lang="en-US" altLang="zh-CN" b="1" dirty="0" err="1"/>
              <a:t>,</a:t>
            </a:r>
            <a:r>
              <a:rPr lang="en-US" altLang="zh-CN" dirty="0" err="1"/>
              <a:t>f</a:t>
            </a:r>
            <a:r>
              <a:rPr lang="en-US" altLang="zh-CN" b="1" dirty="0"/>
              <a:t>,*</a:t>
            </a:r>
            <a:r>
              <a:rPr lang="en-US" altLang="zh-CN" dirty="0"/>
              <a:t>p</a:t>
            </a:r>
            <a:r>
              <a:rPr lang="en-US" altLang="zh-CN" b="1" dirty="0"/>
              <a:t>,**</a:t>
            </a:r>
            <a:r>
              <a:rPr lang="en-US" altLang="zh-CN" dirty="0"/>
              <a:t>pp</a:t>
            </a:r>
            <a:r>
              <a:rPr lang="en-US" altLang="zh-CN" b="1" dirty="0"/>
              <a:t>);</a:t>
            </a:r>
            <a:endParaRPr lang="zh-CN" altLang="zh-CN" sz="3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128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在上面的代码片段中，</a:t>
            </a:r>
            <a:r>
              <a:rPr lang="en-US" altLang="zh-CN" dirty="0"/>
              <a:t>f</a:t>
            </a:r>
            <a:r>
              <a:rPr lang="zh-CN" altLang="zh-CN" dirty="0"/>
              <a:t>为</a:t>
            </a:r>
            <a:r>
              <a:rPr lang="en-US" altLang="zh-CN" dirty="0"/>
              <a:t>float</a:t>
            </a:r>
            <a:r>
              <a:rPr lang="zh-CN" altLang="zh-CN" dirty="0"/>
              <a:t>类型变量，使用指针</a:t>
            </a:r>
            <a:r>
              <a:rPr lang="en-US" altLang="zh-CN" dirty="0"/>
              <a:t>p</a:t>
            </a:r>
            <a:r>
              <a:rPr lang="zh-CN" altLang="zh-CN" dirty="0"/>
              <a:t>保存其地址，再使用指向指针的指针类型</a:t>
            </a:r>
            <a:r>
              <a:rPr lang="en-US" altLang="zh-CN" dirty="0"/>
              <a:t>pp</a:t>
            </a:r>
            <a:r>
              <a:rPr lang="zh-CN" altLang="zh-CN" dirty="0"/>
              <a:t>保存指针变量</a:t>
            </a:r>
            <a:r>
              <a:rPr lang="en-US" altLang="zh-CN" dirty="0"/>
              <a:t>p</a:t>
            </a:r>
            <a:r>
              <a:rPr lang="zh-CN" altLang="zh-CN" dirty="0"/>
              <a:t>的</a:t>
            </a:r>
            <a:r>
              <a:rPr lang="zh-CN" altLang="zh-CN" dirty="0" smtClean="0"/>
              <a:t>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083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1778000"/>
            <a:ext cx="5287963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0521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从输出结果可以看出，</a:t>
            </a:r>
            <a:r>
              <a:rPr lang="en-US" altLang="zh-CN" dirty="0"/>
              <a:t>p</a:t>
            </a:r>
            <a:r>
              <a:rPr lang="zh-CN" altLang="zh-CN" dirty="0"/>
              <a:t>的值是变量</a:t>
            </a:r>
            <a:r>
              <a:rPr lang="en-US" altLang="zh-CN" dirty="0"/>
              <a:t>f</a:t>
            </a:r>
            <a:r>
              <a:rPr lang="zh-CN" altLang="zh-CN" dirty="0"/>
              <a:t>的地址，而</a:t>
            </a:r>
            <a:r>
              <a:rPr lang="en-US" altLang="zh-CN" dirty="0"/>
              <a:t>pp</a:t>
            </a:r>
            <a:r>
              <a:rPr lang="zh-CN" altLang="zh-CN" dirty="0"/>
              <a:t>的值为指针变量</a:t>
            </a:r>
            <a:r>
              <a:rPr lang="en-US" altLang="zh-CN" dirty="0"/>
              <a:t>p</a:t>
            </a:r>
            <a:r>
              <a:rPr lang="zh-CN" altLang="zh-CN" dirty="0"/>
              <a:t>的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也就是说</a:t>
            </a:r>
            <a:r>
              <a:rPr lang="zh-CN" altLang="zh-CN" dirty="0"/>
              <a:t>，指针</a:t>
            </a:r>
            <a:r>
              <a:rPr lang="en-US" altLang="zh-CN" dirty="0"/>
              <a:t>p</a:t>
            </a:r>
            <a:r>
              <a:rPr lang="zh-CN" altLang="zh-CN" dirty="0"/>
              <a:t>指向变量</a:t>
            </a:r>
            <a:r>
              <a:rPr lang="en-US" altLang="zh-CN" dirty="0"/>
              <a:t>f</a:t>
            </a:r>
            <a:r>
              <a:rPr lang="zh-CN" altLang="zh-CN" dirty="0"/>
              <a:t>，而指针</a:t>
            </a:r>
            <a:r>
              <a:rPr lang="en-US" altLang="zh-CN" dirty="0"/>
              <a:t>pp</a:t>
            </a:r>
            <a:r>
              <a:rPr lang="zh-CN" altLang="zh-CN" dirty="0"/>
              <a:t>指向变量</a:t>
            </a:r>
            <a:r>
              <a:rPr lang="en-US" altLang="zh-CN" dirty="0" smtClean="0"/>
              <a:t>p</a:t>
            </a:r>
          </a:p>
          <a:p>
            <a:r>
              <a:rPr lang="zh-CN" altLang="zh-CN" dirty="0" smtClean="0"/>
              <a:t>变量</a:t>
            </a:r>
            <a:r>
              <a:rPr lang="en-US" altLang="zh-CN" dirty="0"/>
              <a:t>f</a:t>
            </a:r>
            <a:r>
              <a:rPr lang="zh-CN" altLang="zh-CN" dirty="0"/>
              <a:t>的值为</a:t>
            </a:r>
            <a:r>
              <a:rPr lang="en-US" altLang="zh-CN" dirty="0"/>
              <a:t>5</a:t>
            </a:r>
            <a:r>
              <a:rPr lang="zh-CN" altLang="zh-CN" dirty="0"/>
              <a:t>，使用指针</a:t>
            </a:r>
            <a:r>
              <a:rPr lang="en-US" altLang="zh-CN" dirty="0"/>
              <a:t>p</a:t>
            </a:r>
            <a:r>
              <a:rPr lang="zh-CN" altLang="zh-CN" dirty="0"/>
              <a:t>指向的值也为</a:t>
            </a:r>
            <a:r>
              <a:rPr lang="en-US" altLang="zh-CN" dirty="0"/>
              <a:t>5</a:t>
            </a:r>
            <a:r>
              <a:rPr lang="zh-CN" altLang="zh-CN" dirty="0"/>
              <a:t>；调用两次指向操作，</a:t>
            </a:r>
            <a:r>
              <a:rPr lang="en-US" altLang="zh-CN" dirty="0"/>
              <a:t>pp</a:t>
            </a:r>
            <a:r>
              <a:rPr lang="zh-CN" altLang="zh-CN" dirty="0"/>
              <a:t>指向</a:t>
            </a:r>
            <a:r>
              <a:rPr lang="en-US" altLang="zh-CN" dirty="0"/>
              <a:t>p</a:t>
            </a:r>
            <a:r>
              <a:rPr lang="zh-CN" altLang="zh-CN" dirty="0"/>
              <a:t>，</a:t>
            </a:r>
            <a:r>
              <a:rPr lang="en-US" altLang="zh-CN" dirty="0"/>
              <a:t>p</a:t>
            </a:r>
            <a:r>
              <a:rPr lang="zh-CN" altLang="zh-CN" dirty="0"/>
              <a:t>又指向</a:t>
            </a:r>
            <a:r>
              <a:rPr lang="en-US" altLang="zh-CN" dirty="0"/>
              <a:t>f</a:t>
            </a:r>
            <a:r>
              <a:rPr lang="zh-CN" altLang="zh-CN" dirty="0"/>
              <a:t>，最终也能得到结果是</a:t>
            </a:r>
            <a:r>
              <a:rPr lang="en-US" altLang="zh-CN" dirty="0"/>
              <a:t>5</a:t>
            </a:r>
            <a:r>
              <a:rPr lang="zh-CN" altLang="zh-CN" dirty="0"/>
              <a:t>；证明经过两次指向，</a:t>
            </a:r>
            <a:r>
              <a:rPr lang="en-US" altLang="zh-CN" dirty="0"/>
              <a:t>pp</a:t>
            </a:r>
            <a:r>
              <a:rPr lang="zh-CN" altLang="zh-CN" dirty="0"/>
              <a:t>最终间接指向了变量</a:t>
            </a:r>
            <a:r>
              <a:rPr lang="en-US" altLang="zh-CN" dirty="0"/>
              <a:t>f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664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指向指针的指针常用在二维数组中，比如下面的代码通过两次指向，遍历字符串数组中的每个字符串及字符。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811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887413"/>
            <a:ext cx="5287963" cy="336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49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2174875"/>
            <a:ext cx="52879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965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 smtClean="0"/>
              <a:t>前面</a:t>
            </a:r>
            <a:r>
              <a:rPr lang="zh-CN" altLang="zh-CN" dirty="0"/>
              <a:t>提到的数组，包括使用动态内存分配方式得到的可变长数组，可以对一系列具有相同类型的数据进行组织</a:t>
            </a:r>
            <a:r>
              <a:rPr lang="zh-CN" altLang="zh-CN" dirty="0" smtClean="0"/>
              <a:t>管理</a:t>
            </a:r>
            <a:endParaRPr lang="en-US" altLang="zh-CN" dirty="0" smtClean="0"/>
          </a:p>
          <a:p>
            <a:r>
              <a:rPr lang="zh-CN" altLang="zh-CN" dirty="0" smtClean="0"/>
              <a:t>由于</a:t>
            </a:r>
            <a:r>
              <a:rPr lang="zh-CN" altLang="zh-CN" dirty="0"/>
              <a:t>数组元素的引用可以采用下标方式，随机访问会比较</a:t>
            </a:r>
            <a:r>
              <a:rPr lang="zh-CN" altLang="zh-CN" dirty="0" smtClean="0"/>
              <a:t>便捷</a:t>
            </a:r>
            <a:endParaRPr lang="en-US" altLang="zh-CN" dirty="0" smtClean="0"/>
          </a:p>
          <a:p>
            <a:r>
              <a:rPr lang="zh-CN" altLang="zh-CN" dirty="0" smtClean="0"/>
              <a:t>然而</a:t>
            </a:r>
            <a:r>
              <a:rPr lang="zh-CN" altLang="zh-CN" dirty="0"/>
              <a:t>，在数组中对元素进行增删操作却并不十分高效，增加一个元素可能需要重新分配具有更多元素的数组，而删除一个元素则需要后续的数组元素向前</a:t>
            </a:r>
            <a:r>
              <a:rPr lang="zh-CN" altLang="zh-CN" dirty="0" smtClean="0"/>
              <a:t>移动</a:t>
            </a:r>
            <a:endParaRPr lang="en-US" altLang="zh-CN" dirty="0" smtClean="0"/>
          </a:p>
          <a:p>
            <a:r>
              <a:rPr lang="zh-CN" altLang="zh-CN" dirty="0" smtClean="0"/>
              <a:t>这种</a:t>
            </a:r>
            <a:r>
              <a:rPr lang="zh-CN" altLang="zh-CN" dirty="0"/>
              <a:t>情况下，使用链表来组织数据会更合适。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80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11.1.	</a:t>
            </a:r>
            <a:r>
              <a:rPr lang="zh-CN" altLang="en-US" dirty="0"/>
              <a:t>动态分配内存空间</a:t>
            </a:r>
          </a:p>
          <a:p>
            <a:r>
              <a:rPr lang="en-US" altLang="zh-CN" dirty="0"/>
              <a:t>11.2.	</a:t>
            </a:r>
            <a:r>
              <a:rPr lang="zh-CN" altLang="en-US" dirty="0"/>
              <a:t>指向指针的指针</a:t>
            </a:r>
          </a:p>
          <a:p>
            <a:r>
              <a:rPr lang="en-US" altLang="zh-CN" dirty="0"/>
              <a:t>11.3.	</a:t>
            </a:r>
            <a:r>
              <a:rPr lang="zh-CN" altLang="en-US" dirty="0"/>
              <a:t>链表</a:t>
            </a:r>
          </a:p>
          <a:p>
            <a:r>
              <a:rPr lang="en-US" altLang="zh-CN" dirty="0"/>
              <a:t>11.4.	</a:t>
            </a:r>
            <a:r>
              <a:rPr lang="zh-CN" altLang="en-US" dirty="0"/>
              <a:t>终极版坦克大战</a:t>
            </a:r>
          </a:p>
          <a:p>
            <a:r>
              <a:rPr lang="en-US" altLang="zh-CN" dirty="0"/>
              <a:t>11.5.	</a:t>
            </a:r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096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链表是一种常见的重要数据结构，它可以动态地进行存储分配，可以在程序执行过程中从无到有地建立</a:t>
            </a:r>
            <a:r>
              <a:rPr lang="zh-CN" altLang="zh-CN" dirty="0" smtClean="0"/>
              <a:t>起来</a:t>
            </a:r>
            <a:endParaRPr lang="en-US" altLang="zh-CN" dirty="0" smtClean="0"/>
          </a:p>
          <a:p>
            <a:r>
              <a:rPr lang="zh-CN" altLang="zh-CN" dirty="0" smtClean="0"/>
              <a:t>正如</a:t>
            </a:r>
            <a:r>
              <a:rPr lang="zh-CN" altLang="zh-CN" dirty="0"/>
              <a:t>其名字所暗示的那样，所谓链表，类似于链条，链条中的相邻节点会挂接到一起。只需要取到第一个节点，利用这种挂接关系，就可以依次取到后续的所有</a:t>
            </a:r>
            <a:r>
              <a:rPr lang="zh-CN" altLang="zh-CN" dirty="0" smtClean="0"/>
              <a:t>节点</a:t>
            </a:r>
            <a:endParaRPr lang="en-US" altLang="zh-CN" dirty="0" smtClean="0"/>
          </a:p>
          <a:p>
            <a:r>
              <a:rPr lang="zh-CN" altLang="zh-CN" dirty="0" smtClean="0"/>
              <a:t>更为</a:t>
            </a:r>
            <a:r>
              <a:rPr lang="zh-CN" altLang="zh-CN" dirty="0"/>
              <a:t>重要的是，当需要删除某个节点的时候，只需要将这个节点从链表中取出，并将这个节点前后相邻的节点重新挂接起来，保持链表的完整性即</a:t>
            </a:r>
            <a:r>
              <a:rPr lang="zh-CN" altLang="zh-CN" dirty="0" smtClean="0"/>
              <a:t>可</a:t>
            </a:r>
            <a:endParaRPr lang="en-US" altLang="zh-CN" dirty="0" smtClean="0"/>
          </a:p>
          <a:p>
            <a:r>
              <a:rPr lang="zh-CN" altLang="zh-CN" dirty="0" smtClean="0"/>
              <a:t>而</a:t>
            </a:r>
            <a:r>
              <a:rPr lang="zh-CN" altLang="zh-CN" dirty="0"/>
              <a:t>当增加某个节点的时候，也只需要找到该节点的插入位置，将插入位置相邻的两个节点断开，依次和待插入的节点挂接起来即可。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054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对于链表的操作基本上涵盖了</a:t>
            </a:r>
            <a:r>
              <a:rPr lang="en-US" altLang="zh-CN" dirty="0"/>
              <a:t>C</a:t>
            </a:r>
            <a:r>
              <a:rPr lang="zh-CN" altLang="zh-CN" dirty="0"/>
              <a:t>语言的所有重要概念，从数据组织管理到程序结构再到算法设计，几乎会用到前面章节中所学的所有</a:t>
            </a:r>
            <a:r>
              <a:rPr lang="zh-CN" altLang="zh-CN" dirty="0" smtClean="0"/>
              <a:t>内容</a:t>
            </a:r>
            <a:endParaRPr lang="en-US" altLang="zh-CN" dirty="0" smtClean="0"/>
          </a:p>
          <a:p>
            <a:r>
              <a:rPr lang="zh-CN" altLang="zh-CN" dirty="0" smtClean="0"/>
              <a:t>因此</a:t>
            </a:r>
            <a:r>
              <a:rPr lang="zh-CN" altLang="zh-CN" dirty="0"/>
              <a:t>，如果能够熟练掌握对链表的所有操作的话，也就掌握了近乎所有的</a:t>
            </a:r>
            <a:r>
              <a:rPr lang="en-US" altLang="zh-CN" dirty="0"/>
              <a:t>C</a:t>
            </a:r>
            <a:r>
              <a:rPr lang="zh-CN" altLang="zh-CN" dirty="0"/>
              <a:t>语言知识。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753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/>
              <a:t>最基本的链表是单向链表，每个节点除了保存自身的数据之外，还有一个指针项，指向下一个节点，最后一个节点的指针项为空，代表链表的</a:t>
            </a:r>
            <a:r>
              <a:rPr lang="zh-CN" altLang="zh-CN" dirty="0" smtClean="0"/>
              <a:t>结束</a:t>
            </a:r>
            <a:endParaRPr lang="en-US" altLang="zh-CN" dirty="0" smtClean="0"/>
          </a:p>
          <a:p>
            <a:r>
              <a:rPr lang="zh-CN" altLang="zh-CN" dirty="0" smtClean="0"/>
              <a:t>程序</a:t>
            </a:r>
            <a:r>
              <a:rPr lang="zh-CN" altLang="zh-CN" dirty="0"/>
              <a:t>中只需要保存第一个节点的指针，通过它可以依次访问到链表中的所有</a:t>
            </a:r>
            <a:r>
              <a:rPr lang="zh-CN" altLang="zh-CN" dirty="0" smtClean="0"/>
              <a:t>节点</a:t>
            </a:r>
            <a:endParaRPr lang="en-US" altLang="zh-CN" dirty="0" smtClean="0"/>
          </a:p>
          <a:p>
            <a:r>
              <a:rPr lang="zh-CN" altLang="zh-CN" dirty="0" smtClean="0"/>
              <a:t>有时候</a:t>
            </a:r>
            <a:r>
              <a:rPr lang="zh-CN" altLang="zh-CN" dirty="0"/>
              <a:t>，也会专门设置一个头节点，它可以保存一些关于整个链表的信息，但最主要功能是通过它来保存链表第一个节点的指针。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79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1382713"/>
            <a:ext cx="5287963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624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/>
              <a:t>接下来，通过一个例子来说明链表的</a:t>
            </a:r>
            <a:r>
              <a:rPr lang="zh-CN" altLang="zh-CN" dirty="0" smtClean="0"/>
              <a:t>用法</a:t>
            </a:r>
            <a:endParaRPr lang="en-US" altLang="zh-CN" dirty="0" smtClean="0"/>
          </a:p>
          <a:p>
            <a:r>
              <a:rPr lang="zh-CN" altLang="zh-CN" dirty="0" smtClean="0"/>
              <a:t>使用</a:t>
            </a:r>
            <a:r>
              <a:rPr lang="zh-CN" altLang="zh-CN" dirty="0"/>
              <a:t>链表实现一个大规模多人在线游戏的玩家管理系统，玩家包含以下属性：健康值、魔法值、用户名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r>
              <a:rPr lang="zh-CN" altLang="zh-CN" dirty="0" smtClean="0"/>
              <a:t>要求</a:t>
            </a:r>
            <a:r>
              <a:rPr lang="zh-CN" altLang="zh-CN" dirty="0"/>
              <a:t>实现新玩家进入，玩家退出，寻找指定用户名的玩家和按照健康值由小到大进行排序的</a:t>
            </a:r>
            <a:r>
              <a:rPr lang="zh-CN" altLang="zh-CN" dirty="0" smtClean="0"/>
              <a:t>功能</a:t>
            </a:r>
            <a:endParaRPr lang="en-US" altLang="zh-CN" dirty="0" smtClean="0"/>
          </a:p>
          <a:p>
            <a:r>
              <a:rPr lang="zh-CN" altLang="zh-CN" dirty="0" smtClean="0"/>
              <a:t>使用</a:t>
            </a:r>
            <a:r>
              <a:rPr lang="zh-CN" altLang="zh-CN" dirty="0"/>
              <a:t>普通链表节点保存玩家信息，而链表头节点中保存整个链表以及玩家链表的头指针信息。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362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终极版坦克</a:t>
            </a:r>
            <a:r>
              <a:rPr lang="zh-CN" altLang="en-US" dirty="0" smtClean="0"/>
              <a:t>大战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 smtClean="0"/>
              <a:t>我们</a:t>
            </a:r>
            <a:r>
              <a:rPr lang="zh-CN" altLang="zh-CN" dirty="0"/>
              <a:t>在前面改进版坦克大战的基础上，应用本章所学的指针的高级应用知识，使用链表、动态分配等操作，来对游戏中的敌人、炮弹采用带有头结点的单向链表进行管理，以便于实现增删</a:t>
            </a:r>
            <a:r>
              <a:rPr lang="zh-CN" altLang="zh-CN" dirty="0" smtClean="0"/>
              <a:t>操作</a:t>
            </a:r>
            <a:endParaRPr lang="en-US" altLang="zh-CN" dirty="0" smtClean="0"/>
          </a:p>
          <a:p>
            <a:r>
              <a:rPr lang="zh-CN" altLang="zh-CN" dirty="0" smtClean="0"/>
              <a:t>而且</a:t>
            </a:r>
            <a:r>
              <a:rPr lang="zh-CN" altLang="zh-CN" dirty="0"/>
              <a:t>我们将游戏中的不同功能函数进行分类，并放置于不同源代码文件中，使用头文件开放函数</a:t>
            </a:r>
            <a:r>
              <a:rPr lang="zh-CN" altLang="zh-CN" dirty="0" smtClean="0"/>
              <a:t>声明</a:t>
            </a:r>
            <a:endParaRPr lang="en-US" altLang="zh-CN" dirty="0" smtClean="0"/>
          </a:p>
          <a:p>
            <a:r>
              <a:rPr lang="zh-CN" altLang="zh-CN" dirty="0" smtClean="0"/>
              <a:t>主文件</a:t>
            </a:r>
            <a:r>
              <a:rPr lang="zh-CN" altLang="zh-CN" dirty="0"/>
              <a:t>不实现具体功能，只进行功能调用。这种对程序内容进行分门别类的策略，会使得整个工程更加易于</a:t>
            </a:r>
            <a:r>
              <a:rPr lang="zh-CN" altLang="zh-CN" dirty="0" smtClean="0"/>
              <a:t>维护</a:t>
            </a:r>
            <a:endParaRPr lang="en-US" altLang="zh-CN" dirty="0" smtClean="0"/>
          </a:p>
          <a:p>
            <a:r>
              <a:rPr lang="zh-CN" altLang="zh-CN" dirty="0" smtClean="0"/>
              <a:t>此外</a:t>
            </a:r>
            <a:r>
              <a:rPr lang="zh-CN" altLang="zh-CN" dirty="0"/>
              <a:t>，我们邀请了美术人员重新绘制了游戏中使用的美术资源，还实现了动画效果。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093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整个程序分成</a:t>
            </a:r>
            <a:r>
              <a:rPr lang="en-US" altLang="zh-CN" dirty="0"/>
              <a:t>3</a:t>
            </a:r>
            <a:r>
              <a:rPr lang="zh-CN" altLang="zh-CN" dirty="0"/>
              <a:t>大模块，分别是和游戏实体相关的操作模块，和游戏运行逻辑相关的模块以及游戏初始化模块。将其分别命名为：</a:t>
            </a:r>
            <a:r>
              <a:rPr lang="en-US" altLang="zh-CN" dirty="0"/>
              <a:t>Entity</a:t>
            </a:r>
            <a:r>
              <a:rPr lang="zh-CN" altLang="zh-CN" dirty="0"/>
              <a:t>、</a:t>
            </a:r>
            <a:r>
              <a:rPr lang="en-US" altLang="zh-CN" dirty="0" err="1"/>
              <a:t>GameProc</a:t>
            </a:r>
            <a:r>
              <a:rPr lang="zh-CN" altLang="zh-CN" dirty="0"/>
              <a:t>和</a:t>
            </a:r>
            <a:r>
              <a:rPr lang="en-US" altLang="zh-CN" dirty="0" err="1"/>
              <a:t>Init</a:t>
            </a:r>
            <a:r>
              <a:rPr lang="zh-CN" altLang="zh-CN" dirty="0"/>
              <a:t>，为其建立</a:t>
            </a:r>
            <a:r>
              <a:rPr lang="en-US" altLang="zh-CN" dirty="0" err="1"/>
              <a:t>cpp</a:t>
            </a:r>
            <a:r>
              <a:rPr lang="zh-CN" altLang="zh-CN" dirty="0"/>
              <a:t>文件和对应的</a:t>
            </a:r>
            <a:r>
              <a:rPr lang="en-US" altLang="zh-CN" dirty="0"/>
              <a:t>h</a:t>
            </a:r>
            <a:r>
              <a:rPr lang="zh-CN" altLang="zh-CN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222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280988"/>
            <a:ext cx="5437187" cy="457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540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82550"/>
            <a:ext cx="5437187" cy="497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164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3478"/>
            <a:ext cx="4072337" cy="476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69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 smtClean="0"/>
              <a:t>在</a:t>
            </a:r>
            <a:r>
              <a:rPr lang="zh-CN" altLang="zh-CN" dirty="0"/>
              <a:t>定义一个数组的时候，需要指定数组长度，以便编译器为它分配确定大小的</a:t>
            </a:r>
            <a:r>
              <a:rPr lang="zh-CN" altLang="zh-CN" dirty="0" smtClean="0"/>
              <a:t>内存</a:t>
            </a:r>
            <a:endParaRPr lang="en-US" altLang="zh-CN" dirty="0" smtClean="0"/>
          </a:p>
          <a:p>
            <a:r>
              <a:rPr lang="zh-CN" altLang="zh-CN" dirty="0" smtClean="0"/>
              <a:t>然而</a:t>
            </a:r>
            <a:r>
              <a:rPr lang="zh-CN" altLang="zh-CN" dirty="0"/>
              <a:t>，很多时候数组所需的准确长度难以事先</a:t>
            </a:r>
            <a:r>
              <a:rPr lang="zh-CN" altLang="zh-CN" dirty="0" smtClean="0"/>
              <a:t>获知</a:t>
            </a:r>
            <a:endParaRPr lang="en-US" altLang="zh-CN" dirty="0" smtClean="0"/>
          </a:p>
          <a:p>
            <a:r>
              <a:rPr lang="zh-CN" altLang="zh-CN" dirty="0" smtClean="0"/>
              <a:t>本章</a:t>
            </a:r>
            <a:r>
              <a:rPr lang="zh-CN" altLang="zh-CN" dirty="0"/>
              <a:t>的要点是如何在程序运行阶段动态分配内存，以及如何利用链表来有效组织程序中的数据集合，这些内容都需要利用指针来完成。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622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在头文件中使用了宏定义开关设计，用于防止重复包含同一个头文件。这种开关是将头文件中的内容放置于</a:t>
            </a:r>
            <a:r>
              <a:rPr lang="en-US" altLang="zh-CN" dirty="0"/>
              <a:t>#</a:t>
            </a:r>
            <a:r>
              <a:rPr lang="en-US" altLang="zh-CN" dirty="0" err="1"/>
              <a:t>ifndef</a:t>
            </a:r>
            <a:r>
              <a:rPr lang="zh-CN" altLang="zh-CN" dirty="0"/>
              <a:t>某个特殊常量宏和</a:t>
            </a:r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r>
              <a:rPr lang="zh-CN" altLang="zh-CN" dirty="0"/>
              <a:t>之间。比如在</a:t>
            </a:r>
            <a:r>
              <a:rPr lang="en-US" altLang="zh-CN" dirty="0" err="1"/>
              <a:t>Init</a:t>
            </a:r>
            <a:r>
              <a:rPr lang="zh-CN" altLang="zh-CN" dirty="0"/>
              <a:t>头文件中，进行了以下的开关设定：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ifndef</a:t>
            </a:r>
            <a:r>
              <a:rPr lang="en-US" altLang="zh-CN" dirty="0"/>
              <a:t> _INIT_H_ </a:t>
            </a:r>
            <a:r>
              <a:rPr lang="en-US" altLang="zh-CN" i="1" dirty="0"/>
              <a:t>// </a:t>
            </a:r>
            <a:r>
              <a:rPr lang="zh-CN" altLang="zh-CN" i="1" dirty="0"/>
              <a:t>这是为了防止头文件被重复包含。</a:t>
            </a:r>
            <a:endParaRPr lang="zh-CN" altLang="zh-CN" dirty="0"/>
          </a:p>
          <a:p>
            <a:r>
              <a:rPr lang="en-US" altLang="zh-CN" dirty="0"/>
              <a:t>#define _INIT_H_</a:t>
            </a:r>
            <a:endParaRPr lang="zh-CN" altLang="zh-CN" dirty="0"/>
          </a:p>
          <a:p>
            <a:r>
              <a:rPr lang="zh-CN" altLang="zh-CN" dirty="0"/>
              <a:t>头文件具体内容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186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 smtClean="0"/>
              <a:t>我们</a:t>
            </a:r>
            <a:r>
              <a:rPr lang="zh-CN" altLang="zh-CN" dirty="0"/>
              <a:t>邀请美术人员逐帧创作了游戏中部分元素的动态效果（如图 </a:t>
            </a:r>
            <a:r>
              <a:rPr lang="en-US" altLang="zh-CN" dirty="0"/>
              <a:t>11‑1</a:t>
            </a:r>
            <a:r>
              <a:rPr lang="zh-CN" altLang="zh-CN" dirty="0"/>
              <a:t>所示），将这些帧排列成一行保存到同一个图片中。在进行绘制的时候，每个时刻只是将长条形图片中，当前帧所在的图像块绘制到屏幕上，一定时刻后再切换到下一帧所在的图像块，当动画帧到达最后一帧时，则进行后退。这个动画播放控制类似于游标尺，从头到尾，再从尾到头，最终就形成了动画</a:t>
            </a:r>
            <a:r>
              <a:rPr lang="zh-CN" altLang="zh-CN" dirty="0" smtClean="0"/>
              <a:t>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862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利用链表方式，当新的敌人、炮弹等生成时，只需要将其动态生成，然后挂接到对应的链表中即可。这种链表结构，十分有利于后续的绘制操作。在绘制各种实体时，只需要遍历对应的链表，按照节点自身所保存的参数将其正确绘制即可。由于游戏中的所有实体都已经被抽象成同种类型，所以在绘制阶段，我们甚至都不需要关心所绘制的是哪种特定类型的实体，是障碍物、炮弹还是敌人？实体变量自身已经包含了绘制所需的所有信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081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链表的使用，对于游戏中出现的炮弹实体管理特别有效。因为炮弹可能是随时产生和消灭，并且数量无法确定。在产生阶段，只需要为其动态分配空间，然后挂接到炮弹链表中即可。如果炮弹撞到障碍物或者实体，则也可以方便地将其从链表中删除。使用</a:t>
            </a:r>
            <a:r>
              <a:rPr lang="en-US" altLang="zh-CN" dirty="0"/>
              <a:t>Fire</a:t>
            </a:r>
            <a:r>
              <a:rPr lang="zh-CN" altLang="zh-CN" dirty="0"/>
              <a:t>函数让某个坦克发射炮弹，包括玩家坦克和敌人坦克。当炮弹需要销毁时，需要调用</a:t>
            </a:r>
            <a:r>
              <a:rPr lang="en-US" altLang="zh-CN" dirty="0"/>
              <a:t>Destroy</a:t>
            </a:r>
            <a:r>
              <a:rPr lang="zh-CN" altLang="zh-CN" dirty="0"/>
              <a:t>函数将其从链表中删除。这两个函数原型如下</a:t>
            </a:r>
            <a:r>
              <a:rPr lang="en-US" altLang="zh-CN" dirty="0"/>
              <a:t>: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810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上机</a:t>
            </a:r>
            <a:r>
              <a:rPr lang="zh-CN" altLang="zh-CN" dirty="0" smtClean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 smtClean="0"/>
              <a:t>尝试</a:t>
            </a:r>
            <a:r>
              <a:rPr lang="zh-CN" altLang="zh-CN" dirty="0"/>
              <a:t>实现真正的红白机版坦克大战</a:t>
            </a:r>
          </a:p>
          <a:p>
            <a:pPr lvl="0"/>
            <a:r>
              <a:rPr lang="zh-CN" altLang="zh-CN" smtClean="0"/>
              <a:t>增加</a:t>
            </a:r>
            <a:r>
              <a:rPr lang="zh-CN" altLang="zh-CN" dirty="0"/>
              <a:t>地图编辑功能，允许玩家自定义地图</a:t>
            </a:r>
          </a:p>
          <a:p>
            <a:pPr lvl="0"/>
            <a:r>
              <a:rPr lang="zh-CN" altLang="zh-CN" dirty="0"/>
              <a:t>在编辑器中增加其他功能，比如允许玩家自定义敌人坦克属性等，这样最终完成类似于游戏引擎的游戏编辑器功能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77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动态分配内存</a:t>
            </a:r>
            <a:r>
              <a:rPr lang="zh-CN" altLang="en-US" dirty="0" smtClean="0"/>
              <a:t>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 smtClean="0"/>
              <a:t>在</a:t>
            </a:r>
            <a:r>
              <a:rPr lang="zh-CN" altLang="zh-CN" dirty="0"/>
              <a:t>程序中会使用大量的变量，对于非静态的局部变量，当函数调用完成之后，会被自动</a:t>
            </a:r>
            <a:r>
              <a:rPr lang="zh-CN" altLang="zh-CN" dirty="0" smtClean="0"/>
              <a:t>释放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它们</a:t>
            </a:r>
            <a:r>
              <a:rPr lang="zh-CN" altLang="zh-CN" dirty="0"/>
              <a:t>是分配在内存中的动态存储区的，这个存储区被称为</a:t>
            </a:r>
            <a:r>
              <a:rPr lang="zh-CN" altLang="zh-CN" dirty="0" smtClean="0"/>
              <a:t>栈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程序</a:t>
            </a:r>
            <a:r>
              <a:rPr lang="zh-CN" altLang="zh-CN" dirty="0"/>
              <a:t>中定义的数组，也会被存储到这个区域中，数组的长度需要提前确定为一个常量，以便系统分配合适的</a:t>
            </a:r>
            <a:r>
              <a:rPr lang="zh-CN" altLang="zh-CN" dirty="0" smtClean="0"/>
              <a:t>空间</a:t>
            </a:r>
            <a:endParaRPr lang="en-US" altLang="zh-CN" dirty="0" smtClean="0"/>
          </a:p>
          <a:p>
            <a:r>
              <a:rPr lang="zh-CN" altLang="zh-CN" dirty="0" smtClean="0"/>
              <a:t>与</a:t>
            </a:r>
            <a:r>
              <a:rPr lang="zh-CN" altLang="zh-CN" dirty="0"/>
              <a:t>栈区域相对应，内存中还存在一个称为堆的自由存储区，允许在堆中动态分配区域，这些数据需要时随时开辟，不需要时随时</a:t>
            </a:r>
            <a:r>
              <a:rPr lang="zh-CN" altLang="zh-CN" dirty="0" smtClean="0"/>
              <a:t>释放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可以</a:t>
            </a:r>
            <a:r>
              <a:rPr lang="zh-CN" altLang="zh-CN" dirty="0"/>
              <a:t>将数组在堆区域中进行动态创建，这样就可以获取具有任意长度的数组，而无需提前确定数组长度。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103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对内存的动态分配是通过系统提供的库函数来实现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主要</a:t>
            </a:r>
            <a:r>
              <a:rPr lang="zh-CN" altLang="zh-CN" dirty="0"/>
              <a:t>有：</a:t>
            </a:r>
            <a:r>
              <a:rPr lang="en-US" altLang="zh-CN" dirty="0" err="1"/>
              <a:t>malloc</a:t>
            </a:r>
            <a:r>
              <a:rPr lang="zh-CN" altLang="zh-CN" dirty="0"/>
              <a:t>，</a:t>
            </a:r>
            <a:r>
              <a:rPr lang="en-US" altLang="zh-CN" dirty="0" err="1"/>
              <a:t>calloc</a:t>
            </a:r>
            <a:r>
              <a:rPr lang="zh-CN" altLang="zh-CN" dirty="0"/>
              <a:t>，</a:t>
            </a:r>
            <a:r>
              <a:rPr lang="en-US" altLang="zh-CN" dirty="0"/>
              <a:t>free</a:t>
            </a:r>
            <a:r>
              <a:rPr lang="zh-CN" altLang="zh-CN" dirty="0"/>
              <a:t>和</a:t>
            </a:r>
            <a:r>
              <a:rPr lang="en-US" altLang="zh-CN" dirty="0" err="1"/>
              <a:t>realloc</a:t>
            </a:r>
            <a:r>
              <a:rPr lang="zh-CN" altLang="zh-CN" dirty="0"/>
              <a:t>这</a:t>
            </a:r>
            <a:r>
              <a:rPr lang="en-US" altLang="zh-CN" dirty="0"/>
              <a:t>4</a:t>
            </a:r>
            <a:r>
              <a:rPr lang="zh-CN" altLang="zh-CN" dirty="0"/>
              <a:t>个</a:t>
            </a:r>
            <a:r>
              <a:rPr lang="zh-CN" altLang="zh-CN" dirty="0" smtClean="0"/>
              <a:t>函数</a:t>
            </a:r>
            <a:endParaRPr lang="en-US" altLang="zh-CN" dirty="0" smtClean="0"/>
          </a:p>
          <a:p>
            <a:r>
              <a:rPr lang="zh-CN" altLang="zh-CN" dirty="0" smtClean="0"/>
              <a:t>以上</a:t>
            </a:r>
            <a:r>
              <a:rPr lang="en-US" altLang="zh-CN" dirty="0"/>
              <a:t>4</a:t>
            </a:r>
            <a:r>
              <a:rPr lang="zh-CN" altLang="zh-CN" dirty="0"/>
              <a:t>个函数的声明在</a:t>
            </a:r>
            <a:r>
              <a:rPr lang="en-US" altLang="zh-CN" dirty="0" err="1"/>
              <a:t>stdlib.h</a:t>
            </a:r>
            <a:r>
              <a:rPr lang="zh-CN" altLang="zh-CN" dirty="0"/>
              <a:t>头文件中。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20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/>
              <a:t>malloc</a:t>
            </a:r>
            <a:r>
              <a:rPr lang="zh-CN" altLang="zh-CN" dirty="0"/>
              <a:t>函数作用是在内存的动态存储区中分配一个长度为</a:t>
            </a:r>
            <a:r>
              <a:rPr lang="en-US" altLang="zh-CN" dirty="0"/>
              <a:t>size</a:t>
            </a:r>
            <a:r>
              <a:rPr lang="zh-CN" altLang="zh-CN" dirty="0"/>
              <a:t>的连续空间，其函数原型为：</a:t>
            </a:r>
          </a:p>
          <a:p>
            <a:r>
              <a:rPr lang="en-US" altLang="zh-CN" dirty="0"/>
              <a:t>void </a:t>
            </a:r>
            <a:r>
              <a:rPr lang="en-US" altLang="zh-CN" b="1" dirty="0"/>
              <a:t>*</a:t>
            </a:r>
            <a:r>
              <a:rPr lang="en-US" altLang="zh-CN" dirty="0" err="1"/>
              <a:t>malloc</a:t>
            </a:r>
            <a:r>
              <a:rPr lang="en-US" altLang="zh-CN" b="1" dirty="0"/>
              <a:t>(</a:t>
            </a:r>
            <a:r>
              <a:rPr lang="en-US" altLang="zh-CN" dirty="0"/>
              <a:t>unsigned 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b="1" dirty="0"/>
              <a:t>);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zh-CN" altLang="zh-CN" dirty="0"/>
              <a:t>函数返回值是所分配区域的指针。需要注意的是返回的指针类型为</a:t>
            </a:r>
            <a:r>
              <a:rPr lang="en-US" altLang="zh-CN" dirty="0"/>
              <a:t>void</a:t>
            </a:r>
            <a:r>
              <a:rPr lang="zh-CN" altLang="zh-CN" dirty="0"/>
              <a:t>，即不指向任何特定类型的数据，只提供一个地址。可以通过类型强制转换的方式将这段分配的内存看作某种特定类型。如果此函数未能成功地执行，则返回空指针</a:t>
            </a:r>
            <a:r>
              <a:rPr lang="en-US" altLang="zh-CN" dirty="0"/>
              <a:t>(NULL)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041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calloc</a:t>
            </a:r>
            <a:r>
              <a:rPr lang="zh-CN" altLang="zh-CN" dirty="0"/>
              <a:t>函数的作用是在内存的动态存储区中分配</a:t>
            </a:r>
            <a:r>
              <a:rPr lang="en-US" altLang="zh-CN" dirty="0"/>
              <a:t>n</a:t>
            </a:r>
            <a:r>
              <a:rPr lang="zh-CN" altLang="zh-CN" dirty="0"/>
              <a:t>个长度为</a:t>
            </a:r>
            <a:r>
              <a:rPr lang="en-US" altLang="zh-CN" dirty="0"/>
              <a:t>size</a:t>
            </a:r>
            <a:r>
              <a:rPr lang="zh-CN" altLang="zh-CN" dirty="0"/>
              <a:t>的连续空间，其函数原型为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void </a:t>
            </a:r>
            <a:r>
              <a:rPr lang="en-US" altLang="zh-CN" b="1" dirty="0"/>
              <a:t>*</a:t>
            </a:r>
            <a:r>
              <a:rPr lang="en-US" altLang="zh-CN" dirty="0" err="1"/>
              <a:t>calloc</a:t>
            </a:r>
            <a:r>
              <a:rPr lang="en-US" altLang="zh-CN" b="1" dirty="0"/>
              <a:t>(</a:t>
            </a:r>
            <a:r>
              <a:rPr lang="en-US" altLang="zh-CN" dirty="0"/>
              <a:t>unsigned n</a:t>
            </a:r>
            <a:r>
              <a:rPr lang="en-US" altLang="zh-CN" b="1" dirty="0"/>
              <a:t>, </a:t>
            </a:r>
            <a:r>
              <a:rPr lang="en-US" altLang="zh-CN" dirty="0"/>
              <a:t>unsigned size</a:t>
            </a:r>
            <a:r>
              <a:rPr lang="en-US" altLang="zh-CN" b="1" dirty="0"/>
              <a:t>);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zh-CN" altLang="zh-CN" dirty="0"/>
              <a:t>和</a:t>
            </a:r>
            <a:r>
              <a:rPr lang="en-US" altLang="zh-CN" dirty="0" err="1"/>
              <a:t>malloc</a:t>
            </a:r>
            <a:r>
              <a:rPr lang="zh-CN" altLang="zh-CN" dirty="0"/>
              <a:t>函数类似，该函数返回值为所分配区域的起始位置的指针；如果分配不成功，返回</a:t>
            </a:r>
            <a:r>
              <a:rPr lang="en-US" altLang="zh-CN" dirty="0"/>
              <a:t>NULL</a:t>
            </a:r>
            <a:r>
              <a:rPr lang="zh-CN" altLang="zh-CN" dirty="0"/>
              <a:t>。</a:t>
            </a:r>
            <a:r>
              <a:rPr lang="en-US" altLang="zh-CN" dirty="0" err="1"/>
              <a:t>calloc</a:t>
            </a:r>
            <a:r>
              <a:rPr lang="zh-CN" altLang="zh-CN" dirty="0"/>
              <a:t>函数特别适合于为一维数组开辟动态存储空间，</a:t>
            </a:r>
            <a:r>
              <a:rPr lang="en-US" altLang="zh-CN" dirty="0"/>
              <a:t>n</a:t>
            </a:r>
            <a:r>
              <a:rPr lang="zh-CN" altLang="zh-CN" dirty="0"/>
              <a:t>为数组元素个数，每个元素长度为</a:t>
            </a:r>
            <a:r>
              <a:rPr lang="en-US" altLang="zh-CN" dirty="0"/>
              <a:t>size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26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free</a:t>
            </a:r>
            <a:r>
              <a:rPr lang="zh-CN" altLang="zh-CN" dirty="0"/>
              <a:t>函数的作用是释放指针变量</a:t>
            </a:r>
            <a:r>
              <a:rPr lang="en-US" altLang="zh-CN" dirty="0"/>
              <a:t>p</a:t>
            </a:r>
            <a:r>
              <a:rPr lang="zh-CN" altLang="zh-CN" dirty="0"/>
              <a:t>所指向的动态空间，使这部分空间能重新被其他变量使用。</a:t>
            </a:r>
            <a:r>
              <a:rPr lang="en-US" altLang="zh-CN" dirty="0"/>
              <a:t>p</a:t>
            </a:r>
            <a:r>
              <a:rPr lang="zh-CN" altLang="zh-CN" dirty="0"/>
              <a:t>应是最近一次调用</a:t>
            </a:r>
            <a:r>
              <a:rPr lang="en-US" altLang="zh-CN" dirty="0" err="1"/>
              <a:t>calloc</a:t>
            </a:r>
            <a:r>
              <a:rPr lang="zh-CN" altLang="zh-CN" dirty="0"/>
              <a:t>或</a:t>
            </a:r>
            <a:r>
              <a:rPr lang="en-US" altLang="zh-CN" dirty="0" err="1"/>
              <a:t>malloc</a:t>
            </a:r>
            <a:r>
              <a:rPr lang="zh-CN" altLang="zh-CN" dirty="0"/>
              <a:t>函数时得到的函数返回</a:t>
            </a:r>
            <a:r>
              <a:rPr lang="zh-CN" altLang="zh-CN" dirty="0" smtClean="0"/>
              <a:t>值</a:t>
            </a:r>
            <a:endParaRPr lang="en-US" altLang="zh-CN" dirty="0" smtClean="0"/>
          </a:p>
          <a:p>
            <a:r>
              <a:rPr lang="zh-CN" altLang="zh-CN" dirty="0" smtClean="0"/>
              <a:t>对于</a:t>
            </a:r>
            <a:r>
              <a:rPr lang="zh-CN" altLang="zh-CN" dirty="0"/>
              <a:t>动态分配的内存，一定要使用</a:t>
            </a:r>
            <a:r>
              <a:rPr lang="en-US" altLang="zh-CN" dirty="0"/>
              <a:t>free</a:t>
            </a:r>
            <a:r>
              <a:rPr lang="zh-CN" altLang="zh-CN" dirty="0"/>
              <a:t>函数进行释放，否则不符合程序编写</a:t>
            </a:r>
            <a:r>
              <a:rPr lang="en-US" altLang="zh-CN" dirty="0"/>
              <a:t>“</a:t>
            </a:r>
            <a:r>
              <a:rPr lang="zh-CN" altLang="zh-CN" dirty="0"/>
              <a:t>有始有终</a:t>
            </a:r>
            <a:r>
              <a:rPr lang="en-US" altLang="zh-CN" dirty="0"/>
              <a:t>”</a:t>
            </a:r>
            <a:r>
              <a:rPr lang="zh-CN" altLang="zh-CN" dirty="0"/>
              <a:t>的原则，会为程序留下隐患，导致内存泄漏等</a:t>
            </a:r>
            <a:r>
              <a:rPr lang="en-US" altLang="zh-CN" dirty="0"/>
              <a:t>bug</a:t>
            </a:r>
            <a:r>
              <a:rPr lang="zh-CN" altLang="zh-CN" dirty="0"/>
              <a:t>的出现。其函数原型为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void free</a:t>
            </a:r>
            <a:r>
              <a:rPr lang="en-US" altLang="zh-CN" b="1" dirty="0"/>
              <a:t>(</a:t>
            </a:r>
            <a:r>
              <a:rPr lang="en-US" altLang="zh-CN" dirty="0"/>
              <a:t>void </a:t>
            </a:r>
            <a:r>
              <a:rPr lang="en-US" altLang="zh-CN" b="1" dirty="0"/>
              <a:t>*</a:t>
            </a:r>
            <a:r>
              <a:rPr lang="en-US" altLang="zh-CN" dirty="0"/>
              <a:t>p</a:t>
            </a:r>
            <a:r>
              <a:rPr lang="en-US" altLang="zh-CN" b="1" dirty="0"/>
              <a:t>);</a:t>
            </a:r>
            <a:r>
              <a:rPr lang="en-US" altLang="zh-CN" dirty="0"/>
              <a:t>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34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realloc</a:t>
            </a:r>
            <a:r>
              <a:rPr lang="zh-CN" altLang="zh-CN" dirty="0"/>
              <a:t>函数的作用是，对已经通过</a:t>
            </a:r>
            <a:r>
              <a:rPr lang="en-US" altLang="zh-CN" dirty="0" err="1"/>
              <a:t>malloc</a:t>
            </a:r>
            <a:r>
              <a:rPr lang="zh-CN" altLang="zh-CN" dirty="0"/>
              <a:t>或</a:t>
            </a:r>
            <a:r>
              <a:rPr lang="en-US" altLang="zh-CN" dirty="0" err="1"/>
              <a:t>calloc</a:t>
            </a:r>
            <a:r>
              <a:rPr lang="zh-CN" altLang="zh-CN" dirty="0"/>
              <a:t>函数获得的动态空间，改变其空间大小，如果重新分配不成功，返回</a:t>
            </a:r>
            <a:r>
              <a:rPr lang="en-US" altLang="zh-CN" dirty="0"/>
              <a:t>NULL</a:t>
            </a:r>
            <a:r>
              <a:rPr lang="zh-CN" altLang="zh-CN" dirty="0"/>
              <a:t>。其函数原型为：</a:t>
            </a:r>
          </a:p>
          <a:p>
            <a:r>
              <a:rPr lang="en-US" altLang="zh-CN" dirty="0"/>
              <a:t>void </a:t>
            </a:r>
            <a:r>
              <a:rPr lang="en-US" altLang="zh-CN" b="1" dirty="0"/>
              <a:t>*</a:t>
            </a:r>
            <a:r>
              <a:rPr lang="en-US" altLang="zh-CN" dirty="0" err="1"/>
              <a:t>realloc</a:t>
            </a:r>
            <a:r>
              <a:rPr lang="en-US" altLang="zh-CN" b="1" dirty="0"/>
              <a:t>(</a:t>
            </a:r>
            <a:r>
              <a:rPr lang="en-US" altLang="zh-CN" dirty="0"/>
              <a:t>void </a:t>
            </a:r>
            <a:r>
              <a:rPr lang="en-US" altLang="zh-CN" b="1" dirty="0"/>
              <a:t>*</a:t>
            </a:r>
            <a:r>
              <a:rPr lang="en-US" altLang="zh-CN" dirty="0"/>
              <a:t>p</a:t>
            </a:r>
            <a:r>
              <a:rPr lang="en-US" altLang="zh-CN" b="1" dirty="0"/>
              <a:t>,</a:t>
            </a:r>
            <a:r>
              <a:rPr lang="en-US" altLang="zh-CN" dirty="0"/>
              <a:t> unsigned 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b="1" dirty="0"/>
              <a:t>);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550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70</TotalTime>
  <Words>2014</Words>
  <Application>Microsoft Office PowerPoint</Application>
  <PresentationFormat>全屏显示(16:9)</PresentationFormat>
  <Paragraphs>83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凤舞九天</vt:lpstr>
      <vt:lpstr>第11章 指针的高级应用</vt:lpstr>
      <vt:lpstr>大纲</vt:lpstr>
      <vt:lpstr>PowerPoint 演示文稿</vt:lpstr>
      <vt:lpstr>动态分配内存空间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指向指针的指针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链表</vt:lpstr>
      <vt:lpstr>PowerPoint 演示文稿</vt:lpstr>
      <vt:lpstr>PowerPoint 演示文稿</vt:lpstr>
      <vt:lpstr>PowerPoint 演示文稿</vt:lpstr>
      <vt:lpstr>PowerPoint 演示文稿</vt:lpstr>
      <vt:lpstr>程序分析</vt:lpstr>
      <vt:lpstr> 终极版坦克大战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上机练习题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第11章 指针的高级应用</dc:title>
  <dc:creator>HL H</dc:creator>
  <cp:lastModifiedBy>ForWork</cp:lastModifiedBy>
  <cp:revision>7</cp:revision>
  <dcterms:created xsi:type="dcterms:W3CDTF">2018-01-30T02:34:46Z</dcterms:created>
  <dcterms:modified xsi:type="dcterms:W3CDTF">2018-06-07T01:43:28Z</dcterms:modified>
</cp:coreProperties>
</file>