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57"/>
  </p:notesMasterIdLst>
  <p:sldIdLst>
    <p:sldId id="305" r:id="rId2"/>
    <p:sldId id="306"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307" r:id="rId17"/>
    <p:sldId id="269" r:id="rId18"/>
    <p:sldId id="270" r:id="rId19"/>
    <p:sldId id="308"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90" r:id="rId39"/>
    <p:sldId id="309" r:id="rId40"/>
    <p:sldId id="310" r:id="rId41"/>
    <p:sldId id="311" r:id="rId42"/>
    <p:sldId id="291" r:id="rId43"/>
    <p:sldId id="292" r:id="rId44"/>
    <p:sldId id="293" r:id="rId45"/>
    <p:sldId id="295" r:id="rId46"/>
    <p:sldId id="296" r:id="rId47"/>
    <p:sldId id="297" r:id="rId48"/>
    <p:sldId id="298" r:id="rId49"/>
    <p:sldId id="299" r:id="rId50"/>
    <p:sldId id="300" r:id="rId51"/>
    <p:sldId id="301" r:id="rId52"/>
    <p:sldId id="302" r:id="rId53"/>
    <p:sldId id="303" r:id="rId54"/>
    <p:sldId id="304" r:id="rId55"/>
    <p:sldId id="312" r:id="rId5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79" autoAdjust="0"/>
  </p:normalViewPr>
  <p:slideViewPr>
    <p:cSldViewPr>
      <p:cViewPr varScale="1">
        <p:scale>
          <a:sx n="81" d="100"/>
          <a:sy n="81" d="100"/>
        </p:scale>
        <p:origin x="-1498"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D10175-F9C0-4950-A2BB-7227C52B9F22}"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435ED-0176-4AFD-9933-57E10708C8A1}" type="slidenum">
              <a:rPr lang="zh-CN" altLang="en-US" smtClean="0"/>
              <a:t>‹#›</a:t>
            </a:fld>
            <a:endParaRPr lang="zh-CN" altLang="en-US"/>
          </a:p>
        </p:txBody>
      </p:sp>
    </p:spTree>
    <p:extLst>
      <p:ext uri="{BB962C8B-B14F-4D97-AF65-F5344CB8AC3E}">
        <p14:creationId xmlns:p14="http://schemas.microsoft.com/office/powerpoint/2010/main" val="408455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microsoft.com/visualstudio/zh-c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products.office.com/zh-cn/visio"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计算机程序（</a:t>
            </a:r>
            <a:r>
              <a:rPr lang="en-US" altLang="zh-CN" dirty="0" smtClean="0"/>
              <a:t>Computer program</a:t>
            </a:r>
            <a:r>
              <a:rPr lang="zh-CN" altLang="zh-CN" dirty="0" smtClean="0"/>
              <a:t>），也称为软件（</a:t>
            </a:r>
            <a:r>
              <a:rPr lang="en-US" altLang="zh-CN" dirty="0" smtClean="0"/>
              <a:t>Software</a:t>
            </a:r>
            <a:r>
              <a:rPr lang="zh-CN" altLang="zh-CN" dirty="0" smtClean="0"/>
              <a:t>），是指一组能被计算机或其他具有信息处理能力的装置识别和执行的指令，通常用某种程序设计语言编写（比如本书介绍的</a:t>
            </a:r>
            <a:r>
              <a:rPr lang="en-US" altLang="zh-CN" dirty="0" smtClean="0"/>
              <a:t>C</a:t>
            </a:r>
            <a:r>
              <a:rPr lang="zh-CN" altLang="zh-CN" dirty="0" smtClean="0"/>
              <a:t>语言），运行于某种目标体系结构上。实际上，计算机的所有操作都是由计算机程序来控制的，离开程序，计算机几乎无法做任何事情。</a:t>
            </a:r>
          </a:p>
          <a:p>
            <a:r>
              <a:rPr lang="zh-CN" altLang="zh-CN" dirty="0" smtClean="0"/>
              <a:t>可以将计算机程序的执行过程进行一个形象的比喻，计算机好比一个能够严格执行命令的士兵，计算机程序就是对这个士兵发布的合法指令集合。士兵接到指令以后，会严格按照指令的顺序执行。当然，指令还可以附带执行条件</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5</a:t>
            </a:fld>
            <a:endParaRPr lang="zh-CN" altLang="en-US"/>
          </a:p>
        </p:txBody>
      </p:sp>
    </p:spTree>
    <p:extLst>
      <p:ext uri="{BB962C8B-B14F-4D97-AF65-F5344CB8AC3E}">
        <p14:creationId xmlns:p14="http://schemas.microsoft.com/office/powerpoint/2010/main" val="2657911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1989</a:t>
            </a:r>
            <a:r>
              <a:rPr lang="zh-CN" altLang="zh-CN" sz="1200" kern="1200" dirty="0" smtClean="0">
                <a:solidFill>
                  <a:schemeClr val="tx1"/>
                </a:solidFill>
                <a:effectLst/>
                <a:latin typeface="+mn-lt"/>
                <a:ea typeface="+mn-ea"/>
                <a:cs typeface="+mn-cs"/>
              </a:rPr>
              <a:t>年，为了消除各种不同版本的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语言在用法上的差异，由美国国家标准局（</a:t>
            </a:r>
            <a:r>
              <a:rPr lang="en-US" altLang="zh-CN" sz="1200" kern="1200" dirty="0" smtClean="0">
                <a:solidFill>
                  <a:schemeClr val="tx1"/>
                </a:solidFill>
                <a:effectLst/>
                <a:latin typeface="+mn-lt"/>
                <a:ea typeface="+mn-ea"/>
                <a:cs typeface="+mn-cs"/>
              </a:rPr>
              <a:t>American National Standard Institution</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语言订定了一套完整的国际标准语法，称为</a:t>
            </a:r>
            <a:r>
              <a:rPr lang="en-US" altLang="zh-CN" sz="1200" kern="1200" dirty="0" smtClean="0">
                <a:solidFill>
                  <a:schemeClr val="tx1"/>
                </a:solidFill>
                <a:effectLst/>
                <a:latin typeface="+mn-lt"/>
                <a:ea typeface="+mn-ea"/>
                <a:cs typeface="+mn-cs"/>
              </a:rPr>
              <a:t>ANSI 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ANSI X3.159-1989</a:t>
            </a:r>
            <a:r>
              <a:rPr lang="zh-CN" altLang="zh-CN" sz="1200" kern="1200" dirty="0" smtClean="0">
                <a:solidFill>
                  <a:schemeClr val="tx1"/>
                </a:solidFill>
                <a:effectLst/>
                <a:latin typeface="+mn-lt"/>
                <a:ea typeface="+mn-ea"/>
                <a:cs typeface="+mn-cs"/>
              </a:rPr>
              <a:t>），有时称为“</a:t>
            </a:r>
            <a:r>
              <a:rPr lang="en-US" altLang="zh-CN" sz="1200" kern="1200" dirty="0" smtClean="0">
                <a:solidFill>
                  <a:schemeClr val="tx1"/>
                </a:solidFill>
                <a:effectLst/>
                <a:latin typeface="+mn-lt"/>
                <a:ea typeface="+mn-ea"/>
                <a:cs typeface="+mn-cs"/>
              </a:rPr>
              <a:t>C89</a:t>
            </a:r>
            <a:r>
              <a:rPr lang="zh-CN" altLang="zh-CN" sz="1200" kern="1200" dirty="0" smtClean="0">
                <a:solidFill>
                  <a:schemeClr val="tx1"/>
                </a:solidFill>
                <a:effectLst/>
                <a:latin typeface="+mn-lt"/>
                <a:ea typeface="+mn-ea"/>
                <a:cs typeface="+mn-cs"/>
              </a:rPr>
              <a:t>”，作为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语言的标准。</a:t>
            </a:r>
          </a:p>
          <a:p>
            <a:r>
              <a:rPr lang="en-US" altLang="zh-CN" sz="1200" kern="1200" dirty="0" smtClean="0">
                <a:solidFill>
                  <a:schemeClr val="tx1"/>
                </a:solidFill>
                <a:effectLst/>
                <a:latin typeface="+mn-lt"/>
                <a:ea typeface="+mn-ea"/>
                <a:cs typeface="+mn-cs"/>
              </a:rPr>
              <a:t>1978</a:t>
            </a:r>
            <a:r>
              <a:rPr lang="zh-CN" altLang="zh-CN" sz="1200" kern="1200" dirty="0" smtClean="0">
                <a:solidFill>
                  <a:schemeClr val="tx1"/>
                </a:solidFill>
                <a:effectLst/>
                <a:latin typeface="+mn-lt"/>
                <a:ea typeface="+mn-ea"/>
                <a:cs typeface="+mn-cs"/>
              </a:rPr>
              <a:t>年，丹尼斯·里奇和布莱恩·柯林汉（</a:t>
            </a:r>
            <a:r>
              <a:rPr lang="en-US" altLang="zh-CN" sz="1200" kern="1200" dirty="0" smtClean="0">
                <a:solidFill>
                  <a:schemeClr val="tx1"/>
                </a:solidFill>
                <a:effectLst/>
                <a:latin typeface="+mn-lt"/>
                <a:ea typeface="+mn-ea"/>
                <a:cs typeface="+mn-cs"/>
              </a:rPr>
              <a:t>Brian Kernighan</a:t>
            </a:r>
            <a:r>
              <a:rPr lang="zh-CN" altLang="zh-CN" sz="1200" kern="1200" dirty="0" smtClean="0">
                <a:solidFill>
                  <a:schemeClr val="tx1"/>
                </a:solidFill>
                <a:effectLst/>
                <a:latin typeface="+mn-lt"/>
                <a:ea typeface="+mn-ea"/>
                <a:cs typeface="+mn-cs"/>
              </a:rPr>
              <a:t>）合作出版了《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程序设计语言》的第一版，书中介绍的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语言标准也被</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语言程序员称作“</a:t>
            </a:r>
            <a:r>
              <a:rPr lang="en-US" altLang="zh-CN" sz="1200" kern="1200" dirty="0" smtClean="0">
                <a:solidFill>
                  <a:schemeClr val="tx1"/>
                </a:solidFill>
                <a:effectLst/>
                <a:latin typeface="+mn-lt"/>
                <a:ea typeface="+mn-ea"/>
                <a:cs typeface="+mn-cs"/>
              </a:rPr>
              <a:t>K&amp;R C</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1988</a:t>
            </a:r>
            <a:r>
              <a:rPr lang="zh-CN" altLang="zh-CN" sz="1200" kern="1200" dirty="0" smtClean="0">
                <a:solidFill>
                  <a:schemeClr val="tx1"/>
                </a:solidFill>
                <a:effectLst/>
                <a:latin typeface="+mn-lt"/>
                <a:ea typeface="+mn-ea"/>
                <a:cs typeface="+mn-cs"/>
              </a:rPr>
              <a:t>年发行的该书第二版中包含了一些</a:t>
            </a:r>
            <a:r>
              <a:rPr lang="en-US" altLang="zh-CN" sz="1200" kern="1200" dirty="0" smtClean="0">
                <a:solidFill>
                  <a:schemeClr val="tx1"/>
                </a:solidFill>
                <a:effectLst/>
                <a:latin typeface="+mn-lt"/>
                <a:ea typeface="+mn-ea"/>
                <a:cs typeface="+mn-cs"/>
              </a:rPr>
              <a:t>ANSI C</a:t>
            </a:r>
            <a:r>
              <a:rPr lang="zh-CN" altLang="zh-CN" sz="1200" kern="1200" dirty="0" smtClean="0">
                <a:solidFill>
                  <a:schemeClr val="tx1"/>
                </a:solidFill>
                <a:effectLst/>
                <a:latin typeface="+mn-lt"/>
                <a:ea typeface="+mn-ea"/>
                <a:cs typeface="+mn-cs"/>
              </a:rPr>
              <a:t>的标准。</a:t>
            </a: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ANSI C</a:t>
            </a:r>
            <a:r>
              <a:rPr lang="zh-CN" altLang="zh-CN" sz="1200" kern="1200" dirty="0" smtClean="0">
                <a:solidFill>
                  <a:schemeClr val="tx1"/>
                </a:solidFill>
                <a:effectLst/>
                <a:latin typeface="+mn-lt"/>
                <a:ea typeface="+mn-ea"/>
                <a:cs typeface="+mn-cs"/>
              </a:rPr>
              <a:t>标准确立后的第二年，该标准（有一些小改动）被美国国家标准协会采纳为</a:t>
            </a:r>
            <a:r>
              <a:rPr lang="en-US" altLang="zh-CN" sz="1200" kern="1200" dirty="0" smtClean="0">
                <a:solidFill>
                  <a:schemeClr val="tx1"/>
                </a:solidFill>
                <a:effectLst/>
                <a:latin typeface="+mn-lt"/>
                <a:ea typeface="+mn-ea"/>
                <a:cs typeface="+mn-cs"/>
              </a:rPr>
              <a:t>ISO/IEC 9899:1990</a:t>
            </a:r>
            <a:r>
              <a:rPr lang="zh-CN" altLang="zh-CN" sz="1200" kern="1200" dirty="0" smtClean="0">
                <a:solidFill>
                  <a:schemeClr val="tx1"/>
                </a:solidFill>
                <a:effectLst/>
                <a:latin typeface="+mn-lt"/>
                <a:ea typeface="+mn-ea"/>
                <a:cs typeface="+mn-cs"/>
              </a:rPr>
              <a:t>，这个版本有时候也称为</a:t>
            </a:r>
            <a:r>
              <a:rPr lang="en-US" altLang="zh-CN" sz="1200" kern="1200" dirty="0" smtClean="0">
                <a:solidFill>
                  <a:schemeClr val="tx1"/>
                </a:solidFill>
                <a:effectLst/>
                <a:latin typeface="+mn-lt"/>
                <a:ea typeface="+mn-ea"/>
                <a:cs typeface="+mn-cs"/>
              </a:rPr>
              <a:t>C90</a:t>
            </a:r>
            <a:r>
              <a:rPr lang="zh-CN" altLang="zh-CN" sz="1200" kern="1200" dirty="0" smtClean="0">
                <a:solidFill>
                  <a:schemeClr val="tx1"/>
                </a:solidFill>
                <a:effectLst/>
                <a:latin typeface="+mn-lt"/>
                <a:ea typeface="+mn-ea"/>
                <a:cs typeface="+mn-cs"/>
              </a:rPr>
              <a:t>。因此，</a:t>
            </a:r>
            <a:r>
              <a:rPr lang="en-US" altLang="zh-CN" sz="1200" kern="1200" dirty="0" smtClean="0">
                <a:solidFill>
                  <a:schemeClr val="tx1"/>
                </a:solidFill>
                <a:effectLst/>
                <a:latin typeface="+mn-lt"/>
                <a:ea typeface="+mn-ea"/>
                <a:cs typeface="+mn-cs"/>
              </a:rPr>
              <a:t>C89</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C90</a:t>
            </a:r>
            <a:r>
              <a:rPr lang="zh-CN" altLang="zh-CN" sz="1200" kern="1200" dirty="0" smtClean="0">
                <a:solidFill>
                  <a:schemeClr val="tx1"/>
                </a:solidFill>
                <a:effectLst/>
                <a:latin typeface="+mn-lt"/>
                <a:ea typeface="+mn-ea"/>
                <a:cs typeface="+mn-cs"/>
              </a:rPr>
              <a:t>通常指同一个</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语言标准。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语言的规范在之后一段时间内没有大的变动，在</a:t>
            </a:r>
            <a:r>
              <a:rPr lang="en-US" altLang="zh-CN" sz="1200" kern="1200" dirty="0" smtClean="0">
                <a:solidFill>
                  <a:schemeClr val="tx1"/>
                </a:solidFill>
                <a:effectLst/>
                <a:latin typeface="+mn-lt"/>
                <a:ea typeface="+mn-ea"/>
                <a:cs typeface="+mn-cs"/>
              </a:rPr>
              <a:t>2000</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ANSI</a:t>
            </a:r>
            <a:r>
              <a:rPr lang="zh-CN" altLang="zh-CN" sz="1200" kern="1200" dirty="0" smtClean="0">
                <a:solidFill>
                  <a:schemeClr val="tx1"/>
                </a:solidFill>
                <a:effectLst/>
                <a:latin typeface="+mn-lt"/>
                <a:ea typeface="+mn-ea"/>
                <a:cs typeface="+mn-cs"/>
              </a:rPr>
              <a:t>采纳了</a:t>
            </a:r>
            <a:r>
              <a:rPr lang="en-US" altLang="zh-CN" sz="1200" kern="1200" dirty="0" smtClean="0">
                <a:solidFill>
                  <a:schemeClr val="tx1"/>
                </a:solidFill>
                <a:effectLst/>
                <a:latin typeface="+mn-lt"/>
                <a:ea typeface="+mn-ea"/>
                <a:cs typeface="+mn-cs"/>
              </a:rPr>
              <a:t>ISO/IEC 9899:1999</a:t>
            </a:r>
            <a:r>
              <a:rPr lang="zh-CN" altLang="zh-CN" sz="1200" kern="1200" dirty="0" smtClean="0">
                <a:solidFill>
                  <a:schemeClr val="tx1"/>
                </a:solidFill>
                <a:effectLst/>
                <a:latin typeface="+mn-lt"/>
                <a:ea typeface="+mn-ea"/>
                <a:cs typeface="+mn-cs"/>
              </a:rPr>
              <a:t>标准，这个标准称为“</a:t>
            </a:r>
            <a:r>
              <a:rPr lang="en-US" altLang="zh-CN" sz="1200" kern="1200" dirty="0" smtClean="0">
                <a:solidFill>
                  <a:schemeClr val="tx1"/>
                </a:solidFill>
                <a:effectLst/>
                <a:latin typeface="+mn-lt"/>
                <a:ea typeface="+mn-ea"/>
                <a:cs typeface="+mn-cs"/>
              </a:rPr>
              <a:t>C99</a:t>
            </a:r>
            <a:r>
              <a:rPr lang="zh-CN" altLang="zh-CN" sz="1200" kern="1200" dirty="0" smtClean="0">
                <a:solidFill>
                  <a:schemeClr val="tx1"/>
                </a:solidFill>
                <a:effectLst/>
                <a:latin typeface="+mn-lt"/>
                <a:ea typeface="+mn-ea"/>
                <a:cs typeface="+mn-cs"/>
              </a:rPr>
              <a:t>”，它包括的部分新特性有：</a:t>
            </a:r>
          </a:p>
          <a:p>
            <a:pPr lvl="0"/>
            <a:r>
              <a:rPr lang="zh-CN" altLang="zh-CN" sz="1200" kern="1200" dirty="0" smtClean="0">
                <a:solidFill>
                  <a:schemeClr val="tx1"/>
                </a:solidFill>
                <a:effectLst/>
                <a:latin typeface="+mn-lt"/>
                <a:ea typeface="+mn-ea"/>
                <a:cs typeface="+mn-cs"/>
              </a:rPr>
              <a:t>增加了对编译器的限制，比如源程序每行要求支持至少</a:t>
            </a:r>
            <a:r>
              <a:rPr lang="en-US" altLang="zh-CN" sz="1200" kern="1200" dirty="0" smtClean="0">
                <a:solidFill>
                  <a:schemeClr val="tx1"/>
                </a:solidFill>
                <a:effectLst/>
                <a:latin typeface="+mn-lt"/>
                <a:ea typeface="+mn-ea"/>
                <a:cs typeface="+mn-cs"/>
              </a:rPr>
              <a:t>4095 </a:t>
            </a:r>
            <a:r>
              <a:rPr lang="zh-CN" altLang="zh-CN" sz="1200" kern="1200" dirty="0" smtClean="0">
                <a:solidFill>
                  <a:schemeClr val="tx1"/>
                </a:solidFill>
                <a:effectLst/>
                <a:latin typeface="+mn-lt"/>
                <a:ea typeface="+mn-ea"/>
                <a:cs typeface="+mn-cs"/>
              </a:rPr>
              <a:t>字节，变量名、函数名要求支持至少</a:t>
            </a:r>
            <a:r>
              <a:rPr lang="en-US" altLang="zh-CN" sz="1200" kern="1200" dirty="0" smtClean="0">
                <a:solidFill>
                  <a:schemeClr val="tx1"/>
                </a:solidFill>
                <a:effectLst/>
                <a:latin typeface="+mn-lt"/>
                <a:ea typeface="+mn-ea"/>
                <a:cs typeface="+mn-cs"/>
              </a:rPr>
              <a:t>63</a:t>
            </a:r>
            <a:r>
              <a:rPr lang="zh-CN" altLang="zh-CN" sz="1200" kern="1200" dirty="0" smtClean="0">
                <a:solidFill>
                  <a:schemeClr val="tx1"/>
                </a:solidFill>
                <a:effectLst/>
                <a:latin typeface="+mn-lt"/>
                <a:ea typeface="+mn-ea"/>
                <a:cs typeface="+mn-cs"/>
              </a:rPr>
              <a:t>字节（</a:t>
            </a:r>
            <a:r>
              <a:rPr lang="en-US" altLang="zh-CN" sz="1200" kern="1200" dirty="0" smtClean="0">
                <a:solidFill>
                  <a:schemeClr val="tx1"/>
                </a:solidFill>
                <a:effectLst/>
                <a:latin typeface="+mn-lt"/>
                <a:ea typeface="+mn-ea"/>
                <a:cs typeface="+mn-cs"/>
              </a:rPr>
              <a:t>extern</a:t>
            </a:r>
            <a:r>
              <a:rPr lang="zh-CN" altLang="zh-CN" sz="1200" kern="1200" dirty="0" smtClean="0">
                <a:solidFill>
                  <a:schemeClr val="tx1"/>
                </a:solidFill>
                <a:effectLst/>
                <a:latin typeface="+mn-lt"/>
                <a:ea typeface="+mn-ea"/>
                <a:cs typeface="+mn-cs"/>
              </a:rPr>
              <a:t>要求支持至少</a:t>
            </a:r>
            <a:r>
              <a:rPr lang="en-US" altLang="zh-CN" sz="1200" kern="12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字节）。</a:t>
            </a:r>
          </a:p>
          <a:p>
            <a:pPr lvl="0"/>
            <a:r>
              <a:rPr lang="zh-CN" altLang="zh-CN" sz="1200" kern="1200" dirty="0" smtClean="0">
                <a:solidFill>
                  <a:schemeClr val="tx1"/>
                </a:solidFill>
                <a:effectLst/>
                <a:latin typeface="+mn-lt"/>
                <a:ea typeface="+mn-ea"/>
                <a:cs typeface="+mn-cs"/>
              </a:rPr>
              <a:t>支持“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”开头的单行注释。</a:t>
            </a:r>
          </a:p>
          <a:p>
            <a:pPr lvl="0"/>
            <a:r>
              <a:rPr lang="zh-CN" altLang="zh-CN" sz="1200" kern="1200" dirty="0" smtClean="0">
                <a:solidFill>
                  <a:schemeClr val="tx1"/>
                </a:solidFill>
                <a:effectLst/>
                <a:latin typeface="+mn-lt"/>
                <a:ea typeface="+mn-ea"/>
                <a:cs typeface="+mn-cs"/>
              </a:rPr>
              <a:t>增加了新关键字 </a:t>
            </a:r>
            <a:r>
              <a:rPr lang="en-US" altLang="zh-CN" sz="1200" kern="1200" dirty="0" smtClean="0">
                <a:solidFill>
                  <a:schemeClr val="tx1"/>
                </a:solidFill>
                <a:effectLst/>
                <a:latin typeface="+mn-lt"/>
                <a:ea typeface="+mn-ea"/>
                <a:cs typeface="+mn-cs"/>
              </a:rPr>
              <a:t>restrict, inline, _Complex, _Imaginary, _Bool</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支持</a:t>
            </a:r>
            <a:r>
              <a:rPr lang="en-US" altLang="zh-CN" sz="1200" kern="1200" dirty="0" smtClean="0">
                <a:solidFill>
                  <a:schemeClr val="tx1"/>
                </a:solidFill>
                <a:effectLst/>
                <a:latin typeface="+mn-lt"/>
                <a:ea typeface="+mn-ea"/>
                <a:cs typeface="+mn-cs"/>
              </a:rPr>
              <a:t>long </a:t>
            </a:r>
            <a:r>
              <a:rPr lang="en-US" altLang="zh-CN" sz="1200" kern="1200" dirty="0" err="1" smtClean="0">
                <a:solidFill>
                  <a:schemeClr val="tx1"/>
                </a:solidFill>
                <a:effectLst/>
                <a:latin typeface="+mn-lt"/>
                <a:ea typeface="+mn-ea"/>
                <a:cs typeface="+mn-cs"/>
              </a:rPr>
              <a:t>long</a:t>
            </a:r>
            <a:r>
              <a:rPr lang="en-US" altLang="zh-CN" sz="1200" kern="1200" dirty="0" smtClean="0">
                <a:solidFill>
                  <a:schemeClr val="tx1"/>
                </a:solidFill>
                <a:effectLst/>
                <a:latin typeface="+mn-lt"/>
                <a:ea typeface="+mn-ea"/>
                <a:cs typeface="+mn-cs"/>
              </a:rPr>
              <a:t>, long double _Complex, float _Complex </a:t>
            </a:r>
            <a:r>
              <a:rPr lang="zh-CN" altLang="zh-CN" sz="1200" kern="1200" dirty="0" smtClean="0">
                <a:solidFill>
                  <a:schemeClr val="tx1"/>
                </a:solidFill>
                <a:effectLst/>
                <a:latin typeface="+mn-lt"/>
                <a:ea typeface="+mn-ea"/>
                <a:cs typeface="+mn-cs"/>
              </a:rPr>
              <a:t>等类型。</a:t>
            </a:r>
          </a:p>
          <a:p>
            <a:pPr lvl="0"/>
            <a:r>
              <a:rPr lang="zh-CN" altLang="zh-CN" sz="1200" kern="1200" dirty="0" smtClean="0">
                <a:solidFill>
                  <a:schemeClr val="tx1"/>
                </a:solidFill>
                <a:effectLst/>
                <a:latin typeface="+mn-lt"/>
                <a:ea typeface="+mn-ea"/>
                <a:cs typeface="+mn-cs"/>
              </a:rPr>
              <a:t>变量声明不必放在语句块的开头，</a:t>
            </a:r>
            <a:r>
              <a:rPr lang="en-US" altLang="zh-CN" sz="1200" kern="1200" dirty="0" smtClean="0">
                <a:solidFill>
                  <a:schemeClr val="tx1"/>
                </a:solidFill>
                <a:effectLst/>
                <a:latin typeface="+mn-lt"/>
                <a:ea typeface="+mn-ea"/>
                <a:cs typeface="+mn-cs"/>
              </a:rPr>
              <a:t>for </a:t>
            </a:r>
            <a:r>
              <a:rPr lang="zh-CN" altLang="zh-CN" sz="1200" kern="1200" dirty="0" smtClean="0">
                <a:solidFill>
                  <a:schemeClr val="tx1"/>
                </a:solidFill>
                <a:effectLst/>
                <a:latin typeface="+mn-lt"/>
                <a:ea typeface="+mn-ea"/>
                <a:cs typeface="+mn-cs"/>
              </a:rPr>
              <a:t>语句提倡写成 </a:t>
            </a:r>
            <a:r>
              <a:rPr lang="en-US" altLang="zh-CN" sz="1200" kern="1200" dirty="0" smtClean="0">
                <a:solidFill>
                  <a:schemeClr val="tx1"/>
                </a:solidFill>
                <a:effectLst/>
                <a:latin typeface="+mn-lt"/>
                <a:ea typeface="+mn-ea"/>
                <a:cs typeface="+mn-cs"/>
              </a:rPr>
              <a:t>for(</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=0;i&lt;100;++</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的形式，即</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只在</a:t>
            </a:r>
            <a:r>
              <a:rPr lang="en-US" altLang="zh-CN" sz="1200" kern="1200" dirty="0" smtClean="0">
                <a:solidFill>
                  <a:schemeClr val="tx1"/>
                </a:solidFill>
                <a:effectLst/>
                <a:latin typeface="+mn-lt"/>
                <a:ea typeface="+mn-ea"/>
                <a:cs typeface="+mn-cs"/>
              </a:rPr>
              <a:t> for </a:t>
            </a:r>
            <a:r>
              <a:rPr lang="zh-CN" altLang="zh-CN" sz="1200" kern="1200" dirty="0" smtClean="0">
                <a:solidFill>
                  <a:schemeClr val="tx1"/>
                </a:solidFill>
                <a:effectLst/>
                <a:latin typeface="+mn-lt"/>
                <a:ea typeface="+mn-ea"/>
                <a:cs typeface="+mn-cs"/>
              </a:rPr>
              <a:t>语句块内部有效。</a:t>
            </a:r>
          </a:p>
          <a:p>
            <a:pPr lvl="0"/>
            <a:r>
              <a:rPr lang="zh-CN" altLang="zh-CN" sz="1200" kern="1200" dirty="0" smtClean="0">
                <a:solidFill>
                  <a:schemeClr val="tx1"/>
                </a:solidFill>
                <a:effectLst/>
                <a:latin typeface="+mn-lt"/>
                <a:ea typeface="+mn-ea"/>
                <a:cs typeface="+mn-cs"/>
              </a:rPr>
              <a:t>取消了函数返回类型默认为</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的规定。</a:t>
            </a:r>
          </a:p>
          <a:p>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年末，</a:t>
            </a:r>
            <a:r>
              <a:rPr lang="en-US" altLang="zh-CN" sz="1200" kern="1200" dirty="0" smtClean="0">
                <a:solidFill>
                  <a:schemeClr val="tx1"/>
                </a:solidFill>
                <a:effectLst/>
                <a:latin typeface="+mn-lt"/>
                <a:ea typeface="+mn-ea"/>
                <a:cs typeface="+mn-cs"/>
              </a:rPr>
              <a:t>ISO</a:t>
            </a:r>
            <a:r>
              <a:rPr lang="zh-CN" altLang="zh-CN" sz="1200" kern="1200" dirty="0" smtClean="0">
                <a:solidFill>
                  <a:schemeClr val="tx1"/>
                </a:solidFill>
                <a:effectLst/>
                <a:latin typeface="+mn-lt"/>
                <a:ea typeface="+mn-ea"/>
                <a:cs typeface="+mn-cs"/>
              </a:rPr>
              <a:t>正式发布了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程序语言的现行标准</a:t>
            </a:r>
            <a:r>
              <a:rPr lang="en-US" altLang="zh-CN" sz="1200" kern="1200" dirty="0" smtClean="0">
                <a:solidFill>
                  <a:schemeClr val="tx1"/>
                </a:solidFill>
                <a:effectLst/>
                <a:latin typeface="+mn-lt"/>
                <a:ea typeface="+mn-ea"/>
                <a:cs typeface="+mn-cs"/>
              </a:rPr>
              <a:t>C11</a:t>
            </a:r>
            <a:r>
              <a:rPr lang="zh-CN" altLang="zh-CN" sz="1200" kern="1200" dirty="0" smtClean="0">
                <a:solidFill>
                  <a:schemeClr val="tx1"/>
                </a:solidFill>
                <a:effectLst/>
                <a:latin typeface="+mn-lt"/>
                <a:ea typeface="+mn-ea"/>
                <a:cs typeface="+mn-cs"/>
              </a:rPr>
              <a:t>，官方名称为</a:t>
            </a:r>
            <a:r>
              <a:rPr lang="en-US" altLang="zh-CN" sz="1200" kern="1200" dirty="0" smtClean="0">
                <a:solidFill>
                  <a:schemeClr val="tx1"/>
                </a:solidFill>
                <a:effectLst/>
                <a:latin typeface="+mn-lt"/>
                <a:ea typeface="+mn-ea"/>
                <a:cs typeface="+mn-cs"/>
              </a:rPr>
              <a:t>ISO/IEC 9899:2011</a:t>
            </a:r>
            <a:r>
              <a:rPr lang="zh-CN" altLang="zh-CN" sz="1200" kern="1200" dirty="0" smtClean="0">
                <a:solidFill>
                  <a:schemeClr val="tx1"/>
                </a:solidFill>
                <a:effectLst/>
                <a:latin typeface="+mn-lt"/>
                <a:ea typeface="+mn-ea"/>
                <a:cs typeface="+mn-cs"/>
              </a:rPr>
              <a:t>。新的标准提高了对</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的兼容性，并增加了一些新的特性。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15</a:t>
            </a:fld>
            <a:endParaRPr lang="zh-CN" altLang="en-US"/>
          </a:p>
        </p:txBody>
      </p:sp>
    </p:spTree>
    <p:extLst>
      <p:ext uri="{BB962C8B-B14F-4D97-AF65-F5344CB8AC3E}">
        <p14:creationId xmlns:p14="http://schemas.microsoft.com/office/powerpoint/2010/main" val="231085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正如前面所介绍的，计算机类似于一名士兵，程序员是发号施令的军官。然而，程序员所发布的命令很多时候是口头指令，对于一名严格执行命令的刻板士兵来说不好理解。这样，就需要一名传令官，将程序员发布的指令记录为标准的军队命令，既不改变军官的意图，也能够让士兵一目了然，准确执行。程序员发布的命令就是</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语言编写的代码，士兵接收到的命令就是机器码，而传令官的翻译过程就是编译。</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17</a:t>
            </a:fld>
            <a:endParaRPr lang="zh-CN" altLang="en-US"/>
          </a:p>
        </p:txBody>
      </p:sp>
    </p:spTree>
    <p:extLst>
      <p:ext uri="{BB962C8B-B14F-4D97-AF65-F5344CB8AC3E}">
        <p14:creationId xmlns:p14="http://schemas.microsoft.com/office/powerpoint/2010/main" val="168787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编译器（</a:t>
            </a:r>
            <a:r>
              <a:rPr lang="en-US" altLang="zh-CN" sz="1200" kern="1200" dirty="0" smtClean="0">
                <a:solidFill>
                  <a:schemeClr val="tx1"/>
                </a:solidFill>
                <a:effectLst/>
                <a:latin typeface="+mn-lt"/>
                <a:ea typeface="+mn-ea"/>
                <a:cs typeface="+mn-cs"/>
              </a:rPr>
              <a:t>Compiler</a:t>
            </a:r>
            <a:r>
              <a:rPr lang="zh-CN" altLang="zh-CN" sz="1200" kern="1200" dirty="0" smtClean="0">
                <a:solidFill>
                  <a:schemeClr val="tx1"/>
                </a:solidFill>
                <a:effectLst/>
                <a:latin typeface="+mn-lt"/>
                <a:ea typeface="+mn-ea"/>
                <a:cs typeface="+mn-cs"/>
              </a:rPr>
              <a:t>）其实是一种计算机程序，它的功能是将用某种编程语言写成的源代码（原始语言），转换成另一种编程语言（目标语言）。它的主要目的是进行语言翻译，将使用高级计算机语言编写的源代码程序，翻译为计算机能解读、运行的机器语言程序，也就是可执行文件。编译器的主要工作流程如下： 源代码</a:t>
            </a:r>
            <a:r>
              <a:rPr lang="en-US" altLang="zh-CN" sz="1200" kern="1200" dirty="0" smtClean="0">
                <a:solidFill>
                  <a:schemeClr val="tx1"/>
                </a:solidFill>
                <a:effectLst/>
                <a:latin typeface="+mn-lt"/>
                <a:ea typeface="+mn-ea"/>
                <a:cs typeface="+mn-cs"/>
              </a:rPr>
              <a:t> (source code) </a:t>
            </a:r>
            <a:r>
              <a:rPr lang="zh-CN" altLang="zh-CN" sz="1200" kern="1200" dirty="0" smtClean="0">
                <a:solidFill>
                  <a:schemeClr val="tx1"/>
                </a:solidFill>
                <a:effectLst/>
                <a:latin typeface="+mn-lt"/>
                <a:ea typeface="+mn-ea"/>
                <a:cs typeface="+mn-cs"/>
              </a:rPr>
              <a:t>→ 预处理器</a:t>
            </a:r>
            <a:r>
              <a:rPr lang="en-US" altLang="zh-CN" sz="1200" kern="1200" dirty="0" smtClean="0">
                <a:solidFill>
                  <a:schemeClr val="tx1"/>
                </a:solidFill>
                <a:effectLst/>
                <a:latin typeface="+mn-lt"/>
                <a:ea typeface="+mn-ea"/>
                <a:cs typeface="+mn-cs"/>
              </a:rPr>
              <a:t> (preprocessor) </a:t>
            </a:r>
            <a:r>
              <a:rPr lang="zh-CN" altLang="zh-CN" sz="1200" kern="1200" dirty="0" smtClean="0">
                <a:solidFill>
                  <a:schemeClr val="tx1"/>
                </a:solidFill>
                <a:effectLst/>
                <a:latin typeface="+mn-lt"/>
                <a:ea typeface="+mn-ea"/>
                <a:cs typeface="+mn-cs"/>
              </a:rPr>
              <a:t>→ 编译器</a:t>
            </a:r>
            <a:r>
              <a:rPr lang="en-US" altLang="zh-CN" sz="1200" kern="1200" dirty="0" smtClean="0">
                <a:solidFill>
                  <a:schemeClr val="tx1"/>
                </a:solidFill>
                <a:effectLst/>
                <a:latin typeface="+mn-lt"/>
                <a:ea typeface="+mn-ea"/>
                <a:cs typeface="+mn-cs"/>
              </a:rPr>
              <a:t> (compiler) </a:t>
            </a:r>
            <a:r>
              <a:rPr lang="zh-CN" altLang="zh-CN" sz="1200" kern="1200" dirty="0" smtClean="0">
                <a:solidFill>
                  <a:schemeClr val="tx1"/>
                </a:solidFill>
                <a:effectLst/>
                <a:latin typeface="+mn-lt"/>
                <a:ea typeface="+mn-ea"/>
                <a:cs typeface="+mn-cs"/>
              </a:rPr>
              <a:t>→ 汇编程序</a:t>
            </a:r>
            <a:r>
              <a:rPr lang="en-US" altLang="zh-CN" sz="1200" kern="1200" dirty="0" smtClean="0">
                <a:solidFill>
                  <a:schemeClr val="tx1"/>
                </a:solidFill>
                <a:effectLst/>
                <a:latin typeface="+mn-lt"/>
                <a:ea typeface="+mn-ea"/>
                <a:cs typeface="+mn-cs"/>
              </a:rPr>
              <a:t> (assembler) </a:t>
            </a:r>
            <a:r>
              <a:rPr lang="zh-CN" altLang="zh-CN" sz="1200" kern="1200" dirty="0" smtClean="0">
                <a:solidFill>
                  <a:schemeClr val="tx1"/>
                </a:solidFill>
                <a:effectLst/>
                <a:latin typeface="+mn-lt"/>
                <a:ea typeface="+mn-ea"/>
                <a:cs typeface="+mn-cs"/>
              </a:rPr>
              <a:t>→ 目标代码</a:t>
            </a:r>
            <a:r>
              <a:rPr lang="en-US" altLang="zh-CN" sz="1200" kern="1200" dirty="0" smtClean="0">
                <a:solidFill>
                  <a:schemeClr val="tx1"/>
                </a:solidFill>
                <a:effectLst/>
                <a:latin typeface="+mn-lt"/>
                <a:ea typeface="+mn-ea"/>
                <a:cs typeface="+mn-cs"/>
              </a:rPr>
              <a:t> (object code) </a:t>
            </a:r>
            <a:r>
              <a:rPr lang="zh-CN" altLang="zh-CN" sz="1200" kern="1200" dirty="0" smtClean="0">
                <a:solidFill>
                  <a:schemeClr val="tx1"/>
                </a:solidFill>
                <a:effectLst/>
                <a:latin typeface="+mn-lt"/>
                <a:ea typeface="+mn-ea"/>
                <a:cs typeface="+mn-cs"/>
              </a:rPr>
              <a:t>→ 链接器</a:t>
            </a:r>
            <a:r>
              <a:rPr lang="en-US" altLang="zh-CN" sz="1200" kern="1200" dirty="0" smtClean="0">
                <a:solidFill>
                  <a:schemeClr val="tx1"/>
                </a:solidFill>
                <a:effectLst/>
                <a:latin typeface="+mn-lt"/>
                <a:ea typeface="+mn-ea"/>
                <a:cs typeface="+mn-cs"/>
              </a:rPr>
              <a:t> (linker) </a:t>
            </a:r>
            <a:r>
              <a:rPr lang="zh-CN" altLang="zh-CN" sz="1200" kern="1200" dirty="0" smtClean="0">
                <a:solidFill>
                  <a:schemeClr val="tx1"/>
                </a:solidFill>
                <a:effectLst/>
                <a:latin typeface="+mn-lt"/>
                <a:ea typeface="+mn-ea"/>
                <a:cs typeface="+mn-cs"/>
              </a:rPr>
              <a:t>→ 可执行文件</a:t>
            </a:r>
            <a:r>
              <a:rPr lang="en-US" altLang="zh-CN" sz="1200" kern="1200" dirty="0" smtClean="0">
                <a:solidFill>
                  <a:schemeClr val="tx1"/>
                </a:solidFill>
                <a:effectLst/>
                <a:latin typeface="+mn-lt"/>
                <a:ea typeface="+mn-ea"/>
                <a:cs typeface="+mn-cs"/>
              </a:rPr>
              <a:t> (executables)</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18</a:t>
            </a:fld>
            <a:endParaRPr lang="zh-CN" altLang="en-US"/>
          </a:p>
        </p:txBody>
      </p:sp>
    </p:spTree>
    <p:extLst>
      <p:ext uri="{BB962C8B-B14F-4D97-AF65-F5344CB8AC3E}">
        <p14:creationId xmlns:p14="http://schemas.microsoft.com/office/powerpoint/2010/main" val="204584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Integrated Development Environment</a:t>
            </a:r>
            <a:r>
              <a:rPr lang="zh-CN" altLang="zh-CN" sz="1200" kern="1200" dirty="0" smtClean="0">
                <a:solidFill>
                  <a:schemeClr val="tx1"/>
                </a:solidFill>
                <a:effectLst/>
                <a:latin typeface="+mn-lt"/>
                <a:ea typeface="+mn-ea"/>
                <a:cs typeface="+mn-cs"/>
              </a:rPr>
              <a:t>，集成开发环境），是为了便于程序员进行项目开发、管理而开发的软件。对于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语言来说，</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主要包括四个部分：代码编辑器，编译连接器，调试器和工具库。目前，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语言编写的程序一般都可以通过支持</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来编译。在</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平台下，微软的</a:t>
            </a:r>
            <a:r>
              <a:rPr lang="en-US" altLang="zh-CN" sz="1200" kern="1200" dirty="0" smtClean="0">
                <a:solidFill>
                  <a:schemeClr val="tx1"/>
                </a:solidFill>
                <a:effectLst/>
                <a:latin typeface="+mn-lt"/>
                <a:ea typeface="+mn-ea"/>
                <a:cs typeface="+mn-cs"/>
              </a:rPr>
              <a:t>Visual Studio</a:t>
            </a:r>
            <a:r>
              <a:rPr lang="zh-CN" altLang="zh-CN" sz="1200" kern="1200" dirty="0" smtClean="0">
                <a:solidFill>
                  <a:schemeClr val="tx1"/>
                </a:solidFill>
                <a:effectLst/>
                <a:latin typeface="+mn-lt"/>
                <a:ea typeface="+mn-ea"/>
                <a:cs typeface="+mn-cs"/>
              </a:rPr>
              <a:t>系列中的</a:t>
            </a:r>
            <a:r>
              <a:rPr lang="en-US" altLang="zh-CN" sz="1200" kern="1200" dirty="0" smtClean="0">
                <a:solidFill>
                  <a:schemeClr val="tx1"/>
                </a:solidFill>
                <a:effectLst/>
                <a:latin typeface="+mn-lt"/>
                <a:ea typeface="+mn-ea"/>
                <a:cs typeface="+mn-cs"/>
              </a:rPr>
              <a:t>Visual C++</a:t>
            </a:r>
            <a:r>
              <a:rPr lang="zh-CN" altLang="zh-CN" sz="1200" kern="1200" dirty="0" smtClean="0">
                <a:solidFill>
                  <a:schemeClr val="tx1"/>
                </a:solidFill>
                <a:effectLst/>
                <a:latin typeface="+mn-lt"/>
                <a:ea typeface="+mn-ea"/>
                <a:cs typeface="+mn-cs"/>
              </a:rPr>
              <a:t>是常用的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，本书使用</a:t>
            </a:r>
            <a:r>
              <a:rPr lang="en-US" altLang="zh-CN" sz="1200" kern="1200" dirty="0" smtClean="0">
                <a:solidFill>
                  <a:schemeClr val="tx1"/>
                </a:solidFill>
                <a:effectLst/>
                <a:latin typeface="+mn-lt"/>
                <a:ea typeface="+mn-ea"/>
                <a:cs typeface="+mn-cs"/>
              </a:rPr>
              <a:t>Visual Studio 2010</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Visual C++</a:t>
            </a:r>
            <a:r>
              <a:rPr lang="zh-CN" altLang="zh-CN" sz="1200" kern="1200" dirty="0" smtClean="0">
                <a:solidFill>
                  <a:schemeClr val="tx1"/>
                </a:solidFill>
                <a:effectLst/>
                <a:latin typeface="+mn-lt"/>
                <a:ea typeface="+mn-ea"/>
                <a:cs typeface="+mn-cs"/>
              </a:rPr>
              <a:t>集成开发环境（后续将其分别简称为</a:t>
            </a:r>
            <a:r>
              <a:rPr lang="en-US" altLang="zh-CN" sz="1200" kern="1200" dirty="0" smtClean="0">
                <a:solidFill>
                  <a:schemeClr val="tx1"/>
                </a:solidFill>
                <a:effectLst/>
                <a:latin typeface="+mn-lt"/>
                <a:ea typeface="+mn-ea"/>
                <a:cs typeface="+mn-cs"/>
              </a:rPr>
              <a:t>VS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）来进行程序编辑及编译、链接和调试等操作。但程序开发的本质和所使用的工具并无直接关系，读者也可以采用其他</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来编写。</a:t>
            </a:r>
          </a:p>
          <a:p>
            <a:r>
              <a:rPr lang="zh-CN" altLang="zh-CN" sz="1200" kern="1200" dirty="0" smtClean="0">
                <a:solidFill>
                  <a:schemeClr val="tx1"/>
                </a:solidFill>
                <a:effectLst/>
                <a:latin typeface="+mn-lt"/>
                <a:ea typeface="+mn-ea"/>
                <a:cs typeface="+mn-cs"/>
              </a:rPr>
              <a:t>网址：</a:t>
            </a:r>
            <a:r>
              <a:rPr lang="en-US" altLang="zh-CN" sz="1200" u="sng" kern="1200" dirty="0" smtClean="0">
                <a:solidFill>
                  <a:schemeClr val="tx1"/>
                </a:solidFill>
                <a:effectLst/>
                <a:latin typeface="+mn-lt"/>
                <a:ea typeface="+mn-ea"/>
                <a:cs typeface="+mn-cs"/>
                <a:hlinkClick r:id="rId3"/>
              </a:rPr>
              <a:t>http://www.microsoft.com/visualstudio/zh-cn</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20</a:t>
            </a:fld>
            <a:endParaRPr lang="zh-CN" altLang="en-US"/>
          </a:p>
        </p:txBody>
      </p:sp>
    </p:spTree>
    <p:extLst>
      <p:ext uri="{BB962C8B-B14F-4D97-AF65-F5344CB8AC3E}">
        <p14:creationId xmlns:p14="http://schemas.microsoft.com/office/powerpoint/2010/main" val="1466339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很多计算机程序课程都以“</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”作为第一个程序，本书也不例外。接下来，我们介绍如何使用</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集成开发环境，利用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语言程序进行“</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”程序的开发。</a:t>
            </a:r>
          </a:p>
          <a:p>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提供了很多便于编程的基础功能，因此使用该集成开发环境，可以很方便地建立起具备一定功能的程序。如图</a:t>
            </a:r>
            <a:r>
              <a:rPr lang="en-US" altLang="zh-CN" sz="1200" kern="1200" dirty="0" smtClean="0">
                <a:solidFill>
                  <a:schemeClr val="tx1"/>
                </a:solidFill>
                <a:effectLst/>
                <a:latin typeface="+mn-lt"/>
                <a:ea typeface="+mn-ea"/>
                <a:cs typeface="+mn-cs"/>
              </a:rPr>
              <a:t> 1-2</a:t>
            </a:r>
            <a:r>
              <a:rPr lang="zh-CN" altLang="zh-CN" sz="1200" kern="1200" dirty="0" smtClean="0">
                <a:solidFill>
                  <a:schemeClr val="tx1"/>
                </a:solidFill>
                <a:effectLst/>
                <a:latin typeface="+mn-lt"/>
                <a:ea typeface="+mn-ea"/>
                <a:cs typeface="+mn-cs"/>
              </a:rPr>
              <a:t>所示，首先启动</a:t>
            </a:r>
            <a:r>
              <a:rPr lang="en-US" altLang="zh-CN" sz="1200" kern="1200" dirty="0" smtClean="0">
                <a:solidFill>
                  <a:schemeClr val="tx1"/>
                </a:solidFill>
                <a:effectLst/>
                <a:latin typeface="+mn-lt"/>
                <a:ea typeface="+mn-ea"/>
                <a:cs typeface="+mn-cs"/>
              </a:rPr>
              <a:t>VS</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21</a:t>
            </a:fld>
            <a:endParaRPr lang="zh-CN" altLang="en-US"/>
          </a:p>
        </p:txBody>
      </p:sp>
    </p:spTree>
    <p:extLst>
      <p:ext uri="{BB962C8B-B14F-4D97-AF65-F5344CB8AC3E}">
        <p14:creationId xmlns:p14="http://schemas.microsoft.com/office/powerpoint/2010/main" val="3134696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接下来，选择“</a:t>
            </a:r>
            <a:r>
              <a:rPr lang="en-US" altLang="zh-CN" sz="1200" kern="1200" dirty="0" smtClean="0">
                <a:solidFill>
                  <a:schemeClr val="tx1"/>
                </a:solidFill>
                <a:effectLst/>
                <a:latin typeface="+mn-lt"/>
                <a:ea typeface="+mn-ea"/>
                <a:cs typeface="+mn-cs"/>
              </a:rPr>
              <a:t>File</a:t>
            </a:r>
            <a:r>
              <a:rPr lang="zh-CN" altLang="zh-CN" sz="1200" kern="1200" dirty="0" smtClean="0">
                <a:solidFill>
                  <a:schemeClr val="tx1"/>
                </a:solidFill>
                <a:effectLst/>
                <a:latin typeface="+mn-lt"/>
                <a:ea typeface="+mn-ea"/>
                <a:cs typeface="+mn-cs"/>
              </a:rPr>
              <a:t>”菜单，并采用如图</a:t>
            </a:r>
            <a:r>
              <a:rPr lang="en-US" altLang="zh-CN" sz="1200" kern="1200" dirty="0" smtClean="0">
                <a:solidFill>
                  <a:schemeClr val="tx1"/>
                </a:solidFill>
                <a:effectLst/>
                <a:latin typeface="+mn-lt"/>
                <a:ea typeface="+mn-ea"/>
                <a:cs typeface="+mn-cs"/>
              </a:rPr>
              <a:t> 1-3</a:t>
            </a:r>
            <a:r>
              <a:rPr lang="zh-CN" altLang="zh-CN" sz="1200" kern="1200" dirty="0" smtClean="0">
                <a:solidFill>
                  <a:schemeClr val="tx1"/>
                </a:solidFill>
                <a:effectLst/>
                <a:latin typeface="+mn-lt"/>
                <a:ea typeface="+mn-ea"/>
                <a:cs typeface="+mn-cs"/>
              </a:rPr>
              <a:t>所示的步骤，新建一个</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控制台程序工程。这种类型的工程可以建立针对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语言程序，但并不会自动提供额外的菜单、消息循环等功能。</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22</a:t>
            </a:fld>
            <a:endParaRPr lang="zh-CN" altLang="en-US"/>
          </a:p>
        </p:txBody>
      </p:sp>
    </p:spTree>
    <p:extLst>
      <p:ext uri="{BB962C8B-B14F-4D97-AF65-F5344CB8AC3E}">
        <p14:creationId xmlns:p14="http://schemas.microsoft.com/office/powerpoint/2010/main" val="3684114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当新建了一个空的</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控制台工程以后，可以为其手动添加源代码文件，从而构造一个完整的可编译为可执行文件的</a:t>
            </a:r>
            <a:r>
              <a:rPr lang="en-US" altLang="zh-CN" sz="1200" kern="1200" dirty="0" smtClean="0">
                <a:solidFill>
                  <a:schemeClr val="tx1"/>
                </a:solidFill>
                <a:effectLst/>
                <a:latin typeface="+mn-lt"/>
                <a:ea typeface="+mn-ea"/>
                <a:cs typeface="+mn-cs"/>
              </a:rPr>
              <a:t>Visual Studio</a:t>
            </a:r>
            <a:r>
              <a:rPr lang="zh-CN" altLang="zh-CN" sz="1200" kern="1200" dirty="0" smtClean="0">
                <a:solidFill>
                  <a:schemeClr val="tx1"/>
                </a:solidFill>
                <a:effectLst/>
                <a:latin typeface="+mn-lt"/>
                <a:ea typeface="+mn-ea"/>
                <a:cs typeface="+mn-cs"/>
              </a:rPr>
              <a:t>工程。如图</a:t>
            </a:r>
            <a:r>
              <a:rPr lang="en-US" altLang="zh-CN" sz="1200" kern="1200" dirty="0" smtClean="0">
                <a:solidFill>
                  <a:schemeClr val="tx1"/>
                </a:solidFill>
                <a:effectLst/>
                <a:latin typeface="+mn-lt"/>
                <a:ea typeface="+mn-ea"/>
                <a:cs typeface="+mn-cs"/>
              </a:rPr>
              <a:t> 1-5</a:t>
            </a:r>
            <a:r>
              <a:rPr lang="zh-CN" altLang="zh-CN" sz="1200" kern="1200" dirty="0" smtClean="0">
                <a:solidFill>
                  <a:schemeClr val="tx1"/>
                </a:solidFill>
                <a:effectLst/>
                <a:latin typeface="+mn-lt"/>
                <a:ea typeface="+mn-ea"/>
                <a:cs typeface="+mn-cs"/>
              </a:rPr>
              <a:t>所示，通过在工程视图中的“源代码”文件夹上右键点击的方式，调出添加新元素菜单，然后在新建元素类别弹出窗口中选择</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文件，为其命名后即可得到一个可用于输入</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代码的文件，并且它已经作为工程的一部分了。这里，我们新建一个名为“</a:t>
            </a:r>
            <a:r>
              <a:rPr lang="en-US" altLang="zh-CN" sz="1200" kern="1200" dirty="0" smtClean="0">
                <a:solidFill>
                  <a:schemeClr val="tx1"/>
                </a:solidFill>
                <a:effectLst/>
                <a:latin typeface="+mn-lt"/>
                <a:ea typeface="+mn-ea"/>
                <a:cs typeface="+mn-cs"/>
              </a:rPr>
              <a:t>HelloWorld.cpp</a:t>
            </a:r>
            <a:r>
              <a:rPr lang="zh-CN" altLang="zh-CN" sz="1200" kern="1200" dirty="0" smtClean="0">
                <a:solidFill>
                  <a:schemeClr val="tx1"/>
                </a:solidFill>
                <a:effectLst/>
                <a:latin typeface="+mn-lt"/>
                <a:ea typeface="+mn-ea"/>
                <a:cs typeface="+mn-cs"/>
              </a:rPr>
              <a:t>”的程序文件作为该工程的唯一源代码文件。值得注意的是，</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所创建的程序文件后缀名为</a:t>
            </a:r>
            <a:r>
              <a:rPr lang="en-US" altLang="zh-CN" sz="1200" kern="1200" dirty="0" err="1" smtClean="0">
                <a:solidFill>
                  <a:schemeClr val="tx1"/>
                </a:solidFill>
                <a:effectLst/>
                <a:latin typeface="+mn-lt"/>
                <a:ea typeface="+mn-ea"/>
                <a:cs typeface="+mn-cs"/>
              </a:rPr>
              <a:t>cpp</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，这分别代表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 plus </a:t>
            </a:r>
            <a:r>
              <a:rPr lang="en-US" altLang="zh-CN" sz="1200" kern="1200" dirty="0" err="1" smtClean="0">
                <a:solidFill>
                  <a:schemeClr val="tx1"/>
                </a:solidFill>
                <a:effectLst/>
                <a:latin typeface="+mn-lt"/>
                <a:ea typeface="+mn-ea"/>
                <a:cs typeface="+mn-cs"/>
              </a:rPr>
              <a:t>plus</a:t>
            </a:r>
            <a:r>
              <a:rPr lang="zh-CN" altLang="zh-CN" sz="1200" kern="1200" dirty="0" smtClean="0">
                <a:solidFill>
                  <a:schemeClr val="tx1"/>
                </a:solidFill>
                <a:effectLst/>
                <a:latin typeface="+mn-lt"/>
                <a:ea typeface="+mn-ea"/>
                <a:cs typeface="+mn-cs"/>
              </a:rPr>
              <a:t>）源文件和头文件，由于</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可以同时提供对</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编程语言的支持，因此可以直接在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源代码文件中用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语言进行编程。</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25</a:t>
            </a:fld>
            <a:endParaRPr lang="zh-CN" altLang="en-US"/>
          </a:p>
        </p:txBody>
      </p:sp>
    </p:spTree>
    <p:extLst>
      <p:ext uri="{BB962C8B-B14F-4D97-AF65-F5344CB8AC3E}">
        <p14:creationId xmlns:p14="http://schemas.microsoft.com/office/powerpoint/2010/main" val="37838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输入完成之后，最好能够按下“</a:t>
            </a:r>
            <a:r>
              <a:rPr lang="en-US" altLang="zh-CN" sz="1200" kern="1200" dirty="0" smtClean="0">
                <a:solidFill>
                  <a:schemeClr val="tx1"/>
                </a:solidFill>
                <a:effectLst/>
                <a:latin typeface="+mn-lt"/>
                <a:ea typeface="+mn-ea"/>
                <a:cs typeface="+mn-cs"/>
              </a:rPr>
              <a:t>Ctrl</a:t>
            </a:r>
            <a:r>
              <a:rPr lang="zh-CN" altLang="zh-CN" sz="1200" kern="1200" dirty="0" smtClean="0">
                <a:solidFill>
                  <a:schemeClr val="tx1"/>
                </a:solidFill>
                <a:effectLst/>
                <a:latin typeface="+mn-lt"/>
                <a:ea typeface="+mn-ea"/>
                <a:cs typeface="+mn-cs"/>
              </a:rPr>
              <a:t>”加“</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”按键，保存当前文件。然后按下快捷键“</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”，或者工具栏中的类似“播放”的按钮，对当前的程序进行调试运行。</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会对当前工程中的文件进行编译链接等操作，最后生成可执行程序文件，然后运行这个程序文件。在调试运行阶段，</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支持很多便于调试的功能，比如断点、输出调试信息等（请参考本书最后一章）。优秀的程序员应该不光能够高效地编写出解决特定问题的程序，也应该掌握这些调试工具以及调试技巧。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27</a:t>
            </a:fld>
            <a:endParaRPr lang="zh-CN" altLang="en-US"/>
          </a:p>
        </p:txBody>
      </p:sp>
    </p:spTree>
    <p:extLst>
      <p:ext uri="{BB962C8B-B14F-4D97-AF65-F5344CB8AC3E}">
        <p14:creationId xmlns:p14="http://schemas.microsoft.com/office/powerpoint/2010/main" val="427724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很多时候，程序除用于指挥计算机完成工作之外，还用于程序员之间进行沟通。比如，很多工程都需要多个程序员来配合完成，自己写的程序很可能要被别的程序员使用。当两个程序员沟通某个功能是否被正确实现时，直接查看代码并不是一个好办法。因为代码更加面向机器，里面很多实现细节并不容易让人理解。这种情况下，使用另外一种更加形象且面向人而非机器的程序描述方式就显得十分必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28</a:t>
            </a:fld>
            <a:endParaRPr lang="zh-CN" altLang="en-US"/>
          </a:p>
        </p:txBody>
      </p:sp>
    </p:spTree>
    <p:extLst>
      <p:ext uri="{BB962C8B-B14F-4D97-AF65-F5344CB8AC3E}">
        <p14:creationId xmlns:p14="http://schemas.microsoft.com/office/powerpoint/2010/main" val="4105770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种让计算机程序变得让人更加可读的方法是添加注释，注释是为了对程序进行说明所添加的面向人而非计算机的文字。注释内容不会参与代码的编译，所以在编写程序的时候可以在适当的地方添加必要的解释文字，而无需担心影响程序效率。在上面所举的“</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”程序例子中能够看出，可以将注释的文字放入符号“</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”之间，或者也可以放在“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”之间的注释内容可以包含多行；以“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”开头的注释形式是在</a:t>
            </a:r>
            <a:r>
              <a:rPr lang="en-US" altLang="zh-CN" sz="1200" kern="1200" dirty="0" smtClean="0">
                <a:solidFill>
                  <a:schemeClr val="tx1"/>
                </a:solidFill>
                <a:effectLst/>
                <a:latin typeface="+mn-lt"/>
                <a:ea typeface="+mn-ea"/>
                <a:cs typeface="+mn-cs"/>
              </a:rPr>
              <a:t>C99</a:t>
            </a:r>
            <a:r>
              <a:rPr lang="zh-CN" altLang="zh-CN" sz="1200" kern="1200" dirty="0" smtClean="0">
                <a:solidFill>
                  <a:schemeClr val="tx1"/>
                </a:solidFill>
                <a:effectLst/>
                <a:latin typeface="+mn-lt"/>
                <a:ea typeface="+mn-ea"/>
                <a:cs typeface="+mn-cs"/>
              </a:rPr>
              <a:t>标准中提出的，注释内容以“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”开头，直到本行结束。</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29</a:t>
            </a:fld>
            <a:endParaRPr lang="zh-CN" altLang="en-US"/>
          </a:p>
        </p:txBody>
      </p:sp>
    </p:spTree>
    <p:extLst>
      <p:ext uri="{BB962C8B-B14F-4D97-AF65-F5344CB8AC3E}">
        <p14:creationId xmlns:p14="http://schemas.microsoft.com/office/powerpoint/2010/main" val="123410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计算机程序里的指令必须是机器语言，这样计算机才能够识别。然而机器语言晦涩难懂，所以程序在编写过程中通常采用更加易懂的高级计算机程序设计语言，然后用编译器或者解释器翻译成机器语言。这就好比士兵只掌握必要的军事用语，这样意义明确，不易混淆，便于准确无误地执行任务。而命令发布者为了方便，则采用口述的方式。这就需要在士兵和发布者之间设立一个传令官，传令官的任务是将口语化的命令准确转述为规范的军事用语。只有这样，指令的传达才能达到命令发布者预期的结果。</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7</a:t>
            </a:fld>
            <a:endParaRPr lang="zh-CN" altLang="en-US"/>
          </a:p>
        </p:txBody>
      </p:sp>
    </p:spTree>
    <p:extLst>
      <p:ext uri="{BB962C8B-B14F-4D97-AF65-F5344CB8AC3E}">
        <p14:creationId xmlns:p14="http://schemas.microsoft.com/office/powerpoint/2010/main" val="1112285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另外一种让人更好理解程序内容的方式是进行形象的程序描述。对程序执行过程的描述称为算法；而程序执行过程当中操作的数据类型及数据的组织形式，称为数据结构。有些学者认为数据结构和算法配合即为程序。关于算法和数据结构都有专门的课程进行讨论，我们不详细展开。在此，只介绍两种比较常用的算法表示方式——伪代码和程序流程图，这可以帮助程序员在进行程序设计时，更好表示算法思路。</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30</a:t>
            </a:fld>
            <a:endParaRPr lang="zh-CN" altLang="en-US"/>
          </a:p>
        </p:txBody>
      </p:sp>
    </p:spTree>
    <p:extLst>
      <p:ext uri="{BB962C8B-B14F-4D97-AF65-F5344CB8AC3E}">
        <p14:creationId xmlns:p14="http://schemas.microsoft.com/office/powerpoint/2010/main" val="2221459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而，上面的程序表达方式对于其他程序员来说，可读性并不够好，这会导致程序撰写者的解题思路无法有效传达给其他读者。同时，这也会影响到程序撰写者对该段程序代码的后续维护，因为他自己也可能忘记当初的解题思路。这种情况下，添加必要的注释有助于提高程序的可读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33</a:t>
            </a:fld>
            <a:endParaRPr lang="zh-CN" altLang="en-US"/>
          </a:p>
        </p:txBody>
      </p:sp>
    </p:spTree>
    <p:extLst>
      <p:ext uri="{BB962C8B-B14F-4D97-AF65-F5344CB8AC3E}">
        <p14:creationId xmlns:p14="http://schemas.microsoft.com/office/powerpoint/2010/main" val="784898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而更加直接的办法是将算法表示成伪代码形式。伪代码使用介于自然语言和计算机语言之间的文字和符号来描述算法。使用伪代码的目的是使被描述的算法更加易于被人理解，过滤掉具体编程语言的细节，让它可以很容易地使用任何一种编程语言实现。使用伪代码，不用拘泥于具体形式，只要将整个算法运行过程用接近自然语言的形式描述清楚即可。比如上面判断素数的程序流程可以使用下面的伪代码表示：</a:t>
            </a:r>
          </a:p>
          <a:p>
            <a:pPr lvl="0"/>
            <a:r>
              <a:rPr lang="zh-CN" altLang="zh-CN" sz="1200" kern="1200" dirty="0" smtClean="0">
                <a:solidFill>
                  <a:schemeClr val="tx1"/>
                </a:solidFill>
                <a:effectLst/>
                <a:latin typeface="+mn-lt"/>
                <a:ea typeface="+mn-ea"/>
                <a:cs typeface="+mn-cs"/>
              </a:rPr>
              <a:t>要求用户输入待判断变量</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的值</a:t>
            </a:r>
          </a:p>
          <a:p>
            <a:pPr lvl="0"/>
            <a:r>
              <a:rPr lang="zh-CN" altLang="zh-CN" sz="1200" kern="1200" dirty="0" smtClean="0">
                <a:solidFill>
                  <a:schemeClr val="tx1"/>
                </a:solidFill>
                <a:effectLst/>
                <a:latin typeface="+mn-lt"/>
                <a:ea typeface="+mn-ea"/>
                <a:cs typeface="+mn-cs"/>
              </a:rPr>
              <a:t>如果输入的</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，提示用户输入正确的值，转到</a:t>
            </a:r>
            <a:r>
              <a:rPr lang="en-US" altLang="zh-CN" sz="1200" kern="1200" dirty="0" smtClean="0">
                <a:solidFill>
                  <a:schemeClr val="tx1"/>
                </a:solidFill>
                <a:effectLst/>
                <a:latin typeface="+mn-lt"/>
                <a:ea typeface="+mn-ea"/>
                <a:cs typeface="+mn-cs"/>
              </a:rPr>
              <a:t>S8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设定一个临时变量</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 2</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被</a:t>
            </a:r>
            <a:r>
              <a:rPr lang="en-US" altLang="zh-CN" sz="1200" kern="12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除余数</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，则打印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“不是素数”，转到</a:t>
            </a:r>
            <a:r>
              <a:rPr lang="en-US" altLang="zh-CN" sz="1200" kern="1200" dirty="0" smtClean="0">
                <a:solidFill>
                  <a:schemeClr val="tx1"/>
                </a:solidFill>
                <a:effectLst/>
                <a:latin typeface="+mn-lt"/>
                <a:ea typeface="+mn-ea"/>
                <a:cs typeface="+mn-cs"/>
              </a:rPr>
              <a:t>S8</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i+1</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如果</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&lt;n</a:t>
            </a:r>
            <a:r>
              <a:rPr lang="zh-CN" altLang="zh-CN" sz="1200" kern="1200" dirty="0" smtClean="0">
                <a:solidFill>
                  <a:schemeClr val="tx1"/>
                </a:solidFill>
                <a:effectLst/>
                <a:latin typeface="+mn-lt"/>
                <a:ea typeface="+mn-ea"/>
                <a:cs typeface="+mn-cs"/>
              </a:rPr>
              <a:t>，则转到</a:t>
            </a:r>
            <a:r>
              <a:rPr lang="en-US" altLang="zh-CN" sz="1200" kern="1200" dirty="0" smtClean="0">
                <a:solidFill>
                  <a:schemeClr val="tx1"/>
                </a:solidFill>
                <a:effectLst/>
                <a:latin typeface="+mn-lt"/>
                <a:ea typeface="+mn-ea"/>
                <a:cs typeface="+mn-cs"/>
              </a:rPr>
              <a:t>S4</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打印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“是素数”</a:t>
            </a:r>
          </a:p>
          <a:p>
            <a:pPr lvl="0"/>
            <a:r>
              <a:rPr lang="zh-CN" altLang="zh-CN" sz="1200" kern="1200" dirty="0" smtClean="0">
                <a:solidFill>
                  <a:schemeClr val="tx1"/>
                </a:solidFill>
                <a:effectLst/>
                <a:latin typeface="+mn-lt"/>
                <a:ea typeface="+mn-ea"/>
                <a:cs typeface="+mn-cs"/>
              </a:rPr>
              <a:t>算法结束</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34</a:t>
            </a:fld>
            <a:endParaRPr lang="zh-CN" altLang="en-US"/>
          </a:p>
        </p:txBody>
      </p:sp>
    </p:spTree>
    <p:extLst>
      <p:ext uri="{BB962C8B-B14F-4D97-AF65-F5344CB8AC3E}">
        <p14:creationId xmlns:p14="http://schemas.microsoft.com/office/powerpoint/2010/main" val="2572526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从上面这个简单示例能够看出，利用更加接近人们表达方式的伪代码可以较好地表达出算法流程，从而帮助程序员更好掌握解题思路，有助于后续的编码、程序维护以及程序员之间的沟通。</a:t>
            </a:r>
          </a:p>
          <a:p>
            <a:r>
              <a:rPr lang="zh-CN" altLang="zh-CN" sz="1200" kern="1200" dirty="0" smtClean="0">
                <a:solidFill>
                  <a:schemeClr val="tx1"/>
                </a:solidFill>
                <a:effectLst/>
                <a:latin typeface="+mn-lt"/>
                <a:ea typeface="+mn-ea"/>
                <a:cs typeface="+mn-cs"/>
              </a:rPr>
              <a:t>除了伪代码之外，算法还可以采用流程图的形式表示。接下来介绍一种比较常用的适用于面向过程编程的程序流程图表示方法。流程图的基本元素如图</a:t>
            </a:r>
            <a:r>
              <a:rPr lang="en-US" altLang="zh-CN" sz="1200" kern="1200" dirty="0" smtClean="0">
                <a:solidFill>
                  <a:schemeClr val="tx1"/>
                </a:solidFill>
                <a:effectLst/>
                <a:latin typeface="+mn-lt"/>
                <a:ea typeface="+mn-ea"/>
                <a:cs typeface="+mn-cs"/>
              </a:rPr>
              <a:t> 1-6</a:t>
            </a:r>
            <a:r>
              <a:rPr lang="zh-CN" altLang="zh-CN" sz="1200" kern="1200" dirty="0" smtClean="0">
                <a:solidFill>
                  <a:schemeClr val="tx1"/>
                </a:solidFill>
                <a:effectLst/>
                <a:latin typeface="+mn-lt"/>
                <a:ea typeface="+mn-ea"/>
                <a:cs typeface="+mn-cs"/>
              </a:rPr>
              <a:t>所示，它们分别表示程序开始或结束、流程、判定和数据输入输出。</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35</a:t>
            </a:fld>
            <a:endParaRPr lang="zh-CN" altLang="en-US"/>
          </a:p>
        </p:txBody>
      </p:sp>
    </p:spTree>
    <p:extLst>
      <p:ext uri="{BB962C8B-B14F-4D97-AF65-F5344CB8AC3E}">
        <p14:creationId xmlns:p14="http://schemas.microsoft.com/office/powerpoint/2010/main" val="675515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语言这种结构化编程语言来说，任何算法都可以表示为顺序、选择、循环这三种基本结构的组合。这三种基本结构可以使用上面的流程图基本元素来表示，图</a:t>
            </a:r>
            <a:r>
              <a:rPr lang="en-US" altLang="zh-CN" sz="1200" kern="1200" dirty="0" smtClean="0">
                <a:solidFill>
                  <a:schemeClr val="tx1"/>
                </a:solidFill>
                <a:effectLst/>
                <a:latin typeface="+mn-lt"/>
                <a:ea typeface="+mn-ea"/>
                <a:cs typeface="+mn-cs"/>
              </a:rPr>
              <a:t> 1-7</a:t>
            </a:r>
            <a:r>
              <a:rPr lang="zh-CN" altLang="zh-CN" sz="1200" kern="1200" dirty="0" smtClean="0">
                <a:solidFill>
                  <a:schemeClr val="tx1"/>
                </a:solidFill>
                <a:effectLst/>
                <a:latin typeface="+mn-lt"/>
                <a:ea typeface="+mn-ea"/>
                <a:cs typeface="+mn-cs"/>
              </a:rPr>
              <a:t>所示为使用流程图表示的三种基本结构，其中箭头表示程序流程方向。</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36</a:t>
            </a:fld>
            <a:endParaRPr lang="zh-CN" altLang="en-US"/>
          </a:p>
        </p:txBody>
      </p:sp>
    </p:spTree>
    <p:extLst>
      <p:ext uri="{BB962C8B-B14F-4D97-AF65-F5344CB8AC3E}">
        <p14:creationId xmlns:p14="http://schemas.microsoft.com/office/powerpoint/2010/main" val="3646631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上面判断一个整数是否为素数的算法可以用图</a:t>
            </a:r>
            <a:r>
              <a:rPr lang="en-US" altLang="zh-CN" sz="1200" kern="1200" dirty="0" smtClean="0">
                <a:solidFill>
                  <a:schemeClr val="tx1"/>
                </a:solidFill>
                <a:effectLst/>
                <a:latin typeface="+mn-lt"/>
                <a:ea typeface="+mn-ea"/>
                <a:cs typeface="+mn-cs"/>
              </a:rPr>
              <a:t> 1-9</a:t>
            </a:r>
            <a:r>
              <a:rPr lang="zh-CN" altLang="zh-CN" sz="1200" kern="1200" dirty="0" smtClean="0">
                <a:solidFill>
                  <a:schemeClr val="tx1"/>
                </a:solidFill>
                <a:effectLst/>
                <a:latin typeface="+mn-lt"/>
                <a:ea typeface="+mn-ea"/>
                <a:cs typeface="+mn-cs"/>
              </a:rPr>
              <a:t>所示的流程图形式来表示，流程图中使用到了三种基本结构，为了流程图书写格式整洁，图中也用到了页内跳转。绘制程序流程图有很多软件工具可以使用，比如微软的</a:t>
            </a:r>
            <a:r>
              <a:rPr lang="en-US" altLang="zh-CN" sz="1200" kern="1200" dirty="0" smtClean="0">
                <a:solidFill>
                  <a:schemeClr val="tx1"/>
                </a:solidFill>
                <a:effectLst/>
                <a:latin typeface="+mn-lt"/>
                <a:ea typeface="+mn-ea"/>
                <a:cs typeface="+mn-cs"/>
              </a:rPr>
              <a:t>Visio</a:t>
            </a:r>
            <a:r>
              <a:rPr lang="zh-CN" altLang="zh-CN" sz="1200" kern="1200" dirty="0" smtClean="0">
                <a:solidFill>
                  <a:schemeClr val="tx1"/>
                </a:solidFill>
                <a:effectLst/>
                <a:latin typeface="+mn-lt"/>
                <a:ea typeface="+mn-ea"/>
                <a:cs typeface="+mn-cs"/>
              </a:rPr>
              <a:t>软件。</a:t>
            </a:r>
          </a:p>
          <a:p>
            <a:r>
              <a:rPr lang="zh-CN" altLang="zh-CN" sz="1200" kern="1200" dirty="0" smtClean="0">
                <a:solidFill>
                  <a:schemeClr val="tx1"/>
                </a:solidFill>
                <a:effectLst/>
                <a:latin typeface="+mn-lt"/>
                <a:ea typeface="+mn-ea"/>
                <a:cs typeface="+mn-cs"/>
              </a:rPr>
              <a:t>网址：</a:t>
            </a:r>
            <a:r>
              <a:rPr lang="en-US" altLang="zh-CN" sz="1200" u="sng" kern="1200" dirty="0" smtClean="0">
                <a:solidFill>
                  <a:schemeClr val="tx1"/>
                </a:solidFill>
                <a:effectLst/>
                <a:latin typeface="+mn-lt"/>
                <a:ea typeface="+mn-ea"/>
                <a:cs typeface="+mn-cs"/>
                <a:hlinkClick r:id="rId3"/>
              </a:rPr>
              <a:t>https://products.office.com/zh-cn/visio</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38</a:t>
            </a:fld>
            <a:endParaRPr lang="zh-CN" altLang="en-US"/>
          </a:p>
        </p:txBody>
      </p:sp>
    </p:spTree>
    <p:extLst>
      <p:ext uri="{BB962C8B-B14F-4D97-AF65-F5344CB8AC3E}">
        <p14:creationId xmlns:p14="http://schemas.microsoft.com/office/powerpoint/2010/main" val="3130928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本书除介绍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语言的基本语法、特性及用法之外，还将以计算机游戏或游戏中的某些功能为例，介绍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语言在游戏开发中的应用。每章最后，将通过一个使用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语言编写的完整游戏案例来帮助读者快速进入实践。书中的游戏开发案例用到了针对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操作系统开发的</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程序架构，用于搭建基本的程序运行环境。并使用针对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操作系统的</a:t>
            </a:r>
            <a:r>
              <a:rPr lang="en-US" altLang="zh-CN" sz="1200" kern="1200" dirty="0" smtClean="0">
                <a:solidFill>
                  <a:schemeClr val="tx1"/>
                </a:solidFill>
                <a:effectLst/>
                <a:latin typeface="+mn-lt"/>
                <a:ea typeface="+mn-ea"/>
                <a:cs typeface="+mn-cs"/>
              </a:rPr>
              <a:t>GDI</a:t>
            </a:r>
            <a:r>
              <a:rPr lang="zh-CN" altLang="zh-CN" sz="1200" kern="1200" dirty="0" smtClean="0">
                <a:solidFill>
                  <a:schemeClr val="tx1"/>
                </a:solidFill>
                <a:effectLst/>
                <a:latin typeface="+mn-lt"/>
                <a:ea typeface="+mn-ea"/>
                <a:cs typeface="+mn-cs"/>
              </a:rPr>
              <a:t>图形编程来完成图形显示任务。关于这两部分内容的具体介绍已经超出了本书的范畴，建议读者参考微软网站以及“后记”中介绍的相关资料。</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42</a:t>
            </a:fld>
            <a:endParaRPr lang="zh-CN" altLang="en-US"/>
          </a:p>
        </p:txBody>
      </p:sp>
    </p:spTree>
    <p:extLst>
      <p:ext uri="{BB962C8B-B14F-4D97-AF65-F5344CB8AC3E}">
        <p14:creationId xmlns:p14="http://schemas.microsoft.com/office/powerpoint/2010/main" val="1617878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通过前面的几个程序示例，我们了解了如何使用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语言进行简单的程序开发。接下来，我们引入</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程序框架，并配合</a:t>
            </a:r>
            <a:r>
              <a:rPr lang="en-US" altLang="zh-CN" sz="1200" kern="1200" dirty="0" smtClean="0">
                <a:solidFill>
                  <a:schemeClr val="tx1"/>
                </a:solidFill>
                <a:effectLst/>
                <a:latin typeface="+mn-lt"/>
                <a:ea typeface="+mn-ea"/>
                <a:cs typeface="+mn-cs"/>
              </a:rPr>
              <a:t>GDI</a:t>
            </a:r>
            <a:r>
              <a:rPr lang="zh-CN" altLang="zh-CN" sz="1200" kern="1200" dirty="0" smtClean="0">
                <a:solidFill>
                  <a:schemeClr val="tx1"/>
                </a:solidFill>
                <a:effectLst/>
                <a:latin typeface="+mn-lt"/>
                <a:ea typeface="+mn-ea"/>
                <a:cs typeface="+mn-cs"/>
              </a:rPr>
              <a:t>图形编程来实现游戏程序。首先启动</a:t>
            </a:r>
            <a:r>
              <a:rPr lang="en-US" altLang="zh-CN" sz="1200" kern="1200" dirty="0" smtClean="0">
                <a:solidFill>
                  <a:schemeClr val="tx1"/>
                </a:solidFill>
                <a:effectLst/>
                <a:latin typeface="+mn-lt"/>
                <a:ea typeface="+mn-ea"/>
                <a:cs typeface="+mn-cs"/>
              </a:rPr>
              <a:t>Visual Studio 2010</a:t>
            </a:r>
            <a:r>
              <a:rPr lang="zh-CN" altLang="zh-CN" sz="1200" kern="1200" dirty="0" smtClean="0">
                <a:solidFill>
                  <a:schemeClr val="tx1"/>
                </a:solidFill>
                <a:effectLst/>
                <a:latin typeface="+mn-lt"/>
                <a:ea typeface="+mn-ea"/>
                <a:cs typeface="+mn-cs"/>
              </a:rPr>
              <a:t>，按照如图</a:t>
            </a:r>
            <a:r>
              <a:rPr lang="en-US" altLang="zh-CN" sz="1200" kern="1200" dirty="0" smtClean="0">
                <a:solidFill>
                  <a:schemeClr val="tx1"/>
                </a:solidFill>
                <a:effectLst/>
                <a:latin typeface="+mn-lt"/>
                <a:ea typeface="+mn-ea"/>
                <a:cs typeface="+mn-cs"/>
              </a:rPr>
              <a:t> 1-10</a:t>
            </a:r>
            <a:r>
              <a:rPr lang="zh-CN" altLang="zh-CN" sz="1200" kern="1200" dirty="0" smtClean="0">
                <a:solidFill>
                  <a:schemeClr val="tx1"/>
                </a:solidFill>
                <a:effectLst/>
                <a:latin typeface="+mn-lt"/>
                <a:ea typeface="+mn-ea"/>
                <a:cs typeface="+mn-cs"/>
              </a:rPr>
              <a:t>所示，新建一个</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工程，并将其命名为</a:t>
            </a:r>
            <a:r>
              <a:rPr lang="en-US" altLang="zh-CN" sz="1200" kern="1200" dirty="0" err="1" smtClean="0">
                <a:solidFill>
                  <a:schemeClr val="tx1"/>
                </a:solidFill>
                <a:effectLst/>
                <a:latin typeface="+mn-lt"/>
                <a:ea typeface="+mn-ea"/>
                <a:cs typeface="+mn-cs"/>
              </a:rPr>
              <a:t>HelloWorldGame</a:t>
            </a:r>
            <a:r>
              <a:rPr lang="zh-CN" altLang="zh-CN" sz="1200" kern="1200" dirty="0" smtClean="0">
                <a:solidFill>
                  <a:schemeClr val="tx1"/>
                </a:solidFill>
                <a:effectLst/>
                <a:latin typeface="+mn-lt"/>
                <a:ea typeface="+mn-ea"/>
                <a:cs typeface="+mn-cs"/>
              </a:rPr>
              <a:t>。和前面“</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”工程不同的是，此处建立的工程不是控制台应用，而是“</a:t>
            </a:r>
            <a:r>
              <a:rPr lang="en-US" altLang="zh-CN" sz="1200" kern="1200" dirty="0" smtClean="0">
                <a:solidFill>
                  <a:schemeClr val="tx1"/>
                </a:solidFill>
                <a:effectLst/>
                <a:latin typeface="+mn-lt"/>
                <a:ea typeface="+mn-ea"/>
                <a:cs typeface="+mn-cs"/>
              </a:rPr>
              <a:t>Win32 Project</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43</a:t>
            </a:fld>
            <a:endParaRPr lang="zh-CN" altLang="en-US"/>
          </a:p>
        </p:txBody>
      </p:sp>
    </p:spTree>
    <p:extLst>
      <p:ext uri="{BB962C8B-B14F-4D97-AF65-F5344CB8AC3E}">
        <p14:creationId xmlns:p14="http://schemas.microsoft.com/office/powerpoint/2010/main" val="108409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工程创建完毕之后，在</a:t>
            </a:r>
            <a:r>
              <a:rPr lang="en-US" altLang="zh-CN" sz="1200" kern="1200" dirty="0" smtClean="0">
                <a:solidFill>
                  <a:schemeClr val="tx1"/>
                </a:solidFill>
                <a:effectLst/>
                <a:latin typeface="+mn-lt"/>
                <a:ea typeface="+mn-ea"/>
                <a:cs typeface="+mn-cs"/>
              </a:rPr>
              <a:t>“Solution Explorer”</a:t>
            </a:r>
            <a:r>
              <a:rPr lang="zh-CN" altLang="zh-CN" sz="1200" kern="1200" dirty="0" smtClean="0">
                <a:solidFill>
                  <a:schemeClr val="tx1"/>
                </a:solidFill>
                <a:effectLst/>
                <a:latin typeface="+mn-lt"/>
                <a:ea typeface="+mn-ea"/>
                <a:cs typeface="+mn-cs"/>
              </a:rPr>
              <a:t>视窗下，可以看到</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已经为我们创建了一系列运行</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程序所需的基本资源（如图</a:t>
            </a:r>
            <a:r>
              <a:rPr lang="en-US" altLang="zh-CN" sz="1200" kern="1200" dirty="0" smtClean="0">
                <a:solidFill>
                  <a:schemeClr val="tx1"/>
                </a:solidFill>
                <a:effectLst/>
                <a:latin typeface="+mn-lt"/>
                <a:ea typeface="+mn-ea"/>
                <a:cs typeface="+mn-cs"/>
              </a:rPr>
              <a:t> 1-11</a:t>
            </a:r>
            <a:r>
              <a:rPr lang="zh-CN" altLang="zh-CN" sz="1200" kern="1200" dirty="0" smtClean="0">
                <a:solidFill>
                  <a:schemeClr val="tx1"/>
                </a:solidFill>
                <a:effectLst/>
                <a:latin typeface="+mn-lt"/>
                <a:ea typeface="+mn-ea"/>
                <a:cs typeface="+mn-cs"/>
              </a:rPr>
              <a:t>所示）。可以在这些资源的基础上不断添加新功能，或修改已有功能来实现自己所需的功能，从而完成个性化程序的编写。有赖于</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集成开发环境的帮助，在不编写一行代码的情况下，就可以得到一个具备相当多功能的工程。直接点击</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界面上的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播放标记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Start Debugging</a:t>
            </a:r>
            <a:r>
              <a:rPr lang="zh-CN" altLang="zh-CN" sz="1200" kern="1200" dirty="0" smtClean="0">
                <a:solidFill>
                  <a:schemeClr val="tx1"/>
                </a:solidFill>
                <a:effectLst/>
                <a:latin typeface="+mn-lt"/>
                <a:ea typeface="+mn-ea"/>
                <a:cs typeface="+mn-cs"/>
              </a:rPr>
              <a:t>，或者按下</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键），可以看到</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已经建立好了一个视窗，甚至还包括了菜单这样的界面元素。</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44</a:t>
            </a:fld>
            <a:endParaRPr lang="zh-CN" altLang="en-US"/>
          </a:p>
        </p:txBody>
      </p:sp>
    </p:spTree>
    <p:extLst>
      <p:ext uri="{BB962C8B-B14F-4D97-AF65-F5344CB8AC3E}">
        <p14:creationId xmlns:p14="http://schemas.microsoft.com/office/powerpoint/2010/main" val="2786629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在这个源文件中，找到“</a:t>
            </a:r>
            <a:r>
              <a:rPr lang="en-US" altLang="zh-CN" sz="1200" kern="1200" dirty="0" err="1" smtClean="0">
                <a:solidFill>
                  <a:schemeClr val="tx1"/>
                </a:solidFill>
                <a:effectLst/>
                <a:latin typeface="+mn-lt"/>
                <a:ea typeface="+mn-ea"/>
                <a:cs typeface="+mn-cs"/>
              </a:rPr>
              <a:t>WndProc</a:t>
            </a:r>
            <a:r>
              <a:rPr lang="zh-CN" altLang="zh-CN" sz="1200" kern="1200" dirty="0" smtClean="0">
                <a:solidFill>
                  <a:schemeClr val="tx1"/>
                </a:solidFill>
                <a:effectLst/>
                <a:latin typeface="+mn-lt"/>
                <a:ea typeface="+mn-ea"/>
                <a:cs typeface="+mn-cs"/>
              </a:rPr>
              <a:t>”函数，从这个函数的注释可以看出，它的功能是用于处理主窗口的所有消息，关于</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程序消息机制的详细讨论，建议读者参考其他针对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编程的文献。在此，我们只需要明白，在</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框架中，很多功能有赖于消息触发，并通过对应的消息处理来完成。比如用户按下一个按键触发了一个按键消息，而按键消息响应函数则可以个性化地处理这个消息。</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45</a:t>
            </a:fld>
            <a:endParaRPr lang="zh-CN" altLang="en-US"/>
          </a:p>
        </p:txBody>
      </p:sp>
    </p:spTree>
    <p:extLst>
      <p:ext uri="{BB962C8B-B14F-4D97-AF65-F5344CB8AC3E}">
        <p14:creationId xmlns:p14="http://schemas.microsoft.com/office/powerpoint/2010/main" val="299869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命令发布者就是程序开发人员，发布的命令使用程序语言来编写，而传令官类似于编译器，负责将程序语言编译为机器可读的形式。</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8</a:t>
            </a:fld>
            <a:endParaRPr lang="zh-CN" altLang="en-US"/>
          </a:p>
        </p:txBody>
      </p:sp>
    </p:spTree>
    <p:extLst>
      <p:ext uri="{BB962C8B-B14F-4D97-AF65-F5344CB8AC3E}">
        <p14:creationId xmlns:p14="http://schemas.microsoft.com/office/powerpoint/2010/main" val="2356725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en-US" altLang="zh-CN" sz="1200" kern="1200" dirty="0" err="1" smtClean="0">
                <a:solidFill>
                  <a:schemeClr val="tx1"/>
                </a:solidFill>
                <a:effectLst/>
                <a:latin typeface="+mn-lt"/>
                <a:ea typeface="+mn-ea"/>
                <a:cs typeface="+mn-cs"/>
              </a:rPr>
              <a:t>WndProc</a:t>
            </a:r>
            <a:r>
              <a:rPr lang="zh-CN" altLang="zh-CN" sz="1200" kern="1200" dirty="0" smtClean="0">
                <a:solidFill>
                  <a:schemeClr val="tx1"/>
                </a:solidFill>
                <a:effectLst/>
                <a:latin typeface="+mn-lt"/>
                <a:ea typeface="+mn-ea"/>
                <a:cs typeface="+mn-cs"/>
              </a:rPr>
              <a:t>函数中，找到这行代码“</a:t>
            </a:r>
            <a:r>
              <a:rPr lang="en-US" altLang="zh-CN" sz="1200" kern="1200" dirty="0" smtClean="0">
                <a:solidFill>
                  <a:schemeClr val="tx1"/>
                </a:solidFill>
                <a:effectLst/>
                <a:latin typeface="+mn-lt"/>
                <a:ea typeface="+mn-ea"/>
                <a:cs typeface="+mn-cs"/>
              </a:rPr>
              <a:t>case WM_PAINT:”</a:t>
            </a:r>
            <a:r>
              <a:rPr lang="zh-CN" altLang="zh-CN" sz="1200" kern="1200" dirty="0" smtClean="0">
                <a:solidFill>
                  <a:schemeClr val="tx1"/>
                </a:solidFill>
                <a:effectLst/>
                <a:latin typeface="+mn-lt"/>
                <a:ea typeface="+mn-ea"/>
                <a:cs typeface="+mn-cs"/>
              </a:rPr>
              <a:t>。它表示如果当前的消息是绘制消息的话，则在此处进行处理。接下来的第二行，是</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自动生成的一行注释“</a:t>
            </a:r>
            <a:r>
              <a:rPr lang="en-US" altLang="zh-CN" sz="1200" kern="1200" dirty="0" smtClean="0">
                <a:solidFill>
                  <a:schemeClr val="tx1"/>
                </a:solidFill>
                <a:effectLst/>
                <a:latin typeface="+mn-lt"/>
                <a:ea typeface="+mn-ea"/>
                <a:cs typeface="+mn-cs"/>
              </a:rPr>
              <a:t>// TODO: Add any drawing code here...</a:t>
            </a:r>
            <a:r>
              <a:rPr lang="zh-CN" altLang="zh-CN" sz="1200" kern="1200" dirty="0" smtClean="0">
                <a:solidFill>
                  <a:schemeClr val="tx1"/>
                </a:solidFill>
                <a:effectLst/>
                <a:latin typeface="+mn-lt"/>
                <a:ea typeface="+mn-ea"/>
                <a:cs typeface="+mn-cs"/>
              </a:rPr>
              <a:t>”。这表示所有关于绘制的代码都应该放在这个地方。在这个地方输入以下这行代码：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46</a:t>
            </a:fld>
            <a:endParaRPr lang="zh-CN" altLang="en-US"/>
          </a:p>
        </p:txBody>
      </p:sp>
    </p:spTree>
    <p:extLst>
      <p:ext uri="{BB962C8B-B14F-4D97-AF65-F5344CB8AC3E}">
        <p14:creationId xmlns:p14="http://schemas.microsoft.com/office/powerpoint/2010/main" val="757017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这是一个函数调用，不过和前面的函数调用不同的是，这个函数的参数更加复杂，一共有</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个参数，参数之间用逗号分隔。这个函数的作用是按照参数给定的要求将字符串打印到指定的设备上。其中第一个参数</a:t>
            </a:r>
            <a:r>
              <a:rPr lang="en-US" altLang="zh-CN" sz="1200" kern="1200" dirty="0" err="1" smtClean="0">
                <a:solidFill>
                  <a:schemeClr val="tx1"/>
                </a:solidFill>
                <a:effectLst/>
                <a:latin typeface="+mn-lt"/>
                <a:ea typeface="+mn-ea"/>
                <a:cs typeface="+mn-cs"/>
              </a:rPr>
              <a:t>hdc</a:t>
            </a:r>
            <a:r>
              <a:rPr lang="zh-CN" altLang="zh-CN" sz="1200" kern="1200" dirty="0" smtClean="0">
                <a:solidFill>
                  <a:schemeClr val="tx1"/>
                </a:solidFill>
                <a:effectLst/>
                <a:latin typeface="+mn-lt"/>
                <a:ea typeface="+mn-ea"/>
                <a:cs typeface="+mn-cs"/>
              </a:rPr>
              <a:t>表示待输出的设备；接下来的两个数表示输出字符串在设备中的输出位置；</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表示待打印到设备中的字符串，前面加“</a:t>
            </a:r>
            <a:r>
              <a:rPr lang="en-US" altLang="zh-CN" sz="1200" kern="1200" dirty="0" smtClean="0">
                <a:solidFill>
                  <a:schemeClr val="tx1"/>
                </a:solidFill>
                <a:effectLst/>
                <a:latin typeface="+mn-lt"/>
                <a:ea typeface="+mn-ea"/>
                <a:cs typeface="+mn-cs"/>
              </a:rPr>
              <a:t>L</a:t>
            </a:r>
            <a:r>
              <a:rPr lang="zh-CN" altLang="zh-CN" sz="1200" kern="1200" dirty="0" smtClean="0">
                <a:solidFill>
                  <a:schemeClr val="tx1"/>
                </a:solidFill>
                <a:effectLst/>
                <a:latin typeface="+mn-lt"/>
                <a:ea typeface="+mn-ea"/>
                <a:cs typeface="+mn-cs"/>
              </a:rPr>
              <a:t>”表示将</a:t>
            </a:r>
            <a:r>
              <a:rPr lang="en-US" altLang="zh-CN" sz="1200" kern="1200" dirty="0" smtClean="0">
                <a:solidFill>
                  <a:schemeClr val="tx1"/>
                </a:solidFill>
                <a:effectLst/>
                <a:latin typeface="+mn-lt"/>
                <a:ea typeface="+mn-ea"/>
                <a:cs typeface="+mn-cs"/>
              </a:rPr>
              <a:t>ANSI</a:t>
            </a:r>
            <a:r>
              <a:rPr lang="zh-CN" altLang="zh-CN" sz="1200" kern="1200" dirty="0" smtClean="0">
                <a:solidFill>
                  <a:schemeClr val="tx1"/>
                </a:solidFill>
                <a:effectLst/>
                <a:latin typeface="+mn-lt"/>
                <a:ea typeface="+mn-ea"/>
                <a:cs typeface="+mn-cs"/>
              </a:rPr>
              <a:t>字符串转换成</a:t>
            </a:r>
            <a:r>
              <a:rPr lang="en-US" altLang="zh-CN" sz="1200" kern="1200" dirty="0" err="1" smtClean="0">
                <a:solidFill>
                  <a:schemeClr val="tx1"/>
                </a:solidFill>
                <a:effectLst/>
                <a:latin typeface="+mn-lt"/>
                <a:ea typeface="+mn-ea"/>
                <a:cs typeface="+mn-cs"/>
              </a:rPr>
              <a:t>unicode</a:t>
            </a:r>
            <a:r>
              <a:rPr lang="zh-CN" altLang="zh-CN" sz="1200" kern="1200" dirty="0" smtClean="0">
                <a:solidFill>
                  <a:schemeClr val="tx1"/>
                </a:solidFill>
                <a:effectLst/>
                <a:latin typeface="+mn-lt"/>
                <a:ea typeface="+mn-ea"/>
                <a:cs typeface="+mn-cs"/>
              </a:rPr>
              <a:t>的字符串，就是每个字符占用两个字节，这样可以支持中文字符；最后一个参数表示输出字符串中的字符数。</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47</a:t>
            </a:fld>
            <a:endParaRPr lang="zh-CN" altLang="en-US"/>
          </a:p>
        </p:txBody>
      </p:sp>
    </p:spTree>
    <p:extLst>
      <p:ext uri="{BB962C8B-B14F-4D97-AF65-F5344CB8AC3E}">
        <p14:creationId xmlns:p14="http://schemas.microsoft.com/office/powerpoint/2010/main" val="3224616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按下</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调试运行程序的结果如图</a:t>
            </a:r>
            <a:r>
              <a:rPr lang="en-US" altLang="zh-CN" sz="1200" kern="1200" dirty="0" smtClean="0">
                <a:solidFill>
                  <a:schemeClr val="tx1"/>
                </a:solidFill>
                <a:effectLst/>
                <a:latin typeface="+mn-lt"/>
                <a:ea typeface="+mn-ea"/>
                <a:cs typeface="+mn-cs"/>
              </a:rPr>
              <a:t> 1-12</a:t>
            </a:r>
            <a:r>
              <a:rPr lang="zh-CN" altLang="zh-CN" sz="1200" kern="1200" dirty="0" smtClean="0">
                <a:solidFill>
                  <a:schemeClr val="tx1"/>
                </a:solidFill>
                <a:effectLst/>
                <a:latin typeface="+mn-lt"/>
                <a:ea typeface="+mn-ea"/>
                <a:cs typeface="+mn-cs"/>
              </a:rPr>
              <a:t>所示，这个程序可以在普通的</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窗口中输出字符串。然而，除了将输出结果放置于视窗环境之外，似乎和前面的那个“</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”程序并无本质区别。为了让程序看起来更像一个游戏，接下来我们在其中加入一些其他功能。</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48</a:t>
            </a:fld>
            <a:endParaRPr lang="zh-CN" altLang="en-US"/>
          </a:p>
        </p:txBody>
      </p:sp>
    </p:spTree>
    <p:extLst>
      <p:ext uri="{BB962C8B-B14F-4D97-AF65-F5344CB8AC3E}">
        <p14:creationId xmlns:p14="http://schemas.microsoft.com/office/powerpoint/2010/main" val="78320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为了让窗口显得更加生动，我们为输出的文字添加颜色。回到源代码中，在</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tWinMain</a:t>
            </a:r>
            <a:r>
              <a:rPr lang="zh-CN" altLang="zh-CN" sz="1200" kern="1200" dirty="0" smtClean="0">
                <a:solidFill>
                  <a:schemeClr val="tx1"/>
                </a:solidFill>
                <a:effectLst/>
                <a:latin typeface="+mn-lt"/>
                <a:ea typeface="+mn-ea"/>
                <a:cs typeface="+mn-cs"/>
              </a:rPr>
              <a:t>函数之前，添加以下代码：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49</a:t>
            </a:fld>
            <a:endParaRPr lang="zh-CN" altLang="en-US"/>
          </a:p>
        </p:txBody>
      </p:sp>
    </p:spTree>
    <p:extLst>
      <p:ext uri="{BB962C8B-B14F-4D97-AF65-F5344CB8AC3E}">
        <p14:creationId xmlns:p14="http://schemas.microsoft.com/office/powerpoint/2010/main" val="3676643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这是一个利用三基色（红绿蓝）表示的颜色，上面的这行语句定义了全局变量。然后在输出文字语句之前，添加下面的代码，将文字颜色修改为绿色：</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80435ED-0176-4AFD-9933-57E10708C8A1}" type="slidenum">
              <a:rPr lang="zh-CN" altLang="en-US" smtClean="0"/>
              <a:t>50</a:t>
            </a:fld>
            <a:endParaRPr lang="zh-CN" altLang="en-US"/>
          </a:p>
        </p:txBody>
      </p:sp>
    </p:spTree>
    <p:extLst>
      <p:ext uri="{BB962C8B-B14F-4D97-AF65-F5344CB8AC3E}">
        <p14:creationId xmlns:p14="http://schemas.microsoft.com/office/powerpoint/2010/main" val="3437401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这时再次运行程序的话，会发现文字颜色有了变化，由默认的黑色文字变为绿色。</a:t>
            </a:r>
          </a:p>
          <a:p>
            <a:r>
              <a:rPr lang="zh-CN" altLang="zh-CN" sz="1200" kern="1200" dirty="0" smtClean="0">
                <a:solidFill>
                  <a:schemeClr val="tx1"/>
                </a:solidFill>
                <a:effectLst/>
                <a:latin typeface="+mn-lt"/>
                <a:ea typeface="+mn-ea"/>
                <a:cs typeface="+mn-cs"/>
              </a:rPr>
              <a:t>接下来，再次修改这个程序，使它具有一定的互动性。为了获取用户的输入，我们添加两个消息处理功能，分别处理用户点击鼠标左右键的情况。在绘制消息之前添加下列代码：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51</a:t>
            </a:fld>
            <a:endParaRPr lang="zh-CN" altLang="en-US"/>
          </a:p>
        </p:txBody>
      </p:sp>
    </p:spTree>
    <p:extLst>
      <p:ext uri="{BB962C8B-B14F-4D97-AF65-F5344CB8AC3E}">
        <p14:creationId xmlns:p14="http://schemas.microsoft.com/office/powerpoint/2010/main" val="551286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两个情况分别处理用户按下鼠标左右键的消息，将颜色变量设定为其他值。同时，利用</a:t>
            </a:r>
            <a:r>
              <a:rPr lang="en-US" altLang="zh-CN" sz="1200" kern="1200" dirty="0" err="1" smtClean="0">
                <a:solidFill>
                  <a:schemeClr val="tx1"/>
                </a:solidFill>
                <a:effectLst/>
                <a:latin typeface="+mn-lt"/>
                <a:ea typeface="+mn-ea"/>
                <a:cs typeface="+mn-cs"/>
              </a:rPr>
              <a:t>InvalidateRect</a:t>
            </a:r>
            <a:r>
              <a:rPr lang="zh-CN" altLang="zh-CN" sz="1200" kern="1200" dirty="0" smtClean="0">
                <a:solidFill>
                  <a:schemeClr val="tx1"/>
                </a:solidFill>
                <a:effectLst/>
                <a:latin typeface="+mn-lt"/>
                <a:ea typeface="+mn-ea"/>
                <a:cs typeface="+mn-cs"/>
              </a:rPr>
              <a:t>函数向窗口发出重绘请求消息，以便让输出文字的颜色尽快发生变化。运行以上的代码，可以用鼠标左右键控制显示的文字颜色在红色和蓝色之间切换。</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52</a:t>
            </a:fld>
            <a:endParaRPr lang="zh-CN" altLang="en-US"/>
          </a:p>
        </p:txBody>
      </p:sp>
    </p:spTree>
    <p:extLst>
      <p:ext uri="{BB962C8B-B14F-4D97-AF65-F5344CB8AC3E}">
        <p14:creationId xmlns:p14="http://schemas.microsoft.com/office/powerpoint/2010/main" val="34059090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章从计算机程序的概念讲起，通过形象的类比，介绍了计算机程序的作用以及和编程语言的关系；接着介绍了计算机程序是使得电子游戏能够正常运转的基础，计算机游戏程序需要依据策划人员的意图，并结合动画、音效等多媒体手段，将游戏内容呈现给玩家；之后，又介绍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语言的概况，并编写了一个虽然简单但十分完整的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语言程序；再之后，介绍了算法的概念以及算法常用的表示方法；最后我们使用</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框架，利用</a:t>
            </a:r>
            <a:r>
              <a:rPr lang="en-US" altLang="zh-CN" sz="1200" kern="1200" dirty="0" smtClean="0">
                <a:solidFill>
                  <a:schemeClr val="tx1"/>
                </a:solidFill>
                <a:effectLst/>
                <a:latin typeface="+mn-lt"/>
                <a:ea typeface="+mn-ea"/>
                <a:cs typeface="+mn-cs"/>
              </a:rPr>
              <a:t>GDI</a:t>
            </a:r>
            <a:r>
              <a:rPr lang="zh-CN" altLang="zh-CN" sz="1200" kern="1200" dirty="0" smtClean="0">
                <a:solidFill>
                  <a:schemeClr val="tx1"/>
                </a:solidFill>
                <a:effectLst/>
                <a:latin typeface="+mn-lt"/>
                <a:ea typeface="+mn-ea"/>
                <a:cs typeface="+mn-cs"/>
              </a:rPr>
              <a:t>编程，探索了利用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语言进行游戏开发的可能性。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53</a:t>
            </a:fld>
            <a:endParaRPr lang="zh-CN" altLang="en-US"/>
          </a:p>
        </p:txBody>
      </p:sp>
    </p:spTree>
    <p:extLst>
      <p:ext uri="{BB962C8B-B14F-4D97-AF65-F5344CB8AC3E}">
        <p14:creationId xmlns:p14="http://schemas.microsoft.com/office/powerpoint/2010/main" val="1961926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在一台最常见的冯诺依曼体系结构的计算机上（图</a:t>
            </a:r>
            <a:r>
              <a:rPr lang="en-US" altLang="zh-CN" sz="1200" kern="1200" dirty="0" smtClean="0">
                <a:solidFill>
                  <a:schemeClr val="tx1"/>
                </a:solidFill>
                <a:effectLst/>
                <a:latin typeface="+mn-lt"/>
                <a:ea typeface="+mn-ea"/>
                <a:cs typeface="+mn-cs"/>
              </a:rPr>
              <a:t> 1-1</a:t>
            </a:r>
            <a:r>
              <a:rPr lang="zh-CN" altLang="zh-CN" sz="1200" kern="1200" dirty="0" smtClean="0">
                <a:solidFill>
                  <a:schemeClr val="tx1"/>
                </a:solidFill>
                <a:effectLst/>
                <a:latin typeface="+mn-lt"/>
                <a:ea typeface="+mn-ea"/>
                <a:cs typeface="+mn-cs"/>
              </a:rPr>
              <a:t>），程序从某种外部设备（通常是硬盘），被加载到计算机内存，指令依据前后顺序串行依次执行，直到一条跳转或转移指令被执行，或者一个中断出现。</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9</a:t>
            </a:fld>
            <a:endParaRPr lang="zh-CN" altLang="en-US"/>
          </a:p>
        </p:txBody>
      </p:sp>
    </p:spTree>
    <p:extLst>
      <p:ext uri="{BB962C8B-B14F-4D97-AF65-F5344CB8AC3E}">
        <p14:creationId xmlns:p14="http://schemas.microsoft.com/office/powerpoint/2010/main" val="228331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计算机游戏，亦称电子游戏，是计算机程序的一种表现形式。计算机游戏和其他计算机程序最显著的不同是它运用大量多媒体手段，体现出更强的交互性。游戏程序通过文字、图形和动画显示、音频播放等多媒体手段给用户营造较强的沉浸感，同时不断接收用户的输入（比如键盘鼠标、手柄、陀螺仪及姿态识别等），并据此对游戏内容进行控制，引发游戏内容更新，继而将更新结果通过多媒体反馈给用户，这样就完成一次交互循环。这种循环不断发生，推动游戏程序的进行。</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10</a:t>
            </a:fld>
            <a:endParaRPr lang="zh-CN" altLang="en-US"/>
          </a:p>
        </p:txBody>
      </p:sp>
    </p:spTree>
    <p:extLst>
      <p:ext uri="{BB962C8B-B14F-4D97-AF65-F5344CB8AC3E}">
        <p14:creationId xmlns:p14="http://schemas.microsoft.com/office/powerpoint/2010/main" val="4137663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比如一个简单的猜数字游戏就包含了这些特点，其游戏执行过程如下：</a:t>
            </a:r>
          </a:p>
          <a:p>
            <a:pPr lvl="0"/>
            <a:r>
              <a:rPr lang="zh-CN" altLang="zh-CN" sz="1200" b="1" i="1" kern="1200" dirty="0" smtClean="0">
                <a:solidFill>
                  <a:schemeClr val="tx1"/>
                </a:solidFill>
                <a:effectLst/>
                <a:latin typeface="+mn-lt"/>
                <a:ea typeface="+mn-ea"/>
                <a:cs typeface="+mn-cs"/>
              </a:rPr>
              <a:t>播放游戏启动音乐，并显示开始画面；</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等待用户按下</a:t>
            </a:r>
            <a:r>
              <a:rPr lang="en-US" altLang="zh-CN" sz="1200" b="1" i="1" kern="1200" dirty="0" smtClean="0">
                <a:solidFill>
                  <a:schemeClr val="tx1"/>
                </a:solidFill>
                <a:effectLst/>
                <a:latin typeface="+mn-lt"/>
                <a:ea typeface="+mn-ea"/>
                <a:cs typeface="+mn-cs"/>
              </a:rPr>
              <a:t>Enter</a:t>
            </a:r>
            <a:r>
              <a:rPr lang="zh-CN" altLang="zh-CN" sz="1200" b="1" i="1" kern="1200" dirty="0" smtClean="0">
                <a:solidFill>
                  <a:schemeClr val="tx1"/>
                </a:solidFill>
                <a:effectLst/>
                <a:latin typeface="+mn-lt"/>
                <a:ea typeface="+mn-ea"/>
                <a:cs typeface="+mn-cs"/>
              </a:rPr>
              <a:t>键；</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播放背景音乐；</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随机生成一个数字，并等待用户输入； </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如果用户按下</a:t>
            </a:r>
            <a:r>
              <a:rPr lang="en-US" altLang="zh-CN" sz="1200" b="1" i="1" kern="1200" dirty="0" smtClean="0">
                <a:solidFill>
                  <a:schemeClr val="tx1"/>
                </a:solidFill>
                <a:effectLst/>
                <a:latin typeface="+mn-lt"/>
                <a:ea typeface="+mn-ea"/>
                <a:cs typeface="+mn-cs"/>
              </a:rPr>
              <a:t>Esc</a:t>
            </a:r>
            <a:r>
              <a:rPr lang="zh-CN" altLang="zh-CN" sz="1200" b="1" i="1" kern="1200" dirty="0" smtClean="0">
                <a:solidFill>
                  <a:schemeClr val="tx1"/>
                </a:solidFill>
                <a:effectLst/>
                <a:latin typeface="+mn-lt"/>
                <a:ea typeface="+mn-ea"/>
                <a:cs typeface="+mn-cs"/>
              </a:rPr>
              <a:t>键，则播放游戏结束音乐，并退出游戏。否则进入下一步；</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如果用户输入的数字比目标数字大，则提示用户输入小一些的数字；</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否则，如果用户输入的数字比目标数字小，则提示用户输入大一些的数字；</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否则，播放欢庆画面，提示用户得分，进入步骤</a:t>
            </a:r>
            <a:r>
              <a:rPr lang="en-US" altLang="zh-CN" sz="1200" b="1" i="1" kern="1200" dirty="0" smtClean="0">
                <a:solidFill>
                  <a:schemeClr val="tx1"/>
                </a:solidFill>
                <a:effectLst/>
                <a:latin typeface="+mn-lt"/>
                <a:ea typeface="+mn-ea"/>
                <a:cs typeface="+mn-cs"/>
              </a:rPr>
              <a:t>4</a:t>
            </a:r>
            <a:r>
              <a:rPr lang="zh-CN" altLang="zh-CN" sz="1200" b="1" i="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从上面对游戏过程的描述可以看出，这个游戏程序会应用到图片、音频等多媒体资源，并且需要通过用户不断的输入来推动程序运行。</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11</a:t>
            </a:fld>
            <a:endParaRPr lang="zh-CN" altLang="en-US"/>
          </a:p>
        </p:txBody>
      </p:sp>
    </p:spTree>
    <p:extLst>
      <p:ext uri="{BB962C8B-B14F-4D97-AF65-F5344CB8AC3E}">
        <p14:creationId xmlns:p14="http://schemas.microsoft.com/office/powerpoint/2010/main" val="31315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语言是一种通用的、过程式的编程语言，广泛用于系统与应用软件的开发。它具有高效、灵活、功能丰富、表达力强和易于移植等特点，在程序员中备受青睐，至今仍然是应用最为广泛的编程语言之一。</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语言提供了许多面向底层处理的功能，并具有较好的跨平台特性，以一个标准规格写出的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语言程序可在许多类型的计算机平台上进行编译并执行，甚至包含一些嵌入式处理器（比如单片机）。</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12</a:t>
            </a:fld>
            <a:endParaRPr lang="zh-CN" altLang="en-US"/>
          </a:p>
        </p:txBody>
      </p:sp>
    </p:spTree>
    <p:extLst>
      <p:ext uri="{BB962C8B-B14F-4D97-AF65-F5344CB8AC3E}">
        <p14:creationId xmlns:p14="http://schemas.microsoft.com/office/powerpoint/2010/main" val="3309128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语言出现之前，计算机程序设计语言经历了机器语言、汇编语言到高级语言的阶段，其中高级语言又分为面向过程的语言和面向对象的语言。</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语言属于面向过程的高级语言。其实，所谓高级语言是相对于汇编语言而言的。相对于更加接近机器语言的汇编语言来说，</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语言编写程序的过程更接近于人们平时的语言使用习惯，因此被称为高级语言。但近些年，出现了一些更加高级的编程语言，它们比</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语言更接近人们平时语言使用习惯，比如</a:t>
            </a:r>
            <a:r>
              <a:rPr lang="en-US" altLang="zh-CN" sz="1200" kern="1200" dirty="0" smtClean="0">
                <a:solidFill>
                  <a:schemeClr val="tx1"/>
                </a:solidFill>
                <a:effectLst/>
                <a:latin typeface="+mn-lt"/>
                <a:ea typeface="+mn-ea"/>
                <a:cs typeface="+mn-cs"/>
              </a:rPr>
              <a:t>Ruby</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Lua</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Swift</a:t>
            </a:r>
            <a:r>
              <a:rPr lang="zh-CN" altLang="zh-CN" sz="1200" kern="1200" dirty="0" smtClean="0">
                <a:solidFill>
                  <a:schemeClr val="tx1"/>
                </a:solidFill>
                <a:effectLst/>
                <a:latin typeface="+mn-lt"/>
                <a:ea typeface="+mn-ea"/>
                <a:cs typeface="+mn-cs"/>
              </a:rPr>
              <a:t>等。这些语言语法和结构通常比较简单，规则较为宽松，所以易于学习和使用。而相比于这些更高级语言来说，</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语言由于具有语法严格、需要进行内存管理等特点，显得学习困难，使用难度较大，则更像是低级语言了。</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13</a:t>
            </a:fld>
            <a:endParaRPr lang="zh-CN" altLang="en-US"/>
          </a:p>
        </p:txBody>
      </p:sp>
    </p:spTree>
    <p:extLst>
      <p:ext uri="{BB962C8B-B14F-4D97-AF65-F5344CB8AC3E}">
        <p14:creationId xmlns:p14="http://schemas.microsoft.com/office/powerpoint/2010/main" val="399821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语言是由</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的开发者丹尼斯·里奇（</a:t>
            </a:r>
            <a:r>
              <a:rPr lang="en-US" altLang="zh-CN" sz="1200" kern="1200" dirty="0" smtClean="0">
                <a:solidFill>
                  <a:schemeClr val="tx1"/>
                </a:solidFill>
                <a:effectLst/>
                <a:latin typeface="+mn-lt"/>
                <a:ea typeface="+mn-ea"/>
                <a:cs typeface="+mn-cs"/>
              </a:rPr>
              <a:t>Dennis Ritchie</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1970</a:t>
            </a:r>
            <a:r>
              <a:rPr lang="zh-CN" altLang="zh-CN" sz="1200" kern="1200" dirty="0" smtClean="0">
                <a:solidFill>
                  <a:schemeClr val="tx1"/>
                </a:solidFill>
                <a:effectLst/>
                <a:latin typeface="+mn-lt"/>
                <a:ea typeface="+mn-ea"/>
                <a:cs typeface="+mn-cs"/>
              </a:rPr>
              <a:t>年在肯·汤普逊（</a:t>
            </a:r>
            <a:r>
              <a:rPr lang="en-US" altLang="zh-CN" sz="1200" kern="1200" dirty="0" smtClean="0">
                <a:solidFill>
                  <a:schemeClr val="tx1"/>
                </a:solidFill>
                <a:effectLst/>
                <a:latin typeface="+mn-lt"/>
                <a:ea typeface="+mn-ea"/>
                <a:cs typeface="+mn-cs"/>
              </a:rPr>
              <a:t>Ken Thompson</a:t>
            </a:r>
            <a:r>
              <a:rPr lang="zh-CN" altLang="zh-CN" sz="1200" kern="1200" dirty="0" smtClean="0">
                <a:solidFill>
                  <a:schemeClr val="tx1"/>
                </a:solidFill>
                <a:effectLst/>
                <a:latin typeface="+mn-lt"/>
                <a:ea typeface="+mn-ea"/>
                <a:cs typeface="+mn-cs"/>
              </a:rPr>
              <a:t>）所发明的</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语言的基础上发展和完善起来的。</a:t>
            </a:r>
            <a:r>
              <a:rPr lang="en-US" altLang="zh-CN" sz="1200" kern="1200" dirty="0" smtClean="0">
                <a:solidFill>
                  <a:schemeClr val="tx1"/>
                </a:solidFill>
                <a:effectLst/>
                <a:latin typeface="+mn-lt"/>
                <a:ea typeface="+mn-ea"/>
                <a:cs typeface="+mn-cs"/>
              </a:rPr>
              <a:t>1973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操作系统的核心正式用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语言改写，这是</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语言第一次应用在操作系统的核心编写上。目前，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语言编译器普遍存在于各种不同的操作系统中，例如</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MS-DOS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Microsoft Windows</a:t>
            </a:r>
            <a:r>
              <a:rPr lang="zh-CN" altLang="zh-CN" sz="1200" kern="1200" dirty="0" smtClean="0">
                <a:solidFill>
                  <a:schemeClr val="tx1"/>
                </a:solidFill>
                <a:effectLst/>
                <a:latin typeface="+mn-lt"/>
                <a:ea typeface="+mn-ea"/>
                <a:cs typeface="+mn-cs"/>
              </a:rPr>
              <a:t>及</a:t>
            </a:r>
            <a:r>
              <a:rPr lang="en-US" altLang="zh-CN" sz="1200" kern="1200" dirty="0" smtClean="0">
                <a:solidFill>
                  <a:schemeClr val="tx1"/>
                </a:solidFill>
                <a:effectLst/>
                <a:latin typeface="+mn-lt"/>
                <a:ea typeface="+mn-ea"/>
                <a:cs typeface="+mn-cs"/>
              </a:rPr>
              <a:t>Linux</a:t>
            </a:r>
            <a:r>
              <a:rPr lang="zh-CN" altLang="zh-CN" sz="1200" kern="1200" dirty="0" smtClean="0">
                <a:solidFill>
                  <a:schemeClr val="tx1"/>
                </a:solidFill>
                <a:effectLst/>
                <a:latin typeface="+mn-lt"/>
                <a:ea typeface="+mn-ea"/>
                <a:cs typeface="+mn-cs"/>
              </a:rPr>
              <a:t>等。出现于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语言之后的其他编程语言的设计几乎都受其影响，例如</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Objective-C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等。</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14</a:t>
            </a:fld>
            <a:endParaRPr lang="zh-CN" altLang="en-US"/>
          </a:p>
        </p:txBody>
      </p:sp>
    </p:spTree>
    <p:extLst>
      <p:ext uri="{BB962C8B-B14F-4D97-AF65-F5344CB8AC3E}">
        <p14:creationId xmlns:p14="http://schemas.microsoft.com/office/powerpoint/2010/main" val="2888857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2019/5/5</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2019/5/5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anhonglei/Course_BasicGameProgramm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5.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image" Target="../media/image5.tmp"/><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Layout" Target="../slideLayouts/slideLayout7.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5.tmp"/><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5.tmp"/><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slideLayout" Target="../slideLayouts/slideLayout7.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image" Target="../media/image5.tmp"/><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Layout" Target="../slideLayouts/slideLayout7.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游戏开发程序设计基础</a:t>
            </a:r>
            <a:endParaRPr lang="zh-CN" altLang="en-US" dirty="0"/>
          </a:p>
        </p:txBody>
      </p:sp>
      <p:sp>
        <p:nvSpPr>
          <p:cNvPr id="5" name="副标题 4"/>
          <p:cNvSpPr>
            <a:spLocks noGrp="1"/>
          </p:cNvSpPr>
          <p:nvPr>
            <p:ph type="subTitle" idx="1"/>
          </p:nvPr>
        </p:nvSpPr>
        <p:spPr/>
        <p:txBody>
          <a:bodyPr>
            <a:normAutofit fontScale="70000" lnSpcReduction="20000"/>
          </a:bodyPr>
          <a:lstStyle/>
          <a:p>
            <a:r>
              <a:rPr lang="zh-CN" altLang="en-US" dirty="0" smtClean="0"/>
              <a:t>授课人：韩红雷</a:t>
            </a:r>
            <a:endParaRPr lang="en-US" altLang="zh-CN" dirty="0" smtClean="0"/>
          </a:p>
          <a:p>
            <a:r>
              <a:rPr lang="zh-CN" altLang="en-US" dirty="0" smtClean="0">
                <a:hlinkClick r:id="rId2"/>
              </a:rPr>
              <a:t>课程网站</a:t>
            </a:r>
            <a:endParaRPr lang="en-US" altLang="zh-CN" dirty="0" smtClean="0"/>
          </a:p>
          <a:p>
            <a:r>
              <a:rPr lang="zh-CN" altLang="en-US" dirty="0"/>
              <a:t>教材：游戏开发程序设计</a:t>
            </a:r>
            <a:r>
              <a:rPr lang="zh-CN" altLang="en-US" dirty="0" smtClean="0"/>
              <a:t>基础</a:t>
            </a:r>
            <a:r>
              <a:rPr lang="en-US" altLang="zh-CN" dirty="0" smtClean="0"/>
              <a:t>,</a:t>
            </a:r>
            <a:r>
              <a:rPr lang="zh-CN" altLang="en-US" dirty="0"/>
              <a:t>作者</a:t>
            </a:r>
            <a:r>
              <a:rPr lang="en-US" altLang="zh-CN" dirty="0"/>
              <a:t>:</a:t>
            </a:r>
            <a:r>
              <a:rPr lang="zh-CN" altLang="en-US" dirty="0"/>
              <a:t>韩红</a:t>
            </a:r>
            <a:r>
              <a:rPr lang="zh-CN" altLang="en-US"/>
              <a:t>雷 </a:t>
            </a:r>
            <a:r>
              <a:rPr lang="zh-CN" altLang="en-US" smtClean="0"/>
              <a:t> 出版社</a:t>
            </a:r>
            <a:r>
              <a:rPr lang="en-US" altLang="zh-CN" dirty="0"/>
              <a:t>:</a:t>
            </a:r>
            <a:r>
              <a:rPr lang="zh-CN" altLang="en-US" dirty="0"/>
              <a:t>中国传媒大学出版社出版时间</a:t>
            </a:r>
            <a:r>
              <a:rPr lang="en-US" altLang="zh-CN" dirty="0"/>
              <a:t>:2016</a:t>
            </a:r>
            <a:r>
              <a:rPr lang="zh-CN" altLang="en-US" dirty="0"/>
              <a:t>年</a:t>
            </a:r>
            <a:r>
              <a:rPr lang="en-US" altLang="zh-CN" dirty="0"/>
              <a:t>04</a:t>
            </a:r>
            <a:r>
              <a:rPr lang="zh-CN" altLang="en-US" dirty="0"/>
              <a:t>月 </a:t>
            </a:r>
            <a:endParaRPr lang="en-US" altLang="zh-CN" dirty="0" smtClean="0"/>
          </a:p>
          <a:p>
            <a:endParaRPr lang="zh-CN" altLang="en-US" dirty="0"/>
          </a:p>
        </p:txBody>
      </p:sp>
    </p:spTree>
    <p:extLst>
      <p:ext uri="{BB962C8B-B14F-4D97-AF65-F5344CB8AC3E}">
        <p14:creationId xmlns:p14="http://schemas.microsoft.com/office/powerpoint/2010/main" val="411339429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计算机游戏</a:t>
            </a:r>
          </a:p>
        </p:txBody>
      </p:sp>
      <p:sp>
        <p:nvSpPr>
          <p:cNvPr id="3" name="内容占位符 2"/>
          <p:cNvSpPr>
            <a:spLocks noGrp="1"/>
          </p:cNvSpPr>
          <p:nvPr>
            <p:ph idx="1"/>
          </p:nvPr>
        </p:nvSpPr>
        <p:spPr/>
        <p:txBody>
          <a:bodyPr>
            <a:normAutofit fontScale="85000" lnSpcReduction="20000"/>
          </a:bodyPr>
          <a:lstStyle/>
          <a:p>
            <a:r>
              <a:rPr lang="zh-CN" altLang="zh-CN" dirty="0" smtClean="0"/>
              <a:t>是</a:t>
            </a:r>
            <a:r>
              <a:rPr lang="zh-CN" altLang="zh-CN" dirty="0"/>
              <a:t>计算机程序的一种表现</a:t>
            </a:r>
            <a:r>
              <a:rPr lang="zh-CN" altLang="zh-CN" dirty="0" smtClean="0"/>
              <a:t>形式</a:t>
            </a:r>
            <a:endParaRPr lang="en-US" altLang="zh-CN" dirty="0" smtClean="0"/>
          </a:p>
          <a:p>
            <a:r>
              <a:rPr lang="zh-CN" altLang="zh-CN" dirty="0" smtClean="0"/>
              <a:t>它</a:t>
            </a:r>
            <a:r>
              <a:rPr lang="zh-CN" altLang="zh-CN" dirty="0"/>
              <a:t>运用大量多媒体手段，体现出更强的交互</a:t>
            </a:r>
            <a:r>
              <a:rPr lang="zh-CN" altLang="zh-CN" dirty="0" smtClean="0"/>
              <a:t>性</a:t>
            </a:r>
            <a:endParaRPr lang="en-US" altLang="zh-CN" dirty="0" smtClean="0"/>
          </a:p>
          <a:p>
            <a:r>
              <a:rPr lang="zh-CN" altLang="zh-CN" dirty="0" smtClean="0"/>
              <a:t>游戏</a:t>
            </a:r>
            <a:r>
              <a:rPr lang="zh-CN" altLang="zh-CN" dirty="0"/>
              <a:t>程序通过文字、图形和动画显示、音频播放等多媒体手段给用户营造较强的沉浸感，同时不断接收用户的输入（比如键盘鼠标、手柄、陀螺仪及姿态识别等），并据此对游戏内容进行控制，引发游戏内容更新，继而将更新结果通过多媒体反馈给用户，这样就完成一次交互循环。这种循环不断发生，推动游戏程序的进行。</a:t>
            </a:r>
          </a:p>
          <a:p>
            <a:endParaRPr lang="zh-CN" altLang="en-US" dirty="0"/>
          </a:p>
        </p:txBody>
      </p:sp>
    </p:spTree>
    <p:extLst>
      <p:ext uri="{BB962C8B-B14F-4D97-AF65-F5344CB8AC3E}">
        <p14:creationId xmlns:p14="http://schemas.microsoft.com/office/powerpoint/2010/main" val="1960662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比如一个简单的猜数字游戏就包含了这些特点，其游戏执行过程如下：</a:t>
            </a:r>
          </a:p>
          <a:p>
            <a:pPr marL="514350" lvl="0" indent="-514350">
              <a:buFont typeface="+mj-lt"/>
              <a:buAutoNum type="arabicPeriod"/>
            </a:pPr>
            <a:r>
              <a:rPr lang="zh-CN" altLang="zh-CN" b="1" i="1" dirty="0"/>
              <a:t>播放游戏启动音乐，并显示开始画面；</a:t>
            </a:r>
            <a:endParaRPr lang="zh-CN" altLang="zh-CN" dirty="0"/>
          </a:p>
          <a:p>
            <a:pPr marL="514350" lvl="0" indent="-514350">
              <a:buFont typeface="+mj-lt"/>
              <a:buAutoNum type="arabicPeriod"/>
            </a:pPr>
            <a:r>
              <a:rPr lang="zh-CN" altLang="zh-CN" b="1" i="1" dirty="0"/>
              <a:t>等待用户按下</a:t>
            </a:r>
            <a:r>
              <a:rPr lang="en-US" altLang="zh-CN" b="1" i="1" dirty="0"/>
              <a:t>Enter</a:t>
            </a:r>
            <a:r>
              <a:rPr lang="zh-CN" altLang="zh-CN" b="1" i="1" dirty="0"/>
              <a:t>键；</a:t>
            </a:r>
            <a:endParaRPr lang="zh-CN" altLang="zh-CN" dirty="0"/>
          </a:p>
          <a:p>
            <a:pPr marL="514350" lvl="0" indent="-514350">
              <a:buFont typeface="+mj-lt"/>
              <a:buAutoNum type="arabicPeriod"/>
            </a:pPr>
            <a:r>
              <a:rPr lang="zh-CN" altLang="zh-CN" b="1" i="1" dirty="0"/>
              <a:t>播放背景音乐；</a:t>
            </a:r>
            <a:endParaRPr lang="zh-CN" altLang="zh-CN" dirty="0"/>
          </a:p>
          <a:p>
            <a:pPr marL="514350" lvl="0" indent="-514350">
              <a:buFont typeface="+mj-lt"/>
              <a:buAutoNum type="arabicPeriod"/>
            </a:pPr>
            <a:r>
              <a:rPr lang="zh-CN" altLang="zh-CN" b="1" i="1" dirty="0"/>
              <a:t>随机生成一个数字，并等待用户输入； </a:t>
            </a:r>
            <a:endParaRPr lang="zh-CN" altLang="zh-CN" dirty="0"/>
          </a:p>
          <a:p>
            <a:pPr marL="514350" lvl="0" indent="-514350">
              <a:buFont typeface="+mj-lt"/>
              <a:buAutoNum type="arabicPeriod"/>
            </a:pPr>
            <a:r>
              <a:rPr lang="zh-CN" altLang="zh-CN" b="1" i="1" dirty="0"/>
              <a:t>如果用户按下</a:t>
            </a:r>
            <a:r>
              <a:rPr lang="en-US" altLang="zh-CN" b="1" i="1" dirty="0"/>
              <a:t>Esc</a:t>
            </a:r>
            <a:r>
              <a:rPr lang="zh-CN" altLang="zh-CN" b="1" i="1" dirty="0"/>
              <a:t>键，则播放游戏结束音乐，并退出游戏。否则进入下一步；</a:t>
            </a:r>
            <a:endParaRPr lang="zh-CN" altLang="zh-CN" dirty="0"/>
          </a:p>
          <a:p>
            <a:pPr marL="514350" lvl="0" indent="-514350">
              <a:buFont typeface="+mj-lt"/>
              <a:buAutoNum type="arabicPeriod"/>
            </a:pPr>
            <a:r>
              <a:rPr lang="zh-CN" altLang="zh-CN" b="1" i="1" dirty="0"/>
              <a:t>如果用户输入的数字比目标数字大，则提示用户输入小一些的数字；</a:t>
            </a:r>
            <a:endParaRPr lang="zh-CN" altLang="zh-CN" dirty="0"/>
          </a:p>
          <a:p>
            <a:pPr marL="514350" lvl="0" indent="-514350">
              <a:buFont typeface="+mj-lt"/>
              <a:buAutoNum type="arabicPeriod"/>
            </a:pPr>
            <a:r>
              <a:rPr lang="zh-CN" altLang="zh-CN" b="1" i="1" dirty="0"/>
              <a:t>否则，如果用户输入的数字比目标数字小，则提示用户输入大一些的数字；</a:t>
            </a:r>
            <a:endParaRPr lang="zh-CN" altLang="zh-CN" dirty="0"/>
          </a:p>
          <a:p>
            <a:pPr marL="514350" lvl="0" indent="-514350">
              <a:buFont typeface="+mj-lt"/>
              <a:buAutoNum type="arabicPeriod"/>
            </a:pPr>
            <a:r>
              <a:rPr lang="zh-CN" altLang="zh-CN" b="1" i="1" dirty="0"/>
              <a:t>否则，播放欢庆画面，提示用户得分，进入步骤</a:t>
            </a:r>
            <a:r>
              <a:rPr lang="en-US" altLang="zh-CN" b="1" i="1" dirty="0"/>
              <a:t>4</a:t>
            </a:r>
            <a:r>
              <a:rPr lang="zh-CN" altLang="zh-CN" b="1" i="1" dirty="0"/>
              <a:t>。</a:t>
            </a:r>
            <a:endParaRPr lang="zh-CN" altLang="en-US" dirty="0"/>
          </a:p>
        </p:txBody>
      </p:sp>
    </p:spTree>
    <p:extLst>
      <p:ext uri="{BB962C8B-B14F-4D97-AF65-F5344CB8AC3E}">
        <p14:creationId xmlns:p14="http://schemas.microsoft.com/office/powerpoint/2010/main" val="1511065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C</a:t>
            </a:r>
            <a:r>
              <a:rPr lang="zh-CN" altLang="en-US" dirty="0"/>
              <a:t>语言特点及历史</a:t>
            </a:r>
          </a:p>
        </p:txBody>
      </p:sp>
      <p:sp>
        <p:nvSpPr>
          <p:cNvPr id="3" name="内容占位符 2"/>
          <p:cNvSpPr>
            <a:spLocks noGrp="1"/>
          </p:cNvSpPr>
          <p:nvPr>
            <p:ph idx="1"/>
          </p:nvPr>
        </p:nvSpPr>
        <p:spPr/>
        <p:txBody>
          <a:bodyPr>
            <a:normAutofit fontScale="85000" lnSpcReduction="20000"/>
          </a:bodyPr>
          <a:lstStyle/>
          <a:p>
            <a:r>
              <a:rPr lang="en-US" altLang="zh-CN" dirty="0"/>
              <a:t>C</a:t>
            </a:r>
            <a:r>
              <a:rPr lang="zh-CN" altLang="zh-CN" dirty="0"/>
              <a:t>语言是一种通用的、过程式的编程语言，广泛用于系统与应用软件的</a:t>
            </a:r>
            <a:r>
              <a:rPr lang="zh-CN" altLang="zh-CN" dirty="0" smtClean="0"/>
              <a:t>开发</a:t>
            </a:r>
            <a:endParaRPr lang="en-US" altLang="zh-CN" dirty="0" smtClean="0"/>
          </a:p>
          <a:p>
            <a:r>
              <a:rPr lang="zh-CN" altLang="zh-CN" dirty="0" smtClean="0"/>
              <a:t>它</a:t>
            </a:r>
            <a:r>
              <a:rPr lang="zh-CN" altLang="zh-CN" dirty="0"/>
              <a:t>具有高效、灵活、功能丰富、表达力强和易于移植等特点，在程序员中备受青睐，至今仍然是应用最为广泛的编程语言</a:t>
            </a:r>
            <a:r>
              <a:rPr lang="zh-CN" altLang="zh-CN" dirty="0" smtClean="0"/>
              <a:t>之一</a:t>
            </a:r>
            <a:endParaRPr lang="en-US" altLang="zh-CN" dirty="0" smtClean="0"/>
          </a:p>
          <a:p>
            <a:r>
              <a:rPr lang="en-US" altLang="zh-CN" dirty="0" smtClean="0"/>
              <a:t>C</a:t>
            </a:r>
            <a:r>
              <a:rPr lang="zh-CN" altLang="zh-CN" dirty="0"/>
              <a:t>语言提供了许多面向底层处理的功能，并具有较好的跨平台特性，以一个标准规格写出的</a:t>
            </a:r>
            <a:r>
              <a:rPr lang="en-US" altLang="zh-CN" dirty="0"/>
              <a:t>C</a:t>
            </a:r>
            <a:r>
              <a:rPr lang="zh-CN" altLang="zh-CN" dirty="0"/>
              <a:t>语言程序可在许多类型的计算机平台上进行编译并执行，甚至包含一些嵌入式处理器（比如单片机）。</a:t>
            </a:r>
          </a:p>
          <a:p>
            <a:endParaRPr lang="zh-CN" altLang="en-US" dirty="0"/>
          </a:p>
        </p:txBody>
      </p:sp>
    </p:spTree>
    <p:extLst>
      <p:ext uri="{BB962C8B-B14F-4D97-AF65-F5344CB8AC3E}">
        <p14:creationId xmlns:p14="http://schemas.microsoft.com/office/powerpoint/2010/main" val="2046001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在</a:t>
            </a:r>
            <a:r>
              <a:rPr lang="en-US" altLang="zh-CN" dirty="0"/>
              <a:t>C</a:t>
            </a:r>
            <a:r>
              <a:rPr lang="zh-CN" altLang="zh-CN" dirty="0"/>
              <a:t>语言出现之前，计算机程序设计语言经历了机器语言、汇编语言到高级语言的</a:t>
            </a:r>
            <a:r>
              <a:rPr lang="zh-CN" altLang="zh-CN" dirty="0" smtClean="0"/>
              <a:t>阶段</a:t>
            </a:r>
            <a:endParaRPr lang="en-US" altLang="zh-CN" dirty="0" smtClean="0"/>
          </a:p>
          <a:p>
            <a:pPr lvl="1"/>
            <a:r>
              <a:rPr lang="zh-CN" altLang="zh-CN" dirty="0" smtClean="0"/>
              <a:t>其</a:t>
            </a:r>
            <a:r>
              <a:rPr lang="zh-CN" altLang="zh-CN" dirty="0"/>
              <a:t>中高级语言又分为面向过程的语言和面向对象的</a:t>
            </a:r>
            <a:r>
              <a:rPr lang="zh-CN" altLang="zh-CN" dirty="0" smtClean="0"/>
              <a:t>语言</a:t>
            </a:r>
            <a:endParaRPr lang="en-US" altLang="zh-CN" dirty="0" smtClean="0"/>
          </a:p>
          <a:p>
            <a:r>
              <a:rPr lang="en-US" altLang="zh-CN" dirty="0" smtClean="0"/>
              <a:t>C</a:t>
            </a:r>
            <a:r>
              <a:rPr lang="zh-CN" altLang="zh-CN" dirty="0"/>
              <a:t>语言属于面向过程的</a:t>
            </a:r>
            <a:r>
              <a:rPr lang="zh-CN" altLang="zh-CN" dirty="0" smtClean="0"/>
              <a:t>高级语言</a:t>
            </a:r>
            <a:endParaRPr lang="en-US" altLang="zh-CN" dirty="0" smtClean="0"/>
          </a:p>
          <a:p>
            <a:r>
              <a:rPr lang="zh-CN" altLang="zh-CN" dirty="0" smtClean="0"/>
              <a:t>近些年</a:t>
            </a:r>
            <a:r>
              <a:rPr lang="zh-CN" altLang="zh-CN" dirty="0"/>
              <a:t>，出现了一些更加高级的编程语言，它们比</a:t>
            </a:r>
            <a:r>
              <a:rPr lang="en-US" altLang="zh-CN" dirty="0"/>
              <a:t>C</a:t>
            </a:r>
            <a:r>
              <a:rPr lang="zh-CN" altLang="zh-CN" dirty="0"/>
              <a:t>语言更接近人们平时语言使用习惯，比如</a:t>
            </a:r>
            <a:r>
              <a:rPr lang="en-US" altLang="zh-CN" dirty="0"/>
              <a:t>Ruby</a:t>
            </a:r>
            <a:r>
              <a:rPr lang="zh-CN" altLang="zh-CN" dirty="0"/>
              <a:t>、</a:t>
            </a:r>
            <a:r>
              <a:rPr lang="en-US" altLang="zh-CN" dirty="0" err="1"/>
              <a:t>Lua</a:t>
            </a:r>
            <a:r>
              <a:rPr lang="zh-CN" altLang="zh-CN" dirty="0"/>
              <a:t>和</a:t>
            </a:r>
            <a:r>
              <a:rPr lang="en-US" altLang="zh-CN" dirty="0"/>
              <a:t>Swift</a:t>
            </a:r>
            <a:r>
              <a:rPr lang="zh-CN" altLang="zh-CN" dirty="0" smtClean="0"/>
              <a:t>等</a:t>
            </a:r>
            <a:endParaRPr lang="en-US" altLang="zh-CN" dirty="0" smtClean="0"/>
          </a:p>
          <a:p>
            <a:r>
              <a:rPr lang="zh-CN" altLang="zh-CN" dirty="0" smtClean="0"/>
              <a:t>相比</a:t>
            </a:r>
            <a:r>
              <a:rPr lang="zh-CN" altLang="zh-CN" dirty="0"/>
              <a:t>于这些更高级语言来说，</a:t>
            </a:r>
            <a:r>
              <a:rPr lang="en-US" altLang="zh-CN" dirty="0"/>
              <a:t>C</a:t>
            </a:r>
            <a:r>
              <a:rPr lang="zh-CN" altLang="zh-CN" dirty="0"/>
              <a:t>语言由于具有语法严格、需要进行内存管理等特点，显得学习困难，使用难度较大，则更像是低级语言了。</a:t>
            </a:r>
          </a:p>
          <a:p>
            <a:endParaRPr lang="zh-CN" altLang="en-US" dirty="0"/>
          </a:p>
        </p:txBody>
      </p:sp>
    </p:spTree>
    <p:extLst>
      <p:ext uri="{BB962C8B-B14F-4D97-AF65-F5344CB8AC3E}">
        <p14:creationId xmlns:p14="http://schemas.microsoft.com/office/powerpoint/2010/main" val="750038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C</a:t>
            </a:r>
            <a:r>
              <a:rPr lang="zh-CN" altLang="zh-CN" dirty="0"/>
              <a:t>语言是由</a:t>
            </a:r>
            <a:r>
              <a:rPr lang="en-US" altLang="zh-CN" dirty="0"/>
              <a:t>UNIX</a:t>
            </a:r>
            <a:r>
              <a:rPr lang="zh-CN" altLang="zh-CN" dirty="0"/>
              <a:t>的开发者丹尼斯·里奇（</a:t>
            </a:r>
            <a:r>
              <a:rPr lang="en-US" altLang="zh-CN" dirty="0"/>
              <a:t>Dennis Ritchie</a:t>
            </a:r>
            <a:r>
              <a:rPr lang="zh-CN" altLang="zh-CN" dirty="0"/>
              <a:t>）于</a:t>
            </a:r>
            <a:r>
              <a:rPr lang="en-US" altLang="zh-CN" dirty="0"/>
              <a:t>1970</a:t>
            </a:r>
            <a:r>
              <a:rPr lang="zh-CN" altLang="zh-CN" dirty="0"/>
              <a:t>年在肯·汤普逊（</a:t>
            </a:r>
            <a:r>
              <a:rPr lang="en-US" altLang="zh-CN" dirty="0"/>
              <a:t>Ken Thompson</a:t>
            </a:r>
            <a:r>
              <a:rPr lang="zh-CN" altLang="zh-CN" dirty="0"/>
              <a:t>）所发明的</a:t>
            </a:r>
            <a:r>
              <a:rPr lang="en-US" altLang="zh-CN" dirty="0"/>
              <a:t>B</a:t>
            </a:r>
            <a:r>
              <a:rPr lang="zh-CN" altLang="zh-CN" dirty="0"/>
              <a:t>语言的基础上发展和完善起来</a:t>
            </a:r>
            <a:r>
              <a:rPr lang="zh-CN" altLang="zh-CN" dirty="0" smtClean="0"/>
              <a:t>的</a:t>
            </a:r>
            <a:endParaRPr lang="en-US" altLang="zh-CN" dirty="0" smtClean="0"/>
          </a:p>
          <a:p>
            <a:r>
              <a:rPr lang="en-US" altLang="zh-CN" dirty="0" smtClean="0"/>
              <a:t>1973</a:t>
            </a:r>
            <a:r>
              <a:rPr lang="zh-CN" altLang="zh-CN" dirty="0"/>
              <a:t>年，</a:t>
            </a:r>
            <a:r>
              <a:rPr lang="en-US" altLang="zh-CN" dirty="0"/>
              <a:t>Unix</a:t>
            </a:r>
            <a:r>
              <a:rPr lang="zh-CN" altLang="zh-CN" dirty="0"/>
              <a:t>操作系统的核心正式用</a:t>
            </a:r>
            <a:r>
              <a:rPr lang="en-US" altLang="zh-CN" dirty="0"/>
              <a:t>C</a:t>
            </a:r>
            <a:r>
              <a:rPr lang="zh-CN" altLang="zh-CN" dirty="0"/>
              <a:t>语言改写，这是</a:t>
            </a:r>
            <a:r>
              <a:rPr lang="en-US" altLang="zh-CN" dirty="0"/>
              <a:t>C</a:t>
            </a:r>
            <a:r>
              <a:rPr lang="zh-CN" altLang="zh-CN" dirty="0"/>
              <a:t>语言第一次应用在操作系统的核心编写上。目前，</a:t>
            </a:r>
            <a:r>
              <a:rPr lang="en-US" altLang="zh-CN" dirty="0"/>
              <a:t>C</a:t>
            </a:r>
            <a:r>
              <a:rPr lang="zh-CN" altLang="zh-CN" dirty="0"/>
              <a:t>语言编译器普遍存在于各种不同的操作系统中，例如</a:t>
            </a:r>
            <a:r>
              <a:rPr lang="en-US" altLang="zh-CN" dirty="0"/>
              <a:t>UNIX</a:t>
            </a:r>
            <a:r>
              <a:rPr lang="zh-CN" altLang="zh-CN" dirty="0"/>
              <a:t>、</a:t>
            </a:r>
            <a:r>
              <a:rPr lang="en-US" altLang="zh-CN" dirty="0"/>
              <a:t>MS-DOS</a:t>
            </a:r>
            <a:r>
              <a:rPr lang="zh-CN" altLang="zh-CN" dirty="0"/>
              <a:t>、</a:t>
            </a:r>
            <a:r>
              <a:rPr lang="en-US" altLang="zh-CN" dirty="0"/>
              <a:t>Microsoft Windows</a:t>
            </a:r>
            <a:r>
              <a:rPr lang="zh-CN" altLang="zh-CN" dirty="0"/>
              <a:t>及</a:t>
            </a:r>
            <a:r>
              <a:rPr lang="en-US" altLang="zh-CN" dirty="0"/>
              <a:t>Linux</a:t>
            </a:r>
            <a:r>
              <a:rPr lang="zh-CN" altLang="zh-CN" dirty="0" smtClean="0"/>
              <a:t>等</a:t>
            </a:r>
            <a:endParaRPr lang="en-US" altLang="zh-CN" dirty="0" smtClean="0"/>
          </a:p>
          <a:p>
            <a:r>
              <a:rPr lang="zh-CN" altLang="zh-CN" dirty="0" smtClean="0"/>
              <a:t>出现</a:t>
            </a:r>
            <a:r>
              <a:rPr lang="zh-CN" altLang="zh-CN" dirty="0"/>
              <a:t>于</a:t>
            </a:r>
            <a:r>
              <a:rPr lang="en-US" altLang="zh-CN" dirty="0"/>
              <a:t>C</a:t>
            </a:r>
            <a:r>
              <a:rPr lang="zh-CN" altLang="zh-CN" dirty="0"/>
              <a:t>语言之后的其他编程语言的设计几乎都受其影响，例如</a:t>
            </a:r>
            <a:r>
              <a:rPr lang="en-US" altLang="zh-CN" dirty="0"/>
              <a:t>C++</a:t>
            </a:r>
            <a:r>
              <a:rPr lang="zh-CN" altLang="zh-CN" dirty="0"/>
              <a:t>、</a:t>
            </a:r>
            <a:r>
              <a:rPr lang="en-US" altLang="zh-CN" dirty="0"/>
              <a:t>Objective-C</a:t>
            </a:r>
            <a:r>
              <a:rPr lang="zh-CN" altLang="zh-CN" dirty="0"/>
              <a:t>、</a:t>
            </a:r>
            <a:r>
              <a:rPr lang="en-US" altLang="zh-CN" dirty="0"/>
              <a:t>Java</a:t>
            </a:r>
            <a:r>
              <a:rPr lang="zh-CN" altLang="zh-CN" dirty="0"/>
              <a:t>、</a:t>
            </a:r>
            <a:r>
              <a:rPr lang="en-US" altLang="zh-CN" dirty="0"/>
              <a:t>C#</a:t>
            </a:r>
            <a:r>
              <a:rPr lang="zh-CN" altLang="zh-CN" dirty="0"/>
              <a:t>等。</a:t>
            </a:r>
          </a:p>
          <a:p>
            <a:endParaRPr lang="zh-CN" altLang="en-US" dirty="0"/>
          </a:p>
        </p:txBody>
      </p:sp>
    </p:spTree>
    <p:extLst>
      <p:ext uri="{BB962C8B-B14F-4D97-AF65-F5344CB8AC3E}">
        <p14:creationId xmlns:p14="http://schemas.microsoft.com/office/powerpoint/2010/main" val="3656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1989</a:t>
            </a:r>
            <a:r>
              <a:rPr lang="zh-CN" altLang="zh-CN" dirty="0"/>
              <a:t>年，为了消除各种不同版本的</a:t>
            </a:r>
            <a:r>
              <a:rPr lang="en-US" altLang="zh-CN" dirty="0"/>
              <a:t>C</a:t>
            </a:r>
            <a:r>
              <a:rPr lang="zh-CN" altLang="zh-CN" dirty="0"/>
              <a:t>语言在用法上的差异，由美国国家标准局（</a:t>
            </a:r>
            <a:r>
              <a:rPr lang="en-US" altLang="zh-CN" dirty="0"/>
              <a:t>American National Standard Institution</a:t>
            </a:r>
            <a:r>
              <a:rPr lang="zh-CN" altLang="zh-CN" dirty="0"/>
              <a:t>）为</a:t>
            </a:r>
            <a:r>
              <a:rPr lang="en-US" altLang="zh-CN" dirty="0"/>
              <a:t>C</a:t>
            </a:r>
            <a:r>
              <a:rPr lang="zh-CN" altLang="zh-CN" dirty="0"/>
              <a:t>语言订定了一套完整的国际标准语法，称为</a:t>
            </a:r>
            <a:r>
              <a:rPr lang="en-US" altLang="zh-CN" dirty="0"/>
              <a:t>ANSI C</a:t>
            </a:r>
            <a:r>
              <a:rPr lang="zh-CN" altLang="zh-CN" dirty="0"/>
              <a:t>（</a:t>
            </a:r>
            <a:r>
              <a:rPr lang="en-US" altLang="zh-CN" dirty="0"/>
              <a:t>ANSI X3.159-1989</a:t>
            </a:r>
            <a:r>
              <a:rPr lang="zh-CN" altLang="zh-CN" dirty="0"/>
              <a:t>），有时称为“</a:t>
            </a:r>
            <a:r>
              <a:rPr lang="en-US" altLang="zh-CN" dirty="0"/>
              <a:t>C89</a:t>
            </a:r>
            <a:r>
              <a:rPr lang="zh-CN" altLang="zh-CN" dirty="0"/>
              <a:t>”，作为</a:t>
            </a:r>
            <a:r>
              <a:rPr lang="en-US" altLang="zh-CN" dirty="0"/>
              <a:t>C</a:t>
            </a:r>
            <a:r>
              <a:rPr lang="zh-CN" altLang="zh-CN" dirty="0"/>
              <a:t>语言的</a:t>
            </a:r>
            <a:r>
              <a:rPr lang="zh-CN" altLang="zh-CN" dirty="0" smtClean="0"/>
              <a:t>标准</a:t>
            </a:r>
            <a:endParaRPr lang="en-US" altLang="zh-CN" dirty="0" smtClean="0"/>
          </a:p>
          <a:p>
            <a:r>
              <a:rPr lang="zh-CN" altLang="zh-CN" dirty="0" smtClean="0"/>
              <a:t>在</a:t>
            </a:r>
            <a:r>
              <a:rPr lang="en-US" altLang="zh-CN" dirty="0"/>
              <a:t>ANSI C</a:t>
            </a:r>
            <a:r>
              <a:rPr lang="zh-CN" altLang="zh-CN" dirty="0"/>
              <a:t>标准确立后的第二年，该标准（有一些小改动）被美国国家标准协会采纳为</a:t>
            </a:r>
            <a:r>
              <a:rPr lang="en-US" altLang="zh-CN" dirty="0"/>
              <a:t>ISO/IEC 9899:1990</a:t>
            </a:r>
            <a:r>
              <a:rPr lang="zh-CN" altLang="zh-CN" dirty="0"/>
              <a:t>，这个版本有时候也称为</a:t>
            </a:r>
            <a:r>
              <a:rPr lang="en-US" altLang="zh-CN" dirty="0"/>
              <a:t>C90</a:t>
            </a:r>
            <a:r>
              <a:rPr lang="zh-CN" altLang="zh-CN" dirty="0"/>
              <a:t>。因此，</a:t>
            </a:r>
            <a:r>
              <a:rPr lang="en-US" altLang="zh-CN" dirty="0"/>
              <a:t>C89</a:t>
            </a:r>
            <a:r>
              <a:rPr lang="zh-CN" altLang="zh-CN" dirty="0"/>
              <a:t>和</a:t>
            </a:r>
            <a:r>
              <a:rPr lang="en-US" altLang="zh-CN" dirty="0"/>
              <a:t>C90</a:t>
            </a:r>
            <a:r>
              <a:rPr lang="zh-CN" altLang="zh-CN" dirty="0"/>
              <a:t>通常指同一个</a:t>
            </a:r>
            <a:r>
              <a:rPr lang="en-US" altLang="zh-CN" dirty="0"/>
              <a:t>C</a:t>
            </a:r>
            <a:r>
              <a:rPr lang="zh-CN" altLang="zh-CN" dirty="0"/>
              <a:t>语言标准。</a:t>
            </a:r>
            <a:r>
              <a:rPr lang="en-US" altLang="zh-CN" dirty="0"/>
              <a:t>C</a:t>
            </a:r>
            <a:r>
              <a:rPr lang="zh-CN" altLang="zh-CN" dirty="0"/>
              <a:t>语言的规范在之后一段时间内没有大的</a:t>
            </a:r>
            <a:r>
              <a:rPr lang="zh-CN" altLang="zh-CN" dirty="0" smtClean="0"/>
              <a:t>变动</a:t>
            </a:r>
            <a:endParaRPr lang="en-US" altLang="zh-CN" dirty="0" smtClean="0"/>
          </a:p>
          <a:p>
            <a:r>
              <a:rPr lang="zh-CN" altLang="zh-CN" dirty="0" smtClean="0"/>
              <a:t>在</a:t>
            </a:r>
            <a:r>
              <a:rPr lang="en-US" altLang="zh-CN" dirty="0"/>
              <a:t>2000</a:t>
            </a:r>
            <a:r>
              <a:rPr lang="zh-CN" altLang="zh-CN" dirty="0"/>
              <a:t>年，</a:t>
            </a:r>
            <a:r>
              <a:rPr lang="en-US" altLang="zh-CN" dirty="0"/>
              <a:t>ANSI</a:t>
            </a:r>
            <a:r>
              <a:rPr lang="zh-CN" altLang="zh-CN" dirty="0"/>
              <a:t>采纳了</a:t>
            </a:r>
            <a:r>
              <a:rPr lang="en-US" altLang="zh-CN" dirty="0"/>
              <a:t>ISO/IEC 9899:1999</a:t>
            </a:r>
            <a:r>
              <a:rPr lang="zh-CN" altLang="zh-CN" dirty="0"/>
              <a:t>标准，这个标准称为“</a:t>
            </a:r>
            <a:r>
              <a:rPr lang="en-US" altLang="zh-CN" dirty="0"/>
              <a:t>C99</a:t>
            </a:r>
            <a:r>
              <a:rPr lang="zh-CN" altLang="zh-CN" dirty="0" smtClean="0"/>
              <a:t>”</a:t>
            </a:r>
            <a:endParaRPr lang="en-US" altLang="zh-CN" dirty="0" smtClean="0"/>
          </a:p>
          <a:p>
            <a:r>
              <a:rPr lang="en-US" altLang="zh-CN" dirty="0" smtClean="0"/>
              <a:t>2011</a:t>
            </a:r>
            <a:r>
              <a:rPr lang="zh-CN" altLang="zh-CN" dirty="0"/>
              <a:t>年末，</a:t>
            </a:r>
            <a:r>
              <a:rPr lang="en-US" altLang="zh-CN" dirty="0"/>
              <a:t>ISO</a:t>
            </a:r>
            <a:r>
              <a:rPr lang="zh-CN" altLang="zh-CN" dirty="0"/>
              <a:t>正式发布了</a:t>
            </a:r>
            <a:r>
              <a:rPr lang="en-US" altLang="zh-CN" dirty="0"/>
              <a:t>C</a:t>
            </a:r>
            <a:r>
              <a:rPr lang="zh-CN" altLang="zh-CN" dirty="0"/>
              <a:t>程序语言的现行标准</a:t>
            </a:r>
            <a:r>
              <a:rPr lang="en-US" altLang="zh-CN" dirty="0"/>
              <a:t>C11</a:t>
            </a:r>
            <a:r>
              <a:rPr lang="zh-CN" altLang="zh-CN" dirty="0"/>
              <a:t>，官方名称为</a:t>
            </a:r>
            <a:r>
              <a:rPr lang="en-US" altLang="zh-CN" dirty="0"/>
              <a:t>ISO/IEC 9899:2011</a:t>
            </a:r>
            <a:r>
              <a:rPr lang="zh-CN" altLang="zh-CN" dirty="0"/>
              <a:t>。新的标准提高了对</a:t>
            </a:r>
            <a:r>
              <a:rPr lang="en-US" altLang="zh-CN" dirty="0"/>
              <a:t>C++</a:t>
            </a:r>
            <a:r>
              <a:rPr lang="zh-CN" altLang="zh-CN" dirty="0"/>
              <a:t>的兼容性，并增加了一些新的特性。</a:t>
            </a:r>
          </a:p>
          <a:p>
            <a:endParaRPr lang="zh-CN" altLang="en-US" dirty="0"/>
          </a:p>
          <a:p>
            <a:endParaRPr lang="zh-CN" altLang="en-US" dirty="0"/>
          </a:p>
        </p:txBody>
      </p:sp>
    </p:spTree>
    <p:extLst>
      <p:ext uri="{BB962C8B-B14F-4D97-AF65-F5344CB8AC3E}">
        <p14:creationId xmlns:p14="http://schemas.microsoft.com/office/powerpoint/2010/main" val="1059619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en-US" altLang="zh-CN" sz="2600" dirty="0" smtClean="0">
                <a:solidFill>
                  <a:srgbClr val="000000"/>
                </a:solidFill>
                <a:latin typeface="Microsoft Yahei"/>
                <a:ea typeface="Microsoft Yahei"/>
                <a:sym typeface="Microsoft Yahei"/>
              </a:rPr>
              <a:t>C</a:t>
            </a:r>
            <a:r>
              <a:rPr lang="zh-CN" altLang="en-US" sz="2600" dirty="0" smtClean="0">
                <a:solidFill>
                  <a:srgbClr val="000000"/>
                </a:solidFill>
                <a:latin typeface="Microsoft Yahei"/>
                <a:ea typeface="Microsoft Yahei"/>
                <a:sym typeface="Microsoft Yahei"/>
              </a:rPr>
              <a:t>语言属于</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面向过程的低级语言</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面向对象的低级语言</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面向过程的高级语言</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面向对象的高级语言</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1219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使用</a:t>
            </a:r>
            <a:r>
              <a:rPr lang="en-US" altLang="zh-CN" dirty="0"/>
              <a:t>C</a:t>
            </a:r>
            <a:r>
              <a:rPr lang="zh-CN" altLang="en-US" dirty="0"/>
              <a:t>语言进行程序开发</a:t>
            </a:r>
          </a:p>
        </p:txBody>
      </p:sp>
      <p:sp>
        <p:nvSpPr>
          <p:cNvPr id="3" name="内容占位符 2"/>
          <p:cNvSpPr>
            <a:spLocks noGrp="1"/>
          </p:cNvSpPr>
          <p:nvPr>
            <p:ph idx="1"/>
          </p:nvPr>
        </p:nvSpPr>
        <p:spPr/>
        <p:txBody>
          <a:bodyPr>
            <a:normAutofit fontScale="92500" lnSpcReduction="10000"/>
          </a:bodyPr>
          <a:lstStyle/>
          <a:p>
            <a:r>
              <a:rPr lang="zh-CN" altLang="zh-CN" dirty="0" smtClean="0"/>
              <a:t>计算机</a:t>
            </a:r>
            <a:r>
              <a:rPr lang="zh-CN" altLang="zh-CN" dirty="0"/>
              <a:t>类似于一名士兵，程序员是发号施令的</a:t>
            </a:r>
            <a:r>
              <a:rPr lang="zh-CN" altLang="zh-CN" dirty="0" smtClean="0"/>
              <a:t>军官</a:t>
            </a:r>
            <a:endParaRPr lang="en-US" altLang="zh-CN" dirty="0" smtClean="0"/>
          </a:p>
          <a:p>
            <a:r>
              <a:rPr lang="zh-CN" altLang="zh-CN" dirty="0" smtClean="0"/>
              <a:t>需要</a:t>
            </a:r>
            <a:r>
              <a:rPr lang="zh-CN" altLang="zh-CN" dirty="0"/>
              <a:t>一名传令官，将程序员发布的指令记录为标准的军队</a:t>
            </a:r>
            <a:r>
              <a:rPr lang="zh-CN" altLang="zh-CN" dirty="0" smtClean="0"/>
              <a:t>命令</a:t>
            </a:r>
            <a:endParaRPr lang="en-US" altLang="zh-CN" dirty="0" smtClean="0"/>
          </a:p>
          <a:p>
            <a:r>
              <a:rPr lang="zh-CN" altLang="zh-CN" dirty="0" smtClean="0"/>
              <a:t>程序员</a:t>
            </a:r>
            <a:r>
              <a:rPr lang="zh-CN" altLang="zh-CN" dirty="0"/>
              <a:t>发布的命令就是</a:t>
            </a:r>
            <a:r>
              <a:rPr lang="en-US" altLang="zh-CN" dirty="0"/>
              <a:t>C</a:t>
            </a:r>
            <a:r>
              <a:rPr lang="zh-CN" altLang="zh-CN" dirty="0"/>
              <a:t>语言编写的代码，士兵接收到的命令就是机器码，而传令官的翻译过程就是编译。</a:t>
            </a:r>
          </a:p>
          <a:p>
            <a:endParaRPr lang="zh-CN" altLang="en-US" dirty="0"/>
          </a:p>
        </p:txBody>
      </p:sp>
    </p:spTree>
    <p:extLst>
      <p:ext uri="{BB962C8B-B14F-4D97-AF65-F5344CB8AC3E}">
        <p14:creationId xmlns:p14="http://schemas.microsoft.com/office/powerpoint/2010/main" val="3017553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编译器（</a:t>
            </a:r>
            <a:r>
              <a:rPr lang="en-US" altLang="zh-CN" dirty="0"/>
              <a:t>Compiler</a:t>
            </a:r>
            <a:r>
              <a:rPr lang="zh-CN" altLang="zh-CN" dirty="0" smtClean="0"/>
              <a:t>）将</a:t>
            </a:r>
            <a:r>
              <a:rPr lang="zh-CN" altLang="zh-CN" dirty="0"/>
              <a:t>用某种编程语言写成的源代码（原始语言），转换成另一种编程语言（目标语言</a:t>
            </a:r>
            <a:r>
              <a:rPr lang="zh-CN" altLang="zh-CN" dirty="0" smtClean="0"/>
              <a:t>）</a:t>
            </a:r>
            <a:endParaRPr lang="en-US" altLang="zh-CN" dirty="0" smtClean="0"/>
          </a:p>
          <a:p>
            <a:r>
              <a:rPr lang="zh-CN" altLang="zh-CN" dirty="0" smtClean="0"/>
              <a:t>编译器</a:t>
            </a:r>
            <a:r>
              <a:rPr lang="zh-CN" altLang="zh-CN" dirty="0"/>
              <a:t>的主要工作流程如下： 源代码</a:t>
            </a:r>
            <a:r>
              <a:rPr lang="en-US" altLang="zh-CN" dirty="0"/>
              <a:t> (source code) </a:t>
            </a:r>
            <a:r>
              <a:rPr lang="zh-CN" altLang="zh-CN" dirty="0"/>
              <a:t>→ 预处理器</a:t>
            </a:r>
            <a:r>
              <a:rPr lang="en-US" altLang="zh-CN" dirty="0"/>
              <a:t> (preprocessor) </a:t>
            </a:r>
            <a:r>
              <a:rPr lang="zh-CN" altLang="zh-CN" dirty="0"/>
              <a:t>→ 编译器</a:t>
            </a:r>
            <a:r>
              <a:rPr lang="en-US" altLang="zh-CN" dirty="0"/>
              <a:t> (compiler) </a:t>
            </a:r>
            <a:r>
              <a:rPr lang="zh-CN" altLang="zh-CN" dirty="0"/>
              <a:t>→ 汇编程序</a:t>
            </a:r>
            <a:r>
              <a:rPr lang="en-US" altLang="zh-CN" dirty="0"/>
              <a:t> (assembler) </a:t>
            </a:r>
            <a:r>
              <a:rPr lang="zh-CN" altLang="zh-CN" dirty="0"/>
              <a:t>→ 目标代码</a:t>
            </a:r>
            <a:r>
              <a:rPr lang="en-US" altLang="zh-CN" dirty="0"/>
              <a:t> (object code) </a:t>
            </a:r>
            <a:r>
              <a:rPr lang="zh-CN" altLang="zh-CN" dirty="0"/>
              <a:t>→ 链接器</a:t>
            </a:r>
            <a:r>
              <a:rPr lang="en-US" altLang="zh-CN" dirty="0"/>
              <a:t> (linker) </a:t>
            </a:r>
            <a:r>
              <a:rPr lang="zh-CN" altLang="zh-CN" dirty="0"/>
              <a:t>→ 可执行文件</a:t>
            </a:r>
            <a:r>
              <a:rPr lang="en-US" altLang="zh-CN" dirty="0"/>
              <a:t> (executables)</a:t>
            </a:r>
            <a:r>
              <a:rPr lang="zh-CN" altLang="zh-CN" dirty="0"/>
              <a:t>。</a:t>
            </a:r>
          </a:p>
          <a:p>
            <a:endParaRPr lang="zh-CN" altLang="en-US" dirty="0"/>
          </a:p>
        </p:txBody>
      </p:sp>
    </p:spTree>
    <p:extLst>
      <p:ext uri="{BB962C8B-B14F-4D97-AF65-F5344CB8AC3E}">
        <p14:creationId xmlns:p14="http://schemas.microsoft.com/office/powerpoint/2010/main" val="3853856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“我们编写的</a:t>
            </a:r>
            <a:r>
              <a:rPr lang="en-US" altLang="zh-CN" sz="2600" dirty="0" smtClean="0">
                <a:solidFill>
                  <a:srgbClr val="000000"/>
                </a:solidFill>
                <a:latin typeface="Microsoft Yahei"/>
                <a:ea typeface="Microsoft Yahei"/>
                <a:sym typeface="Microsoft Yahei"/>
              </a:rPr>
              <a:t>C</a:t>
            </a:r>
            <a:r>
              <a:rPr lang="zh-CN" altLang="en-US" sz="2600" dirty="0" smtClean="0">
                <a:solidFill>
                  <a:srgbClr val="000000"/>
                </a:solidFill>
                <a:latin typeface="Microsoft Yahei"/>
                <a:ea typeface="Microsoft Yahei"/>
                <a:sym typeface="Microsoft Yahei"/>
              </a:rPr>
              <a:t>语言代码可以直接被计算机执行“，这个说法对吗</a:t>
            </a:r>
            <a:r>
              <a:rPr lang="en-US" altLang="zh-CN" sz="2600" dirty="0" smtClean="0">
                <a:solidFill>
                  <a:srgbClr val="000000"/>
                </a:solidFill>
                <a:latin typeface="Microsoft Yahei"/>
                <a:ea typeface="Microsoft Yahei"/>
                <a:sym typeface="Microsoft Yahei"/>
              </a:rPr>
              <a:t>?</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对</a:t>
            </a: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错</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5"/>
            </p:custDataLst>
          </p:nvPr>
        </p:nvSpPr>
        <p:spPr>
          <a:xfrm>
            <a:off x="1178719" y="2137767"/>
            <a:ext cx="385762" cy="385763"/>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6"/>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7"/>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8"/>
            </p:custDataLst>
          </p:nvPr>
        </p:nvGrpSpPr>
        <p:grpSpPr>
          <a:xfrm>
            <a:off x="0" y="0"/>
            <a:ext cx="9144000" cy="635000"/>
            <a:chOff x="0" y="0"/>
            <a:chExt cx="9144000" cy="635000"/>
          </a:xfrm>
        </p:grpSpPr>
        <p:sp>
          <p:nvSpPr>
            <p:cNvPr id="15" name="TitleBackground"/>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26520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以前接触过程序开发的程度</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完全没有接触过</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简单了解过</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能够编程实现一些简单功能</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能够熟练使用一种编程语言</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投票</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195705" y="109220"/>
              <a:ext cx="2286000" cy="508000"/>
            </a:xfrm>
            <a:prstGeom prst="rect">
              <a:avLst/>
            </a:prstGeom>
            <a:noFill/>
          </p:spPr>
          <p:txBody>
            <a:bodyPr vert="horz" wrap="none" rtlCol="0" anchor="ctr" anchorCtr="0">
              <a:noAutofit/>
            </a:bodyPr>
            <a:lstStyle/>
            <a:p>
              <a:r>
                <a:rPr lang="zh-CN" altLang="en-US" sz="2000" smtClean="0">
                  <a:solidFill>
                    <a:srgbClr val="808080"/>
                  </a:solidFill>
                  <a:latin typeface="Microsoft Yahei"/>
                  <a:ea typeface="Microsoft Yahei"/>
                  <a:sym typeface="Microsoft Yahei"/>
                </a:rPr>
                <a:t>最多可选</a:t>
              </a:r>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项</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2928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IDE</a:t>
            </a:r>
            <a:r>
              <a:rPr lang="zh-CN" altLang="zh-CN" dirty="0"/>
              <a:t>（</a:t>
            </a:r>
            <a:r>
              <a:rPr lang="en-US" altLang="zh-CN" dirty="0"/>
              <a:t>Integrated Development Environment</a:t>
            </a:r>
            <a:r>
              <a:rPr lang="zh-CN" altLang="zh-CN" dirty="0"/>
              <a:t>，集成开发环境），是为了便于程序员进行项目开发、管理而开发的</a:t>
            </a:r>
            <a:r>
              <a:rPr lang="zh-CN" altLang="zh-CN" dirty="0" smtClean="0"/>
              <a:t>软件</a:t>
            </a:r>
            <a:endParaRPr lang="en-US" altLang="zh-CN" dirty="0" smtClean="0"/>
          </a:p>
          <a:p>
            <a:r>
              <a:rPr lang="zh-CN" altLang="zh-CN" dirty="0" smtClean="0"/>
              <a:t>对于</a:t>
            </a:r>
            <a:r>
              <a:rPr lang="en-US" altLang="zh-CN" dirty="0"/>
              <a:t>C</a:t>
            </a:r>
            <a:r>
              <a:rPr lang="zh-CN" altLang="zh-CN" dirty="0"/>
              <a:t>语言来说，</a:t>
            </a:r>
            <a:r>
              <a:rPr lang="en-US" altLang="zh-CN" dirty="0"/>
              <a:t>IDE</a:t>
            </a:r>
            <a:r>
              <a:rPr lang="zh-CN" altLang="zh-CN" dirty="0"/>
              <a:t>主要包括四个部分：代码编辑器，编译连接器，调试器和工具</a:t>
            </a:r>
            <a:r>
              <a:rPr lang="zh-CN" altLang="zh-CN" dirty="0" smtClean="0"/>
              <a:t>库</a:t>
            </a:r>
            <a:endParaRPr lang="en-US" altLang="zh-CN" dirty="0" smtClean="0"/>
          </a:p>
          <a:p>
            <a:r>
              <a:rPr lang="zh-CN" altLang="zh-CN" dirty="0" smtClean="0"/>
              <a:t>在</a:t>
            </a:r>
            <a:r>
              <a:rPr lang="en-US" altLang="zh-CN" dirty="0"/>
              <a:t>Windows</a:t>
            </a:r>
            <a:r>
              <a:rPr lang="zh-CN" altLang="zh-CN" dirty="0"/>
              <a:t>平台下，微软的</a:t>
            </a:r>
            <a:r>
              <a:rPr lang="en-US" altLang="zh-CN" dirty="0"/>
              <a:t>Visual Studio</a:t>
            </a:r>
            <a:r>
              <a:rPr lang="zh-CN" altLang="zh-CN" dirty="0"/>
              <a:t>系列中的</a:t>
            </a:r>
            <a:r>
              <a:rPr lang="en-US" altLang="zh-CN" dirty="0"/>
              <a:t>Visual C++</a:t>
            </a:r>
            <a:r>
              <a:rPr lang="zh-CN" altLang="zh-CN" dirty="0"/>
              <a:t>是常用的</a:t>
            </a:r>
            <a:r>
              <a:rPr lang="en-US" altLang="zh-CN" dirty="0"/>
              <a:t>C</a:t>
            </a:r>
            <a:r>
              <a:rPr lang="zh-CN" altLang="zh-CN" dirty="0"/>
              <a:t>语言</a:t>
            </a:r>
            <a:r>
              <a:rPr lang="en-US" altLang="zh-CN" dirty="0"/>
              <a:t>IDE</a:t>
            </a:r>
            <a:r>
              <a:rPr lang="zh-CN" altLang="zh-CN" dirty="0" smtClean="0"/>
              <a:t>，</a:t>
            </a:r>
            <a:r>
              <a:rPr lang="zh-CN" altLang="en-US" dirty="0" smtClean="0"/>
              <a:t>我们</a:t>
            </a:r>
            <a:r>
              <a:rPr lang="zh-CN" altLang="zh-CN" dirty="0" smtClean="0"/>
              <a:t>使用</a:t>
            </a:r>
            <a:r>
              <a:rPr lang="en-US" altLang="zh-CN" dirty="0"/>
              <a:t>Visual Studio 2010</a:t>
            </a:r>
            <a:r>
              <a:rPr lang="zh-CN" altLang="zh-CN" dirty="0"/>
              <a:t>中的</a:t>
            </a:r>
            <a:r>
              <a:rPr lang="en-US" altLang="zh-CN" dirty="0"/>
              <a:t>Visual C++</a:t>
            </a:r>
            <a:r>
              <a:rPr lang="zh-CN" altLang="zh-CN" dirty="0"/>
              <a:t>集成开发环境（后续将其分别简称为</a:t>
            </a:r>
            <a:r>
              <a:rPr lang="en-US" altLang="zh-CN" dirty="0"/>
              <a:t>VS</a:t>
            </a:r>
            <a:r>
              <a:rPr lang="zh-CN" altLang="zh-CN" dirty="0"/>
              <a:t>和</a:t>
            </a:r>
            <a:r>
              <a:rPr lang="en-US" altLang="zh-CN" dirty="0"/>
              <a:t>VC</a:t>
            </a:r>
            <a:r>
              <a:rPr lang="zh-CN" altLang="zh-CN" dirty="0"/>
              <a:t>）来进行程序编辑及编译、链接和调试等</a:t>
            </a:r>
            <a:r>
              <a:rPr lang="zh-CN" altLang="zh-CN" dirty="0" smtClean="0"/>
              <a:t>操作</a:t>
            </a:r>
            <a:endParaRPr lang="zh-CN" altLang="en-US" dirty="0"/>
          </a:p>
        </p:txBody>
      </p:sp>
    </p:spTree>
    <p:extLst>
      <p:ext uri="{BB962C8B-B14F-4D97-AF65-F5344CB8AC3E}">
        <p14:creationId xmlns:p14="http://schemas.microsoft.com/office/powerpoint/2010/main" val="1528963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VS启动画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483518"/>
            <a:ext cx="52705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267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保存工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707654"/>
            <a:ext cx="406003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C:\Users\Han\AppData\Local\Microsoft\Windows\INetCache\Content.Word\新建工程.bmp"/>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1707654"/>
            <a:ext cx="3600400" cy="2775308"/>
          </a:xfrm>
          <a:prstGeom prst="rect">
            <a:avLst/>
          </a:prstGeom>
          <a:noFill/>
          <a:ln>
            <a:noFill/>
          </a:ln>
        </p:spPr>
      </p:pic>
    </p:spTree>
    <p:extLst>
      <p:ext uri="{BB962C8B-B14F-4D97-AF65-F5344CB8AC3E}">
        <p14:creationId xmlns:p14="http://schemas.microsoft.com/office/powerpoint/2010/main" val="573675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选择工程保存路径并命名，按下“</a:t>
            </a:r>
            <a:r>
              <a:rPr lang="en-US" altLang="zh-CN" dirty="0"/>
              <a:t>OK</a:t>
            </a:r>
            <a:r>
              <a:rPr lang="zh-CN" altLang="zh-CN" dirty="0"/>
              <a:t>”按钮，则会</a:t>
            </a:r>
            <a:r>
              <a:rPr lang="zh-CN" altLang="zh-CN" dirty="0" smtClean="0"/>
              <a:t>出现</a:t>
            </a:r>
            <a:r>
              <a:rPr lang="zh-CN" altLang="en-US" dirty="0" smtClean="0"/>
              <a:t>下图</a:t>
            </a:r>
            <a:r>
              <a:rPr lang="zh-CN" altLang="zh-CN" dirty="0" smtClean="0"/>
              <a:t>所</a:t>
            </a:r>
            <a:r>
              <a:rPr lang="zh-CN" altLang="zh-CN" dirty="0"/>
              <a:t>示的选项卡。接下来点击“</a:t>
            </a:r>
            <a:r>
              <a:rPr lang="en-US" altLang="zh-CN" dirty="0"/>
              <a:t>Finish</a:t>
            </a:r>
            <a:r>
              <a:rPr lang="zh-CN" altLang="zh-CN" dirty="0"/>
              <a:t>”按钮的话，则将会出现一个具备必要源文件的工程；如果选中“</a:t>
            </a:r>
            <a:r>
              <a:rPr lang="en-US" altLang="zh-CN" dirty="0"/>
              <a:t>Empty project</a:t>
            </a:r>
            <a:r>
              <a:rPr lang="zh-CN" altLang="zh-CN" dirty="0"/>
              <a:t>”选项，则会新建一个空的工程，需要自己为其添加必要的源代码文件。</a:t>
            </a:r>
          </a:p>
          <a:p>
            <a:endParaRPr lang="zh-CN" altLang="en-US" dirty="0"/>
          </a:p>
        </p:txBody>
      </p:sp>
    </p:spTree>
    <p:extLst>
      <p:ext uri="{BB962C8B-B14F-4D97-AF65-F5344CB8AC3E}">
        <p14:creationId xmlns:p14="http://schemas.microsoft.com/office/powerpoint/2010/main" val="3524519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descr="保存空工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11510"/>
            <a:ext cx="5273675"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8239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descr="新建文件"/>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419622"/>
            <a:ext cx="3963300"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新建文件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4008" y="1419622"/>
            <a:ext cx="4137898" cy="274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76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在新建的文件中，输入以下的代码，就可以得到第一个</a:t>
            </a:r>
            <a:r>
              <a:rPr lang="en-US" altLang="zh-CN" dirty="0"/>
              <a:t>C</a:t>
            </a:r>
            <a:r>
              <a:rPr lang="zh-CN" altLang="zh-CN" dirty="0"/>
              <a:t>语言程序了。</a:t>
            </a:r>
          </a:p>
          <a:p>
            <a:endParaRPr lang="zh-CN" altLang="en-US" dirty="0"/>
          </a:p>
        </p:txBody>
      </p:sp>
      <p:sp>
        <p:nvSpPr>
          <p:cNvPr id="5" name="矩形 4"/>
          <p:cNvSpPr/>
          <p:nvPr/>
        </p:nvSpPr>
        <p:spPr>
          <a:xfrm>
            <a:off x="353518" y="2139702"/>
            <a:ext cx="8496944" cy="2862322"/>
          </a:xfrm>
          <a:prstGeom prst="rect">
            <a:avLst/>
          </a:prstGeom>
        </p:spPr>
        <p:txBody>
          <a:bodyPr wrap="square">
            <a:spAutoFit/>
          </a:bodyPr>
          <a:lstStyle/>
          <a:p>
            <a:r>
              <a:rPr lang="en-US" altLang="zh-CN" i="1" dirty="0"/>
              <a:t>/*</a:t>
            </a:r>
            <a:endParaRPr lang="zh-CN" altLang="zh-CN" dirty="0"/>
          </a:p>
          <a:p>
            <a:r>
              <a:rPr lang="zh-CN" altLang="zh-CN" i="1" dirty="0"/>
              <a:t>第一个</a:t>
            </a:r>
            <a:r>
              <a:rPr lang="en-US" altLang="zh-CN" i="1" dirty="0"/>
              <a:t>C</a:t>
            </a:r>
            <a:r>
              <a:rPr lang="zh-CN" altLang="zh-CN" i="1" dirty="0"/>
              <a:t>语言程序</a:t>
            </a:r>
            <a:endParaRPr lang="zh-CN" altLang="zh-CN" dirty="0"/>
          </a:p>
          <a:p>
            <a:r>
              <a:rPr lang="en-US" altLang="zh-CN" i="1" dirty="0"/>
              <a:t>*/</a:t>
            </a:r>
            <a:endParaRPr lang="zh-CN" altLang="zh-CN" dirty="0"/>
          </a:p>
          <a:p>
            <a:r>
              <a:rPr lang="en-US" altLang="zh-CN" dirty="0"/>
              <a:t>#include &lt;</a:t>
            </a:r>
            <a:r>
              <a:rPr lang="en-US" altLang="zh-CN" dirty="0" err="1"/>
              <a:t>stdio.h</a:t>
            </a:r>
            <a:r>
              <a:rPr lang="en-US" altLang="zh-CN" dirty="0"/>
              <a:t>&gt;				</a:t>
            </a:r>
            <a:r>
              <a:rPr lang="en-US" altLang="zh-CN" i="1" dirty="0"/>
              <a:t>// </a:t>
            </a:r>
            <a:r>
              <a:rPr lang="zh-CN" altLang="zh-CN" i="1" dirty="0"/>
              <a:t>提供基本的文字输入输出流操作</a:t>
            </a:r>
            <a:endParaRPr lang="zh-CN" altLang="zh-CN" dirty="0"/>
          </a:p>
          <a:p>
            <a:r>
              <a:rPr lang="en-US" altLang="zh-CN" dirty="0" err="1"/>
              <a:t>int</a:t>
            </a:r>
            <a:r>
              <a:rPr lang="en-US" altLang="zh-CN" dirty="0"/>
              <a:t> main</a:t>
            </a:r>
            <a:r>
              <a:rPr lang="en-US" altLang="zh-CN" b="1" dirty="0"/>
              <a:t>()</a:t>
            </a:r>
            <a:r>
              <a:rPr lang="en-US" altLang="zh-CN" dirty="0"/>
              <a:t>						</a:t>
            </a:r>
            <a:r>
              <a:rPr lang="en-US" altLang="zh-CN" i="1" dirty="0"/>
              <a:t>// </a:t>
            </a:r>
            <a:r>
              <a:rPr lang="zh-CN" altLang="zh-CN" i="1" dirty="0"/>
              <a:t>程序入口函数</a:t>
            </a:r>
            <a:endParaRPr lang="zh-CN" altLang="zh-CN" dirty="0"/>
          </a:p>
          <a:p>
            <a:r>
              <a:rPr lang="en-US" altLang="zh-CN" b="1" dirty="0"/>
              <a:t>{</a:t>
            </a:r>
            <a:endParaRPr lang="zh-CN" altLang="zh-CN" dirty="0"/>
          </a:p>
          <a:p>
            <a:r>
              <a:rPr lang="en-US" altLang="zh-CN" dirty="0"/>
              <a:t>    </a:t>
            </a:r>
            <a:r>
              <a:rPr lang="en-US" altLang="zh-CN" dirty="0" err="1"/>
              <a:t>printf</a:t>
            </a:r>
            <a:r>
              <a:rPr lang="en-US" altLang="zh-CN" dirty="0"/>
              <a:t> </a:t>
            </a:r>
            <a:r>
              <a:rPr lang="en-US" altLang="zh-CN" b="1" dirty="0"/>
              <a:t>(</a:t>
            </a:r>
            <a:r>
              <a:rPr lang="en-US" altLang="zh-CN" dirty="0"/>
              <a:t>"Hello World!\n"</a:t>
            </a:r>
            <a:r>
              <a:rPr lang="en-US" altLang="zh-CN" b="1" dirty="0"/>
              <a:t>);	</a:t>
            </a:r>
            <a:r>
              <a:rPr lang="en-US" altLang="zh-CN" i="1" dirty="0"/>
              <a:t>// </a:t>
            </a:r>
            <a:r>
              <a:rPr lang="zh-CN" altLang="zh-CN" i="1" dirty="0"/>
              <a:t>向屏幕打印语句</a:t>
            </a:r>
            <a:endParaRPr lang="zh-CN" altLang="zh-CN" dirty="0"/>
          </a:p>
          <a:p>
            <a:r>
              <a:rPr lang="en-US" altLang="zh-CN" dirty="0"/>
              <a:t>    </a:t>
            </a:r>
            <a:r>
              <a:rPr lang="en-US" altLang="zh-CN" dirty="0" err="1"/>
              <a:t>getchar</a:t>
            </a:r>
            <a:r>
              <a:rPr lang="en-US" altLang="zh-CN" b="1" dirty="0"/>
              <a:t>();</a:t>
            </a:r>
            <a:r>
              <a:rPr lang="en-US" altLang="zh-CN" dirty="0"/>
              <a:t>					</a:t>
            </a:r>
            <a:r>
              <a:rPr lang="en-US" altLang="zh-CN" i="1" dirty="0"/>
              <a:t>// </a:t>
            </a:r>
            <a:r>
              <a:rPr lang="zh-CN" altLang="zh-CN" i="1" dirty="0"/>
              <a:t>等待用户输入</a:t>
            </a:r>
            <a:r>
              <a:rPr lang="en-US" altLang="zh-CN" i="1" dirty="0"/>
              <a:t>Enter</a:t>
            </a:r>
            <a:endParaRPr lang="zh-CN" altLang="zh-CN" dirty="0"/>
          </a:p>
          <a:p>
            <a:r>
              <a:rPr lang="en-US" altLang="zh-CN" dirty="0"/>
              <a:t>    </a:t>
            </a:r>
            <a:r>
              <a:rPr lang="en-US" altLang="zh-CN" b="1" dirty="0"/>
              <a:t>return</a:t>
            </a:r>
            <a:r>
              <a:rPr lang="en-US" altLang="zh-CN" dirty="0"/>
              <a:t> 0</a:t>
            </a:r>
            <a:r>
              <a:rPr lang="en-US" altLang="zh-CN" b="1" dirty="0"/>
              <a:t>;</a:t>
            </a:r>
            <a:r>
              <a:rPr lang="en-US" altLang="zh-CN" dirty="0"/>
              <a:t>					</a:t>
            </a:r>
            <a:r>
              <a:rPr lang="en-US" altLang="zh-CN" i="1" dirty="0"/>
              <a:t>// </a:t>
            </a:r>
            <a:r>
              <a:rPr lang="zh-CN" altLang="zh-CN" i="1" dirty="0"/>
              <a:t>返回</a:t>
            </a:r>
            <a:r>
              <a:rPr lang="en-US" altLang="zh-CN" i="1" dirty="0"/>
              <a:t>,</a:t>
            </a:r>
            <a:r>
              <a:rPr lang="zh-CN" altLang="zh-CN" i="1" dirty="0"/>
              <a:t>程序结束</a:t>
            </a:r>
            <a:endParaRPr lang="zh-CN" altLang="zh-CN" dirty="0"/>
          </a:p>
          <a:p>
            <a:r>
              <a:rPr lang="en-US" altLang="zh-CN" b="1" dirty="0"/>
              <a:t>}</a:t>
            </a:r>
            <a:endParaRPr lang="zh-CN" altLang="zh-CN" dirty="0"/>
          </a:p>
        </p:txBody>
      </p:sp>
    </p:spTree>
    <p:extLst>
      <p:ext uri="{BB962C8B-B14F-4D97-AF65-F5344CB8AC3E}">
        <p14:creationId xmlns:p14="http://schemas.microsoft.com/office/powerpoint/2010/main" val="2537250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输入完成之后</a:t>
            </a:r>
            <a:r>
              <a:rPr lang="zh-CN" altLang="zh-CN" dirty="0" smtClean="0"/>
              <a:t>，按下</a:t>
            </a:r>
            <a:r>
              <a:rPr lang="zh-CN" altLang="zh-CN" dirty="0"/>
              <a:t>快捷键“</a:t>
            </a:r>
            <a:r>
              <a:rPr lang="en-US" altLang="zh-CN" dirty="0"/>
              <a:t>F5</a:t>
            </a:r>
            <a:r>
              <a:rPr lang="zh-CN" altLang="zh-CN" dirty="0"/>
              <a:t>”，或者工具栏中的类似“播放”的按钮，对当前的程序进行调试</a:t>
            </a:r>
            <a:r>
              <a:rPr lang="zh-CN" altLang="zh-CN" dirty="0" smtClean="0"/>
              <a:t>运行</a:t>
            </a:r>
            <a:endParaRPr lang="en-US" altLang="zh-CN" dirty="0" smtClean="0"/>
          </a:p>
          <a:p>
            <a:r>
              <a:rPr lang="en-US" altLang="zh-CN" dirty="0" smtClean="0"/>
              <a:t>VC</a:t>
            </a:r>
            <a:r>
              <a:rPr lang="zh-CN" altLang="zh-CN" dirty="0"/>
              <a:t>会对当前工程中的文件进行编译链接等操作，最后生成可执行程序文件，然后运行这个程序</a:t>
            </a:r>
            <a:r>
              <a:rPr lang="zh-CN" altLang="zh-CN" dirty="0" smtClean="0"/>
              <a:t>文件</a:t>
            </a:r>
            <a:endParaRPr lang="en-US" altLang="zh-CN" dirty="0" smtClean="0"/>
          </a:p>
          <a:p>
            <a:r>
              <a:rPr lang="zh-CN" altLang="zh-CN" dirty="0" smtClean="0"/>
              <a:t>在</a:t>
            </a:r>
            <a:r>
              <a:rPr lang="zh-CN" altLang="zh-CN" dirty="0"/>
              <a:t>调试运行阶段，</a:t>
            </a:r>
            <a:r>
              <a:rPr lang="en-US" altLang="zh-CN" dirty="0"/>
              <a:t>VC</a:t>
            </a:r>
            <a:r>
              <a:rPr lang="zh-CN" altLang="zh-CN" dirty="0"/>
              <a:t>支持很多便于调试的功能，比如断点、输出调试信息</a:t>
            </a:r>
            <a:r>
              <a:rPr lang="zh-CN" altLang="zh-CN" dirty="0" smtClean="0"/>
              <a:t>等</a:t>
            </a:r>
            <a:endParaRPr lang="en-US" altLang="zh-CN" dirty="0" smtClean="0"/>
          </a:p>
          <a:p>
            <a:r>
              <a:rPr lang="zh-CN" altLang="zh-CN" dirty="0" smtClean="0"/>
              <a:t>优秀</a:t>
            </a:r>
            <a:r>
              <a:rPr lang="zh-CN" altLang="zh-CN" dirty="0"/>
              <a:t>的程序员应该不光能够高效地编写出解决特定问题的程序，也应该掌握这些调试工具以及调试技巧。</a:t>
            </a:r>
          </a:p>
          <a:p>
            <a:endParaRPr lang="zh-CN" altLang="en-US" dirty="0"/>
          </a:p>
        </p:txBody>
      </p:sp>
    </p:spTree>
    <p:extLst>
      <p:ext uri="{BB962C8B-B14F-4D97-AF65-F5344CB8AC3E}">
        <p14:creationId xmlns:p14="http://schemas.microsoft.com/office/powerpoint/2010/main" val="614095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算法简介</a:t>
            </a:r>
          </a:p>
        </p:txBody>
      </p:sp>
      <p:sp>
        <p:nvSpPr>
          <p:cNvPr id="3" name="内容占位符 2"/>
          <p:cNvSpPr>
            <a:spLocks noGrp="1"/>
          </p:cNvSpPr>
          <p:nvPr>
            <p:ph idx="1"/>
          </p:nvPr>
        </p:nvSpPr>
        <p:spPr/>
        <p:txBody>
          <a:bodyPr>
            <a:normAutofit fontScale="92500" lnSpcReduction="20000"/>
          </a:bodyPr>
          <a:lstStyle/>
          <a:p>
            <a:r>
              <a:rPr lang="zh-CN" altLang="zh-CN" dirty="0" smtClean="0"/>
              <a:t>程序</a:t>
            </a:r>
            <a:r>
              <a:rPr lang="zh-CN" altLang="zh-CN" dirty="0"/>
              <a:t>除用于指挥计算机完成工作之外，还用于程序员之间进行</a:t>
            </a:r>
            <a:r>
              <a:rPr lang="zh-CN" altLang="zh-CN" dirty="0" smtClean="0"/>
              <a:t>沟通</a:t>
            </a:r>
            <a:endParaRPr lang="en-US" altLang="zh-CN" dirty="0" smtClean="0"/>
          </a:p>
          <a:p>
            <a:r>
              <a:rPr lang="zh-CN" altLang="zh-CN" dirty="0" smtClean="0"/>
              <a:t>当</a:t>
            </a:r>
            <a:r>
              <a:rPr lang="zh-CN" altLang="zh-CN" dirty="0"/>
              <a:t>两个程序员沟通某个功能是否被正确实现时，直接查看代码并不是一个好办法。因为代码更加面向机器，里面很多实现细节并不容易让人</a:t>
            </a:r>
            <a:r>
              <a:rPr lang="zh-CN" altLang="zh-CN" dirty="0" smtClean="0"/>
              <a:t>理解</a:t>
            </a:r>
            <a:endParaRPr lang="en-US" altLang="zh-CN" dirty="0" smtClean="0"/>
          </a:p>
          <a:p>
            <a:r>
              <a:rPr lang="zh-CN" altLang="zh-CN" dirty="0" smtClean="0"/>
              <a:t>这种</a:t>
            </a:r>
            <a:r>
              <a:rPr lang="zh-CN" altLang="zh-CN" dirty="0"/>
              <a:t>情况下，使用另外一种更加形象且面向人而非机器的程序描述方式就显得十分必要。</a:t>
            </a:r>
          </a:p>
          <a:p>
            <a:endParaRPr lang="zh-CN" altLang="en-US" dirty="0"/>
          </a:p>
        </p:txBody>
      </p:sp>
    </p:spTree>
    <p:extLst>
      <p:ext uri="{BB962C8B-B14F-4D97-AF65-F5344CB8AC3E}">
        <p14:creationId xmlns:p14="http://schemas.microsoft.com/office/powerpoint/2010/main" val="2566448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一种让计算机程序变得让人更加可读的方法是添加</a:t>
            </a:r>
            <a:r>
              <a:rPr lang="zh-CN" altLang="zh-CN" dirty="0" smtClean="0"/>
              <a:t>注释</a:t>
            </a:r>
            <a:endParaRPr lang="en-US" altLang="zh-CN" dirty="0" smtClean="0"/>
          </a:p>
          <a:p>
            <a:r>
              <a:rPr lang="zh-CN" altLang="zh-CN" dirty="0" smtClean="0"/>
              <a:t>注释</a:t>
            </a:r>
            <a:r>
              <a:rPr lang="zh-CN" altLang="zh-CN" dirty="0"/>
              <a:t>是为了对程序进行说明所添加的面向人而非计算机的</a:t>
            </a:r>
            <a:r>
              <a:rPr lang="zh-CN" altLang="zh-CN" dirty="0" smtClean="0"/>
              <a:t>文字</a:t>
            </a:r>
            <a:endParaRPr lang="en-US" altLang="zh-CN" dirty="0" smtClean="0"/>
          </a:p>
          <a:p>
            <a:r>
              <a:rPr lang="zh-CN" altLang="zh-CN" dirty="0" smtClean="0"/>
              <a:t>注释</a:t>
            </a:r>
            <a:r>
              <a:rPr lang="zh-CN" altLang="zh-CN" dirty="0"/>
              <a:t>内容不会参与代码的编译，所以在编写程序的时候可以在适当的地方添加必要的解释文字，而无需担心影响程序</a:t>
            </a:r>
            <a:r>
              <a:rPr lang="zh-CN" altLang="zh-CN" dirty="0" smtClean="0"/>
              <a:t>效率</a:t>
            </a:r>
            <a:endParaRPr lang="en-US" altLang="zh-CN" dirty="0" smtClean="0"/>
          </a:p>
          <a:p>
            <a:r>
              <a:rPr lang="zh-CN" altLang="zh-CN" dirty="0" smtClean="0"/>
              <a:t>可以</a:t>
            </a:r>
            <a:r>
              <a:rPr lang="zh-CN" altLang="zh-CN" dirty="0"/>
              <a:t>将注释的文字放入符号“</a:t>
            </a:r>
            <a:r>
              <a:rPr lang="en-US" altLang="zh-CN" dirty="0"/>
              <a:t>/*</a:t>
            </a:r>
            <a:r>
              <a:rPr lang="zh-CN" altLang="zh-CN" dirty="0"/>
              <a:t>”和“</a:t>
            </a:r>
            <a:r>
              <a:rPr lang="en-US" altLang="zh-CN" dirty="0"/>
              <a:t>*/</a:t>
            </a:r>
            <a:r>
              <a:rPr lang="zh-CN" altLang="zh-CN" dirty="0"/>
              <a:t>”</a:t>
            </a:r>
            <a:r>
              <a:rPr lang="zh-CN" altLang="zh-CN" dirty="0" smtClean="0"/>
              <a:t>之间</a:t>
            </a:r>
            <a:endParaRPr lang="en-US" altLang="zh-CN" dirty="0" smtClean="0"/>
          </a:p>
          <a:p>
            <a:r>
              <a:rPr lang="zh-CN" altLang="zh-CN" dirty="0" smtClean="0"/>
              <a:t>或者</a:t>
            </a:r>
            <a:r>
              <a:rPr lang="zh-CN" altLang="zh-CN" dirty="0"/>
              <a:t>也可以放在“</a:t>
            </a:r>
            <a:r>
              <a:rPr lang="en-US" altLang="zh-CN" dirty="0"/>
              <a:t>//</a:t>
            </a:r>
            <a:r>
              <a:rPr lang="zh-CN" altLang="zh-CN" dirty="0"/>
              <a:t>”</a:t>
            </a:r>
            <a:r>
              <a:rPr lang="zh-CN" altLang="zh-CN" dirty="0" smtClean="0"/>
              <a:t>之后</a:t>
            </a:r>
            <a:endParaRPr lang="zh-CN" altLang="en-US" dirty="0"/>
          </a:p>
        </p:txBody>
      </p:sp>
    </p:spTree>
    <p:extLst>
      <p:ext uri="{BB962C8B-B14F-4D97-AF65-F5344CB8AC3E}">
        <p14:creationId xmlns:p14="http://schemas.microsoft.com/office/powerpoint/2010/main" val="1188101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a:t>
            </a:r>
            <a:r>
              <a:rPr lang="zh-CN" altLang="en-US" dirty="0"/>
              <a:t>章	程序设计概述</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smtClean="0"/>
              <a:t>中国传媒大学 游戏设计系</a:t>
            </a:r>
            <a:endParaRPr lang="zh-CN" altLang="en-US" dirty="0"/>
          </a:p>
        </p:txBody>
      </p:sp>
    </p:spTree>
    <p:extLst>
      <p:ext uri="{BB962C8B-B14F-4D97-AF65-F5344CB8AC3E}">
        <p14:creationId xmlns:p14="http://schemas.microsoft.com/office/powerpoint/2010/main" val="521711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另外一种让人更好理解程序内容的方式是进行形象的程序</a:t>
            </a:r>
            <a:r>
              <a:rPr lang="zh-CN" altLang="zh-CN" dirty="0" smtClean="0"/>
              <a:t>描述</a:t>
            </a:r>
            <a:endParaRPr lang="en-US" altLang="zh-CN" dirty="0" smtClean="0"/>
          </a:p>
          <a:p>
            <a:r>
              <a:rPr lang="zh-CN" altLang="zh-CN" dirty="0" smtClean="0"/>
              <a:t>对</a:t>
            </a:r>
            <a:r>
              <a:rPr lang="zh-CN" altLang="zh-CN" dirty="0"/>
              <a:t>程序执行过程的描述称为算法；而程序执行过程当中操作的数据类型及数据的组织形式，称为</a:t>
            </a:r>
            <a:r>
              <a:rPr lang="zh-CN" altLang="zh-CN" dirty="0" smtClean="0"/>
              <a:t>数据结构</a:t>
            </a:r>
            <a:endParaRPr lang="en-US" altLang="zh-CN" dirty="0" smtClean="0"/>
          </a:p>
          <a:p>
            <a:r>
              <a:rPr lang="zh-CN" altLang="zh-CN" dirty="0" smtClean="0"/>
              <a:t>介绍</a:t>
            </a:r>
            <a:r>
              <a:rPr lang="zh-CN" altLang="zh-CN" dirty="0"/>
              <a:t>两种比较常用的算法表示方式——伪代码和程序</a:t>
            </a:r>
            <a:r>
              <a:rPr lang="zh-CN" altLang="zh-CN" dirty="0" smtClean="0"/>
              <a:t>流程图</a:t>
            </a:r>
            <a:endParaRPr lang="zh-CN" altLang="en-US" dirty="0"/>
          </a:p>
        </p:txBody>
      </p:sp>
    </p:spTree>
    <p:extLst>
      <p:ext uri="{BB962C8B-B14F-4D97-AF65-F5344CB8AC3E}">
        <p14:creationId xmlns:p14="http://schemas.microsoft.com/office/powerpoint/2010/main" val="2689409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比如下面这道程序设计题：</a:t>
            </a:r>
          </a:p>
          <a:p>
            <a:r>
              <a:rPr lang="zh-CN" altLang="zh-CN" dirty="0"/>
              <a:t>对一个大于或等于</a:t>
            </a:r>
            <a:r>
              <a:rPr lang="en-US" altLang="zh-CN" dirty="0"/>
              <a:t>3 </a:t>
            </a:r>
            <a:r>
              <a:rPr lang="zh-CN" altLang="zh-CN" dirty="0"/>
              <a:t>的正整数，判断它是不是一个素数。</a:t>
            </a:r>
          </a:p>
          <a:p>
            <a:r>
              <a:rPr lang="zh-CN" altLang="zh-CN" dirty="0"/>
              <a:t>利用</a:t>
            </a:r>
            <a:r>
              <a:rPr lang="en-US" altLang="zh-CN" dirty="0"/>
              <a:t>C</a:t>
            </a:r>
            <a:r>
              <a:rPr lang="zh-CN" altLang="zh-CN" dirty="0"/>
              <a:t>语言可以将这道题的解法撰写如下：</a:t>
            </a:r>
          </a:p>
          <a:p>
            <a:endParaRPr lang="zh-CN" altLang="en-US" dirty="0"/>
          </a:p>
        </p:txBody>
      </p:sp>
    </p:spTree>
    <p:extLst>
      <p:ext uri="{BB962C8B-B14F-4D97-AF65-F5344CB8AC3E}">
        <p14:creationId xmlns:p14="http://schemas.microsoft.com/office/powerpoint/2010/main" val="1659017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547664" y="-95125"/>
            <a:ext cx="8712968" cy="5355312"/>
          </a:xfrm>
          <a:prstGeom prst="rect">
            <a:avLst/>
          </a:prstGeom>
        </p:spPr>
        <p:txBody>
          <a:bodyPr wrap="square">
            <a:spAutoFit/>
          </a:bodyPr>
          <a:lstStyle/>
          <a:p>
            <a:r>
              <a:rPr lang="en-US" altLang="zh-CN" dirty="0"/>
              <a:t> </a:t>
            </a:r>
            <a:r>
              <a:rPr lang="en-US" altLang="zh-CN" dirty="0" err="1"/>
              <a:t>int</a:t>
            </a:r>
            <a:r>
              <a:rPr lang="en-US" altLang="zh-CN" dirty="0"/>
              <a:t> n </a:t>
            </a:r>
            <a:r>
              <a:rPr lang="en-US" altLang="zh-CN" b="1" dirty="0"/>
              <a:t>=</a:t>
            </a:r>
            <a:r>
              <a:rPr lang="en-US" altLang="zh-CN" dirty="0"/>
              <a:t> 0</a:t>
            </a:r>
            <a:r>
              <a:rPr lang="en-US" altLang="zh-CN" b="1" dirty="0"/>
              <a:t>;</a:t>
            </a:r>
            <a:endParaRPr lang="zh-CN" altLang="zh-CN" dirty="0"/>
          </a:p>
          <a:p>
            <a:r>
              <a:rPr lang="en-US" altLang="zh-CN" dirty="0"/>
              <a:t>    </a:t>
            </a:r>
            <a:r>
              <a:rPr lang="en-US" altLang="zh-CN" dirty="0" err="1"/>
              <a:t>scanf</a:t>
            </a:r>
            <a:r>
              <a:rPr lang="en-US" altLang="zh-CN" b="1" dirty="0"/>
              <a:t>(</a:t>
            </a:r>
            <a:r>
              <a:rPr lang="en-US" altLang="zh-CN" dirty="0"/>
              <a:t>"%d"</a:t>
            </a:r>
            <a:r>
              <a:rPr lang="en-US" altLang="zh-CN" b="1" dirty="0"/>
              <a:t>,</a:t>
            </a:r>
            <a:r>
              <a:rPr lang="en-US" altLang="zh-CN" dirty="0"/>
              <a:t> </a:t>
            </a:r>
            <a:r>
              <a:rPr lang="en-US" altLang="zh-CN" b="1" dirty="0"/>
              <a:t>&amp;</a:t>
            </a:r>
            <a:r>
              <a:rPr lang="en-US" altLang="zh-CN" dirty="0"/>
              <a:t>n</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a:t>n </a:t>
            </a:r>
            <a:r>
              <a:rPr lang="en-US" altLang="zh-CN" b="1" dirty="0"/>
              <a:t>&lt;</a:t>
            </a:r>
            <a:r>
              <a:rPr lang="en-US" altLang="zh-CN" dirty="0"/>
              <a:t> 3</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"Should be larger than 3\n"</a:t>
            </a:r>
            <a:r>
              <a:rPr lang="en-US" altLang="zh-CN" b="1" dirty="0"/>
              <a:t>);</a:t>
            </a:r>
            <a:endParaRPr lang="zh-CN" altLang="zh-CN" dirty="0"/>
          </a:p>
          <a:p>
            <a:r>
              <a:rPr lang="en-US" altLang="zh-CN" dirty="0"/>
              <a:t>    </a:t>
            </a:r>
            <a:r>
              <a:rPr lang="en-US" altLang="zh-CN" b="1" dirty="0"/>
              <a:t>else</a:t>
            </a:r>
            <a:endParaRPr lang="zh-CN" altLang="zh-CN" dirty="0"/>
          </a:p>
          <a:p>
            <a:r>
              <a:rPr lang="en-US" altLang="zh-CN" dirty="0"/>
              <a:t>    </a:t>
            </a:r>
            <a:r>
              <a:rPr lang="en-US" altLang="zh-CN" b="1" dirty="0"/>
              <a:t>{</a:t>
            </a:r>
            <a:endParaRPr lang="zh-CN" altLang="zh-CN" dirty="0"/>
          </a:p>
          <a:p>
            <a:r>
              <a:rPr lang="en-US" altLang="zh-CN" dirty="0"/>
              <a:t>        </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2</a:t>
            </a:r>
            <a:r>
              <a:rPr lang="en-US" altLang="zh-CN" b="1" dirty="0"/>
              <a:t>;</a:t>
            </a:r>
            <a:endParaRPr lang="zh-CN" altLang="zh-CN" dirty="0"/>
          </a:p>
          <a:p>
            <a:r>
              <a:rPr lang="en-US" altLang="zh-CN" dirty="0"/>
              <a:t>        </a:t>
            </a:r>
            <a:r>
              <a:rPr lang="en-US" altLang="zh-CN" b="1" dirty="0"/>
              <a:t>while</a:t>
            </a:r>
            <a:r>
              <a:rPr lang="en-US" altLang="zh-CN" dirty="0"/>
              <a:t> </a:t>
            </a:r>
            <a:r>
              <a:rPr lang="en-US" altLang="zh-CN" b="1" dirty="0"/>
              <a:t>(</a:t>
            </a:r>
            <a:r>
              <a:rPr lang="en-US" altLang="zh-CN" dirty="0" err="1"/>
              <a:t>i</a:t>
            </a:r>
            <a:r>
              <a:rPr lang="en-US" altLang="zh-CN" dirty="0"/>
              <a:t> </a:t>
            </a:r>
            <a:r>
              <a:rPr lang="en-US" altLang="zh-CN" b="1" dirty="0"/>
              <a:t>&lt;</a:t>
            </a:r>
            <a:r>
              <a:rPr lang="en-US" altLang="zh-CN" dirty="0"/>
              <a:t> n</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a:t>n </a:t>
            </a:r>
            <a:r>
              <a:rPr lang="en-US" altLang="zh-CN" b="1" dirty="0"/>
              <a:t>%</a:t>
            </a:r>
            <a:r>
              <a:rPr lang="en-US" altLang="zh-CN" dirty="0"/>
              <a:t> </a:t>
            </a:r>
            <a:r>
              <a:rPr lang="en-US" altLang="zh-CN" dirty="0" err="1"/>
              <a:t>i</a:t>
            </a:r>
            <a:r>
              <a:rPr lang="en-US" altLang="zh-CN" dirty="0"/>
              <a:t> </a:t>
            </a:r>
            <a:r>
              <a:rPr lang="en-US" altLang="zh-CN" b="1" dirty="0"/>
              <a:t>==</a:t>
            </a:r>
            <a:r>
              <a:rPr lang="en-US" altLang="zh-CN" dirty="0"/>
              <a:t> 0</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"%d is not prim\n"</a:t>
            </a:r>
            <a:r>
              <a:rPr lang="en-US" altLang="zh-CN" b="1" dirty="0"/>
              <a:t>,</a:t>
            </a:r>
            <a:r>
              <a:rPr lang="en-US" altLang="zh-CN" dirty="0"/>
              <a:t> n</a:t>
            </a:r>
            <a:r>
              <a:rPr lang="en-US" altLang="zh-CN" b="1" dirty="0"/>
              <a:t>);</a:t>
            </a:r>
            <a:endParaRPr lang="zh-CN" altLang="zh-CN" dirty="0"/>
          </a:p>
          <a:p>
            <a:r>
              <a:rPr lang="en-US" altLang="zh-CN" dirty="0"/>
              <a:t>                </a:t>
            </a:r>
            <a:r>
              <a:rPr lang="en-US" altLang="zh-CN" b="1" dirty="0"/>
              <a:t>break;</a:t>
            </a:r>
            <a:endParaRPr lang="zh-CN" altLang="zh-CN" dirty="0"/>
          </a:p>
          <a:p>
            <a:r>
              <a:rPr lang="en-US" altLang="zh-CN" dirty="0"/>
              <a:t>            </a:t>
            </a:r>
            <a:r>
              <a:rPr lang="en-US" altLang="zh-CN" b="1" dirty="0"/>
              <a:t>}</a:t>
            </a:r>
            <a:endParaRPr lang="zh-CN" altLang="zh-CN" dirty="0"/>
          </a:p>
          <a:p>
            <a:r>
              <a:rPr lang="en-US" altLang="zh-CN" dirty="0"/>
              <a:t>            </a:t>
            </a:r>
            <a:r>
              <a:rPr lang="en-US" altLang="zh-CN" dirty="0" err="1"/>
              <a:t>i</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err="1"/>
              <a:t>i</a:t>
            </a:r>
            <a:r>
              <a:rPr lang="en-US" altLang="zh-CN" dirty="0"/>
              <a:t> </a:t>
            </a:r>
            <a:r>
              <a:rPr lang="en-US" altLang="zh-CN" b="1" dirty="0"/>
              <a:t>==</a:t>
            </a:r>
            <a:r>
              <a:rPr lang="en-US" altLang="zh-CN" dirty="0"/>
              <a:t> n</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"%d is prim\n"</a:t>
            </a:r>
            <a:r>
              <a:rPr lang="en-US" altLang="zh-CN" b="1" dirty="0"/>
              <a:t>,</a:t>
            </a:r>
            <a:r>
              <a:rPr lang="en-US" altLang="zh-CN" dirty="0"/>
              <a:t> n</a:t>
            </a:r>
            <a:r>
              <a:rPr lang="en-US" altLang="zh-CN" b="1" dirty="0"/>
              <a:t>);</a:t>
            </a:r>
            <a:endParaRPr lang="zh-CN" altLang="zh-CN" dirty="0"/>
          </a:p>
          <a:p>
            <a:r>
              <a:rPr lang="en-US" altLang="zh-CN" dirty="0"/>
              <a:t>    </a:t>
            </a:r>
            <a:r>
              <a:rPr lang="en-US" altLang="zh-CN" b="1" dirty="0"/>
              <a:t>}</a:t>
            </a:r>
            <a:endParaRPr lang="zh-CN" altLang="en-US" dirty="0"/>
          </a:p>
        </p:txBody>
      </p:sp>
    </p:spTree>
    <p:extLst>
      <p:ext uri="{BB962C8B-B14F-4D97-AF65-F5344CB8AC3E}">
        <p14:creationId xmlns:p14="http://schemas.microsoft.com/office/powerpoint/2010/main" val="1549534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然而，上面的程序表达方式对于其他程序员来说，可读性并不够</a:t>
            </a:r>
            <a:r>
              <a:rPr lang="zh-CN" altLang="zh-CN" dirty="0" smtClean="0"/>
              <a:t>好</a:t>
            </a:r>
            <a:endParaRPr lang="en-US" altLang="zh-CN" dirty="0" smtClean="0"/>
          </a:p>
          <a:p>
            <a:r>
              <a:rPr lang="zh-CN" altLang="zh-CN" dirty="0" smtClean="0"/>
              <a:t>同时</a:t>
            </a:r>
            <a:r>
              <a:rPr lang="zh-CN" altLang="zh-CN" dirty="0"/>
              <a:t>，这也会影响到程序撰写者对该段程序代码的后续维护，因为他自己也可能忘记当初的解题</a:t>
            </a:r>
            <a:r>
              <a:rPr lang="zh-CN" altLang="zh-CN" dirty="0" smtClean="0"/>
              <a:t>思路</a:t>
            </a:r>
            <a:endParaRPr lang="en-US" altLang="zh-CN" dirty="0" smtClean="0"/>
          </a:p>
          <a:p>
            <a:r>
              <a:rPr lang="zh-CN" altLang="zh-CN" dirty="0" smtClean="0"/>
              <a:t>这种</a:t>
            </a:r>
            <a:r>
              <a:rPr lang="zh-CN" altLang="zh-CN" dirty="0"/>
              <a:t>情况下，添加必要的注释有助于提高程序的可读性。</a:t>
            </a:r>
          </a:p>
          <a:p>
            <a:endParaRPr lang="zh-CN" altLang="en-US" dirty="0"/>
          </a:p>
        </p:txBody>
      </p:sp>
    </p:spTree>
    <p:extLst>
      <p:ext uri="{BB962C8B-B14F-4D97-AF65-F5344CB8AC3E}">
        <p14:creationId xmlns:p14="http://schemas.microsoft.com/office/powerpoint/2010/main" val="628816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而更加直接的办法是将算法表示成伪代码</a:t>
            </a:r>
            <a:r>
              <a:rPr lang="zh-CN" altLang="zh-CN" dirty="0" smtClean="0"/>
              <a:t>形式</a:t>
            </a:r>
            <a:endParaRPr lang="en-US" altLang="zh-CN" dirty="0" smtClean="0"/>
          </a:p>
          <a:p>
            <a:r>
              <a:rPr lang="zh-CN" altLang="zh-CN" dirty="0" smtClean="0"/>
              <a:t>使</a:t>
            </a:r>
            <a:r>
              <a:rPr lang="zh-CN" altLang="zh-CN" dirty="0"/>
              <a:t>被描述的算法更加易于被人理解，过滤掉具体编程语言的细节，让它可以很容易地使用任何一种编程语言</a:t>
            </a:r>
            <a:r>
              <a:rPr lang="zh-CN" altLang="zh-CN" dirty="0" smtClean="0"/>
              <a:t>实现</a:t>
            </a:r>
            <a:endParaRPr lang="en-US" altLang="zh-CN" dirty="0" smtClean="0"/>
          </a:p>
          <a:p>
            <a:pPr marL="514350" indent="-514350">
              <a:buFont typeface="+mj-lt"/>
              <a:buAutoNum type="arabicPeriod"/>
            </a:pPr>
            <a:r>
              <a:rPr lang="zh-CN" altLang="zh-CN" dirty="0" smtClean="0"/>
              <a:t>要求</a:t>
            </a:r>
            <a:r>
              <a:rPr lang="zh-CN" altLang="zh-CN" dirty="0"/>
              <a:t>用户输入待判断变量</a:t>
            </a:r>
            <a:r>
              <a:rPr lang="en-US" altLang="zh-CN" dirty="0"/>
              <a:t>n</a:t>
            </a:r>
            <a:r>
              <a:rPr lang="zh-CN" altLang="zh-CN" dirty="0"/>
              <a:t>的值</a:t>
            </a:r>
          </a:p>
          <a:p>
            <a:pPr marL="514350" lvl="0" indent="-514350">
              <a:buFont typeface="+mj-lt"/>
              <a:buAutoNum type="arabicPeriod"/>
            </a:pPr>
            <a:r>
              <a:rPr lang="zh-CN" altLang="zh-CN" dirty="0"/>
              <a:t>如果输入的</a:t>
            </a:r>
            <a:r>
              <a:rPr lang="en-US" altLang="zh-CN" dirty="0"/>
              <a:t>n</a:t>
            </a:r>
            <a:r>
              <a:rPr lang="zh-CN" altLang="zh-CN" dirty="0"/>
              <a:t>小于</a:t>
            </a:r>
            <a:r>
              <a:rPr lang="en-US" altLang="zh-CN" dirty="0"/>
              <a:t>3</a:t>
            </a:r>
            <a:r>
              <a:rPr lang="zh-CN" altLang="zh-CN" dirty="0"/>
              <a:t>，提示用户输入正确的值，转到</a:t>
            </a:r>
            <a:r>
              <a:rPr lang="en-US" altLang="zh-CN" dirty="0"/>
              <a:t>S8</a:t>
            </a:r>
            <a:endParaRPr lang="zh-CN" altLang="zh-CN" dirty="0"/>
          </a:p>
          <a:p>
            <a:pPr marL="514350" lvl="0" indent="-514350">
              <a:buFont typeface="+mj-lt"/>
              <a:buAutoNum type="arabicPeriod"/>
            </a:pPr>
            <a:r>
              <a:rPr lang="zh-CN" altLang="zh-CN" dirty="0"/>
              <a:t>设定一个临时变量</a:t>
            </a:r>
            <a:r>
              <a:rPr lang="en-US" altLang="zh-CN" dirty="0" err="1"/>
              <a:t>i</a:t>
            </a:r>
            <a:r>
              <a:rPr lang="en-US" altLang="zh-CN" dirty="0"/>
              <a:t> = 2</a:t>
            </a:r>
            <a:endParaRPr lang="zh-CN" altLang="zh-CN" dirty="0"/>
          </a:p>
          <a:p>
            <a:pPr marL="514350" lvl="0" indent="-514350">
              <a:buFont typeface="+mj-lt"/>
              <a:buAutoNum type="arabicPeriod"/>
            </a:pPr>
            <a:r>
              <a:rPr lang="zh-CN" altLang="zh-CN" dirty="0"/>
              <a:t>如果</a:t>
            </a:r>
            <a:r>
              <a:rPr lang="en-US" altLang="zh-CN" dirty="0"/>
              <a:t>n</a:t>
            </a:r>
            <a:r>
              <a:rPr lang="zh-CN" altLang="zh-CN" dirty="0"/>
              <a:t>被</a:t>
            </a:r>
            <a:r>
              <a:rPr lang="en-US" altLang="zh-CN" dirty="0" err="1"/>
              <a:t>i</a:t>
            </a:r>
            <a:r>
              <a:rPr lang="zh-CN" altLang="zh-CN" dirty="0"/>
              <a:t>除余数</a:t>
            </a:r>
            <a:r>
              <a:rPr lang="en-US" altLang="zh-CN" dirty="0"/>
              <a:t>=0</a:t>
            </a:r>
            <a:r>
              <a:rPr lang="zh-CN" altLang="zh-CN" dirty="0"/>
              <a:t>，则打印</a:t>
            </a:r>
            <a:r>
              <a:rPr lang="en-US" altLang="zh-CN" dirty="0"/>
              <a:t>n</a:t>
            </a:r>
            <a:r>
              <a:rPr lang="zh-CN" altLang="zh-CN" dirty="0"/>
              <a:t>“不是素数”，转到</a:t>
            </a:r>
            <a:r>
              <a:rPr lang="en-US" altLang="zh-CN" dirty="0"/>
              <a:t>S8</a:t>
            </a:r>
            <a:endParaRPr lang="zh-CN" altLang="zh-CN" dirty="0"/>
          </a:p>
          <a:p>
            <a:pPr marL="514350" lvl="0" indent="-514350">
              <a:buFont typeface="+mj-lt"/>
              <a:buAutoNum type="arabicPeriod"/>
            </a:pPr>
            <a:r>
              <a:rPr lang="en-US" altLang="zh-CN" dirty="0"/>
              <a:t>i+1</a:t>
            </a:r>
            <a:r>
              <a:rPr lang="zh-CN" altLang="zh-CN" dirty="0"/>
              <a:t>→</a:t>
            </a:r>
            <a:r>
              <a:rPr lang="en-US" altLang="zh-CN" dirty="0" err="1"/>
              <a:t>i</a:t>
            </a:r>
            <a:endParaRPr lang="zh-CN" altLang="zh-CN" dirty="0"/>
          </a:p>
          <a:p>
            <a:pPr marL="514350" lvl="0" indent="-514350">
              <a:buFont typeface="+mj-lt"/>
              <a:buAutoNum type="arabicPeriod"/>
            </a:pPr>
            <a:r>
              <a:rPr lang="zh-CN" altLang="zh-CN" dirty="0"/>
              <a:t>如果</a:t>
            </a:r>
            <a:r>
              <a:rPr lang="en-US" altLang="zh-CN" dirty="0" err="1"/>
              <a:t>i</a:t>
            </a:r>
            <a:r>
              <a:rPr lang="en-US" altLang="zh-CN" dirty="0"/>
              <a:t>&lt;n</a:t>
            </a:r>
            <a:r>
              <a:rPr lang="zh-CN" altLang="zh-CN" dirty="0"/>
              <a:t>，则转到</a:t>
            </a:r>
            <a:r>
              <a:rPr lang="en-US" altLang="zh-CN" dirty="0"/>
              <a:t>S4</a:t>
            </a:r>
            <a:endParaRPr lang="zh-CN" altLang="zh-CN" dirty="0"/>
          </a:p>
          <a:p>
            <a:pPr marL="514350" lvl="0" indent="-514350">
              <a:buFont typeface="+mj-lt"/>
              <a:buAutoNum type="arabicPeriod"/>
            </a:pPr>
            <a:r>
              <a:rPr lang="zh-CN" altLang="zh-CN" dirty="0"/>
              <a:t>打印</a:t>
            </a:r>
            <a:r>
              <a:rPr lang="en-US" altLang="zh-CN" dirty="0"/>
              <a:t>n</a:t>
            </a:r>
            <a:r>
              <a:rPr lang="zh-CN" altLang="zh-CN" dirty="0"/>
              <a:t>“是素数”</a:t>
            </a:r>
          </a:p>
          <a:p>
            <a:pPr marL="514350" lvl="0" indent="-514350">
              <a:buFont typeface="+mj-lt"/>
              <a:buAutoNum type="arabicPeriod"/>
            </a:pPr>
            <a:r>
              <a:rPr lang="zh-CN" altLang="zh-CN" dirty="0"/>
              <a:t>算法结束</a:t>
            </a:r>
          </a:p>
          <a:p>
            <a:endParaRPr lang="zh-CN" altLang="en-US" dirty="0"/>
          </a:p>
          <a:p>
            <a:endParaRPr lang="zh-CN" altLang="en-US" dirty="0"/>
          </a:p>
        </p:txBody>
      </p:sp>
    </p:spTree>
    <p:extLst>
      <p:ext uri="{BB962C8B-B14F-4D97-AF65-F5344CB8AC3E}">
        <p14:creationId xmlns:p14="http://schemas.microsoft.com/office/powerpoint/2010/main" val="182875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流程图</a:t>
            </a:r>
            <a:endParaRPr lang="zh-CN" altLang="en-US" dirty="0"/>
          </a:p>
        </p:txBody>
      </p:sp>
      <p:sp>
        <p:nvSpPr>
          <p:cNvPr id="3" name="内容占位符 2"/>
          <p:cNvSpPr>
            <a:spLocks noGrp="1"/>
          </p:cNvSpPr>
          <p:nvPr>
            <p:ph idx="1"/>
          </p:nvPr>
        </p:nvSpPr>
        <p:spPr/>
        <p:txBody>
          <a:bodyPr/>
          <a:lstStyle/>
          <a:p>
            <a:r>
              <a:rPr lang="zh-CN" altLang="zh-CN" dirty="0"/>
              <a:t>分别表示程序开始或结束、流程、判定和数据输入输出</a:t>
            </a:r>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34643594"/>
              </p:ext>
            </p:extLst>
          </p:nvPr>
        </p:nvGraphicFramePr>
        <p:xfrm>
          <a:off x="1835696" y="2427734"/>
          <a:ext cx="5272088" cy="576263"/>
        </p:xfrm>
        <a:graphic>
          <a:graphicData uri="http://schemas.openxmlformats.org/presentationml/2006/ole">
            <mc:AlternateContent xmlns:mc="http://schemas.openxmlformats.org/markup-compatibility/2006">
              <mc:Choice xmlns:v="urn:schemas-microsoft-com:vml" Requires="v">
                <p:oleObj spid="_x0000_s6180" name="Visio" r:id="rId4" imgW="5407998" imgH="593005" progId="Visio.Drawing.11">
                  <p:embed/>
                </p:oleObj>
              </mc:Choice>
              <mc:Fallback>
                <p:oleObj name="Visio" r:id="rId4" imgW="5407998" imgH="59300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427734"/>
                        <a:ext cx="527208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7073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对于</a:t>
            </a:r>
            <a:r>
              <a:rPr lang="en-US" altLang="zh-CN" dirty="0"/>
              <a:t>C</a:t>
            </a:r>
            <a:r>
              <a:rPr lang="zh-CN" altLang="zh-CN" dirty="0"/>
              <a:t>语言这种结构化编程语言来说，任何算法都可以表示为顺序、选择、循环这三种基本结构的</a:t>
            </a:r>
            <a:r>
              <a:rPr lang="zh-CN" altLang="zh-CN" dirty="0" smtClean="0"/>
              <a:t>组合</a:t>
            </a:r>
            <a:endParaRPr lang="zh-CN" altLang="en-US" dirty="0"/>
          </a:p>
        </p:txBody>
      </p:sp>
    </p:spTree>
    <p:extLst>
      <p:ext uri="{BB962C8B-B14F-4D97-AF65-F5344CB8AC3E}">
        <p14:creationId xmlns:p14="http://schemas.microsoft.com/office/powerpoint/2010/main" val="2365944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71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87313"/>
            <a:ext cx="5430837" cy="497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9844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3575" y="901700"/>
            <a:ext cx="5276850" cy="334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2539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en-US" altLang="zh-CN" sz="2600" dirty="0" smtClean="0">
                <a:solidFill>
                  <a:srgbClr val="000000"/>
                </a:solidFill>
                <a:latin typeface="Microsoft Yahei"/>
                <a:ea typeface="Microsoft Yahei"/>
                <a:sym typeface="Microsoft Yahei"/>
              </a:rPr>
              <a:t>C</a:t>
            </a:r>
            <a:r>
              <a:rPr lang="zh-CN" altLang="en-US" sz="2600" dirty="0" smtClean="0">
                <a:solidFill>
                  <a:srgbClr val="000000"/>
                </a:solidFill>
                <a:latin typeface="Microsoft Yahei"/>
                <a:ea typeface="Microsoft Yahei"/>
                <a:sym typeface="Microsoft Yahei"/>
              </a:rPr>
              <a:t>语言代码都可以转换为下面几种基本结构？</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顺序</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选择</a:t>
            </a: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循环</a:t>
            </a: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递归</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57176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1.1.	</a:t>
            </a:r>
            <a:r>
              <a:rPr lang="zh-CN" altLang="en-US" dirty="0"/>
              <a:t>计算机程序</a:t>
            </a:r>
          </a:p>
          <a:p>
            <a:r>
              <a:rPr lang="en-US" altLang="zh-CN" dirty="0"/>
              <a:t>1.2.	</a:t>
            </a:r>
            <a:r>
              <a:rPr lang="zh-CN" altLang="en-US" dirty="0"/>
              <a:t>计算机游戏</a:t>
            </a:r>
          </a:p>
          <a:p>
            <a:r>
              <a:rPr lang="en-US" altLang="zh-CN" dirty="0"/>
              <a:t>1.3.	C</a:t>
            </a:r>
            <a:r>
              <a:rPr lang="zh-CN" altLang="en-US" dirty="0"/>
              <a:t>语言特点及历史</a:t>
            </a:r>
          </a:p>
          <a:p>
            <a:r>
              <a:rPr lang="en-US" altLang="zh-CN" dirty="0"/>
              <a:t>1.4.	</a:t>
            </a:r>
            <a:r>
              <a:rPr lang="zh-CN" altLang="en-US" dirty="0"/>
              <a:t>使用</a:t>
            </a:r>
            <a:r>
              <a:rPr lang="en-US" altLang="zh-CN" dirty="0"/>
              <a:t>C</a:t>
            </a:r>
            <a:r>
              <a:rPr lang="zh-CN" altLang="en-US" dirty="0"/>
              <a:t>语言进行程序开发</a:t>
            </a:r>
          </a:p>
          <a:p>
            <a:r>
              <a:rPr lang="en-US" altLang="zh-CN" dirty="0"/>
              <a:t>1.5.	</a:t>
            </a:r>
            <a:r>
              <a:rPr lang="zh-CN" altLang="en-US" dirty="0"/>
              <a:t>算法简介</a:t>
            </a:r>
          </a:p>
          <a:p>
            <a:r>
              <a:rPr lang="en-US" altLang="zh-CN" dirty="0"/>
              <a:t>1.6.	</a:t>
            </a:r>
            <a:r>
              <a:rPr lang="zh-CN" altLang="en-US" dirty="0"/>
              <a:t>第一个“游戏”程序</a:t>
            </a:r>
          </a:p>
          <a:p>
            <a:r>
              <a:rPr lang="en-US" altLang="zh-CN" dirty="0"/>
              <a:t>1.7.	</a:t>
            </a:r>
            <a:r>
              <a:rPr lang="zh-CN" altLang="en-US" dirty="0"/>
              <a:t>小结</a:t>
            </a:r>
          </a:p>
          <a:p>
            <a:endParaRPr lang="zh-CN" altLang="en-US" dirty="0"/>
          </a:p>
        </p:txBody>
      </p:sp>
    </p:spTree>
    <p:extLst>
      <p:ext uri="{BB962C8B-B14F-4D97-AF65-F5344CB8AC3E}">
        <p14:creationId xmlns:p14="http://schemas.microsoft.com/office/powerpoint/2010/main" val="3699303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a:t>
            </a:r>
            <a:r>
              <a:rPr lang="en-US" altLang="zh-CN" dirty="0"/>
              <a:t>1</a:t>
            </a:r>
            <a:endParaRPr lang="zh-CN" altLang="en-US" dirty="0"/>
          </a:p>
        </p:txBody>
      </p:sp>
      <p:sp>
        <p:nvSpPr>
          <p:cNvPr id="3" name="内容占位符 2"/>
          <p:cNvSpPr>
            <a:spLocks noGrp="1"/>
          </p:cNvSpPr>
          <p:nvPr>
            <p:ph idx="1"/>
          </p:nvPr>
        </p:nvSpPr>
        <p:spPr/>
        <p:txBody>
          <a:bodyPr/>
          <a:lstStyle/>
          <a:p>
            <a:r>
              <a:rPr lang="zh-CN" altLang="zh-CN" dirty="0"/>
              <a:t>※由第一章</a:t>
            </a:r>
            <a:r>
              <a:rPr lang="en-US" altLang="zh-CN" dirty="0" err="1"/>
              <a:t>ppt</a:t>
            </a:r>
            <a:r>
              <a:rPr lang="en-US" altLang="zh-CN" dirty="0"/>
              <a:t> P.29</a:t>
            </a:r>
            <a:r>
              <a:rPr lang="zh-CN" altLang="zh-CN" dirty="0"/>
              <a:t>页延伸</a:t>
            </a:r>
          </a:p>
          <a:p>
            <a:r>
              <a:rPr lang="zh-CN" altLang="zh-CN" u="sng" dirty="0"/>
              <a:t>猜数字游戏</a:t>
            </a:r>
            <a:endParaRPr lang="zh-CN" altLang="zh-CN" dirty="0"/>
          </a:p>
          <a:p>
            <a:pPr lvl="0"/>
            <a:r>
              <a:rPr lang="zh-CN" altLang="zh-CN" dirty="0"/>
              <a:t>在程序里设定一数字作为目标数字。</a:t>
            </a:r>
          </a:p>
          <a:p>
            <a:pPr lvl="0"/>
            <a:r>
              <a:rPr lang="zh-CN" altLang="zh-CN" dirty="0" smtClean="0"/>
              <a:t>程序</a:t>
            </a:r>
            <a:r>
              <a:rPr lang="zh-CN" altLang="zh-CN" dirty="0"/>
              <a:t>需提醒输入数字比目标数字大或者小</a:t>
            </a:r>
          </a:p>
          <a:p>
            <a:endParaRPr lang="zh-CN" altLang="en-US" dirty="0"/>
          </a:p>
        </p:txBody>
      </p:sp>
    </p:spTree>
    <p:extLst>
      <p:ext uri="{BB962C8B-B14F-4D97-AF65-F5344CB8AC3E}">
        <p14:creationId xmlns:p14="http://schemas.microsoft.com/office/powerpoint/2010/main" val="16975556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请将程序输出和代码一并截图发过来</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041780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第一个“游戏”程序 </a:t>
            </a:r>
          </a:p>
        </p:txBody>
      </p:sp>
      <p:sp>
        <p:nvSpPr>
          <p:cNvPr id="3" name="内容占位符 2"/>
          <p:cNvSpPr>
            <a:spLocks noGrp="1"/>
          </p:cNvSpPr>
          <p:nvPr>
            <p:ph idx="1"/>
          </p:nvPr>
        </p:nvSpPr>
        <p:spPr/>
        <p:txBody>
          <a:bodyPr>
            <a:normAutofit/>
          </a:bodyPr>
          <a:lstStyle/>
          <a:p>
            <a:r>
              <a:rPr lang="zh-CN" altLang="zh-CN" dirty="0" smtClean="0"/>
              <a:t>游戏</a:t>
            </a:r>
            <a:r>
              <a:rPr lang="zh-CN" altLang="zh-CN" dirty="0"/>
              <a:t>开发案例用到了针对</a:t>
            </a:r>
            <a:r>
              <a:rPr lang="en-US" altLang="zh-CN" dirty="0"/>
              <a:t>Windows</a:t>
            </a:r>
            <a:r>
              <a:rPr lang="zh-CN" altLang="zh-CN" dirty="0"/>
              <a:t>操作系统开发的</a:t>
            </a:r>
            <a:r>
              <a:rPr lang="en-US" altLang="zh-CN" dirty="0"/>
              <a:t>Win32</a:t>
            </a:r>
            <a:r>
              <a:rPr lang="zh-CN" altLang="zh-CN" dirty="0"/>
              <a:t>程序架构，用于搭建基本的程序运行</a:t>
            </a:r>
            <a:r>
              <a:rPr lang="zh-CN" altLang="zh-CN" dirty="0" smtClean="0"/>
              <a:t>环境</a:t>
            </a:r>
            <a:endParaRPr lang="en-US" altLang="zh-CN" dirty="0" smtClean="0"/>
          </a:p>
          <a:p>
            <a:r>
              <a:rPr lang="zh-CN" altLang="zh-CN" dirty="0" smtClean="0"/>
              <a:t>并</a:t>
            </a:r>
            <a:r>
              <a:rPr lang="zh-CN" altLang="zh-CN" dirty="0"/>
              <a:t>使用针对</a:t>
            </a:r>
            <a:r>
              <a:rPr lang="en-US" altLang="zh-CN" dirty="0"/>
              <a:t>Windows</a:t>
            </a:r>
            <a:r>
              <a:rPr lang="zh-CN" altLang="zh-CN" dirty="0"/>
              <a:t>操作系统的</a:t>
            </a:r>
            <a:r>
              <a:rPr lang="en-US" altLang="zh-CN" dirty="0"/>
              <a:t>GDI</a:t>
            </a:r>
            <a:r>
              <a:rPr lang="zh-CN" altLang="zh-CN" dirty="0"/>
              <a:t>图形编程来完成图形显示</a:t>
            </a:r>
            <a:r>
              <a:rPr lang="zh-CN" altLang="zh-CN" dirty="0" smtClean="0"/>
              <a:t>任务</a:t>
            </a:r>
            <a:endParaRPr lang="zh-CN" altLang="en-US" dirty="0"/>
          </a:p>
        </p:txBody>
      </p:sp>
    </p:spTree>
    <p:extLst>
      <p:ext uri="{BB962C8B-B14F-4D97-AF65-F5344CB8AC3E}">
        <p14:creationId xmlns:p14="http://schemas.microsoft.com/office/powerpoint/2010/main" val="4109469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36512" y="1074970"/>
            <a:ext cx="4407919" cy="3297183"/>
          </a:xfrm>
          <a:prstGeom prst="rect">
            <a:avLst/>
          </a:prstGeom>
        </p:spPr>
      </p:pic>
      <p:pic>
        <p:nvPicPr>
          <p:cNvPr id="5" name="图片 4"/>
          <p:cNvPicPr/>
          <p:nvPr/>
        </p:nvPicPr>
        <p:blipFill>
          <a:blip r:embed="rId4" cstate="print">
            <a:extLst>
              <a:ext uri="{28A0092B-C50C-407E-A947-70E740481C1C}">
                <a14:useLocalDpi xmlns:a14="http://schemas.microsoft.com/office/drawing/2010/main" val="0"/>
              </a:ext>
            </a:extLst>
          </a:blip>
          <a:stretch>
            <a:fillRect/>
          </a:stretch>
        </p:blipFill>
        <p:spPr>
          <a:xfrm>
            <a:off x="4463717" y="1059582"/>
            <a:ext cx="4698246" cy="3246236"/>
          </a:xfrm>
          <a:prstGeom prst="rect">
            <a:avLst/>
          </a:prstGeom>
        </p:spPr>
      </p:pic>
    </p:spTree>
    <p:extLst>
      <p:ext uri="{BB962C8B-B14F-4D97-AF65-F5344CB8AC3E}">
        <p14:creationId xmlns:p14="http://schemas.microsoft.com/office/powerpoint/2010/main" val="4160963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1934845" y="681990"/>
            <a:ext cx="5274310" cy="3779520"/>
          </a:xfrm>
          <a:prstGeom prst="rect">
            <a:avLst/>
          </a:prstGeom>
        </p:spPr>
      </p:pic>
    </p:spTree>
    <p:extLst>
      <p:ext uri="{BB962C8B-B14F-4D97-AF65-F5344CB8AC3E}">
        <p14:creationId xmlns:p14="http://schemas.microsoft.com/office/powerpoint/2010/main" val="2641090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在这个源文件中，找到“</a:t>
            </a:r>
            <a:r>
              <a:rPr lang="en-US" altLang="zh-CN" dirty="0" err="1"/>
              <a:t>WndProc</a:t>
            </a:r>
            <a:r>
              <a:rPr lang="zh-CN" altLang="zh-CN" dirty="0"/>
              <a:t>”</a:t>
            </a:r>
            <a:r>
              <a:rPr lang="zh-CN" altLang="zh-CN" dirty="0" smtClean="0"/>
              <a:t>函数</a:t>
            </a:r>
            <a:endParaRPr lang="en-US" altLang="zh-CN" dirty="0" smtClean="0"/>
          </a:p>
          <a:p>
            <a:r>
              <a:rPr lang="zh-CN" altLang="zh-CN" dirty="0" smtClean="0"/>
              <a:t>它</a:t>
            </a:r>
            <a:r>
              <a:rPr lang="zh-CN" altLang="zh-CN" dirty="0"/>
              <a:t>的功能是用于处理主窗口的所有</a:t>
            </a:r>
            <a:r>
              <a:rPr lang="zh-CN" altLang="zh-CN" dirty="0" smtClean="0"/>
              <a:t>消息</a:t>
            </a:r>
            <a:endParaRPr lang="en-US" altLang="zh-CN" dirty="0" smtClean="0"/>
          </a:p>
          <a:p>
            <a:r>
              <a:rPr lang="zh-CN" altLang="zh-CN" dirty="0" smtClean="0"/>
              <a:t>在</a:t>
            </a:r>
            <a:r>
              <a:rPr lang="en-US" altLang="zh-CN" dirty="0"/>
              <a:t>Win32</a:t>
            </a:r>
            <a:r>
              <a:rPr lang="zh-CN" altLang="zh-CN" dirty="0"/>
              <a:t>框架中，很多功能有赖于消息触发，并通过对应的消息处理来</a:t>
            </a:r>
            <a:r>
              <a:rPr lang="zh-CN" altLang="zh-CN" dirty="0" smtClean="0"/>
              <a:t>完成</a:t>
            </a:r>
            <a:endParaRPr lang="en-US" altLang="zh-CN" dirty="0" smtClean="0"/>
          </a:p>
          <a:p>
            <a:r>
              <a:rPr lang="zh-CN" altLang="zh-CN" dirty="0" smtClean="0"/>
              <a:t>比如</a:t>
            </a:r>
            <a:r>
              <a:rPr lang="zh-CN" altLang="zh-CN" dirty="0"/>
              <a:t>用户按下一个按键触发了一个按键消息，而按键消息响应函数则可以个性化地处理这个消息。</a:t>
            </a:r>
          </a:p>
          <a:p>
            <a:endParaRPr lang="zh-CN" altLang="en-US" dirty="0"/>
          </a:p>
        </p:txBody>
      </p:sp>
    </p:spTree>
    <p:extLst>
      <p:ext uri="{BB962C8B-B14F-4D97-AF65-F5344CB8AC3E}">
        <p14:creationId xmlns:p14="http://schemas.microsoft.com/office/powerpoint/2010/main" val="1303168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在</a:t>
            </a:r>
            <a:r>
              <a:rPr lang="en-US" altLang="zh-CN" dirty="0" err="1"/>
              <a:t>WndProc</a:t>
            </a:r>
            <a:r>
              <a:rPr lang="zh-CN" altLang="zh-CN" dirty="0"/>
              <a:t>函数中，找到这行代码“</a:t>
            </a:r>
            <a:r>
              <a:rPr lang="en-US" altLang="zh-CN" dirty="0"/>
              <a:t>case WM_PAINT</a:t>
            </a:r>
            <a:r>
              <a:rPr lang="en-US" altLang="zh-CN" dirty="0" smtClean="0"/>
              <a:t>:”</a:t>
            </a:r>
          </a:p>
          <a:p>
            <a:pPr lvl="1"/>
            <a:r>
              <a:rPr lang="zh-CN" altLang="zh-CN" dirty="0" smtClean="0"/>
              <a:t>它</a:t>
            </a:r>
            <a:r>
              <a:rPr lang="zh-CN" altLang="zh-CN" dirty="0"/>
              <a:t>表示如果当前的消息是绘制消息的话，则在此处进行</a:t>
            </a:r>
            <a:r>
              <a:rPr lang="zh-CN" altLang="zh-CN" dirty="0" smtClean="0"/>
              <a:t>处理</a:t>
            </a:r>
            <a:endParaRPr lang="en-US" altLang="zh-CN" dirty="0" smtClean="0"/>
          </a:p>
          <a:p>
            <a:r>
              <a:rPr lang="zh-CN" altLang="zh-CN" dirty="0" smtClean="0"/>
              <a:t>在</a:t>
            </a:r>
            <a:r>
              <a:rPr lang="zh-CN" altLang="zh-CN" dirty="0"/>
              <a:t>这个地方输入以下这行代码：</a:t>
            </a:r>
          </a:p>
          <a:p>
            <a:endParaRPr lang="zh-CN" altLang="en-US" dirty="0"/>
          </a:p>
        </p:txBody>
      </p:sp>
      <p:sp>
        <p:nvSpPr>
          <p:cNvPr id="4" name="矩形 3"/>
          <p:cNvSpPr/>
          <p:nvPr/>
        </p:nvSpPr>
        <p:spPr>
          <a:xfrm>
            <a:off x="2555776" y="4011910"/>
            <a:ext cx="3854645" cy="369332"/>
          </a:xfrm>
          <a:prstGeom prst="rect">
            <a:avLst/>
          </a:prstGeom>
        </p:spPr>
        <p:txBody>
          <a:bodyPr wrap="none">
            <a:spAutoFit/>
          </a:bodyPr>
          <a:lstStyle/>
          <a:p>
            <a:r>
              <a:rPr lang="en-US" altLang="zh-CN" dirty="0" err="1"/>
              <a:t>TextOut</a:t>
            </a:r>
            <a:r>
              <a:rPr lang="en-US" altLang="zh-CN" b="1" dirty="0"/>
              <a:t>(</a:t>
            </a:r>
            <a:r>
              <a:rPr lang="en-US" altLang="zh-CN" dirty="0" err="1"/>
              <a:t>hdc</a:t>
            </a:r>
            <a:r>
              <a:rPr lang="en-US" altLang="zh-CN" b="1" dirty="0"/>
              <a:t>,</a:t>
            </a:r>
            <a:r>
              <a:rPr lang="en-US" altLang="zh-CN" dirty="0"/>
              <a:t> 0</a:t>
            </a:r>
            <a:r>
              <a:rPr lang="en-US" altLang="zh-CN" b="1" dirty="0"/>
              <a:t>,</a:t>
            </a:r>
            <a:r>
              <a:rPr lang="en-US" altLang="zh-CN" dirty="0"/>
              <a:t> 0</a:t>
            </a:r>
            <a:r>
              <a:rPr lang="en-US" altLang="zh-CN" b="1" dirty="0"/>
              <a:t>,</a:t>
            </a:r>
            <a:r>
              <a:rPr lang="en-US" altLang="zh-CN" dirty="0"/>
              <a:t> </a:t>
            </a:r>
            <a:r>
              <a:rPr lang="en-US" altLang="zh-CN" dirty="0" err="1"/>
              <a:t>L"Hello</a:t>
            </a:r>
            <a:r>
              <a:rPr lang="en-US" altLang="zh-CN" dirty="0"/>
              <a:t> World!"</a:t>
            </a:r>
            <a:r>
              <a:rPr lang="en-US" altLang="zh-CN" b="1" dirty="0"/>
              <a:t>,</a:t>
            </a:r>
            <a:r>
              <a:rPr lang="en-US" altLang="zh-CN" dirty="0"/>
              <a:t> 12</a:t>
            </a:r>
            <a:r>
              <a:rPr lang="en-US" altLang="zh-CN" b="1" dirty="0"/>
              <a:t>);</a:t>
            </a:r>
            <a:endParaRPr lang="zh-CN" altLang="zh-CN" dirty="0"/>
          </a:p>
        </p:txBody>
      </p:sp>
    </p:spTree>
    <p:extLst>
      <p:ext uri="{BB962C8B-B14F-4D97-AF65-F5344CB8AC3E}">
        <p14:creationId xmlns:p14="http://schemas.microsoft.com/office/powerpoint/2010/main" val="26002312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这是一个函数调用，不过和前面的函数调用不同的是，这个函数的参数更加复杂，一共有</a:t>
            </a:r>
            <a:r>
              <a:rPr lang="en-US" altLang="zh-CN" dirty="0"/>
              <a:t>5</a:t>
            </a:r>
            <a:r>
              <a:rPr lang="zh-CN" altLang="zh-CN" dirty="0"/>
              <a:t>个参数，参数之间用逗号</a:t>
            </a:r>
            <a:r>
              <a:rPr lang="zh-CN" altLang="zh-CN" dirty="0" smtClean="0"/>
              <a:t>分隔</a:t>
            </a:r>
            <a:endParaRPr lang="en-US" altLang="zh-CN" dirty="0" smtClean="0"/>
          </a:p>
          <a:p>
            <a:r>
              <a:rPr lang="zh-CN" altLang="zh-CN" dirty="0" smtClean="0"/>
              <a:t>这个</a:t>
            </a:r>
            <a:r>
              <a:rPr lang="zh-CN" altLang="zh-CN" dirty="0"/>
              <a:t>函数的作用是按照参数给定的要求将字符串打印到指定的设备</a:t>
            </a:r>
            <a:r>
              <a:rPr lang="zh-CN" altLang="zh-CN" dirty="0" smtClean="0"/>
              <a:t>上</a:t>
            </a:r>
            <a:endParaRPr lang="en-US" altLang="zh-CN" dirty="0" smtClean="0"/>
          </a:p>
          <a:p>
            <a:r>
              <a:rPr lang="zh-CN" altLang="zh-CN" dirty="0" smtClean="0"/>
              <a:t>其中</a:t>
            </a:r>
            <a:r>
              <a:rPr lang="zh-CN" altLang="zh-CN" dirty="0"/>
              <a:t>第一个参数</a:t>
            </a:r>
            <a:r>
              <a:rPr lang="en-US" altLang="zh-CN" dirty="0" err="1"/>
              <a:t>hdc</a:t>
            </a:r>
            <a:r>
              <a:rPr lang="zh-CN" altLang="zh-CN" dirty="0"/>
              <a:t>表示待输出的设备；接下来的两个数表示输出字符串在设备中的输出位置；</a:t>
            </a:r>
            <a:r>
              <a:rPr lang="en-US" altLang="zh-CN" dirty="0"/>
              <a:t>"Hello World!"</a:t>
            </a:r>
            <a:r>
              <a:rPr lang="zh-CN" altLang="zh-CN" dirty="0"/>
              <a:t>表示待打印到设备中的字符串，前面加“</a:t>
            </a:r>
            <a:r>
              <a:rPr lang="en-US" altLang="zh-CN" dirty="0"/>
              <a:t>L</a:t>
            </a:r>
            <a:r>
              <a:rPr lang="zh-CN" altLang="zh-CN" dirty="0"/>
              <a:t>”表示将</a:t>
            </a:r>
            <a:r>
              <a:rPr lang="en-US" altLang="zh-CN" dirty="0"/>
              <a:t>ANSI</a:t>
            </a:r>
            <a:r>
              <a:rPr lang="zh-CN" altLang="zh-CN" dirty="0"/>
              <a:t>字符串转换成</a:t>
            </a:r>
            <a:r>
              <a:rPr lang="en-US" altLang="zh-CN" dirty="0" err="1"/>
              <a:t>unicode</a:t>
            </a:r>
            <a:r>
              <a:rPr lang="zh-CN" altLang="zh-CN" dirty="0"/>
              <a:t>的字符串，就是每个字符占用两个字节，这样可以支持中文字符；最后一个参数表示输出字符串中的字符数。</a:t>
            </a:r>
          </a:p>
          <a:p>
            <a:endParaRPr lang="zh-CN" altLang="en-US" dirty="0"/>
          </a:p>
        </p:txBody>
      </p:sp>
    </p:spTree>
    <p:extLst>
      <p:ext uri="{BB962C8B-B14F-4D97-AF65-F5344CB8AC3E}">
        <p14:creationId xmlns:p14="http://schemas.microsoft.com/office/powerpoint/2010/main" val="2814456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3387090" y="1950720"/>
            <a:ext cx="2369820" cy="1242060"/>
          </a:xfrm>
          <a:prstGeom prst="rect">
            <a:avLst/>
          </a:prstGeom>
        </p:spPr>
      </p:pic>
    </p:spTree>
    <p:extLst>
      <p:ext uri="{BB962C8B-B14F-4D97-AF65-F5344CB8AC3E}">
        <p14:creationId xmlns:p14="http://schemas.microsoft.com/office/powerpoint/2010/main" val="1065570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idx="1"/>
          </p:nvPr>
        </p:nvSpPr>
        <p:spPr/>
        <p:txBody>
          <a:bodyPr/>
          <a:lstStyle/>
          <a:p>
            <a:r>
              <a:rPr lang="zh-CN" altLang="zh-CN" dirty="0"/>
              <a:t>为了让窗口显得更加生动，我们为输出的文字添加颜色。回到源代码中，在</a:t>
            </a:r>
            <a:r>
              <a:rPr lang="en-US" altLang="zh-CN" dirty="0"/>
              <a:t>_</a:t>
            </a:r>
            <a:r>
              <a:rPr lang="en-US" altLang="zh-CN" dirty="0" err="1"/>
              <a:t>tWinMain</a:t>
            </a:r>
            <a:r>
              <a:rPr lang="zh-CN" altLang="zh-CN" dirty="0"/>
              <a:t>函数之前，添加以下代码：</a:t>
            </a:r>
          </a:p>
          <a:p>
            <a:endParaRPr lang="zh-CN" altLang="en-US" dirty="0"/>
          </a:p>
        </p:txBody>
      </p:sp>
      <p:sp>
        <p:nvSpPr>
          <p:cNvPr id="4" name="矩形 3"/>
          <p:cNvSpPr/>
          <p:nvPr/>
        </p:nvSpPr>
        <p:spPr>
          <a:xfrm>
            <a:off x="2771800" y="3291830"/>
            <a:ext cx="3329822" cy="369332"/>
          </a:xfrm>
          <a:prstGeom prst="rect">
            <a:avLst/>
          </a:prstGeom>
        </p:spPr>
        <p:txBody>
          <a:bodyPr wrap="none">
            <a:spAutoFit/>
          </a:bodyPr>
          <a:lstStyle/>
          <a:p>
            <a:r>
              <a:rPr lang="en-US" altLang="zh-CN" dirty="0"/>
              <a:t>COLORREF color </a:t>
            </a:r>
            <a:r>
              <a:rPr lang="en-US" altLang="zh-CN" b="1" dirty="0"/>
              <a:t>=</a:t>
            </a:r>
            <a:r>
              <a:rPr lang="en-US" altLang="zh-CN" dirty="0"/>
              <a:t> RGB</a:t>
            </a:r>
            <a:r>
              <a:rPr lang="en-US" altLang="zh-CN" b="1" dirty="0"/>
              <a:t>(</a:t>
            </a:r>
            <a:r>
              <a:rPr lang="en-US" altLang="zh-CN" dirty="0"/>
              <a:t>0</a:t>
            </a:r>
            <a:r>
              <a:rPr lang="en-US" altLang="zh-CN" b="1" dirty="0"/>
              <a:t>,</a:t>
            </a:r>
            <a:r>
              <a:rPr lang="en-US" altLang="zh-CN" dirty="0"/>
              <a:t> 255</a:t>
            </a:r>
            <a:r>
              <a:rPr lang="en-US" altLang="zh-CN" b="1" dirty="0"/>
              <a:t>,</a:t>
            </a:r>
            <a:r>
              <a:rPr lang="en-US" altLang="zh-CN" dirty="0"/>
              <a:t> 0</a:t>
            </a:r>
            <a:r>
              <a:rPr lang="en-US" altLang="zh-CN" b="1" dirty="0"/>
              <a:t>);</a:t>
            </a:r>
            <a:endParaRPr lang="zh-CN" altLang="zh-CN" dirty="0"/>
          </a:p>
        </p:txBody>
      </p:sp>
    </p:spTree>
    <p:extLst>
      <p:ext uri="{BB962C8B-B14F-4D97-AF65-F5344CB8AC3E}">
        <p14:creationId xmlns:p14="http://schemas.microsoft.com/office/powerpoint/2010/main" val="720756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计算机程序</a:t>
            </a:r>
          </a:p>
        </p:txBody>
      </p:sp>
      <p:sp>
        <p:nvSpPr>
          <p:cNvPr id="3" name="内容占位符 2"/>
          <p:cNvSpPr>
            <a:spLocks noGrp="1"/>
          </p:cNvSpPr>
          <p:nvPr>
            <p:ph idx="1"/>
          </p:nvPr>
        </p:nvSpPr>
        <p:spPr/>
        <p:txBody>
          <a:bodyPr>
            <a:normAutofit fontScale="85000" lnSpcReduction="10000"/>
          </a:bodyPr>
          <a:lstStyle/>
          <a:p>
            <a:r>
              <a:rPr lang="zh-CN" altLang="zh-CN" dirty="0"/>
              <a:t>计算机程序（</a:t>
            </a:r>
            <a:r>
              <a:rPr lang="en-US" altLang="zh-CN" dirty="0"/>
              <a:t>Computer program</a:t>
            </a:r>
            <a:r>
              <a:rPr lang="zh-CN" altLang="zh-CN" dirty="0"/>
              <a:t>），也称为软件（</a:t>
            </a:r>
            <a:r>
              <a:rPr lang="en-US" altLang="zh-CN" dirty="0"/>
              <a:t>Software</a:t>
            </a:r>
            <a:r>
              <a:rPr lang="zh-CN" altLang="zh-CN" dirty="0" smtClean="0"/>
              <a:t>）</a:t>
            </a:r>
            <a:endParaRPr lang="en-US" altLang="zh-CN" dirty="0" smtClean="0"/>
          </a:p>
          <a:p>
            <a:r>
              <a:rPr lang="zh-CN" altLang="zh-CN" dirty="0" smtClean="0"/>
              <a:t>通常</a:t>
            </a:r>
            <a:r>
              <a:rPr lang="zh-CN" altLang="zh-CN" dirty="0"/>
              <a:t>用某种程序设计语言编写（比如本书介绍的</a:t>
            </a:r>
            <a:r>
              <a:rPr lang="en-US" altLang="zh-CN" dirty="0"/>
              <a:t>C</a:t>
            </a:r>
            <a:r>
              <a:rPr lang="zh-CN" altLang="zh-CN" dirty="0"/>
              <a:t>语言），运行于某种目标体系结构</a:t>
            </a:r>
            <a:r>
              <a:rPr lang="zh-CN" altLang="zh-CN" dirty="0" smtClean="0"/>
              <a:t>上</a:t>
            </a:r>
            <a:endParaRPr lang="en-US" altLang="zh-CN" dirty="0" smtClean="0"/>
          </a:p>
          <a:p>
            <a:r>
              <a:rPr lang="zh-CN" altLang="zh-CN" dirty="0" smtClean="0"/>
              <a:t>计算机</a:t>
            </a:r>
            <a:r>
              <a:rPr lang="zh-CN" altLang="zh-CN" dirty="0"/>
              <a:t>好比一个能够严格执行命令的士兵，计算机程序就是对这个士兵发布的合法指令</a:t>
            </a:r>
            <a:r>
              <a:rPr lang="zh-CN" altLang="zh-CN" dirty="0" smtClean="0"/>
              <a:t>集合</a:t>
            </a:r>
            <a:endParaRPr lang="en-US" altLang="zh-CN" dirty="0" smtClean="0"/>
          </a:p>
          <a:p>
            <a:r>
              <a:rPr lang="zh-CN" altLang="zh-CN" dirty="0" smtClean="0"/>
              <a:t>士兵</a:t>
            </a:r>
            <a:r>
              <a:rPr lang="zh-CN" altLang="zh-CN" dirty="0"/>
              <a:t>接到指令以后，会严格按照指令的顺序</a:t>
            </a:r>
            <a:r>
              <a:rPr lang="zh-CN" altLang="zh-CN" dirty="0" smtClean="0"/>
              <a:t>执行</a:t>
            </a:r>
            <a:endParaRPr lang="en-US" altLang="zh-CN" dirty="0" smtClean="0"/>
          </a:p>
          <a:p>
            <a:r>
              <a:rPr lang="zh-CN" altLang="zh-CN" dirty="0" smtClean="0"/>
              <a:t>当然</a:t>
            </a:r>
            <a:r>
              <a:rPr lang="zh-CN" altLang="zh-CN" dirty="0"/>
              <a:t>，指令还可以附带执行</a:t>
            </a:r>
            <a:r>
              <a:rPr lang="zh-CN" altLang="zh-CN" dirty="0" smtClean="0"/>
              <a:t>条件</a:t>
            </a:r>
            <a:endParaRPr lang="zh-CN" altLang="zh-CN" dirty="0"/>
          </a:p>
          <a:p>
            <a:endParaRPr lang="zh-CN" altLang="en-US" dirty="0"/>
          </a:p>
        </p:txBody>
      </p:sp>
    </p:spTree>
    <p:extLst>
      <p:ext uri="{BB962C8B-B14F-4D97-AF65-F5344CB8AC3E}">
        <p14:creationId xmlns:p14="http://schemas.microsoft.com/office/powerpoint/2010/main" val="19229187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这是一个利用三基色（红绿蓝）表示的颜色，上面的这行语句定义了全局变量。然后在输出文字语句之前，添加下面的代码，将文字颜色修改为绿色：</a:t>
            </a:r>
          </a:p>
          <a:p>
            <a:endParaRPr lang="zh-CN" altLang="en-US" dirty="0"/>
          </a:p>
        </p:txBody>
      </p:sp>
      <p:sp>
        <p:nvSpPr>
          <p:cNvPr id="4" name="矩形 3"/>
          <p:cNvSpPr/>
          <p:nvPr/>
        </p:nvSpPr>
        <p:spPr>
          <a:xfrm>
            <a:off x="3323485" y="3579862"/>
            <a:ext cx="2497030" cy="369332"/>
          </a:xfrm>
          <a:prstGeom prst="rect">
            <a:avLst/>
          </a:prstGeom>
        </p:spPr>
        <p:txBody>
          <a:bodyPr wrap="none">
            <a:spAutoFit/>
          </a:bodyPr>
          <a:lstStyle/>
          <a:p>
            <a:r>
              <a:rPr lang="en-US" altLang="zh-CN" dirty="0" err="1"/>
              <a:t>SetTextColor</a:t>
            </a:r>
            <a:r>
              <a:rPr lang="en-US" altLang="zh-CN" b="1" dirty="0"/>
              <a:t>(</a:t>
            </a:r>
            <a:r>
              <a:rPr lang="en-US" altLang="zh-CN" dirty="0" err="1"/>
              <a:t>hdc</a:t>
            </a:r>
            <a:r>
              <a:rPr lang="en-US" altLang="zh-CN" b="1" dirty="0"/>
              <a:t>,</a:t>
            </a:r>
            <a:r>
              <a:rPr lang="en-US" altLang="zh-CN" dirty="0"/>
              <a:t> color</a:t>
            </a:r>
            <a:r>
              <a:rPr lang="en-US" altLang="zh-CN" b="1" dirty="0"/>
              <a:t>);</a:t>
            </a:r>
            <a:endParaRPr lang="zh-CN" altLang="zh-CN" dirty="0"/>
          </a:p>
        </p:txBody>
      </p:sp>
    </p:spTree>
    <p:extLst>
      <p:ext uri="{BB962C8B-B14F-4D97-AF65-F5344CB8AC3E}">
        <p14:creationId xmlns:p14="http://schemas.microsoft.com/office/powerpoint/2010/main" val="3458194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添加交互</a:t>
            </a:r>
            <a:endParaRPr lang="zh-CN" altLang="en-US" dirty="0"/>
          </a:p>
        </p:txBody>
      </p:sp>
      <p:sp>
        <p:nvSpPr>
          <p:cNvPr id="3" name="内容占位符 2"/>
          <p:cNvSpPr>
            <a:spLocks noGrp="1"/>
          </p:cNvSpPr>
          <p:nvPr>
            <p:ph idx="1"/>
          </p:nvPr>
        </p:nvSpPr>
        <p:spPr/>
        <p:txBody>
          <a:bodyPr/>
          <a:lstStyle/>
          <a:p>
            <a:r>
              <a:rPr lang="zh-CN" altLang="zh-CN" dirty="0" smtClean="0"/>
              <a:t>添加</a:t>
            </a:r>
            <a:r>
              <a:rPr lang="zh-CN" altLang="zh-CN" dirty="0"/>
              <a:t>两个消息处理功能，分别处理用户点击鼠标左右键的情况。在绘制消息之前添加下列代码：</a:t>
            </a:r>
          </a:p>
          <a:p>
            <a:endParaRPr lang="zh-CN" altLang="en-US" dirty="0"/>
          </a:p>
        </p:txBody>
      </p:sp>
      <p:sp>
        <p:nvSpPr>
          <p:cNvPr id="4" name="矩形 3"/>
          <p:cNvSpPr/>
          <p:nvPr/>
        </p:nvSpPr>
        <p:spPr>
          <a:xfrm>
            <a:off x="2195736" y="2643758"/>
            <a:ext cx="4572000" cy="2308324"/>
          </a:xfrm>
          <a:prstGeom prst="rect">
            <a:avLst/>
          </a:prstGeom>
        </p:spPr>
        <p:txBody>
          <a:bodyPr>
            <a:spAutoFit/>
          </a:bodyPr>
          <a:lstStyle/>
          <a:p>
            <a:r>
              <a:rPr lang="en-US" altLang="zh-CN" dirty="0"/>
              <a:t> </a:t>
            </a:r>
            <a:r>
              <a:rPr lang="en-US" altLang="zh-CN" b="1" dirty="0"/>
              <a:t>case</a:t>
            </a:r>
            <a:r>
              <a:rPr lang="en-US" altLang="zh-CN" dirty="0"/>
              <a:t> WM_LBUTTONDOWN</a:t>
            </a:r>
            <a:r>
              <a:rPr lang="en-US" altLang="zh-CN" b="1" dirty="0"/>
              <a:t>:</a:t>
            </a:r>
            <a:r>
              <a:rPr lang="en-US" altLang="zh-CN" dirty="0"/>
              <a:t>  </a:t>
            </a:r>
            <a:endParaRPr lang="zh-CN" altLang="zh-CN" dirty="0"/>
          </a:p>
          <a:p>
            <a:r>
              <a:rPr lang="en-US" altLang="zh-CN" dirty="0"/>
              <a:t>        color </a:t>
            </a:r>
            <a:r>
              <a:rPr lang="en-US" altLang="zh-CN" b="1" dirty="0"/>
              <a:t>=</a:t>
            </a:r>
            <a:r>
              <a:rPr lang="en-US" altLang="zh-CN" dirty="0"/>
              <a:t> RGB</a:t>
            </a:r>
            <a:r>
              <a:rPr lang="en-US" altLang="zh-CN" b="1" dirty="0"/>
              <a:t>(</a:t>
            </a:r>
            <a:r>
              <a:rPr lang="en-US" altLang="zh-CN" dirty="0"/>
              <a:t>255</a:t>
            </a:r>
            <a:r>
              <a:rPr lang="en-US" altLang="zh-CN" b="1" dirty="0"/>
              <a:t>,</a:t>
            </a:r>
            <a:r>
              <a:rPr lang="en-US" altLang="zh-CN" dirty="0"/>
              <a:t> 0</a:t>
            </a:r>
            <a:r>
              <a:rPr lang="en-US" altLang="zh-CN" b="1" dirty="0"/>
              <a:t>,</a:t>
            </a:r>
            <a:r>
              <a:rPr lang="en-US" altLang="zh-CN" dirty="0"/>
              <a:t> 0</a:t>
            </a:r>
            <a:r>
              <a:rPr lang="en-US" altLang="zh-CN" b="1" dirty="0"/>
              <a:t>);</a:t>
            </a:r>
            <a:endParaRPr lang="zh-CN" altLang="zh-CN" dirty="0"/>
          </a:p>
          <a:p>
            <a:r>
              <a:rPr lang="en-US" altLang="zh-CN" dirty="0"/>
              <a:t>        </a:t>
            </a:r>
            <a:r>
              <a:rPr lang="en-US" altLang="zh-CN" dirty="0" err="1"/>
              <a:t>InvalidateRect</a:t>
            </a:r>
            <a:r>
              <a:rPr lang="en-US" altLang="zh-CN" b="1" dirty="0"/>
              <a:t>(</a:t>
            </a:r>
            <a:r>
              <a:rPr lang="en-US" altLang="zh-CN" dirty="0" err="1"/>
              <a:t>hWnd</a:t>
            </a:r>
            <a:r>
              <a:rPr lang="en-US" altLang="zh-CN" b="1" dirty="0"/>
              <a:t>,</a:t>
            </a:r>
            <a:r>
              <a:rPr lang="en-US" altLang="zh-CN" dirty="0"/>
              <a:t> </a:t>
            </a:r>
            <a:r>
              <a:rPr lang="en-US" altLang="zh-CN" b="1" dirty="0"/>
              <a:t>NULL,</a:t>
            </a:r>
            <a:r>
              <a:rPr lang="en-US" altLang="zh-CN" dirty="0"/>
              <a:t> TRUE</a:t>
            </a:r>
            <a:r>
              <a:rPr lang="en-US" altLang="zh-CN" b="1" dirty="0"/>
              <a:t>);</a:t>
            </a:r>
            <a:endParaRPr lang="zh-CN" altLang="zh-CN" dirty="0"/>
          </a:p>
          <a:p>
            <a:r>
              <a:rPr lang="en-US" altLang="zh-CN" dirty="0"/>
              <a:t>        </a:t>
            </a:r>
            <a:r>
              <a:rPr lang="en-US" altLang="zh-CN" b="1" dirty="0"/>
              <a:t>break;</a:t>
            </a:r>
            <a:r>
              <a:rPr lang="en-US" altLang="zh-CN" dirty="0"/>
              <a:t> </a:t>
            </a:r>
            <a:endParaRPr lang="zh-CN" altLang="zh-CN" dirty="0"/>
          </a:p>
          <a:p>
            <a:r>
              <a:rPr lang="en-US" altLang="zh-CN" dirty="0"/>
              <a:t>    </a:t>
            </a:r>
            <a:r>
              <a:rPr lang="en-US" altLang="zh-CN" b="1" dirty="0"/>
              <a:t>case</a:t>
            </a:r>
            <a:r>
              <a:rPr lang="en-US" altLang="zh-CN" dirty="0"/>
              <a:t> WM_RBUTTONDOWN</a:t>
            </a:r>
            <a:r>
              <a:rPr lang="en-US" altLang="zh-CN" b="1" dirty="0"/>
              <a:t>:</a:t>
            </a:r>
            <a:r>
              <a:rPr lang="en-US" altLang="zh-CN" dirty="0"/>
              <a:t>  </a:t>
            </a:r>
            <a:endParaRPr lang="zh-CN" altLang="zh-CN" dirty="0"/>
          </a:p>
          <a:p>
            <a:r>
              <a:rPr lang="en-US" altLang="zh-CN" dirty="0"/>
              <a:t>        color </a:t>
            </a:r>
            <a:r>
              <a:rPr lang="en-US" altLang="zh-CN" b="1" dirty="0"/>
              <a:t>=</a:t>
            </a:r>
            <a:r>
              <a:rPr lang="en-US" altLang="zh-CN" dirty="0"/>
              <a:t> RGB</a:t>
            </a:r>
            <a:r>
              <a:rPr lang="en-US" altLang="zh-CN" b="1" dirty="0"/>
              <a:t>(</a:t>
            </a:r>
            <a:r>
              <a:rPr lang="en-US" altLang="zh-CN" dirty="0"/>
              <a:t>0</a:t>
            </a:r>
            <a:r>
              <a:rPr lang="en-US" altLang="zh-CN" b="1" dirty="0"/>
              <a:t>,</a:t>
            </a:r>
            <a:r>
              <a:rPr lang="en-US" altLang="zh-CN" dirty="0"/>
              <a:t> 0</a:t>
            </a:r>
            <a:r>
              <a:rPr lang="en-US" altLang="zh-CN" b="1" dirty="0"/>
              <a:t>,</a:t>
            </a:r>
            <a:r>
              <a:rPr lang="en-US" altLang="zh-CN" dirty="0"/>
              <a:t> 255</a:t>
            </a:r>
            <a:r>
              <a:rPr lang="en-US" altLang="zh-CN" b="1" dirty="0"/>
              <a:t>);</a:t>
            </a:r>
            <a:endParaRPr lang="zh-CN" altLang="zh-CN" dirty="0"/>
          </a:p>
          <a:p>
            <a:r>
              <a:rPr lang="en-US" altLang="zh-CN" dirty="0"/>
              <a:t>        </a:t>
            </a:r>
            <a:r>
              <a:rPr lang="en-US" altLang="zh-CN" dirty="0" err="1"/>
              <a:t>InvalidateRect</a:t>
            </a:r>
            <a:r>
              <a:rPr lang="en-US" altLang="zh-CN" b="1" dirty="0"/>
              <a:t>(</a:t>
            </a:r>
            <a:r>
              <a:rPr lang="en-US" altLang="zh-CN" dirty="0" err="1"/>
              <a:t>hWnd</a:t>
            </a:r>
            <a:r>
              <a:rPr lang="en-US" altLang="zh-CN" b="1" dirty="0"/>
              <a:t>,</a:t>
            </a:r>
            <a:r>
              <a:rPr lang="en-US" altLang="zh-CN" dirty="0"/>
              <a:t> </a:t>
            </a:r>
            <a:r>
              <a:rPr lang="en-US" altLang="zh-CN" b="1" dirty="0"/>
              <a:t>NULL,</a:t>
            </a:r>
            <a:r>
              <a:rPr lang="en-US" altLang="zh-CN" dirty="0"/>
              <a:t> TRUE</a:t>
            </a:r>
            <a:r>
              <a:rPr lang="en-US" altLang="zh-CN" b="1" dirty="0"/>
              <a:t>);</a:t>
            </a:r>
            <a:endParaRPr lang="zh-CN" altLang="zh-CN" dirty="0"/>
          </a:p>
          <a:p>
            <a:r>
              <a:rPr lang="en-US" altLang="zh-CN" dirty="0"/>
              <a:t>        </a:t>
            </a:r>
            <a:r>
              <a:rPr lang="en-US" altLang="zh-CN" b="1" dirty="0"/>
              <a:t>break;</a:t>
            </a:r>
            <a:r>
              <a:rPr lang="en-US" altLang="zh-CN" dirty="0"/>
              <a:t> </a:t>
            </a:r>
            <a:endParaRPr lang="zh-CN" altLang="en-US" dirty="0"/>
          </a:p>
        </p:txBody>
      </p:sp>
    </p:spTree>
    <p:extLst>
      <p:ext uri="{BB962C8B-B14F-4D97-AF65-F5344CB8AC3E}">
        <p14:creationId xmlns:p14="http://schemas.microsoft.com/office/powerpoint/2010/main" val="767552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两个情况分别处理用户按下鼠标左右键的消息，将颜色变量设定为其他</a:t>
            </a:r>
            <a:r>
              <a:rPr lang="zh-CN" altLang="zh-CN" dirty="0" smtClean="0"/>
              <a:t>值</a:t>
            </a:r>
            <a:endParaRPr lang="en-US" altLang="zh-CN" dirty="0" smtClean="0"/>
          </a:p>
          <a:p>
            <a:r>
              <a:rPr lang="zh-CN" altLang="zh-CN" dirty="0" smtClean="0"/>
              <a:t>同时</a:t>
            </a:r>
            <a:r>
              <a:rPr lang="zh-CN" altLang="zh-CN" dirty="0"/>
              <a:t>，利用</a:t>
            </a:r>
            <a:r>
              <a:rPr lang="en-US" altLang="zh-CN" dirty="0" err="1"/>
              <a:t>InvalidateRect</a:t>
            </a:r>
            <a:r>
              <a:rPr lang="zh-CN" altLang="zh-CN" dirty="0"/>
              <a:t>函数向窗口发出重绘请求消息，以便让输出文字的颜色尽快发生</a:t>
            </a:r>
            <a:r>
              <a:rPr lang="zh-CN" altLang="zh-CN" dirty="0" smtClean="0"/>
              <a:t>变化</a:t>
            </a:r>
            <a:endParaRPr lang="zh-CN" altLang="en-US" dirty="0"/>
          </a:p>
        </p:txBody>
      </p:sp>
    </p:spTree>
    <p:extLst>
      <p:ext uri="{BB962C8B-B14F-4D97-AF65-F5344CB8AC3E}">
        <p14:creationId xmlns:p14="http://schemas.microsoft.com/office/powerpoint/2010/main" val="1990643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小结</a:t>
            </a:r>
          </a:p>
        </p:txBody>
      </p:sp>
      <p:sp>
        <p:nvSpPr>
          <p:cNvPr id="3" name="内容占位符 2"/>
          <p:cNvSpPr>
            <a:spLocks noGrp="1"/>
          </p:cNvSpPr>
          <p:nvPr>
            <p:ph idx="1"/>
          </p:nvPr>
        </p:nvSpPr>
        <p:spPr/>
        <p:txBody>
          <a:bodyPr>
            <a:normAutofit fontScale="77500" lnSpcReduction="20000"/>
          </a:bodyPr>
          <a:lstStyle/>
          <a:p>
            <a:r>
              <a:rPr lang="zh-CN" altLang="zh-CN" dirty="0" smtClean="0"/>
              <a:t>介绍</a:t>
            </a:r>
            <a:r>
              <a:rPr lang="zh-CN" altLang="zh-CN" dirty="0"/>
              <a:t>了计算机程序的作用以及和编程语言的</a:t>
            </a:r>
            <a:r>
              <a:rPr lang="zh-CN" altLang="zh-CN" dirty="0" smtClean="0"/>
              <a:t>关系</a:t>
            </a:r>
            <a:endParaRPr lang="en-US" altLang="zh-CN" dirty="0" smtClean="0"/>
          </a:p>
          <a:p>
            <a:r>
              <a:rPr lang="zh-CN" altLang="zh-CN" dirty="0" smtClean="0"/>
              <a:t>介绍</a:t>
            </a:r>
            <a:r>
              <a:rPr lang="zh-CN" altLang="zh-CN" dirty="0"/>
              <a:t>了计算机程序是使得电子游戏能够正常运转的基础，计算机游戏程序需要依据策划人员的意图，并结合动画、音效等多媒体手段，将游戏内容呈现给</a:t>
            </a:r>
            <a:r>
              <a:rPr lang="zh-CN" altLang="zh-CN" dirty="0" smtClean="0"/>
              <a:t>玩家</a:t>
            </a:r>
            <a:endParaRPr lang="en-US" altLang="zh-CN" dirty="0" smtClean="0"/>
          </a:p>
          <a:p>
            <a:r>
              <a:rPr lang="zh-CN" altLang="zh-CN" dirty="0" smtClean="0"/>
              <a:t>又</a:t>
            </a:r>
            <a:r>
              <a:rPr lang="zh-CN" altLang="zh-CN" dirty="0"/>
              <a:t>介绍了</a:t>
            </a:r>
            <a:r>
              <a:rPr lang="en-US" altLang="zh-CN" dirty="0"/>
              <a:t>C</a:t>
            </a:r>
            <a:r>
              <a:rPr lang="zh-CN" altLang="zh-CN" dirty="0"/>
              <a:t>语言的概况，并编写了一个虽然简单但十分完整的</a:t>
            </a:r>
            <a:r>
              <a:rPr lang="en-US" altLang="zh-CN" dirty="0"/>
              <a:t>C</a:t>
            </a:r>
            <a:r>
              <a:rPr lang="zh-CN" altLang="zh-CN" dirty="0"/>
              <a:t>语言</a:t>
            </a:r>
            <a:r>
              <a:rPr lang="zh-CN" altLang="zh-CN" dirty="0" smtClean="0"/>
              <a:t>程序</a:t>
            </a:r>
            <a:endParaRPr lang="en-US" altLang="zh-CN" dirty="0" smtClean="0"/>
          </a:p>
          <a:p>
            <a:r>
              <a:rPr lang="zh-CN" altLang="zh-CN" dirty="0" smtClean="0"/>
              <a:t>介绍</a:t>
            </a:r>
            <a:r>
              <a:rPr lang="zh-CN" altLang="zh-CN" dirty="0"/>
              <a:t>了算法的概念以及算法常用的表示</a:t>
            </a:r>
            <a:r>
              <a:rPr lang="zh-CN" altLang="zh-CN" dirty="0" smtClean="0"/>
              <a:t>方法</a:t>
            </a:r>
            <a:endParaRPr lang="en-US" altLang="zh-CN" dirty="0" smtClean="0"/>
          </a:p>
          <a:p>
            <a:r>
              <a:rPr lang="zh-CN" altLang="zh-CN" dirty="0" smtClean="0"/>
              <a:t>使用</a:t>
            </a:r>
            <a:r>
              <a:rPr lang="en-US" altLang="zh-CN" dirty="0"/>
              <a:t>Win32</a:t>
            </a:r>
            <a:r>
              <a:rPr lang="zh-CN" altLang="zh-CN" dirty="0"/>
              <a:t>框架，利用</a:t>
            </a:r>
            <a:r>
              <a:rPr lang="en-US" altLang="zh-CN" dirty="0"/>
              <a:t>GDI</a:t>
            </a:r>
            <a:r>
              <a:rPr lang="zh-CN" altLang="zh-CN" dirty="0"/>
              <a:t>编程，探索了利用</a:t>
            </a:r>
            <a:r>
              <a:rPr lang="en-US" altLang="zh-CN" dirty="0"/>
              <a:t>C</a:t>
            </a:r>
            <a:r>
              <a:rPr lang="zh-CN" altLang="zh-CN" dirty="0"/>
              <a:t>语言进行游戏开发的可能性。</a:t>
            </a:r>
          </a:p>
          <a:p>
            <a:endParaRPr lang="zh-CN" altLang="en-US" dirty="0"/>
          </a:p>
        </p:txBody>
      </p:sp>
    </p:spTree>
    <p:extLst>
      <p:ext uri="{BB962C8B-B14F-4D97-AF65-F5344CB8AC3E}">
        <p14:creationId xmlns:p14="http://schemas.microsoft.com/office/powerpoint/2010/main" val="2884701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上机</a:t>
            </a:r>
            <a:r>
              <a:rPr lang="zh-CN" altLang="en-US" dirty="0" smtClean="0"/>
              <a:t>练习题</a:t>
            </a:r>
            <a:r>
              <a:rPr lang="en-US" altLang="zh-CN" dirty="0" smtClean="0"/>
              <a:t>2</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在</a:t>
            </a:r>
            <a:r>
              <a:rPr lang="zh-CN" altLang="zh-CN" dirty="0"/>
              <a:t>“</a:t>
            </a:r>
            <a:r>
              <a:rPr lang="en-US" altLang="zh-CN" dirty="0" err="1"/>
              <a:t>HelloWorldGame</a:t>
            </a:r>
            <a:r>
              <a:rPr lang="zh-CN" altLang="zh-CN" dirty="0"/>
              <a:t>”游戏代码的基础上，试着进行如下的上机练习：</a:t>
            </a:r>
          </a:p>
          <a:p>
            <a:pPr lvl="1"/>
            <a:r>
              <a:rPr lang="zh-CN" altLang="zh-CN" dirty="0"/>
              <a:t>将文字修改为其他颜色</a:t>
            </a:r>
          </a:p>
          <a:p>
            <a:pPr lvl="1"/>
            <a:r>
              <a:rPr lang="zh-CN" altLang="zh-CN" dirty="0"/>
              <a:t>调整文字的显示位置</a:t>
            </a:r>
          </a:p>
          <a:p>
            <a:pPr lvl="1"/>
            <a:r>
              <a:rPr lang="zh-CN" altLang="zh-CN" dirty="0"/>
              <a:t>添加鼠标移动消息</a:t>
            </a:r>
          </a:p>
          <a:p>
            <a:pPr lvl="1"/>
            <a:r>
              <a:rPr lang="zh-CN" altLang="zh-CN" dirty="0"/>
              <a:t>将输出文字位置修改为鼠标位置，让字符串跟随鼠标移动</a:t>
            </a:r>
          </a:p>
          <a:p>
            <a:endParaRPr lang="zh-CN" altLang="en-US" dirty="0"/>
          </a:p>
        </p:txBody>
      </p:sp>
    </p:spTree>
    <p:extLst>
      <p:ext uri="{BB962C8B-B14F-4D97-AF65-F5344CB8AC3E}">
        <p14:creationId xmlns:p14="http://schemas.microsoft.com/office/powerpoint/2010/main" val="3850048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请将输出和代码一并截图发过来</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41691582"/>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比如下面这组指令可以控制士兵上午的活动：</a:t>
            </a:r>
          </a:p>
          <a:p>
            <a:pPr lvl="1"/>
            <a:r>
              <a:rPr lang="zh-CN" altLang="zh-CN" dirty="0"/>
              <a:t>喊集合口号；</a:t>
            </a:r>
          </a:p>
          <a:p>
            <a:pPr lvl="1"/>
            <a:r>
              <a:rPr lang="zh-CN" altLang="zh-CN" dirty="0"/>
              <a:t>如果晴天，户外训练；</a:t>
            </a:r>
          </a:p>
          <a:p>
            <a:pPr lvl="1"/>
            <a:r>
              <a:rPr lang="zh-CN" altLang="zh-CN" dirty="0"/>
              <a:t>否则，在室内进行业务学习。</a:t>
            </a:r>
          </a:p>
          <a:p>
            <a:endParaRPr lang="zh-CN" altLang="en-US" dirty="0"/>
          </a:p>
        </p:txBody>
      </p:sp>
    </p:spTree>
    <p:extLst>
      <p:ext uri="{BB962C8B-B14F-4D97-AF65-F5344CB8AC3E}">
        <p14:creationId xmlns:p14="http://schemas.microsoft.com/office/powerpoint/2010/main" val="3370972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计算机程序里的指令必须是</a:t>
            </a:r>
            <a:r>
              <a:rPr lang="zh-CN" altLang="zh-CN" dirty="0" smtClean="0"/>
              <a:t>机器语言</a:t>
            </a:r>
            <a:endParaRPr lang="en-US" altLang="zh-CN" dirty="0" smtClean="0"/>
          </a:p>
          <a:p>
            <a:r>
              <a:rPr lang="zh-CN" altLang="zh-CN" dirty="0" smtClean="0"/>
              <a:t>然而</a:t>
            </a:r>
            <a:r>
              <a:rPr lang="zh-CN" altLang="zh-CN" dirty="0"/>
              <a:t>机器语言晦涩难懂，所以程序在编写过程中通常采用更加易懂的高级计算机程序设计语言，然后用编译器或者解释器翻译成</a:t>
            </a:r>
            <a:r>
              <a:rPr lang="zh-CN" altLang="zh-CN" dirty="0" smtClean="0"/>
              <a:t>机器语言</a:t>
            </a:r>
            <a:endParaRPr lang="en-US" altLang="zh-CN" dirty="0" smtClean="0"/>
          </a:p>
          <a:p>
            <a:r>
              <a:rPr lang="zh-CN" altLang="zh-CN" dirty="0" smtClean="0"/>
              <a:t>士兵</a:t>
            </a:r>
            <a:r>
              <a:rPr lang="zh-CN" altLang="zh-CN" dirty="0"/>
              <a:t>只掌握必要的军事</a:t>
            </a:r>
            <a:r>
              <a:rPr lang="zh-CN" altLang="zh-CN" dirty="0" smtClean="0"/>
              <a:t>用语</a:t>
            </a:r>
            <a:endParaRPr lang="en-US" altLang="zh-CN" dirty="0" smtClean="0"/>
          </a:p>
          <a:p>
            <a:r>
              <a:rPr lang="zh-CN" altLang="zh-CN" dirty="0" smtClean="0"/>
              <a:t>命令</a:t>
            </a:r>
            <a:r>
              <a:rPr lang="zh-CN" altLang="zh-CN" dirty="0"/>
              <a:t>发布者为了方便，则采用口述的</a:t>
            </a:r>
            <a:r>
              <a:rPr lang="zh-CN" altLang="zh-CN" dirty="0" smtClean="0"/>
              <a:t>方式</a:t>
            </a:r>
            <a:endParaRPr lang="en-US" altLang="zh-CN" dirty="0" smtClean="0"/>
          </a:p>
          <a:p>
            <a:r>
              <a:rPr lang="zh-CN" altLang="zh-CN" dirty="0" smtClean="0"/>
              <a:t>这</a:t>
            </a:r>
            <a:r>
              <a:rPr lang="zh-CN" altLang="zh-CN" dirty="0"/>
              <a:t>就需要在士兵和发布者之间设立一个传令</a:t>
            </a:r>
            <a:r>
              <a:rPr lang="zh-CN" altLang="zh-CN" dirty="0" smtClean="0"/>
              <a:t>官</a:t>
            </a:r>
            <a:endParaRPr lang="zh-CN" altLang="zh-CN" dirty="0"/>
          </a:p>
          <a:p>
            <a:endParaRPr lang="zh-CN" altLang="en-US" dirty="0"/>
          </a:p>
        </p:txBody>
      </p:sp>
    </p:spTree>
    <p:extLst>
      <p:ext uri="{BB962C8B-B14F-4D97-AF65-F5344CB8AC3E}">
        <p14:creationId xmlns:p14="http://schemas.microsoft.com/office/powerpoint/2010/main" val="2014636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命令发布者就是程序开发</a:t>
            </a:r>
            <a:r>
              <a:rPr lang="zh-CN" altLang="zh-CN" dirty="0" smtClean="0"/>
              <a:t>人员</a:t>
            </a:r>
            <a:endParaRPr lang="en-US" altLang="zh-CN" dirty="0" smtClean="0"/>
          </a:p>
          <a:p>
            <a:r>
              <a:rPr lang="zh-CN" altLang="zh-CN" dirty="0" smtClean="0"/>
              <a:t>发布</a:t>
            </a:r>
            <a:r>
              <a:rPr lang="zh-CN" altLang="zh-CN" dirty="0"/>
              <a:t>的命令使用程序语言来</a:t>
            </a:r>
            <a:r>
              <a:rPr lang="zh-CN" altLang="zh-CN" dirty="0" smtClean="0"/>
              <a:t>编写</a:t>
            </a:r>
            <a:endParaRPr lang="en-US" altLang="zh-CN" dirty="0" smtClean="0"/>
          </a:p>
          <a:p>
            <a:r>
              <a:rPr lang="zh-CN" altLang="zh-CN" dirty="0" smtClean="0"/>
              <a:t>而</a:t>
            </a:r>
            <a:r>
              <a:rPr lang="zh-CN" altLang="zh-CN" dirty="0"/>
              <a:t>传令官类似于编译器，负责将程序语言编译为机器可读的</a:t>
            </a:r>
            <a:r>
              <a:rPr lang="zh-CN" altLang="zh-CN" dirty="0" smtClean="0"/>
              <a:t>形式</a:t>
            </a:r>
            <a:endParaRPr lang="zh-CN" altLang="zh-CN" dirty="0"/>
          </a:p>
          <a:p>
            <a:endParaRPr lang="zh-CN" altLang="en-US" dirty="0"/>
          </a:p>
        </p:txBody>
      </p:sp>
    </p:spTree>
    <p:extLst>
      <p:ext uri="{BB962C8B-B14F-4D97-AF65-F5344CB8AC3E}">
        <p14:creationId xmlns:p14="http://schemas.microsoft.com/office/powerpoint/2010/main" val="242125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冯诺依曼体系结构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00717112"/>
              </p:ext>
            </p:extLst>
          </p:nvPr>
        </p:nvGraphicFramePr>
        <p:xfrm>
          <a:off x="2843808" y="1851670"/>
          <a:ext cx="3771900" cy="1928813"/>
        </p:xfrm>
        <a:graphic>
          <a:graphicData uri="http://schemas.openxmlformats.org/presentationml/2006/ole">
            <mc:AlternateContent xmlns:mc="http://schemas.openxmlformats.org/markup-compatibility/2006">
              <mc:Choice xmlns:v="urn:schemas-microsoft-com:vml" Requires="v">
                <p:oleObj spid="_x0000_s1075" name="Visio" r:id="rId4" imgW="5165303" imgH="2645102" progId="Visio.Drawing.11">
                  <p:embed/>
                </p:oleObj>
              </mc:Choice>
              <mc:Fallback>
                <p:oleObj name="Visio" r:id="rId4" imgW="5165303" imgH="264510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1851670"/>
                        <a:ext cx="3771900" cy="192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71453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349</TotalTime>
  <Words>6956</Words>
  <Application>Microsoft Office PowerPoint</Application>
  <PresentationFormat>全屏显示(16:9)</PresentationFormat>
  <Paragraphs>346</Paragraphs>
  <Slides>55</Slides>
  <Notes>37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凤舞九天</vt:lpstr>
      <vt:lpstr>Visio</vt:lpstr>
      <vt:lpstr>游戏开发程序设计基础</vt:lpstr>
      <vt:lpstr>PowerPoint 演示文稿</vt:lpstr>
      <vt:lpstr>第1章 程序设计概述</vt:lpstr>
      <vt:lpstr>大纲</vt:lpstr>
      <vt:lpstr>1.1.  计算机程序</vt:lpstr>
      <vt:lpstr>PowerPoint 演示文稿</vt:lpstr>
      <vt:lpstr>PowerPoint 演示文稿</vt:lpstr>
      <vt:lpstr>PowerPoint 演示文稿</vt:lpstr>
      <vt:lpstr>冯诺依曼体系结构</vt:lpstr>
      <vt:lpstr>1.2.  计算机游戏</vt:lpstr>
      <vt:lpstr>PowerPoint 演示文稿</vt:lpstr>
      <vt:lpstr>1.3.  C语言特点及历史</vt:lpstr>
      <vt:lpstr>PowerPoint 演示文稿</vt:lpstr>
      <vt:lpstr>PowerPoint 演示文稿</vt:lpstr>
      <vt:lpstr>PowerPoint 演示文稿</vt:lpstr>
      <vt:lpstr>PowerPoint 演示文稿</vt:lpstr>
      <vt:lpstr>1.4.  使用C语言进行程序开发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算法简介</vt:lpstr>
      <vt:lpstr>PowerPoint 演示文稿</vt:lpstr>
      <vt:lpstr>PowerPoint 演示文稿</vt:lpstr>
      <vt:lpstr>PowerPoint 演示文稿</vt:lpstr>
      <vt:lpstr>PowerPoint 演示文稿</vt:lpstr>
      <vt:lpstr>PowerPoint 演示文稿</vt:lpstr>
      <vt:lpstr>PowerPoint 演示文稿</vt:lpstr>
      <vt:lpstr>流程图</vt:lpstr>
      <vt:lpstr>PowerPoint 演示文稿</vt:lpstr>
      <vt:lpstr>PowerPoint 演示文稿</vt:lpstr>
      <vt:lpstr>PowerPoint 演示文稿</vt:lpstr>
      <vt:lpstr>PowerPoint 演示文稿</vt:lpstr>
      <vt:lpstr>上机练习1</vt:lpstr>
      <vt:lpstr>PowerPoint 演示文稿</vt:lpstr>
      <vt:lpstr>1.6.  第一个“游戏”程序 </vt:lpstr>
      <vt:lpstr>PowerPoint 演示文稿</vt:lpstr>
      <vt:lpstr>PowerPoint 演示文稿</vt:lpstr>
      <vt:lpstr>PowerPoint 演示文稿</vt:lpstr>
      <vt:lpstr>PowerPoint 演示文稿</vt:lpstr>
      <vt:lpstr>PowerPoint 演示文稿</vt:lpstr>
      <vt:lpstr>PowerPoint 演示文稿</vt:lpstr>
      <vt:lpstr>改进</vt:lpstr>
      <vt:lpstr>PowerPoint 演示文稿</vt:lpstr>
      <vt:lpstr>添加交互</vt:lpstr>
      <vt:lpstr>PowerPoint 演示文稿</vt:lpstr>
      <vt:lpstr>1.7.  小结</vt:lpstr>
      <vt:lpstr>上机练习题2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程序设计概述</dc:title>
  <dc:creator>HL H</dc:creator>
  <cp:lastModifiedBy>ForWork</cp:lastModifiedBy>
  <cp:revision>60</cp:revision>
  <dcterms:created xsi:type="dcterms:W3CDTF">2018-01-30T02:16:53Z</dcterms:created>
  <dcterms:modified xsi:type="dcterms:W3CDTF">2019-05-05T03:57:29Z</dcterms:modified>
</cp:coreProperties>
</file>