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306" r:id="rId11"/>
    <p:sldId id="265" r:id="rId12"/>
    <p:sldId id="266" r:id="rId13"/>
    <p:sldId id="267" r:id="rId14"/>
    <p:sldId id="305" r:id="rId15"/>
    <p:sldId id="268" r:id="rId16"/>
    <p:sldId id="269" r:id="rId17"/>
    <p:sldId id="270" r:id="rId18"/>
    <p:sldId id="271" r:id="rId19"/>
    <p:sldId id="272" r:id="rId20"/>
    <p:sldId id="273" r:id="rId21"/>
    <p:sldId id="274" r:id="rId22"/>
    <p:sldId id="304" r:id="rId23"/>
    <p:sldId id="276" r:id="rId24"/>
    <p:sldId id="307"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9" r:id="rId49"/>
    <p:sldId id="310" r:id="rId50"/>
    <p:sldId id="300" r:id="rId51"/>
    <p:sldId id="301" r:id="rId52"/>
    <p:sldId id="308" r:id="rId5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67" autoAdjust="0"/>
  </p:normalViewPr>
  <p:slideViewPr>
    <p:cSldViewPr>
      <p:cViewPr varScale="1">
        <p:scale>
          <a:sx n="88" d="100"/>
          <a:sy n="88" d="100"/>
        </p:scale>
        <p:origin x="-1455" y="-45"/>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3FE94A-567C-43EC-900C-0BE25376A175}" type="datetimeFigureOut">
              <a:rPr lang="zh-CN" altLang="en-US" smtClean="0"/>
              <a:t>2019/5/5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B5D81-BA3A-4439-9149-0E144E60D904}" type="slidenum">
              <a:rPr lang="zh-CN" altLang="en-US" smtClean="0"/>
              <a:t>‹#›</a:t>
            </a:fld>
            <a:endParaRPr lang="zh-CN" altLang="en-US"/>
          </a:p>
        </p:txBody>
      </p:sp>
    </p:spTree>
    <p:extLst>
      <p:ext uri="{BB962C8B-B14F-4D97-AF65-F5344CB8AC3E}">
        <p14:creationId xmlns:p14="http://schemas.microsoft.com/office/powerpoint/2010/main" val="218828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5%8D%81%E8%BF%9B%E5%88%B6"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baike.baidu.com/item/%E6%95%B4%E6%95%B0" TargetMode="External"/><Relationship Id="rId5" Type="http://schemas.openxmlformats.org/officeDocument/2006/relationships/hyperlink" Target="https://baike.baidu.com/item/%E6%95%B4%E6%95%B0%E9%83%A8%E5%88%86" TargetMode="External"/><Relationship Id="rId4" Type="http://schemas.openxmlformats.org/officeDocument/2006/relationships/hyperlink" Target="https://baike.baidu.com/item/%E4%BA%8C%E8%BF%9B%E5%88%B6"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。所以，以后在编写程序的时候，尽量起一些能表示特定意义的标识符。比如上面提到的变量</a:t>
            </a:r>
            <a:r>
              <a:rPr lang="en-US" altLang="zh-CN" dirty="0" smtClean="0"/>
              <a:t>ammo</a:t>
            </a:r>
            <a:r>
              <a:rPr lang="zh-CN" altLang="zh-CN" dirty="0" smtClean="0"/>
              <a:t>就比较好，从名称就可以推测出这个变量可能表示游戏中角色的弹药数量。而如果起名为“</a:t>
            </a:r>
            <a:r>
              <a:rPr lang="en-US" altLang="zh-CN" dirty="0" err="1" smtClean="0"/>
              <a:t>i</a:t>
            </a:r>
            <a:r>
              <a:rPr lang="zh-CN" altLang="zh-CN" dirty="0" smtClean="0"/>
              <a:t>”这样的标识符，则很难推测出它的意义。</a:t>
            </a:r>
          </a:p>
          <a:p>
            <a:endParaRPr lang="zh-CN" altLang="en-US" dirty="0"/>
          </a:p>
        </p:txBody>
      </p:sp>
      <p:sp>
        <p:nvSpPr>
          <p:cNvPr id="4" name="灯片编号占位符 3"/>
          <p:cNvSpPr>
            <a:spLocks noGrp="1"/>
          </p:cNvSpPr>
          <p:nvPr>
            <p:ph type="sldNum" sz="quarter" idx="10"/>
          </p:nvPr>
        </p:nvSpPr>
        <p:spPr/>
        <p:txBody>
          <a:bodyPr/>
          <a:lstStyle/>
          <a:p>
            <a:fld id="{766B5D81-BA3A-4439-9149-0E144E60D904}" type="slidenum">
              <a:rPr lang="zh-CN" altLang="en-US" smtClean="0"/>
              <a:t>11</a:t>
            </a:fld>
            <a:endParaRPr lang="zh-CN" altLang="en-US"/>
          </a:p>
        </p:txBody>
      </p:sp>
    </p:spTree>
    <p:extLst>
      <p:ext uri="{BB962C8B-B14F-4D97-AF65-F5344CB8AC3E}">
        <p14:creationId xmlns:p14="http://schemas.microsoft.com/office/powerpoint/2010/main" val="56489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十进制小数转换为二进制小数</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
              </a:rPr>
              <a:t>十进制</a:t>
            </a:r>
            <a:r>
              <a:rPr lang="zh-CN" altLang="en-US" sz="1200" b="0" i="0" kern="1200" dirty="0" smtClean="0">
                <a:solidFill>
                  <a:schemeClr val="tx1"/>
                </a:solidFill>
                <a:effectLst/>
                <a:latin typeface="+mn-lt"/>
                <a:ea typeface="+mn-ea"/>
                <a:cs typeface="+mn-cs"/>
              </a:rPr>
              <a:t>小数转换成</a:t>
            </a:r>
            <a:r>
              <a:rPr lang="zh-CN" altLang="en-US" sz="1200" b="0" i="0" u="none" strike="noStrike" kern="1200" dirty="0" smtClean="0">
                <a:solidFill>
                  <a:schemeClr val="tx1"/>
                </a:solidFill>
                <a:effectLst/>
                <a:latin typeface="+mn-lt"/>
                <a:ea typeface="+mn-ea"/>
                <a:cs typeface="+mn-cs"/>
                <a:hlinkClick r:id="rId4"/>
              </a:rPr>
              <a:t>二进制</a:t>
            </a:r>
            <a:r>
              <a:rPr lang="zh-CN" altLang="en-US" sz="1200" b="0" i="0" kern="1200" dirty="0" smtClean="0">
                <a:solidFill>
                  <a:schemeClr val="tx1"/>
                </a:solidFill>
                <a:effectLst/>
                <a:latin typeface="+mn-lt"/>
                <a:ea typeface="+mn-ea"/>
                <a:cs typeface="+mn-cs"/>
              </a:rPr>
              <a:t>小数采用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乘</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取整，顺序排列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法。具体做法是：用</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乘十进制小数，可以得到积，将积的</a:t>
            </a:r>
            <a:r>
              <a:rPr lang="zh-CN" altLang="en-US" sz="1200" b="0" i="0" u="none" strike="noStrike" kern="1200" dirty="0" smtClean="0">
                <a:solidFill>
                  <a:schemeClr val="tx1"/>
                </a:solidFill>
                <a:effectLst/>
                <a:latin typeface="+mn-lt"/>
                <a:ea typeface="+mn-ea"/>
                <a:cs typeface="+mn-cs"/>
                <a:hlinkClick r:id="rId5"/>
              </a:rPr>
              <a:t>整数部分</a:t>
            </a:r>
            <a:r>
              <a:rPr lang="zh-CN" altLang="en-US" sz="1200" b="0" i="0" kern="1200" dirty="0" smtClean="0">
                <a:solidFill>
                  <a:schemeClr val="tx1"/>
                </a:solidFill>
                <a:effectLst/>
                <a:latin typeface="+mn-lt"/>
                <a:ea typeface="+mn-ea"/>
                <a:cs typeface="+mn-cs"/>
              </a:rPr>
              <a:t>取出，再用</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乘余下的小数部分，又得到一个积，再将积的整数部分取出，如此进行，直到积中的小数部分为零，此时</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为二进制的最后一位。或者达到所要求的精度为止。</a:t>
            </a:r>
          </a:p>
          <a:p>
            <a:r>
              <a:rPr lang="zh-CN" altLang="en-US" sz="1200" b="0" i="0" kern="1200" dirty="0" smtClean="0">
                <a:solidFill>
                  <a:schemeClr val="tx1"/>
                </a:solidFill>
                <a:effectLst/>
                <a:latin typeface="+mn-lt"/>
                <a:ea typeface="+mn-ea"/>
                <a:cs typeface="+mn-cs"/>
              </a:rPr>
              <a:t>然后把取出的整数部分按顺序排列起来，先取的整数作为二进制小数的高位有效位，后取的整数作为低位有效位。</a:t>
            </a:r>
          </a:p>
          <a:p>
            <a:r>
              <a:rPr lang="zh-CN" altLang="en-US" sz="1200" b="0" i="0" kern="1200" dirty="0" smtClean="0">
                <a:solidFill>
                  <a:schemeClr val="tx1"/>
                </a:solidFill>
                <a:effectLst/>
                <a:latin typeface="+mn-lt"/>
                <a:ea typeface="+mn-ea"/>
                <a:cs typeface="+mn-cs"/>
              </a:rPr>
              <a:t>十进制小数转二进制</a:t>
            </a:r>
          </a:p>
          <a:p>
            <a:r>
              <a:rPr lang="zh-CN" altLang="en-US" sz="1200" b="0" i="0" kern="1200" dirty="0" smtClean="0">
                <a:solidFill>
                  <a:schemeClr val="tx1"/>
                </a:solidFill>
                <a:effectLst/>
                <a:latin typeface="+mn-lt"/>
                <a:ea typeface="+mn-ea"/>
                <a:cs typeface="+mn-cs"/>
              </a:rPr>
              <a:t>如：</a:t>
            </a:r>
            <a:r>
              <a:rPr lang="en-US" altLang="zh-CN" sz="1200" b="0" i="0" kern="1200" dirty="0" smtClean="0">
                <a:solidFill>
                  <a:schemeClr val="tx1"/>
                </a:solidFill>
                <a:effectLst/>
                <a:latin typeface="+mn-lt"/>
                <a:ea typeface="+mn-ea"/>
                <a:cs typeface="+mn-cs"/>
              </a:rPr>
              <a:t>0.625=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0.101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p>
          <a:p>
            <a:r>
              <a:rPr lang="en-US" altLang="zh-CN" sz="1200" b="0" i="0" kern="1200" dirty="0" smtClean="0">
                <a:solidFill>
                  <a:schemeClr val="tx1"/>
                </a:solidFill>
                <a:effectLst/>
                <a:latin typeface="+mn-lt"/>
                <a:ea typeface="+mn-ea"/>
                <a:cs typeface="+mn-cs"/>
              </a:rPr>
              <a:t>0.625*2=1.25======</a:t>
            </a:r>
            <a:r>
              <a:rPr lang="zh-CN" altLang="en-US" sz="1200" b="0" i="0" kern="1200" dirty="0" smtClean="0">
                <a:solidFill>
                  <a:schemeClr val="tx1"/>
                </a:solidFill>
                <a:effectLst/>
                <a:latin typeface="+mn-lt"/>
                <a:ea typeface="+mn-ea"/>
                <a:cs typeface="+mn-cs"/>
              </a:rPr>
              <a:t>取出</a:t>
            </a:r>
            <a:r>
              <a:rPr lang="zh-CN" altLang="en-US" sz="1200" b="0" i="0" u="none" strike="noStrike" kern="1200" dirty="0" smtClean="0">
                <a:solidFill>
                  <a:schemeClr val="tx1"/>
                </a:solidFill>
                <a:effectLst/>
                <a:latin typeface="+mn-lt"/>
                <a:ea typeface="+mn-ea"/>
                <a:cs typeface="+mn-cs"/>
                <a:hlinkClick r:id="rId6"/>
              </a:rPr>
              <a:t>整数</a:t>
            </a:r>
            <a:r>
              <a:rPr lang="zh-CN" altLang="en-US" sz="1200" b="0" i="0" kern="1200" dirty="0" smtClean="0">
                <a:solidFill>
                  <a:schemeClr val="tx1"/>
                </a:solidFill>
                <a:effectLst/>
                <a:latin typeface="+mn-lt"/>
                <a:ea typeface="+mn-ea"/>
                <a:cs typeface="+mn-cs"/>
              </a:rPr>
              <a:t>部分</a:t>
            </a:r>
            <a:r>
              <a:rPr lang="en-US" altLang="zh-CN" sz="1200" b="0" i="0" kern="1200" dirty="0" smtClean="0">
                <a:solidFill>
                  <a:schemeClr val="tx1"/>
                </a:solidFill>
                <a:effectLst/>
                <a:latin typeface="+mn-lt"/>
                <a:ea typeface="+mn-ea"/>
                <a:cs typeface="+mn-cs"/>
              </a:rPr>
              <a:t>1</a:t>
            </a:r>
          </a:p>
          <a:p>
            <a:r>
              <a:rPr lang="en-US" altLang="zh-CN" sz="1200" b="0" i="0" kern="1200" dirty="0" smtClean="0">
                <a:solidFill>
                  <a:schemeClr val="tx1"/>
                </a:solidFill>
                <a:effectLst/>
                <a:latin typeface="+mn-lt"/>
                <a:ea typeface="+mn-ea"/>
                <a:cs typeface="+mn-cs"/>
              </a:rPr>
              <a:t>0.25*2=0.5========</a:t>
            </a:r>
            <a:r>
              <a:rPr lang="zh-CN" altLang="en-US" sz="1200" b="0" i="0" kern="1200" dirty="0" smtClean="0">
                <a:solidFill>
                  <a:schemeClr val="tx1"/>
                </a:solidFill>
                <a:effectLst/>
                <a:latin typeface="+mn-lt"/>
                <a:ea typeface="+mn-ea"/>
                <a:cs typeface="+mn-cs"/>
              </a:rPr>
              <a:t>取出整数部分</a:t>
            </a:r>
            <a:r>
              <a:rPr lang="en-US" altLang="zh-CN" sz="1200" b="0" i="0" kern="1200" dirty="0" smtClean="0">
                <a:solidFill>
                  <a:schemeClr val="tx1"/>
                </a:solidFill>
                <a:effectLst/>
                <a:latin typeface="+mn-lt"/>
                <a:ea typeface="+mn-ea"/>
                <a:cs typeface="+mn-cs"/>
              </a:rPr>
              <a:t>0</a:t>
            </a:r>
          </a:p>
          <a:p>
            <a:r>
              <a:rPr lang="en-US" altLang="zh-CN" sz="1200" b="0" i="0" kern="1200" dirty="0" smtClean="0">
                <a:solidFill>
                  <a:schemeClr val="tx1"/>
                </a:solidFill>
                <a:effectLst/>
                <a:latin typeface="+mn-lt"/>
                <a:ea typeface="+mn-ea"/>
                <a:cs typeface="+mn-cs"/>
              </a:rPr>
              <a:t>0.5*2=1==========</a:t>
            </a:r>
            <a:r>
              <a:rPr lang="zh-CN" altLang="en-US" sz="1200" b="0" i="0" kern="1200" dirty="0" smtClean="0">
                <a:solidFill>
                  <a:schemeClr val="tx1"/>
                </a:solidFill>
                <a:effectLst/>
                <a:latin typeface="+mn-lt"/>
                <a:ea typeface="+mn-ea"/>
                <a:cs typeface="+mn-cs"/>
              </a:rPr>
              <a:t>取出整数部分</a:t>
            </a:r>
            <a:r>
              <a:rPr lang="en-US" altLang="zh-CN" sz="1200" b="0" i="0" kern="1200" dirty="0" smtClean="0">
                <a:solidFill>
                  <a:schemeClr val="tx1"/>
                </a:solidFill>
                <a:effectLst/>
                <a:latin typeface="+mn-lt"/>
                <a:ea typeface="+mn-ea"/>
                <a:cs typeface="+mn-cs"/>
              </a:rPr>
              <a:t>1</a:t>
            </a:r>
          </a:p>
          <a:p>
            <a:endParaRPr lang="zh-CN" altLang="en-US" dirty="0"/>
          </a:p>
        </p:txBody>
      </p:sp>
      <p:sp>
        <p:nvSpPr>
          <p:cNvPr id="4" name="灯片编号占位符 3"/>
          <p:cNvSpPr>
            <a:spLocks noGrp="1"/>
          </p:cNvSpPr>
          <p:nvPr>
            <p:ph type="sldNum" sz="quarter" idx="10"/>
          </p:nvPr>
        </p:nvSpPr>
        <p:spPr/>
        <p:txBody>
          <a:bodyPr/>
          <a:lstStyle/>
          <a:p>
            <a:fld id="{766B5D81-BA3A-4439-9149-0E144E60D904}" type="slidenum">
              <a:rPr lang="zh-CN" altLang="en-US" smtClean="0"/>
              <a:t>31</a:t>
            </a:fld>
            <a:endParaRPr lang="zh-CN" altLang="en-US"/>
          </a:p>
        </p:txBody>
      </p:sp>
    </p:spTree>
    <p:extLst>
      <p:ext uri="{BB962C8B-B14F-4D97-AF65-F5344CB8AC3E}">
        <p14:creationId xmlns:p14="http://schemas.microsoft.com/office/powerpoint/2010/main" val="1731331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。关于内存地址和指针的内容会在本书后面的</a:t>
            </a:r>
            <a:r>
              <a:rPr lang="en-US" altLang="zh-CN" dirty="0" smtClean="0"/>
              <a:t>“</a:t>
            </a:r>
            <a:r>
              <a:rPr lang="zh-CN" altLang="zh-CN" dirty="0" smtClean="0"/>
              <a:t>数组及指针</a:t>
            </a:r>
            <a:r>
              <a:rPr lang="en-US" altLang="zh-CN" dirty="0" smtClean="0"/>
              <a:t>”</a:t>
            </a:r>
            <a:r>
              <a:rPr lang="zh-CN" altLang="zh-CN" dirty="0" smtClean="0"/>
              <a:t>章节中详细讨论。比如下面的例子要求用户输入两个浮点型数，程序将两个数进行相加，并将结果输出。</a:t>
            </a:r>
          </a:p>
          <a:p>
            <a:endParaRPr lang="zh-CN" altLang="en-US" dirty="0"/>
          </a:p>
        </p:txBody>
      </p:sp>
      <p:sp>
        <p:nvSpPr>
          <p:cNvPr id="4" name="灯片编号占位符 3"/>
          <p:cNvSpPr>
            <a:spLocks noGrp="1"/>
          </p:cNvSpPr>
          <p:nvPr>
            <p:ph type="sldNum" sz="quarter" idx="10"/>
          </p:nvPr>
        </p:nvSpPr>
        <p:spPr/>
        <p:txBody>
          <a:bodyPr/>
          <a:lstStyle/>
          <a:p>
            <a:fld id="{766B5D81-BA3A-4439-9149-0E144E60D904}" type="slidenum">
              <a:rPr lang="zh-CN" altLang="en-US" smtClean="0"/>
              <a:t>46</a:t>
            </a:fld>
            <a:endParaRPr lang="zh-CN" altLang="en-US"/>
          </a:p>
        </p:txBody>
      </p:sp>
    </p:spTree>
    <p:extLst>
      <p:ext uri="{BB962C8B-B14F-4D97-AF65-F5344CB8AC3E}">
        <p14:creationId xmlns:p14="http://schemas.microsoft.com/office/powerpoint/2010/main" val="2853863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2019/5/5</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2019/5/5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5.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slideLayout" Target="../slideLayouts/slideLayout7.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tags" Target="../tags/tag30.xml"/><Relationship Id="rId2" Type="http://schemas.openxmlformats.org/officeDocument/2006/relationships/tags" Target="../tags/tag15.xml"/><Relationship Id="rId16" Type="http://schemas.openxmlformats.org/officeDocument/2006/relationships/tags" Target="../tags/tag29.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tags" Target="../tags/tag28.xml"/><Relationship Id="rId10" Type="http://schemas.openxmlformats.org/officeDocument/2006/relationships/tags" Target="../tags/tag23.xml"/><Relationship Id="rId19" Type="http://schemas.openxmlformats.org/officeDocument/2006/relationships/image" Target="../media/image5.tmp"/><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5.tmp"/><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Layout" Target="../slideLayouts/slideLayout7.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5.tmp"/><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slideLayout" Target="../slideLayouts/slideLayout7.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5.tmp"/><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slideLayout" Target="../slideLayouts/slideLayout7.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2</a:t>
            </a:r>
            <a:r>
              <a:rPr lang="zh-CN" altLang="en-US" dirty="0"/>
              <a:t>章	变量和基本类型</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smtClean="0"/>
              <a:t>中国传媒大学 游戏设计系</a:t>
            </a:r>
            <a:endParaRPr lang="zh-CN" altLang="en-US" dirty="0"/>
          </a:p>
        </p:txBody>
      </p:sp>
    </p:spTree>
    <p:extLst>
      <p:ext uri="{BB962C8B-B14F-4D97-AF65-F5344CB8AC3E}">
        <p14:creationId xmlns:p14="http://schemas.microsoft.com/office/powerpoint/2010/main" val="1607016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77155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使用下面的方式定义了一个变量 </a:t>
            </a:r>
            <a:r>
              <a:rPr lang="en-US" altLang="zh-CN" sz="2600" dirty="0" err="1" smtClean="0">
                <a:solidFill>
                  <a:srgbClr val="000000"/>
                </a:solidFill>
                <a:latin typeface="Microsoft Yahei"/>
                <a:ea typeface="Microsoft Yahei"/>
                <a:sym typeface="Microsoft Yahei"/>
              </a:rPr>
              <a:t>const</a:t>
            </a:r>
            <a:r>
              <a:rPr lang="en-US" altLang="zh-CN" sz="2600" dirty="0" smtClean="0">
                <a:solidFill>
                  <a:srgbClr val="000000"/>
                </a:solidFill>
                <a:latin typeface="Microsoft Yahei"/>
                <a:ea typeface="Microsoft Yahei"/>
                <a:sym typeface="Microsoft Yahei"/>
              </a:rPr>
              <a:t> </a:t>
            </a:r>
            <a:r>
              <a:rPr lang="en-US" altLang="zh-CN" sz="2600" dirty="0" err="1" smtClean="0">
                <a:solidFill>
                  <a:srgbClr val="000000"/>
                </a:solidFill>
                <a:latin typeface="Microsoft Yahei"/>
                <a:ea typeface="Microsoft Yahei"/>
                <a:sym typeface="Microsoft Yahei"/>
              </a:rPr>
              <a:t>int</a:t>
            </a:r>
            <a:r>
              <a:rPr lang="en-US" altLang="zh-CN" sz="2600" dirty="0" smtClean="0">
                <a:solidFill>
                  <a:srgbClr val="000000"/>
                </a:solidFill>
                <a:latin typeface="Microsoft Yahei"/>
                <a:ea typeface="Microsoft Yahei"/>
                <a:sym typeface="Microsoft Yahei"/>
              </a:rPr>
              <a:t> health=90; </a:t>
            </a:r>
            <a:r>
              <a:rPr lang="zh-CN" altLang="en-US" sz="2600" dirty="0" smtClean="0">
                <a:solidFill>
                  <a:srgbClr val="000000"/>
                </a:solidFill>
                <a:latin typeface="Microsoft Yahei"/>
                <a:ea typeface="Microsoft Yahei"/>
                <a:sym typeface="Microsoft Yahei"/>
              </a:rPr>
              <a:t>则变量</a:t>
            </a:r>
            <a:r>
              <a:rPr lang="en-US" altLang="zh-CN" sz="2600" dirty="0" smtClean="0">
                <a:solidFill>
                  <a:srgbClr val="000000"/>
                </a:solidFill>
                <a:latin typeface="Microsoft Yahei"/>
                <a:ea typeface="Microsoft Yahei"/>
                <a:sym typeface="Microsoft Yahei"/>
              </a:rPr>
              <a:t>health</a:t>
            </a:r>
            <a:r>
              <a:rPr lang="zh-CN" altLang="en-US" sz="2600" dirty="0" smtClean="0">
                <a:solidFill>
                  <a:srgbClr val="000000"/>
                </a:solidFill>
                <a:latin typeface="Microsoft Yahei"/>
                <a:ea typeface="Microsoft Yahei"/>
                <a:sym typeface="Microsoft Yahei"/>
              </a:rPr>
              <a:t>可以被重新赋值为</a:t>
            </a:r>
            <a:r>
              <a:rPr lang="en-US" altLang="zh-CN" sz="2600" dirty="0" smtClean="0">
                <a:solidFill>
                  <a:srgbClr val="000000"/>
                </a:solidFill>
                <a:latin typeface="Microsoft Yahei"/>
                <a:ea typeface="Microsoft Yahei"/>
                <a:sym typeface="Microsoft Yahei"/>
              </a:rPr>
              <a:t>100</a:t>
            </a:r>
            <a:r>
              <a:rPr lang="zh-CN" altLang="en-US" sz="2600" dirty="0" smtClean="0">
                <a:solidFill>
                  <a:srgbClr val="000000"/>
                </a:solidFill>
                <a:latin typeface="Microsoft Yahei"/>
                <a:ea typeface="Microsoft Yahei"/>
                <a:sym typeface="Microsoft Yahei"/>
              </a:rPr>
              <a:t>，这种说法正确吗？</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正确</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不正确</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5"/>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6"/>
            </p:custDataLst>
          </p:nvPr>
        </p:nvSpPr>
        <p:spPr>
          <a:xfrm>
            <a:off x="1178719" y="2780705"/>
            <a:ext cx="385762" cy="385762"/>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7"/>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8"/>
            </p:custDataLst>
          </p:nvPr>
        </p:nvGrpSpPr>
        <p:grpSpPr>
          <a:xfrm>
            <a:off x="0" y="0"/>
            <a:ext cx="9144000" cy="635000"/>
            <a:chOff x="0" y="0"/>
            <a:chExt cx="9144000" cy="635000"/>
          </a:xfrm>
        </p:grpSpPr>
        <p:sp>
          <p:nvSpPr>
            <p:cNvPr id="15" name="TitleBackground"/>
            <p:cNvSpPr/>
            <p:nvPr>
              <p:custDataLst>
                <p:tags r:id="rId10"/>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1"/>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6695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标识符</a:t>
            </a:r>
          </a:p>
        </p:txBody>
      </p:sp>
      <p:sp>
        <p:nvSpPr>
          <p:cNvPr id="3" name="内容占位符 2"/>
          <p:cNvSpPr>
            <a:spLocks noGrp="1"/>
          </p:cNvSpPr>
          <p:nvPr>
            <p:ph idx="1"/>
          </p:nvPr>
        </p:nvSpPr>
        <p:spPr/>
        <p:txBody>
          <a:bodyPr>
            <a:normAutofit fontScale="92500" lnSpcReduction="20000"/>
          </a:bodyPr>
          <a:lstStyle/>
          <a:p>
            <a:r>
              <a:rPr lang="zh-CN" altLang="zh-CN" dirty="0"/>
              <a:t>前面介绍的变量名和宏都是标识符，除此之外，后面章节中将学到的函数和其他实体名称都属于标识符（</a:t>
            </a:r>
            <a:r>
              <a:rPr lang="en-US" altLang="zh-CN" dirty="0"/>
              <a:t>identifier</a:t>
            </a:r>
            <a:r>
              <a:rPr lang="zh-CN" altLang="zh-CN" dirty="0" smtClean="0"/>
              <a:t>）</a:t>
            </a:r>
            <a:endParaRPr lang="en-US" altLang="zh-CN" dirty="0" smtClean="0"/>
          </a:p>
          <a:p>
            <a:r>
              <a:rPr lang="en-US" altLang="zh-CN" dirty="0" smtClean="0"/>
              <a:t>C</a:t>
            </a:r>
            <a:r>
              <a:rPr lang="zh-CN" altLang="zh-CN" dirty="0"/>
              <a:t>语言中用标识符来表示符号常量名、函数名、数组名、类型名、文件名，这种机制类似现实生活中的姓名、街道名</a:t>
            </a:r>
            <a:r>
              <a:rPr lang="zh-CN" altLang="zh-CN" dirty="0" smtClean="0"/>
              <a:t>等</a:t>
            </a:r>
            <a:endParaRPr lang="en-US" altLang="zh-CN" dirty="0" smtClean="0"/>
          </a:p>
          <a:p>
            <a:r>
              <a:rPr lang="zh-CN" altLang="zh-CN" dirty="0" smtClean="0"/>
              <a:t>起</a:t>
            </a:r>
            <a:r>
              <a:rPr lang="zh-CN" altLang="zh-CN" dirty="0"/>
              <a:t>名字的目的一是为了和其他同类事物相区别；二是为了帮助</a:t>
            </a:r>
            <a:r>
              <a:rPr lang="zh-CN" altLang="zh-CN" dirty="0" smtClean="0"/>
              <a:t>记忆</a:t>
            </a:r>
            <a:endParaRPr lang="zh-CN" altLang="en-US" dirty="0"/>
          </a:p>
        </p:txBody>
      </p:sp>
    </p:spTree>
    <p:extLst>
      <p:ext uri="{BB962C8B-B14F-4D97-AF65-F5344CB8AC3E}">
        <p14:creationId xmlns:p14="http://schemas.microsoft.com/office/powerpoint/2010/main" val="404398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Ｃ语言规定标识符只能由字母、数字和下划线</a:t>
            </a:r>
            <a:r>
              <a:rPr lang="en-US" altLang="zh-CN" dirty="0"/>
              <a:t>3</a:t>
            </a:r>
            <a:r>
              <a:rPr lang="zh-CN" altLang="zh-CN" dirty="0"/>
              <a:t>种字符组成，且第一个字符必须为字母或</a:t>
            </a:r>
            <a:r>
              <a:rPr lang="zh-CN" altLang="zh-CN" dirty="0" smtClean="0"/>
              <a:t>下划线</a:t>
            </a:r>
            <a:endParaRPr lang="en-US" altLang="zh-CN" dirty="0" smtClean="0"/>
          </a:p>
          <a:p>
            <a:r>
              <a:rPr lang="zh-CN" altLang="zh-CN" dirty="0" smtClean="0"/>
              <a:t>标识符</a:t>
            </a:r>
            <a:r>
              <a:rPr lang="zh-CN" altLang="zh-CN" dirty="0"/>
              <a:t>中大写字母和小写字母是不同的字符，所以对于下面两个标识符：</a:t>
            </a:r>
            <a:r>
              <a:rPr lang="en-US" altLang="zh-CN" dirty="0" err="1"/>
              <a:t>GameLevel</a:t>
            </a:r>
            <a:r>
              <a:rPr lang="zh-CN" altLang="zh-CN" dirty="0"/>
              <a:t>和</a:t>
            </a:r>
            <a:r>
              <a:rPr lang="en-US" altLang="zh-CN" dirty="0" err="1"/>
              <a:t>gamelevel</a:t>
            </a:r>
            <a:r>
              <a:rPr lang="zh-CN" altLang="zh-CN" dirty="0"/>
              <a:t>，系统认为是不同的名称。</a:t>
            </a:r>
          </a:p>
          <a:p>
            <a:r>
              <a:rPr lang="zh-CN" altLang="zh-CN" dirty="0"/>
              <a:t>合法的标识符： </a:t>
            </a:r>
            <a:r>
              <a:rPr lang="en-US" altLang="zh-CN" dirty="0"/>
              <a:t>total, _</a:t>
            </a:r>
            <a:r>
              <a:rPr lang="en-US" altLang="zh-CN" dirty="0" err="1"/>
              <a:t>ini</a:t>
            </a:r>
            <a:r>
              <a:rPr lang="en-US" altLang="zh-CN" dirty="0"/>
              <a:t>, </a:t>
            </a:r>
            <a:r>
              <a:rPr lang="en-US" altLang="zh-CN" dirty="0" err="1"/>
              <a:t>li_lei</a:t>
            </a:r>
            <a:r>
              <a:rPr lang="en-US" altLang="zh-CN" dirty="0"/>
              <a:t>, LiLei2</a:t>
            </a:r>
            <a:r>
              <a:rPr lang="zh-CN" altLang="zh-CN" dirty="0"/>
              <a:t>。</a:t>
            </a:r>
          </a:p>
          <a:p>
            <a:r>
              <a:rPr lang="zh-CN" altLang="zh-CN" dirty="0"/>
              <a:t>不合法的标识符：￥</a:t>
            </a:r>
            <a:r>
              <a:rPr lang="en-US" altLang="zh-CN" dirty="0"/>
              <a:t>100, 3D64, a</a:t>
            </a:r>
            <a:r>
              <a:rPr lang="zh-CN" altLang="zh-CN" dirty="0"/>
              <a:t>＞</a:t>
            </a:r>
            <a:r>
              <a:rPr lang="en-US" altLang="zh-CN" dirty="0"/>
              <a:t>b, a-2</a:t>
            </a:r>
            <a:r>
              <a:rPr lang="zh-CN" altLang="zh-CN" dirty="0"/>
              <a:t>。</a:t>
            </a:r>
          </a:p>
          <a:p>
            <a:endParaRPr lang="zh-CN" altLang="en-US" dirty="0"/>
          </a:p>
        </p:txBody>
      </p:sp>
    </p:spTree>
    <p:extLst>
      <p:ext uri="{BB962C8B-B14F-4D97-AF65-F5344CB8AC3E}">
        <p14:creationId xmlns:p14="http://schemas.microsoft.com/office/powerpoint/2010/main" val="206501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此外，</a:t>
            </a:r>
            <a:r>
              <a:rPr lang="en-US" altLang="zh-CN" dirty="0"/>
              <a:t>C</a:t>
            </a:r>
            <a:r>
              <a:rPr lang="zh-CN" altLang="zh-CN" dirty="0"/>
              <a:t>语言中有一些标识符对编译器有特殊的含义，不能被用作其他</a:t>
            </a:r>
            <a:r>
              <a:rPr lang="zh-CN" altLang="zh-CN" dirty="0" smtClean="0"/>
              <a:t>目的</a:t>
            </a:r>
            <a:endParaRPr lang="en-US" altLang="zh-CN" dirty="0" smtClean="0"/>
          </a:p>
          <a:p>
            <a:r>
              <a:rPr lang="zh-CN" altLang="zh-CN" dirty="0" smtClean="0"/>
              <a:t>比如</a:t>
            </a:r>
            <a:r>
              <a:rPr lang="en-US" altLang="zh-CN" dirty="0" err="1"/>
              <a:t>int</a:t>
            </a:r>
            <a:r>
              <a:rPr lang="zh-CN" altLang="zh-CN" dirty="0"/>
              <a:t>对于</a:t>
            </a:r>
            <a:r>
              <a:rPr lang="en-US" altLang="zh-CN" dirty="0"/>
              <a:t>C</a:t>
            </a:r>
            <a:r>
              <a:rPr lang="zh-CN" altLang="zh-CN" dirty="0"/>
              <a:t>编译器代表整型，你不能将一个变量命名为</a:t>
            </a:r>
            <a:r>
              <a:rPr lang="en-US" altLang="zh-CN" dirty="0" err="1" smtClean="0"/>
              <a:t>int</a:t>
            </a:r>
            <a:endParaRPr lang="en-US" altLang="zh-CN" dirty="0" smtClean="0"/>
          </a:p>
          <a:p>
            <a:r>
              <a:rPr lang="zh-CN" altLang="zh-CN" dirty="0" smtClean="0"/>
              <a:t>这种</a:t>
            </a:r>
            <a:r>
              <a:rPr lang="en-US" altLang="zh-CN" dirty="0"/>
              <a:t>C</a:t>
            </a:r>
            <a:r>
              <a:rPr lang="zh-CN" altLang="zh-CN" dirty="0"/>
              <a:t>语言的保留标识符称为关键字，</a:t>
            </a:r>
            <a:r>
              <a:rPr lang="en-US" altLang="zh-CN" dirty="0"/>
              <a:t>C</a:t>
            </a:r>
            <a:r>
              <a:rPr lang="zh-CN" altLang="zh-CN" dirty="0"/>
              <a:t>语言中的关键字及其</a:t>
            </a:r>
            <a:r>
              <a:rPr lang="zh-CN" altLang="zh-CN" dirty="0" smtClean="0"/>
              <a:t>说明</a:t>
            </a:r>
            <a:r>
              <a:rPr lang="zh-CN" altLang="en-US" dirty="0" smtClean="0"/>
              <a:t>参见教材</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2711469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在</a:t>
            </a:r>
            <a:r>
              <a:rPr lang="en-US" altLang="zh-CN" sz="2800" dirty="0"/>
              <a:t>C</a:t>
            </a:r>
            <a:r>
              <a:rPr lang="zh-CN" altLang="zh-CN" sz="2800" dirty="0"/>
              <a:t>语言中</a:t>
            </a:r>
            <a:r>
              <a:rPr lang="en-US" altLang="zh-CN" sz="2800" dirty="0"/>
              <a:t>,</a:t>
            </a:r>
            <a:r>
              <a:rPr lang="zh-CN" altLang="zh-CN" sz="2800" dirty="0"/>
              <a:t>下面字符串能用作变量名的是</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en-US" altLang="zh-CN" sz="2800" dirty="0" err="1"/>
              <a:t>a+b</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en-US" altLang="zh-CN" sz="2800" dirty="0"/>
              <a:t>auto</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en-US" altLang="zh-CN" sz="2800" dirty="0"/>
              <a:t>2-and</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en-US" altLang="zh-CN" sz="2800" dirty="0"/>
              <a:t>a2</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178719" y="4066580"/>
            <a:ext cx="385762" cy="385762"/>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22987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变量与常量类型</a:t>
            </a:r>
          </a:p>
        </p:txBody>
      </p:sp>
      <p:sp>
        <p:nvSpPr>
          <p:cNvPr id="3" name="内容占位符 2"/>
          <p:cNvSpPr>
            <a:spLocks noGrp="1"/>
          </p:cNvSpPr>
          <p:nvPr>
            <p:ph idx="1"/>
          </p:nvPr>
        </p:nvSpPr>
        <p:spPr/>
        <p:txBody>
          <a:bodyPr>
            <a:normAutofit fontScale="70000" lnSpcReduction="20000"/>
          </a:bodyPr>
          <a:lstStyle/>
          <a:p>
            <a:r>
              <a:rPr lang="en-US" altLang="zh-CN" dirty="0"/>
              <a:t>C</a:t>
            </a:r>
            <a:r>
              <a:rPr lang="zh-CN" altLang="zh-CN" dirty="0"/>
              <a:t>语言中的常量、变量、函数和表达式是程序中的基本操作对象，它们都隐式或显式地与一种数据类型相联系。</a:t>
            </a:r>
          </a:p>
          <a:p>
            <a:r>
              <a:rPr lang="en-US" altLang="zh-CN" dirty="0"/>
              <a:t>C</a:t>
            </a:r>
            <a:r>
              <a:rPr lang="zh-CN" altLang="zh-CN" dirty="0"/>
              <a:t>语言中对变量的说明包括两方面的内容：变量类型以及变量的存储</a:t>
            </a:r>
            <a:r>
              <a:rPr lang="zh-CN" altLang="zh-CN" dirty="0" smtClean="0"/>
              <a:t>类型</a:t>
            </a:r>
            <a:endParaRPr lang="en-US" altLang="zh-CN" dirty="0" smtClean="0"/>
          </a:p>
          <a:p>
            <a:r>
              <a:rPr lang="zh-CN" altLang="zh-CN" dirty="0" smtClean="0"/>
              <a:t>变量</a:t>
            </a:r>
            <a:r>
              <a:rPr lang="zh-CN" altLang="zh-CN" dirty="0"/>
              <a:t>类型如：</a:t>
            </a:r>
            <a:r>
              <a:rPr lang="en-US" altLang="zh-CN" dirty="0" err="1"/>
              <a:t>int</a:t>
            </a:r>
            <a:r>
              <a:rPr lang="zh-CN" altLang="zh-CN" dirty="0"/>
              <a:t>（整型），</a:t>
            </a:r>
            <a:r>
              <a:rPr lang="en-US" altLang="zh-CN" dirty="0"/>
              <a:t>char</a:t>
            </a:r>
            <a:r>
              <a:rPr lang="zh-CN" altLang="zh-CN" dirty="0"/>
              <a:t>（字符型）是用来说明变量所占用的内存空间的大小，以及如何编码它们的二进制</a:t>
            </a:r>
            <a:r>
              <a:rPr lang="zh-CN" altLang="zh-CN" dirty="0" smtClean="0"/>
              <a:t>表示</a:t>
            </a:r>
            <a:endParaRPr lang="en-US" altLang="zh-CN" dirty="0" smtClean="0"/>
          </a:p>
          <a:p>
            <a:r>
              <a:rPr lang="zh-CN" altLang="zh-CN" dirty="0" smtClean="0"/>
              <a:t>变量</a:t>
            </a:r>
            <a:r>
              <a:rPr lang="zh-CN" altLang="zh-CN" dirty="0"/>
              <a:t>存储类型用来说明变量的作用范围：自动类、寄存器类、静态类和外</a:t>
            </a:r>
            <a:r>
              <a:rPr lang="zh-CN" altLang="zh-CN" dirty="0" smtClean="0"/>
              <a:t>部类</a:t>
            </a:r>
            <a:endParaRPr lang="en-US" altLang="zh-CN" dirty="0" smtClean="0"/>
          </a:p>
          <a:p>
            <a:r>
              <a:rPr lang="en-US" altLang="zh-CN" dirty="0" smtClean="0"/>
              <a:t>register </a:t>
            </a:r>
            <a:r>
              <a:rPr lang="en-US" altLang="zh-CN" dirty="0" err="1"/>
              <a:t>int</a:t>
            </a:r>
            <a:r>
              <a:rPr lang="en-US" altLang="zh-CN" dirty="0"/>
              <a:t> </a:t>
            </a:r>
            <a:r>
              <a:rPr lang="en-US" altLang="zh-CN" dirty="0" err="1"/>
              <a:t>num</a:t>
            </a:r>
            <a:r>
              <a:rPr lang="en-US" altLang="zh-CN" dirty="0"/>
              <a:t> </a:t>
            </a:r>
            <a:r>
              <a:rPr lang="en-US" altLang="zh-CN" b="1" dirty="0"/>
              <a:t>=</a:t>
            </a:r>
            <a:r>
              <a:rPr lang="en-US" altLang="zh-CN" dirty="0"/>
              <a:t> 30</a:t>
            </a:r>
            <a:r>
              <a:rPr lang="en-US" altLang="zh-CN" b="1" dirty="0"/>
              <a:t>;</a:t>
            </a:r>
            <a:endParaRPr lang="zh-CN" altLang="zh-CN" dirty="0"/>
          </a:p>
          <a:p>
            <a:r>
              <a:rPr lang="zh-CN" altLang="zh-CN" dirty="0"/>
              <a:t>表示定义一个名为</a:t>
            </a:r>
            <a:r>
              <a:rPr lang="en-US" altLang="zh-CN" dirty="0" err="1"/>
              <a:t>num</a:t>
            </a:r>
            <a:r>
              <a:rPr lang="zh-CN" altLang="zh-CN" dirty="0"/>
              <a:t>的整型变量，采用寄存器方式存储，将初始值设置为</a:t>
            </a:r>
            <a:r>
              <a:rPr lang="en-US" altLang="zh-CN" dirty="0" smtClean="0"/>
              <a:t>30</a:t>
            </a:r>
            <a:endParaRPr lang="zh-CN" altLang="zh-CN" dirty="0"/>
          </a:p>
          <a:p>
            <a:endParaRPr lang="zh-CN" altLang="en-US" dirty="0"/>
          </a:p>
        </p:txBody>
      </p:sp>
    </p:spTree>
    <p:extLst>
      <p:ext uri="{BB962C8B-B14F-4D97-AF65-F5344CB8AC3E}">
        <p14:creationId xmlns:p14="http://schemas.microsoft.com/office/powerpoint/2010/main" val="2252255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32500" lnSpcReduction="20000"/>
          </a:bodyPr>
          <a:lstStyle/>
          <a:p>
            <a:r>
              <a:rPr lang="en-US" altLang="zh-CN" dirty="0"/>
              <a:t>C </a:t>
            </a:r>
            <a:r>
              <a:rPr lang="zh-CN" altLang="zh-CN" dirty="0"/>
              <a:t>语言的类型分为：</a:t>
            </a:r>
          </a:p>
          <a:p>
            <a:pPr lvl="0"/>
            <a:r>
              <a:rPr lang="zh-CN" altLang="zh-CN" b="1" i="1" dirty="0"/>
              <a:t>基本类型</a:t>
            </a:r>
            <a:endParaRPr lang="zh-CN" altLang="zh-CN" sz="4000" dirty="0"/>
          </a:p>
          <a:p>
            <a:pPr lvl="1"/>
            <a:r>
              <a:rPr lang="zh-CN" altLang="zh-CN" b="1" i="1" dirty="0"/>
              <a:t>整型类型</a:t>
            </a:r>
            <a:endParaRPr lang="zh-CN" altLang="zh-CN" sz="3600" dirty="0"/>
          </a:p>
          <a:p>
            <a:pPr lvl="2"/>
            <a:r>
              <a:rPr lang="zh-CN" altLang="zh-CN" b="1" i="1" dirty="0"/>
              <a:t>基本整型</a:t>
            </a:r>
            <a:endParaRPr lang="zh-CN" altLang="zh-CN" sz="3200" dirty="0"/>
          </a:p>
          <a:p>
            <a:pPr lvl="2"/>
            <a:r>
              <a:rPr lang="zh-CN" altLang="zh-CN" b="1" i="1" dirty="0"/>
              <a:t>短整型</a:t>
            </a:r>
            <a:endParaRPr lang="zh-CN" altLang="zh-CN" sz="3200" dirty="0"/>
          </a:p>
          <a:p>
            <a:pPr lvl="2"/>
            <a:r>
              <a:rPr lang="zh-CN" altLang="zh-CN" b="1" i="1" dirty="0"/>
              <a:t>长整型</a:t>
            </a:r>
            <a:endParaRPr lang="zh-CN" altLang="zh-CN" sz="3200" dirty="0"/>
          </a:p>
          <a:p>
            <a:pPr lvl="2"/>
            <a:r>
              <a:rPr lang="zh-CN" altLang="zh-CN" b="1" i="1" dirty="0"/>
              <a:t>双长整型</a:t>
            </a:r>
            <a:endParaRPr lang="zh-CN" altLang="zh-CN" sz="3200" dirty="0"/>
          </a:p>
          <a:p>
            <a:pPr lvl="1"/>
            <a:r>
              <a:rPr lang="zh-CN" altLang="zh-CN" b="1" i="1" dirty="0"/>
              <a:t>布尔型</a:t>
            </a:r>
            <a:endParaRPr lang="zh-CN" altLang="zh-CN" sz="3600" dirty="0"/>
          </a:p>
          <a:p>
            <a:pPr lvl="1"/>
            <a:r>
              <a:rPr lang="zh-CN" altLang="zh-CN" b="1" i="1" dirty="0"/>
              <a:t>字符型</a:t>
            </a:r>
            <a:endParaRPr lang="zh-CN" altLang="zh-CN" sz="3600" dirty="0"/>
          </a:p>
          <a:p>
            <a:pPr lvl="1"/>
            <a:r>
              <a:rPr lang="zh-CN" altLang="zh-CN" b="1" i="1" dirty="0"/>
              <a:t>浮点类型</a:t>
            </a:r>
            <a:endParaRPr lang="zh-CN" altLang="zh-CN" sz="3600" dirty="0"/>
          </a:p>
          <a:p>
            <a:pPr lvl="2"/>
            <a:r>
              <a:rPr lang="zh-CN" altLang="zh-CN" b="1" i="1" dirty="0"/>
              <a:t>单精度浮点型</a:t>
            </a:r>
            <a:endParaRPr lang="zh-CN" altLang="zh-CN" sz="3200" dirty="0"/>
          </a:p>
          <a:p>
            <a:pPr lvl="2"/>
            <a:r>
              <a:rPr lang="zh-CN" altLang="zh-CN" b="1" i="1" dirty="0"/>
              <a:t>双精度浮点型</a:t>
            </a:r>
            <a:endParaRPr lang="zh-CN" altLang="zh-CN" sz="3200" dirty="0"/>
          </a:p>
          <a:p>
            <a:pPr lvl="2"/>
            <a:r>
              <a:rPr lang="zh-CN" altLang="zh-CN" b="1" i="1" dirty="0"/>
              <a:t>复数浮点型</a:t>
            </a:r>
            <a:endParaRPr lang="zh-CN" altLang="zh-CN" sz="3200" dirty="0"/>
          </a:p>
          <a:p>
            <a:pPr lvl="0"/>
            <a:r>
              <a:rPr lang="zh-CN" altLang="zh-CN" b="1" i="1" dirty="0"/>
              <a:t>枚举类型</a:t>
            </a:r>
            <a:endParaRPr lang="zh-CN" altLang="zh-CN" sz="4000" dirty="0"/>
          </a:p>
          <a:p>
            <a:pPr lvl="0"/>
            <a:r>
              <a:rPr lang="zh-CN" altLang="zh-CN" b="1" i="1" dirty="0"/>
              <a:t>空类型</a:t>
            </a:r>
            <a:endParaRPr lang="zh-CN" altLang="zh-CN" sz="4000" dirty="0"/>
          </a:p>
          <a:p>
            <a:pPr lvl="0"/>
            <a:r>
              <a:rPr lang="zh-CN" altLang="zh-CN" b="1" i="1" dirty="0"/>
              <a:t>派生类型</a:t>
            </a:r>
            <a:endParaRPr lang="zh-CN" altLang="zh-CN" sz="4000" dirty="0"/>
          </a:p>
          <a:p>
            <a:pPr lvl="1"/>
            <a:r>
              <a:rPr lang="zh-CN" altLang="zh-CN" b="1" i="1" dirty="0"/>
              <a:t>指针类型</a:t>
            </a:r>
            <a:endParaRPr lang="zh-CN" altLang="zh-CN" sz="3600" dirty="0"/>
          </a:p>
          <a:p>
            <a:pPr lvl="1"/>
            <a:r>
              <a:rPr lang="zh-CN" altLang="zh-CN" b="1" i="1" dirty="0"/>
              <a:t>数组类型</a:t>
            </a:r>
            <a:endParaRPr lang="zh-CN" altLang="zh-CN" sz="3600" dirty="0"/>
          </a:p>
          <a:p>
            <a:pPr lvl="1"/>
            <a:r>
              <a:rPr lang="zh-CN" altLang="zh-CN" b="1" i="1" dirty="0"/>
              <a:t>结构体类型</a:t>
            </a:r>
            <a:endParaRPr lang="zh-CN" altLang="zh-CN" sz="3600" dirty="0"/>
          </a:p>
          <a:p>
            <a:pPr lvl="1"/>
            <a:r>
              <a:rPr lang="zh-CN" altLang="zh-CN" b="1" i="1" dirty="0"/>
              <a:t>共用体类型</a:t>
            </a:r>
            <a:endParaRPr lang="zh-CN" altLang="zh-CN" sz="3600" dirty="0"/>
          </a:p>
          <a:p>
            <a:pPr lvl="1"/>
            <a:r>
              <a:rPr lang="zh-CN" altLang="zh-CN" b="1" i="1" dirty="0"/>
              <a:t>函数类型</a:t>
            </a:r>
            <a:endParaRPr lang="zh-CN" altLang="zh-CN" sz="3600" dirty="0"/>
          </a:p>
          <a:p>
            <a:r>
              <a:rPr lang="zh-CN" altLang="zh-CN" dirty="0"/>
              <a:t>本章将重点讨论基本类型中的整型、字符型和浮点型，其他类型将在后续章节中逐步讨论。</a:t>
            </a:r>
          </a:p>
          <a:p>
            <a:endParaRPr lang="zh-CN" altLang="en-US" dirty="0"/>
          </a:p>
        </p:txBody>
      </p:sp>
    </p:spTree>
    <p:extLst>
      <p:ext uri="{BB962C8B-B14F-4D97-AF65-F5344CB8AC3E}">
        <p14:creationId xmlns:p14="http://schemas.microsoft.com/office/powerpoint/2010/main" val="322361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zh-CN" altLang="en-US" dirty="0"/>
              <a:t>整型</a:t>
            </a:r>
          </a:p>
        </p:txBody>
      </p:sp>
      <p:sp>
        <p:nvSpPr>
          <p:cNvPr id="3" name="内容占位符 2"/>
          <p:cNvSpPr>
            <a:spLocks noGrp="1"/>
          </p:cNvSpPr>
          <p:nvPr>
            <p:ph idx="1"/>
          </p:nvPr>
        </p:nvSpPr>
        <p:spPr/>
        <p:txBody>
          <a:bodyPr/>
          <a:lstStyle/>
          <a:p>
            <a:r>
              <a:rPr lang="zh-CN" altLang="zh-CN" dirty="0"/>
              <a:t>整型，即整数类型，可以用十进制、八进制和十六进制来</a:t>
            </a:r>
            <a:r>
              <a:rPr lang="zh-CN" altLang="zh-CN" dirty="0" smtClean="0"/>
              <a:t>表示</a:t>
            </a:r>
            <a:endParaRPr lang="en-US" altLang="zh-CN" dirty="0" smtClean="0"/>
          </a:p>
          <a:p>
            <a:r>
              <a:rPr lang="zh-CN" altLang="zh-CN" dirty="0" smtClean="0"/>
              <a:t>其中</a:t>
            </a:r>
            <a:r>
              <a:rPr lang="zh-CN" altLang="zh-CN" dirty="0"/>
              <a:t>八进制</a:t>
            </a:r>
            <a:r>
              <a:rPr lang="en-US" altLang="zh-CN" dirty="0"/>
              <a:t>(Octal)</a:t>
            </a:r>
            <a:r>
              <a:rPr lang="zh-CN" altLang="zh-CN" dirty="0"/>
              <a:t>以</a:t>
            </a:r>
            <a:r>
              <a:rPr lang="en-US" altLang="zh-CN" dirty="0"/>
              <a:t>0</a:t>
            </a:r>
            <a:r>
              <a:rPr lang="zh-CN" altLang="zh-CN" dirty="0"/>
              <a:t>开头，例如，</a:t>
            </a:r>
            <a:r>
              <a:rPr lang="en-US" altLang="zh-CN" dirty="0"/>
              <a:t>0123</a:t>
            </a:r>
            <a:r>
              <a:rPr lang="zh-CN" altLang="zh-CN" dirty="0"/>
              <a:t>、</a:t>
            </a:r>
            <a:r>
              <a:rPr lang="en-US" altLang="zh-CN" dirty="0"/>
              <a:t>-0456</a:t>
            </a:r>
            <a:r>
              <a:rPr lang="zh-CN" altLang="zh-CN" dirty="0"/>
              <a:t>；而十六进制 </a:t>
            </a:r>
            <a:r>
              <a:rPr lang="en-US" altLang="zh-CN" dirty="0"/>
              <a:t>(Hexadecimal)</a:t>
            </a:r>
            <a:r>
              <a:rPr lang="zh-CN" altLang="zh-CN" dirty="0"/>
              <a:t>以</a:t>
            </a:r>
            <a:r>
              <a:rPr lang="en-US" altLang="zh-CN" dirty="0"/>
              <a:t>0x</a:t>
            </a:r>
            <a:r>
              <a:rPr lang="zh-CN" altLang="zh-CN" dirty="0"/>
              <a:t>或</a:t>
            </a:r>
            <a:r>
              <a:rPr lang="en-US" altLang="zh-CN" dirty="0"/>
              <a:t>0X</a:t>
            </a:r>
            <a:r>
              <a:rPr lang="zh-CN" altLang="zh-CN" dirty="0"/>
              <a:t>开头，用</a:t>
            </a:r>
            <a:r>
              <a:rPr lang="en-US" altLang="zh-CN" dirty="0" err="1"/>
              <a:t>a~f</a:t>
            </a:r>
            <a:r>
              <a:rPr lang="zh-CN" altLang="zh-CN" dirty="0"/>
              <a:t>或</a:t>
            </a:r>
            <a:r>
              <a:rPr lang="en-US" altLang="zh-CN" dirty="0"/>
              <a:t>A~F</a:t>
            </a:r>
            <a:r>
              <a:rPr lang="zh-CN" altLang="zh-CN" dirty="0"/>
              <a:t>表示</a:t>
            </a:r>
            <a:r>
              <a:rPr lang="en-US" altLang="zh-CN" dirty="0"/>
              <a:t>10~15</a:t>
            </a:r>
            <a:r>
              <a:rPr lang="zh-CN" altLang="zh-CN" dirty="0"/>
              <a:t>，例如，</a:t>
            </a:r>
            <a:r>
              <a:rPr lang="en-US" altLang="zh-CN" dirty="0"/>
              <a:t>0x123</a:t>
            </a:r>
            <a:r>
              <a:rPr lang="zh-CN" altLang="zh-CN" dirty="0"/>
              <a:t>、</a:t>
            </a:r>
            <a:r>
              <a:rPr lang="en-US" altLang="zh-CN" dirty="0"/>
              <a:t>-0X45</a:t>
            </a:r>
            <a:r>
              <a:rPr lang="zh-CN" altLang="zh-CN" dirty="0"/>
              <a:t>、</a:t>
            </a:r>
            <a:r>
              <a:rPr lang="en-US" altLang="zh-CN" dirty="0"/>
              <a:t>0x3AB</a:t>
            </a:r>
            <a:r>
              <a:rPr lang="zh-CN" altLang="zh-CN" dirty="0"/>
              <a:t>、</a:t>
            </a:r>
            <a:r>
              <a:rPr lang="en-US" altLang="zh-CN" dirty="0"/>
              <a:t>-0xabc</a:t>
            </a:r>
            <a:r>
              <a:rPr lang="zh-CN" altLang="zh-CN" dirty="0"/>
              <a:t>。</a:t>
            </a:r>
          </a:p>
          <a:p>
            <a:endParaRPr lang="zh-CN" altLang="en-US" dirty="0"/>
          </a:p>
        </p:txBody>
      </p:sp>
    </p:spTree>
    <p:extLst>
      <p:ext uri="{BB962C8B-B14F-4D97-AF65-F5344CB8AC3E}">
        <p14:creationId xmlns:p14="http://schemas.microsoft.com/office/powerpoint/2010/main" val="4035433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C</a:t>
            </a:r>
            <a:r>
              <a:rPr lang="zh-CN" altLang="zh-CN" dirty="0"/>
              <a:t>语言提供了多个整数类型以适应不同</a:t>
            </a:r>
            <a:r>
              <a:rPr lang="zh-CN" altLang="zh-CN" dirty="0" smtClean="0"/>
              <a:t>需要</a:t>
            </a:r>
            <a:endParaRPr lang="en-US" altLang="zh-CN" dirty="0" smtClean="0"/>
          </a:p>
          <a:p>
            <a:r>
              <a:rPr lang="zh-CN" altLang="zh-CN" dirty="0" smtClean="0"/>
              <a:t>不同</a:t>
            </a:r>
            <a:r>
              <a:rPr lang="zh-CN" altLang="zh-CN" dirty="0"/>
              <a:t>整数类型间的差异在于它们可能具有不同的二进制编码位数，因此表示范围可能</a:t>
            </a:r>
            <a:r>
              <a:rPr lang="zh-CN" altLang="zh-CN" dirty="0" smtClean="0"/>
              <a:t>不同</a:t>
            </a:r>
            <a:endParaRPr lang="en-US" altLang="zh-CN" dirty="0" smtClean="0"/>
          </a:p>
          <a:p>
            <a:r>
              <a:rPr lang="zh-CN" altLang="zh-CN" dirty="0" smtClean="0"/>
              <a:t>计算机</a:t>
            </a:r>
            <a:r>
              <a:rPr lang="zh-CN" altLang="zh-CN" dirty="0"/>
              <a:t>在内存中存储数据的基本单位是字节（</a:t>
            </a:r>
            <a:r>
              <a:rPr lang="en-US" altLang="zh-CN" dirty="0"/>
              <a:t>byte</a:t>
            </a:r>
            <a:r>
              <a:rPr lang="zh-CN" altLang="zh-CN" dirty="0"/>
              <a:t>），每个字节占据</a:t>
            </a:r>
            <a:r>
              <a:rPr lang="en-US" altLang="zh-CN" dirty="0"/>
              <a:t>8</a:t>
            </a:r>
            <a:r>
              <a:rPr lang="zh-CN" altLang="zh-CN" dirty="0"/>
              <a:t>位，即有</a:t>
            </a:r>
            <a:r>
              <a:rPr lang="en-US" altLang="zh-CN" dirty="0"/>
              <a:t>8</a:t>
            </a:r>
            <a:r>
              <a:rPr lang="zh-CN" altLang="zh-CN" dirty="0"/>
              <a:t>个二进制位。</a:t>
            </a:r>
            <a:r>
              <a:rPr lang="en-US" altLang="zh-CN" dirty="0"/>
              <a:t>C</a:t>
            </a:r>
            <a:r>
              <a:rPr lang="zh-CN" altLang="zh-CN" dirty="0"/>
              <a:t>语言支持的整型类型有：</a:t>
            </a:r>
          </a:p>
          <a:p>
            <a:pPr lvl="0"/>
            <a:r>
              <a:rPr lang="zh-CN" altLang="zh-CN" dirty="0"/>
              <a:t>基本整型</a:t>
            </a:r>
            <a:r>
              <a:rPr lang="en-US" altLang="zh-CN" dirty="0"/>
              <a:t>(</a:t>
            </a:r>
            <a:r>
              <a:rPr lang="en-US" altLang="zh-CN" dirty="0" err="1"/>
              <a:t>int</a:t>
            </a:r>
            <a:r>
              <a:rPr lang="en-US" altLang="zh-CN" dirty="0"/>
              <a:t>)</a:t>
            </a:r>
            <a:r>
              <a:rPr lang="zh-CN" altLang="zh-CN" dirty="0"/>
              <a:t>：占</a:t>
            </a:r>
            <a:r>
              <a:rPr lang="en-US" altLang="zh-CN" dirty="0"/>
              <a:t>2</a:t>
            </a:r>
            <a:r>
              <a:rPr lang="zh-CN" altLang="zh-CN" dirty="0"/>
              <a:t>个或</a:t>
            </a:r>
            <a:r>
              <a:rPr lang="en-US" altLang="zh-CN" dirty="0"/>
              <a:t>4</a:t>
            </a:r>
            <a:r>
              <a:rPr lang="zh-CN" altLang="zh-CN" dirty="0"/>
              <a:t>个字节，</a:t>
            </a:r>
            <a:r>
              <a:rPr lang="en-US" altLang="zh-CN" dirty="0"/>
              <a:t>VC++2010</a:t>
            </a:r>
            <a:r>
              <a:rPr lang="zh-CN" altLang="zh-CN" dirty="0"/>
              <a:t>中占</a:t>
            </a:r>
            <a:r>
              <a:rPr lang="en-US" altLang="zh-CN" dirty="0"/>
              <a:t>4</a:t>
            </a:r>
            <a:r>
              <a:rPr lang="zh-CN" altLang="zh-CN" dirty="0"/>
              <a:t>个字节</a:t>
            </a:r>
          </a:p>
          <a:p>
            <a:pPr lvl="0"/>
            <a:r>
              <a:rPr lang="zh-CN" altLang="zh-CN" dirty="0"/>
              <a:t>短整型</a:t>
            </a:r>
            <a:r>
              <a:rPr lang="en-US" altLang="zh-CN" dirty="0"/>
              <a:t>(short </a:t>
            </a:r>
            <a:r>
              <a:rPr lang="en-US" altLang="zh-CN" dirty="0" err="1"/>
              <a:t>int</a:t>
            </a:r>
            <a:r>
              <a:rPr lang="en-US" altLang="zh-CN" dirty="0"/>
              <a:t>)</a:t>
            </a:r>
            <a:r>
              <a:rPr lang="zh-CN" altLang="zh-CN" dirty="0"/>
              <a:t>：</a:t>
            </a:r>
            <a:r>
              <a:rPr lang="en-US" altLang="zh-CN" dirty="0"/>
              <a:t>VC++2010</a:t>
            </a:r>
            <a:r>
              <a:rPr lang="zh-CN" altLang="zh-CN" dirty="0"/>
              <a:t>中占</a:t>
            </a:r>
            <a:r>
              <a:rPr lang="en-US" altLang="zh-CN" dirty="0"/>
              <a:t>2</a:t>
            </a:r>
            <a:r>
              <a:rPr lang="zh-CN" altLang="zh-CN" dirty="0"/>
              <a:t>个字节</a:t>
            </a:r>
          </a:p>
          <a:p>
            <a:pPr lvl="0"/>
            <a:r>
              <a:rPr lang="zh-CN" altLang="zh-CN" dirty="0"/>
              <a:t>长整型</a:t>
            </a:r>
            <a:r>
              <a:rPr lang="en-US" altLang="zh-CN" dirty="0"/>
              <a:t>(long </a:t>
            </a:r>
            <a:r>
              <a:rPr lang="en-US" altLang="zh-CN" dirty="0" err="1"/>
              <a:t>int</a:t>
            </a:r>
            <a:r>
              <a:rPr lang="en-US" altLang="zh-CN" dirty="0"/>
              <a:t>)</a:t>
            </a:r>
            <a:r>
              <a:rPr lang="zh-CN" altLang="zh-CN" dirty="0"/>
              <a:t>：</a:t>
            </a:r>
            <a:r>
              <a:rPr lang="en-US" altLang="zh-CN" dirty="0"/>
              <a:t>VC++2010</a:t>
            </a:r>
            <a:r>
              <a:rPr lang="zh-CN" altLang="zh-CN" dirty="0"/>
              <a:t>中占</a:t>
            </a:r>
            <a:r>
              <a:rPr lang="en-US" altLang="zh-CN" dirty="0"/>
              <a:t>4</a:t>
            </a:r>
            <a:r>
              <a:rPr lang="zh-CN" altLang="zh-CN" dirty="0"/>
              <a:t>个字节</a:t>
            </a:r>
          </a:p>
          <a:p>
            <a:pPr lvl="0"/>
            <a:r>
              <a:rPr lang="zh-CN" altLang="zh-CN" dirty="0"/>
              <a:t>双长整型</a:t>
            </a:r>
            <a:r>
              <a:rPr lang="en-US" altLang="zh-CN" dirty="0"/>
              <a:t>(long </a:t>
            </a:r>
            <a:r>
              <a:rPr lang="en-US" altLang="zh-CN" dirty="0" err="1"/>
              <a:t>long</a:t>
            </a:r>
            <a:r>
              <a:rPr lang="en-US" altLang="zh-CN" dirty="0"/>
              <a:t> </a:t>
            </a:r>
            <a:r>
              <a:rPr lang="en-US" altLang="zh-CN" dirty="0" err="1"/>
              <a:t>int</a:t>
            </a:r>
            <a:r>
              <a:rPr lang="en-US" altLang="zh-CN" dirty="0"/>
              <a:t>)</a:t>
            </a:r>
            <a:r>
              <a:rPr lang="zh-CN" altLang="zh-CN" dirty="0"/>
              <a:t>：</a:t>
            </a:r>
            <a:r>
              <a:rPr lang="en-US" altLang="zh-CN" dirty="0"/>
              <a:t>VC++2010</a:t>
            </a:r>
            <a:r>
              <a:rPr lang="zh-CN" altLang="zh-CN" dirty="0"/>
              <a:t>中占</a:t>
            </a:r>
            <a:r>
              <a:rPr lang="en-US" altLang="zh-CN" dirty="0"/>
              <a:t>8</a:t>
            </a:r>
            <a:r>
              <a:rPr lang="zh-CN" altLang="zh-CN" dirty="0"/>
              <a:t>个字节 </a:t>
            </a:r>
          </a:p>
          <a:p>
            <a:endParaRPr lang="zh-CN" altLang="en-US" dirty="0"/>
          </a:p>
        </p:txBody>
      </p:sp>
    </p:spTree>
    <p:extLst>
      <p:ext uri="{BB962C8B-B14F-4D97-AF65-F5344CB8AC3E}">
        <p14:creationId xmlns:p14="http://schemas.microsoft.com/office/powerpoint/2010/main" val="4016624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由于长整数是另一个不同类型，</a:t>
            </a:r>
            <a:r>
              <a:rPr lang="en-US" altLang="zh-CN" dirty="0"/>
              <a:t>C</a:t>
            </a:r>
            <a:r>
              <a:rPr lang="zh-CN" altLang="zh-CN" dirty="0"/>
              <a:t>语言为长整数规定了一种专门写法，其特殊之处是在表示数值的数字序列最后附一个字母</a:t>
            </a:r>
            <a:r>
              <a:rPr lang="en-US" altLang="zh-CN" dirty="0"/>
              <a:t> l </a:t>
            </a:r>
            <a:r>
              <a:rPr lang="zh-CN" altLang="zh-CN" dirty="0"/>
              <a:t>或 </a:t>
            </a:r>
            <a:r>
              <a:rPr lang="en-US" altLang="zh-CN" dirty="0"/>
              <a:t>L </a:t>
            </a:r>
            <a:r>
              <a:rPr lang="zh-CN" altLang="zh-CN" dirty="0"/>
              <a:t>作</a:t>
            </a:r>
            <a:r>
              <a:rPr lang="zh-CN" altLang="zh-CN" dirty="0" smtClean="0"/>
              <a:t>后缀</a:t>
            </a:r>
            <a:endParaRPr lang="en-US" altLang="zh-CN" dirty="0" smtClean="0"/>
          </a:p>
          <a:p>
            <a:r>
              <a:rPr lang="zh-CN" altLang="zh-CN" dirty="0" smtClean="0"/>
              <a:t>由于</a:t>
            </a:r>
            <a:r>
              <a:rPr lang="zh-CN" altLang="zh-CN" dirty="0"/>
              <a:t>小写字母</a:t>
            </a:r>
            <a:r>
              <a:rPr lang="en-US" altLang="zh-CN" dirty="0"/>
              <a:t> l </a:t>
            </a:r>
            <a:r>
              <a:rPr lang="zh-CN" altLang="zh-CN" dirty="0"/>
              <a:t>容易与数字</a:t>
            </a:r>
            <a:r>
              <a:rPr lang="en-US" altLang="zh-CN" dirty="0"/>
              <a:t>1 </a:t>
            </a:r>
            <a:r>
              <a:rPr lang="zh-CN" altLang="zh-CN" dirty="0"/>
              <a:t>混淆，</a:t>
            </a:r>
            <a:r>
              <a:rPr lang="zh-CN" altLang="zh-CN" dirty="0" smtClean="0"/>
              <a:t>建议使用</a:t>
            </a:r>
            <a:r>
              <a:rPr lang="zh-CN" altLang="zh-CN" dirty="0"/>
              <a:t>大写的</a:t>
            </a:r>
            <a:r>
              <a:rPr lang="en-US" altLang="zh-CN" dirty="0" smtClean="0"/>
              <a:t>L</a:t>
            </a:r>
          </a:p>
          <a:p>
            <a:r>
              <a:rPr lang="zh-CN" altLang="zh-CN" dirty="0" smtClean="0"/>
              <a:t>下面</a:t>
            </a:r>
            <a:r>
              <a:rPr lang="zh-CN" altLang="zh-CN" dirty="0"/>
              <a:t>是一些长整型的例子： </a:t>
            </a:r>
            <a:r>
              <a:rPr lang="en-US" altLang="zh-CN" dirty="0"/>
              <a:t>2048L, 12345l</a:t>
            </a:r>
            <a:r>
              <a:rPr lang="zh-CN" altLang="zh-CN" dirty="0"/>
              <a:t>。相应的，双长整型可以添加后缀</a:t>
            </a:r>
            <a:r>
              <a:rPr lang="en-US" altLang="zh-CN" dirty="0" err="1"/>
              <a:t>ll</a:t>
            </a:r>
            <a:r>
              <a:rPr lang="zh-CN" altLang="zh-CN" dirty="0"/>
              <a:t>或</a:t>
            </a:r>
            <a:r>
              <a:rPr lang="en-US" altLang="zh-CN" dirty="0"/>
              <a:t>LL</a:t>
            </a:r>
            <a:r>
              <a:rPr lang="zh-CN" altLang="zh-CN" dirty="0"/>
              <a:t>。</a:t>
            </a:r>
          </a:p>
          <a:p>
            <a:endParaRPr lang="zh-CN" altLang="en-US" dirty="0"/>
          </a:p>
        </p:txBody>
      </p:sp>
    </p:spTree>
    <p:extLst>
      <p:ext uri="{BB962C8B-B14F-4D97-AF65-F5344CB8AC3E}">
        <p14:creationId xmlns:p14="http://schemas.microsoft.com/office/powerpoint/2010/main" val="311378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40000" lnSpcReduction="20000"/>
          </a:bodyPr>
          <a:lstStyle/>
          <a:p>
            <a:r>
              <a:rPr lang="en-US" altLang="zh-CN" dirty="0"/>
              <a:t>2.1.	</a:t>
            </a:r>
            <a:r>
              <a:rPr lang="zh-CN" altLang="en-US" dirty="0"/>
              <a:t>变量定义</a:t>
            </a:r>
          </a:p>
          <a:p>
            <a:r>
              <a:rPr lang="en-US" altLang="zh-CN" dirty="0"/>
              <a:t>2.2.	</a:t>
            </a:r>
            <a:r>
              <a:rPr lang="zh-CN" altLang="en-US" dirty="0"/>
              <a:t>标识符</a:t>
            </a:r>
          </a:p>
          <a:p>
            <a:r>
              <a:rPr lang="en-US" altLang="zh-CN" dirty="0"/>
              <a:t>2.3.	</a:t>
            </a:r>
            <a:r>
              <a:rPr lang="zh-CN" altLang="en-US" dirty="0"/>
              <a:t>变量与常量类型</a:t>
            </a:r>
          </a:p>
          <a:p>
            <a:pPr lvl="1"/>
            <a:r>
              <a:rPr lang="en-US" altLang="zh-CN" dirty="0"/>
              <a:t>2.3.1.	</a:t>
            </a:r>
            <a:r>
              <a:rPr lang="zh-CN" altLang="en-US" dirty="0"/>
              <a:t>整型</a:t>
            </a:r>
          </a:p>
          <a:p>
            <a:pPr lvl="1"/>
            <a:r>
              <a:rPr lang="en-US" altLang="zh-CN" dirty="0"/>
              <a:t>2.3.2.	</a:t>
            </a:r>
            <a:r>
              <a:rPr lang="zh-CN" altLang="en-US" dirty="0"/>
              <a:t>布尔型</a:t>
            </a:r>
          </a:p>
          <a:p>
            <a:pPr lvl="1"/>
            <a:r>
              <a:rPr lang="en-US" altLang="zh-CN" dirty="0"/>
              <a:t>2.3.3.	</a:t>
            </a:r>
            <a:r>
              <a:rPr lang="zh-CN" altLang="en-US" dirty="0"/>
              <a:t>字符型</a:t>
            </a:r>
          </a:p>
          <a:p>
            <a:pPr lvl="1"/>
            <a:r>
              <a:rPr lang="en-US" altLang="zh-CN" dirty="0"/>
              <a:t>2.3.4.	</a:t>
            </a:r>
            <a:r>
              <a:rPr lang="zh-CN" altLang="en-US" dirty="0"/>
              <a:t>浮点型</a:t>
            </a:r>
          </a:p>
          <a:p>
            <a:r>
              <a:rPr lang="en-US" altLang="zh-CN" dirty="0"/>
              <a:t>2.4.	</a:t>
            </a:r>
            <a:r>
              <a:rPr lang="zh-CN" altLang="en-US" dirty="0"/>
              <a:t>变量的存储类型</a:t>
            </a:r>
          </a:p>
          <a:p>
            <a:pPr lvl="1"/>
            <a:r>
              <a:rPr lang="en-US" altLang="zh-CN" dirty="0"/>
              <a:t>2.4.1.	</a:t>
            </a:r>
            <a:r>
              <a:rPr lang="zh-CN" altLang="en-US" dirty="0"/>
              <a:t>自动类</a:t>
            </a:r>
          </a:p>
          <a:p>
            <a:pPr lvl="1"/>
            <a:r>
              <a:rPr lang="en-US" altLang="zh-CN" dirty="0"/>
              <a:t>2.4.2.	</a:t>
            </a:r>
            <a:r>
              <a:rPr lang="zh-CN" altLang="en-US" dirty="0"/>
              <a:t>寄存器类</a:t>
            </a:r>
          </a:p>
          <a:p>
            <a:pPr lvl="1"/>
            <a:r>
              <a:rPr lang="en-US" altLang="zh-CN" dirty="0"/>
              <a:t>2.4.3.	</a:t>
            </a:r>
            <a:r>
              <a:rPr lang="zh-CN" altLang="en-US" dirty="0"/>
              <a:t>静态类</a:t>
            </a:r>
          </a:p>
          <a:p>
            <a:pPr lvl="1"/>
            <a:r>
              <a:rPr lang="en-US" altLang="zh-CN" dirty="0"/>
              <a:t>2.4.4.	</a:t>
            </a:r>
            <a:r>
              <a:rPr lang="zh-CN" altLang="en-US" dirty="0"/>
              <a:t>外部类</a:t>
            </a:r>
          </a:p>
          <a:p>
            <a:r>
              <a:rPr lang="en-US" altLang="zh-CN" dirty="0"/>
              <a:t>2.5.	</a:t>
            </a:r>
            <a:r>
              <a:rPr lang="zh-CN" altLang="en-US" dirty="0"/>
              <a:t>数据的输入输出</a:t>
            </a:r>
          </a:p>
          <a:p>
            <a:pPr lvl="1"/>
            <a:r>
              <a:rPr lang="en-US" altLang="zh-CN" dirty="0"/>
              <a:t>2.5.1.	</a:t>
            </a:r>
            <a:r>
              <a:rPr lang="zh-CN" altLang="en-US" dirty="0"/>
              <a:t>用</a:t>
            </a:r>
            <a:r>
              <a:rPr lang="en-US" altLang="zh-CN" dirty="0" err="1"/>
              <a:t>printf</a:t>
            </a:r>
            <a:r>
              <a:rPr lang="zh-CN" altLang="en-US" dirty="0"/>
              <a:t>函数输出数据</a:t>
            </a:r>
          </a:p>
          <a:p>
            <a:pPr lvl="1"/>
            <a:r>
              <a:rPr lang="en-US" altLang="zh-CN" dirty="0"/>
              <a:t>2.5.2.	</a:t>
            </a:r>
            <a:r>
              <a:rPr lang="zh-CN" altLang="en-US" dirty="0"/>
              <a:t>用</a:t>
            </a:r>
            <a:r>
              <a:rPr lang="en-US" altLang="zh-CN" dirty="0" err="1"/>
              <a:t>scanf</a:t>
            </a:r>
            <a:r>
              <a:rPr lang="zh-CN" altLang="en-US" dirty="0"/>
              <a:t>函数输入数据</a:t>
            </a:r>
          </a:p>
          <a:p>
            <a:r>
              <a:rPr lang="en-US" altLang="zh-CN" dirty="0"/>
              <a:t>2.6.	</a:t>
            </a:r>
            <a:r>
              <a:rPr lang="zh-CN" altLang="en-US" dirty="0"/>
              <a:t>打字母游戏</a:t>
            </a:r>
          </a:p>
          <a:p>
            <a:r>
              <a:rPr lang="en-US" altLang="zh-CN" dirty="0"/>
              <a:t>2.7.	</a:t>
            </a:r>
            <a:r>
              <a:rPr lang="zh-CN" altLang="en-US" dirty="0"/>
              <a:t>小结</a:t>
            </a:r>
          </a:p>
          <a:p>
            <a:endParaRPr lang="zh-CN" altLang="en-US" dirty="0"/>
          </a:p>
        </p:txBody>
      </p:sp>
    </p:spTree>
    <p:extLst>
      <p:ext uri="{BB962C8B-B14F-4D97-AF65-F5344CB8AC3E}">
        <p14:creationId xmlns:p14="http://schemas.microsoft.com/office/powerpoint/2010/main" val="114337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整型变量的值的范围包括负数到正数，也可以将变量定义为“无符号”类型，即在整型变量定义前面添加“</a:t>
            </a:r>
            <a:r>
              <a:rPr lang="en-US" altLang="zh-CN" dirty="0"/>
              <a:t>unsigned</a:t>
            </a:r>
            <a:r>
              <a:rPr lang="zh-CN" altLang="zh-CN" dirty="0"/>
              <a:t>”关键字。如：</a:t>
            </a:r>
          </a:p>
          <a:p>
            <a:r>
              <a:rPr lang="en-US" altLang="zh-CN" dirty="0"/>
              <a:t>short </a:t>
            </a:r>
            <a:r>
              <a:rPr lang="en-US" altLang="zh-CN" dirty="0" err="1"/>
              <a:t>int</a:t>
            </a:r>
            <a:r>
              <a:rPr lang="en-US" altLang="zh-CN" dirty="0"/>
              <a:t> </a:t>
            </a:r>
            <a:r>
              <a:rPr lang="en-US" altLang="zh-CN" dirty="0" err="1"/>
              <a:t>num</a:t>
            </a:r>
            <a:r>
              <a:rPr lang="en-US" altLang="zh-CN" dirty="0"/>
              <a:t> </a:t>
            </a:r>
            <a:r>
              <a:rPr lang="en-US" altLang="zh-CN" b="1" dirty="0"/>
              <a:t>=</a:t>
            </a:r>
            <a:r>
              <a:rPr lang="en-US" altLang="zh-CN" dirty="0"/>
              <a:t> </a:t>
            </a:r>
            <a:r>
              <a:rPr lang="en-US" altLang="zh-CN" b="1" dirty="0"/>
              <a:t>-</a:t>
            </a:r>
            <a:r>
              <a:rPr lang="en-US" altLang="zh-CN" dirty="0"/>
              <a:t>5</a:t>
            </a:r>
            <a:r>
              <a:rPr lang="en-US" altLang="zh-CN" b="1" dirty="0"/>
              <a:t>;</a:t>
            </a:r>
            <a:endParaRPr lang="zh-CN" altLang="zh-CN" dirty="0"/>
          </a:p>
          <a:p>
            <a:r>
              <a:rPr lang="zh-CN" altLang="zh-CN" dirty="0"/>
              <a:t>表示基本短整型数，而：</a:t>
            </a:r>
          </a:p>
          <a:p>
            <a:r>
              <a:rPr lang="en-US" altLang="zh-CN" dirty="0"/>
              <a:t>unsigned short </a:t>
            </a:r>
            <a:r>
              <a:rPr lang="en-US" altLang="zh-CN" dirty="0" err="1"/>
              <a:t>int</a:t>
            </a:r>
            <a:r>
              <a:rPr lang="en-US" altLang="zh-CN" dirty="0"/>
              <a:t> </a:t>
            </a:r>
            <a:r>
              <a:rPr lang="en-US" altLang="zh-CN" dirty="0" err="1"/>
              <a:t>num</a:t>
            </a:r>
            <a:r>
              <a:rPr lang="en-US" altLang="zh-CN" dirty="0"/>
              <a:t> </a:t>
            </a:r>
            <a:r>
              <a:rPr lang="en-US" altLang="zh-CN" b="1" dirty="0"/>
              <a:t>=</a:t>
            </a:r>
            <a:r>
              <a:rPr lang="en-US" altLang="zh-CN" dirty="0"/>
              <a:t>5</a:t>
            </a:r>
            <a:r>
              <a:rPr lang="en-US" altLang="zh-CN" b="1" dirty="0"/>
              <a:t>;</a:t>
            </a:r>
            <a:endParaRPr lang="zh-CN" altLang="zh-CN" dirty="0"/>
          </a:p>
          <a:p>
            <a:r>
              <a:rPr lang="zh-CN" altLang="zh-CN" dirty="0"/>
              <a:t>表示无符号短整型数。</a:t>
            </a:r>
          </a:p>
          <a:p>
            <a:endParaRPr lang="zh-CN" altLang="en-US" dirty="0"/>
          </a:p>
        </p:txBody>
      </p:sp>
    </p:spTree>
    <p:extLst>
      <p:ext uri="{BB962C8B-B14F-4D97-AF65-F5344CB8AC3E}">
        <p14:creationId xmlns:p14="http://schemas.microsoft.com/office/powerpoint/2010/main" val="904345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数据在计算机中都以二进制的形式存储，整型数以补码的形式存储。正数的补码和原码相同，最高位是</a:t>
            </a:r>
            <a:r>
              <a:rPr lang="en-US" altLang="zh-CN" dirty="0"/>
              <a:t>0</a:t>
            </a:r>
            <a:r>
              <a:rPr lang="zh-CN" altLang="zh-CN" dirty="0"/>
              <a:t>；而负数的补码是其绝对值的二进制取反，再加</a:t>
            </a:r>
            <a:r>
              <a:rPr lang="en-US" altLang="zh-CN" dirty="0"/>
              <a:t>1</a:t>
            </a:r>
            <a:r>
              <a:rPr lang="zh-CN" altLang="zh-CN" dirty="0"/>
              <a:t>，最高位是</a:t>
            </a:r>
            <a:r>
              <a:rPr lang="en-US" altLang="zh-CN" dirty="0"/>
              <a:t>1</a:t>
            </a:r>
            <a:r>
              <a:rPr lang="zh-CN" altLang="zh-CN" dirty="0"/>
              <a:t>。</a:t>
            </a:r>
          </a:p>
          <a:p>
            <a:endParaRPr lang="zh-CN" altLang="en-US" dirty="0"/>
          </a:p>
        </p:txBody>
      </p:sp>
    </p:spTree>
    <p:extLst>
      <p:ext uri="{BB962C8B-B14F-4D97-AF65-F5344CB8AC3E}">
        <p14:creationId xmlns:p14="http://schemas.microsoft.com/office/powerpoint/2010/main" val="544116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我们以：</a:t>
            </a:r>
          </a:p>
          <a:p>
            <a:r>
              <a:rPr lang="en-US" altLang="zh-CN" dirty="0"/>
              <a:t>short </a:t>
            </a:r>
            <a:r>
              <a:rPr lang="en-US" altLang="zh-CN" dirty="0" err="1"/>
              <a:t>int</a:t>
            </a:r>
            <a:r>
              <a:rPr lang="en-US" altLang="zh-CN" dirty="0"/>
              <a:t> </a:t>
            </a:r>
            <a:r>
              <a:rPr lang="en-US" altLang="zh-CN" dirty="0" err="1"/>
              <a:t>i</a:t>
            </a:r>
            <a:r>
              <a:rPr lang="en-US" altLang="zh-CN" dirty="0"/>
              <a:t> </a:t>
            </a:r>
            <a:r>
              <a:rPr lang="en-US" altLang="zh-CN" b="1" dirty="0"/>
              <a:t>=</a:t>
            </a:r>
            <a:r>
              <a:rPr lang="en-US" altLang="zh-CN" dirty="0"/>
              <a:t> </a:t>
            </a:r>
            <a:r>
              <a:rPr lang="en-US" altLang="zh-CN" b="1" dirty="0"/>
              <a:t>-</a:t>
            </a:r>
            <a:r>
              <a:rPr lang="en-US" altLang="zh-CN" dirty="0"/>
              <a:t>50</a:t>
            </a:r>
            <a:r>
              <a:rPr lang="en-US" altLang="zh-CN" b="1" dirty="0"/>
              <a:t>;</a:t>
            </a:r>
            <a:endParaRPr lang="zh-CN" altLang="zh-CN" dirty="0"/>
          </a:p>
          <a:p>
            <a:r>
              <a:rPr lang="zh-CN" altLang="zh-CN" dirty="0"/>
              <a:t>为例来说明整型数的存储形式。由于</a:t>
            </a:r>
            <a:r>
              <a:rPr lang="en-US" altLang="zh-CN" dirty="0" err="1"/>
              <a:t>i</a:t>
            </a:r>
            <a:r>
              <a:rPr lang="zh-CN" altLang="zh-CN" dirty="0"/>
              <a:t>为负数，故而首先计算其绝对值</a:t>
            </a:r>
            <a:r>
              <a:rPr lang="en-US" altLang="zh-CN" dirty="0"/>
              <a:t>50</a:t>
            </a:r>
            <a:r>
              <a:rPr lang="zh-CN" altLang="zh-CN" dirty="0"/>
              <a:t>的二进制表示：</a:t>
            </a:r>
          </a:p>
          <a:p>
            <a:endParaRPr lang="zh-CN" alt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3651870"/>
            <a:ext cx="5430837" cy="1227137"/>
          </a:xfrm>
          <a:prstGeom prst="rect">
            <a:avLst/>
          </a:prstGeom>
          <a:solidFill>
            <a:srgbClr val="FFFFFF">
              <a:shade val="85000"/>
            </a:srgbClr>
          </a:solidFill>
          <a:ln w="9525">
            <a:solidFill>
              <a:schemeClr val="tx1"/>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217629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1707654"/>
            <a:ext cx="5430837" cy="2203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461838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en-US" altLang="zh-CN" sz="2800" dirty="0"/>
              <a:t>short </a:t>
            </a:r>
            <a:r>
              <a:rPr lang="en-US" altLang="zh-CN" sz="2800" dirty="0" err="1"/>
              <a:t>int</a:t>
            </a:r>
            <a:r>
              <a:rPr lang="en-US" altLang="zh-CN" sz="2800" dirty="0"/>
              <a:t> </a:t>
            </a:r>
            <a:r>
              <a:rPr lang="en-US" altLang="zh-CN" sz="2800" dirty="0" err="1"/>
              <a:t>i</a:t>
            </a:r>
            <a:r>
              <a:rPr lang="en-US" altLang="zh-CN" sz="2800" dirty="0"/>
              <a:t> </a:t>
            </a:r>
            <a:r>
              <a:rPr lang="en-US" altLang="zh-CN" sz="2800" b="1" dirty="0"/>
              <a:t>=</a:t>
            </a:r>
            <a:r>
              <a:rPr lang="en-US" altLang="zh-CN" sz="2800" dirty="0"/>
              <a:t> </a:t>
            </a:r>
            <a:r>
              <a:rPr lang="en-US" altLang="zh-CN" sz="2800" b="1" dirty="0" smtClean="0"/>
              <a:t>-101;</a:t>
            </a:r>
            <a:r>
              <a:rPr lang="zh-CN" altLang="en-US" sz="2800" b="1" dirty="0" smtClean="0"/>
              <a:t>则</a:t>
            </a:r>
            <a:r>
              <a:rPr lang="en-US" altLang="zh-CN" sz="2800" b="1" dirty="0" err="1" smtClean="0"/>
              <a:t>i</a:t>
            </a:r>
            <a:r>
              <a:rPr lang="zh-CN" altLang="en-US" sz="2800" b="1" dirty="0" smtClean="0"/>
              <a:t>的二进制存储为</a:t>
            </a:r>
            <a:r>
              <a:rPr lang="zh-CN" altLang="en-US" sz="2800" b="1" dirty="0" smtClean="0">
                <a:solidFill>
                  <a:srgbClr val="639EF4"/>
                </a:solidFill>
              </a:rPr>
              <a:t> </a:t>
            </a:r>
            <a:r>
              <a:rPr lang="en-US" altLang="zh-CN" sz="2800" b="1" dirty="0" smtClean="0">
                <a:solidFill>
                  <a:srgbClr val="639EF4"/>
                </a:solidFill>
              </a:rPr>
              <a:t>[</a:t>
            </a:r>
            <a:r>
              <a:rPr lang="zh-CN" altLang="en-US" sz="2800" b="1" dirty="0" smtClean="0">
                <a:solidFill>
                  <a:srgbClr val="639EF4"/>
                </a:solidFill>
              </a:rPr>
              <a:t>填空</a:t>
            </a:r>
            <a:r>
              <a:rPr lang="en-US" altLang="zh-CN" sz="2800" b="1" dirty="0" smtClean="0">
                <a:solidFill>
                  <a:srgbClr val="639EF4"/>
                </a:solidFill>
              </a:rPr>
              <a:t>1]</a:t>
            </a:r>
            <a:r>
              <a:rPr lang="en-US" altLang="zh-CN" sz="2800" b="1" dirty="0" smtClean="0">
                <a:solidFill>
                  <a:srgbClr val="000000"/>
                </a:solidFill>
              </a:rPr>
              <a:t> </a:t>
            </a:r>
            <a:endParaRPr lang="zh-CN" altLang="zh-CN" sz="2800" dirty="0">
              <a:solidFill>
                <a:srgbClr val="000000"/>
              </a:solidFill>
            </a:endParaRPr>
          </a:p>
        </p:txBody>
      </p:sp>
      <p:sp>
        <p:nvSpPr>
          <p:cNvPr id="6" name="圆角矩形 5"/>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4295537"/>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正常使用填空题需</a:t>
            </a:r>
            <a:r>
              <a:rPr lang="en-US" altLang="zh-CN" sz="1200" smtClean="0">
                <a:solidFill>
                  <a:srgbClr val="F84F41"/>
                </a:solidFill>
                <a:latin typeface="Microsoft Yahei"/>
                <a:ea typeface="Microsoft Yahei"/>
                <a:sym typeface="Microsoft Yahei"/>
              </a:rPr>
              <a:t>3.0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90547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2.3.2.	 </a:t>
            </a:r>
            <a:r>
              <a:rPr lang="zh-CN" altLang="en-US" dirty="0"/>
              <a:t>布尔型</a:t>
            </a:r>
          </a:p>
        </p:txBody>
      </p:sp>
      <p:sp>
        <p:nvSpPr>
          <p:cNvPr id="3" name="内容占位符 2"/>
          <p:cNvSpPr>
            <a:spLocks noGrp="1"/>
          </p:cNvSpPr>
          <p:nvPr>
            <p:ph idx="1"/>
          </p:nvPr>
        </p:nvSpPr>
        <p:spPr/>
        <p:txBody>
          <a:bodyPr>
            <a:normAutofit fontScale="92500" lnSpcReduction="20000"/>
          </a:bodyPr>
          <a:lstStyle/>
          <a:p>
            <a:r>
              <a:rPr lang="zh-CN" altLang="zh-CN" dirty="0"/>
              <a:t>在</a:t>
            </a:r>
            <a:r>
              <a:rPr lang="en-US" altLang="zh-CN" dirty="0"/>
              <a:t>C99</a:t>
            </a:r>
            <a:r>
              <a:rPr lang="zh-CN" altLang="zh-CN" dirty="0"/>
              <a:t>中引入了专门的布尔型——</a:t>
            </a:r>
            <a:r>
              <a:rPr lang="en-US" altLang="zh-CN" dirty="0"/>
              <a:t>_Bool</a:t>
            </a:r>
            <a:r>
              <a:rPr lang="zh-CN" altLang="zh-CN" dirty="0"/>
              <a:t>，它用于表示布尔值，即逻辑真和逻辑</a:t>
            </a:r>
            <a:r>
              <a:rPr lang="zh-CN" altLang="zh-CN" dirty="0" smtClean="0"/>
              <a:t>假</a:t>
            </a:r>
            <a:endParaRPr lang="en-US" altLang="zh-CN" dirty="0" smtClean="0"/>
          </a:p>
          <a:p>
            <a:r>
              <a:rPr lang="zh-CN" altLang="zh-CN" dirty="0" smtClean="0"/>
              <a:t>在</a:t>
            </a:r>
            <a:r>
              <a:rPr lang="en-US" altLang="zh-CN" dirty="0"/>
              <a:t>C</a:t>
            </a:r>
            <a:r>
              <a:rPr lang="zh-CN" altLang="zh-CN" dirty="0"/>
              <a:t>语言中也可以用其他数据类型表示布尔值，</a:t>
            </a:r>
            <a:r>
              <a:rPr lang="en-US" altLang="zh-CN" dirty="0"/>
              <a:t>C</a:t>
            </a:r>
            <a:r>
              <a:rPr lang="zh-CN" altLang="zh-CN" dirty="0"/>
              <a:t>语言中把整数</a:t>
            </a:r>
            <a:r>
              <a:rPr lang="en-US" altLang="zh-CN" dirty="0"/>
              <a:t>0</a:t>
            </a:r>
            <a:r>
              <a:rPr lang="zh-CN" altLang="zh-CN" dirty="0"/>
              <a:t>看成逻辑假，而把非零看作逻辑</a:t>
            </a:r>
            <a:r>
              <a:rPr lang="zh-CN" altLang="zh-CN" dirty="0" smtClean="0"/>
              <a:t>真</a:t>
            </a:r>
            <a:endParaRPr lang="en-US" altLang="zh-CN" dirty="0" smtClean="0"/>
          </a:p>
          <a:p>
            <a:r>
              <a:rPr lang="zh-CN" altLang="zh-CN" dirty="0" smtClean="0"/>
              <a:t>而</a:t>
            </a:r>
            <a:r>
              <a:rPr lang="en-US" altLang="zh-CN" dirty="0"/>
              <a:t>_Bool</a:t>
            </a:r>
            <a:r>
              <a:rPr lang="zh-CN" altLang="zh-CN" dirty="0"/>
              <a:t>类型只有真和假两个状态，因此它只需要</a:t>
            </a:r>
            <a:r>
              <a:rPr lang="en-US" altLang="zh-CN" dirty="0"/>
              <a:t>1</a:t>
            </a:r>
            <a:r>
              <a:rPr lang="zh-CN" altLang="zh-CN" dirty="0"/>
              <a:t>位即可，相比于使用其他数据类型更加节省存储空间。</a:t>
            </a:r>
          </a:p>
          <a:p>
            <a:endParaRPr lang="zh-CN" altLang="en-US" dirty="0"/>
          </a:p>
        </p:txBody>
      </p:sp>
    </p:spTree>
    <p:extLst>
      <p:ext uri="{BB962C8B-B14F-4D97-AF65-F5344CB8AC3E}">
        <p14:creationId xmlns:p14="http://schemas.microsoft.com/office/powerpoint/2010/main" val="3962762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en-US" dirty="0"/>
              <a:t>字符型</a:t>
            </a:r>
          </a:p>
        </p:txBody>
      </p:sp>
      <p:sp>
        <p:nvSpPr>
          <p:cNvPr id="3" name="内容占位符 2"/>
          <p:cNvSpPr>
            <a:spLocks noGrp="1"/>
          </p:cNvSpPr>
          <p:nvPr>
            <p:ph idx="1"/>
          </p:nvPr>
        </p:nvSpPr>
        <p:spPr/>
        <p:txBody>
          <a:bodyPr>
            <a:normAutofit fontScale="55000" lnSpcReduction="20000"/>
          </a:bodyPr>
          <a:lstStyle/>
          <a:p>
            <a:r>
              <a:rPr lang="zh-CN" altLang="zh-CN" dirty="0"/>
              <a:t>字符是按其代码形式存储的，而代码是整数，所以</a:t>
            </a:r>
            <a:r>
              <a:rPr lang="en-US" altLang="zh-CN" dirty="0"/>
              <a:t>C99</a:t>
            </a:r>
            <a:r>
              <a:rPr lang="zh-CN" altLang="zh-CN" dirty="0"/>
              <a:t>把字符型数据作为整数类型的一种。大多数系统都采用</a:t>
            </a:r>
            <a:r>
              <a:rPr lang="en-US" altLang="zh-CN" dirty="0"/>
              <a:t>ASCII</a:t>
            </a:r>
            <a:r>
              <a:rPr lang="zh-CN" altLang="zh-CN" dirty="0"/>
              <a:t>字符集，这个字符集包括：</a:t>
            </a:r>
          </a:p>
          <a:p>
            <a:pPr lvl="0"/>
            <a:r>
              <a:rPr lang="zh-CN" altLang="zh-CN" dirty="0"/>
              <a:t>字母：</a:t>
            </a:r>
            <a:r>
              <a:rPr lang="en-US" altLang="zh-CN" dirty="0"/>
              <a:t>A ~Z</a:t>
            </a:r>
            <a:r>
              <a:rPr lang="zh-CN" altLang="zh-CN" dirty="0"/>
              <a:t>，</a:t>
            </a:r>
            <a:r>
              <a:rPr lang="en-US" altLang="zh-CN" dirty="0"/>
              <a:t>a ~z</a:t>
            </a:r>
            <a:endParaRPr lang="zh-CN" altLang="zh-CN" dirty="0"/>
          </a:p>
          <a:p>
            <a:pPr lvl="0"/>
            <a:r>
              <a:rPr lang="zh-CN" altLang="zh-CN" dirty="0"/>
              <a:t>数字：</a:t>
            </a:r>
            <a:r>
              <a:rPr lang="en-US" altLang="zh-CN" dirty="0"/>
              <a:t>0~9</a:t>
            </a:r>
            <a:endParaRPr lang="zh-CN" altLang="zh-CN" dirty="0"/>
          </a:p>
          <a:p>
            <a:pPr lvl="0"/>
            <a:r>
              <a:rPr lang="zh-CN" altLang="zh-CN" dirty="0"/>
              <a:t>专门符号：</a:t>
            </a:r>
            <a:r>
              <a:rPr lang="en-US" altLang="zh-CN" dirty="0"/>
              <a:t>!  “  #  &amp;  ‘  (  )  *</a:t>
            </a:r>
            <a:r>
              <a:rPr lang="zh-CN" altLang="zh-CN" dirty="0"/>
              <a:t>等</a:t>
            </a:r>
          </a:p>
          <a:p>
            <a:pPr lvl="0"/>
            <a:r>
              <a:rPr lang="zh-CN" altLang="zh-CN" dirty="0"/>
              <a:t>空格符：空格、水平制表符、换行等</a:t>
            </a:r>
          </a:p>
          <a:p>
            <a:pPr lvl="0"/>
            <a:r>
              <a:rPr lang="zh-CN" altLang="zh-CN" dirty="0"/>
              <a:t>不能显示的字符：空</a:t>
            </a:r>
            <a:r>
              <a:rPr lang="en-US" altLang="zh-CN" dirty="0"/>
              <a:t>(null)</a:t>
            </a:r>
            <a:r>
              <a:rPr lang="zh-CN" altLang="zh-CN" dirty="0"/>
              <a:t>字符</a:t>
            </a:r>
            <a:r>
              <a:rPr lang="en-US" altLang="zh-CN" dirty="0"/>
              <a:t>(</a:t>
            </a:r>
            <a:r>
              <a:rPr lang="zh-CN" altLang="zh-CN" dirty="0"/>
              <a:t>以</a:t>
            </a:r>
            <a:r>
              <a:rPr lang="en-US" altLang="zh-CN" dirty="0"/>
              <a:t>’\0’</a:t>
            </a:r>
            <a:r>
              <a:rPr lang="zh-CN" altLang="zh-CN" dirty="0"/>
              <a:t>表示</a:t>
            </a:r>
            <a:r>
              <a:rPr lang="en-US" altLang="zh-CN" dirty="0"/>
              <a:t>)</a:t>
            </a:r>
            <a:r>
              <a:rPr lang="zh-CN" altLang="zh-CN" dirty="0"/>
              <a:t>、警告</a:t>
            </a:r>
            <a:r>
              <a:rPr lang="en-US" altLang="zh-CN" dirty="0"/>
              <a:t>(</a:t>
            </a:r>
            <a:r>
              <a:rPr lang="zh-CN" altLang="zh-CN" dirty="0"/>
              <a:t>以</a:t>
            </a:r>
            <a:r>
              <a:rPr lang="en-US" altLang="zh-CN" dirty="0"/>
              <a:t>’\a’</a:t>
            </a:r>
            <a:r>
              <a:rPr lang="zh-CN" altLang="zh-CN" dirty="0"/>
              <a:t>表示</a:t>
            </a:r>
            <a:r>
              <a:rPr lang="en-US" altLang="zh-CN" dirty="0"/>
              <a:t>)</a:t>
            </a:r>
            <a:r>
              <a:rPr lang="zh-CN" altLang="zh-CN" dirty="0"/>
              <a:t>、退格</a:t>
            </a:r>
            <a:r>
              <a:rPr lang="en-US" altLang="zh-CN" dirty="0"/>
              <a:t>(</a:t>
            </a:r>
            <a:r>
              <a:rPr lang="zh-CN" altLang="zh-CN" dirty="0"/>
              <a:t>以</a:t>
            </a:r>
            <a:r>
              <a:rPr lang="en-US" altLang="zh-CN" dirty="0"/>
              <a:t>’\b’</a:t>
            </a:r>
            <a:r>
              <a:rPr lang="zh-CN" altLang="zh-CN" dirty="0"/>
              <a:t>表示</a:t>
            </a:r>
            <a:r>
              <a:rPr lang="en-US" altLang="zh-CN" dirty="0"/>
              <a:t>)</a:t>
            </a:r>
            <a:r>
              <a:rPr lang="zh-CN" altLang="zh-CN" dirty="0"/>
              <a:t>、回车</a:t>
            </a:r>
            <a:r>
              <a:rPr lang="en-US" altLang="zh-CN" dirty="0"/>
              <a:t>(</a:t>
            </a:r>
            <a:r>
              <a:rPr lang="zh-CN" altLang="zh-CN" dirty="0"/>
              <a:t>以</a:t>
            </a:r>
            <a:r>
              <a:rPr lang="en-US" altLang="zh-CN" dirty="0"/>
              <a:t>’\r’</a:t>
            </a:r>
            <a:r>
              <a:rPr lang="zh-CN" altLang="zh-CN" dirty="0"/>
              <a:t>表示</a:t>
            </a:r>
            <a:r>
              <a:rPr lang="en-US" altLang="zh-CN" dirty="0"/>
              <a:t>)</a:t>
            </a:r>
            <a:r>
              <a:rPr lang="zh-CN" altLang="zh-CN" dirty="0" smtClean="0"/>
              <a:t>等</a:t>
            </a:r>
            <a:endParaRPr lang="en-US" altLang="zh-CN" dirty="0" smtClean="0"/>
          </a:p>
          <a:p>
            <a:r>
              <a:rPr lang="en-US" altLang="zh-CN" dirty="0"/>
              <a:t>C</a:t>
            </a:r>
            <a:r>
              <a:rPr lang="zh-CN" altLang="zh-CN" dirty="0"/>
              <a:t>语言中用类型符</a:t>
            </a:r>
            <a:r>
              <a:rPr lang="en-US" altLang="zh-CN" dirty="0"/>
              <a:t>char</a:t>
            </a:r>
            <a:r>
              <a:rPr lang="zh-CN" altLang="zh-CN" dirty="0"/>
              <a:t>定义字符变量，使用单引号表示字符。比如：</a:t>
            </a:r>
          </a:p>
          <a:p>
            <a:r>
              <a:rPr lang="en-US" altLang="zh-CN" dirty="0"/>
              <a:t>char c </a:t>
            </a:r>
            <a:r>
              <a:rPr lang="en-US" altLang="zh-CN" b="1" dirty="0"/>
              <a:t>=</a:t>
            </a:r>
            <a:r>
              <a:rPr lang="en-US" altLang="zh-CN" dirty="0"/>
              <a:t> 'G'</a:t>
            </a:r>
            <a:r>
              <a:rPr lang="en-US" altLang="zh-CN" b="1" dirty="0"/>
              <a:t>;</a:t>
            </a:r>
            <a:endParaRPr lang="zh-CN" altLang="zh-CN" dirty="0"/>
          </a:p>
          <a:p>
            <a:r>
              <a:rPr lang="zh-CN" altLang="zh-CN" dirty="0"/>
              <a:t>表示变量</a:t>
            </a:r>
            <a:r>
              <a:rPr lang="en-US" altLang="zh-CN" dirty="0"/>
              <a:t>c</a:t>
            </a:r>
            <a:r>
              <a:rPr lang="zh-CN" altLang="zh-CN" dirty="0"/>
              <a:t>是字符型，初始值为字符</a:t>
            </a:r>
            <a:r>
              <a:rPr lang="en-US" altLang="zh-CN" dirty="0"/>
              <a:t>G</a:t>
            </a:r>
            <a:r>
              <a:rPr lang="zh-CN" altLang="zh-CN" dirty="0"/>
              <a:t>。系统会把“</a:t>
            </a:r>
            <a:r>
              <a:rPr lang="en-US" altLang="zh-CN" dirty="0"/>
              <a:t>G</a:t>
            </a:r>
            <a:r>
              <a:rPr lang="zh-CN" altLang="zh-CN" dirty="0"/>
              <a:t>”的</a:t>
            </a:r>
            <a:r>
              <a:rPr lang="en-US" altLang="zh-CN" dirty="0"/>
              <a:t>ASCII</a:t>
            </a:r>
            <a:r>
              <a:rPr lang="zh-CN" altLang="zh-CN" dirty="0"/>
              <a:t>码</a:t>
            </a:r>
            <a:r>
              <a:rPr lang="en-US" altLang="zh-CN" dirty="0"/>
              <a:t>71</a:t>
            </a:r>
            <a:r>
              <a:rPr lang="zh-CN" altLang="zh-CN" dirty="0"/>
              <a:t>赋给变量</a:t>
            </a:r>
            <a:r>
              <a:rPr lang="en-US" altLang="zh-CN" dirty="0"/>
              <a:t>c</a:t>
            </a:r>
            <a:r>
              <a:rPr lang="zh-CN" altLang="zh-CN" dirty="0"/>
              <a:t>。</a:t>
            </a:r>
          </a:p>
          <a:p>
            <a:pPr lvl="0"/>
            <a:endParaRPr lang="zh-CN" altLang="zh-CN" dirty="0"/>
          </a:p>
          <a:p>
            <a:endParaRPr lang="zh-CN" altLang="en-US" dirty="0"/>
          </a:p>
        </p:txBody>
      </p:sp>
    </p:spTree>
    <p:extLst>
      <p:ext uri="{BB962C8B-B14F-4D97-AF65-F5344CB8AC3E}">
        <p14:creationId xmlns:p14="http://schemas.microsoft.com/office/powerpoint/2010/main" val="835665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5788" y="1963738"/>
            <a:ext cx="5430837" cy="12144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466064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2.3.4.	 </a:t>
            </a:r>
            <a:r>
              <a:rPr lang="zh-CN" altLang="en-US" dirty="0"/>
              <a:t>浮点型</a:t>
            </a:r>
          </a:p>
        </p:txBody>
      </p:sp>
      <p:sp>
        <p:nvSpPr>
          <p:cNvPr id="3" name="内容占位符 2"/>
          <p:cNvSpPr>
            <a:spLocks noGrp="1"/>
          </p:cNvSpPr>
          <p:nvPr>
            <p:ph idx="1"/>
          </p:nvPr>
        </p:nvSpPr>
        <p:spPr/>
        <p:txBody>
          <a:bodyPr>
            <a:normAutofit fontScale="62500" lnSpcReduction="20000"/>
          </a:bodyPr>
          <a:lstStyle/>
          <a:p>
            <a:r>
              <a:rPr lang="zh-CN" altLang="zh-CN" dirty="0"/>
              <a:t>浮点型数据用来表示具有小数点的</a:t>
            </a:r>
            <a:r>
              <a:rPr lang="zh-CN" altLang="zh-CN" dirty="0" smtClean="0"/>
              <a:t>实数</a:t>
            </a:r>
            <a:endParaRPr lang="en-US" altLang="zh-CN" dirty="0" smtClean="0"/>
          </a:p>
          <a:p>
            <a:r>
              <a:rPr lang="zh-CN" altLang="zh-CN" dirty="0" smtClean="0"/>
              <a:t>在</a:t>
            </a:r>
            <a:r>
              <a:rPr lang="zh-CN" altLang="zh-CN" dirty="0"/>
              <a:t>Ｃ语言中，实数只采用十进制</a:t>
            </a:r>
            <a:r>
              <a:rPr lang="zh-CN" altLang="zh-CN" dirty="0" smtClean="0"/>
              <a:t>表示</a:t>
            </a:r>
            <a:endParaRPr lang="en-US" altLang="zh-CN" dirty="0" smtClean="0"/>
          </a:p>
          <a:p>
            <a:r>
              <a:rPr lang="zh-CN" altLang="zh-CN" dirty="0" smtClean="0"/>
              <a:t>它</a:t>
            </a:r>
            <a:r>
              <a:rPr lang="zh-CN" altLang="zh-CN" dirty="0"/>
              <a:t>有两种形式：小数形式和指数</a:t>
            </a:r>
            <a:r>
              <a:rPr lang="zh-CN" altLang="zh-CN" dirty="0" smtClean="0"/>
              <a:t>形式</a:t>
            </a:r>
            <a:endParaRPr lang="en-US" altLang="zh-CN" dirty="0" smtClean="0"/>
          </a:p>
          <a:p>
            <a:r>
              <a:rPr lang="zh-CN" altLang="zh-CN" dirty="0" smtClean="0"/>
              <a:t>十进制</a:t>
            </a:r>
            <a:r>
              <a:rPr lang="zh-CN" altLang="zh-CN" dirty="0"/>
              <a:t>小数形式由数字</a:t>
            </a:r>
            <a:r>
              <a:rPr lang="en-US" altLang="zh-CN" dirty="0"/>
              <a:t>0~ 9</a:t>
            </a:r>
            <a:r>
              <a:rPr lang="zh-CN" altLang="zh-CN" dirty="0"/>
              <a:t>和小数点组成，比如</a:t>
            </a:r>
            <a:r>
              <a:rPr lang="en-US" altLang="zh-CN" dirty="0"/>
              <a:t>0.4</a:t>
            </a:r>
            <a:r>
              <a:rPr lang="zh-CN" altLang="zh-CN" dirty="0"/>
              <a:t>、</a:t>
            </a:r>
            <a:r>
              <a:rPr lang="en-US" altLang="zh-CN" dirty="0"/>
              <a:t>25.0</a:t>
            </a:r>
            <a:r>
              <a:rPr lang="zh-CN" altLang="zh-CN" dirty="0"/>
              <a:t>、</a:t>
            </a:r>
            <a:r>
              <a:rPr lang="en-US" altLang="zh-CN" dirty="0"/>
              <a:t>-267.389</a:t>
            </a:r>
            <a:r>
              <a:rPr lang="zh-CN" altLang="zh-CN" dirty="0"/>
              <a:t>等均为合法的</a:t>
            </a:r>
            <a:r>
              <a:rPr lang="zh-CN" altLang="zh-CN" dirty="0" smtClean="0"/>
              <a:t>实数</a:t>
            </a:r>
            <a:endParaRPr lang="en-US" altLang="zh-CN" dirty="0" smtClean="0"/>
          </a:p>
          <a:p>
            <a:r>
              <a:rPr lang="zh-CN" altLang="zh-CN" dirty="0" smtClean="0"/>
              <a:t>如果</a:t>
            </a:r>
            <a:r>
              <a:rPr lang="zh-CN" altLang="zh-CN" dirty="0"/>
              <a:t>小数部分为</a:t>
            </a:r>
            <a:r>
              <a:rPr lang="en-US" altLang="zh-CN" dirty="0"/>
              <a:t>0</a:t>
            </a:r>
            <a:r>
              <a:rPr lang="zh-CN" altLang="zh-CN" dirty="0"/>
              <a:t>，则</a:t>
            </a:r>
            <a:r>
              <a:rPr lang="en-US" altLang="zh-CN" dirty="0"/>
              <a:t>0</a:t>
            </a:r>
            <a:r>
              <a:rPr lang="zh-CN" altLang="zh-CN" dirty="0"/>
              <a:t>可以省略，</a:t>
            </a:r>
            <a:r>
              <a:rPr lang="en-US" altLang="zh-CN" dirty="0"/>
              <a:t>25.0</a:t>
            </a:r>
            <a:r>
              <a:rPr lang="zh-CN" altLang="zh-CN" dirty="0"/>
              <a:t>和</a:t>
            </a:r>
            <a:r>
              <a:rPr lang="en-US" altLang="zh-CN" dirty="0"/>
              <a:t>25.</a:t>
            </a:r>
            <a:r>
              <a:rPr lang="zh-CN" altLang="zh-CN" dirty="0" smtClean="0"/>
              <a:t>等价</a:t>
            </a:r>
            <a:endParaRPr lang="en-US" altLang="zh-CN" dirty="0" smtClean="0"/>
          </a:p>
          <a:p>
            <a:r>
              <a:rPr lang="zh-CN" altLang="zh-CN" dirty="0" smtClean="0"/>
              <a:t>此外</a:t>
            </a:r>
            <a:r>
              <a:rPr lang="zh-CN" altLang="zh-CN" dirty="0"/>
              <a:t>，标准Ｃ允许浮点数使用后缀，后缀</a:t>
            </a:r>
            <a:r>
              <a:rPr lang="en-US" altLang="zh-CN" dirty="0"/>
              <a:t>f</a:t>
            </a:r>
            <a:r>
              <a:rPr lang="zh-CN" altLang="zh-CN" dirty="0"/>
              <a:t>、</a:t>
            </a:r>
            <a:r>
              <a:rPr lang="en-US" altLang="zh-CN" dirty="0"/>
              <a:t>F</a:t>
            </a:r>
            <a:r>
              <a:rPr lang="zh-CN" altLang="zh-CN" dirty="0"/>
              <a:t>表示常量是一个单精度型浮点数；后缀</a:t>
            </a:r>
            <a:r>
              <a:rPr lang="en-US" altLang="zh-CN" dirty="0"/>
              <a:t>l</a:t>
            </a:r>
            <a:r>
              <a:rPr lang="zh-CN" altLang="zh-CN" dirty="0"/>
              <a:t>、</a:t>
            </a:r>
            <a:r>
              <a:rPr lang="en-US" altLang="zh-CN" dirty="0"/>
              <a:t>L</a:t>
            </a:r>
            <a:r>
              <a:rPr lang="zh-CN" altLang="zh-CN" dirty="0"/>
              <a:t>表示常量是一个长双精度型浮点数；无任何后缀的浮点型常量视作双精度</a:t>
            </a:r>
            <a:r>
              <a:rPr lang="zh-CN" altLang="zh-CN" dirty="0" smtClean="0"/>
              <a:t>型</a:t>
            </a:r>
            <a:endParaRPr lang="en-US" altLang="zh-CN" dirty="0" smtClean="0"/>
          </a:p>
          <a:p>
            <a:r>
              <a:rPr lang="zh-CN" altLang="zh-CN" dirty="0" smtClean="0"/>
              <a:t>指数</a:t>
            </a:r>
            <a:r>
              <a:rPr lang="zh-CN" altLang="zh-CN" dirty="0"/>
              <a:t>形式由十进制数，加阶码标志“</a:t>
            </a:r>
            <a:r>
              <a:rPr lang="en-US" altLang="zh-CN" dirty="0"/>
              <a:t>e</a:t>
            </a:r>
            <a:r>
              <a:rPr lang="zh-CN" altLang="zh-CN" dirty="0"/>
              <a:t>”或“</a:t>
            </a:r>
            <a:r>
              <a:rPr lang="en-US" altLang="zh-CN" dirty="0"/>
              <a:t>E</a:t>
            </a:r>
            <a:r>
              <a:rPr lang="zh-CN" altLang="zh-CN" dirty="0"/>
              <a:t>”以及阶码组成。其一般形式为：</a:t>
            </a:r>
            <a:r>
              <a:rPr lang="en-US" altLang="zh-CN" dirty="0"/>
              <a:t>a E n</a:t>
            </a:r>
            <a:r>
              <a:rPr lang="zh-CN" altLang="zh-CN" dirty="0"/>
              <a:t>（</a:t>
            </a:r>
            <a:r>
              <a:rPr lang="en-US" altLang="zh-CN" dirty="0"/>
              <a:t>a </a:t>
            </a:r>
            <a:r>
              <a:rPr lang="zh-CN" altLang="zh-CN" dirty="0"/>
              <a:t>为十进制数，</a:t>
            </a:r>
            <a:r>
              <a:rPr lang="en-US" altLang="zh-CN" dirty="0"/>
              <a:t>n </a:t>
            </a:r>
            <a:r>
              <a:rPr lang="zh-CN" altLang="zh-CN" dirty="0"/>
              <a:t>为十进制整数），其值为 </a:t>
            </a:r>
            <a:r>
              <a:rPr lang="en-US" altLang="zh-CN" dirty="0"/>
              <a:t>a</a:t>
            </a:r>
            <a:r>
              <a:rPr lang="zh-CN" altLang="zh-CN" dirty="0"/>
              <a:t>×</a:t>
            </a:r>
            <a:r>
              <a:rPr lang="en-US" altLang="zh-CN" dirty="0"/>
              <a:t>10</a:t>
            </a:r>
            <a:r>
              <a:rPr lang="en-US" altLang="zh-CN" baseline="30000" dirty="0"/>
              <a:t>n</a:t>
            </a:r>
            <a:r>
              <a:rPr lang="zh-CN" altLang="zh-CN" dirty="0"/>
              <a:t>。如：</a:t>
            </a:r>
            <a:r>
              <a:rPr lang="en-US" altLang="zh-CN" dirty="0"/>
              <a:t>3.1E5 (</a:t>
            </a:r>
            <a:r>
              <a:rPr lang="zh-CN" altLang="zh-CN" dirty="0"/>
              <a:t>等于</a:t>
            </a:r>
            <a:r>
              <a:rPr lang="en-US" altLang="zh-CN" dirty="0"/>
              <a:t>3.1</a:t>
            </a:r>
            <a:r>
              <a:rPr lang="zh-CN" altLang="zh-CN" dirty="0"/>
              <a:t>×</a:t>
            </a:r>
            <a:r>
              <a:rPr lang="en-US" altLang="zh-CN" dirty="0"/>
              <a:t>10</a:t>
            </a:r>
            <a:r>
              <a:rPr lang="en-US" altLang="zh-CN" baseline="30000" dirty="0"/>
              <a:t>5</a:t>
            </a:r>
            <a:r>
              <a:rPr lang="en-US" altLang="zh-CN" dirty="0"/>
              <a:t>)</a:t>
            </a:r>
            <a:r>
              <a:rPr lang="zh-CN" altLang="zh-CN" dirty="0"/>
              <a:t>、</a:t>
            </a:r>
            <a:r>
              <a:rPr lang="en-US" altLang="zh-CN" dirty="0"/>
              <a:t>-1.7E-1 (</a:t>
            </a:r>
            <a:r>
              <a:rPr lang="zh-CN" altLang="zh-CN" dirty="0"/>
              <a:t>等于</a:t>
            </a:r>
            <a:r>
              <a:rPr lang="en-US" altLang="zh-CN" dirty="0"/>
              <a:t>-1.7</a:t>
            </a:r>
            <a:r>
              <a:rPr lang="zh-CN" altLang="zh-CN" dirty="0"/>
              <a:t>×</a:t>
            </a:r>
            <a:r>
              <a:rPr lang="en-US" altLang="zh-CN" dirty="0"/>
              <a:t>10</a:t>
            </a:r>
            <a:r>
              <a:rPr lang="en-US" altLang="zh-CN" baseline="30000" dirty="0"/>
              <a:t>-1</a:t>
            </a:r>
            <a:r>
              <a:rPr lang="en-US" altLang="zh-CN" dirty="0" smtClean="0"/>
              <a:t>)</a:t>
            </a:r>
            <a:endParaRPr lang="zh-CN" altLang="en-US" dirty="0"/>
          </a:p>
        </p:txBody>
      </p:sp>
    </p:spTree>
    <p:extLst>
      <p:ext uri="{BB962C8B-B14F-4D97-AF65-F5344CB8AC3E}">
        <p14:creationId xmlns:p14="http://schemas.microsoft.com/office/powerpoint/2010/main" val="101025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5788" y="2051050"/>
            <a:ext cx="5430837" cy="10398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21024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计算机程序就是描述并处理数据的过程，数据通常需要通过变量来加以保存并进行</a:t>
            </a:r>
            <a:r>
              <a:rPr lang="zh-CN" altLang="zh-CN" dirty="0" smtClean="0"/>
              <a:t>加工</a:t>
            </a:r>
            <a:endParaRPr lang="en-US" altLang="zh-CN" dirty="0" smtClean="0"/>
          </a:p>
          <a:p>
            <a:r>
              <a:rPr lang="en-US" altLang="zh-CN" dirty="0" smtClean="0"/>
              <a:t>C</a:t>
            </a:r>
            <a:r>
              <a:rPr lang="zh-CN" altLang="zh-CN" dirty="0"/>
              <a:t>语言是类型敏感的语言，比如同样是数值类型的数据，在</a:t>
            </a:r>
            <a:r>
              <a:rPr lang="en-US" altLang="zh-CN" dirty="0"/>
              <a:t>C</a:t>
            </a:r>
            <a:r>
              <a:rPr lang="zh-CN" altLang="zh-CN" dirty="0"/>
              <a:t>语言中也要区分是整数型还是小数</a:t>
            </a:r>
            <a:r>
              <a:rPr lang="zh-CN" altLang="zh-CN" dirty="0" smtClean="0"/>
              <a:t>型</a:t>
            </a:r>
            <a:endParaRPr lang="zh-CN" altLang="en-US" dirty="0"/>
          </a:p>
        </p:txBody>
      </p:sp>
    </p:spTree>
    <p:extLst>
      <p:ext uri="{BB962C8B-B14F-4D97-AF65-F5344CB8AC3E}">
        <p14:creationId xmlns:p14="http://schemas.microsoft.com/office/powerpoint/2010/main" val="1077224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5788" y="1871663"/>
            <a:ext cx="5430837" cy="13985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513911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5788" y="2168525"/>
            <a:ext cx="5430837" cy="8048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39030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最后，我们总结一下，如何区分一个常量是哪种类型：</a:t>
            </a:r>
          </a:p>
          <a:p>
            <a:pPr lvl="0"/>
            <a:r>
              <a:rPr lang="zh-CN" altLang="zh-CN" dirty="0"/>
              <a:t>字符常量：由单撇号括起来的单个字符或转义字符。</a:t>
            </a:r>
          </a:p>
          <a:p>
            <a:pPr lvl="0"/>
            <a:r>
              <a:rPr lang="zh-CN" altLang="zh-CN" dirty="0"/>
              <a:t>整型常量：不带小数点的数值，系统根据数值的大小确定</a:t>
            </a:r>
            <a:r>
              <a:rPr lang="en-US" altLang="zh-CN" dirty="0" err="1"/>
              <a:t>int</a:t>
            </a:r>
            <a:r>
              <a:rPr lang="zh-CN" altLang="zh-CN" dirty="0"/>
              <a:t>型还是</a:t>
            </a:r>
            <a:r>
              <a:rPr lang="en-US" altLang="zh-CN" dirty="0"/>
              <a:t>long</a:t>
            </a:r>
            <a:r>
              <a:rPr lang="zh-CN" altLang="zh-CN" dirty="0"/>
              <a:t>型等。</a:t>
            </a:r>
          </a:p>
          <a:p>
            <a:pPr lvl="0"/>
            <a:r>
              <a:rPr lang="zh-CN" altLang="zh-CN" dirty="0"/>
              <a:t>浮点型常量：凡以小数形式或指数形式出现的实数。</a:t>
            </a:r>
          </a:p>
          <a:p>
            <a:endParaRPr lang="zh-CN" altLang="en-US" dirty="0"/>
          </a:p>
        </p:txBody>
      </p:sp>
    </p:spTree>
    <p:extLst>
      <p:ext uri="{BB962C8B-B14F-4D97-AF65-F5344CB8AC3E}">
        <p14:creationId xmlns:p14="http://schemas.microsoft.com/office/powerpoint/2010/main" val="196903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变量的存储类型</a:t>
            </a:r>
          </a:p>
        </p:txBody>
      </p:sp>
      <p:sp>
        <p:nvSpPr>
          <p:cNvPr id="3" name="内容占位符 2"/>
          <p:cNvSpPr>
            <a:spLocks noGrp="1"/>
          </p:cNvSpPr>
          <p:nvPr>
            <p:ph idx="1"/>
          </p:nvPr>
        </p:nvSpPr>
        <p:spPr/>
        <p:txBody>
          <a:bodyPr/>
          <a:lstStyle/>
          <a:p>
            <a:r>
              <a:rPr lang="zh-CN" altLang="zh-CN" dirty="0"/>
              <a:t>前面介绍到变量的存储类型有</a:t>
            </a:r>
            <a:r>
              <a:rPr lang="zh-CN" altLang="zh-CN" dirty="0" smtClean="0"/>
              <a:t>：</a:t>
            </a:r>
            <a:endParaRPr lang="en-US" altLang="zh-CN" dirty="0" smtClean="0"/>
          </a:p>
          <a:p>
            <a:r>
              <a:rPr lang="zh-CN" altLang="zh-CN" dirty="0" smtClean="0"/>
              <a:t>自动</a:t>
            </a:r>
            <a:r>
              <a:rPr lang="zh-CN" altLang="zh-CN" dirty="0"/>
              <a:t>类、寄存器类、静态类和外部类</a:t>
            </a:r>
            <a:r>
              <a:rPr lang="en-US" altLang="zh-CN" dirty="0"/>
              <a:t>4</a:t>
            </a:r>
            <a:r>
              <a:rPr lang="zh-CN" altLang="zh-CN" dirty="0" smtClean="0"/>
              <a:t>种</a:t>
            </a:r>
            <a:endParaRPr lang="zh-CN" altLang="en-US" dirty="0"/>
          </a:p>
        </p:txBody>
      </p:sp>
    </p:spTree>
    <p:extLst>
      <p:ext uri="{BB962C8B-B14F-4D97-AF65-F5344CB8AC3E}">
        <p14:creationId xmlns:p14="http://schemas.microsoft.com/office/powerpoint/2010/main" val="2045165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	 </a:t>
            </a:r>
            <a:r>
              <a:rPr lang="zh-CN" altLang="en-US" dirty="0"/>
              <a:t>自动类</a:t>
            </a:r>
          </a:p>
        </p:txBody>
      </p:sp>
      <p:sp>
        <p:nvSpPr>
          <p:cNvPr id="3" name="内容占位符 2"/>
          <p:cNvSpPr>
            <a:spLocks noGrp="1"/>
          </p:cNvSpPr>
          <p:nvPr>
            <p:ph idx="1"/>
          </p:nvPr>
        </p:nvSpPr>
        <p:spPr/>
        <p:txBody>
          <a:bodyPr>
            <a:normAutofit fontScale="85000" lnSpcReduction="10000"/>
          </a:bodyPr>
          <a:lstStyle/>
          <a:p>
            <a:r>
              <a:rPr lang="zh-CN" altLang="zh-CN" dirty="0"/>
              <a:t>自动类（也称为局部变量），是指在函数内部声明的变量，用关键字</a:t>
            </a:r>
            <a:r>
              <a:rPr lang="en-US" altLang="zh-CN" dirty="0"/>
              <a:t>auto</a:t>
            </a:r>
            <a:r>
              <a:rPr lang="zh-CN" altLang="zh-CN" dirty="0"/>
              <a:t>进行</a:t>
            </a:r>
            <a:r>
              <a:rPr lang="zh-CN" altLang="zh-CN" dirty="0" smtClean="0"/>
              <a:t>声明</a:t>
            </a:r>
            <a:endParaRPr lang="en-US" altLang="zh-CN" dirty="0" smtClean="0"/>
          </a:p>
          <a:p>
            <a:r>
              <a:rPr lang="zh-CN" altLang="zh-CN" dirty="0" smtClean="0"/>
              <a:t>在</a:t>
            </a:r>
            <a:r>
              <a:rPr lang="en-US" altLang="zh-CN" dirty="0"/>
              <a:t>C</a:t>
            </a:r>
            <a:r>
              <a:rPr lang="zh-CN" altLang="zh-CN" dirty="0"/>
              <a:t>语言中，所有的非全局变量都被认为是局部变量，默认都通过</a:t>
            </a:r>
            <a:r>
              <a:rPr lang="en-US" altLang="zh-CN" dirty="0"/>
              <a:t>auto</a:t>
            </a:r>
            <a:r>
              <a:rPr lang="zh-CN" altLang="zh-CN" dirty="0"/>
              <a:t>关键字来修饰，因此</a:t>
            </a:r>
            <a:r>
              <a:rPr lang="en-US" altLang="zh-CN" dirty="0"/>
              <a:t>auto</a:t>
            </a:r>
            <a:r>
              <a:rPr lang="zh-CN" altLang="zh-CN" dirty="0"/>
              <a:t>很少显式</a:t>
            </a:r>
            <a:r>
              <a:rPr lang="zh-CN" altLang="zh-CN" dirty="0" smtClean="0"/>
              <a:t>出现</a:t>
            </a:r>
            <a:endParaRPr lang="en-US" altLang="zh-CN" dirty="0" smtClean="0"/>
          </a:p>
          <a:p>
            <a:r>
              <a:rPr lang="zh-CN" altLang="zh-CN" dirty="0" smtClean="0"/>
              <a:t>局部变量</a:t>
            </a:r>
            <a:r>
              <a:rPr lang="zh-CN" altLang="zh-CN" dirty="0"/>
              <a:t>在函数调用时自动分配空间，函数调用结束时自动收回</a:t>
            </a:r>
            <a:r>
              <a:rPr lang="zh-CN" altLang="zh-CN" dirty="0" smtClean="0"/>
              <a:t>存储空间</a:t>
            </a:r>
            <a:endParaRPr lang="en-US" altLang="zh-CN" dirty="0" smtClean="0"/>
          </a:p>
          <a:p>
            <a:r>
              <a:rPr lang="zh-CN" altLang="zh-CN" dirty="0" smtClean="0"/>
              <a:t>因此</a:t>
            </a:r>
            <a:r>
              <a:rPr lang="zh-CN" altLang="zh-CN" dirty="0"/>
              <a:t>，自动类变量的生存期只存在于函数调用期。</a:t>
            </a:r>
          </a:p>
          <a:p>
            <a:endParaRPr lang="zh-CN" altLang="en-US" dirty="0"/>
          </a:p>
        </p:txBody>
      </p:sp>
    </p:spTree>
    <p:extLst>
      <p:ext uri="{BB962C8B-B14F-4D97-AF65-F5344CB8AC3E}">
        <p14:creationId xmlns:p14="http://schemas.microsoft.com/office/powerpoint/2010/main" val="3706346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需要注意的是，在</a:t>
            </a:r>
            <a:r>
              <a:rPr lang="en-US" altLang="zh-CN" dirty="0"/>
              <a:t>C++11</a:t>
            </a:r>
            <a:r>
              <a:rPr lang="zh-CN" altLang="zh-CN" dirty="0"/>
              <a:t>标准（而非</a:t>
            </a:r>
            <a:r>
              <a:rPr lang="en-US" altLang="zh-CN" dirty="0"/>
              <a:t>C</a:t>
            </a:r>
            <a:r>
              <a:rPr lang="zh-CN" altLang="zh-CN" dirty="0"/>
              <a:t>语言标准）的语法中，</a:t>
            </a:r>
            <a:r>
              <a:rPr lang="en-US" altLang="zh-CN" dirty="0"/>
              <a:t>auto</a:t>
            </a:r>
            <a:r>
              <a:rPr lang="zh-CN" altLang="zh-CN" dirty="0"/>
              <a:t>被定义为自动推断变量的类型，可以在声明变量时根据变量初始值的类型自动为此变量选择匹配的</a:t>
            </a:r>
            <a:r>
              <a:rPr lang="zh-CN" altLang="zh-CN" dirty="0" smtClean="0"/>
              <a:t>类型</a:t>
            </a:r>
            <a:endParaRPr lang="en-US" altLang="zh-CN" dirty="0" smtClean="0"/>
          </a:p>
          <a:p>
            <a:r>
              <a:rPr lang="zh-CN" altLang="zh-CN" dirty="0" smtClean="0"/>
              <a:t>而</a:t>
            </a:r>
            <a:r>
              <a:rPr lang="zh-CN" altLang="zh-CN" dirty="0"/>
              <a:t>在早期的</a:t>
            </a:r>
            <a:r>
              <a:rPr lang="en-US" altLang="zh-CN" dirty="0"/>
              <a:t>C++</a:t>
            </a:r>
            <a:r>
              <a:rPr lang="zh-CN" altLang="zh-CN" dirty="0"/>
              <a:t>标准中，</a:t>
            </a:r>
            <a:r>
              <a:rPr lang="en-US" altLang="zh-CN" dirty="0"/>
              <a:t>auto</a:t>
            </a:r>
            <a:r>
              <a:rPr lang="zh-CN" altLang="zh-CN" dirty="0"/>
              <a:t>关键字的作用也是用于自动变量的声明，但由于它使用极少，干脆在</a:t>
            </a:r>
            <a:r>
              <a:rPr lang="en-US" altLang="zh-CN" dirty="0"/>
              <a:t>C++11</a:t>
            </a:r>
            <a:r>
              <a:rPr lang="zh-CN" altLang="zh-CN" dirty="0"/>
              <a:t>标准中将这一用法删除。例如：</a:t>
            </a:r>
          </a:p>
          <a:p>
            <a:r>
              <a:rPr lang="en-US" altLang="zh-CN" dirty="0"/>
              <a:t>auto x</a:t>
            </a:r>
            <a:r>
              <a:rPr lang="en-US" altLang="zh-CN" b="1" dirty="0"/>
              <a:t>=</a:t>
            </a:r>
            <a:r>
              <a:rPr lang="en-US" altLang="zh-CN" dirty="0"/>
              <a:t>5.2</a:t>
            </a:r>
            <a:r>
              <a:rPr lang="en-US" altLang="zh-CN" b="1" dirty="0"/>
              <a:t>;</a:t>
            </a:r>
            <a:r>
              <a:rPr lang="en-US" altLang="zh-CN" dirty="0"/>
              <a:t> 	</a:t>
            </a:r>
            <a:r>
              <a:rPr lang="en-US" altLang="zh-CN" i="1" dirty="0"/>
              <a:t>// </a:t>
            </a:r>
            <a:r>
              <a:rPr lang="zh-CN" altLang="zh-CN" i="1" dirty="0"/>
              <a:t>这里的</a:t>
            </a:r>
            <a:r>
              <a:rPr lang="en-US" altLang="zh-CN" i="1" dirty="0"/>
              <a:t>x</a:t>
            </a:r>
            <a:r>
              <a:rPr lang="zh-CN" altLang="zh-CN" i="1" dirty="0"/>
              <a:t>被</a:t>
            </a:r>
            <a:r>
              <a:rPr lang="en-US" altLang="zh-CN" i="1" dirty="0"/>
              <a:t>auto</a:t>
            </a:r>
            <a:r>
              <a:rPr lang="zh-CN" altLang="zh-CN" i="1" dirty="0"/>
              <a:t>推断为</a:t>
            </a:r>
            <a:r>
              <a:rPr lang="en-US" altLang="zh-CN" i="1" dirty="0"/>
              <a:t>double</a:t>
            </a:r>
            <a:r>
              <a:rPr lang="zh-CN" altLang="zh-CN" i="1" dirty="0"/>
              <a:t>类型</a:t>
            </a:r>
            <a:endParaRPr lang="zh-CN" altLang="zh-CN" dirty="0"/>
          </a:p>
          <a:p>
            <a:r>
              <a:rPr lang="zh-CN" altLang="zh-CN" dirty="0"/>
              <a:t>使用</a:t>
            </a:r>
            <a:r>
              <a:rPr lang="en-US" altLang="zh-CN" dirty="0"/>
              <a:t>C++11</a:t>
            </a:r>
            <a:r>
              <a:rPr lang="zh-CN" altLang="zh-CN" dirty="0"/>
              <a:t>的</a:t>
            </a:r>
            <a:r>
              <a:rPr lang="en-US" altLang="zh-CN" dirty="0"/>
              <a:t>auto</a:t>
            </a:r>
            <a:r>
              <a:rPr lang="zh-CN" altLang="zh-CN" dirty="0"/>
              <a:t>关键字时有一个限定条件，那就是必须给申明的变量赋予一个初始值，否则编译器在编译阶段将会报错。</a:t>
            </a:r>
          </a:p>
          <a:p>
            <a:endParaRPr lang="zh-CN" altLang="en-US" dirty="0"/>
          </a:p>
        </p:txBody>
      </p:sp>
    </p:spTree>
    <p:extLst>
      <p:ext uri="{BB962C8B-B14F-4D97-AF65-F5344CB8AC3E}">
        <p14:creationId xmlns:p14="http://schemas.microsoft.com/office/powerpoint/2010/main" val="699753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a:t>
            </a:r>
            <a:r>
              <a:rPr lang="zh-CN" altLang="en-US" dirty="0"/>
              <a:t>寄存器类</a:t>
            </a:r>
          </a:p>
        </p:txBody>
      </p:sp>
      <p:sp>
        <p:nvSpPr>
          <p:cNvPr id="3" name="内容占位符 2"/>
          <p:cNvSpPr>
            <a:spLocks noGrp="1"/>
          </p:cNvSpPr>
          <p:nvPr>
            <p:ph idx="1"/>
          </p:nvPr>
        </p:nvSpPr>
        <p:spPr/>
        <p:txBody>
          <a:bodyPr>
            <a:normAutofit fontScale="92500" lnSpcReduction="10000"/>
          </a:bodyPr>
          <a:lstStyle/>
          <a:p>
            <a:r>
              <a:rPr lang="zh-CN" altLang="zh-CN" dirty="0"/>
              <a:t>通知编译程序把该变量放在</a:t>
            </a:r>
            <a:r>
              <a:rPr lang="en-US" altLang="zh-CN" dirty="0"/>
              <a:t>CPU</a:t>
            </a:r>
            <a:r>
              <a:rPr lang="zh-CN" altLang="zh-CN" dirty="0"/>
              <a:t>寄存器</a:t>
            </a:r>
            <a:r>
              <a:rPr lang="zh-CN" altLang="zh-CN" dirty="0" smtClean="0"/>
              <a:t>中</a:t>
            </a:r>
            <a:endParaRPr lang="en-US" altLang="zh-CN" dirty="0" smtClean="0"/>
          </a:p>
          <a:p>
            <a:r>
              <a:rPr lang="zh-CN" altLang="zh-CN" dirty="0" smtClean="0"/>
              <a:t>因为</a:t>
            </a:r>
            <a:r>
              <a:rPr lang="zh-CN" altLang="zh-CN" dirty="0"/>
              <a:t>数据在寄存器中操作比在内存中快，这样就提高了程序代码的执行</a:t>
            </a:r>
            <a:r>
              <a:rPr lang="zh-CN" altLang="zh-CN" dirty="0" smtClean="0"/>
              <a:t>速度</a:t>
            </a:r>
            <a:endParaRPr lang="en-US" altLang="zh-CN" dirty="0" smtClean="0"/>
          </a:p>
          <a:p>
            <a:r>
              <a:rPr lang="zh-CN" altLang="zh-CN" dirty="0" smtClean="0"/>
              <a:t>寄存器</a:t>
            </a:r>
            <a:r>
              <a:rPr lang="zh-CN" altLang="zh-CN" dirty="0"/>
              <a:t>变量的声明是在变量名及类型之前加上关键字</a:t>
            </a:r>
            <a:r>
              <a:rPr lang="en-US" altLang="zh-CN" dirty="0" smtClean="0"/>
              <a:t>register</a:t>
            </a:r>
          </a:p>
          <a:p>
            <a:r>
              <a:rPr lang="zh-CN" altLang="zh-CN" dirty="0" smtClean="0"/>
              <a:t>由于</a:t>
            </a:r>
            <a:r>
              <a:rPr lang="zh-CN" altLang="zh-CN" dirty="0"/>
              <a:t>寄存器变量存储在</a:t>
            </a:r>
            <a:r>
              <a:rPr lang="en-US" altLang="zh-CN" dirty="0"/>
              <a:t>CPU</a:t>
            </a:r>
            <a:r>
              <a:rPr lang="zh-CN" altLang="zh-CN" dirty="0"/>
              <a:t>寄存器而非内存中，因此取地址运算符</a:t>
            </a:r>
            <a:r>
              <a:rPr lang="en-US" altLang="zh-CN" dirty="0"/>
              <a:t>&amp;</a:t>
            </a:r>
            <a:r>
              <a:rPr lang="zh-CN" altLang="zh-CN" dirty="0"/>
              <a:t>不能作用于寄存器变量</a:t>
            </a:r>
            <a:r>
              <a:rPr lang="zh-CN" altLang="zh-CN" dirty="0" smtClean="0"/>
              <a:t>上</a:t>
            </a:r>
            <a:endParaRPr lang="zh-CN" altLang="en-US" dirty="0"/>
          </a:p>
        </p:txBody>
      </p:sp>
    </p:spTree>
    <p:extLst>
      <p:ext uri="{BB962C8B-B14F-4D97-AF65-F5344CB8AC3E}">
        <p14:creationId xmlns:p14="http://schemas.microsoft.com/office/powerpoint/2010/main" val="1295681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	 </a:t>
            </a:r>
            <a:r>
              <a:rPr lang="zh-CN" altLang="en-US" dirty="0"/>
              <a:t>静态类</a:t>
            </a:r>
          </a:p>
        </p:txBody>
      </p:sp>
      <p:sp>
        <p:nvSpPr>
          <p:cNvPr id="3" name="内容占位符 2"/>
          <p:cNvSpPr>
            <a:spLocks noGrp="1"/>
          </p:cNvSpPr>
          <p:nvPr>
            <p:ph idx="1"/>
          </p:nvPr>
        </p:nvSpPr>
        <p:spPr/>
        <p:txBody>
          <a:bodyPr>
            <a:normAutofit fontScale="77500" lnSpcReduction="20000"/>
          </a:bodyPr>
          <a:lstStyle/>
          <a:p>
            <a:r>
              <a:rPr lang="zh-CN" altLang="zh-CN" dirty="0"/>
              <a:t>用关键字</a:t>
            </a:r>
            <a:r>
              <a:rPr lang="en-US" altLang="zh-CN" dirty="0"/>
              <a:t>static</a:t>
            </a:r>
            <a:r>
              <a:rPr lang="zh-CN" altLang="zh-CN" dirty="0"/>
              <a:t>声明，根据变量的类型可以分为静态局部变量和静态全局变量：</a:t>
            </a:r>
          </a:p>
          <a:p>
            <a:pPr lvl="0"/>
            <a:r>
              <a:rPr lang="zh-CN" altLang="zh-CN" dirty="0"/>
              <a:t>静态局部变量，它与前面介绍的局部变量的区别在于：在函数退出时，这个变量仍然存在，但不能被其它函数使用；当再次进入该函数时，仍将保留上次的结果。</a:t>
            </a:r>
          </a:p>
          <a:p>
            <a:pPr lvl="0"/>
            <a:r>
              <a:rPr lang="zh-CN" altLang="zh-CN" dirty="0"/>
              <a:t>静态全局变量，它是一种只在定义它的源文件中可见，而在其它源文件中不可见的变量。它与全局变量的区别是：全局变量可以再声明为外部变量</a:t>
            </a:r>
            <a:r>
              <a:rPr lang="en-US" altLang="zh-CN" dirty="0"/>
              <a:t>(extern)</a:t>
            </a:r>
            <a:r>
              <a:rPr lang="zh-CN" altLang="zh-CN" dirty="0"/>
              <a:t>，被其它源文件使用；而静态全局变量却不能再被声明为外部的，即只能被所在的源文件使用。</a:t>
            </a:r>
          </a:p>
          <a:p>
            <a:endParaRPr lang="zh-CN" altLang="en-US" dirty="0"/>
          </a:p>
        </p:txBody>
      </p:sp>
    </p:spTree>
    <p:extLst>
      <p:ext uri="{BB962C8B-B14F-4D97-AF65-F5344CB8AC3E}">
        <p14:creationId xmlns:p14="http://schemas.microsoft.com/office/powerpoint/2010/main" val="1532240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2.4.4.	 </a:t>
            </a:r>
            <a:r>
              <a:rPr lang="zh-CN" altLang="en-US" dirty="0"/>
              <a:t>外部类</a:t>
            </a:r>
          </a:p>
        </p:txBody>
      </p:sp>
      <p:sp>
        <p:nvSpPr>
          <p:cNvPr id="3" name="内容占位符 2"/>
          <p:cNvSpPr>
            <a:spLocks noGrp="1"/>
          </p:cNvSpPr>
          <p:nvPr>
            <p:ph idx="1"/>
          </p:nvPr>
        </p:nvSpPr>
        <p:spPr/>
        <p:txBody>
          <a:bodyPr>
            <a:normAutofit fontScale="62500" lnSpcReduction="20000"/>
          </a:bodyPr>
          <a:lstStyle/>
          <a:p>
            <a:r>
              <a:rPr lang="zh-CN" altLang="zh-CN" dirty="0"/>
              <a:t>用关键字</a:t>
            </a:r>
            <a:r>
              <a:rPr lang="en-US" altLang="zh-CN" dirty="0"/>
              <a:t>extern</a:t>
            </a:r>
            <a:r>
              <a:rPr lang="zh-CN" altLang="zh-CN" dirty="0"/>
              <a:t>声明。为了使变量除了在定义它的源文件中可以使用外，还可以被其它文件使用，就要将全局变量通知每一个程序模块文件，此时可用</a:t>
            </a:r>
            <a:r>
              <a:rPr lang="en-US" altLang="zh-CN" dirty="0"/>
              <a:t>extern</a:t>
            </a:r>
            <a:r>
              <a:rPr lang="zh-CN" altLang="zh-CN" dirty="0"/>
              <a:t>来声明。</a:t>
            </a:r>
          </a:p>
          <a:p>
            <a:r>
              <a:rPr lang="zh-CN" altLang="zh-CN" dirty="0"/>
              <a:t>在此，需要区分一下变量的声明和定义。变量的声明有两种情况：一种是需要建立存储空间的，例如：</a:t>
            </a:r>
          </a:p>
          <a:p>
            <a:r>
              <a:rPr lang="en-US" altLang="zh-CN" dirty="0" err="1"/>
              <a:t>int</a:t>
            </a:r>
            <a:r>
              <a:rPr lang="en-US" altLang="zh-CN" dirty="0"/>
              <a:t> a</a:t>
            </a:r>
            <a:r>
              <a:rPr lang="en-US" altLang="zh-CN" b="1" dirty="0"/>
              <a:t>;</a:t>
            </a:r>
            <a:endParaRPr lang="zh-CN" altLang="zh-CN" dirty="0"/>
          </a:p>
          <a:p>
            <a:r>
              <a:rPr lang="zh-CN" altLang="zh-CN" dirty="0"/>
              <a:t>在声明的时候就已经建立了存储空间；另一种是不需要建立存储空间的，例如：</a:t>
            </a:r>
          </a:p>
          <a:p>
            <a:r>
              <a:rPr lang="en-US" altLang="zh-CN" dirty="0"/>
              <a:t>extern </a:t>
            </a:r>
            <a:r>
              <a:rPr lang="en-US" altLang="zh-CN" dirty="0" err="1"/>
              <a:t>int</a:t>
            </a:r>
            <a:r>
              <a:rPr lang="en-US" altLang="zh-CN" dirty="0"/>
              <a:t> b</a:t>
            </a:r>
            <a:r>
              <a:rPr lang="en-US" altLang="zh-CN" b="1" dirty="0"/>
              <a:t>;</a:t>
            </a:r>
            <a:endParaRPr lang="zh-CN" altLang="zh-CN" dirty="0"/>
          </a:p>
          <a:p>
            <a:r>
              <a:rPr lang="zh-CN" altLang="zh-CN" dirty="0"/>
              <a:t>其中变量</a:t>
            </a:r>
            <a:r>
              <a:rPr lang="en-US" altLang="zh-CN" dirty="0"/>
              <a:t>b</a:t>
            </a:r>
            <a:r>
              <a:rPr lang="zh-CN" altLang="zh-CN" dirty="0"/>
              <a:t>是在别的文件中定义的，在此处仅是声明。</a:t>
            </a:r>
          </a:p>
          <a:p>
            <a:r>
              <a:rPr lang="zh-CN" altLang="zh-CN" dirty="0"/>
              <a:t>我们将前者称为“定义性声明（</a:t>
            </a:r>
            <a:r>
              <a:rPr lang="en-US" altLang="zh-CN" dirty="0"/>
              <a:t>defining declaration</a:t>
            </a:r>
            <a:r>
              <a:rPr lang="zh-CN" altLang="zh-CN" dirty="0"/>
              <a:t>）”或者称为“定义（</a:t>
            </a:r>
            <a:r>
              <a:rPr lang="en-US" altLang="zh-CN" dirty="0"/>
              <a:t>definition</a:t>
            </a:r>
            <a:r>
              <a:rPr lang="zh-CN" altLang="zh-CN" dirty="0"/>
              <a:t>）”</a:t>
            </a:r>
            <a:r>
              <a:rPr lang="en-US" altLang="zh-CN" dirty="0"/>
              <a:t>,</a:t>
            </a:r>
            <a:r>
              <a:rPr lang="zh-CN" altLang="zh-CN" dirty="0"/>
              <a:t>而后者是“引用性声明（</a:t>
            </a:r>
            <a:r>
              <a:rPr lang="en-US" altLang="zh-CN" dirty="0"/>
              <a:t>referencing declaration</a:t>
            </a:r>
            <a:r>
              <a:rPr lang="zh-CN" altLang="zh-CN" dirty="0"/>
              <a:t>）”。 </a:t>
            </a:r>
          </a:p>
          <a:p>
            <a:endParaRPr lang="zh-CN" altLang="en-US" dirty="0"/>
          </a:p>
        </p:txBody>
      </p:sp>
    </p:spTree>
    <p:extLst>
      <p:ext uri="{BB962C8B-B14F-4D97-AF65-F5344CB8AC3E}">
        <p14:creationId xmlns:p14="http://schemas.microsoft.com/office/powerpoint/2010/main" val="2617620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zh-CN" dirty="0"/>
              <a:t>下面结合具体代码来说明这几种存储类型的</a:t>
            </a:r>
            <a:r>
              <a:rPr lang="zh-CN" altLang="zh-CN" dirty="0" smtClean="0"/>
              <a:t>变量</a:t>
            </a:r>
            <a:endParaRPr lang="en-US" altLang="zh-CN" dirty="0" smtClean="0"/>
          </a:p>
          <a:p>
            <a:r>
              <a:rPr lang="zh-CN" altLang="zh-CN" dirty="0" smtClean="0"/>
              <a:t>我们</a:t>
            </a:r>
            <a:r>
              <a:rPr lang="zh-CN" altLang="zh-CN" dirty="0"/>
              <a:t>按照前面章节中介绍的方式，在</a:t>
            </a:r>
            <a:r>
              <a:rPr lang="en-US" altLang="zh-CN" dirty="0"/>
              <a:t>VC</a:t>
            </a:r>
            <a:r>
              <a:rPr lang="zh-CN" altLang="zh-CN" dirty="0"/>
              <a:t>中新建一个空的</a:t>
            </a:r>
            <a:r>
              <a:rPr lang="en-US" altLang="zh-CN" dirty="0"/>
              <a:t>Win32</a:t>
            </a:r>
            <a:r>
              <a:rPr lang="zh-CN" altLang="zh-CN" dirty="0"/>
              <a:t>控制台工程，然后为其添加下面</a:t>
            </a:r>
            <a:r>
              <a:rPr lang="en-US" altLang="zh-CN" dirty="0"/>
              <a:t>3</a:t>
            </a:r>
            <a:r>
              <a:rPr lang="zh-CN" altLang="zh-CN" dirty="0"/>
              <a:t>个源代码文件。</a:t>
            </a:r>
          </a:p>
          <a:p>
            <a:endParaRPr lang="zh-CN" altLang="en-US" dirty="0"/>
          </a:p>
        </p:txBody>
      </p:sp>
    </p:spTree>
    <p:extLst>
      <p:ext uri="{BB962C8B-B14F-4D97-AF65-F5344CB8AC3E}">
        <p14:creationId xmlns:p14="http://schemas.microsoft.com/office/powerpoint/2010/main" val="345822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变量定义</a:t>
            </a:r>
          </a:p>
        </p:txBody>
      </p:sp>
      <p:sp>
        <p:nvSpPr>
          <p:cNvPr id="3" name="内容占位符 2"/>
          <p:cNvSpPr>
            <a:spLocks noGrp="1"/>
          </p:cNvSpPr>
          <p:nvPr>
            <p:ph idx="1"/>
          </p:nvPr>
        </p:nvSpPr>
        <p:spPr/>
        <p:txBody>
          <a:bodyPr>
            <a:normAutofit fontScale="62500" lnSpcReduction="20000"/>
          </a:bodyPr>
          <a:lstStyle/>
          <a:p>
            <a:r>
              <a:rPr lang="zh-CN" altLang="zh-CN" dirty="0"/>
              <a:t>在</a:t>
            </a:r>
            <a:r>
              <a:rPr lang="en-US" altLang="zh-CN" dirty="0"/>
              <a:t>C</a:t>
            </a:r>
            <a:r>
              <a:rPr lang="zh-CN" altLang="zh-CN" dirty="0"/>
              <a:t>程序的运行过程中，值不能被改变的量称为常量，比如数值：</a:t>
            </a:r>
            <a:r>
              <a:rPr lang="en-US" altLang="zh-CN" dirty="0"/>
              <a:t>1024</a:t>
            </a:r>
            <a:r>
              <a:rPr lang="zh-CN" altLang="zh-CN" dirty="0"/>
              <a:t>、</a:t>
            </a:r>
            <a:r>
              <a:rPr lang="en-US" altLang="zh-CN" dirty="0"/>
              <a:t>0.5</a:t>
            </a:r>
            <a:r>
              <a:rPr lang="zh-CN" altLang="zh-CN" dirty="0"/>
              <a:t>；字符</a:t>
            </a:r>
            <a:r>
              <a:rPr lang="en-US" altLang="zh-CN" dirty="0"/>
              <a:t>’c’</a:t>
            </a:r>
            <a:r>
              <a:rPr lang="zh-CN" altLang="zh-CN" dirty="0"/>
              <a:t>、</a:t>
            </a:r>
            <a:r>
              <a:rPr lang="en-US" altLang="zh-CN" dirty="0"/>
              <a:t>’&amp;’</a:t>
            </a:r>
            <a:r>
              <a:rPr lang="zh-CN" altLang="zh-CN" dirty="0"/>
              <a:t>；字符串</a:t>
            </a:r>
            <a:r>
              <a:rPr lang="en-US" altLang="zh-CN" dirty="0"/>
              <a:t>”Game”</a:t>
            </a:r>
            <a:r>
              <a:rPr lang="zh-CN" altLang="zh-CN" dirty="0"/>
              <a:t>、</a:t>
            </a:r>
            <a:r>
              <a:rPr lang="en-US" altLang="zh-CN" dirty="0"/>
              <a:t>”University”</a:t>
            </a:r>
            <a:r>
              <a:rPr lang="zh-CN" altLang="zh-CN" dirty="0"/>
              <a:t>；以及利用宏定义的一些符号</a:t>
            </a:r>
            <a:r>
              <a:rPr lang="en-US" altLang="zh-CN" dirty="0"/>
              <a:t>——#define HEALTH 100</a:t>
            </a:r>
            <a:r>
              <a:rPr lang="zh-CN" altLang="zh-CN" dirty="0"/>
              <a:t>。</a:t>
            </a:r>
          </a:p>
          <a:p>
            <a:r>
              <a:rPr lang="zh-CN" altLang="zh-CN" dirty="0"/>
              <a:t>与之相对应的，在程序运行期间，值可以被改变的量称为</a:t>
            </a:r>
            <a:r>
              <a:rPr lang="zh-CN" altLang="zh-CN" dirty="0" smtClean="0"/>
              <a:t>变量</a:t>
            </a:r>
            <a:endParaRPr lang="en-US" altLang="zh-CN" dirty="0" smtClean="0"/>
          </a:p>
          <a:p>
            <a:r>
              <a:rPr lang="zh-CN" altLang="zh-CN" dirty="0" smtClean="0"/>
              <a:t>变量</a:t>
            </a:r>
            <a:r>
              <a:rPr lang="zh-CN" altLang="zh-CN" dirty="0"/>
              <a:t>是程序中数据存储的基本概念，它在存储器中占据一定的</a:t>
            </a:r>
            <a:r>
              <a:rPr lang="zh-CN" altLang="zh-CN" dirty="0" smtClean="0"/>
              <a:t>存储单元</a:t>
            </a:r>
            <a:endParaRPr lang="en-US" altLang="zh-CN" dirty="0" smtClean="0"/>
          </a:p>
          <a:p>
            <a:r>
              <a:rPr lang="zh-CN" altLang="zh-CN" dirty="0" smtClean="0"/>
              <a:t>可以</a:t>
            </a:r>
            <a:r>
              <a:rPr lang="zh-CN" altLang="zh-CN" dirty="0"/>
              <a:t>将变量看作一个容器，相对于容器本身，我们对它里面存储的内容更</a:t>
            </a:r>
            <a:r>
              <a:rPr lang="zh-CN" altLang="zh-CN" dirty="0" smtClean="0"/>
              <a:t>感兴趣</a:t>
            </a:r>
            <a:endParaRPr lang="en-US" altLang="zh-CN" dirty="0" smtClean="0"/>
          </a:p>
          <a:p>
            <a:r>
              <a:rPr lang="zh-CN" altLang="zh-CN" dirty="0" smtClean="0"/>
              <a:t>变量</a:t>
            </a:r>
            <a:r>
              <a:rPr lang="zh-CN" altLang="zh-CN" dirty="0"/>
              <a:t>这种容器是有类型差别的，特定类型的变量只能存储这种类型的</a:t>
            </a:r>
            <a:r>
              <a:rPr lang="zh-CN" altLang="zh-CN" dirty="0" smtClean="0"/>
              <a:t>值</a:t>
            </a:r>
            <a:endParaRPr lang="en-US" altLang="zh-CN" dirty="0" smtClean="0"/>
          </a:p>
          <a:p>
            <a:r>
              <a:rPr lang="zh-CN" altLang="zh-CN" dirty="0" smtClean="0"/>
              <a:t>变量</a:t>
            </a:r>
            <a:r>
              <a:rPr lang="zh-CN" altLang="zh-CN" dirty="0"/>
              <a:t>要遵循“先定义，后使用”的原则，这点比较容易理解，必须首先保证有合适的容器，内容才有可能被存储</a:t>
            </a:r>
            <a:r>
              <a:rPr lang="zh-CN" altLang="zh-CN" dirty="0" smtClean="0"/>
              <a:t>下来</a:t>
            </a:r>
            <a:endParaRPr lang="zh-CN" altLang="en-US" dirty="0"/>
          </a:p>
        </p:txBody>
      </p:sp>
    </p:spTree>
    <p:extLst>
      <p:ext uri="{BB962C8B-B14F-4D97-AF65-F5344CB8AC3E}">
        <p14:creationId xmlns:p14="http://schemas.microsoft.com/office/powerpoint/2010/main" val="1956865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数据的输入输出</a:t>
            </a:r>
          </a:p>
        </p:txBody>
      </p:sp>
      <p:sp>
        <p:nvSpPr>
          <p:cNvPr id="3" name="内容占位符 2"/>
          <p:cNvSpPr>
            <a:spLocks noGrp="1"/>
          </p:cNvSpPr>
          <p:nvPr>
            <p:ph idx="1"/>
          </p:nvPr>
        </p:nvSpPr>
        <p:spPr/>
        <p:txBody>
          <a:bodyPr/>
          <a:lstStyle/>
          <a:p>
            <a:r>
              <a:rPr lang="zh-CN" altLang="zh-CN" dirty="0"/>
              <a:t>在控制台方式的</a:t>
            </a:r>
            <a:r>
              <a:rPr lang="en-US" altLang="zh-CN" dirty="0"/>
              <a:t>C</a:t>
            </a:r>
            <a:r>
              <a:rPr lang="zh-CN" altLang="zh-CN" dirty="0"/>
              <a:t>语言程序开发中，经常要利用</a:t>
            </a:r>
            <a:r>
              <a:rPr lang="en-US" altLang="zh-CN" dirty="0" err="1"/>
              <a:t>printf</a:t>
            </a:r>
            <a:r>
              <a:rPr lang="zh-CN" altLang="zh-CN" dirty="0"/>
              <a:t>和</a:t>
            </a:r>
            <a:r>
              <a:rPr lang="en-US" altLang="zh-CN" dirty="0" err="1"/>
              <a:t>scanf</a:t>
            </a:r>
            <a:r>
              <a:rPr lang="zh-CN" altLang="zh-CN" dirty="0"/>
              <a:t>两个系统函数进行格式化输出和</a:t>
            </a:r>
            <a:r>
              <a:rPr lang="zh-CN" altLang="zh-CN" dirty="0" smtClean="0"/>
              <a:t>输入</a:t>
            </a:r>
            <a:endParaRPr lang="en-US" altLang="zh-CN" dirty="0" smtClean="0"/>
          </a:p>
          <a:p>
            <a:r>
              <a:rPr lang="zh-CN" altLang="zh-CN" dirty="0" smtClean="0"/>
              <a:t>通过</a:t>
            </a:r>
            <a:r>
              <a:rPr lang="zh-CN" altLang="zh-CN" dirty="0"/>
              <a:t>这两个函数也易于帮助我们区分各种不同的</a:t>
            </a:r>
            <a:r>
              <a:rPr lang="zh-CN" altLang="zh-CN" dirty="0" smtClean="0"/>
              <a:t>数据类型</a:t>
            </a:r>
            <a:endParaRPr lang="zh-CN" altLang="en-US" dirty="0"/>
          </a:p>
        </p:txBody>
      </p:sp>
    </p:spTree>
    <p:extLst>
      <p:ext uri="{BB962C8B-B14F-4D97-AF65-F5344CB8AC3E}">
        <p14:creationId xmlns:p14="http://schemas.microsoft.com/office/powerpoint/2010/main" val="2742994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2.5.1.	 </a:t>
            </a:r>
            <a:r>
              <a:rPr lang="zh-CN" altLang="en-US" dirty="0"/>
              <a:t>用</a:t>
            </a:r>
            <a:r>
              <a:rPr lang="en-US" altLang="zh-CN" dirty="0" err="1"/>
              <a:t>printf</a:t>
            </a:r>
            <a:r>
              <a:rPr lang="zh-CN" altLang="en-US" dirty="0"/>
              <a:t>函数输出数据</a:t>
            </a:r>
          </a:p>
        </p:txBody>
      </p:sp>
      <p:sp>
        <p:nvSpPr>
          <p:cNvPr id="3" name="内容占位符 2"/>
          <p:cNvSpPr>
            <a:spLocks noGrp="1"/>
          </p:cNvSpPr>
          <p:nvPr>
            <p:ph idx="1"/>
          </p:nvPr>
        </p:nvSpPr>
        <p:spPr/>
        <p:txBody>
          <a:bodyPr>
            <a:normAutofit fontScale="77500" lnSpcReduction="20000"/>
          </a:bodyPr>
          <a:lstStyle/>
          <a:p>
            <a:r>
              <a:rPr lang="en-US" altLang="zh-CN" dirty="0" err="1"/>
              <a:t>printf</a:t>
            </a:r>
            <a:r>
              <a:rPr lang="zh-CN" altLang="zh-CN" dirty="0"/>
              <a:t>函数可以用于向标准输出设备打印格式化</a:t>
            </a:r>
            <a:r>
              <a:rPr lang="zh-CN" altLang="zh-CN" dirty="0" smtClean="0"/>
              <a:t>字符串：</a:t>
            </a:r>
            <a:endParaRPr lang="zh-CN" altLang="zh-CN" dirty="0"/>
          </a:p>
          <a:p>
            <a:r>
              <a:rPr lang="en-US" altLang="zh-CN" dirty="0" err="1"/>
              <a:t>printf</a:t>
            </a:r>
            <a:r>
              <a:rPr lang="en-US" altLang="zh-CN" b="1" dirty="0"/>
              <a:t>(</a:t>
            </a:r>
            <a:r>
              <a:rPr lang="zh-CN" altLang="zh-CN" dirty="0"/>
              <a:t>格式字符串</a:t>
            </a:r>
            <a:r>
              <a:rPr lang="en-US" altLang="zh-CN" b="1" dirty="0"/>
              <a:t>,</a:t>
            </a:r>
            <a:r>
              <a:rPr lang="en-US" altLang="zh-CN" dirty="0"/>
              <a:t> </a:t>
            </a:r>
            <a:r>
              <a:rPr lang="zh-CN" altLang="zh-CN" dirty="0"/>
              <a:t>表达式</a:t>
            </a:r>
            <a:r>
              <a:rPr lang="en-US" altLang="zh-CN" dirty="0"/>
              <a:t>1</a:t>
            </a:r>
            <a:r>
              <a:rPr lang="en-US" altLang="zh-CN" b="1" dirty="0"/>
              <a:t>,</a:t>
            </a:r>
            <a:r>
              <a:rPr lang="en-US" altLang="zh-CN" dirty="0"/>
              <a:t> </a:t>
            </a:r>
            <a:r>
              <a:rPr lang="zh-CN" altLang="zh-CN" dirty="0"/>
              <a:t>表达式</a:t>
            </a:r>
            <a:r>
              <a:rPr lang="en-US" altLang="zh-CN" dirty="0"/>
              <a:t>2</a:t>
            </a:r>
            <a:r>
              <a:rPr lang="en-US" altLang="zh-CN" b="1" dirty="0"/>
              <a:t>,</a:t>
            </a:r>
            <a:r>
              <a:rPr lang="en-US" altLang="zh-CN" dirty="0"/>
              <a:t> …</a:t>
            </a:r>
            <a:r>
              <a:rPr lang="en-US" altLang="zh-CN" b="1" dirty="0"/>
              <a:t>);</a:t>
            </a:r>
            <a:endParaRPr lang="zh-CN" altLang="zh-CN" dirty="0"/>
          </a:p>
          <a:p>
            <a:r>
              <a:rPr lang="zh-CN" altLang="zh-CN" dirty="0"/>
              <a:t>其中，格式字符串中包含普通的字符以及转换说明符。转换说明符以符号“</a:t>
            </a:r>
            <a:r>
              <a:rPr lang="en-US" altLang="zh-CN" dirty="0"/>
              <a:t>%</a:t>
            </a:r>
            <a:r>
              <a:rPr lang="zh-CN" altLang="zh-CN" dirty="0"/>
              <a:t>”开始，后面跟着的字符表示了不同的格式化方法。转换字符会将后面参数列表中对应的表达式值从二进制转换为对应的格式输出。比如“</a:t>
            </a:r>
            <a:r>
              <a:rPr lang="en-US" altLang="zh-CN" dirty="0"/>
              <a:t>%d”</a:t>
            </a:r>
            <a:r>
              <a:rPr lang="zh-CN" altLang="zh-CN" dirty="0"/>
              <a:t>可以把对应表达式的二进制表示转换为整型的十进制格式输出，而“</a:t>
            </a:r>
            <a:r>
              <a:rPr lang="en-US" altLang="zh-CN" dirty="0"/>
              <a:t>%f</a:t>
            </a:r>
            <a:r>
              <a:rPr lang="zh-CN" altLang="zh-CN" dirty="0"/>
              <a:t>”则将其转换为浮点型的十进制</a:t>
            </a:r>
            <a:r>
              <a:rPr lang="zh-CN" altLang="zh-CN" dirty="0" smtClean="0"/>
              <a:t>格式</a:t>
            </a:r>
            <a:endParaRPr lang="zh-CN" altLang="en-US" dirty="0"/>
          </a:p>
        </p:txBody>
      </p:sp>
    </p:spTree>
    <p:extLst>
      <p:ext uri="{BB962C8B-B14F-4D97-AF65-F5344CB8AC3E}">
        <p14:creationId xmlns:p14="http://schemas.microsoft.com/office/powerpoint/2010/main" val="884424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err="1"/>
              <a:t>int</a:t>
            </a:r>
            <a:r>
              <a:rPr lang="en-US" altLang="zh-CN" dirty="0"/>
              <a:t> </a:t>
            </a:r>
            <a:r>
              <a:rPr lang="en-US" altLang="zh-CN" dirty="0" err="1"/>
              <a:t>i</a:t>
            </a:r>
            <a:r>
              <a:rPr lang="en-US" altLang="zh-CN" dirty="0"/>
              <a:t> </a:t>
            </a:r>
            <a:r>
              <a:rPr lang="en-US" altLang="zh-CN" b="1" dirty="0"/>
              <a:t>=</a:t>
            </a:r>
            <a:r>
              <a:rPr lang="en-US" altLang="zh-CN" dirty="0"/>
              <a:t> 80</a:t>
            </a:r>
            <a:r>
              <a:rPr lang="en-US" altLang="zh-CN" b="1" dirty="0"/>
              <a:t>;</a:t>
            </a:r>
            <a:endParaRPr lang="zh-CN" altLang="zh-CN" dirty="0"/>
          </a:p>
          <a:p>
            <a:r>
              <a:rPr lang="en-US" altLang="zh-CN" dirty="0"/>
              <a:t>char c </a:t>
            </a:r>
            <a:r>
              <a:rPr lang="en-US" altLang="zh-CN" b="1" dirty="0"/>
              <a:t>=</a:t>
            </a:r>
            <a:r>
              <a:rPr lang="en-US" altLang="zh-CN" dirty="0"/>
              <a:t> 'C'</a:t>
            </a:r>
            <a:r>
              <a:rPr lang="en-US" altLang="zh-CN" b="1" dirty="0"/>
              <a:t>;</a:t>
            </a:r>
            <a:endParaRPr lang="zh-CN" altLang="zh-CN" dirty="0"/>
          </a:p>
          <a:p>
            <a:r>
              <a:rPr lang="en-US" altLang="zh-CN" dirty="0"/>
              <a:t>float f </a:t>
            </a:r>
            <a:r>
              <a:rPr lang="en-US" altLang="zh-CN" b="1" dirty="0"/>
              <a:t>=</a:t>
            </a:r>
            <a:r>
              <a:rPr lang="en-US" altLang="zh-CN" dirty="0"/>
              <a:t> 3.1416f</a:t>
            </a:r>
            <a:r>
              <a:rPr lang="en-US" altLang="zh-CN" b="1" dirty="0"/>
              <a:t>;</a:t>
            </a:r>
            <a:endParaRPr lang="zh-CN" altLang="zh-CN" dirty="0"/>
          </a:p>
          <a:p>
            <a:r>
              <a:rPr lang="en-US" altLang="zh-CN" dirty="0" err="1"/>
              <a:t>printf</a:t>
            </a:r>
            <a:r>
              <a:rPr lang="en-US" altLang="zh-CN" b="1" dirty="0"/>
              <a:t>(</a:t>
            </a:r>
            <a:r>
              <a:rPr lang="en-US" altLang="zh-CN" dirty="0"/>
              <a:t>"ASCII %8d = Char %c\</a:t>
            </a:r>
            <a:r>
              <a:rPr lang="en-US" altLang="zh-CN" dirty="0" err="1"/>
              <a:t>nASCII</a:t>
            </a:r>
            <a:r>
              <a:rPr lang="en-US" altLang="zh-CN" dirty="0"/>
              <a:t> %-8d = Char %c\</a:t>
            </a:r>
            <a:r>
              <a:rPr lang="en-US" altLang="zh-CN" dirty="0" err="1"/>
              <a:t>nPI</a:t>
            </a:r>
            <a:r>
              <a:rPr lang="en-US" altLang="zh-CN" dirty="0"/>
              <a:t> = %8.2f"</a:t>
            </a:r>
            <a:r>
              <a:rPr lang="en-US" altLang="zh-CN" b="1" dirty="0"/>
              <a:t>,</a:t>
            </a:r>
            <a:r>
              <a:rPr lang="en-US" altLang="zh-CN" dirty="0"/>
              <a:t> c</a:t>
            </a:r>
            <a:r>
              <a:rPr lang="en-US" altLang="zh-CN" b="1" dirty="0"/>
              <a:t>,</a:t>
            </a:r>
            <a:r>
              <a:rPr lang="en-US" altLang="zh-CN" dirty="0"/>
              <a:t> c</a:t>
            </a:r>
            <a:r>
              <a:rPr lang="en-US" altLang="zh-CN" b="1" dirty="0"/>
              <a:t>,</a:t>
            </a:r>
            <a:r>
              <a:rPr lang="en-US" altLang="zh-CN" dirty="0"/>
              <a:t> </a:t>
            </a:r>
            <a:r>
              <a:rPr lang="en-US" altLang="zh-CN" dirty="0" err="1"/>
              <a:t>i</a:t>
            </a:r>
            <a:r>
              <a:rPr lang="en-US" altLang="zh-CN" b="1" dirty="0"/>
              <a:t>,</a:t>
            </a:r>
            <a:r>
              <a:rPr lang="en-US" altLang="zh-CN" dirty="0"/>
              <a:t> </a:t>
            </a:r>
            <a:r>
              <a:rPr lang="en-US" altLang="zh-CN" dirty="0" err="1"/>
              <a:t>i</a:t>
            </a:r>
            <a:r>
              <a:rPr lang="en-US" altLang="zh-CN" b="1" dirty="0"/>
              <a:t>,</a:t>
            </a:r>
            <a:r>
              <a:rPr lang="en-US" altLang="zh-CN" dirty="0"/>
              <a:t> f</a:t>
            </a:r>
            <a:r>
              <a:rPr lang="en-US" altLang="zh-CN" b="1" dirty="0"/>
              <a:t>);</a:t>
            </a:r>
            <a:endParaRPr lang="zh-CN" altLang="zh-CN" dirty="0"/>
          </a:p>
          <a:p>
            <a:r>
              <a:rPr lang="zh-CN" altLang="zh-CN" dirty="0"/>
              <a:t>这段代码的输出为：</a:t>
            </a:r>
          </a:p>
          <a:p>
            <a:r>
              <a:rPr lang="en-US" altLang="zh-CN" dirty="0"/>
              <a:t>ASCII       67 = Char C</a:t>
            </a:r>
            <a:endParaRPr lang="zh-CN" altLang="zh-CN" dirty="0"/>
          </a:p>
          <a:p>
            <a:r>
              <a:rPr lang="en-US" altLang="zh-CN" dirty="0"/>
              <a:t>ASCII 80       = Char P</a:t>
            </a:r>
            <a:endParaRPr lang="zh-CN" altLang="zh-CN" dirty="0"/>
          </a:p>
          <a:p>
            <a:r>
              <a:rPr lang="en-US" altLang="zh-CN" dirty="0"/>
              <a:t>PI =     3.14</a:t>
            </a:r>
            <a:endParaRPr lang="zh-CN" altLang="zh-CN" dirty="0"/>
          </a:p>
          <a:p>
            <a:endParaRPr lang="zh-CN" altLang="en-US" dirty="0"/>
          </a:p>
        </p:txBody>
      </p:sp>
    </p:spTree>
    <p:extLst>
      <p:ext uri="{BB962C8B-B14F-4D97-AF65-F5344CB8AC3E}">
        <p14:creationId xmlns:p14="http://schemas.microsoft.com/office/powerpoint/2010/main" val="1764269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smtClean="0"/>
              <a:t>转换说明符除了可以将变量转换为指定格式进行输出之外，还</a:t>
            </a:r>
            <a:r>
              <a:rPr lang="zh-CN" altLang="zh-CN" dirty="0"/>
              <a:t>可以通过附加说明的方式得到更加多样的输出</a:t>
            </a:r>
            <a:r>
              <a:rPr lang="zh-CN" altLang="zh-CN" dirty="0" smtClean="0"/>
              <a:t>形式</a:t>
            </a:r>
            <a:endParaRPr lang="en-US" altLang="zh-CN" dirty="0" smtClean="0"/>
          </a:p>
          <a:p>
            <a:r>
              <a:rPr lang="zh-CN" altLang="zh-CN" dirty="0" smtClean="0"/>
              <a:t>这种</a:t>
            </a:r>
            <a:r>
              <a:rPr lang="zh-CN" altLang="zh-CN" dirty="0"/>
              <a:t>附加在转换字符上的说明叫做修饰符，修饰符包括最小字段宽度和精度</a:t>
            </a:r>
            <a:r>
              <a:rPr lang="zh-CN" altLang="zh-CN" dirty="0" smtClean="0"/>
              <a:t>两种</a:t>
            </a:r>
            <a:endParaRPr lang="en-US" altLang="zh-CN" dirty="0" smtClean="0"/>
          </a:p>
          <a:p>
            <a:r>
              <a:rPr lang="zh-CN" altLang="zh-CN" dirty="0" smtClean="0"/>
              <a:t>此外</a:t>
            </a:r>
            <a:r>
              <a:rPr lang="zh-CN" altLang="zh-CN" dirty="0"/>
              <a:t>，还可以通过添加标志的方法来影响变量的显示</a:t>
            </a:r>
            <a:r>
              <a:rPr lang="zh-CN" altLang="zh-CN" dirty="0" smtClean="0"/>
              <a:t>形式</a:t>
            </a:r>
            <a:endParaRPr lang="en-US" altLang="zh-CN" dirty="0" smtClean="0"/>
          </a:p>
          <a:p>
            <a:r>
              <a:rPr lang="zh-CN" altLang="zh-CN" dirty="0" smtClean="0"/>
              <a:t>比如</a:t>
            </a:r>
            <a:r>
              <a:rPr lang="zh-CN" altLang="zh-CN" dirty="0"/>
              <a:t>上面的代码将</a:t>
            </a:r>
            <a:r>
              <a:rPr lang="en-US" altLang="zh-CN" dirty="0"/>
              <a:t>c</a:t>
            </a:r>
            <a:r>
              <a:rPr lang="zh-CN" altLang="zh-CN" dirty="0"/>
              <a:t>按照整数格式输出，使用修饰符</a:t>
            </a:r>
            <a:r>
              <a:rPr lang="en-US" altLang="zh-CN" dirty="0"/>
              <a:t>8</a:t>
            </a:r>
            <a:r>
              <a:rPr lang="zh-CN" altLang="zh-CN" dirty="0"/>
              <a:t>表示最小字段是</a:t>
            </a:r>
            <a:r>
              <a:rPr lang="en-US" altLang="zh-CN" dirty="0"/>
              <a:t>8</a:t>
            </a:r>
            <a:r>
              <a:rPr lang="zh-CN" altLang="zh-CN" dirty="0"/>
              <a:t>（右对齐）；将整数</a:t>
            </a:r>
            <a:r>
              <a:rPr lang="en-US" altLang="zh-CN" dirty="0" err="1"/>
              <a:t>i</a:t>
            </a:r>
            <a:r>
              <a:rPr lang="zh-CN" altLang="zh-CN" dirty="0"/>
              <a:t>输出，使用修饰符表示最小字段</a:t>
            </a:r>
            <a:r>
              <a:rPr lang="en-US" altLang="zh-CN" dirty="0"/>
              <a:t>8</a:t>
            </a:r>
            <a:r>
              <a:rPr lang="zh-CN" altLang="zh-CN" dirty="0"/>
              <a:t>，使用标志“</a:t>
            </a:r>
            <a:r>
              <a:rPr lang="en-US" altLang="zh-CN" dirty="0"/>
              <a:t>-</a:t>
            </a:r>
            <a:r>
              <a:rPr lang="zh-CN" altLang="zh-CN" dirty="0"/>
              <a:t>”表示左对齐；并且将浮点数</a:t>
            </a:r>
            <a:r>
              <a:rPr lang="en-US" altLang="zh-CN" dirty="0"/>
              <a:t>f</a:t>
            </a:r>
            <a:r>
              <a:rPr lang="zh-CN" altLang="zh-CN" dirty="0"/>
              <a:t>通过修饰符以小数部分取</a:t>
            </a:r>
            <a:r>
              <a:rPr lang="en-US" altLang="zh-CN" dirty="0"/>
              <a:t>2</a:t>
            </a:r>
            <a:r>
              <a:rPr lang="zh-CN" altLang="zh-CN" dirty="0"/>
              <a:t>位、最小字段</a:t>
            </a:r>
            <a:r>
              <a:rPr lang="en-US" altLang="zh-CN" dirty="0"/>
              <a:t>8</a:t>
            </a:r>
            <a:r>
              <a:rPr lang="zh-CN" altLang="zh-CN" dirty="0"/>
              <a:t>（右对齐）的方式</a:t>
            </a:r>
            <a:r>
              <a:rPr lang="zh-CN" altLang="zh-CN" dirty="0" smtClean="0"/>
              <a:t>输出</a:t>
            </a:r>
            <a:endParaRPr lang="zh-CN" altLang="en-US" dirty="0"/>
          </a:p>
        </p:txBody>
      </p:sp>
    </p:spTree>
    <p:extLst>
      <p:ext uri="{BB962C8B-B14F-4D97-AF65-F5344CB8AC3E}">
        <p14:creationId xmlns:p14="http://schemas.microsoft.com/office/powerpoint/2010/main" val="32869319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除了格式转换字符之外，</a:t>
            </a:r>
            <a:r>
              <a:rPr lang="en-US" altLang="zh-CN" dirty="0" err="1"/>
              <a:t>printf</a:t>
            </a:r>
            <a:r>
              <a:rPr lang="zh-CN" altLang="zh-CN" dirty="0"/>
              <a:t>函数的格式字符串中还可以包含</a:t>
            </a:r>
            <a:r>
              <a:rPr lang="zh-CN" altLang="zh-CN" dirty="0" smtClean="0"/>
              <a:t>转义字符</a:t>
            </a:r>
            <a:endParaRPr lang="en-US" altLang="zh-CN" dirty="0" smtClean="0"/>
          </a:p>
          <a:p>
            <a:r>
              <a:rPr lang="zh-CN" altLang="zh-CN" dirty="0" smtClean="0"/>
              <a:t>所谓</a:t>
            </a:r>
            <a:r>
              <a:rPr lang="zh-CN" altLang="zh-CN" dirty="0"/>
              <a:t>转义，即这个字符已经不代表它本来的意义，而转换为特殊</a:t>
            </a:r>
            <a:r>
              <a:rPr lang="zh-CN" altLang="zh-CN" dirty="0" smtClean="0"/>
              <a:t>含义</a:t>
            </a:r>
            <a:endParaRPr lang="en-US" altLang="zh-CN" dirty="0" smtClean="0"/>
          </a:p>
          <a:p>
            <a:r>
              <a:rPr lang="zh-CN" altLang="zh-CN" dirty="0" smtClean="0"/>
              <a:t>这些</a:t>
            </a:r>
            <a:r>
              <a:rPr lang="zh-CN" altLang="zh-CN" dirty="0"/>
              <a:t>特殊含义的字符可能是一些不可见的字符，比如换行符或者制表符，也可能是警报</a:t>
            </a:r>
            <a:r>
              <a:rPr lang="zh-CN" altLang="zh-CN" dirty="0" smtClean="0"/>
              <a:t>音</a:t>
            </a:r>
            <a:endParaRPr lang="en-US" altLang="zh-CN" dirty="0" smtClean="0"/>
          </a:p>
          <a:p>
            <a:r>
              <a:rPr lang="zh-CN" altLang="zh-CN" dirty="0" smtClean="0"/>
              <a:t>要</a:t>
            </a:r>
            <a:r>
              <a:rPr lang="zh-CN" altLang="zh-CN" dirty="0"/>
              <a:t>使字符具有转义特性，需要在特定的字符前面添加符号</a:t>
            </a:r>
            <a:r>
              <a:rPr lang="en-US" altLang="zh-CN" dirty="0" smtClean="0"/>
              <a:t>“\”</a:t>
            </a:r>
            <a:endParaRPr lang="zh-CN" altLang="zh-CN" dirty="0"/>
          </a:p>
          <a:p>
            <a:endParaRPr lang="zh-CN" altLang="en-US" dirty="0"/>
          </a:p>
        </p:txBody>
      </p:sp>
    </p:spTree>
    <p:extLst>
      <p:ext uri="{BB962C8B-B14F-4D97-AF65-F5344CB8AC3E}">
        <p14:creationId xmlns:p14="http://schemas.microsoft.com/office/powerpoint/2010/main" val="40831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转义字符有一个问题是，它并没有包含所有无法打印的</a:t>
            </a:r>
            <a:r>
              <a:rPr lang="en-US" altLang="zh-CN" dirty="0"/>
              <a:t>ASCII</a:t>
            </a:r>
            <a:r>
              <a:rPr lang="zh-CN" altLang="zh-CN" dirty="0"/>
              <a:t>字符，而只是包含了最常用的</a:t>
            </a:r>
            <a:r>
              <a:rPr lang="zh-CN" altLang="zh-CN" dirty="0" smtClean="0"/>
              <a:t>部分</a:t>
            </a:r>
            <a:endParaRPr lang="en-US" altLang="zh-CN" dirty="0" smtClean="0"/>
          </a:p>
          <a:p>
            <a:r>
              <a:rPr lang="zh-CN" altLang="zh-CN" dirty="0" smtClean="0"/>
              <a:t>此外</a:t>
            </a:r>
            <a:r>
              <a:rPr lang="zh-CN" altLang="zh-CN" dirty="0"/>
              <a:t>，它也无法用于表示基本的</a:t>
            </a:r>
            <a:r>
              <a:rPr lang="en-US" altLang="zh-CN" dirty="0"/>
              <a:t>128</a:t>
            </a:r>
            <a:r>
              <a:rPr lang="zh-CN" altLang="zh-CN" dirty="0"/>
              <a:t>个</a:t>
            </a:r>
            <a:r>
              <a:rPr lang="en-US" altLang="zh-CN" dirty="0"/>
              <a:t>ASCII</a:t>
            </a:r>
            <a:r>
              <a:rPr lang="zh-CN" altLang="zh-CN" dirty="0"/>
              <a:t>字符之外的其他</a:t>
            </a:r>
            <a:r>
              <a:rPr lang="zh-CN" altLang="zh-CN" dirty="0" smtClean="0"/>
              <a:t>字符</a:t>
            </a:r>
            <a:endParaRPr lang="en-US" altLang="zh-CN" dirty="0" smtClean="0"/>
          </a:p>
          <a:p>
            <a:r>
              <a:rPr lang="zh-CN" altLang="zh-CN" dirty="0" smtClean="0"/>
              <a:t>这个</a:t>
            </a:r>
            <a:r>
              <a:rPr lang="zh-CN" altLang="zh-CN" dirty="0"/>
              <a:t>问题可以通过数字转义字符来</a:t>
            </a:r>
            <a:r>
              <a:rPr lang="zh-CN" altLang="zh-CN" dirty="0" smtClean="0"/>
              <a:t>解决</a:t>
            </a:r>
            <a:endParaRPr lang="en-US" altLang="zh-CN" dirty="0" smtClean="0"/>
          </a:p>
          <a:p>
            <a:r>
              <a:rPr lang="zh-CN" altLang="zh-CN" dirty="0" smtClean="0"/>
              <a:t>即使</a:t>
            </a:r>
            <a:r>
              <a:rPr lang="zh-CN" altLang="zh-CN" dirty="0"/>
              <a:t>用符号“</a:t>
            </a:r>
            <a:r>
              <a:rPr lang="en-US" altLang="zh-CN" dirty="0"/>
              <a:t>\</a:t>
            </a:r>
            <a:r>
              <a:rPr lang="zh-CN" altLang="zh-CN" dirty="0"/>
              <a:t>”后跟八进制或者十六进制的</a:t>
            </a:r>
            <a:r>
              <a:rPr lang="en-US" altLang="zh-CN" dirty="0"/>
              <a:t>ASCII</a:t>
            </a:r>
            <a:r>
              <a:rPr lang="zh-CN" altLang="zh-CN" dirty="0"/>
              <a:t>码来得到其对应的字符：</a:t>
            </a:r>
          </a:p>
          <a:p>
            <a:r>
              <a:rPr lang="zh-CN" altLang="zh-CN" b="1" i="1" dirty="0"/>
              <a:t>八进制： </a:t>
            </a:r>
            <a:r>
              <a:rPr lang="en-US" altLang="zh-CN" b="1" i="1" dirty="0"/>
              <a:t>\35 \035</a:t>
            </a:r>
            <a:endParaRPr lang="zh-CN" altLang="zh-CN" dirty="0"/>
          </a:p>
          <a:p>
            <a:r>
              <a:rPr lang="zh-CN" altLang="zh-CN" b="1" i="1" dirty="0"/>
              <a:t>十六进制： </a:t>
            </a:r>
            <a:r>
              <a:rPr lang="en-US" altLang="zh-CN" b="1" i="1" dirty="0"/>
              <a:t>\x1b</a:t>
            </a:r>
            <a:endParaRPr lang="zh-CN" altLang="zh-CN" dirty="0"/>
          </a:p>
          <a:p>
            <a:endParaRPr lang="zh-CN" altLang="en-US" dirty="0"/>
          </a:p>
        </p:txBody>
      </p:sp>
    </p:spTree>
    <p:extLst>
      <p:ext uri="{BB962C8B-B14F-4D97-AF65-F5344CB8AC3E}">
        <p14:creationId xmlns:p14="http://schemas.microsoft.com/office/powerpoint/2010/main" val="2589927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2.5.2.	 </a:t>
            </a:r>
            <a:r>
              <a:rPr lang="zh-CN" altLang="en-US" dirty="0"/>
              <a:t>用</a:t>
            </a:r>
            <a:r>
              <a:rPr lang="en-US" altLang="zh-CN" dirty="0" err="1"/>
              <a:t>scanf</a:t>
            </a:r>
            <a:r>
              <a:rPr lang="zh-CN" altLang="en-US" dirty="0"/>
              <a:t>函数输入数据</a:t>
            </a:r>
          </a:p>
        </p:txBody>
      </p:sp>
      <p:sp>
        <p:nvSpPr>
          <p:cNvPr id="3" name="内容占位符 2"/>
          <p:cNvSpPr>
            <a:spLocks noGrp="1"/>
          </p:cNvSpPr>
          <p:nvPr>
            <p:ph idx="1"/>
          </p:nvPr>
        </p:nvSpPr>
        <p:spPr/>
        <p:txBody>
          <a:bodyPr>
            <a:normAutofit fontScale="92500" lnSpcReduction="20000"/>
          </a:bodyPr>
          <a:lstStyle/>
          <a:p>
            <a:r>
              <a:rPr lang="zh-CN" altLang="zh-CN" dirty="0"/>
              <a:t>和前面介绍的</a:t>
            </a:r>
            <a:r>
              <a:rPr lang="en-US" altLang="zh-CN" dirty="0" err="1"/>
              <a:t>printf</a:t>
            </a:r>
            <a:r>
              <a:rPr lang="zh-CN" altLang="zh-CN" dirty="0"/>
              <a:t>函数类似，</a:t>
            </a:r>
            <a:r>
              <a:rPr lang="en-US" altLang="zh-CN" dirty="0" err="1"/>
              <a:t>scanf</a:t>
            </a:r>
            <a:r>
              <a:rPr lang="zh-CN" altLang="zh-CN" dirty="0"/>
              <a:t>函数也根据特定的格式从输入设备读取</a:t>
            </a:r>
            <a:r>
              <a:rPr lang="zh-CN" altLang="zh-CN" dirty="0" smtClean="0"/>
              <a:t>信息：</a:t>
            </a:r>
            <a:endParaRPr lang="zh-CN" altLang="zh-CN" dirty="0"/>
          </a:p>
          <a:p>
            <a:r>
              <a:rPr lang="en-US" altLang="zh-CN" dirty="0" err="1"/>
              <a:t>scanf</a:t>
            </a:r>
            <a:r>
              <a:rPr lang="en-US" altLang="zh-CN" b="1" dirty="0"/>
              <a:t>(</a:t>
            </a:r>
            <a:r>
              <a:rPr lang="zh-CN" altLang="zh-CN" dirty="0"/>
              <a:t>格式字符串</a:t>
            </a:r>
            <a:r>
              <a:rPr lang="en-US" altLang="zh-CN" b="1" dirty="0"/>
              <a:t>,</a:t>
            </a:r>
            <a:r>
              <a:rPr lang="en-US" altLang="zh-CN" dirty="0"/>
              <a:t> </a:t>
            </a:r>
            <a:r>
              <a:rPr lang="en-US" altLang="zh-CN" b="1" dirty="0"/>
              <a:t>&amp;</a:t>
            </a:r>
            <a:r>
              <a:rPr lang="zh-CN" altLang="zh-CN" dirty="0"/>
              <a:t>变量</a:t>
            </a:r>
            <a:r>
              <a:rPr lang="en-US" altLang="zh-CN" dirty="0"/>
              <a:t>1</a:t>
            </a:r>
            <a:r>
              <a:rPr lang="en-US" altLang="zh-CN" b="1" dirty="0"/>
              <a:t>,</a:t>
            </a:r>
            <a:r>
              <a:rPr lang="en-US" altLang="zh-CN" dirty="0"/>
              <a:t> </a:t>
            </a:r>
            <a:r>
              <a:rPr lang="en-US" altLang="zh-CN" b="1" dirty="0"/>
              <a:t>&amp;</a:t>
            </a:r>
            <a:r>
              <a:rPr lang="zh-CN" altLang="zh-CN" dirty="0"/>
              <a:t>变量</a:t>
            </a:r>
            <a:r>
              <a:rPr lang="en-US" altLang="zh-CN" dirty="0"/>
              <a:t>2</a:t>
            </a:r>
            <a:r>
              <a:rPr lang="en-US" altLang="zh-CN" b="1" dirty="0"/>
              <a:t>,</a:t>
            </a:r>
            <a:r>
              <a:rPr lang="en-US" altLang="zh-CN" dirty="0"/>
              <a:t> …</a:t>
            </a:r>
            <a:r>
              <a:rPr lang="en-US" altLang="zh-CN" b="1" dirty="0"/>
              <a:t>);</a:t>
            </a:r>
            <a:endParaRPr lang="zh-CN" altLang="zh-CN" dirty="0"/>
          </a:p>
          <a:p>
            <a:r>
              <a:rPr lang="zh-CN" altLang="zh-CN" dirty="0"/>
              <a:t>其中的格式字符串和</a:t>
            </a:r>
            <a:r>
              <a:rPr lang="en-US" altLang="zh-CN" dirty="0" err="1"/>
              <a:t>printf</a:t>
            </a:r>
            <a:r>
              <a:rPr lang="zh-CN" altLang="zh-CN" dirty="0"/>
              <a:t>中的用法基本一致，用户特定格式的输入会被赋予对应的变量，变量名前面的符号</a:t>
            </a:r>
            <a:r>
              <a:rPr lang="en-US" altLang="zh-CN" dirty="0"/>
              <a:t>“&amp;”</a:t>
            </a:r>
            <a:r>
              <a:rPr lang="zh-CN" altLang="zh-CN" dirty="0"/>
              <a:t>表示取地址符，表示将输入的内容直接放入这些变量地址所指向的内容单元</a:t>
            </a:r>
            <a:r>
              <a:rPr lang="zh-CN" altLang="zh-CN" dirty="0" smtClean="0"/>
              <a:t>中</a:t>
            </a:r>
            <a:endParaRPr lang="zh-CN" altLang="en-US" dirty="0"/>
          </a:p>
        </p:txBody>
      </p:sp>
    </p:spTree>
    <p:extLst>
      <p:ext uri="{BB962C8B-B14F-4D97-AF65-F5344CB8AC3E}">
        <p14:creationId xmlns:p14="http://schemas.microsoft.com/office/powerpoint/2010/main" val="3432346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en-US" altLang="zh-CN" dirty="0"/>
              <a:t>float f1</a:t>
            </a:r>
            <a:r>
              <a:rPr lang="en-US" altLang="zh-CN" b="1" dirty="0"/>
              <a:t>,</a:t>
            </a:r>
            <a:r>
              <a:rPr lang="en-US" altLang="zh-CN" dirty="0"/>
              <a:t> f2</a:t>
            </a:r>
            <a:r>
              <a:rPr lang="en-US" altLang="zh-CN" b="1" dirty="0"/>
              <a:t>;</a:t>
            </a:r>
            <a:endParaRPr lang="zh-CN" altLang="zh-CN" dirty="0"/>
          </a:p>
          <a:p>
            <a:r>
              <a:rPr lang="en-US" altLang="zh-CN" dirty="0" err="1"/>
              <a:t>scanf</a:t>
            </a:r>
            <a:r>
              <a:rPr lang="en-US" altLang="zh-CN" b="1" dirty="0"/>
              <a:t>(</a:t>
            </a:r>
            <a:r>
              <a:rPr lang="en-US" altLang="zh-CN" dirty="0"/>
              <a:t>"%</a:t>
            </a:r>
            <a:r>
              <a:rPr lang="en-US" altLang="zh-CN" dirty="0" err="1"/>
              <a:t>f%f</a:t>
            </a:r>
            <a:r>
              <a:rPr lang="en-US" altLang="zh-CN" dirty="0"/>
              <a:t>"</a:t>
            </a:r>
            <a:r>
              <a:rPr lang="en-US" altLang="zh-CN" b="1" dirty="0"/>
              <a:t>,</a:t>
            </a:r>
            <a:r>
              <a:rPr lang="en-US" altLang="zh-CN" dirty="0"/>
              <a:t> </a:t>
            </a:r>
            <a:r>
              <a:rPr lang="en-US" altLang="zh-CN" b="1" dirty="0"/>
              <a:t>&amp;</a:t>
            </a:r>
            <a:r>
              <a:rPr lang="en-US" altLang="zh-CN" dirty="0"/>
              <a:t>f1</a:t>
            </a:r>
            <a:r>
              <a:rPr lang="en-US" altLang="zh-CN" b="1" dirty="0"/>
              <a:t>,</a:t>
            </a:r>
            <a:r>
              <a:rPr lang="en-US" altLang="zh-CN" dirty="0"/>
              <a:t> </a:t>
            </a:r>
            <a:r>
              <a:rPr lang="en-US" altLang="zh-CN" b="1" dirty="0"/>
              <a:t>&amp;</a:t>
            </a:r>
            <a:r>
              <a:rPr lang="en-US" altLang="zh-CN" dirty="0"/>
              <a:t>f2</a:t>
            </a:r>
            <a:r>
              <a:rPr lang="en-US" altLang="zh-CN" b="1" dirty="0"/>
              <a:t>);</a:t>
            </a:r>
            <a:endParaRPr lang="zh-CN" altLang="zh-CN" dirty="0"/>
          </a:p>
          <a:p>
            <a:r>
              <a:rPr lang="en-US" altLang="zh-CN" dirty="0" err="1"/>
              <a:t>printf</a:t>
            </a:r>
            <a:r>
              <a:rPr lang="en-US" altLang="zh-CN" b="1" dirty="0"/>
              <a:t>(</a:t>
            </a:r>
            <a:r>
              <a:rPr lang="en-US" altLang="zh-CN" dirty="0"/>
              <a:t>"Add result of %f and %f is: %f"</a:t>
            </a:r>
            <a:r>
              <a:rPr lang="en-US" altLang="zh-CN" b="1" dirty="0"/>
              <a:t>,</a:t>
            </a:r>
            <a:r>
              <a:rPr lang="en-US" altLang="zh-CN" dirty="0"/>
              <a:t> f1</a:t>
            </a:r>
            <a:r>
              <a:rPr lang="en-US" altLang="zh-CN" b="1" dirty="0"/>
              <a:t>,</a:t>
            </a:r>
            <a:r>
              <a:rPr lang="en-US" altLang="zh-CN" dirty="0"/>
              <a:t> f2</a:t>
            </a:r>
            <a:r>
              <a:rPr lang="en-US" altLang="zh-CN" b="1" dirty="0"/>
              <a:t>,</a:t>
            </a:r>
            <a:r>
              <a:rPr lang="en-US" altLang="zh-CN" dirty="0"/>
              <a:t> f1</a:t>
            </a:r>
            <a:r>
              <a:rPr lang="en-US" altLang="zh-CN" b="1" dirty="0"/>
              <a:t>+</a:t>
            </a:r>
            <a:r>
              <a:rPr lang="en-US" altLang="zh-CN" dirty="0"/>
              <a:t>f2</a:t>
            </a:r>
            <a:r>
              <a:rPr lang="en-US" altLang="zh-CN" b="1" dirty="0"/>
              <a:t>);</a:t>
            </a:r>
            <a:endParaRPr lang="zh-CN" altLang="zh-CN" dirty="0"/>
          </a:p>
          <a:p>
            <a:r>
              <a:rPr lang="zh-CN" altLang="zh-CN" dirty="0"/>
              <a:t>需要注意的是</a:t>
            </a:r>
            <a:r>
              <a:rPr lang="en-US" altLang="zh-CN" dirty="0" err="1"/>
              <a:t>scanf</a:t>
            </a:r>
            <a:r>
              <a:rPr lang="zh-CN" altLang="zh-CN" dirty="0"/>
              <a:t>函数会忠实读取用户的所有输入，如果用户输入和预期不符，则可能出现问题，比如上面的程序，如果用户的输入是：</a:t>
            </a:r>
          </a:p>
          <a:p>
            <a:r>
              <a:rPr lang="en-US" altLang="zh-CN" b="1" i="1" dirty="0"/>
              <a:t>22.5,46.4</a:t>
            </a:r>
            <a:endParaRPr lang="zh-CN" altLang="zh-CN" dirty="0"/>
          </a:p>
          <a:p>
            <a:r>
              <a:rPr lang="en-US" altLang="zh-CN" dirty="0" err="1"/>
              <a:t>scanf</a:t>
            </a:r>
            <a:r>
              <a:rPr lang="zh-CN" altLang="zh-CN" dirty="0"/>
              <a:t>函数会首先读取</a:t>
            </a:r>
            <a:r>
              <a:rPr lang="en-US" altLang="zh-CN" dirty="0"/>
              <a:t>22.5</a:t>
            </a:r>
            <a:r>
              <a:rPr lang="zh-CN" altLang="zh-CN" dirty="0"/>
              <a:t>并将其赋值给</a:t>
            </a:r>
            <a:r>
              <a:rPr lang="en-US" altLang="zh-CN" dirty="0"/>
              <a:t>f1</a:t>
            </a:r>
            <a:r>
              <a:rPr lang="zh-CN" altLang="zh-CN" dirty="0"/>
              <a:t>。然而，由于用户输入了逗号，而逗号并没有匹配后面的</a:t>
            </a:r>
            <a:r>
              <a:rPr lang="en-US" altLang="zh-CN" dirty="0"/>
              <a:t>“%f”</a:t>
            </a:r>
            <a:r>
              <a:rPr lang="zh-CN" altLang="zh-CN" dirty="0"/>
              <a:t>，故而</a:t>
            </a:r>
            <a:r>
              <a:rPr lang="en-US" altLang="zh-CN" dirty="0"/>
              <a:t>f2</a:t>
            </a:r>
            <a:r>
              <a:rPr lang="zh-CN" altLang="zh-CN" dirty="0"/>
              <a:t>没有得到正确的赋值结果，导致错误发生。如果要求用户输入逗号的话，可以将上面的这行代码修改为：</a:t>
            </a:r>
          </a:p>
          <a:p>
            <a:r>
              <a:rPr lang="en-US" altLang="zh-CN" dirty="0" err="1"/>
              <a:t>scanf</a:t>
            </a:r>
            <a:r>
              <a:rPr lang="en-US" altLang="zh-CN" b="1" dirty="0"/>
              <a:t>(</a:t>
            </a:r>
            <a:r>
              <a:rPr lang="en-US" altLang="zh-CN" dirty="0"/>
              <a:t>"%</a:t>
            </a:r>
            <a:r>
              <a:rPr lang="en-US" altLang="zh-CN" dirty="0" err="1"/>
              <a:t>f,%f</a:t>
            </a:r>
            <a:r>
              <a:rPr lang="en-US" altLang="zh-CN" dirty="0"/>
              <a:t>"</a:t>
            </a:r>
            <a:r>
              <a:rPr lang="en-US" altLang="zh-CN" b="1" dirty="0"/>
              <a:t>,</a:t>
            </a:r>
            <a:r>
              <a:rPr lang="en-US" altLang="zh-CN" dirty="0"/>
              <a:t> </a:t>
            </a:r>
            <a:r>
              <a:rPr lang="en-US" altLang="zh-CN" b="1" dirty="0"/>
              <a:t>&amp;</a:t>
            </a:r>
            <a:r>
              <a:rPr lang="en-US" altLang="zh-CN" dirty="0"/>
              <a:t>f1</a:t>
            </a:r>
            <a:r>
              <a:rPr lang="en-US" altLang="zh-CN" b="1" dirty="0"/>
              <a:t>,</a:t>
            </a:r>
            <a:r>
              <a:rPr lang="en-US" altLang="zh-CN" dirty="0"/>
              <a:t> </a:t>
            </a:r>
            <a:r>
              <a:rPr lang="en-US" altLang="zh-CN" b="1" dirty="0"/>
              <a:t>&amp;</a:t>
            </a:r>
            <a:r>
              <a:rPr lang="en-US" altLang="zh-CN" dirty="0"/>
              <a:t>f2</a:t>
            </a:r>
            <a:r>
              <a:rPr lang="en-US" altLang="zh-CN" b="1" dirty="0"/>
              <a:t>);</a:t>
            </a:r>
            <a:endParaRPr lang="zh-CN" altLang="zh-CN" dirty="0"/>
          </a:p>
          <a:p>
            <a:r>
              <a:rPr lang="zh-CN" altLang="zh-CN" dirty="0"/>
              <a:t>否则用户在输入时，应该以空格来分隔两个浮点数。</a:t>
            </a:r>
          </a:p>
          <a:p>
            <a:endParaRPr lang="zh-CN" altLang="en-US" dirty="0"/>
          </a:p>
        </p:txBody>
      </p:sp>
    </p:spTree>
    <p:extLst>
      <p:ext uri="{BB962C8B-B14F-4D97-AF65-F5344CB8AC3E}">
        <p14:creationId xmlns:p14="http://schemas.microsoft.com/office/powerpoint/2010/main" val="4133561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上机练习</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zh-CN" dirty="0"/>
              <a:t>请输入</a:t>
            </a:r>
            <a:r>
              <a:rPr lang="zh-CN" altLang="zh-CN" dirty="0" smtClean="0"/>
              <a:t>学生三</a:t>
            </a:r>
            <a:r>
              <a:rPr lang="zh-CN" altLang="zh-CN" dirty="0"/>
              <a:t>个</a:t>
            </a:r>
            <a:r>
              <a:rPr lang="zh-CN" altLang="zh-CN" dirty="0" smtClean="0"/>
              <a:t>成绩</a:t>
            </a:r>
            <a:r>
              <a:rPr lang="zh-CN" altLang="en-US" dirty="0" smtClean="0"/>
              <a:t>（整数）</a:t>
            </a:r>
            <a:r>
              <a:rPr lang="zh-CN" altLang="zh-CN" dirty="0" smtClean="0"/>
              <a:t>，输出成绩</a:t>
            </a:r>
            <a:r>
              <a:rPr lang="zh-CN" altLang="en-US" dirty="0" smtClean="0"/>
              <a:t>总分</a:t>
            </a:r>
            <a:r>
              <a:rPr lang="zh-CN" altLang="zh-CN" dirty="0" smtClean="0"/>
              <a:t>与</a:t>
            </a:r>
            <a:r>
              <a:rPr lang="zh-CN" altLang="zh-CN" dirty="0"/>
              <a:t>平均</a:t>
            </a:r>
            <a:r>
              <a:rPr lang="zh-CN" altLang="zh-CN" dirty="0" smtClean="0"/>
              <a:t>成绩</a:t>
            </a:r>
            <a:r>
              <a:rPr lang="zh-CN" altLang="en-US" dirty="0"/>
              <a:t>。</a:t>
            </a:r>
          </a:p>
        </p:txBody>
      </p:sp>
    </p:spTree>
    <p:extLst>
      <p:ext uri="{BB962C8B-B14F-4D97-AF65-F5344CB8AC3E}">
        <p14:creationId xmlns:p14="http://schemas.microsoft.com/office/powerpoint/2010/main" val="382723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3132" y="1131590"/>
            <a:ext cx="7315200" cy="1607344"/>
          </a:xfrm>
          <a:prstGeom prst="rect">
            <a:avLst/>
          </a:prstGeom>
          <a:noFill/>
        </p:spPr>
        <p:txBody>
          <a:bodyPr vert="horz" wrap="square" rtlCol="0" anchor="ctr" anchorCtr="0">
            <a:noAutofit/>
          </a:bodyPr>
          <a:lstStyle/>
          <a:p>
            <a:r>
              <a:rPr lang="zh-CN" altLang="zh-CN" sz="2800" dirty="0"/>
              <a:t>请输入学生三个成绩</a:t>
            </a:r>
            <a:r>
              <a:rPr lang="zh-CN" altLang="en-US" sz="2800" dirty="0"/>
              <a:t>（整数）</a:t>
            </a:r>
            <a:r>
              <a:rPr lang="zh-CN" altLang="zh-CN" sz="2800" dirty="0"/>
              <a:t>，输出成绩</a:t>
            </a:r>
            <a:r>
              <a:rPr lang="zh-CN" altLang="en-US" sz="2800" dirty="0"/>
              <a:t>总分</a:t>
            </a:r>
            <a:r>
              <a:rPr lang="zh-CN" altLang="zh-CN" sz="2800" dirty="0"/>
              <a:t>与平均成绩</a:t>
            </a:r>
            <a:r>
              <a:rPr lang="zh-CN" altLang="en-US" sz="2800" dirty="0" smtClean="0"/>
              <a:t>。</a:t>
            </a:r>
            <a:endParaRPr lang="en-US" altLang="zh-CN" sz="2800" dirty="0" smtClean="0"/>
          </a:p>
          <a:p>
            <a:endParaRPr lang="zh-CN" altLang="en-US" sz="2800" dirty="0"/>
          </a:p>
          <a:p>
            <a:r>
              <a:rPr lang="zh-CN" altLang="en-US" sz="2600" dirty="0" smtClean="0">
                <a:solidFill>
                  <a:srgbClr val="000000"/>
                </a:solidFill>
                <a:latin typeface="Microsoft Yahei"/>
                <a:ea typeface="Microsoft Yahei"/>
                <a:sym typeface="Microsoft Yahei"/>
              </a:rPr>
              <a:t>请将输出和代码一并截图发过来</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4295537"/>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800" smtClean="0">
                  <a:solidFill>
                    <a:srgbClr val="000000"/>
                  </a:solidFill>
                </a:rPr>
                <a:t>主观题</a:t>
              </a:r>
              <a:endParaRPr lang="zh-CN" altLang="en-US" sz="2600" dirty="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60845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641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比如下面这两行代码：</a:t>
            </a:r>
          </a:p>
          <a:p>
            <a:r>
              <a:rPr lang="en-US" altLang="zh-CN" dirty="0" err="1"/>
              <a:t>int</a:t>
            </a:r>
            <a:r>
              <a:rPr lang="en-US" altLang="zh-CN" dirty="0"/>
              <a:t> ammo</a:t>
            </a:r>
            <a:r>
              <a:rPr lang="en-US" altLang="zh-CN" b="1" dirty="0"/>
              <a:t>;</a:t>
            </a:r>
            <a:endParaRPr lang="zh-CN" altLang="zh-CN" dirty="0"/>
          </a:p>
          <a:p>
            <a:r>
              <a:rPr lang="en-US" altLang="zh-CN" dirty="0"/>
              <a:t>ammo </a:t>
            </a:r>
            <a:r>
              <a:rPr lang="en-US" altLang="zh-CN" b="1" dirty="0"/>
              <a:t>=</a:t>
            </a:r>
            <a:r>
              <a:rPr lang="en-US" altLang="zh-CN" dirty="0"/>
              <a:t> 50</a:t>
            </a:r>
            <a:r>
              <a:rPr lang="en-US" altLang="zh-CN" b="1" dirty="0"/>
              <a:t>;</a:t>
            </a:r>
            <a:endParaRPr lang="zh-CN" altLang="zh-CN" dirty="0"/>
          </a:p>
          <a:p>
            <a:r>
              <a:rPr lang="zh-CN" altLang="zh-CN" dirty="0"/>
              <a:t>第一行代表的含义是：构造一个整型变量，并分配特定的存储空间；为了便于记忆，为这个存储空间起个变量名</a:t>
            </a:r>
            <a:r>
              <a:rPr lang="en-US" altLang="zh-CN" dirty="0" smtClean="0"/>
              <a:t>ammo</a:t>
            </a:r>
          </a:p>
          <a:p>
            <a:r>
              <a:rPr lang="zh-CN" altLang="zh-CN" dirty="0" smtClean="0"/>
              <a:t>接下来</a:t>
            </a:r>
            <a:r>
              <a:rPr lang="zh-CN" altLang="zh-CN" dirty="0"/>
              <a:t>一行代码表示首先找到名为</a:t>
            </a:r>
            <a:r>
              <a:rPr lang="en-US" altLang="zh-CN" dirty="0"/>
              <a:t>ammo</a:t>
            </a:r>
            <a:r>
              <a:rPr lang="zh-CN" altLang="zh-CN" dirty="0"/>
              <a:t>的存储空间，然后将其赋值为</a:t>
            </a:r>
            <a:r>
              <a:rPr lang="en-US" altLang="zh-CN" dirty="0"/>
              <a:t>50</a:t>
            </a:r>
            <a:r>
              <a:rPr lang="zh-CN" altLang="zh-CN" dirty="0"/>
              <a:t>。</a:t>
            </a:r>
          </a:p>
          <a:p>
            <a:endParaRPr lang="zh-CN" altLang="en-US" dirty="0"/>
          </a:p>
        </p:txBody>
      </p:sp>
    </p:spTree>
    <p:extLst>
      <p:ext uri="{BB962C8B-B14F-4D97-AF65-F5344CB8AC3E}">
        <p14:creationId xmlns:p14="http://schemas.microsoft.com/office/powerpoint/2010/main" val="895417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a:t>
            </a:r>
            <a:r>
              <a:rPr lang="zh-CN" altLang="en-US" dirty="0"/>
              <a:t>打字母游戏</a:t>
            </a:r>
          </a:p>
        </p:txBody>
      </p:sp>
      <p:sp>
        <p:nvSpPr>
          <p:cNvPr id="3" name="内容占位符 2"/>
          <p:cNvSpPr>
            <a:spLocks noGrp="1"/>
          </p:cNvSpPr>
          <p:nvPr>
            <p:ph idx="1"/>
          </p:nvPr>
        </p:nvSpPr>
        <p:spPr/>
        <p:txBody>
          <a:bodyPr/>
          <a:lstStyle/>
          <a:p>
            <a:endParaRPr lang="zh-CN"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131590"/>
            <a:ext cx="1622576" cy="377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8898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a:t>
            </a:r>
            <a:r>
              <a:rPr lang="zh-CN" altLang="en-US" dirty="0" smtClean="0"/>
              <a:t>小结</a:t>
            </a:r>
            <a:endParaRPr lang="zh-CN" altLang="en-US" dirty="0"/>
          </a:p>
        </p:txBody>
      </p:sp>
      <p:sp>
        <p:nvSpPr>
          <p:cNvPr id="3" name="内容占位符 2"/>
          <p:cNvSpPr>
            <a:spLocks noGrp="1"/>
          </p:cNvSpPr>
          <p:nvPr>
            <p:ph idx="1"/>
          </p:nvPr>
        </p:nvSpPr>
        <p:spPr/>
        <p:txBody>
          <a:bodyPr>
            <a:normAutofit/>
          </a:bodyPr>
          <a:lstStyle/>
          <a:p>
            <a:r>
              <a:rPr lang="zh-CN" altLang="zh-CN" dirty="0" smtClean="0"/>
              <a:t>本章</a:t>
            </a:r>
            <a:r>
              <a:rPr lang="zh-CN" altLang="zh-CN" dirty="0"/>
              <a:t>主要介绍了</a:t>
            </a:r>
            <a:r>
              <a:rPr lang="en-US" altLang="zh-CN" dirty="0"/>
              <a:t>C</a:t>
            </a:r>
            <a:r>
              <a:rPr lang="zh-CN" altLang="zh-CN" dirty="0"/>
              <a:t>语言中的变量，以及和变量相关的数据类型，包括它们的存储方式和输入输出</a:t>
            </a:r>
            <a:r>
              <a:rPr lang="zh-CN" altLang="zh-CN" dirty="0" smtClean="0"/>
              <a:t>方法</a:t>
            </a:r>
            <a:endParaRPr lang="en-US" altLang="zh-CN" dirty="0" smtClean="0"/>
          </a:p>
          <a:p>
            <a:r>
              <a:rPr lang="zh-CN" altLang="zh-CN" dirty="0" smtClean="0"/>
              <a:t>本章</a:t>
            </a:r>
            <a:r>
              <a:rPr lang="zh-CN" altLang="zh-CN" dirty="0"/>
              <a:t>内容是编程的基础，几乎没有程序能够离开对各种类型数据的</a:t>
            </a:r>
            <a:r>
              <a:rPr lang="zh-CN" altLang="zh-CN" dirty="0" smtClean="0"/>
              <a:t>处理</a:t>
            </a:r>
            <a:endParaRPr lang="zh-CN" altLang="zh-CN" dirty="0"/>
          </a:p>
          <a:p>
            <a:endParaRPr lang="zh-CN" altLang="en-US" dirty="0"/>
          </a:p>
        </p:txBody>
      </p:sp>
    </p:spTree>
    <p:extLst>
      <p:ext uri="{BB962C8B-B14F-4D97-AF65-F5344CB8AC3E}">
        <p14:creationId xmlns:p14="http://schemas.microsoft.com/office/powerpoint/2010/main" val="1615510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3592934"/>
          </a:xfrm>
          <a:prstGeom prst="rect">
            <a:avLst/>
          </a:prstGeom>
          <a:noFill/>
        </p:spPr>
        <p:txBody>
          <a:bodyPr vert="horz" wrap="square" rtlCol="0" anchor="ctr" anchorCtr="0">
            <a:noAutofit/>
          </a:bodyPr>
          <a:lstStyle/>
          <a:p>
            <a:r>
              <a:rPr lang="zh-CN" altLang="zh-CN" dirty="0"/>
              <a:t>本章以“打字母”游戏为例，使读者能够进一步熟悉</a:t>
            </a:r>
            <a:r>
              <a:rPr lang="en-US" altLang="zh-CN" dirty="0"/>
              <a:t>Win32</a:t>
            </a:r>
            <a:r>
              <a:rPr lang="zh-CN" altLang="zh-CN" dirty="0"/>
              <a:t>程序框架。建议读者以“打字母”游戏为基础，实现下面的游戏功能：</a:t>
            </a:r>
          </a:p>
          <a:p>
            <a:pPr lvl="1"/>
            <a:r>
              <a:rPr lang="zh-CN" altLang="zh-CN" dirty="0"/>
              <a:t>修改输出文字的大小</a:t>
            </a:r>
          </a:p>
          <a:p>
            <a:pPr lvl="1"/>
            <a:r>
              <a:rPr lang="zh-CN" altLang="zh-CN" dirty="0"/>
              <a:t>要求用户在规定时间内完成每个字母的输入，否则减少生命</a:t>
            </a:r>
          </a:p>
          <a:p>
            <a:pPr lvl="1"/>
            <a:r>
              <a:rPr lang="zh-CN" altLang="zh-CN" dirty="0"/>
              <a:t>增加对字母大小写的支持</a:t>
            </a:r>
          </a:p>
          <a:p>
            <a:r>
              <a:rPr lang="zh-CN" altLang="en-US" sz="2600" dirty="0" smtClean="0">
                <a:solidFill>
                  <a:srgbClr val="000000"/>
                </a:solidFill>
                <a:latin typeface="Microsoft Yahei"/>
                <a:ea typeface="Microsoft Yahei"/>
                <a:sym typeface="Microsoft Yahei"/>
              </a:rPr>
              <a:t>请将输出和代码一并截屏发过来</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4295537"/>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主观题</a:t>
              </a:r>
              <a:endParaRPr lang="zh-CN" altLang="en-US" sz="2600" dirty="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dirty="0" smtClean="0">
                  <a:solidFill>
                    <a:srgbClr val="808080"/>
                  </a:solidFill>
                  <a:latin typeface="Microsoft Yahei"/>
                  <a:ea typeface="Microsoft Yahei"/>
                  <a:sym typeface="Microsoft Yahei"/>
                </a:rPr>
                <a:t>1</a:t>
              </a:r>
              <a:r>
                <a:rPr lang="zh-CN" altLang="en-US" sz="2000" dirty="0" smtClean="0">
                  <a:solidFill>
                    <a:srgbClr val="808080"/>
                  </a:solidFill>
                  <a:latin typeface="Microsoft Yahei"/>
                  <a:ea typeface="Microsoft Yahei"/>
                  <a:sym typeface="Microsoft Yahei"/>
                </a:rPr>
                <a:t>分</a:t>
              </a:r>
              <a:endParaRPr lang="zh-CN" altLang="en-US" sz="2000" dirty="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2463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其实，在计算机硬件层，程序运行中的数据存储，需要依靠内存储器、存储单元、存储地址等一系列机制</a:t>
            </a:r>
            <a:r>
              <a:rPr lang="zh-CN" altLang="zh-CN" dirty="0" smtClean="0"/>
              <a:t>实现</a:t>
            </a:r>
            <a:endParaRPr lang="en-US" altLang="zh-CN" dirty="0" smtClean="0"/>
          </a:p>
          <a:p>
            <a:r>
              <a:rPr lang="zh-CN" altLang="zh-CN" dirty="0" smtClean="0"/>
              <a:t>这些</a:t>
            </a:r>
            <a:r>
              <a:rPr lang="zh-CN" altLang="zh-CN" dirty="0"/>
              <a:t>机制在程序语言层的反映就是</a:t>
            </a:r>
            <a:r>
              <a:rPr lang="zh-CN" altLang="zh-CN" dirty="0" smtClean="0"/>
              <a:t>变量</a:t>
            </a:r>
            <a:endParaRPr lang="en-US" altLang="zh-CN" dirty="0" smtClean="0"/>
          </a:p>
          <a:p>
            <a:r>
              <a:rPr lang="zh-CN" altLang="zh-CN" dirty="0" smtClean="0"/>
              <a:t>变量</a:t>
            </a:r>
            <a:r>
              <a:rPr lang="zh-CN" altLang="zh-CN" dirty="0"/>
              <a:t>都具有名字，即变量</a:t>
            </a:r>
            <a:r>
              <a:rPr lang="zh-CN" altLang="zh-CN" dirty="0" smtClean="0"/>
              <a:t>名</a:t>
            </a:r>
            <a:endParaRPr lang="en-US" altLang="zh-CN" dirty="0" smtClean="0"/>
          </a:p>
          <a:p>
            <a:r>
              <a:rPr lang="zh-CN" altLang="zh-CN" dirty="0" smtClean="0"/>
              <a:t>变量</a:t>
            </a:r>
            <a:r>
              <a:rPr lang="zh-CN" altLang="zh-CN" dirty="0"/>
              <a:t>名可以代表这个变量中存储的值，或者这个变量所在的存储单元，这需要依据变量在表达式中所处的位置来</a:t>
            </a:r>
            <a:r>
              <a:rPr lang="zh-CN" altLang="zh-CN" dirty="0" smtClean="0"/>
              <a:t>确定</a:t>
            </a:r>
            <a:endParaRPr lang="en-US" altLang="zh-CN" dirty="0" smtClean="0"/>
          </a:p>
          <a:p>
            <a:r>
              <a:rPr lang="zh-CN" altLang="zh-CN" dirty="0" smtClean="0"/>
              <a:t>由于</a:t>
            </a:r>
            <a:r>
              <a:rPr lang="zh-CN" altLang="zh-CN" dirty="0"/>
              <a:t>赋值操作的存在，在程序执行中，一个变量在各个时刻所保存的值可能不同。</a:t>
            </a:r>
            <a:endParaRPr lang="zh-CN" altLang="en-US" dirty="0"/>
          </a:p>
        </p:txBody>
      </p:sp>
    </p:spTree>
    <p:extLst>
      <p:ext uri="{BB962C8B-B14F-4D97-AF65-F5344CB8AC3E}">
        <p14:creationId xmlns:p14="http://schemas.microsoft.com/office/powerpoint/2010/main" val="348723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变量</a:t>
            </a:r>
            <a:r>
              <a:rPr lang="zh-CN" altLang="zh-CN" dirty="0" smtClean="0"/>
              <a:t>存取</a:t>
            </a:r>
            <a:endParaRPr lang="zh-CN" altLang="en-US" dirty="0"/>
          </a:p>
        </p:txBody>
      </p:sp>
      <p:sp>
        <p:nvSpPr>
          <p:cNvPr id="3" name="内容占位符 2"/>
          <p:cNvSpPr>
            <a:spLocks noGrp="1"/>
          </p:cNvSpPr>
          <p:nvPr>
            <p:ph idx="1"/>
          </p:nvPr>
        </p:nvSpPr>
        <p:spPr/>
        <p:txBody>
          <a:bodyPr>
            <a:normAutofit fontScale="70000" lnSpcReduction="20000"/>
          </a:bodyPr>
          <a:lstStyle/>
          <a:p>
            <a:pPr lvl="0"/>
            <a:r>
              <a:rPr lang="zh-CN" altLang="zh-CN" dirty="0" smtClean="0"/>
              <a:t>存</a:t>
            </a:r>
            <a:r>
              <a:rPr lang="zh-CN" altLang="zh-CN" dirty="0"/>
              <a:t>，或者叫变量赋值，程序将特定的值存储到变量指定的存储空间。在对变量进行“存”操作时，变量名代表其所在的存储单元。需要注意的是，待存储的值和变量类型最好匹配，否则将进行强制类型转换，这可能造成存储误差甚至错误情况，有些编译器在这种情况下会给出警告。如果把上文中的变量</a:t>
            </a:r>
            <a:r>
              <a:rPr lang="en-US" altLang="zh-CN" dirty="0"/>
              <a:t>ammo</a:t>
            </a:r>
            <a:r>
              <a:rPr lang="zh-CN" altLang="zh-CN" dirty="0"/>
              <a:t>赋值为小数</a:t>
            </a:r>
            <a:r>
              <a:rPr lang="en-US" altLang="zh-CN" dirty="0"/>
              <a:t>50.5</a:t>
            </a:r>
            <a:r>
              <a:rPr lang="zh-CN" altLang="zh-CN" dirty="0"/>
              <a:t>，则会出现整型变量和浮点型值之间不匹配的情况，程序将会对浮点型数进行截取，只保留整数位。</a:t>
            </a:r>
          </a:p>
          <a:p>
            <a:pPr lvl="0"/>
            <a:r>
              <a:rPr lang="zh-CN" altLang="zh-CN" dirty="0"/>
              <a:t>取，即找到变量的存储位置，将其中存储的值取出以便在计算过程中使用。在对变量进行“取”操作时，变量名代表其存储的值。</a:t>
            </a:r>
          </a:p>
          <a:p>
            <a:endParaRPr lang="zh-CN" altLang="en-US" dirty="0"/>
          </a:p>
        </p:txBody>
      </p:sp>
    </p:spTree>
    <p:extLst>
      <p:ext uri="{BB962C8B-B14F-4D97-AF65-F5344CB8AC3E}">
        <p14:creationId xmlns:p14="http://schemas.microsoft.com/office/powerpoint/2010/main" val="344499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需要注意的是，</a:t>
            </a:r>
            <a:r>
              <a:rPr lang="en-US" altLang="zh-CN" dirty="0"/>
              <a:t>C</a:t>
            </a:r>
            <a:r>
              <a:rPr lang="zh-CN" altLang="zh-CN" dirty="0"/>
              <a:t>语言中可以使用</a:t>
            </a:r>
            <a:r>
              <a:rPr lang="en-US" altLang="zh-CN" dirty="0" err="1"/>
              <a:t>const</a:t>
            </a:r>
            <a:r>
              <a:rPr lang="zh-CN" altLang="zh-CN" dirty="0"/>
              <a:t>来修饰一个变量，表明这个变量值在程序运行期间不能被修改，这种变量称为常变量。比如下面的变量定义语句：</a:t>
            </a:r>
          </a:p>
          <a:p>
            <a:r>
              <a:rPr lang="en-US" altLang="zh-CN" dirty="0" err="1"/>
              <a:t>const</a:t>
            </a:r>
            <a:r>
              <a:rPr lang="en-US" altLang="zh-CN" dirty="0"/>
              <a:t> float damage </a:t>
            </a:r>
            <a:r>
              <a:rPr lang="en-US" altLang="zh-CN" b="1" dirty="0"/>
              <a:t>=</a:t>
            </a:r>
            <a:r>
              <a:rPr lang="en-US" altLang="zh-CN" dirty="0"/>
              <a:t> 3.5f</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420189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和宏定义不同的是，常变量属于变量，只不过不能修改其数值，除此之外，它具有变量的其他特点，有对应类型的存储空间以及存储</a:t>
            </a:r>
            <a:r>
              <a:rPr lang="zh-CN" altLang="zh-CN" dirty="0" smtClean="0"/>
              <a:t>方式</a:t>
            </a:r>
            <a:endParaRPr lang="en-US" altLang="zh-CN" dirty="0" smtClean="0"/>
          </a:p>
          <a:p>
            <a:r>
              <a:rPr lang="zh-CN" altLang="zh-CN" dirty="0" smtClean="0"/>
              <a:t>而</a:t>
            </a:r>
            <a:r>
              <a:rPr lang="zh-CN" altLang="zh-CN" dirty="0"/>
              <a:t>宏定义的常量属于常量类型，在程序编译阶段，编译器会将宏定义的符号替换为其对应的常量</a:t>
            </a:r>
            <a:r>
              <a:rPr lang="zh-CN" altLang="zh-CN" dirty="0" smtClean="0"/>
              <a:t>值</a:t>
            </a:r>
            <a:endParaRPr lang="en-US" altLang="zh-CN" dirty="0" smtClean="0"/>
          </a:p>
          <a:p>
            <a:r>
              <a:rPr lang="zh-CN" altLang="zh-CN" dirty="0" smtClean="0"/>
              <a:t>从</a:t>
            </a:r>
            <a:r>
              <a:rPr lang="zh-CN" altLang="zh-CN" dirty="0"/>
              <a:t>这个角度来看，宏定义的符号只是为常量起了一个易于记忆的名字，并没有占有存储空间，也不会进行类型</a:t>
            </a:r>
            <a:r>
              <a:rPr lang="zh-CN" altLang="zh-CN" dirty="0" smtClean="0"/>
              <a:t>检测</a:t>
            </a:r>
            <a:endParaRPr lang="en-US" altLang="zh-CN" dirty="0" smtClean="0"/>
          </a:p>
          <a:p>
            <a:r>
              <a:rPr lang="en-US" altLang="zh-CN" dirty="0" smtClean="0"/>
              <a:t>#</a:t>
            </a:r>
            <a:r>
              <a:rPr lang="en-US" altLang="zh-CN" dirty="0"/>
              <a:t>define PI 3.14159f;</a:t>
            </a:r>
            <a:endParaRPr lang="zh-CN" altLang="zh-CN" dirty="0"/>
          </a:p>
          <a:p>
            <a:endParaRPr lang="zh-CN" altLang="en-US" dirty="0"/>
          </a:p>
        </p:txBody>
      </p:sp>
    </p:spTree>
    <p:extLst>
      <p:ext uri="{BB962C8B-B14F-4D97-AF65-F5344CB8AC3E}">
        <p14:creationId xmlns:p14="http://schemas.microsoft.com/office/powerpoint/2010/main" val="25065653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10011011&quot;],&quot;CaseSensitive&quot;:false,&quot;FuzzyMatch&quot;:false}]"/>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5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93</TotalTime>
  <Words>3946</Words>
  <Application>Microsoft Office PowerPoint</Application>
  <PresentationFormat>全屏显示(16:9)</PresentationFormat>
  <Paragraphs>270</Paragraphs>
  <Slides>52</Slides>
  <Notes>3</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凤舞九天</vt:lpstr>
      <vt:lpstr>第2章 变量和基本类型</vt:lpstr>
      <vt:lpstr>大纲</vt:lpstr>
      <vt:lpstr>PowerPoint 演示文稿</vt:lpstr>
      <vt:lpstr>2.1.  变量定义</vt:lpstr>
      <vt:lpstr>PowerPoint 演示文稿</vt:lpstr>
      <vt:lpstr>PowerPoint 演示文稿</vt:lpstr>
      <vt:lpstr>变量存取</vt:lpstr>
      <vt:lpstr>PowerPoint 演示文稿</vt:lpstr>
      <vt:lpstr>PowerPoint 演示文稿</vt:lpstr>
      <vt:lpstr>PowerPoint 演示文稿</vt:lpstr>
      <vt:lpstr>2.2.  标识符</vt:lpstr>
      <vt:lpstr>PowerPoint 演示文稿</vt:lpstr>
      <vt:lpstr>PowerPoint 演示文稿</vt:lpstr>
      <vt:lpstr>PowerPoint 演示文稿</vt:lpstr>
      <vt:lpstr>2.3.  变量与常量类型</vt:lpstr>
      <vt:lpstr>PowerPoint 演示文稿</vt:lpstr>
      <vt:lpstr>2.3.1.  整型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2.3.2.  布尔型</vt:lpstr>
      <vt:lpstr>2.3.3.  字符型</vt:lpstr>
      <vt:lpstr>PowerPoint 演示文稿</vt:lpstr>
      <vt:lpstr>2.3.4.  浮点型</vt:lpstr>
      <vt:lpstr>PowerPoint 演示文稿</vt:lpstr>
      <vt:lpstr>PowerPoint 演示文稿</vt:lpstr>
      <vt:lpstr>PowerPoint 演示文稿</vt:lpstr>
      <vt:lpstr>PowerPoint 演示文稿</vt:lpstr>
      <vt:lpstr>2.4.  变量的存储类型</vt:lpstr>
      <vt:lpstr>2.4.1.  自动类</vt:lpstr>
      <vt:lpstr>PowerPoint 演示文稿</vt:lpstr>
      <vt:lpstr>2.4.2.  寄存器类</vt:lpstr>
      <vt:lpstr>2.4.3.  静态类</vt:lpstr>
      <vt:lpstr>2.4.4.  外部类</vt:lpstr>
      <vt:lpstr>练习</vt:lpstr>
      <vt:lpstr>2.5.  数据的输入输出</vt:lpstr>
      <vt:lpstr>2.5.1.  用printf函数输出数据</vt:lpstr>
      <vt:lpstr>PowerPoint 演示文稿</vt:lpstr>
      <vt:lpstr>PowerPoint 演示文稿</vt:lpstr>
      <vt:lpstr>PowerPoint 演示文稿</vt:lpstr>
      <vt:lpstr>PowerPoint 演示文稿</vt:lpstr>
      <vt:lpstr>2.5.2.  用scanf函数输入数据</vt:lpstr>
      <vt:lpstr>PowerPoint 演示文稿</vt:lpstr>
      <vt:lpstr>上机练习1</vt:lpstr>
      <vt:lpstr>PowerPoint 演示文稿</vt:lpstr>
      <vt:lpstr>2.6.  打字母游戏</vt:lpstr>
      <vt:lpstr> 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变量和基本类型</dc:title>
  <dc:creator>HL H</dc:creator>
  <cp:lastModifiedBy>ForWork</cp:lastModifiedBy>
  <cp:revision>22</cp:revision>
  <dcterms:created xsi:type="dcterms:W3CDTF">2018-01-30T02:18:53Z</dcterms:created>
  <dcterms:modified xsi:type="dcterms:W3CDTF">2019-05-04T23:51:39Z</dcterms:modified>
</cp:coreProperties>
</file>