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1"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360"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D42328-9E3F-40DB-A23B-6E6ACC6D7206}" type="datetimeFigureOut">
              <a:rPr lang="zh-CN" altLang="en-US" smtClean="0"/>
              <a:t>2018/6/15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826108-8348-4B29-BCF8-687C8DA882DF}" type="slidenum">
              <a:rPr lang="zh-CN" altLang="en-US" smtClean="0"/>
              <a:t>‹#›</a:t>
            </a:fld>
            <a:endParaRPr lang="zh-CN" altLang="en-US"/>
          </a:p>
        </p:txBody>
      </p:sp>
    </p:spTree>
    <p:extLst>
      <p:ext uri="{BB962C8B-B14F-4D97-AF65-F5344CB8AC3E}">
        <p14:creationId xmlns:p14="http://schemas.microsoft.com/office/powerpoint/2010/main" val="2736694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26108-8348-4B29-BCF8-687C8DA882DF}" type="slidenum">
              <a:rPr lang="zh-CN" altLang="en-US" smtClean="0"/>
              <a:t>1</a:t>
            </a:fld>
            <a:endParaRPr lang="zh-CN" altLang="en-US"/>
          </a:p>
        </p:txBody>
      </p:sp>
    </p:spTree>
    <p:extLst>
      <p:ext uri="{BB962C8B-B14F-4D97-AF65-F5344CB8AC3E}">
        <p14:creationId xmlns:p14="http://schemas.microsoft.com/office/powerpoint/2010/main" val="23610474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2018/6/15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2018/6/15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2018/6/15</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2018/6/15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zh-google-styleguide.readthedocs.io/en/latest/google-cpp-styleguide/content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12</a:t>
            </a:r>
            <a:r>
              <a:rPr lang="zh-CN" altLang="en-US" dirty="0"/>
              <a:t>章	程序调试技巧</a:t>
            </a:r>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a:t>中国传媒</a:t>
            </a:r>
            <a:r>
              <a:rPr lang="zh-CN" altLang="en-US" dirty="0" smtClean="0"/>
              <a:t>大学 游戏设计系</a:t>
            </a:r>
            <a:endParaRPr lang="zh-CN" altLang="en-US" dirty="0"/>
          </a:p>
        </p:txBody>
      </p:sp>
    </p:spTree>
    <p:extLst>
      <p:ext uri="{BB962C8B-B14F-4D97-AF65-F5344CB8AC3E}">
        <p14:creationId xmlns:p14="http://schemas.microsoft.com/office/powerpoint/2010/main" val="874689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经过编译器获得的汇编代码已经接近机器语言了，而接下来的汇编实际上指的是把汇编语言代码翻译成目标机器指令的</a:t>
            </a:r>
            <a:r>
              <a:rPr lang="zh-CN" altLang="zh-CN" dirty="0" smtClean="0"/>
              <a:t>过程</a:t>
            </a:r>
            <a:endParaRPr lang="en-US" altLang="zh-CN" dirty="0" smtClean="0"/>
          </a:p>
          <a:p>
            <a:r>
              <a:rPr lang="zh-CN" altLang="zh-CN" dirty="0" smtClean="0"/>
              <a:t>对于</a:t>
            </a:r>
            <a:r>
              <a:rPr lang="zh-CN" altLang="zh-CN" dirty="0"/>
              <a:t>被编译系统处理的每一个</a:t>
            </a:r>
            <a:r>
              <a:rPr lang="en-US" altLang="zh-CN" dirty="0"/>
              <a:t>C</a:t>
            </a:r>
            <a:r>
              <a:rPr lang="zh-CN" altLang="zh-CN" dirty="0"/>
              <a:t>语言源程序，都将最终经过这一处理而得到相应的目标</a:t>
            </a:r>
            <a:r>
              <a:rPr lang="zh-CN" altLang="zh-CN" dirty="0" smtClean="0"/>
              <a:t>文件</a:t>
            </a:r>
            <a:endParaRPr lang="en-US" altLang="zh-CN" dirty="0" smtClean="0"/>
          </a:p>
          <a:p>
            <a:r>
              <a:rPr lang="zh-CN" altLang="zh-CN" dirty="0" smtClean="0"/>
              <a:t>目标</a:t>
            </a:r>
            <a:r>
              <a:rPr lang="zh-CN" altLang="zh-CN" dirty="0"/>
              <a:t>文件中所存放的就是与源程序等效的目标机器语言代码。</a:t>
            </a:r>
          </a:p>
          <a:p>
            <a:endParaRPr lang="zh-CN" altLang="en-US" dirty="0"/>
          </a:p>
        </p:txBody>
      </p:sp>
    </p:spTree>
    <p:extLst>
      <p:ext uri="{BB962C8B-B14F-4D97-AF65-F5344CB8AC3E}">
        <p14:creationId xmlns:p14="http://schemas.microsoft.com/office/powerpoint/2010/main" val="1875752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由汇编程序生成的目标文件并不能立即被执行，某个源文件中的函数可能引用了另一个源文件中定义的某个符号（如变量或者函数等）；在程序中可能调用了某个库文件中的函数，这些都需要经过链接器进行</a:t>
            </a:r>
            <a:r>
              <a:rPr lang="zh-CN" altLang="zh-CN" dirty="0" smtClean="0"/>
              <a:t>处理</a:t>
            </a:r>
            <a:endParaRPr lang="en-US" altLang="zh-CN" dirty="0" smtClean="0"/>
          </a:p>
          <a:p>
            <a:r>
              <a:rPr lang="zh-CN" altLang="zh-CN" dirty="0" smtClean="0"/>
              <a:t>链接</a:t>
            </a:r>
            <a:r>
              <a:rPr lang="zh-CN" altLang="zh-CN" dirty="0"/>
              <a:t>器的主要工作是将相关的目标文件及库文件相连，使得所有相关目标文件成为一个有机整体，里面使用的所有符号都能够在这个整体中找到。</a:t>
            </a:r>
          </a:p>
          <a:p>
            <a:endParaRPr lang="zh-CN" altLang="en-US" dirty="0"/>
          </a:p>
        </p:txBody>
      </p:sp>
    </p:spTree>
    <p:extLst>
      <p:ext uri="{BB962C8B-B14F-4D97-AF65-F5344CB8AC3E}">
        <p14:creationId xmlns:p14="http://schemas.microsoft.com/office/powerpoint/2010/main" val="5974003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链接处理可分为静态链接和动态链接</a:t>
            </a:r>
            <a:r>
              <a:rPr lang="zh-CN" altLang="zh-CN" dirty="0" smtClean="0"/>
              <a:t>两种</a:t>
            </a:r>
            <a:endParaRPr lang="en-US" altLang="zh-CN" dirty="0" smtClean="0"/>
          </a:p>
          <a:p>
            <a:pPr lvl="1"/>
            <a:r>
              <a:rPr lang="zh-CN" altLang="zh-CN" dirty="0" smtClean="0"/>
              <a:t>静态</a:t>
            </a:r>
            <a:r>
              <a:rPr lang="zh-CN" altLang="zh-CN" dirty="0"/>
              <a:t>链接中，程序中所使用的函数代码将从静态链接库拷贝到最终的可执行程序</a:t>
            </a:r>
            <a:r>
              <a:rPr lang="zh-CN" altLang="zh-CN" dirty="0" smtClean="0"/>
              <a:t>中</a:t>
            </a:r>
            <a:endParaRPr lang="en-US" altLang="zh-CN" dirty="0" smtClean="0"/>
          </a:p>
          <a:p>
            <a:pPr lvl="1"/>
            <a:r>
              <a:rPr lang="zh-CN" altLang="zh-CN" dirty="0" smtClean="0"/>
              <a:t>而</a:t>
            </a:r>
            <a:r>
              <a:rPr lang="zh-CN" altLang="zh-CN" dirty="0"/>
              <a:t>在动态链接的情况下，程序中所使用的函数代码被放到动态链接库或共享对象的某个目标文件中，链接器只是在最终的可执行程序中记录下共享对象的名字以及其它少量的登记信息，在程序被真正执行时，动态链接库的全部内容才被映射到运行时相应进程的虚地址空间中。</a:t>
            </a:r>
          </a:p>
          <a:p>
            <a:endParaRPr lang="zh-CN" altLang="en-US" dirty="0"/>
          </a:p>
        </p:txBody>
      </p:sp>
    </p:spTree>
    <p:extLst>
      <p:ext uri="{BB962C8B-B14F-4D97-AF65-F5344CB8AC3E}">
        <p14:creationId xmlns:p14="http://schemas.microsoft.com/office/powerpoint/2010/main" val="709265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使用动态链接能够使最终的可执行文件比较短小，并且有利于程序升级</a:t>
            </a:r>
            <a:r>
              <a:rPr lang="zh-CN" altLang="zh-CN" dirty="0" smtClean="0"/>
              <a:t>维护</a:t>
            </a:r>
            <a:endParaRPr lang="en-US" altLang="zh-CN" dirty="0" smtClean="0"/>
          </a:p>
          <a:p>
            <a:r>
              <a:rPr lang="zh-CN" altLang="zh-CN" dirty="0" smtClean="0"/>
              <a:t>而</a:t>
            </a:r>
            <a:r>
              <a:rPr lang="zh-CN" altLang="zh-CN" dirty="0"/>
              <a:t>静态链接执行效率更高，移植性能更好。</a:t>
            </a:r>
          </a:p>
          <a:p>
            <a:endParaRPr lang="zh-CN" altLang="en-US" dirty="0"/>
          </a:p>
        </p:txBody>
      </p:sp>
    </p:spTree>
    <p:extLst>
      <p:ext uri="{BB962C8B-B14F-4D97-AF65-F5344CB8AC3E}">
        <p14:creationId xmlns:p14="http://schemas.microsoft.com/office/powerpoint/2010/main" val="24520726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编好的程序在程序链接阶段可能遇到的主要的问题是，代码中使用的函数等符号所在的文件没有被正确链接到程序工程中，这时候会出现链接错误，无法生成最终的可执行</a:t>
            </a:r>
            <a:r>
              <a:rPr lang="zh-CN" altLang="zh-CN" dirty="0" smtClean="0"/>
              <a:t>程序</a:t>
            </a:r>
            <a:endParaRPr lang="en-US" altLang="zh-CN" dirty="0" smtClean="0"/>
          </a:p>
          <a:p>
            <a:r>
              <a:rPr lang="zh-CN" altLang="zh-CN" dirty="0" smtClean="0"/>
              <a:t>比如</a:t>
            </a:r>
            <a:r>
              <a:rPr lang="zh-CN" altLang="zh-CN" dirty="0"/>
              <a:t>在下面的代码片段中，使用了一个名为</a:t>
            </a:r>
            <a:r>
              <a:rPr lang="en-US" altLang="zh-CN" dirty="0" err="1"/>
              <a:t>Func</a:t>
            </a:r>
            <a:r>
              <a:rPr lang="zh-CN" altLang="zh-CN" dirty="0"/>
              <a:t>的函数，但这个函数并没有被定义。</a:t>
            </a:r>
          </a:p>
          <a:p>
            <a:r>
              <a:rPr lang="en-US" altLang="zh-CN" dirty="0"/>
              <a:t>    void </a:t>
            </a:r>
            <a:r>
              <a:rPr lang="en-US" altLang="zh-CN" dirty="0" err="1"/>
              <a:t>Func</a:t>
            </a:r>
            <a:r>
              <a:rPr lang="en-US" altLang="zh-CN" b="1" dirty="0"/>
              <a:t>(</a:t>
            </a:r>
            <a:r>
              <a:rPr lang="en-US" altLang="zh-CN" dirty="0" err="1"/>
              <a:t>int</a:t>
            </a:r>
            <a:r>
              <a:rPr lang="en-US" altLang="zh-CN" b="1" dirty="0"/>
              <a:t>);</a:t>
            </a:r>
            <a:endParaRPr lang="zh-CN" altLang="zh-CN" dirty="0"/>
          </a:p>
          <a:p>
            <a:r>
              <a:rPr lang="en-US" altLang="zh-CN" dirty="0"/>
              <a:t>    </a:t>
            </a:r>
            <a:r>
              <a:rPr lang="en-US" altLang="zh-CN" dirty="0" err="1"/>
              <a:t>Func</a:t>
            </a:r>
            <a:r>
              <a:rPr lang="en-US" altLang="zh-CN" b="1" dirty="0"/>
              <a:t>(</a:t>
            </a:r>
            <a:r>
              <a:rPr lang="en-US" altLang="zh-CN" dirty="0"/>
              <a:t>3</a:t>
            </a:r>
            <a:r>
              <a:rPr lang="en-US" altLang="zh-CN" b="1" dirty="0"/>
              <a:t>);</a:t>
            </a:r>
            <a:endParaRPr lang="zh-CN" altLang="zh-CN" dirty="0"/>
          </a:p>
          <a:p>
            <a:r>
              <a:rPr lang="zh-CN" altLang="zh-CN" dirty="0"/>
              <a:t>这种情况下，</a:t>
            </a:r>
            <a:r>
              <a:rPr lang="en-US" altLang="zh-CN" dirty="0"/>
              <a:t>VC</a:t>
            </a:r>
            <a:r>
              <a:rPr lang="zh-CN" altLang="zh-CN" dirty="0"/>
              <a:t>会给出下面的错误信息，告知程序编写人员发生了链接错误。</a:t>
            </a:r>
          </a:p>
          <a:p>
            <a:r>
              <a:rPr lang="en-US" altLang="zh-CN" dirty="0"/>
              <a:t>error LNK2019: unresolved external symbol "void __</a:t>
            </a:r>
            <a:r>
              <a:rPr lang="en-US" altLang="zh-CN" dirty="0" err="1"/>
              <a:t>cdecl</a:t>
            </a:r>
            <a:r>
              <a:rPr lang="en-US" altLang="zh-CN" dirty="0"/>
              <a:t> </a:t>
            </a:r>
            <a:r>
              <a:rPr lang="en-US" altLang="zh-CN" dirty="0" err="1"/>
              <a:t>Func</a:t>
            </a:r>
            <a:r>
              <a:rPr lang="en-US" altLang="zh-CN" dirty="0"/>
              <a:t>(</a:t>
            </a:r>
            <a:r>
              <a:rPr lang="en-US" altLang="zh-CN" dirty="0" err="1"/>
              <a:t>int</a:t>
            </a:r>
            <a:r>
              <a:rPr lang="en-US" altLang="zh-CN" dirty="0"/>
              <a:t>)" (?</a:t>
            </a:r>
            <a:r>
              <a:rPr lang="en-US" altLang="zh-CN" dirty="0" err="1"/>
              <a:t>Func</a:t>
            </a:r>
            <a:r>
              <a:rPr lang="en-US" altLang="zh-CN" dirty="0"/>
              <a:t>@@YAXH@Z) referenced in function _</a:t>
            </a:r>
            <a:r>
              <a:rPr lang="en-US" altLang="zh-CN" dirty="0" err="1"/>
              <a:t>wmain</a:t>
            </a:r>
            <a:endParaRPr lang="zh-CN" altLang="zh-CN" dirty="0"/>
          </a:p>
          <a:p>
            <a:endParaRPr lang="zh-CN" altLang="en-US" dirty="0"/>
          </a:p>
        </p:txBody>
      </p:sp>
    </p:spTree>
    <p:extLst>
      <p:ext uri="{BB962C8B-B14F-4D97-AF65-F5344CB8AC3E}">
        <p14:creationId xmlns:p14="http://schemas.microsoft.com/office/powerpoint/2010/main" val="19944575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再比如上一章中介绍的带透明度的位图绘制函数</a:t>
            </a:r>
            <a:r>
              <a:rPr lang="en-US" altLang="zh-CN" dirty="0" err="1"/>
              <a:t>TransparentBlt</a:t>
            </a:r>
            <a:r>
              <a:rPr lang="zh-CN" altLang="zh-CN" dirty="0"/>
              <a:t>，其函数实现放在静态链接库</a:t>
            </a:r>
            <a:r>
              <a:rPr lang="en-US" altLang="zh-CN" dirty="0"/>
              <a:t>Msimg32.lib</a:t>
            </a:r>
            <a:r>
              <a:rPr lang="zh-CN" altLang="zh-CN" dirty="0"/>
              <a:t>中，如果没有将它链接到工程中，也会导致链接错误的发生。</a:t>
            </a:r>
          </a:p>
          <a:p>
            <a:endParaRPr lang="zh-CN" altLang="en-US" dirty="0"/>
          </a:p>
        </p:txBody>
      </p:sp>
    </p:spTree>
    <p:extLst>
      <p:ext uri="{BB962C8B-B14F-4D97-AF65-F5344CB8AC3E}">
        <p14:creationId xmlns:p14="http://schemas.microsoft.com/office/powerpoint/2010/main" val="37866047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编程</a:t>
            </a:r>
            <a:r>
              <a:rPr lang="zh-CN" altLang="en-US" dirty="0" smtClean="0"/>
              <a:t>规范</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smtClean="0"/>
              <a:t>避免</a:t>
            </a:r>
            <a:r>
              <a:rPr lang="zh-CN" altLang="zh-CN" dirty="0"/>
              <a:t>程序出现问题的必要条件是具有扎实的基本功，并按照规范进行程序</a:t>
            </a:r>
            <a:r>
              <a:rPr lang="zh-CN" altLang="zh-CN" dirty="0" smtClean="0"/>
              <a:t>编写</a:t>
            </a:r>
            <a:endParaRPr lang="en-US" altLang="zh-CN" dirty="0" smtClean="0"/>
          </a:p>
          <a:p>
            <a:r>
              <a:rPr lang="zh-CN" altLang="zh-CN" dirty="0" smtClean="0"/>
              <a:t>扎实</a:t>
            </a:r>
            <a:r>
              <a:rPr lang="zh-CN" altLang="zh-CN" dirty="0"/>
              <a:t>的基本功需要在熟练掌握</a:t>
            </a:r>
            <a:r>
              <a:rPr lang="en-US" altLang="zh-CN" dirty="0"/>
              <a:t>C</a:t>
            </a:r>
            <a:r>
              <a:rPr lang="zh-CN" altLang="zh-CN" dirty="0"/>
              <a:t>语言各项特性的前提下，不断进行编程练习来</a:t>
            </a:r>
            <a:r>
              <a:rPr lang="zh-CN" altLang="zh-CN" dirty="0" smtClean="0"/>
              <a:t>获得</a:t>
            </a:r>
            <a:endParaRPr lang="en-US" altLang="zh-CN" dirty="0" smtClean="0"/>
          </a:p>
          <a:p>
            <a:pPr lvl="1"/>
            <a:r>
              <a:rPr lang="zh-CN" altLang="zh-CN" dirty="0" smtClean="0"/>
              <a:t>在</a:t>
            </a:r>
            <a:r>
              <a:rPr lang="zh-CN" altLang="zh-CN" dirty="0"/>
              <a:t>练习过程中，设定一个个具体的编程目标（比如编写一个小游戏），有助于提高</a:t>
            </a:r>
            <a:r>
              <a:rPr lang="zh-CN" altLang="zh-CN" dirty="0" smtClean="0"/>
              <a:t>学习效率</a:t>
            </a:r>
            <a:endParaRPr lang="en-US" altLang="zh-CN" dirty="0" smtClean="0"/>
          </a:p>
          <a:p>
            <a:r>
              <a:rPr lang="zh-CN" altLang="zh-CN" dirty="0" smtClean="0"/>
              <a:t>而</a:t>
            </a:r>
            <a:r>
              <a:rPr lang="zh-CN" altLang="zh-CN" dirty="0"/>
              <a:t>规范编程则需要依据科学的规划，将自己的程序编写得更加规范，从而便于维护，最终有利于程序调试，保证程序的质量。</a:t>
            </a:r>
          </a:p>
          <a:p>
            <a:endParaRPr lang="zh-CN" altLang="en-US" dirty="0"/>
          </a:p>
        </p:txBody>
      </p:sp>
    </p:spTree>
    <p:extLst>
      <p:ext uri="{BB962C8B-B14F-4D97-AF65-F5344CB8AC3E}">
        <p14:creationId xmlns:p14="http://schemas.microsoft.com/office/powerpoint/2010/main" val="21272590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从宏观的角度来看，编程规范包括对自己所进行的程序工程的架构设计以及功能</a:t>
            </a:r>
            <a:r>
              <a:rPr lang="zh-CN" altLang="zh-CN" dirty="0" smtClean="0"/>
              <a:t>划分</a:t>
            </a:r>
            <a:endParaRPr lang="en-US" altLang="zh-CN" dirty="0" smtClean="0"/>
          </a:p>
          <a:p>
            <a:r>
              <a:rPr lang="zh-CN" altLang="zh-CN" dirty="0" smtClean="0"/>
              <a:t>从</a:t>
            </a:r>
            <a:r>
              <a:rPr lang="zh-CN" altLang="zh-CN" dirty="0"/>
              <a:t>微观角度来说，函数的命名和注释的添加等都需要有据可</a:t>
            </a:r>
            <a:r>
              <a:rPr lang="zh-CN" altLang="zh-CN" dirty="0" smtClean="0"/>
              <a:t>依</a:t>
            </a:r>
            <a:endParaRPr lang="en-US" altLang="zh-CN" dirty="0" smtClean="0"/>
          </a:p>
          <a:p>
            <a:r>
              <a:rPr lang="zh-CN" altLang="zh-CN" dirty="0" smtClean="0"/>
              <a:t>最好</a:t>
            </a:r>
            <a:r>
              <a:rPr lang="zh-CN" altLang="zh-CN" dirty="0"/>
              <a:t>在编程初学阶段，就按照规范的程序编写要求来写</a:t>
            </a:r>
            <a:r>
              <a:rPr lang="zh-CN" altLang="zh-CN" dirty="0" smtClean="0"/>
              <a:t>代码</a:t>
            </a:r>
            <a:endParaRPr lang="en-US" altLang="zh-CN" dirty="0" smtClean="0"/>
          </a:p>
          <a:p>
            <a:pPr lvl="1"/>
            <a:r>
              <a:rPr lang="en-US" altLang="zh-CN" dirty="0" smtClean="0"/>
              <a:t>google</a:t>
            </a:r>
            <a:r>
              <a:rPr lang="zh-CN" altLang="zh-CN" dirty="0"/>
              <a:t>公司发布的针对</a:t>
            </a:r>
            <a:r>
              <a:rPr lang="en-US" altLang="zh-CN" dirty="0"/>
              <a:t>C++</a:t>
            </a:r>
            <a:r>
              <a:rPr lang="zh-CN" altLang="zh-CN" dirty="0"/>
              <a:t>语言的编程规范</a:t>
            </a:r>
            <a:r>
              <a:rPr lang="zh-CN" altLang="zh-CN" dirty="0" smtClean="0"/>
              <a:t>：</a:t>
            </a:r>
            <a:r>
              <a:rPr lang="en-US" altLang="zh-CN" dirty="0">
                <a:hlinkClick r:id="rId2"/>
              </a:rPr>
              <a:t>http://zh-google-styleguide.readthedocs.io/en/latest/google-cpp-styleguide/contents</a:t>
            </a:r>
            <a:r>
              <a:rPr lang="en-US" altLang="zh-CN" dirty="0" smtClean="0">
                <a:hlinkClick r:id="rId2"/>
              </a:rPr>
              <a:t>/</a:t>
            </a:r>
            <a:endParaRPr lang="en-US" altLang="zh-CN" dirty="0" smtClean="0"/>
          </a:p>
          <a:p>
            <a:pPr lvl="1"/>
            <a:r>
              <a:rPr lang="en-US" altLang="zh-CN" dirty="0" smtClean="0"/>
              <a:t>Herb </a:t>
            </a:r>
            <a:r>
              <a:rPr lang="en-US" altLang="zh-CN" dirty="0"/>
              <a:t>Sutter</a:t>
            </a:r>
            <a:r>
              <a:rPr lang="zh-CN" altLang="zh-CN" dirty="0"/>
              <a:t>和</a:t>
            </a:r>
            <a:r>
              <a:rPr lang="en-US" altLang="zh-CN" dirty="0"/>
              <a:t>Andrei </a:t>
            </a:r>
            <a:r>
              <a:rPr lang="en-US" altLang="zh-CN" dirty="0" err="1"/>
              <a:t>Alexandrescu</a:t>
            </a:r>
            <a:r>
              <a:rPr lang="zh-CN" altLang="zh-CN" dirty="0"/>
              <a:t>所著的《</a:t>
            </a:r>
            <a:r>
              <a:rPr lang="en-US" altLang="zh-CN" dirty="0"/>
              <a:t>C++</a:t>
            </a:r>
            <a:r>
              <a:rPr lang="zh-CN" altLang="zh-CN" dirty="0"/>
              <a:t>编程规范》</a:t>
            </a:r>
          </a:p>
          <a:p>
            <a:endParaRPr lang="zh-CN" altLang="en-US" dirty="0"/>
          </a:p>
        </p:txBody>
      </p:sp>
    </p:spTree>
    <p:extLst>
      <p:ext uri="{BB962C8B-B14F-4D97-AF65-F5344CB8AC3E}">
        <p14:creationId xmlns:p14="http://schemas.microsoft.com/office/powerpoint/2010/main" val="5899793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即使我们坚持程序编写规范，完成了代码的编写，并且在编译链接阶段没有发生错误，正常生成了可执行程序，这仍然不意味着我们的程序就能够正确执行</a:t>
            </a:r>
            <a:r>
              <a:rPr lang="zh-CN" altLang="zh-CN" dirty="0" smtClean="0"/>
              <a:t>了</a:t>
            </a:r>
            <a:endParaRPr lang="en-US" altLang="zh-CN" dirty="0" smtClean="0"/>
          </a:p>
          <a:p>
            <a:r>
              <a:rPr lang="zh-CN" altLang="zh-CN" dirty="0" smtClean="0"/>
              <a:t>因为</a:t>
            </a:r>
            <a:r>
              <a:rPr lang="zh-CN" altLang="zh-CN" dirty="0"/>
              <a:t>有可能程序执行的结果和我们预期并不相符，也就是出现了人们常说的</a:t>
            </a:r>
            <a:r>
              <a:rPr lang="en-US" altLang="zh-CN" dirty="0" smtClean="0"/>
              <a:t>bug</a:t>
            </a:r>
          </a:p>
          <a:p>
            <a:r>
              <a:rPr lang="zh-CN" altLang="zh-CN" dirty="0" smtClean="0"/>
              <a:t>编译</a:t>
            </a:r>
            <a:r>
              <a:rPr lang="zh-CN" altLang="zh-CN" dirty="0"/>
              <a:t>链接阶段出现的问题是比较明显的，甚至编译器会给出很精确的错误提示，但这种程序运行阶段出现的问题则要更加难以定位和</a:t>
            </a:r>
            <a:r>
              <a:rPr lang="zh-CN" altLang="zh-CN" dirty="0" smtClean="0"/>
              <a:t>修改</a:t>
            </a:r>
            <a:endParaRPr lang="zh-CN" altLang="en-US" dirty="0"/>
          </a:p>
        </p:txBody>
      </p:sp>
    </p:spTree>
    <p:extLst>
      <p:ext uri="{BB962C8B-B14F-4D97-AF65-F5344CB8AC3E}">
        <p14:creationId xmlns:p14="http://schemas.microsoft.com/office/powerpoint/2010/main" val="2456348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断点</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smtClean="0"/>
              <a:t>断点</a:t>
            </a:r>
            <a:r>
              <a:rPr lang="zh-CN" altLang="zh-CN" dirty="0"/>
              <a:t>是调试器设置的一个代码位置，当程序运行到断点时，程序中断执行，回到调试器</a:t>
            </a:r>
            <a:r>
              <a:rPr lang="zh-CN" altLang="zh-CN" dirty="0" smtClean="0"/>
              <a:t>界面</a:t>
            </a:r>
            <a:endParaRPr lang="en-US" altLang="zh-CN" dirty="0" smtClean="0"/>
          </a:p>
          <a:p>
            <a:r>
              <a:rPr lang="zh-CN" altLang="zh-CN" dirty="0" smtClean="0"/>
              <a:t>在</a:t>
            </a:r>
            <a:r>
              <a:rPr lang="en-US" altLang="zh-CN" dirty="0"/>
              <a:t>VC</a:t>
            </a:r>
            <a:r>
              <a:rPr lang="zh-CN" altLang="zh-CN" dirty="0"/>
              <a:t>中可以通过点击代码窗口左侧的竖条来为这个位置设定断点，也可以将光标移动到需要设定断点的代码行，按</a:t>
            </a:r>
            <a:r>
              <a:rPr lang="en-US" altLang="zh-CN" dirty="0"/>
              <a:t>F9</a:t>
            </a:r>
            <a:r>
              <a:rPr lang="zh-CN" altLang="zh-CN" dirty="0"/>
              <a:t>快捷键来设置</a:t>
            </a:r>
            <a:r>
              <a:rPr lang="zh-CN" altLang="zh-CN" dirty="0" smtClean="0"/>
              <a:t>断点</a:t>
            </a:r>
            <a:endParaRPr lang="en-US" altLang="zh-CN" dirty="0" smtClean="0"/>
          </a:p>
          <a:p>
            <a:r>
              <a:rPr lang="zh-CN" altLang="zh-CN" dirty="0" smtClean="0"/>
              <a:t>可以</a:t>
            </a:r>
            <a:r>
              <a:rPr lang="zh-CN" altLang="zh-CN" dirty="0"/>
              <a:t>把光标移动到断点所在的行，再次按</a:t>
            </a:r>
            <a:r>
              <a:rPr lang="en-US" altLang="zh-CN" dirty="0"/>
              <a:t>F9</a:t>
            </a:r>
            <a:r>
              <a:rPr lang="zh-CN" altLang="zh-CN" dirty="0"/>
              <a:t>来取消断点，也可以使用鼠标点掉窗口左侧的断点</a:t>
            </a:r>
            <a:r>
              <a:rPr lang="zh-CN" altLang="zh-CN" dirty="0" smtClean="0"/>
              <a:t>标记</a:t>
            </a:r>
            <a:endParaRPr lang="en-US" altLang="zh-CN" dirty="0" smtClean="0"/>
          </a:p>
          <a:p>
            <a:r>
              <a:rPr lang="zh-CN" altLang="zh-CN" dirty="0" smtClean="0"/>
              <a:t>断点</a:t>
            </a:r>
            <a:r>
              <a:rPr lang="zh-CN" altLang="zh-CN" dirty="0"/>
              <a:t>也可以在程序调试运行期间动态添加或删除。可以使用快捷键</a:t>
            </a:r>
            <a:r>
              <a:rPr lang="en-US" altLang="zh-CN" dirty="0"/>
              <a:t>ALT+F9</a:t>
            </a:r>
            <a:r>
              <a:rPr lang="zh-CN" altLang="zh-CN" dirty="0"/>
              <a:t>弹出断点窗口，管理程序中的所有断点。</a:t>
            </a:r>
          </a:p>
          <a:p>
            <a:endParaRPr lang="zh-CN" altLang="en-US" dirty="0"/>
          </a:p>
        </p:txBody>
      </p:sp>
    </p:spTree>
    <p:extLst>
      <p:ext uri="{BB962C8B-B14F-4D97-AF65-F5344CB8AC3E}">
        <p14:creationId xmlns:p14="http://schemas.microsoft.com/office/powerpoint/2010/main" val="1264996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47500" lnSpcReduction="20000"/>
          </a:bodyPr>
          <a:lstStyle/>
          <a:p>
            <a:r>
              <a:rPr lang="en-US" altLang="zh-CN" dirty="0"/>
              <a:t>12.1.	</a:t>
            </a:r>
            <a:r>
              <a:rPr lang="zh-CN" altLang="en-US" dirty="0"/>
              <a:t>编译链接</a:t>
            </a:r>
          </a:p>
          <a:p>
            <a:r>
              <a:rPr lang="en-US" altLang="zh-CN" dirty="0"/>
              <a:t>12.2.	</a:t>
            </a:r>
            <a:r>
              <a:rPr lang="zh-CN" altLang="en-US" dirty="0"/>
              <a:t>编程规范</a:t>
            </a:r>
          </a:p>
          <a:p>
            <a:r>
              <a:rPr lang="en-US" altLang="zh-CN" dirty="0"/>
              <a:t>12.3.	</a:t>
            </a:r>
            <a:r>
              <a:rPr lang="zh-CN" altLang="en-US" dirty="0"/>
              <a:t>断点</a:t>
            </a:r>
          </a:p>
          <a:p>
            <a:r>
              <a:rPr lang="en-US" altLang="zh-CN" dirty="0"/>
              <a:t>12.4.	Watch</a:t>
            </a:r>
          </a:p>
          <a:p>
            <a:r>
              <a:rPr lang="en-US" altLang="zh-CN" dirty="0"/>
              <a:t>12.5.	</a:t>
            </a:r>
            <a:r>
              <a:rPr lang="zh-CN" altLang="en-US" dirty="0"/>
              <a:t>注意指针操作</a:t>
            </a:r>
          </a:p>
          <a:p>
            <a:r>
              <a:rPr lang="en-US" altLang="zh-CN" dirty="0"/>
              <a:t>12.6.	</a:t>
            </a:r>
            <a:r>
              <a:rPr lang="zh-CN" altLang="en-US" dirty="0"/>
              <a:t>其他容易犯的错误</a:t>
            </a:r>
          </a:p>
          <a:p>
            <a:r>
              <a:rPr lang="en-US" altLang="zh-CN" dirty="0"/>
              <a:t>12.7.	</a:t>
            </a:r>
            <a:r>
              <a:rPr lang="zh-CN" altLang="en-US" dirty="0"/>
              <a:t>代码控制</a:t>
            </a:r>
          </a:p>
          <a:p>
            <a:r>
              <a:rPr lang="en-US" altLang="zh-CN" dirty="0"/>
              <a:t>12.8.	</a:t>
            </a:r>
            <a:r>
              <a:rPr lang="zh-CN" altLang="en-US" dirty="0"/>
              <a:t>小蜜蜂游戏</a:t>
            </a:r>
          </a:p>
          <a:p>
            <a:pPr lvl="1"/>
            <a:r>
              <a:rPr lang="en-US" altLang="zh-CN" dirty="0"/>
              <a:t>12.8.1.	</a:t>
            </a:r>
            <a:r>
              <a:rPr lang="zh-CN" altLang="en-US" dirty="0"/>
              <a:t>游戏初始化</a:t>
            </a:r>
          </a:p>
          <a:p>
            <a:pPr lvl="1"/>
            <a:r>
              <a:rPr lang="en-US" altLang="zh-CN" dirty="0"/>
              <a:t>12.8.2.	</a:t>
            </a:r>
            <a:r>
              <a:rPr lang="zh-CN" altLang="en-US" dirty="0"/>
              <a:t>操作方式</a:t>
            </a:r>
          </a:p>
          <a:p>
            <a:pPr lvl="1"/>
            <a:r>
              <a:rPr lang="en-US" altLang="zh-CN" dirty="0"/>
              <a:t>12.8.3.	</a:t>
            </a:r>
            <a:r>
              <a:rPr lang="zh-CN" altLang="en-US" dirty="0"/>
              <a:t>敌人智能</a:t>
            </a:r>
          </a:p>
          <a:p>
            <a:pPr lvl="1"/>
            <a:r>
              <a:rPr lang="en-US" altLang="zh-CN" dirty="0"/>
              <a:t>12.8.4.	</a:t>
            </a:r>
            <a:r>
              <a:rPr lang="zh-CN" altLang="en-US" dirty="0"/>
              <a:t>游戏绘制</a:t>
            </a:r>
          </a:p>
          <a:p>
            <a:r>
              <a:rPr lang="en-US" altLang="zh-CN" dirty="0"/>
              <a:t>12.9.	</a:t>
            </a:r>
            <a:r>
              <a:rPr lang="zh-CN" altLang="en-US" dirty="0"/>
              <a:t>小结</a:t>
            </a:r>
          </a:p>
          <a:p>
            <a:endParaRPr lang="zh-CN" altLang="en-US" dirty="0"/>
          </a:p>
        </p:txBody>
      </p:sp>
    </p:spTree>
    <p:extLst>
      <p:ext uri="{BB962C8B-B14F-4D97-AF65-F5344CB8AC3E}">
        <p14:creationId xmlns:p14="http://schemas.microsoft.com/office/powerpoint/2010/main" val="28273397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程序执行到断点所在的语句后暂停执行，停在断点处，可以在此时对程序中的部分变量值进行观察，以便推测问题发生的</a:t>
            </a:r>
            <a:r>
              <a:rPr lang="zh-CN" altLang="zh-CN" dirty="0" smtClean="0"/>
              <a:t>位置</a:t>
            </a:r>
            <a:endParaRPr lang="en-US" altLang="zh-CN" dirty="0" smtClean="0"/>
          </a:p>
          <a:p>
            <a:r>
              <a:rPr lang="en-US" altLang="zh-CN" dirty="0" smtClean="0"/>
              <a:t>VC</a:t>
            </a:r>
            <a:r>
              <a:rPr lang="zh-CN" altLang="zh-CN" dirty="0"/>
              <a:t>允许被中断的程序继续运行、单步运行和运行到指定光标处，分别对应快捷键</a:t>
            </a:r>
            <a:r>
              <a:rPr lang="en-US" altLang="zh-CN" dirty="0"/>
              <a:t>F5</a:t>
            </a:r>
            <a:r>
              <a:rPr lang="zh-CN" altLang="zh-CN" dirty="0"/>
              <a:t>、</a:t>
            </a:r>
            <a:r>
              <a:rPr lang="en-US" altLang="zh-CN" dirty="0"/>
              <a:t>F10/F11</a:t>
            </a:r>
            <a:r>
              <a:rPr lang="zh-CN" altLang="zh-CN" dirty="0"/>
              <a:t>和</a:t>
            </a:r>
            <a:r>
              <a:rPr lang="en-US" altLang="zh-CN" dirty="0" smtClean="0"/>
              <a:t>CTRL+F10</a:t>
            </a:r>
          </a:p>
          <a:p>
            <a:pPr lvl="1"/>
            <a:r>
              <a:rPr lang="en-US" altLang="zh-CN" dirty="0" smtClean="0"/>
              <a:t>F5 </a:t>
            </a:r>
            <a:r>
              <a:rPr lang="zh-CN" altLang="zh-CN" dirty="0"/>
              <a:t>表示程序继续运行，直到下一个</a:t>
            </a:r>
            <a:r>
              <a:rPr lang="zh-CN" altLang="zh-CN" dirty="0" smtClean="0"/>
              <a:t>断点</a:t>
            </a:r>
            <a:endParaRPr lang="en-US" altLang="zh-CN" dirty="0" smtClean="0"/>
          </a:p>
          <a:p>
            <a:pPr lvl="1"/>
            <a:r>
              <a:rPr lang="en-US" altLang="zh-CN" dirty="0" smtClean="0"/>
              <a:t>F10</a:t>
            </a:r>
            <a:r>
              <a:rPr lang="zh-CN" altLang="zh-CN" dirty="0"/>
              <a:t>表示程序单步运行，每次执行一个语句，如果涉及到函数调用，不进入函数</a:t>
            </a:r>
            <a:r>
              <a:rPr lang="zh-CN" altLang="zh-CN" dirty="0" smtClean="0"/>
              <a:t>内部</a:t>
            </a:r>
            <a:endParaRPr lang="en-US" altLang="zh-CN" dirty="0" smtClean="0"/>
          </a:p>
          <a:p>
            <a:pPr lvl="1"/>
            <a:r>
              <a:rPr lang="en-US" altLang="zh-CN" dirty="0" smtClean="0"/>
              <a:t>F11</a:t>
            </a:r>
            <a:r>
              <a:rPr lang="zh-CN" altLang="zh-CN" dirty="0"/>
              <a:t>单步运行和</a:t>
            </a:r>
            <a:r>
              <a:rPr lang="en-US" altLang="zh-CN" dirty="0"/>
              <a:t>F10</a:t>
            </a:r>
            <a:r>
              <a:rPr lang="zh-CN" altLang="zh-CN" dirty="0"/>
              <a:t>类似，不同的是如果遇到函数调用，会进入这个函数</a:t>
            </a:r>
            <a:r>
              <a:rPr lang="zh-CN" altLang="zh-CN" dirty="0" smtClean="0"/>
              <a:t>内部</a:t>
            </a:r>
            <a:endParaRPr lang="en-US" altLang="zh-CN" dirty="0" smtClean="0"/>
          </a:p>
          <a:p>
            <a:pPr lvl="1"/>
            <a:r>
              <a:rPr lang="en-US" altLang="zh-CN" dirty="0" smtClean="0"/>
              <a:t>CTRL+F10</a:t>
            </a:r>
            <a:r>
              <a:rPr lang="zh-CN" altLang="zh-CN" dirty="0"/>
              <a:t>会运行到当前光标处。</a:t>
            </a:r>
          </a:p>
          <a:p>
            <a:endParaRPr lang="zh-CN" altLang="en-US" dirty="0"/>
          </a:p>
        </p:txBody>
      </p:sp>
    </p:spTree>
    <p:extLst>
      <p:ext uri="{BB962C8B-B14F-4D97-AF65-F5344CB8AC3E}">
        <p14:creationId xmlns:p14="http://schemas.microsoft.com/office/powerpoint/2010/main" val="3741147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在断点的标志上面使用鼠标右键可以调出窗口，来调整断点的</a:t>
            </a:r>
            <a:r>
              <a:rPr lang="zh-CN" altLang="zh-CN" dirty="0" smtClean="0"/>
              <a:t>属性。</a:t>
            </a:r>
            <a:r>
              <a:rPr lang="zh-CN" altLang="zh-CN" dirty="0"/>
              <a:t>比如在程序中输入了下面的代码片段。</a:t>
            </a:r>
          </a:p>
          <a:p>
            <a:r>
              <a:rPr lang="en-US" altLang="zh-CN" dirty="0"/>
              <a:t>    </a:t>
            </a:r>
            <a:r>
              <a:rPr lang="en-US" altLang="zh-CN" dirty="0" err="1"/>
              <a:t>int</a:t>
            </a:r>
            <a:r>
              <a:rPr lang="en-US" altLang="zh-CN" dirty="0"/>
              <a:t> </a:t>
            </a:r>
            <a:r>
              <a:rPr lang="en-US" altLang="zh-CN" dirty="0" err="1"/>
              <a:t>i</a:t>
            </a:r>
            <a:r>
              <a:rPr lang="en-US" altLang="zh-CN" dirty="0"/>
              <a:t> </a:t>
            </a:r>
            <a:r>
              <a:rPr lang="en-US" altLang="zh-CN" b="1" dirty="0"/>
              <a:t>=</a:t>
            </a:r>
            <a:r>
              <a:rPr lang="en-US" altLang="zh-CN" dirty="0"/>
              <a:t> 1</a:t>
            </a:r>
            <a:r>
              <a:rPr lang="en-US" altLang="zh-CN" b="1" dirty="0"/>
              <a:t>;</a:t>
            </a:r>
            <a:endParaRPr lang="zh-CN" altLang="zh-CN" dirty="0"/>
          </a:p>
          <a:p>
            <a:r>
              <a:rPr lang="en-US" altLang="zh-CN" dirty="0"/>
              <a:t>    </a:t>
            </a:r>
            <a:r>
              <a:rPr lang="en-US" altLang="zh-CN" b="1" dirty="0"/>
              <a:t>while</a:t>
            </a:r>
            <a:r>
              <a:rPr lang="en-US" altLang="zh-CN" dirty="0"/>
              <a:t> </a:t>
            </a:r>
            <a:r>
              <a:rPr lang="en-US" altLang="zh-CN" b="1" dirty="0"/>
              <a:t>(</a:t>
            </a:r>
            <a:r>
              <a:rPr lang="en-US" altLang="zh-CN" dirty="0" err="1"/>
              <a:t>i</a:t>
            </a:r>
            <a:r>
              <a:rPr lang="en-US" altLang="zh-CN" b="1" dirty="0"/>
              <a:t>++)</a:t>
            </a:r>
            <a:endParaRPr lang="zh-CN" altLang="zh-CN" dirty="0"/>
          </a:p>
          <a:p>
            <a:r>
              <a:rPr lang="en-US" altLang="zh-CN" dirty="0"/>
              <a:t>    </a:t>
            </a:r>
            <a:r>
              <a:rPr lang="en-US" altLang="zh-CN" b="1" dirty="0"/>
              <a:t>{</a:t>
            </a:r>
            <a:endParaRPr lang="zh-CN" altLang="zh-CN" dirty="0"/>
          </a:p>
          <a:p>
            <a:r>
              <a:rPr lang="en-US" altLang="zh-CN" dirty="0"/>
              <a:t>        </a:t>
            </a:r>
            <a:r>
              <a:rPr lang="en-US" altLang="zh-CN" b="1" dirty="0"/>
              <a:t>if</a:t>
            </a:r>
            <a:r>
              <a:rPr lang="en-US" altLang="zh-CN" dirty="0"/>
              <a:t> </a:t>
            </a:r>
            <a:r>
              <a:rPr lang="en-US" altLang="zh-CN" b="1" dirty="0"/>
              <a:t>(</a:t>
            </a:r>
            <a:r>
              <a:rPr lang="en-US" altLang="zh-CN" dirty="0" err="1"/>
              <a:t>i</a:t>
            </a:r>
            <a:r>
              <a:rPr lang="en-US" altLang="zh-CN" dirty="0"/>
              <a:t> </a:t>
            </a:r>
            <a:r>
              <a:rPr lang="en-US" altLang="zh-CN" b="1" dirty="0"/>
              <a:t>==</a:t>
            </a:r>
            <a:r>
              <a:rPr lang="en-US" altLang="zh-CN" dirty="0"/>
              <a:t> 23</a:t>
            </a:r>
            <a:r>
              <a:rPr lang="en-US" altLang="zh-CN" b="1" dirty="0"/>
              <a:t>)</a:t>
            </a:r>
            <a:endParaRPr lang="zh-CN" altLang="zh-CN" dirty="0"/>
          </a:p>
          <a:p>
            <a:r>
              <a:rPr lang="en-US" altLang="zh-CN" dirty="0"/>
              <a:t>            </a:t>
            </a:r>
            <a:r>
              <a:rPr lang="en-US" altLang="zh-CN" b="1" dirty="0"/>
              <a:t>break;</a:t>
            </a:r>
            <a:endParaRPr lang="zh-CN" altLang="zh-CN" dirty="0"/>
          </a:p>
          <a:p>
            <a:r>
              <a:rPr lang="en-US" altLang="zh-CN" dirty="0"/>
              <a:t>        </a:t>
            </a:r>
            <a:r>
              <a:rPr lang="en-US" altLang="zh-CN" b="1" dirty="0"/>
              <a:t>++</a:t>
            </a:r>
            <a:r>
              <a:rPr lang="en-US" altLang="zh-CN" dirty="0" err="1"/>
              <a:t>i</a:t>
            </a:r>
            <a:r>
              <a:rPr lang="en-US" altLang="zh-CN" b="1" dirty="0"/>
              <a:t>;</a:t>
            </a:r>
            <a:endParaRPr lang="zh-CN" altLang="zh-CN" dirty="0"/>
          </a:p>
          <a:p>
            <a:r>
              <a:rPr lang="en-US" altLang="zh-CN" dirty="0"/>
              <a:t>    </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2828763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调试运行的时候，会发现该程序运行有问题，根本无法正确</a:t>
            </a:r>
            <a:r>
              <a:rPr lang="zh-CN" altLang="zh-CN" dirty="0" smtClean="0"/>
              <a:t>结束</a:t>
            </a:r>
            <a:endParaRPr lang="en-US" altLang="zh-CN" dirty="0" smtClean="0"/>
          </a:p>
          <a:p>
            <a:pPr lvl="1"/>
            <a:r>
              <a:rPr lang="zh-CN" altLang="zh-CN" dirty="0" smtClean="0"/>
              <a:t>我们</a:t>
            </a:r>
            <a:r>
              <a:rPr lang="zh-CN" altLang="zh-CN" dirty="0"/>
              <a:t>考虑可能是</a:t>
            </a:r>
            <a:r>
              <a:rPr lang="en-US" altLang="zh-CN" dirty="0"/>
              <a:t>break</a:t>
            </a:r>
            <a:r>
              <a:rPr lang="zh-CN" altLang="zh-CN" dirty="0"/>
              <a:t>语句没有被执行，导致</a:t>
            </a:r>
            <a:r>
              <a:rPr lang="en-US" altLang="zh-CN" dirty="0"/>
              <a:t>while</a:t>
            </a:r>
            <a:r>
              <a:rPr lang="zh-CN" altLang="zh-CN" dirty="0"/>
              <a:t>死</a:t>
            </a:r>
            <a:r>
              <a:rPr lang="zh-CN" altLang="zh-CN" dirty="0" smtClean="0"/>
              <a:t>循环</a:t>
            </a:r>
            <a:endParaRPr lang="en-US" altLang="zh-CN" dirty="0" smtClean="0"/>
          </a:p>
          <a:p>
            <a:pPr lvl="1"/>
            <a:r>
              <a:rPr lang="zh-CN" altLang="zh-CN" dirty="0" smtClean="0"/>
              <a:t>因此</a:t>
            </a:r>
            <a:r>
              <a:rPr lang="zh-CN" altLang="zh-CN" dirty="0"/>
              <a:t>，可以在</a:t>
            </a:r>
            <a:r>
              <a:rPr lang="en-US" altLang="zh-CN" dirty="0"/>
              <a:t>break</a:t>
            </a:r>
            <a:r>
              <a:rPr lang="zh-CN" altLang="zh-CN" dirty="0"/>
              <a:t>语句所在行添加断点，由于程序无法中断，因此死循环的原因就很可能是</a:t>
            </a:r>
            <a:r>
              <a:rPr lang="en-US" altLang="zh-CN" dirty="0" err="1"/>
              <a:t>i</a:t>
            </a:r>
            <a:r>
              <a:rPr lang="zh-CN" altLang="zh-CN" dirty="0"/>
              <a:t>的值没有达到</a:t>
            </a:r>
            <a:r>
              <a:rPr lang="en-US" altLang="zh-CN" dirty="0" smtClean="0"/>
              <a:t>23</a:t>
            </a:r>
          </a:p>
          <a:p>
            <a:r>
              <a:rPr lang="zh-CN" altLang="zh-CN" dirty="0" smtClean="0"/>
              <a:t>为了</a:t>
            </a:r>
            <a:r>
              <a:rPr lang="zh-CN" altLang="zh-CN" dirty="0"/>
              <a:t>验证这一猜想，可以在循环体中的</a:t>
            </a:r>
            <a:r>
              <a:rPr lang="en-US" altLang="zh-CN" dirty="0"/>
              <a:t>if</a:t>
            </a:r>
            <a:r>
              <a:rPr lang="zh-CN" altLang="zh-CN" dirty="0"/>
              <a:t>语句行添加另外一个断点，然后使用</a:t>
            </a:r>
            <a:r>
              <a:rPr lang="en-US" altLang="zh-CN" dirty="0"/>
              <a:t>F10</a:t>
            </a:r>
            <a:r>
              <a:rPr lang="zh-CN" altLang="zh-CN" dirty="0"/>
              <a:t>单步调试，查找每次</a:t>
            </a:r>
            <a:r>
              <a:rPr lang="en-US" altLang="zh-CN" dirty="0" err="1"/>
              <a:t>i</a:t>
            </a:r>
            <a:r>
              <a:rPr lang="zh-CN" altLang="zh-CN" dirty="0"/>
              <a:t>的变化</a:t>
            </a:r>
            <a:r>
              <a:rPr lang="zh-CN" altLang="zh-CN" dirty="0" smtClean="0"/>
              <a:t>情况</a:t>
            </a:r>
            <a:endParaRPr lang="en-US" altLang="zh-CN" dirty="0" smtClean="0"/>
          </a:p>
          <a:p>
            <a:r>
              <a:rPr lang="zh-CN" altLang="zh-CN" dirty="0" smtClean="0"/>
              <a:t>然而</a:t>
            </a:r>
            <a:r>
              <a:rPr lang="zh-CN" altLang="zh-CN" dirty="0"/>
              <a:t>，这样测试需要循环查找直到</a:t>
            </a:r>
            <a:r>
              <a:rPr lang="en-US" altLang="zh-CN" dirty="0" err="1"/>
              <a:t>i</a:t>
            </a:r>
            <a:r>
              <a:rPr lang="zh-CN" altLang="zh-CN" dirty="0"/>
              <a:t>接近</a:t>
            </a:r>
            <a:r>
              <a:rPr lang="en-US" altLang="zh-CN" dirty="0"/>
              <a:t>23</a:t>
            </a:r>
            <a:r>
              <a:rPr lang="zh-CN" altLang="zh-CN" dirty="0"/>
              <a:t>才能确定问题所在，效率很</a:t>
            </a:r>
            <a:r>
              <a:rPr lang="zh-CN" altLang="zh-CN" dirty="0" smtClean="0"/>
              <a:t>低</a:t>
            </a:r>
            <a:endParaRPr lang="en-US" altLang="zh-CN" dirty="0" smtClean="0"/>
          </a:p>
          <a:p>
            <a:pPr lvl="1"/>
            <a:r>
              <a:rPr lang="zh-CN" altLang="zh-CN" dirty="0" smtClean="0"/>
              <a:t>可以</a:t>
            </a:r>
            <a:r>
              <a:rPr lang="zh-CN" altLang="zh-CN" dirty="0"/>
              <a:t>使用条件</a:t>
            </a:r>
            <a:r>
              <a:rPr lang="zh-CN" altLang="zh-CN" dirty="0" smtClean="0"/>
              <a:t>断点</a:t>
            </a:r>
            <a:r>
              <a:rPr lang="zh-CN" altLang="en-US" dirty="0" smtClean="0"/>
              <a:t>，</a:t>
            </a:r>
            <a:r>
              <a:rPr lang="zh-CN" altLang="zh-CN" dirty="0" smtClean="0"/>
              <a:t>单击</a:t>
            </a:r>
            <a:r>
              <a:rPr lang="en-US" altLang="zh-CN" dirty="0"/>
              <a:t>Conditions</a:t>
            </a:r>
            <a:r>
              <a:rPr lang="zh-CN" altLang="zh-CN" dirty="0"/>
              <a:t>按钮，为断点设置一个表达式</a:t>
            </a:r>
            <a:r>
              <a:rPr lang="en-US" altLang="zh-CN" dirty="0" err="1"/>
              <a:t>i</a:t>
            </a:r>
            <a:r>
              <a:rPr lang="en-US" altLang="zh-CN" dirty="0"/>
              <a:t>&gt;20</a:t>
            </a:r>
            <a:r>
              <a:rPr lang="zh-CN" altLang="zh-CN" dirty="0"/>
              <a:t>，当这个表达式为真时，程序才中断。</a:t>
            </a:r>
          </a:p>
          <a:p>
            <a:endParaRPr lang="zh-CN" altLang="en-US" dirty="0"/>
          </a:p>
        </p:txBody>
      </p:sp>
    </p:spTree>
    <p:extLst>
      <p:ext uri="{BB962C8B-B14F-4D97-AF65-F5344CB8AC3E}">
        <p14:creationId xmlns:p14="http://schemas.microsoft.com/office/powerpoint/2010/main" val="385533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Watch</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zh-CN" dirty="0" smtClean="0"/>
              <a:t>当</a:t>
            </a:r>
            <a:r>
              <a:rPr lang="zh-CN" altLang="zh-CN" dirty="0"/>
              <a:t>断点导致程序中断之后，在</a:t>
            </a:r>
            <a:r>
              <a:rPr lang="en-US" altLang="zh-CN" dirty="0"/>
              <a:t>VC</a:t>
            </a:r>
            <a:r>
              <a:rPr lang="zh-CN" altLang="zh-CN" dirty="0"/>
              <a:t>界面下，可以查看变量的</a:t>
            </a:r>
            <a:r>
              <a:rPr lang="zh-CN" altLang="zh-CN" dirty="0" smtClean="0"/>
              <a:t>值</a:t>
            </a:r>
            <a:endParaRPr lang="en-US" altLang="zh-CN" dirty="0" smtClean="0"/>
          </a:p>
          <a:p>
            <a:r>
              <a:rPr lang="zh-CN" altLang="zh-CN" dirty="0" smtClean="0"/>
              <a:t>可以</a:t>
            </a:r>
            <a:r>
              <a:rPr lang="zh-CN" altLang="zh-CN" dirty="0"/>
              <a:t>在变量</a:t>
            </a:r>
            <a:r>
              <a:rPr lang="en-US" altLang="zh-CN" dirty="0" err="1"/>
              <a:t>i</a:t>
            </a:r>
            <a:r>
              <a:rPr lang="zh-CN" altLang="zh-CN" dirty="0"/>
              <a:t>上单击鼠标右键调出菜单，点击</a:t>
            </a:r>
            <a:r>
              <a:rPr lang="en-US" altLang="zh-CN" dirty="0"/>
              <a:t>“Add Watch”</a:t>
            </a:r>
            <a:r>
              <a:rPr lang="zh-CN" altLang="zh-CN" dirty="0"/>
              <a:t>将其显示到</a:t>
            </a:r>
            <a:r>
              <a:rPr lang="en-US" altLang="zh-CN" dirty="0"/>
              <a:t>Watch</a:t>
            </a:r>
            <a:r>
              <a:rPr lang="zh-CN" altLang="zh-CN" dirty="0"/>
              <a:t>窗口中，程序继续运行的话，可以通过这个窗口观察变量或者表达式的</a:t>
            </a:r>
            <a:r>
              <a:rPr lang="zh-CN" altLang="zh-CN" dirty="0" smtClean="0"/>
              <a:t>值</a:t>
            </a:r>
            <a:endParaRPr lang="en-US" altLang="zh-CN" dirty="0" smtClean="0"/>
          </a:p>
          <a:p>
            <a:r>
              <a:rPr lang="zh-CN" altLang="zh-CN" dirty="0" smtClean="0"/>
              <a:t>当</a:t>
            </a:r>
            <a:r>
              <a:rPr lang="zh-CN" altLang="zh-CN" dirty="0"/>
              <a:t>添加到</a:t>
            </a:r>
            <a:r>
              <a:rPr lang="en-US" altLang="zh-CN" dirty="0"/>
              <a:t>Watch</a:t>
            </a:r>
            <a:r>
              <a:rPr lang="zh-CN" altLang="zh-CN" dirty="0"/>
              <a:t>窗口的变量值在调试运行期间发生改变时，字体颜色会变红，便于程序员识别变化的发生。</a:t>
            </a:r>
          </a:p>
          <a:p>
            <a:endParaRPr lang="zh-CN" altLang="en-US" dirty="0"/>
          </a:p>
        </p:txBody>
      </p:sp>
    </p:spTree>
    <p:extLst>
      <p:ext uri="{BB962C8B-B14F-4D97-AF65-F5344CB8AC3E}">
        <p14:creationId xmlns:p14="http://schemas.microsoft.com/office/powerpoint/2010/main" val="3831867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注意指针操作 </a:t>
            </a:r>
          </a:p>
        </p:txBody>
      </p:sp>
      <p:sp>
        <p:nvSpPr>
          <p:cNvPr id="3" name="内容占位符 2"/>
          <p:cNvSpPr>
            <a:spLocks noGrp="1"/>
          </p:cNvSpPr>
          <p:nvPr>
            <p:ph idx="1"/>
          </p:nvPr>
        </p:nvSpPr>
        <p:spPr/>
        <p:txBody>
          <a:bodyPr>
            <a:normAutofit fontScale="92500"/>
          </a:bodyPr>
          <a:lstStyle/>
          <a:p>
            <a:r>
              <a:rPr lang="zh-CN" altLang="zh-CN" dirty="0" smtClean="0"/>
              <a:t>很多</a:t>
            </a:r>
            <a:r>
              <a:rPr lang="en-US" altLang="zh-CN" dirty="0"/>
              <a:t>bug</a:t>
            </a:r>
            <a:r>
              <a:rPr lang="zh-CN" altLang="zh-CN" dirty="0"/>
              <a:t>产生的原因都和内存分配有关，比如在前面章节提到的，对野指针进行存取操作会导致严重的</a:t>
            </a:r>
            <a:r>
              <a:rPr lang="en-US" altLang="zh-CN" dirty="0" smtClean="0"/>
              <a:t>bug</a:t>
            </a:r>
          </a:p>
          <a:p>
            <a:r>
              <a:rPr lang="zh-CN" altLang="zh-CN" dirty="0" smtClean="0"/>
              <a:t>遇到</a:t>
            </a:r>
            <a:r>
              <a:rPr lang="zh-CN" altLang="zh-CN" dirty="0"/>
              <a:t>对指针进行操作的语句时，可以通过添加一些判断语句来保证执行的操作是合法的，比如下面的函数中，只有指针不为空时才进行下一步操作，可以防止对空指针操作的</a:t>
            </a:r>
            <a:r>
              <a:rPr lang="en-US" altLang="zh-CN" dirty="0"/>
              <a:t>bug</a:t>
            </a:r>
            <a:r>
              <a:rPr lang="zh-CN" altLang="zh-CN" dirty="0"/>
              <a:t>。</a:t>
            </a:r>
          </a:p>
          <a:p>
            <a:endParaRPr lang="zh-CN" altLang="en-US" dirty="0"/>
          </a:p>
        </p:txBody>
      </p:sp>
    </p:spTree>
    <p:extLst>
      <p:ext uri="{BB962C8B-B14F-4D97-AF65-F5344CB8AC3E}">
        <p14:creationId xmlns:p14="http://schemas.microsoft.com/office/powerpoint/2010/main" val="2003350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1282700"/>
            <a:ext cx="5287963" cy="257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2160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其他容易犯的</a:t>
            </a:r>
            <a:r>
              <a:rPr lang="zh-CN" altLang="en-US" dirty="0" smtClean="0"/>
              <a:t>错误</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smtClean="0"/>
              <a:t>虽然</a:t>
            </a:r>
            <a:r>
              <a:rPr lang="zh-CN" altLang="zh-CN" dirty="0"/>
              <a:t>可以利用集成开发环境提供的调试功能，帮助我们定位和修改</a:t>
            </a:r>
            <a:r>
              <a:rPr lang="en-US" altLang="zh-CN" dirty="0"/>
              <a:t>bug</a:t>
            </a:r>
            <a:r>
              <a:rPr lang="zh-CN" altLang="zh-CN" dirty="0"/>
              <a:t>，但最佳的</a:t>
            </a:r>
            <a:r>
              <a:rPr lang="en-US" altLang="zh-CN" dirty="0"/>
              <a:t>bug</a:t>
            </a:r>
            <a:r>
              <a:rPr lang="zh-CN" altLang="zh-CN" dirty="0"/>
              <a:t>避免策略还是提高代码编写</a:t>
            </a:r>
            <a:r>
              <a:rPr lang="zh-CN" altLang="zh-CN" dirty="0" smtClean="0"/>
              <a:t>质量</a:t>
            </a:r>
            <a:endParaRPr lang="en-US" altLang="zh-CN" dirty="0" smtClean="0"/>
          </a:p>
          <a:p>
            <a:r>
              <a:rPr lang="zh-CN" altLang="zh-CN" dirty="0" smtClean="0"/>
              <a:t>尽可能</a:t>
            </a:r>
            <a:r>
              <a:rPr lang="zh-CN" altLang="zh-CN" dirty="0"/>
              <a:t>多地积累编程经验也是提高程序编写可靠性的有效途径，编程时不要怕出错，不要怕遇到</a:t>
            </a:r>
            <a:r>
              <a:rPr lang="en-US" altLang="zh-CN" dirty="0"/>
              <a:t>bug</a:t>
            </a:r>
            <a:r>
              <a:rPr lang="zh-CN" altLang="zh-CN" dirty="0"/>
              <a:t>，当你把这些问题成功解决以后，这种经验积累会降低你下次编程碰到这些问题的概率。</a:t>
            </a:r>
          </a:p>
          <a:p>
            <a:endParaRPr lang="zh-CN" altLang="en-US" dirty="0"/>
          </a:p>
        </p:txBody>
      </p:sp>
    </p:spTree>
    <p:extLst>
      <p:ext uri="{BB962C8B-B14F-4D97-AF65-F5344CB8AC3E}">
        <p14:creationId xmlns:p14="http://schemas.microsoft.com/office/powerpoint/2010/main" val="4030038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比如下面列出的这些错误是很多初学者在编程时遇到的</a:t>
            </a:r>
            <a:r>
              <a:rPr lang="en-US" altLang="zh-CN" dirty="0"/>
              <a:t>bug</a:t>
            </a:r>
            <a:r>
              <a:rPr lang="zh-CN" altLang="zh-CN" dirty="0"/>
              <a:t>来源，但经过多次练习，有一定经验积累之后，这些错误出现的机会就少</a:t>
            </a:r>
            <a:r>
              <a:rPr lang="zh-CN" altLang="zh-CN" dirty="0" smtClean="0"/>
              <a:t>了</a:t>
            </a:r>
            <a:endParaRPr lang="en-US" altLang="zh-CN" dirty="0" smtClean="0"/>
          </a:p>
          <a:p>
            <a:r>
              <a:rPr lang="zh-CN" altLang="zh-CN" dirty="0" smtClean="0"/>
              <a:t>不过</a:t>
            </a:r>
            <a:r>
              <a:rPr lang="zh-CN" altLang="zh-CN" dirty="0"/>
              <a:t>，在不注意的情况下，这些错误还是有可能出现在代码中，进而可能造成难以定位的</a:t>
            </a:r>
            <a:r>
              <a:rPr lang="en-US" altLang="zh-CN" dirty="0" smtClean="0"/>
              <a:t>bug</a:t>
            </a:r>
            <a:endParaRPr lang="zh-CN" altLang="en-US" dirty="0"/>
          </a:p>
        </p:txBody>
      </p:sp>
    </p:spTree>
    <p:extLst>
      <p:ext uri="{BB962C8B-B14F-4D97-AF65-F5344CB8AC3E}">
        <p14:creationId xmlns:p14="http://schemas.microsoft.com/office/powerpoint/2010/main" val="3015170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pPr lvl="0"/>
            <a:r>
              <a:rPr lang="zh-CN" altLang="zh-CN" dirty="0"/>
              <a:t>逻辑等于误写为赋值等于</a:t>
            </a:r>
          </a:p>
          <a:p>
            <a:r>
              <a:rPr lang="en-US" altLang="zh-CN" dirty="0"/>
              <a:t>    </a:t>
            </a:r>
            <a:r>
              <a:rPr lang="en-US" altLang="zh-CN" b="1" dirty="0"/>
              <a:t>if</a:t>
            </a:r>
            <a:r>
              <a:rPr lang="en-US" altLang="zh-CN" dirty="0"/>
              <a:t> </a:t>
            </a:r>
            <a:r>
              <a:rPr lang="en-US" altLang="zh-CN" b="1" dirty="0"/>
              <a:t>(</a:t>
            </a:r>
            <a:r>
              <a:rPr lang="en-US" altLang="zh-CN" dirty="0"/>
              <a:t>done </a:t>
            </a:r>
            <a:r>
              <a:rPr lang="en-US" altLang="zh-CN" b="1" dirty="0"/>
              <a:t>=</a:t>
            </a:r>
            <a:r>
              <a:rPr lang="en-US" altLang="zh-CN" dirty="0"/>
              <a:t> 1</a:t>
            </a:r>
            <a:r>
              <a:rPr lang="en-US" altLang="zh-CN" b="1" dirty="0"/>
              <a:t>)</a:t>
            </a:r>
            <a:endParaRPr lang="zh-CN" altLang="zh-CN" dirty="0"/>
          </a:p>
          <a:p>
            <a:r>
              <a:rPr lang="en-US" altLang="zh-CN" dirty="0"/>
              <a:t>        </a:t>
            </a:r>
            <a:r>
              <a:rPr lang="en-US" altLang="zh-CN" dirty="0" err="1"/>
              <a:t>printf</a:t>
            </a:r>
            <a:r>
              <a:rPr lang="en-US" altLang="zh-CN" b="1" dirty="0"/>
              <a:t>(</a:t>
            </a:r>
            <a:r>
              <a:rPr lang="en-US" altLang="zh-CN" dirty="0"/>
              <a:t>"OK!\n"</a:t>
            </a:r>
            <a:r>
              <a:rPr lang="en-US" altLang="zh-CN" b="1" dirty="0"/>
              <a:t>);</a:t>
            </a:r>
            <a:endParaRPr lang="zh-CN" altLang="zh-CN" dirty="0"/>
          </a:p>
          <a:p>
            <a:pPr lvl="0"/>
            <a:r>
              <a:rPr lang="zh-CN" altLang="zh-CN" dirty="0"/>
              <a:t>对整数进行除法运算造成小数丢失</a:t>
            </a:r>
          </a:p>
          <a:p>
            <a:r>
              <a:rPr lang="en-US" altLang="zh-CN" dirty="0"/>
              <a:t>    float average </a:t>
            </a:r>
            <a:r>
              <a:rPr lang="en-US" altLang="zh-CN" b="1" dirty="0"/>
              <a:t>=</a:t>
            </a:r>
            <a:r>
              <a:rPr lang="en-US" altLang="zh-CN" dirty="0"/>
              <a:t> 31</a:t>
            </a:r>
            <a:r>
              <a:rPr lang="en-US" altLang="zh-CN" b="1" dirty="0"/>
              <a:t>/</a:t>
            </a:r>
            <a:r>
              <a:rPr lang="en-US" altLang="zh-CN" dirty="0"/>
              <a:t>10</a:t>
            </a:r>
            <a:r>
              <a:rPr lang="en-US" altLang="zh-CN" b="1" dirty="0"/>
              <a:t>;</a:t>
            </a:r>
            <a:endParaRPr lang="zh-CN" altLang="zh-CN" dirty="0"/>
          </a:p>
          <a:p>
            <a:pPr lvl="0"/>
            <a:r>
              <a:rPr lang="zh-CN" altLang="zh-CN" dirty="0"/>
              <a:t>除零错误</a:t>
            </a:r>
          </a:p>
          <a:p>
            <a:r>
              <a:rPr lang="en-US" altLang="zh-CN" dirty="0"/>
              <a:t>    </a:t>
            </a:r>
            <a:r>
              <a:rPr lang="en-US" altLang="zh-CN" dirty="0" err="1"/>
              <a:t>int</a:t>
            </a:r>
            <a:r>
              <a:rPr lang="en-US" altLang="zh-CN" dirty="0"/>
              <a:t> </a:t>
            </a:r>
            <a:r>
              <a:rPr lang="en-US" altLang="zh-CN" dirty="0" err="1"/>
              <a:t>i</a:t>
            </a:r>
            <a:r>
              <a:rPr lang="en-US" altLang="zh-CN" dirty="0"/>
              <a:t> </a:t>
            </a:r>
            <a:r>
              <a:rPr lang="en-US" altLang="zh-CN" b="1" dirty="0"/>
              <a:t>=</a:t>
            </a:r>
            <a:r>
              <a:rPr lang="en-US" altLang="zh-CN" dirty="0"/>
              <a:t> 0.5</a:t>
            </a:r>
            <a:r>
              <a:rPr lang="en-US" altLang="zh-CN" b="1" dirty="0"/>
              <a:t>;</a:t>
            </a:r>
            <a:endParaRPr lang="zh-CN" altLang="zh-CN" dirty="0"/>
          </a:p>
          <a:p>
            <a:r>
              <a:rPr lang="en-US" altLang="zh-CN" dirty="0"/>
              <a:t>    float f </a:t>
            </a:r>
            <a:r>
              <a:rPr lang="en-US" altLang="zh-CN" b="1" dirty="0"/>
              <a:t>=</a:t>
            </a:r>
            <a:r>
              <a:rPr lang="en-US" altLang="zh-CN" dirty="0"/>
              <a:t> 100</a:t>
            </a:r>
            <a:r>
              <a:rPr lang="en-US" altLang="zh-CN" b="1" dirty="0"/>
              <a:t>/</a:t>
            </a:r>
            <a:r>
              <a:rPr lang="en-US" altLang="zh-CN" dirty="0" err="1"/>
              <a:t>i</a:t>
            </a:r>
            <a:r>
              <a:rPr lang="en-US" altLang="zh-CN" b="1" dirty="0"/>
              <a:t>;</a:t>
            </a:r>
            <a:endParaRPr lang="zh-CN" altLang="zh-CN" dirty="0"/>
          </a:p>
          <a:p>
            <a:pPr lvl="0"/>
            <a:r>
              <a:rPr lang="zh-CN" altLang="zh-CN" dirty="0"/>
              <a:t>多添加分号</a:t>
            </a:r>
          </a:p>
          <a:p>
            <a:r>
              <a:rPr lang="en-US" altLang="zh-CN" dirty="0"/>
              <a:t>    </a:t>
            </a:r>
            <a:r>
              <a:rPr lang="en-US" altLang="zh-CN" dirty="0" err="1"/>
              <a:t>int</a:t>
            </a:r>
            <a:r>
              <a:rPr lang="en-US" altLang="zh-CN" dirty="0"/>
              <a:t> </a:t>
            </a:r>
            <a:r>
              <a:rPr lang="en-US" altLang="zh-CN" dirty="0" err="1"/>
              <a:t>i</a:t>
            </a:r>
            <a:r>
              <a:rPr lang="en-US" altLang="zh-CN" dirty="0"/>
              <a:t> </a:t>
            </a:r>
            <a:r>
              <a:rPr lang="en-US" altLang="zh-CN" b="1" dirty="0"/>
              <a:t>=</a:t>
            </a:r>
            <a:r>
              <a:rPr lang="en-US" altLang="zh-CN" dirty="0"/>
              <a:t> 0</a:t>
            </a:r>
            <a:r>
              <a:rPr lang="en-US" altLang="zh-CN" b="1" dirty="0"/>
              <a:t>;</a:t>
            </a:r>
            <a:endParaRPr lang="zh-CN" altLang="zh-CN" dirty="0"/>
          </a:p>
          <a:p>
            <a:r>
              <a:rPr lang="en-US" altLang="zh-CN" dirty="0"/>
              <a:t>    </a:t>
            </a:r>
            <a:r>
              <a:rPr lang="en-US" altLang="zh-CN" b="1" dirty="0"/>
              <a:t>while</a:t>
            </a:r>
            <a:r>
              <a:rPr lang="en-US" altLang="zh-CN" dirty="0"/>
              <a:t> </a:t>
            </a:r>
            <a:r>
              <a:rPr lang="en-US" altLang="zh-CN" b="1" dirty="0"/>
              <a:t>(</a:t>
            </a:r>
            <a:r>
              <a:rPr lang="en-US" altLang="zh-CN" dirty="0" err="1"/>
              <a:t>i</a:t>
            </a:r>
            <a:r>
              <a:rPr lang="en-US" altLang="zh-CN" b="1" dirty="0"/>
              <a:t>&lt;</a:t>
            </a:r>
            <a:r>
              <a:rPr lang="en-US" altLang="zh-CN" dirty="0"/>
              <a:t>3</a:t>
            </a:r>
            <a:r>
              <a:rPr lang="en-US" altLang="zh-CN" b="1" dirty="0"/>
              <a:t>);</a:t>
            </a:r>
            <a:endParaRPr lang="zh-CN" altLang="zh-CN" dirty="0"/>
          </a:p>
          <a:p>
            <a:r>
              <a:rPr lang="en-US" altLang="zh-CN" dirty="0"/>
              <a:t>        </a:t>
            </a:r>
            <a:r>
              <a:rPr lang="en-US" altLang="zh-CN" dirty="0" err="1"/>
              <a:t>printf</a:t>
            </a:r>
            <a:r>
              <a:rPr lang="en-US" altLang="zh-CN" b="1" dirty="0"/>
              <a:t>(</a:t>
            </a:r>
            <a:r>
              <a:rPr lang="en-US" altLang="zh-CN" dirty="0"/>
              <a:t>"%d\t"</a:t>
            </a:r>
            <a:r>
              <a:rPr lang="en-US" altLang="zh-CN" b="1" dirty="0"/>
              <a:t>,</a:t>
            </a:r>
            <a:r>
              <a:rPr lang="en-US" altLang="zh-CN" dirty="0"/>
              <a:t> </a:t>
            </a:r>
            <a:r>
              <a:rPr lang="en-US" altLang="zh-CN" dirty="0" err="1"/>
              <a:t>i</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3618348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32500" lnSpcReduction="20000"/>
          </a:bodyPr>
          <a:lstStyle/>
          <a:p>
            <a:pPr lvl="0"/>
            <a:r>
              <a:rPr lang="en-US" altLang="zh-CN" dirty="0"/>
              <a:t>switch</a:t>
            </a:r>
            <a:r>
              <a:rPr lang="zh-CN" altLang="zh-CN" dirty="0"/>
              <a:t>语句中漏写</a:t>
            </a:r>
            <a:r>
              <a:rPr lang="en-US" altLang="zh-CN" dirty="0"/>
              <a:t>break</a:t>
            </a:r>
            <a:r>
              <a:rPr lang="zh-CN" altLang="zh-CN" dirty="0"/>
              <a:t>语句</a:t>
            </a:r>
          </a:p>
          <a:p>
            <a:r>
              <a:rPr lang="en-US" altLang="zh-CN" dirty="0"/>
              <a:t>    </a:t>
            </a:r>
            <a:r>
              <a:rPr lang="en-US" altLang="zh-CN" i="1" dirty="0"/>
              <a:t>// </a:t>
            </a:r>
            <a:r>
              <a:rPr lang="zh-CN" altLang="zh-CN" i="1" dirty="0"/>
              <a:t>将成绩等级转化为百分制</a:t>
            </a:r>
            <a:endParaRPr lang="zh-CN" altLang="zh-CN" dirty="0"/>
          </a:p>
          <a:p>
            <a:r>
              <a:rPr lang="en-US" altLang="zh-CN" dirty="0"/>
              <a:t>    char c</a:t>
            </a:r>
            <a:r>
              <a:rPr lang="en-US" altLang="zh-CN" b="1" dirty="0"/>
              <a:t>;</a:t>
            </a:r>
            <a:endParaRPr lang="zh-CN" altLang="zh-CN" dirty="0"/>
          </a:p>
          <a:p>
            <a:r>
              <a:rPr lang="en-US" altLang="zh-CN" dirty="0"/>
              <a:t>    </a:t>
            </a:r>
            <a:r>
              <a:rPr lang="en-US" altLang="zh-CN" dirty="0" err="1"/>
              <a:t>scanf</a:t>
            </a:r>
            <a:r>
              <a:rPr lang="en-US" altLang="zh-CN" b="1" dirty="0"/>
              <a:t>(</a:t>
            </a:r>
            <a:r>
              <a:rPr lang="en-US" altLang="zh-CN" dirty="0"/>
              <a:t>"%c"</a:t>
            </a:r>
            <a:r>
              <a:rPr lang="en-US" altLang="zh-CN" b="1" dirty="0"/>
              <a:t>,</a:t>
            </a:r>
            <a:r>
              <a:rPr lang="en-US" altLang="zh-CN" dirty="0"/>
              <a:t> </a:t>
            </a:r>
            <a:r>
              <a:rPr lang="en-US" altLang="zh-CN" b="1" dirty="0"/>
              <a:t>&amp;</a:t>
            </a:r>
            <a:r>
              <a:rPr lang="en-US" altLang="zh-CN" dirty="0"/>
              <a:t>c</a:t>
            </a:r>
            <a:r>
              <a:rPr lang="en-US" altLang="zh-CN" b="1" dirty="0"/>
              <a:t>);</a:t>
            </a:r>
            <a:endParaRPr lang="zh-CN" altLang="zh-CN" dirty="0"/>
          </a:p>
          <a:p>
            <a:r>
              <a:rPr lang="en-US" altLang="zh-CN" dirty="0"/>
              <a:t>    </a:t>
            </a:r>
            <a:r>
              <a:rPr lang="en-US" altLang="zh-CN" b="1" dirty="0"/>
              <a:t>switch</a:t>
            </a:r>
            <a:r>
              <a:rPr lang="en-US" altLang="zh-CN" dirty="0"/>
              <a:t> </a:t>
            </a:r>
            <a:r>
              <a:rPr lang="en-US" altLang="zh-CN" b="1" dirty="0"/>
              <a:t>(</a:t>
            </a:r>
            <a:r>
              <a:rPr lang="en-US" altLang="zh-CN" dirty="0"/>
              <a:t>c</a:t>
            </a:r>
            <a:r>
              <a:rPr lang="en-US" altLang="zh-CN" b="1" dirty="0"/>
              <a:t>)</a:t>
            </a:r>
            <a:endParaRPr lang="zh-CN" altLang="zh-CN" dirty="0"/>
          </a:p>
          <a:p>
            <a:r>
              <a:rPr lang="en-US" altLang="zh-CN" dirty="0"/>
              <a:t>    </a:t>
            </a:r>
            <a:r>
              <a:rPr lang="en-US" altLang="zh-CN" b="1" dirty="0"/>
              <a:t>{</a:t>
            </a:r>
            <a:endParaRPr lang="zh-CN" altLang="zh-CN" dirty="0"/>
          </a:p>
          <a:p>
            <a:r>
              <a:rPr lang="en-US" altLang="zh-CN" dirty="0"/>
              <a:t>    </a:t>
            </a:r>
            <a:r>
              <a:rPr lang="en-US" altLang="zh-CN" b="1" dirty="0"/>
              <a:t>case</a:t>
            </a:r>
            <a:r>
              <a:rPr lang="en-US" altLang="zh-CN" dirty="0"/>
              <a:t> 'A'</a:t>
            </a:r>
            <a:r>
              <a:rPr lang="en-US" altLang="zh-CN" b="1" dirty="0"/>
              <a:t>:</a:t>
            </a:r>
            <a:endParaRPr lang="zh-CN" altLang="zh-CN" dirty="0"/>
          </a:p>
          <a:p>
            <a:r>
              <a:rPr lang="en-US" altLang="zh-CN" dirty="0"/>
              <a:t>        </a:t>
            </a:r>
            <a:r>
              <a:rPr lang="en-US" altLang="zh-CN" dirty="0" err="1"/>
              <a:t>printf</a:t>
            </a:r>
            <a:r>
              <a:rPr lang="en-US" altLang="zh-CN" b="1" dirty="0"/>
              <a:t>(</a:t>
            </a:r>
            <a:r>
              <a:rPr lang="en-US" altLang="zh-CN" dirty="0"/>
              <a:t>"The score is 90~100\n"</a:t>
            </a:r>
            <a:r>
              <a:rPr lang="en-US" altLang="zh-CN" b="1" dirty="0"/>
              <a:t>);</a:t>
            </a:r>
            <a:endParaRPr lang="zh-CN" altLang="zh-CN" dirty="0"/>
          </a:p>
          <a:p>
            <a:r>
              <a:rPr lang="en-US" altLang="zh-CN" dirty="0"/>
              <a:t>    </a:t>
            </a:r>
            <a:r>
              <a:rPr lang="en-US" altLang="zh-CN" b="1" dirty="0"/>
              <a:t>case</a:t>
            </a:r>
            <a:r>
              <a:rPr lang="en-US" altLang="zh-CN" dirty="0"/>
              <a:t> 'B'</a:t>
            </a:r>
            <a:r>
              <a:rPr lang="en-US" altLang="zh-CN" b="1" dirty="0"/>
              <a:t>:</a:t>
            </a:r>
            <a:endParaRPr lang="zh-CN" altLang="zh-CN" dirty="0"/>
          </a:p>
          <a:p>
            <a:r>
              <a:rPr lang="en-US" altLang="zh-CN" dirty="0"/>
              <a:t>        </a:t>
            </a:r>
            <a:r>
              <a:rPr lang="en-US" altLang="zh-CN" dirty="0" err="1"/>
              <a:t>printf</a:t>
            </a:r>
            <a:r>
              <a:rPr lang="en-US" altLang="zh-CN" b="1" dirty="0"/>
              <a:t>(</a:t>
            </a:r>
            <a:r>
              <a:rPr lang="en-US" altLang="zh-CN" dirty="0"/>
              <a:t>"The score is 80~90\n"</a:t>
            </a:r>
            <a:r>
              <a:rPr lang="en-US" altLang="zh-CN" b="1" dirty="0"/>
              <a:t>);</a:t>
            </a:r>
            <a:endParaRPr lang="zh-CN" altLang="zh-CN" dirty="0"/>
          </a:p>
          <a:p>
            <a:r>
              <a:rPr lang="en-US" altLang="zh-CN" dirty="0"/>
              <a:t>    </a:t>
            </a:r>
            <a:r>
              <a:rPr lang="en-US" altLang="zh-CN" b="1" dirty="0"/>
              <a:t>case</a:t>
            </a:r>
            <a:r>
              <a:rPr lang="en-US" altLang="zh-CN" dirty="0"/>
              <a:t> 'C'</a:t>
            </a:r>
            <a:r>
              <a:rPr lang="en-US" altLang="zh-CN" b="1" dirty="0"/>
              <a:t>:</a:t>
            </a:r>
            <a:endParaRPr lang="zh-CN" altLang="zh-CN" dirty="0"/>
          </a:p>
          <a:p>
            <a:r>
              <a:rPr lang="en-US" altLang="zh-CN" dirty="0"/>
              <a:t>        </a:t>
            </a:r>
            <a:r>
              <a:rPr lang="en-US" altLang="zh-CN" dirty="0" err="1"/>
              <a:t>printf</a:t>
            </a:r>
            <a:r>
              <a:rPr lang="en-US" altLang="zh-CN" b="1" dirty="0"/>
              <a:t>(</a:t>
            </a:r>
            <a:r>
              <a:rPr lang="en-US" altLang="zh-CN" dirty="0"/>
              <a:t>"The score is 70~80\n"</a:t>
            </a:r>
            <a:r>
              <a:rPr lang="en-US" altLang="zh-CN" b="1" dirty="0"/>
              <a:t>);</a:t>
            </a:r>
            <a:endParaRPr lang="zh-CN" altLang="zh-CN" dirty="0"/>
          </a:p>
          <a:p>
            <a:r>
              <a:rPr lang="en-US" altLang="zh-CN" dirty="0"/>
              <a:t>    </a:t>
            </a:r>
            <a:r>
              <a:rPr lang="en-US" altLang="zh-CN" b="1" dirty="0"/>
              <a:t>case</a:t>
            </a:r>
            <a:r>
              <a:rPr lang="en-US" altLang="zh-CN" dirty="0"/>
              <a:t> 'D'</a:t>
            </a:r>
            <a:r>
              <a:rPr lang="en-US" altLang="zh-CN" b="1" dirty="0"/>
              <a:t>:</a:t>
            </a:r>
            <a:endParaRPr lang="zh-CN" altLang="zh-CN" dirty="0"/>
          </a:p>
          <a:p>
            <a:r>
              <a:rPr lang="en-US" altLang="zh-CN" dirty="0"/>
              <a:t>        </a:t>
            </a:r>
            <a:r>
              <a:rPr lang="en-US" altLang="zh-CN" dirty="0" err="1"/>
              <a:t>printf</a:t>
            </a:r>
            <a:r>
              <a:rPr lang="en-US" altLang="zh-CN" b="1" dirty="0"/>
              <a:t>(</a:t>
            </a:r>
            <a:r>
              <a:rPr lang="en-US" altLang="zh-CN" dirty="0"/>
              <a:t>"The score is 60~70\n"</a:t>
            </a:r>
            <a:r>
              <a:rPr lang="en-US" altLang="zh-CN" b="1" dirty="0"/>
              <a:t>);</a:t>
            </a:r>
            <a:endParaRPr lang="zh-CN" altLang="zh-CN" dirty="0"/>
          </a:p>
          <a:p>
            <a:r>
              <a:rPr lang="en-US" altLang="zh-CN" dirty="0"/>
              <a:t>    </a:t>
            </a:r>
            <a:r>
              <a:rPr lang="en-US" altLang="zh-CN" b="1" dirty="0"/>
              <a:t>case</a:t>
            </a:r>
            <a:r>
              <a:rPr lang="en-US" altLang="zh-CN" dirty="0"/>
              <a:t> 'E'</a:t>
            </a:r>
            <a:r>
              <a:rPr lang="en-US" altLang="zh-CN" b="1" dirty="0"/>
              <a:t>:</a:t>
            </a:r>
            <a:endParaRPr lang="zh-CN" altLang="zh-CN" dirty="0"/>
          </a:p>
          <a:p>
            <a:r>
              <a:rPr lang="en-US" altLang="zh-CN" dirty="0"/>
              <a:t>        </a:t>
            </a:r>
            <a:r>
              <a:rPr lang="en-US" altLang="zh-CN" dirty="0" err="1"/>
              <a:t>printf</a:t>
            </a:r>
            <a:r>
              <a:rPr lang="en-US" altLang="zh-CN" b="1" dirty="0"/>
              <a:t>(</a:t>
            </a:r>
            <a:r>
              <a:rPr lang="en-US" altLang="zh-CN" dirty="0"/>
              <a:t>"The score is under 60\n"</a:t>
            </a:r>
            <a:r>
              <a:rPr lang="en-US" altLang="zh-CN" b="1" dirty="0"/>
              <a:t>);</a:t>
            </a:r>
            <a:endParaRPr lang="zh-CN" altLang="zh-CN" dirty="0"/>
          </a:p>
          <a:p>
            <a:r>
              <a:rPr lang="en-US" altLang="zh-CN" dirty="0"/>
              <a:t>    </a:t>
            </a:r>
            <a:r>
              <a:rPr lang="en-US" altLang="zh-CN" b="1" dirty="0"/>
              <a:t>default:</a:t>
            </a:r>
            <a:endParaRPr lang="zh-CN" altLang="zh-CN" dirty="0"/>
          </a:p>
          <a:p>
            <a:r>
              <a:rPr lang="en-US" altLang="zh-CN" dirty="0"/>
              <a:t>        </a:t>
            </a:r>
            <a:r>
              <a:rPr lang="en-US" altLang="zh-CN" dirty="0" err="1"/>
              <a:t>printf</a:t>
            </a:r>
            <a:r>
              <a:rPr lang="en-US" altLang="zh-CN" b="1" dirty="0"/>
              <a:t>(</a:t>
            </a:r>
            <a:r>
              <a:rPr lang="en-US" altLang="zh-CN" dirty="0"/>
              <a:t>"Wrong input\n"</a:t>
            </a:r>
            <a:r>
              <a:rPr lang="en-US" altLang="zh-CN" b="1" dirty="0"/>
              <a:t>);</a:t>
            </a:r>
            <a:endParaRPr lang="zh-CN" altLang="zh-CN" dirty="0"/>
          </a:p>
          <a:p>
            <a:r>
              <a:rPr lang="en-US" altLang="zh-CN" dirty="0"/>
              <a:t>    </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1338858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综述</a:t>
            </a:r>
          </a:p>
        </p:txBody>
      </p:sp>
      <p:sp>
        <p:nvSpPr>
          <p:cNvPr id="3" name="内容占位符 2"/>
          <p:cNvSpPr>
            <a:spLocks noGrp="1"/>
          </p:cNvSpPr>
          <p:nvPr>
            <p:ph idx="1"/>
          </p:nvPr>
        </p:nvSpPr>
        <p:spPr/>
        <p:txBody>
          <a:bodyPr>
            <a:normAutofit fontScale="77500" lnSpcReduction="20000"/>
          </a:bodyPr>
          <a:lstStyle/>
          <a:p>
            <a:r>
              <a:rPr lang="zh-CN" altLang="zh-CN" dirty="0"/>
              <a:t>到本章为止，我们已经将</a:t>
            </a:r>
            <a:r>
              <a:rPr lang="en-US" altLang="zh-CN" dirty="0"/>
              <a:t>C</a:t>
            </a:r>
            <a:r>
              <a:rPr lang="zh-CN" altLang="zh-CN" dirty="0"/>
              <a:t>语言的绝大多数内容，以及使用</a:t>
            </a:r>
            <a:r>
              <a:rPr lang="en-US" altLang="zh-CN" dirty="0"/>
              <a:t>C</a:t>
            </a:r>
            <a:r>
              <a:rPr lang="zh-CN" altLang="zh-CN" dirty="0"/>
              <a:t>语言在</a:t>
            </a:r>
            <a:r>
              <a:rPr lang="en-US" altLang="zh-CN" dirty="0"/>
              <a:t>Win32</a:t>
            </a:r>
            <a:r>
              <a:rPr lang="zh-CN" altLang="zh-CN" dirty="0"/>
              <a:t>框架中进行二维游戏开发的方法基本介绍</a:t>
            </a:r>
            <a:r>
              <a:rPr lang="zh-CN" altLang="zh-CN" dirty="0" smtClean="0"/>
              <a:t>完毕</a:t>
            </a:r>
            <a:endParaRPr lang="en-US" altLang="zh-CN" dirty="0" smtClean="0"/>
          </a:p>
          <a:p>
            <a:r>
              <a:rPr lang="zh-CN" altLang="zh-CN" dirty="0" smtClean="0"/>
              <a:t>然而</a:t>
            </a:r>
            <a:r>
              <a:rPr lang="zh-CN" altLang="zh-CN" dirty="0"/>
              <a:t>，按照算法流程图，依据一定的编程规范将程序编写完毕，并不意味着任务的</a:t>
            </a:r>
            <a:r>
              <a:rPr lang="zh-CN" altLang="zh-CN" dirty="0" smtClean="0"/>
              <a:t>完成</a:t>
            </a:r>
            <a:endParaRPr lang="en-US" altLang="zh-CN" dirty="0" smtClean="0"/>
          </a:p>
          <a:p>
            <a:r>
              <a:rPr lang="zh-CN" altLang="zh-CN" dirty="0" smtClean="0"/>
              <a:t>后续</a:t>
            </a:r>
            <a:r>
              <a:rPr lang="zh-CN" altLang="zh-CN" dirty="0"/>
              <a:t>还需要将程序使用编译器生成为目标文件，而且还需要经过一系列测试，来保证程序运行的</a:t>
            </a:r>
            <a:r>
              <a:rPr lang="zh-CN" altLang="zh-CN" dirty="0" smtClean="0"/>
              <a:t>可靠性</a:t>
            </a:r>
            <a:endParaRPr lang="en-US" altLang="zh-CN" dirty="0" smtClean="0"/>
          </a:p>
          <a:p>
            <a:r>
              <a:rPr lang="zh-CN" altLang="zh-CN" dirty="0" smtClean="0"/>
              <a:t>本章</a:t>
            </a:r>
            <a:r>
              <a:rPr lang="zh-CN" altLang="zh-CN" dirty="0"/>
              <a:t>的要点是理解程序进行编译链接的过程，掌握规范化编程方法，并掌握一些常用的程序调试及代码控制方法。</a:t>
            </a:r>
          </a:p>
          <a:p>
            <a:endParaRPr lang="zh-CN" altLang="en-US" dirty="0"/>
          </a:p>
        </p:txBody>
      </p:sp>
    </p:spTree>
    <p:extLst>
      <p:ext uri="{BB962C8B-B14F-4D97-AF65-F5344CB8AC3E}">
        <p14:creationId xmlns:p14="http://schemas.microsoft.com/office/powerpoint/2010/main" val="25320841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zh-CN" altLang="zh-CN" dirty="0"/>
              <a:t>数组访问越界</a:t>
            </a:r>
          </a:p>
          <a:p>
            <a:r>
              <a:rPr lang="en-US" altLang="zh-CN" dirty="0"/>
              <a:t>    unsigned short </a:t>
            </a:r>
            <a:r>
              <a:rPr lang="en-US" altLang="zh-CN" dirty="0" err="1"/>
              <a:t>playerIDs</a:t>
            </a:r>
            <a:r>
              <a:rPr lang="en-US" altLang="zh-CN" b="1" dirty="0"/>
              <a:t>[</a:t>
            </a:r>
            <a:r>
              <a:rPr lang="en-US" altLang="zh-CN" dirty="0"/>
              <a:t>5</a:t>
            </a:r>
            <a:r>
              <a:rPr lang="en-US" altLang="zh-CN" b="1" dirty="0"/>
              <a:t>]</a:t>
            </a:r>
            <a:r>
              <a:rPr lang="en-US" altLang="zh-CN" dirty="0"/>
              <a:t> </a:t>
            </a:r>
            <a:r>
              <a:rPr lang="en-US" altLang="zh-CN" b="1" dirty="0"/>
              <a:t>=</a:t>
            </a:r>
            <a:r>
              <a:rPr lang="en-US" altLang="zh-CN" dirty="0"/>
              <a:t> </a:t>
            </a:r>
            <a:r>
              <a:rPr lang="en-US" altLang="zh-CN" b="1" dirty="0"/>
              <a:t>{</a:t>
            </a:r>
            <a:r>
              <a:rPr lang="en-US" altLang="zh-CN" dirty="0"/>
              <a:t>101</a:t>
            </a:r>
            <a:r>
              <a:rPr lang="en-US" altLang="zh-CN" b="1" dirty="0"/>
              <a:t>,</a:t>
            </a:r>
            <a:r>
              <a:rPr lang="en-US" altLang="zh-CN" dirty="0"/>
              <a:t>102</a:t>
            </a:r>
            <a:r>
              <a:rPr lang="en-US" altLang="zh-CN" b="1" dirty="0"/>
              <a:t>,</a:t>
            </a:r>
            <a:r>
              <a:rPr lang="en-US" altLang="zh-CN" dirty="0"/>
              <a:t>103</a:t>
            </a:r>
            <a:r>
              <a:rPr lang="en-US" altLang="zh-CN" b="1" dirty="0"/>
              <a:t>,</a:t>
            </a:r>
            <a:r>
              <a:rPr lang="en-US" altLang="zh-CN" dirty="0"/>
              <a:t>104</a:t>
            </a:r>
            <a:r>
              <a:rPr lang="en-US" altLang="zh-CN" b="1" dirty="0"/>
              <a:t>,</a:t>
            </a:r>
            <a:r>
              <a:rPr lang="en-US" altLang="zh-CN" dirty="0"/>
              <a:t>105</a:t>
            </a:r>
            <a:r>
              <a:rPr lang="en-US" altLang="zh-CN" b="1" dirty="0"/>
              <a:t>};</a:t>
            </a:r>
            <a:endParaRPr lang="zh-CN" altLang="zh-CN" dirty="0"/>
          </a:p>
          <a:p>
            <a:r>
              <a:rPr lang="en-US" altLang="zh-CN" dirty="0"/>
              <a:t>    </a:t>
            </a:r>
            <a:r>
              <a:rPr lang="en-US" altLang="zh-CN" b="1" dirty="0"/>
              <a:t>for</a:t>
            </a:r>
            <a:r>
              <a:rPr lang="en-US" altLang="zh-CN" dirty="0"/>
              <a:t> </a:t>
            </a:r>
            <a:r>
              <a:rPr lang="en-US" altLang="zh-CN" b="1" dirty="0"/>
              <a:t>(</a:t>
            </a:r>
            <a:r>
              <a:rPr lang="en-US" altLang="zh-CN" dirty="0" err="1"/>
              <a:t>int</a:t>
            </a:r>
            <a:r>
              <a:rPr lang="en-US" altLang="zh-CN" dirty="0"/>
              <a:t> </a:t>
            </a:r>
            <a:r>
              <a:rPr lang="en-US" altLang="zh-CN" dirty="0" err="1"/>
              <a:t>i</a:t>
            </a:r>
            <a:r>
              <a:rPr lang="en-US" altLang="zh-CN" dirty="0"/>
              <a:t> </a:t>
            </a:r>
            <a:r>
              <a:rPr lang="en-US" altLang="zh-CN" b="1" dirty="0"/>
              <a:t>=</a:t>
            </a:r>
            <a:r>
              <a:rPr lang="en-US" altLang="zh-CN" dirty="0"/>
              <a:t> 0</a:t>
            </a:r>
            <a:r>
              <a:rPr lang="en-US" altLang="zh-CN" b="1" dirty="0"/>
              <a:t>;</a:t>
            </a:r>
            <a:r>
              <a:rPr lang="en-US" altLang="zh-CN" dirty="0"/>
              <a:t> </a:t>
            </a:r>
            <a:r>
              <a:rPr lang="en-US" altLang="zh-CN" dirty="0" err="1"/>
              <a:t>i</a:t>
            </a:r>
            <a:r>
              <a:rPr lang="en-US" altLang="zh-CN" dirty="0"/>
              <a:t> </a:t>
            </a:r>
            <a:r>
              <a:rPr lang="en-US" altLang="zh-CN" b="1" dirty="0"/>
              <a:t>&lt;= </a:t>
            </a:r>
            <a:r>
              <a:rPr lang="en-US" altLang="zh-CN" dirty="0"/>
              <a:t>5</a:t>
            </a:r>
            <a:r>
              <a:rPr lang="en-US" altLang="zh-CN" b="1" dirty="0"/>
              <a:t>;</a:t>
            </a:r>
            <a:r>
              <a:rPr lang="en-US" altLang="zh-CN" dirty="0"/>
              <a:t> </a:t>
            </a:r>
            <a:r>
              <a:rPr lang="en-US" altLang="zh-CN" dirty="0" err="1"/>
              <a:t>i</a:t>
            </a:r>
            <a:r>
              <a:rPr lang="en-US" altLang="zh-CN" b="1" dirty="0"/>
              <a:t>++)</a:t>
            </a:r>
            <a:endParaRPr lang="zh-CN" altLang="zh-CN" dirty="0"/>
          </a:p>
          <a:p>
            <a:r>
              <a:rPr lang="en-US" altLang="zh-CN" dirty="0"/>
              <a:t>        </a:t>
            </a:r>
            <a:r>
              <a:rPr lang="en-US" altLang="zh-CN" dirty="0" err="1"/>
              <a:t>printf</a:t>
            </a:r>
            <a:r>
              <a:rPr lang="en-US" altLang="zh-CN" b="1" dirty="0"/>
              <a:t>(</a:t>
            </a:r>
            <a:r>
              <a:rPr lang="en-US" altLang="zh-CN" dirty="0"/>
              <a:t>"Player ID is: %d\t"</a:t>
            </a:r>
            <a:r>
              <a:rPr lang="en-US" altLang="zh-CN" b="1" dirty="0"/>
              <a:t>,</a:t>
            </a:r>
            <a:r>
              <a:rPr lang="en-US" altLang="zh-CN" dirty="0"/>
              <a:t> </a:t>
            </a:r>
            <a:r>
              <a:rPr lang="en-US" altLang="zh-CN" dirty="0" err="1"/>
              <a:t>playerIDs</a:t>
            </a:r>
            <a:r>
              <a:rPr lang="en-US" altLang="zh-CN" b="1" dirty="0"/>
              <a:t>[</a:t>
            </a:r>
            <a:r>
              <a:rPr lang="en-US" altLang="zh-CN" dirty="0" err="1"/>
              <a:t>i</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3573823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在编写程序时，要特别注意程序测试，避免类似上面提到的这些错误</a:t>
            </a:r>
            <a:r>
              <a:rPr lang="zh-CN" altLang="zh-CN" dirty="0" smtClean="0"/>
              <a:t>出现</a:t>
            </a:r>
            <a:endParaRPr lang="en-US" altLang="zh-CN" dirty="0" smtClean="0"/>
          </a:p>
          <a:p>
            <a:r>
              <a:rPr lang="zh-CN" altLang="zh-CN" dirty="0" smtClean="0"/>
              <a:t>当</a:t>
            </a:r>
            <a:r>
              <a:rPr lang="zh-CN" altLang="zh-CN" dirty="0"/>
              <a:t>编写的程序由很多函数，很多源文件，甚至很多子工程组成时，</a:t>
            </a:r>
            <a:r>
              <a:rPr lang="en-US" altLang="zh-CN" dirty="0"/>
              <a:t>bug</a:t>
            </a:r>
            <a:r>
              <a:rPr lang="zh-CN" altLang="zh-CN" dirty="0"/>
              <a:t>定位会变得困难，程序调试难度会</a:t>
            </a:r>
            <a:r>
              <a:rPr lang="zh-CN" altLang="zh-CN" dirty="0" smtClean="0"/>
              <a:t>增加</a:t>
            </a:r>
            <a:endParaRPr lang="en-US" altLang="zh-CN" dirty="0" smtClean="0"/>
          </a:p>
          <a:p>
            <a:r>
              <a:rPr lang="zh-CN" altLang="zh-CN" dirty="0" smtClean="0"/>
              <a:t>应对</a:t>
            </a:r>
            <a:r>
              <a:rPr lang="zh-CN" altLang="zh-CN" dirty="0"/>
              <a:t>这种问题的策略是做好单元测试。在写好一个函数后，要对它进行严格测试，尽量保证函数在任何条件下都能够正确</a:t>
            </a:r>
            <a:r>
              <a:rPr lang="zh-CN" altLang="zh-CN" dirty="0" smtClean="0"/>
              <a:t>执行</a:t>
            </a:r>
            <a:endParaRPr lang="en-US" altLang="zh-CN" dirty="0" smtClean="0"/>
          </a:p>
          <a:p>
            <a:pPr lvl="1"/>
            <a:r>
              <a:rPr lang="zh-CN" altLang="zh-CN" dirty="0" smtClean="0"/>
              <a:t>同理</a:t>
            </a:r>
            <a:r>
              <a:rPr lang="zh-CN" altLang="zh-CN" dirty="0"/>
              <a:t>，为工程添加源代码和子工程时，也要为他们进行严格的测试，保证其正确性。</a:t>
            </a:r>
          </a:p>
          <a:p>
            <a:endParaRPr lang="zh-CN" altLang="en-US" dirty="0"/>
          </a:p>
        </p:txBody>
      </p:sp>
    </p:spTree>
    <p:extLst>
      <p:ext uri="{BB962C8B-B14F-4D97-AF65-F5344CB8AC3E}">
        <p14:creationId xmlns:p14="http://schemas.microsoft.com/office/powerpoint/2010/main" val="4277328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 代码</a:t>
            </a:r>
            <a:r>
              <a:rPr lang="zh-CN" altLang="en-US" dirty="0" smtClean="0"/>
              <a:t>控制</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1563638"/>
            <a:ext cx="5564675" cy="28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050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a:t>
            </a:r>
            <a:r>
              <a:rPr lang="zh-CN" altLang="en-US" dirty="0"/>
              <a:t>蜜蜂游戏</a:t>
            </a:r>
          </a:p>
        </p:txBody>
      </p:sp>
      <p:sp>
        <p:nvSpPr>
          <p:cNvPr id="3" name="内容占位符 2"/>
          <p:cNvSpPr>
            <a:spLocks noGrp="1"/>
          </p:cNvSpPr>
          <p:nvPr>
            <p:ph idx="1"/>
          </p:nvPr>
        </p:nvSpPr>
        <p:spPr/>
        <p:txBody>
          <a:bodyPr>
            <a:normAutofit fontScale="77500" lnSpcReduction="20000"/>
          </a:bodyPr>
          <a:lstStyle/>
          <a:p>
            <a:r>
              <a:rPr lang="zh-CN" altLang="zh-CN" dirty="0" smtClean="0"/>
              <a:t>为了</a:t>
            </a:r>
            <a:r>
              <a:rPr lang="zh-CN" altLang="zh-CN" dirty="0"/>
              <a:t>快速构建游戏原型，我们在“用户自定义数据类型”章节中给出的“</a:t>
            </a:r>
            <a:r>
              <a:rPr lang="en-US" altLang="zh-CN" dirty="0"/>
              <a:t>Tank</a:t>
            </a:r>
            <a:r>
              <a:rPr lang="zh-CN" altLang="zh-CN" dirty="0"/>
              <a:t>”游戏基础上进行游戏</a:t>
            </a:r>
            <a:r>
              <a:rPr lang="zh-CN" altLang="zh-CN" dirty="0" smtClean="0"/>
              <a:t>实现</a:t>
            </a:r>
            <a:endParaRPr lang="en-US" altLang="zh-CN" dirty="0" smtClean="0"/>
          </a:p>
          <a:p>
            <a:r>
              <a:rPr lang="zh-CN" altLang="zh-CN" dirty="0" smtClean="0"/>
              <a:t>游戏</a:t>
            </a:r>
            <a:r>
              <a:rPr lang="zh-CN" altLang="zh-CN" dirty="0"/>
              <a:t>画面和“</a:t>
            </a:r>
            <a:r>
              <a:rPr lang="en-US" altLang="zh-CN" dirty="0"/>
              <a:t>Tank</a:t>
            </a:r>
            <a:r>
              <a:rPr lang="zh-CN" altLang="zh-CN" dirty="0"/>
              <a:t>”游戏类似，但游戏逻辑已经变成了“小蜜蜂”游戏的</a:t>
            </a:r>
            <a:r>
              <a:rPr lang="zh-CN" altLang="zh-CN" dirty="0" smtClean="0"/>
              <a:t>样子</a:t>
            </a:r>
            <a:endParaRPr lang="en-US" altLang="zh-CN" dirty="0" smtClean="0"/>
          </a:p>
          <a:p>
            <a:r>
              <a:rPr lang="zh-CN" altLang="zh-CN" dirty="0" smtClean="0"/>
              <a:t>由于</a:t>
            </a:r>
            <a:r>
              <a:rPr lang="zh-CN" altLang="zh-CN" dirty="0"/>
              <a:t>“小蜜蜂”游戏在“</a:t>
            </a:r>
            <a:r>
              <a:rPr lang="en-US" altLang="zh-CN" dirty="0"/>
              <a:t>Tank</a:t>
            </a:r>
            <a:r>
              <a:rPr lang="zh-CN" altLang="zh-CN" dirty="0"/>
              <a:t>”工程的基础上修改而来，为了保证修改过程的可控性，我们利用上一小节介绍的代码控制方式对工程进行管理，每修改一定量的功能并测试通过以后，就立刻将新版本签入。</a:t>
            </a:r>
          </a:p>
          <a:p>
            <a:endParaRPr lang="zh-CN" altLang="en-US" dirty="0"/>
          </a:p>
        </p:txBody>
      </p:sp>
    </p:spTree>
    <p:extLst>
      <p:ext uri="{BB962C8B-B14F-4D97-AF65-F5344CB8AC3E}">
        <p14:creationId xmlns:p14="http://schemas.microsoft.com/office/powerpoint/2010/main" val="2342453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a:t>
            </a:r>
            <a:r>
              <a:rPr lang="en-US" altLang="zh-CN" dirty="0"/>
              <a:t>Tank</a:t>
            </a:r>
            <a:r>
              <a:rPr lang="zh-CN" altLang="zh-CN" dirty="0"/>
              <a:t>”游戏实现了游戏的基础功能，包括游戏循环、游戏物体管理和游戏的交互逻辑</a:t>
            </a:r>
            <a:r>
              <a:rPr lang="zh-CN" altLang="zh-CN" dirty="0" smtClean="0"/>
              <a:t>等</a:t>
            </a:r>
            <a:endParaRPr lang="en-US" altLang="zh-CN" dirty="0" smtClean="0"/>
          </a:p>
          <a:p>
            <a:r>
              <a:rPr lang="zh-CN" altLang="zh-CN" dirty="0" smtClean="0"/>
              <a:t>这些</a:t>
            </a:r>
            <a:r>
              <a:rPr lang="zh-CN" altLang="zh-CN" dirty="0"/>
              <a:t>基础功能的实现，会提高“小蜜蜂”游戏的开发</a:t>
            </a:r>
            <a:r>
              <a:rPr lang="zh-CN" altLang="zh-CN" dirty="0" smtClean="0"/>
              <a:t>效率</a:t>
            </a:r>
            <a:endParaRPr lang="en-US" altLang="zh-CN" dirty="0" smtClean="0"/>
          </a:p>
          <a:p>
            <a:r>
              <a:rPr lang="zh-CN" altLang="zh-CN" dirty="0" smtClean="0"/>
              <a:t>然而</a:t>
            </a:r>
            <a:r>
              <a:rPr lang="zh-CN" altLang="zh-CN" dirty="0"/>
              <a:t>，由于该游戏和“</a:t>
            </a:r>
            <a:r>
              <a:rPr lang="en-US" altLang="zh-CN" dirty="0"/>
              <a:t>Tank</a:t>
            </a:r>
            <a:r>
              <a:rPr lang="zh-CN" altLang="zh-CN" dirty="0"/>
              <a:t>”游戏毕竟存在很大差异，如果不小心的话，很容易在改写过程中引入</a:t>
            </a:r>
            <a:r>
              <a:rPr lang="en-US" altLang="zh-CN" dirty="0"/>
              <a:t>bug</a:t>
            </a:r>
            <a:r>
              <a:rPr lang="zh-CN" altLang="zh-CN" dirty="0"/>
              <a:t>。</a:t>
            </a:r>
          </a:p>
          <a:p>
            <a:endParaRPr lang="zh-CN" altLang="en-US" dirty="0"/>
          </a:p>
        </p:txBody>
      </p:sp>
    </p:spTree>
    <p:extLst>
      <p:ext uri="{BB962C8B-B14F-4D97-AF65-F5344CB8AC3E}">
        <p14:creationId xmlns:p14="http://schemas.microsoft.com/office/powerpoint/2010/main" val="3229788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游戏</a:t>
            </a:r>
            <a:r>
              <a:rPr lang="zh-CN" altLang="en-US" dirty="0" smtClean="0"/>
              <a:t>初始化</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smtClean="0"/>
              <a:t>和</a:t>
            </a:r>
            <a:r>
              <a:rPr lang="zh-CN" altLang="zh-CN" dirty="0"/>
              <a:t>“</a:t>
            </a:r>
            <a:r>
              <a:rPr lang="en-US" altLang="zh-CN" dirty="0"/>
              <a:t>Tank</a:t>
            </a:r>
            <a:r>
              <a:rPr lang="zh-CN" altLang="zh-CN" dirty="0"/>
              <a:t>”游戏不同的是，本游戏中的敌人都处于游戏画面的上半部分，且不会自由</a:t>
            </a:r>
            <a:r>
              <a:rPr lang="zh-CN" altLang="zh-CN" dirty="0" smtClean="0"/>
              <a:t>移动</a:t>
            </a:r>
            <a:endParaRPr lang="en-US" altLang="zh-CN" dirty="0" smtClean="0"/>
          </a:p>
          <a:p>
            <a:r>
              <a:rPr lang="zh-CN" altLang="zh-CN" dirty="0" smtClean="0"/>
              <a:t>而</a:t>
            </a:r>
            <a:r>
              <a:rPr lang="zh-CN" altLang="zh-CN" dirty="0"/>
              <a:t>玩家角色则出现在游戏画面底部，且只能左右移动。游戏初始化仍然在程序的</a:t>
            </a:r>
            <a:r>
              <a:rPr lang="en-US" altLang="zh-CN" dirty="0" err="1"/>
              <a:t>Init</a:t>
            </a:r>
            <a:r>
              <a:rPr lang="zh-CN" altLang="zh-CN" dirty="0"/>
              <a:t>函数中完成，这个函数修改以后的形式如下。</a:t>
            </a:r>
          </a:p>
          <a:p>
            <a:endParaRPr lang="zh-CN" altLang="en-US" dirty="0"/>
          </a:p>
        </p:txBody>
      </p:sp>
    </p:spTree>
    <p:extLst>
      <p:ext uri="{BB962C8B-B14F-4D97-AF65-F5344CB8AC3E}">
        <p14:creationId xmlns:p14="http://schemas.microsoft.com/office/powerpoint/2010/main" val="895440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193675"/>
            <a:ext cx="5287963"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27644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该函数的主要功能是将所有的敌人位置平均分配到屏幕上半部分的三行中，每行敌人居中平均</a:t>
            </a:r>
            <a:r>
              <a:rPr lang="zh-CN" altLang="zh-CN" dirty="0" smtClean="0"/>
              <a:t>分布</a:t>
            </a:r>
            <a:endParaRPr lang="en-US" altLang="zh-CN" dirty="0" smtClean="0"/>
          </a:p>
          <a:p>
            <a:pPr lvl="1"/>
            <a:r>
              <a:rPr lang="zh-CN" altLang="zh-CN" dirty="0" smtClean="0"/>
              <a:t>而</a:t>
            </a:r>
            <a:r>
              <a:rPr lang="zh-CN" altLang="zh-CN" dirty="0"/>
              <a:t>在“</a:t>
            </a:r>
            <a:r>
              <a:rPr lang="en-US" altLang="zh-CN" dirty="0"/>
              <a:t>Tank</a:t>
            </a:r>
            <a:r>
              <a:rPr lang="zh-CN" altLang="zh-CN" dirty="0"/>
              <a:t>”游戏中，敌人是被随机分布到屏幕上面的三个出生</a:t>
            </a:r>
            <a:r>
              <a:rPr lang="zh-CN" altLang="zh-CN" dirty="0" smtClean="0"/>
              <a:t>点</a:t>
            </a:r>
            <a:endParaRPr lang="en-US" altLang="zh-CN" dirty="0" smtClean="0"/>
          </a:p>
          <a:p>
            <a:r>
              <a:rPr lang="zh-CN" altLang="zh-CN" dirty="0" smtClean="0"/>
              <a:t>在</a:t>
            </a:r>
            <a:r>
              <a:rPr lang="zh-CN" altLang="zh-CN" dirty="0"/>
              <a:t>修改的过程中容易出现的问题是没有很好理清敌人位置的分配规律，可能导致敌人没有按照预期进行平均</a:t>
            </a:r>
            <a:r>
              <a:rPr lang="zh-CN" altLang="zh-CN" dirty="0" smtClean="0"/>
              <a:t>分布</a:t>
            </a:r>
            <a:endParaRPr lang="en-US" altLang="zh-CN" dirty="0" smtClean="0"/>
          </a:p>
          <a:p>
            <a:r>
              <a:rPr lang="zh-CN" altLang="zh-CN" dirty="0" smtClean="0"/>
              <a:t>此外</a:t>
            </a:r>
            <a:r>
              <a:rPr lang="zh-CN" altLang="zh-CN" dirty="0"/>
              <a:t>，修改后的循环代码比以前多一层嵌套，如果对内层循环控制不合理也容易出现问题。</a:t>
            </a:r>
          </a:p>
          <a:p>
            <a:endParaRPr lang="zh-CN" altLang="en-US" dirty="0"/>
          </a:p>
        </p:txBody>
      </p:sp>
    </p:spTree>
    <p:extLst>
      <p:ext uri="{BB962C8B-B14F-4D97-AF65-F5344CB8AC3E}">
        <p14:creationId xmlns:p14="http://schemas.microsoft.com/office/powerpoint/2010/main" val="11264462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操作</a:t>
            </a:r>
            <a:r>
              <a:rPr lang="zh-CN" altLang="en-US" dirty="0" smtClean="0"/>
              <a:t>方式</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smtClean="0"/>
              <a:t>由于</a:t>
            </a:r>
            <a:r>
              <a:rPr lang="zh-CN" altLang="zh-CN" dirty="0"/>
              <a:t>“</a:t>
            </a:r>
            <a:r>
              <a:rPr lang="en-US" altLang="zh-CN" dirty="0"/>
              <a:t>Tank</a:t>
            </a:r>
            <a:r>
              <a:rPr lang="zh-CN" altLang="zh-CN" dirty="0"/>
              <a:t>”游戏已经实现了比较完备的四方向控制的操作方式，而“小蜜蜂”游戏只有左右两个方向的移动控制，所以可以很方便地在它的基础上实现游戏的控制</a:t>
            </a:r>
            <a:r>
              <a:rPr lang="zh-CN" altLang="zh-CN" dirty="0" smtClean="0"/>
              <a:t>需求</a:t>
            </a:r>
            <a:endParaRPr lang="en-US" altLang="zh-CN" dirty="0" smtClean="0"/>
          </a:p>
          <a:p>
            <a:r>
              <a:rPr lang="zh-CN" altLang="zh-CN" dirty="0" smtClean="0"/>
              <a:t>和</a:t>
            </a:r>
            <a:r>
              <a:rPr lang="zh-CN" altLang="zh-CN" dirty="0"/>
              <a:t>“</a:t>
            </a:r>
            <a:r>
              <a:rPr lang="en-US" altLang="zh-CN" dirty="0"/>
              <a:t>Tank</a:t>
            </a:r>
            <a:r>
              <a:rPr lang="zh-CN" altLang="zh-CN" dirty="0"/>
              <a:t>”游戏不同的是，该游戏只有在玩家按下左右方向键的时候角色才移动，松开按键则角色</a:t>
            </a:r>
            <a:r>
              <a:rPr lang="zh-CN" altLang="zh-CN" dirty="0" smtClean="0"/>
              <a:t>停止</a:t>
            </a:r>
            <a:endParaRPr lang="en-US" altLang="zh-CN" dirty="0" smtClean="0"/>
          </a:p>
          <a:p>
            <a:r>
              <a:rPr lang="zh-CN" altLang="zh-CN" dirty="0" smtClean="0"/>
              <a:t>游戏</a:t>
            </a:r>
            <a:r>
              <a:rPr lang="zh-CN" altLang="zh-CN" dirty="0"/>
              <a:t>对玩家角色的控制主要是在消息处理函数中完成的，实现这些控制的代码如下：</a:t>
            </a:r>
          </a:p>
          <a:p>
            <a:endParaRPr lang="zh-CN" altLang="en-US" dirty="0"/>
          </a:p>
        </p:txBody>
      </p:sp>
    </p:spTree>
    <p:extLst>
      <p:ext uri="{BB962C8B-B14F-4D97-AF65-F5344CB8AC3E}">
        <p14:creationId xmlns:p14="http://schemas.microsoft.com/office/powerpoint/2010/main" val="2350507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760" y="339502"/>
            <a:ext cx="4227228" cy="459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1475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编译</a:t>
            </a:r>
            <a:r>
              <a:rPr lang="zh-CN" altLang="en-US" dirty="0" smtClean="0"/>
              <a:t>链接</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C</a:t>
            </a:r>
            <a:r>
              <a:rPr lang="zh-CN" altLang="zh-CN" dirty="0"/>
              <a:t>语言属于高级语言，这意味着采用</a:t>
            </a:r>
            <a:r>
              <a:rPr lang="en-US" altLang="zh-CN" dirty="0"/>
              <a:t>C</a:t>
            </a:r>
            <a:r>
              <a:rPr lang="zh-CN" altLang="zh-CN" dirty="0"/>
              <a:t>语言编写的程序并不能直接放到计算机上</a:t>
            </a:r>
            <a:r>
              <a:rPr lang="zh-CN" altLang="zh-CN" dirty="0" smtClean="0"/>
              <a:t>运行</a:t>
            </a:r>
            <a:endParaRPr lang="en-US" altLang="zh-CN" dirty="0"/>
          </a:p>
          <a:p>
            <a:r>
              <a:rPr lang="zh-CN" altLang="zh-CN" dirty="0" smtClean="0"/>
              <a:t>如果</a:t>
            </a:r>
            <a:r>
              <a:rPr lang="zh-CN" altLang="zh-CN" dirty="0"/>
              <a:t>要在特定平台的计算机上运行编写的程序，还需要经过一系列处理，将其最终转换为对应设备上的可执行</a:t>
            </a:r>
            <a:r>
              <a:rPr lang="zh-CN" altLang="zh-CN" dirty="0" smtClean="0"/>
              <a:t>文件</a:t>
            </a:r>
            <a:endParaRPr lang="en-US" altLang="zh-CN" dirty="0" smtClean="0"/>
          </a:p>
          <a:p>
            <a:pPr lvl="1"/>
            <a:r>
              <a:rPr lang="zh-CN" altLang="zh-CN" dirty="0" smtClean="0"/>
              <a:t>对</a:t>
            </a:r>
            <a:r>
              <a:rPr lang="en-US" altLang="zh-CN" dirty="0"/>
              <a:t>C</a:t>
            </a:r>
            <a:r>
              <a:rPr lang="zh-CN" altLang="zh-CN" dirty="0"/>
              <a:t>语言编写的程序的这种处理过程称为编译和链接。</a:t>
            </a:r>
          </a:p>
          <a:p>
            <a:r>
              <a:rPr lang="zh-CN" altLang="zh-CN" dirty="0" smtClean="0"/>
              <a:t>编译</a:t>
            </a:r>
            <a:r>
              <a:rPr lang="zh-CN" altLang="zh-CN" dirty="0"/>
              <a:t>指的是把文本形式的源代码翻译为机器语言形式的目标文件的</a:t>
            </a:r>
            <a:r>
              <a:rPr lang="zh-CN" altLang="zh-CN" dirty="0" smtClean="0"/>
              <a:t>过程</a:t>
            </a:r>
            <a:endParaRPr lang="en-US" altLang="zh-CN" dirty="0" smtClean="0"/>
          </a:p>
          <a:p>
            <a:r>
              <a:rPr lang="zh-CN" altLang="zh-CN" dirty="0" smtClean="0"/>
              <a:t>而</a:t>
            </a:r>
            <a:r>
              <a:rPr lang="zh-CN" altLang="zh-CN" dirty="0"/>
              <a:t>链接是把目标文件、操作系统的启动代码和用到的库文件进行组织，并最终形成可执行代码的</a:t>
            </a:r>
            <a:r>
              <a:rPr lang="zh-CN" altLang="zh-CN" dirty="0" smtClean="0"/>
              <a:t>过程</a:t>
            </a:r>
            <a:endParaRPr lang="zh-CN" altLang="en-US" dirty="0"/>
          </a:p>
        </p:txBody>
      </p:sp>
    </p:spTree>
    <p:extLst>
      <p:ext uri="{BB962C8B-B14F-4D97-AF65-F5344CB8AC3E}">
        <p14:creationId xmlns:p14="http://schemas.microsoft.com/office/powerpoint/2010/main" val="33117350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和“</a:t>
            </a:r>
            <a:r>
              <a:rPr lang="en-US" altLang="zh-CN" dirty="0"/>
              <a:t>Tank</a:t>
            </a:r>
            <a:r>
              <a:rPr lang="zh-CN" altLang="zh-CN" dirty="0"/>
              <a:t>”游戏类似，当玩家按下空格键时，玩家操纵的小蜜蜂会发射炮弹；敌人会随机自动发射</a:t>
            </a:r>
            <a:r>
              <a:rPr lang="zh-CN" altLang="zh-CN" dirty="0" smtClean="0"/>
              <a:t>炮弹</a:t>
            </a:r>
            <a:endParaRPr lang="en-US" altLang="zh-CN" dirty="0" smtClean="0"/>
          </a:p>
          <a:p>
            <a:r>
              <a:rPr lang="zh-CN" altLang="zh-CN" dirty="0" smtClean="0"/>
              <a:t>不同</a:t>
            </a:r>
            <a:r>
              <a:rPr lang="zh-CN" altLang="zh-CN" dirty="0"/>
              <a:t>的是，玩家控制的小蜜蜂发射的炮弹永远是向上的，而敌人发射的炮弹永远是向下的，和角色的朝向</a:t>
            </a:r>
            <a:r>
              <a:rPr lang="zh-CN" altLang="zh-CN" dirty="0" smtClean="0"/>
              <a:t>无关</a:t>
            </a:r>
            <a:endParaRPr lang="zh-CN" altLang="en-US" dirty="0"/>
          </a:p>
        </p:txBody>
      </p:sp>
    </p:spTree>
    <p:extLst>
      <p:ext uri="{BB962C8B-B14F-4D97-AF65-F5344CB8AC3E}">
        <p14:creationId xmlns:p14="http://schemas.microsoft.com/office/powerpoint/2010/main" val="926863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800" y="123478"/>
            <a:ext cx="3466251" cy="493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49579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在利用“</a:t>
            </a:r>
            <a:r>
              <a:rPr lang="en-US" altLang="zh-CN" dirty="0"/>
              <a:t>Tank</a:t>
            </a:r>
            <a:r>
              <a:rPr lang="zh-CN" altLang="zh-CN" dirty="0"/>
              <a:t>”游戏代码实现炮弹发射时，容易出现的问题是没有注意小蜜蜂游戏炮弹只有上下两个方向，和角色的运动方向</a:t>
            </a:r>
            <a:r>
              <a:rPr lang="zh-CN" altLang="zh-CN" dirty="0" smtClean="0"/>
              <a:t>无关</a:t>
            </a:r>
            <a:endParaRPr lang="en-US" altLang="zh-CN" dirty="0" smtClean="0"/>
          </a:p>
          <a:p>
            <a:r>
              <a:rPr lang="zh-CN" altLang="zh-CN" dirty="0" smtClean="0"/>
              <a:t>此外</a:t>
            </a:r>
            <a:r>
              <a:rPr lang="zh-CN" altLang="zh-CN" dirty="0"/>
              <a:t>，在炮弹出生位置调整时，也需要注意按照炮弹的朝向而非角色朝向来得到正确的炮弹出生位置。</a:t>
            </a:r>
          </a:p>
          <a:p>
            <a:endParaRPr lang="zh-CN" altLang="en-US" dirty="0"/>
          </a:p>
        </p:txBody>
      </p:sp>
    </p:spTree>
    <p:extLst>
      <p:ext uri="{BB962C8B-B14F-4D97-AF65-F5344CB8AC3E}">
        <p14:creationId xmlns:p14="http://schemas.microsoft.com/office/powerpoint/2010/main" val="589979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敌人智能</a:t>
            </a:r>
            <a:br>
              <a:rPr lang="zh-CN" altLang="en-US" dirty="0"/>
            </a:b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sz="4000" dirty="0"/>
              <a:t> “小蜜蜂”游戏中的敌人运动智能要比“</a:t>
            </a:r>
            <a:r>
              <a:rPr lang="en-US" altLang="zh-CN" sz="4000" dirty="0"/>
              <a:t>Tank</a:t>
            </a:r>
            <a:r>
              <a:rPr lang="zh-CN" altLang="zh-CN" sz="4000" dirty="0"/>
              <a:t>”游戏中的简单一些，后者在游戏更新阶段有一定几率改变运动方向；而前者只需要一定时间向相反方向运动即可，在运动改变上并无随机性。而在敌人发射炮弹上，仍旧采用“</a:t>
            </a:r>
            <a:r>
              <a:rPr lang="en-US" altLang="zh-CN" sz="4000" dirty="0"/>
              <a:t>Tank</a:t>
            </a:r>
            <a:r>
              <a:rPr lang="zh-CN" altLang="zh-CN" sz="4000" dirty="0"/>
              <a:t>”游戏中的随机发射炮弹策略。</a:t>
            </a:r>
          </a:p>
          <a:p>
            <a:r>
              <a:rPr lang="zh-CN" altLang="zh-CN" dirty="0"/>
              <a:t>程序中增加一个定时器，每一秒触发一次，用于调用改变敌人方向的函数来将所有敌人转向，该函数实现如下：</a:t>
            </a:r>
          </a:p>
          <a:p>
            <a:endParaRPr lang="zh-CN" altLang="en-US" dirty="0"/>
          </a:p>
        </p:txBody>
      </p:sp>
    </p:spTree>
    <p:extLst>
      <p:ext uri="{BB962C8B-B14F-4D97-AF65-F5344CB8AC3E}">
        <p14:creationId xmlns:p14="http://schemas.microsoft.com/office/powerpoint/2010/main" val="6029489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1976438"/>
            <a:ext cx="52879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13182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游戏</a:t>
            </a:r>
            <a:r>
              <a:rPr lang="zh-CN" altLang="en-US" dirty="0" smtClean="0"/>
              <a:t>绘制</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smtClean="0"/>
              <a:t>游戏</a:t>
            </a:r>
            <a:r>
              <a:rPr lang="zh-CN" altLang="zh-CN" dirty="0"/>
              <a:t>绘制阶段对</a:t>
            </a:r>
            <a:r>
              <a:rPr lang="en-US" altLang="zh-CN" dirty="0"/>
              <a:t>“Tank”</a:t>
            </a:r>
            <a:r>
              <a:rPr lang="zh-CN" altLang="zh-CN" dirty="0"/>
              <a:t>游戏的代码修改并不多，因为该游戏中绘制的内容基本上还是沿用了</a:t>
            </a:r>
            <a:r>
              <a:rPr lang="en-US" altLang="zh-CN" dirty="0"/>
              <a:t>“Tank”</a:t>
            </a:r>
            <a:r>
              <a:rPr lang="zh-CN" altLang="zh-CN" dirty="0" smtClean="0"/>
              <a:t>游戏</a:t>
            </a:r>
            <a:endParaRPr lang="en-US" altLang="zh-CN" dirty="0" smtClean="0"/>
          </a:p>
          <a:p>
            <a:r>
              <a:rPr lang="zh-CN" altLang="zh-CN" dirty="0" smtClean="0"/>
              <a:t>唯一</a:t>
            </a:r>
            <a:r>
              <a:rPr lang="zh-CN" altLang="zh-CN" dirty="0"/>
              <a:t>需要注意的是游戏中的角色绘制，</a:t>
            </a:r>
            <a:r>
              <a:rPr lang="en-US" altLang="zh-CN" dirty="0"/>
              <a:t>“Tank”</a:t>
            </a:r>
            <a:r>
              <a:rPr lang="zh-CN" altLang="zh-CN" dirty="0"/>
              <a:t>游戏中会在坦克的朝向上绘制一个小突起，表示坦克的</a:t>
            </a:r>
            <a:r>
              <a:rPr lang="zh-CN" altLang="zh-CN" dirty="0" smtClean="0"/>
              <a:t>炮筒</a:t>
            </a:r>
            <a:endParaRPr lang="en-US" altLang="zh-CN" dirty="0" smtClean="0"/>
          </a:p>
          <a:p>
            <a:r>
              <a:rPr lang="zh-CN" altLang="zh-CN" dirty="0" smtClean="0"/>
              <a:t>而</a:t>
            </a:r>
            <a:r>
              <a:rPr lang="en-US" altLang="zh-CN" dirty="0"/>
              <a:t>“</a:t>
            </a:r>
            <a:r>
              <a:rPr lang="zh-CN" altLang="zh-CN" dirty="0"/>
              <a:t>小蜜蜂</a:t>
            </a:r>
            <a:r>
              <a:rPr lang="en-US" altLang="zh-CN" dirty="0"/>
              <a:t>”</a:t>
            </a:r>
            <a:r>
              <a:rPr lang="zh-CN" altLang="zh-CN" dirty="0"/>
              <a:t>游戏中，敌人角色永远朝向屏幕下方，而玩家角色永远朝向屏幕上方，炮筒位置是固定的和角色运动方向</a:t>
            </a:r>
            <a:r>
              <a:rPr lang="zh-CN" altLang="zh-CN" dirty="0" smtClean="0"/>
              <a:t>无关</a:t>
            </a:r>
            <a:endParaRPr lang="zh-CN" altLang="en-US" dirty="0"/>
          </a:p>
        </p:txBody>
      </p:sp>
    </p:spTree>
    <p:extLst>
      <p:ext uri="{BB962C8B-B14F-4D97-AF65-F5344CB8AC3E}">
        <p14:creationId xmlns:p14="http://schemas.microsoft.com/office/powerpoint/2010/main" val="5270146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760" y="123477"/>
            <a:ext cx="4104456" cy="491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22631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上机</a:t>
            </a:r>
            <a:r>
              <a:rPr lang="zh-CN" altLang="en-US" dirty="0" smtClean="0"/>
              <a:t>练习题</a:t>
            </a:r>
            <a:endParaRPr lang="zh-CN" altLang="en-US" dirty="0"/>
          </a:p>
        </p:txBody>
      </p:sp>
      <p:sp>
        <p:nvSpPr>
          <p:cNvPr id="3" name="内容占位符 2"/>
          <p:cNvSpPr>
            <a:spLocks noGrp="1"/>
          </p:cNvSpPr>
          <p:nvPr>
            <p:ph idx="1"/>
          </p:nvPr>
        </p:nvSpPr>
        <p:spPr/>
        <p:txBody>
          <a:bodyPr>
            <a:normAutofit fontScale="70000" lnSpcReduction="20000"/>
          </a:bodyPr>
          <a:lstStyle/>
          <a:p>
            <a:pPr lvl="0"/>
            <a:r>
              <a:rPr lang="zh-CN" altLang="zh-CN" smtClean="0"/>
              <a:t>为</a:t>
            </a:r>
            <a:r>
              <a:rPr lang="zh-CN" altLang="zh-CN" dirty="0"/>
              <a:t>工程使用代码控制</a:t>
            </a:r>
          </a:p>
          <a:p>
            <a:pPr lvl="0"/>
            <a:r>
              <a:rPr lang="zh-CN" altLang="zh-CN" dirty="0"/>
              <a:t>实现更加复杂的敌人智能，在红白机版本的游戏中，敌人可能随机飞离队伍，向玩家投弹。这需要用到更加复杂的敌人运动控制策略，比如曲线而非直线运动</a:t>
            </a:r>
          </a:p>
          <a:p>
            <a:pPr lvl="0"/>
            <a:r>
              <a:rPr lang="zh-CN" altLang="zh-CN" dirty="0"/>
              <a:t>实现多种敌人，目前版本敌人类型是一样的，请读者尝试实现多种类型的敌人，比如有些敌人是</a:t>
            </a:r>
            <a:r>
              <a:rPr lang="en-US" altLang="zh-CN" dirty="0"/>
              <a:t>boss</a:t>
            </a:r>
            <a:r>
              <a:rPr lang="zh-CN" altLang="zh-CN" dirty="0"/>
              <a:t>，有更多的血量</a:t>
            </a:r>
          </a:p>
          <a:p>
            <a:pPr lvl="0"/>
            <a:r>
              <a:rPr lang="zh-CN" altLang="zh-CN" dirty="0"/>
              <a:t>完善计分系统</a:t>
            </a:r>
          </a:p>
          <a:p>
            <a:pPr lvl="0"/>
            <a:r>
              <a:rPr lang="zh-CN" altLang="zh-CN" dirty="0"/>
              <a:t>添加玩家发射子弹的冷却时间</a:t>
            </a:r>
          </a:p>
          <a:p>
            <a:pPr lvl="0"/>
            <a:r>
              <a:rPr lang="zh-CN" altLang="zh-CN" dirty="0"/>
              <a:t>添加图片、音效以及</a:t>
            </a:r>
            <a:r>
              <a:rPr lang="en-US" altLang="zh-CN" dirty="0"/>
              <a:t>UI</a:t>
            </a:r>
            <a:r>
              <a:rPr lang="zh-CN" altLang="zh-CN" dirty="0"/>
              <a:t>界面来提升游戏体验效果</a:t>
            </a:r>
          </a:p>
          <a:p>
            <a:endParaRPr lang="zh-CN" altLang="en-US" dirty="0"/>
          </a:p>
        </p:txBody>
      </p:sp>
    </p:spTree>
    <p:extLst>
      <p:ext uri="{BB962C8B-B14F-4D97-AF65-F5344CB8AC3E}">
        <p14:creationId xmlns:p14="http://schemas.microsoft.com/office/powerpoint/2010/main" val="392003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0400" y="1847850"/>
            <a:ext cx="5281613" cy="144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4226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从图</a:t>
            </a:r>
            <a:r>
              <a:rPr lang="en-US" altLang="zh-CN" dirty="0"/>
              <a:t> </a:t>
            </a:r>
            <a:r>
              <a:rPr lang="zh-CN" altLang="zh-CN" dirty="0" smtClean="0"/>
              <a:t>可以</a:t>
            </a:r>
            <a:r>
              <a:rPr lang="zh-CN" altLang="zh-CN" dirty="0"/>
              <a:t>看出，在编译阶段首先会读取源程序代码，并对它进行词法和语法分析，将高级语言指令转换为功能等效的汇编</a:t>
            </a:r>
            <a:r>
              <a:rPr lang="zh-CN" altLang="zh-CN" dirty="0" smtClean="0"/>
              <a:t>代码</a:t>
            </a:r>
            <a:endParaRPr lang="en-US" altLang="zh-CN" dirty="0" smtClean="0"/>
          </a:p>
          <a:p>
            <a:pPr lvl="1"/>
            <a:r>
              <a:rPr lang="zh-CN" altLang="zh-CN" dirty="0" smtClean="0"/>
              <a:t>在</a:t>
            </a:r>
            <a:r>
              <a:rPr lang="zh-CN" altLang="zh-CN" dirty="0"/>
              <a:t>这一阶段，如果程序源代码有错误，编译器会明确指出，据此可以很容易地定位</a:t>
            </a:r>
            <a:r>
              <a:rPr lang="zh-CN" altLang="zh-CN" dirty="0" smtClean="0"/>
              <a:t>错误</a:t>
            </a:r>
            <a:endParaRPr lang="en-US" altLang="zh-CN" dirty="0" smtClean="0"/>
          </a:p>
          <a:p>
            <a:pPr lvl="1"/>
            <a:r>
              <a:rPr lang="zh-CN" altLang="zh-CN" dirty="0" smtClean="0"/>
              <a:t>某些</a:t>
            </a:r>
            <a:r>
              <a:rPr lang="zh-CN" altLang="zh-CN" dirty="0"/>
              <a:t>编译器还会给出该错误的详细信息，甚至提出修改</a:t>
            </a:r>
            <a:r>
              <a:rPr lang="zh-CN" altLang="zh-CN" dirty="0" smtClean="0"/>
              <a:t>意见</a:t>
            </a:r>
            <a:endParaRPr lang="en-US" altLang="zh-CN" dirty="0" smtClean="0"/>
          </a:p>
          <a:p>
            <a:pPr lvl="1"/>
            <a:r>
              <a:rPr lang="zh-CN" altLang="zh-CN" dirty="0" smtClean="0"/>
              <a:t>因此</a:t>
            </a:r>
            <a:r>
              <a:rPr lang="zh-CN" altLang="zh-CN" dirty="0"/>
              <a:t>，这一阶段发现的问题相对容易解决</a:t>
            </a:r>
            <a:r>
              <a:rPr lang="zh-CN" altLang="zh-CN" dirty="0" smtClean="0"/>
              <a:t>一些</a:t>
            </a:r>
            <a:endParaRPr lang="en-US" altLang="zh-CN" dirty="0" smtClean="0"/>
          </a:p>
          <a:p>
            <a:r>
              <a:rPr lang="zh-CN" altLang="zh-CN" dirty="0" smtClean="0"/>
              <a:t>如下</a:t>
            </a:r>
            <a:r>
              <a:rPr lang="zh-CN" altLang="zh-CN" dirty="0"/>
              <a:t>面的代码片段：</a:t>
            </a:r>
          </a:p>
          <a:p>
            <a:r>
              <a:rPr lang="en-US" altLang="zh-CN" dirty="0"/>
              <a:t>    </a:t>
            </a:r>
            <a:r>
              <a:rPr lang="en-US" altLang="zh-CN" dirty="0" err="1"/>
              <a:t>int</a:t>
            </a:r>
            <a:r>
              <a:rPr lang="en-US" altLang="zh-CN" dirty="0"/>
              <a:t> </a:t>
            </a:r>
            <a:r>
              <a:rPr lang="en-US" altLang="zh-CN" dirty="0" err="1"/>
              <a:t>i</a:t>
            </a:r>
            <a:r>
              <a:rPr lang="en-US" altLang="zh-CN" dirty="0"/>
              <a:t> </a:t>
            </a:r>
            <a:r>
              <a:rPr lang="en-US" altLang="zh-CN" b="1" dirty="0"/>
              <a:t>=</a:t>
            </a:r>
            <a:r>
              <a:rPr lang="en-US" altLang="zh-CN" dirty="0"/>
              <a:t> 1.5</a:t>
            </a:r>
            <a:r>
              <a:rPr lang="en-US" altLang="zh-CN" b="1" dirty="0"/>
              <a:t>;</a:t>
            </a:r>
            <a:endParaRPr lang="zh-CN" altLang="zh-CN" dirty="0"/>
          </a:p>
          <a:p>
            <a:r>
              <a:rPr lang="en-US" altLang="zh-CN" dirty="0"/>
              <a:t>    float f </a:t>
            </a:r>
            <a:r>
              <a:rPr lang="en-US" altLang="zh-CN" b="1" dirty="0"/>
              <a:t>=</a:t>
            </a:r>
            <a:r>
              <a:rPr lang="en-US" altLang="zh-CN" dirty="0"/>
              <a:t> 3.6</a:t>
            </a:r>
            <a:endParaRPr lang="zh-CN" altLang="zh-CN" dirty="0"/>
          </a:p>
          <a:p>
            <a:r>
              <a:rPr lang="en-US" altLang="zh-CN" dirty="0"/>
              <a:t>    char c </a:t>
            </a:r>
            <a:r>
              <a:rPr lang="en-US" altLang="zh-CN" b="1" dirty="0"/>
              <a:t>=</a:t>
            </a:r>
            <a:r>
              <a:rPr lang="en-US" altLang="zh-CN" dirty="0"/>
              <a:t> 'a'</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11362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由于上面源代码的第二行语句末尾丢掉了分号，</a:t>
            </a:r>
            <a:r>
              <a:rPr lang="en-US" altLang="zh-CN" dirty="0"/>
              <a:t>VC</a:t>
            </a:r>
            <a:r>
              <a:rPr lang="zh-CN" altLang="zh-CN" dirty="0"/>
              <a:t>集成开发环境在编译阶段会发现这一问题，并给出以下的详细错误信息，极大方便了错误修正。</a:t>
            </a:r>
          </a:p>
          <a:p>
            <a:r>
              <a:rPr lang="en-US" altLang="zh-CN" dirty="0"/>
              <a:t>error C2144: syntax error : 'char' should be preceded by ';'</a:t>
            </a:r>
            <a:endParaRPr lang="zh-CN" altLang="zh-CN" dirty="0"/>
          </a:p>
          <a:p>
            <a:endParaRPr lang="zh-CN" altLang="en-US" dirty="0"/>
          </a:p>
        </p:txBody>
      </p:sp>
    </p:spTree>
    <p:extLst>
      <p:ext uri="{BB962C8B-B14F-4D97-AF65-F5344CB8AC3E}">
        <p14:creationId xmlns:p14="http://schemas.microsoft.com/office/powerpoint/2010/main" val="3044707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此外，在第一行代码中，将小数</a:t>
            </a:r>
            <a:r>
              <a:rPr lang="en-US" altLang="zh-CN" dirty="0"/>
              <a:t>1.5</a:t>
            </a:r>
            <a:r>
              <a:rPr lang="zh-CN" altLang="zh-CN" dirty="0"/>
              <a:t>赋值给整型变量</a:t>
            </a:r>
            <a:r>
              <a:rPr lang="en-US" altLang="zh-CN" dirty="0" err="1"/>
              <a:t>i</a:t>
            </a:r>
            <a:r>
              <a:rPr lang="zh-CN" altLang="zh-CN" dirty="0"/>
              <a:t>会导致强制类型转换，丢掉小数</a:t>
            </a:r>
            <a:r>
              <a:rPr lang="zh-CN" altLang="zh-CN" dirty="0" smtClean="0"/>
              <a:t>部分</a:t>
            </a:r>
            <a:endParaRPr lang="en-US" altLang="zh-CN" dirty="0" smtClean="0"/>
          </a:p>
          <a:p>
            <a:r>
              <a:rPr lang="en-US" altLang="zh-CN" dirty="0" smtClean="0"/>
              <a:t>VC</a:t>
            </a:r>
            <a:r>
              <a:rPr lang="zh-CN" altLang="zh-CN" dirty="0"/>
              <a:t>编译器也会发现这一问题，并给出如下的</a:t>
            </a:r>
            <a:r>
              <a:rPr lang="zh-CN" altLang="zh-CN" dirty="0" smtClean="0"/>
              <a:t>警告</a:t>
            </a:r>
            <a:endParaRPr lang="en-US" altLang="zh-CN" dirty="0" smtClean="0"/>
          </a:p>
          <a:p>
            <a:pPr lvl="1"/>
            <a:r>
              <a:rPr lang="en-US" altLang="zh-CN" dirty="0" smtClean="0"/>
              <a:t>“</a:t>
            </a:r>
            <a:r>
              <a:rPr lang="zh-CN" altLang="zh-CN" dirty="0"/>
              <a:t>警告</a:t>
            </a:r>
            <a:r>
              <a:rPr lang="en-US" altLang="zh-CN" dirty="0"/>
              <a:t>”</a:t>
            </a:r>
            <a:r>
              <a:rPr lang="zh-CN" altLang="zh-CN" dirty="0"/>
              <a:t>意味着这个问题并不是错误，不会影响程序的执行，只不过可能引起程序</a:t>
            </a:r>
            <a:r>
              <a:rPr lang="en-US" altLang="zh-CN" dirty="0"/>
              <a:t>bug</a:t>
            </a:r>
            <a:r>
              <a:rPr lang="zh-CN" altLang="zh-CN" dirty="0"/>
              <a:t>，</a:t>
            </a:r>
            <a:r>
              <a:rPr lang="en-US" altLang="zh-CN" dirty="0"/>
              <a:t>VC</a:t>
            </a:r>
            <a:r>
              <a:rPr lang="zh-CN" altLang="zh-CN" dirty="0"/>
              <a:t>提醒开发者注意。</a:t>
            </a:r>
          </a:p>
          <a:p>
            <a:r>
              <a:rPr lang="en-US" altLang="zh-CN" dirty="0"/>
              <a:t>warning C4244: 'initializing' : conversion from 'double' to '</a:t>
            </a:r>
            <a:r>
              <a:rPr lang="en-US" altLang="zh-CN" dirty="0" err="1"/>
              <a:t>int</a:t>
            </a:r>
            <a:r>
              <a:rPr lang="en-US" altLang="zh-CN" dirty="0"/>
              <a:t>', possible loss of data</a:t>
            </a:r>
            <a:endParaRPr lang="zh-CN" altLang="zh-CN" dirty="0"/>
          </a:p>
          <a:p>
            <a:endParaRPr lang="zh-CN" altLang="en-US" dirty="0"/>
          </a:p>
        </p:txBody>
      </p:sp>
    </p:spTree>
    <p:extLst>
      <p:ext uri="{BB962C8B-B14F-4D97-AF65-F5344CB8AC3E}">
        <p14:creationId xmlns:p14="http://schemas.microsoft.com/office/powerpoint/2010/main" val="1228718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编译器对源文件的编译过程主要包含预处理和编译两个阶段：</a:t>
            </a:r>
          </a:p>
          <a:p>
            <a:pPr lvl="0"/>
            <a:r>
              <a:rPr lang="zh-CN" altLang="zh-CN" dirty="0"/>
              <a:t>预处理阶段，是编译器在正式编译前执行文件中的预处理指令，以此修改源文件的</a:t>
            </a:r>
            <a:r>
              <a:rPr lang="zh-CN" altLang="zh-CN" dirty="0" smtClean="0"/>
              <a:t>内容</a:t>
            </a:r>
            <a:endParaRPr lang="en-US" altLang="zh-CN" dirty="0" smtClean="0"/>
          </a:p>
          <a:p>
            <a:pPr lvl="1"/>
            <a:r>
              <a:rPr lang="zh-CN" altLang="zh-CN" dirty="0" smtClean="0"/>
              <a:t>比如</a:t>
            </a:r>
            <a:r>
              <a:rPr lang="zh-CN" altLang="zh-CN" dirty="0"/>
              <a:t>前面介绍的头文件包含指令“</a:t>
            </a:r>
            <a:r>
              <a:rPr lang="en-US" altLang="zh-CN" dirty="0"/>
              <a:t>#include</a:t>
            </a:r>
            <a:r>
              <a:rPr lang="zh-CN" altLang="zh-CN" dirty="0"/>
              <a:t>”，就是预处理指令，它会把包含的文件内容添加到源代码文件中。预处理指令还包括宏定义指令和条件编译指令等。</a:t>
            </a:r>
          </a:p>
          <a:p>
            <a:pPr lvl="0"/>
            <a:r>
              <a:rPr lang="zh-CN" altLang="zh-CN" dirty="0"/>
              <a:t>编译、优化阶段，编译程序所要做的工作就是通过词法分析和语法分析，在确认所有指令都是符合语法规则之后，将其翻译成等价的中间代码表示或汇编</a:t>
            </a:r>
            <a:r>
              <a:rPr lang="zh-CN" altLang="zh-CN" dirty="0" smtClean="0"/>
              <a:t>代码</a:t>
            </a:r>
            <a:endParaRPr lang="en-US" altLang="zh-CN" dirty="0" smtClean="0"/>
          </a:p>
          <a:p>
            <a:pPr lvl="1"/>
            <a:r>
              <a:rPr lang="zh-CN" altLang="zh-CN" dirty="0" smtClean="0"/>
              <a:t>在</a:t>
            </a:r>
            <a:r>
              <a:rPr lang="zh-CN" altLang="zh-CN" dirty="0"/>
              <a:t>优化过程中，一部分是对中间代码的优化，这种优化不依赖于具体的</a:t>
            </a:r>
            <a:r>
              <a:rPr lang="zh-CN" altLang="zh-CN" dirty="0" smtClean="0"/>
              <a:t>计算机</a:t>
            </a:r>
            <a:endParaRPr lang="en-US" altLang="zh-CN" dirty="0" smtClean="0"/>
          </a:p>
          <a:p>
            <a:pPr lvl="1"/>
            <a:r>
              <a:rPr lang="zh-CN" altLang="zh-CN" dirty="0" smtClean="0"/>
              <a:t>另</a:t>
            </a:r>
            <a:r>
              <a:rPr lang="zh-CN" altLang="zh-CN" dirty="0"/>
              <a:t>一种优化则主要是针对目标代码的生成而进行的</a:t>
            </a:r>
            <a:r>
              <a:rPr lang="en-US" altLang="zh-CN" dirty="0"/>
              <a:t>,</a:t>
            </a:r>
            <a:r>
              <a:rPr lang="zh-CN" altLang="zh-CN" dirty="0"/>
              <a:t>这种优化与目标硬件环境有关。</a:t>
            </a:r>
          </a:p>
          <a:p>
            <a:endParaRPr lang="zh-CN" altLang="en-US" dirty="0"/>
          </a:p>
        </p:txBody>
      </p:sp>
    </p:spTree>
    <p:extLst>
      <p:ext uri="{BB962C8B-B14F-4D97-AF65-F5344CB8AC3E}">
        <p14:creationId xmlns:p14="http://schemas.microsoft.com/office/powerpoint/2010/main" val="28620322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319</TotalTime>
  <Words>3322</Words>
  <Application>Microsoft Office PowerPoint</Application>
  <PresentationFormat>全屏显示(16:9)</PresentationFormat>
  <Paragraphs>192</Paragraphs>
  <Slides>47</Slides>
  <Notes>1</Notes>
  <HiddenSlides>0</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凤舞九天</vt:lpstr>
      <vt:lpstr>第12章 程序调试技巧</vt:lpstr>
      <vt:lpstr>大纲</vt:lpstr>
      <vt:lpstr>综述</vt:lpstr>
      <vt:lpstr>编译链接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编程规范</vt:lpstr>
      <vt:lpstr>PowerPoint 演示文稿</vt:lpstr>
      <vt:lpstr>PowerPoint 演示文稿</vt:lpstr>
      <vt:lpstr>断点</vt:lpstr>
      <vt:lpstr>PowerPoint 演示文稿</vt:lpstr>
      <vt:lpstr>PowerPoint 演示文稿</vt:lpstr>
      <vt:lpstr>PowerPoint 演示文稿</vt:lpstr>
      <vt:lpstr>Watch</vt:lpstr>
      <vt:lpstr>注意指针操作 </vt:lpstr>
      <vt:lpstr>PowerPoint 演示文稿</vt:lpstr>
      <vt:lpstr>其他容易犯的错误</vt:lpstr>
      <vt:lpstr>PowerPoint 演示文稿</vt:lpstr>
      <vt:lpstr>PowerPoint 演示文稿</vt:lpstr>
      <vt:lpstr>PowerPoint 演示文稿</vt:lpstr>
      <vt:lpstr>PowerPoint 演示文稿</vt:lpstr>
      <vt:lpstr>PowerPoint 演示文稿</vt:lpstr>
      <vt:lpstr> 代码控制</vt:lpstr>
      <vt:lpstr>小蜜蜂游戏</vt:lpstr>
      <vt:lpstr>PowerPoint 演示文稿</vt:lpstr>
      <vt:lpstr>游戏初始化</vt:lpstr>
      <vt:lpstr>PowerPoint 演示文稿</vt:lpstr>
      <vt:lpstr>PowerPoint 演示文稿</vt:lpstr>
      <vt:lpstr>操作方式</vt:lpstr>
      <vt:lpstr>PowerPoint 演示文稿</vt:lpstr>
      <vt:lpstr>PowerPoint 演示文稿</vt:lpstr>
      <vt:lpstr>PowerPoint 演示文稿</vt:lpstr>
      <vt:lpstr>PowerPoint 演示文稿</vt:lpstr>
      <vt:lpstr>敌人智能 </vt:lpstr>
      <vt:lpstr>PowerPoint 演示文稿</vt:lpstr>
      <vt:lpstr>游戏绘制</vt:lpstr>
      <vt:lpstr>PowerPoint 演示文稿</vt:lpstr>
      <vt:lpstr>上机练习题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第12章 程序调试技巧</dc:title>
  <dc:creator>HL H</dc:creator>
  <cp:lastModifiedBy>ForWork</cp:lastModifiedBy>
  <cp:revision>19</cp:revision>
  <dcterms:created xsi:type="dcterms:W3CDTF">2018-01-30T02:36:13Z</dcterms:created>
  <dcterms:modified xsi:type="dcterms:W3CDTF">2018-06-15T01:16:39Z</dcterms:modified>
</cp:coreProperties>
</file>