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0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	循环结构程序设计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5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因为浮点数存储有误差，比如变量为小数</a:t>
            </a:r>
            <a:r>
              <a:rPr lang="en-US" altLang="zh-CN" dirty="0"/>
              <a:t>1.1</a:t>
            </a:r>
            <a:r>
              <a:rPr lang="zh-CN" altLang="zh-CN" dirty="0"/>
              <a:t>时，其存储值可能为</a:t>
            </a:r>
            <a:r>
              <a:rPr lang="en-US" altLang="zh-CN" dirty="0"/>
              <a:t>1.1000001</a:t>
            </a:r>
            <a:r>
              <a:rPr lang="zh-CN" altLang="zh-CN" dirty="0"/>
              <a:t>，程序并不能保证运算时</a:t>
            </a:r>
            <a:r>
              <a:rPr lang="en-US" altLang="zh-CN" dirty="0"/>
              <a:t>x</a:t>
            </a:r>
            <a:r>
              <a:rPr lang="zh-CN" altLang="zh-CN" dirty="0"/>
              <a:t>的值有一个时刻正好准确等于</a:t>
            </a:r>
            <a:r>
              <a:rPr lang="en-US" altLang="zh-CN" dirty="0"/>
              <a:t>1.1</a:t>
            </a:r>
            <a:r>
              <a:rPr lang="zh-CN" altLang="zh-CN" dirty="0"/>
              <a:t>，故而这个循环终止条件可能永远无法达到，导致程序进入死循环。这种情况下，可以使用整型计数器的方式来解决：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58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878013"/>
            <a:ext cx="5287963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68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	 do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do</a:t>
            </a:r>
            <a:r>
              <a:rPr lang="zh-CN" altLang="zh-CN" dirty="0"/>
              <a:t>语句和上面介绍的</a:t>
            </a:r>
            <a:r>
              <a:rPr lang="en-US" altLang="zh-CN" dirty="0"/>
              <a:t>while</a:t>
            </a:r>
            <a:r>
              <a:rPr lang="zh-CN" altLang="zh-CN" dirty="0"/>
              <a:t>语句类似，它们关系密切，甚至本质上就是一样的。不同的是，</a:t>
            </a:r>
            <a:r>
              <a:rPr lang="en-US" altLang="zh-CN" dirty="0"/>
              <a:t>do</a:t>
            </a:r>
            <a:r>
              <a:rPr lang="zh-CN" altLang="zh-CN" dirty="0"/>
              <a:t>语句首先执行循环体内的语句，然后进行循环控制表达式的计算。所以</a:t>
            </a:r>
            <a:r>
              <a:rPr lang="en-US" altLang="zh-CN" dirty="0"/>
              <a:t>do</a:t>
            </a:r>
            <a:r>
              <a:rPr lang="zh-CN" altLang="zh-CN" dirty="0"/>
              <a:t>循环会至少执行一次循环体内的语句。</a:t>
            </a:r>
            <a:r>
              <a:rPr lang="en-US" altLang="zh-CN" dirty="0"/>
              <a:t>do</a:t>
            </a:r>
            <a:r>
              <a:rPr lang="zh-CN" altLang="zh-CN" dirty="0"/>
              <a:t>语句也被称为</a:t>
            </a:r>
            <a:r>
              <a:rPr lang="en-US" altLang="zh-CN" dirty="0"/>
              <a:t>do-while</a:t>
            </a:r>
            <a:r>
              <a:rPr lang="zh-CN" altLang="zh-CN" dirty="0"/>
              <a:t>语句。</a:t>
            </a:r>
            <a:r>
              <a:rPr lang="en-US" altLang="zh-CN" dirty="0"/>
              <a:t>do</a:t>
            </a:r>
            <a:r>
              <a:rPr lang="zh-CN" altLang="zh-CN" dirty="0"/>
              <a:t>语句的一般形式如下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b="1" dirty="0"/>
              <a:t>do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循环体语句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while(</a:t>
            </a:r>
            <a:r>
              <a:rPr lang="zh-CN" altLang="zh-CN" dirty="0"/>
              <a:t>表达式</a:t>
            </a:r>
            <a:r>
              <a:rPr lang="en-US" altLang="zh-CN" dirty="0"/>
              <a:t>P</a:t>
            </a:r>
            <a:r>
              <a:rPr lang="en-US" altLang="zh-CN" b="1" dirty="0"/>
              <a:t>);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76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3" y="1082675"/>
            <a:ext cx="1603375" cy="2974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7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</a:t>
            </a:r>
            <a:r>
              <a:rPr lang="zh-CN" altLang="zh-CN" dirty="0"/>
              <a:t>语句的程序流程如图</a:t>
            </a:r>
            <a:r>
              <a:rPr lang="en-US" altLang="zh-CN" dirty="0"/>
              <a:t> 5-2</a:t>
            </a:r>
            <a:r>
              <a:rPr lang="zh-CN" altLang="zh-CN" dirty="0"/>
              <a:t>所示，程序将首先执行循环体语句</a:t>
            </a:r>
            <a:r>
              <a:rPr lang="en-US" altLang="zh-CN" dirty="0"/>
              <a:t>A</a:t>
            </a:r>
            <a:r>
              <a:rPr lang="zh-CN" altLang="zh-CN" dirty="0"/>
              <a:t>，然后判断循环控制表达式</a:t>
            </a:r>
            <a:r>
              <a:rPr lang="en-US" altLang="zh-CN" dirty="0"/>
              <a:t>P</a:t>
            </a:r>
            <a:r>
              <a:rPr lang="zh-CN" altLang="zh-CN" dirty="0"/>
              <a:t>的值，如果为真，则继续执行循环体语句</a:t>
            </a:r>
            <a:r>
              <a:rPr lang="en-US" altLang="zh-CN" dirty="0"/>
              <a:t>A</a:t>
            </a:r>
            <a:r>
              <a:rPr lang="zh-CN" altLang="zh-CN" dirty="0"/>
              <a:t>；否则退出循环。</a:t>
            </a:r>
          </a:p>
          <a:p>
            <a:r>
              <a:rPr lang="zh-CN" altLang="zh-CN" dirty="0"/>
              <a:t>在介绍</a:t>
            </a:r>
            <a:r>
              <a:rPr lang="en-US" altLang="zh-CN" dirty="0"/>
              <a:t>while</a:t>
            </a:r>
            <a:r>
              <a:rPr lang="zh-CN" altLang="zh-CN" dirty="0"/>
              <a:t>语句时提到的从</a:t>
            </a:r>
            <a:r>
              <a:rPr lang="en-US" altLang="zh-CN" dirty="0"/>
              <a:t>1</a:t>
            </a:r>
            <a:r>
              <a:rPr lang="zh-CN" altLang="zh-CN" dirty="0"/>
              <a:t>累加到</a:t>
            </a:r>
            <a:r>
              <a:rPr lang="en-US" altLang="zh-CN" dirty="0"/>
              <a:t>10</a:t>
            </a:r>
            <a:r>
              <a:rPr lang="zh-CN" altLang="zh-CN" dirty="0"/>
              <a:t>的例子可以较容易地用</a:t>
            </a:r>
            <a:r>
              <a:rPr lang="en-US" altLang="zh-CN" dirty="0"/>
              <a:t>do</a:t>
            </a:r>
            <a:r>
              <a:rPr lang="zh-CN" altLang="zh-CN" dirty="0"/>
              <a:t>循环来表示：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63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074863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52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</a:t>
            </a:r>
            <a:r>
              <a:rPr lang="zh-CN" altLang="zh-CN" dirty="0"/>
              <a:t>语句和</a:t>
            </a:r>
            <a:r>
              <a:rPr lang="en-US" altLang="zh-CN" dirty="0"/>
              <a:t>while</a:t>
            </a:r>
            <a:r>
              <a:rPr lang="zh-CN" altLang="zh-CN" dirty="0"/>
              <a:t>语句很相似，区别只是前者至少执行一次循环体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zh-CN" altLang="zh-CN" dirty="0" smtClean="0"/>
              <a:t>因此</a:t>
            </a:r>
            <a:r>
              <a:rPr lang="zh-CN" altLang="zh-CN" dirty="0"/>
              <a:t>，可以很轻易地将</a:t>
            </a:r>
            <a:r>
              <a:rPr lang="en-US" altLang="zh-CN" dirty="0"/>
              <a:t>do</a:t>
            </a:r>
            <a:r>
              <a:rPr lang="zh-CN" altLang="zh-CN" dirty="0"/>
              <a:t>语句转换为</a:t>
            </a:r>
            <a:r>
              <a:rPr lang="en-US" altLang="zh-CN" dirty="0"/>
              <a:t>while</a:t>
            </a:r>
            <a:r>
              <a:rPr lang="zh-CN" altLang="zh-CN" dirty="0"/>
              <a:t>语句来表示，比如下面这个例子：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13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074863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75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可以通过将循环体语句直接在前面执行一次的方法，转换为</a:t>
            </a:r>
            <a:r>
              <a:rPr lang="en-US" altLang="zh-CN" dirty="0"/>
              <a:t>while</a:t>
            </a:r>
            <a:r>
              <a:rPr lang="zh-CN" altLang="zh-CN" dirty="0"/>
              <a:t>循环结构，代码如下：</a:t>
            </a:r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4" y="2715766"/>
            <a:ext cx="5287963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15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但将</a:t>
            </a:r>
            <a:r>
              <a:rPr lang="en-US" altLang="zh-CN" dirty="0"/>
              <a:t>while</a:t>
            </a:r>
            <a:r>
              <a:rPr lang="zh-CN" altLang="zh-CN" dirty="0"/>
              <a:t>语句转化为</a:t>
            </a:r>
            <a:r>
              <a:rPr lang="en-US" altLang="zh-CN" dirty="0"/>
              <a:t>do</a:t>
            </a:r>
            <a:r>
              <a:rPr lang="zh-CN" altLang="zh-CN" dirty="0"/>
              <a:t>语句时需要多加注意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下面</a:t>
            </a:r>
            <a:r>
              <a:rPr lang="zh-CN" altLang="zh-CN" dirty="0"/>
              <a:t>的</a:t>
            </a:r>
            <a:r>
              <a:rPr lang="en-US" altLang="zh-CN" dirty="0"/>
              <a:t>while</a:t>
            </a:r>
            <a:r>
              <a:rPr lang="zh-CN" altLang="zh-CN" dirty="0"/>
              <a:t>循环程序片段就无法直接地转换为</a:t>
            </a:r>
            <a:r>
              <a:rPr lang="en-US" altLang="zh-CN" dirty="0"/>
              <a:t>do</a:t>
            </a:r>
            <a:r>
              <a:rPr lang="zh-CN" altLang="zh-CN" dirty="0"/>
              <a:t>语句循环，因为这个程序片段中的循环体语句并未被执行。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38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5.1.	while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5.2.	do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5.3.	for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5.4.	</a:t>
            </a:r>
            <a:r>
              <a:rPr lang="zh-CN" altLang="en-US" dirty="0"/>
              <a:t>注意事项</a:t>
            </a:r>
          </a:p>
          <a:p>
            <a:r>
              <a:rPr lang="en-US" altLang="zh-CN" dirty="0"/>
              <a:t>5.5.	</a:t>
            </a:r>
            <a:r>
              <a:rPr lang="zh-CN" altLang="en-US" dirty="0"/>
              <a:t>退出循环语句</a:t>
            </a:r>
          </a:p>
          <a:p>
            <a:r>
              <a:rPr lang="en-US" altLang="zh-CN" dirty="0"/>
              <a:t>5.6.	</a:t>
            </a:r>
            <a:r>
              <a:rPr lang="zh-CN" altLang="en-US" dirty="0"/>
              <a:t>分形绘制</a:t>
            </a:r>
          </a:p>
          <a:p>
            <a:r>
              <a:rPr lang="en-US" altLang="zh-CN" dirty="0"/>
              <a:t>5.7.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10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074863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38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另外，在编写</a:t>
            </a:r>
            <a:r>
              <a:rPr lang="en-US" altLang="zh-CN" dirty="0"/>
              <a:t>do</a:t>
            </a:r>
            <a:r>
              <a:rPr lang="zh-CN" altLang="zh-CN" dirty="0"/>
              <a:t>语句时，最好将循环语句用大括号括起来，并且将后面跟着的</a:t>
            </a:r>
            <a:r>
              <a:rPr lang="en-US" altLang="zh-CN" dirty="0"/>
              <a:t>while</a:t>
            </a:r>
            <a:r>
              <a:rPr lang="zh-CN" altLang="zh-CN" dirty="0"/>
              <a:t>循环判定直接跟在大括号后面，就像前面给出的例子那样。这样做的目的是为了防止误将</a:t>
            </a:r>
            <a:r>
              <a:rPr lang="en-US" altLang="zh-CN" dirty="0"/>
              <a:t>while</a:t>
            </a:r>
            <a:r>
              <a:rPr lang="zh-CN" altLang="zh-CN" dirty="0"/>
              <a:t>循环控制当做是</a:t>
            </a:r>
            <a:r>
              <a:rPr lang="en-US" altLang="zh-CN" dirty="0"/>
              <a:t>while</a:t>
            </a:r>
            <a:r>
              <a:rPr lang="zh-CN" altLang="zh-CN" dirty="0"/>
              <a:t>语句的开始。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6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	 for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zh-CN" dirty="0"/>
              <a:t>循环是更加明确地应用计数方式进行循环的程序结构，前面介绍的两种循环结构同样可以使用</a:t>
            </a:r>
            <a:r>
              <a:rPr lang="en-US" altLang="zh-CN" dirty="0"/>
              <a:t>for</a:t>
            </a:r>
            <a:r>
              <a:rPr lang="zh-CN" altLang="zh-CN" dirty="0"/>
              <a:t>循环语句来实现。下面是使用</a:t>
            </a:r>
            <a:r>
              <a:rPr lang="en-US" altLang="zh-CN" dirty="0"/>
              <a:t>for</a:t>
            </a:r>
            <a:r>
              <a:rPr lang="zh-CN" altLang="zh-CN" dirty="0"/>
              <a:t>语句的一般格式：</a:t>
            </a:r>
          </a:p>
          <a:p>
            <a:r>
              <a:rPr lang="en-US" altLang="zh-CN" b="1" dirty="0"/>
              <a:t>for(</a:t>
            </a:r>
            <a:r>
              <a:rPr lang="zh-CN" altLang="zh-CN" dirty="0"/>
              <a:t>表达式</a:t>
            </a:r>
            <a:r>
              <a:rPr lang="en-US" altLang="zh-CN" dirty="0"/>
              <a:t>1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zh-CN" altLang="zh-CN" dirty="0"/>
              <a:t>表达式</a:t>
            </a:r>
            <a:r>
              <a:rPr lang="en-US" altLang="zh-CN" dirty="0"/>
              <a:t>2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zh-CN" altLang="zh-CN" dirty="0"/>
              <a:t>表达式</a:t>
            </a:r>
            <a:r>
              <a:rPr lang="en-US" altLang="zh-CN" dirty="0"/>
              <a:t>3</a:t>
            </a:r>
            <a:r>
              <a:rPr lang="en-US" altLang="zh-CN" b="1" dirty="0"/>
              <a:t>)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循环体</a:t>
            </a:r>
            <a:r>
              <a:rPr lang="zh-CN" altLang="zh-CN" dirty="0"/>
              <a:t>语句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19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它的执行流程如图</a:t>
            </a:r>
            <a:r>
              <a:rPr lang="en-US" altLang="zh-CN" dirty="0"/>
              <a:t> 5-3</a:t>
            </a:r>
            <a:r>
              <a:rPr lang="zh-CN" altLang="zh-CN" dirty="0"/>
              <a:t>所示，这个过程是：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先求解表达式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求解表达式</a:t>
            </a:r>
            <a:r>
              <a:rPr lang="en-US" altLang="zh-CN" dirty="0"/>
              <a:t>2</a:t>
            </a:r>
            <a:r>
              <a:rPr lang="zh-CN" altLang="zh-CN" dirty="0"/>
              <a:t>，若其值为真，则执行</a:t>
            </a:r>
            <a:r>
              <a:rPr lang="en-US" altLang="zh-CN" dirty="0"/>
              <a:t>for</a:t>
            </a:r>
            <a:r>
              <a:rPr lang="zh-CN" altLang="zh-CN" dirty="0"/>
              <a:t>语句中指定的循环语句，然后执行下面第</a:t>
            </a:r>
            <a:r>
              <a:rPr lang="en-US" altLang="zh-CN" dirty="0"/>
              <a:t>3</a:t>
            </a:r>
            <a:r>
              <a:rPr lang="zh-CN" altLang="zh-CN" dirty="0"/>
              <a:t>步；若其值为假，则结束循环，转到第</a:t>
            </a:r>
            <a:r>
              <a:rPr lang="en-US" altLang="zh-CN" dirty="0"/>
              <a:t>5</a:t>
            </a:r>
            <a:r>
              <a:rPr lang="zh-CN" altLang="zh-CN" dirty="0"/>
              <a:t>步。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求解表达式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转回上面第</a:t>
            </a:r>
            <a:r>
              <a:rPr lang="en-US" altLang="zh-CN" dirty="0"/>
              <a:t>2</a:t>
            </a:r>
            <a:r>
              <a:rPr lang="zh-CN" altLang="zh-CN" dirty="0"/>
              <a:t>步继续执行。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循环结束，执行</a:t>
            </a:r>
            <a:r>
              <a:rPr lang="en-US" altLang="zh-CN" dirty="0"/>
              <a:t>for</a:t>
            </a:r>
            <a:r>
              <a:rPr lang="zh-CN" altLang="zh-CN" dirty="0"/>
              <a:t>语句下面的一个语句。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42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234950"/>
            <a:ext cx="2084387" cy="4672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33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其中，表达式</a:t>
            </a:r>
            <a:r>
              <a:rPr lang="en-US" altLang="zh-CN" dirty="0"/>
              <a:t>1</a:t>
            </a:r>
            <a:r>
              <a:rPr lang="zh-CN" altLang="zh-CN" dirty="0"/>
              <a:t>一般用于给循环控制变量或其他变量赋初值；表达式</a:t>
            </a:r>
            <a:r>
              <a:rPr lang="en-US" altLang="zh-CN" dirty="0"/>
              <a:t>2</a:t>
            </a:r>
            <a:r>
              <a:rPr lang="zh-CN" altLang="zh-CN" dirty="0"/>
              <a:t>返回一个逻辑值，用于控制循环是否继续；表达式</a:t>
            </a:r>
            <a:r>
              <a:rPr lang="en-US" altLang="zh-CN" dirty="0"/>
              <a:t>3</a:t>
            </a:r>
            <a:r>
              <a:rPr lang="zh-CN" altLang="zh-CN" dirty="0"/>
              <a:t>一般用于对循环控制变量进行赋值。这三个表达式之间用分号隔开。下面的程序片段使用</a:t>
            </a:r>
            <a:r>
              <a:rPr lang="en-US" altLang="zh-CN" dirty="0"/>
              <a:t>for</a:t>
            </a:r>
            <a:r>
              <a:rPr lang="zh-CN" altLang="zh-CN" dirty="0"/>
              <a:t>语句实现从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10</a:t>
            </a:r>
            <a:r>
              <a:rPr lang="zh-CN" altLang="zh-CN" dirty="0"/>
              <a:t>累加求和：</a:t>
            </a: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371950"/>
            <a:ext cx="52879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224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相比于前面介绍的</a:t>
            </a:r>
            <a:r>
              <a:rPr lang="en-US" altLang="zh-CN" dirty="0"/>
              <a:t>while</a:t>
            </a:r>
            <a:r>
              <a:rPr lang="zh-CN" altLang="zh-CN" dirty="0"/>
              <a:t>循环和</a:t>
            </a:r>
            <a:r>
              <a:rPr lang="en-US" altLang="zh-CN" dirty="0"/>
              <a:t>do</a:t>
            </a:r>
            <a:r>
              <a:rPr lang="zh-CN" altLang="zh-CN" dirty="0"/>
              <a:t>循环，使用</a:t>
            </a:r>
            <a:r>
              <a:rPr lang="en-US" altLang="zh-CN" dirty="0"/>
              <a:t>for</a:t>
            </a:r>
            <a:r>
              <a:rPr lang="zh-CN" altLang="zh-CN" dirty="0"/>
              <a:t>语句实现这个递加功能的代码更加紧凑。</a:t>
            </a:r>
          </a:p>
          <a:p>
            <a:r>
              <a:rPr lang="zh-CN" altLang="zh-CN" dirty="0"/>
              <a:t>对于</a:t>
            </a:r>
            <a:r>
              <a:rPr lang="en-US" altLang="zh-CN" dirty="0"/>
              <a:t>for</a:t>
            </a:r>
            <a:r>
              <a:rPr lang="zh-CN" altLang="zh-CN" dirty="0"/>
              <a:t>循环语句的一般形式，可以用如下的</a:t>
            </a:r>
            <a:r>
              <a:rPr lang="en-US" altLang="zh-CN" dirty="0"/>
              <a:t>while</a:t>
            </a:r>
            <a:r>
              <a:rPr lang="zh-CN" altLang="zh-CN" dirty="0"/>
              <a:t>循环来实现：</a:t>
            </a:r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7894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559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zh-CN" dirty="0"/>
              <a:t>语句中的三个表达式都是可选的，这三个表达式中任何一个或多个都可以省略，但它们之间的分号不能</a:t>
            </a:r>
            <a:r>
              <a:rPr lang="zh-CN" altLang="zh-CN" dirty="0" smtClean="0"/>
              <a:t>省略</a:t>
            </a:r>
            <a:endParaRPr lang="en-US" altLang="zh-CN" dirty="0" smtClean="0"/>
          </a:p>
          <a:p>
            <a:r>
              <a:rPr lang="zh-CN" altLang="zh-CN" dirty="0" smtClean="0"/>
              <a:t>比如</a:t>
            </a:r>
            <a:r>
              <a:rPr lang="zh-CN" altLang="zh-CN" dirty="0"/>
              <a:t>可以使用下面的程序片段实现前面的从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10</a:t>
            </a:r>
            <a:r>
              <a:rPr lang="zh-CN" altLang="zh-CN" dirty="0"/>
              <a:t>累加求和。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04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273300"/>
            <a:ext cx="52879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514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	 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除了前面介绍的这三种循环控制语句之外，在前面章节中讨论的</a:t>
            </a:r>
            <a:r>
              <a:rPr lang="en-US" altLang="zh-CN" dirty="0" err="1"/>
              <a:t>goto</a:t>
            </a:r>
            <a:r>
              <a:rPr lang="zh-CN" altLang="en-US" dirty="0"/>
              <a:t>语句也可以实现循环结构。比如上面多次举例的递加问题可以使用</a:t>
            </a:r>
            <a:r>
              <a:rPr lang="en-US" altLang="zh-CN" dirty="0" err="1"/>
              <a:t>goto</a:t>
            </a:r>
            <a:r>
              <a:rPr lang="zh-CN" altLang="en-US" dirty="0"/>
              <a:t>语句实现：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35846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48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/>
              <a:t>循环结构</a:t>
            </a:r>
            <a:r>
              <a:rPr lang="zh-CN" altLang="zh-CN" b="1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一章介绍了</a:t>
            </a:r>
            <a:r>
              <a:rPr lang="en-US" altLang="zh-CN" dirty="0"/>
              <a:t>C</a:t>
            </a:r>
            <a:r>
              <a:rPr lang="zh-CN" altLang="zh-CN" dirty="0"/>
              <a:t>语言中的选择结构，可以通过使用</a:t>
            </a:r>
            <a:r>
              <a:rPr lang="en-US" altLang="zh-CN" dirty="0"/>
              <a:t>if</a:t>
            </a:r>
            <a:r>
              <a:rPr lang="zh-CN" altLang="zh-CN" dirty="0"/>
              <a:t>和</a:t>
            </a:r>
            <a:r>
              <a:rPr lang="en-US" altLang="zh-CN" dirty="0"/>
              <a:t>switch</a:t>
            </a:r>
            <a:r>
              <a:rPr lang="zh-CN" altLang="zh-CN" dirty="0"/>
              <a:t>语句，按照表达式的不同取值，执行不同的对应程序流程。除了选择结构之外，很多时候计算机还需要重复执行若干次具有一定规律的程序指令，这个时候就需要用到循环结构。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语言中的循环都使用条件表达式来进行控制，每次执行循环体中的语句都需要判断控制表达式的值，只有在表达式为真的情况下才继续执行循环语句。</a:t>
            </a:r>
          </a:p>
          <a:p>
            <a:r>
              <a:rPr lang="zh-CN" altLang="zh-CN" dirty="0"/>
              <a:t>本章要点是</a:t>
            </a:r>
            <a:r>
              <a:rPr lang="en-US" altLang="zh-CN" dirty="0"/>
              <a:t>C</a:t>
            </a:r>
            <a:r>
              <a:rPr lang="zh-CN" altLang="zh-CN" dirty="0"/>
              <a:t>语言支持的</a:t>
            </a:r>
            <a:r>
              <a:rPr lang="en-US" altLang="zh-CN" dirty="0"/>
              <a:t>3</a:t>
            </a:r>
            <a:r>
              <a:rPr lang="zh-CN" altLang="zh-CN" dirty="0"/>
              <a:t>种循环控制语句：</a:t>
            </a:r>
            <a:r>
              <a:rPr lang="en-US" altLang="zh-CN" dirty="0"/>
              <a:t>while</a:t>
            </a:r>
            <a:r>
              <a:rPr lang="zh-CN" altLang="zh-CN" dirty="0"/>
              <a:t>循环语句、</a:t>
            </a:r>
            <a:r>
              <a:rPr lang="en-US" altLang="zh-CN" dirty="0"/>
              <a:t>do</a:t>
            </a:r>
            <a:r>
              <a:rPr lang="zh-CN" altLang="zh-CN" dirty="0"/>
              <a:t>循环语句和</a:t>
            </a:r>
            <a:r>
              <a:rPr lang="en-US" altLang="zh-CN" dirty="0"/>
              <a:t>for</a:t>
            </a:r>
            <a:r>
              <a:rPr lang="zh-CN" altLang="zh-CN" dirty="0"/>
              <a:t>循环语句。在循环过程中，使用</a:t>
            </a:r>
            <a:r>
              <a:rPr lang="en-US" altLang="zh-CN" dirty="0"/>
              <a:t>continue</a:t>
            </a:r>
            <a:r>
              <a:rPr lang="zh-CN" altLang="zh-CN" dirty="0"/>
              <a:t>、</a:t>
            </a:r>
            <a:r>
              <a:rPr lang="en-US" altLang="zh-CN" dirty="0"/>
              <a:t>break</a:t>
            </a:r>
            <a:r>
              <a:rPr lang="zh-CN" altLang="zh-CN" dirty="0"/>
              <a:t>和</a:t>
            </a:r>
            <a:r>
              <a:rPr lang="en-US" altLang="zh-CN" dirty="0"/>
              <a:t>return</a:t>
            </a:r>
            <a:r>
              <a:rPr lang="zh-CN" altLang="zh-CN" dirty="0"/>
              <a:t>进行循环跳转控制也是本章学习的要点。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618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然而，正如前面章节介绍</a:t>
            </a:r>
            <a:r>
              <a:rPr lang="en-US" altLang="zh-CN" dirty="0" err="1"/>
              <a:t>goto</a:t>
            </a:r>
            <a:r>
              <a:rPr lang="zh-CN" altLang="zh-CN" dirty="0"/>
              <a:t>语句时提到的注意事项，由于</a:t>
            </a:r>
            <a:r>
              <a:rPr lang="en-US" altLang="zh-CN" dirty="0" err="1"/>
              <a:t>goto</a:t>
            </a:r>
            <a:r>
              <a:rPr lang="zh-CN" altLang="zh-CN" dirty="0"/>
              <a:t>语句会使程序跳转混乱，导致层次不清，且不易读，所以应该避免其大量使用。</a:t>
            </a:r>
          </a:p>
          <a:p>
            <a:r>
              <a:rPr lang="zh-CN" altLang="zh-CN" dirty="0"/>
              <a:t>概括起来，</a:t>
            </a:r>
            <a:r>
              <a:rPr lang="en-US" altLang="zh-CN" dirty="0"/>
              <a:t>C</a:t>
            </a:r>
            <a:r>
              <a:rPr lang="zh-CN" altLang="zh-CN" dirty="0"/>
              <a:t>语言有四种</a:t>
            </a:r>
            <a:r>
              <a:rPr lang="zh-CN" altLang="zh-CN" dirty="0" smtClean="0"/>
              <a:t>循环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</a:t>
            </a:r>
            <a:r>
              <a:rPr lang="zh-CN" altLang="zh-CN" dirty="0"/>
              <a:t>循环、</a:t>
            </a:r>
            <a:r>
              <a:rPr lang="en-US" altLang="zh-CN" dirty="0"/>
              <a:t>do</a:t>
            </a:r>
            <a:r>
              <a:rPr lang="zh-CN" altLang="zh-CN" dirty="0"/>
              <a:t>循环、</a:t>
            </a:r>
            <a:r>
              <a:rPr lang="en-US" altLang="zh-CN" dirty="0"/>
              <a:t>for</a:t>
            </a:r>
            <a:r>
              <a:rPr lang="zh-CN" altLang="zh-CN" dirty="0"/>
              <a:t>循环和</a:t>
            </a:r>
            <a:r>
              <a:rPr lang="en-US" altLang="zh-CN" dirty="0" err="1"/>
              <a:t>goto</a:t>
            </a:r>
            <a:r>
              <a:rPr lang="zh-CN" altLang="zh-CN" dirty="0"/>
              <a:t>语句构成的循环。四种循环都可以用来处理同一个问题，一般可以互相代替，但一般不提倡用</a:t>
            </a:r>
            <a:r>
              <a:rPr lang="en-US" altLang="zh-CN" dirty="0" err="1"/>
              <a:t>goto</a:t>
            </a:r>
            <a:r>
              <a:rPr lang="zh-CN" altLang="zh-CN" dirty="0"/>
              <a:t>型</a:t>
            </a:r>
            <a:r>
              <a:rPr lang="zh-CN" altLang="zh-CN" dirty="0" smtClean="0"/>
              <a:t>循环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几种循环也可以嵌套使用，比如下面的程序片段通过</a:t>
            </a:r>
            <a:r>
              <a:rPr lang="en-US" altLang="zh-CN" dirty="0"/>
              <a:t>for</a:t>
            </a:r>
            <a:r>
              <a:rPr lang="zh-CN" altLang="zh-CN" dirty="0"/>
              <a:t>循环的嵌套使用，输出九九乘法表：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57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878013"/>
            <a:ext cx="5287963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645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而下面的程序片段利用</a:t>
            </a:r>
            <a:r>
              <a:rPr lang="en-US" altLang="zh-CN" dirty="0"/>
              <a:t>for</a:t>
            </a:r>
            <a:r>
              <a:rPr lang="zh-CN" altLang="zh-CN" dirty="0"/>
              <a:t>和</a:t>
            </a:r>
            <a:r>
              <a:rPr lang="en-US" altLang="zh-CN" dirty="0"/>
              <a:t>while</a:t>
            </a:r>
            <a:r>
              <a:rPr lang="zh-CN" altLang="zh-CN" dirty="0"/>
              <a:t>语句嵌套输出从</a:t>
            </a:r>
            <a:r>
              <a:rPr lang="en-US" altLang="zh-CN" dirty="0"/>
              <a:t>2</a:t>
            </a:r>
            <a:r>
              <a:rPr lang="zh-CN" altLang="zh-CN" dirty="0"/>
              <a:t>到</a:t>
            </a:r>
            <a:r>
              <a:rPr lang="en-US" altLang="zh-CN" dirty="0"/>
              <a:t>100</a:t>
            </a:r>
            <a:r>
              <a:rPr lang="zh-CN" altLang="zh-CN" dirty="0"/>
              <a:t>的素数：</a:t>
            </a:r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7734"/>
            <a:ext cx="5287963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729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在使用循环结构时，需要特别注意的是，如果写代码时有笔误，或循环控制表达式不合理，会导致死循环及其他不可预料的情况发生。比如下面的代码片段：</a:t>
            </a:r>
          </a:p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7854"/>
            <a:ext cx="52879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192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本来期望在循环过程中对</a:t>
            </a:r>
            <a:r>
              <a:rPr lang="en-US" altLang="zh-CN" dirty="0"/>
              <a:t>s</a:t>
            </a:r>
            <a:r>
              <a:rPr lang="zh-CN" altLang="zh-CN" dirty="0"/>
              <a:t>的值递减，直到减为</a:t>
            </a:r>
            <a:r>
              <a:rPr lang="en-US" altLang="zh-CN" dirty="0"/>
              <a:t>0</a:t>
            </a:r>
            <a:r>
              <a:rPr lang="zh-CN" altLang="zh-CN" dirty="0"/>
              <a:t>。但由于</a:t>
            </a:r>
            <a:r>
              <a:rPr lang="en-US" altLang="zh-CN" dirty="0"/>
              <a:t>while</a:t>
            </a:r>
            <a:r>
              <a:rPr lang="zh-CN" altLang="zh-CN" dirty="0"/>
              <a:t>语句之后误添加了分号，这意味着完整的</a:t>
            </a:r>
            <a:r>
              <a:rPr lang="en-US" altLang="zh-CN" dirty="0"/>
              <a:t>while</a:t>
            </a:r>
            <a:r>
              <a:rPr lang="zh-CN" altLang="zh-CN" dirty="0"/>
              <a:t>语句结束，后面的递减操作成为</a:t>
            </a:r>
            <a:r>
              <a:rPr lang="en-US" altLang="zh-CN" dirty="0"/>
              <a:t>while</a:t>
            </a:r>
            <a:r>
              <a:rPr lang="zh-CN" altLang="zh-CN" dirty="0"/>
              <a:t>循环结构之外的语句，并不属于这个</a:t>
            </a:r>
            <a:r>
              <a:rPr lang="en-US" altLang="zh-CN" dirty="0"/>
              <a:t>while</a:t>
            </a:r>
            <a:r>
              <a:rPr lang="zh-CN" altLang="zh-CN" dirty="0"/>
              <a:t>循环。因此，</a:t>
            </a:r>
            <a:r>
              <a:rPr lang="en-US" altLang="zh-CN" dirty="0"/>
              <a:t>s</a:t>
            </a:r>
            <a:r>
              <a:rPr lang="zh-CN" altLang="zh-CN" dirty="0"/>
              <a:t>的值并不会变化，循环控制表达式永远为真，那个循环体为空语句的</a:t>
            </a:r>
            <a:r>
              <a:rPr lang="en-US" altLang="zh-CN" dirty="0"/>
              <a:t>while</a:t>
            </a:r>
            <a:r>
              <a:rPr lang="zh-CN" altLang="zh-CN" dirty="0"/>
              <a:t>循环也将永远不会结束。</a:t>
            </a:r>
          </a:p>
          <a:p>
            <a:r>
              <a:rPr lang="zh-CN" altLang="zh-CN" dirty="0"/>
              <a:t>再比如下面的代码片段：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66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273300"/>
            <a:ext cx="52879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26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本来期望执行一次</a:t>
            </a:r>
            <a:r>
              <a:rPr lang="en-US" altLang="zh-CN" dirty="0"/>
              <a:t>while</a:t>
            </a:r>
            <a:r>
              <a:rPr lang="zh-CN" altLang="en-US" dirty="0"/>
              <a:t>循环结构内的语句，然后就退出循环。但此处</a:t>
            </a:r>
            <a:r>
              <a:rPr lang="en-US" altLang="zh-CN" dirty="0"/>
              <a:t>while</a:t>
            </a:r>
            <a:r>
              <a:rPr lang="zh-CN" altLang="en-US" dirty="0"/>
              <a:t>的循环控制表达式有笔误，正确写法是“</a:t>
            </a:r>
            <a:r>
              <a:rPr lang="en-US" altLang="zh-CN" dirty="0"/>
              <a:t>k==10”</a:t>
            </a:r>
            <a:r>
              <a:rPr lang="zh-CN" altLang="en-US" dirty="0"/>
              <a:t>，表示判断</a:t>
            </a:r>
            <a:r>
              <a:rPr lang="en-US" altLang="zh-CN" dirty="0"/>
              <a:t>k</a:t>
            </a:r>
            <a:r>
              <a:rPr lang="zh-CN" altLang="en-US" dirty="0"/>
              <a:t>的值是否为</a:t>
            </a:r>
            <a:r>
              <a:rPr lang="en-US" altLang="zh-CN" dirty="0"/>
              <a:t>10</a:t>
            </a:r>
            <a:r>
              <a:rPr lang="zh-CN" altLang="en-US" dirty="0"/>
              <a:t>。而在此处误写为“</a:t>
            </a:r>
            <a:r>
              <a:rPr lang="en-US" altLang="zh-CN" dirty="0"/>
              <a:t>k=10”</a:t>
            </a:r>
            <a:r>
              <a:rPr lang="zh-CN" altLang="en-US" dirty="0"/>
              <a:t>，变成一个赋值表达式，表达式的值为等号右边的数</a:t>
            </a:r>
            <a:r>
              <a:rPr lang="en-US" altLang="zh-CN" dirty="0"/>
              <a:t>10</a:t>
            </a:r>
            <a:r>
              <a:rPr lang="zh-CN" altLang="en-US" dirty="0"/>
              <a:t>。由于在</a:t>
            </a:r>
            <a:r>
              <a:rPr lang="en-US" altLang="zh-CN" dirty="0"/>
              <a:t>C</a:t>
            </a:r>
            <a:r>
              <a:rPr lang="zh-CN" altLang="en-US" dirty="0"/>
              <a:t>语言中，除</a:t>
            </a:r>
            <a:r>
              <a:rPr lang="en-US" altLang="zh-CN" dirty="0"/>
              <a:t>0</a:t>
            </a:r>
            <a:r>
              <a:rPr lang="zh-CN" altLang="en-US" dirty="0"/>
              <a:t>外，其他数值都为真，因此，这个循环也是死循环，无法结束。</a:t>
            </a:r>
          </a:p>
        </p:txBody>
      </p:sp>
    </p:spTree>
    <p:extLst>
      <p:ext uri="{BB962C8B-B14F-4D97-AF65-F5344CB8AC3E}">
        <p14:creationId xmlns:p14="http://schemas.microsoft.com/office/powerpoint/2010/main" val="4236518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	 </a:t>
            </a:r>
            <a:r>
              <a:rPr lang="zh-CN" altLang="en-US" dirty="0"/>
              <a:t>退出循环语句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虽然使用前面介绍的四种循环控制语句可以实现灵活的循环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r>
              <a:rPr lang="zh-CN" altLang="zh-CN" dirty="0" smtClean="0"/>
              <a:t>然而</a:t>
            </a:r>
            <a:r>
              <a:rPr lang="zh-CN" altLang="zh-CN" dirty="0"/>
              <a:t>，很多情况下，可能要求更加灵活的循环结构控制，比如在循环语句执行过程中直接跳出当前循环，而不需依赖循环控制</a:t>
            </a:r>
            <a:r>
              <a:rPr lang="zh-CN" altLang="zh-CN" dirty="0" smtClean="0"/>
              <a:t>表达式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这种情况下就需要用到跳转指令。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61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</a:t>
            </a:r>
            <a:r>
              <a:rPr lang="zh-CN" altLang="zh-CN" dirty="0"/>
              <a:t>语言支持的跳转指令有</a:t>
            </a:r>
            <a:r>
              <a:rPr lang="en-US" altLang="zh-CN" dirty="0"/>
              <a:t>continue</a:t>
            </a:r>
            <a:r>
              <a:rPr lang="zh-CN" altLang="zh-CN" dirty="0"/>
              <a:t>、</a:t>
            </a:r>
            <a:r>
              <a:rPr lang="en-US" altLang="zh-CN" dirty="0"/>
              <a:t>break</a:t>
            </a:r>
            <a:r>
              <a:rPr lang="zh-CN" altLang="zh-CN" dirty="0"/>
              <a:t>和</a:t>
            </a:r>
            <a:r>
              <a:rPr lang="en-US" altLang="zh-CN" dirty="0"/>
              <a:t>return</a:t>
            </a:r>
            <a:r>
              <a:rPr lang="zh-CN" altLang="zh-CN" dirty="0"/>
              <a:t>，其实前面介绍的</a:t>
            </a:r>
            <a:r>
              <a:rPr lang="en-US" altLang="zh-CN" dirty="0" err="1"/>
              <a:t>goto</a:t>
            </a:r>
            <a:r>
              <a:rPr lang="zh-CN" altLang="zh-CN" dirty="0"/>
              <a:t>也属于跳转</a:t>
            </a:r>
            <a:r>
              <a:rPr lang="zh-CN" altLang="zh-CN" dirty="0" smtClean="0"/>
              <a:t>指令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三种方式的跳转</a:t>
            </a:r>
            <a:r>
              <a:rPr lang="en-US" altLang="zh-CN" dirty="0"/>
              <a:t>“</a:t>
            </a:r>
            <a:r>
              <a:rPr lang="zh-CN" altLang="zh-CN" dirty="0"/>
              <a:t>力度</a:t>
            </a:r>
            <a:r>
              <a:rPr lang="en-US" altLang="zh-CN" dirty="0"/>
              <a:t>”</a:t>
            </a:r>
            <a:r>
              <a:rPr lang="zh-CN" altLang="zh-CN" dirty="0"/>
              <a:t>逐级递增，</a:t>
            </a:r>
            <a:r>
              <a:rPr lang="en-US" altLang="zh-CN" dirty="0"/>
              <a:t>continue</a:t>
            </a:r>
            <a:r>
              <a:rPr lang="zh-CN" altLang="zh-CN" dirty="0"/>
              <a:t>语句会结束本次循环，直接进入下次循环；</a:t>
            </a:r>
            <a:r>
              <a:rPr lang="en-US" altLang="zh-CN" dirty="0"/>
              <a:t>break</a:t>
            </a:r>
            <a:r>
              <a:rPr lang="zh-CN" altLang="zh-CN" dirty="0"/>
              <a:t>则会结束当前循环，进入当前循环之后的程序；而</a:t>
            </a:r>
            <a:r>
              <a:rPr lang="en-US" altLang="zh-CN" dirty="0"/>
              <a:t>return</a:t>
            </a:r>
            <a:r>
              <a:rPr lang="zh-CN" altLang="zh-CN" dirty="0"/>
              <a:t>则会结束当前的函数，跳转到函数被调用位置之后的程序中。</a:t>
            </a:r>
          </a:p>
          <a:p>
            <a:r>
              <a:rPr lang="zh-CN" altLang="zh-CN" dirty="0"/>
              <a:t>我们通过下面的函数来说明</a:t>
            </a:r>
            <a:r>
              <a:rPr lang="en-US" altLang="zh-CN" dirty="0"/>
              <a:t>continue</a:t>
            </a:r>
            <a:r>
              <a:rPr lang="zh-CN" altLang="zh-CN" dirty="0"/>
              <a:t>、</a:t>
            </a:r>
            <a:r>
              <a:rPr lang="en-US" altLang="zh-CN" dirty="0"/>
              <a:t>break</a:t>
            </a:r>
            <a:r>
              <a:rPr lang="zh-CN" altLang="zh-CN" dirty="0"/>
              <a:t>和</a:t>
            </a:r>
            <a:r>
              <a:rPr lang="en-US" altLang="zh-CN" dirty="0"/>
              <a:t>return</a:t>
            </a:r>
            <a:r>
              <a:rPr lang="zh-CN" altLang="zh-CN" dirty="0"/>
              <a:t>三种控制语句对程序流程的影响。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693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282700"/>
            <a:ext cx="5287963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3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	 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569666"/>
              </p:ext>
            </p:extLst>
          </p:nvPr>
        </p:nvGraphicFramePr>
        <p:xfrm>
          <a:off x="2699792" y="915566"/>
          <a:ext cx="22526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2248561" imgH="2998607" progId="Visio.Drawing.11">
                  <p:embed/>
                </p:oleObj>
              </mc:Choice>
              <mc:Fallback>
                <p:oleObj name="Visio" r:id="rId3" imgW="2248561" imgH="299860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915566"/>
                        <a:ext cx="2252663" cy="300037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033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当在</a:t>
            </a:r>
            <a:r>
              <a:rPr lang="en-US" altLang="zh-CN" dirty="0"/>
              <a:t>main</a:t>
            </a:r>
            <a:r>
              <a:rPr lang="zh-CN" altLang="zh-CN" dirty="0"/>
              <a:t>函数中，使用</a:t>
            </a:r>
            <a:r>
              <a:rPr lang="en-US" altLang="zh-CN" dirty="0"/>
              <a:t>Fun(3)</a:t>
            </a:r>
            <a:r>
              <a:rPr lang="zh-CN" altLang="zh-CN" dirty="0"/>
              <a:t>调用上面这个函数时，控制语句分别使用</a:t>
            </a:r>
            <a:r>
              <a:rPr lang="en-US" altLang="zh-CN" dirty="0"/>
              <a:t>continue</a:t>
            </a:r>
            <a:r>
              <a:rPr lang="zh-CN" altLang="zh-CN" dirty="0"/>
              <a:t>、</a:t>
            </a:r>
            <a:r>
              <a:rPr lang="en-US" altLang="zh-CN" dirty="0"/>
              <a:t>break</a:t>
            </a:r>
            <a:r>
              <a:rPr lang="zh-CN" altLang="zh-CN" dirty="0"/>
              <a:t>和</a:t>
            </a:r>
            <a:r>
              <a:rPr lang="en-US" altLang="zh-CN" dirty="0"/>
              <a:t>return</a:t>
            </a:r>
            <a:r>
              <a:rPr lang="zh-CN" altLang="zh-CN" dirty="0"/>
              <a:t>，得到的输出结果如表格</a:t>
            </a:r>
            <a:r>
              <a:rPr lang="en-US" altLang="zh-CN" dirty="0"/>
              <a:t> 5-1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03798"/>
            <a:ext cx="5437187" cy="1449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383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从表格</a:t>
            </a:r>
            <a:r>
              <a:rPr lang="en-US" altLang="zh-CN" dirty="0"/>
              <a:t> 5-1</a:t>
            </a:r>
            <a:r>
              <a:rPr lang="zh-CN" altLang="zh-CN" dirty="0"/>
              <a:t>可以看出，在这个例子中，如果使用</a:t>
            </a:r>
            <a:r>
              <a:rPr lang="en-US" altLang="zh-CN" dirty="0"/>
              <a:t>continue</a:t>
            </a:r>
            <a:r>
              <a:rPr lang="zh-CN" altLang="zh-CN" dirty="0"/>
              <a:t>跳转，则循环过程只是将能被</a:t>
            </a:r>
            <a:r>
              <a:rPr lang="en-US" altLang="zh-CN" dirty="0"/>
              <a:t>3</a:t>
            </a:r>
            <a:r>
              <a:rPr lang="zh-CN" altLang="zh-CN" dirty="0"/>
              <a:t>整除的数跳过不</a:t>
            </a:r>
            <a:r>
              <a:rPr lang="zh-CN" altLang="zh-CN" dirty="0" smtClean="0"/>
              <a:t>输出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使用</a:t>
            </a:r>
            <a:r>
              <a:rPr lang="en-US" altLang="zh-CN" dirty="0"/>
              <a:t>break</a:t>
            </a:r>
            <a:r>
              <a:rPr lang="zh-CN" altLang="zh-CN" dirty="0"/>
              <a:t>，遇到第一个能被</a:t>
            </a:r>
            <a:r>
              <a:rPr lang="en-US" altLang="zh-CN" dirty="0"/>
              <a:t>3</a:t>
            </a:r>
            <a:r>
              <a:rPr lang="zh-CN" altLang="zh-CN" dirty="0"/>
              <a:t>整除的数，就退出循环，继续执行循环后面的语句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使用</a:t>
            </a:r>
            <a:r>
              <a:rPr lang="en-US" altLang="zh-CN" dirty="0"/>
              <a:t>return</a:t>
            </a:r>
            <a:r>
              <a:rPr lang="zh-CN" altLang="zh-CN" dirty="0"/>
              <a:t>，则会直接结束函数调用，所以后面的语句都不会继续执行。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202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	 </a:t>
            </a:r>
            <a:r>
              <a:rPr lang="zh-CN" altLang="en-US" dirty="0"/>
              <a:t>分形绘制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分形（</a:t>
            </a:r>
            <a:r>
              <a:rPr lang="en-US" altLang="zh-CN" dirty="0"/>
              <a:t>Fractal</a:t>
            </a:r>
            <a:r>
              <a:rPr lang="zh-CN" altLang="zh-CN" dirty="0"/>
              <a:t>）一词，是由</a:t>
            </a:r>
            <a:r>
              <a:rPr lang="en-US" altLang="zh-CN" dirty="0"/>
              <a:t>IBM</a:t>
            </a:r>
            <a:r>
              <a:rPr lang="zh-CN" altLang="zh-CN" dirty="0"/>
              <a:t>研究室的数学家曼德布洛特（</a:t>
            </a:r>
            <a:r>
              <a:rPr lang="en-US" altLang="zh-CN" dirty="0" err="1"/>
              <a:t>Benoit.Mandelbrot</a:t>
            </a:r>
            <a:r>
              <a:rPr lang="zh-CN" altLang="zh-CN" dirty="0"/>
              <a:t>，</a:t>
            </a:r>
            <a:r>
              <a:rPr lang="en-US" altLang="zh-CN" dirty="0"/>
              <a:t>1924-2010</a:t>
            </a:r>
            <a:r>
              <a:rPr lang="zh-CN" altLang="zh-CN" dirty="0"/>
              <a:t>，中文译名亦为本华·曼德博）提出，其原意是不规则、支离破碎的意思，所以分形几何学是一门以非规则几何形态为研究对象的</a:t>
            </a:r>
            <a:r>
              <a:rPr lang="zh-CN" altLang="zh-CN" dirty="0" smtClean="0"/>
              <a:t>几何学</a:t>
            </a:r>
            <a:endParaRPr lang="en-US" altLang="zh-CN" dirty="0" smtClean="0"/>
          </a:p>
          <a:p>
            <a:r>
              <a:rPr lang="zh-CN" altLang="zh-CN" dirty="0" smtClean="0"/>
              <a:t>按照</a:t>
            </a:r>
            <a:r>
              <a:rPr lang="zh-CN" altLang="zh-CN" dirty="0"/>
              <a:t>分形几何学的观点</a:t>
            </a:r>
            <a:r>
              <a:rPr lang="en-US" altLang="zh-CN" dirty="0"/>
              <a:t>,</a:t>
            </a:r>
            <a:r>
              <a:rPr lang="zh-CN" altLang="zh-CN" dirty="0"/>
              <a:t>一切复杂对象虽然看似杂乱无章</a:t>
            </a:r>
            <a:r>
              <a:rPr lang="en-US" altLang="zh-CN" dirty="0"/>
              <a:t>,</a:t>
            </a:r>
            <a:r>
              <a:rPr lang="zh-CN" altLang="zh-CN" dirty="0"/>
              <a:t>但它们具有相似性，简单地说，就是把复杂对象的某个局部进行放大，其形态和复杂程度与整体相似。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614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分形有几种类型，可以分别依据表现出的精确自相似性、半自相似性和统计自相似性来</a:t>
            </a:r>
            <a:r>
              <a:rPr lang="zh-CN" altLang="zh-CN" dirty="0" smtClean="0"/>
              <a:t>定义</a:t>
            </a:r>
            <a:endParaRPr lang="en-US" altLang="zh-CN" dirty="0" smtClean="0"/>
          </a:p>
          <a:p>
            <a:r>
              <a:rPr lang="zh-CN" altLang="zh-CN" dirty="0" smtClean="0"/>
              <a:t>虽然</a:t>
            </a:r>
            <a:r>
              <a:rPr lang="zh-CN" altLang="zh-CN" dirty="0"/>
              <a:t>分形是一个数学构造，它们同样可以在自然界中被找到，这使得它们也被划入艺术作品的</a:t>
            </a:r>
            <a:r>
              <a:rPr lang="zh-CN" altLang="zh-CN" dirty="0" smtClean="0"/>
              <a:t>范畴</a:t>
            </a:r>
            <a:endParaRPr lang="en-US" altLang="zh-CN" dirty="0" smtClean="0"/>
          </a:p>
          <a:p>
            <a:r>
              <a:rPr lang="zh-CN" altLang="zh-CN" dirty="0" smtClean="0"/>
              <a:t>分形</a:t>
            </a:r>
            <a:r>
              <a:rPr lang="zh-CN" altLang="zh-CN" dirty="0"/>
              <a:t>在医学、土力学、地震学和技术分析中都有应用。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308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接下来要介绍的曼德博集合，属于逃逸时间</a:t>
            </a:r>
            <a:r>
              <a:rPr lang="zh-CN" altLang="zh-CN" dirty="0" smtClean="0"/>
              <a:t>分形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类分形由空间（如复平面）中每一点的递推关系式所定义，类似的分形系统还有茹利亚集合、火烧船分形、新分形和李奥普诺夫分形</a:t>
            </a:r>
            <a:r>
              <a:rPr lang="zh-CN" altLang="zh-CN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335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83518"/>
            <a:ext cx="4219709" cy="426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190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这段代码中用到了</a:t>
            </a:r>
            <a:r>
              <a:rPr lang="en-US" altLang="zh-CN" dirty="0"/>
              <a:t>for</a:t>
            </a:r>
            <a:r>
              <a:rPr lang="zh-CN" altLang="zh-CN" dirty="0"/>
              <a:t>循环和</a:t>
            </a:r>
            <a:r>
              <a:rPr lang="en-US" altLang="zh-CN" dirty="0"/>
              <a:t>while</a:t>
            </a:r>
            <a:r>
              <a:rPr lang="zh-CN" altLang="zh-CN" dirty="0"/>
              <a:t>循环，并且使用了它们之间的</a:t>
            </a:r>
            <a:r>
              <a:rPr lang="zh-CN" altLang="zh-CN" dirty="0" smtClean="0"/>
              <a:t>嵌套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段程序主要是在画布上利用两个</a:t>
            </a:r>
            <a:r>
              <a:rPr lang="en-US" altLang="zh-CN" dirty="0"/>
              <a:t>for</a:t>
            </a:r>
            <a:r>
              <a:rPr lang="zh-CN" altLang="zh-CN" dirty="0"/>
              <a:t>循环的嵌套，判断每个像素点的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zh-CN" altLang="zh-CN" dirty="0" smtClean="0"/>
              <a:t>像素</a:t>
            </a:r>
            <a:r>
              <a:rPr lang="zh-CN" altLang="zh-CN" dirty="0"/>
              <a:t>点的信息取决于它所处的位置，利用曼德博集合计算原理，判断其是前景还是</a:t>
            </a:r>
            <a:r>
              <a:rPr lang="zh-CN" altLang="zh-CN" dirty="0" smtClean="0"/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303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1927" y="1169352"/>
            <a:ext cx="3700145" cy="28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70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上机</a:t>
            </a:r>
            <a:r>
              <a:rPr lang="zh-CN" altLang="zh-CN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希望</a:t>
            </a:r>
            <a:r>
              <a:rPr lang="zh-CN" altLang="zh-CN" dirty="0"/>
              <a:t>读者仔细体会“分形绘制”程序中的循环控制结构，并在这个例子的基础上，实现其他分形系统。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27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zh-CN" dirty="0"/>
              <a:t>语句可以算是</a:t>
            </a:r>
            <a:r>
              <a:rPr lang="en-US" altLang="zh-CN" dirty="0"/>
              <a:t>C</a:t>
            </a:r>
            <a:r>
              <a:rPr lang="zh-CN" altLang="zh-CN" dirty="0"/>
              <a:t>语言中最简单的循环控制语句了，它的格式如下：</a:t>
            </a:r>
          </a:p>
          <a:p>
            <a:r>
              <a:rPr lang="en-US" altLang="zh-CN" b="1" dirty="0"/>
              <a:t>while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P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循环体语句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29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while</a:t>
            </a:r>
            <a:r>
              <a:rPr lang="zh-CN" altLang="zh-CN" dirty="0"/>
              <a:t>语句的执行流程如图</a:t>
            </a:r>
            <a:r>
              <a:rPr lang="en-US" altLang="zh-CN" dirty="0"/>
              <a:t> 5-1</a:t>
            </a:r>
            <a:r>
              <a:rPr lang="zh-CN" altLang="zh-CN" dirty="0"/>
              <a:t>所示，程序执行到</a:t>
            </a:r>
            <a:r>
              <a:rPr lang="en-US" altLang="zh-CN" dirty="0"/>
              <a:t>while</a:t>
            </a:r>
            <a:r>
              <a:rPr lang="zh-CN" altLang="zh-CN" dirty="0"/>
              <a:t>语句时，首先判断表达式</a:t>
            </a:r>
            <a:r>
              <a:rPr lang="en-US" altLang="zh-CN" dirty="0"/>
              <a:t>P</a:t>
            </a:r>
            <a:r>
              <a:rPr lang="zh-CN" altLang="zh-CN" dirty="0"/>
              <a:t>是否为真，是的话则执行循环体内的语句</a:t>
            </a:r>
            <a:r>
              <a:rPr lang="en-US" altLang="zh-CN" dirty="0"/>
              <a:t>A</a:t>
            </a:r>
            <a:r>
              <a:rPr lang="zh-CN" altLang="zh-CN" dirty="0"/>
              <a:t>，接着进入下一次循环；否则结束循环。</a:t>
            </a:r>
          </a:p>
          <a:p>
            <a:r>
              <a:rPr lang="zh-CN" altLang="zh-CN" dirty="0"/>
              <a:t>接下来，举一个</a:t>
            </a:r>
            <a:r>
              <a:rPr lang="en-US" altLang="zh-CN" dirty="0"/>
              <a:t>while</a:t>
            </a:r>
            <a:r>
              <a:rPr lang="zh-CN" altLang="zh-CN" dirty="0"/>
              <a:t>循环的程序片段的例子，下面的程序片段会计算</a:t>
            </a:r>
            <a:r>
              <a:rPr lang="en-US" altLang="zh-CN" dirty="0"/>
              <a:t>1+2+3+……+10</a:t>
            </a:r>
            <a:r>
              <a:rPr lang="zh-CN" altLang="zh-CN" dirty="0"/>
              <a:t>的结果。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58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074863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12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上例中，由于只有在变量</a:t>
            </a:r>
            <a:r>
              <a:rPr lang="en-US" altLang="zh-CN" dirty="0" err="1"/>
              <a:t>i</a:t>
            </a:r>
            <a:r>
              <a:rPr lang="zh-CN" altLang="zh-CN" dirty="0"/>
              <a:t>小于等于</a:t>
            </a:r>
            <a:r>
              <a:rPr lang="en-US" altLang="zh-CN" dirty="0"/>
              <a:t>10</a:t>
            </a:r>
            <a:r>
              <a:rPr lang="zh-CN" altLang="zh-CN" dirty="0"/>
              <a:t>成立的情况才执行循环体内的累加语句，所以，最终得到的变量</a:t>
            </a:r>
            <a:r>
              <a:rPr lang="en-US" altLang="zh-CN" dirty="0"/>
              <a:t>sum</a:t>
            </a:r>
            <a:r>
              <a:rPr lang="zh-CN" altLang="zh-CN" dirty="0"/>
              <a:t>就是从</a:t>
            </a:r>
            <a:r>
              <a:rPr lang="en-US" altLang="zh-CN" dirty="0"/>
              <a:t>1</a:t>
            </a:r>
            <a:r>
              <a:rPr lang="zh-CN" altLang="zh-CN" dirty="0"/>
              <a:t>一直加到</a:t>
            </a:r>
            <a:r>
              <a:rPr lang="en-US" altLang="zh-CN" dirty="0"/>
              <a:t>10</a:t>
            </a:r>
            <a:r>
              <a:rPr lang="zh-CN" altLang="zh-CN" dirty="0"/>
              <a:t>的结果。</a:t>
            </a:r>
          </a:p>
          <a:p>
            <a:r>
              <a:rPr lang="zh-CN" altLang="zh-CN" dirty="0"/>
              <a:t>需要特别注意的是，在</a:t>
            </a:r>
            <a:r>
              <a:rPr lang="en-US" altLang="zh-CN" dirty="0"/>
              <a:t>C</a:t>
            </a:r>
            <a:r>
              <a:rPr lang="zh-CN" altLang="zh-CN" dirty="0"/>
              <a:t>语言中，只有</a:t>
            </a:r>
            <a:r>
              <a:rPr lang="en-US" altLang="zh-CN" dirty="0"/>
              <a:t>0</a:t>
            </a:r>
            <a:r>
              <a:rPr lang="zh-CN" altLang="zh-CN" dirty="0"/>
              <a:t>是假，其他数都是真。故而，</a:t>
            </a:r>
            <a:r>
              <a:rPr lang="en-US" altLang="zh-CN" dirty="0"/>
              <a:t>while</a:t>
            </a:r>
            <a:r>
              <a:rPr lang="zh-CN" altLang="zh-CN" dirty="0"/>
              <a:t>的循环控制表达式只有在等于</a:t>
            </a:r>
            <a:r>
              <a:rPr lang="en-US" altLang="zh-CN" dirty="0"/>
              <a:t>0</a:t>
            </a:r>
            <a:r>
              <a:rPr lang="zh-CN" altLang="zh-CN" dirty="0"/>
              <a:t>的情况下，循环才会结束，比如下面的例子：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81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074863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82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24</TotalTime>
  <Words>1997</Words>
  <Application>Microsoft Office PowerPoint</Application>
  <PresentationFormat>全屏显示(16:9)</PresentationFormat>
  <Paragraphs>87</Paragraphs>
  <Slides>48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凤舞九天</vt:lpstr>
      <vt:lpstr>Microsoft Visio Drawing</vt:lpstr>
      <vt:lpstr>第5章 循环结构程序设计</vt:lpstr>
      <vt:lpstr>大纲</vt:lpstr>
      <vt:lpstr>循环结构程序设计</vt:lpstr>
      <vt:lpstr>5.1.  while语句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  do语句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  for语句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5.4.  注意事项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  退出循环语句</vt:lpstr>
      <vt:lpstr>PowerPoint 演示文稿</vt:lpstr>
      <vt:lpstr>PowerPoint 演示文稿</vt:lpstr>
      <vt:lpstr>PowerPoint 演示文稿</vt:lpstr>
      <vt:lpstr>PowerPoint 演示文稿</vt:lpstr>
      <vt:lpstr>5.6.  分形绘制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上机练习题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 H</dc:creator>
  <cp:lastModifiedBy>HL H</cp:lastModifiedBy>
  <cp:revision>17</cp:revision>
  <dcterms:created xsi:type="dcterms:W3CDTF">2018-01-30T02:26:43Z</dcterms:created>
  <dcterms:modified xsi:type="dcterms:W3CDTF">2018-04-04T06:48:24Z</dcterms:modified>
</cp:coreProperties>
</file>