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291E2E-E792-433C-9488-70A638AA6458}" type="datetimeFigureOut">
              <a:rPr lang="zh-CN" altLang="en-US" smtClean="0"/>
              <a:t>2018/4/25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0913B8-0786-4FEF-987B-A3EF17E118FD}" type="slidenum">
              <a:rPr lang="zh-CN" altLang="en-US" smtClean="0"/>
              <a:t>‹#›</a:t>
            </a:fld>
            <a:endParaRPr lang="zh-CN" altLang="en-US"/>
          </a:p>
        </p:txBody>
      </p:sp>
    </p:spTree>
    <p:extLst>
      <p:ext uri="{BB962C8B-B14F-4D97-AF65-F5344CB8AC3E}">
        <p14:creationId xmlns:p14="http://schemas.microsoft.com/office/powerpoint/2010/main" val="107956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a:t>
            </a:r>
          </a:p>
          <a:p>
            <a:r>
              <a:rPr lang="zh-CN" altLang="zh-CN" dirty="0" smtClean="0"/>
              <a:t>接下来，我们将讨论两种协议类型以及相关的网络编程基本知识，并探讨将其应用到游戏引擎中处理网络游戏的基本方法及注意事项，最后将探讨</a:t>
            </a:r>
            <a:r>
              <a:rPr lang="en-US" altLang="zh-CN" dirty="0" smtClean="0"/>
              <a:t>MMO</a:t>
            </a:r>
            <a:r>
              <a:rPr lang="zh-CN" altLang="zh-CN" dirty="0" smtClean="0"/>
              <a:t>游戏的特殊性及基本技术。</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20913B8-0786-4FEF-987B-A3EF17E118FD}" type="slidenum">
              <a:rPr lang="zh-CN" altLang="en-US" smtClean="0"/>
              <a:t>18</a:t>
            </a:fld>
            <a:endParaRPr lang="zh-CN" altLang="en-US"/>
          </a:p>
        </p:txBody>
      </p:sp>
    </p:spTree>
    <p:extLst>
      <p:ext uri="{BB962C8B-B14F-4D97-AF65-F5344CB8AC3E}">
        <p14:creationId xmlns:p14="http://schemas.microsoft.com/office/powerpoint/2010/main" val="147655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 </a:t>
            </a:r>
            <a:r>
              <a:rPr lang="en-US" altLang="zh-CN" dirty="0" smtClean="0"/>
              <a:t>2</a:t>
            </a:r>
            <a:r>
              <a:rPr lang="zh-CN" altLang="en-US" dirty="0" smtClean="0"/>
              <a:t>是服务器和客户端的关系图，注意服务器必须处于</a:t>
            </a:r>
            <a:r>
              <a:rPr lang="en-US" altLang="zh-CN" dirty="0" smtClean="0"/>
              <a:t>accept</a:t>
            </a:r>
            <a:r>
              <a:rPr lang="zh-CN" altLang="en-US" dirty="0" smtClean="0"/>
              <a:t>状态才能接受连接申请。</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20913B8-0786-4FEF-987B-A3EF17E118FD}" type="slidenum">
              <a:rPr lang="zh-CN" altLang="en-US" smtClean="0"/>
              <a:t>47</a:t>
            </a:fld>
            <a:endParaRPr lang="zh-CN" altLang="en-US"/>
          </a:p>
        </p:txBody>
      </p:sp>
    </p:spTree>
    <p:extLst>
      <p:ext uri="{BB962C8B-B14F-4D97-AF65-F5344CB8AC3E}">
        <p14:creationId xmlns:p14="http://schemas.microsoft.com/office/powerpoint/2010/main" val="99339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。图 </a:t>
            </a:r>
            <a:r>
              <a:rPr lang="en-US" altLang="zh-CN" dirty="0" smtClean="0"/>
              <a:t>5</a:t>
            </a:r>
            <a:r>
              <a:rPr lang="zh-CN" altLang="zh-CN" dirty="0" smtClean="0"/>
              <a:t>表示了使用</a:t>
            </a:r>
            <a:r>
              <a:rPr lang="en-US" altLang="zh-CN" dirty="0" smtClean="0"/>
              <a:t>IPC</a:t>
            </a:r>
            <a:r>
              <a:rPr lang="zh-CN" altLang="zh-CN" dirty="0" smtClean="0"/>
              <a:t>消息队列来向子进程传递</a:t>
            </a:r>
            <a:r>
              <a:rPr lang="en-US" altLang="zh-CN" dirty="0" smtClean="0"/>
              <a:t>socket</a:t>
            </a:r>
            <a:r>
              <a:rPr lang="zh-CN" altLang="zh-CN" dirty="0" smtClean="0"/>
              <a:t>描述字的原理。</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20913B8-0786-4FEF-987B-A3EF17E118FD}" type="slidenum">
              <a:rPr lang="zh-CN" altLang="en-US" smtClean="0"/>
              <a:t>56</a:t>
            </a:fld>
            <a:endParaRPr lang="zh-CN" altLang="en-US"/>
          </a:p>
        </p:txBody>
      </p:sp>
    </p:spTree>
    <p:extLst>
      <p:ext uri="{BB962C8B-B14F-4D97-AF65-F5344CB8AC3E}">
        <p14:creationId xmlns:p14="http://schemas.microsoft.com/office/powerpoint/2010/main" val="140184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上面示例中的</a:t>
            </a:r>
            <a:r>
              <a:rPr lang="en-US" altLang="zh-CN" sz="1200" kern="1200" dirty="0" smtClean="0">
                <a:solidFill>
                  <a:schemeClr val="tx1"/>
                </a:solidFill>
                <a:effectLst/>
                <a:latin typeface="+mn-lt"/>
                <a:ea typeface="+mn-ea"/>
                <a:cs typeface="+mn-cs"/>
              </a:rPr>
              <a:t>socket</a:t>
            </a:r>
            <a:r>
              <a:rPr lang="zh-CN" altLang="zh-CN" sz="1200" kern="1200" dirty="0" smtClean="0">
                <a:solidFill>
                  <a:schemeClr val="tx1"/>
                </a:solidFill>
                <a:effectLst/>
                <a:latin typeface="+mn-lt"/>
                <a:ea typeface="+mn-ea"/>
                <a:cs typeface="+mn-cs"/>
              </a:rPr>
              <a:t>已经打开并绑定好了地址，程序在进入循环后，不断读取数据并将其传回给发送这个数据的客户端。</a:t>
            </a:r>
          </a:p>
          <a:p>
            <a:endParaRPr lang="zh-CN" altLang="en-US" dirty="0"/>
          </a:p>
        </p:txBody>
      </p:sp>
      <p:sp>
        <p:nvSpPr>
          <p:cNvPr id="4" name="灯片编号占位符 3"/>
          <p:cNvSpPr>
            <a:spLocks noGrp="1"/>
          </p:cNvSpPr>
          <p:nvPr>
            <p:ph type="sldNum" sz="quarter" idx="10"/>
          </p:nvPr>
        </p:nvSpPr>
        <p:spPr/>
        <p:txBody>
          <a:bodyPr/>
          <a:lstStyle/>
          <a:p>
            <a:fld id="{120913B8-0786-4FEF-987B-A3EF17E118FD}" type="slidenum">
              <a:rPr lang="zh-CN" altLang="en-US" smtClean="0"/>
              <a:t>62</a:t>
            </a:fld>
            <a:endParaRPr lang="zh-CN" altLang="en-US"/>
          </a:p>
        </p:txBody>
      </p:sp>
    </p:spTree>
    <p:extLst>
      <p:ext uri="{BB962C8B-B14F-4D97-AF65-F5344CB8AC3E}">
        <p14:creationId xmlns:p14="http://schemas.microsoft.com/office/powerpoint/2010/main" val="189726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。下面是</a:t>
            </a:r>
            <a:r>
              <a:rPr lang="en-US" altLang="zh-CN" dirty="0" smtClean="0"/>
              <a:t>UNIX</a:t>
            </a:r>
            <a:r>
              <a:rPr lang="zh-CN" altLang="zh-CN" dirty="0" smtClean="0"/>
              <a:t>的示例，它将</a:t>
            </a:r>
            <a:r>
              <a:rPr lang="en-US" altLang="zh-CN" dirty="0" smtClean="0"/>
              <a:t>socket</a:t>
            </a:r>
            <a:r>
              <a:rPr lang="zh-CN" altLang="zh-CN" dirty="0" smtClean="0"/>
              <a:t>转换为非阻塞方式。</a:t>
            </a:r>
          </a:p>
          <a:p>
            <a:endParaRPr lang="zh-CN" altLang="en-US" dirty="0"/>
          </a:p>
        </p:txBody>
      </p:sp>
      <p:sp>
        <p:nvSpPr>
          <p:cNvPr id="4" name="灯片编号占位符 3"/>
          <p:cNvSpPr>
            <a:spLocks noGrp="1"/>
          </p:cNvSpPr>
          <p:nvPr>
            <p:ph type="sldNum" sz="quarter" idx="10"/>
          </p:nvPr>
        </p:nvSpPr>
        <p:spPr/>
        <p:txBody>
          <a:bodyPr/>
          <a:lstStyle/>
          <a:p>
            <a:fld id="{120913B8-0786-4FEF-987B-A3EF17E118FD}" type="slidenum">
              <a:rPr lang="zh-CN" altLang="en-US" smtClean="0"/>
              <a:t>67</a:t>
            </a:fld>
            <a:endParaRPr lang="zh-CN" altLang="en-US"/>
          </a:p>
        </p:txBody>
      </p:sp>
    </p:spTree>
    <p:extLst>
      <p:ext uri="{BB962C8B-B14F-4D97-AF65-F5344CB8AC3E}">
        <p14:creationId xmlns:p14="http://schemas.microsoft.com/office/powerpoint/2010/main" val="9064956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2018/4/25</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2018/4/25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hudong.com/wiki/IPv4" TargetMode="External"/><Relationship Id="rId2" Type="http://schemas.openxmlformats.org/officeDocument/2006/relationships/hyperlink" Target="http://www.hudong.com/wiki/IP%E5%8D%8F%E8%AE%AE" TargetMode="External"/><Relationship Id="rId1" Type="http://schemas.openxmlformats.org/officeDocument/2006/relationships/slideLayout" Target="../slideLayouts/slideLayout2.xml"/><Relationship Id="rId4" Type="http://schemas.openxmlformats.org/officeDocument/2006/relationships/hyperlink" Target="http://www.hudong.com/wiki/IPv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hudong.com/wiki/FTP" TargetMode="External"/><Relationship Id="rId2" Type="http://schemas.openxmlformats.org/officeDocument/2006/relationships/hyperlink" Target="http://www.hudong.com/wiki/DNS" TargetMode="External"/><Relationship Id="rId1" Type="http://schemas.openxmlformats.org/officeDocument/2006/relationships/slideLayout" Target="../slideLayouts/slideLayout2.xml"/><Relationship Id="rId4" Type="http://schemas.openxmlformats.org/officeDocument/2006/relationships/hyperlink" Target="http://www.hudong.com/wiki/HTT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联网</a:t>
            </a:r>
            <a:r>
              <a:rPr lang="zh-CN" altLang="en-US" dirty="0"/>
              <a:t>技术</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4167732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互联网是一种分组交换并且容错的网络系统，分组交换技术指的是信息被分解为多个小的包（通常是几个字节或千字节的大小）分别发送出去。说互联网是容错的，指的是数据包可以在网络出现错误或者服务器发生故障的情况下仍然可以发送。如果一个服务器出现故障，数据包将使用其他网络路径到达目的地。</a:t>
            </a:r>
          </a:p>
          <a:p>
            <a:endParaRPr lang="zh-CN" altLang="en-US" dirty="0"/>
          </a:p>
        </p:txBody>
      </p:sp>
    </p:spTree>
    <p:extLst>
      <p:ext uri="{BB962C8B-B14F-4D97-AF65-F5344CB8AC3E}">
        <p14:creationId xmlns:p14="http://schemas.microsoft.com/office/powerpoint/2010/main" val="33603477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有关互联网的协议可以分为</a:t>
            </a:r>
            <a:r>
              <a:rPr lang="en-US" altLang="zh-CN" dirty="0"/>
              <a:t>3</a:t>
            </a:r>
            <a:r>
              <a:rPr lang="zh-CN" altLang="zh-CN" dirty="0"/>
              <a:t>层</a:t>
            </a:r>
            <a:r>
              <a:rPr lang="zh-CN" altLang="zh-CN" dirty="0" smtClean="0"/>
              <a:t>：</a:t>
            </a:r>
            <a:endParaRPr lang="en-US" altLang="zh-CN" dirty="0" smtClean="0"/>
          </a:p>
          <a:p>
            <a:r>
              <a:rPr lang="zh-CN" altLang="zh-CN" dirty="0" smtClean="0"/>
              <a:t>最</a:t>
            </a:r>
            <a:r>
              <a:rPr lang="zh-CN" altLang="zh-CN" dirty="0"/>
              <a:t>底层的是</a:t>
            </a:r>
            <a:r>
              <a:rPr lang="en-US" altLang="zh-CN" u="sng" dirty="0" err="1">
                <a:hlinkClick r:id="rId2" tooltip="IP协议"/>
              </a:rPr>
              <a:t>IP协议</a:t>
            </a:r>
            <a:r>
              <a:rPr lang="zh-CN" altLang="zh-CN" dirty="0"/>
              <a:t>，是用于报文交换网络的一种面向数据的协议，这一协议定义了数据包在网际传送时的格式。目前使用最多的是</a:t>
            </a:r>
            <a:r>
              <a:rPr lang="en-US" altLang="zh-CN" u="sng" dirty="0">
                <a:hlinkClick r:id="rId3" tooltip="IPv4"/>
              </a:rPr>
              <a:t>IPv4</a:t>
            </a:r>
            <a:r>
              <a:rPr lang="zh-CN" altLang="zh-CN" dirty="0"/>
              <a:t>版本，这一版本中用</a:t>
            </a:r>
            <a:r>
              <a:rPr lang="en-US" altLang="zh-CN" dirty="0"/>
              <a:t>32</a:t>
            </a:r>
            <a:r>
              <a:rPr lang="zh-CN" altLang="zh-CN" dirty="0"/>
              <a:t>位定义</a:t>
            </a:r>
            <a:r>
              <a:rPr lang="en-US" altLang="zh-CN" dirty="0"/>
              <a:t>IP</a:t>
            </a:r>
            <a:r>
              <a:rPr lang="zh-CN" altLang="zh-CN" dirty="0"/>
              <a:t>地址，尽管地址总数达到</a:t>
            </a:r>
            <a:r>
              <a:rPr lang="en-US" altLang="zh-CN" dirty="0"/>
              <a:t>43</a:t>
            </a:r>
            <a:r>
              <a:rPr lang="zh-CN" altLang="zh-CN" dirty="0"/>
              <a:t>亿，但是仍然不能满足现今全球网络飞速发展的需求，因此</a:t>
            </a:r>
            <a:r>
              <a:rPr lang="en-US" altLang="zh-CN" dirty="0"/>
              <a:t>IPv6</a:t>
            </a:r>
            <a:r>
              <a:rPr lang="zh-CN" altLang="zh-CN" dirty="0"/>
              <a:t>版本应运而生。在</a:t>
            </a:r>
            <a:r>
              <a:rPr lang="en-US" altLang="zh-CN" dirty="0"/>
              <a:t>IPv6</a:t>
            </a:r>
            <a:r>
              <a:rPr lang="zh-CN" altLang="zh-CN" dirty="0"/>
              <a:t>版本中，</a:t>
            </a:r>
            <a:r>
              <a:rPr lang="en-US" altLang="zh-CN" dirty="0"/>
              <a:t>IP</a:t>
            </a:r>
            <a:r>
              <a:rPr lang="zh-CN" altLang="zh-CN" dirty="0"/>
              <a:t>地址共有</a:t>
            </a:r>
            <a:r>
              <a:rPr lang="en-US" altLang="zh-CN" dirty="0"/>
              <a:t>128</a:t>
            </a:r>
            <a:r>
              <a:rPr lang="zh-CN" altLang="zh-CN" dirty="0"/>
              <a:t>位，“几乎可以为地球上每一粒沙子分配一个</a:t>
            </a:r>
            <a:r>
              <a:rPr lang="en-US" altLang="zh-CN" dirty="0"/>
              <a:t>IPv6</a:t>
            </a:r>
            <a:r>
              <a:rPr lang="zh-CN" altLang="zh-CN" dirty="0"/>
              <a:t>地址”。</a:t>
            </a:r>
            <a:r>
              <a:rPr lang="en-US" altLang="zh-CN" u="sng" dirty="0">
                <a:hlinkClick r:id="rId4" tooltip="IPv6"/>
              </a:rPr>
              <a:t>IPv6</a:t>
            </a:r>
            <a:r>
              <a:rPr lang="zh-CN" altLang="zh-CN" dirty="0"/>
              <a:t>目前并没有普及，许多互联网服务提供商并不支持</a:t>
            </a:r>
            <a:r>
              <a:rPr lang="en-US" altLang="zh-CN" dirty="0"/>
              <a:t>IPv6</a:t>
            </a:r>
            <a:r>
              <a:rPr lang="zh-CN" altLang="zh-CN" dirty="0"/>
              <a:t>协议的连接。但是，可以预见，将来在</a:t>
            </a:r>
            <a:r>
              <a:rPr lang="en-US" altLang="zh-CN" dirty="0"/>
              <a:t>IPv6</a:t>
            </a:r>
            <a:r>
              <a:rPr lang="zh-CN" altLang="zh-CN" dirty="0"/>
              <a:t>的帮助下，任何家用电器都有可能连入互联网。</a:t>
            </a:r>
          </a:p>
          <a:p>
            <a:endParaRPr lang="zh-CN" altLang="en-US" dirty="0"/>
          </a:p>
        </p:txBody>
      </p:sp>
    </p:spTree>
    <p:extLst>
      <p:ext uri="{BB962C8B-B14F-4D97-AF65-F5344CB8AC3E}">
        <p14:creationId xmlns:p14="http://schemas.microsoft.com/office/powerpoint/2010/main" val="12832902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上一层是</a:t>
            </a:r>
            <a:r>
              <a:rPr lang="en-US" altLang="zh-CN" dirty="0"/>
              <a:t>UDP</a:t>
            </a:r>
            <a:r>
              <a:rPr lang="zh-CN" altLang="zh-CN" dirty="0"/>
              <a:t>协议或</a:t>
            </a:r>
            <a:r>
              <a:rPr lang="en-US" altLang="zh-CN" dirty="0"/>
              <a:t>TCP</a:t>
            </a:r>
            <a:r>
              <a:rPr lang="zh-CN" altLang="zh-CN" dirty="0"/>
              <a:t>协议，它们用于控制数据流的传输。</a:t>
            </a:r>
          </a:p>
          <a:p>
            <a:r>
              <a:rPr lang="zh-CN" altLang="zh-CN" dirty="0"/>
              <a:t>最顶层的是一些应用层协议，这些协议定义了一些用于通用应用的数据报结构，其中包括：</a:t>
            </a:r>
            <a:r>
              <a:rPr lang="en-US" altLang="zh-CN" dirty="0"/>
              <a:t> </a:t>
            </a:r>
            <a:endParaRPr lang="zh-CN" altLang="zh-CN" dirty="0"/>
          </a:p>
          <a:p>
            <a:r>
              <a:rPr lang="en-US" altLang="zh-CN" u="sng" dirty="0">
                <a:hlinkClick r:id="rId2" tooltip="DNS"/>
              </a:rPr>
              <a:t>DNS</a:t>
            </a:r>
            <a:r>
              <a:rPr lang="zh-CN" altLang="zh-CN" dirty="0"/>
              <a:t>：域名服务；</a:t>
            </a:r>
          </a:p>
          <a:p>
            <a:r>
              <a:rPr lang="en-US" altLang="zh-CN" u="sng" dirty="0">
                <a:hlinkClick r:id="rId3" tooltip="FTP"/>
              </a:rPr>
              <a:t>FTP</a:t>
            </a:r>
            <a:r>
              <a:rPr lang="zh-CN" altLang="zh-CN" dirty="0"/>
              <a:t>：服务使用的是文件传输协议；</a:t>
            </a:r>
          </a:p>
          <a:p>
            <a:r>
              <a:rPr lang="en-US" altLang="zh-CN" u="sng" dirty="0">
                <a:hlinkClick r:id="rId4" tooltip="HTTP"/>
              </a:rPr>
              <a:t>HTTP</a:t>
            </a:r>
            <a:r>
              <a:rPr lang="zh-CN" altLang="zh-CN" dirty="0"/>
              <a:t>：所有的</a:t>
            </a:r>
            <a:r>
              <a:rPr lang="en-US" altLang="zh-CN" dirty="0"/>
              <a:t>Web</a:t>
            </a:r>
            <a:r>
              <a:rPr lang="zh-CN" altLang="zh-CN" dirty="0"/>
              <a:t>页面服务都是使用的超级文本传输协议；</a:t>
            </a:r>
          </a:p>
          <a:p>
            <a:r>
              <a:rPr lang="en-US" altLang="zh-CN" dirty="0"/>
              <a:t>POP3</a:t>
            </a:r>
            <a:r>
              <a:rPr lang="zh-CN" altLang="zh-CN" dirty="0"/>
              <a:t>：邮局协议；</a:t>
            </a:r>
          </a:p>
          <a:p>
            <a:r>
              <a:rPr lang="en-US" altLang="zh-CN" dirty="0"/>
              <a:t>SMTP</a:t>
            </a:r>
            <a:r>
              <a:rPr lang="zh-CN" altLang="zh-CN" dirty="0"/>
              <a:t>：简单邮件传输协议；</a:t>
            </a:r>
          </a:p>
          <a:p>
            <a:r>
              <a:rPr lang="en-US" altLang="zh-CN" dirty="0"/>
              <a:t>Telnet</a:t>
            </a:r>
            <a:r>
              <a:rPr lang="zh-CN" altLang="zh-CN" dirty="0"/>
              <a:t>：远程登陆等。</a:t>
            </a:r>
          </a:p>
          <a:p>
            <a:endParaRPr lang="zh-CN" altLang="en-US" dirty="0"/>
          </a:p>
        </p:txBody>
      </p:sp>
    </p:spTree>
    <p:extLst>
      <p:ext uri="{BB962C8B-B14F-4D97-AF65-F5344CB8AC3E}">
        <p14:creationId xmlns:p14="http://schemas.microsoft.com/office/powerpoint/2010/main" val="17324123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TCP/IP</a:t>
            </a:r>
            <a:r>
              <a:rPr lang="zh-CN" altLang="zh-CN" dirty="0"/>
              <a:t>和</a:t>
            </a:r>
            <a:r>
              <a:rPr lang="en-US" altLang="zh-CN" dirty="0"/>
              <a:t>UDP/IP</a:t>
            </a:r>
            <a:r>
              <a:rPr lang="zh-CN" altLang="zh-CN" dirty="0"/>
              <a:t>是两层的通信协议</a:t>
            </a:r>
            <a:r>
              <a:rPr lang="zh-CN" altLang="zh-CN" dirty="0" smtClean="0"/>
              <a:t>系统</a:t>
            </a:r>
            <a:endParaRPr lang="en-US" altLang="zh-CN" dirty="0" smtClean="0"/>
          </a:p>
          <a:p>
            <a:r>
              <a:rPr lang="en-US" altLang="zh-CN" dirty="0" smtClean="0"/>
              <a:t>IP</a:t>
            </a:r>
            <a:r>
              <a:rPr lang="zh-CN" altLang="zh-CN" dirty="0"/>
              <a:t>层负责网际数据包的</a:t>
            </a:r>
            <a:r>
              <a:rPr lang="zh-CN" altLang="zh-CN" dirty="0" smtClean="0"/>
              <a:t>传输</a:t>
            </a:r>
            <a:endParaRPr lang="en-US" altLang="zh-CN" dirty="0" smtClean="0"/>
          </a:p>
          <a:p>
            <a:r>
              <a:rPr lang="en-US" altLang="zh-CN" dirty="0" smtClean="0"/>
              <a:t>UDP</a:t>
            </a:r>
            <a:r>
              <a:rPr lang="zh-CN" altLang="zh-CN" dirty="0"/>
              <a:t>或者</a:t>
            </a:r>
            <a:r>
              <a:rPr lang="en-US" altLang="zh-CN" dirty="0"/>
              <a:t>TCP</a:t>
            </a:r>
            <a:r>
              <a:rPr lang="zh-CN" altLang="zh-CN" dirty="0"/>
              <a:t>层将大的数据包传给</a:t>
            </a:r>
            <a:r>
              <a:rPr lang="en-US" altLang="zh-CN" dirty="0"/>
              <a:t>IP</a:t>
            </a:r>
            <a:r>
              <a:rPr lang="zh-CN" altLang="zh-CN" dirty="0"/>
              <a:t>，</a:t>
            </a:r>
            <a:r>
              <a:rPr lang="en-US" altLang="zh-CN" dirty="0"/>
              <a:t>IP</a:t>
            </a:r>
            <a:r>
              <a:rPr lang="zh-CN" altLang="zh-CN" dirty="0"/>
              <a:t>将数据包分割为小的子数据包，为每个数据包加上一个信封，计算出目的地的</a:t>
            </a:r>
            <a:r>
              <a:rPr lang="en-US" altLang="zh-CN" dirty="0"/>
              <a:t>IP</a:t>
            </a:r>
            <a:r>
              <a:rPr lang="zh-CN" altLang="zh-CN" dirty="0"/>
              <a:t>地址，应该如何到达那里，然后将数据包发送给</a:t>
            </a:r>
            <a:r>
              <a:rPr lang="en-US" altLang="zh-CN" dirty="0"/>
              <a:t>ISP</a:t>
            </a:r>
            <a:r>
              <a:rPr lang="zh-CN" altLang="zh-CN" dirty="0"/>
              <a:t>（网络服务提供商）。这就像是在一张明信片上写下你要说的话，贴上邮票，写上地址，塞进一个邮箱，它就送走了。 </a:t>
            </a:r>
          </a:p>
          <a:p>
            <a:endParaRPr lang="zh-CN" altLang="en-US" dirty="0"/>
          </a:p>
        </p:txBody>
      </p:sp>
    </p:spTree>
    <p:extLst>
      <p:ext uri="{BB962C8B-B14F-4D97-AF65-F5344CB8AC3E}">
        <p14:creationId xmlns:p14="http://schemas.microsoft.com/office/powerpoint/2010/main" val="3040493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UDP</a:t>
            </a:r>
            <a:r>
              <a:rPr lang="zh-CN" altLang="zh-CN" dirty="0"/>
              <a:t>是一种不可靠的数据流传输协议，仅为网络层和应用层之间提供简单的</a:t>
            </a:r>
            <a:r>
              <a:rPr lang="zh-CN" altLang="zh-CN" dirty="0" smtClean="0"/>
              <a:t>接口</a:t>
            </a:r>
            <a:endParaRPr lang="en-US" altLang="zh-CN" dirty="0" smtClean="0"/>
          </a:p>
          <a:p>
            <a:r>
              <a:rPr lang="zh-CN" altLang="zh-CN" dirty="0" smtClean="0"/>
              <a:t>而</a:t>
            </a:r>
            <a:r>
              <a:rPr lang="en-US" altLang="zh-CN" dirty="0"/>
              <a:t>TCP</a:t>
            </a:r>
            <a:r>
              <a:rPr lang="zh-CN" altLang="zh-CN" dirty="0"/>
              <a:t>协议则具有高的可靠性，通过为数据报加入额外信息，并提供重发机制，它能够保证数据不丢包、没有冗余包以及保证数据报的</a:t>
            </a:r>
            <a:r>
              <a:rPr lang="zh-CN" altLang="zh-CN" dirty="0" smtClean="0"/>
              <a:t>顺序</a:t>
            </a:r>
            <a:endParaRPr lang="en-US" altLang="zh-CN" dirty="0" smtClean="0"/>
          </a:p>
          <a:p>
            <a:r>
              <a:rPr lang="zh-CN" altLang="zh-CN" dirty="0" smtClean="0"/>
              <a:t>对于</a:t>
            </a:r>
            <a:r>
              <a:rPr lang="zh-CN" altLang="zh-CN" dirty="0"/>
              <a:t>一些需要高可靠性的应用，可以选择</a:t>
            </a:r>
            <a:r>
              <a:rPr lang="en-US" altLang="zh-CN" dirty="0"/>
              <a:t>TCP</a:t>
            </a:r>
            <a:r>
              <a:rPr lang="zh-CN" altLang="zh-CN" dirty="0"/>
              <a:t>协议；而相反，对于性能优先考虑的应用如流媒体等，则可以选择</a:t>
            </a:r>
            <a:r>
              <a:rPr lang="en-US" altLang="zh-CN" dirty="0"/>
              <a:t>UDP</a:t>
            </a:r>
            <a:r>
              <a:rPr lang="zh-CN" altLang="zh-CN" dirty="0"/>
              <a:t>协议。 </a:t>
            </a:r>
          </a:p>
          <a:p>
            <a:endParaRPr lang="zh-CN" altLang="en-US" dirty="0"/>
          </a:p>
        </p:txBody>
      </p:sp>
    </p:spTree>
    <p:extLst>
      <p:ext uri="{BB962C8B-B14F-4D97-AF65-F5344CB8AC3E}">
        <p14:creationId xmlns:p14="http://schemas.microsoft.com/office/powerpoint/2010/main" val="3423635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从网络编程的角度来说，</a:t>
            </a:r>
            <a:r>
              <a:rPr lang="en-US" altLang="zh-CN" dirty="0"/>
              <a:t>TCP</a:t>
            </a:r>
            <a:r>
              <a:rPr lang="zh-CN" altLang="zh-CN" dirty="0"/>
              <a:t>是面向连接的协议，换句话说，这种协会在两个或多个节点之间保持固定的</a:t>
            </a:r>
            <a:r>
              <a:rPr lang="zh-CN" altLang="zh-CN" dirty="0" smtClean="0"/>
              <a:t>连接</a:t>
            </a:r>
            <a:endParaRPr lang="en-US" altLang="zh-CN" dirty="0" smtClean="0"/>
          </a:p>
          <a:p>
            <a:r>
              <a:rPr lang="zh-CN" altLang="zh-CN" dirty="0" smtClean="0"/>
              <a:t>值得</a:t>
            </a:r>
            <a:r>
              <a:rPr lang="zh-CN" altLang="zh-CN" dirty="0"/>
              <a:t>注意的是，这并不意味着连接是专有的固定通信通道，因为</a:t>
            </a:r>
            <a:r>
              <a:rPr lang="en-US" altLang="zh-CN" dirty="0"/>
              <a:t>IP</a:t>
            </a:r>
            <a:r>
              <a:rPr lang="zh-CN" altLang="zh-CN" dirty="0"/>
              <a:t>是动态传输的，数据包并不一定通过相同的路径到达</a:t>
            </a:r>
            <a:r>
              <a:rPr lang="zh-CN" altLang="zh-CN" dirty="0" smtClean="0"/>
              <a:t>目的地</a:t>
            </a:r>
            <a:endParaRPr lang="en-US" altLang="zh-CN" dirty="0" smtClean="0"/>
          </a:p>
          <a:p>
            <a:r>
              <a:rPr lang="zh-CN" altLang="zh-CN" dirty="0" smtClean="0"/>
              <a:t>但</a:t>
            </a:r>
            <a:r>
              <a:rPr lang="zh-CN" altLang="zh-CN" dirty="0"/>
              <a:t>由于</a:t>
            </a:r>
            <a:r>
              <a:rPr lang="en-US" altLang="zh-CN" dirty="0"/>
              <a:t>TCP</a:t>
            </a:r>
            <a:r>
              <a:rPr lang="zh-CN" altLang="zh-CN" dirty="0"/>
              <a:t>在</a:t>
            </a:r>
            <a:r>
              <a:rPr lang="en-US" altLang="zh-CN" dirty="0"/>
              <a:t>IP</a:t>
            </a:r>
            <a:r>
              <a:rPr lang="zh-CN" altLang="zh-CN" dirty="0"/>
              <a:t>的上层工作，它提供了逻辑上的终端对终端的“固定”</a:t>
            </a:r>
            <a:r>
              <a:rPr lang="zh-CN" altLang="zh-CN" dirty="0" smtClean="0"/>
              <a:t>连接</a:t>
            </a:r>
            <a:endParaRPr lang="en-US" altLang="zh-CN" dirty="0" smtClean="0"/>
          </a:p>
          <a:p>
            <a:r>
              <a:rPr lang="zh-CN" altLang="zh-CN" dirty="0" smtClean="0"/>
              <a:t>然而</a:t>
            </a:r>
            <a:r>
              <a:rPr lang="zh-CN" altLang="zh-CN" dirty="0"/>
              <a:t>，这种方式有一个缺陷就是速度慢。基于连接的协议在重建原始数据之前需要等待所有的数据包都正确接收，这保证了数据传输的安全完整，但失去了效率。</a:t>
            </a:r>
          </a:p>
          <a:p>
            <a:endParaRPr lang="zh-CN" altLang="en-US" dirty="0"/>
          </a:p>
        </p:txBody>
      </p:sp>
    </p:spTree>
    <p:extLst>
      <p:ext uri="{BB962C8B-B14F-4D97-AF65-F5344CB8AC3E}">
        <p14:creationId xmlns:p14="http://schemas.microsoft.com/office/powerpoint/2010/main" val="127451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UDP</a:t>
            </a:r>
            <a:r>
              <a:rPr lang="zh-CN" altLang="zh-CN" dirty="0"/>
              <a:t>是一种代替</a:t>
            </a:r>
            <a:r>
              <a:rPr lang="en-US" altLang="zh-CN" dirty="0"/>
              <a:t>TCP</a:t>
            </a:r>
            <a:r>
              <a:rPr lang="zh-CN" altLang="zh-CN" dirty="0"/>
              <a:t>的网络协议，这是一种轻量级的协议类型，不需要激活连接（无连接传输模式</a:t>
            </a:r>
            <a:r>
              <a:rPr lang="zh-CN" altLang="zh-CN" dirty="0" smtClean="0"/>
              <a:t>）</a:t>
            </a:r>
            <a:endParaRPr lang="en-US" altLang="zh-CN" dirty="0" smtClean="0"/>
          </a:p>
          <a:p>
            <a:r>
              <a:rPr lang="en-US" altLang="zh-CN" dirty="0" smtClean="0"/>
              <a:t>UDP</a:t>
            </a:r>
            <a:r>
              <a:rPr lang="zh-CN" altLang="zh-CN" dirty="0"/>
              <a:t>允许在两个终端之间传输固定大小的数据包，并且允许其中的一些数据包丢失，另外，数据包并不一定以序列方式连续到达接收端，比如有些数据包可能通过更快的传输路径提前到达接收</a:t>
            </a:r>
            <a:r>
              <a:rPr lang="zh-CN" altLang="zh-CN" dirty="0" smtClean="0"/>
              <a:t>端</a:t>
            </a:r>
            <a:endParaRPr lang="zh-CN" altLang="en-US" dirty="0"/>
          </a:p>
        </p:txBody>
      </p:sp>
    </p:spTree>
    <p:extLst>
      <p:ext uri="{BB962C8B-B14F-4D97-AF65-F5344CB8AC3E}">
        <p14:creationId xmlns:p14="http://schemas.microsoft.com/office/powerpoint/2010/main" val="1729063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2900" y="1855788"/>
            <a:ext cx="5916613" cy="1430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898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虽然</a:t>
            </a:r>
            <a:r>
              <a:rPr lang="en-US" altLang="zh-CN" dirty="0"/>
              <a:t>UDP</a:t>
            </a:r>
            <a:r>
              <a:rPr lang="zh-CN" altLang="zh-CN" dirty="0"/>
              <a:t>协议有自己的特点，但并不能说哪种协议更加出色，选择哪种协议取决于具体的网络</a:t>
            </a:r>
            <a:r>
              <a:rPr lang="zh-CN" altLang="zh-CN" dirty="0" smtClean="0"/>
              <a:t>应用</a:t>
            </a:r>
            <a:endParaRPr lang="en-US" altLang="zh-CN" dirty="0" smtClean="0"/>
          </a:p>
          <a:p>
            <a:r>
              <a:rPr lang="zh-CN" altLang="zh-CN" dirty="0" smtClean="0"/>
              <a:t>如果</a:t>
            </a:r>
            <a:r>
              <a:rPr lang="zh-CN" altLang="zh-CN" dirty="0"/>
              <a:t>编写策略类游戏，可以接受一定的网络延迟，但需要保证玩家做出的每一步选择都准确传输，这时候，</a:t>
            </a:r>
            <a:r>
              <a:rPr lang="en-US" altLang="zh-CN" dirty="0"/>
              <a:t>TCP</a:t>
            </a:r>
            <a:r>
              <a:rPr lang="zh-CN" altLang="zh-CN" dirty="0"/>
              <a:t>就是一种比较合适的</a:t>
            </a:r>
            <a:r>
              <a:rPr lang="zh-CN" altLang="zh-CN" dirty="0" smtClean="0"/>
              <a:t>网络协议</a:t>
            </a:r>
            <a:endParaRPr lang="en-US" altLang="zh-CN" dirty="0" smtClean="0"/>
          </a:p>
          <a:p>
            <a:r>
              <a:rPr lang="zh-CN" altLang="zh-CN" dirty="0" smtClean="0"/>
              <a:t>但</a:t>
            </a:r>
            <a:r>
              <a:rPr lang="zh-CN" altLang="zh-CN" dirty="0"/>
              <a:t>类似第一人称射击这样的游戏，需要很快的帧率及游戏速度，使用</a:t>
            </a:r>
            <a:r>
              <a:rPr lang="en-US" altLang="zh-CN" dirty="0"/>
              <a:t>TCP</a:t>
            </a:r>
            <a:r>
              <a:rPr lang="zh-CN" altLang="zh-CN" dirty="0"/>
              <a:t>造成的网络延迟变得不可接受，这种情况下，使用</a:t>
            </a:r>
            <a:r>
              <a:rPr lang="en-US" altLang="zh-CN" dirty="0"/>
              <a:t>UDP</a:t>
            </a:r>
            <a:r>
              <a:rPr lang="zh-CN" altLang="zh-CN" dirty="0"/>
              <a:t>协议就更好一些，即使出现一些丢包现象也不会影响到游戏的</a:t>
            </a:r>
            <a:r>
              <a:rPr lang="zh-CN" altLang="zh-CN" dirty="0" smtClean="0"/>
              <a:t>进程</a:t>
            </a:r>
            <a:endParaRPr lang="zh-CN" altLang="en-US" dirty="0"/>
          </a:p>
        </p:txBody>
      </p:sp>
    </p:spTree>
    <p:extLst>
      <p:ext uri="{BB962C8B-B14F-4D97-AF65-F5344CB8AC3E}">
        <p14:creationId xmlns:p14="http://schemas.microsoft.com/office/powerpoint/2010/main" val="2197991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网络</a:t>
            </a:r>
            <a:r>
              <a:rPr lang="zh-CN" altLang="zh-CN" b="1" dirty="0" smtClean="0"/>
              <a:t>编程</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b="1" dirty="0" smtClean="0"/>
              <a:t>套</a:t>
            </a:r>
            <a:r>
              <a:rPr lang="zh-CN" altLang="zh-CN" b="1" dirty="0"/>
              <a:t>接字</a:t>
            </a:r>
          </a:p>
          <a:p>
            <a:r>
              <a:rPr lang="zh-CN" altLang="zh-CN" dirty="0" smtClean="0"/>
              <a:t>由于</a:t>
            </a:r>
            <a:r>
              <a:rPr lang="zh-CN" altLang="zh-CN" dirty="0"/>
              <a:t>有良好的</a:t>
            </a:r>
            <a:r>
              <a:rPr lang="en-US" altLang="zh-CN" dirty="0"/>
              <a:t>API</a:t>
            </a:r>
            <a:r>
              <a:rPr lang="zh-CN" altLang="zh-CN" dirty="0"/>
              <a:t>可供调用，程序员并不需要直接面对如此复杂的结构，不需要直接处理</a:t>
            </a:r>
            <a:r>
              <a:rPr lang="en-US" altLang="zh-CN" dirty="0"/>
              <a:t>TCP</a:t>
            </a:r>
            <a:r>
              <a:rPr lang="zh-CN" altLang="zh-CN" dirty="0"/>
              <a:t>、</a:t>
            </a:r>
            <a:r>
              <a:rPr lang="en-US" altLang="zh-CN" dirty="0"/>
              <a:t>UDP</a:t>
            </a:r>
            <a:r>
              <a:rPr lang="zh-CN" altLang="zh-CN" dirty="0"/>
              <a:t>或者</a:t>
            </a:r>
            <a:r>
              <a:rPr lang="en-US" altLang="zh-CN" dirty="0"/>
              <a:t>IP</a:t>
            </a:r>
            <a:r>
              <a:rPr lang="zh-CN" altLang="zh-CN" dirty="0"/>
              <a:t>，也不需要将信息手动分解为多个</a:t>
            </a:r>
            <a:r>
              <a:rPr lang="zh-CN" altLang="zh-CN" dirty="0" smtClean="0"/>
              <a:t>包</a:t>
            </a:r>
            <a:endParaRPr lang="en-US" altLang="zh-CN" dirty="0" smtClean="0"/>
          </a:p>
          <a:p>
            <a:r>
              <a:rPr lang="zh-CN" altLang="zh-CN" dirty="0" smtClean="0"/>
              <a:t>编写</a:t>
            </a:r>
            <a:r>
              <a:rPr lang="zh-CN" altLang="zh-CN" dirty="0"/>
              <a:t>网络通信程序就像存取文件一样方便，可以“打开”一个主机端口，进行读取、存储</a:t>
            </a:r>
            <a:r>
              <a:rPr lang="zh-CN" altLang="zh-CN" dirty="0" smtClean="0"/>
              <a:t>等</a:t>
            </a:r>
            <a:endParaRPr lang="en-US" altLang="zh-CN" dirty="0" smtClean="0"/>
          </a:p>
          <a:p>
            <a:r>
              <a:rPr lang="zh-CN" altLang="zh-CN" dirty="0" smtClean="0"/>
              <a:t>这些</a:t>
            </a:r>
            <a:r>
              <a:rPr lang="zh-CN" altLang="zh-CN" dirty="0"/>
              <a:t>方便性得益于网络编程中的抽象层——</a:t>
            </a:r>
            <a:r>
              <a:rPr lang="en-US" altLang="zh-CN" dirty="0"/>
              <a:t>socket</a:t>
            </a:r>
            <a:r>
              <a:rPr lang="zh-CN" altLang="zh-CN" dirty="0"/>
              <a:t>（套接字），这个技术在</a:t>
            </a:r>
            <a:r>
              <a:rPr lang="en-US" altLang="zh-CN" dirty="0"/>
              <a:t>20</a:t>
            </a:r>
            <a:r>
              <a:rPr lang="zh-CN" altLang="zh-CN" dirty="0"/>
              <a:t>世纪</a:t>
            </a:r>
            <a:r>
              <a:rPr lang="en-US" altLang="zh-CN" dirty="0"/>
              <a:t>70</a:t>
            </a:r>
            <a:r>
              <a:rPr lang="zh-CN" altLang="zh-CN" dirty="0"/>
              <a:t>年代由加州大学伯克利分校提出。</a:t>
            </a:r>
          </a:p>
          <a:p>
            <a:endParaRPr lang="zh-CN" altLang="en-US" dirty="0"/>
          </a:p>
        </p:txBody>
      </p:sp>
    </p:spTree>
    <p:extLst>
      <p:ext uri="{BB962C8B-B14F-4D97-AF65-F5344CB8AC3E}">
        <p14:creationId xmlns:p14="http://schemas.microsoft.com/office/powerpoint/2010/main" val="3491200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zh-CN" dirty="0" smtClean="0"/>
              <a:t>网络</a:t>
            </a:r>
            <a:r>
              <a:rPr lang="zh-CN" altLang="zh-CN" dirty="0"/>
              <a:t>游戏的发展历史</a:t>
            </a:r>
            <a:r>
              <a:rPr lang="en-US" altLang="zh-CN" dirty="0"/>
              <a:t>	</a:t>
            </a:r>
            <a:endParaRPr lang="zh-CN" altLang="zh-CN" dirty="0"/>
          </a:p>
          <a:p>
            <a:r>
              <a:rPr lang="zh-CN" altLang="zh-CN" dirty="0"/>
              <a:t>互联网的基本原理</a:t>
            </a:r>
            <a:r>
              <a:rPr lang="en-US" altLang="zh-CN" dirty="0"/>
              <a:t>	</a:t>
            </a:r>
            <a:endParaRPr lang="zh-CN" altLang="zh-CN" dirty="0"/>
          </a:p>
          <a:p>
            <a:r>
              <a:rPr lang="zh-CN" altLang="zh-CN" dirty="0"/>
              <a:t>网络编程</a:t>
            </a:r>
            <a:r>
              <a:rPr lang="en-US" altLang="zh-CN" dirty="0"/>
              <a:t>	</a:t>
            </a:r>
            <a:endParaRPr lang="zh-CN" altLang="zh-CN" dirty="0"/>
          </a:p>
          <a:p>
            <a:pPr lvl="1"/>
            <a:r>
              <a:rPr lang="zh-CN" altLang="zh-CN" dirty="0"/>
              <a:t>套接字</a:t>
            </a:r>
            <a:r>
              <a:rPr lang="en-US" altLang="zh-CN" dirty="0"/>
              <a:t>	</a:t>
            </a:r>
            <a:endParaRPr lang="zh-CN" altLang="zh-CN" dirty="0"/>
          </a:p>
          <a:p>
            <a:pPr lvl="1"/>
            <a:r>
              <a:rPr lang="zh-CN" altLang="zh-CN" dirty="0"/>
              <a:t>客户端</a:t>
            </a:r>
            <a:r>
              <a:rPr lang="en-US" altLang="zh-CN" dirty="0"/>
              <a:t>	</a:t>
            </a:r>
            <a:endParaRPr lang="zh-CN" altLang="zh-CN" dirty="0"/>
          </a:p>
          <a:p>
            <a:pPr lvl="1"/>
            <a:r>
              <a:rPr lang="en-US" altLang="zh-CN" dirty="0"/>
              <a:t>TCP</a:t>
            </a:r>
            <a:r>
              <a:rPr lang="zh-CN" altLang="zh-CN" dirty="0"/>
              <a:t>服务器端</a:t>
            </a:r>
            <a:r>
              <a:rPr lang="en-US" altLang="zh-CN" dirty="0"/>
              <a:t>	</a:t>
            </a:r>
            <a:endParaRPr lang="zh-CN" altLang="zh-CN" dirty="0"/>
          </a:p>
          <a:p>
            <a:pPr lvl="1"/>
            <a:r>
              <a:rPr lang="zh-CN" altLang="zh-CN" dirty="0"/>
              <a:t>多客户端服务器</a:t>
            </a:r>
            <a:r>
              <a:rPr lang="en-US" altLang="zh-CN" dirty="0"/>
              <a:t>	</a:t>
            </a:r>
            <a:endParaRPr lang="zh-CN" altLang="zh-CN" dirty="0"/>
          </a:p>
          <a:p>
            <a:pPr lvl="1"/>
            <a:r>
              <a:rPr lang="en-US" altLang="zh-CN" dirty="0"/>
              <a:t>UDP</a:t>
            </a:r>
            <a:r>
              <a:rPr lang="zh-CN" altLang="zh-CN" dirty="0"/>
              <a:t>服务器</a:t>
            </a:r>
            <a:r>
              <a:rPr lang="en-US" altLang="zh-CN" dirty="0"/>
              <a:t>	</a:t>
            </a:r>
            <a:endParaRPr lang="zh-CN" altLang="zh-CN" dirty="0"/>
          </a:p>
          <a:p>
            <a:pPr lvl="1"/>
            <a:r>
              <a:rPr lang="zh-CN" altLang="zh-CN" dirty="0"/>
              <a:t>防止</a:t>
            </a:r>
            <a:r>
              <a:rPr lang="en-US" altLang="zh-CN" dirty="0"/>
              <a:t>socket</a:t>
            </a:r>
            <a:r>
              <a:rPr lang="zh-CN" altLang="zh-CN" dirty="0"/>
              <a:t>阻塞</a:t>
            </a:r>
            <a:r>
              <a:rPr lang="en-US" altLang="zh-CN" dirty="0"/>
              <a:t>	</a:t>
            </a:r>
            <a:endParaRPr lang="zh-CN" altLang="zh-CN" dirty="0"/>
          </a:p>
          <a:p>
            <a:pPr lvl="1"/>
            <a:r>
              <a:rPr lang="zh-CN" altLang="zh-CN" dirty="0"/>
              <a:t>设计客户端服务器方式的游戏</a:t>
            </a:r>
            <a:r>
              <a:rPr lang="en-US" altLang="zh-CN" dirty="0"/>
              <a:t>	</a:t>
            </a:r>
            <a:endParaRPr lang="zh-CN" altLang="zh-CN" dirty="0"/>
          </a:p>
          <a:p>
            <a:r>
              <a:rPr lang="zh-CN" altLang="zh-CN" dirty="0"/>
              <a:t>大规模多人在线游戏技术</a:t>
            </a:r>
            <a:r>
              <a:rPr lang="en-US" altLang="zh-CN" dirty="0"/>
              <a:t>	</a:t>
            </a:r>
            <a:endParaRPr lang="zh-CN" altLang="zh-CN" dirty="0"/>
          </a:p>
          <a:p>
            <a:pPr lvl="1"/>
            <a:r>
              <a:rPr lang="zh-CN" altLang="zh-CN" dirty="0"/>
              <a:t>数据预测</a:t>
            </a:r>
            <a:r>
              <a:rPr lang="en-US" altLang="zh-CN" dirty="0"/>
              <a:t>	</a:t>
            </a:r>
            <a:endParaRPr lang="zh-CN" altLang="zh-CN" dirty="0"/>
          </a:p>
          <a:p>
            <a:pPr lvl="1"/>
            <a:r>
              <a:rPr lang="zh-CN" altLang="zh-CN" dirty="0"/>
              <a:t>分等级消息传递</a:t>
            </a:r>
            <a:r>
              <a:rPr lang="en-US" altLang="zh-CN" dirty="0"/>
              <a:t>	</a:t>
            </a:r>
            <a:endParaRPr lang="zh-CN" altLang="zh-CN" dirty="0"/>
          </a:p>
          <a:p>
            <a:pPr lvl="1"/>
            <a:r>
              <a:rPr lang="zh-CN" altLang="zh-CN" dirty="0"/>
              <a:t>空间划分</a:t>
            </a:r>
            <a:r>
              <a:rPr lang="en-US" altLang="zh-CN" dirty="0"/>
              <a:t>	</a:t>
            </a:r>
            <a:endParaRPr lang="zh-CN" altLang="zh-CN" dirty="0"/>
          </a:p>
          <a:p>
            <a:pPr lvl="1"/>
            <a:r>
              <a:rPr lang="zh-CN" altLang="zh-CN" dirty="0"/>
              <a:t>只传输变更的状态信息</a:t>
            </a:r>
            <a:r>
              <a:rPr lang="en-US" altLang="zh-CN" dirty="0"/>
              <a:t>	</a:t>
            </a:r>
            <a:endParaRPr lang="zh-CN" altLang="zh-CN" dirty="0"/>
          </a:p>
          <a:p>
            <a:pPr lvl="1"/>
            <a:r>
              <a:rPr lang="zh-CN" altLang="zh-CN" dirty="0"/>
              <a:t>使用服务器集群</a:t>
            </a:r>
            <a:r>
              <a:rPr lang="en-US" altLang="zh-CN" dirty="0"/>
              <a:t>	</a:t>
            </a:r>
            <a:endParaRPr lang="zh-CN" altLang="en-US" dirty="0"/>
          </a:p>
        </p:txBody>
      </p:sp>
    </p:spTree>
    <p:extLst>
      <p:ext uri="{BB962C8B-B14F-4D97-AF65-F5344CB8AC3E}">
        <p14:creationId xmlns:p14="http://schemas.microsoft.com/office/powerpoint/2010/main" val="3922452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从网络整体来看，</a:t>
            </a:r>
            <a:r>
              <a:rPr lang="en-US" altLang="zh-CN" dirty="0"/>
              <a:t>socket</a:t>
            </a:r>
            <a:r>
              <a:rPr lang="zh-CN" altLang="zh-CN" dirty="0"/>
              <a:t>是不同主机上应用程序之间的一个</a:t>
            </a:r>
            <a:r>
              <a:rPr lang="zh-CN" altLang="zh-CN" dirty="0" smtClean="0"/>
              <a:t>虚拟</a:t>
            </a:r>
            <a:r>
              <a:rPr lang="zh-CN" altLang="en-US" dirty="0" smtClean="0"/>
              <a:t>接口</a:t>
            </a:r>
            <a:r>
              <a:rPr lang="zh-CN" altLang="zh-CN" dirty="0" smtClean="0"/>
              <a:t>，</a:t>
            </a:r>
            <a:r>
              <a:rPr lang="zh-CN" altLang="zh-CN" dirty="0"/>
              <a:t>具有跨平台</a:t>
            </a:r>
            <a:r>
              <a:rPr lang="zh-CN" altLang="zh-CN" dirty="0" smtClean="0"/>
              <a:t>特性</a:t>
            </a:r>
            <a:endParaRPr lang="en-US" altLang="zh-CN" dirty="0" smtClean="0"/>
          </a:p>
          <a:p>
            <a:r>
              <a:rPr lang="zh-CN" altLang="zh-CN" dirty="0" smtClean="0"/>
              <a:t>从</a:t>
            </a:r>
            <a:r>
              <a:rPr lang="zh-CN" altLang="zh-CN" dirty="0"/>
              <a:t>程序员角度来看，它是应用程序和网络的接口，是一种特殊的输入输出</a:t>
            </a:r>
            <a:r>
              <a:rPr lang="zh-CN" altLang="zh-CN" dirty="0" smtClean="0"/>
              <a:t>接口</a:t>
            </a:r>
            <a:endParaRPr lang="en-US" altLang="zh-CN" dirty="0" smtClean="0"/>
          </a:p>
          <a:p>
            <a:r>
              <a:rPr lang="zh-CN" altLang="zh-CN" dirty="0" smtClean="0"/>
              <a:t>在</a:t>
            </a:r>
            <a:r>
              <a:rPr lang="zh-CN" altLang="zh-CN" dirty="0"/>
              <a:t>传输信息的过程当中，两个主机必须同时打开针对对方的</a:t>
            </a:r>
            <a:r>
              <a:rPr lang="en-US" altLang="zh-CN" dirty="0" smtClean="0"/>
              <a:t>socket</a:t>
            </a:r>
          </a:p>
          <a:p>
            <a:r>
              <a:rPr lang="zh-CN" altLang="zh-CN" dirty="0" smtClean="0"/>
              <a:t>建立</a:t>
            </a:r>
            <a:r>
              <a:rPr lang="zh-CN" altLang="zh-CN" dirty="0"/>
              <a:t>这种通信需要一些特殊的编程，但是一旦</a:t>
            </a:r>
            <a:r>
              <a:rPr lang="en-US" altLang="zh-CN" dirty="0"/>
              <a:t>socket</a:t>
            </a:r>
            <a:r>
              <a:rPr lang="zh-CN" altLang="zh-CN" dirty="0"/>
              <a:t>建立完毕，通过它传输数据就很简单了，将数据写进</a:t>
            </a:r>
            <a:r>
              <a:rPr lang="en-US" altLang="zh-CN" dirty="0"/>
              <a:t>socket</a:t>
            </a:r>
            <a:r>
              <a:rPr lang="zh-CN" altLang="zh-CN" dirty="0"/>
              <a:t>的一段后，另外一段就能够自动获取该</a:t>
            </a:r>
            <a:r>
              <a:rPr lang="zh-CN" altLang="zh-CN" dirty="0" smtClean="0"/>
              <a:t>数据</a:t>
            </a:r>
            <a:endParaRPr lang="en-US" altLang="zh-CN" dirty="0" smtClean="0"/>
          </a:p>
          <a:p>
            <a:r>
              <a:rPr lang="zh-CN" altLang="zh-CN" dirty="0" smtClean="0"/>
              <a:t>在</a:t>
            </a:r>
            <a:r>
              <a:rPr lang="en-US" altLang="zh-CN" dirty="0"/>
              <a:t>TCP</a:t>
            </a:r>
            <a:r>
              <a:rPr lang="zh-CN" altLang="zh-CN" dirty="0"/>
              <a:t>或者</a:t>
            </a:r>
            <a:r>
              <a:rPr lang="en-US" altLang="zh-CN" dirty="0"/>
              <a:t>UDP</a:t>
            </a:r>
            <a:r>
              <a:rPr lang="zh-CN" altLang="zh-CN" dirty="0"/>
              <a:t>模式下都可以打开</a:t>
            </a:r>
            <a:r>
              <a:rPr lang="en-US" altLang="zh-CN" dirty="0"/>
              <a:t>socket</a:t>
            </a:r>
            <a:r>
              <a:rPr lang="zh-CN" altLang="zh-CN" dirty="0"/>
              <a:t>，在</a:t>
            </a:r>
            <a:r>
              <a:rPr lang="en-US" altLang="zh-CN" dirty="0"/>
              <a:t>TCP</a:t>
            </a:r>
            <a:r>
              <a:rPr lang="zh-CN" altLang="zh-CN" dirty="0"/>
              <a:t>模式下，将会对信息进行分割</a:t>
            </a:r>
            <a:r>
              <a:rPr lang="en-US" altLang="zh-CN" dirty="0"/>
              <a:t>-</a:t>
            </a:r>
            <a:r>
              <a:rPr lang="zh-CN" altLang="zh-CN" dirty="0"/>
              <a:t>重组操作，和先进先出队列（</a:t>
            </a:r>
            <a:r>
              <a:rPr lang="en-US" altLang="zh-CN" dirty="0"/>
              <a:t>FIFO</a:t>
            </a:r>
            <a:r>
              <a:rPr lang="zh-CN" altLang="zh-CN" dirty="0"/>
              <a:t>）一样，在接收端恢复出原始信息来，</a:t>
            </a:r>
            <a:r>
              <a:rPr lang="en-US" altLang="zh-CN" dirty="0"/>
              <a:t>socket</a:t>
            </a:r>
            <a:r>
              <a:rPr lang="zh-CN" altLang="zh-CN" dirty="0"/>
              <a:t>将在内部对数据进行</a:t>
            </a:r>
            <a:r>
              <a:rPr lang="zh-CN" altLang="zh-CN" dirty="0" smtClean="0"/>
              <a:t>处理</a:t>
            </a:r>
            <a:endParaRPr lang="en-US" altLang="zh-CN" dirty="0" smtClean="0"/>
          </a:p>
          <a:p>
            <a:r>
              <a:rPr lang="en-US" altLang="zh-CN" dirty="0" smtClean="0"/>
              <a:t>UDP</a:t>
            </a:r>
            <a:r>
              <a:rPr lang="zh-CN" altLang="zh-CN" dirty="0"/>
              <a:t>模式下的</a:t>
            </a:r>
            <a:r>
              <a:rPr lang="en-US" altLang="zh-CN" dirty="0"/>
              <a:t>socket</a:t>
            </a:r>
            <a:r>
              <a:rPr lang="zh-CN" altLang="zh-CN" dirty="0"/>
              <a:t>接口更加轻便，提供了更高的速度和灵活性。</a:t>
            </a:r>
          </a:p>
          <a:p>
            <a:endParaRPr lang="zh-CN" altLang="en-US" dirty="0"/>
          </a:p>
        </p:txBody>
      </p:sp>
    </p:spTree>
    <p:extLst>
      <p:ext uri="{BB962C8B-B14F-4D97-AF65-F5344CB8AC3E}">
        <p14:creationId xmlns:p14="http://schemas.microsoft.com/office/powerpoint/2010/main" val="547741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利用互联网传输数据和传统的文件读写操作类似，但建立连接会比较复杂，为了理解其运行原理，我们将网络应用分解为两部分：客户端和服务器。</a:t>
            </a:r>
          </a:p>
          <a:p>
            <a:r>
              <a:rPr lang="zh-CN" altLang="zh-CN" dirty="0"/>
              <a:t>客户端程序（比如网页浏览器）一般是网络传输的终端节点，它和服务器端建立连接，并取得服务器端传输来的数据，有时，客户端会向服务器端传回数据（比如命令），但是客户端的主要工作还是从服务器端读取数据。</a:t>
            </a:r>
          </a:p>
          <a:p>
            <a:endParaRPr lang="zh-CN" altLang="en-US" dirty="0"/>
          </a:p>
        </p:txBody>
      </p:sp>
    </p:spTree>
    <p:extLst>
      <p:ext uri="{BB962C8B-B14F-4D97-AF65-F5344CB8AC3E}">
        <p14:creationId xmlns:p14="http://schemas.microsoft.com/office/powerpoint/2010/main" val="315588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而服务器端可以同时连接多个客户端，比如</a:t>
            </a:r>
            <a:r>
              <a:rPr lang="en-US" altLang="zh-CN" dirty="0"/>
              <a:t>Yahoo</a:t>
            </a:r>
            <a:r>
              <a:rPr lang="zh-CN" altLang="zh-CN" dirty="0"/>
              <a:t>网站可以同时供成千上万人访问，在游戏方面，大型多人在线游戏中的服务器也可以同时供多人</a:t>
            </a:r>
            <a:r>
              <a:rPr lang="zh-CN" altLang="zh-CN" dirty="0" smtClean="0"/>
              <a:t>在线</a:t>
            </a:r>
            <a:endParaRPr lang="zh-CN" altLang="zh-CN" dirty="0"/>
          </a:p>
          <a:p>
            <a:r>
              <a:rPr lang="zh-CN" altLang="zh-CN" dirty="0"/>
              <a:t>在客户端建立连接比较简单，我们使用</a:t>
            </a:r>
            <a:r>
              <a:rPr lang="en-US" altLang="zh-CN" dirty="0"/>
              <a:t>socket</a:t>
            </a:r>
            <a:r>
              <a:rPr lang="zh-CN" altLang="zh-CN" dirty="0"/>
              <a:t>连接到游戏服务器端，这样就可以使用</a:t>
            </a:r>
            <a:r>
              <a:rPr lang="en-US" altLang="zh-CN" dirty="0"/>
              <a:t>socket</a:t>
            </a:r>
            <a:r>
              <a:rPr lang="zh-CN" altLang="zh-CN" dirty="0"/>
              <a:t>进行有效的数据</a:t>
            </a:r>
            <a:r>
              <a:rPr lang="zh-CN" altLang="zh-CN" dirty="0" smtClean="0"/>
              <a:t>传输</a:t>
            </a:r>
            <a:endParaRPr lang="en-US" altLang="zh-CN" dirty="0" smtClean="0"/>
          </a:p>
          <a:p>
            <a:r>
              <a:rPr lang="zh-CN" altLang="zh-CN" dirty="0" smtClean="0"/>
              <a:t>而</a:t>
            </a:r>
            <a:r>
              <a:rPr lang="zh-CN" altLang="zh-CN" dirty="0"/>
              <a:t>在游戏服务器端，需要处理大量的客户端连接，任何时候都可能有新加入或退出的玩家，通讯会变得很复杂，需要做一些代码优化工作。</a:t>
            </a:r>
          </a:p>
          <a:p>
            <a:r>
              <a:rPr lang="zh-CN" altLang="zh-CN" dirty="0"/>
              <a:t>客户端和服务器可以是面向连接的（使用</a:t>
            </a:r>
            <a:r>
              <a:rPr lang="en-US" altLang="zh-CN" dirty="0"/>
              <a:t>TCP</a:t>
            </a:r>
            <a:r>
              <a:rPr lang="zh-CN" altLang="zh-CN" dirty="0"/>
              <a:t>编码）或者非连接的（使用</a:t>
            </a:r>
            <a:r>
              <a:rPr lang="en-US" altLang="zh-CN" dirty="0"/>
              <a:t>UDP</a:t>
            </a:r>
            <a:r>
              <a:rPr lang="zh-CN" altLang="zh-CN" dirty="0" smtClean="0"/>
              <a:t>编码</a:t>
            </a:r>
            <a:r>
              <a:rPr lang="zh-CN" altLang="en-US" dirty="0" smtClean="0"/>
              <a:t>）</a:t>
            </a:r>
            <a:endParaRPr lang="zh-CN" altLang="en-US" dirty="0"/>
          </a:p>
        </p:txBody>
      </p:sp>
    </p:spTree>
    <p:extLst>
      <p:ext uri="{BB962C8B-B14F-4D97-AF65-F5344CB8AC3E}">
        <p14:creationId xmlns:p14="http://schemas.microsoft.com/office/powerpoint/2010/main" val="1579022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客户端</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b="1" dirty="0" smtClean="0"/>
              <a:t>TCP</a:t>
            </a:r>
            <a:r>
              <a:rPr lang="zh-CN" altLang="zh-CN" b="1" dirty="0"/>
              <a:t>客户端</a:t>
            </a:r>
          </a:p>
          <a:p>
            <a:r>
              <a:rPr lang="zh-CN" altLang="zh-CN" dirty="0"/>
              <a:t>让我们看一下在网络应用程序中客户端的原理，客户端包含一个</a:t>
            </a:r>
            <a:r>
              <a:rPr lang="en-US" altLang="zh-CN" dirty="0"/>
              <a:t>socket</a:t>
            </a:r>
            <a:r>
              <a:rPr lang="zh-CN" altLang="zh-CN" dirty="0"/>
              <a:t>用来连接到游戏服务器端，服务器端地址是已知的。它们之间的通信包含</a:t>
            </a:r>
            <a:r>
              <a:rPr lang="en-US" altLang="zh-CN" dirty="0"/>
              <a:t>4</a:t>
            </a:r>
            <a:r>
              <a:rPr lang="zh-CN" altLang="zh-CN" dirty="0"/>
              <a:t>个基本操作：</a:t>
            </a:r>
          </a:p>
          <a:p>
            <a:pPr marL="514350" lvl="0" indent="-514350">
              <a:buFont typeface="+mj-lt"/>
              <a:buAutoNum type="arabicPeriod"/>
            </a:pPr>
            <a:r>
              <a:rPr lang="zh-CN" altLang="zh-CN" dirty="0"/>
              <a:t>连接到游戏客户端</a:t>
            </a:r>
          </a:p>
          <a:p>
            <a:pPr marL="514350" lvl="0" indent="-514350">
              <a:buFont typeface="+mj-lt"/>
              <a:buAutoNum type="arabicPeriod"/>
            </a:pPr>
            <a:r>
              <a:rPr lang="zh-CN" altLang="zh-CN" dirty="0"/>
              <a:t>向服务器端写数据</a:t>
            </a:r>
          </a:p>
          <a:p>
            <a:pPr marL="514350" lvl="0" indent="-514350">
              <a:buFont typeface="+mj-lt"/>
              <a:buAutoNum type="arabicPeriod"/>
            </a:pPr>
            <a:r>
              <a:rPr lang="zh-CN" altLang="zh-CN" dirty="0"/>
              <a:t>从服务器端读取数据</a:t>
            </a:r>
          </a:p>
          <a:p>
            <a:pPr marL="514350" lvl="0" indent="-514350">
              <a:buFont typeface="+mj-lt"/>
              <a:buAutoNum type="arabicPeriod"/>
            </a:pPr>
            <a:r>
              <a:rPr lang="zh-CN" altLang="zh-CN" dirty="0"/>
              <a:t>当游戏结束时关闭连接</a:t>
            </a:r>
          </a:p>
          <a:p>
            <a:endParaRPr lang="zh-CN" altLang="en-US" dirty="0"/>
          </a:p>
        </p:txBody>
      </p:sp>
    </p:spTree>
    <p:extLst>
      <p:ext uri="{BB962C8B-B14F-4D97-AF65-F5344CB8AC3E}">
        <p14:creationId xmlns:p14="http://schemas.microsoft.com/office/powerpoint/2010/main" val="3311335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连接</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对于</a:t>
            </a:r>
            <a:r>
              <a:rPr lang="zh-CN" altLang="zh-CN" dirty="0"/>
              <a:t>网络客户端来说，建立一个连接很简单，只需</a:t>
            </a:r>
            <a:r>
              <a:rPr lang="zh-CN" altLang="zh-CN" dirty="0" smtClean="0"/>
              <a:t>要得</a:t>
            </a:r>
            <a:r>
              <a:rPr lang="zh-CN" altLang="en-US" dirty="0" smtClean="0"/>
              <a:t>到</a:t>
            </a:r>
            <a:r>
              <a:rPr lang="zh-CN" altLang="zh-CN" dirty="0" smtClean="0"/>
              <a:t>必要</a:t>
            </a:r>
            <a:r>
              <a:rPr lang="zh-CN" altLang="zh-CN" dirty="0"/>
              <a:t>的信息（服务器端</a:t>
            </a:r>
            <a:r>
              <a:rPr lang="en-US" altLang="zh-CN" dirty="0"/>
              <a:t>IP</a:t>
            </a:r>
            <a:r>
              <a:rPr lang="zh-CN" altLang="zh-CN" dirty="0"/>
              <a:t>地址和端口等），然后执行连接</a:t>
            </a:r>
            <a:r>
              <a:rPr lang="zh-CN" altLang="zh-CN" dirty="0" smtClean="0"/>
              <a:t>指令</a:t>
            </a:r>
            <a:endParaRPr lang="en-US" altLang="zh-CN" dirty="0" smtClean="0"/>
          </a:p>
          <a:p>
            <a:r>
              <a:rPr lang="en-US" altLang="zh-CN" dirty="0" err="1" smtClean="0"/>
              <a:t>int</a:t>
            </a:r>
            <a:r>
              <a:rPr lang="en-US" altLang="zh-CN" dirty="0" smtClean="0"/>
              <a:t> </a:t>
            </a:r>
            <a:r>
              <a:rPr lang="en-US" altLang="zh-CN" dirty="0"/>
              <a:t>sock = socket(AF_INET, SOCK_STREAM,IPPROTO_TCP);</a:t>
            </a:r>
            <a:r>
              <a:rPr lang="zh-CN" altLang="zh-CN" dirty="0"/>
              <a:t> </a:t>
            </a:r>
            <a:endParaRPr lang="en-US" altLang="zh-CN" dirty="0" smtClean="0"/>
          </a:p>
          <a:p>
            <a:r>
              <a:rPr lang="zh-CN" altLang="zh-CN" dirty="0" smtClean="0"/>
              <a:t>上面</a:t>
            </a:r>
            <a:r>
              <a:rPr lang="zh-CN" altLang="zh-CN" dirty="0"/>
              <a:t>的语句创建了一个</a:t>
            </a:r>
            <a:r>
              <a:rPr lang="en-US" altLang="zh-CN" dirty="0"/>
              <a:t>socket</a:t>
            </a:r>
            <a:r>
              <a:rPr lang="zh-CN" altLang="zh-CN" dirty="0"/>
              <a:t>，在</a:t>
            </a:r>
            <a:r>
              <a:rPr lang="en-US" altLang="zh-CN" dirty="0"/>
              <a:t>UNIX</a:t>
            </a:r>
            <a:r>
              <a:rPr lang="zh-CN" altLang="zh-CN" dirty="0"/>
              <a:t>文件系统中，</a:t>
            </a:r>
            <a:r>
              <a:rPr lang="en-US" altLang="zh-CN" dirty="0"/>
              <a:t>socket</a:t>
            </a:r>
            <a:r>
              <a:rPr lang="zh-CN" altLang="zh-CN" dirty="0"/>
              <a:t>使用文件描述符来指定，是一个</a:t>
            </a:r>
            <a:r>
              <a:rPr lang="zh-CN" altLang="zh-CN" dirty="0" smtClean="0"/>
              <a:t>非负整数</a:t>
            </a:r>
            <a:endParaRPr lang="en-US" altLang="zh-CN" dirty="0" smtClean="0"/>
          </a:p>
          <a:p>
            <a:r>
              <a:rPr lang="zh-CN" altLang="zh-CN" dirty="0" smtClean="0"/>
              <a:t>函数</a:t>
            </a:r>
            <a:r>
              <a:rPr lang="zh-CN" altLang="zh-CN" dirty="0"/>
              <a:t>中的第一个参数表示</a:t>
            </a:r>
            <a:r>
              <a:rPr lang="en-US" altLang="zh-CN" dirty="0"/>
              <a:t>socket</a:t>
            </a:r>
            <a:r>
              <a:rPr lang="zh-CN" altLang="zh-CN" dirty="0"/>
              <a:t>使用互联网（还可以有其他参数，比如</a:t>
            </a:r>
            <a:r>
              <a:rPr lang="en-US" altLang="zh-CN" dirty="0"/>
              <a:t>AF_UNIX</a:t>
            </a:r>
            <a:r>
              <a:rPr lang="zh-CN" altLang="zh-CN" dirty="0"/>
              <a:t>表示在当前计算机内进行通信</a:t>
            </a:r>
            <a:r>
              <a:rPr lang="zh-CN" altLang="zh-CN" dirty="0" smtClean="0"/>
              <a:t>）</a:t>
            </a:r>
            <a:endParaRPr lang="en-US" altLang="zh-CN" dirty="0" smtClean="0"/>
          </a:p>
          <a:p>
            <a:r>
              <a:rPr lang="zh-CN" altLang="zh-CN" dirty="0" smtClean="0"/>
              <a:t>第二</a:t>
            </a:r>
            <a:r>
              <a:rPr lang="zh-CN" altLang="zh-CN" dirty="0"/>
              <a:t>个参数表示使用面向连接的稳定数据传输，即</a:t>
            </a:r>
            <a:r>
              <a:rPr lang="en-US" altLang="zh-CN" dirty="0"/>
              <a:t>TCP</a:t>
            </a:r>
            <a:r>
              <a:rPr lang="zh-CN" altLang="zh-CN" dirty="0"/>
              <a:t>协议；还可以取其他值，比如</a:t>
            </a:r>
            <a:r>
              <a:rPr lang="en-US" altLang="zh-CN" dirty="0"/>
              <a:t>SOCK_DGRAM</a:t>
            </a:r>
            <a:r>
              <a:rPr lang="zh-CN" altLang="zh-CN" dirty="0"/>
              <a:t>表示使用不连续不可靠的数据包连接；</a:t>
            </a:r>
            <a:r>
              <a:rPr lang="en-US" altLang="zh-CN" dirty="0"/>
              <a:t>SOCK_RAW</a:t>
            </a:r>
            <a:r>
              <a:rPr lang="zh-CN" altLang="zh-CN" dirty="0"/>
              <a:t>表示提供原始网络协议</a:t>
            </a:r>
            <a:r>
              <a:rPr lang="zh-CN" altLang="zh-CN" dirty="0" smtClean="0"/>
              <a:t>存取</a:t>
            </a:r>
            <a:endParaRPr lang="en-US" altLang="zh-CN" dirty="0" smtClean="0"/>
          </a:p>
          <a:p>
            <a:r>
              <a:rPr lang="zh-CN" altLang="zh-CN" dirty="0" smtClean="0"/>
              <a:t>第三</a:t>
            </a:r>
            <a:r>
              <a:rPr lang="zh-CN" altLang="zh-CN" dirty="0"/>
              <a:t>个参数用来指定</a:t>
            </a:r>
            <a:r>
              <a:rPr lang="en-US" altLang="zh-CN" dirty="0"/>
              <a:t>socket</a:t>
            </a:r>
            <a:r>
              <a:rPr lang="zh-CN" altLang="zh-CN" dirty="0"/>
              <a:t>所使用的传输协议编号，也可以取值</a:t>
            </a:r>
            <a:r>
              <a:rPr lang="en-US" altLang="zh-CN" dirty="0"/>
              <a:t> IPPROTO_UDP</a:t>
            </a:r>
            <a:r>
              <a:rPr lang="zh-CN" altLang="zh-CN" dirty="0"/>
              <a:t>来表示使用</a:t>
            </a:r>
            <a:r>
              <a:rPr lang="en-US" altLang="zh-CN" dirty="0"/>
              <a:t>UDP</a:t>
            </a:r>
            <a:r>
              <a:rPr lang="zh-CN" altLang="zh-CN" dirty="0"/>
              <a:t>模式。</a:t>
            </a:r>
          </a:p>
          <a:p>
            <a:endParaRPr lang="zh-CN" altLang="en-US" dirty="0"/>
          </a:p>
        </p:txBody>
      </p:sp>
    </p:spTree>
    <p:extLst>
      <p:ext uri="{BB962C8B-B14F-4D97-AF65-F5344CB8AC3E}">
        <p14:creationId xmlns:p14="http://schemas.microsoft.com/office/powerpoint/2010/main" val="3371697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一旦</a:t>
            </a:r>
            <a:r>
              <a:rPr lang="en-US" altLang="zh-CN" dirty="0"/>
              <a:t>socket</a:t>
            </a:r>
            <a:r>
              <a:rPr lang="zh-CN" altLang="zh-CN" dirty="0"/>
              <a:t>可用，我们就将其指向服务器端，由于我们使用的是</a:t>
            </a:r>
            <a:r>
              <a:rPr lang="en-US" altLang="zh-CN" dirty="0"/>
              <a:t>TCP</a:t>
            </a:r>
            <a:r>
              <a:rPr lang="zh-CN" altLang="zh-CN" dirty="0"/>
              <a:t>协议，需要建立稳定的连接，而我们一般都使用</a:t>
            </a:r>
            <a:r>
              <a:rPr lang="en-US" altLang="zh-CN" dirty="0"/>
              <a:t>DNS</a:t>
            </a:r>
            <a:r>
              <a:rPr lang="zh-CN" altLang="zh-CN" dirty="0"/>
              <a:t>地址而不是</a:t>
            </a:r>
            <a:r>
              <a:rPr lang="en-US" altLang="zh-CN" dirty="0"/>
              <a:t>IP</a:t>
            </a:r>
            <a:r>
              <a:rPr lang="zh-CN" altLang="zh-CN" dirty="0"/>
              <a:t>地址，比如：</a:t>
            </a:r>
          </a:p>
          <a:p>
            <a:pPr lvl="1"/>
            <a:r>
              <a:rPr lang="en-US" altLang="zh-CN" dirty="0"/>
              <a:t>gameserver.gamecompany.com</a:t>
            </a:r>
            <a:r>
              <a:rPr lang="zh-CN" altLang="zh-CN" dirty="0"/>
              <a:t> </a:t>
            </a:r>
            <a:endParaRPr lang="en-US" altLang="zh-CN" dirty="0" smtClean="0"/>
          </a:p>
          <a:p>
            <a:r>
              <a:rPr lang="zh-CN" altLang="zh-CN" dirty="0" smtClean="0"/>
              <a:t>计算机</a:t>
            </a:r>
            <a:r>
              <a:rPr lang="zh-CN" altLang="zh-CN" dirty="0"/>
              <a:t>需要将这样的地址转换为</a:t>
            </a:r>
            <a:r>
              <a:rPr lang="en-US" altLang="zh-CN" dirty="0"/>
              <a:t>IP</a:t>
            </a:r>
            <a:r>
              <a:rPr lang="zh-CN" altLang="zh-CN" dirty="0"/>
              <a:t>地址，这可以通过域名服务器来</a:t>
            </a:r>
            <a:r>
              <a:rPr lang="zh-CN" altLang="zh-CN" dirty="0" smtClean="0"/>
              <a:t>执行</a:t>
            </a:r>
            <a:endParaRPr lang="en-US" altLang="zh-CN" dirty="0" smtClean="0"/>
          </a:p>
          <a:p>
            <a:r>
              <a:rPr lang="zh-CN" altLang="zh-CN" dirty="0" smtClean="0"/>
              <a:t>首先</a:t>
            </a:r>
            <a:r>
              <a:rPr lang="zh-CN" altLang="zh-CN" dirty="0"/>
              <a:t>使用下面的代码执行转换操作，其中</a:t>
            </a:r>
            <a:r>
              <a:rPr lang="en-US" altLang="zh-CN" dirty="0"/>
              <a:t>host</a:t>
            </a:r>
            <a:r>
              <a:rPr lang="zh-CN" altLang="zh-CN" dirty="0"/>
              <a:t>是存储服务器</a:t>
            </a:r>
            <a:r>
              <a:rPr lang="en-US" altLang="zh-CN" dirty="0"/>
              <a:t>DNS</a:t>
            </a:r>
            <a:r>
              <a:rPr lang="zh-CN" altLang="zh-CN" dirty="0"/>
              <a:t>地址的字符串。</a:t>
            </a:r>
          </a:p>
          <a:p>
            <a:r>
              <a:rPr lang="en-US" altLang="zh-CN" dirty="0" err="1"/>
              <a:t>struct</a:t>
            </a:r>
            <a:r>
              <a:rPr lang="en-US" altLang="zh-CN" dirty="0"/>
              <a:t> </a:t>
            </a:r>
            <a:r>
              <a:rPr lang="en-US" altLang="zh-CN" dirty="0" err="1"/>
              <a:t>hostent</a:t>
            </a:r>
            <a:r>
              <a:rPr lang="en-US" altLang="zh-CN" dirty="0"/>
              <a:t> *H=</a:t>
            </a:r>
            <a:r>
              <a:rPr lang="en-US" altLang="zh-CN" dirty="0" err="1"/>
              <a:t>gethostbyname</a:t>
            </a:r>
            <a:r>
              <a:rPr lang="en-US" altLang="zh-CN" dirty="0"/>
              <a:t>(host);</a:t>
            </a:r>
            <a:endParaRPr lang="zh-CN" altLang="en-US" dirty="0"/>
          </a:p>
        </p:txBody>
      </p:sp>
    </p:spTree>
    <p:extLst>
      <p:ext uri="{BB962C8B-B14F-4D97-AF65-F5344CB8AC3E}">
        <p14:creationId xmlns:p14="http://schemas.microsoft.com/office/powerpoint/2010/main" val="273876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0000" lnSpcReduction="20000"/>
          </a:bodyPr>
          <a:lstStyle/>
          <a:p>
            <a:r>
              <a:rPr lang="zh-CN" altLang="en-US" dirty="0"/>
              <a:t>这段代码连接到域名服务器并得到</a:t>
            </a:r>
            <a:r>
              <a:rPr lang="en-US" altLang="zh-CN" dirty="0"/>
              <a:t>DNS</a:t>
            </a:r>
            <a:r>
              <a:rPr lang="zh-CN" altLang="en-US" dirty="0"/>
              <a:t>地址所对应的地址信息，</a:t>
            </a:r>
            <a:r>
              <a:rPr lang="en-US" altLang="zh-CN" dirty="0" err="1"/>
              <a:t>hostent</a:t>
            </a:r>
            <a:r>
              <a:rPr lang="zh-CN" altLang="en-US" dirty="0"/>
              <a:t>结构如下所示：</a:t>
            </a:r>
          </a:p>
          <a:p>
            <a:r>
              <a:rPr lang="en-US" altLang="zh-CN" dirty="0" err="1"/>
              <a:t>struct</a:t>
            </a:r>
            <a:r>
              <a:rPr lang="en-US" altLang="zh-CN" dirty="0"/>
              <a:t> </a:t>
            </a:r>
            <a:r>
              <a:rPr lang="en-US" altLang="zh-CN" dirty="0" err="1"/>
              <a:t>hostent</a:t>
            </a:r>
            <a:endParaRPr lang="en-US" altLang="zh-CN" dirty="0"/>
          </a:p>
          <a:p>
            <a:r>
              <a:rPr lang="en-US" altLang="zh-CN" dirty="0"/>
              <a:t>   {</a:t>
            </a:r>
          </a:p>
          <a:p>
            <a:r>
              <a:rPr lang="en-US" altLang="zh-CN" dirty="0"/>
              <a:t>   char * </a:t>
            </a:r>
            <a:r>
              <a:rPr lang="en-US" altLang="zh-CN" dirty="0" err="1"/>
              <a:t>h_name</a:t>
            </a:r>
            <a:r>
              <a:rPr lang="en-US" altLang="zh-CN" dirty="0"/>
              <a:t>;</a:t>
            </a:r>
          </a:p>
          <a:p>
            <a:r>
              <a:rPr lang="en-US" altLang="zh-CN" dirty="0"/>
              <a:t>   char **</a:t>
            </a:r>
            <a:r>
              <a:rPr lang="en-US" altLang="zh-CN" dirty="0" err="1"/>
              <a:t>h_aliases</a:t>
            </a:r>
            <a:r>
              <a:rPr lang="en-US" altLang="zh-CN" dirty="0"/>
              <a:t>;</a:t>
            </a:r>
          </a:p>
          <a:p>
            <a:r>
              <a:rPr lang="en-US" altLang="zh-CN" dirty="0"/>
              <a:t>   </a:t>
            </a:r>
            <a:r>
              <a:rPr lang="en-US" altLang="zh-CN" dirty="0" err="1"/>
              <a:t>int</a:t>
            </a:r>
            <a:r>
              <a:rPr lang="en-US" altLang="zh-CN" dirty="0"/>
              <a:t> </a:t>
            </a:r>
            <a:r>
              <a:rPr lang="en-US" altLang="zh-CN" dirty="0" err="1"/>
              <a:t>h_addrtype</a:t>
            </a:r>
            <a:r>
              <a:rPr lang="en-US" altLang="zh-CN" dirty="0"/>
              <a:t>;</a:t>
            </a:r>
          </a:p>
          <a:p>
            <a:r>
              <a:rPr lang="en-US" altLang="zh-CN" dirty="0"/>
              <a:t>   </a:t>
            </a:r>
            <a:r>
              <a:rPr lang="en-US" altLang="zh-CN" dirty="0" err="1"/>
              <a:t>int</a:t>
            </a:r>
            <a:r>
              <a:rPr lang="en-US" altLang="zh-CN" dirty="0"/>
              <a:t> </a:t>
            </a:r>
            <a:r>
              <a:rPr lang="en-US" altLang="zh-CN" dirty="0" err="1"/>
              <a:t>h_length</a:t>
            </a:r>
            <a:r>
              <a:rPr lang="en-US" altLang="zh-CN" dirty="0"/>
              <a:t>;</a:t>
            </a:r>
          </a:p>
          <a:p>
            <a:r>
              <a:rPr lang="en-US" altLang="zh-CN" dirty="0"/>
              <a:t>   char **</a:t>
            </a:r>
            <a:r>
              <a:rPr lang="en-US" altLang="zh-CN" dirty="0" err="1"/>
              <a:t>h_addr_list</a:t>
            </a:r>
            <a:r>
              <a:rPr lang="en-US" altLang="zh-CN" dirty="0"/>
              <a:t>;</a:t>
            </a:r>
          </a:p>
          <a:p>
            <a:r>
              <a:rPr lang="en-US" altLang="zh-CN" dirty="0"/>
              <a:t>   };</a:t>
            </a:r>
          </a:p>
          <a:p>
            <a:r>
              <a:rPr lang="zh-CN" altLang="en-US" dirty="0"/>
              <a:t>其中，</a:t>
            </a:r>
            <a:r>
              <a:rPr lang="en-US" altLang="zh-CN" dirty="0"/>
              <a:t>char *</a:t>
            </a:r>
            <a:r>
              <a:rPr lang="en-US" altLang="zh-CN" dirty="0" err="1"/>
              <a:t>h_name</a:t>
            </a:r>
            <a:r>
              <a:rPr lang="en-US" altLang="zh-CN" dirty="0"/>
              <a:t> </a:t>
            </a:r>
            <a:r>
              <a:rPr lang="zh-CN" altLang="en-US" dirty="0"/>
              <a:t>表示的是主机的规范名。例如 </a:t>
            </a:r>
            <a:r>
              <a:rPr lang="en-US" altLang="zh-CN" dirty="0"/>
              <a:t>www.google.com </a:t>
            </a:r>
            <a:r>
              <a:rPr lang="zh-CN" altLang="en-US" dirty="0"/>
              <a:t>的规范名其实是</a:t>
            </a:r>
            <a:r>
              <a:rPr lang="en-US" altLang="zh-CN" dirty="0"/>
              <a:t>www.l.google.com </a:t>
            </a:r>
            <a:r>
              <a:rPr lang="zh-CN" altLang="en-US" dirty="0"/>
              <a:t>。</a:t>
            </a:r>
            <a:r>
              <a:rPr lang="en-US" altLang="zh-CN" dirty="0"/>
              <a:t>char   **</a:t>
            </a:r>
            <a:r>
              <a:rPr lang="en-US" altLang="zh-CN" dirty="0" err="1"/>
              <a:t>h_aliases</a:t>
            </a:r>
            <a:r>
              <a:rPr lang="en-US" altLang="zh-CN" dirty="0"/>
              <a:t> </a:t>
            </a:r>
            <a:r>
              <a:rPr lang="zh-CN" altLang="en-US" dirty="0"/>
              <a:t>表示的是主机的别名。有的时候，有的主机可能有好几个别名，这些，其实都是为了易于用户记忆而为自己的网站多取的名字。</a:t>
            </a:r>
            <a:r>
              <a:rPr lang="en-US" altLang="zh-CN" dirty="0" err="1"/>
              <a:t>int</a:t>
            </a:r>
            <a:r>
              <a:rPr lang="en-US" altLang="zh-CN" dirty="0"/>
              <a:t>   </a:t>
            </a:r>
            <a:r>
              <a:rPr lang="en-US" altLang="zh-CN" dirty="0" err="1"/>
              <a:t>h_addrtype</a:t>
            </a:r>
            <a:r>
              <a:rPr lang="en-US" altLang="zh-CN" dirty="0"/>
              <a:t> </a:t>
            </a:r>
            <a:r>
              <a:rPr lang="zh-CN" altLang="en-US" dirty="0"/>
              <a:t>表示的是主机</a:t>
            </a:r>
            <a:r>
              <a:rPr lang="en-US" altLang="zh-CN" dirty="0" err="1"/>
              <a:t>ip</a:t>
            </a:r>
            <a:r>
              <a:rPr lang="zh-CN" altLang="en-US" dirty="0"/>
              <a:t>地址的类型，到底是</a:t>
            </a:r>
            <a:r>
              <a:rPr lang="en-US" altLang="zh-CN" dirty="0"/>
              <a:t>ipv4(AF_INET)</a:t>
            </a:r>
            <a:r>
              <a:rPr lang="zh-CN" altLang="en-US" dirty="0"/>
              <a:t>，还是</a:t>
            </a:r>
            <a:r>
              <a:rPr lang="en-US" altLang="zh-CN" dirty="0"/>
              <a:t>ipv6(AF_INET6)</a:t>
            </a:r>
            <a:r>
              <a:rPr lang="zh-CN" altLang="en-US" dirty="0"/>
              <a:t>。</a:t>
            </a:r>
            <a:r>
              <a:rPr lang="en-US" altLang="zh-CN" dirty="0" err="1"/>
              <a:t>int</a:t>
            </a:r>
            <a:r>
              <a:rPr lang="en-US" altLang="zh-CN" dirty="0"/>
              <a:t>   </a:t>
            </a:r>
            <a:r>
              <a:rPr lang="en-US" altLang="zh-CN" dirty="0" err="1"/>
              <a:t>h_length</a:t>
            </a:r>
            <a:r>
              <a:rPr lang="en-US" altLang="zh-CN" dirty="0"/>
              <a:t> </a:t>
            </a:r>
            <a:r>
              <a:rPr lang="zh-CN" altLang="en-US" dirty="0"/>
              <a:t>表示的是主机</a:t>
            </a:r>
            <a:r>
              <a:rPr lang="en-US" altLang="zh-CN" dirty="0" err="1"/>
              <a:t>ip</a:t>
            </a:r>
            <a:r>
              <a:rPr lang="zh-CN" altLang="en-US" dirty="0"/>
              <a:t>地址的长度。</a:t>
            </a:r>
            <a:r>
              <a:rPr lang="en-US" altLang="zh-CN" dirty="0" err="1"/>
              <a:t>int</a:t>
            </a:r>
            <a:r>
              <a:rPr lang="en-US" altLang="zh-CN" dirty="0"/>
              <a:t>   **</a:t>
            </a:r>
            <a:r>
              <a:rPr lang="en-US" altLang="zh-CN" dirty="0" err="1"/>
              <a:t>h_addr_lisst</a:t>
            </a:r>
            <a:r>
              <a:rPr lang="en-US" altLang="zh-CN" dirty="0"/>
              <a:t> </a:t>
            </a:r>
            <a:r>
              <a:rPr lang="zh-CN" altLang="en-US" dirty="0"/>
              <a:t>表示的是主机的</a:t>
            </a:r>
            <a:r>
              <a:rPr lang="en-US" altLang="zh-CN" dirty="0" err="1"/>
              <a:t>ip</a:t>
            </a:r>
            <a:r>
              <a:rPr lang="zh-CN" altLang="en-US" dirty="0"/>
              <a:t>地址，注意，这个是以网络字节序存储</a:t>
            </a:r>
            <a:r>
              <a:rPr lang="zh-CN" altLang="en-US" dirty="0" smtClean="0"/>
              <a:t>的</a:t>
            </a:r>
            <a:endParaRPr lang="en-US" altLang="zh-CN" dirty="0" smtClean="0"/>
          </a:p>
          <a:p>
            <a:r>
              <a:rPr lang="en-US" altLang="zh-CN" dirty="0" err="1" smtClean="0"/>
              <a:t>gethostbyname</a:t>
            </a:r>
            <a:r>
              <a:rPr lang="en-US" altLang="zh-CN" dirty="0"/>
              <a:t>()</a:t>
            </a:r>
            <a:r>
              <a:rPr lang="zh-CN" altLang="en-US" dirty="0"/>
              <a:t>返回对应于给定主机名的包含主机名字和地址信息的</a:t>
            </a:r>
            <a:r>
              <a:rPr lang="en-US" altLang="zh-CN" dirty="0" err="1"/>
              <a:t>hostent</a:t>
            </a:r>
            <a:r>
              <a:rPr lang="zh-CN" altLang="en-US" dirty="0"/>
              <a:t>结构指针，一旦我们知道了</a:t>
            </a:r>
            <a:r>
              <a:rPr lang="en-US" altLang="zh-CN" dirty="0"/>
              <a:t>IP</a:t>
            </a:r>
            <a:r>
              <a:rPr lang="zh-CN" altLang="en-US" dirty="0"/>
              <a:t>地址，我们就可以使用</a:t>
            </a:r>
            <a:r>
              <a:rPr lang="en-US" altLang="zh-CN" dirty="0"/>
              <a:t>socket</a:t>
            </a:r>
            <a:r>
              <a:rPr lang="zh-CN" altLang="en-US" dirty="0"/>
              <a:t>进行连接并传输数据，这是通过使用</a:t>
            </a:r>
            <a:r>
              <a:rPr lang="en-US" altLang="zh-CN" dirty="0" err="1"/>
              <a:t>sockaddr_in</a:t>
            </a:r>
            <a:r>
              <a:rPr lang="zh-CN" altLang="en-US" dirty="0"/>
              <a:t>结构体来实现的。</a:t>
            </a:r>
          </a:p>
          <a:p>
            <a:endParaRPr lang="zh-CN" altLang="en-US" dirty="0"/>
          </a:p>
        </p:txBody>
      </p:sp>
    </p:spTree>
    <p:extLst>
      <p:ext uri="{BB962C8B-B14F-4D97-AF65-F5344CB8AC3E}">
        <p14:creationId xmlns:p14="http://schemas.microsoft.com/office/powerpoint/2010/main" val="33556804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err="1"/>
              <a:t>struct</a:t>
            </a:r>
            <a:r>
              <a:rPr lang="en-US" altLang="zh-CN" dirty="0"/>
              <a:t> </a:t>
            </a:r>
            <a:r>
              <a:rPr lang="en-US" altLang="zh-CN" dirty="0" err="1"/>
              <a:t>sockaddr_in</a:t>
            </a:r>
            <a:r>
              <a:rPr lang="en-US" altLang="zh-CN" dirty="0"/>
              <a:t> </a:t>
            </a:r>
            <a:r>
              <a:rPr lang="en-US" altLang="zh-CN" dirty="0" err="1"/>
              <a:t>adr</a:t>
            </a:r>
            <a:r>
              <a:rPr lang="en-US" altLang="zh-CN" dirty="0"/>
              <a:t>;</a:t>
            </a:r>
          </a:p>
          <a:p>
            <a:endParaRPr lang="en-US" altLang="zh-CN" dirty="0"/>
          </a:p>
          <a:p>
            <a:r>
              <a:rPr lang="en-US" altLang="zh-CN" dirty="0" err="1"/>
              <a:t>adr.sin_family</a:t>
            </a:r>
            <a:r>
              <a:rPr lang="en-US" altLang="zh-CN" dirty="0"/>
              <a:t>=AF_INET;</a:t>
            </a:r>
          </a:p>
          <a:p>
            <a:r>
              <a:rPr lang="en-US" altLang="zh-CN" dirty="0" err="1"/>
              <a:t>adr.sin_port</a:t>
            </a:r>
            <a:r>
              <a:rPr lang="en-US" altLang="zh-CN" dirty="0"/>
              <a:t> = </a:t>
            </a:r>
            <a:r>
              <a:rPr lang="en-US" altLang="zh-CN" dirty="0" err="1"/>
              <a:t>htons</a:t>
            </a:r>
            <a:r>
              <a:rPr lang="en-US" altLang="zh-CN" dirty="0"/>
              <a:t>(port);</a:t>
            </a:r>
          </a:p>
          <a:p>
            <a:r>
              <a:rPr lang="en-US" altLang="zh-CN" dirty="0" err="1"/>
              <a:t>adr.sin_addr.s_addr</a:t>
            </a:r>
            <a:r>
              <a:rPr lang="en-US" altLang="zh-CN" dirty="0"/>
              <a:t>=*((unsigned long *) H-&gt;</a:t>
            </a:r>
            <a:r>
              <a:rPr lang="en-US" altLang="zh-CN" dirty="0" err="1"/>
              <a:t>h_addr</a:t>
            </a:r>
            <a:r>
              <a:rPr lang="en-US" altLang="zh-CN" dirty="0"/>
              <a:t>);</a:t>
            </a:r>
          </a:p>
          <a:p>
            <a:r>
              <a:rPr lang="en-US" altLang="zh-CN" dirty="0" err="1"/>
              <a:t>ZeroMemory</a:t>
            </a:r>
            <a:r>
              <a:rPr lang="en-US" altLang="zh-CN" dirty="0"/>
              <a:t>(adr.sin_zero,8);</a:t>
            </a:r>
          </a:p>
          <a:p>
            <a:r>
              <a:rPr lang="en-US" altLang="zh-CN" dirty="0" err="1"/>
              <a:t>sockaddr_in</a:t>
            </a:r>
            <a:r>
              <a:rPr lang="zh-CN" altLang="en-US" dirty="0"/>
              <a:t>类似于寄信的地址信息；</a:t>
            </a:r>
            <a:r>
              <a:rPr lang="en-US" altLang="zh-CN" dirty="0" err="1"/>
              <a:t>sin_family</a:t>
            </a:r>
            <a:r>
              <a:rPr lang="zh-CN" altLang="en-US" dirty="0"/>
              <a:t>设定为</a:t>
            </a:r>
            <a:r>
              <a:rPr lang="en-US" altLang="zh-CN" dirty="0"/>
              <a:t>AF_INET</a:t>
            </a:r>
            <a:r>
              <a:rPr lang="zh-CN" altLang="en-US" dirty="0"/>
              <a:t>表示我们想进行互联网方式的连接； </a:t>
            </a:r>
            <a:r>
              <a:rPr lang="en-US" altLang="zh-CN" dirty="0" err="1"/>
              <a:t>sin_port</a:t>
            </a:r>
            <a:r>
              <a:rPr lang="zh-CN" altLang="en-US" dirty="0"/>
              <a:t>表示服务器端打开的端口，注意使用了</a:t>
            </a:r>
            <a:r>
              <a:rPr lang="en-US" altLang="zh-CN" dirty="0" err="1"/>
              <a:t>htons</a:t>
            </a:r>
            <a:r>
              <a:rPr lang="zh-CN" altLang="en-US" dirty="0"/>
              <a:t>来保证端口号采用网络格式，因为不同的机器可能采用不同的编码方式。当端口初始化完毕以后，使用</a:t>
            </a:r>
            <a:r>
              <a:rPr lang="en-US" altLang="zh-CN" dirty="0" err="1"/>
              <a:t>s_addr</a:t>
            </a:r>
            <a:r>
              <a:rPr lang="zh-CN" altLang="en-US" dirty="0"/>
              <a:t>属性来保存</a:t>
            </a:r>
            <a:r>
              <a:rPr lang="en-US" altLang="zh-CN" dirty="0"/>
              <a:t>IP</a:t>
            </a:r>
            <a:r>
              <a:rPr lang="zh-CN" altLang="en-US" dirty="0"/>
              <a:t>地址，另外也使用了</a:t>
            </a:r>
            <a:r>
              <a:rPr lang="en-US" altLang="zh-CN" dirty="0" err="1"/>
              <a:t>ZeroMemory</a:t>
            </a:r>
            <a:r>
              <a:rPr lang="zh-CN" altLang="en-US" dirty="0"/>
              <a:t>来清除</a:t>
            </a:r>
            <a:r>
              <a:rPr lang="en-US" altLang="zh-CN" dirty="0" err="1"/>
              <a:t>sin_zero</a:t>
            </a:r>
            <a:r>
              <a:rPr lang="zh-CN" altLang="en-US" dirty="0"/>
              <a:t>属性。</a:t>
            </a:r>
          </a:p>
          <a:p>
            <a:endParaRPr lang="zh-CN" altLang="en-US" dirty="0"/>
          </a:p>
        </p:txBody>
      </p:sp>
    </p:spTree>
    <p:extLst>
      <p:ext uri="{BB962C8B-B14F-4D97-AF65-F5344CB8AC3E}">
        <p14:creationId xmlns:p14="http://schemas.microsoft.com/office/powerpoint/2010/main" val="872999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现在，我们得到了所有的链接数据，可以使用它来将</a:t>
            </a:r>
            <a:r>
              <a:rPr lang="en-US" altLang="zh-CN" dirty="0"/>
              <a:t>socket</a:t>
            </a:r>
            <a:r>
              <a:rPr lang="zh-CN" altLang="en-US" dirty="0"/>
              <a:t>连接到服务器端：</a:t>
            </a:r>
          </a:p>
          <a:p>
            <a:r>
              <a:rPr lang="en-US" altLang="zh-CN" dirty="0" err="1"/>
              <a:t>int</a:t>
            </a:r>
            <a:r>
              <a:rPr lang="en-US" altLang="zh-CN" dirty="0"/>
              <a:t> error=connect(sock,(</a:t>
            </a:r>
            <a:r>
              <a:rPr lang="en-US" altLang="zh-CN" dirty="0" err="1"/>
              <a:t>struct</a:t>
            </a:r>
            <a:r>
              <a:rPr lang="en-US" altLang="zh-CN" dirty="0"/>
              <a:t> </a:t>
            </a:r>
            <a:r>
              <a:rPr lang="en-US" altLang="zh-CN" dirty="0" err="1"/>
              <a:t>sockaddr</a:t>
            </a:r>
            <a:r>
              <a:rPr lang="en-US" altLang="zh-CN" dirty="0"/>
              <a:t> *) &amp;</a:t>
            </a:r>
            <a:r>
              <a:rPr lang="en-US" altLang="zh-CN" dirty="0" err="1"/>
              <a:t>adr,sizeof</a:t>
            </a:r>
            <a:r>
              <a:rPr lang="en-US" altLang="zh-CN" dirty="0"/>
              <a:t>(</a:t>
            </a:r>
            <a:r>
              <a:rPr lang="en-US" altLang="zh-CN" dirty="0" err="1"/>
              <a:t>adr</a:t>
            </a:r>
            <a:r>
              <a:rPr lang="en-US" altLang="zh-CN" dirty="0"/>
              <a:t>));</a:t>
            </a:r>
          </a:p>
          <a:p>
            <a:r>
              <a:rPr lang="zh-CN" altLang="en-US" dirty="0"/>
              <a:t>调用</a:t>
            </a:r>
            <a:r>
              <a:rPr lang="en-US" altLang="zh-CN" dirty="0"/>
              <a:t>connect</a:t>
            </a:r>
            <a:r>
              <a:rPr lang="zh-CN" altLang="en-US" dirty="0"/>
              <a:t>来将</a:t>
            </a:r>
            <a:r>
              <a:rPr lang="en-US" altLang="zh-CN" dirty="0"/>
              <a:t>socket</a:t>
            </a:r>
            <a:r>
              <a:rPr lang="zh-CN" altLang="en-US" dirty="0"/>
              <a:t>连接到特定主机，如果返回</a:t>
            </a:r>
            <a:r>
              <a:rPr lang="en-US" altLang="zh-CN" dirty="0"/>
              <a:t>0</a:t>
            </a:r>
            <a:r>
              <a:rPr lang="zh-CN" altLang="en-US" dirty="0"/>
              <a:t>的话证明连接成功，</a:t>
            </a:r>
            <a:r>
              <a:rPr lang="en-US" altLang="zh-CN" dirty="0"/>
              <a:t>-1</a:t>
            </a:r>
            <a:r>
              <a:rPr lang="zh-CN" altLang="en-US" dirty="0"/>
              <a:t>代表失败，错误报告机制可以得到发生错误的</a:t>
            </a:r>
            <a:r>
              <a:rPr lang="zh-CN" altLang="en-US" dirty="0" smtClean="0"/>
              <a:t>原因</a:t>
            </a:r>
            <a:endParaRPr lang="en-US" altLang="zh-CN" dirty="0" smtClean="0"/>
          </a:p>
          <a:p>
            <a:r>
              <a:rPr lang="zh-CN" altLang="en-US" dirty="0" smtClean="0"/>
              <a:t>一旦</a:t>
            </a:r>
            <a:r>
              <a:rPr lang="en-US" altLang="zh-CN" dirty="0"/>
              <a:t>connect</a:t>
            </a:r>
            <a:r>
              <a:rPr lang="zh-CN" altLang="en-US" dirty="0"/>
              <a:t>命令顺利执行，我们就可以使用它作为通讯渠道。</a:t>
            </a:r>
          </a:p>
          <a:p>
            <a:endParaRPr lang="zh-CN" altLang="en-US" dirty="0"/>
          </a:p>
        </p:txBody>
      </p:sp>
    </p:spTree>
    <p:extLst>
      <p:ext uri="{BB962C8B-B14F-4D97-AF65-F5344CB8AC3E}">
        <p14:creationId xmlns:p14="http://schemas.microsoft.com/office/powerpoint/2010/main" val="40007492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数据</a:t>
            </a:r>
            <a:r>
              <a:rPr lang="zh-CN" altLang="zh-CN" b="1" dirty="0" smtClean="0"/>
              <a:t>传输</a:t>
            </a:r>
            <a:endParaRPr lang="zh-CN" altLang="en-US" dirty="0"/>
          </a:p>
        </p:txBody>
      </p:sp>
      <p:sp>
        <p:nvSpPr>
          <p:cNvPr id="3" name="内容占位符 2"/>
          <p:cNvSpPr>
            <a:spLocks noGrp="1"/>
          </p:cNvSpPr>
          <p:nvPr>
            <p:ph idx="1"/>
          </p:nvPr>
        </p:nvSpPr>
        <p:spPr/>
        <p:txBody>
          <a:bodyPr>
            <a:normAutofit/>
          </a:bodyPr>
          <a:lstStyle/>
          <a:p>
            <a:r>
              <a:rPr lang="zh-CN" altLang="zh-CN" dirty="0" smtClean="0"/>
              <a:t>当</a:t>
            </a:r>
            <a:r>
              <a:rPr lang="zh-CN" altLang="zh-CN" dirty="0"/>
              <a:t>传输通道打开以后，就可以像使用文件一样从</a:t>
            </a:r>
            <a:r>
              <a:rPr lang="en-US" altLang="zh-CN" dirty="0"/>
              <a:t>socket</a:t>
            </a:r>
            <a:r>
              <a:rPr lang="zh-CN" altLang="zh-CN" dirty="0"/>
              <a:t>中读写数据，比如，下面的语句从一个打开的</a:t>
            </a:r>
            <a:r>
              <a:rPr lang="en-US" altLang="zh-CN" dirty="0"/>
              <a:t>socket</a:t>
            </a:r>
            <a:r>
              <a:rPr lang="zh-CN" altLang="zh-CN" dirty="0"/>
              <a:t>中读取信息：</a:t>
            </a:r>
          </a:p>
          <a:p>
            <a:r>
              <a:rPr lang="en-US" altLang="zh-CN" dirty="0" err="1"/>
              <a:t>int</a:t>
            </a:r>
            <a:r>
              <a:rPr lang="en-US" altLang="zh-CN" dirty="0"/>
              <a:t> result=</a:t>
            </a:r>
            <a:r>
              <a:rPr lang="en-US" altLang="zh-CN" dirty="0" err="1"/>
              <a:t>recv</a:t>
            </a:r>
            <a:r>
              <a:rPr lang="en-US" altLang="zh-CN" dirty="0"/>
              <a:t>(sock,buffer,size,0);</a:t>
            </a:r>
            <a:r>
              <a:rPr lang="zh-CN" altLang="zh-CN" dirty="0"/>
              <a:t> </a:t>
            </a:r>
            <a:endParaRPr lang="en-US" altLang="zh-CN" dirty="0" smtClean="0"/>
          </a:p>
          <a:p>
            <a:r>
              <a:rPr lang="zh-CN" altLang="zh-CN" dirty="0" smtClean="0"/>
              <a:t>这</a:t>
            </a:r>
            <a:r>
              <a:rPr lang="zh-CN" altLang="zh-CN" dirty="0"/>
              <a:t>条语句从</a:t>
            </a:r>
            <a:r>
              <a:rPr lang="en-US" altLang="zh-CN" dirty="0"/>
              <a:t>socket</a:t>
            </a:r>
            <a:r>
              <a:rPr lang="zh-CN" altLang="zh-CN" dirty="0"/>
              <a:t>中读取“</a:t>
            </a:r>
            <a:r>
              <a:rPr lang="en-US" altLang="zh-CN" dirty="0"/>
              <a:t>size</a:t>
            </a:r>
            <a:r>
              <a:rPr lang="zh-CN" altLang="zh-CN" dirty="0"/>
              <a:t>”个字节数据并保存到</a:t>
            </a:r>
            <a:r>
              <a:rPr lang="en-US" altLang="zh-CN" dirty="0"/>
              <a:t>buffer</a:t>
            </a:r>
            <a:r>
              <a:rPr lang="zh-CN" altLang="zh-CN" dirty="0"/>
              <a:t>中。</a:t>
            </a:r>
          </a:p>
          <a:p>
            <a:endParaRPr lang="zh-CN" altLang="en-US" dirty="0"/>
          </a:p>
        </p:txBody>
      </p:sp>
    </p:spTree>
    <p:extLst>
      <p:ext uri="{BB962C8B-B14F-4D97-AF65-F5344CB8AC3E}">
        <p14:creationId xmlns:p14="http://schemas.microsoft.com/office/powerpoint/2010/main" val="228203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联网</a:t>
            </a:r>
            <a:r>
              <a:rPr lang="zh-CN" altLang="zh-CN" b="1" dirty="0" smtClean="0"/>
              <a:t>技术</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网络</a:t>
            </a:r>
            <a:r>
              <a:rPr lang="zh-CN" altLang="zh-CN" dirty="0"/>
              <a:t>游戏（也称线上游戏）是指让众多玩家通过互联网共同娱乐的电脑游戏。游戏的形式有很多种类，多为策略游戏</a:t>
            </a:r>
            <a:r>
              <a:rPr lang="en-US" altLang="zh-CN" dirty="0"/>
              <a:t>(MMORTS)</a:t>
            </a:r>
            <a:r>
              <a:rPr lang="zh-CN" altLang="zh-CN" dirty="0"/>
              <a:t>、动作游戏或角色扮演游戏（</a:t>
            </a:r>
            <a:r>
              <a:rPr lang="en-US" altLang="zh-CN" dirty="0"/>
              <a:t>MMORPG</a:t>
            </a:r>
            <a:r>
              <a:rPr lang="zh-CN" altLang="zh-CN" dirty="0" smtClean="0"/>
              <a:t>）</a:t>
            </a:r>
            <a:endParaRPr lang="en-US" altLang="zh-CN" dirty="0" smtClean="0"/>
          </a:p>
          <a:p>
            <a:r>
              <a:rPr lang="zh-CN" altLang="zh-CN" dirty="0" smtClean="0"/>
              <a:t>如今</a:t>
            </a:r>
            <a:r>
              <a:rPr lang="zh-CN" altLang="zh-CN" dirty="0"/>
              <a:t>大多数真正有长久生命力的游戏都至少有一些连线</a:t>
            </a:r>
            <a:r>
              <a:rPr lang="zh-CN" altLang="zh-CN" dirty="0" smtClean="0"/>
              <a:t>成分</a:t>
            </a:r>
            <a:endParaRPr lang="en-US" altLang="zh-CN" dirty="0" smtClean="0"/>
          </a:p>
          <a:p>
            <a:r>
              <a:rPr lang="zh-CN" altLang="zh-CN" dirty="0" smtClean="0"/>
              <a:t>一些</a:t>
            </a:r>
            <a:r>
              <a:rPr lang="zh-CN" altLang="zh-CN" dirty="0"/>
              <a:t>游戏，比如足球、棋牌游戏只有在联网对战的过程当中才能体现出真正的游戏</a:t>
            </a:r>
            <a:r>
              <a:rPr lang="zh-CN" altLang="zh-CN" dirty="0" smtClean="0"/>
              <a:t>乐趣</a:t>
            </a:r>
            <a:endParaRPr lang="en-US" altLang="zh-CN" dirty="0" smtClean="0"/>
          </a:p>
          <a:p>
            <a:r>
              <a:rPr lang="zh-CN" altLang="zh-CN" dirty="0" smtClean="0"/>
              <a:t>而</a:t>
            </a:r>
            <a:r>
              <a:rPr lang="zh-CN" altLang="zh-CN" dirty="0"/>
              <a:t>有的游戏甚至只提供网络对战这一种方式，毕竟和其他玩家进行游戏要比和电脑对战更有</a:t>
            </a:r>
            <a:r>
              <a:rPr lang="zh-CN" altLang="zh-CN" dirty="0" smtClean="0"/>
              <a:t>挑战性</a:t>
            </a:r>
            <a:endParaRPr lang="en-US" altLang="zh-CN" dirty="0" smtClean="0"/>
          </a:p>
          <a:p>
            <a:r>
              <a:rPr lang="zh-CN" altLang="zh-CN" dirty="0" smtClean="0"/>
              <a:t>正</a:t>
            </a:r>
            <a:r>
              <a:rPr lang="zh-CN" altLang="zh-CN" dirty="0"/>
              <a:t>因为联网功能对于一个游戏有着巨大的影响，所以现在的游戏引擎都提供了基本的联网功能（比如</a:t>
            </a:r>
            <a:r>
              <a:rPr lang="en-US" altLang="zh-CN" dirty="0"/>
              <a:t>LAN</a:t>
            </a:r>
            <a:r>
              <a:rPr lang="zh-CN" altLang="zh-CN" dirty="0"/>
              <a:t>方式的联网对战</a:t>
            </a:r>
            <a:r>
              <a:rPr lang="zh-CN" altLang="zh-CN" dirty="0" smtClean="0"/>
              <a:t>）</a:t>
            </a:r>
            <a:endParaRPr lang="en-US" altLang="zh-CN" dirty="0" smtClean="0"/>
          </a:p>
          <a:p>
            <a:r>
              <a:rPr lang="zh-CN" altLang="zh-CN" dirty="0" smtClean="0"/>
              <a:t>由于</a:t>
            </a:r>
            <a:r>
              <a:rPr lang="zh-CN" altLang="zh-CN" dirty="0"/>
              <a:t>大规模多人在线游戏的复杂性，有些公司专门研发用于处理这类游戏网络传输、数据存储的技术，称为</a:t>
            </a:r>
            <a:r>
              <a:rPr lang="en-US" altLang="zh-CN" dirty="0"/>
              <a:t>MMO</a:t>
            </a:r>
            <a:r>
              <a:rPr lang="zh-CN" altLang="zh-CN" dirty="0"/>
              <a:t>中间件，这些中间件也可以被集成到其他引擎</a:t>
            </a:r>
            <a:r>
              <a:rPr lang="zh-CN" altLang="zh-CN" dirty="0" smtClean="0"/>
              <a:t>当中</a:t>
            </a:r>
            <a:endParaRPr lang="zh-CN" altLang="en-US" dirty="0"/>
          </a:p>
        </p:txBody>
      </p:sp>
    </p:spTree>
    <p:extLst>
      <p:ext uri="{BB962C8B-B14F-4D97-AF65-F5344CB8AC3E}">
        <p14:creationId xmlns:p14="http://schemas.microsoft.com/office/powerpoint/2010/main" val="4037893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默认情况下，</a:t>
            </a:r>
            <a:r>
              <a:rPr lang="en-US" altLang="zh-CN" dirty="0"/>
              <a:t>socket</a:t>
            </a:r>
            <a:r>
              <a:rPr lang="zh-CN" altLang="zh-CN" dirty="0"/>
              <a:t>具有阻塞的属性，这是很多问题产生的根源，阻塞意味着</a:t>
            </a:r>
            <a:r>
              <a:rPr lang="en-US" altLang="zh-CN" dirty="0" err="1"/>
              <a:t>recv</a:t>
            </a:r>
            <a:r>
              <a:rPr lang="zh-CN" altLang="zh-CN" dirty="0"/>
              <a:t>函数调用只有在</a:t>
            </a:r>
            <a:r>
              <a:rPr lang="en-US" altLang="zh-CN" dirty="0"/>
              <a:t>socket</a:t>
            </a:r>
            <a:r>
              <a:rPr lang="zh-CN" altLang="zh-CN" dirty="0"/>
              <a:t>具有所要求的数据时候才能正确返回，比如我们需要接受</a:t>
            </a:r>
            <a:r>
              <a:rPr lang="en-US" altLang="zh-CN" dirty="0"/>
              <a:t>256</a:t>
            </a:r>
            <a:r>
              <a:rPr lang="zh-CN" altLang="zh-CN" dirty="0"/>
              <a:t>字节数据，但</a:t>
            </a:r>
            <a:r>
              <a:rPr lang="en-US" altLang="zh-CN" dirty="0"/>
              <a:t>socket</a:t>
            </a:r>
            <a:r>
              <a:rPr lang="zh-CN" altLang="zh-CN" dirty="0"/>
              <a:t>只有</a:t>
            </a:r>
            <a:r>
              <a:rPr lang="en-US" altLang="zh-CN" dirty="0"/>
              <a:t>128</a:t>
            </a:r>
            <a:r>
              <a:rPr lang="zh-CN" altLang="zh-CN" dirty="0"/>
              <a:t>字节，那么</a:t>
            </a:r>
            <a:r>
              <a:rPr lang="en-US" altLang="zh-CN" dirty="0" err="1"/>
              <a:t>recv</a:t>
            </a:r>
            <a:r>
              <a:rPr lang="zh-CN" altLang="zh-CN" dirty="0"/>
              <a:t>调用将保持阻塞模式，直到有更多的数据可</a:t>
            </a:r>
            <a:r>
              <a:rPr lang="zh-CN" altLang="zh-CN" dirty="0" smtClean="0"/>
              <a:t>读</a:t>
            </a:r>
            <a:endParaRPr lang="en-US" altLang="zh-CN" dirty="0" smtClean="0"/>
          </a:p>
          <a:p>
            <a:r>
              <a:rPr lang="zh-CN" altLang="zh-CN" dirty="0" smtClean="0"/>
              <a:t>这样</a:t>
            </a:r>
            <a:r>
              <a:rPr lang="zh-CN" altLang="zh-CN" dirty="0"/>
              <a:t>会造成程序死锁，所以需要添加一些代码来构造非阻塞</a:t>
            </a:r>
            <a:r>
              <a:rPr lang="en-US" altLang="zh-CN" dirty="0"/>
              <a:t>socket</a:t>
            </a:r>
            <a:r>
              <a:rPr lang="zh-CN" altLang="zh-CN" dirty="0"/>
              <a:t>，这样无论是否有足够的数据可读也不会</a:t>
            </a:r>
            <a:r>
              <a:rPr lang="zh-CN" altLang="zh-CN" dirty="0" smtClean="0"/>
              <a:t>阻塞</a:t>
            </a:r>
            <a:endParaRPr lang="en-US" altLang="zh-CN" dirty="0" smtClean="0"/>
          </a:p>
          <a:p>
            <a:r>
              <a:rPr lang="zh-CN" altLang="zh-CN" dirty="0" smtClean="0"/>
              <a:t>但</a:t>
            </a:r>
            <a:r>
              <a:rPr lang="zh-CN" altLang="zh-CN" dirty="0"/>
              <a:t>对于简单客户端程序来说，上面的代码已经可以完成任务了。使用</a:t>
            </a:r>
            <a:r>
              <a:rPr lang="en-US" altLang="zh-CN" dirty="0" err="1"/>
              <a:t>recv</a:t>
            </a:r>
            <a:r>
              <a:rPr lang="zh-CN" altLang="zh-CN" dirty="0"/>
              <a:t>指令，如果实际接收数据少于我们的预期的话，可能是</a:t>
            </a:r>
            <a:r>
              <a:rPr lang="en-US" altLang="zh-CN" dirty="0"/>
              <a:t>socket</a:t>
            </a:r>
            <a:r>
              <a:rPr lang="zh-CN" altLang="zh-CN" dirty="0"/>
              <a:t>被关闭或者我们使用了非阻塞模式允许介绍少于预期的数据。</a:t>
            </a:r>
          </a:p>
          <a:p>
            <a:endParaRPr lang="zh-CN" altLang="en-US" dirty="0"/>
          </a:p>
        </p:txBody>
      </p:sp>
    </p:spTree>
    <p:extLst>
      <p:ext uri="{BB962C8B-B14F-4D97-AF65-F5344CB8AC3E}">
        <p14:creationId xmlns:p14="http://schemas.microsoft.com/office/powerpoint/2010/main" val="14586955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现在我们知道了如何读取数据，接下来实现如何写数据，以便另一端可以读取：</a:t>
            </a:r>
          </a:p>
          <a:p>
            <a:r>
              <a:rPr lang="en-US" altLang="zh-CN" dirty="0" err="1"/>
              <a:t>int</a:t>
            </a:r>
            <a:r>
              <a:rPr lang="en-US" altLang="zh-CN" dirty="0"/>
              <a:t> result=send(</a:t>
            </a:r>
            <a:r>
              <a:rPr lang="en-US" altLang="zh-CN" dirty="0" err="1"/>
              <a:t>sock,buffer,strlen</a:t>
            </a:r>
            <a:r>
              <a:rPr lang="en-US" altLang="zh-CN" dirty="0"/>
              <a:t>(buffer),0);</a:t>
            </a:r>
          </a:p>
          <a:p>
            <a:r>
              <a:rPr lang="zh-CN" altLang="en-US" dirty="0"/>
              <a:t>这个代码和上面的读取代码很相似，</a:t>
            </a:r>
            <a:r>
              <a:rPr lang="en-US" altLang="zh-CN" dirty="0"/>
              <a:t>result</a:t>
            </a:r>
            <a:r>
              <a:rPr lang="zh-CN" altLang="en-US" dirty="0"/>
              <a:t>值代表传送了多少字节的数据，网络出现问题的时候可能导致实际传送数据少于预期，这就需要再次调用</a:t>
            </a:r>
            <a:r>
              <a:rPr lang="en-US" altLang="zh-CN" dirty="0"/>
              <a:t>send</a:t>
            </a:r>
            <a:r>
              <a:rPr lang="zh-CN" altLang="en-US" dirty="0"/>
              <a:t>命令将未传送的数据传送出去。</a:t>
            </a:r>
          </a:p>
          <a:p>
            <a:endParaRPr lang="zh-CN" altLang="en-US" dirty="0"/>
          </a:p>
        </p:txBody>
      </p:sp>
    </p:spTree>
    <p:extLst>
      <p:ext uri="{BB962C8B-B14F-4D97-AF65-F5344CB8AC3E}">
        <p14:creationId xmlns:p14="http://schemas.microsoft.com/office/powerpoint/2010/main" val="7100019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关闭</a:t>
            </a:r>
            <a:r>
              <a:rPr lang="en-US" altLang="zh-CN" dirty="0" smtClean="0"/>
              <a:t>socket</a:t>
            </a:r>
            <a:endParaRPr lang="zh-CN" altLang="en-US" dirty="0"/>
          </a:p>
        </p:txBody>
      </p:sp>
      <p:sp>
        <p:nvSpPr>
          <p:cNvPr id="3" name="内容占位符 2"/>
          <p:cNvSpPr>
            <a:spLocks noGrp="1"/>
          </p:cNvSpPr>
          <p:nvPr>
            <p:ph idx="1"/>
          </p:nvPr>
        </p:nvSpPr>
        <p:spPr/>
        <p:txBody>
          <a:bodyPr/>
          <a:lstStyle/>
          <a:p>
            <a:r>
              <a:rPr lang="zh-CN" altLang="en-US" dirty="0" smtClean="0"/>
              <a:t>当</a:t>
            </a:r>
            <a:r>
              <a:rPr lang="zh-CN" altLang="en-US" dirty="0"/>
              <a:t>所有数据传送完毕后，应该关闭</a:t>
            </a:r>
            <a:r>
              <a:rPr lang="en-US" altLang="zh-CN" dirty="0"/>
              <a:t>socket</a:t>
            </a:r>
            <a:r>
              <a:rPr lang="zh-CN" altLang="en-US" dirty="0"/>
              <a:t>，执行关闭操作之前要保证另外一段已经接收了所有数据。关闭操作用下面的一行代码就可以完成：</a:t>
            </a:r>
          </a:p>
          <a:p>
            <a:r>
              <a:rPr lang="en-US" altLang="zh-CN" dirty="0"/>
              <a:t>close(sock);</a:t>
            </a:r>
          </a:p>
          <a:p>
            <a:endParaRPr lang="zh-CN" altLang="en-US" dirty="0"/>
          </a:p>
        </p:txBody>
      </p:sp>
    </p:spTree>
    <p:extLst>
      <p:ext uri="{BB962C8B-B14F-4D97-AF65-F5344CB8AC3E}">
        <p14:creationId xmlns:p14="http://schemas.microsoft.com/office/powerpoint/2010/main" val="3415748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UDP</a:t>
            </a:r>
            <a:r>
              <a:rPr lang="zh-CN" altLang="en-US" dirty="0" smtClean="0"/>
              <a:t>客户端</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使用</a:t>
            </a:r>
            <a:r>
              <a:rPr lang="en-US" altLang="zh-CN" dirty="0"/>
              <a:t>UDP</a:t>
            </a:r>
            <a:r>
              <a:rPr lang="zh-CN" altLang="en-US" dirty="0"/>
              <a:t>要比</a:t>
            </a:r>
            <a:r>
              <a:rPr lang="en-US" altLang="zh-CN" dirty="0"/>
              <a:t>TCP</a:t>
            </a:r>
            <a:r>
              <a:rPr lang="zh-CN" altLang="en-US" dirty="0"/>
              <a:t>简单得多，缺点是可靠性稍差一些。</a:t>
            </a:r>
            <a:r>
              <a:rPr lang="en-US" altLang="zh-CN" dirty="0"/>
              <a:t>UDP</a:t>
            </a:r>
            <a:r>
              <a:rPr lang="zh-CN" altLang="en-US" dirty="0"/>
              <a:t>的传输方式没有建立或关闭任何连接，所有联网操作都直接在数据传输列表中完成，但我们仍然需要建立</a:t>
            </a:r>
            <a:r>
              <a:rPr lang="en-US" altLang="zh-CN" dirty="0"/>
              <a:t>socket</a:t>
            </a:r>
            <a:r>
              <a:rPr lang="zh-CN" altLang="en-US" dirty="0"/>
              <a:t>。首先按照下面的代码所示，建立一个</a:t>
            </a:r>
            <a:r>
              <a:rPr lang="en-US" altLang="zh-CN" dirty="0"/>
              <a:t>UDP socket</a:t>
            </a:r>
            <a:r>
              <a:rPr lang="zh-CN" altLang="en-US" dirty="0"/>
              <a:t>：</a:t>
            </a:r>
          </a:p>
          <a:p>
            <a:r>
              <a:rPr lang="en-US" altLang="zh-CN" dirty="0" err="1"/>
              <a:t>int</a:t>
            </a:r>
            <a:r>
              <a:rPr lang="en-US" altLang="zh-CN" dirty="0"/>
              <a:t> sock= socket(AF_INET, SOCK_DGRAM,IPPROTO_UDP);</a:t>
            </a:r>
          </a:p>
          <a:p>
            <a:r>
              <a:rPr lang="zh-CN" altLang="en-US" dirty="0"/>
              <a:t>注意，我们请求了一个数据报（</a:t>
            </a:r>
            <a:r>
              <a:rPr lang="en-US" altLang="zh-CN" dirty="0"/>
              <a:t>datagram</a:t>
            </a:r>
            <a:r>
              <a:rPr lang="zh-CN" altLang="en-US" dirty="0"/>
              <a:t>）</a:t>
            </a:r>
            <a:r>
              <a:rPr lang="en-US" altLang="zh-CN" dirty="0"/>
              <a:t>socket</a:t>
            </a:r>
            <a:r>
              <a:rPr lang="zh-CN" altLang="en-US" dirty="0"/>
              <a:t>，并且指定使用</a:t>
            </a:r>
            <a:r>
              <a:rPr lang="en-US" altLang="zh-CN" dirty="0"/>
              <a:t>UDP</a:t>
            </a:r>
            <a:r>
              <a:rPr lang="zh-CN" altLang="en-US" dirty="0"/>
              <a:t>为传输协议。</a:t>
            </a:r>
          </a:p>
          <a:p>
            <a:endParaRPr lang="zh-CN" altLang="en-US" dirty="0"/>
          </a:p>
        </p:txBody>
      </p:sp>
    </p:spTree>
    <p:extLst>
      <p:ext uri="{BB962C8B-B14F-4D97-AF65-F5344CB8AC3E}">
        <p14:creationId xmlns:p14="http://schemas.microsoft.com/office/powerpoint/2010/main" val="31152319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这个初始化操作完成后，我们就可以使用这个数据报</a:t>
            </a:r>
            <a:r>
              <a:rPr lang="en-US" altLang="zh-CN" dirty="0"/>
              <a:t>socket</a:t>
            </a:r>
            <a:r>
              <a:rPr lang="zh-CN" altLang="en-US" dirty="0"/>
              <a:t>直接传送和接受数据。需要注意的是，数据传输时要明确数据报的目的地，因为我们并没有建立连接</a:t>
            </a:r>
            <a:r>
              <a:rPr lang="zh-CN" altLang="en-US" dirty="0" smtClean="0"/>
              <a:t>：</a:t>
            </a:r>
            <a:endParaRPr lang="en-US" altLang="zh-CN" dirty="0"/>
          </a:p>
          <a:p>
            <a:r>
              <a:rPr lang="en-US" altLang="zh-CN" dirty="0" err="1"/>
              <a:t>Int</a:t>
            </a:r>
            <a:r>
              <a:rPr lang="en-US" altLang="zh-CN" dirty="0"/>
              <a:t> </a:t>
            </a:r>
            <a:r>
              <a:rPr lang="en-US" altLang="zh-CN" dirty="0" err="1"/>
              <a:t>sendto</a:t>
            </a:r>
            <a:r>
              <a:rPr lang="en-US" altLang="zh-CN" dirty="0"/>
              <a:t>(</a:t>
            </a:r>
            <a:r>
              <a:rPr lang="en-US" altLang="zh-CN" dirty="0" err="1"/>
              <a:t>int</a:t>
            </a:r>
            <a:r>
              <a:rPr lang="en-US" altLang="zh-CN" dirty="0"/>
              <a:t> socket, char *</a:t>
            </a:r>
            <a:r>
              <a:rPr lang="en-US" altLang="zh-CN" dirty="0" err="1"/>
              <a:t>msg</a:t>
            </a:r>
            <a:r>
              <a:rPr lang="en-US" altLang="zh-CN" dirty="0"/>
              <a:t>, </a:t>
            </a:r>
            <a:r>
              <a:rPr lang="en-US" altLang="zh-CN" dirty="0" err="1"/>
              <a:t>int</a:t>
            </a:r>
            <a:r>
              <a:rPr lang="en-US" altLang="zh-CN" dirty="0"/>
              <a:t> </a:t>
            </a:r>
            <a:r>
              <a:rPr lang="en-US" altLang="zh-CN" dirty="0" err="1"/>
              <a:t>msglength</a:t>
            </a:r>
            <a:r>
              <a:rPr lang="en-US" altLang="zh-CN" dirty="0"/>
              <a:t>, </a:t>
            </a:r>
            <a:r>
              <a:rPr lang="en-US" altLang="zh-CN" dirty="0" err="1"/>
              <a:t>int</a:t>
            </a:r>
            <a:r>
              <a:rPr lang="en-US" altLang="zh-CN" dirty="0"/>
              <a:t> flags, </a:t>
            </a:r>
            <a:r>
              <a:rPr lang="en-US" altLang="zh-CN" dirty="0" err="1"/>
              <a:t>sockaddr</a:t>
            </a:r>
            <a:r>
              <a:rPr lang="en-US" altLang="zh-CN" dirty="0"/>
              <a:t> *to, </a:t>
            </a:r>
            <a:r>
              <a:rPr lang="en-US" altLang="zh-CN" dirty="0" err="1"/>
              <a:t>int</a:t>
            </a:r>
            <a:r>
              <a:rPr lang="en-US" altLang="zh-CN" dirty="0"/>
              <a:t> </a:t>
            </a:r>
            <a:r>
              <a:rPr lang="en-US" altLang="zh-CN" dirty="0" err="1"/>
              <a:t>tolen</a:t>
            </a:r>
            <a:r>
              <a:rPr lang="en-US" altLang="zh-CN" dirty="0"/>
              <a:t>);</a:t>
            </a:r>
          </a:p>
          <a:p>
            <a:endParaRPr lang="zh-CN" altLang="en-US" dirty="0"/>
          </a:p>
        </p:txBody>
      </p:sp>
    </p:spTree>
    <p:extLst>
      <p:ext uri="{BB962C8B-B14F-4D97-AF65-F5344CB8AC3E}">
        <p14:creationId xmlns:p14="http://schemas.microsoft.com/office/powerpoint/2010/main" val="3788405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en-US" dirty="0"/>
              <a:t>和</a:t>
            </a:r>
            <a:r>
              <a:rPr lang="en-US" altLang="zh-CN" dirty="0"/>
              <a:t>send </a:t>
            </a:r>
            <a:r>
              <a:rPr lang="zh-CN" altLang="en-US" dirty="0"/>
              <a:t>指令类似，上面的函数中，需要明确</a:t>
            </a:r>
            <a:r>
              <a:rPr lang="en-US" altLang="zh-CN" dirty="0"/>
              <a:t>socket</a:t>
            </a:r>
            <a:r>
              <a:rPr lang="zh-CN" altLang="en-US" dirty="0"/>
              <a:t>、消息、消息长度以及标记信息，另外，和</a:t>
            </a:r>
            <a:r>
              <a:rPr lang="en-US" altLang="zh-CN" dirty="0"/>
              <a:t>connect </a:t>
            </a:r>
            <a:r>
              <a:rPr lang="zh-CN" altLang="en-US" dirty="0"/>
              <a:t>函数调用类似，我们还必须指定</a:t>
            </a:r>
            <a:r>
              <a:rPr lang="en-US" altLang="zh-CN" dirty="0" err="1"/>
              <a:t>sockaddr</a:t>
            </a:r>
            <a:r>
              <a:rPr lang="en-US" altLang="zh-CN" dirty="0"/>
              <a:t> </a:t>
            </a:r>
            <a:r>
              <a:rPr lang="zh-CN" altLang="en-US" dirty="0"/>
              <a:t>结构和它的长度，下面的代码使用数据报方式发送信息：</a:t>
            </a:r>
          </a:p>
          <a:p>
            <a:pPr lvl="1"/>
            <a:r>
              <a:rPr lang="en-US" altLang="zh-CN" dirty="0"/>
              <a:t>Void </a:t>
            </a:r>
            <a:r>
              <a:rPr lang="en-US" altLang="zh-CN" dirty="0" err="1"/>
              <a:t>SendUDP</a:t>
            </a:r>
            <a:r>
              <a:rPr lang="en-US" altLang="zh-CN" dirty="0"/>
              <a:t>(char *</a:t>
            </a:r>
            <a:r>
              <a:rPr lang="en-US" altLang="zh-CN" dirty="0" err="1"/>
              <a:t>msg</a:t>
            </a:r>
            <a:r>
              <a:rPr lang="en-US" altLang="zh-CN" dirty="0"/>
              <a:t>, char *host, </a:t>
            </a:r>
            <a:r>
              <a:rPr lang="en-US" altLang="zh-CN" dirty="0" err="1"/>
              <a:t>int</a:t>
            </a:r>
            <a:r>
              <a:rPr lang="en-US" altLang="zh-CN" dirty="0"/>
              <a:t> </a:t>
            </a:r>
            <a:r>
              <a:rPr lang="en-US" altLang="zh-CN" dirty="0" err="1"/>
              <a:t>port,int</a:t>
            </a:r>
            <a:r>
              <a:rPr lang="en-US" altLang="zh-CN" dirty="0"/>
              <a:t> socket)</a:t>
            </a:r>
          </a:p>
          <a:p>
            <a:pPr lvl="1"/>
            <a:r>
              <a:rPr lang="en-US" altLang="zh-CN" dirty="0"/>
              <a:t>{</a:t>
            </a:r>
          </a:p>
          <a:p>
            <a:pPr lvl="1"/>
            <a:r>
              <a:rPr lang="en-US" altLang="zh-CN" dirty="0" err="1"/>
              <a:t>struct</a:t>
            </a:r>
            <a:r>
              <a:rPr lang="en-US" altLang="zh-CN" dirty="0"/>
              <a:t> </a:t>
            </a:r>
            <a:r>
              <a:rPr lang="en-US" altLang="zh-CN" dirty="0" err="1"/>
              <a:t>hostent</a:t>
            </a:r>
            <a:r>
              <a:rPr lang="en-US" altLang="zh-CN" dirty="0"/>
              <a:t> *H=</a:t>
            </a:r>
            <a:r>
              <a:rPr lang="en-US" altLang="zh-CN" dirty="0" err="1"/>
              <a:t>gethostbyname</a:t>
            </a:r>
            <a:r>
              <a:rPr lang="en-US" altLang="zh-CN" dirty="0"/>
              <a:t>(host);</a:t>
            </a:r>
          </a:p>
          <a:p>
            <a:pPr lvl="1"/>
            <a:endParaRPr lang="en-US" altLang="zh-CN" dirty="0"/>
          </a:p>
          <a:p>
            <a:pPr lvl="1"/>
            <a:r>
              <a:rPr lang="en-US" altLang="zh-CN" dirty="0" err="1"/>
              <a:t>struct</a:t>
            </a:r>
            <a:r>
              <a:rPr lang="en-US" altLang="zh-CN" dirty="0"/>
              <a:t> </a:t>
            </a:r>
            <a:r>
              <a:rPr lang="en-US" altLang="zh-CN" dirty="0" err="1"/>
              <a:t>sockaddr_in</a:t>
            </a:r>
            <a:r>
              <a:rPr lang="en-US" altLang="zh-CN" dirty="0"/>
              <a:t> </a:t>
            </a:r>
            <a:r>
              <a:rPr lang="en-US" altLang="zh-CN" dirty="0" err="1"/>
              <a:t>adr</a:t>
            </a:r>
            <a:r>
              <a:rPr lang="en-US" altLang="zh-CN" dirty="0"/>
              <a:t>;</a:t>
            </a:r>
          </a:p>
          <a:p>
            <a:pPr lvl="1"/>
            <a:endParaRPr lang="en-US" altLang="zh-CN" dirty="0"/>
          </a:p>
          <a:p>
            <a:pPr lvl="1"/>
            <a:r>
              <a:rPr lang="en-US" altLang="zh-CN" dirty="0" err="1"/>
              <a:t>adr.sin_family</a:t>
            </a:r>
            <a:r>
              <a:rPr lang="en-US" altLang="zh-CN" dirty="0"/>
              <a:t>=AF_INET;</a:t>
            </a:r>
          </a:p>
          <a:p>
            <a:pPr lvl="1"/>
            <a:r>
              <a:rPr lang="en-US" altLang="zh-CN" dirty="0" err="1"/>
              <a:t>adr.sin_port</a:t>
            </a:r>
            <a:r>
              <a:rPr lang="en-US" altLang="zh-CN" dirty="0"/>
              <a:t> = </a:t>
            </a:r>
            <a:r>
              <a:rPr lang="en-US" altLang="zh-CN" dirty="0" err="1"/>
              <a:t>htons</a:t>
            </a:r>
            <a:r>
              <a:rPr lang="en-US" altLang="zh-CN" dirty="0"/>
              <a:t>(port);</a:t>
            </a:r>
          </a:p>
          <a:p>
            <a:pPr lvl="1"/>
            <a:r>
              <a:rPr lang="en-US" altLang="zh-CN" dirty="0" err="1"/>
              <a:t>adr.sin_addr.s_addr</a:t>
            </a:r>
            <a:r>
              <a:rPr lang="en-US" altLang="zh-CN" dirty="0"/>
              <a:t>=*((unsigned long *) H-&gt;</a:t>
            </a:r>
            <a:r>
              <a:rPr lang="en-US" altLang="zh-CN" dirty="0" err="1"/>
              <a:t>h_addr</a:t>
            </a:r>
            <a:r>
              <a:rPr lang="en-US" altLang="zh-CN" dirty="0"/>
              <a:t>);</a:t>
            </a:r>
          </a:p>
          <a:p>
            <a:pPr lvl="1"/>
            <a:r>
              <a:rPr lang="en-US" altLang="zh-CN" dirty="0" err="1"/>
              <a:t>ZeroMemory</a:t>
            </a:r>
            <a:r>
              <a:rPr lang="en-US" altLang="zh-CN" dirty="0"/>
              <a:t>(adr.sin_zero,8);</a:t>
            </a:r>
          </a:p>
          <a:p>
            <a:pPr lvl="1"/>
            <a:endParaRPr lang="en-US" altLang="zh-CN" dirty="0"/>
          </a:p>
          <a:p>
            <a:pPr lvl="1"/>
            <a:r>
              <a:rPr lang="en-US" altLang="zh-CN" dirty="0" err="1"/>
              <a:t>Sendto</a:t>
            </a:r>
            <a:r>
              <a:rPr lang="en-US" altLang="zh-CN" dirty="0"/>
              <a:t>(</a:t>
            </a:r>
            <a:r>
              <a:rPr lang="en-US" altLang="zh-CN" dirty="0" err="1"/>
              <a:t>socket,msg,strlen</a:t>
            </a:r>
            <a:r>
              <a:rPr lang="en-US" altLang="zh-CN" dirty="0"/>
              <a:t>(</a:t>
            </a:r>
            <a:r>
              <a:rPr lang="en-US" altLang="zh-CN" dirty="0" err="1"/>
              <a:t>msg</a:t>
            </a:r>
            <a:r>
              <a:rPr lang="en-US" altLang="zh-CN" dirty="0"/>
              <a:t>),0, (</a:t>
            </a:r>
            <a:r>
              <a:rPr lang="en-US" altLang="zh-CN" dirty="0" err="1"/>
              <a:t>struct</a:t>
            </a:r>
            <a:r>
              <a:rPr lang="en-US" altLang="zh-CN" dirty="0"/>
              <a:t> </a:t>
            </a:r>
            <a:r>
              <a:rPr lang="en-US" altLang="zh-CN" dirty="0" err="1"/>
              <a:t>sockaddr</a:t>
            </a:r>
            <a:r>
              <a:rPr lang="en-US" altLang="zh-CN" dirty="0"/>
              <a:t> *) &amp;</a:t>
            </a:r>
            <a:r>
              <a:rPr lang="en-US" altLang="zh-CN" dirty="0" err="1"/>
              <a:t>adr,sizeof</a:t>
            </a:r>
            <a:r>
              <a:rPr lang="en-US" altLang="zh-CN" dirty="0"/>
              <a:t>(</a:t>
            </a:r>
            <a:r>
              <a:rPr lang="en-US" altLang="zh-CN" dirty="0" err="1"/>
              <a:t>adr</a:t>
            </a:r>
            <a:r>
              <a:rPr lang="en-US" altLang="zh-CN" dirty="0"/>
              <a:t>));</a:t>
            </a:r>
          </a:p>
          <a:p>
            <a:pPr lvl="1"/>
            <a:r>
              <a:rPr lang="en-US" altLang="zh-CN" dirty="0"/>
              <a:t>}</a:t>
            </a:r>
          </a:p>
          <a:p>
            <a:pPr lvl="1"/>
            <a:endParaRPr lang="zh-CN" altLang="en-US" dirty="0"/>
          </a:p>
        </p:txBody>
      </p:sp>
    </p:spTree>
    <p:extLst>
      <p:ext uri="{BB962C8B-B14F-4D97-AF65-F5344CB8AC3E}">
        <p14:creationId xmlns:p14="http://schemas.microsoft.com/office/powerpoint/2010/main" val="2689077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注意，我们在每次调用</a:t>
            </a:r>
            <a:r>
              <a:rPr lang="en-US" altLang="zh-CN" dirty="0"/>
              <a:t>send </a:t>
            </a:r>
            <a:r>
              <a:rPr lang="zh-CN" altLang="en-US" dirty="0"/>
              <a:t>指令的时候都需要访问域名服务器，这样会影响程序效率，我们可以通过保存</a:t>
            </a:r>
            <a:r>
              <a:rPr lang="en-US" altLang="zh-CN" dirty="0" err="1"/>
              <a:t>sockaddr</a:t>
            </a:r>
            <a:r>
              <a:rPr lang="en-US" altLang="zh-CN" dirty="0"/>
              <a:t> </a:t>
            </a:r>
            <a:r>
              <a:rPr lang="zh-CN" altLang="en-US" dirty="0"/>
              <a:t>结构体并复用来解决这个</a:t>
            </a:r>
            <a:r>
              <a:rPr lang="zh-CN" altLang="en-US" dirty="0" smtClean="0"/>
              <a:t>问题</a:t>
            </a:r>
            <a:endParaRPr lang="en-US" altLang="zh-CN" dirty="0" smtClean="0"/>
          </a:p>
          <a:p>
            <a:r>
              <a:rPr lang="zh-CN" altLang="en-US" dirty="0" smtClean="0"/>
              <a:t>另外</a:t>
            </a:r>
            <a:r>
              <a:rPr lang="zh-CN" altLang="en-US" dirty="0"/>
              <a:t>，我们还可以使用另外一种</a:t>
            </a:r>
            <a:r>
              <a:rPr lang="en-US" altLang="zh-CN" dirty="0"/>
              <a:t>UDP</a:t>
            </a:r>
            <a:r>
              <a:rPr lang="zh-CN" altLang="en-US" dirty="0"/>
              <a:t>形式</a:t>
            </a:r>
            <a:r>
              <a:rPr lang="en-US" altLang="zh-CN" dirty="0"/>
              <a:t>——</a:t>
            </a:r>
            <a:r>
              <a:rPr lang="zh-CN" altLang="en-US" dirty="0"/>
              <a:t>连接的 </a:t>
            </a:r>
            <a:r>
              <a:rPr lang="en-US" altLang="zh-CN" dirty="0"/>
              <a:t>UDP</a:t>
            </a:r>
            <a:r>
              <a:rPr lang="zh-CN" altLang="en-US" dirty="0"/>
              <a:t>，在服务器端保存连接信息。建立连接的</a:t>
            </a:r>
            <a:r>
              <a:rPr lang="en-US" altLang="zh-CN" dirty="0"/>
              <a:t>UDP</a:t>
            </a:r>
            <a:r>
              <a:rPr lang="zh-CN" altLang="en-US" dirty="0"/>
              <a:t>，需要按照下面的步骤进行：</a:t>
            </a:r>
          </a:p>
          <a:p>
            <a:r>
              <a:rPr lang="en-US" altLang="zh-CN" dirty="0"/>
              <a:t>1.	</a:t>
            </a:r>
            <a:r>
              <a:rPr lang="zh-CN" altLang="en-US" dirty="0"/>
              <a:t>建立使用</a:t>
            </a:r>
            <a:r>
              <a:rPr lang="en-US" altLang="zh-CN" dirty="0"/>
              <a:t>UDP</a:t>
            </a:r>
            <a:r>
              <a:rPr lang="zh-CN" altLang="en-US" dirty="0"/>
              <a:t>协议的数据报</a:t>
            </a:r>
          </a:p>
          <a:p>
            <a:r>
              <a:rPr lang="en-US" altLang="zh-CN" dirty="0"/>
              <a:t>2.	</a:t>
            </a:r>
            <a:r>
              <a:rPr lang="zh-CN" altLang="en-US" dirty="0"/>
              <a:t>使用</a:t>
            </a:r>
            <a:r>
              <a:rPr lang="en-US" altLang="zh-CN" dirty="0"/>
              <a:t>connect</a:t>
            </a:r>
            <a:r>
              <a:rPr lang="zh-CN" altLang="en-US" dirty="0"/>
              <a:t>指令得到指定的目标服务器</a:t>
            </a:r>
          </a:p>
          <a:p>
            <a:r>
              <a:rPr lang="en-US" altLang="zh-CN" dirty="0"/>
              <a:t>3.	</a:t>
            </a:r>
            <a:r>
              <a:rPr lang="zh-CN" altLang="en-US" dirty="0"/>
              <a:t>使用</a:t>
            </a:r>
            <a:r>
              <a:rPr lang="en-US" altLang="zh-CN" dirty="0"/>
              <a:t>send</a:t>
            </a:r>
            <a:r>
              <a:rPr lang="zh-CN" altLang="en-US" dirty="0"/>
              <a:t>指令代替</a:t>
            </a:r>
            <a:r>
              <a:rPr lang="en-US" altLang="zh-CN" dirty="0" err="1"/>
              <a:t>sendto</a:t>
            </a:r>
            <a:r>
              <a:rPr lang="en-US" altLang="zh-CN" dirty="0"/>
              <a:t>.</a:t>
            </a:r>
          </a:p>
          <a:p>
            <a:endParaRPr lang="zh-CN" altLang="en-US" dirty="0"/>
          </a:p>
        </p:txBody>
      </p:sp>
    </p:spTree>
    <p:extLst>
      <p:ext uri="{BB962C8B-B14F-4D97-AF65-F5344CB8AC3E}">
        <p14:creationId xmlns:p14="http://schemas.microsoft.com/office/powerpoint/2010/main" val="23140287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连接的</a:t>
            </a:r>
            <a:r>
              <a:rPr lang="en-US" altLang="zh-CN" dirty="0"/>
              <a:t>UDP</a:t>
            </a:r>
            <a:r>
              <a:rPr lang="zh-CN" altLang="en-US" dirty="0"/>
              <a:t>适用于使用</a:t>
            </a:r>
            <a:r>
              <a:rPr lang="en-US" altLang="zh-CN" dirty="0"/>
              <a:t>UDP</a:t>
            </a:r>
            <a:r>
              <a:rPr lang="zh-CN" altLang="en-US" dirty="0"/>
              <a:t>协议并且服务器固定的程序中（游戏服务器），采用</a:t>
            </a:r>
            <a:r>
              <a:rPr lang="en-US" altLang="zh-CN" dirty="0" err="1"/>
              <a:t>sendto</a:t>
            </a:r>
            <a:r>
              <a:rPr lang="zh-CN" altLang="en-US" dirty="0"/>
              <a:t>指令虽然具有很高的灵活性，可以很容易地将数据传送给不同的服务器，但是，在一对一传送中，连接的</a:t>
            </a:r>
            <a:r>
              <a:rPr lang="en-US" altLang="zh-CN" dirty="0"/>
              <a:t>UDP</a:t>
            </a:r>
            <a:r>
              <a:rPr lang="zh-CN" altLang="en-US" dirty="0"/>
              <a:t>开销较小。</a:t>
            </a:r>
          </a:p>
          <a:p>
            <a:r>
              <a:rPr lang="zh-CN" altLang="en-US" dirty="0"/>
              <a:t>从</a:t>
            </a:r>
            <a:r>
              <a:rPr lang="en-US" altLang="zh-CN" dirty="0"/>
              <a:t>UDP socket</a:t>
            </a:r>
            <a:r>
              <a:rPr lang="zh-CN" altLang="en-US" dirty="0"/>
              <a:t>中接收数据时通过调用</a:t>
            </a:r>
            <a:r>
              <a:rPr lang="en-US" altLang="zh-CN" dirty="0" err="1"/>
              <a:t>recvfrom</a:t>
            </a:r>
            <a:r>
              <a:rPr lang="zh-CN" altLang="en-US" dirty="0"/>
              <a:t>指令来完成的：</a:t>
            </a:r>
          </a:p>
          <a:p>
            <a:r>
              <a:rPr lang="en-US" altLang="zh-CN" dirty="0" err="1"/>
              <a:t>int</a:t>
            </a:r>
            <a:r>
              <a:rPr lang="en-US" altLang="zh-CN" dirty="0"/>
              <a:t> </a:t>
            </a:r>
            <a:r>
              <a:rPr lang="en-US" altLang="zh-CN" dirty="0" err="1"/>
              <a:t>recvfrom</a:t>
            </a:r>
            <a:r>
              <a:rPr lang="en-US" altLang="zh-CN" dirty="0"/>
              <a:t>(</a:t>
            </a:r>
            <a:r>
              <a:rPr lang="en-US" altLang="zh-CN" dirty="0" err="1"/>
              <a:t>int</a:t>
            </a:r>
            <a:r>
              <a:rPr lang="en-US" altLang="zh-CN" dirty="0"/>
              <a:t> socket, char *buffer, </a:t>
            </a:r>
            <a:r>
              <a:rPr lang="en-US" altLang="zh-CN" dirty="0" err="1"/>
              <a:t>int</a:t>
            </a:r>
            <a:r>
              <a:rPr lang="en-US" altLang="zh-CN" dirty="0"/>
              <a:t> </a:t>
            </a:r>
            <a:r>
              <a:rPr lang="en-US" altLang="zh-CN" dirty="0" err="1"/>
              <a:t>buflen</a:t>
            </a:r>
            <a:r>
              <a:rPr lang="en-US" altLang="zh-CN" dirty="0"/>
              <a:t>, </a:t>
            </a:r>
            <a:r>
              <a:rPr lang="en-US" altLang="zh-CN" dirty="0" err="1"/>
              <a:t>int</a:t>
            </a:r>
            <a:r>
              <a:rPr lang="en-US" altLang="zh-CN" dirty="0"/>
              <a:t> flags, </a:t>
            </a:r>
            <a:r>
              <a:rPr lang="en-US" altLang="zh-CN" dirty="0" err="1"/>
              <a:t>sockaddr</a:t>
            </a:r>
            <a:r>
              <a:rPr lang="en-US" altLang="zh-CN" dirty="0"/>
              <a:t> *from, </a:t>
            </a:r>
            <a:r>
              <a:rPr lang="en-US" altLang="zh-CN" dirty="0" err="1"/>
              <a:t>int</a:t>
            </a:r>
            <a:r>
              <a:rPr lang="en-US" altLang="zh-CN" dirty="0"/>
              <a:t>  </a:t>
            </a:r>
            <a:r>
              <a:rPr lang="en-US" altLang="zh-CN" dirty="0" err="1"/>
              <a:t>fromlen</a:t>
            </a:r>
            <a:r>
              <a:rPr lang="en-US" altLang="zh-CN" dirty="0"/>
              <a:t>);</a:t>
            </a:r>
          </a:p>
          <a:p>
            <a:endParaRPr lang="zh-CN" altLang="en-US" dirty="0"/>
          </a:p>
        </p:txBody>
      </p:sp>
    </p:spTree>
    <p:extLst>
      <p:ext uri="{BB962C8B-B14F-4D97-AF65-F5344CB8AC3E}">
        <p14:creationId xmlns:p14="http://schemas.microsoft.com/office/powerpoint/2010/main" val="2043842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因为我们在非连接模式下传输数据，所以需要</a:t>
            </a:r>
            <a:r>
              <a:rPr lang="en-US" altLang="zh-CN" dirty="0"/>
              <a:t>from </a:t>
            </a:r>
            <a:r>
              <a:rPr lang="zh-CN" altLang="en-US" dirty="0"/>
              <a:t>参数来明确信息的来源，从这点来说，使用</a:t>
            </a:r>
            <a:r>
              <a:rPr lang="en-US" altLang="zh-CN" dirty="0"/>
              <a:t>UDP</a:t>
            </a:r>
            <a:r>
              <a:rPr lang="zh-CN" altLang="en-US" dirty="0"/>
              <a:t>的服务器端程序要比使用</a:t>
            </a:r>
            <a:r>
              <a:rPr lang="en-US" altLang="zh-CN" dirty="0"/>
              <a:t>TCP</a:t>
            </a:r>
            <a:r>
              <a:rPr lang="zh-CN" altLang="en-US" dirty="0"/>
              <a:t>简单，因为我们可以只用一个</a:t>
            </a:r>
            <a:r>
              <a:rPr lang="en-US" altLang="zh-CN" dirty="0"/>
              <a:t>socket</a:t>
            </a:r>
            <a:r>
              <a:rPr lang="zh-CN" altLang="en-US" dirty="0"/>
              <a:t>来响应多个连接。</a:t>
            </a:r>
          </a:p>
        </p:txBody>
      </p:sp>
    </p:spTree>
    <p:extLst>
      <p:ext uri="{BB962C8B-B14F-4D97-AF65-F5344CB8AC3E}">
        <p14:creationId xmlns:p14="http://schemas.microsoft.com/office/powerpoint/2010/main" val="3545013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effectLst/>
              </a:rPr>
              <a:t>TCP</a:t>
            </a:r>
            <a:r>
              <a:rPr lang="zh-CN" altLang="zh-CN" dirty="0">
                <a:effectLst/>
              </a:rPr>
              <a:t>、非连接</a:t>
            </a:r>
            <a:r>
              <a:rPr lang="en-US" altLang="zh-CN" dirty="0">
                <a:effectLst/>
              </a:rPr>
              <a:t>UDP</a:t>
            </a:r>
            <a:r>
              <a:rPr lang="zh-CN" altLang="zh-CN" dirty="0">
                <a:effectLst/>
              </a:rPr>
              <a:t>和连接</a:t>
            </a:r>
            <a:r>
              <a:rPr lang="en-US" altLang="zh-CN" dirty="0">
                <a:effectLst/>
              </a:rPr>
              <a:t>UDP</a:t>
            </a:r>
            <a:r>
              <a:rPr lang="zh-CN" altLang="zh-CN" dirty="0">
                <a:effectLst/>
              </a:rPr>
              <a:t>客户端的函数调用</a:t>
            </a:r>
            <a:r>
              <a:rPr lang="zh-CN" altLang="zh-CN" dirty="0" smtClean="0">
                <a:effectLst/>
              </a:rPr>
              <a:t>列表</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2900" y="1954213"/>
            <a:ext cx="5916613" cy="1231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513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网络游戏的发展</a:t>
            </a:r>
            <a:r>
              <a:rPr lang="zh-CN" altLang="zh-CN" b="1" dirty="0" smtClean="0"/>
              <a:t>历史</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广义</a:t>
            </a:r>
            <a:r>
              <a:rPr lang="zh-CN" altLang="zh-CN" dirty="0"/>
              <a:t>的网络游戏指的是只要能够通过互联网或者局域网进行的游戏，与单机游戏相</a:t>
            </a:r>
            <a:r>
              <a:rPr lang="zh-CN" altLang="zh-CN" dirty="0" smtClean="0"/>
              <a:t>区别</a:t>
            </a:r>
            <a:endParaRPr lang="en-US" altLang="zh-CN" dirty="0" smtClean="0"/>
          </a:p>
          <a:p>
            <a:r>
              <a:rPr lang="zh-CN" altLang="zh-CN" dirty="0" smtClean="0"/>
              <a:t>早期</a:t>
            </a:r>
            <a:r>
              <a:rPr lang="zh-CN" altLang="zh-CN" dirty="0"/>
              <a:t>的网络游戏通常以纯文字讯息作为呈现方式，更加重视玩家与玩家间的互动，而非声光效果。</a:t>
            </a:r>
          </a:p>
          <a:p>
            <a:r>
              <a:rPr lang="zh-CN" altLang="zh-CN" dirty="0"/>
              <a:t>随着电脑硬件及软件技术的进步，网络游戏服务器逐渐出现在小型的工作站服务器，并且受到学生群体的欢迎，其中尤以</a:t>
            </a:r>
            <a:r>
              <a:rPr lang="en-US" altLang="zh-CN" dirty="0"/>
              <a:t>MUD</a:t>
            </a:r>
            <a:r>
              <a:rPr lang="zh-CN" altLang="zh-CN" dirty="0"/>
              <a:t>最具</a:t>
            </a:r>
            <a:r>
              <a:rPr lang="zh-CN" altLang="zh-CN" dirty="0" smtClean="0"/>
              <a:t>代表性</a:t>
            </a:r>
            <a:endParaRPr lang="en-US" altLang="zh-CN" dirty="0" smtClean="0"/>
          </a:p>
          <a:p>
            <a:r>
              <a:rPr lang="zh-CN" altLang="zh-CN" dirty="0" smtClean="0"/>
              <a:t>在此</a:t>
            </a:r>
            <a:r>
              <a:rPr lang="zh-CN" altLang="zh-CN" dirty="0"/>
              <a:t>之后，传统的单机游戏也开始出现利用局域网路进行小规模连线</a:t>
            </a:r>
            <a:r>
              <a:rPr lang="en-US" altLang="zh-CN" dirty="0"/>
              <a:t>(2-8</a:t>
            </a:r>
            <a:r>
              <a:rPr lang="zh-CN" altLang="zh-CN" dirty="0"/>
              <a:t>人</a:t>
            </a:r>
            <a:r>
              <a:rPr lang="en-US" altLang="zh-CN" dirty="0"/>
              <a:t>)</a:t>
            </a:r>
            <a:r>
              <a:rPr lang="zh-CN" altLang="zh-CN" dirty="0"/>
              <a:t>的形式，但多半以射击或即时战略游戏为主，这类型网络游戏进行时，需要交换数量惊人的同步讯息，因此通常较适合高速的局域网路，难以实现人数规模更庞大的网络游戏。</a:t>
            </a:r>
          </a:p>
          <a:p>
            <a:endParaRPr lang="zh-CN" altLang="en-US" dirty="0"/>
          </a:p>
        </p:txBody>
      </p:sp>
    </p:spTree>
    <p:extLst>
      <p:ext uri="{BB962C8B-B14F-4D97-AF65-F5344CB8AC3E}">
        <p14:creationId xmlns:p14="http://schemas.microsoft.com/office/powerpoint/2010/main" val="1521870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TCP</a:t>
            </a:r>
            <a:r>
              <a:rPr lang="zh-CN" altLang="zh-CN" b="1" dirty="0"/>
              <a:t>服务器</a:t>
            </a:r>
            <a:r>
              <a:rPr lang="zh-CN" altLang="zh-CN" b="1" dirty="0" smtClean="0"/>
              <a:t>端</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smtClean="0"/>
              <a:t>服务器</a:t>
            </a:r>
            <a:r>
              <a:rPr lang="zh-CN" altLang="zh-CN" dirty="0"/>
              <a:t>端必须能够和多个客户端交换数据，解决方法是依次扫描打开的</a:t>
            </a:r>
            <a:r>
              <a:rPr lang="en-US" altLang="zh-CN" dirty="0"/>
              <a:t>socket</a:t>
            </a:r>
            <a:r>
              <a:rPr lang="zh-CN" altLang="zh-CN" dirty="0"/>
              <a:t>（在非阻塞模式下），或者使用并发服务器，它可以并行执行多个进程，每个进程具有自己的</a:t>
            </a:r>
            <a:r>
              <a:rPr lang="en-US" altLang="zh-CN" dirty="0"/>
              <a:t>socket</a:t>
            </a:r>
            <a:r>
              <a:rPr lang="zh-CN" altLang="zh-CN" dirty="0"/>
              <a:t>和客户端。</a:t>
            </a:r>
          </a:p>
          <a:p>
            <a:r>
              <a:rPr lang="zh-CN" altLang="zh-CN" dirty="0"/>
              <a:t>我们首先来看一下单客户端的情况，主要应用在双人对战的游戏当中，它是多人在线游戏的基础。</a:t>
            </a:r>
          </a:p>
          <a:p>
            <a:endParaRPr lang="zh-CN" altLang="en-US" dirty="0"/>
          </a:p>
        </p:txBody>
      </p:sp>
    </p:spTree>
    <p:extLst>
      <p:ext uri="{BB962C8B-B14F-4D97-AF65-F5344CB8AC3E}">
        <p14:creationId xmlns:p14="http://schemas.microsoft.com/office/powerpoint/2010/main" val="3669821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在双人对战游戏中，我们不需要担心同时出现多个</a:t>
            </a:r>
            <a:r>
              <a:rPr lang="en-US" altLang="zh-CN" dirty="0"/>
              <a:t>socket</a:t>
            </a:r>
            <a:r>
              <a:rPr lang="zh-CN" altLang="en-US" dirty="0"/>
              <a:t>的情况，但是客户端和服务器端承担的职责不同，需要调用不同的函数。</a:t>
            </a:r>
          </a:p>
          <a:p>
            <a:r>
              <a:rPr lang="zh-CN" altLang="en-US" dirty="0"/>
              <a:t>首先，服务器端需要创建一个</a:t>
            </a:r>
            <a:r>
              <a:rPr lang="en-US" altLang="zh-CN" dirty="0"/>
              <a:t>socket</a:t>
            </a:r>
            <a:r>
              <a:rPr lang="zh-CN" altLang="en-US" dirty="0"/>
              <a:t>并置于“监听”模式，在这种模式下，</a:t>
            </a:r>
            <a:r>
              <a:rPr lang="en-US" altLang="zh-CN" dirty="0"/>
              <a:t>socket</a:t>
            </a:r>
            <a:r>
              <a:rPr lang="zh-CN" altLang="en-US" dirty="0"/>
              <a:t>在特定端口是打开的，可以接受客户端的连接请求。当新的连接建立后，就可以进行数据传输工作。所以，我们首先关注一下</a:t>
            </a:r>
            <a:r>
              <a:rPr lang="en-US" altLang="zh-CN" dirty="0"/>
              <a:t>TCP</a:t>
            </a:r>
            <a:r>
              <a:rPr lang="zh-CN" altLang="en-US" dirty="0"/>
              <a:t>服务器端连接建立的初始化工作。和客户端建立连接的情况类似，我们首先创建一个</a:t>
            </a:r>
            <a:r>
              <a:rPr lang="en-US" altLang="zh-CN" dirty="0"/>
              <a:t>socket</a:t>
            </a:r>
            <a:r>
              <a:rPr lang="zh-CN" altLang="en-US" dirty="0"/>
              <a:t>，创建函数也和客户端一样：</a:t>
            </a:r>
          </a:p>
          <a:p>
            <a:r>
              <a:rPr lang="en-US" altLang="zh-CN" dirty="0" err="1"/>
              <a:t>int</a:t>
            </a:r>
            <a:r>
              <a:rPr lang="en-US" altLang="zh-CN" dirty="0"/>
              <a:t> sock= socket(AF_INET, SOCK_STREAM,IPPROTO_TCP);</a:t>
            </a:r>
          </a:p>
          <a:p>
            <a:endParaRPr lang="zh-CN" altLang="en-US" dirty="0"/>
          </a:p>
        </p:txBody>
      </p:sp>
    </p:spTree>
    <p:extLst>
      <p:ext uri="{BB962C8B-B14F-4D97-AF65-F5344CB8AC3E}">
        <p14:creationId xmlns:p14="http://schemas.microsoft.com/office/powerpoint/2010/main" val="19355383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675855"/>
          </a:xfrm>
        </p:spPr>
        <p:txBody>
          <a:bodyPr>
            <a:normAutofit fontScale="62500" lnSpcReduction="20000"/>
          </a:bodyPr>
          <a:lstStyle/>
          <a:p>
            <a:r>
              <a:rPr lang="zh-CN" altLang="en-US" dirty="0"/>
              <a:t>现在，我们需要建立起</a:t>
            </a:r>
            <a:r>
              <a:rPr lang="en-US" altLang="zh-CN" dirty="0"/>
              <a:t>socket</a:t>
            </a:r>
            <a:r>
              <a:rPr lang="zh-CN" altLang="en-US" dirty="0"/>
              <a:t>和</a:t>
            </a:r>
            <a:r>
              <a:rPr lang="en-US" altLang="zh-CN" dirty="0"/>
              <a:t>IP</a:t>
            </a:r>
            <a:r>
              <a:rPr lang="zh-CN" altLang="en-US" dirty="0"/>
              <a:t>地址</a:t>
            </a:r>
            <a:r>
              <a:rPr lang="en-US" altLang="zh-CN" dirty="0"/>
              <a:t>/</a:t>
            </a:r>
            <a:r>
              <a:rPr lang="zh-CN" altLang="en-US" dirty="0"/>
              <a:t>端口之间的联系，通过这种方式，我们可以声明这个</a:t>
            </a:r>
            <a:r>
              <a:rPr lang="en-US" altLang="zh-CN" dirty="0"/>
              <a:t>socket</a:t>
            </a:r>
            <a:r>
              <a:rPr lang="zh-CN" altLang="en-US" dirty="0"/>
              <a:t>将只对特定的的连接请求进行响应，也就是说这个</a:t>
            </a:r>
            <a:r>
              <a:rPr lang="en-US" altLang="zh-CN" dirty="0"/>
              <a:t>socket</a:t>
            </a:r>
            <a:r>
              <a:rPr lang="zh-CN" altLang="en-US" dirty="0"/>
              <a:t>只监听指向特定</a:t>
            </a:r>
            <a:r>
              <a:rPr lang="en-US" altLang="zh-CN" dirty="0"/>
              <a:t>IP</a:t>
            </a:r>
            <a:r>
              <a:rPr lang="zh-CN" altLang="en-US" dirty="0"/>
              <a:t>地址的</a:t>
            </a:r>
            <a:r>
              <a:rPr lang="zh-CN" altLang="en-US" dirty="0" smtClean="0"/>
              <a:t>请求</a:t>
            </a:r>
            <a:endParaRPr lang="en-US" altLang="zh-CN" dirty="0" smtClean="0"/>
          </a:p>
          <a:p>
            <a:r>
              <a:rPr lang="zh-CN" altLang="en-US" dirty="0" smtClean="0"/>
              <a:t>既然</a:t>
            </a:r>
            <a:r>
              <a:rPr lang="zh-CN" altLang="en-US" dirty="0"/>
              <a:t>我们已经知道服务器的信息，为什么我们要判断来源请求所指定的</a:t>
            </a:r>
            <a:r>
              <a:rPr lang="en-US" altLang="zh-CN" dirty="0"/>
              <a:t>IP</a:t>
            </a:r>
            <a:r>
              <a:rPr lang="zh-CN" altLang="en-US" dirty="0"/>
              <a:t>地址</a:t>
            </a:r>
            <a:r>
              <a:rPr lang="zh-CN" altLang="en-US" dirty="0" smtClean="0"/>
              <a:t>呢</a:t>
            </a:r>
            <a:endParaRPr lang="en-US" altLang="zh-CN" dirty="0" smtClean="0"/>
          </a:p>
          <a:p>
            <a:pPr lvl="1"/>
            <a:r>
              <a:rPr lang="zh-CN" altLang="en-US" dirty="0" smtClean="0"/>
              <a:t>答案</a:t>
            </a:r>
            <a:r>
              <a:rPr lang="zh-CN" altLang="en-US" dirty="0"/>
              <a:t>是互联网服务的性质，一个互联网服务器可能通过不同的</a:t>
            </a:r>
            <a:r>
              <a:rPr lang="en-US" altLang="zh-CN" dirty="0"/>
              <a:t>IP</a:t>
            </a:r>
            <a:r>
              <a:rPr lang="zh-CN" altLang="en-US" dirty="0"/>
              <a:t>地址（基本</a:t>
            </a:r>
            <a:r>
              <a:rPr lang="en-US" altLang="zh-CN" dirty="0"/>
              <a:t>IP</a:t>
            </a:r>
            <a:r>
              <a:rPr lang="zh-CN" altLang="en-US" dirty="0"/>
              <a:t>的别名）被识别，所以，我们需要指定某个</a:t>
            </a:r>
            <a:r>
              <a:rPr lang="en-US" altLang="zh-CN" dirty="0"/>
              <a:t>socket</a:t>
            </a:r>
            <a:r>
              <a:rPr lang="zh-CN" altLang="en-US" dirty="0"/>
              <a:t>只响应其中的某个特定</a:t>
            </a:r>
            <a:r>
              <a:rPr lang="zh-CN" altLang="en-US" dirty="0" smtClean="0"/>
              <a:t>地址</a:t>
            </a:r>
            <a:endParaRPr lang="en-US" altLang="zh-CN" dirty="0" smtClean="0"/>
          </a:p>
          <a:p>
            <a:pPr lvl="1"/>
            <a:r>
              <a:rPr lang="zh-CN" altLang="en-US" dirty="0" smtClean="0"/>
              <a:t>但</a:t>
            </a:r>
            <a:r>
              <a:rPr lang="zh-CN" altLang="en-US" dirty="0"/>
              <a:t>一般情况下，多数服务器都响应服务器所有</a:t>
            </a:r>
            <a:r>
              <a:rPr lang="en-US" altLang="zh-CN" dirty="0"/>
              <a:t>IP</a:t>
            </a:r>
            <a:r>
              <a:rPr lang="zh-CN" altLang="en-US" dirty="0"/>
              <a:t>地址的请求，我们可以通过特殊指令来同时指定所有</a:t>
            </a:r>
            <a:r>
              <a:rPr lang="zh-CN" altLang="en-US" dirty="0" smtClean="0"/>
              <a:t>地址</a:t>
            </a:r>
            <a:endParaRPr lang="en-US" altLang="zh-CN" dirty="0" smtClean="0"/>
          </a:p>
          <a:p>
            <a:r>
              <a:rPr lang="zh-CN" altLang="en-US" dirty="0" smtClean="0"/>
              <a:t>所有</a:t>
            </a:r>
            <a:r>
              <a:rPr lang="zh-CN" altLang="en-US" dirty="0"/>
              <a:t>这些建立</a:t>
            </a:r>
            <a:r>
              <a:rPr lang="en-US" altLang="zh-CN" dirty="0"/>
              <a:t>socket</a:t>
            </a:r>
            <a:r>
              <a:rPr lang="zh-CN" altLang="en-US" dirty="0"/>
              <a:t>和</a:t>
            </a:r>
            <a:r>
              <a:rPr lang="en-US" altLang="zh-CN" dirty="0"/>
              <a:t>IP</a:t>
            </a:r>
            <a:r>
              <a:rPr lang="zh-CN" altLang="en-US" dirty="0"/>
              <a:t>及端口之间联系的函数是 </a:t>
            </a:r>
            <a:r>
              <a:rPr lang="en-US" altLang="zh-CN" dirty="0"/>
              <a:t>bind </a:t>
            </a:r>
            <a:r>
              <a:rPr lang="zh-CN" altLang="en-US" dirty="0"/>
              <a:t>，函数原型如下：</a:t>
            </a:r>
          </a:p>
          <a:p>
            <a:r>
              <a:rPr lang="en-US" altLang="zh-CN" dirty="0" err="1"/>
              <a:t>int</a:t>
            </a:r>
            <a:r>
              <a:rPr lang="en-US" altLang="zh-CN" dirty="0"/>
              <a:t> bind(</a:t>
            </a:r>
            <a:r>
              <a:rPr lang="en-US" altLang="zh-CN" dirty="0" err="1"/>
              <a:t>int</a:t>
            </a:r>
            <a:r>
              <a:rPr lang="en-US" altLang="zh-CN" dirty="0"/>
              <a:t> socket, </a:t>
            </a:r>
            <a:r>
              <a:rPr lang="en-US" altLang="zh-CN" dirty="0" err="1"/>
              <a:t>sockaddr</a:t>
            </a:r>
            <a:r>
              <a:rPr lang="en-US" altLang="zh-CN" dirty="0"/>
              <a:t> *</a:t>
            </a:r>
            <a:r>
              <a:rPr lang="en-US" altLang="zh-CN" dirty="0" err="1"/>
              <a:t>s,int</a:t>
            </a:r>
            <a:r>
              <a:rPr lang="en-US" altLang="zh-CN" dirty="0"/>
              <a:t> </a:t>
            </a:r>
            <a:r>
              <a:rPr lang="en-US" altLang="zh-CN" dirty="0" err="1"/>
              <a:t>saddrlen</a:t>
            </a:r>
            <a:r>
              <a:rPr lang="en-US" altLang="zh-CN" dirty="0"/>
              <a:t>);</a:t>
            </a:r>
          </a:p>
          <a:p>
            <a:endParaRPr lang="zh-CN" altLang="en-US" dirty="0"/>
          </a:p>
        </p:txBody>
      </p:sp>
    </p:spTree>
    <p:extLst>
      <p:ext uri="{BB962C8B-B14F-4D97-AF65-F5344CB8AC3E}">
        <p14:creationId xmlns:p14="http://schemas.microsoft.com/office/powerpoint/2010/main" val="4041067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我们使用</a:t>
            </a:r>
            <a:r>
              <a:rPr lang="en-US" altLang="zh-CN" dirty="0" err="1"/>
              <a:t>sockaddr</a:t>
            </a:r>
            <a:r>
              <a:rPr lang="en-US" altLang="zh-CN" dirty="0"/>
              <a:t> (</a:t>
            </a:r>
            <a:r>
              <a:rPr lang="zh-CN" altLang="en-US" dirty="0"/>
              <a:t>互联网服务器的情况下是</a:t>
            </a:r>
            <a:r>
              <a:rPr lang="en-US" altLang="zh-CN" dirty="0" err="1"/>
              <a:t>sockaddr_in</a:t>
            </a:r>
            <a:r>
              <a:rPr lang="en-US" altLang="zh-CN" dirty="0"/>
              <a:t>)</a:t>
            </a:r>
            <a:r>
              <a:rPr lang="zh-CN" altLang="en-US" dirty="0"/>
              <a:t>来指定特定的</a:t>
            </a:r>
            <a:r>
              <a:rPr lang="en-US" altLang="zh-CN" dirty="0"/>
              <a:t>IP</a:t>
            </a:r>
            <a:r>
              <a:rPr lang="zh-CN" altLang="en-US" dirty="0"/>
              <a:t>和端口对，下面是完整的初始化工作</a:t>
            </a:r>
            <a:r>
              <a:rPr lang="en-US" altLang="zh-CN" dirty="0"/>
              <a:t>:</a:t>
            </a:r>
          </a:p>
          <a:p>
            <a:r>
              <a:rPr lang="en-US" altLang="zh-CN" dirty="0" err="1"/>
              <a:t>struct</a:t>
            </a:r>
            <a:r>
              <a:rPr lang="en-US" altLang="zh-CN" dirty="0"/>
              <a:t> </a:t>
            </a:r>
            <a:r>
              <a:rPr lang="en-US" altLang="zh-CN" dirty="0" err="1"/>
              <a:t>sockaddr_in</a:t>
            </a:r>
            <a:r>
              <a:rPr lang="en-US" altLang="zh-CN" dirty="0"/>
              <a:t> </a:t>
            </a:r>
            <a:r>
              <a:rPr lang="en-US" altLang="zh-CN" dirty="0" err="1"/>
              <a:t>adr</a:t>
            </a:r>
            <a:r>
              <a:rPr lang="en-US" altLang="zh-CN" dirty="0"/>
              <a:t>;</a:t>
            </a:r>
          </a:p>
          <a:p>
            <a:endParaRPr lang="en-US" altLang="zh-CN" dirty="0"/>
          </a:p>
          <a:p>
            <a:r>
              <a:rPr lang="en-US" altLang="zh-CN" dirty="0" err="1"/>
              <a:t>adr.sin_family</a:t>
            </a:r>
            <a:r>
              <a:rPr lang="en-US" altLang="zh-CN" dirty="0"/>
              <a:t>=AF_INET;</a:t>
            </a:r>
          </a:p>
          <a:p>
            <a:r>
              <a:rPr lang="en-US" altLang="zh-CN" dirty="0" err="1"/>
              <a:t>adr.sin_port</a:t>
            </a:r>
            <a:r>
              <a:rPr lang="en-US" altLang="zh-CN" dirty="0"/>
              <a:t> = </a:t>
            </a:r>
            <a:r>
              <a:rPr lang="en-US" altLang="zh-CN" dirty="0" err="1"/>
              <a:t>htons</a:t>
            </a:r>
            <a:r>
              <a:rPr lang="en-US" altLang="zh-CN" dirty="0"/>
              <a:t>(port);</a:t>
            </a:r>
          </a:p>
          <a:p>
            <a:r>
              <a:rPr lang="en-US" altLang="zh-CN" dirty="0" err="1"/>
              <a:t>adr.sin_addr.s_addr</a:t>
            </a:r>
            <a:r>
              <a:rPr lang="en-US" altLang="zh-CN" dirty="0"/>
              <a:t>=INADDR_ANY;</a:t>
            </a:r>
          </a:p>
          <a:p>
            <a:r>
              <a:rPr lang="en-US" altLang="zh-CN" dirty="0" err="1"/>
              <a:t>ZeroMemory</a:t>
            </a:r>
            <a:r>
              <a:rPr lang="en-US" altLang="zh-CN" dirty="0"/>
              <a:t>(adr.sin_zero,8);</a:t>
            </a:r>
          </a:p>
          <a:p>
            <a:endParaRPr lang="en-US" altLang="zh-CN" dirty="0"/>
          </a:p>
          <a:p>
            <a:r>
              <a:rPr lang="en-US" altLang="zh-CN" dirty="0"/>
              <a:t>bind(socket, (</a:t>
            </a:r>
            <a:r>
              <a:rPr lang="en-US" altLang="zh-CN" dirty="0" err="1"/>
              <a:t>struct</a:t>
            </a:r>
            <a:r>
              <a:rPr lang="en-US" altLang="zh-CN" dirty="0"/>
              <a:t> </a:t>
            </a:r>
            <a:r>
              <a:rPr lang="en-US" altLang="zh-CN" dirty="0" err="1"/>
              <a:t>sockaddr</a:t>
            </a:r>
            <a:r>
              <a:rPr lang="en-US" altLang="zh-CN" dirty="0"/>
              <a:t> *) &amp;</a:t>
            </a:r>
            <a:r>
              <a:rPr lang="en-US" altLang="zh-CN" dirty="0" err="1"/>
              <a:t>adr</a:t>
            </a:r>
            <a:r>
              <a:rPr lang="en-US" altLang="zh-CN" dirty="0"/>
              <a:t>, </a:t>
            </a:r>
            <a:r>
              <a:rPr lang="en-US" altLang="zh-CN" dirty="0" err="1"/>
              <a:t>sizeof</a:t>
            </a:r>
            <a:r>
              <a:rPr lang="en-US" altLang="zh-CN" dirty="0"/>
              <a:t>(</a:t>
            </a:r>
            <a:r>
              <a:rPr lang="en-US" altLang="zh-CN" dirty="0" err="1"/>
              <a:t>adr</a:t>
            </a:r>
            <a:r>
              <a:rPr lang="en-US" altLang="zh-CN" dirty="0"/>
              <a:t>));</a:t>
            </a:r>
          </a:p>
          <a:p>
            <a:endParaRPr lang="zh-CN" altLang="en-US" dirty="0"/>
          </a:p>
        </p:txBody>
      </p:sp>
    </p:spTree>
    <p:extLst>
      <p:ext uri="{BB962C8B-B14F-4D97-AF65-F5344CB8AC3E}">
        <p14:creationId xmlns:p14="http://schemas.microsoft.com/office/powerpoint/2010/main" val="7811099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注意，上面代码中的</a:t>
            </a:r>
            <a:r>
              <a:rPr lang="en-US" altLang="zh-CN" dirty="0"/>
              <a:t>INADDR_ANY</a:t>
            </a:r>
            <a:r>
              <a:rPr lang="zh-CN" altLang="zh-CN" dirty="0"/>
              <a:t>代表我们将响应使用任何服务器地址别名的连接请求。当然，也可以指定特定的</a:t>
            </a:r>
            <a:r>
              <a:rPr lang="en-US" altLang="zh-CN" dirty="0"/>
              <a:t>IP</a:t>
            </a:r>
            <a:r>
              <a:rPr lang="zh-CN" altLang="zh-CN" dirty="0"/>
              <a:t>地址，这样只对这个地址进行</a:t>
            </a:r>
            <a:r>
              <a:rPr lang="zh-CN" altLang="zh-CN" dirty="0" smtClean="0"/>
              <a:t>响应</a:t>
            </a:r>
            <a:endParaRPr lang="en-US" altLang="zh-CN" dirty="0" smtClean="0"/>
          </a:p>
          <a:p>
            <a:r>
              <a:rPr lang="en-US" altLang="zh-CN" dirty="0" smtClean="0"/>
              <a:t>IP</a:t>
            </a:r>
            <a:r>
              <a:rPr lang="zh-CN" altLang="zh-CN" dirty="0"/>
              <a:t>地址可以通过</a:t>
            </a:r>
            <a:r>
              <a:rPr lang="en-US" altLang="zh-CN" dirty="0" err="1"/>
              <a:t>gethostbyname</a:t>
            </a:r>
            <a:r>
              <a:rPr lang="en-US" altLang="zh-CN" dirty="0"/>
              <a:t>()</a:t>
            </a:r>
            <a:r>
              <a:rPr lang="zh-CN" altLang="zh-CN" dirty="0"/>
              <a:t>的方式得到。最后，调用</a:t>
            </a:r>
            <a:r>
              <a:rPr lang="en-US" altLang="zh-CN" dirty="0"/>
              <a:t> bind()</a:t>
            </a:r>
            <a:r>
              <a:rPr lang="zh-CN" altLang="zh-CN" dirty="0"/>
              <a:t>将返回一个整数值，如果是</a:t>
            </a:r>
            <a:r>
              <a:rPr lang="en-US" altLang="zh-CN" dirty="0"/>
              <a:t>0</a:t>
            </a:r>
            <a:r>
              <a:rPr lang="zh-CN" altLang="zh-CN" dirty="0"/>
              <a:t>的话证明调用成功，否则返回</a:t>
            </a:r>
            <a:r>
              <a:rPr lang="en-US" altLang="zh-CN" dirty="0"/>
              <a:t>-1</a:t>
            </a:r>
            <a:r>
              <a:rPr lang="zh-CN" altLang="zh-CN" dirty="0"/>
              <a:t>，错误可能是</a:t>
            </a:r>
            <a:r>
              <a:rPr lang="en-US" altLang="zh-CN" dirty="0"/>
              <a:t>socket</a:t>
            </a:r>
            <a:r>
              <a:rPr lang="zh-CN" altLang="zh-CN" dirty="0"/>
              <a:t>未定义或者已经绑定，或者</a:t>
            </a:r>
            <a:r>
              <a:rPr lang="en-US" altLang="zh-CN" dirty="0"/>
              <a:t>IP/port</a:t>
            </a:r>
            <a:r>
              <a:rPr lang="zh-CN" altLang="zh-CN" dirty="0"/>
              <a:t>对已经在其他服务中被使用。</a:t>
            </a:r>
          </a:p>
          <a:p>
            <a:endParaRPr lang="zh-CN" altLang="en-US" dirty="0"/>
          </a:p>
        </p:txBody>
      </p:sp>
    </p:spTree>
    <p:extLst>
      <p:ext uri="{BB962C8B-B14F-4D97-AF65-F5344CB8AC3E}">
        <p14:creationId xmlns:p14="http://schemas.microsoft.com/office/powerpoint/2010/main" val="34869020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现在，服务就建立好了，操作系统也知道绑定了哪些地址和</a:t>
            </a:r>
            <a:r>
              <a:rPr lang="zh-CN" altLang="zh-CN" dirty="0" smtClean="0"/>
              <a:t>端口</a:t>
            </a:r>
            <a:endParaRPr lang="en-US" altLang="zh-CN" dirty="0" smtClean="0"/>
          </a:p>
          <a:p>
            <a:r>
              <a:rPr lang="zh-CN" altLang="zh-CN" dirty="0" smtClean="0"/>
              <a:t>现在</a:t>
            </a:r>
            <a:r>
              <a:rPr lang="zh-CN" altLang="zh-CN" dirty="0"/>
              <a:t>进入被动模式，也就是说在等待连接请求的时候将服务器置于休眠模式。这可以通过调用</a:t>
            </a:r>
            <a:r>
              <a:rPr lang="en-US" altLang="zh-CN" dirty="0"/>
              <a:t>listen()</a:t>
            </a:r>
            <a:r>
              <a:rPr lang="zh-CN" altLang="zh-CN" dirty="0"/>
              <a:t>来实现，这个函数将服务器置于监听连接请求状态。</a:t>
            </a:r>
          </a:p>
          <a:p>
            <a:r>
              <a:rPr lang="en-US" altLang="zh-CN" dirty="0" err="1"/>
              <a:t>int</a:t>
            </a:r>
            <a:r>
              <a:rPr lang="en-US" altLang="zh-CN" dirty="0"/>
              <a:t> listen(</a:t>
            </a:r>
            <a:r>
              <a:rPr lang="en-US" altLang="zh-CN" dirty="0" err="1"/>
              <a:t>int</a:t>
            </a:r>
            <a:r>
              <a:rPr lang="en-US" altLang="zh-CN" dirty="0"/>
              <a:t> socket, </a:t>
            </a:r>
            <a:r>
              <a:rPr lang="en-US" altLang="zh-CN" dirty="0" err="1"/>
              <a:t>int</a:t>
            </a:r>
            <a:r>
              <a:rPr lang="en-US" altLang="zh-CN" dirty="0"/>
              <a:t> </a:t>
            </a:r>
            <a:r>
              <a:rPr lang="en-US" altLang="zh-CN" dirty="0" err="1"/>
              <a:t>queuelen</a:t>
            </a:r>
            <a:r>
              <a:rPr lang="en-US" altLang="zh-CN" dirty="0"/>
              <a:t>);</a:t>
            </a:r>
            <a:r>
              <a:rPr lang="zh-CN" altLang="zh-CN" dirty="0"/>
              <a:t> </a:t>
            </a:r>
            <a:endParaRPr lang="en-US" altLang="zh-CN" dirty="0" smtClean="0"/>
          </a:p>
          <a:p>
            <a:r>
              <a:rPr lang="zh-CN" altLang="zh-CN" dirty="0" smtClean="0"/>
              <a:t>该</a:t>
            </a:r>
            <a:r>
              <a:rPr lang="zh-CN" altLang="zh-CN" dirty="0"/>
              <a:t>函数的第一个参数指定</a:t>
            </a:r>
            <a:r>
              <a:rPr lang="en-US" altLang="zh-CN" dirty="0"/>
              <a:t>socket</a:t>
            </a:r>
            <a:r>
              <a:rPr lang="zh-CN" altLang="zh-CN" dirty="0"/>
              <a:t>信息，第二个参数指定等候排队的最大长度，当服务器正在响应某个请求的时候，新的请求会被放入排队队列中。</a:t>
            </a:r>
          </a:p>
          <a:p>
            <a:endParaRPr lang="zh-CN" altLang="en-US" dirty="0"/>
          </a:p>
        </p:txBody>
      </p:sp>
    </p:spTree>
    <p:extLst>
      <p:ext uri="{BB962C8B-B14F-4D97-AF65-F5344CB8AC3E}">
        <p14:creationId xmlns:p14="http://schemas.microsoft.com/office/powerpoint/2010/main" val="19600478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en-US" dirty="0"/>
              <a:t>下面的</a:t>
            </a:r>
            <a:r>
              <a:rPr lang="en-US" altLang="zh-CN" dirty="0"/>
              <a:t>accept()</a:t>
            </a:r>
            <a:r>
              <a:rPr lang="zh-CN" altLang="en-US" dirty="0"/>
              <a:t>函数将响应连接请求，建立连接并产生一个新的</a:t>
            </a:r>
            <a:r>
              <a:rPr lang="en-US" altLang="zh-CN" dirty="0"/>
              <a:t>socket</a:t>
            </a:r>
            <a:r>
              <a:rPr lang="zh-CN" altLang="en-US" dirty="0"/>
              <a:t>描述符来描述该连接，该连接用来与特定的客户端交换信息。</a:t>
            </a:r>
          </a:p>
          <a:p>
            <a:r>
              <a:rPr lang="en-US" altLang="zh-CN" dirty="0" err="1"/>
              <a:t>int</a:t>
            </a:r>
            <a:r>
              <a:rPr lang="en-US" altLang="zh-CN" dirty="0"/>
              <a:t> accept(</a:t>
            </a:r>
            <a:r>
              <a:rPr lang="en-US" altLang="zh-CN" dirty="0" err="1"/>
              <a:t>int</a:t>
            </a:r>
            <a:r>
              <a:rPr lang="en-US" altLang="zh-CN" dirty="0"/>
              <a:t> socket, </a:t>
            </a:r>
            <a:r>
              <a:rPr lang="en-US" altLang="zh-CN" dirty="0" err="1"/>
              <a:t>sockaddr</a:t>
            </a:r>
            <a:r>
              <a:rPr lang="en-US" altLang="zh-CN" dirty="0"/>
              <a:t> *</a:t>
            </a:r>
            <a:r>
              <a:rPr lang="en-US" altLang="zh-CN" dirty="0" err="1"/>
              <a:t>addr</a:t>
            </a:r>
            <a:r>
              <a:rPr lang="en-US" altLang="zh-CN" dirty="0"/>
              <a:t>, </a:t>
            </a:r>
            <a:r>
              <a:rPr lang="en-US" altLang="zh-CN" dirty="0" err="1"/>
              <a:t>int</a:t>
            </a:r>
            <a:r>
              <a:rPr lang="en-US" altLang="zh-CN" dirty="0"/>
              <a:t> *</a:t>
            </a:r>
            <a:r>
              <a:rPr lang="en-US" altLang="zh-CN" dirty="0" err="1"/>
              <a:t>addrlen</a:t>
            </a:r>
            <a:r>
              <a:rPr lang="en-US" altLang="zh-CN" dirty="0"/>
              <a:t>);</a:t>
            </a:r>
          </a:p>
          <a:p>
            <a:r>
              <a:rPr lang="en-US" altLang="zh-CN" dirty="0"/>
              <a:t>accept</a:t>
            </a:r>
            <a:r>
              <a:rPr lang="zh-CN" altLang="en-US" dirty="0"/>
              <a:t>缺省是阻塞模式，阻塞直到有连接请求。参数</a:t>
            </a:r>
            <a:r>
              <a:rPr lang="en-US" altLang="zh-CN" dirty="0" err="1"/>
              <a:t>addr</a:t>
            </a:r>
            <a:r>
              <a:rPr lang="zh-CN" altLang="en-US" dirty="0"/>
              <a:t>将在函数调用后被填入连接方的地址信息，如对方的</a:t>
            </a:r>
            <a:r>
              <a:rPr lang="en-US" altLang="zh-CN" dirty="0"/>
              <a:t>IP</a:t>
            </a:r>
            <a:r>
              <a:rPr lang="zh-CN" altLang="en-US" dirty="0"/>
              <a:t>、端口等。</a:t>
            </a:r>
            <a:r>
              <a:rPr lang="en-US" altLang="zh-CN" dirty="0" err="1"/>
              <a:t>addrlen</a:t>
            </a:r>
            <a:r>
              <a:rPr lang="zh-CN" altLang="en-US" dirty="0"/>
              <a:t>作为参数表示</a:t>
            </a:r>
            <a:r>
              <a:rPr lang="en-US" altLang="zh-CN" dirty="0" err="1"/>
              <a:t>addr</a:t>
            </a:r>
            <a:r>
              <a:rPr lang="zh-CN" altLang="en-US" dirty="0"/>
              <a:t>内存区的大小，在函数返回后将被填入返回的</a:t>
            </a:r>
            <a:r>
              <a:rPr lang="en-US" altLang="zh-CN" dirty="0" err="1"/>
              <a:t>addr</a:t>
            </a:r>
            <a:r>
              <a:rPr lang="zh-CN" altLang="en-US" dirty="0"/>
              <a:t>结构的大小。函数将返回新的建立连接后的</a:t>
            </a:r>
            <a:r>
              <a:rPr lang="en-US" altLang="zh-CN" dirty="0"/>
              <a:t>socket</a:t>
            </a:r>
            <a:r>
              <a:rPr lang="zh-CN" altLang="en-US" dirty="0"/>
              <a:t>，错误返回</a:t>
            </a:r>
            <a:r>
              <a:rPr lang="en-US" altLang="zh-CN" dirty="0"/>
              <a:t>-1</a:t>
            </a:r>
            <a:r>
              <a:rPr lang="zh-CN" altLang="en-US" dirty="0"/>
              <a:t>。</a:t>
            </a:r>
          </a:p>
          <a:p>
            <a:r>
              <a:rPr lang="zh-CN" altLang="en-US" dirty="0"/>
              <a:t>调用</a:t>
            </a:r>
            <a:r>
              <a:rPr lang="en-US" altLang="zh-CN" dirty="0"/>
              <a:t>accept</a:t>
            </a:r>
            <a:r>
              <a:rPr lang="zh-CN" altLang="en-US" dirty="0"/>
              <a:t>函数后，我们就可以准备进入</a:t>
            </a:r>
            <a:r>
              <a:rPr lang="en-US" altLang="zh-CN" dirty="0" err="1"/>
              <a:t>recv</a:t>
            </a:r>
            <a:r>
              <a:rPr lang="en-US" altLang="zh-CN" dirty="0"/>
              <a:t>-send </a:t>
            </a:r>
            <a:r>
              <a:rPr lang="zh-CN" altLang="en-US" dirty="0"/>
              <a:t>方式的连接</a:t>
            </a:r>
            <a:r>
              <a:rPr lang="zh-CN" altLang="en-US" dirty="0" smtClean="0"/>
              <a:t>状态</a:t>
            </a:r>
            <a:endParaRPr lang="zh-CN" altLang="en-US" dirty="0"/>
          </a:p>
        </p:txBody>
      </p:sp>
    </p:spTree>
    <p:extLst>
      <p:ext uri="{BB962C8B-B14F-4D97-AF65-F5344CB8AC3E}">
        <p14:creationId xmlns:p14="http://schemas.microsoft.com/office/powerpoint/2010/main" val="30298310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538" y="1208088"/>
            <a:ext cx="3335337"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263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多客户端</a:t>
            </a:r>
            <a:r>
              <a:rPr lang="zh-CN" altLang="zh-CN" b="1" dirty="0" smtClean="0"/>
              <a:t>服务器</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smtClean="0"/>
              <a:t>但</a:t>
            </a:r>
            <a:r>
              <a:rPr lang="zh-CN" altLang="zh-CN" dirty="0"/>
              <a:t>上面的例子仅适用于双人联网对战，对于多人在线游戏要复杂很多。一般的游戏都支持</a:t>
            </a:r>
            <a:r>
              <a:rPr lang="en-US" altLang="zh-CN" dirty="0"/>
              <a:t>8</a:t>
            </a:r>
            <a:r>
              <a:rPr lang="zh-CN" altLang="zh-CN" dirty="0"/>
              <a:t>人联网，但大规模多人在线游戏往往要数千人同时</a:t>
            </a:r>
            <a:r>
              <a:rPr lang="zh-CN" altLang="zh-CN" dirty="0" smtClean="0"/>
              <a:t>在线</a:t>
            </a:r>
            <a:endParaRPr lang="en-US" altLang="zh-CN" dirty="0" smtClean="0"/>
          </a:p>
          <a:p>
            <a:r>
              <a:rPr lang="zh-CN" altLang="zh-CN" dirty="0" smtClean="0"/>
              <a:t>上面</a:t>
            </a:r>
            <a:r>
              <a:rPr lang="zh-CN" altLang="zh-CN" dirty="0"/>
              <a:t>的例子中，只有一个客户端，在调用</a:t>
            </a:r>
            <a:r>
              <a:rPr lang="en-US" altLang="zh-CN" dirty="0"/>
              <a:t>accept</a:t>
            </a:r>
            <a:r>
              <a:rPr lang="zh-CN" altLang="zh-CN" dirty="0"/>
              <a:t>函数后，如果处理了一个连接，那么新的连接申请将不能处理。</a:t>
            </a:r>
          </a:p>
          <a:p>
            <a:endParaRPr lang="zh-CN" altLang="en-US" dirty="0"/>
          </a:p>
        </p:txBody>
      </p:sp>
    </p:spTree>
    <p:extLst>
      <p:ext uri="{BB962C8B-B14F-4D97-AF65-F5344CB8AC3E}">
        <p14:creationId xmlns:p14="http://schemas.microsoft.com/office/powerpoint/2010/main" val="7047950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smtClean="0"/>
              <a:t>实现</a:t>
            </a:r>
            <a:r>
              <a:rPr lang="zh-CN" altLang="zh-CN" dirty="0"/>
              <a:t>多客户端的方式至少有</a:t>
            </a:r>
            <a:r>
              <a:rPr lang="zh-CN" altLang="zh-CN" dirty="0" smtClean="0"/>
              <a:t>两种</a:t>
            </a:r>
            <a:endParaRPr lang="en-US" altLang="zh-CN" dirty="0" smtClean="0"/>
          </a:p>
          <a:p>
            <a:pPr marL="914400" lvl="1" indent="-514350">
              <a:buFont typeface="+mj-lt"/>
              <a:buAutoNum type="arabicPeriod"/>
            </a:pPr>
            <a:r>
              <a:rPr lang="zh-CN" altLang="zh-CN" dirty="0" smtClean="0"/>
              <a:t>我们</a:t>
            </a:r>
            <a:r>
              <a:rPr lang="zh-CN" altLang="zh-CN" dirty="0"/>
              <a:t>可以使用并发方法建立多个并行的进程，每个进程处理不同的工作。我们需要</a:t>
            </a:r>
            <a:r>
              <a:rPr lang="en-US" altLang="zh-CN" dirty="0"/>
              <a:t>N+1</a:t>
            </a:r>
            <a:r>
              <a:rPr lang="zh-CN" altLang="zh-CN" dirty="0"/>
              <a:t>个进程（其中</a:t>
            </a:r>
            <a:r>
              <a:rPr lang="en-US" altLang="zh-CN" dirty="0"/>
              <a:t>N</a:t>
            </a:r>
            <a:r>
              <a:rPr lang="zh-CN" altLang="zh-CN" dirty="0"/>
              <a:t>个是连接的用户数），</a:t>
            </a:r>
            <a:r>
              <a:rPr lang="en-US" altLang="zh-CN" dirty="0"/>
              <a:t>N</a:t>
            </a:r>
            <a:r>
              <a:rPr lang="zh-CN" altLang="zh-CN" dirty="0"/>
              <a:t>个进程处理</a:t>
            </a:r>
            <a:r>
              <a:rPr lang="en-US" altLang="zh-CN" dirty="0"/>
              <a:t>N</a:t>
            </a:r>
            <a:r>
              <a:rPr lang="zh-CN" altLang="zh-CN" dirty="0"/>
              <a:t>个连接的</a:t>
            </a:r>
            <a:r>
              <a:rPr lang="en-US" altLang="zh-CN" dirty="0"/>
              <a:t>socket</a:t>
            </a:r>
            <a:r>
              <a:rPr lang="zh-CN" altLang="zh-CN" dirty="0"/>
              <a:t>，另外一个进程负责服务器端工作，在调用</a:t>
            </a:r>
            <a:r>
              <a:rPr lang="en-US" altLang="zh-CN" dirty="0"/>
              <a:t>accept</a:t>
            </a:r>
            <a:r>
              <a:rPr lang="zh-CN" altLang="zh-CN" dirty="0"/>
              <a:t>后处理新的</a:t>
            </a:r>
            <a:r>
              <a:rPr lang="zh-CN" altLang="zh-CN" dirty="0" smtClean="0"/>
              <a:t>连接</a:t>
            </a:r>
            <a:endParaRPr lang="en-US" altLang="zh-CN" dirty="0" smtClean="0"/>
          </a:p>
          <a:p>
            <a:pPr marL="914400" lvl="1" indent="-514350">
              <a:buFont typeface="+mj-lt"/>
              <a:buAutoNum type="arabicPeriod"/>
            </a:pPr>
            <a:r>
              <a:rPr lang="zh-CN" altLang="zh-CN" dirty="0" smtClean="0"/>
              <a:t>除此之外</a:t>
            </a:r>
            <a:r>
              <a:rPr lang="zh-CN" altLang="zh-CN" dirty="0"/>
              <a:t>，我们也可以采用串行的方式，每次它只能为一个连接过来的客户程序提供服务，并保证不进入阻塞状态，依次响应不同客户端的服务</a:t>
            </a:r>
            <a:r>
              <a:rPr lang="zh-CN" altLang="zh-CN" dirty="0" smtClean="0"/>
              <a:t>请求</a:t>
            </a:r>
            <a:endParaRPr lang="zh-CN" altLang="en-US" dirty="0"/>
          </a:p>
        </p:txBody>
      </p:sp>
    </p:spTree>
    <p:extLst>
      <p:ext uri="{BB962C8B-B14F-4D97-AF65-F5344CB8AC3E}">
        <p14:creationId xmlns:p14="http://schemas.microsoft.com/office/powerpoint/2010/main" val="2449425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20</a:t>
            </a:r>
            <a:r>
              <a:rPr lang="zh-CN" altLang="zh-CN" dirty="0"/>
              <a:t>世纪</a:t>
            </a:r>
            <a:r>
              <a:rPr lang="en-US" altLang="zh-CN" dirty="0"/>
              <a:t>90</a:t>
            </a:r>
            <a:r>
              <a:rPr lang="zh-CN" altLang="zh-CN" dirty="0"/>
              <a:t>年代中期，游戏产业开始采用类似</a:t>
            </a:r>
            <a:r>
              <a:rPr lang="en-US" altLang="zh-CN" dirty="0"/>
              <a:t>MUD</a:t>
            </a:r>
            <a:r>
              <a:rPr lang="zh-CN" altLang="zh-CN" dirty="0"/>
              <a:t>架构的技术发展网络</a:t>
            </a:r>
            <a:r>
              <a:rPr lang="zh-CN" altLang="zh-CN" dirty="0" smtClean="0"/>
              <a:t>游戏</a:t>
            </a:r>
            <a:endParaRPr lang="en-US" altLang="zh-CN" dirty="0" smtClean="0"/>
          </a:p>
          <a:p>
            <a:r>
              <a:rPr lang="zh-CN" altLang="zh-CN" dirty="0" smtClean="0"/>
              <a:t>此</a:t>
            </a:r>
            <a:r>
              <a:rPr lang="zh-CN" altLang="zh-CN" dirty="0"/>
              <a:t>类架构不同于依赖高速局域网路连线的射击或即时战略游戏，取而代之的是借由最佳化的通讯协议及复杂的预测式算法，来达成网络游戏所需的信息</a:t>
            </a:r>
            <a:r>
              <a:rPr lang="zh-CN" altLang="zh-CN" dirty="0" smtClean="0"/>
              <a:t>同步</a:t>
            </a:r>
            <a:endParaRPr lang="en-US" altLang="zh-CN" dirty="0" smtClean="0"/>
          </a:p>
          <a:p>
            <a:r>
              <a:rPr lang="zh-CN" altLang="zh-CN" dirty="0" smtClean="0"/>
              <a:t>这</a:t>
            </a:r>
            <a:r>
              <a:rPr lang="zh-CN" altLang="zh-CN" dirty="0"/>
              <a:t>类型的游戏与</a:t>
            </a:r>
            <a:r>
              <a:rPr lang="en-US" altLang="zh-CN" dirty="0"/>
              <a:t>MUD</a:t>
            </a:r>
            <a:r>
              <a:rPr lang="zh-CN" altLang="zh-CN" dirty="0"/>
              <a:t>一样，需要集中运算的游戏服务器，后来出现的很多游戏都能够实现万人以上同时连</a:t>
            </a:r>
            <a:r>
              <a:rPr lang="zh-CN" altLang="zh-CN" dirty="0" smtClean="0"/>
              <a:t>线</a:t>
            </a:r>
            <a:endParaRPr lang="en-US" altLang="zh-CN" dirty="0" smtClean="0"/>
          </a:p>
          <a:p>
            <a:r>
              <a:rPr lang="zh-CN" altLang="zh-CN" dirty="0" smtClean="0"/>
              <a:t>这种</a:t>
            </a:r>
            <a:r>
              <a:rPr lang="zh-CN" altLang="zh-CN" dirty="0"/>
              <a:t>类型的游戏后来被统称为“大型多人在线游戏，（</a:t>
            </a:r>
            <a:r>
              <a:rPr lang="en-US" altLang="zh-CN" dirty="0"/>
              <a:t>Massively Multiplayer Online Game,</a:t>
            </a:r>
            <a:r>
              <a:rPr lang="zh-CN" altLang="zh-CN" dirty="0"/>
              <a:t>简称</a:t>
            </a:r>
            <a:r>
              <a:rPr lang="en-US" altLang="zh-CN" dirty="0"/>
              <a:t>MMOG</a:t>
            </a:r>
            <a:r>
              <a:rPr lang="zh-CN" altLang="zh-CN" dirty="0"/>
              <a:t>）”，以和早期的局域网路游戏有所区别。大型多人线上游戏由于玩家人数和规模庞大的关系，通常属于角色扮演游戏类型，因此又可称为</a:t>
            </a:r>
            <a:r>
              <a:rPr lang="en-US" altLang="zh-CN" dirty="0"/>
              <a:t> Massively Multiplayer Online Role Playing Game </a:t>
            </a:r>
            <a:r>
              <a:rPr lang="zh-CN" altLang="zh-CN" dirty="0"/>
              <a:t>即</a:t>
            </a:r>
            <a:r>
              <a:rPr lang="en-US" altLang="zh-CN" dirty="0"/>
              <a:t> MMORPG</a:t>
            </a:r>
            <a:r>
              <a:rPr lang="zh-CN" altLang="zh-CN" dirty="0"/>
              <a:t>。</a:t>
            </a:r>
          </a:p>
          <a:p>
            <a:endParaRPr lang="zh-CN" altLang="en-US" dirty="0"/>
          </a:p>
        </p:txBody>
      </p:sp>
    </p:spTree>
    <p:extLst>
      <p:ext uri="{BB962C8B-B14F-4D97-AF65-F5344CB8AC3E}">
        <p14:creationId xmlns:p14="http://schemas.microsoft.com/office/powerpoint/2010/main" val="27034946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并发</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并发</a:t>
            </a:r>
            <a:r>
              <a:rPr lang="zh-CN" altLang="en-US" dirty="0"/>
              <a:t>服务器程序在收到客户程序请求后，派生出一个子进程来为该客户程序服务，自己则回到等待状态，准备接收下一个客户程序的请求，子进程在服务完成后退</a:t>
            </a:r>
            <a:r>
              <a:rPr lang="zh-CN" altLang="en-US" dirty="0" smtClean="0"/>
              <a:t>出</a:t>
            </a:r>
            <a:endParaRPr lang="en-US" altLang="zh-CN" dirty="0" smtClean="0"/>
          </a:p>
          <a:p>
            <a:r>
              <a:rPr lang="zh-CN" altLang="en-US" dirty="0" smtClean="0"/>
              <a:t>作为</a:t>
            </a:r>
            <a:r>
              <a:rPr lang="zh-CN" altLang="en-US" dirty="0"/>
              <a:t>父进程的并发服务器程序成为主服务器（</a:t>
            </a:r>
            <a:r>
              <a:rPr lang="en-US" altLang="zh-CN" dirty="0"/>
              <a:t>master</a:t>
            </a:r>
            <a:r>
              <a:rPr lang="zh-CN" altLang="en-US" dirty="0"/>
              <a:t>），具体处理客户请求的子进程成为从服务器（</a:t>
            </a:r>
            <a:r>
              <a:rPr lang="en-US" altLang="zh-CN" dirty="0"/>
              <a:t>slave</a:t>
            </a:r>
            <a:r>
              <a:rPr lang="zh-CN" altLang="en-US" dirty="0" smtClean="0"/>
              <a:t>）</a:t>
            </a:r>
            <a:endParaRPr lang="en-US" altLang="zh-CN" dirty="0" smtClean="0"/>
          </a:p>
          <a:p>
            <a:r>
              <a:rPr lang="zh-CN" altLang="en-US" dirty="0" smtClean="0"/>
              <a:t> </a:t>
            </a:r>
            <a:r>
              <a:rPr lang="zh-CN" altLang="en-US" dirty="0"/>
              <a:t>这种并发的处理方法称为传统的并发</a:t>
            </a:r>
            <a:r>
              <a:rPr lang="zh-CN" altLang="en-US" dirty="0" smtClean="0"/>
              <a:t>服务器</a:t>
            </a:r>
            <a:endParaRPr lang="zh-CN" altLang="en-US" dirty="0"/>
          </a:p>
        </p:txBody>
      </p:sp>
    </p:spTree>
    <p:extLst>
      <p:ext uri="{BB962C8B-B14F-4D97-AF65-F5344CB8AC3E}">
        <p14:creationId xmlns:p14="http://schemas.microsoft.com/office/powerpoint/2010/main" val="13720777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1382713"/>
            <a:ext cx="5792787"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4215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并发服务器的问题在于派生子进程（</a:t>
            </a:r>
            <a:r>
              <a:rPr lang="en-US" altLang="zh-CN" dirty="0"/>
              <a:t>fork</a:t>
            </a:r>
            <a:r>
              <a:rPr lang="zh-CN" altLang="zh-CN" dirty="0"/>
              <a:t>操作）时会消耗</a:t>
            </a:r>
            <a:r>
              <a:rPr lang="en-US" altLang="zh-CN" dirty="0"/>
              <a:t>CPU</a:t>
            </a:r>
            <a:r>
              <a:rPr lang="zh-CN" altLang="zh-CN" dirty="0"/>
              <a:t>的很多时间，当服务器需要响应数目众多的客户进程时会造成很大的延迟，例如对于</a:t>
            </a:r>
            <a:r>
              <a:rPr lang="en-US" altLang="zh-CN" dirty="0"/>
              <a:t>Web</a:t>
            </a:r>
            <a:r>
              <a:rPr lang="zh-CN" altLang="zh-CN" dirty="0"/>
              <a:t>服务器就是这样。</a:t>
            </a:r>
            <a:r>
              <a:rPr lang="en-US" altLang="zh-CN" dirty="0"/>
              <a:t> </a:t>
            </a:r>
            <a:endParaRPr lang="zh-CN" altLang="zh-CN" dirty="0"/>
          </a:p>
          <a:p>
            <a:r>
              <a:rPr lang="zh-CN" altLang="zh-CN" dirty="0"/>
              <a:t>可以对响应方式进行一些改进，传统的并发服务器程序的响应方式是即响应即派生子进程，现在将这种方式改变为：服务器程序启动后就立刻生成若干子进程以备响应，这些子进程构成服务子进程组，而父进程则成了监控</a:t>
            </a:r>
            <a:r>
              <a:rPr lang="zh-CN" altLang="zh-CN" dirty="0" smtClean="0"/>
              <a:t>进程</a:t>
            </a:r>
            <a:endParaRPr lang="zh-CN" altLang="en-US" dirty="0"/>
          </a:p>
        </p:txBody>
      </p:sp>
    </p:spTree>
    <p:extLst>
      <p:ext uri="{BB962C8B-B14F-4D97-AF65-F5344CB8AC3E}">
        <p14:creationId xmlns:p14="http://schemas.microsoft.com/office/powerpoint/2010/main" val="15126022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4813" y="1581150"/>
            <a:ext cx="5792787"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37969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这里需要解决的问题是：</a:t>
            </a:r>
          </a:p>
          <a:p>
            <a:pPr marL="514350" lvl="0" indent="-514350">
              <a:buFont typeface="+mj-lt"/>
              <a:buAutoNum type="arabicPeriod"/>
            </a:pPr>
            <a:r>
              <a:rPr lang="zh-CN" altLang="zh-CN" dirty="0"/>
              <a:t>怎样保持一定量的可用子进程</a:t>
            </a:r>
          </a:p>
          <a:p>
            <a:pPr lvl="1"/>
            <a:r>
              <a:rPr lang="zh-CN" altLang="zh-CN" dirty="0"/>
              <a:t>父进程监视可用子进程的数量，当数量低于某个阈值时就再派生一些子进程，当数量高于某个阈值时就终止一些可用子进程。当然，总的子进程数量也应当有个上限值，以防止系统资源消耗完。这样就使得可用子进程数及总的子进程数保持在一定范围之内了。</a:t>
            </a:r>
          </a:p>
          <a:p>
            <a:pPr marL="514350" lvl="0" indent="-514350">
              <a:buFont typeface="+mj-lt"/>
              <a:buAutoNum type="arabicPeriod"/>
            </a:pPr>
            <a:r>
              <a:rPr lang="zh-CN" altLang="zh-CN" dirty="0"/>
              <a:t>服务请求到达时，应该如何唤醒子进程</a:t>
            </a:r>
          </a:p>
          <a:p>
            <a:pPr lvl="1"/>
            <a:r>
              <a:rPr lang="zh-CN" altLang="zh-CN" dirty="0"/>
              <a:t>预先生成的子进程在各自调用</a:t>
            </a:r>
            <a:r>
              <a:rPr lang="en-US" altLang="zh-CN" dirty="0"/>
              <a:t>accept</a:t>
            </a:r>
            <a:r>
              <a:rPr lang="zh-CN" altLang="zh-CN" dirty="0"/>
              <a:t>（）后进入睡眠状态。由于这些子进程共用一个</a:t>
            </a:r>
            <a:r>
              <a:rPr lang="en-US" altLang="zh-CN" dirty="0"/>
              <a:t>socket</a:t>
            </a:r>
            <a:r>
              <a:rPr lang="zh-CN" altLang="zh-CN" dirty="0"/>
              <a:t>结构，当一个可户请求到达时，就会唤醒所有的子进程。当然，只有最先被调度的子进程才会获得客户的连接，其他的子进程会再次进入睡眠状态。这种情况会导致系统性能的下降。解决这个问题的方法是给</a:t>
            </a:r>
            <a:r>
              <a:rPr lang="en-US" altLang="zh-CN" dirty="0"/>
              <a:t>accept</a:t>
            </a:r>
            <a:r>
              <a:rPr lang="zh-CN" altLang="zh-CN" dirty="0"/>
              <a:t>上锁，即保证</a:t>
            </a:r>
            <a:r>
              <a:rPr lang="en-US" altLang="zh-CN" dirty="0"/>
              <a:t>accept</a:t>
            </a:r>
            <a:r>
              <a:rPr lang="zh-CN" altLang="zh-CN" dirty="0"/>
              <a:t>操作的原子性。有些</a:t>
            </a:r>
            <a:r>
              <a:rPr lang="en-US" altLang="zh-CN" dirty="0"/>
              <a:t>UNIX</a:t>
            </a:r>
            <a:r>
              <a:rPr lang="zh-CN" altLang="zh-CN" dirty="0"/>
              <a:t>系统在内核已经解决了这一问题，就无须再给</a:t>
            </a:r>
            <a:r>
              <a:rPr lang="en-US" altLang="zh-CN" dirty="0"/>
              <a:t>accept</a:t>
            </a:r>
            <a:r>
              <a:rPr lang="zh-CN" altLang="zh-CN" dirty="0"/>
              <a:t>上锁了。</a:t>
            </a:r>
          </a:p>
          <a:p>
            <a:endParaRPr lang="zh-CN" altLang="en-US" dirty="0"/>
          </a:p>
        </p:txBody>
      </p:sp>
    </p:spTree>
    <p:extLst>
      <p:ext uri="{BB962C8B-B14F-4D97-AF65-F5344CB8AC3E}">
        <p14:creationId xmlns:p14="http://schemas.microsoft.com/office/powerpoint/2010/main" val="8293071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父进程怎样将必要的信息传递给子进程。如果子进程只是父进程的副本，基本上就不用额外考虑进程通讯的问题了。如果将父进程改造成类似于</a:t>
            </a:r>
            <a:r>
              <a:rPr lang="en-US" altLang="zh-CN" dirty="0" err="1"/>
              <a:t>inetd</a:t>
            </a:r>
            <a:r>
              <a:rPr lang="zh-CN" altLang="zh-CN" dirty="0"/>
              <a:t>的守护进程（启动后先调用</a:t>
            </a:r>
            <a:r>
              <a:rPr lang="en-US" altLang="zh-CN" dirty="0"/>
              <a:t>fork</a:t>
            </a:r>
            <a:r>
              <a:rPr lang="zh-CN" altLang="zh-CN" dirty="0"/>
              <a:t>（）生成子进程，再通过</a:t>
            </a:r>
            <a:r>
              <a:rPr lang="en-US" altLang="zh-CN" dirty="0"/>
              <a:t>exec</a:t>
            </a:r>
            <a:r>
              <a:rPr lang="zh-CN" altLang="zh-CN" dirty="0"/>
              <a:t>系统调用执行服务处理程序），就必须解决父进程同子进程之间的通讯问题。</a:t>
            </a:r>
            <a:r>
              <a:rPr lang="en-US" altLang="zh-CN" dirty="0"/>
              <a:t>UNIX</a:t>
            </a:r>
            <a:r>
              <a:rPr lang="zh-CN" altLang="zh-CN" dirty="0"/>
              <a:t>下进程通讯的机制有多种，如管道（</a:t>
            </a:r>
            <a:r>
              <a:rPr lang="en-US" altLang="zh-CN" dirty="0"/>
              <a:t>pipe</a:t>
            </a:r>
            <a:r>
              <a:rPr lang="zh-CN" altLang="zh-CN" dirty="0"/>
              <a:t>），具名管道（</a:t>
            </a:r>
            <a:r>
              <a:rPr lang="en-US" altLang="zh-CN" dirty="0"/>
              <a:t>named pipe</a:t>
            </a:r>
            <a:r>
              <a:rPr lang="zh-CN" altLang="zh-CN" dirty="0"/>
              <a:t>），</a:t>
            </a:r>
            <a:r>
              <a:rPr lang="en-US" altLang="zh-CN" dirty="0"/>
              <a:t>IPC</a:t>
            </a:r>
            <a:r>
              <a:rPr lang="zh-CN" altLang="zh-CN" dirty="0"/>
              <a:t>消息（</a:t>
            </a:r>
            <a:r>
              <a:rPr lang="en-US" altLang="zh-CN" dirty="0"/>
              <a:t>Inter Process Communication Message</a:t>
            </a:r>
            <a:r>
              <a:rPr lang="zh-CN" altLang="zh-CN" dirty="0"/>
              <a:t>）</a:t>
            </a:r>
            <a:r>
              <a:rPr lang="zh-CN" altLang="zh-CN" dirty="0" smtClean="0"/>
              <a:t>等</a:t>
            </a:r>
            <a:endParaRPr lang="zh-CN" altLang="en-US" dirty="0"/>
          </a:p>
        </p:txBody>
      </p:sp>
    </p:spTree>
    <p:extLst>
      <p:ext uri="{BB962C8B-B14F-4D97-AF65-F5344CB8AC3E}">
        <p14:creationId xmlns:p14="http://schemas.microsoft.com/office/powerpoint/2010/main" val="2744210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4813" y="1581150"/>
            <a:ext cx="5792787"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7034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串行</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如果</a:t>
            </a:r>
            <a:r>
              <a:rPr lang="zh-CN" altLang="en-US" dirty="0"/>
              <a:t>不想使用 </a:t>
            </a:r>
            <a:r>
              <a:rPr lang="en-US" altLang="zh-CN" dirty="0"/>
              <a:t>fork()</a:t>
            </a:r>
            <a:r>
              <a:rPr lang="zh-CN" altLang="en-US" dirty="0"/>
              <a:t>实现并发服务，可以采用串行的方法，所有服务都运行于一个线程当中，这对于双机互联来说没有问题，只要将服务器端设置为</a:t>
            </a:r>
            <a:r>
              <a:rPr lang="en-US" altLang="zh-CN" dirty="0"/>
              <a:t>accept</a:t>
            </a:r>
            <a:r>
              <a:rPr lang="zh-CN" altLang="en-US" dirty="0"/>
              <a:t>模式等待客户端的连接请求即</a:t>
            </a:r>
            <a:r>
              <a:rPr lang="zh-CN" altLang="en-US" dirty="0" smtClean="0"/>
              <a:t>可</a:t>
            </a:r>
            <a:endParaRPr lang="en-US" altLang="zh-CN" dirty="0" smtClean="0"/>
          </a:p>
          <a:p>
            <a:r>
              <a:rPr lang="zh-CN" altLang="en-US" dirty="0" smtClean="0"/>
              <a:t>但</a:t>
            </a:r>
            <a:r>
              <a:rPr lang="zh-CN" altLang="en-US" dirty="0"/>
              <a:t>对于多客户端的情况如何实现呢</a:t>
            </a:r>
            <a:r>
              <a:rPr lang="zh-CN" altLang="en-US" dirty="0" smtClean="0"/>
              <a:t>？</a:t>
            </a:r>
            <a:endParaRPr lang="en-US" altLang="zh-CN" dirty="0" smtClean="0"/>
          </a:p>
          <a:p>
            <a:pPr lvl="1"/>
            <a:r>
              <a:rPr lang="zh-CN" altLang="en-US" dirty="0" smtClean="0"/>
              <a:t>当</a:t>
            </a:r>
            <a:r>
              <a:rPr lang="zh-CN" altLang="en-US" dirty="0"/>
              <a:t>第一个客户端的连接请求被接受的话，我们将不能再执行</a:t>
            </a:r>
            <a:r>
              <a:rPr lang="en-US" altLang="zh-CN" dirty="0"/>
              <a:t>accept</a:t>
            </a:r>
            <a:r>
              <a:rPr lang="zh-CN" altLang="en-US" dirty="0"/>
              <a:t>指令，因为在等待新的连接请求的时候会终止整个服务器。所以我们应该保证</a:t>
            </a:r>
            <a:r>
              <a:rPr lang="en-US" altLang="zh-CN" dirty="0"/>
              <a:t>socket</a:t>
            </a:r>
            <a:r>
              <a:rPr lang="zh-CN" altLang="en-US" dirty="0"/>
              <a:t>在处理当前连接的过程中还可以响应新的连接请求。这种情况下，我们需要使用</a:t>
            </a:r>
            <a:r>
              <a:rPr lang="en-US" altLang="zh-CN" dirty="0"/>
              <a:t>select</a:t>
            </a:r>
            <a:r>
              <a:rPr lang="zh-CN" altLang="en-US" dirty="0"/>
              <a:t>指令，它允许同时检测多个</a:t>
            </a:r>
            <a:r>
              <a:rPr lang="en-US" altLang="zh-CN" dirty="0"/>
              <a:t>socket</a:t>
            </a:r>
            <a:r>
              <a:rPr lang="zh-CN" altLang="en-US" dirty="0"/>
              <a:t>，函数原型如下：</a:t>
            </a:r>
          </a:p>
          <a:p>
            <a:pPr lvl="1"/>
            <a:r>
              <a:rPr lang="en-US" altLang="zh-CN" dirty="0" err="1"/>
              <a:t>int</a:t>
            </a:r>
            <a:r>
              <a:rPr lang="en-US" altLang="zh-CN" dirty="0"/>
              <a:t> select(</a:t>
            </a:r>
            <a:r>
              <a:rPr lang="en-US" altLang="zh-CN" dirty="0" err="1"/>
              <a:t>int</a:t>
            </a:r>
            <a:r>
              <a:rPr lang="en-US" altLang="zh-CN" dirty="0"/>
              <a:t> </a:t>
            </a:r>
            <a:r>
              <a:rPr lang="en-US" altLang="zh-CN" dirty="0" err="1"/>
              <a:t>nfds</a:t>
            </a:r>
            <a:r>
              <a:rPr lang="en-US" altLang="zh-CN" dirty="0"/>
              <a:t>, </a:t>
            </a:r>
            <a:r>
              <a:rPr lang="en-US" altLang="zh-CN" dirty="0" err="1"/>
              <a:t>fd_set</a:t>
            </a:r>
            <a:r>
              <a:rPr lang="en-US" altLang="zh-CN" dirty="0"/>
              <a:t> *read, </a:t>
            </a:r>
            <a:r>
              <a:rPr lang="en-US" altLang="zh-CN" dirty="0" err="1"/>
              <a:t>fd_set</a:t>
            </a:r>
            <a:r>
              <a:rPr lang="en-US" altLang="zh-CN" dirty="0"/>
              <a:t> *write, </a:t>
            </a:r>
            <a:r>
              <a:rPr lang="en-US" altLang="zh-CN" dirty="0" err="1"/>
              <a:t>fd_set</a:t>
            </a:r>
            <a:r>
              <a:rPr lang="en-US" altLang="zh-CN" dirty="0"/>
              <a:t> *except, </a:t>
            </a:r>
            <a:r>
              <a:rPr lang="en-US" altLang="zh-CN" dirty="0" err="1"/>
              <a:t>struct</a:t>
            </a:r>
            <a:r>
              <a:rPr lang="en-US" altLang="zh-CN" dirty="0"/>
              <a:t> </a:t>
            </a:r>
            <a:r>
              <a:rPr lang="en-US" altLang="zh-CN" dirty="0" err="1"/>
              <a:t>timeval</a:t>
            </a:r>
            <a:r>
              <a:rPr lang="en-US" altLang="zh-CN" dirty="0"/>
              <a:t> *timeout);</a:t>
            </a:r>
          </a:p>
          <a:p>
            <a:endParaRPr lang="zh-CN" altLang="en-US" dirty="0"/>
          </a:p>
        </p:txBody>
      </p:sp>
    </p:spTree>
    <p:extLst>
      <p:ext uri="{BB962C8B-B14F-4D97-AF65-F5344CB8AC3E}">
        <p14:creationId xmlns:p14="http://schemas.microsoft.com/office/powerpoint/2010/main" val="18090105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在这个函数中，</a:t>
            </a:r>
            <a:r>
              <a:rPr lang="en-US" altLang="zh-CN" dirty="0" err="1"/>
              <a:t>fd_set</a:t>
            </a:r>
            <a:r>
              <a:rPr lang="zh-CN" altLang="zh-CN" dirty="0"/>
              <a:t>是</a:t>
            </a:r>
            <a:r>
              <a:rPr lang="en-US" altLang="zh-CN" dirty="0"/>
              <a:t>socket</a:t>
            </a:r>
            <a:r>
              <a:rPr lang="zh-CN" altLang="zh-CN" dirty="0"/>
              <a:t>的</a:t>
            </a:r>
            <a:r>
              <a:rPr lang="en-US" altLang="zh-CN" dirty="0"/>
              <a:t>API</a:t>
            </a:r>
            <a:r>
              <a:rPr lang="zh-CN" altLang="zh-CN" dirty="0"/>
              <a:t>提供的一个结构体，表示一组</a:t>
            </a:r>
            <a:r>
              <a:rPr lang="en-US" altLang="zh-CN" dirty="0"/>
              <a:t>socket</a:t>
            </a:r>
            <a:r>
              <a:rPr lang="zh-CN" altLang="zh-CN" dirty="0"/>
              <a:t>，名字来源于“文件描述符集合”（</a:t>
            </a:r>
            <a:r>
              <a:rPr lang="en-US" altLang="zh-CN" dirty="0"/>
              <a:t>file descriptor set</a:t>
            </a:r>
            <a:r>
              <a:rPr lang="zh-CN" altLang="zh-CN" dirty="0"/>
              <a:t>），因为在</a:t>
            </a:r>
            <a:r>
              <a:rPr lang="en-US" altLang="zh-CN" dirty="0"/>
              <a:t>UNIX</a:t>
            </a:r>
            <a:r>
              <a:rPr lang="zh-CN" altLang="zh-CN" dirty="0"/>
              <a:t>系统中</a:t>
            </a:r>
            <a:r>
              <a:rPr lang="en-US" altLang="zh-CN" dirty="0"/>
              <a:t>socket</a:t>
            </a:r>
            <a:r>
              <a:rPr lang="zh-CN" altLang="zh-CN" dirty="0"/>
              <a:t>和普通文件描述符</a:t>
            </a:r>
            <a:r>
              <a:rPr lang="zh-CN" altLang="zh-CN" dirty="0" smtClean="0"/>
              <a:t>类似</a:t>
            </a:r>
            <a:endParaRPr lang="en-US" altLang="zh-CN" dirty="0" smtClean="0"/>
          </a:p>
          <a:p>
            <a:r>
              <a:rPr lang="zh-CN" altLang="zh-CN" dirty="0" smtClean="0"/>
              <a:t>所以</a:t>
            </a:r>
            <a:r>
              <a:rPr lang="zh-CN" altLang="zh-CN" dirty="0"/>
              <a:t>，我们可以使用</a:t>
            </a:r>
            <a:r>
              <a:rPr lang="en-US" altLang="zh-CN" dirty="0"/>
              <a:t>select</a:t>
            </a:r>
            <a:r>
              <a:rPr lang="zh-CN" altLang="zh-CN" dirty="0"/>
              <a:t>函数在</a:t>
            </a:r>
            <a:r>
              <a:rPr lang="en-US" altLang="zh-CN" dirty="0" err="1"/>
              <a:t>fd_set</a:t>
            </a:r>
            <a:r>
              <a:rPr lang="zh-CN" altLang="zh-CN" dirty="0"/>
              <a:t>中添加、删除</a:t>
            </a:r>
            <a:r>
              <a:rPr lang="en-US" altLang="zh-CN" dirty="0"/>
              <a:t>socket</a:t>
            </a:r>
            <a:r>
              <a:rPr lang="zh-CN" altLang="zh-CN" dirty="0"/>
              <a:t>或者对</a:t>
            </a:r>
            <a:r>
              <a:rPr lang="en-US" altLang="zh-CN" dirty="0"/>
              <a:t>socket</a:t>
            </a:r>
            <a:r>
              <a:rPr lang="zh-CN" altLang="zh-CN" dirty="0"/>
              <a:t>的状态进行</a:t>
            </a:r>
            <a:r>
              <a:rPr lang="zh-CN" altLang="zh-CN" dirty="0" smtClean="0"/>
              <a:t>检测</a:t>
            </a:r>
            <a:endParaRPr lang="en-US" altLang="zh-CN" dirty="0" smtClean="0"/>
          </a:p>
          <a:p>
            <a:r>
              <a:rPr lang="zh-CN" altLang="zh-CN" dirty="0" smtClean="0"/>
              <a:t>参数</a:t>
            </a:r>
            <a:r>
              <a:rPr lang="en-US" altLang="zh-CN" dirty="0" smtClean="0"/>
              <a:t> </a:t>
            </a:r>
            <a:r>
              <a:rPr lang="en-US" altLang="zh-CN" dirty="0" err="1"/>
              <a:t>nfds</a:t>
            </a:r>
            <a:r>
              <a:rPr lang="en-US" altLang="zh-CN" dirty="0"/>
              <a:t> </a:t>
            </a:r>
            <a:r>
              <a:rPr lang="zh-CN" altLang="zh-CN" dirty="0"/>
              <a:t>指定了被检查的描述符的范围。每个描述符集合中的第一个文件描述符会被检查。也就是说，其值在从</a:t>
            </a:r>
            <a:r>
              <a:rPr lang="en-US" altLang="zh-CN" dirty="0"/>
              <a:t>0</a:t>
            </a:r>
            <a:r>
              <a:rPr lang="zh-CN" altLang="zh-CN" dirty="0"/>
              <a:t>到</a:t>
            </a:r>
            <a:r>
              <a:rPr lang="en-US" altLang="zh-CN" dirty="0"/>
              <a:t> </a:t>
            </a:r>
            <a:r>
              <a:rPr lang="en-US" altLang="zh-CN" dirty="0" err="1"/>
              <a:t>nfds</a:t>
            </a:r>
            <a:r>
              <a:rPr lang="en-US" altLang="zh-CN" dirty="0"/>
              <a:t> - 1 </a:t>
            </a:r>
            <a:r>
              <a:rPr lang="zh-CN" altLang="zh-CN" dirty="0"/>
              <a:t>范围内的所有描述符都会被</a:t>
            </a:r>
            <a:r>
              <a:rPr lang="zh-CN" altLang="zh-CN" dirty="0" smtClean="0"/>
              <a:t>检查。若 </a:t>
            </a:r>
            <a:r>
              <a:rPr lang="en-US" altLang="zh-CN" dirty="0"/>
              <a:t>read</a:t>
            </a:r>
            <a:r>
              <a:rPr lang="zh-CN" altLang="zh-CN" dirty="0"/>
              <a:t>不为空，则它指向一个</a:t>
            </a:r>
            <a:r>
              <a:rPr lang="en-US" altLang="zh-CN" dirty="0"/>
              <a:t> </a:t>
            </a:r>
            <a:r>
              <a:rPr lang="en-US" altLang="zh-CN" dirty="0" err="1"/>
              <a:t>fd_set</a:t>
            </a:r>
            <a:r>
              <a:rPr lang="en-US" altLang="zh-CN" dirty="0"/>
              <a:t> </a:t>
            </a:r>
            <a:r>
              <a:rPr lang="zh-CN" altLang="zh-CN" dirty="0"/>
              <a:t>对象。进行读操作时，这个参数指定了准备被读的文件描述符。进行写操作时，它指示了要被写的</a:t>
            </a:r>
            <a:r>
              <a:rPr lang="zh-CN" altLang="zh-CN" dirty="0" smtClean="0"/>
              <a:t>文件</a:t>
            </a:r>
            <a:endParaRPr lang="en-US" altLang="zh-CN" dirty="0" smtClean="0"/>
          </a:p>
          <a:p>
            <a:r>
              <a:rPr lang="zh-CN" altLang="zh-CN" dirty="0" smtClean="0"/>
              <a:t>如果 </a:t>
            </a:r>
            <a:r>
              <a:rPr lang="en-US" altLang="zh-CN" dirty="0"/>
              <a:t>write</a:t>
            </a:r>
            <a:r>
              <a:rPr lang="zh-CN" altLang="zh-CN" dirty="0"/>
              <a:t>非空，它指向一个</a:t>
            </a:r>
            <a:r>
              <a:rPr lang="en-US" altLang="zh-CN" dirty="0"/>
              <a:t> </a:t>
            </a:r>
            <a:r>
              <a:rPr lang="en-US" altLang="zh-CN" dirty="0" err="1"/>
              <a:t>fd_set</a:t>
            </a:r>
            <a:r>
              <a:rPr lang="en-US" altLang="zh-CN" dirty="0"/>
              <a:t> </a:t>
            </a:r>
            <a:r>
              <a:rPr lang="zh-CN" altLang="zh-CN" dirty="0"/>
              <a:t>对象。进行读操作时，它指明了要被写入内容的文件描述符。进行写操作时，它指明了将准备执行写操作的文件。</a:t>
            </a:r>
            <a:r>
              <a:rPr lang="en-US" altLang="zh-CN" dirty="0"/>
              <a:t>timeout </a:t>
            </a:r>
            <a:r>
              <a:rPr lang="zh-CN" altLang="zh-CN" dirty="0"/>
              <a:t>指示的超时</a:t>
            </a:r>
            <a:r>
              <a:rPr lang="zh-CN" altLang="zh-CN" dirty="0" smtClean="0"/>
              <a:t>时间</a:t>
            </a:r>
            <a:endParaRPr lang="zh-CN" altLang="zh-CN" dirty="0"/>
          </a:p>
          <a:p>
            <a:endParaRPr lang="zh-CN" altLang="en-US" dirty="0"/>
          </a:p>
        </p:txBody>
      </p:sp>
    </p:spTree>
    <p:extLst>
      <p:ext uri="{BB962C8B-B14F-4D97-AF65-F5344CB8AC3E}">
        <p14:creationId xmlns:p14="http://schemas.microsoft.com/office/powerpoint/2010/main" val="31463619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95486"/>
            <a:ext cx="5054349" cy="4680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000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传奇2.jpg"/>
          <p:cNvPicPr/>
          <p:nvPr/>
        </p:nvPicPr>
        <p:blipFill>
          <a:blip r:embed="rId2" cstate="print"/>
          <a:stretch>
            <a:fillRect/>
          </a:stretch>
        </p:blipFill>
        <p:spPr>
          <a:xfrm>
            <a:off x="1966912" y="620395"/>
            <a:ext cx="5210175" cy="3902710"/>
          </a:xfrm>
          <a:prstGeom prst="rect">
            <a:avLst/>
          </a:prstGeom>
        </p:spPr>
      </p:pic>
    </p:spTree>
    <p:extLst>
      <p:ext uri="{BB962C8B-B14F-4D97-AF65-F5344CB8AC3E}">
        <p14:creationId xmlns:p14="http://schemas.microsoft.com/office/powerpoint/2010/main" val="23617963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zh-CN" altLang="zh-CN" dirty="0"/>
              <a:t>上面的代码在调用</a:t>
            </a:r>
            <a:r>
              <a:rPr lang="en-US" altLang="zh-CN" dirty="0"/>
              <a:t>listen()</a:t>
            </a:r>
            <a:r>
              <a:rPr lang="zh-CN" altLang="zh-CN" dirty="0"/>
              <a:t>后，初始化一个空的</a:t>
            </a:r>
            <a:r>
              <a:rPr lang="en-US" altLang="zh-CN" dirty="0"/>
              <a:t>socket</a:t>
            </a:r>
            <a:r>
              <a:rPr lang="zh-CN" altLang="zh-CN" dirty="0"/>
              <a:t>描述符集合，使用</a:t>
            </a:r>
            <a:r>
              <a:rPr lang="en-US" altLang="zh-CN" dirty="0"/>
              <a:t>FD_ZERO</a:t>
            </a:r>
            <a:r>
              <a:rPr lang="zh-CN" altLang="zh-CN" dirty="0"/>
              <a:t>宏来将集合清</a:t>
            </a:r>
            <a:r>
              <a:rPr lang="zh-CN" altLang="zh-CN" dirty="0" smtClean="0"/>
              <a:t>空</a:t>
            </a:r>
            <a:endParaRPr lang="en-US" altLang="zh-CN" dirty="0" smtClean="0"/>
          </a:p>
          <a:p>
            <a:r>
              <a:rPr lang="zh-CN" altLang="zh-CN" dirty="0" smtClean="0"/>
              <a:t>接着</a:t>
            </a:r>
            <a:r>
              <a:rPr lang="zh-CN" altLang="zh-CN" dirty="0"/>
              <a:t>，初始化这个唯一可用的</a:t>
            </a:r>
            <a:r>
              <a:rPr lang="en-US" altLang="zh-CN" dirty="0"/>
              <a:t>socket</a:t>
            </a:r>
            <a:r>
              <a:rPr lang="zh-CN" altLang="zh-CN" dirty="0"/>
              <a:t>。这些操作完成以后，我们进入循环，调用</a:t>
            </a:r>
            <a:r>
              <a:rPr lang="en-US" altLang="zh-CN" dirty="0"/>
              <a:t>select</a:t>
            </a:r>
            <a:r>
              <a:rPr lang="zh-CN" altLang="zh-CN" dirty="0"/>
              <a:t>语句，传入最大数量的</a:t>
            </a:r>
            <a:r>
              <a:rPr lang="en-US" altLang="zh-CN" dirty="0"/>
              <a:t>socket</a:t>
            </a:r>
            <a:r>
              <a:rPr lang="zh-CN" altLang="zh-CN" dirty="0"/>
              <a:t>来进行测试，同时也传输</a:t>
            </a:r>
            <a:r>
              <a:rPr lang="en-US" altLang="zh-CN" dirty="0"/>
              <a:t>ready </a:t>
            </a:r>
            <a:r>
              <a:rPr lang="zh-CN" altLang="zh-CN" dirty="0"/>
              <a:t>列表，这样如果</a:t>
            </a:r>
            <a:r>
              <a:rPr lang="en-US" altLang="zh-CN" dirty="0"/>
              <a:t>socket</a:t>
            </a:r>
            <a:r>
              <a:rPr lang="zh-CN" altLang="zh-CN" dirty="0"/>
              <a:t>有可用数据的时候就会将对</a:t>
            </a:r>
            <a:r>
              <a:rPr lang="en-US" altLang="zh-CN" dirty="0"/>
              <a:t>ready</a:t>
            </a:r>
            <a:r>
              <a:rPr lang="zh-CN" altLang="zh-CN" dirty="0"/>
              <a:t>列表进行</a:t>
            </a:r>
            <a:r>
              <a:rPr lang="zh-CN" altLang="zh-CN" dirty="0" smtClean="0"/>
              <a:t>设置</a:t>
            </a:r>
            <a:endParaRPr lang="en-US" altLang="zh-CN" dirty="0" smtClean="0"/>
          </a:p>
          <a:p>
            <a:r>
              <a:rPr lang="zh-CN" altLang="zh-CN" dirty="0" smtClean="0"/>
              <a:t>很</a:t>
            </a:r>
            <a:r>
              <a:rPr lang="zh-CN" altLang="zh-CN" dirty="0"/>
              <a:t>明显，这里我们会发现两种情况：在未建立连接的</a:t>
            </a:r>
            <a:r>
              <a:rPr lang="en-US" altLang="zh-CN" dirty="0"/>
              <a:t> socket</a:t>
            </a:r>
            <a:r>
              <a:rPr lang="zh-CN" altLang="zh-CN" dirty="0"/>
              <a:t>中有可用数据，这意味着我们我们有一个新来的连接需要接受；或者在已经建立连接的</a:t>
            </a:r>
            <a:r>
              <a:rPr lang="en-US" altLang="zh-CN" dirty="0"/>
              <a:t>socket</a:t>
            </a:r>
            <a:r>
              <a:rPr lang="zh-CN" altLang="zh-CN" dirty="0"/>
              <a:t>中有新的</a:t>
            </a:r>
            <a:r>
              <a:rPr lang="zh-CN" altLang="zh-CN" dirty="0" smtClean="0"/>
              <a:t>数据</a:t>
            </a:r>
            <a:endParaRPr lang="en-US" altLang="zh-CN" dirty="0" smtClean="0"/>
          </a:p>
          <a:p>
            <a:r>
              <a:rPr lang="zh-CN" altLang="zh-CN" dirty="0" smtClean="0"/>
              <a:t>接下来</a:t>
            </a:r>
            <a:r>
              <a:rPr lang="zh-CN" altLang="zh-CN" dirty="0"/>
              <a:t>，我们检测</a:t>
            </a:r>
            <a:r>
              <a:rPr lang="en-US" altLang="zh-CN" dirty="0"/>
              <a:t>FD_ISSET</a:t>
            </a:r>
            <a:r>
              <a:rPr lang="zh-CN" altLang="zh-CN" dirty="0"/>
              <a:t>调用，如果为真，则接受连接请求，并读取传输端发送的数据。这种情况下，我们只初始化一个</a:t>
            </a:r>
            <a:r>
              <a:rPr lang="en-US" altLang="zh-CN" dirty="0"/>
              <a:t>socket</a:t>
            </a:r>
            <a:r>
              <a:rPr lang="zh-CN" altLang="zh-CN" dirty="0"/>
              <a:t>，并在需要的时候使用</a:t>
            </a:r>
            <a:r>
              <a:rPr lang="en-US" altLang="zh-CN" dirty="0"/>
              <a:t>select</a:t>
            </a:r>
            <a:r>
              <a:rPr lang="zh-CN" altLang="zh-CN" dirty="0"/>
              <a:t>函数打开新的</a:t>
            </a:r>
            <a:r>
              <a:rPr lang="en-US" altLang="zh-CN" dirty="0"/>
              <a:t>socket</a:t>
            </a:r>
            <a:r>
              <a:rPr lang="zh-CN" altLang="zh-CN" dirty="0"/>
              <a:t>，这样可以有效处理多个客户端。</a:t>
            </a:r>
          </a:p>
          <a:p>
            <a:endParaRPr lang="zh-CN" altLang="en-US" dirty="0"/>
          </a:p>
        </p:txBody>
      </p:sp>
    </p:spTree>
    <p:extLst>
      <p:ext uri="{BB962C8B-B14F-4D97-AF65-F5344CB8AC3E}">
        <p14:creationId xmlns:p14="http://schemas.microsoft.com/office/powerpoint/2010/main" val="3428084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UDP</a:t>
            </a:r>
            <a:r>
              <a:rPr lang="zh-CN" altLang="zh-CN" b="1" dirty="0" smtClean="0"/>
              <a:t>服务器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上面</a:t>
            </a:r>
            <a:r>
              <a:rPr lang="zh-CN" altLang="zh-CN" dirty="0"/>
              <a:t>介绍的</a:t>
            </a:r>
            <a:r>
              <a:rPr lang="en-US" altLang="zh-CN" dirty="0"/>
              <a:t>TCP</a:t>
            </a:r>
            <a:r>
              <a:rPr lang="zh-CN" altLang="zh-CN" dirty="0"/>
              <a:t>服务器比较复杂，特别是需要处理多个客户端的</a:t>
            </a:r>
            <a:r>
              <a:rPr lang="zh-CN" altLang="zh-CN" dirty="0" smtClean="0"/>
              <a:t>时候</a:t>
            </a:r>
            <a:endParaRPr lang="en-US" altLang="zh-CN" dirty="0" smtClean="0"/>
          </a:p>
          <a:p>
            <a:r>
              <a:rPr lang="zh-CN" altLang="zh-CN" dirty="0" smtClean="0"/>
              <a:t>而</a:t>
            </a:r>
            <a:r>
              <a:rPr lang="en-US" altLang="zh-CN" dirty="0"/>
              <a:t>UDP</a:t>
            </a:r>
            <a:r>
              <a:rPr lang="zh-CN" altLang="zh-CN" dirty="0"/>
              <a:t>提供了更加简单的通讯机制，缺陷是传输可行度和安全性降低。但对于快节奏的动作游戏来说，</a:t>
            </a:r>
            <a:r>
              <a:rPr lang="en-US" altLang="zh-CN" dirty="0"/>
              <a:t>UDP</a:t>
            </a:r>
            <a:r>
              <a:rPr lang="zh-CN" altLang="zh-CN" dirty="0"/>
              <a:t>不失为一种合适的网络传输</a:t>
            </a:r>
            <a:r>
              <a:rPr lang="zh-CN" altLang="zh-CN" dirty="0" smtClean="0"/>
              <a:t>方式</a:t>
            </a:r>
            <a:endParaRPr lang="en-US" altLang="zh-CN" dirty="0" smtClean="0"/>
          </a:p>
          <a:p>
            <a:r>
              <a:rPr lang="en-US" altLang="zh-CN" dirty="0" smtClean="0"/>
              <a:t>UDP</a:t>
            </a:r>
            <a:r>
              <a:rPr lang="zh-CN" altLang="zh-CN" dirty="0"/>
              <a:t>并不保持固定连接，每个到达的数据包具备必要的信息来识别其</a:t>
            </a:r>
            <a:r>
              <a:rPr lang="zh-CN" altLang="zh-CN" dirty="0" smtClean="0"/>
              <a:t>来源</a:t>
            </a:r>
            <a:endParaRPr lang="en-US" altLang="zh-CN" dirty="0" smtClean="0"/>
          </a:p>
          <a:p>
            <a:r>
              <a:rPr lang="zh-CN" altLang="zh-CN" dirty="0" smtClean="0"/>
              <a:t>下面</a:t>
            </a:r>
            <a:r>
              <a:rPr lang="zh-CN" altLang="zh-CN" dirty="0"/>
              <a:t>的代码使用</a:t>
            </a:r>
            <a:r>
              <a:rPr lang="en-US" altLang="zh-CN" dirty="0" err="1"/>
              <a:t>recvfrom</a:t>
            </a:r>
            <a:r>
              <a:rPr lang="en-US" altLang="zh-CN" dirty="0"/>
              <a:t> </a:t>
            </a:r>
            <a:r>
              <a:rPr lang="zh-CN" altLang="zh-CN" dirty="0"/>
              <a:t>来读取数据报，使用</a:t>
            </a:r>
            <a:r>
              <a:rPr lang="en-US" altLang="zh-CN" dirty="0" err="1"/>
              <a:t>sendto</a:t>
            </a:r>
            <a:r>
              <a:rPr lang="zh-CN" altLang="zh-CN" dirty="0"/>
              <a:t>进行传送，这两个函数都使用相同的</a:t>
            </a:r>
            <a:r>
              <a:rPr lang="en-US" altLang="zh-CN" dirty="0" err="1"/>
              <a:t>sockaddr</a:t>
            </a:r>
            <a:r>
              <a:rPr lang="en-US" altLang="zh-CN" dirty="0"/>
              <a:t> </a:t>
            </a:r>
            <a:r>
              <a:rPr lang="zh-CN" altLang="zh-CN" dirty="0"/>
              <a:t>结构，这样可以将接收的数据包传回给发送者。</a:t>
            </a:r>
          </a:p>
          <a:p>
            <a:endParaRPr lang="zh-CN" altLang="en-US" dirty="0"/>
          </a:p>
        </p:txBody>
      </p:sp>
    </p:spTree>
    <p:extLst>
      <p:ext uri="{BB962C8B-B14F-4D97-AF65-F5344CB8AC3E}">
        <p14:creationId xmlns:p14="http://schemas.microsoft.com/office/powerpoint/2010/main" val="18247942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338" y="1481138"/>
            <a:ext cx="5773737" cy="21780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3499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防止</a:t>
            </a:r>
            <a:r>
              <a:rPr lang="en-US" altLang="zh-CN" b="1" dirty="0"/>
              <a:t>socket</a:t>
            </a:r>
            <a:r>
              <a:rPr lang="zh-CN" altLang="zh-CN" b="1" dirty="0" smtClean="0"/>
              <a:t>阻塞</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socket</a:t>
            </a:r>
            <a:r>
              <a:rPr lang="zh-CN" altLang="zh-CN" dirty="0"/>
              <a:t>设计时假设网络从不出错，数据传输速度极快，并永远在理想状态下</a:t>
            </a:r>
            <a:r>
              <a:rPr lang="zh-CN" altLang="zh-CN" dirty="0" smtClean="0"/>
              <a:t>工作</a:t>
            </a:r>
            <a:endParaRPr lang="en-US" altLang="zh-CN" dirty="0" smtClean="0"/>
          </a:p>
          <a:p>
            <a:r>
              <a:rPr lang="zh-CN" altLang="zh-CN" dirty="0" smtClean="0"/>
              <a:t>然而</a:t>
            </a:r>
            <a:r>
              <a:rPr lang="zh-CN" altLang="zh-CN" dirty="0"/>
              <a:t>，实际应用当中，由于网络环境并没有预期的那么完美，所以需要一些额外的技术来保证</a:t>
            </a:r>
            <a:r>
              <a:rPr lang="en-US" altLang="zh-CN" dirty="0"/>
              <a:t>socket</a:t>
            </a:r>
            <a:r>
              <a:rPr lang="zh-CN" altLang="zh-CN" dirty="0"/>
              <a:t>能够正确响应。</a:t>
            </a:r>
          </a:p>
          <a:p>
            <a:r>
              <a:rPr lang="zh-CN" altLang="zh-CN" dirty="0"/>
              <a:t>其中存在的一个大问题到达的数据比预期读取的数据要</a:t>
            </a:r>
            <a:r>
              <a:rPr lang="zh-CN" altLang="zh-CN" dirty="0" smtClean="0"/>
              <a:t>少</a:t>
            </a:r>
            <a:endParaRPr lang="en-US" altLang="zh-CN" dirty="0" smtClean="0"/>
          </a:p>
          <a:p>
            <a:r>
              <a:rPr lang="zh-CN" altLang="zh-CN" dirty="0" smtClean="0"/>
              <a:t>假如</a:t>
            </a:r>
            <a:r>
              <a:rPr lang="zh-CN" altLang="zh-CN" dirty="0"/>
              <a:t>一个客户端服务器系统中信息大小不一，而在服务器端使用</a:t>
            </a:r>
            <a:r>
              <a:rPr lang="en-US" altLang="zh-CN" dirty="0" err="1"/>
              <a:t>recv</a:t>
            </a:r>
            <a:r>
              <a:rPr lang="zh-CN" altLang="zh-CN" dirty="0"/>
              <a:t>调用来读取数据，需要将读取的数据量作为参数传递进去，但如何得到待读取的数据总量？当然可以使用字节方式来读取信息：每次读取一个字节。然而，这种方法速度很慢，而且如果无数据可读的话，</a:t>
            </a:r>
            <a:r>
              <a:rPr lang="en-US" altLang="zh-CN" dirty="0"/>
              <a:t>socket</a:t>
            </a:r>
            <a:r>
              <a:rPr lang="zh-CN" altLang="zh-CN" dirty="0"/>
              <a:t>仍然会被阻塞。</a:t>
            </a:r>
          </a:p>
          <a:p>
            <a:endParaRPr lang="zh-CN" altLang="en-US" dirty="0"/>
          </a:p>
        </p:txBody>
      </p:sp>
    </p:spTree>
    <p:extLst>
      <p:ext uri="{BB962C8B-B14F-4D97-AF65-F5344CB8AC3E}">
        <p14:creationId xmlns:p14="http://schemas.microsoft.com/office/powerpoint/2010/main" val="9870623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解决这个问题的方法至少有两个：第一种是在读取数据前检查一下</a:t>
            </a:r>
            <a:r>
              <a:rPr lang="en-US" altLang="zh-CN" dirty="0"/>
              <a:t>socket</a:t>
            </a:r>
            <a:r>
              <a:rPr lang="zh-CN" altLang="zh-CN" dirty="0"/>
              <a:t>，保证我们读取的数量和到达的数据量一致；第二种方法是可以直接获取任意数量的数据而不会因为缺乏数据导致阻塞。</a:t>
            </a:r>
          </a:p>
          <a:p>
            <a:r>
              <a:rPr lang="zh-CN" altLang="zh-CN" dirty="0"/>
              <a:t>当使用第一种方法时，需要了解</a:t>
            </a:r>
            <a:r>
              <a:rPr lang="en-US" altLang="zh-CN" dirty="0" err="1"/>
              <a:t>recv</a:t>
            </a:r>
            <a:r>
              <a:rPr lang="en-US" altLang="zh-CN" dirty="0"/>
              <a:t>()</a:t>
            </a:r>
            <a:r>
              <a:rPr lang="zh-CN" altLang="zh-CN" dirty="0"/>
              <a:t>函数中的标记参数，标记参数可以取以下的值：</a:t>
            </a:r>
          </a:p>
          <a:p>
            <a:pPr marL="514350" lvl="0" indent="-514350">
              <a:buFont typeface="+mj-lt"/>
              <a:buAutoNum type="arabicPeriod"/>
            </a:pPr>
            <a:r>
              <a:rPr lang="en-US" altLang="zh-CN" dirty="0"/>
              <a:t>0</a:t>
            </a:r>
            <a:r>
              <a:rPr lang="zh-CN" altLang="zh-CN" dirty="0"/>
              <a:t>：</a:t>
            </a:r>
            <a:r>
              <a:rPr lang="en-US" altLang="zh-CN" dirty="0"/>
              <a:t> </a:t>
            </a:r>
            <a:r>
              <a:rPr lang="zh-CN" altLang="zh-CN" dirty="0"/>
              <a:t>默认值，无具体行为</a:t>
            </a:r>
          </a:p>
          <a:p>
            <a:pPr marL="514350" lvl="0" indent="-514350">
              <a:buFont typeface="+mj-lt"/>
              <a:buAutoNum type="arabicPeriod"/>
            </a:pPr>
            <a:r>
              <a:rPr lang="en-US" altLang="zh-CN" dirty="0"/>
              <a:t>MSG_OOB</a:t>
            </a:r>
            <a:r>
              <a:rPr lang="zh-CN" altLang="zh-CN" dirty="0"/>
              <a:t>：</a:t>
            </a:r>
            <a:r>
              <a:rPr lang="en-US" altLang="zh-CN" dirty="0"/>
              <a:t> </a:t>
            </a:r>
            <a:r>
              <a:rPr lang="zh-CN" altLang="zh-CN" dirty="0"/>
              <a:t>用来处理带外数据（</a:t>
            </a:r>
            <a:r>
              <a:rPr lang="en-US" altLang="zh-CN" dirty="0"/>
              <a:t>Out-Of-Band</a:t>
            </a:r>
            <a:r>
              <a:rPr lang="zh-CN" altLang="zh-CN" dirty="0"/>
              <a:t>），</a:t>
            </a:r>
            <a:r>
              <a:rPr lang="en-US" altLang="zh-CN" dirty="0"/>
              <a:t>OOB</a:t>
            </a:r>
            <a:r>
              <a:rPr lang="zh-CN" altLang="zh-CN" dirty="0"/>
              <a:t>数据是被发送端标记为紧急状态的数据，要传送</a:t>
            </a:r>
            <a:r>
              <a:rPr lang="en-US" altLang="zh-CN" dirty="0"/>
              <a:t>OOB</a:t>
            </a:r>
            <a:r>
              <a:rPr lang="zh-CN" altLang="zh-CN" dirty="0"/>
              <a:t>数据，发送端必须在</a:t>
            </a:r>
            <a:r>
              <a:rPr lang="en-US" altLang="zh-CN" dirty="0"/>
              <a:t>send </a:t>
            </a:r>
            <a:r>
              <a:rPr lang="zh-CN" altLang="zh-CN" dirty="0"/>
              <a:t>调用时指定</a:t>
            </a:r>
            <a:r>
              <a:rPr lang="en-US" altLang="zh-CN" dirty="0"/>
              <a:t>MSG_OOB </a:t>
            </a:r>
            <a:r>
              <a:rPr lang="zh-CN" altLang="zh-CN" dirty="0"/>
              <a:t>状态。这样，在接收端使用</a:t>
            </a:r>
            <a:r>
              <a:rPr lang="en-US" altLang="zh-CN" dirty="0"/>
              <a:t> </a:t>
            </a:r>
            <a:r>
              <a:rPr lang="en-US" altLang="zh-CN" dirty="0" err="1"/>
              <a:t>recv</a:t>
            </a:r>
            <a:r>
              <a:rPr lang="en-US" altLang="zh-CN" dirty="0"/>
              <a:t> </a:t>
            </a:r>
            <a:r>
              <a:rPr lang="zh-CN" altLang="zh-CN" dirty="0"/>
              <a:t>命令时，使用</a:t>
            </a:r>
            <a:r>
              <a:rPr lang="en-US" altLang="zh-CN" dirty="0"/>
              <a:t>MSG_OOB</a:t>
            </a:r>
            <a:r>
              <a:rPr lang="zh-CN" altLang="zh-CN" dirty="0"/>
              <a:t>标记就可以将</a:t>
            </a:r>
            <a:r>
              <a:rPr lang="en-US" altLang="zh-CN" dirty="0"/>
              <a:t>OOB</a:t>
            </a:r>
            <a:r>
              <a:rPr lang="zh-CN" altLang="zh-CN" dirty="0"/>
              <a:t>数据接收为普通数据流之外的单独元素</a:t>
            </a:r>
          </a:p>
          <a:p>
            <a:pPr marL="514350" lvl="0" indent="-514350">
              <a:buFont typeface="+mj-lt"/>
              <a:buAutoNum type="arabicPeriod"/>
            </a:pPr>
            <a:r>
              <a:rPr lang="en-US" altLang="zh-CN" dirty="0"/>
              <a:t>MSG_PEEK</a:t>
            </a:r>
            <a:r>
              <a:rPr lang="zh-CN" altLang="zh-CN" dirty="0"/>
              <a:t>：预读，也就是在正式读取数据前得到</a:t>
            </a:r>
            <a:r>
              <a:rPr lang="en-US" altLang="zh-CN" dirty="0"/>
              <a:t>socket</a:t>
            </a:r>
            <a:r>
              <a:rPr lang="zh-CN" altLang="zh-CN" dirty="0"/>
              <a:t>的数据信息。使用</a:t>
            </a:r>
            <a:r>
              <a:rPr lang="en-US" altLang="zh-CN" dirty="0"/>
              <a:t>MSG_PEEK </a:t>
            </a:r>
            <a:r>
              <a:rPr lang="zh-CN" altLang="zh-CN" dirty="0"/>
              <a:t>标记调用</a:t>
            </a:r>
            <a:r>
              <a:rPr lang="en-US" altLang="zh-CN" dirty="0" err="1"/>
              <a:t>recv</a:t>
            </a:r>
            <a:r>
              <a:rPr lang="en-US" altLang="zh-CN" dirty="0"/>
              <a:t>  </a:t>
            </a:r>
            <a:r>
              <a:rPr lang="zh-CN" altLang="zh-CN" dirty="0"/>
              <a:t>可以得到可用数据的字节数。</a:t>
            </a:r>
          </a:p>
          <a:p>
            <a:endParaRPr lang="zh-CN" altLang="en-US" dirty="0"/>
          </a:p>
        </p:txBody>
      </p:sp>
    </p:spTree>
    <p:extLst>
      <p:ext uri="{BB962C8B-B14F-4D97-AF65-F5344CB8AC3E}">
        <p14:creationId xmlns:p14="http://schemas.microsoft.com/office/powerpoint/2010/main" val="2688959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en-US" dirty="0"/>
              <a:t>很显然，使用</a:t>
            </a:r>
            <a:r>
              <a:rPr lang="en-US" altLang="zh-CN" dirty="0"/>
              <a:t>MSG_PEEK</a:t>
            </a:r>
            <a:r>
              <a:rPr lang="zh-CN" altLang="en-US" dirty="0"/>
              <a:t>标记可以解决</a:t>
            </a:r>
            <a:r>
              <a:rPr lang="en-US" altLang="zh-CN" dirty="0"/>
              <a:t>socket</a:t>
            </a:r>
            <a:r>
              <a:rPr lang="zh-CN" altLang="en-US" dirty="0"/>
              <a:t>阻塞的问题，我们可以得到可用的数据字节数，进而读取正确数量的数据：</a:t>
            </a:r>
          </a:p>
          <a:p>
            <a:r>
              <a:rPr lang="en-US" altLang="zh-CN" dirty="0"/>
              <a:t>#define BUFFERSIZE 256</a:t>
            </a:r>
          </a:p>
          <a:p>
            <a:r>
              <a:rPr lang="en-US" altLang="zh-CN" dirty="0"/>
              <a:t>Char *buffer=new char[BUFFERSIZE] ;</a:t>
            </a:r>
          </a:p>
          <a:p>
            <a:endParaRPr lang="en-US" altLang="zh-CN" dirty="0"/>
          </a:p>
          <a:p>
            <a:r>
              <a:rPr lang="en-US" altLang="zh-CN" dirty="0" err="1"/>
              <a:t>int</a:t>
            </a:r>
            <a:r>
              <a:rPr lang="en-US" altLang="zh-CN" dirty="0"/>
              <a:t> available=</a:t>
            </a:r>
            <a:r>
              <a:rPr lang="en-US" altLang="zh-CN" dirty="0" err="1"/>
              <a:t>recv</a:t>
            </a:r>
            <a:r>
              <a:rPr lang="en-US" altLang="zh-CN" dirty="0"/>
              <a:t>(</a:t>
            </a:r>
            <a:r>
              <a:rPr lang="en-US" altLang="zh-CN" dirty="0" err="1"/>
              <a:t>sock,buffer,BUFFERSIZE,MSG_PEEK</a:t>
            </a:r>
            <a:r>
              <a:rPr lang="en-US" altLang="zh-CN" dirty="0"/>
              <a:t>) ;</a:t>
            </a:r>
          </a:p>
          <a:p>
            <a:r>
              <a:rPr lang="en-US" altLang="zh-CN" dirty="0" err="1"/>
              <a:t>recv</a:t>
            </a:r>
            <a:r>
              <a:rPr lang="en-US" altLang="zh-CN" dirty="0"/>
              <a:t>(sock,buffer,available,0);</a:t>
            </a:r>
          </a:p>
          <a:p>
            <a:endParaRPr lang="zh-CN" altLang="en-US" dirty="0"/>
          </a:p>
        </p:txBody>
      </p:sp>
    </p:spTree>
    <p:extLst>
      <p:ext uri="{BB962C8B-B14F-4D97-AF65-F5344CB8AC3E}">
        <p14:creationId xmlns:p14="http://schemas.microsoft.com/office/powerpoint/2010/main" val="26649156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另外一个策略是将普通的</a:t>
            </a:r>
            <a:r>
              <a:rPr lang="en-US" altLang="zh-CN" dirty="0"/>
              <a:t>socket</a:t>
            </a:r>
            <a:r>
              <a:rPr lang="zh-CN" altLang="zh-CN" dirty="0"/>
              <a:t>转换为非阻塞式</a:t>
            </a:r>
            <a:r>
              <a:rPr lang="en-US" altLang="zh-CN" dirty="0"/>
              <a:t>socket</a:t>
            </a:r>
            <a:r>
              <a:rPr lang="zh-CN" altLang="zh-CN" dirty="0"/>
              <a:t>，这种类型的</a:t>
            </a:r>
            <a:r>
              <a:rPr lang="en-US" altLang="zh-CN" dirty="0"/>
              <a:t>socket</a:t>
            </a:r>
            <a:r>
              <a:rPr lang="zh-CN" altLang="zh-CN" dirty="0"/>
              <a:t>在没有足够接收数据的情况下也不会阻塞，而只是返回调用并通报无足够数据的</a:t>
            </a:r>
            <a:r>
              <a:rPr lang="zh-CN" altLang="zh-CN" dirty="0" smtClean="0"/>
              <a:t>情况</a:t>
            </a:r>
            <a:endParaRPr lang="en-US" altLang="zh-CN" dirty="0" smtClean="0"/>
          </a:p>
          <a:p>
            <a:r>
              <a:rPr lang="zh-CN" altLang="zh-CN" dirty="0" smtClean="0"/>
              <a:t>建立</a:t>
            </a:r>
            <a:r>
              <a:rPr lang="zh-CN" altLang="zh-CN" dirty="0"/>
              <a:t>非阻塞</a:t>
            </a:r>
            <a:r>
              <a:rPr lang="en-US" altLang="zh-CN" dirty="0"/>
              <a:t>socket</a:t>
            </a:r>
            <a:r>
              <a:rPr lang="zh-CN" altLang="zh-CN" dirty="0"/>
              <a:t>，我们首先需要打开并建立通信通道，然后使用</a:t>
            </a:r>
            <a:r>
              <a:rPr lang="en-US" altLang="zh-CN" dirty="0" err="1"/>
              <a:t>fcntl</a:t>
            </a:r>
            <a:r>
              <a:rPr lang="en-US" altLang="zh-CN" dirty="0"/>
              <a:t>()</a:t>
            </a:r>
            <a:r>
              <a:rPr lang="zh-CN" altLang="zh-CN" dirty="0"/>
              <a:t>命令来修改</a:t>
            </a:r>
            <a:r>
              <a:rPr lang="en-US" altLang="zh-CN" dirty="0"/>
              <a:t>socket</a:t>
            </a:r>
            <a:r>
              <a:rPr lang="zh-CN" altLang="zh-CN" dirty="0"/>
              <a:t>的</a:t>
            </a:r>
            <a:r>
              <a:rPr lang="zh-CN" altLang="zh-CN" dirty="0" smtClean="0"/>
              <a:t>属性</a:t>
            </a:r>
            <a:endParaRPr lang="zh-CN" altLang="en-US" dirty="0"/>
          </a:p>
        </p:txBody>
      </p:sp>
    </p:spTree>
    <p:extLst>
      <p:ext uri="{BB962C8B-B14F-4D97-AF65-F5344CB8AC3E}">
        <p14:creationId xmlns:p14="http://schemas.microsoft.com/office/powerpoint/2010/main" val="3852679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4338" y="887413"/>
            <a:ext cx="5773737" cy="33670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91377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设计客户端服务器方式的</a:t>
            </a:r>
            <a:r>
              <a:rPr lang="zh-CN" altLang="zh-CN" b="1" dirty="0" smtClean="0"/>
              <a:t>游戏</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zh-CN" dirty="0" smtClean="0"/>
              <a:t>现在</a:t>
            </a:r>
            <a:r>
              <a:rPr lang="zh-CN" altLang="zh-CN" dirty="0"/>
              <a:t>，我们掌握了基本的</a:t>
            </a:r>
            <a:r>
              <a:rPr lang="en-US" altLang="zh-CN" dirty="0"/>
              <a:t>socket</a:t>
            </a:r>
            <a:r>
              <a:rPr lang="zh-CN" altLang="zh-CN" dirty="0"/>
              <a:t>编程知识，接下来我们讨论一下如何将其应用在游戏设计领域。我们首先解决小型的联网游戏（最多</a:t>
            </a:r>
            <a:r>
              <a:rPr lang="en-US" altLang="zh-CN" dirty="0"/>
              <a:t>8</a:t>
            </a:r>
            <a:r>
              <a:rPr lang="zh-CN" altLang="zh-CN" dirty="0"/>
              <a:t>到</a:t>
            </a:r>
            <a:r>
              <a:rPr lang="en-US" altLang="zh-CN" dirty="0"/>
              <a:t>16</a:t>
            </a:r>
            <a:r>
              <a:rPr lang="zh-CN" altLang="zh-CN" dirty="0"/>
              <a:t>个玩家）。</a:t>
            </a:r>
          </a:p>
          <a:p>
            <a:r>
              <a:rPr lang="zh-CN" altLang="zh-CN" dirty="0"/>
              <a:t>这种小型的联网游戏中，所有玩家都使用联网的计算机运行于客户端状态中，其中的一名玩家计算机同时作为服务器端，这也是这种联网方式支持的玩家数目较小的原因，玩家数量的增加会消耗越来越多的服务器资源，这样就需要更加强大的服务器。</a:t>
            </a:r>
          </a:p>
          <a:p>
            <a:endParaRPr lang="zh-CN" altLang="en-US" dirty="0"/>
          </a:p>
        </p:txBody>
      </p:sp>
    </p:spTree>
    <p:extLst>
      <p:ext uri="{BB962C8B-B14F-4D97-AF65-F5344CB8AC3E}">
        <p14:creationId xmlns:p14="http://schemas.microsoft.com/office/powerpoint/2010/main" val="923812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用户</a:t>
            </a:r>
            <a:r>
              <a:rPr lang="zh-CN" altLang="zh-CN" dirty="0"/>
              <a:t>在服务器上启动一个新游戏，将服务器设置为</a:t>
            </a:r>
            <a:r>
              <a:rPr lang="en-US" altLang="zh-CN" dirty="0"/>
              <a:t>accept()</a:t>
            </a:r>
            <a:r>
              <a:rPr lang="zh-CN" altLang="zh-CN" dirty="0"/>
              <a:t>状态，这通常是通过类似“游戏大厅”的方式来进行。这时候，其他用户可以加入游戏，一旦游戏正式开始，将不接受新的加入请求，除非服务器再次开放游戏大厅。</a:t>
            </a:r>
          </a:p>
          <a:p>
            <a:endParaRPr lang="zh-CN" altLang="en-US" dirty="0"/>
          </a:p>
        </p:txBody>
      </p:sp>
    </p:spTree>
    <p:extLst>
      <p:ext uri="{BB962C8B-B14F-4D97-AF65-F5344CB8AC3E}">
        <p14:creationId xmlns:p14="http://schemas.microsoft.com/office/powerpoint/2010/main" val="4003908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现在市面上经营的网络游戏，一般都需要向玩家收取费用才能让玩家进行游戏，收费方式有“月费制”和“点数计时制”这</a:t>
            </a:r>
            <a:r>
              <a:rPr lang="zh-CN" altLang="zh-CN" dirty="0" smtClean="0"/>
              <a:t>两种</a:t>
            </a:r>
            <a:endParaRPr lang="en-US" altLang="zh-CN" dirty="0" smtClean="0"/>
          </a:p>
          <a:p>
            <a:r>
              <a:rPr lang="zh-CN" altLang="zh-CN" dirty="0" smtClean="0"/>
              <a:t>此外</a:t>
            </a:r>
            <a:r>
              <a:rPr lang="zh-CN" altLang="zh-CN" dirty="0"/>
              <a:t>，近两年来线上游戏也有所谓的“免费游戏”，让玩家可以不需要付任何费用就能进行游戏，游戏营运公司则是改以“贩卖虚拟道具”的方式赚取</a:t>
            </a:r>
            <a:r>
              <a:rPr lang="zh-CN" altLang="zh-CN" dirty="0" smtClean="0"/>
              <a:t>收益</a:t>
            </a:r>
            <a:endParaRPr lang="en-US" altLang="zh-CN" dirty="0" smtClean="0"/>
          </a:p>
          <a:p>
            <a:r>
              <a:rPr lang="zh-CN" altLang="zh-CN" dirty="0" smtClean="0"/>
              <a:t>此外</a:t>
            </a:r>
            <a:r>
              <a:rPr lang="zh-CN" altLang="zh-CN" dirty="0"/>
              <a:t>，也有游戏是以“版本”作为计费单位，玩家每次付费可以自由游玩到下一次改版为止，如《激战》。</a:t>
            </a:r>
          </a:p>
          <a:p>
            <a:endParaRPr lang="zh-CN" altLang="en-US" dirty="0"/>
          </a:p>
        </p:txBody>
      </p:sp>
    </p:spTree>
    <p:extLst>
      <p:ext uri="{BB962C8B-B14F-4D97-AF65-F5344CB8AC3E}">
        <p14:creationId xmlns:p14="http://schemas.microsoft.com/office/powerpoint/2010/main" val="3898339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1581150"/>
            <a:ext cx="5773737" cy="197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8572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en-US" dirty="0"/>
              <a:t>建立这种类型的联网游戏步骤如下：</a:t>
            </a:r>
          </a:p>
          <a:p>
            <a:r>
              <a:rPr lang="zh-CN" altLang="en-US" dirty="0"/>
              <a:t>服务器端</a:t>
            </a:r>
          </a:p>
          <a:p>
            <a:pPr lvl="1"/>
            <a:r>
              <a:rPr lang="en-US" altLang="zh-CN" dirty="0"/>
              <a:t>1.	</a:t>
            </a:r>
            <a:r>
              <a:rPr lang="zh-CN" altLang="en-US" dirty="0"/>
              <a:t>新建</a:t>
            </a:r>
            <a:r>
              <a:rPr lang="en-US" altLang="zh-CN" dirty="0"/>
              <a:t>socket</a:t>
            </a:r>
            <a:r>
              <a:rPr lang="zh-CN" altLang="en-US" dirty="0"/>
              <a:t>，绑定</a:t>
            </a:r>
            <a:r>
              <a:rPr lang="en-US" altLang="zh-CN" dirty="0"/>
              <a:t>IP</a:t>
            </a:r>
            <a:r>
              <a:rPr lang="zh-CN" altLang="en-US" dirty="0"/>
              <a:t>和端口。</a:t>
            </a:r>
          </a:p>
          <a:p>
            <a:pPr lvl="1"/>
            <a:r>
              <a:rPr lang="en-US" altLang="zh-CN" dirty="0"/>
              <a:t>2.	</a:t>
            </a:r>
            <a:r>
              <a:rPr lang="zh-CN" altLang="en-US" dirty="0"/>
              <a:t>监听，使用</a:t>
            </a:r>
            <a:r>
              <a:rPr lang="en-US" altLang="zh-CN" dirty="0"/>
              <a:t>accept</a:t>
            </a:r>
            <a:r>
              <a:rPr lang="zh-CN" altLang="en-US" dirty="0"/>
              <a:t>指令进行等待，并打开游戏大厅，显示</a:t>
            </a:r>
            <a:r>
              <a:rPr lang="en-US" altLang="zh-CN" dirty="0"/>
              <a:t>IP</a:t>
            </a:r>
            <a:r>
              <a:rPr lang="zh-CN" altLang="en-US" dirty="0"/>
              <a:t>和端口信息。</a:t>
            </a:r>
          </a:p>
          <a:p>
            <a:pPr lvl="1"/>
            <a:r>
              <a:rPr lang="en-US" altLang="zh-CN" dirty="0"/>
              <a:t>3.	</a:t>
            </a:r>
            <a:r>
              <a:rPr lang="zh-CN" altLang="en-US" dirty="0"/>
              <a:t>现在服务器处于等待连接状态，需要两个线程：其中一个用于游戏的菜单交互，另外一个运行</a:t>
            </a:r>
            <a:r>
              <a:rPr lang="en-US" altLang="zh-CN" dirty="0"/>
              <a:t>accept</a:t>
            </a:r>
            <a:r>
              <a:rPr lang="zh-CN" altLang="en-US" dirty="0"/>
              <a:t>指令。</a:t>
            </a:r>
          </a:p>
          <a:p>
            <a:r>
              <a:rPr lang="zh-CN" altLang="en-US" dirty="0"/>
              <a:t>客户端</a:t>
            </a:r>
          </a:p>
          <a:p>
            <a:pPr lvl="1"/>
            <a:r>
              <a:rPr lang="zh-CN" altLang="en-US" dirty="0"/>
              <a:t>打开</a:t>
            </a:r>
            <a:r>
              <a:rPr lang="en-US" altLang="zh-CN" dirty="0"/>
              <a:t>socket</a:t>
            </a:r>
            <a:r>
              <a:rPr lang="zh-CN" altLang="en-US" dirty="0"/>
              <a:t>，连接到游戏服务器。</a:t>
            </a:r>
            <a:r>
              <a:rPr lang="en-US" altLang="zh-CN" dirty="0"/>
              <a:t>.</a:t>
            </a:r>
          </a:p>
          <a:p>
            <a:r>
              <a:rPr lang="zh-CN" altLang="en-US" dirty="0"/>
              <a:t>服务器端</a:t>
            </a:r>
          </a:p>
          <a:p>
            <a:pPr lvl="1"/>
            <a:r>
              <a:rPr lang="en-US" altLang="zh-CN" dirty="0"/>
              <a:t>4.	</a:t>
            </a:r>
            <a:r>
              <a:rPr lang="zh-CN" altLang="en-US" dirty="0"/>
              <a:t>接受新的连接请求后刷新屏幕，并使用并发或者串行方式处理多客户端请求。</a:t>
            </a:r>
          </a:p>
          <a:p>
            <a:pPr lvl="1"/>
            <a:r>
              <a:rPr lang="en-US" altLang="zh-CN" dirty="0"/>
              <a:t>5.	</a:t>
            </a:r>
            <a:r>
              <a:rPr lang="zh-CN" altLang="en-US" dirty="0"/>
              <a:t>当所有客户端已经连接到服务器端后，游戏菜单交互进程发出玩家开始游戏指令后，迅速关掉主服务</a:t>
            </a:r>
            <a:r>
              <a:rPr lang="en-US" altLang="zh-CN" dirty="0"/>
              <a:t>socket</a:t>
            </a:r>
            <a:r>
              <a:rPr lang="zh-CN" altLang="en-US" dirty="0"/>
              <a:t>，终止</a:t>
            </a:r>
            <a:r>
              <a:rPr lang="en-US" altLang="zh-CN" dirty="0"/>
              <a:t>accept</a:t>
            </a:r>
            <a:r>
              <a:rPr lang="zh-CN" altLang="en-US" dirty="0"/>
              <a:t>指令，并开始游戏。现在服务器端只处理已经建立连接的客户端，将不接受新的连接请求。</a:t>
            </a:r>
          </a:p>
          <a:p>
            <a:endParaRPr lang="zh-CN" altLang="en-US" dirty="0"/>
          </a:p>
        </p:txBody>
      </p:sp>
    </p:spTree>
    <p:extLst>
      <p:ext uri="{BB962C8B-B14F-4D97-AF65-F5344CB8AC3E}">
        <p14:creationId xmlns:p14="http://schemas.microsoft.com/office/powerpoint/2010/main" val="26374211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这种方法编码简单，游戏服务器只在游戏正式启动前工作，游戏开始后服务器就只负责数据传输</a:t>
            </a:r>
            <a:r>
              <a:rPr lang="zh-CN" altLang="zh-CN" dirty="0" smtClean="0"/>
              <a:t>了</a:t>
            </a:r>
            <a:endParaRPr lang="en-US" altLang="zh-CN" dirty="0" smtClean="0"/>
          </a:p>
          <a:p>
            <a:r>
              <a:rPr lang="zh-CN" altLang="zh-CN" dirty="0" smtClean="0"/>
              <a:t>然而</a:t>
            </a:r>
            <a:r>
              <a:rPr lang="zh-CN" altLang="zh-CN" dirty="0"/>
              <a:t>，这种小型的联网游戏仍然需要处理很多潜在的问题，比如怎样处理玩家失去连接的情况</a:t>
            </a:r>
            <a:r>
              <a:rPr lang="zh-CN" altLang="zh-CN" dirty="0" smtClean="0"/>
              <a:t>？</a:t>
            </a:r>
            <a:endParaRPr lang="en-US" altLang="zh-CN" dirty="0" smtClean="0"/>
          </a:p>
          <a:p>
            <a:pPr lvl="1"/>
            <a:r>
              <a:rPr lang="zh-CN" altLang="zh-CN" dirty="0" smtClean="0"/>
              <a:t>这</a:t>
            </a:r>
            <a:r>
              <a:rPr lang="zh-CN" altLang="zh-CN" dirty="0"/>
              <a:t>可以通过服务器判断</a:t>
            </a:r>
            <a:r>
              <a:rPr lang="en-US" altLang="zh-CN" dirty="0"/>
              <a:t>socket</a:t>
            </a:r>
            <a:r>
              <a:rPr lang="zh-CN" altLang="zh-CN" dirty="0"/>
              <a:t>是否关闭或者在一定时间内未接收到数据的方式来发现这种情况，当连接中断后，服务器端需要新建一个</a:t>
            </a:r>
            <a:r>
              <a:rPr lang="en-US" altLang="zh-CN" dirty="0"/>
              <a:t>socket</a:t>
            </a:r>
            <a:r>
              <a:rPr lang="zh-CN" altLang="zh-CN" dirty="0"/>
              <a:t>，设置为</a:t>
            </a:r>
            <a:r>
              <a:rPr lang="en-US" altLang="zh-CN" dirty="0"/>
              <a:t>accept</a:t>
            </a:r>
            <a:r>
              <a:rPr lang="zh-CN" altLang="zh-CN" dirty="0"/>
              <a:t>模式，等待这个客户端重新加入。</a:t>
            </a:r>
          </a:p>
          <a:p>
            <a:endParaRPr lang="zh-CN" altLang="en-US" dirty="0"/>
          </a:p>
        </p:txBody>
      </p:sp>
    </p:spTree>
    <p:extLst>
      <p:ext uri="{BB962C8B-B14F-4D97-AF65-F5344CB8AC3E}">
        <p14:creationId xmlns:p14="http://schemas.microsoft.com/office/powerpoint/2010/main" val="18914893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大规模多人在线游戏</a:t>
            </a:r>
            <a:r>
              <a:rPr lang="zh-CN" altLang="zh-CN" b="1" dirty="0" smtClean="0"/>
              <a:t>技术</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大规模</a:t>
            </a:r>
            <a:r>
              <a:rPr lang="zh-CN" altLang="zh-CN" dirty="0"/>
              <a:t>多人在线游戏（</a:t>
            </a:r>
            <a:r>
              <a:rPr lang="en-US" altLang="zh-CN" dirty="0"/>
              <a:t>MMO</a:t>
            </a:r>
            <a:r>
              <a:rPr lang="zh-CN" altLang="zh-CN" dirty="0"/>
              <a:t>）游指的是大型的在线社区，它使用一台或者多台计算机作为游戏服务器，玩家使用客户端和服务器端进行通信，更新玩家状态信息，并由服务器将信息广播给所有</a:t>
            </a:r>
            <a:r>
              <a:rPr lang="zh-CN" altLang="zh-CN" dirty="0" smtClean="0"/>
              <a:t>客户端</a:t>
            </a:r>
            <a:endParaRPr lang="en-US" altLang="zh-CN" dirty="0" smtClean="0"/>
          </a:p>
          <a:p>
            <a:r>
              <a:rPr lang="zh-CN" altLang="zh-CN" dirty="0" smtClean="0"/>
              <a:t>技术</a:t>
            </a:r>
            <a:r>
              <a:rPr lang="zh-CN" altLang="zh-CN" dirty="0"/>
              <a:t>上来说，游戏引擎在和</a:t>
            </a:r>
            <a:r>
              <a:rPr lang="en-US" altLang="zh-CN" dirty="0"/>
              <a:t>MMO</a:t>
            </a:r>
            <a:r>
              <a:rPr lang="zh-CN" altLang="zh-CN" dirty="0"/>
              <a:t>中间件结合以后可以用来开发</a:t>
            </a:r>
            <a:r>
              <a:rPr lang="en-US" altLang="zh-CN" dirty="0"/>
              <a:t>MMO</a:t>
            </a:r>
            <a:r>
              <a:rPr lang="zh-CN" altLang="zh-CN" dirty="0"/>
              <a:t>游戏。正是因为</a:t>
            </a:r>
            <a:r>
              <a:rPr lang="en-US" altLang="zh-CN" dirty="0"/>
              <a:t>MMO</a:t>
            </a:r>
            <a:r>
              <a:rPr lang="zh-CN" altLang="zh-CN" dirty="0"/>
              <a:t>游戏的兴起才推动了</a:t>
            </a:r>
            <a:r>
              <a:rPr lang="en-US" altLang="zh-CN" dirty="0"/>
              <a:t>MMO</a:t>
            </a:r>
            <a:r>
              <a:rPr lang="zh-CN" altLang="zh-CN" dirty="0"/>
              <a:t>中间件的发展。有些</a:t>
            </a:r>
            <a:r>
              <a:rPr lang="en-US" altLang="zh-CN" dirty="0"/>
              <a:t>MMO</a:t>
            </a:r>
            <a:r>
              <a:rPr lang="zh-CN" altLang="zh-CN" dirty="0"/>
              <a:t>中间件提供了一定的游戏引擎功能，而更多的则需要和其他游戏引擎结合。比如</a:t>
            </a:r>
            <a:r>
              <a:rPr lang="en-US" altLang="zh-CN" dirty="0" err="1"/>
              <a:t>BigWorld</a:t>
            </a:r>
            <a:r>
              <a:rPr lang="en-US" altLang="zh-CN" dirty="0"/>
              <a:t> MMO Technology Suite </a:t>
            </a:r>
            <a:r>
              <a:rPr lang="zh-CN" altLang="zh-CN" dirty="0"/>
              <a:t>是一套完整的技术解决方案，包括一套无缝整合、专为高效创建</a:t>
            </a:r>
            <a:r>
              <a:rPr lang="en-US" altLang="zh-CN" dirty="0"/>
              <a:t> MMOG </a:t>
            </a:r>
            <a:r>
              <a:rPr lang="zh-CN" altLang="zh-CN" dirty="0"/>
              <a:t>而设计的高性能服务器应用软件、工具、三维客户端和应用编程接口（</a:t>
            </a:r>
            <a:r>
              <a:rPr lang="en-US" altLang="zh-CN" dirty="0"/>
              <a:t> APIs </a:t>
            </a:r>
            <a:r>
              <a:rPr lang="zh-CN" altLang="zh-CN" dirty="0"/>
              <a:t>）。这可以使游戏开发者能够专注于游戏制作这一核心事务，而无须在软件研发上冒风险。</a:t>
            </a:r>
          </a:p>
          <a:p>
            <a:r>
              <a:rPr lang="en-US" altLang="zh-CN" dirty="0"/>
              <a:t>MMO</a:t>
            </a:r>
            <a:r>
              <a:rPr lang="zh-CN" altLang="zh-CN" dirty="0"/>
              <a:t>游戏面临的问题是大量的联机用户，大量的数据传输，并且有严格的实时性要求，所以这种复杂的网络设计变得很困难。除此之外，游戏开发人员还需要面对“外挂”这样的作弊手段。接下来我们来分析一下设计大型多人在线游戏时可能遇到的问题及解决办法。</a:t>
            </a:r>
          </a:p>
          <a:p>
            <a:endParaRPr lang="zh-CN" altLang="en-US" dirty="0"/>
          </a:p>
        </p:txBody>
      </p:sp>
    </p:spTree>
    <p:extLst>
      <p:ext uri="{BB962C8B-B14F-4D97-AF65-F5344CB8AC3E}">
        <p14:creationId xmlns:p14="http://schemas.microsoft.com/office/powerpoint/2010/main" val="35622962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数据</a:t>
            </a:r>
            <a:r>
              <a:rPr lang="zh-CN" altLang="zh-CN" b="1" dirty="0" smtClean="0"/>
              <a:t>预测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一般来说</a:t>
            </a:r>
            <a:r>
              <a:rPr lang="zh-CN" altLang="zh-CN" dirty="0"/>
              <a:t>，互联网的稳定性并没有我们预期的那么高，并且网络传输速度也参差不齐，而游戏对实时性要求很高，网络延迟可能导致游戏性的降低。当然，对于慢节奏的游戏来说，网络延迟并不是太大问题，但对于快节奏的游戏，网络传输的速度可能成为游戏的决定性条件，所以我们需要采用一些技术手段来减轻网络延迟的影响。</a:t>
            </a:r>
          </a:p>
          <a:p>
            <a:endParaRPr lang="zh-CN" altLang="en-US" dirty="0"/>
          </a:p>
        </p:txBody>
      </p:sp>
    </p:spTree>
    <p:extLst>
      <p:ext uri="{BB962C8B-B14F-4D97-AF65-F5344CB8AC3E}">
        <p14:creationId xmlns:p14="http://schemas.microsoft.com/office/powerpoint/2010/main" val="16676700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我们使用的方法是 “预测”玩家的状态，也就是说，不等玩家的更新数据传回，我们就按照已有条件赋予一个最可能的更新结果给玩家</a:t>
            </a:r>
            <a:r>
              <a:rPr lang="zh-CN" altLang="zh-CN" dirty="0" smtClean="0"/>
              <a:t>角色</a:t>
            </a:r>
            <a:endParaRPr lang="en-US" altLang="zh-CN" dirty="0" smtClean="0"/>
          </a:p>
          <a:p>
            <a:r>
              <a:rPr lang="zh-CN" altLang="zh-CN" dirty="0" smtClean="0"/>
              <a:t>接下来</a:t>
            </a:r>
            <a:r>
              <a:rPr lang="zh-CN" altLang="zh-CN" dirty="0"/>
              <a:t>，我们以玩家角色的位置状态为例来说明这种方法如何处理角色状态信息的更新，假设玩家角色在</a:t>
            </a:r>
            <a:r>
              <a:rPr lang="en-US" altLang="zh-CN" dirty="0"/>
              <a:t>2D</a:t>
            </a:r>
            <a:r>
              <a:rPr lang="zh-CN" altLang="zh-CN" dirty="0"/>
              <a:t>空间中，位置用浮点数的</a:t>
            </a:r>
            <a:r>
              <a:rPr lang="en-US" altLang="zh-CN" dirty="0"/>
              <a:t>x</a:t>
            </a:r>
            <a:r>
              <a:rPr lang="zh-CN" altLang="zh-CN" dirty="0"/>
              <a:t>，</a:t>
            </a:r>
            <a:r>
              <a:rPr lang="en-US" altLang="zh-CN" dirty="0"/>
              <a:t>z</a:t>
            </a:r>
            <a:r>
              <a:rPr lang="zh-CN" altLang="zh-CN" dirty="0"/>
              <a:t>来表示。</a:t>
            </a:r>
          </a:p>
          <a:p>
            <a:r>
              <a:rPr lang="zh-CN" altLang="zh-CN" dirty="0"/>
              <a:t>在这种情况下， 我们需要保存最近的</a:t>
            </a:r>
            <a:r>
              <a:rPr lang="en-US" altLang="zh-CN" dirty="0"/>
              <a:t>N</a:t>
            </a:r>
            <a:r>
              <a:rPr lang="zh-CN" altLang="zh-CN" dirty="0"/>
              <a:t>个更新位置（接下来以</a:t>
            </a:r>
            <a:r>
              <a:rPr lang="en-US" altLang="zh-CN" dirty="0"/>
              <a:t>N=3</a:t>
            </a:r>
            <a:r>
              <a:rPr lang="zh-CN" altLang="zh-CN" dirty="0"/>
              <a:t>为例说明）以及对应的时间。我们知道利用三个已知值可以得到一个二次多项式，设三个位置为</a:t>
            </a:r>
            <a:r>
              <a:rPr lang="en-US" altLang="zh-CN" dirty="0"/>
              <a:t>P0</a:t>
            </a:r>
            <a:r>
              <a:rPr lang="zh-CN" altLang="zh-CN" dirty="0"/>
              <a:t>、</a:t>
            </a:r>
            <a:r>
              <a:rPr lang="en-US" altLang="zh-CN" dirty="0"/>
              <a:t>P1</a:t>
            </a:r>
            <a:r>
              <a:rPr lang="zh-CN" altLang="zh-CN" dirty="0"/>
              <a:t>和</a:t>
            </a:r>
            <a:r>
              <a:rPr lang="en-US" altLang="zh-CN" dirty="0"/>
              <a:t>P2</a:t>
            </a:r>
            <a:r>
              <a:rPr lang="zh-CN" altLang="zh-CN" dirty="0"/>
              <a:t>（其中</a:t>
            </a:r>
            <a:r>
              <a:rPr lang="en-US" altLang="zh-CN" dirty="0"/>
              <a:t>P2</a:t>
            </a:r>
            <a:r>
              <a:rPr lang="zh-CN" altLang="zh-CN" dirty="0"/>
              <a:t>是最近的位置），对应的时间分别为</a:t>
            </a:r>
            <a:r>
              <a:rPr lang="en-US" altLang="zh-CN" dirty="0"/>
              <a:t>T0</a:t>
            </a:r>
            <a:r>
              <a:rPr lang="zh-CN" altLang="zh-CN" dirty="0"/>
              <a:t>、</a:t>
            </a:r>
            <a:r>
              <a:rPr lang="en-US" altLang="zh-CN" dirty="0"/>
              <a:t>T1</a:t>
            </a:r>
            <a:r>
              <a:rPr lang="zh-CN" altLang="zh-CN" dirty="0"/>
              <a:t>和</a:t>
            </a:r>
            <a:r>
              <a:rPr lang="en-US" altLang="zh-CN" dirty="0" smtClean="0"/>
              <a:t>T2</a:t>
            </a:r>
            <a:endParaRPr lang="zh-CN" altLang="en-US" dirty="0"/>
          </a:p>
        </p:txBody>
      </p:sp>
    </p:spTree>
    <p:extLst>
      <p:ext uri="{BB962C8B-B14F-4D97-AF65-F5344CB8AC3E}">
        <p14:creationId xmlns:p14="http://schemas.microsoft.com/office/powerpoint/2010/main" val="307564764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该方程是角色位置关于时间变化的函数，表示形式如下：</a:t>
            </a:r>
          </a:p>
          <a:p>
            <a:r>
              <a:rPr lang="en-US" altLang="zh-CN" dirty="0"/>
              <a:t>P(T) = aT</a:t>
            </a:r>
            <a:r>
              <a:rPr lang="en-US" altLang="zh-CN" baseline="30000" dirty="0"/>
              <a:t>2</a:t>
            </a:r>
            <a:r>
              <a:rPr lang="en-US" altLang="zh-CN" dirty="0"/>
              <a:t> + </a:t>
            </a:r>
            <a:r>
              <a:rPr lang="en-US" altLang="zh-CN" dirty="0" err="1"/>
              <a:t>bT</a:t>
            </a:r>
            <a:r>
              <a:rPr lang="en-US" altLang="zh-CN" dirty="0"/>
              <a:t> + c</a:t>
            </a:r>
            <a:r>
              <a:rPr lang="zh-CN" altLang="zh-CN" dirty="0"/>
              <a:t> </a:t>
            </a:r>
            <a:endParaRPr lang="en-US" altLang="zh-CN" dirty="0" smtClean="0"/>
          </a:p>
          <a:p>
            <a:r>
              <a:rPr lang="zh-CN" altLang="zh-CN" dirty="0" smtClean="0"/>
              <a:t>由于</a:t>
            </a:r>
            <a:r>
              <a:rPr lang="en-US" altLang="zh-CN" dirty="0"/>
              <a:t>P0</a:t>
            </a:r>
            <a:r>
              <a:rPr lang="zh-CN" altLang="zh-CN" dirty="0"/>
              <a:t>、</a:t>
            </a:r>
            <a:r>
              <a:rPr lang="en-US" altLang="zh-CN" dirty="0"/>
              <a:t> P1</a:t>
            </a:r>
            <a:r>
              <a:rPr lang="zh-CN" altLang="zh-CN" dirty="0"/>
              <a:t>、</a:t>
            </a:r>
            <a:r>
              <a:rPr lang="en-US" altLang="zh-CN" dirty="0"/>
              <a:t>P2</a:t>
            </a:r>
            <a:r>
              <a:rPr lang="zh-CN" altLang="zh-CN" dirty="0"/>
              <a:t>和</a:t>
            </a:r>
            <a:r>
              <a:rPr lang="en-US" altLang="zh-CN" dirty="0"/>
              <a:t>T0</a:t>
            </a:r>
            <a:r>
              <a:rPr lang="zh-CN" altLang="zh-CN" dirty="0"/>
              <a:t>、</a:t>
            </a:r>
            <a:r>
              <a:rPr lang="en-US" altLang="zh-CN" dirty="0"/>
              <a:t>T1</a:t>
            </a:r>
            <a:r>
              <a:rPr lang="zh-CN" altLang="zh-CN" dirty="0"/>
              <a:t>、</a:t>
            </a:r>
            <a:r>
              <a:rPr lang="en-US" altLang="zh-CN" dirty="0"/>
              <a:t>T2</a:t>
            </a:r>
            <a:r>
              <a:rPr lang="zh-CN" altLang="zh-CN" dirty="0"/>
              <a:t>是已知的，所以可以得到：</a:t>
            </a:r>
          </a:p>
          <a:p>
            <a:r>
              <a:rPr lang="en-US" altLang="zh-CN" dirty="0"/>
              <a:t>P0</a:t>
            </a:r>
            <a:r>
              <a:rPr lang="en-US" altLang="zh-CN" baseline="-25000" dirty="0"/>
              <a:t>x</a:t>
            </a:r>
            <a:r>
              <a:rPr lang="en-US" altLang="zh-CN" dirty="0"/>
              <a:t> = a</a:t>
            </a:r>
            <a:r>
              <a:rPr lang="en-US" altLang="zh-CN" baseline="-25000" dirty="0"/>
              <a:t>x</a:t>
            </a:r>
            <a:r>
              <a:rPr lang="en-US" altLang="zh-CN" dirty="0"/>
              <a:t> T</a:t>
            </a:r>
            <a:r>
              <a:rPr lang="en-US" altLang="zh-CN" baseline="-25000" dirty="0"/>
              <a:t>0</a:t>
            </a:r>
            <a:r>
              <a:rPr lang="en-US" altLang="zh-CN" baseline="30000" dirty="0"/>
              <a:t>2</a:t>
            </a:r>
            <a:r>
              <a:rPr lang="en-US" altLang="zh-CN" dirty="0"/>
              <a:t> + b</a:t>
            </a:r>
            <a:r>
              <a:rPr lang="en-US" altLang="zh-CN" baseline="-25000" dirty="0"/>
              <a:t>x</a:t>
            </a:r>
            <a:r>
              <a:rPr lang="en-US" altLang="zh-CN" dirty="0"/>
              <a:t>T</a:t>
            </a:r>
            <a:r>
              <a:rPr lang="en-US" altLang="zh-CN" baseline="-25000" dirty="0"/>
              <a:t>0</a:t>
            </a:r>
            <a:r>
              <a:rPr lang="en-US" altLang="zh-CN" dirty="0"/>
              <a:t> + </a:t>
            </a:r>
            <a:r>
              <a:rPr lang="en-US" altLang="zh-CN" dirty="0" smtClean="0"/>
              <a:t>c</a:t>
            </a:r>
            <a:r>
              <a:rPr lang="en-US" altLang="zh-CN" baseline="-25000" dirty="0" smtClean="0"/>
              <a:t>x</a:t>
            </a:r>
          </a:p>
          <a:p>
            <a:r>
              <a:rPr lang="en-US" altLang="zh-CN" dirty="0" smtClean="0"/>
              <a:t>P1</a:t>
            </a:r>
            <a:r>
              <a:rPr lang="en-US" altLang="zh-CN" baseline="-25000" dirty="0" smtClean="0"/>
              <a:t>x</a:t>
            </a:r>
            <a:r>
              <a:rPr lang="en-US" altLang="zh-CN" dirty="0" smtClean="0"/>
              <a:t> </a:t>
            </a:r>
            <a:r>
              <a:rPr lang="en-US" altLang="zh-CN" dirty="0"/>
              <a:t>= a</a:t>
            </a:r>
            <a:r>
              <a:rPr lang="en-US" altLang="zh-CN" baseline="-25000" dirty="0"/>
              <a:t>x</a:t>
            </a:r>
            <a:r>
              <a:rPr lang="en-US" altLang="zh-CN" dirty="0"/>
              <a:t> T</a:t>
            </a:r>
            <a:r>
              <a:rPr lang="en-US" altLang="zh-CN" baseline="-25000" dirty="0"/>
              <a:t>1</a:t>
            </a:r>
            <a:r>
              <a:rPr lang="en-US" altLang="zh-CN" baseline="30000" dirty="0"/>
              <a:t>2</a:t>
            </a:r>
            <a:r>
              <a:rPr lang="en-US" altLang="zh-CN" dirty="0"/>
              <a:t> + b</a:t>
            </a:r>
            <a:r>
              <a:rPr lang="en-US" altLang="zh-CN" baseline="-25000" dirty="0"/>
              <a:t>x</a:t>
            </a:r>
            <a:r>
              <a:rPr lang="en-US" altLang="zh-CN" dirty="0"/>
              <a:t>T</a:t>
            </a:r>
            <a:r>
              <a:rPr lang="en-US" altLang="zh-CN" baseline="-25000" dirty="0"/>
              <a:t>1</a:t>
            </a:r>
            <a:r>
              <a:rPr lang="en-US" altLang="zh-CN" dirty="0"/>
              <a:t> + </a:t>
            </a:r>
            <a:r>
              <a:rPr lang="en-US" altLang="zh-CN" dirty="0" smtClean="0"/>
              <a:t>c</a:t>
            </a:r>
            <a:r>
              <a:rPr lang="en-US" altLang="zh-CN" baseline="-25000" dirty="0" smtClean="0"/>
              <a:t>x</a:t>
            </a:r>
          </a:p>
          <a:p>
            <a:r>
              <a:rPr lang="en-US" altLang="zh-CN" dirty="0" smtClean="0"/>
              <a:t>P2</a:t>
            </a:r>
            <a:r>
              <a:rPr lang="en-US" altLang="zh-CN" baseline="-25000" dirty="0" smtClean="0"/>
              <a:t>x</a:t>
            </a:r>
            <a:r>
              <a:rPr lang="en-US" altLang="zh-CN" dirty="0" smtClean="0"/>
              <a:t> </a:t>
            </a:r>
            <a:r>
              <a:rPr lang="en-US" altLang="zh-CN" dirty="0"/>
              <a:t>= a</a:t>
            </a:r>
            <a:r>
              <a:rPr lang="en-US" altLang="zh-CN" baseline="-25000" dirty="0"/>
              <a:t>x</a:t>
            </a:r>
            <a:r>
              <a:rPr lang="en-US" altLang="zh-CN" dirty="0"/>
              <a:t> T</a:t>
            </a:r>
            <a:r>
              <a:rPr lang="en-US" altLang="zh-CN" baseline="-25000" dirty="0"/>
              <a:t>2</a:t>
            </a:r>
            <a:r>
              <a:rPr lang="en-US" altLang="zh-CN" baseline="30000" dirty="0"/>
              <a:t>2</a:t>
            </a:r>
            <a:r>
              <a:rPr lang="en-US" altLang="zh-CN" dirty="0"/>
              <a:t> + b</a:t>
            </a:r>
            <a:r>
              <a:rPr lang="en-US" altLang="zh-CN" baseline="-25000" dirty="0"/>
              <a:t>x</a:t>
            </a:r>
            <a:r>
              <a:rPr lang="en-US" altLang="zh-CN" dirty="0"/>
              <a:t>T</a:t>
            </a:r>
            <a:r>
              <a:rPr lang="en-US" altLang="zh-CN" baseline="-25000" dirty="0"/>
              <a:t>2</a:t>
            </a:r>
            <a:r>
              <a:rPr lang="en-US" altLang="zh-CN" dirty="0"/>
              <a:t> + c</a:t>
            </a:r>
            <a:r>
              <a:rPr lang="en-US" altLang="zh-CN" baseline="-25000" dirty="0"/>
              <a:t>x</a:t>
            </a:r>
            <a:r>
              <a:rPr lang="zh-CN" altLang="zh-CN" dirty="0"/>
              <a:t> </a:t>
            </a:r>
            <a:endParaRPr lang="en-US" altLang="zh-CN" dirty="0" smtClean="0"/>
          </a:p>
          <a:p>
            <a:r>
              <a:rPr lang="zh-CN" altLang="zh-CN" dirty="0" smtClean="0"/>
              <a:t>上面</a:t>
            </a:r>
            <a:r>
              <a:rPr lang="zh-CN" altLang="zh-CN" dirty="0"/>
              <a:t>的线性方程组可以很容易求解得到</a:t>
            </a:r>
            <a:r>
              <a:rPr lang="en-US" altLang="zh-CN" dirty="0"/>
              <a:t>a</a:t>
            </a:r>
            <a:r>
              <a:rPr lang="en-US" altLang="zh-CN" baseline="-25000" dirty="0"/>
              <a:t>x</a:t>
            </a:r>
            <a:r>
              <a:rPr lang="en-US" altLang="zh-CN" dirty="0"/>
              <a:t>, </a:t>
            </a:r>
            <a:r>
              <a:rPr lang="en-US" altLang="zh-CN" dirty="0" err="1"/>
              <a:t>b</a:t>
            </a:r>
            <a:r>
              <a:rPr lang="en-US" altLang="zh-CN" baseline="-25000" dirty="0" err="1"/>
              <a:t>x</a:t>
            </a:r>
            <a:r>
              <a:rPr lang="zh-CN" altLang="zh-CN" dirty="0"/>
              <a:t>和</a:t>
            </a:r>
            <a:r>
              <a:rPr lang="en-US" altLang="zh-CN" dirty="0"/>
              <a:t>c</a:t>
            </a:r>
            <a:r>
              <a:rPr lang="en-US" altLang="zh-CN" baseline="-25000" dirty="0"/>
              <a:t>x</a:t>
            </a:r>
            <a:r>
              <a:rPr lang="zh-CN" altLang="zh-CN" dirty="0"/>
              <a:t>的值，进而可以得到角色位置关于</a:t>
            </a:r>
            <a:r>
              <a:rPr lang="en-US" altLang="zh-CN" dirty="0"/>
              <a:t>T</a:t>
            </a:r>
            <a:r>
              <a:rPr lang="zh-CN" altLang="zh-CN" dirty="0"/>
              <a:t>的函数如下：</a:t>
            </a:r>
          </a:p>
          <a:p>
            <a:r>
              <a:rPr lang="en-US" altLang="zh-CN" dirty="0" err="1"/>
              <a:t>P</a:t>
            </a:r>
            <a:r>
              <a:rPr lang="en-US" altLang="zh-CN" baseline="-25000" dirty="0" err="1"/>
              <a:t>x</a:t>
            </a:r>
            <a:r>
              <a:rPr lang="en-US" altLang="zh-CN" dirty="0"/>
              <a:t>(T) = a</a:t>
            </a:r>
            <a:r>
              <a:rPr lang="en-US" altLang="zh-CN" baseline="-25000" dirty="0"/>
              <a:t>x</a:t>
            </a:r>
            <a:r>
              <a:rPr lang="en-US" altLang="zh-CN" dirty="0"/>
              <a:t>T^</a:t>
            </a:r>
            <a:r>
              <a:rPr lang="en-US" altLang="zh-CN" baseline="30000" dirty="0"/>
              <a:t>2</a:t>
            </a:r>
            <a:r>
              <a:rPr lang="en-US" altLang="zh-CN" dirty="0"/>
              <a:t> + </a:t>
            </a:r>
            <a:r>
              <a:rPr lang="en-US" altLang="zh-CN" dirty="0" err="1"/>
              <a:t>b</a:t>
            </a:r>
            <a:r>
              <a:rPr lang="en-US" altLang="zh-CN" baseline="-25000" dirty="0" err="1"/>
              <a:t>x</a:t>
            </a:r>
            <a:r>
              <a:rPr lang="en-US" altLang="zh-CN" dirty="0" err="1"/>
              <a:t>T</a:t>
            </a:r>
            <a:r>
              <a:rPr lang="en-US" altLang="zh-CN" dirty="0"/>
              <a:t> + </a:t>
            </a:r>
            <a:r>
              <a:rPr lang="en-US" altLang="zh-CN" dirty="0" err="1"/>
              <a:t>cP</a:t>
            </a:r>
            <a:r>
              <a:rPr lang="en-US" altLang="zh-CN" baseline="-25000" dirty="0" err="1"/>
              <a:t>z</a:t>
            </a:r>
            <a:r>
              <a:rPr lang="en-US" altLang="zh-CN" dirty="0"/>
              <a:t>(T) = a</a:t>
            </a:r>
            <a:r>
              <a:rPr lang="en-US" altLang="zh-CN" baseline="-25000" dirty="0"/>
              <a:t>z</a:t>
            </a:r>
            <a:r>
              <a:rPr lang="en-US" altLang="zh-CN" dirty="0"/>
              <a:t>T^</a:t>
            </a:r>
            <a:r>
              <a:rPr lang="en-US" altLang="zh-CN" baseline="30000" dirty="0"/>
              <a:t>2</a:t>
            </a:r>
            <a:r>
              <a:rPr lang="en-US" altLang="zh-CN" dirty="0"/>
              <a:t> + </a:t>
            </a:r>
            <a:r>
              <a:rPr lang="en-US" altLang="zh-CN" dirty="0" err="1"/>
              <a:t>b</a:t>
            </a:r>
            <a:r>
              <a:rPr lang="en-US" altLang="zh-CN" baseline="-25000" dirty="0" err="1"/>
              <a:t>z</a:t>
            </a:r>
            <a:r>
              <a:rPr lang="en-US" altLang="zh-CN" dirty="0" err="1"/>
              <a:t>T</a:t>
            </a:r>
            <a:r>
              <a:rPr lang="en-US" altLang="zh-CN" dirty="0"/>
              <a:t> + c</a:t>
            </a:r>
            <a:endParaRPr lang="zh-CN" altLang="en-US" dirty="0"/>
          </a:p>
        </p:txBody>
      </p:sp>
    </p:spTree>
    <p:extLst>
      <p:ext uri="{BB962C8B-B14F-4D97-AF65-F5344CB8AC3E}">
        <p14:creationId xmlns:p14="http://schemas.microsoft.com/office/powerpoint/2010/main" val="2531489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由于该函数是二次曲线，可以保证位置之间的插值是平滑的，由曲线的连续性可以知道，当自变量（时间）相邻的时候，因变量位置也是相邻</a:t>
            </a:r>
            <a:r>
              <a:rPr lang="zh-CN" altLang="zh-CN" dirty="0" smtClean="0"/>
              <a:t>的</a:t>
            </a:r>
            <a:endParaRPr lang="en-US" altLang="zh-CN" dirty="0" smtClean="0"/>
          </a:p>
          <a:p>
            <a:r>
              <a:rPr lang="zh-CN" altLang="zh-CN" dirty="0" smtClean="0"/>
              <a:t>这样</a:t>
            </a:r>
            <a:r>
              <a:rPr lang="zh-CN" altLang="zh-CN" dirty="0"/>
              <a:t>，我们可以利用该曲线使用外推的方法由前面的三个时间点的位置近似得到当前时间点的</a:t>
            </a:r>
            <a:r>
              <a:rPr lang="zh-CN" altLang="zh-CN" dirty="0" smtClean="0"/>
              <a:t>位置信息</a:t>
            </a:r>
            <a:endParaRPr lang="zh-CN" altLang="en-US" dirty="0"/>
          </a:p>
        </p:txBody>
      </p:sp>
    </p:spTree>
    <p:extLst>
      <p:ext uri="{BB962C8B-B14F-4D97-AF65-F5344CB8AC3E}">
        <p14:creationId xmlns:p14="http://schemas.microsoft.com/office/powerpoint/2010/main" val="33658199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1778000"/>
            <a:ext cx="57737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7140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每次新的更新到来时候，我们就丢弃掉最早的信息，然后重建插值多项式，这样，我们每次都使用外推值来预测联网的玩家</a:t>
            </a:r>
            <a:r>
              <a:rPr lang="zh-CN" altLang="zh-CN" dirty="0" smtClean="0"/>
              <a:t>位置</a:t>
            </a:r>
            <a:endParaRPr lang="en-US" altLang="zh-CN" dirty="0" smtClean="0"/>
          </a:p>
          <a:p>
            <a:r>
              <a:rPr lang="zh-CN" altLang="zh-CN" dirty="0" smtClean="0"/>
              <a:t>如果</a:t>
            </a:r>
            <a:r>
              <a:rPr lang="zh-CN" altLang="zh-CN" dirty="0"/>
              <a:t>网络延迟很严重，可能出现角色位置跳跃的情况，因为时间间隔过长，在这段时间内角色位置可能并没有按照插值多项式的形式</a:t>
            </a:r>
            <a:r>
              <a:rPr lang="zh-CN" altLang="zh-CN" dirty="0" smtClean="0"/>
              <a:t>变化</a:t>
            </a:r>
            <a:endParaRPr lang="en-US" altLang="zh-CN" dirty="0" smtClean="0"/>
          </a:p>
          <a:p>
            <a:r>
              <a:rPr lang="zh-CN" altLang="zh-CN" dirty="0" smtClean="0"/>
              <a:t>但是</a:t>
            </a:r>
            <a:r>
              <a:rPr lang="zh-CN" altLang="zh-CN" dirty="0"/>
              <a:t>对于一般的网络环境来说，这种技术可以较好地解决网络延迟带来的游戏实时性变差的问题。</a:t>
            </a:r>
          </a:p>
          <a:p>
            <a:endParaRPr lang="zh-CN" altLang="en-US" dirty="0"/>
          </a:p>
        </p:txBody>
      </p:sp>
    </p:spTree>
    <p:extLst>
      <p:ext uri="{BB962C8B-B14F-4D97-AF65-F5344CB8AC3E}">
        <p14:creationId xmlns:p14="http://schemas.microsoft.com/office/powerpoint/2010/main" val="1905946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smtClean="0"/>
              <a:t>网络</a:t>
            </a:r>
            <a:r>
              <a:rPr lang="zh-CN" altLang="zh-CN" dirty="0"/>
              <a:t>游戏对游戏产业造成极大的冲击，主要的原因在于网络游戏几乎不会受到软件盗版的侵害。通常所有网络游戏软件的使用者，都必须支付连线费用以登入游戏服务器，方能进行游戏，因此非法取得软件的使用者并无法获得明显的利益。事实上，许多网络游戏甚至以免费下载的方式散布他们的游戏软件，而改以连线费用做为主要收入来源。</a:t>
            </a:r>
          </a:p>
          <a:p>
            <a:r>
              <a:rPr lang="zh-CN" altLang="zh-CN" dirty="0" smtClean="0"/>
              <a:t>网络</a:t>
            </a:r>
            <a:r>
              <a:rPr lang="zh-CN" altLang="zh-CN" dirty="0"/>
              <a:t>游戏的技术门槛与营运成本较传统单机游戏高，包括游戏服务器的硬件折旧及软件开发，以及后续的线上服务等。但其商业模式仍较传统单机游戏具有优势，因此网络游戏在全球游戏产业总产值的比例中仍以惊人速度逐年</a:t>
            </a:r>
            <a:r>
              <a:rPr lang="zh-CN" altLang="zh-CN" dirty="0" smtClean="0"/>
              <a:t>提高</a:t>
            </a:r>
            <a:endParaRPr lang="zh-CN" altLang="en-US" dirty="0"/>
          </a:p>
        </p:txBody>
      </p:sp>
    </p:spTree>
    <p:extLst>
      <p:ext uri="{BB962C8B-B14F-4D97-AF65-F5344CB8AC3E}">
        <p14:creationId xmlns:p14="http://schemas.microsoft.com/office/powerpoint/2010/main" val="40485052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分等级消息</a:t>
            </a:r>
            <a:r>
              <a:rPr lang="zh-CN" altLang="zh-CN" b="1" dirty="0" smtClean="0"/>
              <a:t>传递</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假如</a:t>
            </a:r>
            <a:r>
              <a:rPr lang="zh-CN" altLang="zh-CN" dirty="0"/>
              <a:t>一个多人在线游戏中，数据包需要不断在玩家之间进行传送，而玩家的联网方式并不一样，有的玩家使用高速的宽带网络，而一些玩家使用的网络环境很差，当网络传输数据量变大的时候，使用较差网络环境的玩家会由于频繁丢包导致游戏体验变</a:t>
            </a:r>
            <a:r>
              <a:rPr lang="zh-CN" altLang="zh-CN" dirty="0" smtClean="0"/>
              <a:t>差</a:t>
            </a:r>
            <a:endParaRPr lang="en-US" altLang="zh-CN" dirty="0" smtClean="0"/>
          </a:p>
          <a:p>
            <a:r>
              <a:rPr lang="zh-CN" altLang="zh-CN" dirty="0" smtClean="0"/>
              <a:t>为了</a:t>
            </a:r>
            <a:r>
              <a:rPr lang="zh-CN" altLang="zh-CN" dirty="0"/>
              <a:t>解决这个问题，有人提出了层次化消息传递方法，它可以保证所有玩家在其网络条件下得到最有效的信息。</a:t>
            </a:r>
          </a:p>
          <a:p>
            <a:endParaRPr lang="zh-CN" altLang="en-US" dirty="0"/>
          </a:p>
        </p:txBody>
      </p:sp>
    </p:spTree>
    <p:extLst>
      <p:ext uri="{BB962C8B-B14F-4D97-AF65-F5344CB8AC3E}">
        <p14:creationId xmlns:p14="http://schemas.microsoft.com/office/powerpoint/2010/main" val="7027572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这种方法的核心是将消息按照重要程度划分为不同的等级，比如敌人位置的信息比他的胳膊移动要重要。经过这样的分类以后，当新玩家联网进来，要进行网络测试，以便得到该玩家的网络带宽（即每秒可以接收多少信息）。如果玩家网络带宽不足，游戏服务器端可以决定只将重要的信息传递给它，而丢弃一些非重要信息。</a:t>
            </a:r>
          </a:p>
          <a:p>
            <a:r>
              <a:rPr lang="zh-CN" altLang="zh-CN" dirty="0"/>
              <a:t>以第一人称射击游戏为例，各种消息可以按照重要程度排列如下：</a:t>
            </a:r>
            <a:r>
              <a:rPr lang="en-US" altLang="zh-CN" dirty="0"/>
              <a:t>:</a:t>
            </a:r>
            <a:endParaRPr lang="zh-CN" altLang="zh-CN" dirty="0"/>
          </a:p>
          <a:p>
            <a:pPr marL="971550" lvl="1" indent="-514350">
              <a:buFont typeface="+mj-lt"/>
              <a:buAutoNum type="arabicPeriod"/>
            </a:pPr>
            <a:r>
              <a:rPr lang="zh-CN" altLang="zh-CN" dirty="0"/>
              <a:t>位置</a:t>
            </a:r>
          </a:p>
          <a:p>
            <a:pPr marL="971550" lvl="1" indent="-514350">
              <a:buFont typeface="+mj-lt"/>
              <a:buAutoNum type="arabicPeriod"/>
            </a:pPr>
            <a:r>
              <a:rPr lang="zh-CN" altLang="zh-CN" dirty="0"/>
              <a:t>射击</a:t>
            </a:r>
          </a:p>
          <a:p>
            <a:pPr marL="971550" lvl="1" indent="-514350">
              <a:buFont typeface="+mj-lt"/>
              <a:buAutoNum type="arabicPeriod"/>
            </a:pPr>
            <a:r>
              <a:rPr lang="zh-CN" altLang="zh-CN" dirty="0"/>
              <a:t>改变武器</a:t>
            </a:r>
          </a:p>
          <a:p>
            <a:pPr marL="971550" lvl="1" indent="-514350">
              <a:buFont typeface="+mj-lt"/>
              <a:buAutoNum type="arabicPeriod"/>
            </a:pPr>
            <a:r>
              <a:rPr lang="zh-CN" altLang="zh-CN" dirty="0"/>
              <a:t>网格动画</a:t>
            </a:r>
          </a:p>
          <a:p>
            <a:r>
              <a:rPr lang="zh-CN" altLang="zh-CN" dirty="0"/>
              <a:t>这样，在网络环境很差的客户端玩家可能只看到角色位置的变化，而其他信息保持不变，但由于他能够得到最为重要的信息，游戏运行会比较流畅，所以这个游戏还是能够玩下去的。</a:t>
            </a:r>
          </a:p>
          <a:p>
            <a:endParaRPr lang="zh-CN" altLang="en-US" dirty="0"/>
          </a:p>
        </p:txBody>
      </p:sp>
    </p:spTree>
    <p:extLst>
      <p:ext uri="{BB962C8B-B14F-4D97-AF65-F5344CB8AC3E}">
        <p14:creationId xmlns:p14="http://schemas.microsoft.com/office/powerpoint/2010/main" val="35070064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空间</a:t>
            </a:r>
            <a:r>
              <a:rPr lang="zh-CN" altLang="zh-CN" b="1" dirty="0" smtClean="0"/>
              <a:t>划分</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空间</a:t>
            </a:r>
            <a:r>
              <a:rPr lang="zh-CN" altLang="zh-CN" dirty="0"/>
              <a:t>划分是专门用于大规模多人在线游戏的优化技术，它使用空间索引来保证只传输和玩家当前状态相关的信息，这个技术可以显著降低网络传输量。</a:t>
            </a:r>
          </a:p>
          <a:p>
            <a:r>
              <a:rPr lang="zh-CN" altLang="zh-CN" dirty="0"/>
              <a:t>在小规模在线游戏中（比如暗黑破坏神），玩家可以加入人数有上限的战斗小组（比如最多</a:t>
            </a:r>
            <a:r>
              <a:rPr lang="en-US" altLang="zh-CN" dirty="0"/>
              <a:t>4</a:t>
            </a:r>
            <a:r>
              <a:rPr lang="zh-CN" altLang="zh-CN" dirty="0"/>
              <a:t>个人），游戏过程中各个玩家位置更新信息的传输会很频繁，特别是当游戏节奏很快时。当游戏玩家只有</a:t>
            </a:r>
            <a:r>
              <a:rPr lang="en-US" altLang="zh-CN" dirty="0"/>
              <a:t>4</a:t>
            </a:r>
            <a:r>
              <a:rPr lang="zh-CN" altLang="zh-CN" dirty="0"/>
              <a:t>个的时候，即使频繁传输这些更新信息也许不会引起网络延迟，而对于大规模多人在线游戏来说，频繁地更新传输成千上万玩家的信息会耗尽带宽。大规模多人在线游戏允许大量玩家同时在线，游戏世界也会比较大，玩家之间很的距离可能很远，在这种情况下，其实没有必要向所有玩家传递其他玩家的更新信息，因为离玩家很远的游戏信息一般来说对当前玩家是无用的。</a:t>
            </a:r>
          </a:p>
          <a:p>
            <a:endParaRPr lang="zh-CN" altLang="en-US" dirty="0"/>
          </a:p>
        </p:txBody>
      </p:sp>
    </p:spTree>
    <p:extLst>
      <p:ext uri="{BB962C8B-B14F-4D97-AF65-F5344CB8AC3E}">
        <p14:creationId xmlns:p14="http://schemas.microsoft.com/office/powerpoint/2010/main" val="16554304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假如按照空间位置对游戏玩家进行索引，当服务器端在广播更新某个玩家信息的时候，我们首先访问游戏玩家位置索引信息，找到一定距离内的玩家，然后只将更新信息传送给这些玩家，这样可以显著节约带宽。比如游戏当中可能有</a:t>
            </a:r>
            <a:r>
              <a:rPr lang="en-US" altLang="zh-CN" dirty="0"/>
              <a:t>10</a:t>
            </a:r>
            <a:r>
              <a:rPr lang="zh-CN" altLang="zh-CN" dirty="0"/>
              <a:t>万个玩家在线，地图为</a:t>
            </a:r>
            <a:r>
              <a:rPr lang="en-US" altLang="zh-CN" dirty="0"/>
              <a:t>100</a:t>
            </a:r>
            <a:r>
              <a:rPr lang="zh-CN" altLang="zh-CN" dirty="0"/>
              <a:t>×</a:t>
            </a:r>
            <a:r>
              <a:rPr lang="en-US" altLang="zh-CN" dirty="0"/>
              <a:t>100</a:t>
            </a:r>
            <a:r>
              <a:rPr lang="zh-CN" altLang="zh-CN" dirty="0"/>
              <a:t>千米。如果采用传统的网络广播方式的话，每个玩家的更新数据需要传送给其他所有玩家，这样就需要传送</a:t>
            </a:r>
            <a:r>
              <a:rPr lang="en-US" altLang="zh-CN" dirty="0"/>
              <a:t>100,000</a:t>
            </a:r>
            <a:r>
              <a:rPr lang="en-US" altLang="zh-CN" baseline="30000" dirty="0"/>
              <a:t>2</a:t>
            </a:r>
            <a:r>
              <a:rPr lang="zh-CN" altLang="zh-CN" dirty="0"/>
              <a:t>个数据包。</a:t>
            </a:r>
          </a:p>
          <a:p>
            <a:r>
              <a:rPr lang="zh-CN" altLang="zh-CN" dirty="0"/>
              <a:t>如果将地图分解为</a:t>
            </a:r>
            <a:r>
              <a:rPr lang="en-US" altLang="zh-CN" dirty="0"/>
              <a:t>100</a:t>
            </a:r>
            <a:r>
              <a:rPr lang="zh-CN" altLang="zh-CN" dirty="0"/>
              <a:t>×</a:t>
            </a:r>
            <a:r>
              <a:rPr lang="en-US" altLang="zh-CN" dirty="0"/>
              <a:t>100</a:t>
            </a:r>
            <a:r>
              <a:rPr lang="zh-CN" altLang="zh-CN" dirty="0"/>
              <a:t>米的网格，分别保存每个网格中的玩家信息，假设玩家分别比较均匀，这样每个网格中有大约</a:t>
            </a:r>
            <a:r>
              <a:rPr lang="en-US" altLang="zh-CN" dirty="0"/>
              <a:t>10</a:t>
            </a:r>
            <a:r>
              <a:rPr lang="zh-CN" altLang="zh-CN" dirty="0"/>
              <a:t>个玩家，现在我们可以只将更新信息传送给在当前网格或者周围相邻的</a:t>
            </a:r>
            <a:r>
              <a:rPr lang="en-US" altLang="zh-CN" dirty="0"/>
              <a:t>9</a:t>
            </a:r>
            <a:r>
              <a:rPr lang="zh-CN" altLang="zh-CN" dirty="0"/>
              <a:t>个网格中的其他玩家。这样数据传输量是</a:t>
            </a:r>
            <a:r>
              <a:rPr lang="en-US" altLang="zh-CN" dirty="0"/>
              <a:t>100</a:t>
            </a:r>
            <a:r>
              <a:rPr lang="zh-CN" altLang="zh-CN" dirty="0"/>
              <a:t>个玩家（每个网格</a:t>
            </a:r>
            <a:r>
              <a:rPr lang="en-US" altLang="zh-CN" dirty="0"/>
              <a:t>10</a:t>
            </a:r>
            <a:r>
              <a:rPr lang="zh-CN" altLang="zh-CN" dirty="0"/>
              <a:t>个玩家，一共</a:t>
            </a:r>
            <a:r>
              <a:rPr lang="en-US" altLang="zh-CN" dirty="0"/>
              <a:t>10</a:t>
            </a:r>
            <a:r>
              <a:rPr lang="zh-CN" altLang="zh-CN" dirty="0"/>
              <a:t>个网格）。这种方法的开销是需要保存额外的数据结构，但服务器端有较大的内存，可以很容易地处理这个问题。</a:t>
            </a:r>
          </a:p>
          <a:p>
            <a:endParaRPr lang="zh-CN" altLang="en-US" dirty="0"/>
          </a:p>
        </p:txBody>
      </p:sp>
    </p:spTree>
    <p:extLst>
      <p:ext uri="{BB962C8B-B14F-4D97-AF65-F5344CB8AC3E}">
        <p14:creationId xmlns:p14="http://schemas.microsoft.com/office/powerpoint/2010/main" val="14083184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只传输变更的状态</a:t>
            </a:r>
            <a:r>
              <a:rPr lang="zh-CN" altLang="zh-CN" b="1" dirty="0" smtClean="0"/>
              <a:t>信息</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另外</a:t>
            </a:r>
            <a:r>
              <a:rPr lang="zh-CN" altLang="zh-CN" dirty="0"/>
              <a:t>一个降低带宽占用的方法是只传输状态改变信息而不是所有的相关数据。比如两个玩家联网合作来完成游戏，游戏世界中有很多怪物（每个怪物有自己的逻辑）和物品。在这种类型的游戏中，可以选择两种联网方式。</a:t>
            </a:r>
          </a:p>
          <a:p>
            <a:r>
              <a:rPr lang="zh-CN" altLang="zh-CN" dirty="0"/>
              <a:t>一种方法是只在其中的一台电脑上运行游戏的逻辑引擎，然后将运算结果传递给另外一台电脑，这样另外一台电脑就变成了真正的游戏客户端，只负责图形显示。这种联网方式的问题是网络传输速度至关重要，只有将逻辑信息及时地传递给另外一台电脑才能保证两台电脑在同样的游戏世界中进行探索。然而在广域网中达到理想的传输速度是不现实的。</a:t>
            </a:r>
          </a:p>
          <a:p>
            <a:endParaRPr lang="zh-CN" altLang="en-US" dirty="0"/>
          </a:p>
        </p:txBody>
      </p:sp>
    </p:spTree>
    <p:extLst>
      <p:ext uri="{BB962C8B-B14F-4D97-AF65-F5344CB8AC3E}">
        <p14:creationId xmlns:p14="http://schemas.microsoft.com/office/powerpoint/2010/main" val="10576832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r>
              <a:rPr lang="zh-CN" altLang="zh-CN" dirty="0"/>
              <a:t>这样，我们需要另外一种联网方式，这种方法中两个电脑以同步的方法来保证游戏的一致性，必须保证两台电脑的游戏过程不取决于外部事件以及随机数，只有这样才能避免传递游戏世界的所有更新信息（怪物位置等），而只传输玩家控制角色位置的改变信息。这需要时刻监测游戏世界的一致性，以保证每个玩家所运行的游戏世界时一致的。</a:t>
            </a:r>
          </a:p>
          <a:p>
            <a:r>
              <a:rPr lang="zh-CN" altLang="zh-CN" dirty="0"/>
              <a:t>如果采用后一种方法，我们可以更进一步，只传输状态改变信息而不是位置变化信息。换句话说，每个逻辑周期发送玩家位置信息其实也浪费了带宽，如果玩家处于一种确定系统当中，我们只需要在玩家状态改变的时候传送状态改变信息。比如，玩家停在原地，我们就没有必要传送“玩家在这里”的信息，而只有当玩家状态改变的情况下，才传送“玩家按下了前进键”信息。由于玩家处于有限状态机的条件下，玩家会持续运行一段相同的行为（比如走路或者战斗），只传送状态改变信息可以极大降低带宽占用量。</a:t>
            </a:r>
          </a:p>
          <a:p>
            <a:r>
              <a:rPr lang="zh-CN" altLang="zh-CN" dirty="0"/>
              <a:t>需要记住这种方法的限制条件：每个客户端的游戏世界必须保持同步。这会限制代码编写，比如对于随机数的应用，每台客户端得到的随机数应该一致，这样可能需要一个随机数列表，使用这个列表作为随机数来源。</a:t>
            </a:r>
          </a:p>
          <a:p>
            <a:endParaRPr lang="zh-CN" altLang="en-US" dirty="0"/>
          </a:p>
        </p:txBody>
      </p:sp>
    </p:spTree>
    <p:extLst>
      <p:ext uri="{BB962C8B-B14F-4D97-AF65-F5344CB8AC3E}">
        <p14:creationId xmlns:p14="http://schemas.microsoft.com/office/powerpoint/2010/main" val="8811515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使用服务器</a:t>
            </a:r>
            <a:r>
              <a:rPr lang="zh-CN" altLang="zh-CN" b="1" dirty="0" smtClean="0"/>
              <a:t>集群</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单</a:t>
            </a:r>
            <a:r>
              <a:rPr lang="zh-CN" altLang="zh-CN" dirty="0"/>
              <a:t>台服务器很难负担</a:t>
            </a:r>
            <a:r>
              <a:rPr lang="en-US" altLang="zh-CN" dirty="0"/>
              <a:t>MMO</a:t>
            </a:r>
            <a:r>
              <a:rPr lang="zh-CN" altLang="zh-CN" dirty="0"/>
              <a:t>游戏的处理需求，当玩家数量不断增加的时候，一般需要使用集群来作为服务器，这种情况下，服务器端编码会变得复杂，需要考虑如何在服务器集群中分配玩家，如何有效地进行通讯等。接下来将介绍几种常用的技术。</a:t>
            </a:r>
          </a:p>
          <a:p>
            <a:r>
              <a:rPr lang="zh-CN" altLang="zh-CN" dirty="0"/>
              <a:t>使用多服务器可以降低每台服务器负载的玩家数量，为了提高效率，我们需要保证对于玩家的相关检测操作可以在同一个服务器内</a:t>
            </a:r>
            <a:r>
              <a:rPr lang="zh-CN" altLang="zh-CN" dirty="0" smtClean="0"/>
              <a:t>完成</a:t>
            </a:r>
            <a:endParaRPr lang="en-US" altLang="zh-CN" dirty="0" smtClean="0"/>
          </a:p>
          <a:p>
            <a:r>
              <a:rPr lang="zh-CN" altLang="zh-CN" dirty="0" smtClean="0"/>
              <a:t>假设</a:t>
            </a:r>
            <a:r>
              <a:rPr lang="zh-CN" altLang="zh-CN" dirty="0"/>
              <a:t>我们有</a:t>
            </a:r>
            <a:r>
              <a:rPr lang="en-US" altLang="zh-CN" dirty="0"/>
              <a:t>100</a:t>
            </a:r>
            <a:r>
              <a:rPr lang="zh-CN" altLang="zh-CN" dirty="0"/>
              <a:t>个玩家，随机把他们分配到</a:t>
            </a:r>
            <a:r>
              <a:rPr lang="en-US" altLang="zh-CN" dirty="0"/>
              <a:t>2</a:t>
            </a:r>
            <a:r>
              <a:rPr lang="zh-CN" altLang="zh-CN" dirty="0"/>
              <a:t>个服务器上， 由于是随机的分组，所以载做碰撞检测的时候，一个玩家不光需要和本服务器上的其他玩家进行检测，还需要和另外服务器上的玩家进行检测，这样的效率是很低的，因为我们虽然将玩家分在两个服务器上，但仍然需要检测游戏世界中的所有玩家。</a:t>
            </a:r>
          </a:p>
          <a:p>
            <a:endParaRPr lang="zh-CN" altLang="en-US" dirty="0"/>
          </a:p>
        </p:txBody>
      </p:sp>
    </p:spTree>
    <p:extLst>
      <p:ext uri="{BB962C8B-B14F-4D97-AF65-F5344CB8AC3E}">
        <p14:creationId xmlns:p14="http://schemas.microsoft.com/office/powerpoint/2010/main" val="2899984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zh-CN" altLang="zh-CN" dirty="0"/>
              <a:t>很明显，解决的办法将空间划分的结果映射到服务器集群中，每个服务器处理在空间位置中相邻的玩家，这样对于玩家的大部分检测操作（比如碰撞检测）可以在本服务器内</a:t>
            </a:r>
            <a:r>
              <a:rPr lang="zh-CN" altLang="zh-CN" dirty="0" smtClean="0"/>
              <a:t>完成</a:t>
            </a:r>
            <a:endParaRPr lang="en-US" altLang="zh-CN" dirty="0" smtClean="0"/>
          </a:p>
          <a:p>
            <a:r>
              <a:rPr lang="zh-CN" altLang="zh-CN" dirty="0" smtClean="0"/>
              <a:t>比如</a:t>
            </a:r>
            <a:r>
              <a:rPr lang="zh-CN" altLang="zh-CN" dirty="0"/>
              <a:t>，我们可以将游戏世界一分为二，这样，我们只需要将玩家的更新信息传递给临近的其他玩家，而临近的玩家和这个玩家在同一个服务器中，所有的更新信息在本服务器内部就可以</a:t>
            </a:r>
            <a:r>
              <a:rPr lang="zh-CN" altLang="zh-CN" dirty="0" smtClean="0"/>
              <a:t>完成</a:t>
            </a:r>
            <a:endParaRPr lang="en-US" altLang="zh-CN" dirty="0" smtClean="0"/>
          </a:p>
          <a:p>
            <a:r>
              <a:rPr lang="zh-CN" altLang="zh-CN" dirty="0" smtClean="0"/>
              <a:t>这</a:t>
            </a:r>
            <a:r>
              <a:rPr lang="zh-CN" altLang="zh-CN" dirty="0"/>
              <a:t>其实在两个方面都提高了</a:t>
            </a:r>
            <a:r>
              <a:rPr lang="zh-CN" altLang="zh-CN" dirty="0" smtClean="0"/>
              <a:t>效率</a:t>
            </a:r>
            <a:endParaRPr lang="en-US" altLang="zh-CN" dirty="0" smtClean="0"/>
          </a:p>
          <a:p>
            <a:pPr lvl="1"/>
            <a:r>
              <a:rPr lang="zh-CN" altLang="zh-CN" dirty="0" smtClean="0"/>
              <a:t>一方面</a:t>
            </a:r>
            <a:r>
              <a:rPr lang="zh-CN" altLang="zh-CN" dirty="0"/>
              <a:t>，在进行检测的时候，只需要在一半的玩家之间进行，另外一半在其他服务器中的玩家由于空间位置并不相邻，不需要进行检测</a:t>
            </a:r>
            <a:r>
              <a:rPr lang="zh-CN" altLang="zh-CN" dirty="0" smtClean="0"/>
              <a:t>计算</a:t>
            </a:r>
            <a:endParaRPr lang="en-US" altLang="zh-CN" dirty="0" smtClean="0"/>
          </a:p>
          <a:p>
            <a:pPr lvl="1"/>
            <a:r>
              <a:rPr lang="zh-CN" altLang="zh-CN" dirty="0" smtClean="0"/>
              <a:t>另外</a:t>
            </a:r>
            <a:r>
              <a:rPr lang="zh-CN" altLang="zh-CN" dirty="0"/>
              <a:t>一方面，由于更新信息只在同一个服务器内的临近玩家之间进行，所以也降低了网络带宽的占用。</a:t>
            </a:r>
          </a:p>
          <a:p>
            <a:endParaRPr lang="zh-CN" altLang="en-US" dirty="0"/>
          </a:p>
        </p:txBody>
      </p:sp>
    </p:spTree>
    <p:extLst>
      <p:ext uri="{BB962C8B-B14F-4D97-AF65-F5344CB8AC3E}">
        <p14:creationId xmlns:p14="http://schemas.microsoft.com/office/powerpoint/2010/main" val="20828642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现在，我们将这种方法推广到</a:t>
            </a:r>
            <a:r>
              <a:rPr lang="en-US" altLang="zh-CN" dirty="0"/>
              <a:t>N</a:t>
            </a:r>
            <a:r>
              <a:rPr lang="zh-CN" altLang="zh-CN" dirty="0"/>
              <a:t>个服务器的情况，将游戏世界划分成多个格子，每个格子映射给一个服务器，处于同一个格子内的玩家由这个服务器来处理。如果要添加新的地图，只需要增加新的服务器即可。这种情况下，客户端</a:t>
            </a:r>
            <a:r>
              <a:rPr lang="en-US" altLang="zh-CN" dirty="0"/>
              <a:t>-</a:t>
            </a:r>
            <a:r>
              <a:rPr lang="zh-CN" altLang="zh-CN" dirty="0"/>
              <a:t>服务器端之间的通信会比较频繁，而服务器端之间的通信也同样重要，当玩家从一个格子移动到另外一个的时候，需要在服务器之间进行通信。可以想象一下，这时候的网络状态时：纵向是客户端</a:t>
            </a:r>
            <a:r>
              <a:rPr lang="en-US" altLang="zh-CN" dirty="0"/>
              <a:t>-</a:t>
            </a:r>
            <a:r>
              <a:rPr lang="zh-CN" altLang="zh-CN" dirty="0"/>
              <a:t>服务器端的通信，横向是服务器端之间的通信，纵向的信息交换频繁，而横向信息主要是控制信息，交换不频繁。</a:t>
            </a:r>
          </a:p>
          <a:p>
            <a:endParaRPr lang="zh-CN" altLang="en-US" dirty="0"/>
          </a:p>
        </p:txBody>
      </p:sp>
    </p:spTree>
    <p:extLst>
      <p:ext uri="{BB962C8B-B14F-4D97-AF65-F5344CB8AC3E}">
        <p14:creationId xmlns:p14="http://schemas.microsoft.com/office/powerpoint/2010/main" val="21152523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上面介绍的集群处理方法适用于玩家在游戏世界中分布比较均匀的情况，但当玩家在游戏世界中的分布不均匀的时候，这种方法就会出现问题。比如很多游戏中都有“出生点”，新进的玩家都在这个地方出现，那么这个区域会集中大量的玩家，造成负责这个区域的服务器过载。</a:t>
            </a:r>
          </a:p>
          <a:p>
            <a:r>
              <a:rPr lang="zh-CN" altLang="zh-CN" dirty="0"/>
              <a:t>其中一种解决办法是对这些热点区域再次进行划分，类似于四叉树，但这只适用于热点区域固定的情况，但实际游戏中，可能热点区域是随时变化的，比如在游戏世界的不同位置会出现特殊任务，玩家可能集中于这个区域，如图</a:t>
            </a:r>
            <a:r>
              <a:rPr lang="en-US" altLang="zh-CN" dirty="0"/>
              <a:t> 8</a:t>
            </a:r>
            <a:r>
              <a:rPr lang="zh-CN" altLang="zh-CN" dirty="0"/>
              <a:t>中所示。</a:t>
            </a:r>
          </a:p>
          <a:p>
            <a:endParaRPr lang="zh-CN" altLang="en-US" dirty="0"/>
          </a:p>
        </p:txBody>
      </p:sp>
    </p:spTree>
    <p:extLst>
      <p:ext uri="{BB962C8B-B14F-4D97-AF65-F5344CB8AC3E}">
        <p14:creationId xmlns:p14="http://schemas.microsoft.com/office/powerpoint/2010/main" val="1322450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互联网的</a:t>
            </a:r>
            <a:r>
              <a:rPr lang="zh-CN" altLang="zh-CN" b="1" dirty="0" smtClean="0"/>
              <a:t>基本原理</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smtClean="0"/>
              <a:t>互联网</a:t>
            </a:r>
            <a:r>
              <a:rPr lang="zh-CN" altLang="zh-CN" dirty="0"/>
              <a:t>，即广域网、局域网及单机按照一定的通讯协议组成的国际</a:t>
            </a:r>
            <a:r>
              <a:rPr lang="zh-CN" altLang="zh-CN" dirty="0" smtClean="0"/>
              <a:t>计算机网络</a:t>
            </a:r>
            <a:endParaRPr lang="en-US" altLang="zh-CN" dirty="0" smtClean="0"/>
          </a:p>
          <a:p>
            <a:r>
              <a:rPr lang="zh-CN" altLang="zh-CN" dirty="0" smtClean="0"/>
              <a:t>互联网</a:t>
            </a:r>
            <a:r>
              <a:rPr lang="zh-CN" altLang="zh-CN" dirty="0"/>
              <a:t>是指将两台计算机或者是两台以上的计算机终端、客户端、服务端通过计算机信息技术的手段互相联系起来的结果，人们可以与远在千里之外的朋友相互发送邮件、共同完成一项工作、共同娱乐。</a:t>
            </a:r>
          </a:p>
          <a:p>
            <a:r>
              <a:rPr lang="zh-CN" altLang="zh-CN" dirty="0"/>
              <a:t>目前游戏联网的网络架构主要有两种形式，分别是点对点和客户机</a:t>
            </a:r>
            <a:r>
              <a:rPr lang="en-US" altLang="zh-CN" dirty="0"/>
              <a:t>/</a:t>
            </a:r>
            <a:r>
              <a:rPr lang="zh-CN" altLang="zh-CN" dirty="0"/>
              <a:t>服务器</a:t>
            </a:r>
            <a:r>
              <a:rPr lang="zh-CN" altLang="zh-CN" dirty="0" smtClean="0"/>
              <a:t>体系结构</a:t>
            </a:r>
            <a:endParaRPr lang="en-US" altLang="zh-CN" dirty="0" smtClean="0"/>
          </a:p>
          <a:p>
            <a:pPr lvl="1"/>
            <a:r>
              <a:rPr lang="zh-CN" altLang="zh-CN" dirty="0" smtClean="0"/>
              <a:t>点对点</a:t>
            </a:r>
            <a:r>
              <a:rPr lang="zh-CN" altLang="zh-CN" dirty="0"/>
              <a:t>是指在两台机器上运行同一个游戏，并在它们之间共享玩家输入，并进行</a:t>
            </a:r>
            <a:r>
              <a:rPr lang="zh-CN" altLang="zh-CN" dirty="0" smtClean="0"/>
              <a:t>同步</a:t>
            </a:r>
            <a:endParaRPr lang="en-US" altLang="zh-CN" dirty="0" smtClean="0"/>
          </a:p>
          <a:p>
            <a:pPr lvl="1"/>
            <a:r>
              <a:rPr lang="zh-CN" altLang="zh-CN" dirty="0" smtClean="0"/>
              <a:t>客户</a:t>
            </a:r>
            <a:r>
              <a:rPr lang="zh-CN" altLang="zh-CN" dirty="0"/>
              <a:t>机</a:t>
            </a:r>
            <a:r>
              <a:rPr lang="en-US" altLang="zh-CN" dirty="0"/>
              <a:t>/</a:t>
            </a:r>
            <a:r>
              <a:rPr lang="zh-CN" altLang="zh-CN" dirty="0"/>
              <a:t>服务器是指一台机器有效地运行游戏，别的机器仅仅是一个终端，接受来自玩家的输入，并渲染服务器让它渲染的</a:t>
            </a:r>
            <a:r>
              <a:rPr lang="zh-CN" altLang="zh-CN" dirty="0" smtClean="0"/>
              <a:t>东西</a:t>
            </a:r>
            <a:endParaRPr lang="en-US" altLang="zh-CN" dirty="0" smtClean="0"/>
          </a:p>
          <a:p>
            <a:pPr lvl="1"/>
            <a:r>
              <a:rPr lang="zh-CN" altLang="zh-CN" dirty="0" smtClean="0"/>
              <a:t>客户</a:t>
            </a:r>
            <a:r>
              <a:rPr lang="zh-CN" altLang="zh-CN" dirty="0"/>
              <a:t>机</a:t>
            </a:r>
            <a:r>
              <a:rPr lang="en-US" altLang="zh-CN" dirty="0"/>
              <a:t>/</a:t>
            </a:r>
            <a:r>
              <a:rPr lang="zh-CN" altLang="zh-CN" dirty="0"/>
              <a:t>服务器的优点是每台机器都将会展现相同的游戏，因为所有的处理都在一个地方完成，没有跨越多台机器，你可以不用考虑每台机器相互之间的同步问题。不足之处是，服务器本身需要有一些高性能的</a:t>
            </a:r>
            <a:r>
              <a:rPr lang="en-US" altLang="zh-CN" dirty="0"/>
              <a:t>CPU</a:t>
            </a:r>
            <a:r>
              <a:rPr lang="zh-CN" altLang="zh-CN" dirty="0"/>
              <a:t>来处理每一个连接的客户机，也需要合适的网络连接来确保每一个客户机及时地接收到它的更新。</a:t>
            </a:r>
          </a:p>
          <a:p>
            <a:endParaRPr lang="zh-CN" altLang="en-US" dirty="0"/>
          </a:p>
        </p:txBody>
      </p:sp>
    </p:spTree>
    <p:extLst>
      <p:ext uri="{BB962C8B-B14F-4D97-AF65-F5344CB8AC3E}">
        <p14:creationId xmlns:p14="http://schemas.microsoft.com/office/powerpoint/2010/main" val="37314579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4338" y="1481138"/>
            <a:ext cx="5773737"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0507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很显然，如果允许动态分配服务器的话，就可以解决这个问题。当玩家向一个区域集中的时候，服务器可以自动进行配置，对这些热点区域进行细分，集中更多的服务器来处理这个区域的任务，这种技术属于网络架构设计中的“负载均衡”。</a:t>
            </a:r>
          </a:p>
          <a:p>
            <a:r>
              <a:rPr lang="zh-CN" altLang="zh-CN" dirty="0"/>
              <a:t>负载均衡能有效扩展现有网络设备和服务器的带宽、增加吞吐量、加强网络数据处理能力、提高网络的灵活性和可用性，它有两层含义：首先，将大量的并发访问或数据流量分担到多台节点设备上分别处理，减少用户等待响应的时间；其次，将单个重负载的运算分担到多台节点设备上做并行处理，每个节点设备处理结束后，将结果汇总后返回给用户，系统处理能力将得到大幅度提高。</a:t>
            </a:r>
          </a:p>
          <a:p>
            <a:endParaRPr lang="zh-CN" altLang="en-US" dirty="0"/>
          </a:p>
        </p:txBody>
      </p:sp>
    </p:spTree>
    <p:extLst>
      <p:ext uri="{BB962C8B-B14F-4D97-AF65-F5344CB8AC3E}">
        <p14:creationId xmlns:p14="http://schemas.microsoft.com/office/powerpoint/2010/main" val="287269821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819871"/>
          </a:xfrm>
        </p:spPr>
        <p:txBody>
          <a:bodyPr>
            <a:normAutofit fontScale="40000" lnSpcReduction="20000"/>
          </a:bodyPr>
          <a:lstStyle/>
          <a:p>
            <a:r>
              <a:rPr lang="zh-CN" altLang="en-US" dirty="0"/>
              <a:t>目前</a:t>
            </a:r>
            <a:r>
              <a:rPr lang="en-US" altLang="zh-CN" dirty="0"/>
              <a:t>,</a:t>
            </a:r>
            <a:r>
              <a:rPr lang="zh-CN" altLang="en-US" dirty="0"/>
              <a:t>负载均衡的解决方案可以分为以下几种。</a:t>
            </a:r>
          </a:p>
          <a:p>
            <a:r>
              <a:rPr lang="en-US" altLang="zh-CN" dirty="0"/>
              <a:t>1.	</a:t>
            </a:r>
            <a:r>
              <a:rPr lang="zh-CN" altLang="en-US" dirty="0"/>
              <a:t>软件负载均衡： 软件负载均衡解决方案是指在一台或多台服务器相应的操作系统上安装一个或多个附加软件来实现负载均衡，它的优点是配置简单，使用灵活，成本低廉，可以满足一般的负载均衡需求。但是，因为软件运行会消耗系统不定量的资源，越是功能强大的模块，消耗得越多，所以当连接请求特别大的时候，软件本身会成为服务器的负担；受操作系统的限制，软件可扩展性并不是很好；由于操作系统本身的漏洞，也有可能会引发安全问题。</a:t>
            </a:r>
          </a:p>
          <a:p>
            <a:r>
              <a:rPr lang="en-US" altLang="zh-CN" dirty="0"/>
              <a:t>2.	</a:t>
            </a:r>
            <a:r>
              <a:rPr lang="zh-CN" altLang="en-US" dirty="0"/>
              <a:t>硬件负载均衡：硬件负载均衡是直接在服务器和外部网络间安装负载均衡设备，由于专门的设备完成专门的任务，独立于操作系统，整体性能得到大幅提高，加上多样化的负载均衡策略，智能化的流量管理，可达到最佳的负载均衡需求。</a:t>
            </a:r>
          </a:p>
          <a:p>
            <a:r>
              <a:rPr lang="en-US" altLang="zh-CN" dirty="0"/>
              <a:t>3.	</a:t>
            </a:r>
            <a:r>
              <a:rPr lang="zh-CN" altLang="en-US" dirty="0"/>
              <a:t>本地负载均衡：负载均衡从其应用的地理结构上分为本地负载均衡和全局负载均衡，本地负载均衡是指对本地的服务器群做负载均衡，本地负载均衡能有效地解决数据流量过大、网络负荷过重的问题，并且不需花费昂贵开支购置性能卓越的服务器，充分利用现有设备，避免服务器单点故障造成数据流量的损失。其有灵活多样的均衡策略把数据流量合理地分配给服务器群内的服务器共同负担。即使是再给现有服务器扩充升级，也只是简单地增加一个新的服务器到服务群中，而不需改变现有网络结构、停止现有的服务。</a:t>
            </a:r>
          </a:p>
          <a:p>
            <a:r>
              <a:rPr lang="en-US" altLang="zh-CN" dirty="0"/>
              <a:t>4.	</a:t>
            </a:r>
            <a:r>
              <a:rPr lang="zh-CN" altLang="en-US" dirty="0"/>
              <a:t>全局负载均衡：全局负载均衡是指对分别放置在不同的地理位置、有不同网络结构的服务器群间作负载均衡。全局负载均衡主要用于在一个多区域拥有自己服务器的站点，为了使全球用户只以一个</a:t>
            </a:r>
            <a:r>
              <a:rPr lang="en-US" altLang="zh-CN" dirty="0"/>
              <a:t>IP</a:t>
            </a:r>
            <a:r>
              <a:rPr lang="zh-CN" altLang="en-US" dirty="0"/>
              <a:t>地址或域名就能访问到离自己最近的服务器，从而获得最快的访问速度，也可用于子公司分散站点分布广的大公司通过</a:t>
            </a:r>
            <a:r>
              <a:rPr lang="en-US" altLang="zh-CN" dirty="0"/>
              <a:t>Intranet</a:t>
            </a:r>
            <a:r>
              <a:rPr lang="zh-CN" altLang="en-US" dirty="0"/>
              <a:t>（企业内部互联网）来达到资源统一合理分配的目的。全局负载均衡实现了地理位置无关性，能够远距离为用户提供完全的透明服务，除了能避免服务器、数据中心等的单点失效，也能避免由于</a:t>
            </a:r>
            <a:r>
              <a:rPr lang="en-US" altLang="zh-CN" dirty="0"/>
              <a:t>ISP</a:t>
            </a:r>
            <a:r>
              <a:rPr lang="zh-CN" altLang="en-US" dirty="0"/>
              <a:t>专线故障引起的单点失效。全局负载均衡有效解决了网络拥塞问题，提高了服务器响应速度，服务就近提供，达到更好的访问质量。</a:t>
            </a:r>
          </a:p>
          <a:p>
            <a:endParaRPr lang="zh-CN" altLang="en-US" dirty="0"/>
          </a:p>
        </p:txBody>
      </p:sp>
    </p:spTree>
    <p:extLst>
      <p:ext uri="{BB962C8B-B14F-4D97-AF65-F5344CB8AC3E}">
        <p14:creationId xmlns:p14="http://schemas.microsoft.com/office/powerpoint/2010/main" val="17550934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The End</a:t>
            </a:r>
            <a:endParaRPr lang="zh-CN" altLang="en-US" dirty="0"/>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859937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219</TotalTime>
  <Words>9026</Words>
  <Application>Microsoft Office PowerPoint</Application>
  <PresentationFormat>全屏显示(16:9)</PresentationFormat>
  <Paragraphs>351</Paragraphs>
  <Slides>93</Slides>
  <Notes>5</Notes>
  <HiddenSlides>0</HiddenSlides>
  <MMClips>0</MMClips>
  <ScaleCrop>false</ScaleCrop>
  <HeadingPairs>
    <vt:vector size="4" baseType="variant">
      <vt:variant>
        <vt:lpstr>主题</vt:lpstr>
      </vt:variant>
      <vt:variant>
        <vt:i4>1</vt:i4>
      </vt:variant>
      <vt:variant>
        <vt:lpstr>幻灯片标题</vt:lpstr>
      </vt:variant>
      <vt:variant>
        <vt:i4>93</vt:i4>
      </vt:variant>
    </vt:vector>
  </HeadingPairs>
  <TitlesOfParts>
    <vt:vector size="94" baseType="lpstr">
      <vt:lpstr>凤舞九天</vt:lpstr>
      <vt:lpstr>联网技术</vt:lpstr>
      <vt:lpstr>大纲</vt:lpstr>
      <vt:lpstr>联网技术</vt:lpstr>
      <vt:lpstr>网络游戏的发展历史</vt:lpstr>
      <vt:lpstr>PowerPoint 演示文稿</vt:lpstr>
      <vt:lpstr>PowerPoint 演示文稿</vt:lpstr>
      <vt:lpstr>PowerPoint 演示文稿</vt:lpstr>
      <vt:lpstr>PowerPoint 演示文稿</vt:lpstr>
      <vt:lpstr>互联网的基本原理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网络编程</vt:lpstr>
      <vt:lpstr>PowerPoint 演示文稿</vt:lpstr>
      <vt:lpstr>PowerPoint 演示文稿</vt:lpstr>
      <vt:lpstr>PowerPoint 演示文稿</vt:lpstr>
      <vt:lpstr>客户端</vt:lpstr>
      <vt:lpstr>连接</vt:lpstr>
      <vt:lpstr>PowerPoint 演示文稿</vt:lpstr>
      <vt:lpstr>PowerPoint 演示文稿</vt:lpstr>
      <vt:lpstr>PowerPoint 演示文稿</vt:lpstr>
      <vt:lpstr>PowerPoint 演示文稿</vt:lpstr>
      <vt:lpstr>数据传输</vt:lpstr>
      <vt:lpstr>PowerPoint 演示文稿</vt:lpstr>
      <vt:lpstr>PowerPoint 演示文稿</vt:lpstr>
      <vt:lpstr>关闭socket</vt:lpstr>
      <vt:lpstr>UDP客户端</vt:lpstr>
      <vt:lpstr>PowerPoint 演示文稿</vt:lpstr>
      <vt:lpstr>PowerPoint 演示文稿</vt:lpstr>
      <vt:lpstr>PowerPoint 演示文稿</vt:lpstr>
      <vt:lpstr>PowerPoint 演示文稿</vt:lpstr>
      <vt:lpstr>PowerPoint 演示文稿</vt:lpstr>
      <vt:lpstr>TCP、非连接UDP和连接UDP客户端的函数调用列表</vt:lpstr>
      <vt:lpstr>TCP服务器端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多客户端服务器</vt:lpstr>
      <vt:lpstr>PowerPoint 演示文稿</vt:lpstr>
      <vt:lpstr>并发</vt:lpstr>
      <vt:lpstr>PowerPoint 演示文稿</vt:lpstr>
      <vt:lpstr>PowerPoint 演示文稿</vt:lpstr>
      <vt:lpstr>PowerPoint 演示文稿</vt:lpstr>
      <vt:lpstr>PowerPoint 演示文稿</vt:lpstr>
      <vt:lpstr>PowerPoint 演示文稿</vt:lpstr>
      <vt:lpstr>PowerPoint 演示文稿</vt:lpstr>
      <vt:lpstr>串行</vt:lpstr>
      <vt:lpstr>PowerPoint 演示文稿</vt:lpstr>
      <vt:lpstr>PowerPoint 演示文稿</vt:lpstr>
      <vt:lpstr>PowerPoint 演示文稿</vt:lpstr>
      <vt:lpstr>UDP服务器</vt:lpstr>
      <vt:lpstr>PowerPoint 演示文稿</vt:lpstr>
      <vt:lpstr>防止socket阻塞</vt:lpstr>
      <vt:lpstr>PowerPoint 演示文稿</vt:lpstr>
      <vt:lpstr>PowerPoint 演示文稿</vt:lpstr>
      <vt:lpstr>PowerPoint 演示文稿</vt:lpstr>
      <vt:lpstr>PowerPoint 演示文稿</vt:lpstr>
      <vt:lpstr>设计客户端服务器方式的游戏</vt:lpstr>
      <vt:lpstr>PowerPoint 演示文稿</vt:lpstr>
      <vt:lpstr>PowerPoint 演示文稿</vt:lpstr>
      <vt:lpstr>PowerPoint 演示文稿</vt:lpstr>
      <vt:lpstr>PowerPoint 演示文稿</vt:lpstr>
      <vt:lpstr>大规模多人在线游戏技术</vt:lpstr>
      <vt:lpstr>数据预测</vt:lpstr>
      <vt:lpstr>PowerPoint 演示文稿</vt:lpstr>
      <vt:lpstr>PowerPoint 演示文稿</vt:lpstr>
      <vt:lpstr>PowerPoint 演示文稿</vt:lpstr>
      <vt:lpstr>PowerPoint 演示文稿</vt:lpstr>
      <vt:lpstr>PowerPoint 演示文稿</vt:lpstr>
      <vt:lpstr>分等级消息传递</vt:lpstr>
      <vt:lpstr>PowerPoint 演示文稿</vt:lpstr>
      <vt:lpstr>空间划分</vt:lpstr>
      <vt:lpstr>PowerPoint 演示文稿</vt:lpstr>
      <vt:lpstr>只传输变更的状态信息</vt:lpstr>
      <vt:lpstr>PowerPoint 演示文稿</vt:lpstr>
      <vt:lpstr>使用服务器集群</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联网技术</dc:title>
  <dc:creator>HL H</dc:creator>
  <cp:lastModifiedBy>ForWork</cp:lastModifiedBy>
  <cp:revision>41</cp:revision>
  <dcterms:created xsi:type="dcterms:W3CDTF">2018-01-30T09:15:34Z</dcterms:created>
  <dcterms:modified xsi:type="dcterms:W3CDTF">2018-04-25T09:36:46Z</dcterms:modified>
</cp:coreProperties>
</file>