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77" r:id="rId24"/>
    <p:sldId id="263" r:id="rId25"/>
    <p:sldId id="280" r:id="rId26"/>
    <p:sldId id="281" r:id="rId27"/>
    <p:sldId id="282" r:id="rId28"/>
    <p:sldId id="283" r:id="rId29"/>
    <p:sldId id="284" r:id="rId30"/>
    <p:sldId id="287" r:id="rId31"/>
    <p:sldId id="288" r:id="rId32"/>
    <p:sldId id="289" r:id="rId33"/>
    <p:sldId id="290" r:id="rId34"/>
    <p:sldId id="285"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51" autoAdjust="0"/>
  </p:normalViewPr>
  <p:slideViewPr>
    <p:cSldViewPr>
      <p:cViewPr varScale="1">
        <p:scale>
          <a:sx n="69" d="100"/>
          <a:sy n="69" d="100"/>
        </p:scale>
        <p:origin x="-183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96550A-7895-4610-9833-FAC3018C1EF3}"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748EB9-E696-452F-8390-4DE52FE46012}" type="slidenum">
              <a:rPr lang="zh-CN" altLang="en-US" smtClean="0"/>
              <a:t>‹#›</a:t>
            </a:fld>
            <a:endParaRPr lang="zh-CN" altLang="en-US"/>
          </a:p>
        </p:txBody>
      </p:sp>
    </p:spTree>
    <p:extLst>
      <p:ext uri="{BB962C8B-B14F-4D97-AF65-F5344CB8AC3E}">
        <p14:creationId xmlns:p14="http://schemas.microsoft.com/office/powerpoint/2010/main" val="3037359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unity3d.com/Documentation/Components/SL-AlphaTes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。这里想要着重说一下的是</a:t>
            </a:r>
            <a:r>
              <a:rPr lang="en-US" altLang="zh-CN" dirty="0" smtClean="0"/>
              <a:t>Queue</a:t>
            </a:r>
            <a:r>
              <a:rPr lang="zh-CN" altLang="en-US" dirty="0" smtClean="0"/>
              <a:t>这个标签，如果你使用</a:t>
            </a:r>
            <a:r>
              <a:rPr lang="en-US" altLang="zh-CN" dirty="0" smtClean="0"/>
              <a:t>Unity</a:t>
            </a:r>
            <a:r>
              <a:rPr lang="zh-CN" altLang="en-US" dirty="0" smtClean="0"/>
              <a:t>做过一些透明和不透明物体的混合的话，很可能已经遇到过不透明物体无法呈现在透明物体之后的情况。这种情况很可能是由于</a:t>
            </a:r>
            <a:r>
              <a:rPr lang="en-US" altLang="zh-CN" dirty="0" err="1" smtClean="0"/>
              <a:t>Shader</a:t>
            </a:r>
            <a:r>
              <a:rPr lang="zh-CN" altLang="en-US" dirty="0" smtClean="0"/>
              <a:t>的渲染顺序不正确导致的。</a:t>
            </a:r>
            <a:r>
              <a:rPr lang="en-US" altLang="zh-CN" dirty="0" smtClean="0"/>
              <a:t>Queue</a:t>
            </a:r>
            <a:r>
              <a:rPr lang="zh-CN" altLang="en-US" dirty="0" smtClean="0"/>
              <a:t>指定了物体的渲染顺序，预定义的</a:t>
            </a:r>
            <a:r>
              <a:rPr lang="en-US" altLang="zh-CN" dirty="0" smtClean="0"/>
              <a:t>Queue</a:t>
            </a:r>
            <a:r>
              <a:rPr lang="zh-CN" altLang="en-US" dirty="0" smtClean="0"/>
              <a:t>有：</a:t>
            </a:r>
          </a:p>
          <a:p>
            <a:r>
              <a:rPr lang="en-US" altLang="zh-CN" sz="1200" b="0" i="0" kern="1200" dirty="0" smtClean="0">
                <a:solidFill>
                  <a:schemeClr val="tx1"/>
                </a:solidFill>
                <a:effectLst/>
                <a:latin typeface="+mn-lt"/>
                <a:ea typeface="+mn-ea"/>
                <a:cs typeface="+mn-cs"/>
              </a:rPr>
              <a:t>Background - </a:t>
            </a:r>
            <a:r>
              <a:rPr lang="zh-CN" altLang="en-US" sz="1200" b="0" i="0" kern="1200" dirty="0" smtClean="0">
                <a:solidFill>
                  <a:schemeClr val="tx1"/>
                </a:solidFill>
                <a:effectLst/>
                <a:latin typeface="+mn-lt"/>
                <a:ea typeface="+mn-ea"/>
                <a:cs typeface="+mn-cs"/>
              </a:rPr>
              <a:t>最早被调用的渲染，用来渲染天空盒或者背景</a:t>
            </a:r>
          </a:p>
          <a:p>
            <a:r>
              <a:rPr lang="en-US" altLang="zh-CN" sz="1200" b="0" i="0" kern="1200" dirty="0" smtClean="0">
                <a:solidFill>
                  <a:schemeClr val="tx1"/>
                </a:solidFill>
                <a:effectLst/>
                <a:latin typeface="+mn-lt"/>
                <a:ea typeface="+mn-ea"/>
                <a:cs typeface="+mn-cs"/>
              </a:rPr>
              <a:t>Geometry - </a:t>
            </a:r>
            <a:r>
              <a:rPr lang="zh-CN" altLang="en-US" sz="1200" b="0" i="0" kern="1200" dirty="0" smtClean="0">
                <a:solidFill>
                  <a:schemeClr val="tx1"/>
                </a:solidFill>
                <a:effectLst/>
                <a:latin typeface="+mn-lt"/>
                <a:ea typeface="+mn-ea"/>
                <a:cs typeface="+mn-cs"/>
              </a:rPr>
              <a:t>这是默认值，用来渲染非透明物体（普通情况下，场景中的绝大多数物体应该是非透明的）</a:t>
            </a:r>
          </a:p>
          <a:p>
            <a:r>
              <a:rPr lang="en-US" altLang="zh-CN" sz="1200" b="0" i="0" kern="1200" dirty="0" err="1" smtClean="0">
                <a:solidFill>
                  <a:schemeClr val="tx1"/>
                </a:solidFill>
                <a:effectLst/>
                <a:latin typeface="+mn-lt"/>
                <a:ea typeface="+mn-ea"/>
                <a:cs typeface="+mn-cs"/>
              </a:rPr>
              <a:t>AlphaTest</a:t>
            </a:r>
            <a:r>
              <a:rPr lang="en-US" altLang="zh-CN" sz="1200" b="0" i="0" kern="1200" dirty="0" smtClean="0">
                <a:solidFill>
                  <a:schemeClr val="tx1"/>
                </a:solidFill>
                <a:effectLst/>
                <a:latin typeface="+mn-lt"/>
                <a:ea typeface="+mn-ea"/>
                <a:cs typeface="+mn-cs"/>
              </a:rPr>
              <a:t> - </a:t>
            </a:r>
            <a:r>
              <a:rPr lang="zh-CN" altLang="en-US" sz="1200" b="0" i="0" kern="1200" dirty="0" smtClean="0">
                <a:solidFill>
                  <a:schemeClr val="tx1"/>
                </a:solidFill>
                <a:effectLst/>
                <a:latin typeface="+mn-lt"/>
                <a:ea typeface="+mn-ea"/>
                <a:cs typeface="+mn-cs"/>
              </a:rPr>
              <a:t>用来渲染经过</a:t>
            </a:r>
            <a:r>
              <a:rPr lang="en-US" altLang="zh-CN" sz="1200" b="0" i="0" u="none" strike="noStrike" kern="1200" dirty="0" smtClean="0">
                <a:solidFill>
                  <a:schemeClr val="tx1"/>
                </a:solidFill>
                <a:effectLst/>
                <a:latin typeface="+mn-lt"/>
                <a:ea typeface="+mn-ea"/>
                <a:cs typeface="+mn-cs"/>
                <a:hlinkClick r:id="rId3"/>
              </a:rPr>
              <a:t>Alpha Test</a:t>
            </a:r>
            <a:r>
              <a:rPr lang="zh-CN" altLang="en-US" sz="1200" b="0" i="0" kern="1200" dirty="0" smtClean="0">
                <a:solidFill>
                  <a:schemeClr val="tx1"/>
                </a:solidFill>
                <a:effectLst/>
                <a:latin typeface="+mn-lt"/>
                <a:ea typeface="+mn-ea"/>
                <a:cs typeface="+mn-cs"/>
              </a:rPr>
              <a:t>的像素，单独为</a:t>
            </a:r>
            <a:r>
              <a:rPr lang="en-US" altLang="zh-CN" sz="1200" b="0" i="0" kern="1200" dirty="0" err="1" smtClean="0">
                <a:solidFill>
                  <a:schemeClr val="tx1"/>
                </a:solidFill>
                <a:effectLst/>
                <a:latin typeface="+mn-lt"/>
                <a:ea typeface="+mn-ea"/>
                <a:cs typeface="+mn-cs"/>
              </a:rPr>
              <a:t>AlphaTest</a:t>
            </a:r>
            <a:r>
              <a:rPr lang="zh-CN" altLang="en-US" sz="1200" b="0" i="0" kern="1200" dirty="0" smtClean="0">
                <a:solidFill>
                  <a:schemeClr val="tx1"/>
                </a:solidFill>
                <a:effectLst/>
                <a:latin typeface="+mn-lt"/>
                <a:ea typeface="+mn-ea"/>
                <a:cs typeface="+mn-cs"/>
              </a:rPr>
              <a:t>设定一个</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是出于对效率的考虑</a:t>
            </a:r>
          </a:p>
          <a:p>
            <a:r>
              <a:rPr lang="en-US" altLang="zh-CN" sz="1200" b="0" i="0" kern="1200" dirty="0" smtClean="0">
                <a:solidFill>
                  <a:schemeClr val="tx1"/>
                </a:solidFill>
                <a:effectLst/>
                <a:latin typeface="+mn-lt"/>
                <a:ea typeface="+mn-ea"/>
                <a:cs typeface="+mn-cs"/>
              </a:rPr>
              <a:t>Transparent - </a:t>
            </a:r>
            <a:r>
              <a:rPr lang="zh-CN" altLang="en-US" sz="1200" b="0" i="0" kern="1200" dirty="0" smtClean="0">
                <a:solidFill>
                  <a:schemeClr val="tx1"/>
                </a:solidFill>
                <a:effectLst/>
                <a:latin typeface="+mn-lt"/>
                <a:ea typeface="+mn-ea"/>
                <a:cs typeface="+mn-cs"/>
              </a:rPr>
              <a:t>以从后往前的顺序渲染透明物体</a:t>
            </a:r>
          </a:p>
          <a:p>
            <a:r>
              <a:rPr lang="en-US" altLang="zh-CN" sz="1200" b="0" i="0" kern="1200" dirty="0" smtClean="0">
                <a:solidFill>
                  <a:schemeClr val="tx1"/>
                </a:solidFill>
                <a:effectLst/>
                <a:latin typeface="+mn-lt"/>
                <a:ea typeface="+mn-ea"/>
                <a:cs typeface="+mn-cs"/>
              </a:rPr>
              <a:t>Overlay - </a:t>
            </a:r>
            <a:r>
              <a:rPr lang="zh-CN" altLang="en-US" sz="1200" b="0" i="0" kern="1200" dirty="0" smtClean="0">
                <a:solidFill>
                  <a:schemeClr val="tx1"/>
                </a:solidFill>
                <a:effectLst/>
                <a:latin typeface="+mn-lt"/>
                <a:ea typeface="+mn-ea"/>
                <a:cs typeface="+mn-cs"/>
              </a:rPr>
              <a:t>用来渲染叠加的效果，是渲染的最后阶段（比如镜头光晕等特效）</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6748EB9-E696-452F-8390-4DE52FE46012}" type="slidenum">
              <a:rPr lang="zh-CN" altLang="en-US" smtClean="0"/>
              <a:t>8</a:t>
            </a:fld>
            <a:endParaRPr lang="zh-CN" altLang="en-US"/>
          </a:p>
        </p:txBody>
      </p:sp>
    </p:spTree>
    <p:extLst>
      <p:ext uri="{BB962C8B-B14F-4D97-AF65-F5344CB8AC3E}">
        <p14:creationId xmlns:p14="http://schemas.microsoft.com/office/powerpoint/2010/main" val="65057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这样一来，原来光强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的点，现在对应的值变为了</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，而原来是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的地方现在将保持为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。也就是说模型贴图的暗部被增强变亮了，而亮部基本保持和原来一样，防止过曝。使用</a:t>
            </a:r>
            <a:r>
              <a:rPr lang="en-US" altLang="zh-CN" sz="1200" b="0" i="0" kern="1200" dirty="0" smtClean="0">
                <a:solidFill>
                  <a:schemeClr val="tx1"/>
                </a:solidFill>
                <a:effectLst/>
                <a:latin typeface="+mn-lt"/>
                <a:ea typeface="+mn-ea"/>
                <a:cs typeface="+mn-cs"/>
              </a:rPr>
              <a:t>Half Lambert</a:t>
            </a:r>
            <a:r>
              <a:rPr lang="zh-CN" altLang="en-US" sz="1200" b="0" i="0" kern="1200" dirty="0" smtClean="0">
                <a:solidFill>
                  <a:schemeClr val="tx1"/>
                </a:solidFill>
                <a:effectLst/>
                <a:latin typeface="+mn-lt"/>
                <a:ea typeface="+mn-ea"/>
                <a:cs typeface="+mn-cs"/>
              </a:rPr>
              <a:t>前后的效果图如下，注意最右侧石头下方的阴影处细节更加明显了，而这一切都只是视觉效果的改变，不涉及任何贴图和模型的变化。</a:t>
            </a:r>
            <a:endParaRPr lang="zh-CN" altLang="en-US" dirty="0"/>
          </a:p>
        </p:txBody>
      </p:sp>
      <p:sp>
        <p:nvSpPr>
          <p:cNvPr id="4" name="灯片编号占位符 3"/>
          <p:cNvSpPr>
            <a:spLocks noGrp="1"/>
          </p:cNvSpPr>
          <p:nvPr>
            <p:ph type="sldNum" sz="quarter" idx="10"/>
          </p:nvPr>
        </p:nvSpPr>
        <p:spPr/>
        <p:txBody>
          <a:bodyPr/>
          <a:lstStyle/>
          <a:p>
            <a:fld id="{66748EB9-E696-452F-8390-4DE52FE46012}" type="slidenum">
              <a:rPr lang="zh-CN" altLang="en-US" smtClean="0"/>
              <a:t>20</a:t>
            </a:fld>
            <a:endParaRPr lang="zh-CN" altLang="en-US"/>
          </a:p>
        </p:txBody>
      </p:sp>
    </p:spTree>
    <p:extLst>
      <p:ext uri="{BB962C8B-B14F-4D97-AF65-F5344CB8AC3E}">
        <p14:creationId xmlns:p14="http://schemas.microsoft.com/office/powerpoint/2010/main" val="121196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unity3d.com/support/documentation/Components/shader-TransparentFamily.html" TargetMode="External"/><Relationship Id="rId7" Type="http://schemas.openxmlformats.org/officeDocument/2006/relationships/hyperlink" Target="http://unity3d.com/support/documentation/Components/shader-LightmapFamily.html" TargetMode="External"/><Relationship Id="rId2" Type="http://schemas.openxmlformats.org/officeDocument/2006/relationships/hyperlink" Target="http://unity3d.com/support/documentation/Components/shader-NormalFamily.html" TargetMode="External"/><Relationship Id="rId1" Type="http://schemas.openxmlformats.org/officeDocument/2006/relationships/slideLayout" Target="../slideLayouts/slideLayout2.xml"/><Relationship Id="rId6" Type="http://schemas.openxmlformats.org/officeDocument/2006/relationships/hyperlink" Target="http://unity3d.com/support/documentation/Components/shader-ReflectiveFamily.html" TargetMode="External"/><Relationship Id="rId5" Type="http://schemas.openxmlformats.org/officeDocument/2006/relationships/hyperlink" Target="http://unity3d.com/support/documentation/Components/shader-SelfIllumFamily.html" TargetMode="External"/><Relationship Id="rId4" Type="http://schemas.openxmlformats.org/officeDocument/2006/relationships/hyperlink" Target="http://unity3d.com/support/documentation/Components/shader-TransparentCutoutFamily.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docs.unity3d.com/Documentation/Components/Built-inShaderGuide.html" TargetMode="External"/><Relationship Id="rId2" Type="http://schemas.openxmlformats.org/officeDocument/2006/relationships/hyperlink" Target="http://docs.unity3d.com/Documentation/Manual/Shaders.html" TargetMode="External"/><Relationship Id="rId1" Type="http://schemas.openxmlformats.org/officeDocument/2006/relationships/slideLayout" Target="../slideLayouts/slideLayout2.xml"/><Relationship Id="rId5" Type="http://schemas.openxmlformats.org/officeDocument/2006/relationships/hyperlink" Target="http://onevcat.com/" TargetMode="External"/><Relationship Id="rId4" Type="http://schemas.openxmlformats.org/officeDocument/2006/relationships/hyperlink" Target="http://docs.unity3d.com/Documentation/Components/SL-Referenc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unity3d.com/Documentation/Components/class-Projecto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Shader</a:t>
            </a:r>
            <a:r>
              <a:rPr lang="en-US" altLang="zh-CN" dirty="0" smtClean="0"/>
              <a:t> in Unity 3D</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94450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Shader</a:t>
            </a:r>
            <a:r>
              <a:rPr lang="zh-CN" altLang="en-US" dirty="0"/>
              <a:t>本体</a:t>
            </a:r>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2224088"/>
            <a:ext cx="4525963" cy="2408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506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smtClean="0"/>
              <a:t>首先</a:t>
            </a:r>
            <a:r>
              <a:rPr lang="zh-CN" altLang="en-US" dirty="0"/>
              <a:t>是</a:t>
            </a:r>
            <a:r>
              <a:rPr lang="en-US" altLang="zh-CN" dirty="0"/>
              <a:t>CGPROGRAM</a:t>
            </a:r>
            <a:r>
              <a:rPr lang="zh-CN" altLang="en-US" dirty="0"/>
              <a:t>。这是一个开始标记，表明从这里开始是一段</a:t>
            </a:r>
            <a:r>
              <a:rPr lang="en-US" altLang="zh-CN" dirty="0"/>
              <a:t>CG</a:t>
            </a:r>
            <a:r>
              <a:rPr lang="zh-CN" altLang="en-US" dirty="0"/>
              <a:t>程序（我们在写</a:t>
            </a:r>
            <a:r>
              <a:rPr lang="en-US" altLang="zh-CN" dirty="0"/>
              <a:t>Unity</a:t>
            </a:r>
            <a:r>
              <a:rPr lang="zh-CN" altLang="en-US" dirty="0"/>
              <a:t>的</a:t>
            </a:r>
            <a:r>
              <a:rPr lang="en-US" altLang="zh-CN" dirty="0" err="1"/>
              <a:t>Shader</a:t>
            </a:r>
            <a:r>
              <a:rPr lang="zh-CN" altLang="en-US" dirty="0"/>
              <a:t>时用的是</a:t>
            </a:r>
            <a:r>
              <a:rPr lang="en-US" altLang="zh-CN" dirty="0"/>
              <a:t>Cg/HLSL</a:t>
            </a:r>
            <a:r>
              <a:rPr lang="zh-CN" altLang="en-US" dirty="0"/>
              <a:t>语言</a:t>
            </a:r>
            <a:r>
              <a:rPr lang="zh-CN" altLang="en-US" dirty="0" smtClean="0"/>
              <a:t>）</a:t>
            </a:r>
            <a:endParaRPr lang="en-US" altLang="zh-CN" dirty="0" smtClean="0"/>
          </a:p>
          <a:p>
            <a:r>
              <a:rPr lang="zh-CN" altLang="en-US" dirty="0" smtClean="0"/>
              <a:t>最后</a:t>
            </a:r>
            <a:r>
              <a:rPr lang="zh-CN" altLang="en-US" dirty="0"/>
              <a:t>一行的</a:t>
            </a:r>
            <a:r>
              <a:rPr lang="en-US" altLang="zh-CN" dirty="0"/>
              <a:t>ENDCG</a:t>
            </a:r>
            <a:r>
              <a:rPr lang="zh-CN" altLang="en-US" dirty="0"/>
              <a:t>与</a:t>
            </a:r>
            <a:r>
              <a:rPr lang="en-US" altLang="zh-CN" dirty="0"/>
              <a:t>CGPROGRAM</a:t>
            </a:r>
            <a:r>
              <a:rPr lang="zh-CN" altLang="en-US" dirty="0"/>
              <a:t>是对应的，表明</a:t>
            </a:r>
            <a:r>
              <a:rPr lang="en-US" altLang="zh-CN" dirty="0"/>
              <a:t>CG</a:t>
            </a:r>
            <a:r>
              <a:rPr lang="zh-CN" altLang="en-US" dirty="0"/>
              <a:t>程序到此结束。</a:t>
            </a:r>
          </a:p>
          <a:p>
            <a:r>
              <a:rPr lang="zh-CN" altLang="en-US" dirty="0"/>
              <a:t>接下来是是一个编译指令：</a:t>
            </a:r>
            <a:r>
              <a:rPr lang="en-US" altLang="zh-CN" dirty="0"/>
              <a:t>#pragma surface surf Lambert</a:t>
            </a:r>
            <a:r>
              <a:rPr lang="zh-CN" altLang="en-US" dirty="0"/>
              <a:t>，它声明了我们要写一个表面</a:t>
            </a:r>
            <a:r>
              <a:rPr lang="en-US" altLang="zh-CN" dirty="0" err="1"/>
              <a:t>Shader</a:t>
            </a:r>
            <a:r>
              <a:rPr lang="zh-CN" altLang="en-US" dirty="0"/>
              <a:t>，并指定了光照模型。它的写法是这样的</a:t>
            </a:r>
          </a:p>
          <a:p>
            <a:r>
              <a:rPr lang="en-US" altLang="zh-CN" dirty="0"/>
              <a:t>#pragma surface </a:t>
            </a:r>
            <a:r>
              <a:rPr lang="en-US" altLang="zh-CN" dirty="0" err="1"/>
              <a:t>surfaceFunction</a:t>
            </a:r>
            <a:r>
              <a:rPr lang="en-US" altLang="zh-CN" dirty="0"/>
              <a:t> </a:t>
            </a:r>
            <a:r>
              <a:rPr lang="en-US" altLang="zh-CN" dirty="0" err="1"/>
              <a:t>lightModel</a:t>
            </a:r>
            <a:r>
              <a:rPr lang="en-US" altLang="zh-CN" dirty="0"/>
              <a:t> [</a:t>
            </a:r>
            <a:r>
              <a:rPr lang="en-US" altLang="zh-CN" dirty="0" err="1"/>
              <a:t>optionalparams</a:t>
            </a:r>
            <a:r>
              <a:rPr lang="en-US" altLang="zh-CN" dirty="0"/>
              <a:t>]</a:t>
            </a:r>
          </a:p>
          <a:p>
            <a:pPr lvl="1"/>
            <a:r>
              <a:rPr lang="en-US" altLang="zh-CN" dirty="0"/>
              <a:t>surface - </a:t>
            </a:r>
            <a:r>
              <a:rPr lang="zh-CN" altLang="en-US" dirty="0"/>
              <a:t>声明的是一个表面着色器</a:t>
            </a:r>
          </a:p>
          <a:p>
            <a:pPr lvl="1"/>
            <a:r>
              <a:rPr lang="en-US" altLang="zh-CN" dirty="0" err="1"/>
              <a:t>surfaceFunction</a:t>
            </a:r>
            <a:r>
              <a:rPr lang="en-US" altLang="zh-CN" dirty="0"/>
              <a:t> - </a:t>
            </a:r>
            <a:r>
              <a:rPr lang="zh-CN" altLang="en-US" dirty="0"/>
              <a:t>着色器代码的方法的名字</a:t>
            </a:r>
          </a:p>
          <a:p>
            <a:pPr lvl="1"/>
            <a:r>
              <a:rPr lang="en-US" altLang="zh-CN" dirty="0" err="1"/>
              <a:t>lightModel</a:t>
            </a:r>
            <a:r>
              <a:rPr lang="en-US" altLang="zh-CN" dirty="0"/>
              <a:t> - </a:t>
            </a:r>
            <a:r>
              <a:rPr lang="zh-CN" altLang="en-US" dirty="0"/>
              <a:t>使用的光照模型。</a:t>
            </a:r>
          </a:p>
          <a:p>
            <a:r>
              <a:rPr lang="zh-CN" altLang="en-US" dirty="0"/>
              <a:t>所以在我们的例子中，我们声明了一个表面着色器，实际的代码在</a:t>
            </a:r>
            <a:r>
              <a:rPr lang="en-US" altLang="zh-CN" dirty="0"/>
              <a:t>surf</a:t>
            </a:r>
            <a:r>
              <a:rPr lang="zh-CN" altLang="en-US" dirty="0"/>
              <a:t>函数中（在下面能找到该函数），使用</a:t>
            </a:r>
            <a:r>
              <a:rPr lang="en-US" altLang="zh-CN" dirty="0"/>
              <a:t>Lambert</a:t>
            </a:r>
            <a:r>
              <a:rPr lang="zh-CN" altLang="en-US" dirty="0"/>
              <a:t>（也就是普通的</a:t>
            </a:r>
            <a:r>
              <a:rPr lang="en-US" altLang="zh-CN" dirty="0"/>
              <a:t>diffuse</a:t>
            </a:r>
            <a:r>
              <a:rPr lang="zh-CN" altLang="en-US" dirty="0"/>
              <a:t>）作为光照模型。</a:t>
            </a:r>
          </a:p>
          <a:p>
            <a:endParaRPr lang="zh-CN" altLang="en-US" dirty="0"/>
          </a:p>
        </p:txBody>
      </p:sp>
    </p:spTree>
    <p:extLst>
      <p:ext uri="{BB962C8B-B14F-4D97-AF65-F5344CB8AC3E}">
        <p14:creationId xmlns:p14="http://schemas.microsoft.com/office/powerpoint/2010/main" val="2210353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接下来一句</a:t>
            </a:r>
            <a:r>
              <a:rPr lang="en-US" altLang="zh-CN" dirty="0"/>
              <a:t>sampler2D _</a:t>
            </a:r>
            <a:r>
              <a:rPr lang="en-US" altLang="zh-CN" dirty="0" err="1"/>
              <a:t>MainTex</a:t>
            </a:r>
            <a:r>
              <a:rPr lang="en-US" altLang="zh-CN" dirty="0" smtClean="0"/>
              <a:t>;</a:t>
            </a:r>
          </a:p>
          <a:p>
            <a:r>
              <a:rPr lang="en-US" altLang="zh-CN" dirty="0" smtClean="0"/>
              <a:t>sampler2D</a:t>
            </a:r>
            <a:r>
              <a:rPr lang="zh-CN" altLang="en-US" dirty="0"/>
              <a:t>就是和</a:t>
            </a:r>
            <a:r>
              <a:rPr lang="en-US" altLang="zh-CN" dirty="0"/>
              <a:t>texture</a:t>
            </a:r>
            <a:r>
              <a:rPr lang="zh-CN" altLang="en-US" dirty="0"/>
              <a:t>所绑定的一个数据容器</a:t>
            </a:r>
            <a:r>
              <a:rPr lang="zh-CN" altLang="en-US" dirty="0" smtClean="0"/>
              <a:t>接口</a:t>
            </a:r>
            <a:endParaRPr lang="en-US" altLang="zh-CN" dirty="0" smtClean="0"/>
          </a:p>
          <a:p>
            <a:r>
              <a:rPr lang="zh-CN" altLang="en-US" dirty="0" smtClean="0"/>
              <a:t>可以</a:t>
            </a:r>
            <a:r>
              <a:rPr lang="zh-CN" altLang="en-US" dirty="0"/>
              <a:t>通过</a:t>
            </a:r>
            <a:r>
              <a:rPr lang="en-US" altLang="zh-CN" dirty="0"/>
              <a:t>sampler2D</a:t>
            </a:r>
            <a:r>
              <a:rPr lang="zh-CN" altLang="en-US" dirty="0"/>
              <a:t>来对贴图进行</a:t>
            </a:r>
            <a:r>
              <a:rPr lang="zh-CN" altLang="en-US" dirty="0" smtClean="0"/>
              <a:t>操作</a:t>
            </a:r>
            <a:endParaRPr lang="en-US" altLang="zh-CN" dirty="0" smtClean="0"/>
          </a:p>
          <a:p>
            <a:r>
              <a:rPr lang="zh-CN" altLang="en-US" dirty="0" smtClean="0"/>
              <a:t>更</a:t>
            </a:r>
            <a:r>
              <a:rPr lang="zh-CN" altLang="en-US" dirty="0"/>
              <a:t>简单地理解，</a:t>
            </a:r>
            <a:r>
              <a:rPr lang="en-US" altLang="zh-CN" dirty="0"/>
              <a:t>sampler2D</a:t>
            </a:r>
            <a:r>
              <a:rPr lang="zh-CN" altLang="en-US" dirty="0"/>
              <a:t>就是</a:t>
            </a:r>
            <a:r>
              <a:rPr lang="en-US" altLang="zh-CN" dirty="0"/>
              <a:t>GLSL</a:t>
            </a:r>
            <a:r>
              <a:rPr lang="zh-CN" altLang="en-US" dirty="0"/>
              <a:t>中的</a:t>
            </a:r>
            <a:r>
              <a:rPr lang="en-US" altLang="zh-CN" dirty="0"/>
              <a:t>2D</a:t>
            </a:r>
            <a:r>
              <a:rPr lang="zh-CN" altLang="en-US" dirty="0"/>
              <a:t>贴图的类型，相应的，还有</a:t>
            </a:r>
            <a:r>
              <a:rPr lang="en-US" altLang="zh-CN" dirty="0"/>
              <a:t>sampler1D</a:t>
            </a:r>
            <a:r>
              <a:rPr lang="zh-CN" altLang="en-US" dirty="0"/>
              <a:t>，</a:t>
            </a:r>
            <a:r>
              <a:rPr lang="en-US" altLang="zh-CN" dirty="0"/>
              <a:t>sampler3D</a:t>
            </a:r>
            <a:r>
              <a:rPr lang="zh-CN" altLang="en-US" dirty="0"/>
              <a:t>，</a:t>
            </a:r>
            <a:r>
              <a:rPr lang="en-US" altLang="zh-CN" dirty="0" err="1"/>
              <a:t>samplerCube</a:t>
            </a:r>
            <a:r>
              <a:rPr lang="zh-CN" altLang="en-US" dirty="0"/>
              <a:t>等等格式。</a:t>
            </a:r>
          </a:p>
        </p:txBody>
      </p:sp>
    </p:spTree>
    <p:extLst>
      <p:ext uri="{BB962C8B-B14F-4D97-AF65-F5344CB8AC3E}">
        <p14:creationId xmlns:p14="http://schemas.microsoft.com/office/powerpoint/2010/main" val="1945883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Input</a:t>
            </a:r>
            <a:r>
              <a:rPr lang="zh-CN" altLang="en-US" dirty="0"/>
              <a:t>其实是需要我们去定义的结构，这给我们提供了一个机会，可以把所需要参与计算的数据都放到这个</a:t>
            </a:r>
            <a:r>
              <a:rPr lang="en-US" altLang="zh-CN" dirty="0"/>
              <a:t>Input</a:t>
            </a:r>
            <a:r>
              <a:rPr lang="zh-CN" altLang="en-US" dirty="0"/>
              <a:t>结构中，传入</a:t>
            </a:r>
            <a:r>
              <a:rPr lang="en-US" altLang="zh-CN" dirty="0"/>
              <a:t>surf</a:t>
            </a:r>
            <a:r>
              <a:rPr lang="zh-CN" altLang="en-US" dirty="0"/>
              <a:t>函数</a:t>
            </a:r>
            <a:r>
              <a:rPr lang="zh-CN" altLang="en-US" dirty="0" smtClean="0"/>
              <a:t>使用</a:t>
            </a:r>
            <a:endParaRPr lang="en-US" altLang="zh-CN" dirty="0" smtClean="0"/>
          </a:p>
          <a:p>
            <a:r>
              <a:rPr lang="en-US" altLang="zh-CN" dirty="0" err="1" smtClean="0"/>
              <a:t>SurfaceOutput</a:t>
            </a:r>
            <a:r>
              <a:rPr lang="zh-CN" altLang="en-US" dirty="0"/>
              <a:t>是已经定义好了里面类型输出结构，但是一开始的时候内容暂时是空白的，我们需要向里面填写输出，这样就可以完成着色</a:t>
            </a:r>
            <a:r>
              <a:rPr lang="zh-CN" altLang="en-US" dirty="0" smtClean="0"/>
              <a:t>了</a:t>
            </a:r>
            <a:endParaRPr lang="zh-CN" altLang="en-US" dirty="0"/>
          </a:p>
        </p:txBody>
      </p:sp>
    </p:spTree>
    <p:extLst>
      <p:ext uri="{BB962C8B-B14F-4D97-AF65-F5344CB8AC3E}">
        <p14:creationId xmlns:p14="http://schemas.microsoft.com/office/powerpoint/2010/main" val="2849930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SurfaceOutput</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276872"/>
            <a:ext cx="4354440" cy="218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002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法线贴图</a:t>
            </a:r>
            <a:r>
              <a:rPr lang="en-US" altLang="zh-CN" dirty="0"/>
              <a:t>(Normal Mapping</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a:t>
            </a:r>
            <a:r>
              <a:rPr lang="zh-CN" altLang="en-US" dirty="0"/>
              <a:t>不增加模型多边形数量的前提下，通过渲染暗部和亮部的不同颜色深度，来为原来的贴图和模型增加视觉细节和真实</a:t>
            </a:r>
            <a:r>
              <a:rPr lang="zh-CN" altLang="en-US" dirty="0" smtClean="0"/>
              <a:t>效果</a:t>
            </a:r>
            <a:endParaRPr lang="en-US" altLang="zh-CN" dirty="0" smtClean="0"/>
          </a:p>
          <a:p>
            <a:r>
              <a:rPr lang="zh-CN" altLang="en-US" dirty="0" smtClean="0"/>
              <a:t>我们</a:t>
            </a:r>
            <a:r>
              <a:rPr lang="zh-CN" altLang="en-US" dirty="0"/>
              <a:t>将首先实现一个法线贴图的</a:t>
            </a:r>
            <a:r>
              <a:rPr lang="en-US" altLang="zh-CN" dirty="0" err="1"/>
              <a:t>Shader</a:t>
            </a:r>
            <a:r>
              <a:rPr lang="zh-CN" altLang="en-US" dirty="0"/>
              <a:t>，然后对</a:t>
            </a:r>
            <a:r>
              <a:rPr lang="en-US" altLang="zh-CN" dirty="0"/>
              <a:t>Unity </a:t>
            </a:r>
            <a:r>
              <a:rPr lang="en-US" altLang="zh-CN" dirty="0" err="1"/>
              <a:t>Shader</a:t>
            </a:r>
            <a:r>
              <a:rPr lang="zh-CN" altLang="en-US" dirty="0"/>
              <a:t>的光照模型进行一些讨论，并实现一个自定义的光照模型。最后再通过更改</a:t>
            </a:r>
            <a:r>
              <a:rPr lang="en-US" altLang="zh-CN" dirty="0" err="1"/>
              <a:t>shader</a:t>
            </a:r>
            <a:r>
              <a:rPr lang="zh-CN" altLang="en-US" dirty="0"/>
              <a:t>模拟一个石头上的积雪效果，并对模型顶点进行一些修改使积雪效果看起来比较</a:t>
            </a:r>
            <a:r>
              <a:rPr lang="zh-CN" altLang="en-US" dirty="0" smtClean="0"/>
              <a:t>真实</a:t>
            </a:r>
            <a:endParaRPr lang="zh-CN" altLang="en-US" dirty="0"/>
          </a:p>
        </p:txBody>
      </p:sp>
    </p:spTree>
    <p:extLst>
      <p:ext uri="{BB962C8B-B14F-4D97-AF65-F5344CB8AC3E}">
        <p14:creationId xmlns:p14="http://schemas.microsoft.com/office/powerpoint/2010/main" val="3712442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04800"/>
            <a:ext cx="5205413"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406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首先将原来的</a:t>
            </a:r>
            <a:r>
              <a:rPr lang="en-US" altLang="zh-CN" dirty="0"/>
              <a:t>#pragma</a:t>
            </a:r>
            <a:r>
              <a:rPr lang="zh-CN" altLang="en-US" dirty="0"/>
              <a:t>行</a:t>
            </a:r>
            <a:r>
              <a:rPr lang="zh-CN" altLang="en-US" dirty="0" smtClean="0"/>
              <a:t>改为：</a:t>
            </a:r>
            <a:endParaRPr lang="en-US" altLang="zh-CN" dirty="0"/>
          </a:p>
          <a:p>
            <a:r>
              <a:rPr lang="en-US" altLang="zh-CN" dirty="0"/>
              <a:t>#pragma surface surf </a:t>
            </a:r>
            <a:r>
              <a:rPr lang="en-US" altLang="zh-CN" dirty="0" err="1"/>
              <a:t>CustomDiffuse</a:t>
            </a:r>
            <a:endParaRPr lang="en-US" altLang="zh-CN" dirty="0"/>
          </a:p>
          <a:p>
            <a:r>
              <a:rPr lang="zh-CN" altLang="en-US" dirty="0"/>
              <a:t>然后在</a:t>
            </a:r>
            <a:r>
              <a:rPr lang="en-US" altLang="zh-CN" dirty="0" err="1"/>
              <a:t>SubShader</a:t>
            </a:r>
            <a:r>
              <a:rPr lang="zh-CN" altLang="en-US" dirty="0"/>
              <a:t>块中添加如下</a:t>
            </a:r>
            <a:r>
              <a:rPr lang="zh-CN" altLang="en-US" dirty="0" smtClean="0"/>
              <a:t>代码</a:t>
            </a:r>
            <a:endParaRPr lang="en-US" altLang="zh-CN" dirty="0" smtClean="0"/>
          </a:p>
          <a:p>
            <a:r>
              <a:rPr lang="en-US" altLang="zh-CN" dirty="0" smtClean="0"/>
              <a:t>inline </a:t>
            </a:r>
            <a:r>
              <a:rPr lang="en-US" altLang="zh-CN" dirty="0"/>
              <a:t>float4 </a:t>
            </a:r>
            <a:r>
              <a:rPr lang="en-US" altLang="zh-CN" dirty="0" err="1"/>
              <a:t>LightingCustomDiffuse</a:t>
            </a:r>
            <a:r>
              <a:rPr lang="en-US" altLang="zh-CN" dirty="0"/>
              <a:t> (</a:t>
            </a:r>
            <a:r>
              <a:rPr lang="en-US" altLang="zh-CN" dirty="0" err="1"/>
              <a:t>SurfaceOutput</a:t>
            </a:r>
            <a:r>
              <a:rPr lang="en-US" altLang="zh-CN" dirty="0"/>
              <a:t> s, fixed3 </a:t>
            </a:r>
            <a:r>
              <a:rPr lang="en-US" altLang="zh-CN" dirty="0" err="1"/>
              <a:t>lightDir</a:t>
            </a:r>
            <a:r>
              <a:rPr lang="en-US" altLang="zh-CN" dirty="0"/>
              <a:t>, fixed </a:t>
            </a:r>
            <a:r>
              <a:rPr lang="en-US" altLang="zh-CN" dirty="0" err="1"/>
              <a:t>atten</a:t>
            </a:r>
            <a:r>
              <a:rPr lang="en-US" altLang="zh-CN" dirty="0"/>
              <a:t>) {</a:t>
            </a:r>
          </a:p>
          <a:p>
            <a:r>
              <a:rPr lang="en-US" altLang="zh-CN" dirty="0"/>
              <a:t>    float </a:t>
            </a:r>
            <a:r>
              <a:rPr lang="en-US" altLang="zh-CN" dirty="0" err="1"/>
              <a:t>difLight</a:t>
            </a:r>
            <a:r>
              <a:rPr lang="en-US" altLang="zh-CN" dirty="0"/>
              <a:t> = max(0, dot (</a:t>
            </a:r>
            <a:r>
              <a:rPr lang="en-US" altLang="zh-CN" dirty="0" err="1"/>
              <a:t>s.Normal</a:t>
            </a:r>
            <a:r>
              <a:rPr lang="en-US" altLang="zh-CN" dirty="0"/>
              <a:t>, </a:t>
            </a:r>
            <a:r>
              <a:rPr lang="en-US" altLang="zh-CN" dirty="0" err="1"/>
              <a:t>lightDir</a:t>
            </a:r>
            <a:r>
              <a:rPr lang="en-US" altLang="zh-CN" dirty="0"/>
              <a:t>));</a:t>
            </a:r>
          </a:p>
          <a:p>
            <a:r>
              <a:rPr lang="en-US" altLang="zh-CN" dirty="0"/>
              <a:t>    float4 col;</a:t>
            </a:r>
          </a:p>
          <a:p>
            <a:r>
              <a:rPr lang="en-US" altLang="zh-CN" dirty="0"/>
              <a:t>    </a:t>
            </a:r>
            <a:r>
              <a:rPr lang="en-US" altLang="zh-CN" dirty="0" err="1"/>
              <a:t>col.rgb</a:t>
            </a:r>
            <a:r>
              <a:rPr lang="en-US" altLang="zh-CN" dirty="0"/>
              <a:t> = </a:t>
            </a:r>
            <a:r>
              <a:rPr lang="en-US" altLang="zh-CN" dirty="0" err="1"/>
              <a:t>s.Albedo</a:t>
            </a:r>
            <a:r>
              <a:rPr lang="en-US" altLang="zh-CN" dirty="0"/>
              <a:t> * _LightColor0.rgb * (</a:t>
            </a:r>
            <a:r>
              <a:rPr lang="en-US" altLang="zh-CN" dirty="0" err="1"/>
              <a:t>difLight</a:t>
            </a:r>
            <a:r>
              <a:rPr lang="en-US" altLang="zh-CN" dirty="0"/>
              <a:t> * </a:t>
            </a:r>
            <a:r>
              <a:rPr lang="en-US" altLang="zh-CN" dirty="0" err="1"/>
              <a:t>atten</a:t>
            </a:r>
            <a:r>
              <a:rPr lang="en-US" altLang="zh-CN" dirty="0"/>
              <a:t> * 2);</a:t>
            </a:r>
          </a:p>
          <a:p>
            <a:r>
              <a:rPr lang="en-US" altLang="zh-CN" dirty="0"/>
              <a:t>    </a:t>
            </a:r>
            <a:r>
              <a:rPr lang="en-US" altLang="zh-CN" dirty="0" err="1"/>
              <a:t>col.a</a:t>
            </a:r>
            <a:r>
              <a:rPr lang="en-US" altLang="zh-CN" dirty="0"/>
              <a:t> = </a:t>
            </a:r>
            <a:r>
              <a:rPr lang="en-US" altLang="zh-CN" dirty="0" err="1"/>
              <a:t>s.Alpha</a:t>
            </a:r>
            <a:r>
              <a:rPr lang="en-US" altLang="zh-CN" dirty="0"/>
              <a:t>;</a:t>
            </a:r>
          </a:p>
          <a:p>
            <a:r>
              <a:rPr lang="en-US" altLang="zh-CN" dirty="0"/>
              <a:t>    return col;</a:t>
            </a:r>
          </a:p>
          <a:p>
            <a:r>
              <a:rPr lang="en-US" altLang="zh-CN" dirty="0" smtClean="0"/>
              <a:t>}</a:t>
            </a:r>
            <a:endParaRPr lang="zh-CN" altLang="en-US" dirty="0"/>
          </a:p>
        </p:txBody>
      </p:sp>
    </p:spTree>
    <p:extLst>
      <p:ext uri="{BB962C8B-B14F-4D97-AF65-F5344CB8AC3E}">
        <p14:creationId xmlns:p14="http://schemas.microsoft.com/office/powerpoint/2010/main" val="131102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fontScale="85000" lnSpcReduction="20000"/>
          </a:bodyPr>
          <a:lstStyle/>
          <a:p>
            <a:r>
              <a:rPr lang="en-US" altLang="zh-CN" dirty="0"/>
              <a:t>#pragma</a:t>
            </a:r>
            <a:r>
              <a:rPr lang="zh-CN" altLang="en-US" dirty="0"/>
              <a:t>语句在这里声明了接下来的</a:t>
            </a:r>
            <a:r>
              <a:rPr lang="en-US" altLang="zh-CN" dirty="0" err="1"/>
              <a:t>Shader</a:t>
            </a:r>
            <a:r>
              <a:rPr lang="zh-CN" altLang="en-US" dirty="0"/>
              <a:t>的类型，计算调用的方法名，以及指定光照模型。在之前我们一直指定</a:t>
            </a:r>
            <a:r>
              <a:rPr lang="en-US" altLang="zh-CN" dirty="0"/>
              <a:t>Lambert</a:t>
            </a:r>
            <a:r>
              <a:rPr lang="zh-CN" altLang="en-US" dirty="0"/>
              <a:t>为光照模型，而现在我们将其换为了</a:t>
            </a:r>
            <a:r>
              <a:rPr lang="en-US" altLang="zh-CN" dirty="0" err="1"/>
              <a:t>CustomDiffuse</a:t>
            </a:r>
            <a:r>
              <a:rPr lang="zh-CN" altLang="en-US" dirty="0"/>
              <a:t>。</a:t>
            </a:r>
          </a:p>
          <a:p>
            <a:r>
              <a:rPr lang="zh-CN" altLang="en-US" dirty="0"/>
              <a:t>接下来添加的代码是计算光照的实现。</a:t>
            </a:r>
            <a:r>
              <a:rPr lang="en-US" altLang="zh-CN" dirty="0" err="1"/>
              <a:t>shader</a:t>
            </a:r>
            <a:r>
              <a:rPr lang="zh-CN" altLang="en-US" dirty="0"/>
              <a:t>中对于方法的名称有着比较严格的约定，想要创建一个光照模型，首先要做的是按照规则声明一个光照计算的函数名字，即</a:t>
            </a:r>
            <a:r>
              <a:rPr lang="en-US" altLang="zh-CN" dirty="0"/>
              <a:t>Lighting&lt;Your Chosen Name&gt;</a:t>
            </a:r>
            <a:r>
              <a:rPr lang="zh-CN" altLang="en-US" dirty="0"/>
              <a:t>。对于我们的光照模型</a:t>
            </a:r>
            <a:r>
              <a:rPr lang="en-US" altLang="zh-CN" dirty="0" err="1"/>
              <a:t>CustomDiffuse</a:t>
            </a:r>
            <a:r>
              <a:rPr lang="zh-CN" altLang="en-US" dirty="0"/>
              <a:t>，其计算函数的名称自然就是</a:t>
            </a:r>
            <a:r>
              <a:rPr lang="en-US" altLang="zh-CN" dirty="0" err="1"/>
              <a:t>LightingCustomDiffuse</a:t>
            </a:r>
            <a:r>
              <a:rPr lang="zh-CN" altLang="en-US" dirty="0" smtClean="0"/>
              <a:t>了</a:t>
            </a:r>
            <a:endParaRPr lang="en-US" altLang="zh-CN" dirty="0" smtClean="0"/>
          </a:p>
          <a:p>
            <a:r>
              <a:rPr lang="zh-CN" altLang="en-US" dirty="0" smtClean="0"/>
              <a:t>在</a:t>
            </a:r>
            <a:r>
              <a:rPr lang="en-US" altLang="zh-CN" dirty="0"/>
              <a:t>Unity</a:t>
            </a:r>
            <a:r>
              <a:rPr lang="zh-CN" altLang="en-US" dirty="0"/>
              <a:t>的内建</a:t>
            </a:r>
            <a:r>
              <a:rPr lang="en-US" altLang="zh-CN" dirty="0" err="1"/>
              <a:t>Shader</a:t>
            </a:r>
            <a:r>
              <a:rPr lang="zh-CN" altLang="en-US" dirty="0"/>
              <a:t>中，有一个</a:t>
            </a:r>
            <a:r>
              <a:rPr lang="en-US" altLang="zh-CN" dirty="0" err="1"/>
              <a:t>Lighting.cginc</a:t>
            </a:r>
            <a:r>
              <a:rPr lang="zh-CN" altLang="en-US" dirty="0"/>
              <a:t>文件，里面就包含了</a:t>
            </a:r>
            <a:r>
              <a:rPr lang="en-US" altLang="zh-CN" dirty="0" err="1"/>
              <a:t>LightingLambert</a:t>
            </a:r>
            <a:r>
              <a:rPr lang="zh-CN" altLang="en-US" dirty="0"/>
              <a:t>的</a:t>
            </a:r>
            <a:r>
              <a:rPr lang="zh-CN" altLang="en-US" dirty="0" smtClean="0"/>
              <a:t>实现</a:t>
            </a:r>
            <a:endParaRPr lang="en-US" altLang="zh-CN" dirty="0" smtClean="0"/>
          </a:p>
          <a:p>
            <a:r>
              <a:rPr lang="zh-CN" altLang="en-US" dirty="0" smtClean="0"/>
              <a:t>我们</a:t>
            </a:r>
            <a:r>
              <a:rPr lang="zh-CN" altLang="en-US" dirty="0"/>
              <a:t>所实现的</a:t>
            </a:r>
            <a:r>
              <a:rPr lang="en-US" altLang="zh-CN" dirty="0" err="1"/>
              <a:t>LightingCustomDiffuse</a:t>
            </a:r>
            <a:r>
              <a:rPr lang="zh-CN" altLang="en-US" dirty="0"/>
              <a:t>的内容现在和</a:t>
            </a:r>
            <a:r>
              <a:rPr lang="en-US" altLang="zh-CN" dirty="0"/>
              <a:t>Unity</a:t>
            </a:r>
            <a:r>
              <a:rPr lang="zh-CN" altLang="en-US" dirty="0"/>
              <a:t>内建中的</a:t>
            </a:r>
            <a:r>
              <a:rPr lang="en-US" altLang="zh-CN" dirty="0" err="1"/>
              <a:t>LightingLambert</a:t>
            </a:r>
            <a:r>
              <a:rPr lang="zh-CN" altLang="en-US" dirty="0"/>
              <a:t>是完全一样</a:t>
            </a:r>
            <a:r>
              <a:rPr lang="zh-CN" altLang="en-US" dirty="0" smtClean="0"/>
              <a:t>的</a:t>
            </a:r>
            <a:endParaRPr lang="zh-CN" altLang="en-US" dirty="0"/>
          </a:p>
        </p:txBody>
      </p:sp>
    </p:spTree>
    <p:extLst>
      <p:ext uri="{BB962C8B-B14F-4D97-AF65-F5344CB8AC3E}">
        <p14:creationId xmlns:p14="http://schemas.microsoft.com/office/powerpoint/2010/main" val="3015228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err="1" smtClean="0"/>
              <a:t>SurfaceOutputs</a:t>
            </a:r>
            <a:r>
              <a:rPr lang="zh-CN" altLang="en-US" dirty="0"/>
              <a:t>这个就是经过表面计算函数</a:t>
            </a:r>
            <a:r>
              <a:rPr lang="en-US" altLang="zh-CN" dirty="0"/>
              <a:t>surf</a:t>
            </a:r>
            <a:r>
              <a:rPr lang="zh-CN" altLang="en-US" dirty="0"/>
              <a:t>处理后的输出，我们讲对其上的点根据光线进行处理，</a:t>
            </a:r>
            <a:r>
              <a:rPr lang="en-US" altLang="zh-CN" dirty="0"/>
              <a:t>fixed3 </a:t>
            </a:r>
            <a:r>
              <a:rPr lang="en-US" altLang="zh-CN" dirty="0" err="1"/>
              <a:t>lightDir</a:t>
            </a:r>
            <a:r>
              <a:rPr lang="zh-CN" altLang="en-US" dirty="0"/>
              <a:t>是光线的方向，</a:t>
            </a:r>
            <a:r>
              <a:rPr lang="en-US" altLang="zh-CN" dirty="0"/>
              <a:t>fixed </a:t>
            </a:r>
            <a:r>
              <a:rPr lang="en-US" altLang="zh-CN" dirty="0" err="1"/>
              <a:t>atten</a:t>
            </a:r>
            <a:r>
              <a:rPr lang="zh-CN" altLang="en-US" dirty="0"/>
              <a:t>表示光衰减的</a:t>
            </a:r>
            <a:r>
              <a:rPr lang="zh-CN" altLang="en-US" dirty="0" smtClean="0"/>
              <a:t>系数</a:t>
            </a:r>
            <a:endParaRPr lang="en-US" altLang="zh-CN" dirty="0" smtClean="0"/>
          </a:p>
          <a:p>
            <a:r>
              <a:rPr lang="zh-CN" altLang="en-US" dirty="0" smtClean="0"/>
              <a:t>我们</a:t>
            </a:r>
            <a:r>
              <a:rPr lang="zh-CN" altLang="en-US" dirty="0"/>
              <a:t>先将输入的</a:t>
            </a:r>
            <a:r>
              <a:rPr lang="en-US" altLang="zh-CN" dirty="0"/>
              <a:t>s</a:t>
            </a:r>
            <a:r>
              <a:rPr lang="zh-CN" altLang="en-US" dirty="0"/>
              <a:t>的法线值（在</a:t>
            </a:r>
            <a:r>
              <a:rPr lang="en-US" altLang="zh-CN" dirty="0"/>
              <a:t>Normal mapping</a:t>
            </a:r>
            <a:r>
              <a:rPr lang="zh-CN" altLang="en-US" dirty="0"/>
              <a:t>中的话这个值已经是法线图中的对应量了）和输入光线进行点</a:t>
            </a:r>
            <a:r>
              <a:rPr lang="zh-CN" altLang="en-US" dirty="0" smtClean="0"/>
              <a:t>积</a:t>
            </a:r>
            <a:endParaRPr lang="en-US" altLang="zh-CN" dirty="0" smtClean="0"/>
          </a:p>
          <a:p>
            <a:r>
              <a:rPr lang="zh-CN" altLang="en-US" dirty="0" smtClean="0"/>
              <a:t>接下来进行实验：</a:t>
            </a:r>
            <a:endParaRPr lang="en-US" altLang="zh-CN" dirty="0" smtClean="0"/>
          </a:p>
          <a:p>
            <a:r>
              <a:rPr lang="zh-CN" altLang="en-US" dirty="0" smtClean="0"/>
              <a:t>最</a:t>
            </a:r>
            <a:r>
              <a:rPr lang="zh-CN" altLang="en-US" dirty="0"/>
              <a:t>简单的比如将这个</a:t>
            </a:r>
            <a:r>
              <a:rPr lang="en-US" altLang="zh-CN" dirty="0"/>
              <a:t>Lambert</a:t>
            </a:r>
            <a:r>
              <a:rPr lang="zh-CN" altLang="en-US" dirty="0"/>
              <a:t>模型改亮一些，比如换成</a:t>
            </a:r>
            <a:r>
              <a:rPr lang="en-US" altLang="zh-CN" dirty="0"/>
              <a:t>Half Lambert</a:t>
            </a:r>
            <a:r>
              <a:rPr lang="zh-CN" altLang="en-US" dirty="0"/>
              <a:t>模型。</a:t>
            </a:r>
            <a:r>
              <a:rPr lang="en-US" altLang="zh-CN" dirty="0"/>
              <a:t>Half Lambert</a:t>
            </a:r>
            <a:r>
              <a:rPr lang="zh-CN" altLang="en-US" dirty="0"/>
              <a:t>是由</a:t>
            </a:r>
            <a:r>
              <a:rPr lang="en-US" altLang="zh-CN" dirty="0"/>
              <a:t>Valve</a:t>
            </a:r>
            <a:r>
              <a:rPr lang="zh-CN" altLang="en-US" dirty="0"/>
              <a:t>创造的可以使物体在低光线条件下增亮的技术，最早被用于半条命（</a:t>
            </a:r>
            <a:r>
              <a:rPr lang="en-US" altLang="zh-CN" dirty="0"/>
              <a:t>Half Life</a:t>
            </a:r>
            <a:r>
              <a:rPr lang="zh-CN" altLang="en-US" dirty="0"/>
              <a:t>）中以避免在低光下物体的走形。简单说就是把光强系数先取一半，然后在加</a:t>
            </a:r>
            <a:r>
              <a:rPr lang="en-US" altLang="zh-CN" dirty="0"/>
              <a:t>0.5</a:t>
            </a:r>
            <a:r>
              <a:rPr lang="zh-CN" altLang="en-US" dirty="0"/>
              <a:t>，代码如下：</a:t>
            </a:r>
          </a:p>
        </p:txBody>
      </p:sp>
    </p:spTree>
    <p:extLst>
      <p:ext uri="{BB962C8B-B14F-4D97-AF65-F5344CB8AC3E}">
        <p14:creationId xmlns:p14="http://schemas.microsoft.com/office/powerpoint/2010/main" val="570918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材质和着色器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74925"/>
            <a:ext cx="4313237" cy="170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059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 y="2753209"/>
            <a:ext cx="9034035" cy="1823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02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表面贴图的追加效果</a:t>
            </a:r>
          </a:p>
        </p:txBody>
      </p:sp>
      <p:sp>
        <p:nvSpPr>
          <p:cNvPr id="3" name="内容占位符 2"/>
          <p:cNvSpPr>
            <a:spLocks noGrp="1"/>
          </p:cNvSpPr>
          <p:nvPr>
            <p:ph idx="1"/>
          </p:nvPr>
        </p:nvSpPr>
        <p:spPr/>
        <p:txBody>
          <a:bodyPr>
            <a:normAutofit fontScale="85000" lnSpcReduction="10000"/>
          </a:bodyPr>
          <a:lstStyle/>
          <a:p>
            <a:r>
              <a:rPr lang="zh-CN" altLang="en-US" dirty="0" smtClean="0"/>
              <a:t>比如</a:t>
            </a:r>
            <a:r>
              <a:rPr lang="zh-CN" altLang="en-US" dirty="0"/>
              <a:t>，在你的游戏场景中有一幕是雪地场景，而你希望做一些石头上白雪皑皑的覆盖效果，应该怎么办呢</a:t>
            </a:r>
            <a:r>
              <a:rPr lang="zh-CN" altLang="en-US" dirty="0" smtClean="0"/>
              <a:t>？</a:t>
            </a:r>
            <a:endParaRPr lang="en-US" altLang="zh-CN" dirty="0" smtClean="0"/>
          </a:p>
          <a:p>
            <a:r>
              <a:rPr lang="zh-CN" altLang="en-US" dirty="0" smtClean="0"/>
              <a:t>我们</a:t>
            </a:r>
            <a:r>
              <a:rPr lang="zh-CN" altLang="en-US" dirty="0"/>
              <a:t>考虑用</a:t>
            </a:r>
            <a:r>
              <a:rPr lang="en-US" altLang="zh-CN" dirty="0" err="1"/>
              <a:t>Shader</a:t>
            </a:r>
            <a:r>
              <a:rPr lang="zh-CN" altLang="en-US" dirty="0"/>
              <a:t>来完成这件工作吧！先考虑下我们需要什么，积雪效果的话，我们需要积雪等级（用来表示积雪量），雪的颜色，以及积雪的</a:t>
            </a:r>
            <a:r>
              <a:rPr lang="zh-CN" altLang="en-US" dirty="0" smtClean="0"/>
              <a:t>方向</a:t>
            </a:r>
            <a:endParaRPr lang="en-US" altLang="zh-CN" dirty="0" smtClean="0"/>
          </a:p>
          <a:p>
            <a:r>
              <a:rPr lang="zh-CN" altLang="en-US" dirty="0" smtClean="0"/>
              <a:t>基本</a:t>
            </a:r>
            <a:r>
              <a:rPr lang="zh-CN" altLang="en-US" dirty="0"/>
              <a:t>思路和实现自定义光照模型类似，通过计算原图的点在世界坐标中的法线方向与积雪方向的点积，如果大于设定的积雪等级的阈值的话则表示这个方向与积雪方向是一致的，其上是可以积雪的，显示雪的颜色，否则使用原贴图的</a:t>
            </a:r>
            <a:r>
              <a:rPr lang="zh-CN" altLang="en-US" dirty="0" smtClean="0"/>
              <a:t>颜色</a:t>
            </a:r>
            <a:endParaRPr lang="zh-CN" altLang="en-US" dirty="0"/>
          </a:p>
        </p:txBody>
      </p:sp>
    </p:spTree>
    <p:extLst>
      <p:ext uri="{BB962C8B-B14F-4D97-AF65-F5344CB8AC3E}">
        <p14:creationId xmlns:p14="http://schemas.microsoft.com/office/powerpoint/2010/main" val="3078555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0" y="980728"/>
            <a:ext cx="4633913" cy="119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13025"/>
            <a:ext cx="1852613" cy="8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38" y="4293096"/>
            <a:ext cx="3055937"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00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加入积雪效果</a:t>
            </a:r>
            <a:endParaRPr lang="zh-CN" altLang="en-US" dirty="0"/>
          </a:p>
        </p:txBody>
      </p:sp>
      <p:sp>
        <p:nvSpPr>
          <p:cNvPr id="3" name="内容占位符 2"/>
          <p:cNvSpPr>
            <a:spLocks noGrp="1"/>
          </p:cNvSpPr>
          <p:nvPr>
            <p:ph idx="1"/>
          </p:nvPr>
        </p:nvSpPr>
        <p:spPr/>
        <p:txBody>
          <a:bodyPr/>
          <a:lstStyle/>
          <a:p>
            <a:endParaRPr lang="zh-CN" alt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5" y="2444750"/>
            <a:ext cx="6813550"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572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和上面相比，加入了一个</a:t>
            </a:r>
            <a:r>
              <a:rPr lang="en-US" altLang="zh-CN" dirty="0"/>
              <a:t>if…else…</a:t>
            </a:r>
            <a:r>
              <a:rPr lang="zh-CN" altLang="en-US" dirty="0"/>
              <a:t>的</a:t>
            </a:r>
            <a:r>
              <a:rPr lang="zh-CN" altLang="en-US" dirty="0" smtClean="0"/>
              <a:t>判断</a:t>
            </a:r>
            <a:endParaRPr lang="en-US" altLang="zh-CN" dirty="0" smtClean="0"/>
          </a:p>
          <a:p>
            <a:r>
              <a:rPr lang="zh-CN" altLang="en-US" dirty="0" smtClean="0"/>
              <a:t>我们</a:t>
            </a:r>
            <a:r>
              <a:rPr lang="zh-CN" altLang="en-US" dirty="0"/>
              <a:t>对雪的方向和和输入点的世界法线方向进行点积。</a:t>
            </a:r>
            <a:r>
              <a:rPr lang="en-US" altLang="zh-CN" dirty="0" err="1"/>
              <a:t>WorldNormalVector</a:t>
            </a:r>
            <a:r>
              <a:rPr lang="zh-CN" altLang="en-US" dirty="0"/>
              <a:t>通过输入的点及这个点的法线值，来计算它在世界坐标中的方向；右侧的</a:t>
            </a:r>
            <a:r>
              <a:rPr lang="en-US" altLang="zh-CN" dirty="0"/>
              <a:t>lerp</a:t>
            </a:r>
            <a:r>
              <a:rPr lang="zh-CN" altLang="en-US" dirty="0" smtClean="0"/>
              <a:t>函数：</a:t>
            </a:r>
            <a:r>
              <a:rPr lang="zh-CN" altLang="en-US" dirty="0"/>
              <a:t>当</a:t>
            </a:r>
            <a:r>
              <a:rPr lang="en-US" altLang="zh-CN" i="1" dirty="0"/>
              <a:t>Snow</a:t>
            </a:r>
            <a:r>
              <a:rPr lang="zh-CN" altLang="en-US" i="1" dirty="0"/>
              <a:t>取最小值</a:t>
            </a:r>
            <a:r>
              <a:rPr lang="en-US" altLang="zh-CN" i="1" dirty="0"/>
              <a:t>0</a:t>
            </a:r>
            <a:r>
              <a:rPr lang="zh-CN" altLang="en-US" i="1" dirty="0"/>
              <a:t>时，这个函数将返回</a:t>
            </a:r>
            <a:r>
              <a:rPr lang="en-US" altLang="zh-CN" i="1" dirty="0"/>
              <a:t>1</a:t>
            </a:r>
            <a:r>
              <a:rPr lang="zh-CN" altLang="en-US" i="1" dirty="0"/>
              <a:t>，而</a:t>
            </a:r>
            <a:r>
              <a:rPr lang="en-US" altLang="zh-CN" dirty="0"/>
              <a:t>Snow</a:t>
            </a:r>
            <a:r>
              <a:rPr lang="zh-CN" altLang="en-US" dirty="0"/>
              <a:t>取最大值时，返回</a:t>
            </a:r>
            <a:r>
              <a:rPr lang="en-US" altLang="zh-CN" dirty="0"/>
              <a:t>-1</a:t>
            </a:r>
            <a:r>
              <a:rPr lang="zh-CN" altLang="en-US" dirty="0"/>
              <a:t>。这样我们就可以通过设定</a:t>
            </a:r>
            <a:r>
              <a:rPr lang="en-US" altLang="zh-CN" i="1" dirty="0"/>
              <a:t>Snow</a:t>
            </a:r>
            <a:r>
              <a:rPr lang="zh-CN" altLang="en-US" i="1" dirty="0"/>
              <a:t>的值来控制积雪的阈值，要是积雪等级</a:t>
            </a:r>
            <a:r>
              <a:rPr lang="en-US" altLang="zh-CN" dirty="0"/>
              <a:t>Snow</a:t>
            </a:r>
            <a:r>
              <a:rPr lang="zh-CN" altLang="en-US" dirty="0"/>
              <a:t>是</a:t>
            </a:r>
            <a:r>
              <a:rPr lang="en-US" altLang="zh-CN" dirty="0"/>
              <a:t>0</a:t>
            </a:r>
            <a:r>
              <a:rPr lang="zh-CN" altLang="en-US" dirty="0"/>
              <a:t>时，不等式左侧不可能大于右侧，因此完全没有积雪；相反要是</a:t>
            </a:r>
            <a:r>
              <a:rPr lang="en-US" altLang="zh-CN" dirty="0"/>
              <a:t>_Snow</a:t>
            </a:r>
            <a:r>
              <a:rPr lang="zh-CN" altLang="en-US" dirty="0"/>
              <a:t>取最大值</a:t>
            </a:r>
            <a:r>
              <a:rPr lang="en-US" altLang="zh-CN" dirty="0"/>
              <a:t>1</a:t>
            </a:r>
            <a:r>
              <a:rPr lang="zh-CN" altLang="en-US" dirty="0"/>
              <a:t>时，由于左侧必定大于</a:t>
            </a:r>
            <a:r>
              <a:rPr lang="en-US" altLang="zh-CN" dirty="0"/>
              <a:t>-1</a:t>
            </a:r>
            <a:r>
              <a:rPr lang="zh-CN" altLang="en-US" dirty="0"/>
              <a:t>，所以全模型积雪。而随着取中间值的变化，积雪的情况便会</a:t>
            </a:r>
            <a:r>
              <a:rPr lang="zh-CN" altLang="en-US" dirty="0" smtClean="0"/>
              <a:t>有所不同</a:t>
            </a:r>
            <a:endParaRPr lang="zh-CN" altLang="en-US" dirty="0"/>
          </a:p>
        </p:txBody>
      </p:sp>
    </p:spTree>
    <p:extLst>
      <p:ext uri="{BB962C8B-B14F-4D97-AF65-F5344CB8AC3E}">
        <p14:creationId xmlns:p14="http://schemas.microsoft.com/office/powerpoint/2010/main" val="2738115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更改顶点模型</a:t>
            </a:r>
          </a:p>
        </p:txBody>
      </p:sp>
      <p:sp>
        <p:nvSpPr>
          <p:cNvPr id="3" name="内容占位符 2"/>
          <p:cNvSpPr>
            <a:spLocks noGrp="1"/>
          </p:cNvSpPr>
          <p:nvPr>
            <p:ph idx="1"/>
          </p:nvPr>
        </p:nvSpPr>
        <p:spPr/>
        <p:txBody>
          <a:bodyPr>
            <a:normAutofit fontScale="92500" lnSpcReduction="10000"/>
          </a:bodyPr>
          <a:lstStyle/>
          <a:p>
            <a:r>
              <a:rPr lang="zh-CN" altLang="en-US" dirty="0"/>
              <a:t>到现在位置，我们还</a:t>
            </a:r>
            <a:r>
              <a:rPr lang="zh-CN" altLang="en-US" dirty="0" smtClean="0"/>
              <a:t>仅只是</a:t>
            </a:r>
            <a:r>
              <a:rPr lang="zh-CN" altLang="en-US" dirty="0"/>
              <a:t>在原贴图上进行操作，不管是用法线图使模型看起来凸凹有致，还是加上积雪，所有</a:t>
            </a:r>
            <a:r>
              <a:rPr lang="zh-CN" altLang="en-US" dirty="0" smtClean="0"/>
              <a:t>的并没有</a:t>
            </a:r>
            <a:r>
              <a:rPr lang="zh-CN" altLang="en-US" dirty="0"/>
              <a:t>对模型有任何实质的</a:t>
            </a:r>
            <a:r>
              <a:rPr lang="zh-CN" altLang="en-US" dirty="0" smtClean="0"/>
              <a:t>改动</a:t>
            </a:r>
            <a:endParaRPr lang="en-US" altLang="zh-CN" dirty="0" smtClean="0"/>
          </a:p>
          <a:p>
            <a:r>
              <a:rPr lang="zh-CN" altLang="en-US" dirty="0" smtClean="0"/>
              <a:t>但是</a:t>
            </a:r>
            <a:r>
              <a:rPr lang="zh-CN" altLang="en-US" dirty="0"/>
              <a:t>对于积雪效果来说，实际上积雪是附加到石头上面，而不应当简单替换掉原来的</a:t>
            </a:r>
            <a:r>
              <a:rPr lang="zh-CN" altLang="en-US" dirty="0" smtClean="0"/>
              <a:t>颜色</a:t>
            </a:r>
            <a:endParaRPr lang="en-US" altLang="zh-CN" dirty="0" smtClean="0"/>
          </a:p>
          <a:p>
            <a:r>
              <a:rPr lang="zh-CN" altLang="en-US" dirty="0" smtClean="0"/>
              <a:t>但是</a:t>
            </a:r>
            <a:r>
              <a:rPr lang="zh-CN" altLang="en-US" dirty="0"/>
              <a:t>具体实施起来，最简单的办法还是直接替换颜色，但是我们可以稍微变更一下模型，使原来的模型在积雪的方向稍微变大一些，这样来达到一种雪是附加到石头上的效果。</a:t>
            </a:r>
          </a:p>
        </p:txBody>
      </p:sp>
    </p:spTree>
    <p:extLst>
      <p:ext uri="{BB962C8B-B14F-4D97-AF65-F5344CB8AC3E}">
        <p14:creationId xmlns:p14="http://schemas.microsoft.com/office/powerpoint/2010/main" val="2260392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首先将</a:t>
            </a:r>
            <a:r>
              <a:rPr lang="en-US" altLang="zh-CN" dirty="0"/>
              <a:t>#</a:t>
            </a:r>
            <a:r>
              <a:rPr lang="en-US" altLang="zh-CN" dirty="0" err="1"/>
              <a:t>param</a:t>
            </a:r>
            <a:r>
              <a:rPr lang="zh-CN" altLang="en-US" dirty="0"/>
              <a:t>行改为</a:t>
            </a:r>
          </a:p>
          <a:p>
            <a:r>
              <a:rPr lang="en-US" altLang="zh-CN" dirty="0"/>
              <a:t>#pragma surface surf </a:t>
            </a:r>
            <a:r>
              <a:rPr lang="en-US" altLang="zh-CN" dirty="0" err="1"/>
              <a:t>CustomDiffuse</a:t>
            </a:r>
            <a:r>
              <a:rPr lang="en-US" altLang="zh-CN" dirty="0"/>
              <a:t> </a:t>
            </a:r>
            <a:r>
              <a:rPr lang="en-US" altLang="zh-CN" dirty="0" err="1"/>
              <a:t>vertex:vert</a:t>
            </a:r>
            <a:endParaRPr lang="en-US" altLang="zh-CN" dirty="0"/>
          </a:p>
          <a:p>
            <a:r>
              <a:rPr lang="zh-CN" altLang="en-US" dirty="0"/>
              <a:t>这告诉</a:t>
            </a:r>
            <a:r>
              <a:rPr lang="en-US" altLang="zh-CN" dirty="0" err="1"/>
              <a:t>Shader</a:t>
            </a:r>
            <a:r>
              <a:rPr lang="zh-CN" altLang="en-US" dirty="0"/>
              <a:t>我们想要改变模型顶点，并且我们会写一个叫做</a:t>
            </a:r>
            <a:r>
              <a:rPr lang="en-US" altLang="zh-CN" dirty="0" err="1"/>
              <a:t>vert</a:t>
            </a:r>
            <a:r>
              <a:rPr lang="zh-CN" altLang="en-US" dirty="0"/>
              <a:t>的函数来改变</a:t>
            </a:r>
            <a:r>
              <a:rPr lang="zh-CN" altLang="en-US" dirty="0" smtClean="0"/>
              <a:t>顶点</a:t>
            </a:r>
            <a:endParaRPr lang="en-US" altLang="zh-CN" dirty="0" smtClean="0"/>
          </a:p>
        </p:txBody>
      </p:sp>
    </p:spTree>
    <p:extLst>
      <p:ext uri="{BB962C8B-B14F-4D97-AF65-F5344CB8AC3E}">
        <p14:creationId xmlns:p14="http://schemas.microsoft.com/office/powerpoint/2010/main" val="2416243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接下来我们再添加一个参数，在</a:t>
            </a:r>
            <a:r>
              <a:rPr lang="en-US" altLang="zh-CN" dirty="0"/>
              <a:t>Properties</a:t>
            </a:r>
            <a:r>
              <a:rPr lang="zh-CN" altLang="en-US" dirty="0"/>
              <a:t>中声明一个</a:t>
            </a:r>
            <a:r>
              <a:rPr lang="en-US" altLang="zh-CN" dirty="0"/>
              <a:t>_</a:t>
            </a:r>
            <a:r>
              <a:rPr lang="en-US" altLang="zh-CN" dirty="0" err="1"/>
              <a:t>SnowDepth</a:t>
            </a:r>
            <a:r>
              <a:rPr lang="zh-CN" altLang="en-US" dirty="0"/>
              <a:t>变量，表示积雪的厚度，当然我们也需要在</a:t>
            </a:r>
            <a:r>
              <a:rPr lang="en-US" altLang="zh-CN" dirty="0"/>
              <a:t>CG</a:t>
            </a:r>
            <a:r>
              <a:rPr lang="zh-CN" altLang="en-US" dirty="0"/>
              <a:t>段中进行声明：</a:t>
            </a:r>
          </a:p>
          <a:p>
            <a:r>
              <a:rPr lang="en-US" altLang="zh-CN" i="1" dirty="0" smtClean="0"/>
              <a:t>//</a:t>
            </a:r>
            <a:r>
              <a:rPr lang="en-US" altLang="zh-CN" i="1" dirty="0"/>
              <a:t>In Properties{…}</a:t>
            </a:r>
            <a:r>
              <a:rPr lang="en-US" altLang="zh-CN" dirty="0"/>
              <a:t> _</a:t>
            </a:r>
            <a:r>
              <a:rPr lang="en-US" altLang="zh-CN" dirty="0" err="1"/>
              <a:t>SnowDepth</a:t>
            </a:r>
            <a:r>
              <a:rPr lang="en-US" altLang="zh-CN" dirty="0"/>
              <a:t> ("Snow Depth", Range(0,0.3)) </a:t>
            </a:r>
            <a:r>
              <a:rPr lang="en-US" altLang="zh-CN" b="1" dirty="0"/>
              <a:t>=</a:t>
            </a:r>
            <a:r>
              <a:rPr lang="en-US" altLang="zh-CN" dirty="0"/>
              <a:t> 0.1 </a:t>
            </a:r>
            <a:r>
              <a:rPr lang="en-US" altLang="zh-CN" i="1" dirty="0"/>
              <a:t>//In CG declare</a:t>
            </a:r>
            <a:r>
              <a:rPr lang="en-US" altLang="zh-CN" dirty="0"/>
              <a:t> float _</a:t>
            </a:r>
            <a:r>
              <a:rPr lang="en-US" altLang="zh-CN" dirty="0" err="1"/>
              <a:t>SnowDepth</a:t>
            </a:r>
            <a:r>
              <a:rPr lang="en-US" altLang="zh-CN" dirty="0"/>
              <a:t>;</a:t>
            </a:r>
            <a:endParaRPr lang="zh-CN" altLang="en-US" dirty="0"/>
          </a:p>
        </p:txBody>
      </p:sp>
    </p:spTree>
    <p:extLst>
      <p:ext uri="{BB962C8B-B14F-4D97-AF65-F5344CB8AC3E}">
        <p14:creationId xmlns:p14="http://schemas.microsoft.com/office/powerpoint/2010/main" val="77259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接下来实现</a:t>
            </a:r>
            <a:r>
              <a:rPr lang="en-US" altLang="zh-CN" dirty="0" err="1"/>
              <a:t>vert</a:t>
            </a:r>
            <a:r>
              <a:rPr lang="zh-CN" altLang="en-US" dirty="0"/>
              <a:t>方法，和之前积雪的运算其实比较类似，判断点积大小来决定是否需要扩大模型以及确定模型扩大的方向。在</a:t>
            </a:r>
            <a:r>
              <a:rPr lang="en-US" altLang="zh-CN" dirty="0"/>
              <a:t>CG</a:t>
            </a:r>
            <a:r>
              <a:rPr lang="zh-CN" altLang="en-US" dirty="0"/>
              <a:t>段中加入以下</a:t>
            </a:r>
            <a:r>
              <a:rPr lang="en-US" altLang="zh-CN" dirty="0" err="1"/>
              <a:t>vert</a:t>
            </a:r>
            <a:r>
              <a:rPr lang="zh-CN" altLang="en-US" dirty="0"/>
              <a:t>方法</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3938588"/>
            <a:ext cx="7704225" cy="150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174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和</a:t>
            </a:r>
            <a:r>
              <a:rPr lang="en-US" altLang="zh-CN" dirty="0"/>
              <a:t>surf</a:t>
            </a:r>
            <a:r>
              <a:rPr lang="zh-CN" altLang="en-US" dirty="0"/>
              <a:t>的原理差不多，系统会输入一个当前的顶点的值，我们根据需要计算并填上新的值作为返回即</a:t>
            </a:r>
            <a:r>
              <a:rPr lang="zh-CN" altLang="en-US" dirty="0" smtClean="0"/>
              <a:t>可</a:t>
            </a:r>
            <a:endParaRPr lang="en-US" altLang="zh-CN" dirty="0" smtClean="0"/>
          </a:p>
          <a:p>
            <a:r>
              <a:rPr lang="zh-CN" altLang="en-US" dirty="0" smtClean="0"/>
              <a:t>第</a:t>
            </a:r>
            <a:r>
              <a:rPr lang="zh-CN" altLang="en-US" dirty="0"/>
              <a:t>一行中使用</a:t>
            </a:r>
            <a:r>
              <a:rPr lang="en-US" altLang="zh-CN" dirty="0"/>
              <a:t>transpose</a:t>
            </a:r>
            <a:r>
              <a:rPr lang="zh-CN" altLang="en-US" dirty="0"/>
              <a:t>方法输出原矩阵的转置矩阵，在这里</a:t>
            </a:r>
            <a:r>
              <a:rPr lang="en-US" altLang="zh-CN" dirty="0"/>
              <a:t>_Object2World</a:t>
            </a:r>
            <a:r>
              <a:rPr lang="zh-CN" altLang="en-US" dirty="0"/>
              <a:t>是</a:t>
            </a:r>
            <a:r>
              <a:rPr lang="en-US" altLang="zh-CN" dirty="0"/>
              <a:t>Unity </a:t>
            </a:r>
            <a:r>
              <a:rPr lang="en-US" altLang="zh-CN" dirty="0" err="1"/>
              <a:t>ShaderLab</a:t>
            </a:r>
            <a:r>
              <a:rPr lang="zh-CN" altLang="en-US" dirty="0"/>
              <a:t>的内建值，它表示将当前模型转换到世界坐标中的矩阵，将其与积雪方向做矩阵乘积得到积雪方向在物体的世界空间中的投影（把积雪方向转换到世界坐标中</a:t>
            </a:r>
            <a:r>
              <a:rPr lang="zh-CN" altLang="en-US" dirty="0" smtClean="0"/>
              <a:t>）</a:t>
            </a:r>
            <a:endParaRPr lang="en-US" altLang="zh-CN" dirty="0" smtClean="0"/>
          </a:p>
          <a:p>
            <a:r>
              <a:rPr lang="zh-CN" altLang="en-US" dirty="0" smtClean="0"/>
              <a:t>之后</a:t>
            </a:r>
            <a:r>
              <a:rPr lang="zh-CN" altLang="en-US" dirty="0"/>
              <a:t>我们计算了这个世界坐标中实际的积雪方向和当前点的法线值的点积，并将结果与使用积雪等级的</a:t>
            </a:r>
            <a:r>
              <a:rPr lang="en-US" altLang="zh-CN" dirty="0"/>
              <a:t>2/3</a:t>
            </a:r>
            <a:r>
              <a:rPr lang="zh-CN" altLang="en-US" dirty="0"/>
              <a:t>进行比较</a:t>
            </a:r>
            <a:r>
              <a:rPr lang="en-US" altLang="zh-CN" dirty="0"/>
              <a:t>lerp</a:t>
            </a:r>
            <a:r>
              <a:rPr lang="zh-CN" altLang="en-US" dirty="0"/>
              <a:t>后的阈值比较。这样，当前点如果和积雪方向一致，并且积雪较为完整的话，将改变该点的模型</a:t>
            </a:r>
            <a:r>
              <a:rPr lang="zh-CN" altLang="en-US"/>
              <a:t>顶点</a:t>
            </a:r>
            <a:r>
              <a:rPr lang="zh-CN" altLang="en-US" smtClean="0"/>
              <a:t>高度</a:t>
            </a:r>
            <a:endParaRPr lang="zh-CN" altLang="en-US" dirty="0"/>
          </a:p>
        </p:txBody>
      </p:sp>
    </p:spTree>
    <p:extLst>
      <p:ext uri="{BB962C8B-B14F-4D97-AF65-F5344CB8AC3E}">
        <p14:creationId xmlns:p14="http://schemas.microsoft.com/office/powerpoint/2010/main" val="756303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着色器</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1556792"/>
            <a:ext cx="3284537" cy="474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331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a:t>
            </a:r>
            <a:r>
              <a:rPr lang="zh-CN" altLang="en-US" dirty="0"/>
              <a:t>着色器</a:t>
            </a:r>
          </a:p>
        </p:txBody>
      </p:sp>
      <p:sp>
        <p:nvSpPr>
          <p:cNvPr id="3" name="内容占位符 2"/>
          <p:cNvSpPr>
            <a:spLocks noGrp="1"/>
          </p:cNvSpPr>
          <p:nvPr>
            <p:ph idx="1"/>
          </p:nvPr>
        </p:nvSpPr>
        <p:spPr/>
        <p:txBody>
          <a:bodyPr>
            <a:normAutofit fontScale="77500" lnSpcReduction="20000"/>
          </a:bodyPr>
          <a:lstStyle/>
          <a:p>
            <a:r>
              <a:rPr lang="en-US" altLang="zh-CN" dirty="0"/>
              <a:t>Unity</a:t>
            </a:r>
            <a:r>
              <a:rPr lang="zh-CN" altLang="zh-CN" dirty="0"/>
              <a:t>在安装的时候已经自带了一些着色器，涵盖</a:t>
            </a:r>
            <a:r>
              <a:rPr lang="en-US" altLang="zh-CN" dirty="0"/>
              <a:t>6</a:t>
            </a:r>
            <a:r>
              <a:rPr lang="zh-CN" altLang="zh-CN" dirty="0"/>
              <a:t>个种类，从简单的</a:t>
            </a:r>
            <a:r>
              <a:rPr lang="en-US" altLang="zh-CN" dirty="0" err="1"/>
              <a:t>VertexLit</a:t>
            </a:r>
            <a:r>
              <a:rPr lang="zh-CN" altLang="zh-CN" dirty="0"/>
              <a:t>到复杂的带有高光的视差凹凸贴图（</a:t>
            </a:r>
            <a:r>
              <a:rPr lang="en-US" altLang="zh-CN" dirty="0"/>
              <a:t>Parallax Bumped with Specular</a:t>
            </a:r>
            <a:r>
              <a:rPr lang="zh-CN" altLang="zh-CN" dirty="0"/>
              <a:t>），共</a:t>
            </a:r>
            <a:r>
              <a:rPr lang="en-US" altLang="zh-CN" dirty="0"/>
              <a:t>30</a:t>
            </a:r>
            <a:r>
              <a:rPr lang="zh-CN" altLang="zh-CN" dirty="0"/>
              <a:t>个（图 </a:t>
            </a:r>
            <a:r>
              <a:rPr lang="en-US" altLang="zh-CN" dirty="0"/>
              <a:t>6</a:t>
            </a:r>
            <a:r>
              <a:rPr lang="zh-CN" altLang="zh-CN" dirty="0"/>
              <a:t>）：</a:t>
            </a:r>
          </a:p>
          <a:p>
            <a:pPr lvl="1"/>
            <a:r>
              <a:rPr lang="en-US" altLang="zh-CN" u="sng" dirty="0">
                <a:hlinkClick r:id="rId2"/>
              </a:rPr>
              <a:t>Normal</a:t>
            </a:r>
            <a:r>
              <a:rPr lang="zh-CN" altLang="zh-CN" dirty="0"/>
              <a:t>：适用于不透明的物体。</a:t>
            </a:r>
          </a:p>
          <a:p>
            <a:pPr lvl="1"/>
            <a:r>
              <a:rPr lang="en-US" altLang="zh-CN" u="sng" dirty="0">
                <a:hlinkClick r:id="rId3"/>
              </a:rPr>
              <a:t>Transparent</a:t>
            </a:r>
            <a:r>
              <a:rPr lang="zh-CN" altLang="zh-CN" dirty="0"/>
              <a:t>：适用于半透明的物体。透明度由贴图的</a:t>
            </a:r>
            <a:r>
              <a:rPr lang="en-US" altLang="zh-CN" dirty="0"/>
              <a:t>alpha</a:t>
            </a:r>
            <a:r>
              <a:rPr lang="zh-CN" altLang="zh-CN" dirty="0"/>
              <a:t>通道来决定。 </a:t>
            </a:r>
          </a:p>
          <a:p>
            <a:pPr lvl="1"/>
            <a:r>
              <a:rPr lang="en-US" altLang="zh-CN" u="sng" dirty="0" err="1">
                <a:hlinkClick r:id="rId4"/>
              </a:rPr>
              <a:t>TransparentCutOut</a:t>
            </a:r>
            <a:r>
              <a:rPr lang="zh-CN" altLang="zh-CN" dirty="0"/>
              <a:t>：适用于某些部分完全透明某些部分不透明的物体，例如栅栏等。</a:t>
            </a:r>
          </a:p>
          <a:p>
            <a:pPr lvl="1"/>
            <a:r>
              <a:rPr lang="en-US" altLang="zh-CN" u="sng" dirty="0">
                <a:hlinkClick r:id="rId5"/>
              </a:rPr>
              <a:t>Self-Illuminated</a:t>
            </a:r>
            <a:r>
              <a:rPr lang="zh-CN" altLang="zh-CN" dirty="0"/>
              <a:t>：适用于需要自发光的物体。</a:t>
            </a:r>
          </a:p>
          <a:p>
            <a:pPr lvl="1"/>
            <a:r>
              <a:rPr lang="en-US" altLang="zh-CN" u="sng" dirty="0">
                <a:hlinkClick r:id="rId6"/>
              </a:rPr>
              <a:t>Reflective</a:t>
            </a:r>
            <a:r>
              <a:rPr lang="zh-CN" altLang="zh-CN" dirty="0"/>
              <a:t>：适用于需要反射环境的物体（一般用</a:t>
            </a:r>
            <a:r>
              <a:rPr lang="en-US" altLang="zh-CN" dirty="0" err="1"/>
              <a:t>Cubemap</a:t>
            </a:r>
            <a:r>
              <a:rPr lang="zh-CN" altLang="zh-CN" dirty="0"/>
              <a:t>）。 </a:t>
            </a:r>
          </a:p>
          <a:p>
            <a:pPr lvl="1"/>
            <a:r>
              <a:rPr lang="en-US" altLang="zh-CN" u="sng" dirty="0" err="1">
                <a:hlinkClick r:id="rId7"/>
              </a:rPr>
              <a:t>Lightmapped</a:t>
            </a:r>
            <a:r>
              <a:rPr lang="zh-CN" altLang="zh-CN" dirty="0"/>
              <a:t>：适用于需要添加光照贴图以及相应的额外</a:t>
            </a:r>
            <a:r>
              <a:rPr lang="en-US" altLang="zh-CN" dirty="0"/>
              <a:t>UV</a:t>
            </a:r>
            <a:r>
              <a:rPr lang="zh-CN" altLang="zh-CN" dirty="0"/>
              <a:t>坐标的物体。</a:t>
            </a:r>
          </a:p>
          <a:p>
            <a:endParaRPr lang="zh-CN" altLang="en-US" dirty="0"/>
          </a:p>
        </p:txBody>
      </p:sp>
    </p:spTree>
    <p:extLst>
      <p:ext uri="{BB962C8B-B14F-4D97-AF65-F5344CB8AC3E}">
        <p14:creationId xmlns:p14="http://schemas.microsoft.com/office/powerpoint/2010/main" val="4221109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Materials-1"/>
          <p:cNvPicPr>
            <a:picLocks noGrp="1"/>
          </p:cNvPicPr>
          <p:nvPr>
            <p:ph idx="1"/>
          </p:nvPr>
        </p:nvPicPr>
        <p:blipFill>
          <a:blip r:embed="rId2" cstate="print"/>
          <a:srcRect/>
          <a:stretch>
            <a:fillRect/>
          </a:stretch>
        </p:blipFill>
        <p:spPr bwMode="auto">
          <a:xfrm>
            <a:off x="457200" y="1716004"/>
            <a:ext cx="8229600" cy="4294354"/>
          </a:xfrm>
          <a:prstGeom prst="rect">
            <a:avLst/>
          </a:prstGeom>
          <a:noFill/>
          <a:ln w="9525">
            <a:noFill/>
            <a:miter lim="800000"/>
            <a:headEnd/>
            <a:tailEnd/>
          </a:ln>
        </p:spPr>
      </p:pic>
    </p:spTree>
    <p:extLst>
      <p:ext uri="{BB962C8B-B14F-4D97-AF65-F5344CB8AC3E}">
        <p14:creationId xmlns:p14="http://schemas.microsoft.com/office/powerpoint/2010/main" val="747461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着色器技术细节</a:t>
            </a:r>
            <a:endParaRPr lang="zh-CN" altLang="en-US" dirty="0"/>
          </a:p>
        </p:txBody>
      </p:sp>
      <p:sp>
        <p:nvSpPr>
          <p:cNvPr id="3" name="内容占位符 2"/>
          <p:cNvSpPr>
            <a:spLocks noGrp="1"/>
          </p:cNvSpPr>
          <p:nvPr>
            <p:ph idx="1"/>
          </p:nvPr>
        </p:nvSpPr>
        <p:spPr/>
        <p:txBody>
          <a:bodyPr>
            <a:normAutofit fontScale="92500"/>
          </a:bodyPr>
          <a:lstStyle/>
          <a:p>
            <a:r>
              <a:rPr lang="en-US" altLang="zh-CN" dirty="0"/>
              <a:t>Unity</a:t>
            </a:r>
            <a:r>
              <a:rPr lang="zh-CN" altLang="zh-CN" dirty="0"/>
              <a:t>支持可扩展的着色器系统，可以让使用者调整游戏物体的渲染效果，其工作原理如下：</a:t>
            </a:r>
          </a:p>
          <a:p>
            <a:r>
              <a:rPr lang="zh-CN" altLang="zh-CN" dirty="0"/>
              <a:t>着色器定义了游戏中物体着色的计算公式。任何给定的着色器都是由一系列的属性组成的（例如贴图），着色器通过材质来发挥作用，而材质会直接关联到游戏物体上。通过材质，可以选择需要的着色器，并且调整着色器使用的各项参数（通常包括贴图，颜色等</a:t>
            </a:r>
            <a:r>
              <a:rPr lang="zh-CN" altLang="zh-CN" dirty="0" smtClean="0"/>
              <a:t>）</a:t>
            </a:r>
            <a:endParaRPr lang="zh-CN" altLang="en-US" dirty="0"/>
          </a:p>
        </p:txBody>
      </p:sp>
    </p:spTree>
    <p:extLst>
      <p:ext uri="{BB962C8B-B14F-4D97-AF65-F5344CB8AC3E}">
        <p14:creationId xmlns:p14="http://schemas.microsoft.com/office/powerpoint/2010/main" val="4184735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Materials-2"/>
          <p:cNvPicPr/>
          <p:nvPr/>
        </p:nvPicPr>
        <p:blipFill>
          <a:blip r:embed="rId2" cstate="print"/>
          <a:srcRect/>
          <a:stretch>
            <a:fillRect/>
          </a:stretch>
        </p:blipFill>
        <p:spPr bwMode="auto">
          <a:xfrm>
            <a:off x="1951990" y="1902460"/>
            <a:ext cx="5240020" cy="3053080"/>
          </a:xfrm>
          <a:prstGeom prst="rect">
            <a:avLst/>
          </a:prstGeom>
          <a:noFill/>
          <a:ln w="9525">
            <a:noFill/>
            <a:miter lim="800000"/>
            <a:headEnd/>
            <a:tailEnd/>
          </a:ln>
        </p:spPr>
      </p:pic>
    </p:spTree>
    <p:extLst>
      <p:ext uri="{BB962C8B-B14F-4D97-AF65-F5344CB8AC3E}">
        <p14:creationId xmlns:p14="http://schemas.microsoft.com/office/powerpoint/2010/main" val="4142288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docs.unity3d.com/Documentation/Manual/Shaders.html</a:t>
            </a:r>
            <a:endParaRPr lang="en-US" altLang="zh-CN" dirty="0" smtClean="0"/>
          </a:p>
          <a:p>
            <a:r>
              <a:rPr lang="en-US" altLang="zh-CN" dirty="0">
                <a:hlinkClick r:id="rId3"/>
              </a:rPr>
              <a:t>http://</a:t>
            </a:r>
            <a:r>
              <a:rPr lang="en-US" altLang="zh-CN" dirty="0" smtClean="0">
                <a:hlinkClick r:id="rId3"/>
              </a:rPr>
              <a:t>docs.unity3d.com/Documentation/Components/Built-inShaderGuide.html</a:t>
            </a:r>
            <a:endParaRPr lang="en-US" altLang="zh-CN" dirty="0" smtClean="0"/>
          </a:p>
          <a:p>
            <a:r>
              <a:rPr lang="en-US" altLang="zh-CN" dirty="0">
                <a:hlinkClick r:id="rId4"/>
              </a:rPr>
              <a:t>http://</a:t>
            </a:r>
            <a:r>
              <a:rPr lang="en-US" altLang="zh-CN" dirty="0" smtClean="0">
                <a:hlinkClick r:id="rId4"/>
              </a:rPr>
              <a:t>docs.unity3d.com/Documentation/Components/SL-Reference.html</a:t>
            </a:r>
            <a:endParaRPr lang="en-US" altLang="zh-CN" dirty="0" smtClean="0"/>
          </a:p>
          <a:p>
            <a:r>
              <a:rPr lang="en-US" altLang="zh-CN" dirty="0">
                <a:hlinkClick r:id="rId5"/>
              </a:rPr>
              <a:t>http://onevcat.com</a:t>
            </a:r>
            <a:r>
              <a:rPr lang="en-US" altLang="zh-CN" dirty="0" smtClean="0">
                <a:hlinkClick r:id="rId5"/>
              </a:rPr>
              <a:t>/</a:t>
            </a:r>
            <a:endParaRPr lang="en-US" altLang="zh-CN" dirty="0" smtClean="0"/>
          </a:p>
          <a:p>
            <a:endParaRPr lang="zh-CN" altLang="en-US" dirty="0"/>
          </a:p>
        </p:txBody>
      </p:sp>
    </p:spTree>
    <p:extLst>
      <p:ext uri="{BB962C8B-B14F-4D97-AF65-F5344CB8AC3E}">
        <p14:creationId xmlns:p14="http://schemas.microsoft.com/office/powerpoint/2010/main" val="31357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着色器结构</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首先是一些属性定义，用来指定这段代码将有哪些</a:t>
            </a:r>
            <a:r>
              <a:rPr lang="zh-CN" altLang="en-US" dirty="0" smtClean="0"/>
              <a:t>输入</a:t>
            </a:r>
            <a:endParaRPr lang="en-US" altLang="zh-CN" dirty="0" smtClean="0"/>
          </a:p>
          <a:p>
            <a:r>
              <a:rPr lang="zh-CN" altLang="en-US" dirty="0" smtClean="0"/>
              <a:t>接下来</a:t>
            </a:r>
            <a:r>
              <a:rPr lang="zh-CN" altLang="en-US" dirty="0"/>
              <a:t>是一个或者多个的子着色器，在实际运行中，哪一个子着色器被使用是由运行的平台所决定</a:t>
            </a:r>
            <a:r>
              <a:rPr lang="zh-CN" altLang="en-US" dirty="0" smtClean="0"/>
              <a:t>的</a:t>
            </a:r>
            <a:endParaRPr lang="en-US" altLang="zh-CN" dirty="0" smtClean="0"/>
          </a:p>
          <a:p>
            <a:r>
              <a:rPr lang="zh-CN" altLang="en-US" dirty="0" smtClean="0"/>
              <a:t>子</a:t>
            </a:r>
            <a:r>
              <a:rPr lang="zh-CN" altLang="en-US" dirty="0"/>
              <a:t>着色器是代码的主体，每一个子着色器中包含一个或者多个的</a:t>
            </a:r>
            <a:r>
              <a:rPr lang="en-US" altLang="zh-CN" dirty="0" smtClean="0"/>
              <a:t>Pass</a:t>
            </a:r>
          </a:p>
          <a:p>
            <a:r>
              <a:rPr lang="zh-CN" altLang="en-US" dirty="0" smtClean="0"/>
              <a:t>在</a:t>
            </a:r>
            <a:r>
              <a:rPr lang="zh-CN" altLang="en-US" dirty="0"/>
              <a:t>计算着色时，平台先选择最优先可以使用的着色器，然后依次运行其中的</a:t>
            </a:r>
            <a:r>
              <a:rPr lang="en-US" altLang="zh-CN" dirty="0"/>
              <a:t>Pass</a:t>
            </a:r>
            <a:r>
              <a:rPr lang="zh-CN" altLang="en-US" dirty="0"/>
              <a:t>，然后得到输出的</a:t>
            </a:r>
            <a:r>
              <a:rPr lang="zh-CN" altLang="en-US" dirty="0" smtClean="0"/>
              <a:t>结果</a:t>
            </a:r>
            <a:endParaRPr lang="en-US" altLang="zh-CN" dirty="0" smtClean="0"/>
          </a:p>
          <a:p>
            <a:r>
              <a:rPr lang="zh-CN" altLang="en-US" dirty="0" smtClean="0"/>
              <a:t>最后</a:t>
            </a:r>
            <a:r>
              <a:rPr lang="zh-CN" altLang="en-US" dirty="0"/>
              <a:t>指定一个回滚，用来处理所有</a:t>
            </a:r>
            <a:r>
              <a:rPr lang="en-US" altLang="zh-CN" dirty="0" err="1"/>
              <a:t>Subshader</a:t>
            </a:r>
            <a:r>
              <a:rPr lang="zh-CN" altLang="en-US" dirty="0"/>
              <a:t>都不能运行的情况（比如目标设备实在太老，所有</a:t>
            </a:r>
            <a:r>
              <a:rPr lang="en-US" altLang="zh-CN" dirty="0" err="1"/>
              <a:t>Subshader</a:t>
            </a:r>
            <a:r>
              <a:rPr lang="zh-CN" altLang="en-US" dirty="0"/>
              <a:t>中都有其不支持的特性</a:t>
            </a:r>
            <a:r>
              <a:rPr lang="zh-CN" altLang="en-US" dirty="0" smtClean="0"/>
              <a:t>）</a:t>
            </a:r>
            <a:endParaRPr lang="zh-CN" altLang="en-US" dirty="0"/>
          </a:p>
        </p:txBody>
      </p:sp>
    </p:spTree>
    <p:extLst>
      <p:ext uri="{BB962C8B-B14F-4D97-AF65-F5344CB8AC3E}">
        <p14:creationId xmlns:p14="http://schemas.microsoft.com/office/powerpoint/2010/main" val="3647648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3" y="1241425"/>
            <a:ext cx="4625975"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76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a:t>
            </a:r>
            <a:r>
              <a:rPr lang="en-US" altLang="zh-CN" dirty="0" err="1" smtClean="0"/>
              <a:t>Shader</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5" y="1843088"/>
            <a:ext cx="5021263" cy="317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3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69160"/>
          </a:xfrm>
        </p:spPr>
        <p:txBody>
          <a:bodyPr>
            <a:normAutofit fontScale="40000" lnSpcReduction="20000"/>
          </a:bodyPr>
          <a:lstStyle/>
          <a:p>
            <a:r>
              <a:rPr lang="zh-CN" altLang="en-US" dirty="0"/>
              <a:t>在</a:t>
            </a:r>
            <a:r>
              <a:rPr lang="en-US" altLang="zh-CN" dirty="0"/>
              <a:t>Properties{}</a:t>
            </a:r>
            <a:r>
              <a:rPr lang="zh-CN" altLang="en-US" dirty="0"/>
              <a:t>中定义着色器属性，在这里定义的属性将被作为输入提供给所有的子着色器。每一条属性的定义的语法是这样的：</a:t>
            </a:r>
          </a:p>
          <a:p>
            <a:r>
              <a:rPr lang="en-US" altLang="zh-CN" dirty="0"/>
              <a:t>_Name("Display Name", type) = </a:t>
            </a:r>
            <a:r>
              <a:rPr lang="en-US" altLang="zh-CN" dirty="0" err="1"/>
              <a:t>defaultValue</a:t>
            </a:r>
            <a:r>
              <a:rPr lang="en-US" altLang="zh-CN" dirty="0"/>
              <a:t>[{options}]</a:t>
            </a:r>
          </a:p>
          <a:p>
            <a:r>
              <a:rPr lang="en-US" altLang="zh-CN" dirty="0"/>
              <a:t>_Name - </a:t>
            </a:r>
            <a:r>
              <a:rPr lang="zh-CN" altLang="en-US" dirty="0"/>
              <a:t>属性的名字，简单说就是变量名，在之后整个</a:t>
            </a:r>
            <a:r>
              <a:rPr lang="en-US" altLang="zh-CN" dirty="0" err="1"/>
              <a:t>Shader</a:t>
            </a:r>
            <a:r>
              <a:rPr lang="zh-CN" altLang="en-US" dirty="0"/>
              <a:t>代码中将使用这个名字来获取该属性的内容</a:t>
            </a:r>
          </a:p>
          <a:p>
            <a:r>
              <a:rPr lang="en-US" altLang="zh-CN" dirty="0"/>
              <a:t>Display Name - </a:t>
            </a:r>
            <a:r>
              <a:rPr lang="zh-CN" altLang="en-US" dirty="0"/>
              <a:t>这个字符串将显示在</a:t>
            </a:r>
            <a:r>
              <a:rPr lang="en-US" altLang="zh-CN" dirty="0"/>
              <a:t>Unity</a:t>
            </a:r>
            <a:r>
              <a:rPr lang="zh-CN" altLang="en-US" dirty="0"/>
              <a:t>的材质编辑器中作为</a:t>
            </a:r>
            <a:r>
              <a:rPr lang="en-US" altLang="zh-CN" dirty="0" err="1"/>
              <a:t>Shader</a:t>
            </a:r>
            <a:r>
              <a:rPr lang="zh-CN" altLang="en-US" dirty="0"/>
              <a:t>的使用者可读的内容</a:t>
            </a:r>
          </a:p>
          <a:p>
            <a:r>
              <a:rPr lang="en-US" altLang="zh-CN" dirty="0"/>
              <a:t>type - </a:t>
            </a:r>
            <a:r>
              <a:rPr lang="zh-CN" altLang="en-US" dirty="0"/>
              <a:t>这个属性的类型，可能的</a:t>
            </a:r>
            <a:r>
              <a:rPr lang="en-US" altLang="zh-CN" dirty="0"/>
              <a:t>type</a:t>
            </a:r>
            <a:r>
              <a:rPr lang="zh-CN" altLang="en-US" dirty="0"/>
              <a:t>所表示的内容有以下几种：</a:t>
            </a:r>
          </a:p>
          <a:p>
            <a:pPr lvl="1"/>
            <a:r>
              <a:rPr lang="en-US" altLang="zh-CN" dirty="0"/>
              <a:t>Color - </a:t>
            </a:r>
            <a:r>
              <a:rPr lang="zh-CN" altLang="en-US" dirty="0"/>
              <a:t>一种颜色，由</a:t>
            </a:r>
            <a:r>
              <a:rPr lang="en-US" altLang="zh-CN" dirty="0"/>
              <a:t>RGBA</a:t>
            </a:r>
            <a:r>
              <a:rPr lang="zh-CN" altLang="en-US" dirty="0"/>
              <a:t>（红绿蓝和透明度）四个量来定义；</a:t>
            </a:r>
          </a:p>
          <a:p>
            <a:pPr lvl="1"/>
            <a:r>
              <a:rPr lang="en-US" altLang="zh-CN" dirty="0"/>
              <a:t>2D - </a:t>
            </a:r>
            <a:r>
              <a:rPr lang="zh-CN" altLang="en-US" dirty="0"/>
              <a:t>一张</a:t>
            </a:r>
            <a:r>
              <a:rPr lang="en-US" altLang="zh-CN" dirty="0"/>
              <a:t>2</a:t>
            </a:r>
            <a:r>
              <a:rPr lang="zh-CN" altLang="en-US" dirty="0"/>
              <a:t>的阶数大小（</a:t>
            </a:r>
            <a:r>
              <a:rPr lang="en-US" altLang="zh-CN" dirty="0"/>
              <a:t>256</a:t>
            </a:r>
            <a:r>
              <a:rPr lang="zh-CN" altLang="en-US" dirty="0"/>
              <a:t>，</a:t>
            </a:r>
            <a:r>
              <a:rPr lang="en-US" altLang="zh-CN" dirty="0"/>
              <a:t>512</a:t>
            </a:r>
            <a:r>
              <a:rPr lang="zh-CN" altLang="en-US" dirty="0"/>
              <a:t>之类）的贴图。这张贴图将在采样后被转为对应基于模型</a:t>
            </a:r>
            <a:r>
              <a:rPr lang="en-US" altLang="zh-CN" dirty="0"/>
              <a:t>UV</a:t>
            </a:r>
            <a:r>
              <a:rPr lang="zh-CN" altLang="en-US" dirty="0"/>
              <a:t>的每个像素的颜色，最终被显示出来；</a:t>
            </a:r>
          </a:p>
          <a:p>
            <a:pPr lvl="1"/>
            <a:r>
              <a:rPr lang="en-US" altLang="zh-CN" dirty="0" err="1"/>
              <a:t>Rect</a:t>
            </a:r>
            <a:r>
              <a:rPr lang="en-US" altLang="zh-CN" dirty="0"/>
              <a:t> - </a:t>
            </a:r>
            <a:r>
              <a:rPr lang="zh-CN" altLang="en-US" dirty="0"/>
              <a:t>一个非</a:t>
            </a:r>
            <a:r>
              <a:rPr lang="en-US" altLang="zh-CN" dirty="0"/>
              <a:t>2</a:t>
            </a:r>
            <a:r>
              <a:rPr lang="zh-CN" altLang="en-US" dirty="0"/>
              <a:t>阶数大小的贴图；</a:t>
            </a:r>
          </a:p>
          <a:p>
            <a:pPr lvl="1"/>
            <a:r>
              <a:rPr lang="en-US" altLang="zh-CN" dirty="0"/>
              <a:t>Cube - </a:t>
            </a:r>
            <a:r>
              <a:rPr lang="zh-CN" altLang="en-US" dirty="0"/>
              <a:t>即</a:t>
            </a:r>
            <a:r>
              <a:rPr lang="en-US" altLang="zh-CN" dirty="0"/>
              <a:t>Cube map texture</a:t>
            </a:r>
            <a:r>
              <a:rPr lang="zh-CN" altLang="en-US" dirty="0"/>
              <a:t>（立方体纹理），简单说就是</a:t>
            </a:r>
            <a:r>
              <a:rPr lang="en-US" altLang="zh-CN" dirty="0"/>
              <a:t>6</a:t>
            </a:r>
            <a:r>
              <a:rPr lang="zh-CN" altLang="en-US" dirty="0"/>
              <a:t>张有联系的</a:t>
            </a:r>
            <a:r>
              <a:rPr lang="en-US" altLang="zh-CN" dirty="0"/>
              <a:t>2D</a:t>
            </a:r>
            <a:r>
              <a:rPr lang="zh-CN" altLang="en-US" dirty="0"/>
              <a:t>贴图的组合，主要用来做反射效果（比如天空盒和动态反射），也会被转换为对应点的采样；</a:t>
            </a:r>
          </a:p>
          <a:p>
            <a:pPr lvl="1"/>
            <a:r>
              <a:rPr lang="en-US" altLang="zh-CN" dirty="0"/>
              <a:t>Range(min, max) - </a:t>
            </a:r>
            <a:r>
              <a:rPr lang="zh-CN" altLang="en-US" dirty="0"/>
              <a:t>一个介于最小值和最大值之间的浮点数，一般用来当作调整</a:t>
            </a:r>
            <a:r>
              <a:rPr lang="en-US" altLang="zh-CN" dirty="0" err="1"/>
              <a:t>Shader</a:t>
            </a:r>
            <a:r>
              <a:rPr lang="zh-CN" altLang="en-US" dirty="0"/>
              <a:t>某些特性的参数（比如透明度渲染的截止值可以是从</a:t>
            </a:r>
            <a:r>
              <a:rPr lang="en-US" altLang="zh-CN" dirty="0"/>
              <a:t>0</a:t>
            </a:r>
            <a:r>
              <a:rPr lang="zh-CN" altLang="en-US" dirty="0"/>
              <a:t>至</a:t>
            </a:r>
            <a:r>
              <a:rPr lang="en-US" altLang="zh-CN" dirty="0"/>
              <a:t>1</a:t>
            </a:r>
            <a:r>
              <a:rPr lang="zh-CN" altLang="en-US" dirty="0"/>
              <a:t>的值等）；</a:t>
            </a:r>
          </a:p>
          <a:p>
            <a:pPr lvl="1"/>
            <a:r>
              <a:rPr lang="en-US" altLang="zh-CN" dirty="0"/>
              <a:t>Float - </a:t>
            </a:r>
            <a:r>
              <a:rPr lang="zh-CN" altLang="en-US" dirty="0"/>
              <a:t>任意一个浮点数；</a:t>
            </a:r>
          </a:p>
          <a:p>
            <a:pPr lvl="1"/>
            <a:r>
              <a:rPr lang="en-US" altLang="zh-CN" dirty="0"/>
              <a:t>Vector - </a:t>
            </a:r>
            <a:r>
              <a:rPr lang="zh-CN" altLang="en-US" dirty="0"/>
              <a:t>一个四维数；</a:t>
            </a:r>
          </a:p>
          <a:p>
            <a:r>
              <a:rPr lang="en-US" altLang="zh-CN" dirty="0" err="1"/>
              <a:t>defaultValue</a:t>
            </a:r>
            <a:r>
              <a:rPr lang="en-US" altLang="zh-CN" dirty="0"/>
              <a:t> </a:t>
            </a:r>
            <a:r>
              <a:rPr lang="zh-CN" altLang="en-US" dirty="0"/>
              <a:t>定义了这个属性的默认值，通过输入一个符合格式的默认值来指定对应属性的初始值（某些效果可能需要某些特定的参数值来达到需要的效果，虽然这些值可以在之后在进行调整，但是如果默认就指定为想要的值的话就省去了一个个调整的时间，方便很多）。</a:t>
            </a:r>
          </a:p>
          <a:p>
            <a:pPr lvl="1"/>
            <a:r>
              <a:rPr lang="en-US" altLang="zh-CN" dirty="0"/>
              <a:t>Color - </a:t>
            </a:r>
            <a:r>
              <a:rPr lang="zh-CN" altLang="en-US" dirty="0"/>
              <a:t>以</a:t>
            </a:r>
            <a:r>
              <a:rPr lang="en-US" altLang="zh-CN" dirty="0"/>
              <a:t>0</a:t>
            </a:r>
            <a:r>
              <a:rPr lang="zh-CN" altLang="en-US" dirty="0"/>
              <a:t>～</a:t>
            </a:r>
            <a:r>
              <a:rPr lang="en-US" altLang="zh-CN" dirty="0"/>
              <a:t>1</a:t>
            </a:r>
            <a:r>
              <a:rPr lang="zh-CN" altLang="en-US" dirty="0"/>
              <a:t>定义的</a:t>
            </a:r>
            <a:r>
              <a:rPr lang="en-US" altLang="zh-CN" dirty="0" err="1"/>
              <a:t>rgba</a:t>
            </a:r>
            <a:r>
              <a:rPr lang="zh-CN" altLang="en-US" dirty="0"/>
              <a:t>颜色，比如</a:t>
            </a:r>
            <a:r>
              <a:rPr lang="en-US" altLang="zh-CN" dirty="0"/>
              <a:t>(1,1,1,1)</a:t>
            </a:r>
            <a:r>
              <a:rPr lang="zh-CN" altLang="en-US" dirty="0"/>
              <a:t>；</a:t>
            </a:r>
          </a:p>
          <a:p>
            <a:pPr lvl="1"/>
            <a:r>
              <a:rPr lang="en-US" altLang="zh-CN" dirty="0"/>
              <a:t>2D/</a:t>
            </a:r>
            <a:r>
              <a:rPr lang="en-US" altLang="zh-CN" dirty="0" err="1"/>
              <a:t>Rect</a:t>
            </a:r>
            <a:r>
              <a:rPr lang="en-US" altLang="zh-CN" dirty="0"/>
              <a:t>/Cube - </a:t>
            </a:r>
            <a:r>
              <a:rPr lang="zh-CN" altLang="en-US" dirty="0"/>
              <a:t>对于贴图来说，默认值可以为一个代表默认</a:t>
            </a:r>
            <a:r>
              <a:rPr lang="en-US" altLang="zh-CN" dirty="0"/>
              <a:t>tint</a:t>
            </a:r>
            <a:r>
              <a:rPr lang="zh-CN" altLang="en-US" dirty="0"/>
              <a:t>颜色的字符串，可以是空字符串或者”</a:t>
            </a:r>
            <a:r>
              <a:rPr lang="en-US" altLang="zh-CN" dirty="0" err="1"/>
              <a:t>white”,”black”,”gray”,”bump</a:t>
            </a:r>
            <a:r>
              <a:rPr lang="en-US" altLang="zh-CN" dirty="0"/>
              <a:t>”</a:t>
            </a:r>
            <a:r>
              <a:rPr lang="zh-CN" altLang="en-US" dirty="0"/>
              <a:t>中的一个</a:t>
            </a:r>
          </a:p>
          <a:p>
            <a:pPr lvl="1"/>
            <a:r>
              <a:rPr lang="en-US" altLang="zh-CN" dirty="0"/>
              <a:t>Float</a:t>
            </a:r>
            <a:r>
              <a:rPr lang="zh-CN" altLang="en-US" dirty="0"/>
              <a:t>，</a:t>
            </a:r>
            <a:r>
              <a:rPr lang="en-US" altLang="zh-CN" dirty="0"/>
              <a:t>Range - </a:t>
            </a:r>
            <a:r>
              <a:rPr lang="zh-CN" altLang="en-US" dirty="0"/>
              <a:t>某个指定的浮点数</a:t>
            </a:r>
          </a:p>
          <a:p>
            <a:pPr lvl="1"/>
            <a:r>
              <a:rPr lang="en-US" altLang="zh-CN" dirty="0"/>
              <a:t>Vector - </a:t>
            </a:r>
            <a:r>
              <a:rPr lang="zh-CN" altLang="en-US" dirty="0"/>
              <a:t>一个</a:t>
            </a:r>
            <a:r>
              <a:rPr lang="en-US" altLang="zh-CN" dirty="0"/>
              <a:t>4</a:t>
            </a:r>
            <a:r>
              <a:rPr lang="zh-CN" altLang="en-US" dirty="0"/>
              <a:t>维数，写为 </a:t>
            </a:r>
            <a:r>
              <a:rPr lang="en-US" altLang="zh-CN" dirty="0"/>
              <a:t>(</a:t>
            </a:r>
            <a:r>
              <a:rPr lang="en-US" altLang="zh-CN" dirty="0" err="1"/>
              <a:t>x,y,z,w</a:t>
            </a:r>
            <a:r>
              <a:rPr lang="en-US" altLang="zh-CN" dirty="0"/>
              <a:t>)</a:t>
            </a:r>
          </a:p>
          <a:p>
            <a:r>
              <a:rPr lang="zh-CN" altLang="en-US" dirty="0"/>
              <a:t>另外还有一个</a:t>
            </a:r>
            <a:r>
              <a:rPr lang="en-US" altLang="zh-CN" dirty="0"/>
              <a:t>{option}</a:t>
            </a:r>
            <a:r>
              <a:rPr lang="zh-CN" altLang="en-US" dirty="0"/>
              <a:t>，它只对</a:t>
            </a:r>
            <a:r>
              <a:rPr lang="en-US" altLang="zh-CN" dirty="0"/>
              <a:t>2D</a:t>
            </a:r>
            <a:r>
              <a:rPr lang="zh-CN" altLang="en-US" dirty="0"/>
              <a:t>，</a:t>
            </a:r>
            <a:r>
              <a:rPr lang="en-US" altLang="zh-CN" dirty="0" err="1"/>
              <a:t>Rect</a:t>
            </a:r>
            <a:r>
              <a:rPr lang="zh-CN" altLang="en-US" dirty="0"/>
              <a:t>或者</a:t>
            </a:r>
            <a:r>
              <a:rPr lang="en-US" altLang="zh-CN" dirty="0"/>
              <a:t>Cube</a:t>
            </a:r>
            <a:r>
              <a:rPr lang="zh-CN" altLang="en-US" dirty="0"/>
              <a:t>贴图有关，在写输入时我们最少要在贴图之后写一对什么都不含的空白的</a:t>
            </a:r>
            <a:r>
              <a:rPr lang="en-US" altLang="zh-CN" dirty="0"/>
              <a:t>{}</a:t>
            </a:r>
            <a:r>
              <a:rPr lang="zh-CN" altLang="en-US" dirty="0"/>
              <a:t>，当我们需要打开特定选项时可以把其写在这对花括号内。如果需要同时打开多个选项，可以使用空白分隔。可能的选择有</a:t>
            </a:r>
            <a:r>
              <a:rPr lang="en-US" altLang="zh-CN" dirty="0" err="1"/>
              <a:t>ObjectLinear</a:t>
            </a:r>
            <a:r>
              <a:rPr lang="en-US" altLang="zh-CN" dirty="0"/>
              <a:t>, </a:t>
            </a:r>
            <a:r>
              <a:rPr lang="en-US" altLang="zh-CN" dirty="0" err="1"/>
              <a:t>EyeLinear</a:t>
            </a:r>
            <a:r>
              <a:rPr lang="en-US" altLang="zh-CN" dirty="0"/>
              <a:t>, </a:t>
            </a:r>
            <a:r>
              <a:rPr lang="en-US" altLang="zh-CN" dirty="0" err="1"/>
              <a:t>SphereMap</a:t>
            </a:r>
            <a:r>
              <a:rPr lang="en-US" altLang="zh-CN" dirty="0"/>
              <a:t>, </a:t>
            </a:r>
            <a:r>
              <a:rPr lang="en-US" altLang="zh-CN" dirty="0" err="1"/>
              <a:t>CubeReflect</a:t>
            </a:r>
            <a:r>
              <a:rPr lang="en-US" altLang="zh-CN" dirty="0"/>
              <a:t>, </a:t>
            </a:r>
            <a:r>
              <a:rPr lang="en-US" altLang="zh-CN" dirty="0" err="1"/>
              <a:t>CubeNormal</a:t>
            </a:r>
            <a:r>
              <a:rPr lang="zh-CN" altLang="en-US" dirty="0"/>
              <a:t>中的一个，这些都是</a:t>
            </a:r>
            <a:r>
              <a:rPr lang="en-US" altLang="zh-CN" dirty="0"/>
              <a:t>OpenGL</a:t>
            </a:r>
            <a:r>
              <a:rPr lang="zh-CN" altLang="en-US" dirty="0"/>
              <a:t>中</a:t>
            </a:r>
            <a:r>
              <a:rPr lang="en-US" altLang="zh-CN" dirty="0" err="1"/>
              <a:t>TexGen</a:t>
            </a:r>
            <a:r>
              <a:rPr lang="zh-CN" altLang="en-US" dirty="0"/>
              <a:t>的模式，具体的留到后面有机会</a:t>
            </a:r>
            <a:r>
              <a:rPr lang="zh-CN" altLang="en-US" dirty="0" smtClean="0"/>
              <a:t>再说</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76672"/>
            <a:ext cx="4244975"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75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Tags</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表面着色器可以被若干的标签（</a:t>
            </a:r>
            <a:r>
              <a:rPr lang="en-US" altLang="zh-CN" dirty="0"/>
              <a:t>tags</a:t>
            </a:r>
            <a:r>
              <a:rPr lang="zh-CN" altLang="en-US" dirty="0"/>
              <a:t>）所修饰，而硬件将通过判定这些标签来决定什么时候调用该着色</a:t>
            </a:r>
            <a:r>
              <a:rPr lang="zh-CN" altLang="en-US" dirty="0" smtClean="0"/>
              <a:t>器</a:t>
            </a:r>
            <a:endParaRPr lang="en-US" altLang="zh-CN" dirty="0" smtClean="0"/>
          </a:p>
          <a:p>
            <a:endParaRPr lang="en-US" altLang="zh-CN" dirty="0"/>
          </a:p>
          <a:p>
            <a:r>
              <a:rPr lang="zh-CN" altLang="en-US" dirty="0"/>
              <a:t>告诉了系统应该在渲染非透明物体时调用</a:t>
            </a:r>
            <a:r>
              <a:rPr lang="zh-CN" altLang="en-US" dirty="0" smtClean="0"/>
              <a:t>我们</a:t>
            </a:r>
            <a:endParaRPr lang="en-US" altLang="zh-CN" dirty="0" smtClean="0"/>
          </a:p>
          <a:p>
            <a:r>
              <a:rPr lang="en-US" altLang="zh-CN" dirty="0" smtClean="0"/>
              <a:t>Unity</a:t>
            </a:r>
            <a:r>
              <a:rPr lang="zh-CN" altLang="en-US" dirty="0"/>
              <a:t>定义了一些列这样的渲染</a:t>
            </a:r>
            <a:r>
              <a:rPr lang="zh-CN" altLang="en-US" dirty="0" smtClean="0"/>
              <a:t>过程</a:t>
            </a:r>
            <a:endParaRPr lang="en-US" altLang="zh-CN" dirty="0" smtClean="0"/>
          </a:p>
          <a:p>
            <a:pPr lvl="1"/>
            <a:r>
              <a:rPr lang="en-US" altLang="zh-CN" dirty="0" smtClean="0"/>
              <a:t>"</a:t>
            </a:r>
            <a:r>
              <a:rPr lang="en-US" altLang="zh-CN" dirty="0" err="1"/>
              <a:t>RenderType</a:t>
            </a:r>
            <a:r>
              <a:rPr lang="en-US" altLang="zh-CN" dirty="0"/>
              <a:t>" = "Transparent"</a:t>
            </a:r>
            <a:r>
              <a:rPr lang="zh-CN" altLang="en-US" dirty="0"/>
              <a:t>，表示渲染含有透明效果的物体时</a:t>
            </a:r>
            <a:r>
              <a:rPr lang="zh-CN" altLang="en-US" dirty="0" smtClean="0"/>
              <a:t>调用</a:t>
            </a:r>
            <a:endParaRPr lang="en-US" altLang="zh-CN" dirty="0" smtClean="0"/>
          </a:p>
          <a:p>
            <a:pPr lvl="1"/>
            <a:r>
              <a:rPr lang="en-US" altLang="zh-CN" dirty="0" smtClean="0"/>
              <a:t>"</a:t>
            </a:r>
            <a:r>
              <a:rPr lang="en-US" altLang="zh-CN" dirty="0" err="1"/>
              <a:t>IgnoreProjector</a:t>
            </a:r>
            <a:r>
              <a:rPr lang="en-US" altLang="zh-CN" dirty="0"/>
              <a:t>"="True"</a:t>
            </a:r>
            <a:r>
              <a:rPr lang="zh-CN" altLang="en-US" dirty="0"/>
              <a:t>（不被</a:t>
            </a:r>
            <a:r>
              <a:rPr lang="en-US" altLang="zh-CN" dirty="0">
                <a:hlinkClick r:id="rId3"/>
              </a:rPr>
              <a:t>Projectors</a:t>
            </a:r>
            <a:r>
              <a:rPr lang="zh-CN" altLang="en-US" dirty="0"/>
              <a:t>影响</a:t>
            </a:r>
            <a:r>
              <a:rPr lang="zh-CN" altLang="en-US" dirty="0" smtClean="0"/>
              <a:t>）</a:t>
            </a:r>
            <a:endParaRPr lang="en-US" altLang="zh-CN" dirty="0" smtClean="0"/>
          </a:p>
          <a:p>
            <a:pPr lvl="1"/>
            <a:r>
              <a:rPr lang="en-US" altLang="zh-CN" dirty="0" smtClean="0"/>
              <a:t>"</a:t>
            </a:r>
            <a:r>
              <a:rPr lang="en-US" altLang="zh-CN" dirty="0" err="1"/>
              <a:t>ForceNoShadowCasting</a:t>
            </a:r>
            <a:r>
              <a:rPr lang="en-US" altLang="zh-CN" dirty="0"/>
              <a:t>"="True"</a:t>
            </a:r>
            <a:r>
              <a:rPr lang="zh-CN" altLang="en-US" dirty="0"/>
              <a:t>（从不产生阴影</a:t>
            </a:r>
            <a:r>
              <a:rPr lang="zh-CN" altLang="en-US" dirty="0" smtClean="0"/>
              <a:t>）</a:t>
            </a:r>
            <a:endParaRPr lang="en-US" altLang="zh-CN" dirty="0" smtClean="0"/>
          </a:p>
          <a:p>
            <a:pPr lvl="1"/>
            <a:r>
              <a:rPr lang="en-US" altLang="zh-CN" dirty="0" smtClean="0"/>
              <a:t>"</a:t>
            </a:r>
            <a:r>
              <a:rPr lang="en-US" altLang="zh-CN" dirty="0"/>
              <a:t>Queue"="xxx"</a:t>
            </a:r>
            <a:r>
              <a:rPr lang="zh-CN" altLang="en-US" dirty="0"/>
              <a:t>（指定渲染顺序队列</a:t>
            </a:r>
            <a:r>
              <a:rPr lang="zh-CN" altLang="en-US" dirty="0" smtClean="0"/>
              <a:t>）</a:t>
            </a:r>
            <a:endParaRPr lang="zh-CN" alt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786992"/>
            <a:ext cx="4267384" cy="30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386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LOD</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这个</a:t>
            </a:r>
            <a:r>
              <a:rPr lang="zh-CN" altLang="en-US" dirty="0"/>
              <a:t>数值决定了我们能用什么样的</a:t>
            </a:r>
            <a:r>
              <a:rPr lang="en-US" altLang="zh-CN" dirty="0" err="1" smtClean="0"/>
              <a:t>Shader</a:t>
            </a:r>
            <a:endParaRPr lang="en-US" altLang="zh-CN" dirty="0" smtClean="0"/>
          </a:p>
          <a:p>
            <a:r>
              <a:rPr lang="zh-CN" altLang="en-US" dirty="0" smtClean="0"/>
              <a:t>在</a:t>
            </a:r>
            <a:r>
              <a:rPr lang="en-US" altLang="zh-CN" dirty="0"/>
              <a:t>Unity</a:t>
            </a:r>
            <a:r>
              <a:rPr lang="zh-CN" altLang="en-US" dirty="0"/>
              <a:t>的</a:t>
            </a:r>
            <a:r>
              <a:rPr lang="en-US" altLang="zh-CN" dirty="0"/>
              <a:t>Quality Settings</a:t>
            </a:r>
            <a:r>
              <a:rPr lang="zh-CN" altLang="en-US" dirty="0"/>
              <a:t>中我们可以设定允许的最大</a:t>
            </a:r>
            <a:r>
              <a:rPr lang="en-US" altLang="zh-CN" dirty="0"/>
              <a:t>LOD</a:t>
            </a:r>
            <a:r>
              <a:rPr lang="zh-CN" altLang="en-US" dirty="0"/>
              <a:t>，当设定的</a:t>
            </a:r>
            <a:r>
              <a:rPr lang="en-US" altLang="zh-CN" dirty="0"/>
              <a:t>LOD</a:t>
            </a:r>
            <a:r>
              <a:rPr lang="zh-CN" altLang="en-US" dirty="0"/>
              <a:t>小于</a:t>
            </a:r>
            <a:r>
              <a:rPr lang="en-US" altLang="zh-CN" dirty="0" err="1"/>
              <a:t>SubShader</a:t>
            </a:r>
            <a:r>
              <a:rPr lang="zh-CN" altLang="en-US" dirty="0"/>
              <a:t>所指定的</a:t>
            </a:r>
            <a:r>
              <a:rPr lang="en-US" altLang="zh-CN" dirty="0"/>
              <a:t>LOD</a:t>
            </a:r>
            <a:r>
              <a:rPr lang="zh-CN" altLang="en-US" dirty="0"/>
              <a:t>时，这个</a:t>
            </a:r>
            <a:r>
              <a:rPr lang="en-US" altLang="zh-CN" dirty="0" err="1"/>
              <a:t>SubShader</a:t>
            </a:r>
            <a:r>
              <a:rPr lang="zh-CN" altLang="en-US" dirty="0"/>
              <a:t>将不可用。</a:t>
            </a:r>
            <a:r>
              <a:rPr lang="en-US" altLang="zh-CN" dirty="0"/>
              <a:t>Unity</a:t>
            </a:r>
            <a:r>
              <a:rPr lang="zh-CN" altLang="en-US" dirty="0"/>
              <a:t>内建</a:t>
            </a:r>
            <a:r>
              <a:rPr lang="en-US" altLang="zh-CN" dirty="0" err="1"/>
              <a:t>Shader</a:t>
            </a:r>
            <a:r>
              <a:rPr lang="zh-CN" altLang="en-US" dirty="0"/>
              <a:t>定义了一组</a:t>
            </a:r>
            <a:r>
              <a:rPr lang="en-US" altLang="zh-CN" dirty="0"/>
              <a:t>LOD</a:t>
            </a:r>
            <a:r>
              <a:rPr lang="zh-CN" altLang="en-US" dirty="0"/>
              <a:t>的数值，我们在实现自己的</a:t>
            </a:r>
            <a:r>
              <a:rPr lang="en-US" altLang="zh-CN" dirty="0" err="1"/>
              <a:t>Shader</a:t>
            </a:r>
            <a:r>
              <a:rPr lang="zh-CN" altLang="en-US" dirty="0"/>
              <a:t>的时候可以将其作为参考来设定自己的</a:t>
            </a:r>
            <a:r>
              <a:rPr lang="en-US" altLang="zh-CN" dirty="0"/>
              <a:t>LOD</a:t>
            </a:r>
            <a:r>
              <a:rPr lang="zh-CN" altLang="en-US" dirty="0"/>
              <a:t>数值，这样在之后调整根据设备图形性能来调整画质时可以进行比较精确的控制。</a:t>
            </a:r>
          </a:p>
          <a:p>
            <a:pPr lvl="1"/>
            <a:r>
              <a:rPr lang="en-US" altLang="zh-CN" dirty="0" err="1"/>
              <a:t>VertexLit</a:t>
            </a:r>
            <a:r>
              <a:rPr lang="zh-CN" altLang="en-US" dirty="0"/>
              <a:t>及其系列 </a:t>
            </a:r>
            <a:r>
              <a:rPr lang="en-US" altLang="zh-CN" dirty="0"/>
              <a:t>= 100</a:t>
            </a:r>
          </a:p>
          <a:p>
            <a:pPr lvl="1"/>
            <a:r>
              <a:rPr lang="en-US" altLang="zh-CN" dirty="0"/>
              <a:t>Decal, Reflective </a:t>
            </a:r>
            <a:r>
              <a:rPr lang="en-US" altLang="zh-CN" dirty="0" err="1"/>
              <a:t>VertexLit</a:t>
            </a:r>
            <a:r>
              <a:rPr lang="en-US" altLang="zh-CN" dirty="0"/>
              <a:t> = 150</a:t>
            </a:r>
          </a:p>
          <a:p>
            <a:pPr lvl="1"/>
            <a:r>
              <a:rPr lang="en-US" altLang="zh-CN" dirty="0"/>
              <a:t>Diffuse = 200</a:t>
            </a:r>
          </a:p>
          <a:p>
            <a:pPr lvl="1"/>
            <a:r>
              <a:rPr lang="en-US" altLang="zh-CN" dirty="0"/>
              <a:t>Diffuse Detail, Reflective Bumped Unlit, Reflective Bumped </a:t>
            </a:r>
            <a:r>
              <a:rPr lang="en-US" altLang="zh-CN" dirty="0" err="1"/>
              <a:t>VertexLit</a:t>
            </a:r>
            <a:r>
              <a:rPr lang="en-US" altLang="zh-CN" dirty="0"/>
              <a:t> = 250</a:t>
            </a:r>
          </a:p>
          <a:p>
            <a:pPr lvl="1"/>
            <a:r>
              <a:rPr lang="en-US" altLang="zh-CN" dirty="0"/>
              <a:t>Bumped, Specular = 300</a:t>
            </a:r>
          </a:p>
          <a:p>
            <a:pPr lvl="1"/>
            <a:r>
              <a:rPr lang="en-US" altLang="zh-CN" dirty="0"/>
              <a:t>Bumped Specular = 400</a:t>
            </a:r>
          </a:p>
          <a:p>
            <a:pPr lvl="1"/>
            <a:r>
              <a:rPr lang="en-US" altLang="zh-CN" dirty="0"/>
              <a:t>Parallax = 500</a:t>
            </a:r>
          </a:p>
          <a:p>
            <a:pPr lvl="1"/>
            <a:r>
              <a:rPr lang="en-US" altLang="zh-CN" dirty="0"/>
              <a:t>Parallax Specular = 600</a:t>
            </a:r>
          </a:p>
          <a:p>
            <a:endParaRPr lang="zh-CN" altLang="en-US" dirty="0"/>
          </a:p>
        </p:txBody>
      </p:sp>
    </p:spTree>
    <p:extLst>
      <p:ext uri="{BB962C8B-B14F-4D97-AF65-F5344CB8AC3E}">
        <p14:creationId xmlns:p14="http://schemas.microsoft.com/office/powerpoint/2010/main" val="273350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2896</Words>
  <Application>Microsoft Office PowerPoint</Application>
  <PresentationFormat>全屏显示(4:3)</PresentationFormat>
  <Paragraphs>130</Paragraphs>
  <Slides>34</Slides>
  <Notes>2</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Shader in Unity 3D</vt:lpstr>
      <vt:lpstr>材质和着色器</vt:lpstr>
      <vt:lpstr>着色器</vt:lpstr>
      <vt:lpstr>着色器结构</vt:lpstr>
      <vt:lpstr>PowerPoint 演示文稿</vt:lpstr>
      <vt:lpstr>新建Shader</vt:lpstr>
      <vt:lpstr>PowerPoint 演示文稿</vt:lpstr>
      <vt:lpstr>Tags</vt:lpstr>
      <vt:lpstr>LOD</vt:lpstr>
      <vt:lpstr>Shader本体</vt:lpstr>
      <vt:lpstr>PowerPoint 演示文稿</vt:lpstr>
      <vt:lpstr>PowerPoint 演示文稿</vt:lpstr>
      <vt:lpstr>PowerPoint 演示文稿</vt:lpstr>
      <vt:lpstr>SurfaceOutput</vt:lpstr>
      <vt:lpstr>法线贴图(Normal Mapping)</vt:lpstr>
      <vt:lpstr>PowerPoint 演示文稿</vt:lpstr>
      <vt:lpstr>PowerPoint 演示文稿</vt:lpstr>
      <vt:lpstr>PowerPoint 演示文稿</vt:lpstr>
      <vt:lpstr>PowerPoint 演示文稿</vt:lpstr>
      <vt:lpstr>PowerPoint 演示文稿</vt:lpstr>
      <vt:lpstr>表面贴图的追加效果</vt:lpstr>
      <vt:lpstr>PowerPoint 演示文稿</vt:lpstr>
      <vt:lpstr>加入积雪效果</vt:lpstr>
      <vt:lpstr>PowerPoint 演示文稿</vt:lpstr>
      <vt:lpstr>更改顶点模型</vt:lpstr>
      <vt:lpstr>PowerPoint 演示文稿</vt:lpstr>
      <vt:lpstr>PowerPoint 演示文稿</vt:lpstr>
      <vt:lpstr>PowerPoint 演示文稿</vt:lpstr>
      <vt:lpstr>PowerPoint 演示文稿</vt:lpstr>
      <vt:lpstr>内置着色器</vt:lpstr>
      <vt:lpstr>PowerPoint 演示文稿</vt:lpstr>
      <vt:lpstr>着色器技术细节</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dc:creator>
  <cp:lastModifiedBy>Han</cp:lastModifiedBy>
  <cp:revision>47</cp:revision>
  <dcterms:created xsi:type="dcterms:W3CDTF">2013-09-06T07:31:42Z</dcterms:created>
  <dcterms:modified xsi:type="dcterms:W3CDTF">2014-05-06T03:52:36Z</dcterms:modified>
</cp:coreProperties>
</file>