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80" r:id="rId23"/>
    <p:sldId id="281" r:id="rId24"/>
    <p:sldId id="282" r:id="rId25"/>
    <p:sldId id="283" r:id="rId26"/>
    <p:sldId id="284" r:id="rId27"/>
    <p:sldId id="285" r:id="rId28"/>
    <p:sldId id="286"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28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docs.unity3d.com/Documentation/ScriptReference/Network.html" TargetMode="External"/><Relationship Id="rId2" Type="http://schemas.openxmlformats.org/officeDocument/2006/relationships/hyperlink" Target="http://www.m2h.nl/un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联网游戏</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30142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最小化网络</a:t>
            </a:r>
            <a:r>
              <a:rPr lang="zh-CN" altLang="en-US" dirty="0" smtClean="0"/>
              <a:t>带宽</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当</a:t>
            </a:r>
            <a:r>
              <a:rPr lang="zh-CN" altLang="en-US" dirty="0"/>
              <a:t>我们处理多个客户端的状态同步时，不需要为了使对象显得同步而去同步每一个细节。举例来说，当我们同步一个游戏角色时只需要在客户端之间传送其位置及旋转信息，其他一些不影响游戏进展的同步信息可以不传输。</a:t>
            </a:r>
          </a:p>
          <a:p>
            <a:r>
              <a:rPr lang="zh-CN" altLang="en-US" dirty="0"/>
              <a:t>游戏中的许多数据其实并不会频繁更新，客户端不需要对其进行传输或同步，因此使用</a:t>
            </a:r>
            <a:r>
              <a:rPr lang="en-US" altLang="zh-CN" dirty="0"/>
              <a:t>RPC</a:t>
            </a:r>
            <a:r>
              <a:rPr lang="zh-CN" altLang="en-US" dirty="0"/>
              <a:t>调用即可获得有效的结果。我们应将那些游戏中大量用到的静态数据交给客户端自己处理，例如，游戏中的模型及贴图资源不需要进行网络同步。因此，我们需要考虑哪些数据是游戏中需要各个客户端共享的关键数据，哪些不是。在构建游戏时使每个客户端尽可能地“自给自足”，从而减少数据传输，节约带宽</a:t>
            </a:r>
            <a:r>
              <a:rPr lang="zh-CN" altLang="en-US" dirty="0" smtClean="0"/>
              <a:t>。</a:t>
            </a:r>
            <a:endParaRPr lang="zh-CN" altLang="en-US" dirty="0"/>
          </a:p>
        </p:txBody>
      </p:sp>
    </p:spTree>
    <p:extLst>
      <p:ext uri="{BB962C8B-B14F-4D97-AF65-F5344CB8AC3E}">
        <p14:creationId xmlns:p14="http://schemas.microsoft.com/office/powerpoint/2010/main" val="2536279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创建</a:t>
            </a:r>
            <a:r>
              <a:rPr lang="zh-CN" altLang="en-US" dirty="0" smtClean="0"/>
              <a:t>服务器</a:t>
            </a:r>
            <a:endParaRPr lang="zh-CN" altLang="en-US" dirty="0"/>
          </a:p>
        </p:txBody>
      </p:sp>
      <p:sp>
        <p:nvSpPr>
          <p:cNvPr id="3" name="内容占位符 2"/>
          <p:cNvSpPr>
            <a:spLocks noGrp="1"/>
          </p:cNvSpPr>
          <p:nvPr>
            <p:ph idx="1"/>
          </p:nvPr>
        </p:nvSpPr>
        <p:spPr/>
        <p:txBody>
          <a:bodyPr>
            <a:normAutofit/>
          </a:bodyPr>
          <a:lstStyle/>
          <a:p>
            <a:r>
              <a:rPr lang="zh-CN" altLang="en-US" dirty="0" smtClean="0"/>
              <a:t>要</a:t>
            </a:r>
            <a:r>
              <a:rPr lang="zh-CN" altLang="en-US" dirty="0"/>
              <a:t>开始一个网络游戏，我们首先应确保多个计算机之间能够进行通信，因此我们需要创建一个服务器。服务器可以作为运行游戏的计算机，也可以作为不参与游戏运行的专用计算机。我们只需简单地调用</a:t>
            </a:r>
            <a:r>
              <a:rPr lang="en-US" altLang="zh-CN" dirty="0" err="1"/>
              <a:t>Network.InitializeServer</a:t>
            </a:r>
            <a:r>
              <a:rPr lang="en-US" altLang="zh-CN" dirty="0"/>
              <a:t>() </a:t>
            </a:r>
            <a:r>
              <a:rPr lang="zh-CN" altLang="en-US" dirty="0"/>
              <a:t>脚本即可创建一个服务器，并可调用</a:t>
            </a:r>
            <a:r>
              <a:rPr lang="en-US" altLang="zh-CN" dirty="0" err="1"/>
              <a:t>Network.Connect</a:t>
            </a:r>
            <a:r>
              <a:rPr lang="en-US" altLang="zh-CN" dirty="0"/>
              <a:t>() </a:t>
            </a:r>
            <a:r>
              <a:rPr lang="zh-CN" altLang="en-US" dirty="0"/>
              <a:t>将一个客户端连接至该服务器。更多详细内容请查阅</a:t>
            </a:r>
            <a:r>
              <a:rPr lang="en-US" altLang="zh-CN" dirty="0"/>
              <a:t>Unity</a:t>
            </a:r>
            <a:r>
              <a:rPr lang="zh-CN" altLang="en-US" dirty="0"/>
              <a:t>帮助文档中的</a:t>
            </a:r>
            <a:r>
              <a:rPr lang="en-US" altLang="zh-CN" dirty="0"/>
              <a:t>Network class</a:t>
            </a:r>
            <a:r>
              <a:rPr lang="zh-CN" altLang="en-US" dirty="0"/>
              <a:t>。</a:t>
            </a:r>
          </a:p>
          <a:p>
            <a:endParaRPr lang="zh-CN" altLang="en-US" dirty="0"/>
          </a:p>
        </p:txBody>
      </p:sp>
    </p:spTree>
    <p:extLst>
      <p:ext uri="{BB962C8B-B14F-4D97-AF65-F5344CB8AC3E}">
        <p14:creationId xmlns:p14="http://schemas.microsoft.com/office/powerpoint/2010/main" val="2815096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三种同步方法</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b="1" dirty="0"/>
              <a:t>使用网络视图通信</a:t>
            </a:r>
          </a:p>
          <a:p>
            <a:pPr lvl="1"/>
            <a:r>
              <a:rPr lang="zh-CN" altLang="zh-CN" dirty="0"/>
              <a:t>网络视图（</a:t>
            </a:r>
            <a:r>
              <a:rPr lang="en-US" altLang="zh-CN" dirty="0"/>
              <a:t>Network Views</a:t>
            </a:r>
            <a:r>
              <a:rPr lang="zh-CN" altLang="zh-CN" dirty="0"/>
              <a:t>）是</a:t>
            </a:r>
            <a:r>
              <a:rPr lang="en-US" altLang="zh-CN" dirty="0"/>
              <a:t>Unity</a:t>
            </a:r>
            <a:r>
              <a:rPr lang="zh-CN" altLang="zh-CN" dirty="0"/>
              <a:t>中的一个组件，它可以令游戏对象能够通过</a:t>
            </a:r>
            <a:r>
              <a:rPr lang="en-US" altLang="zh-CN" dirty="0"/>
              <a:t>RPC</a:t>
            </a:r>
            <a:r>
              <a:rPr lang="zh-CN" altLang="zh-CN" dirty="0"/>
              <a:t>或状态同步而在网络中传递数据信息。网络视图并没有太多选项，但是如何设置网络视图决定了游戏中网络的运行状态。欲了解更多信息请查阅</a:t>
            </a:r>
            <a:r>
              <a:rPr lang="en-US" altLang="zh-CN" dirty="0"/>
              <a:t>Unity</a:t>
            </a:r>
            <a:r>
              <a:rPr lang="zh-CN" altLang="zh-CN" dirty="0"/>
              <a:t>帮助中的</a:t>
            </a:r>
            <a:r>
              <a:rPr lang="en-US" altLang="zh-CN" dirty="0"/>
              <a:t>Network View Guide</a:t>
            </a:r>
            <a:r>
              <a:rPr lang="zh-CN" altLang="zh-CN" dirty="0"/>
              <a:t>及</a:t>
            </a:r>
            <a:r>
              <a:rPr lang="en-US" altLang="zh-CN" dirty="0"/>
              <a:t>Component Reference </a:t>
            </a:r>
            <a:r>
              <a:rPr lang="zh-CN" altLang="zh-CN" dirty="0"/>
              <a:t>页面。</a:t>
            </a:r>
          </a:p>
          <a:p>
            <a:r>
              <a:rPr lang="zh-CN" altLang="zh-CN" b="1" dirty="0"/>
              <a:t>远程过程调用</a:t>
            </a:r>
          </a:p>
          <a:p>
            <a:pPr lvl="1"/>
            <a:r>
              <a:rPr lang="zh-CN" altLang="zh-CN" dirty="0"/>
              <a:t>远程过程调用（</a:t>
            </a:r>
            <a:r>
              <a:rPr lang="en-US" altLang="zh-CN" dirty="0"/>
              <a:t>Remote Procedure Calls </a:t>
            </a:r>
            <a:r>
              <a:rPr lang="zh-CN" altLang="zh-CN" dirty="0"/>
              <a:t>，</a:t>
            </a:r>
            <a:r>
              <a:rPr lang="en-US" altLang="zh-CN" dirty="0"/>
              <a:t>RPCs</a:t>
            </a:r>
            <a:r>
              <a:rPr lang="zh-CN" altLang="zh-CN" dirty="0"/>
              <a:t>）是在脚本中声明的函数，该脚本附着在包含网络视图组件的游戏对象上。网络视图需要指向包含该</a:t>
            </a:r>
            <a:r>
              <a:rPr lang="en-US" altLang="zh-CN" dirty="0"/>
              <a:t>RPC</a:t>
            </a:r>
            <a:r>
              <a:rPr lang="zh-CN" altLang="zh-CN" dirty="0"/>
              <a:t>函数的脚本，这样</a:t>
            </a:r>
            <a:r>
              <a:rPr lang="en-US" altLang="zh-CN" dirty="0"/>
              <a:t>RPC</a:t>
            </a:r>
            <a:r>
              <a:rPr lang="zh-CN" altLang="zh-CN" dirty="0"/>
              <a:t>函数就可以被该游戏对象的其他脚本调用。更多详细内容请参考</a:t>
            </a:r>
            <a:r>
              <a:rPr lang="en-US" altLang="zh-CN" dirty="0"/>
              <a:t>RPC Details</a:t>
            </a:r>
            <a:r>
              <a:rPr lang="zh-CN" altLang="zh-CN" dirty="0"/>
              <a:t>页面。</a:t>
            </a:r>
          </a:p>
          <a:p>
            <a:r>
              <a:rPr lang="zh-CN" altLang="zh-CN" b="1" dirty="0"/>
              <a:t>状态同步</a:t>
            </a:r>
          </a:p>
          <a:p>
            <a:pPr lvl="1"/>
            <a:r>
              <a:rPr lang="zh-CN" altLang="zh-CN" dirty="0"/>
              <a:t>状态同步（</a:t>
            </a:r>
            <a:r>
              <a:rPr lang="en-US" altLang="zh-CN" dirty="0"/>
              <a:t>State Synchronization</a:t>
            </a:r>
            <a:r>
              <a:rPr lang="zh-CN" altLang="zh-CN" dirty="0"/>
              <a:t>）指所有客户端之间频繁地进行数据共享，例如所有的客户端都可以通过状态同步获取某个玩家在游戏中的实时位置信息。执行状态同步的步骤并不复杂，我们只需将一个网络视图组件添加到一个游戏对象上，并声明需要监测的数据，然后被监测的数据即可同步到游戏中的所有客户端上。欲知更多</a:t>
            </a:r>
            <a:r>
              <a:rPr lang="en-US" altLang="zh-CN" dirty="0"/>
              <a:t>Unity</a:t>
            </a:r>
            <a:r>
              <a:rPr lang="zh-CN" altLang="zh-CN" dirty="0"/>
              <a:t>中状态同步的相关信息请参考</a:t>
            </a:r>
            <a:r>
              <a:rPr lang="en-US" altLang="zh-CN" dirty="0"/>
              <a:t>State Synchronization</a:t>
            </a:r>
            <a:r>
              <a:rPr lang="zh-CN" altLang="zh-CN" dirty="0"/>
              <a:t>页面。</a:t>
            </a:r>
          </a:p>
          <a:p>
            <a:endParaRPr lang="zh-CN" altLang="en-US" dirty="0"/>
          </a:p>
        </p:txBody>
      </p:sp>
    </p:spTree>
    <p:extLst>
      <p:ext uri="{BB962C8B-B14F-4D97-AF65-F5344CB8AC3E}">
        <p14:creationId xmlns:p14="http://schemas.microsoft.com/office/powerpoint/2010/main" val="1765729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可靠性</a:t>
            </a:r>
          </a:p>
        </p:txBody>
      </p:sp>
      <p:sp>
        <p:nvSpPr>
          <p:cNvPr id="3" name="内容占位符 2"/>
          <p:cNvSpPr>
            <a:spLocks noGrp="1"/>
          </p:cNvSpPr>
          <p:nvPr>
            <p:ph idx="1"/>
          </p:nvPr>
        </p:nvSpPr>
        <p:spPr/>
        <p:txBody>
          <a:bodyPr>
            <a:normAutofit fontScale="47500" lnSpcReduction="20000"/>
          </a:bodyPr>
          <a:lstStyle/>
          <a:p>
            <a:r>
              <a:rPr lang="zh-CN" altLang="en-US" dirty="0" smtClean="0"/>
              <a:t>网络</a:t>
            </a:r>
            <a:r>
              <a:rPr lang="zh-CN" altLang="en-US" dirty="0"/>
              <a:t>视图目前支持两种可靠性类型：</a:t>
            </a:r>
            <a:r>
              <a:rPr lang="en-US" altLang="zh-CN" dirty="0"/>
              <a:t>Reliable Delta Compressed</a:t>
            </a:r>
            <a:r>
              <a:rPr lang="zh-CN" altLang="en-US" dirty="0"/>
              <a:t>以及 </a:t>
            </a:r>
            <a:r>
              <a:rPr lang="en-US" altLang="zh-CN" dirty="0" err="1" smtClean="0"/>
              <a:t>UnreliableReliable</a:t>
            </a:r>
            <a:r>
              <a:rPr lang="en-US" altLang="zh-CN" dirty="0" smtClean="0"/>
              <a:t> </a:t>
            </a:r>
            <a:r>
              <a:rPr lang="en-US" altLang="zh-CN" dirty="0"/>
              <a:t>Delta Compressed</a:t>
            </a:r>
            <a:r>
              <a:rPr lang="zh-CN" altLang="en-US" dirty="0"/>
              <a:t>模式</a:t>
            </a:r>
          </a:p>
          <a:p>
            <a:r>
              <a:rPr lang="en-US" altLang="zh-CN" dirty="0"/>
              <a:t>Reliable Delta Compressed</a:t>
            </a:r>
            <a:r>
              <a:rPr lang="zh-CN" altLang="en-US" dirty="0"/>
              <a:t>模式能够自动比较当前数据和上次在客户端接收的数据，若没有变化，则不会发送数据。这种模式下，数据会在每个属性中进行对比。举例来说，假如位置产生了变化但没有发生旋转，则只有位置信息会通过网络传递。该模式下，</a:t>
            </a:r>
            <a:r>
              <a:rPr lang="en-US" altLang="zh-CN" dirty="0"/>
              <a:t>Unity</a:t>
            </a:r>
            <a:r>
              <a:rPr lang="zh-CN" altLang="en-US" dirty="0"/>
              <a:t>预先对每个属性保留一位数据用于判断属性是否发生变化。如果数据未改变，则该属性不会进行序列化从而节省了带宽。</a:t>
            </a:r>
          </a:p>
          <a:p>
            <a:r>
              <a:rPr lang="zh-CN" altLang="en-US" dirty="0"/>
              <a:t>此外，当一个</a:t>
            </a:r>
            <a:r>
              <a:rPr lang="en-US" altLang="zh-CN" dirty="0"/>
              <a:t>UDP</a:t>
            </a:r>
            <a:r>
              <a:rPr lang="zh-CN" altLang="en-US" dirty="0"/>
              <a:t>数据包丢失时，</a:t>
            </a:r>
            <a:r>
              <a:rPr lang="en-US" altLang="zh-CN" dirty="0"/>
              <a:t>Unity</a:t>
            </a:r>
            <a:r>
              <a:rPr lang="zh-CN" altLang="en-US" dirty="0"/>
              <a:t>将申请重新发送丢失的数据包，并将之后传输的数据包放入缓冲器中等待，直到正确接收丢失的数据包后恢复数据传输。</a:t>
            </a:r>
          </a:p>
          <a:p>
            <a:r>
              <a:rPr lang="zh-CN" altLang="en-US" dirty="0"/>
              <a:t>当游戏对象的状态相对稳定时，该方法将大大减小带宽。然而</a:t>
            </a:r>
            <a:r>
              <a:rPr lang="en-US" altLang="zh-CN" dirty="0"/>
              <a:t>Reliable Delta Compressed</a:t>
            </a:r>
            <a:r>
              <a:rPr lang="zh-CN" altLang="en-US" dirty="0"/>
              <a:t>方式可能会引起状态同步的延迟，因为当数据包丢失时将会重新申请发送直到正确接收，在这段时间内数据传输将中断。</a:t>
            </a:r>
          </a:p>
          <a:p>
            <a:r>
              <a:rPr lang="en-US" altLang="zh-CN" dirty="0"/>
              <a:t>Unreliable</a:t>
            </a:r>
            <a:r>
              <a:rPr lang="zh-CN" altLang="en-US" dirty="0"/>
              <a:t>模式</a:t>
            </a:r>
          </a:p>
          <a:p>
            <a:r>
              <a:rPr lang="en-US" altLang="zh-CN" dirty="0"/>
              <a:t>Unreliable</a:t>
            </a:r>
            <a:r>
              <a:rPr lang="zh-CN" altLang="en-US" dirty="0"/>
              <a:t>指网络更新循环每一次迭代时都将发送全部信息，无论当前状态是否发生变化。</a:t>
            </a:r>
            <a:r>
              <a:rPr lang="en-US" altLang="zh-CN" dirty="0" err="1"/>
              <a:t>Network.sendRate</a:t>
            </a:r>
            <a:r>
              <a:rPr lang="zh-CN" altLang="en-US" dirty="0"/>
              <a:t>决定了多长时间进行一次更新循环，默认为每秒</a:t>
            </a:r>
            <a:r>
              <a:rPr lang="en-US" altLang="zh-CN" dirty="0"/>
              <a:t>15</a:t>
            </a:r>
            <a:r>
              <a:rPr lang="zh-CN" altLang="en-US" dirty="0"/>
              <a:t>次。</a:t>
            </a:r>
            <a:r>
              <a:rPr lang="en-US" altLang="zh-CN" dirty="0"/>
              <a:t>Unreliable</a:t>
            </a:r>
            <a:r>
              <a:rPr lang="zh-CN" altLang="en-US" dirty="0"/>
              <a:t>可以确保数据信息的频繁更新，且该方法会忽略丢失或者延迟的数据包。因此在游戏对象的状态总是变化的情况下，</a:t>
            </a:r>
            <a:r>
              <a:rPr lang="en-US" altLang="zh-CN" dirty="0"/>
              <a:t>Unreliable</a:t>
            </a:r>
            <a:r>
              <a:rPr lang="zh-CN" altLang="en-US" dirty="0"/>
              <a:t>是最好的同步方式。由于该方式要求数据不断的传输，因此我们需要注意数据的传输量问题，考虑以下情况：假设我们同步一个数据需要发送</a:t>
            </a:r>
            <a:r>
              <a:rPr lang="en-US" altLang="zh-CN" dirty="0"/>
              <a:t>9 float</a:t>
            </a:r>
            <a:r>
              <a:rPr lang="zh-CN" altLang="en-US" dirty="0"/>
              <a:t>的变量，即每次更新发送</a:t>
            </a:r>
            <a:r>
              <a:rPr lang="en-US" altLang="zh-CN" dirty="0"/>
              <a:t>36</a:t>
            </a:r>
            <a:r>
              <a:rPr lang="zh-CN" altLang="en-US" dirty="0"/>
              <a:t>字节或者说每秒发送</a:t>
            </a:r>
            <a:r>
              <a:rPr lang="en-US" altLang="zh-CN" dirty="0"/>
              <a:t>288</a:t>
            </a:r>
            <a:r>
              <a:rPr lang="zh-CN" altLang="en-US" dirty="0"/>
              <a:t>字节。对于一个连接了</a:t>
            </a:r>
            <a:r>
              <a:rPr lang="en-US" altLang="zh-CN" dirty="0"/>
              <a:t>8</a:t>
            </a:r>
            <a:r>
              <a:rPr lang="zh-CN" altLang="en-US" dirty="0"/>
              <a:t>个客户端的服务器来说，它需要接收（</a:t>
            </a:r>
            <a:r>
              <a:rPr lang="en-US" altLang="zh-CN" dirty="0"/>
              <a:t>8*36*15</a:t>
            </a:r>
            <a:r>
              <a:rPr lang="zh-CN" altLang="en-US" dirty="0"/>
              <a:t>）</a:t>
            </a:r>
            <a:r>
              <a:rPr lang="en-US" altLang="zh-CN" dirty="0"/>
              <a:t>=4,320 </a:t>
            </a:r>
            <a:r>
              <a:rPr lang="en-US" altLang="zh-CN" dirty="0" err="1"/>
              <a:t>KBytes</a:t>
            </a:r>
            <a:r>
              <a:rPr lang="en-US" altLang="zh-CN" dirty="0"/>
              <a:t>/s</a:t>
            </a:r>
            <a:r>
              <a:rPr lang="zh-CN" altLang="en-US" dirty="0"/>
              <a:t>即</a:t>
            </a:r>
            <a:r>
              <a:rPr lang="en-US" altLang="zh-CN" dirty="0"/>
              <a:t>34,6Kbits/s</a:t>
            </a:r>
            <a:r>
              <a:rPr lang="zh-CN" altLang="en-US" dirty="0"/>
              <a:t>的数据，并且要传送</a:t>
            </a:r>
            <a:r>
              <a:rPr lang="en-US" altLang="zh-CN" dirty="0"/>
              <a:t>(8*7*36*15)= 30,2 </a:t>
            </a:r>
            <a:r>
              <a:rPr lang="en-US" altLang="zh-CN" dirty="0" err="1"/>
              <a:t>KBytes</a:t>
            </a:r>
            <a:r>
              <a:rPr lang="en-US" altLang="zh-CN" dirty="0"/>
              <a:t>/s</a:t>
            </a:r>
            <a:r>
              <a:rPr lang="zh-CN" altLang="en-US" dirty="0"/>
              <a:t>即 </a:t>
            </a:r>
            <a:r>
              <a:rPr lang="en-US" altLang="zh-CN" dirty="0"/>
              <a:t>242Kbits/s</a:t>
            </a:r>
            <a:r>
              <a:rPr lang="zh-CN" altLang="en-US" dirty="0"/>
              <a:t>的数据。我们可以通过降低网络更新速率来减小带宽，这取决与我们的游戏类型，例如快节奏的游戏往往需要较高的网络更新速率。</a:t>
            </a:r>
          </a:p>
          <a:p>
            <a:endParaRPr lang="zh-CN" altLang="en-US" dirty="0"/>
          </a:p>
        </p:txBody>
      </p:sp>
    </p:spTree>
    <p:extLst>
      <p:ext uri="{BB962C8B-B14F-4D97-AF65-F5344CB8AC3E}">
        <p14:creationId xmlns:p14="http://schemas.microsoft.com/office/powerpoint/2010/main" val="3287073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模式</a:t>
            </a:r>
            <a:r>
              <a:rPr lang="zh-CN" altLang="en-US" dirty="0" smtClean="0"/>
              <a:t>选择</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网络层</a:t>
            </a:r>
            <a:r>
              <a:rPr lang="zh-CN" altLang="en-US" dirty="0"/>
              <a:t>使用的是不可靠且无序的</a:t>
            </a:r>
            <a:r>
              <a:rPr lang="en-US" altLang="zh-CN" dirty="0"/>
              <a:t>UDP</a:t>
            </a:r>
            <a:r>
              <a:rPr lang="zh-CN" altLang="en-US" dirty="0"/>
              <a:t>协议，但它可以像</a:t>
            </a:r>
            <a:r>
              <a:rPr lang="en-US" altLang="zh-CN" dirty="0"/>
              <a:t>TCP</a:t>
            </a:r>
            <a:r>
              <a:rPr lang="zh-CN" altLang="en-US" dirty="0"/>
              <a:t>协议一样发送可靠有序的数据包。其内部使用确认报文（</a:t>
            </a:r>
            <a:r>
              <a:rPr lang="en-US" altLang="zh-CN" dirty="0"/>
              <a:t>ACKs</a:t>
            </a:r>
            <a:r>
              <a:rPr lang="zh-CN" altLang="en-US" dirty="0"/>
              <a:t>）及非确认报文（</a:t>
            </a:r>
            <a:r>
              <a:rPr lang="en-US" altLang="zh-CN" dirty="0"/>
              <a:t>NACKs</a:t>
            </a:r>
            <a:r>
              <a:rPr lang="zh-CN" altLang="en-US" dirty="0"/>
              <a:t>）来控制数据包的传输，以确保不丢失数据包。使用可靠有序数据包的缺点是，一旦有一个数据包丢失或延迟，所有环节都将停止运作直到该数据包安全到达。在延迟密集型网络中，这样的做法可能会引发传输过程中明显的延迟。</a:t>
            </a:r>
          </a:p>
          <a:p>
            <a:r>
              <a:rPr lang="zh-CN" altLang="en-US" dirty="0"/>
              <a:t>通常当数据不断变化且最小化延迟十分重要时应选择</a:t>
            </a:r>
            <a:r>
              <a:rPr lang="en-US" altLang="zh-CN" dirty="0"/>
              <a:t>Unreliable</a:t>
            </a:r>
            <a:r>
              <a:rPr lang="zh-CN" altLang="en-US" dirty="0"/>
              <a:t>模式；当网络视图中观察的数据并不是每帧都在变化，同时带宽要求也很重要的情况下，</a:t>
            </a:r>
            <a:r>
              <a:rPr lang="en-US" altLang="zh-CN" dirty="0"/>
              <a:t>Reliable delta compressed</a:t>
            </a:r>
            <a:r>
              <a:rPr lang="zh-CN" altLang="en-US" dirty="0"/>
              <a:t>模式是更好的选择。应注意，带宽与延迟是两个独立的概念，我们需要根据不同的情况分别对其进行优化。</a:t>
            </a:r>
          </a:p>
          <a:p>
            <a:endParaRPr lang="zh-CN" altLang="en-US" dirty="0"/>
          </a:p>
        </p:txBody>
      </p:sp>
    </p:spTree>
    <p:extLst>
      <p:ext uri="{BB962C8B-B14F-4D97-AF65-F5344CB8AC3E}">
        <p14:creationId xmlns:p14="http://schemas.microsoft.com/office/powerpoint/2010/main" val="1341236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数据同步</a:t>
            </a:r>
            <a:r>
              <a:rPr lang="zh-CN" altLang="en-US" dirty="0" smtClean="0"/>
              <a:t>内容</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网络</a:t>
            </a:r>
            <a:r>
              <a:rPr lang="zh-CN" altLang="en-US" dirty="0"/>
              <a:t>游戏运行时需要对游戏进行同步，使所有客户端的游戏内容相同。但实际上，我们不需要达到精确的同步，下面我们以动画的同步为例具体讲解。假如一个角色拥有走路、跑步、跳跃等全套动画，当我们在网络视图中将动画组件作为观察组件时，包括时间、状态等所有动画信息都将被精确的同步。由于时间始终是在变化的，因此这种方式通常有很大的传输量。我们可以用一个简单有效的方法解决这一问题：我们可以编写一个网络动画脚本，其内容是只含有</a:t>
            </a:r>
            <a:r>
              <a:rPr lang="en-US" altLang="zh-CN" dirty="0"/>
              <a:t>char</a:t>
            </a:r>
            <a:r>
              <a:rPr lang="zh-CN" altLang="en-US" dirty="0"/>
              <a:t>变量的序列。当动画状态改变时，我们只需在动画脚本中发送一个</a:t>
            </a:r>
            <a:r>
              <a:rPr lang="en-US" altLang="zh-CN" dirty="0"/>
              <a:t>char</a:t>
            </a:r>
            <a:r>
              <a:rPr lang="zh-CN" altLang="en-US" dirty="0"/>
              <a:t>变量给网络脚本，告知其当前的动画状态即可进行更新。这样可以大大减少数据的传输量。</a:t>
            </a:r>
          </a:p>
          <a:p>
            <a:endParaRPr lang="zh-CN" altLang="en-US" dirty="0"/>
          </a:p>
        </p:txBody>
      </p:sp>
    </p:spTree>
    <p:extLst>
      <p:ext uri="{BB962C8B-B14F-4D97-AF65-F5344CB8AC3E}">
        <p14:creationId xmlns:p14="http://schemas.microsoft.com/office/powerpoint/2010/main" val="79524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数据同步</a:t>
            </a:r>
            <a:r>
              <a:rPr lang="zh-CN" altLang="en-US" dirty="0" smtClean="0"/>
              <a:t>时机</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在</a:t>
            </a:r>
            <a:r>
              <a:rPr lang="zh-CN" altLang="en-US" dirty="0"/>
              <a:t>网络游戏中，并不需要始终保持所有客户端的精确同步。因为当两个玩家在游戏中互相不可见（如被游戏中障碍物所遮挡）时，他们各自的游戏内容是不需要同步的，从而大大减少服务器的负载。我们可以使用关联集合（</a:t>
            </a:r>
            <a:r>
              <a:rPr lang="en-US" altLang="zh-CN" dirty="0"/>
              <a:t>Relevant Sets</a:t>
            </a:r>
            <a:r>
              <a:rPr lang="zh-CN" altLang="en-US" dirty="0"/>
              <a:t>）来实现这一情况，即为每个客户端保存哪些数据需要更新。目前这种方法只能通过</a:t>
            </a:r>
            <a:r>
              <a:rPr lang="en-US" altLang="zh-CN" dirty="0"/>
              <a:t>RPC</a:t>
            </a:r>
            <a:r>
              <a:rPr lang="zh-CN" altLang="en-US" dirty="0"/>
              <a:t>实现，我们可以根据自己编写的逻辑来将数据传送给网络中特定的玩家。</a:t>
            </a:r>
          </a:p>
          <a:p>
            <a:r>
              <a:rPr lang="zh-CN" altLang="en-US" dirty="0"/>
              <a:t>当我们启动游戏或者加载关卡时不需要考虑最小化带宽的问题。这种情况下，客户端需要等待所有其他玩家完成游戏的初始化或者关卡的加载，因此大量的数据传送也不会过多地影响游戏的进行，我们甚至可以传送一些贴图和图片数据使玩家能够自定义游戏形象。</a:t>
            </a:r>
          </a:p>
          <a:p>
            <a:endParaRPr lang="zh-CN" altLang="en-US" dirty="0"/>
          </a:p>
        </p:txBody>
      </p:sp>
    </p:spTree>
    <p:extLst>
      <p:ext uri="{BB962C8B-B14F-4D97-AF65-F5344CB8AC3E}">
        <p14:creationId xmlns:p14="http://schemas.microsoft.com/office/powerpoint/2010/main" val="4239756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网络视图</a:t>
            </a:r>
            <a:r>
              <a:rPr lang="zh-CN" altLang="en-US" dirty="0" smtClean="0"/>
              <a:t>组件</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en-US" dirty="0" smtClean="0"/>
              <a:t>网络</a:t>
            </a:r>
            <a:r>
              <a:rPr lang="zh-CN" altLang="en-US" dirty="0"/>
              <a:t>视图（</a:t>
            </a:r>
            <a:r>
              <a:rPr lang="en-US" altLang="zh-CN" dirty="0"/>
              <a:t>Network View</a:t>
            </a:r>
            <a:r>
              <a:rPr lang="zh-CN" altLang="en-US" dirty="0"/>
              <a:t>）是用于在联网中共享数据的组件，它允许使用两种不同的网络通信方式：状态同步（</a:t>
            </a:r>
            <a:r>
              <a:rPr lang="en-US" altLang="zh-CN" dirty="0"/>
              <a:t>State Synchronization</a:t>
            </a:r>
            <a:r>
              <a:rPr lang="zh-CN" altLang="en-US" dirty="0"/>
              <a:t>）和远程过程调用（</a:t>
            </a:r>
            <a:r>
              <a:rPr lang="en-US" altLang="zh-CN" dirty="0"/>
              <a:t>Remote Procedure Calls</a:t>
            </a:r>
            <a:r>
              <a:rPr lang="zh-CN" altLang="en-US" dirty="0"/>
              <a:t>）。</a:t>
            </a:r>
          </a:p>
          <a:p>
            <a:r>
              <a:rPr lang="zh-CN" altLang="en-US" dirty="0"/>
              <a:t>当许多玩家连接进同一个游戏且每个玩家都有一系列物品共同构成游戏本身时，我们需要使玩家之间看到的东西基本一致，即需要共享游戏数据并对其进行同步处理，这就是状态同步。为确保游戏的可玩性，我们可能要对大量的游戏对象进行状态同步，也就需要很大的数据传输量。网络视图组件为我们提供了解决这一问题的方案，它可以帮助我们决定共享数据的内容即需同步什么对象。每个网络视图组件将观察一个游戏对象的特定部分，并确保同一对象在其他客户端的同步化。更多有关状态同步的信息请参阅</a:t>
            </a:r>
            <a:r>
              <a:rPr lang="en-US" altLang="zh-CN" dirty="0"/>
              <a:t>State Synchronization</a:t>
            </a:r>
            <a:r>
              <a:rPr lang="zh-CN" altLang="en-US" dirty="0"/>
              <a:t>页面。</a:t>
            </a:r>
          </a:p>
          <a:p>
            <a:r>
              <a:rPr lang="zh-CN" altLang="en-US" dirty="0"/>
              <a:t>在游戏中还有一些一次性的、不常见的行为，这些信息不需要频繁进行状态同步，此时我们可以选择远程过程调用的方法去通知客户端或服务器执行特定行为。更多有关远程过程调用的信息请参阅</a:t>
            </a:r>
            <a:r>
              <a:rPr lang="en-US" altLang="zh-CN" dirty="0"/>
              <a:t>RPC Details</a:t>
            </a:r>
            <a:r>
              <a:rPr lang="zh-CN" altLang="en-US" dirty="0"/>
              <a:t>页面。</a:t>
            </a:r>
          </a:p>
          <a:p>
            <a:r>
              <a:rPr lang="zh-CN" altLang="en-US" dirty="0"/>
              <a:t>每个网络视图组件在网络中都有一个网络视图</a:t>
            </a:r>
            <a:r>
              <a:rPr lang="en-US" altLang="zh-CN" dirty="0"/>
              <a:t>ID</a:t>
            </a:r>
            <a:r>
              <a:rPr lang="zh-CN" altLang="en-US" dirty="0"/>
              <a:t>（</a:t>
            </a:r>
            <a:r>
              <a:rPr lang="en-US" altLang="zh-CN" dirty="0" err="1"/>
              <a:t>NetworkViewID</a:t>
            </a:r>
            <a:r>
              <a:rPr lang="zh-CN" altLang="en-US" dirty="0"/>
              <a:t>）。网络视图</a:t>
            </a:r>
            <a:r>
              <a:rPr lang="en-US" altLang="zh-CN" dirty="0"/>
              <a:t>ID</a:t>
            </a:r>
            <a:r>
              <a:rPr lang="zh-CN" altLang="en-US" dirty="0"/>
              <a:t>是所有联网计算机可以识别的一个对象的特有标识符，它通常为一个</a:t>
            </a:r>
            <a:r>
              <a:rPr lang="en-US" altLang="zh-CN" dirty="0"/>
              <a:t>128</a:t>
            </a:r>
            <a:r>
              <a:rPr lang="zh-CN" altLang="en-US" dirty="0"/>
              <a:t>位的数字，但在传输过程中会自动压缩至</a:t>
            </a:r>
            <a:r>
              <a:rPr lang="en-US" altLang="zh-CN" dirty="0"/>
              <a:t>16</a:t>
            </a:r>
            <a:r>
              <a:rPr lang="zh-CN" altLang="en-US" dirty="0"/>
              <a:t>位。</a:t>
            </a:r>
          </a:p>
          <a:p>
            <a:r>
              <a:rPr lang="zh-CN" altLang="en-US" dirty="0"/>
              <a:t>每个到达客户端的数据包需要对应特定的网络视图，</a:t>
            </a:r>
            <a:r>
              <a:rPr lang="en-US" altLang="zh-CN" dirty="0" err="1"/>
              <a:t>NetworkViewID</a:t>
            </a:r>
            <a:r>
              <a:rPr lang="zh-CN" altLang="en-US" dirty="0"/>
              <a:t>即是其特定标识。</a:t>
            </a:r>
            <a:r>
              <a:rPr lang="en-US" altLang="zh-CN" dirty="0"/>
              <a:t>Unity</a:t>
            </a:r>
            <a:r>
              <a:rPr lang="zh-CN" altLang="en-US" dirty="0"/>
              <a:t>根据</a:t>
            </a:r>
            <a:r>
              <a:rPr lang="en-US" altLang="zh-CN" dirty="0" err="1"/>
              <a:t>NetworkViewID</a:t>
            </a:r>
            <a:r>
              <a:rPr lang="zh-CN" altLang="en-US" dirty="0"/>
              <a:t>找到对应的网络视图并打开数据包，然后将传入的数据包最终应用到网络视图观察的游戏对象上。更多有关网络视图组件设置的信息请参阅</a:t>
            </a:r>
            <a:r>
              <a:rPr lang="en-US" altLang="zh-CN" dirty="0"/>
              <a:t>Network View Component Reference</a:t>
            </a:r>
            <a:r>
              <a:rPr lang="zh-CN" altLang="en-US" dirty="0"/>
              <a:t>页面。使用</a:t>
            </a:r>
            <a:r>
              <a:rPr lang="en-US" altLang="zh-CN" dirty="0" err="1"/>
              <a:t>Network.Instantiate</a:t>
            </a:r>
            <a:r>
              <a:rPr lang="en-US" altLang="zh-CN" dirty="0"/>
              <a:t>()</a:t>
            </a:r>
            <a:r>
              <a:rPr lang="zh-CN" altLang="en-US" dirty="0"/>
              <a:t>创建联网对象时，引擎可以自动为对象分配和指派网络视图。我们也可以使用</a:t>
            </a:r>
            <a:r>
              <a:rPr lang="en-US" altLang="zh-CN" dirty="0" err="1"/>
              <a:t>Network.AllocateViewID</a:t>
            </a:r>
            <a:r>
              <a:rPr lang="zh-CN" altLang="en-US" dirty="0"/>
              <a:t>手动控制</a:t>
            </a:r>
            <a:r>
              <a:rPr lang="en-US" altLang="zh-CN" dirty="0" err="1"/>
              <a:t>NetworkViewID</a:t>
            </a:r>
            <a:r>
              <a:rPr lang="zh-CN" altLang="en-US" dirty="0"/>
              <a:t>，具体例子请参阅脚本参考文档</a:t>
            </a:r>
            <a:r>
              <a:rPr lang="en-US" altLang="zh-CN" dirty="0"/>
              <a:t>Scripting Reference </a:t>
            </a:r>
            <a:r>
              <a:rPr lang="en-US" altLang="zh-CN" dirty="0" smtClean="0"/>
              <a:t>documentation</a:t>
            </a:r>
            <a:endParaRPr lang="zh-CN" altLang="en-US" dirty="0"/>
          </a:p>
        </p:txBody>
      </p:sp>
    </p:spTree>
    <p:extLst>
      <p:ext uri="{BB962C8B-B14F-4D97-AF65-F5344CB8AC3E}">
        <p14:creationId xmlns:p14="http://schemas.microsoft.com/office/powerpoint/2010/main" val="2386285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网络</a:t>
            </a:r>
            <a:r>
              <a:rPr lang="zh-CN" altLang="en-US" dirty="0" smtClean="0"/>
              <a:t>实例化</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en-US" dirty="0" smtClean="0"/>
              <a:t>联网</a:t>
            </a:r>
            <a:r>
              <a:rPr lang="zh-CN" altLang="en-US" dirty="0"/>
              <a:t>的一个难题是对象的所有权，网络实例化（</a:t>
            </a:r>
            <a:r>
              <a:rPr lang="en-US" altLang="zh-CN" dirty="0"/>
              <a:t>Network Instantiate</a:t>
            </a:r>
            <a:r>
              <a:rPr lang="zh-CN" altLang="en-US" dirty="0"/>
              <a:t>）能够帮助我们决定对象的所有权逻辑。</a:t>
            </a:r>
          </a:p>
          <a:p>
            <a:r>
              <a:rPr lang="zh-CN" altLang="en-US" dirty="0"/>
              <a:t>实例化预置件是</a:t>
            </a:r>
            <a:r>
              <a:rPr lang="en-US" altLang="zh-CN" dirty="0"/>
              <a:t>Unity</a:t>
            </a:r>
            <a:r>
              <a:rPr lang="zh-CN" altLang="en-US" dirty="0"/>
              <a:t>中一个重要的概念，网络实例化是它的延伸。网络实例化允许我们以一个易于使用的方法在所有客户端上实现一个预置件的实例化过程。当玩家调用</a:t>
            </a:r>
            <a:r>
              <a:rPr lang="en-US" altLang="zh-CN" dirty="0" err="1"/>
              <a:t>Network.Instantiate</a:t>
            </a:r>
            <a:r>
              <a:rPr lang="en-US" altLang="zh-CN" dirty="0"/>
              <a:t>()</a:t>
            </a:r>
            <a:r>
              <a:rPr lang="zh-CN" altLang="en-US" dirty="0"/>
              <a:t>，即可控制该游戏对象的所有输入命令。所有设置和处理是由引擎进行的，因此为了分配控制，我们只需确保每个玩家对其控制的游戏对象调用</a:t>
            </a:r>
            <a:r>
              <a:rPr lang="en-US" altLang="zh-CN" dirty="0" err="1"/>
              <a:t>Network.Instantiate</a:t>
            </a:r>
            <a:r>
              <a:rPr lang="en-US" altLang="zh-CN" dirty="0"/>
              <a:t>()</a:t>
            </a:r>
            <a:r>
              <a:rPr lang="zh-CN" altLang="en-US" dirty="0"/>
              <a:t>。</a:t>
            </a:r>
            <a:r>
              <a:rPr lang="en-US" altLang="zh-CN" dirty="0" err="1"/>
              <a:t>Network.Instantiate</a:t>
            </a:r>
            <a:r>
              <a:rPr lang="en-US" altLang="zh-CN" dirty="0"/>
              <a:t>()</a:t>
            </a:r>
            <a:r>
              <a:rPr lang="zh-CN" altLang="en-US" dirty="0"/>
              <a:t>将实例化调用缓存在</a:t>
            </a:r>
            <a:r>
              <a:rPr lang="en-US" altLang="zh-CN" dirty="0"/>
              <a:t>RPC</a:t>
            </a:r>
            <a:r>
              <a:rPr lang="zh-CN" altLang="en-US" dirty="0"/>
              <a:t>缓冲器中，同时，也可以通过</a:t>
            </a:r>
            <a:r>
              <a:rPr lang="en-US" altLang="zh-CN" dirty="0"/>
              <a:t>RPC</a:t>
            </a:r>
            <a:r>
              <a:rPr lang="zh-CN" altLang="en-US" dirty="0"/>
              <a:t>调用将</a:t>
            </a:r>
            <a:r>
              <a:rPr lang="en-US" altLang="zh-CN" dirty="0"/>
              <a:t>RPC</a:t>
            </a:r>
            <a:r>
              <a:rPr lang="zh-CN" altLang="en-US" dirty="0"/>
              <a:t>缓冲器中的实例化调用移除。本质上讲，这是对所有客户端执行的一个普通实例化过程并自动缓冲调用，因此之后连接进来的玩家也将收到实例化调用。</a:t>
            </a:r>
          </a:p>
          <a:p>
            <a:r>
              <a:rPr lang="en-US" altLang="zh-CN" dirty="0" err="1"/>
              <a:t>Network.Instantiate</a:t>
            </a:r>
            <a:r>
              <a:rPr lang="en-US" altLang="zh-CN" dirty="0"/>
              <a:t>()</a:t>
            </a:r>
            <a:r>
              <a:rPr lang="zh-CN" altLang="en-US" dirty="0"/>
              <a:t>的参数列表如下所示：</a:t>
            </a:r>
          </a:p>
          <a:p>
            <a:r>
              <a:rPr lang="en-US" altLang="zh-CN" dirty="0"/>
              <a:t>static function Instantiate (prefab : Object, position : Vector3, rotation : Quaternion, group : </a:t>
            </a:r>
            <a:r>
              <a:rPr lang="en-US" altLang="zh-CN" dirty="0" err="1"/>
              <a:t>int</a:t>
            </a:r>
            <a:r>
              <a:rPr lang="en-US" altLang="zh-CN" dirty="0"/>
              <a:t>) : Object</a:t>
            </a:r>
          </a:p>
          <a:p>
            <a:r>
              <a:rPr lang="zh-CN" altLang="en-US" dirty="0"/>
              <a:t>前三个参数决定了要实例化的预置件及其位置和旋转信息，另外通信组（</a:t>
            </a:r>
            <a:r>
              <a:rPr lang="en-US" altLang="zh-CN" dirty="0"/>
              <a:t>Communication Groups</a:t>
            </a:r>
            <a:r>
              <a:rPr lang="zh-CN" altLang="en-US" dirty="0"/>
              <a:t>）也作为一个参数进行传递，默认参数值为</a:t>
            </a:r>
            <a:r>
              <a:rPr lang="en-US" altLang="zh-CN" dirty="0"/>
              <a:t>0</a:t>
            </a:r>
            <a:r>
              <a:rPr lang="zh-CN" altLang="en-US" dirty="0"/>
              <a:t>。通信组对于决定客户端通信十分重要。例如，两个联网的玩家可能处于两个独立的房间且互相不可见，因此这种情况下不需要互相传输两个玩家角色的状态。我们可以设置两个通信组，其一用来传输游戏数据，另一个传输聊天数据，这样当关卡加载时游戏数据停止传输，但聊天数据则继续传输以保证玩家之间能继续沟通。</a:t>
            </a:r>
          </a:p>
          <a:p>
            <a:endParaRPr lang="zh-CN" altLang="en-US" dirty="0"/>
          </a:p>
        </p:txBody>
      </p:sp>
    </p:spTree>
    <p:extLst>
      <p:ext uri="{BB962C8B-B14F-4D97-AF65-F5344CB8AC3E}">
        <p14:creationId xmlns:p14="http://schemas.microsoft.com/office/powerpoint/2010/main" val="3356172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lgn="ctr" rtl="0">
              <a:spcBef>
                <a:spcPct val="0"/>
              </a:spcBef>
            </a:pPr>
            <a:r>
              <a:rPr lang="zh-CN" altLang="zh-CN" b="1" dirty="0" smtClean="0"/>
              <a:t>主服务器</a:t>
            </a:r>
            <a:br>
              <a:rPr lang="zh-CN" altLang="zh-CN" b="1" dirty="0" smtClean="0"/>
            </a:br>
            <a:endParaRPr lang="zh-CN" altLang="en-US" dirty="0"/>
          </a:p>
        </p:txBody>
      </p:sp>
      <p:sp>
        <p:nvSpPr>
          <p:cNvPr id="3" name="内容占位符 2"/>
          <p:cNvSpPr>
            <a:spLocks noGrp="1"/>
          </p:cNvSpPr>
          <p:nvPr>
            <p:ph idx="1"/>
          </p:nvPr>
        </p:nvSpPr>
        <p:spPr/>
        <p:txBody>
          <a:bodyPr>
            <a:normAutofit fontScale="40000" lnSpcReduction="20000"/>
          </a:bodyPr>
          <a:lstStyle/>
          <a:p>
            <a:r>
              <a:rPr lang="zh-CN" altLang="zh-CN" dirty="0" smtClean="0"/>
              <a:t>主</a:t>
            </a:r>
            <a:r>
              <a:rPr lang="zh-CN" altLang="zh-CN" dirty="0"/>
              <a:t>服务器（</a:t>
            </a:r>
            <a:r>
              <a:rPr lang="en-US" altLang="zh-CN" dirty="0"/>
              <a:t>Master Server</a:t>
            </a:r>
            <a:r>
              <a:rPr lang="zh-CN" altLang="zh-CN" dirty="0"/>
              <a:t>）像一个游戏大厅，服务器可以通知客户端各种信息。主服务器不断地搜索想要连接进游戏的客户端和玩家，其目的也是为了隐藏</a:t>
            </a:r>
            <a:r>
              <a:rPr lang="en-US" altLang="zh-CN" dirty="0"/>
              <a:t>IP</a:t>
            </a:r>
            <a:r>
              <a:rPr lang="zh-CN" altLang="zh-CN" dirty="0"/>
              <a:t>地址以及端口的详细信息，并处理一些网络连接设置的技术工作。</a:t>
            </a:r>
          </a:p>
          <a:p>
            <a:r>
              <a:rPr lang="zh-CN" altLang="zh-CN" dirty="0"/>
              <a:t>每个独立运行的游戏都会向主服务器提供其游戏类型信息，主服务器将同类型的游戏整合在一起以便玩家查看。当玩家连接至主服务器并查询匹配的游戏类型时，相关服务器的信息（如游戏名称、玩家人数以及是否需要密码等）将会展示给玩家，方便玩家选择服务器。为了传送服务器信息，我们可以对服务器调用</a:t>
            </a:r>
            <a:r>
              <a:rPr lang="en-US" altLang="zh-CN" dirty="0" err="1"/>
              <a:t>MasterServer.RegisterHost</a:t>
            </a:r>
            <a:r>
              <a:rPr lang="en-US" altLang="zh-CN" dirty="0"/>
              <a:t>()</a:t>
            </a:r>
            <a:r>
              <a:rPr lang="zh-CN" altLang="zh-CN" dirty="0"/>
              <a:t>函数，并对客户端调用</a:t>
            </a:r>
            <a:r>
              <a:rPr lang="en-US" altLang="zh-CN" dirty="0" err="1"/>
              <a:t>MasterServer.RequestHostList</a:t>
            </a:r>
            <a:r>
              <a:rPr lang="en-US" altLang="zh-CN" dirty="0"/>
              <a:t>()</a:t>
            </a:r>
            <a:r>
              <a:rPr lang="zh-CN" altLang="zh-CN" dirty="0"/>
              <a:t>函数。</a:t>
            </a:r>
            <a:endParaRPr lang="zh-CN" altLang="zh-CN" sz="4800" dirty="0"/>
          </a:p>
          <a:p>
            <a:r>
              <a:rPr lang="en-US" altLang="zh-CN" dirty="0" err="1"/>
              <a:t>RegisterHost</a:t>
            </a:r>
            <a:r>
              <a:rPr lang="en-US" altLang="zh-CN" dirty="0"/>
              <a:t>()</a:t>
            </a:r>
            <a:r>
              <a:rPr lang="zh-CN" altLang="zh-CN" dirty="0"/>
              <a:t>函数包含三个参数：</a:t>
            </a:r>
            <a:r>
              <a:rPr lang="en-US" altLang="zh-CN" dirty="0" err="1"/>
              <a:t>gameTypeName</a:t>
            </a:r>
            <a:r>
              <a:rPr lang="zh-CN" altLang="zh-CN" dirty="0"/>
              <a:t>（游戏类型），</a:t>
            </a:r>
            <a:r>
              <a:rPr lang="en-US" altLang="zh-CN" dirty="0" err="1"/>
              <a:t>gameName</a:t>
            </a:r>
            <a:r>
              <a:rPr lang="zh-CN" altLang="zh-CN" dirty="0"/>
              <a:t>（游戏名称）以及</a:t>
            </a:r>
            <a:r>
              <a:rPr lang="en-US" altLang="zh-CN" dirty="0"/>
              <a:t>comment</a:t>
            </a:r>
            <a:r>
              <a:rPr lang="zh-CN" altLang="zh-CN" dirty="0"/>
              <a:t>（注释）。</a:t>
            </a:r>
            <a:r>
              <a:rPr lang="en-US" altLang="zh-CN" dirty="0" err="1"/>
              <a:t>RequestHostList</a:t>
            </a:r>
            <a:r>
              <a:rPr lang="en-US" altLang="zh-CN" dirty="0"/>
              <a:t>()</a:t>
            </a:r>
            <a:r>
              <a:rPr lang="zh-CN" altLang="zh-CN" dirty="0"/>
              <a:t>函数将玩家期望连接主机的游戏类型名称（</a:t>
            </a:r>
            <a:r>
              <a:rPr lang="en-US" altLang="zh-CN" dirty="0" err="1"/>
              <a:t>gameTypeName</a:t>
            </a:r>
            <a:r>
              <a:rPr lang="zh-CN" altLang="zh-CN" dirty="0"/>
              <a:t>）作为参数，则所有以该类型注册的主机列表将传送至请求的客户端。所有实际主机的列表可以通过</a:t>
            </a:r>
            <a:r>
              <a:rPr lang="en-US" altLang="zh-CN" dirty="0" err="1"/>
              <a:t>PollHostList</a:t>
            </a:r>
            <a:r>
              <a:rPr lang="en-US" altLang="zh-CN" dirty="0"/>
              <a:t>()</a:t>
            </a:r>
            <a:r>
              <a:rPr lang="zh-CN" altLang="zh-CN" dirty="0"/>
              <a:t>函数进行检索。</a:t>
            </a:r>
            <a:endParaRPr lang="zh-CN" altLang="zh-CN" sz="4800" dirty="0"/>
          </a:p>
          <a:p>
            <a:r>
              <a:rPr lang="zh-CN" altLang="zh-CN" dirty="0"/>
              <a:t>我们为游戏设定的游戏类型应该是有意义的名称，不要使用类似“游戏</a:t>
            </a:r>
            <a:r>
              <a:rPr lang="en-US" altLang="zh-CN" dirty="0"/>
              <a:t>1”</a:t>
            </a:r>
            <a:r>
              <a:rPr lang="zh-CN" altLang="zh-CN" dirty="0"/>
              <a:t>这样的词汇作为</a:t>
            </a:r>
            <a:r>
              <a:rPr lang="en-US" altLang="zh-CN" dirty="0" err="1"/>
              <a:t>gameTypeName</a:t>
            </a:r>
            <a:r>
              <a:rPr lang="zh-CN" altLang="zh-CN" dirty="0"/>
              <a:t>。另外，要避免玩家连接到不同的游戏中。另外，如果我们的游戏有了新的版本，可以在注释（</a:t>
            </a:r>
            <a:r>
              <a:rPr lang="en-US" altLang="zh-CN" dirty="0"/>
              <a:t>comment</a:t>
            </a:r>
            <a:r>
              <a:rPr lang="zh-CN" altLang="zh-CN" dirty="0"/>
              <a:t>）中向玩家传达这一信息。</a:t>
            </a:r>
            <a:r>
              <a:rPr lang="en-US" altLang="zh-CN" dirty="0"/>
              <a:t>Comment</a:t>
            </a:r>
            <a:r>
              <a:rPr lang="zh-CN" altLang="zh-CN" dirty="0"/>
              <a:t>是一个二进制数据字段，我们可以利用它传递任何想要表达的信息。</a:t>
            </a:r>
            <a:endParaRPr lang="zh-CN" altLang="zh-CN" sz="4800" dirty="0"/>
          </a:p>
          <a:p>
            <a:r>
              <a:rPr lang="zh-CN" altLang="zh-CN" dirty="0"/>
              <a:t>我们还可以利用注释字段实现其他一些功能。例如，我们可以保留注释字段的前</a:t>
            </a:r>
            <a:r>
              <a:rPr lang="en-US" altLang="zh-CN" dirty="0"/>
              <a:t>10</a:t>
            </a:r>
            <a:r>
              <a:rPr lang="zh-CN" altLang="zh-CN" dirty="0"/>
              <a:t>个字节用作密码信息，然后在接收到主机的更新时提取主服务器的密码。它可以对密码进行对比并在密码检查失败时拒绝主机的更新。</a:t>
            </a:r>
            <a:endParaRPr lang="zh-CN" altLang="zh-CN" sz="4800" dirty="0"/>
          </a:p>
          <a:p>
            <a:r>
              <a:rPr lang="zh-CN" altLang="zh-CN" dirty="0"/>
              <a:t>主服务器是与</a:t>
            </a:r>
            <a:r>
              <a:rPr lang="en-US" altLang="zh-CN" dirty="0"/>
              <a:t>Unity</a:t>
            </a:r>
            <a:r>
              <a:rPr lang="zh-CN" altLang="zh-CN" dirty="0"/>
              <a:t>编辑器完全独立的实体，它可以在</a:t>
            </a:r>
            <a:r>
              <a:rPr lang="en-US" altLang="zh-CN" dirty="0"/>
              <a:t>Windows</a:t>
            </a:r>
            <a:r>
              <a:rPr lang="zh-CN" altLang="zh-CN" dirty="0"/>
              <a:t>、</a:t>
            </a:r>
            <a:r>
              <a:rPr lang="en-US" altLang="zh-CN" dirty="0"/>
              <a:t>Linux</a:t>
            </a:r>
            <a:r>
              <a:rPr lang="zh-CN" altLang="zh-CN" dirty="0"/>
              <a:t>以及</a:t>
            </a:r>
            <a:r>
              <a:rPr lang="en-US" altLang="zh-CN" dirty="0"/>
              <a:t>Mac OS</a:t>
            </a:r>
            <a:r>
              <a:rPr lang="zh-CN" altLang="zh-CN" dirty="0"/>
              <a:t>系统下运行，且所有人都可以拥有其自己的主服务器。</a:t>
            </a:r>
            <a:r>
              <a:rPr lang="en-US" altLang="zh-CN" dirty="0"/>
              <a:t>Unity</a:t>
            </a:r>
            <a:r>
              <a:rPr lang="zh-CN" altLang="zh-CN" dirty="0"/>
              <a:t>提供了一个面向所有人的专用主服务器作为默认服务器。</a:t>
            </a:r>
            <a:endParaRPr lang="zh-CN" altLang="zh-CN" sz="4800" dirty="0"/>
          </a:p>
          <a:p>
            <a:r>
              <a:rPr lang="zh-CN" altLang="zh-CN" dirty="0"/>
              <a:t>有时我们可能希望修改主服务器处理信息和通信的方式。也许们需要优化主服务器处理各个游戏服务器主机信息的能力，或者需要限定客户端请求的主机列表中的主机数。要执行以上修改，我们必须建立、配置一个我们自己的主服务器作为主机。更多相关信息请参阅</a:t>
            </a:r>
            <a:r>
              <a:rPr lang="en-US" altLang="zh-CN" dirty="0"/>
              <a:t>Master Server Build</a:t>
            </a:r>
            <a:r>
              <a:rPr lang="zh-CN" altLang="zh-CN" dirty="0"/>
              <a:t>页面。</a:t>
            </a:r>
            <a:endParaRPr lang="zh-CN" altLang="zh-CN" sz="4800" dirty="0"/>
          </a:p>
          <a:p>
            <a:endParaRPr lang="zh-CN" altLang="en-US" dirty="0"/>
          </a:p>
        </p:txBody>
      </p:sp>
    </p:spTree>
    <p:extLst>
      <p:ext uri="{BB962C8B-B14F-4D97-AF65-F5344CB8AC3E}">
        <p14:creationId xmlns:p14="http://schemas.microsoft.com/office/powerpoint/2010/main" val="1937688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联网原理</a:t>
            </a:r>
            <a:r>
              <a:rPr lang="zh-CN" altLang="en-US" dirty="0" smtClean="0"/>
              <a:t>概述</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联网</a:t>
            </a:r>
            <a:r>
              <a:rPr lang="zh-CN" altLang="en-US" dirty="0"/>
              <a:t>的基本概念是指多个玩家之间通过网络进行通信，为了获得联网我们需要客户端和服务器端。服务器可以是面向所有人的一个专用主机，也可以是一个玩家运行游戏并作为其他玩家的服务器。当一个服务器成功建立，且有一个客户端与其进行了连接，那么这两台电脑就可以传输多人网络游戏所需的各种数据。</a:t>
            </a:r>
          </a:p>
          <a:p>
            <a:r>
              <a:rPr lang="zh-CN" altLang="en-US" dirty="0"/>
              <a:t>在</a:t>
            </a:r>
            <a:r>
              <a:rPr lang="en-US" altLang="zh-CN" dirty="0"/>
              <a:t>Unity</a:t>
            </a:r>
            <a:r>
              <a:rPr lang="zh-CN" altLang="en-US" dirty="0"/>
              <a:t>中，尽管对网络连接的细节进行了封装，让开发者可以在更高层次实现联网功能，然而创建一个联网游戏仍然需要关注很多非常具体的细节，进行较多复杂的联网设置。作为一个游戏创作者，我们需要有长远的眼光，最好在游戏设计初期就考虑好有关联网的各种问题，这将影响整个游戏的构建。</a:t>
            </a:r>
          </a:p>
          <a:p>
            <a:endParaRPr lang="zh-CN" altLang="en-US" dirty="0"/>
          </a:p>
        </p:txBody>
      </p:sp>
    </p:spTree>
    <p:extLst>
      <p:ext uri="{BB962C8B-B14F-4D97-AF65-F5344CB8AC3E}">
        <p14:creationId xmlns:p14="http://schemas.microsoft.com/office/powerpoint/2010/main" val="1056254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注册</a:t>
            </a:r>
            <a:r>
              <a:rPr lang="zh-CN" altLang="en-US" smtClean="0"/>
              <a:t>游戏</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作为</a:t>
            </a:r>
            <a:r>
              <a:rPr lang="zh-CN" altLang="en-US" dirty="0"/>
              <a:t>游戏主机的服务器应当首先了解其是否具有</a:t>
            </a:r>
            <a:r>
              <a:rPr lang="en-US" altLang="zh-CN" dirty="0"/>
              <a:t>NAT</a:t>
            </a:r>
            <a:r>
              <a:rPr lang="zh-CN" altLang="en-US" dirty="0"/>
              <a:t>地址，以及游戏端口在公共网络中是否可以连接，因此在注册游戏前应正确设置</a:t>
            </a:r>
            <a:r>
              <a:rPr lang="en-US" altLang="zh-CN" dirty="0"/>
              <a:t>NAT</a:t>
            </a:r>
            <a:r>
              <a:rPr lang="zh-CN" altLang="en-US" dirty="0"/>
              <a:t>功能，即根据游戏主机的网络功能将</a:t>
            </a:r>
            <a:r>
              <a:rPr lang="en-US" altLang="zh-CN" dirty="0" err="1"/>
              <a:t>Network.useNat</a:t>
            </a:r>
            <a:r>
              <a:rPr lang="zh-CN" altLang="en-US" dirty="0"/>
              <a:t>设置为</a:t>
            </a:r>
            <a:r>
              <a:rPr lang="en-US" altLang="zh-CN" dirty="0"/>
              <a:t>true</a:t>
            </a:r>
            <a:r>
              <a:rPr lang="zh-CN" altLang="en-US" dirty="0"/>
              <a:t>或者</a:t>
            </a:r>
            <a:r>
              <a:rPr lang="en-US" altLang="zh-CN" dirty="0"/>
              <a:t>false</a:t>
            </a:r>
            <a:r>
              <a:rPr lang="zh-CN" altLang="en-US" dirty="0"/>
              <a:t>，来告知其是否需要</a:t>
            </a:r>
            <a:r>
              <a:rPr lang="en-US" altLang="zh-CN" dirty="0"/>
              <a:t>NAT</a:t>
            </a:r>
            <a:r>
              <a:rPr lang="zh-CN" altLang="en-US" dirty="0"/>
              <a:t>的帮助。</a:t>
            </a:r>
          </a:p>
          <a:p>
            <a:r>
              <a:rPr lang="zh-CN" altLang="en-US" dirty="0"/>
              <a:t>服务器可以用以下代码作为起始： </a:t>
            </a:r>
          </a:p>
          <a:p>
            <a:r>
              <a:rPr lang="en-US" altLang="zh-CN" dirty="0"/>
              <a:t>function </a:t>
            </a:r>
            <a:r>
              <a:rPr lang="en-US" altLang="zh-CN" dirty="0" err="1"/>
              <a:t>OnGUI</a:t>
            </a:r>
            <a:r>
              <a:rPr lang="en-US" altLang="zh-CN" dirty="0"/>
              <a:t>() {</a:t>
            </a:r>
          </a:p>
          <a:p>
            <a:r>
              <a:rPr lang="en-US" altLang="zh-CN" dirty="0"/>
              <a:t>	if (</a:t>
            </a:r>
            <a:r>
              <a:rPr lang="en-US" altLang="zh-CN" dirty="0" err="1"/>
              <a:t>GUILayout.Button</a:t>
            </a:r>
            <a:r>
              <a:rPr lang="en-US" altLang="zh-CN" dirty="0"/>
              <a:t> ("Start Server"))</a:t>
            </a:r>
          </a:p>
          <a:p>
            <a:r>
              <a:rPr lang="en-US" altLang="zh-CN" dirty="0"/>
              <a:t>	{</a:t>
            </a:r>
          </a:p>
          <a:p>
            <a:r>
              <a:rPr lang="en-US" altLang="zh-CN" dirty="0"/>
              <a:t>		// </a:t>
            </a:r>
            <a:r>
              <a:rPr lang="zh-CN" altLang="en-US" dirty="0"/>
              <a:t>在当前没有公共</a:t>
            </a:r>
            <a:r>
              <a:rPr lang="en-US" altLang="zh-CN" dirty="0"/>
              <a:t>IP</a:t>
            </a:r>
            <a:r>
              <a:rPr lang="zh-CN" altLang="en-US" dirty="0"/>
              <a:t>时使用</a:t>
            </a:r>
            <a:r>
              <a:rPr lang="en-US" altLang="zh-CN" dirty="0"/>
              <a:t>NAT </a:t>
            </a:r>
          </a:p>
          <a:p>
            <a:r>
              <a:rPr lang="en-US" altLang="zh-CN" dirty="0"/>
              <a:t>		</a:t>
            </a:r>
            <a:r>
              <a:rPr lang="en-US" altLang="zh-CN" dirty="0" err="1"/>
              <a:t>Network.useNat</a:t>
            </a:r>
            <a:r>
              <a:rPr lang="en-US" altLang="zh-CN" dirty="0"/>
              <a:t> = !</a:t>
            </a:r>
            <a:r>
              <a:rPr lang="en-US" altLang="zh-CN" dirty="0" err="1"/>
              <a:t>Network.HavePublicAddress</a:t>
            </a:r>
            <a:r>
              <a:rPr lang="en-US" altLang="zh-CN" dirty="0"/>
              <a:t>();</a:t>
            </a:r>
          </a:p>
          <a:p>
            <a:r>
              <a:rPr lang="en-US" altLang="zh-CN" dirty="0"/>
              <a:t>		</a:t>
            </a:r>
            <a:r>
              <a:rPr lang="en-US" altLang="zh-CN" dirty="0" err="1"/>
              <a:t>Network.InitializeServer</a:t>
            </a:r>
            <a:r>
              <a:rPr lang="en-US" altLang="zh-CN" dirty="0"/>
              <a:t>(32, 25002);</a:t>
            </a:r>
          </a:p>
          <a:p>
            <a:r>
              <a:rPr lang="en-US" altLang="zh-CN" dirty="0"/>
              <a:t>		</a:t>
            </a:r>
            <a:r>
              <a:rPr lang="en-US" altLang="zh-CN" dirty="0" err="1"/>
              <a:t>MasterServer.RegisterHost</a:t>
            </a:r>
            <a:r>
              <a:rPr lang="en-US" altLang="zh-CN" dirty="0"/>
              <a:t>("</a:t>
            </a:r>
            <a:r>
              <a:rPr lang="en-US" altLang="zh-CN" dirty="0" err="1"/>
              <a:t>MyUniqueGameType</a:t>
            </a:r>
            <a:r>
              <a:rPr lang="en-US" altLang="zh-CN" dirty="0"/>
              <a:t>", "</a:t>
            </a:r>
            <a:r>
              <a:rPr lang="en-US" altLang="zh-CN" dirty="0" err="1"/>
              <a:t>JohnDoes</a:t>
            </a:r>
            <a:r>
              <a:rPr lang="en-US" altLang="zh-CN" dirty="0"/>
              <a:t> game", "l33t game for all");</a:t>
            </a:r>
          </a:p>
          <a:p>
            <a:r>
              <a:rPr lang="en-US" altLang="zh-CN" dirty="0"/>
              <a:t>	}</a:t>
            </a:r>
          </a:p>
          <a:p>
            <a:r>
              <a:rPr lang="en-US" altLang="zh-CN" dirty="0"/>
              <a:t>}</a:t>
            </a:r>
          </a:p>
          <a:p>
            <a:endParaRPr lang="zh-CN" altLang="en-US" dirty="0"/>
          </a:p>
        </p:txBody>
      </p:sp>
    </p:spTree>
    <p:extLst>
      <p:ext uri="{BB962C8B-B14F-4D97-AF65-F5344CB8AC3E}">
        <p14:creationId xmlns:p14="http://schemas.microsoft.com/office/powerpoint/2010/main" val="27082697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联网游戏实例</a:t>
            </a:r>
            <a:endParaRPr lang="zh-CN" altLang="en-US" dirty="0"/>
          </a:p>
        </p:txBody>
      </p:sp>
      <p:sp>
        <p:nvSpPr>
          <p:cNvPr id="3" name="副标题 2"/>
          <p:cNvSpPr>
            <a:spLocks noGrp="1"/>
          </p:cNvSpPr>
          <p:nvPr>
            <p:ph type="subTitle" idx="1"/>
          </p:nvPr>
        </p:nvSpPr>
        <p:spPr/>
        <p:txBody>
          <a:bodyPr/>
          <a:lstStyle/>
          <a:p>
            <a:r>
              <a:rPr lang="zh-CN" altLang="en-US" dirty="0" smtClean="0"/>
              <a:t>韩红雷</a:t>
            </a:r>
            <a:endParaRPr lang="zh-CN" altLang="en-US" dirty="0"/>
          </a:p>
        </p:txBody>
      </p:sp>
    </p:spTree>
    <p:extLst>
      <p:ext uri="{BB962C8B-B14F-4D97-AF65-F5344CB8AC3E}">
        <p14:creationId xmlns:p14="http://schemas.microsoft.com/office/powerpoint/2010/main" val="1277078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Tutorial 1</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a:t>		if (</a:t>
            </a:r>
            <a:r>
              <a:rPr lang="en-US" altLang="zh-CN" dirty="0" err="1"/>
              <a:t>GUILayout.Button</a:t>
            </a:r>
            <a:r>
              <a:rPr lang="en-US" altLang="zh-CN" dirty="0"/>
              <a:t> ("Connect as client"))</a:t>
            </a:r>
          </a:p>
          <a:p>
            <a:r>
              <a:rPr lang="en-US" altLang="zh-CN" dirty="0"/>
              <a:t>		{</a:t>
            </a:r>
          </a:p>
          <a:p>
            <a:r>
              <a:rPr lang="en-US" altLang="zh-CN" dirty="0"/>
              <a:t>			//Connect to the "</a:t>
            </a:r>
            <a:r>
              <a:rPr lang="en-US" altLang="zh-CN" dirty="0" err="1"/>
              <a:t>connectToIP</a:t>
            </a:r>
            <a:r>
              <a:rPr lang="en-US" altLang="zh-CN" dirty="0"/>
              <a:t>" and "</a:t>
            </a:r>
            <a:r>
              <a:rPr lang="en-US" altLang="zh-CN" dirty="0" err="1"/>
              <a:t>connectPort</a:t>
            </a:r>
            <a:r>
              <a:rPr lang="en-US" altLang="zh-CN" dirty="0"/>
              <a:t>" as entered via the GUI</a:t>
            </a:r>
          </a:p>
          <a:p>
            <a:r>
              <a:rPr lang="en-US" altLang="zh-CN" dirty="0"/>
              <a:t>			//Ignore the NAT for now</a:t>
            </a:r>
          </a:p>
          <a:p>
            <a:r>
              <a:rPr lang="en-US" altLang="zh-CN" dirty="0"/>
              <a:t>			</a:t>
            </a:r>
            <a:r>
              <a:rPr lang="en-US" altLang="zh-CN" dirty="0" err="1"/>
              <a:t>Network.useNat</a:t>
            </a:r>
            <a:r>
              <a:rPr lang="en-US" altLang="zh-CN" dirty="0"/>
              <a:t> = false;</a:t>
            </a:r>
          </a:p>
          <a:p>
            <a:r>
              <a:rPr lang="en-US" altLang="zh-CN" dirty="0"/>
              <a:t>			</a:t>
            </a:r>
            <a:r>
              <a:rPr lang="en-US" altLang="zh-CN" dirty="0" err="1"/>
              <a:t>Network.Connect</a:t>
            </a:r>
            <a:r>
              <a:rPr lang="en-US" altLang="zh-CN" dirty="0"/>
              <a:t>(</a:t>
            </a:r>
            <a:r>
              <a:rPr lang="en-US" altLang="zh-CN" dirty="0" err="1"/>
              <a:t>connectToIP</a:t>
            </a:r>
            <a:r>
              <a:rPr lang="en-US" altLang="zh-CN" dirty="0"/>
              <a:t>, </a:t>
            </a:r>
            <a:r>
              <a:rPr lang="en-US" altLang="zh-CN" dirty="0" err="1"/>
              <a:t>connectPort</a:t>
            </a:r>
            <a:r>
              <a:rPr lang="en-US" altLang="zh-CN" dirty="0"/>
              <a:t>);</a:t>
            </a:r>
          </a:p>
          <a:p>
            <a:r>
              <a:rPr lang="en-US" altLang="zh-CN" dirty="0"/>
              <a:t>		}</a:t>
            </a:r>
          </a:p>
          <a:p>
            <a:r>
              <a:rPr lang="en-US" altLang="zh-CN" dirty="0"/>
              <a:t>		</a:t>
            </a:r>
          </a:p>
          <a:p>
            <a:r>
              <a:rPr lang="en-US" altLang="zh-CN" dirty="0"/>
              <a:t>		if (</a:t>
            </a:r>
            <a:r>
              <a:rPr lang="en-US" altLang="zh-CN" dirty="0" err="1"/>
              <a:t>GUILayout.Button</a:t>
            </a:r>
            <a:r>
              <a:rPr lang="en-US" altLang="zh-CN" dirty="0"/>
              <a:t> ("Start Server"))</a:t>
            </a:r>
          </a:p>
          <a:p>
            <a:r>
              <a:rPr lang="en-US" altLang="zh-CN" dirty="0"/>
              <a:t>		{</a:t>
            </a:r>
          </a:p>
          <a:p>
            <a:r>
              <a:rPr lang="en-US" altLang="zh-CN" dirty="0"/>
              <a:t>			//Start a server for 32 clients using the "</a:t>
            </a:r>
            <a:r>
              <a:rPr lang="en-US" altLang="zh-CN" dirty="0" err="1"/>
              <a:t>connectPort</a:t>
            </a:r>
            <a:r>
              <a:rPr lang="en-US" altLang="zh-CN" dirty="0"/>
              <a:t>" given via the GUI</a:t>
            </a:r>
          </a:p>
          <a:p>
            <a:r>
              <a:rPr lang="en-US" altLang="zh-CN" dirty="0"/>
              <a:t>			//Ignore the </a:t>
            </a:r>
            <a:r>
              <a:rPr lang="en-US" altLang="zh-CN" dirty="0" err="1"/>
              <a:t>nat</a:t>
            </a:r>
            <a:r>
              <a:rPr lang="en-US" altLang="zh-CN" dirty="0"/>
              <a:t> for now	</a:t>
            </a:r>
          </a:p>
          <a:p>
            <a:r>
              <a:rPr lang="en-US" altLang="zh-CN" dirty="0"/>
              <a:t>			</a:t>
            </a:r>
            <a:r>
              <a:rPr lang="en-US" altLang="zh-CN" dirty="0" err="1"/>
              <a:t>Network.useNat</a:t>
            </a:r>
            <a:r>
              <a:rPr lang="en-US" altLang="zh-CN" dirty="0"/>
              <a:t> = false;</a:t>
            </a:r>
          </a:p>
          <a:p>
            <a:r>
              <a:rPr lang="en-US" altLang="zh-CN" dirty="0"/>
              <a:t>			</a:t>
            </a:r>
            <a:r>
              <a:rPr lang="en-US" altLang="zh-CN" dirty="0" err="1"/>
              <a:t>Network.InitializeServer</a:t>
            </a:r>
            <a:r>
              <a:rPr lang="en-US" altLang="zh-CN" dirty="0"/>
              <a:t>(32, </a:t>
            </a:r>
            <a:r>
              <a:rPr lang="en-US" altLang="zh-CN" dirty="0" err="1"/>
              <a:t>connectPort</a:t>
            </a:r>
            <a:r>
              <a:rPr lang="en-US" altLang="zh-CN" dirty="0"/>
              <a:t>);</a:t>
            </a:r>
          </a:p>
          <a:p>
            <a:r>
              <a:rPr lang="en-US" altLang="zh-CN" dirty="0"/>
              <a:t>		}</a:t>
            </a:r>
            <a:endParaRPr lang="zh-CN" altLang="en-US" dirty="0"/>
          </a:p>
        </p:txBody>
      </p:sp>
    </p:spTree>
    <p:extLst>
      <p:ext uri="{BB962C8B-B14F-4D97-AF65-F5344CB8AC3E}">
        <p14:creationId xmlns:p14="http://schemas.microsoft.com/office/powerpoint/2010/main" val="1769301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Tutorial 2A1</a:t>
            </a:r>
            <a:br>
              <a:rPr lang="en-US" altLang="zh-CN" dirty="0"/>
            </a:br>
            <a:r>
              <a:rPr lang="en-US" altLang="zh-CN" dirty="0"/>
              <a:t>Server plays, client </a:t>
            </a:r>
            <a:r>
              <a:rPr lang="en-US" altLang="zh-CN" dirty="0" smtClean="0"/>
              <a:t>observes</a:t>
            </a:r>
            <a:endParaRPr lang="zh-CN" altLang="en-US" dirty="0"/>
          </a:p>
        </p:txBody>
      </p:sp>
      <p:sp>
        <p:nvSpPr>
          <p:cNvPr id="3" name="内容占位符 2"/>
          <p:cNvSpPr>
            <a:spLocks noGrp="1"/>
          </p:cNvSpPr>
          <p:nvPr>
            <p:ph idx="1"/>
          </p:nvPr>
        </p:nvSpPr>
        <p:spPr/>
        <p:txBody>
          <a:bodyPr>
            <a:normAutofit/>
          </a:bodyPr>
          <a:lstStyle/>
          <a:p>
            <a:r>
              <a:rPr lang="en-US" altLang="zh-CN" dirty="0"/>
              <a:t>Every object </a:t>
            </a:r>
            <a:r>
              <a:rPr lang="en-US" altLang="zh-CN" dirty="0" smtClean="0"/>
              <a:t>that sends </a:t>
            </a:r>
            <a:r>
              <a:rPr lang="en-US" altLang="zh-CN" dirty="0"/>
              <a:t>or </a:t>
            </a:r>
            <a:r>
              <a:rPr lang="en-US" altLang="zh-CN" dirty="0" err="1"/>
              <a:t>recieves</a:t>
            </a:r>
            <a:r>
              <a:rPr lang="en-US" altLang="zh-CN" dirty="0"/>
              <a:t> network messages requires a </a:t>
            </a:r>
            <a:r>
              <a:rPr lang="en-US" altLang="zh-CN" dirty="0" err="1"/>
              <a:t>NetworkView</a:t>
            </a:r>
            <a:r>
              <a:rPr lang="en-US" altLang="zh-CN" dirty="0"/>
              <a:t> </a:t>
            </a:r>
            <a:r>
              <a:rPr lang="en-US" altLang="zh-CN" dirty="0" smtClean="0"/>
              <a:t>component</a:t>
            </a:r>
          </a:p>
          <a:p>
            <a:r>
              <a:rPr lang="en-US" altLang="zh-CN" dirty="0" smtClean="0"/>
              <a:t>Just </a:t>
            </a:r>
            <a:r>
              <a:rPr lang="en-US" altLang="zh-CN" dirty="0"/>
              <a:t>add a </a:t>
            </a:r>
            <a:r>
              <a:rPr lang="en-US" altLang="zh-CN" dirty="0" err="1"/>
              <a:t>networkview</a:t>
            </a:r>
            <a:r>
              <a:rPr lang="en-US" altLang="zh-CN" dirty="0"/>
              <a:t> per object that you want </a:t>
            </a:r>
            <a:r>
              <a:rPr lang="en-US" altLang="zh-CN" dirty="0" smtClean="0"/>
              <a:t>networked</a:t>
            </a:r>
          </a:p>
          <a:p>
            <a:endParaRPr lang="en-US" altLang="zh-CN" dirty="0"/>
          </a:p>
          <a:p>
            <a:r>
              <a:rPr lang="en-US" altLang="zh-CN" dirty="0" smtClean="0"/>
              <a:t>Connect.js</a:t>
            </a:r>
            <a:r>
              <a:rPr lang="zh-CN" altLang="en-US" dirty="0" smtClean="0"/>
              <a:t>脚本完成联网功能</a:t>
            </a:r>
            <a:endParaRPr lang="en-US" altLang="zh-CN" dirty="0" smtClean="0"/>
          </a:p>
          <a:p>
            <a:r>
              <a:rPr lang="en-US" altLang="zh-CN" dirty="0" smtClean="0"/>
              <a:t>Tutorial_2A1.js</a:t>
            </a:r>
            <a:r>
              <a:rPr lang="zh-CN" altLang="en-US" dirty="0" smtClean="0"/>
              <a:t>脚本完成角色控制</a:t>
            </a:r>
            <a:endParaRPr lang="en-US" altLang="zh-CN" dirty="0" smtClean="0"/>
          </a:p>
          <a:p>
            <a:r>
              <a:rPr lang="en-US" altLang="zh-CN" dirty="0" smtClean="0"/>
              <a:t>                              </a:t>
            </a:r>
            <a:r>
              <a:rPr lang="zh-CN" altLang="en-US" dirty="0" smtClean="0"/>
              <a:t>完成同步任务</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5517232"/>
            <a:ext cx="2705100"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0041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Tutorial 2A3</a:t>
            </a:r>
            <a:br>
              <a:rPr lang="en-US" altLang="zh-CN" dirty="0" smtClean="0"/>
            </a:br>
            <a:r>
              <a:rPr lang="en-US" altLang="zh-CN" b="1" dirty="0"/>
              <a:t>R</a:t>
            </a:r>
            <a:r>
              <a:rPr lang="en-US" altLang="zh-CN" dirty="0"/>
              <a:t>emote </a:t>
            </a:r>
            <a:r>
              <a:rPr lang="en-US" altLang="zh-CN" b="1" dirty="0"/>
              <a:t>P</a:t>
            </a:r>
            <a:r>
              <a:rPr lang="en-US" altLang="zh-CN" dirty="0"/>
              <a:t>rocedure </a:t>
            </a:r>
            <a:r>
              <a:rPr lang="en-US" altLang="zh-CN" b="1" dirty="0" smtClean="0"/>
              <a:t>C</a:t>
            </a:r>
            <a:r>
              <a:rPr lang="en-US" altLang="zh-CN" dirty="0" smtClean="0"/>
              <a:t>alls</a:t>
            </a:r>
            <a:endParaRPr lang="zh-CN" altLang="en-US" dirty="0"/>
          </a:p>
        </p:txBody>
      </p:sp>
      <p:sp>
        <p:nvSpPr>
          <p:cNvPr id="3" name="内容占位符 2"/>
          <p:cNvSpPr>
            <a:spLocks noGrp="1"/>
          </p:cNvSpPr>
          <p:nvPr>
            <p:ph idx="1"/>
          </p:nvPr>
        </p:nvSpPr>
        <p:spPr/>
        <p:txBody>
          <a:bodyPr/>
          <a:lstStyle/>
          <a:p>
            <a:r>
              <a:rPr lang="en-US" altLang="zh-CN" dirty="0"/>
              <a:t>The </a:t>
            </a:r>
            <a:r>
              <a:rPr lang="en-US" altLang="zh-CN" dirty="0" err="1"/>
              <a:t>networkview</a:t>
            </a:r>
            <a:r>
              <a:rPr lang="en-US" altLang="zh-CN" dirty="0"/>
              <a:t> is no longer observing anything </a:t>
            </a:r>
            <a:endParaRPr lang="en-US" altLang="zh-CN" dirty="0" smtClean="0"/>
          </a:p>
          <a:p>
            <a:r>
              <a:rPr lang="en-US" altLang="zh-CN" dirty="0" smtClean="0"/>
              <a:t>and the state </a:t>
            </a:r>
            <a:r>
              <a:rPr lang="en-US" altLang="zh-CN" dirty="0"/>
              <a:t>synchronization option has </a:t>
            </a:r>
            <a:r>
              <a:rPr lang="en-US" altLang="zh-CN" dirty="0" smtClean="0"/>
              <a:t> been </a:t>
            </a:r>
            <a:r>
              <a:rPr lang="en-US" altLang="zh-CN" dirty="0"/>
              <a:t>set to “off</a:t>
            </a:r>
            <a:r>
              <a:rPr lang="en-US" altLang="zh-CN" dirty="0" smtClean="0"/>
              <a:t>”</a:t>
            </a:r>
          </a:p>
          <a:p>
            <a:endParaRPr lang="en-US" altLang="zh-CN" dirty="0"/>
          </a:p>
          <a:p>
            <a:endParaRPr lang="zh-CN" altLang="en-US" dirty="0"/>
          </a:p>
        </p:txBody>
      </p:sp>
      <p:sp>
        <p:nvSpPr>
          <p:cNvPr id="4" name="矩形 3"/>
          <p:cNvSpPr/>
          <p:nvPr/>
        </p:nvSpPr>
        <p:spPr>
          <a:xfrm>
            <a:off x="1115616" y="3933056"/>
            <a:ext cx="6624736" cy="2031325"/>
          </a:xfrm>
          <a:prstGeom prst="rect">
            <a:avLst/>
          </a:prstGeom>
        </p:spPr>
        <p:txBody>
          <a:bodyPr wrap="square">
            <a:spAutoFit/>
          </a:bodyPr>
          <a:lstStyle/>
          <a:p>
            <a:r>
              <a:rPr lang="en-US" altLang="zh-CN" dirty="0" err="1"/>
              <a:t>RPCMode.Server</a:t>
            </a:r>
            <a:r>
              <a:rPr lang="en-US" altLang="zh-CN" dirty="0"/>
              <a:t> Only send to the server</a:t>
            </a:r>
          </a:p>
          <a:p>
            <a:r>
              <a:rPr lang="en-US" altLang="zh-CN" dirty="0" err="1"/>
              <a:t>RPCMode.Others</a:t>
            </a:r>
            <a:r>
              <a:rPr lang="en-US" altLang="zh-CN" dirty="0"/>
              <a:t> Send to everyone, but the caller itself</a:t>
            </a:r>
          </a:p>
          <a:p>
            <a:r>
              <a:rPr lang="en-US" altLang="zh-CN" dirty="0" err="1"/>
              <a:t>RPCMode.OthersBuffered</a:t>
            </a:r>
            <a:r>
              <a:rPr lang="en-US" altLang="zh-CN" dirty="0"/>
              <a:t> Send to everyone, but the caller itself. Buffered.</a:t>
            </a:r>
          </a:p>
          <a:p>
            <a:r>
              <a:rPr lang="en-US" altLang="zh-CN" dirty="0" err="1"/>
              <a:t>RPCMode.All</a:t>
            </a:r>
            <a:r>
              <a:rPr lang="en-US" altLang="zh-CN" dirty="0"/>
              <a:t> Send to everyone, including the caller itself.</a:t>
            </a:r>
          </a:p>
          <a:p>
            <a:r>
              <a:rPr lang="en-US" altLang="zh-CN" dirty="0" err="1"/>
              <a:t>RPCMode.AllBuffered</a:t>
            </a:r>
            <a:r>
              <a:rPr lang="en-US" altLang="zh-CN" dirty="0"/>
              <a:t> Send to everyone, including the caller itself. Buffered</a:t>
            </a:r>
          </a:p>
        </p:txBody>
      </p:sp>
    </p:spTree>
    <p:extLst>
      <p:ext uri="{BB962C8B-B14F-4D97-AF65-F5344CB8AC3E}">
        <p14:creationId xmlns:p14="http://schemas.microsoft.com/office/powerpoint/2010/main" val="2498221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32500" lnSpcReduction="20000"/>
          </a:bodyPr>
          <a:lstStyle/>
          <a:p>
            <a:r>
              <a:rPr lang="en-US" altLang="zh-CN" dirty="0"/>
              <a:t>private </a:t>
            </a:r>
            <a:r>
              <a:rPr lang="en-US" altLang="zh-CN" dirty="0" err="1"/>
              <a:t>var</a:t>
            </a:r>
            <a:r>
              <a:rPr lang="en-US" altLang="zh-CN" dirty="0"/>
              <a:t> </a:t>
            </a:r>
            <a:r>
              <a:rPr lang="en-US" altLang="zh-CN" dirty="0" err="1"/>
              <a:t>lastPosition</a:t>
            </a:r>
            <a:r>
              <a:rPr lang="en-US" altLang="zh-CN" dirty="0"/>
              <a:t> : Vector3;</a:t>
            </a:r>
          </a:p>
          <a:p>
            <a:endParaRPr lang="en-US" altLang="zh-CN" dirty="0"/>
          </a:p>
          <a:p>
            <a:r>
              <a:rPr lang="en-US" altLang="zh-CN" dirty="0"/>
              <a:t>function Update(){</a:t>
            </a:r>
          </a:p>
          <a:p>
            <a:r>
              <a:rPr lang="en-US" altLang="zh-CN" dirty="0"/>
              <a:t>	</a:t>
            </a:r>
          </a:p>
          <a:p>
            <a:r>
              <a:rPr lang="en-US" altLang="zh-CN" dirty="0"/>
              <a:t>	if(</a:t>
            </a:r>
            <a:r>
              <a:rPr lang="en-US" altLang="zh-CN" dirty="0" err="1"/>
              <a:t>Network.isServer</a:t>
            </a:r>
            <a:r>
              <a:rPr lang="en-US" altLang="zh-CN" dirty="0"/>
              <a:t>){</a:t>
            </a:r>
          </a:p>
          <a:p>
            <a:r>
              <a:rPr lang="en-US" altLang="zh-CN" dirty="0"/>
              <a:t>		//Only the server can move the cube!			</a:t>
            </a:r>
          </a:p>
          <a:p>
            <a:r>
              <a:rPr lang="en-US" altLang="zh-CN" dirty="0"/>
              <a:t>		</a:t>
            </a:r>
            <a:r>
              <a:rPr lang="en-US" altLang="zh-CN" dirty="0" err="1"/>
              <a:t>var</a:t>
            </a:r>
            <a:r>
              <a:rPr lang="en-US" altLang="zh-CN" dirty="0"/>
              <a:t> </a:t>
            </a:r>
            <a:r>
              <a:rPr lang="en-US" altLang="zh-CN" dirty="0" err="1"/>
              <a:t>moveDirection</a:t>
            </a:r>
            <a:r>
              <a:rPr lang="en-US" altLang="zh-CN" dirty="0"/>
              <a:t> : Vector3 = new Vector3(-1*</a:t>
            </a:r>
            <a:r>
              <a:rPr lang="en-US" altLang="zh-CN" dirty="0" err="1"/>
              <a:t>Input.GetAxis</a:t>
            </a:r>
            <a:r>
              <a:rPr lang="en-US" altLang="zh-CN" dirty="0"/>
              <a:t>("Vertical"), 0,Input.GetAxis("Horizontal"));</a:t>
            </a:r>
          </a:p>
          <a:p>
            <a:r>
              <a:rPr lang="en-US" altLang="zh-CN" dirty="0"/>
              <a:t>		</a:t>
            </a:r>
            <a:r>
              <a:rPr lang="en-US" altLang="zh-CN" dirty="0" err="1"/>
              <a:t>var</a:t>
            </a:r>
            <a:r>
              <a:rPr lang="en-US" altLang="zh-CN" dirty="0"/>
              <a:t> speed : float = 5;</a:t>
            </a:r>
          </a:p>
          <a:p>
            <a:r>
              <a:rPr lang="en-US" altLang="zh-CN" dirty="0"/>
              <a:t>		</a:t>
            </a:r>
            <a:r>
              <a:rPr lang="en-US" altLang="zh-CN" dirty="0" err="1"/>
              <a:t>transform.Translate</a:t>
            </a:r>
            <a:r>
              <a:rPr lang="en-US" altLang="zh-CN" dirty="0"/>
              <a:t>(speed * </a:t>
            </a:r>
            <a:r>
              <a:rPr lang="en-US" altLang="zh-CN" dirty="0" err="1"/>
              <a:t>moveDirection</a:t>
            </a:r>
            <a:r>
              <a:rPr lang="en-US" altLang="zh-CN" dirty="0"/>
              <a:t> * </a:t>
            </a:r>
            <a:r>
              <a:rPr lang="en-US" altLang="zh-CN" dirty="0" err="1"/>
              <a:t>Time.deltaTime</a:t>
            </a:r>
            <a:r>
              <a:rPr lang="en-US" altLang="zh-CN" dirty="0"/>
              <a:t>);</a:t>
            </a:r>
          </a:p>
          <a:p>
            <a:r>
              <a:rPr lang="en-US" altLang="zh-CN" dirty="0"/>
              <a:t>		</a:t>
            </a:r>
          </a:p>
          <a:p>
            <a:r>
              <a:rPr lang="en-US" altLang="zh-CN" dirty="0"/>
              <a:t>		//Save some network bandwidth; only send an </a:t>
            </a:r>
            <a:r>
              <a:rPr lang="en-US" altLang="zh-CN" dirty="0" err="1"/>
              <a:t>rpc</a:t>
            </a:r>
            <a:r>
              <a:rPr lang="en-US" altLang="zh-CN" dirty="0"/>
              <a:t> when the position has moved more than X</a:t>
            </a:r>
          </a:p>
          <a:p>
            <a:r>
              <a:rPr lang="en-US" altLang="zh-CN" dirty="0"/>
              <a:t>		if(Vector3.Distance(</a:t>
            </a:r>
            <a:r>
              <a:rPr lang="en-US" altLang="zh-CN" dirty="0" err="1"/>
              <a:t>transform.position</a:t>
            </a:r>
            <a:r>
              <a:rPr lang="en-US" altLang="zh-CN" dirty="0"/>
              <a:t>, </a:t>
            </a:r>
            <a:r>
              <a:rPr lang="en-US" altLang="zh-CN" dirty="0" err="1"/>
              <a:t>lastPosition</a:t>
            </a:r>
            <a:r>
              <a:rPr lang="en-US" altLang="zh-CN" dirty="0"/>
              <a:t>)&gt;=0.05){</a:t>
            </a:r>
          </a:p>
          <a:p>
            <a:r>
              <a:rPr lang="en-US" altLang="zh-CN" dirty="0"/>
              <a:t>			</a:t>
            </a:r>
            <a:r>
              <a:rPr lang="en-US" altLang="zh-CN" dirty="0" err="1"/>
              <a:t>lastPosition</a:t>
            </a:r>
            <a:r>
              <a:rPr lang="en-US" altLang="zh-CN" dirty="0"/>
              <a:t>=</a:t>
            </a:r>
            <a:r>
              <a:rPr lang="en-US" altLang="zh-CN" dirty="0" err="1"/>
              <a:t>transform.position</a:t>
            </a:r>
            <a:r>
              <a:rPr lang="en-US" altLang="zh-CN" dirty="0"/>
              <a:t>;</a:t>
            </a:r>
          </a:p>
          <a:p>
            <a:r>
              <a:rPr lang="en-US" altLang="zh-CN" dirty="0"/>
              <a:t>			</a:t>
            </a:r>
          </a:p>
          <a:p>
            <a:r>
              <a:rPr lang="en-US" altLang="zh-CN" dirty="0"/>
              <a:t>			//Send the position Vector3 over to the others; in this case all clients</a:t>
            </a:r>
          </a:p>
          <a:p>
            <a:r>
              <a:rPr lang="en-US" altLang="zh-CN" dirty="0"/>
              <a:t>			</a:t>
            </a:r>
            <a:r>
              <a:rPr lang="en-US" altLang="zh-CN" dirty="0" err="1"/>
              <a:t>networkView.RPC</a:t>
            </a:r>
            <a:r>
              <a:rPr lang="en-US" altLang="zh-CN" dirty="0"/>
              <a:t>("</a:t>
            </a:r>
            <a:r>
              <a:rPr lang="en-US" altLang="zh-CN" dirty="0" err="1"/>
              <a:t>SetPosition</a:t>
            </a:r>
            <a:r>
              <a:rPr lang="en-US" altLang="zh-CN" dirty="0"/>
              <a:t>", </a:t>
            </a:r>
            <a:r>
              <a:rPr lang="en-US" altLang="zh-CN" dirty="0" err="1"/>
              <a:t>RPCMode.Others</a:t>
            </a:r>
            <a:r>
              <a:rPr lang="en-US" altLang="zh-CN" dirty="0"/>
              <a:t>, </a:t>
            </a:r>
            <a:r>
              <a:rPr lang="en-US" altLang="zh-CN" dirty="0" err="1"/>
              <a:t>transform.position</a:t>
            </a:r>
            <a:r>
              <a:rPr lang="en-US" altLang="zh-CN" dirty="0"/>
              <a:t>);</a:t>
            </a:r>
          </a:p>
          <a:p>
            <a:r>
              <a:rPr lang="en-US" altLang="zh-CN" dirty="0"/>
              <a:t>		}</a:t>
            </a:r>
          </a:p>
          <a:p>
            <a:r>
              <a:rPr lang="en-US" altLang="zh-CN" dirty="0"/>
              <a:t>	}</a:t>
            </a:r>
          </a:p>
          <a:p>
            <a:r>
              <a:rPr lang="en-US" altLang="zh-CN" dirty="0"/>
              <a:t>	</a:t>
            </a:r>
          </a:p>
          <a:p>
            <a:r>
              <a:rPr lang="en-US" altLang="zh-CN" dirty="0"/>
              <a:t>}</a:t>
            </a:r>
          </a:p>
          <a:p>
            <a:endParaRPr lang="en-US" altLang="zh-CN" dirty="0"/>
          </a:p>
          <a:p>
            <a:endParaRPr lang="en-US" altLang="zh-CN" dirty="0"/>
          </a:p>
          <a:p>
            <a:r>
              <a:rPr lang="en-US" altLang="zh-CN" dirty="0"/>
              <a:t>@RPC</a:t>
            </a:r>
          </a:p>
          <a:p>
            <a:r>
              <a:rPr lang="en-US" altLang="zh-CN" dirty="0"/>
              <a:t>function </a:t>
            </a:r>
            <a:r>
              <a:rPr lang="en-US" altLang="zh-CN" dirty="0" err="1"/>
              <a:t>SetPosition</a:t>
            </a:r>
            <a:r>
              <a:rPr lang="en-US" altLang="zh-CN" dirty="0"/>
              <a:t>(</a:t>
            </a:r>
            <a:r>
              <a:rPr lang="en-US" altLang="zh-CN" dirty="0" err="1"/>
              <a:t>newPos</a:t>
            </a:r>
            <a:r>
              <a:rPr lang="en-US" altLang="zh-CN" dirty="0"/>
              <a:t> : Vector3){</a:t>
            </a:r>
          </a:p>
          <a:p>
            <a:r>
              <a:rPr lang="en-US" altLang="zh-CN" dirty="0"/>
              <a:t>	//This RPC is in this case always called by the server,</a:t>
            </a:r>
          </a:p>
          <a:p>
            <a:r>
              <a:rPr lang="en-US" altLang="zh-CN" dirty="0"/>
              <a:t>	// but executed on all clients</a:t>
            </a:r>
          </a:p>
          <a:p>
            <a:r>
              <a:rPr lang="en-US" altLang="zh-CN" dirty="0"/>
              <a:t>	</a:t>
            </a:r>
          </a:p>
          <a:p>
            <a:r>
              <a:rPr lang="en-US" altLang="zh-CN" dirty="0"/>
              <a:t>	</a:t>
            </a:r>
            <a:r>
              <a:rPr lang="en-US" altLang="zh-CN" dirty="0" err="1"/>
              <a:t>transform.position</a:t>
            </a:r>
            <a:r>
              <a:rPr lang="en-US" altLang="zh-CN" dirty="0"/>
              <a:t>=</a:t>
            </a:r>
            <a:r>
              <a:rPr lang="en-US" altLang="zh-CN" dirty="0" err="1"/>
              <a:t>newPos</a:t>
            </a:r>
            <a:r>
              <a:rPr lang="en-US" altLang="zh-CN" dirty="0"/>
              <a:t>;	</a:t>
            </a:r>
          </a:p>
          <a:p>
            <a:r>
              <a:rPr lang="en-US" altLang="zh-CN" dirty="0"/>
              <a:t>}</a:t>
            </a:r>
          </a:p>
          <a:p>
            <a:endParaRPr lang="zh-CN" altLang="en-US" dirty="0"/>
          </a:p>
        </p:txBody>
      </p:sp>
    </p:spTree>
    <p:extLst>
      <p:ext uri="{BB962C8B-B14F-4D97-AF65-F5344CB8AC3E}">
        <p14:creationId xmlns:p14="http://schemas.microsoft.com/office/powerpoint/2010/main" val="599463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Tutorial 2B</a:t>
            </a:r>
            <a:br>
              <a:rPr lang="en-US" altLang="zh-CN" dirty="0"/>
            </a:br>
            <a:r>
              <a:rPr lang="en-US" altLang="zh-CN" dirty="0"/>
              <a:t>Server and client(s) play, with </a:t>
            </a:r>
            <a:r>
              <a:rPr lang="en-US" altLang="zh-CN" dirty="0" smtClean="0"/>
              <a:t>instantiating</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a:t>public </a:t>
            </a:r>
            <a:r>
              <a:rPr lang="en-US" altLang="zh-CN" dirty="0" err="1"/>
              <a:t>var</a:t>
            </a:r>
            <a:r>
              <a:rPr lang="en-US" altLang="zh-CN" dirty="0"/>
              <a:t> </a:t>
            </a:r>
            <a:r>
              <a:rPr lang="en-US" altLang="zh-CN" dirty="0" err="1"/>
              <a:t>playerPrefab</a:t>
            </a:r>
            <a:r>
              <a:rPr lang="en-US" altLang="zh-CN" dirty="0"/>
              <a:t> : Transform;</a:t>
            </a:r>
          </a:p>
          <a:p>
            <a:endParaRPr lang="en-US" altLang="zh-CN" dirty="0"/>
          </a:p>
          <a:p>
            <a:endParaRPr lang="en-US" altLang="zh-CN" dirty="0"/>
          </a:p>
          <a:p>
            <a:r>
              <a:rPr lang="en-US" altLang="zh-CN" dirty="0"/>
              <a:t>function </a:t>
            </a:r>
            <a:r>
              <a:rPr lang="en-US" altLang="zh-CN" dirty="0" err="1"/>
              <a:t>OnServerInitialized</a:t>
            </a:r>
            <a:r>
              <a:rPr lang="en-US" altLang="zh-CN" dirty="0"/>
              <a:t>(){</a:t>
            </a:r>
          </a:p>
          <a:p>
            <a:r>
              <a:rPr lang="en-US" altLang="zh-CN" dirty="0"/>
              <a:t>	</a:t>
            </a:r>
            <a:r>
              <a:rPr lang="en-US" altLang="zh-CN" dirty="0" err="1"/>
              <a:t>Spawnplayer</a:t>
            </a:r>
            <a:r>
              <a:rPr lang="en-US" altLang="zh-CN" dirty="0"/>
              <a:t>();</a:t>
            </a:r>
          </a:p>
          <a:p>
            <a:r>
              <a:rPr lang="en-US" altLang="zh-CN" dirty="0"/>
              <a:t>}</a:t>
            </a:r>
          </a:p>
          <a:p>
            <a:endParaRPr lang="en-US" altLang="zh-CN" dirty="0"/>
          </a:p>
          <a:p>
            <a:r>
              <a:rPr lang="en-US" altLang="zh-CN" dirty="0"/>
              <a:t>function </a:t>
            </a:r>
            <a:r>
              <a:rPr lang="en-US" altLang="zh-CN" dirty="0" err="1"/>
              <a:t>OnConnectedToServer</a:t>
            </a:r>
            <a:r>
              <a:rPr lang="en-US" altLang="zh-CN" dirty="0"/>
              <a:t>(){</a:t>
            </a:r>
          </a:p>
          <a:p>
            <a:r>
              <a:rPr lang="en-US" altLang="zh-CN" dirty="0"/>
              <a:t>	</a:t>
            </a:r>
            <a:r>
              <a:rPr lang="en-US" altLang="zh-CN" dirty="0" err="1"/>
              <a:t>Spawnplayer</a:t>
            </a:r>
            <a:r>
              <a:rPr lang="en-US" altLang="zh-CN" dirty="0"/>
              <a:t>();</a:t>
            </a:r>
          </a:p>
          <a:p>
            <a:r>
              <a:rPr lang="en-US" altLang="zh-CN" dirty="0"/>
              <a:t>}</a:t>
            </a:r>
          </a:p>
          <a:p>
            <a:endParaRPr lang="en-US" altLang="zh-CN" dirty="0"/>
          </a:p>
          <a:p>
            <a:r>
              <a:rPr lang="en-US" altLang="zh-CN" dirty="0"/>
              <a:t>function </a:t>
            </a:r>
            <a:r>
              <a:rPr lang="en-US" altLang="zh-CN" dirty="0" err="1"/>
              <a:t>Spawnplayer</a:t>
            </a:r>
            <a:r>
              <a:rPr lang="en-US" altLang="zh-CN" dirty="0"/>
              <a:t>(){</a:t>
            </a:r>
          </a:p>
          <a:p>
            <a:r>
              <a:rPr lang="en-US" altLang="zh-CN" dirty="0"/>
              <a:t>	</a:t>
            </a:r>
          </a:p>
          <a:p>
            <a:r>
              <a:rPr lang="en-US" altLang="zh-CN" dirty="0"/>
              <a:t>	</a:t>
            </a:r>
            <a:r>
              <a:rPr lang="en-US" altLang="zh-CN" dirty="0" err="1"/>
              <a:t>var</a:t>
            </a:r>
            <a:r>
              <a:rPr lang="en-US" altLang="zh-CN" dirty="0"/>
              <a:t> </a:t>
            </a:r>
            <a:r>
              <a:rPr lang="en-US" altLang="zh-CN" dirty="0" err="1"/>
              <a:t>myNewTrans</a:t>
            </a:r>
            <a:r>
              <a:rPr lang="en-US" altLang="zh-CN" dirty="0"/>
              <a:t> : Transform = </a:t>
            </a:r>
            <a:r>
              <a:rPr lang="en-US" altLang="zh-CN" dirty="0" err="1"/>
              <a:t>Network.Instantiate</a:t>
            </a:r>
            <a:r>
              <a:rPr lang="en-US" altLang="zh-CN" dirty="0"/>
              <a:t>(</a:t>
            </a:r>
            <a:r>
              <a:rPr lang="en-US" altLang="zh-CN" dirty="0" err="1"/>
              <a:t>playerPrefab</a:t>
            </a:r>
            <a:r>
              <a:rPr lang="en-US" altLang="zh-CN" dirty="0"/>
              <a:t>, </a:t>
            </a:r>
            <a:r>
              <a:rPr lang="en-US" altLang="zh-CN" dirty="0" err="1"/>
              <a:t>transform.position</a:t>
            </a:r>
            <a:r>
              <a:rPr lang="en-US" altLang="zh-CN" dirty="0"/>
              <a:t>, </a:t>
            </a:r>
            <a:r>
              <a:rPr lang="en-US" altLang="zh-CN" dirty="0" err="1"/>
              <a:t>transform.rotation</a:t>
            </a:r>
            <a:r>
              <a:rPr lang="en-US" altLang="zh-CN" dirty="0"/>
              <a:t>, 0);</a:t>
            </a:r>
          </a:p>
          <a:p>
            <a:endParaRPr lang="en-US" altLang="zh-CN" dirty="0"/>
          </a:p>
          <a:p>
            <a:r>
              <a:rPr lang="en-US" altLang="zh-CN" dirty="0" smtClean="0"/>
              <a:t>}</a:t>
            </a:r>
          </a:p>
          <a:p>
            <a:endParaRPr lang="en-US" altLang="zh-CN" dirty="0"/>
          </a:p>
          <a:p>
            <a:r>
              <a:rPr lang="en-US" altLang="zh-CN" dirty="0" smtClean="0"/>
              <a:t>Player</a:t>
            </a:r>
            <a:r>
              <a:rPr lang="zh-CN" altLang="en-US" dirty="0" smtClean="0"/>
              <a:t>使用预制件</a:t>
            </a:r>
            <a:endParaRPr lang="zh-CN" altLang="en-US" dirty="0"/>
          </a:p>
          <a:p>
            <a:endParaRPr lang="zh-CN" altLang="en-US" dirty="0"/>
          </a:p>
        </p:txBody>
      </p:sp>
    </p:spTree>
    <p:extLst>
      <p:ext uri="{BB962C8B-B14F-4D97-AF65-F5344CB8AC3E}">
        <p14:creationId xmlns:p14="http://schemas.microsoft.com/office/powerpoint/2010/main" val="3792933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Tutorial </a:t>
            </a:r>
            <a:r>
              <a:rPr lang="en-US" altLang="zh-CN" dirty="0" smtClean="0"/>
              <a:t>3</a:t>
            </a:r>
            <a:br>
              <a:rPr lang="en-US" altLang="zh-CN" dirty="0" smtClean="0"/>
            </a:br>
            <a:r>
              <a:rPr lang="en-US" altLang="zh-CN" dirty="0" smtClean="0"/>
              <a:t>Authoritative </a:t>
            </a:r>
            <a:r>
              <a:rPr lang="en-US" altLang="zh-CN" dirty="0"/>
              <a:t>servers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The server setups of the last examples are what's called “non-authoritative” servers; There was no</a:t>
            </a:r>
          </a:p>
          <a:p>
            <a:r>
              <a:rPr lang="en-US" altLang="zh-CN" dirty="0"/>
              <a:t>server-side authorization over the network messages since the clients share their position and</a:t>
            </a:r>
          </a:p>
          <a:p>
            <a:r>
              <a:rPr lang="en-US" altLang="zh-CN" dirty="0"/>
              <a:t>everyone accepts (and “beliefs”) these messages. In a multiplayer FPS you don't want people</a:t>
            </a:r>
          </a:p>
          <a:p>
            <a:r>
              <a:rPr lang="en-US" altLang="zh-CN" dirty="0"/>
              <a:t>editing their networking packets (or the game directly) to be able to teleport, hovercraft etcetera.</a:t>
            </a:r>
          </a:p>
          <a:p>
            <a:r>
              <a:rPr lang="en-US" altLang="zh-CN" dirty="0"/>
              <a:t>That's why server are usually authoritative in these games. Setting up an authoritative server does</a:t>
            </a:r>
          </a:p>
          <a:p>
            <a:r>
              <a:rPr lang="en-US" altLang="zh-CN" dirty="0"/>
              <a:t>not require any fancy code, but it requires you to design your multiplayer code a bit different. You</a:t>
            </a:r>
          </a:p>
          <a:p>
            <a:r>
              <a:rPr lang="en-US" altLang="zh-CN"/>
              <a:t>need the server to do all the work and/or to check all the communication</a:t>
            </a:r>
          </a:p>
          <a:p>
            <a:endParaRPr lang="zh-CN" altLang="en-US"/>
          </a:p>
        </p:txBody>
      </p:sp>
    </p:spTree>
    <p:extLst>
      <p:ext uri="{BB962C8B-B14F-4D97-AF65-F5344CB8AC3E}">
        <p14:creationId xmlns:p14="http://schemas.microsoft.com/office/powerpoint/2010/main" val="1235127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lstStyle/>
          <a:p>
            <a:r>
              <a:rPr lang="en-US" altLang="zh-CN" dirty="0">
                <a:hlinkClick r:id="rId2"/>
              </a:rPr>
              <a:t>http://www.m2h.nl/unity</a:t>
            </a:r>
            <a:r>
              <a:rPr lang="en-US" altLang="zh-CN" dirty="0" smtClean="0">
                <a:hlinkClick r:id="rId2"/>
              </a:rPr>
              <a:t>/</a:t>
            </a:r>
            <a:endParaRPr lang="en-US" altLang="zh-CN" dirty="0" smtClean="0"/>
          </a:p>
          <a:p>
            <a:r>
              <a:rPr lang="en-US" altLang="zh-CN">
                <a:hlinkClick r:id="rId3"/>
              </a:rPr>
              <a:t>http://</a:t>
            </a:r>
            <a:r>
              <a:rPr lang="en-US" altLang="zh-CN" smtClean="0">
                <a:hlinkClick r:id="rId3"/>
              </a:rPr>
              <a:t>docs.unity3d.com/Documentation/ScriptReference/Network.html</a:t>
            </a:r>
            <a:endParaRPr lang="en-US" altLang="zh-CN" smtClean="0"/>
          </a:p>
          <a:p>
            <a:endParaRPr lang="zh-CN" altLang="en-US"/>
          </a:p>
        </p:txBody>
      </p:sp>
    </p:spTree>
    <p:extLst>
      <p:ext uri="{BB962C8B-B14F-4D97-AF65-F5344CB8AC3E}">
        <p14:creationId xmlns:p14="http://schemas.microsoft.com/office/powerpoint/2010/main" val="173489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联网方式</a:t>
            </a:r>
          </a:p>
        </p:txBody>
      </p:sp>
      <p:sp>
        <p:nvSpPr>
          <p:cNvPr id="3" name="内容占位符 2"/>
          <p:cNvSpPr>
            <a:spLocks noGrp="1"/>
          </p:cNvSpPr>
          <p:nvPr>
            <p:ph idx="1"/>
          </p:nvPr>
        </p:nvSpPr>
        <p:spPr/>
        <p:txBody>
          <a:bodyPr>
            <a:normAutofit/>
          </a:bodyPr>
          <a:lstStyle/>
          <a:p>
            <a:r>
              <a:rPr lang="zh-CN" altLang="en-US" dirty="0" smtClean="0"/>
              <a:t>授权</a:t>
            </a:r>
            <a:r>
              <a:rPr lang="zh-CN" altLang="en-US" dirty="0"/>
              <a:t>服务器（</a:t>
            </a:r>
            <a:r>
              <a:rPr lang="en-US" altLang="zh-CN" dirty="0"/>
              <a:t>Authoritative Server</a:t>
            </a:r>
            <a:r>
              <a:rPr lang="zh-CN" altLang="en-US" dirty="0"/>
              <a:t>）以及非授权服务器（</a:t>
            </a:r>
            <a:r>
              <a:rPr lang="en-US" altLang="zh-CN" dirty="0"/>
              <a:t>Non-Authoritative Server</a:t>
            </a:r>
            <a:r>
              <a:rPr lang="zh-CN" altLang="en-US" dirty="0"/>
              <a:t>）。它们都基于客户端服务器架构，在服务器与客户端之间传输游戏信息。它们的隐私保护做得较好，因为客户端之间实际上并没有直接相连，不会将客户的</a:t>
            </a:r>
            <a:r>
              <a:rPr lang="en-US" altLang="zh-CN" dirty="0"/>
              <a:t>IP</a:t>
            </a:r>
            <a:r>
              <a:rPr lang="zh-CN" altLang="en-US" dirty="0"/>
              <a:t>地址泄露给其他</a:t>
            </a:r>
            <a:r>
              <a:rPr lang="zh-CN" altLang="en-US" dirty="0" smtClean="0"/>
              <a:t>客户</a:t>
            </a:r>
            <a:endParaRPr lang="zh-CN" altLang="en-US" dirty="0"/>
          </a:p>
        </p:txBody>
      </p:sp>
    </p:spTree>
    <p:extLst>
      <p:ext uri="{BB962C8B-B14F-4D97-AF65-F5344CB8AC3E}">
        <p14:creationId xmlns:p14="http://schemas.microsoft.com/office/powerpoint/2010/main" val="3111810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授权服务器</a:t>
            </a:r>
            <a:br>
              <a:rPr lang="zh-CN" altLang="en-US" dirty="0"/>
            </a:br>
            <a:endParaRPr lang="zh-CN" altLang="en-US" dirty="0"/>
          </a:p>
        </p:txBody>
      </p:sp>
      <p:sp>
        <p:nvSpPr>
          <p:cNvPr id="3" name="内容占位符 2"/>
          <p:cNvSpPr>
            <a:spLocks noGrp="1"/>
          </p:cNvSpPr>
          <p:nvPr>
            <p:ph idx="1"/>
          </p:nvPr>
        </p:nvSpPr>
        <p:spPr/>
        <p:txBody>
          <a:bodyPr>
            <a:normAutofit fontScale="40000" lnSpcReduction="20000"/>
          </a:bodyPr>
          <a:lstStyle/>
          <a:p>
            <a:r>
              <a:rPr lang="zh-CN" altLang="en-US" dirty="0" smtClean="0"/>
              <a:t>授权</a:t>
            </a:r>
            <a:r>
              <a:rPr lang="zh-CN" altLang="en-US" dirty="0"/>
              <a:t>服务器（</a:t>
            </a:r>
            <a:r>
              <a:rPr lang="en-US" altLang="zh-CN" dirty="0"/>
              <a:t>Authoritative Server</a:t>
            </a:r>
            <a:r>
              <a:rPr lang="zh-CN" altLang="en-US" dirty="0"/>
              <a:t>）方式要求服务器端执行整个游戏世界的模拟、游戏规则的应用以及客户端玩家输入的处理。各客户端将输入信息（以键盘输入的方式或者需执行的请求）发送给服务器，然后从服务器接收当前游戏状态。客户端自身不会执行逻辑变化，而是告诉服务器它想要做什么，从而让服务器处理内部逻辑并向客户端返回处理的结果，即向客户端展示发生了</a:t>
            </a:r>
            <a:r>
              <a:rPr lang="zh-CN" altLang="en-US" dirty="0" smtClean="0"/>
              <a:t>什么</a:t>
            </a:r>
            <a:endParaRPr lang="en-US" altLang="zh-CN" dirty="0" smtClean="0"/>
          </a:p>
          <a:p>
            <a:r>
              <a:rPr lang="zh-CN" altLang="en-US" dirty="0" smtClean="0"/>
              <a:t>从</a:t>
            </a:r>
            <a:r>
              <a:rPr lang="zh-CN" altLang="en-US" dirty="0"/>
              <a:t>根本上讲，玩家期望的行为和游戏实际发生的行为之间是分离的。服务器获取玩家想要做什么，运用游戏逻辑规则（各游戏不同）然后告诉客户端接下来该做什么，我们可以总结为以下流程：“玩家告知服务器想做什么”“服务器决定发生什么”“服务器通知客户端如何更新”。</a:t>
            </a:r>
          </a:p>
          <a:p>
            <a:r>
              <a:rPr lang="zh-CN" altLang="en-US" dirty="0"/>
              <a:t>这样做的优点是减少了客户端上的作弊可能。举例来说，在网络通信技术的限制下，客户端没有能力告知服务器（或其他客户端）“我杀了你的角色”，而只能通知服务器“我进行了射击”，然后由服务器决定这次射击是否造成了伤害。</a:t>
            </a:r>
          </a:p>
          <a:p>
            <a:r>
              <a:rPr lang="zh-CN" altLang="en-US" dirty="0"/>
              <a:t>我们再以物理游戏为例看看授权服务器的工作流程：“玩家客户端发送输入信息至服务器”“服务器进行物理模拟并决定所有碰撞及碰撞结果”“服务器将对象位置更新信息发送至客户端”。这样看起来似乎是客户端进行了物理模拟，但实际上客户端只是接收了服务器执行物理模拟后返回的结果信息。</a:t>
            </a:r>
          </a:p>
          <a:p>
            <a:r>
              <a:rPr lang="zh-CN" altLang="en-US" dirty="0"/>
              <a:t>使用授权服务器后，只有在服务器端接收并处理请求后才会在本地做出动作反应，这可能由于网络延迟导致一些问题。例如当我们按下前进键后，假设数据单程传输需要</a:t>
            </a:r>
            <a:r>
              <a:rPr lang="en-US" altLang="zh-CN" dirty="0"/>
              <a:t>50</a:t>
            </a:r>
            <a:r>
              <a:rPr lang="zh-CN" altLang="en-US" dirty="0"/>
              <a:t>毫秒，那么我们的角色将在</a:t>
            </a:r>
            <a:r>
              <a:rPr lang="en-US" altLang="zh-CN" dirty="0"/>
              <a:t>100</a:t>
            </a:r>
            <a:r>
              <a:rPr lang="zh-CN" altLang="en-US" dirty="0"/>
              <a:t>毫秒后才会做出反应。我们可以使用客户端预测（</a:t>
            </a:r>
            <a:r>
              <a:rPr lang="en-US" altLang="zh-CN" dirty="0"/>
              <a:t>Client Side Prediction</a:t>
            </a:r>
            <a:r>
              <a:rPr lang="zh-CN" altLang="en-US" dirty="0"/>
              <a:t>）解决这种问题。简单地说，客户端预测允许客户端预测玩家行为并提前开始行动，然后从客户端接收正确数据信息并更新错误的预测，服务器将用正确的行动覆盖错误的预测行为。</a:t>
            </a:r>
          </a:p>
          <a:p>
            <a:r>
              <a:rPr lang="zh-CN" altLang="en-US" dirty="0"/>
              <a:t>想象一下这种情况，假设服务器从一款动作游戏的</a:t>
            </a:r>
            <a:r>
              <a:rPr lang="en-US" altLang="zh-CN" dirty="0"/>
              <a:t>32</a:t>
            </a:r>
            <a:r>
              <a:rPr lang="zh-CN" altLang="en-US" dirty="0"/>
              <a:t>个玩家处接收了不同的进程和命令，则服务器需要处理每个玩家的输入并决定其是否合法，有时还可能需要处理客户端之间的冲突。由此可见，使用授权服务器需要服务器具有更强的处理能力。</a:t>
            </a:r>
          </a:p>
          <a:p>
            <a:endParaRPr lang="zh-CN" altLang="en-US" dirty="0"/>
          </a:p>
          <a:p>
            <a:endParaRPr lang="zh-CN" altLang="en-US" dirty="0"/>
          </a:p>
        </p:txBody>
      </p:sp>
    </p:spTree>
    <p:extLst>
      <p:ext uri="{BB962C8B-B14F-4D97-AF65-F5344CB8AC3E}">
        <p14:creationId xmlns:p14="http://schemas.microsoft.com/office/powerpoint/2010/main" val="56463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非授权</a:t>
            </a:r>
            <a:r>
              <a:rPr lang="zh-CN" altLang="en-US" dirty="0" smtClean="0"/>
              <a:t>服务器</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与</a:t>
            </a:r>
            <a:r>
              <a:rPr lang="zh-CN" altLang="en-US" dirty="0"/>
              <a:t>授权服务器（</a:t>
            </a:r>
            <a:r>
              <a:rPr lang="en-US" altLang="zh-CN" dirty="0"/>
              <a:t>Authoritative Server</a:t>
            </a:r>
            <a:r>
              <a:rPr lang="zh-CN" altLang="en-US" dirty="0"/>
              <a:t>）不同，非授权服务器（</a:t>
            </a:r>
            <a:r>
              <a:rPr lang="en-US" altLang="zh-CN" dirty="0"/>
              <a:t>Non-Authoritative Server</a:t>
            </a:r>
            <a:r>
              <a:rPr lang="zh-CN" altLang="en-US" dirty="0"/>
              <a:t>）不控制每个用户输入的结果。客户端在本地处理其用户输入以及游戏逻辑，然后将所有决定的行为结果发送给服务器，服务器再将所有行为与游戏世界状态同步。在非授权方式中，由于服务器实际上只是在客户端之间传递更新信息，而没有做客户端需要之外的处理，因此从设计的角度来讲，这种方式更容易实现。</a:t>
            </a:r>
          </a:p>
          <a:p>
            <a:r>
              <a:rPr lang="zh-CN" altLang="en-US" dirty="0"/>
              <a:t>在这种联网方式中不需要任何预测方法，因为客户端自己处理了所有物理仿真和事件并且将结果传递给服务器。在这种情况下，客户端是游戏对象的拥有者，且只有客户端才可以对网络发送游戏对象的本地修改。</a:t>
            </a:r>
          </a:p>
          <a:p>
            <a:endParaRPr lang="zh-CN" altLang="en-US" dirty="0"/>
          </a:p>
        </p:txBody>
      </p:sp>
    </p:spTree>
    <p:extLst>
      <p:ext uri="{BB962C8B-B14F-4D97-AF65-F5344CB8AC3E}">
        <p14:creationId xmlns:p14="http://schemas.microsoft.com/office/powerpoint/2010/main" val="3535615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网络通信</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有关</a:t>
            </a:r>
            <a:r>
              <a:rPr lang="zh-CN" altLang="en-US" dirty="0"/>
              <a:t>网络通信的两个方法分别为：远程过程调用（</a:t>
            </a:r>
            <a:r>
              <a:rPr lang="en-US" altLang="zh-CN" dirty="0"/>
              <a:t>Remote Procedure Calls</a:t>
            </a:r>
            <a:r>
              <a:rPr lang="zh-CN" altLang="en-US" dirty="0"/>
              <a:t>）和状态同步（</a:t>
            </a:r>
            <a:r>
              <a:rPr lang="en-US" altLang="zh-CN" dirty="0"/>
              <a:t>State Synchronization</a:t>
            </a:r>
            <a:r>
              <a:rPr lang="zh-CN" altLang="en-US" dirty="0"/>
              <a:t>），它们可以同时在游戏中使用。</a:t>
            </a:r>
          </a:p>
          <a:p>
            <a:endParaRPr lang="zh-CN" altLang="en-US" dirty="0"/>
          </a:p>
        </p:txBody>
      </p:sp>
    </p:spTree>
    <p:extLst>
      <p:ext uri="{BB962C8B-B14F-4D97-AF65-F5344CB8AC3E}">
        <p14:creationId xmlns:p14="http://schemas.microsoft.com/office/powerpoint/2010/main" val="657275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远程</a:t>
            </a:r>
            <a:r>
              <a:rPr lang="zh-CN" altLang="en-US" dirty="0" smtClean="0"/>
              <a:t>过程调用</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远程</a:t>
            </a:r>
            <a:r>
              <a:rPr lang="zh-CN" altLang="en-US" dirty="0"/>
              <a:t>过程调用（</a:t>
            </a:r>
            <a:r>
              <a:rPr lang="en-US" altLang="zh-CN" dirty="0"/>
              <a:t>Remote Procedure Calls</a:t>
            </a:r>
            <a:r>
              <a:rPr lang="zh-CN" altLang="en-US" dirty="0"/>
              <a:t>，简称</a:t>
            </a:r>
            <a:r>
              <a:rPr lang="en-US" altLang="zh-CN" dirty="0"/>
              <a:t>RPCs</a:t>
            </a:r>
            <a:r>
              <a:rPr lang="zh-CN" altLang="en-US" dirty="0"/>
              <a:t>），用于调用联网电脑上的本地函数，包括玩家本地的游戏实例。客户端可以发送</a:t>
            </a:r>
            <a:r>
              <a:rPr lang="en-US" altLang="zh-CN" dirty="0"/>
              <a:t>RPCs</a:t>
            </a:r>
            <a:r>
              <a:rPr lang="zh-CN" altLang="en-US" dirty="0"/>
              <a:t>给服务器，同时服务器也可以发送</a:t>
            </a:r>
            <a:r>
              <a:rPr lang="en-US" altLang="zh-CN" dirty="0"/>
              <a:t>RPCs</a:t>
            </a:r>
            <a:r>
              <a:rPr lang="zh-CN" altLang="en-US" dirty="0"/>
              <a:t>给一个或多个客户端。</a:t>
            </a:r>
            <a:r>
              <a:rPr lang="en-US" altLang="zh-CN" dirty="0"/>
              <a:t>RPCs</a:t>
            </a:r>
            <a:r>
              <a:rPr lang="zh-CN" altLang="en-US" dirty="0"/>
              <a:t>常用于处理不经常出现的行为，例如：如果一个玩家按下开关打开了一扇门，那么其客户端将发送一个</a:t>
            </a:r>
            <a:r>
              <a:rPr lang="en-US" altLang="zh-CN" dirty="0"/>
              <a:t>RPC</a:t>
            </a:r>
            <a:r>
              <a:rPr lang="zh-CN" altLang="en-US" dirty="0"/>
              <a:t>给服务器并告知服务器这扇门被打开了。之后，服务器也将发送一个新的</a:t>
            </a:r>
            <a:r>
              <a:rPr lang="en-US" altLang="zh-CN" dirty="0"/>
              <a:t>RPC</a:t>
            </a:r>
            <a:r>
              <a:rPr lang="zh-CN" altLang="en-US" dirty="0"/>
              <a:t>给所有客户端，并调用客户端本地函数去完成打开同一扇门的行为。</a:t>
            </a:r>
          </a:p>
          <a:p>
            <a:endParaRPr lang="zh-CN" altLang="en-US" dirty="0"/>
          </a:p>
        </p:txBody>
      </p:sp>
    </p:spTree>
    <p:extLst>
      <p:ext uri="{BB962C8B-B14F-4D97-AF65-F5344CB8AC3E}">
        <p14:creationId xmlns:p14="http://schemas.microsoft.com/office/powerpoint/2010/main" val="1494278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状态</a:t>
            </a:r>
            <a:r>
              <a:rPr lang="zh-CN" altLang="en-US" dirty="0" smtClean="0"/>
              <a:t>同步</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状态</a:t>
            </a:r>
            <a:r>
              <a:rPr lang="zh-CN" altLang="en-US" dirty="0"/>
              <a:t>同步（</a:t>
            </a:r>
            <a:r>
              <a:rPr lang="en-US" altLang="zh-CN" dirty="0"/>
              <a:t>State Synchronization</a:t>
            </a:r>
            <a:r>
              <a:rPr lang="zh-CN" altLang="en-US" dirty="0"/>
              <a:t>）用于共享不断变化的数据，例如玩家在游戏世界中的位置。玩家在游戏中始终在运动，或四处走动，或跑来跑去，或翻滚跳跃等等。在网络游戏中的所有其他玩家都需要知道他们在哪儿以及他们在干什么。通过不断更新并传递玩家在游戏中的位置信息，服务器可以将该位置信息传达给其他玩家。</a:t>
            </a:r>
          </a:p>
          <a:p>
            <a:r>
              <a:rPr lang="zh-CN" altLang="en-US" dirty="0"/>
              <a:t>在游戏中，一些数据具有时效性，需要定期且频繁地在网络中传输，同时考虑到数据在传输过程中的效率，我们需要尽可能地减少发送的数据量，以节约其占用的带宽资源。</a:t>
            </a:r>
          </a:p>
          <a:p>
            <a:endParaRPr lang="zh-CN" altLang="en-US" dirty="0"/>
          </a:p>
        </p:txBody>
      </p:sp>
    </p:spTree>
    <p:extLst>
      <p:ext uri="{BB962C8B-B14F-4D97-AF65-F5344CB8AC3E}">
        <p14:creationId xmlns:p14="http://schemas.microsoft.com/office/powerpoint/2010/main" val="824001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连接服务器与</a:t>
            </a:r>
            <a:r>
              <a:rPr lang="zh-CN" altLang="zh-CN" b="1" dirty="0" smtClean="0"/>
              <a:t>客户端</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zh-CN" dirty="0" smtClean="0"/>
              <a:t>由于</a:t>
            </a:r>
            <a:r>
              <a:rPr lang="zh-CN" altLang="zh-CN" dirty="0"/>
              <a:t>在联网时，开发者需要考虑的问题很多，导致连接服务器与客户端的工作将变得十分复杂。例如，计算机可以有私有或者公开的</a:t>
            </a:r>
            <a:r>
              <a:rPr lang="en-US" altLang="zh-CN" dirty="0"/>
              <a:t>IP</a:t>
            </a:r>
            <a:r>
              <a:rPr lang="zh-CN" altLang="zh-CN" dirty="0"/>
              <a:t>地址，也可以有本地或者外部防火墙阻止访问。虽然在</a:t>
            </a:r>
            <a:r>
              <a:rPr lang="en-US" altLang="zh-CN" dirty="0"/>
              <a:t>Unity</a:t>
            </a:r>
            <a:r>
              <a:rPr lang="zh-CN" altLang="zh-CN" dirty="0"/>
              <a:t>中，提供了解决这些问题的一些方案，但很难有解决所有问题的现成方案存在。</a:t>
            </a:r>
          </a:p>
          <a:p>
            <a:r>
              <a:rPr lang="zh-CN" altLang="zh-CN" dirty="0"/>
              <a:t>私有地址是不能从互联网直接获得的</a:t>
            </a:r>
            <a:r>
              <a:rPr lang="en-US" altLang="zh-CN" dirty="0"/>
              <a:t>IP</a:t>
            </a:r>
            <a:r>
              <a:rPr lang="zh-CN" altLang="zh-CN" dirty="0"/>
              <a:t>地址，也因其连接至互联网的方式（网络地址转换，</a:t>
            </a:r>
            <a:r>
              <a:rPr lang="en-US" altLang="zh-CN" dirty="0"/>
              <a:t>Network Address Translation</a:t>
            </a:r>
            <a:r>
              <a:rPr lang="zh-CN" altLang="zh-CN" dirty="0"/>
              <a:t>）而被称为</a:t>
            </a:r>
            <a:r>
              <a:rPr lang="en-US" altLang="zh-CN" dirty="0"/>
              <a:t>NAT</a:t>
            </a:r>
            <a:r>
              <a:rPr lang="zh-CN" altLang="zh-CN" dirty="0"/>
              <a:t>地址。简言之，私有地址通过一些本地路由器转换为公有地址。通过这种方式，大量私有地址可以使用一个单一的公共</a:t>
            </a:r>
            <a:r>
              <a:rPr lang="en-US" altLang="zh-CN" dirty="0"/>
              <a:t>IP</a:t>
            </a:r>
            <a:r>
              <a:rPr lang="zh-CN" altLang="zh-CN" dirty="0"/>
              <a:t>地址与互联网通信。当有人希望通过互联网与某个私有地址主动通信时，需要通过公有地址到达处理私有地址的路由器。</a:t>
            </a:r>
          </a:p>
          <a:p>
            <a:r>
              <a:rPr lang="zh-CN" altLang="zh-CN" dirty="0"/>
              <a:t>公有地址的连接相对简单，唯一的问题是连接可能被内部或外部防火墙阻止。顾名思义，内部防火墙是指本地计算机上运行的防火墙，用户可以通知计算机为游戏服务器打开连接端口。外部防火墙是网络路由器或其他设备上用户无法控制的防火墙。</a:t>
            </a:r>
          </a:p>
          <a:p>
            <a:r>
              <a:rPr lang="en-US" altLang="zh-CN" dirty="0"/>
              <a:t>Unity</a:t>
            </a:r>
            <a:r>
              <a:rPr lang="zh-CN" altLang="zh-CN" dirty="0"/>
              <a:t>提供了测试各种连接情况的工具，将客户端与服务器连接的方法分为两种：一是客户端具有</a:t>
            </a:r>
            <a:r>
              <a:rPr lang="en-US" altLang="zh-CN" dirty="0"/>
              <a:t>DNS</a:t>
            </a:r>
            <a:r>
              <a:rPr lang="zh-CN" altLang="zh-CN" dirty="0"/>
              <a:t>名称或</a:t>
            </a:r>
            <a:r>
              <a:rPr lang="en-US" altLang="zh-CN" dirty="0"/>
              <a:t>IP</a:t>
            </a:r>
            <a:r>
              <a:rPr lang="zh-CN" altLang="zh-CN" dirty="0"/>
              <a:t>地址信息时可直接连接至服务器，二是通过主服务器（</a:t>
            </a:r>
            <a:r>
              <a:rPr lang="en-US" altLang="zh-CN" dirty="0"/>
              <a:t>Master Server</a:t>
            </a:r>
            <a:r>
              <a:rPr lang="zh-CN" altLang="zh-CN" dirty="0"/>
              <a:t>）进行连接。主服务器允许服务器向客户端发送通知，此时客户度不需要预先得知服务器信息。</a:t>
            </a:r>
          </a:p>
          <a:p>
            <a:endParaRPr lang="zh-CN" altLang="en-US" dirty="0"/>
          </a:p>
        </p:txBody>
      </p:sp>
    </p:spTree>
    <p:extLst>
      <p:ext uri="{BB962C8B-B14F-4D97-AF65-F5344CB8AC3E}">
        <p14:creationId xmlns:p14="http://schemas.microsoft.com/office/powerpoint/2010/main" val="458034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4448</Words>
  <Application>Microsoft Office PowerPoint</Application>
  <PresentationFormat>全屏显示(4:3)</PresentationFormat>
  <Paragraphs>179</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联网游戏</vt:lpstr>
      <vt:lpstr>联网原理概述</vt:lpstr>
      <vt:lpstr>联网方式</vt:lpstr>
      <vt:lpstr>授权服务器 </vt:lpstr>
      <vt:lpstr>非授权服务器</vt:lpstr>
      <vt:lpstr>网络通信方法</vt:lpstr>
      <vt:lpstr>远程过程调用</vt:lpstr>
      <vt:lpstr>状态同步</vt:lpstr>
      <vt:lpstr>连接服务器与客户端</vt:lpstr>
      <vt:lpstr>最小化网络带宽</vt:lpstr>
      <vt:lpstr>创建服务器</vt:lpstr>
      <vt:lpstr>三种同步方法</vt:lpstr>
      <vt:lpstr>可靠性</vt:lpstr>
      <vt:lpstr>模式选择</vt:lpstr>
      <vt:lpstr>数据同步内容</vt:lpstr>
      <vt:lpstr>数据同步时机</vt:lpstr>
      <vt:lpstr>网络视图组件</vt:lpstr>
      <vt:lpstr>网络实例化</vt:lpstr>
      <vt:lpstr>主服务器 </vt:lpstr>
      <vt:lpstr>注册游戏</vt:lpstr>
      <vt:lpstr>联网游戏实例</vt:lpstr>
      <vt:lpstr>Tutorial 1</vt:lpstr>
      <vt:lpstr>Tutorial 2A1 Server plays, client observes</vt:lpstr>
      <vt:lpstr>Tutorial 2A3 Remote Procedure Calls</vt:lpstr>
      <vt:lpstr>PowerPoint 演示文稿</vt:lpstr>
      <vt:lpstr>Tutorial 2B Server and client(s) play, with instantiating</vt:lpstr>
      <vt:lpstr>Tutorial 3 Authoritative servers</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dc:creator>
  <cp:lastModifiedBy>Han</cp:lastModifiedBy>
  <cp:revision>5</cp:revision>
  <dcterms:created xsi:type="dcterms:W3CDTF">2013-09-06T07:32:39Z</dcterms:created>
  <dcterms:modified xsi:type="dcterms:W3CDTF">2014-05-06T06:09:09Z</dcterms:modified>
</cp:coreProperties>
</file>