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539" autoAdjust="0"/>
  </p:normalViewPr>
  <p:slideViewPr>
    <p:cSldViewPr>
      <p:cViewPr varScale="1">
        <p:scale>
          <a:sx n="45" d="100"/>
          <a:sy n="45" d="100"/>
        </p:scale>
        <p:origin x="-25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35B4B-CBA9-41BD-9A5E-6C441F31973D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D722C-2F33-4D21-997B-00233108E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8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Sun%E5%85%AC%E5%8F%B8" TargetMode="External"/><Relationship Id="rId13" Type="http://schemas.openxmlformats.org/officeDocument/2006/relationships/hyperlink" Target="http://zh.wikipedia.org/w/index.php?title=%E6%B5%8F%E8%A7%88%E5%99%A8%E5%AF%B9%E8%B1%A1%E6%A8%A1%E5%9E%8B&amp;action=edit&amp;redlink=1" TargetMode="External"/><Relationship Id="rId18" Type="http://schemas.openxmlformats.org/officeDocument/2006/relationships/hyperlink" Target="http://zh.wikipedia.org/wiki/JavaScript#cite_note-2" TargetMode="External"/><Relationship Id="rId3" Type="http://schemas.openxmlformats.org/officeDocument/2006/relationships/hyperlink" Target="http://zh.wikipedia.org/wiki/%E5%AE%A2%E6%88%B7%E7%AB%AF" TargetMode="External"/><Relationship Id="rId21" Type="http://schemas.openxmlformats.org/officeDocument/2006/relationships/hyperlink" Target="http://zh.wikipedia.org/wiki/%E6%AC%A7%E6%B4%B2%E8%AE%A1%E7%AE%97%E6%9C%BA%E5%88%B6%E9%80%A0%E5%95%86%E5%8D%8F%E4%BC%9A" TargetMode="External"/><Relationship Id="rId7" Type="http://schemas.openxmlformats.org/officeDocument/2006/relationships/hyperlink" Target="http://zh.wikipedia.org/wiki/Brendan_Eich" TargetMode="External"/><Relationship Id="rId12" Type="http://schemas.openxmlformats.org/officeDocument/2006/relationships/hyperlink" Target="http://zh.wikipedia.org/wiki/%E6%96%87%E6%A1%A3%E5%AF%B9%E8%B1%A1%E6%A8%A1%E5%9E%8B" TargetMode="External"/><Relationship Id="rId17" Type="http://schemas.openxmlformats.org/officeDocument/2006/relationships/hyperlink" Target="http://zh.wikipedia.org/wiki/Scheme" TargetMode="External"/><Relationship Id="rId2" Type="http://schemas.openxmlformats.org/officeDocument/2006/relationships/slide" Target="../slides/slide3.xml"/><Relationship Id="rId16" Type="http://schemas.openxmlformats.org/officeDocument/2006/relationships/hyperlink" Target="http://zh.wikipedia.org/wiki/Self" TargetMode="External"/><Relationship Id="rId20" Type="http://schemas.openxmlformats.org/officeDocument/2006/relationships/hyperlink" Target="http://zh.wikipedia.org/wiki/JScrip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7%BD%91%E6%99%AF%E5%85%AC%E5%8F%B8" TargetMode="External"/><Relationship Id="rId11" Type="http://schemas.openxmlformats.org/officeDocument/2006/relationships/hyperlink" Target="http://zh.wikipedia.org/wiki/ECMAScript" TargetMode="External"/><Relationship Id="rId5" Type="http://schemas.openxmlformats.org/officeDocument/2006/relationships/hyperlink" Target="http://zh.wikipedia.org/wiki/%E8%85%B3%E6%9C%AC%E8%AA%9E%E8%A8%80" TargetMode="External"/><Relationship Id="rId15" Type="http://schemas.openxmlformats.org/officeDocument/2006/relationships/hyperlink" Target="http://zh.wikipedia.org/wiki/JavaScript#cite_note-1" TargetMode="External"/><Relationship Id="rId10" Type="http://schemas.openxmlformats.org/officeDocument/2006/relationships/hyperlink" Target="http://zh.wikipedia.org/wiki/Ecma%E5%9B%BD%E9%99%85" TargetMode="External"/><Relationship Id="rId19" Type="http://schemas.openxmlformats.org/officeDocument/2006/relationships/hyperlink" Target="http://zh.wikipedia.org/wiki/%E5%BE%AE%E8%BB%9F" TargetMode="External"/><Relationship Id="rId4" Type="http://schemas.openxmlformats.org/officeDocument/2006/relationships/hyperlink" Target="http://zh.wikipedia.org/w/index.php?title=Web%E5%BC%80%E5%8F%91&amp;action=edit&amp;redlink=1" TargetMode="External"/><Relationship Id="rId9" Type="http://schemas.openxmlformats.org/officeDocument/2006/relationships/hyperlink" Target="http://zh.wikipedia.org/wiki/JavaScript#cite_note-0" TargetMode="External"/><Relationship Id="rId14" Type="http://schemas.openxmlformats.org/officeDocument/2006/relationships/hyperlink" Target="http://zh.wikipedia.org/wiki/Java" TargetMode="External"/><Relationship Id="rId22" Type="http://schemas.openxmlformats.org/officeDocument/2006/relationships/hyperlink" Target="http://zh.wikipedia.org/wiki/%E7%A8%8B%E5%BC%8F%E8%AA%9E%E8%A8%80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C++" TargetMode="External"/><Relationship Id="rId13" Type="http://schemas.openxmlformats.org/officeDocument/2006/relationships/hyperlink" Target="http://zh.wikipedia.org/wiki/Ecma%E5%9B%BD%E9%99%85" TargetMode="External"/><Relationship Id="rId3" Type="http://schemas.openxmlformats.org/officeDocument/2006/relationships/hyperlink" Target="http://zh.wikipedia.org/wiki/%E5%BE%AE%E8%BD%AF" TargetMode="External"/><Relationship Id="rId7" Type="http://schemas.openxmlformats.org/officeDocument/2006/relationships/hyperlink" Target="http://zh.wikipedia.org/wiki/C%E8%AF%AD%E8%A8%80" TargetMode="External"/><Relationship Id="rId12" Type="http://schemas.openxmlformats.org/officeDocument/2006/relationships/hyperlink" Target="http://zh.wikipedia.org/wiki/Jav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7%BC%96%E7%A8%8B%E8%AF%AD%E8%A8%80" TargetMode="External"/><Relationship Id="rId11" Type="http://schemas.openxmlformats.org/officeDocument/2006/relationships/hyperlink" Target="http://zh.wikipedia.org/wiki/%E5%9B%BD%E9%99%85%E9%9F%B3%E6%A0%87" TargetMode="External"/><Relationship Id="rId5" Type="http://schemas.openxmlformats.org/officeDocument/2006/relationships/hyperlink" Target="http://zh.wikipedia.org/wiki/%E9%9D%A2%E5%90%91%E5%AF%B9%E8%B1%A1%E7%A8%8B%E5%BA%8F%E8%AE%BE%E8%AE%A1" TargetMode="External"/><Relationship Id="rId10" Type="http://schemas.openxmlformats.org/officeDocument/2006/relationships/hyperlink" Target="http://zh.wikipedia.org/wiki/Wikipedia:%E5%88%97%E6%98%8E%E6%9D%A5%E6%BA%90" TargetMode="External"/><Relationship Id="rId4" Type="http://schemas.openxmlformats.org/officeDocument/2006/relationships/hyperlink" Target="http://zh.wikipedia.org/wiki/.NET%E6%A1%86%E6%9E%B6" TargetMode="External"/><Relationship Id="rId9" Type="http://schemas.openxmlformats.org/officeDocument/2006/relationships/hyperlink" Target="http://zh.wikipedia.org/wiki/Visual_Basic" TargetMode="External"/><Relationship Id="rId14" Type="http://schemas.openxmlformats.org/officeDocument/2006/relationships/hyperlink" Target="http://zh.wikipedia.org/wiki/%E5%9B%BD%E9%99%85%E6%A0%87%E5%87%86%E7%BB%84%E7%BB%87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BSD%E8%AE%B8%E5%8F%AF%E8%AF%81" TargetMode="External"/><Relationship Id="rId13" Type="http://schemas.openxmlformats.org/officeDocument/2006/relationships/hyperlink" Target="http://zh.wikipedia.org/wiki/BOO#.E5.85.A5.E9.96.80" TargetMode="External"/><Relationship Id="rId18" Type="http://schemas.openxmlformats.org/officeDocument/2006/relationships/hyperlink" Target="http://zh.wikipedia.org/wiki/%E5%BE%AE%E8%BD%AF" TargetMode="External"/><Relationship Id="rId3" Type="http://schemas.openxmlformats.org/officeDocument/2006/relationships/hyperlink" Target="http://zh.wikipedia.org/wiki/Python" TargetMode="External"/><Relationship Id="rId21" Type="http://schemas.openxmlformats.org/officeDocument/2006/relationships/hyperlink" Target="http://zh.wikipedia.org/wiki/JScript_.NET" TargetMode="External"/><Relationship Id="rId7" Type="http://schemas.openxmlformats.org/officeDocument/2006/relationships/hyperlink" Target="http://zh.wikipedia.org/wiki/MIT%E8%A8%B1%E5%8F%AF%E8%AD%89" TargetMode="External"/><Relationship Id="rId12" Type="http://schemas.openxmlformats.org/officeDocument/2006/relationships/hyperlink" Target="http://zh.wikipedia.org/wiki/BOO#.E7.A8.8B.E5.BA.8F.E7.9A.84.E6.89.A7.E8.A1.8C" TargetMode="External"/><Relationship Id="rId17" Type="http://schemas.openxmlformats.org/officeDocument/2006/relationships/hyperlink" Target="http://zh.wikipedia.org/w/index.php?title=BOO&amp;action=edit&amp;section=1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zh.wikipedia.org/wiki/BOO#.E5.A4.96.E9.83.A8.E9.8F.88.E6.8E.A5" TargetMode="External"/><Relationship Id="rId20" Type="http://schemas.openxmlformats.org/officeDocument/2006/relationships/hyperlink" Target="http://zh.wikipedia.org/wiki/Visual_Basic_.NE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C%80%E6%94%BE%E6%BA%90%E4%BB%A3%E7%A0%81" TargetMode="External"/><Relationship Id="rId11" Type="http://schemas.openxmlformats.org/officeDocument/2006/relationships/hyperlink" Target="http://zh.wikipedia.org/wiki/BOO#.E7.B7.A3.E8.B5.B7" TargetMode="External"/><Relationship Id="rId5" Type="http://schemas.openxmlformats.org/officeDocument/2006/relationships/hyperlink" Target="http://zh.wikipedia.org/wiki/Mono" TargetMode="External"/><Relationship Id="rId15" Type="http://schemas.openxmlformats.org/officeDocument/2006/relationships/hyperlink" Target="http://zh.wikipedia.org/wiki/BOO#.E5.8F.83.E8.A6.8B" TargetMode="External"/><Relationship Id="rId10" Type="http://schemas.openxmlformats.org/officeDocument/2006/relationships/hyperlink" Target="http://zh.wikipedia.org/wiki/BOO" TargetMode="External"/><Relationship Id="rId19" Type="http://schemas.openxmlformats.org/officeDocument/2006/relationships/hyperlink" Target="http://zh.wikipedia.org/wiki/%EF%BC%A3%EF%BC%83" TargetMode="External"/><Relationship Id="rId4" Type="http://schemas.openxmlformats.org/officeDocument/2006/relationships/hyperlink" Target="http://zh.wikipedia.org/wiki/.NET_Framework" TargetMode="External"/><Relationship Id="rId9" Type="http://schemas.openxmlformats.org/officeDocument/2006/relationships/hyperlink" Target="http://en.wikipedia.org/wiki/Free_software_license" TargetMode="External"/><Relationship Id="rId14" Type="http://schemas.openxmlformats.org/officeDocument/2006/relationships/hyperlink" Target="http://zh.wikipedia.org/wiki/BOO#.E6.95.B4.E5.90.88.E9.96.8B.E7.99.BC.E7.92.B0.E5.A2.83.28IDE.29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Mono" TargetMode="External"/><Relationship Id="rId13" Type="http://schemas.openxmlformats.org/officeDocument/2006/relationships/hyperlink" Target="http://zh.wikipedia.org/wiki/Gtk_Sharp" TargetMode="External"/><Relationship Id="rId18" Type="http://schemas.openxmlformats.org/officeDocument/2006/relationships/hyperlink" Target="http://zh.wikipedia.org/wiki/Java" TargetMode="External"/><Relationship Id="rId26" Type="http://schemas.openxmlformats.org/officeDocument/2006/relationships/hyperlink" Target="http://zh.wikipedia.org/wiki/MonoDevelop#cite_note-4" TargetMode="External"/><Relationship Id="rId3" Type="http://schemas.openxmlformats.org/officeDocument/2006/relationships/hyperlink" Target="http://zh.wikipedia.org/wiki/Linux" TargetMode="External"/><Relationship Id="rId21" Type="http://schemas.openxmlformats.org/officeDocument/2006/relationships/hyperlink" Target="http://zh.wikipedia.org/wiki/Visual_Basic_.NET" TargetMode="External"/><Relationship Id="rId7" Type="http://schemas.openxmlformats.org/officeDocument/2006/relationships/hyperlink" Target="http://zh.wikipedia.org/wiki/%E9%9B%86%E6%88%90%E5%BC%80%E5%8F%91%E7%8E%AF%E5%A2%83" TargetMode="External"/><Relationship Id="rId12" Type="http://schemas.openxmlformats.org/officeDocument/2006/relationships/hyperlink" Target="http://zh.wikipedia.org/wiki/%E7%89%88%E6%9C%AC%E6%8E%A7%E5%88%B6" TargetMode="External"/><Relationship Id="rId17" Type="http://schemas.openxmlformats.org/officeDocument/2006/relationships/hyperlink" Target="http://zh.wikipedia.org/wiki/C" TargetMode="External"/><Relationship Id="rId25" Type="http://schemas.openxmlformats.org/officeDocument/2006/relationships/hyperlink" Target="http://zh.wikipedia.org/wiki/MonoDevelop#cite_note-3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zh.wikipedia.org/wiki/Vala" TargetMode="External"/><Relationship Id="rId20" Type="http://schemas.openxmlformats.org/officeDocument/2006/relationships/hyperlink" Target="http://zh.wikipedia.org/wiki/Nemerl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9%96%8B%E6%94%BE%E5%8E%9F%E5%A7%8B%E7%A2%BC" TargetMode="External"/><Relationship Id="rId11" Type="http://schemas.openxmlformats.org/officeDocument/2006/relationships/hyperlink" Target="http://zh.wikipedia.org/wiki/Microsoft_Visual_Studio" TargetMode="External"/><Relationship Id="rId24" Type="http://schemas.openxmlformats.org/officeDocument/2006/relationships/hyperlink" Target="http://zh.wikipedia.org/wiki/C++" TargetMode="External"/><Relationship Id="rId5" Type="http://schemas.openxmlformats.org/officeDocument/2006/relationships/hyperlink" Target="http://zh.wikipedia.org/wiki/MonoDevelop#cite_note-1" TargetMode="External"/><Relationship Id="rId15" Type="http://schemas.openxmlformats.org/officeDocument/2006/relationships/hyperlink" Target="http://zh.wikipedia.org/wiki/Python" TargetMode="External"/><Relationship Id="rId23" Type="http://schemas.openxmlformats.org/officeDocument/2006/relationships/hyperlink" Target="http://zh.wikipedia.org/wiki/C%E8%AA%9E%E8%A8%80" TargetMode="External"/><Relationship Id="rId10" Type="http://schemas.openxmlformats.org/officeDocument/2006/relationships/hyperlink" Target="http://zh.wikipedia.org/wiki/Eclipse" TargetMode="External"/><Relationship Id="rId19" Type="http://schemas.openxmlformats.org/officeDocument/2006/relationships/hyperlink" Target="http://zh.wikipedia.org/wiki/BOO" TargetMode="External"/><Relationship Id="rId4" Type="http://schemas.openxmlformats.org/officeDocument/2006/relationships/hyperlink" Target="http://zh.wikipedia.org/wiki/MonoDevelop#cite_note-0" TargetMode="External"/><Relationship Id="rId9" Type="http://schemas.openxmlformats.org/officeDocument/2006/relationships/hyperlink" Target="http://zh.wikipedia.org/wiki/.NET_Framework" TargetMode="External"/><Relationship Id="rId14" Type="http://schemas.openxmlformats.org/officeDocument/2006/relationships/hyperlink" Target="http://zh.wikipedia.org/wiki/MonoDevelop#cite_note-2" TargetMode="External"/><Relationship Id="rId22" Type="http://schemas.openxmlformats.org/officeDocument/2006/relationships/hyperlink" Target="http://zh.wikipedia.org/wiki/%E9%80%9A%E7%94%A8%E4%B8%AD%E9%96%93%E8%AA%9E%E8%A8%8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D722C-2F33-4D21-997B-00233108E0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7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是一种广泛用于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客户端"/>
              </a:rPr>
              <a:t>客户端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eb开发"/>
              </a:rPr>
              <a:t>Web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eb开发"/>
              </a:rPr>
              <a:t>开发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脚本语言"/>
              </a:rPr>
              <a:t>脚本语言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，常用来给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网页添加动态功能，比如响应用户的各种操作。它最初由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网景公司"/>
              </a:rPr>
              <a:t>网景公司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endan Eich"/>
              </a:rPr>
              <a:t>Brendan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endan Eich"/>
              </a:rPr>
              <a:t>Eich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设计，是一种动态、弱类型、基于原型的语言，内置支持类。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un公司"/>
              </a:rPr>
              <a:t>Sun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un公司"/>
              </a:rPr>
              <a:t>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的注册商标。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[1]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cma国际"/>
              </a:rPr>
              <a:t>Ecma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cma国际"/>
              </a:rPr>
              <a:t>国际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为基础制定了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ECMAScript"/>
              </a:rPr>
              <a:t>ECMAScript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也可以用于其他场合，如服务器端编程。完整的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实现包含三个部分：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ECMAScript"/>
              </a:rPr>
              <a:t>ECMAScript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文档对象模型"/>
              </a:rPr>
              <a:t>文档对象模型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浏览器对象模型"/>
              </a:rPr>
              <a:t>浏览器对象模型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公司在最初将其脚本语言命名为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合作之后将其改名为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Java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启发而开始设计的，目的之一就是“看上去像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Java”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[2]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，因此语法上有类似之处，一些名称和命名规范也借自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的主要设计原则源自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Self"/>
              </a:rPr>
              <a:t>Self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Scheme"/>
              </a:rPr>
              <a:t>Scheme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[3]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名称上的近似，是当时网景为了营销考虑与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公司达成协议的结果。为了取得技术优势，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微软"/>
              </a:rPr>
              <a:t>微软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推出了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JScript"/>
              </a:rPr>
              <a:t>JScript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来迎战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脚本语言"/>
              </a:rPr>
              <a:t>脚本语言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。为了互用性，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cma国际"/>
              </a:rPr>
              <a:t>Ecma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cma国际"/>
              </a:rPr>
              <a:t>国际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（前身为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欧洲计算机制造商协会"/>
              </a:rPr>
              <a:t>欧洲计算机制造商协会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）创建了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ECMA-262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）。现在两者都属于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ECMAScript"/>
              </a:rPr>
              <a:t>ECMAScript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的实现。尽管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作为给非程序人员的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脚本语言"/>
              </a:rPr>
              <a:t>脚本语言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，而非作为给程序人员的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 tooltip="编程语言"/>
              </a:rPr>
              <a:t>编程语言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来推广和宣传，但是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具有非常丰富的特性。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D722C-2F33-4D21-997B-00233108E0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2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微软"/>
              </a:rPr>
              <a:t>微软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推出的一种基于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.NET框架"/>
              </a:rPr>
              <a:t>.NET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.NET框架"/>
              </a:rPr>
              <a:t>框架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面向对象程序设计"/>
              </a:rPr>
              <a:t>面向对象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编程语言"/>
              </a:rPr>
              <a:t>编程语言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语言"/>
              </a:rPr>
              <a:t>C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语言"/>
              </a:rPr>
              <a:t>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++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派生而来，继承了其强大的性能，同时又以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框架类库作为基础，拥有类似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Visual Basic"/>
              </a:rPr>
              <a:t>Visual Basic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的快速开发能力。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的发音为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Sharp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，其含义为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C++++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Wikipedia:列明来源"/>
              </a:rPr>
              <a:t>[</a:t>
            </a:r>
            <a:r>
              <a:rPr lang="zh-CN" alt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Wikipedia:列明来源"/>
              </a:rPr>
              <a:t>来源请求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Wikipedia:列明来源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读作“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国际音标"/>
              </a:rPr>
              <a:t>国际音标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ʃɑ:p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在一些语言特性方面对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的提升。微软希望借助这种语言来取代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Java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Ecma国际"/>
              </a:rPr>
              <a:t>Ecma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Ecma国际"/>
              </a:rPr>
              <a:t>国际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国际标准组织"/>
              </a:rPr>
              <a:t>国际标准组织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的标准规范。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D722C-2F33-4D21-997B-00233108E0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3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是个面向对象语言，语法非常接近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ython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，并且提供了许多可以扩充编译器的有趣特色，并且可以运行在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.NET Framework"/>
              </a:rPr>
              <a:t>.NET 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ono"/>
              </a:rPr>
              <a:t>Mono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上。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开放源代码"/>
              </a:rPr>
              <a:t>开放源代码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IT许可证"/>
              </a:rPr>
              <a:t>MIT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IT许可证"/>
              </a:rPr>
              <a:t>许可证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BSD许可证"/>
              </a:rPr>
              <a:t>BSD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BSD许可证"/>
              </a:rPr>
              <a:t>许可证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en:Free software license"/>
              </a:rPr>
              <a:t>授权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</a:p>
          <a:p>
            <a:r>
              <a:rPr lang="zh-CN" altLang="en-US" dirty="0" smtClean="0">
                <a:effectLst/>
              </a:rPr>
              <a:t> 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隐藏</a:t>
            </a:r>
            <a:r>
              <a:rPr lang="en-US" altLang="zh-CN" dirty="0" smtClean="0">
                <a:effectLst/>
              </a:rPr>
              <a:t>]</a:t>
            </a: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1 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缘起</a:t>
            </a:r>
            <a:endParaRPr lang="zh-CN" altLang="en-US" dirty="0" smtClean="0">
              <a:effectLst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2 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程序的执行</a:t>
            </a:r>
            <a:endParaRPr lang="zh-CN" altLang="en-US" dirty="0" smtClean="0">
              <a:effectLst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3 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入门</a:t>
            </a:r>
            <a:endParaRPr lang="zh-CN" altLang="en-US" dirty="0" smtClean="0">
              <a:effectLst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4 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集成开发环境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(IDE)</a:t>
            </a:r>
            <a:endParaRPr lang="zh-CN" altLang="en-US" dirty="0" smtClean="0">
              <a:effectLst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5 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参见</a:t>
            </a:r>
            <a:endParaRPr lang="zh-CN" altLang="en-US" dirty="0" smtClean="0">
              <a:effectLst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6 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外部链接</a:t>
            </a:r>
            <a:endParaRPr lang="zh-CN" altLang="en-US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编辑段落“缘起”"/>
              </a:rPr>
              <a:t>编辑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缘起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微软"/>
              </a:rPr>
              <a:t>微软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.NET Framework"/>
              </a:rPr>
              <a:t>.NET 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之后，作者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Rodrigo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Barreto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Oliveira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非常喜爱这个环境，却又惊讶于无法使用自己最喜爱的语言来进行开发（当时只提供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Ｃ＃"/>
              </a:rPr>
              <a:t>Ｃ＃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Visual Basic .NET"/>
              </a:rPr>
              <a:t>Visual Basic 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JScript .NET"/>
              </a:rPr>
              <a:t>JScript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JScript .NET"/>
              </a:rPr>
              <a:t> 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），所以就在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年开始着手开发一个语法类似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ython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，同时兼具静态、动态语言特性的语言。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D722C-2F33-4D21-997B-00233108E0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MonoDevelop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维基百科，自由的百科全书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MonoDevelop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是个适用于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ux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OS X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Windows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[2]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开放源代码"/>
              </a:rPr>
              <a:t>开放源代码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集成开发环境"/>
              </a:rPr>
              <a:t>集成开发环境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，主要用来开发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ono"/>
              </a:rPr>
              <a:t>Mono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.NET Framework"/>
              </a:rPr>
              <a:t>.NET 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MonoDevelop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整合了很多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clipse"/>
              </a:rPr>
              <a:t>Eclipse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Microsoft Visual Studio"/>
              </a:rPr>
              <a:t>Microsoft Visual Studio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的特性，像是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版本控制"/>
              </a:rPr>
              <a:t>版本控制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设计工具。另外还整合了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Gtk Sharp"/>
              </a:rPr>
              <a:t>GTK#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设计工具（叫做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[3]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目前支援的语言有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Python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Vala"/>
              </a:rPr>
              <a:t>Vala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C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Java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BOO"/>
              </a:rPr>
              <a:t>BOO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Nemerle"/>
              </a:rPr>
              <a:t>Nemerle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Visual Basic .NET"/>
              </a:rPr>
              <a:t>Visual Basic .NET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 tooltip="通用中间语言"/>
              </a:rPr>
              <a:t>CIL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 tooltip="C语言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 tooltip="C++"/>
              </a:rPr>
              <a:t>C++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[4]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/>
              </a:rPr>
              <a:t>[5]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D722C-2F33-4D21-997B-00233108E0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Sun%E5%85%AC%E5%8F%B8" TargetMode="External"/><Relationship Id="rId3" Type="http://schemas.openxmlformats.org/officeDocument/2006/relationships/hyperlink" Target="http://zh.wikipedia.org/wiki/%E5%AE%A2%E6%88%B7%E7%AB%AF" TargetMode="External"/><Relationship Id="rId7" Type="http://schemas.openxmlformats.org/officeDocument/2006/relationships/hyperlink" Target="http://zh.wikipedia.org/wiki/Brendan_Ei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iki/%E7%BD%91%E6%99%AF%E5%85%AC%E5%8F%B8" TargetMode="External"/><Relationship Id="rId11" Type="http://schemas.openxmlformats.org/officeDocument/2006/relationships/hyperlink" Target="http://zh.wikipedia.org/wiki/JScript" TargetMode="External"/><Relationship Id="rId5" Type="http://schemas.openxmlformats.org/officeDocument/2006/relationships/hyperlink" Target="http://zh.wikipedia.org/wiki/%E8%85%B3%E6%9C%AC%E8%AA%9E%E8%A8%80" TargetMode="External"/><Relationship Id="rId10" Type="http://schemas.openxmlformats.org/officeDocument/2006/relationships/hyperlink" Target="http://zh.wikipedia.org/wiki/%E5%BE%AE%E8%BB%9F" TargetMode="External"/><Relationship Id="rId4" Type="http://schemas.openxmlformats.org/officeDocument/2006/relationships/hyperlink" Target="http://zh.wikipedia.org/w/index.php?title=Web%E5%BC%80%E5%8F%91&amp;action=edit&amp;redlink=1" TargetMode="External"/><Relationship Id="rId9" Type="http://schemas.openxmlformats.org/officeDocument/2006/relationships/hyperlink" Target="http://zh.wikipedia.org/wiki/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制作一个简单的小游戏</a:t>
            </a:r>
            <a:endParaRPr lang="en-US" altLang="zh-CN" dirty="0" smtClean="0"/>
          </a:p>
          <a:p>
            <a:r>
              <a:rPr lang="zh-CN" altLang="en-US" dirty="0" smtClean="0"/>
              <a:t>可以控制场景中的物体</a:t>
            </a:r>
            <a:endParaRPr lang="en-US" altLang="zh-CN" dirty="0" smtClean="0"/>
          </a:p>
          <a:p>
            <a:r>
              <a:rPr lang="zh-CN" altLang="en-US" dirty="0" smtClean="0"/>
              <a:t>触发一些事件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612142" cy="219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9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中使用的脚本语言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JavaScript</a:t>
            </a:r>
            <a:endParaRPr lang="en-US" altLang="zh-CN" dirty="0" smtClean="0"/>
          </a:p>
          <a:p>
            <a:r>
              <a:rPr lang="en-US" altLang="zh-CN" b="1" dirty="0" smtClean="0"/>
              <a:t>C#</a:t>
            </a:r>
            <a:endParaRPr lang="en-US" altLang="zh-CN" dirty="0"/>
          </a:p>
          <a:p>
            <a:r>
              <a:rPr lang="en-US" altLang="zh-CN" b="1" dirty="0" smtClean="0"/>
              <a:t>Boo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JavaScript</a:t>
            </a:r>
            <a:r>
              <a:rPr lang="zh-CN" altLang="en-US" dirty="0"/>
              <a:t>是一种广泛用于</a:t>
            </a:r>
            <a:r>
              <a:rPr lang="zh-CN" altLang="en-US" dirty="0">
                <a:hlinkClick r:id="rId3" tooltip="客户端"/>
              </a:rPr>
              <a:t>客户端</a:t>
            </a:r>
            <a:r>
              <a:rPr lang="en-US" altLang="zh-CN" dirty="0">
                <a:hlinkClick r:id="rId4" tooltip="Web开发"/>
              </a:rPr>
              <a:t>Web</a:t>
            </a:r>
            <a:r>
              <a:rPr lang="zh-CN" altLang="en-US" dirty="0">
                <a:hlinkClick r:id="rId4" tooltip="Web开发"/>
              </a:rPr>
              <a:t>开发</a:t>
            </a:r>
            <a:r>
              <a:rPr lang="zh-CN" altLang="en-US" dirty="0"/>
              <a:t>的</a:t>
            </a:r>
            <a:r>
              <a:rPr lang="zh-CN" altLang="en-US" dirty="0">
                <a:hlinkClick r:id="rId5" tooltip="脚本语言"/>
              </a:rPr>
              <a:t>脚本</a:t>
            </a:r>
            <a:r>
              <a:rPr lang="zh-CN" altLang="en-US" dirty="0" smtClean="0">
                <a:hlinkClick r:id="rId5" tooltip="脚本语言"/>
              </a:rPr>
              <a:t>语言</a:t>
            </a:r>
            <a:endParaRPr lang="en-US" altLang="zh-CN" dirty="0" smtClean="0"/>
          </a:p>
          <a:p>
            <a:r>
              <a:rPr lang="zh-CN" altLang="en-US" dirty="0" smtClean="0"/>
              <a:t>最初</a:t>
            </a:r>
            <a:r>
              <a:rPr lang="zh-CN" altLang="en-US" dirty="0"/>
              <a:t>由</a:t>
            </a:r>
            <a:r>
              <a:rPr lang="zh-CN" altLang="en-US" dirty="0">
                <a:hlinkClick r:id="rId6" tooltip="网景公司"/>
              </a:rPr>
              <a:t>网景公司</a:t>
            </a:r>
            <a:r>
              <a:rPr lang="zh-CN" altLang="en-US" dirty="0"/>
              <a:t>的</a:t>
            </a:r>
            <a:r>
              <a:rPr lang="en-US" altLang="zh-CN" dirty="0">
                <a:hlinkClick r:id="rId7" tooltip="Brendan Eich"/>
              </a:rPr>
              <a:t>Brendan </a:t>
            </a:r>
            <a:r>
              <a:rPr lang="en-US" altLang="zh-CN" dirty="0" err="1">
                <a:hlinkClick r:id="rId7" tooltip="Brendan Eich"/>
              </a:rPr>
              <a:t>Eich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/>
              <a:t>是</a:t>
            </a:r>
            <a:r>
              <a:rPr lang="en-US" altLang="zh-CN" dirty="0">
                <a:hlinkClick r:id="rId8" tooltip="Sun公司"/>
              </a:rPr>
              <a:t>Sun</a:t>
            </a:r>
            <a:r>
              <a:rPr lang="zh-CN" altLang="en-US" dirty="0">
                <a:hlinkClick r:id="rId8" tooltip="Sun公司"/>
              </a:rPr>
              <a:t>公司</a:t>
            </a:r>
            <a:r>
              <a:rPr lang="zh-CN" altLang="en-US" dirty="0"/>
              <a:t>的</a:t>
            </a:r>
            <a:r>
              <a:rPr lang="zh-CN" altLang="en-US" dirty="0" smtClean="0"/>
              <a:t>注册</a:t>
            </a:r>
            <a:endParaRPr lang="zh-CN" altLang="en-US" dirty="0"/>
          </a:p>
          <a:p>
            <a:r>
              <a:rPr lang="en-US" altLang="zh-CN" dirty="0"/>
              <a:t>Netscape</a:t>
            </a:r>
            <a:r>
              <a:rPr lang="zh-CN" altLang="en-US" dirty="0"/>
              <a:t>公司在最初将其脚本语言命名为</a:t>
            </a:r>
            <a:r>
              <a:rPr lang="en-US" altLang="zh-CN" dirty="0" err="1"/>
              <a:t>LiveScript</a:t>
            </a:r>
            <a:r>
              <a:rPr lang="zh-CN" altLang="en-US" dirty="0"/>
              <a:t>，后来</a:t>
            </a:r>
            <a:r>
              <a:rPr lang="en-US" altLang="zh-CN" dirty="0"/>
              <a:t>Netscape</a:t>
            </a:r>
            <a:r>
              <a:rPr lang="zh-CN" altLang="en-US" dirty="0"/>
              <a:t>在与</a:t>
            </a:r>
            <a:r>
              <a:rPr lang="en-US" altLang="zh-CN" dirty="0"/>
              <a:t>Sun</a:t>
            </a:r>
            <a:r>
              <a:rPr lang="zh-CN" altLang="en-US" dirty="0"/>
              <a:t>合作之后将其改名为</a:t>
            </a:r>
            <a:r>
              <a:rPr lang="en-US" altLang="zh-CN" dirty="0" smtClean="0"/>
              <a:t>JavaScript</a:t>
            </a:r>
          </a:p>
          <a:p>
            <a:r>
              <a:rPr lang="en-US" altLang="zh-CN" dirty="0" smtClean="0"/>
              <a:t>JavaScript</a:t>
            </a:r>
            <a:r>
              <a:rPr lang="zh-CN" altLang="en-US" dirty="0"/>
              <a:t>最初受</a:t>
            </a:r>
            <a:r>
              <a:rPr lang="en-US" altLang="zh-CN" dirty="0">
                <a:hlinkClick r:id="rId9" tooltip="Java"/>
              </a:rPr>
              <a:t>Java</a:t>
            </a:r>
            <a:r>
              <a:rPr lang="zh-CN" altLang="en-US" dirty="0"/>
              <a:t>启发而开始设计的，目的之一就是“看上去像</a:t>
            </a:r>
            <a:r>
              <a:rPr lang="en-US" altLang="zh-CN" dirty="0"/>
              <a:t>Java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因此</a:t>
            </a:r>
            <a:r>
              <a:rPr lang="zh-CN" altLang="en-US" dirty="0"/>
              <a:t>语法上有类似之处，一些名称和命名规范也借自</a:t>
            </a:r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名称上的近似，是当时网景为了营销考虑与</a:t>
            </a:r>
            <a:r>
              <a:rPr lang="en-US" altLang="zh-CN" dirty="0"/>
              <a:t>Sun</a:t>
            </a:r>
            <a:r>
              <a:rPr lang="zh-CN" altLang="en-US" dirty="0"/>
              <a:t>公司达成协议的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>
                <a:hlinkClick r:id="rId10" tooltip="微软"/>
              </a:rPr>
              <a:t>微软</a:t>
            </a:r>
            <a:r>
              <a:rPr lang="zh-CN" altLang="en-US" dirty="0"/>
              <a:t>推出了</a:t>
            </a:r>
            <a:r>
              <a:rPr lang="en-US" altLang="zh-CN" dirty="0" err="1">
                <a:hlinkClick r:id="rId11" tooltip="JScript"/>
              </a:rPr>
              <a:t>JScript</a:t>
            </a:r>
            <a:r>
              <a:rPr lang="zh-CN" altLang="en-US" dirty="0"/>
              <a:t>来迎战</a:t>
            </a:r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zh-CN" altLang="en-US" dirty="0">
                <a:hlinkClick r:id="rId5" tooltip="脚本语言"/>
              </a:rPr>
              <a:t>脚本</a:t>
            </a:r>
            <a:r>
              <a:rPr lang="zh-CN" altLang="en-US" dirty="0" smtClean="0">
                <a:hlinkClick r:id="rId5" tooltip="脚本语言"/>
              </a:rPr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C#</a:t>
            </a:r>
            <a:r>
              <a:rPr lang="zh-CN" altLang="en-US" dirty="0"/>
              <a:t>是微软推出的一种基于</a:t>
            </a:r>
            <a:r>
              <a:rPr lang="en-US" altLang="zh-CN" dirty="0"/>
              <a:t>.NET</a:t>
            </a:r>
            <a:r>
              <a:rPr lang="zh-CN" altLang="en-US" dirty="0"/>
              <a:t>框架的、面向对象的高级</a:t>
            </a:r>
            <a:r>
              <a:rPr lang="zh-CN" altLang="en-US" dirty="0" smtClean="0"/>
              <a:t>编程语言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#</a:t>
            </a:r>
            <a:r>
              <a:rPr lang="zh-CN" altLang="en-US" dirty="0"/>
              <a:t>由</a:t>
            </a:r>
            <a:r>
              <a:rPr lang="en-US" altLang="zh-CN" dirty="0"/>
              <a:t>C</a:t>
            </a:r>
            <a:r>
              <a:rPr lang="zh-CN" altLang="en-US" dirty="0"/>
              <a:t>语言和</a:t>
            </a:r>
            <a:r>
              <a:rPr lang="en-US" altLang="zh-CN" dirty="0"/>
              <a:t>C++</a:t>
            </a:r>
            <a:r>
              <a:rPr lang="zh-CN" altLang="en-US" dirty="0"/>
              <a:t>派生而来，继承了其强大的性能，同时又以</a:t>
            </a:r>
            <a:r>
              <a:rPr lang="en-US" altLang="zh-CN" dirty="0"/>
              <a:t>.NET </a:t>
            </a:r>
            <a:r>
              <a:rPr lang="zh-CN" altLang="en-US" dirty="0"/>
              <a:t>框架类库作为基础，拥有类似</a:t>
            </a:r>
            <a:r>
              <a:rPr lang="en-US" altLang="zh-CN" dirty="0"/>
              <a:t>Visual Basic</a:t>
            </a:r>
            <a:r>
              <a:rPr lang="zh-CN" altLang="en-US" dirty="0"/>
              <a:t>的快速开发</a:t>
            </a:r>
            <a:r>
              <a:rPr lang="zh-CN" altLang="en-US" dirty="0" smtClean="0"/>
              <a:t>能力</a:t>
            </a:r>
            <a:endParaRPr lang="zh-CN" altLang="en-US" dirty="0"/>
          </a:p>
          <a:p>
            <a:r>
              <a:rPr lang="en-US" altLang="zh-CN" dirty="0"/>
              <a:t>C#</a:t>
            </a:r>
            <a:r>
              <a:rPr lang="zh-CN" altLang="en-US" dirty="0"/>
              <a:t>的发音为</a:t>
            </a:r>
            <a:r>
              <a:rPr lang="en-US" altLang="zh-CN" dirty="0"/>
              <a:t>C Sharp</a:t>
            </a:r>
            <a:r>
              <a:rPr lang="zh-CN" altLang="en-US" dirty="0"/>
              <a:t>，其含义为</a:t>
            </a:r>
            <a:r>
              <a:rPr lang="en-US" altLang="zh-CN" dirty="0"/>
              <a:t>C</a:t>
            </a:r>
            <a:r>
              <a:rPr lang="en-US" altLang="zh-CN" dirty="0" smtClean="0"/>
              <a:t>++++</a:t>
            </a:r>
            <a:r>
              <a:rPr lang="zh-CN" altLang="en-US" dirty="0" smtClean="0"/>
              <a:t>，表示</a:t>
            </a:r>
            <a:r>
              <a:rPr lang="en-US" altLang="zh-CN" dirty="0"/>
              <a:t>C#</a:t>
            </a:r>
            <a:r>
              <a:rPr lang="zh-CN" altLang="en-US" dirty="0"/>
              <a:t>在一些语言特性方面对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zh-CN" altLang="en-US" dirty="0" smtClean="0"/>
              <a:t>提升</a:t>
            </a:r>
            <a:endParaRPr lang="en-US" altLang="zh-CN" dirty="0" smtClean="0"/>
          </a:p>
          <a:p>
            <a:r>
              <a:rPr lang="zh-CN" altLang="en-US" dirty="0" smtClean="0"/>
              <a:t>微软</a:t>
            </a:r>
            <a:r>
              <a:rPr lang="zh-CN" altLang="en-US" dirty="0"/>
              <a:t>希望借助这种语言来取代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7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面向对象，</a:t>
            </a:r>
            <a:r>
              <a:rPr lang="zh-CN" altLang="en-US" dirty="0"/>
              <a:t>语法非常接近 </a:t>
            </a:r>
            <a:r>
              <a:rPr lang="en-US" altLang="zh-CN" dirty="0"/>
              <a:t>Python</a:t>
            </a:r>
            <a:r>
              <a:rPr lang="zh-CN" altLang="en-US" dirty="0"/>
              <a:t>，并且提供了许多可以扩充编译器的有趣特色，并且可以运行在 </a:t>
            </a:r>
            <a:r>
              <a:rPr lang="en-US" altLang="zh-CN" dirty="0"/>
              <a:t>.NET Framework </a:t>
            </a:r>
            <a:r>
              <a:rPr lang="zh-CN" altLang="en-US" dirty="0"/>
              <a:t>或 </a:t>
            </a:r>
            <a:r>
              <a:rPr lang="en-US" altLang="zh-CN" dirty="0"/>
              <a:t>Mono </a:t>
            </a:r>
            <a:r>
              <a:rPr lang="zh-CN" altLang="en-US" dirty="0" smtClean="0"/>
              <a:t>上</a:t>
            </a:r>
            <a:endParaRPr lang="zh-CN" altLang="en-US" dirty="0"/>
          </a:p>
          <a:p>
            <a:r>
              <a:rPr lang="en-US" altLang="zh-CN" dirty="0"/>
              <a:t>Boo </a:t>
            </a:r>
            <a:r>
              <a:rPr lang="zh-CN" altLang="en-US" dirty="0"/>
              <a:t>为开放源代码，使用</a:t>
            </a:r>
            <a:r>
              <a:rPr lang="en-US" altLang="zh-CN" dirty="0"/>
              <a:t>MIT</a:t>
            </a:r>
            <a:r>
              <a:rPr lang="zh-CN" altLang="en-US" dirty="0"/>
              <a:t>许可证／</a:t>
            </a:r>
            <a:r>
              <a:rPr lang="en-US" altLang="zh-CN" dirty="0"/>
              <a:t>BSD</a:t>
            </a:r>
            <a:r>
              <a:rPr lang="zh-CN" altLang="en-US" dirty="0"/>
              <a:t>许可证</a:t>
            </a:r>
            <a:r>
              <a:rPr lang="zh-CN" altLang="en-US" dirty="0" smtClean="0"/>
              <a:t>授权</a:t>
            </a:r>
            <a:endParaRPr lang="zh-CN" altLang="en-US" dirty="0"/>
          </a:p>
          <a:p>
            <a:r>
              <a:rPr lang="zh-CN" altLang="en-US" dirty="0"/>
              <a:t>在微软推出</a:t>
            </a:r>
            <a:r>
              <a:rPr lang="en-US" altLang="zh-CN" dirty="0"/>
              <a:t>.NET Framework</a:t>
            </a:r>
            <a:r>
              <a:rPr lang="zh-CN" altLang="en-US" dirty="0"/>
              <a:t>之后，作者</a:t>
            </a:r>
            <a:r>
              <a:rPr lang="en-US" altLang="zh-CN" dirty="0"/>
              <a:t>Rodrigo </a:t>
            </a:r>
            <a:r>
              <a:rPr lang="en-US" altLang="zh-CN" dirty="0" err="1"/>
              <a:t>Barreto</a:t>
            </a:r>
            <a:r>
              <a:rPr lang="en-US" altLang="zh-CN" dirty="0"/>
              <a:t> de Oliveira</a:t>
            </a:r>
            <a:r>
              <a:rPr lang="zh-CN" altLang="en-US" dirty="0"/>
              <a:t>非常喜爱这个环境，却又惊讶于无法使用自己最喜爱的语言来进行开发（当时只提供 Ｃ＃、</a:t>
            </a:r>
            <a:r>
              <a:rPr lang="en-US" altLang="zh-CN" dirty="0"/>
              <a:t>Visual Basic .NET</a:t>
            </a:r>
            <a:r>
              <a:rPr lang="zh-CN" altLang="en-US" dirty="0"/>
              <a:t>、</a:t>
            </a:r>
            <a:r>
              <a:rPr lang="en-US" altLang="zh-CN" dirty="0" err="1"/>
              <a:t>JScript</a:t>
            </a:r>
            <a:r>
              <a:rPr lang="en-US" altLang="zh-CN" dirty="0"/>
              <a:t> .NET</a:t>
            </a:r>
            <a:r>
              <a:rPr lang="zh-CN" altLang="en-US" dirty="0"/>
              <a:t>），所以就在 </a:t>
            </a:r>
            <a:r>
              <a:rPr lang="en-US" altLang="zh-CN" dirty="0"/>
              <a:t>2003 </a:t>
            </a:r>
            <a:r>
              <a:rPr lang="zh-CN" altLang="en-US" dirty="0"/>
              <a:t>年开始着手开发一个语法类似</a:t>
            </a:r>
            <a:r>
              <a:rPr lang="en-US" altLang="zh-CN" dirty="0"/>
              <a:t>Python</a:t>
            </a:r>
            <a:r>
              <a:rPr lang="zh-CN" altLang="en-US" dirty="0"/>
              <a:t>，同时兼具静态、动态语言特性的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8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MonoDevelop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MonoDevelop</a:t>
            </a:r>
            <a:r>
              <a:rPr lang="en-US" altLang="zh-CN" dirty="0" smtClean="0"/>
              <a:t> </a:t>
            </a:r>
            <a:r>
              <a:rPr lang="zh-CN" altLang="en-US" dirty="0"/>
              <a:t>是个适用于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 OS 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Microsoft Windows</a:t>
            </a:r>
            <a:r>
              <a:rPr lang="zh-CN" altLang="en-US" dirty="0" smtClean="0"/>
              <a:t>的</a:t>
            </a:r>
            <a:r>
              <a:rPr lang="zh-CN" altLang="en-US" dirty="0"/>
              <a:t>开放源代码集成开发环境，主要用来开发</a:t>
            </a:r>
            <a:r>
              <a:rPr lang="en-US" altLang="zh-CN" dirty="0"/>
              <a:t>Mono</a:t>
            </a:r>
            <a:r>
              <a:rPr lang="zh-CN" altLang="en-US" dirty="0"/>
              <a:t>与</a:t>
            </a:r>
            <a:r>
              <a:rPr lang="en-US" altLang="zh-CN" dirty="0"/>
              <a:t>.NET Framework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en-US" altLang="zh-CN" dirty="0" err="1" smtClean="0"/>
              <a:t>MonoDevelop</a:t>
            </a:r>
            <a:r>
              <a:rPr lang="en-US" altLang="zh-CN" dirty="0" smtClean="0"/>
              <a:t> </a:t>
            </a:r>
            <a:r>
              <a:rPr lang="zh-CN" altLang="en-US" dirty="0"/>
              <a:t>整合了很多</a:t>
            </a:r>
            <a:r>
              <a:rPr lang="en-US" altLang="zh-CN" dirty="0"/>
              <a:t>Eclipse</a:t>
            </a:r>
            <a:r>
              <a:rPr lang="zh-CN" altLang="en-US" dirty="0"/>
              <a:t>与</a:t>
            </a:r>
            <a:r>
              <a:rPr lang="en-US" altLang="zh-CN" dirty="0"/>
              <a:t>Microsoft Visual Studio</a:t>
            </a:r>
            <a:r>
              <a:rPr lang="zh-CN" altLang="en-US" dirty="0"/>
              <a:t>的特性，像是 </a:t>
            </a:r>
            <a:r>
              <a:rPr lang="en-US" altLang="zh-CN" dirty="0" err="1"/>
              <a:t>Intellisense</a:t>
            </a:r>
            <a:r>
              <a:rPr lang="zh-CN" altLang="en-US" dirty="0"/>
              <a:t>、版本控制还有 </a:t>
            </a:r>
            <a:r>
              <a:rPr lang="en-US" altLang="zh-CN" dirty="0"/>
              <a:t>GUI </a:t>
            </a:r>
            <a:r>
              <a:rPr lang="zh-CN" altLang="en-US" dirty="0"/>
              <a:t>与 </a:t>
            </a:r>
            <a:r>
              <a:rPr lang="en-US" altLang="zh-CN" dirty="0"/>
              <a:t>Web </a:t>
            </a:r>
            <a:r>
              <a:rPr lang="zh-CN" altLang="en-US" dirty="0"/>
              <a:t>设计工具。另外还整合了</a:t>
            </a:r>
            <a:r>
              <a:rPr lang="en-US" altLang="zh-CN" dirty="0"/>
              <a:t>GTK#GUI</a:t>
            </a:r>
            <a:r>
              <a:rPr lang="zh-CN" altLang="en-US" dirty="0"/>
              <a:t>设计工具（叫做</a:t>
            </a:r>
            <a:r>
              <a:rPr lang="en-US" altLang="zh-CN" dirty="0" err="1"/>
              <a:t>Stetic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目前支持的</a:t>
            </a:r>
            <a:r>
              <a:rPr lang="zh-CN" altLang="en-US" dirty="0"/>
              <a:t>语言有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 err="1"/>
              <a:t>Vala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BOO</a:t>
            </a:r>
            <a:r>
              <a:rPr lang="zh-CN" altLang="en-US" dirty="0"/>
              <a:t>、</a:t>
            </a:r>
            <a:r>
              <a:rPr lang="en-US" altLang="zh-CN" dirty="0" err="1"/>
              <a:t>Nemerle</a:t>
            </a:r>
            <a:r>
              <a:rPr lang="zh-CN" altLang="en-US" dirty="0"/>
              <a:t>、</a:t>
            </a:r>
            <a:r>
              <a:rPr lang="en-US" altLang="zh-CN" dirty="0"/>
              <a:t>Visual Basic .NET</a:t>
            </a:r>
            <a:r>
              <a:rPr lang="zh-CN" altLang="en-US" dirty="0"/>
              <a:t>、</a:t>
            </a:r>
            <a:r>
              <a:rPr lang="en-US" altLang="zh-CN" dirty="0"/>
              <a:t>CIL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2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627688" cy="371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7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en-US" dirty="0"/>
              <a:t>同一</a:t>
            </a:r>
            <a:r>
              <a:rPr lang="zh-CN" altLang="en-US" dirty="0" smtClean="0"/>
              <a:t>个脚本应用于不同的物体中</a:t>
            </a:r>
            <a:endParaRPr lang="en-US" altLang="zh-CN" dirty="0" smtClean="0"/>
          </a:p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67497"/>
            <a:ext cx="6057154" cy="124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6" y="5053657"/>
            <a:ext cx="5152141" cy="65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1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99430" cy="257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2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874</Words>
  <Application>Microsoft Office PowerPoint</Application>
  <PresentationFormat>全屏显示(4:3)</PresentationFormat>
  <Paragraphs>60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脚本</vt:lpstr>
      <vt:lpstr>Unity中使用的脚本语言</vt:lpstr>
      <vt:lpstr>JavaScript</vt:lpstr>
      <vt:lpstr>C#</vt:lpstr>
      <vt:lpstr>Boo </vt:lpstr>
      <vt:lpstr>MonoDevelop</vt:lpstr>
      <vt:lpstr>建立脚本</vt:lpstr>
      <vt:lpstr>变量</vt:lpstr>
      <vt:lpstr>函数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脚本</dc:title>
  <dc:creator>Han Honglei</dc:creator>
  <cp:lastModifiedBy>Han</cp:lastModifiedBy>
  <cp:revision>19</cp:revision>
  <dcterms:created xsi:type="dcterms:W3CDTF">2011-09-05T14:01:57Z</dcterms:created>
  <dcterms:modified xsi:type="dcterms:W3CDTF">2014-05-06T03:34:13Z</dcterms:modified>
</cp:coreProperties>
</file>