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66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68" autoAdjust="0"/>
  </p:normalViewPr>
  <p:slideViewPr>
    <p:cSldViewPr>
      <p:cViewPr varScale="1">
        <p:scale>
          <a:sx n="89" d="100"/>
          <a:sy n="89" d="100"/>
        </p:scale>
        <p:origin x="-125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0E2DD-5E2A-4C74-8D4C-3BEDF8C34A1B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66339-0957-4DDB-B7F7-7F48E5888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387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需要比较一下其和</a:t>
            </a:r>
            <a:r>
              <a:rPr lang="en-US" altLang="zh-CN" dirty="0" smtClean="0"/>
              <a:t>Play</a:t>
            </a:r>
            <a:r>
              <a:rPr lang="zh-CN" altLang="en-US" dirty="0" smtClean="0"/>
              <a:t>的不同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66339-0957-4DDB-B7F7-7F48E5888C6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258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动画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82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95536" y="17000"/>
            <a:ext cx="8640960" cy="720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private </a:t>
            </a:r>
            <a:r>
              <a:rPr lang="en-US" altLang="zh-CN" sz="1400" dirty="0" err="1"/>
              <a:t>var</a:t>
            </a:r>
            <a:r>
              <a:rPr lang="en-US" altLang="zh-CN" sz="1400" dirty="0"/>
              <a:t> </a:t>
            </a:r>
            <a:r>
              <a:rPr lang="en-US" altLang="zh-CN" sz="1400" dirty="0" err="1"/>
              <a:t>leanLeft</a:t>
            </a:r>
            <a:r>
              <a:rPr lang="en-US" altLang="zh-CN" sz="1400" dirty="0"/>
              <a:t> : </a:t>
            </a:r>
            <a:r>
              <a:rPr lang="en-US" altLang="zh-CN" sz="1400" dirty="0" err="1"/>
              <a:t>AnimationState</a:t>
            </a:r>
            <a:r>
              <a:rPr lang="en-US" altLang="zh-CN" sz="1400" dirty="0"/>
              <a:t>;</a:t>
            </a:r>
            <a:endParaRPr lang="zh-CN" altLang="zh-CN" sz="1400" dirty="0"/>
          </a:p>
          <a:p>
            <a:r>
              <a:rPr lang="en-US" altLang="zh-CN" sz="1400" dirty="0"/>
              <a:t>private </a:t>
            </a:r>
            <a:r>
              <a:rPr lang="en-US" altLang="zh-CN" sz="1400" dirty="0" err="1"/>
              <a:t>var</a:t>
            </a:r>
            <a:r>
              <a:rPr lang="en-US" altLang="zh-CN" sz="1400" dirty="0"/>
              <a:t> </a:t>
            </a:r>
            <a:r>
              <a:rPr lang="en-US" altLang="zh-CN" sz="1400" dirty="0" err="1"/>
              <a:t>leanRight</a:t>
            </a:r>
            <a:r>
              <a:rPr lang="en-US" altLang="zh-CN" sz="1400" dirty="0"/>
              <a:t> : </a:t>
            </a:r>
            <a:r>
              <a:rPr lang="en-US" altLang="zh-CN" sz="1400" dirty="0" err="1"/>
              <a:t>AnimationState</a:t>
            </a:r>
            <a:r>
              <a:rPr lang="en-US" altLang="zh-CN" sz="1400" dirty="0"/>
              <a:t>;</a:t>
            </a:r>
            <a:endParaRPr lang="zh-CN" altLang="zh-CN" sz="1400" dirty="0"/>
          </a:p>
          <a:p>
            <a:r>
              <a:rPr lang="en-US" altLang="zh-CN" sz="1400" dirty="0"/>
              <a:t>function Start ()</a:t>
            </a:r>
            <a:endParaRPr lang="zh-CN" altLang="zh-CN" sz="1400" dirty="0"/>
          </a:p>
          <a:p>
            <a:r>
              <a:rPr lang="en-US" altLang="zh-CN" sz="1400" dirty="0"/>
              <a:t>{</a:t>
            </a:r>
            <a:endParaRPr lang="zh-CN" altLang="zh-CN" sz="1400" dirty="0"/>
          </a:p>
          <a:p>
            <a:r>
              <a:rPr lang="en-US" altLang="zh-CN" sz="1400" dirty="0"/>
              <a:t>   </a:t>
            </a:r>
            <a:r>
              <a:rPr lang="en-US" altLang="zh-CN" sz="1400" dirty="0" err="1"/>
              <a:t>leanLeft</a:t>
            </a:r>
            <a:r>
              <a:rPr lang="en-US" altLang="zh-CN" sz="1400" dirty="0"/>
              <a:t> = animation["</a:t>
            </a:r>
            <a:r>
              <a:rPr lang="en-US" altLang="zh-CN" sz="1400" dirty="0" err="1"/>
              <a:t>leanLeft</a:t>
            </a:r>
            <a:r>
              <a:rPr lang="en-US" altLang="zh-CN" sz="1400" dirty="0"/>
              <a:t>"];</a:t>
            </a:r>
            <a:endParaRPr lang="zh-CN" altLang="zh-CN" sz="1400" dirty="0"/>
          </a:p>
          <a:p>
            <a:r>
              <a:rPr lang="en-US" altLang="zh-CN" sz="1400" dirty="0"/>
              <a:t>   </a:t>
            </a:r>
            <a:r>
              <a:rPr lang="en-US" altLang="zh-CN" sz="1400" dirty="0" err="1"/>
              <a:t>leanRight</a:t>
            </a:r>
            <a:r>
              <a:rPr lang="en-US" altLang="zh-CN" sz="1400" dirty="0"/>
              <a:t> = animation["</a:t>
            </a:r>
            <a:r>
              <a:rPr lang="en-US" altLang="zh-CN" sz="1400" dirty="0" err="1"/>
              <a:t>leanRight</a:t>
            </a:r>
            <a:r>
              <a:rPr lang="en-US" altLang="zh-CN" sz="1400" dirty="0"/>
              <a:t>"];</a:t>
            </a:r>
            <a:endParaRPr lang="zh-CN" altLang="zh-CN" sz="1400" dirty="0"/>
          </a:p>
          <a:p>
            <a:r>
              <a:rPr lang="en-US" altLang="zh-CN" sz="1400" dirty="0"/>
              <a:t>   // </a:t>
            </a:r>
            <a:r>
              <a:rPr lang="zh-CN" altLang="zh-CN" sz="1400" dirty="0"/>
              <a:t>为偏向动画设置不同的层级，这样在调用</a:t>
            </a:r>
            <a:r>
              <a:rPr lang="en-US" altLang="zh-CN" sz="1400" dirty="0" err="1"/>
              <a:t>CrossFade</a:t>
            </a:r>
            <a:r>
              <a:rPr lang="zh-CN" altLang="zh-CN" sz="1400" dirty="0"/>
              <a:t>时不会影响到它</a:t>
            </a:r>
          </a:p>
          <a:p>
            <a:r>
              <a:rPr lang="en-US" altLang="zh-CN" sz="1400" dirty="0"/>
              <a:t>   </a:t>
            </a:r>
            <a:r>
              <a:rPr lang="en-US" altLang="zh-CN" sz="1400" dirty="0" err="1"/>
              <a:t>leanLeft.layer</a:t>
            </a:r>
            <a:r>
              <a:rPr lang="en-US" altLang="zh-CN" sz="1400" dirty="0"/>
              <a:t> = 10;</a:t>
            </a:r>
            <a:endParaRPr lang="zh-CN" altLang="zh-CN" sz="1400" dirty="0"/>
          </a:p>
          <a:p>
            <a:r>
              <a:rPr lang="en-US" altLang="zh-CN" sz="1400" dirty="0"/>
              <a:t>   </a:t>
            </a:r>
            <a:r>
              <a:rPr lang="en-US" altLang="zh-CN" sz="1400" dirty="0" err="1"/>
              <a:t>leanRight.layer</a:t>
            </a:r>
            <a:r>
              <a:rPr lang="en-US" altLang="zh-CN" sz="1400" dirty="0"/>
              <a:t> = 10;</a:t>
            </a:r>
            <a:endParaRPr lang="zh-CN" altLang="zh-CN" sz="1400" dirty="0"/>
          </a:p>
          <a:p>
            <a:r>
              <a:rPr lang="en-US" altLang="zh-CN" sz="1400" dirty="0"/>
              <a:t>   // </a:t>
            </a:r>
            <a:r>
              <a:rPr lang="zh-CN" altLang="zh-CN" sz="1400" dirty="0"/>
              <a:t>将偏向动画设置为附加动画类型</a:t>
            </a:r>
          </a:p>
          <a:p>
            <a:r>
              <a:rPr lang="en-US" altLang="zh-CN" sz="1400" dirty="0"/>
              <a:t>   </a:t>
            </a:r>
            <a:r>
              <a:rPr lang="en-US" altLang="zh-CN" sz="1400" dirty="0" err="1"/>
              <a:t>leanLeft.blendMode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AnimationBlendMode.Additive</a:t>
            </a:r>
            <a:r>
              <a:rPr lang="en-US" altLang="zh-CN" sz="1400" dirty="0"/>
              <a:t>;</a:t>
            </a:r>
            <a:endParaRPr lang="zh-CN" altLang="zh-CN" sz="1400" dirty="0"/>
          </a:p>
          <a:p>
            <a:r>
              <a:rPr lang="en-US" altLang="zh-CN" sz="1400" dirty="0"/>
              <a:t>   </a:t>
            </a:r>
            <a:r>
              <a:rPr lang="en-US" altLang="zh-CN" sz="1400" dirty="0" err="1"/>
              <a:t>leanRight.blendMode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AnimationBlendMode.Additive</a:t>
            </a:r>
            <a:r>
              <a:rPr lang="en-US" altLang="zh-CN" sz="1400" dirty="0"/>
              <a:t>;</a:t>
            </a:r>
            <a:endParaRPr lang="zh-CN" altLang="zh-CN" sz="1400" dirty="0"/>
          </a:p>
          <a:p>
            <a:r>
              <a:rPr lang="en-US" altLang="zh-CN" sz="1400" dirty="0"/>
              <a:t>   // </a:t>
            </a:r>
            <a:r>
              <a:rPr lang="zh-CN" altLang="zh-CN" sz="1400" dirty="0"/>
              <a:t>将偏向动画</a:t>
            </a:r>
            <a:r>
              <a:rPr lang="en-US" altLang="zh-CN" sz="1400" dirty="0" err="1"/>
              <a:t>ClampForever</a:t>
            </a:r>
            <a:r>
              <a:rPr lang="zh-CN" altLang="zh-CN" sz="1400" dirty="0"/>
              <a:t>类型，这样当动画播放完以后不会停止，而会持续播放最后一帧</a:t>
            </a:r>
          </a:p>
          <a:p>
            <a:r>
              <a:rPr lang="en-US" altLang="zh-CN" sz="1400" dirty="0"/>
              <a:t>   </a:t>
            </a:r>
            <a:r>
              <a:rPr lang="en-US" altLang="zh-CN" sz="1400" dirty="0" err="1"/>
              <a:t>leanLeft.wrapMode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WrapMode.ClampForever</a:t>
            </a:r>
            <a:r>
              <a:rPr lang="en-US" altLang="zh-CN" sz="1400" dirty="0"/>
              <a:t>;</a:t>
            </a:r>
            <a:endParaRPr lang="zh-CN" altLang="zh-CN" sz="1400" dirty="0"/>
          </a:p>
          <a:p>
            <a:r>
              <a:rPr lang="en-US" altLang="zh-CN" sz="1400" dirty="0"/>
              <a:t>   </a:t>
            </a:r>
            <a:r>
              <a:rPr lang="en-US" altLang="zh-CN" sz="1400" dirty="0" err="1"/>
              <a:t>leanRight.wrapMode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WrapMode.ClampForever</a:t>
            </a:r>
            <a:r>
              <a:rPr lang="en-US" altLang="zh-CN" sz="1400" dirty="0"/>
              <a:t>;</a:t>
            </a:r>
            <a:endParaRPr lang="zh-CN" altLang="zh-CN" sz="1400" dirty="0"/>
          </a:p>
          <a:p>
            <a:r>
              <a:rPr lang="en-US" altLang="zh-CN" sz="1400" dirty="0"/>
              <a:t>   // </a:t>
            </a:r>
            <a:r>
              <a:rPr lang="zh-CN" altLang="zh-CN" sz="1400" dirty="0"/>
              <a:t>启用动画，并将其设置为完全载入状态</a:t>
            </a:r>
          </a:p>
          <a:p>
            <a:r>
              <a:rPr lang="en-US" altLang="zh-CN" sz="1400" dirty="0"/>
              <a:t>   // </a:t>
            </a:r>
            <a:r>
              <a:rPr lang="zh-CN" altLang="zh-CN" sz="1400" dirty="0"/>
              <a:t>这里并没有使用</a:t>
            </a:r>
            <a:r>
              <a:rPr lang="en-US" altLang="zh-CN" sz="1400" dirty="0" err="1"/>
              <a:t>animation.Play</a:t>
            </a:r>
            <a:r>
              <a:rPr lang="zh-CN" altLang="zh-CN" sz="1400" dirty="0"/>
              <a:t>，因为我们要在</a:t>
            </a:r>
            <a:r>
              <a:rPr lang="en-US" altLang="zh-CN" sz="1400" dirty="0"/>
              <a:t>Update</a:t>
            </a:r>
            <a:r>
              <a:rPr lang="zh-CN" altLang="zh-CN" sz="1400" dirty="0"/>
              <a:t>函数中手动控制动画的播放</a:t>
            </a:r>
          </a:p>
          <a:p>
            <a:r>
              <a:rPr lang="en-US" altLang="zh-CN" sz="1400" dirty="0"/>
              <a:t>  </a:t>
            </a:r>
            <a:r>
              <a:rPr lang="en-US" altLang="zh-CN" sz="1400" dirty="0" err="1"/>
              <a:t>leanRight.enabled</a:t>
            </a:r>
            <a:r>
              <a:rPr lang="en-US" altLang="zh-CN" sz="1400" dirty="0"/>
              <a:t> = true;</a:t>
            </a:r>
            <a:endParaRPr lang="zh-CN" altLang="zh-CN" sz="1400" dirty="0"/>
          </a:p>
          <a:p>
            <a:r>
              <a:rPr lang="en-US" altLang="zh-CN" sz="1400" dirty="0"/>
              <a:t>   </a:t>
            </a:r>
            <a:r>
              <a:rPr lang="en-US" altLang="zh-CN" sz="1400" dirty="0" err="1"/>
              <a:t>leanLeft.enabled</a:t>
            </a:r>
            <a:r>
              <a:rPr lang="en-US" altLang="zh-CN" sz="1400" dirty="0"/>
              <a:t> = true;</a:t>
            </a:r>
            <a:endParaRPr lang="zh-CN" altLang="zh-CN" sz="1400" dirty="0"/>
          </a:p>
          <a:p>
            <a:r>
              <a:rPr lang="en-US" altLang="zh-CN" sz="1400" dirty="0"/>
              <a:t>   </a:t>
            </a:r>
            <a:r>
              <a:rPr lang="en-US" altLang="zh-CN" sz="1400" dirty="0" err="1"/>
              <a:t>leanRight.weight</a:t>
            </a:r>
            <a:r>
              <a:rPr lang="en-US" altLang="zh-CN" sz="1400" dirty="0"/>
              <a:t> = 1.0;</a:t>
            </a:r>
            <a:endParaRPr lang="zh-CN" altLang="zh-CN" sz="1400" dirty="0"/>
          </a:p>
          <a:p>
            <a:r>
              <a:rPr lang="en-US" altLang="zh-CN" sz="1400" dirty="0"/>
              <a:t>   </a:t>
            </a:r>
            <a:r>
              <a:rPr lang="en-US" altLang="zh-CN" sz="1400" dirty="0" err="1"/>
              <a:t>leanLeft.weight</a:t>
            </a:r>
            <a:r>
              <a:rPr lang="en-US" altLang="zh-CN" sz="1400" dirty="0"/>
              <a:t> = 1.0;</a:t>
            </a:r>
            <a:endParaRPr lang="zh-CN" altLang="zh-CN" sz="1400" dirty="0"/>
          </a:p>
          <a:p>
            <a:r>
              <a:rPr lang="en-US" altLang="zh-CN" sz="1400" dirty="0"/>
              <a:t>   // </a:t>
            </a:r>
            <a:r>
              <a:rPr lang="zh-CN" altLang="zh-CN" sz="1400" dirty="0"/>
              <a:t>这里仅是测试目的，只循环播放走路动画</a:t>
            </a:r>
          </a:p>
          <a:p>
            <a:r>
              <a:rPr lang="en-US" altLang="zh-CN" sz="1400" dirty="0"/>
              <a:t>   animation["walk"].</a:t>
            </a:r>
            <a:r>
              <a:rPr lang="en-US" altLang="zh-CN" sz="1400" dirty="0" err="1"/>
              <a:t>wrapMode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WrapMode.Loop</a:t>
            </a:r>
            <a:r>
              <a:rPr lang="en-US" altLang="zh-CN" sz="1400" dirty="0"/>
              <a:t>;</a:t>
            </a:r>
            <a:endParaRPr lang="zh-CN" altLang="zh-CN" sz="1400" dirty="0"/>
          </a:p>
          <a:p>
            <a:r>
              <a:rPr lang="en-US" altLang="zh-CN" sz="1400" dirty="0"/>
              <a:t>   </a:t>
            </a:r>
            <a:r>
              <a:rPr lang="en-US" altLang="zh-CN" sz="1400" dirty="0" err="1"/>
              <a:t>animation.Play</a:t>
            </a:r>
            <a:r>
              <a:rPr lang="en-US" altLang="zh-CN" sz="1400" dirty="0"/>
              <a:t>("walk");</a:t>
            </a:r>
            <a:endParaRPr lang="zh-CN" altLang="zh-CN" sz="1400" dirty="0"/>
          </a:p>
          <a:p>
            <a:r>
              <a:rPr lang="en-US" altLang="zh-CN" sz="1400" dirty="0"/>
              <a:t>}</a:t>
            </a:r>
            <a:endParaRPr lang="zh-CN" altLang="zh-CN" sz="1400" dirty="0"/>
          </a:p>
          <a:p>
            <a:r>
              <a:rPr lang="en-US" altLang="zh-CN" sz="1400" dirty="0"/>
              <a:t>// </a:t>
            </a:r>
            <a:r>
              <a:rPr lang="zh-CN" altLang="zh-CN" sz="1400" dirty="0"/>
              <a:t>按照倾斜的程度，我们在每帧设置播放时间，这样会得到不同倾斜程度的动作</a:t>
            </a:r>
          </a:p>
          <a:p>
            <a:r>
              <a:rPr lang="en-US" altLang="zh-CN" sz="1400" dirty="0"/>
              <a:t>function Update ()</a:t>
            </a:r>
            <a:endParaRPr lang="zh-CN" altLang="zh-CN" sz="1400" dirty="0"/>
          </a:p>
          <a:p>
            <a:r>
              <a:rPr lang="en-US" altLang="zh-CN" sz="1400" dirty="0"/>
              <a:t>{</a:t>
            </a:r>
            <a:endParaRPr lang="zh-CN" altLang="zh-CN" sz="1400" dirty="0"/>
          </a:p>
          <a:p>
            <a:r>
              <a:rPr lang="en-US" altLang="zh-CN" sz="1400" dirty="0"/>
              <a:t>   </a:t>
            </a:r>
            <a:r>
              <a:rPr lang="en-US" altLang="zh-CN" sz="1400" dirty="0" err="1"/>
              <a:t>var</a:t>
            </a:r>
            <a:r>
              <a:rPr lang="en-US" altLang="zh-CN" sz="1400" dirty="0"/>
              <a:t> lean = </a:t>
            </a:r>
            <a:r>
              <a:rPr lang="en-US" altLang="zh-CN" sz="1400" dirty="0" err="1"/>
              <a:t>Input.GetAxis</a:t>
            </a:r>
            <a:r>
              <a:rPr lang="en-US" altLang="zh-CN" sz="1400" dirty="0"/>
              <a:t>("Horizontal");</a:t>
            </a:r>
            <a:endParaRPr lang="zh-CN" altLang="zh-CN" sz="1400" dirty="0"/>
          </a:p>
          <a:p>
            <a:r>
              <a:rPr lang="en-US" altLang="zh-CN" sz="1400" dirty="0"/>
              <a:t>   // </a:t>
            </a:r>
            <a:r>
              <a:rPr lang="zh-CN" altLang="zh-CN" sz="1400" dirty="0"/>
              <a:t>按照用户输入确定确定动画帧，第一帧为</a:t>
            </a:r>
            <a:r>
              <a:rPr lang="en-US" altLang="zh-CN" sz="1400" dirty="0"/>
              <a:t>0</a:t>
            </a:r>
            <a:r>
              <a:rPr lang="zh-CN" altLang="zh-CN" sz="1400" dirty="0"/>
              <a:t>，最后一帧为</a:t>
            </a:r>
            <a:r>
              <a:rPr lang="en-US" altLang="zh-CN" sz="1400" dirty="0"/>
              <a:t>1</a:t>
            </a:r>
            <a:r>
              <a:rPr lang="zh-CN" altLang="zh-CN" sz="1400" dirty="0"/>
              <a:t>，倾斜度也越来越高</a:t>
            </a:r>
          </a:p>
          <a:p>
            <a:r>
              <a:rPr lang="en-US" altLang="zh-CN" sz="1400" dirty="0"/>
              <a:t>   </a:t>
            </a:r>
            <a:r>
              <a:rPr lang="en-US" altLang="zh-CN" sz="1400" dirty="0" err="1"/>
              <a:t>leanLeft.normalizedTime</a:t>
            </a:r>
            <a:r>
              <a:rPr lang="en-US" altLang="zh-CN" sz="1400" dirty="0"/>
              <a:t> = -lean;</a:t>
            </a:r>
            <a:endParaRPr lang="zh-CN" altLang="zh-CN" sz="1400" dirty="0"/>
          </a:p>
          <a:p>
            <a:r>
              <a:rPr lang="en-US" altLang="zh-CN" sz="1400" dirty="0"/>
              <a:t>   </a:t>
            </a:r>
            <a:r>
              <a:rPr lang="en-US" altLang="zh-CN" sz="1400" dirty="0" err="1"/>
              <a:t>leanRight.normalizedTime</a:t>
            </a:r>
            <a:r>
              <a:rPr lang="en-US" altLang="zh-CN" sz="1400" dirty="0"/>
              <a:t> = lean;</a:t>
            </a:r>
            <a:endParaRPr lang="zh-CN" altLang="zh-CN" sz="1400" dirty="0"/>
          </a:p>
          <a:p>
            <a:r>
              <a:rPr lang="en-US" altLang="zh-CN" sz="1400" dirty="0"/>
              <a:t>} </a:t>
            </a:r>
            <a:endParaRPr lang="zh-CN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93618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Unity 4 </a:t>
            </a:r>
            <a:r>
              <a:rPr lang="zh-CN" altLang="en-US" dirty="0" smtClean="0"/>
              <a:t>新动画控制功能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Mecanim</a:t>
            </a:r>
            <a:r>
              <a:rPr lang="zh-CN" altLang="en-US" dirty="0" smtClean="0"/>
              <a:t>是</a:t>
            </a:r>
            <a:r>
              <a:rPr lang="zh-CN" altLang="en-US" dirty="0"/>
              <a:t>一个完整的游戏</a:t>
            </a:r>
            <a:r>
              <a:rPr lang="zh-CN" altLang="en-US" dirty="0" smtClean="0"/>
              <a:t>动画解决方案</a:t>
            </a:r>
            <a:endParaRPr lang="en-US" altLang="zh-CN" dirty="0" smtClean="0"/>
          </a:p>
          <a:p>
            <a:r>
              <a:rPr lang="en-US" altLang="zh-CN" dirty="0" err="1" smtClean="0"/>
              <a:t>Mecanim</a:t>
            </a:r>
            <a:r>
              <a:rPr lang="zh-CN" altLang="en-US" dirty="0"/>
              <a:t>与</a:t>
            </a:r>
            <a:r>
              <a:rPr lang="en-US" altLang="zh-CN" dirty="0"/>
              <a:t>Unity</a:t>
            </a:r>
            <a:r>
              <a:rPr lang="zh-CN" altLang="en-US" dirty="0"/>
              <a:t>引擎原生集成，并进行了优化以便在</a:t>
            </a:r>
            <a:r>
              <a:rPr lang="en-US" altLang="zh-CN" dirty="0"/>
              <a:t>Unity</a:t>
            </a:r>
            <a:r>
              <a:rPr lang="zh-CN" altLang="en-US" dirty="0"/>
              <a:t>引擎上</a:t>
            </a:r>
            <a:r>
              <a:rPr lang="zh-CN" altLang="en-US" dirty="0" smtClean="0"/>
              <a:t>运行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/>
              <a:t>Mecanim</a:t>
            </a:r>
            <a:r>
              <a:rPr lang="zh-CN" altLang="en-US" dirty="0"/>
              <a:t>中的重定向甚至可以制作动画</a:t>
            </a:r>
            <a:r>
              <a:rPr lang="zh-CN" altLang="en-US" dirty="0" smtClean="0"/>
              <a:t>大军</a:t>
            </a:r>
            <a:endParaRPr lang="en-US" altLang="zh-CN" dirty="0" smtClean="0"/>
          </a:p>
          <a:p>
            <a:r>
              <a:rPr lang="en-US" altLang="zh-CN" dirty="0" smtClean="0"/>
              <a:t>Unity</a:t>
            </a:r>
            <a:r>
              <a:rPr lang="zh-CN" altLang="en-US" dirty="0"/>
              <a:t>的稳定和强大功能与骨骼蒙皮实例化等新的优化结合</a:t>
            </a:r>
            <a:r>
              <a:rPr lang="en-US" altLang="zh-CN" dirty="0"/>
              <a:t>, </a:t>
            </a:r>
            <a:r>
              <a:rPr lang="zh-CN" altLang="en-US" dirty="0"/>
              <a:t>保证了流畅的运行时性能。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125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动画重定向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角色的动画可以从现有</a:t>
            </a:r>
            <a:r>
              <a:rPr lang="zh-CN" altLang="en-US" dirty="0"/>
              <a:t>的动作或预建的控制器中进行</a:t>
            </a:r>
            <a:r>
              <a:rPr lang="zh-CN" altLang="en-US" dirty="0" smtClean="0"/>
              <a:t>选择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zh-CN" altLang="en-US" dirty="0"/>
              <a:t>自动骨骼映射和站姿算法，只需点击几下鼠标，即可</a:t>
            </a:r>
            <a:r>
              <a:rPr lang="zh-CN" altLang="en-US" dirty="0" smtClean="0"/>
              <a:t>在人类</a:t>
            </a:r>
            <a:r>
              <a:rPr lang="zh-CN" altLang="en-US" dirty="0"/>
              <a:t>角色上设置重定向</a:t>
            </a:r>
            <a:r>
              <a:rPr lang="zh-CN" altLang="en-US" dirty="0" smtClean="0"/>
              <a:t>绑定</a:t>
            </a:r>
            <a:endParaRPr lang="en-US" altLang="zh-CN" dirty="0" smtClean="0"/>
          </a:p>
          <a:p>
            <a:r>
              <a:rPr lang="zh-CN" altLang="en-US" dirty="0" smtClean="0"/>
              <a:t>重定向</a:t>
            </a:r>
            <a:r>
              <a:rPr lang="zh-CN" altLang="en-US" dirty="0"/>
              <a:t>绑定把人体运动分解成一系列肌肉收缩，并使用质量模型来计算身体的质量中心，平均身体的运动轨迹</a:t>
            </a:r>
            <a:r>
              <a:rPr lang="zh-CN" altLang="en-US" dirty="0" smtClean="0"/>
              <a:t>方向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70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混合树和状态机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可以完全控制角色的动画行为</a:t>
            </a:r>
            <a:endParaRPr lang="en-US" altLang="zh-CN" dirty="0" smtClean="0"/>
          </a:p>
          <a:p>
            <a:r>
              <a:rPr lang="zh-CN" altLang="en-US" dirty="0" smtClean="0"/>
              <a:t>混合树只</a:t>
            </a:r>
            <a:r>
              <a:rPr lang="zh-CN" altLang="en-US" dirty="0"/>
              <a:t>使用几个动画剪辑就能创建各种各样的</a:t>
            </a:r>
            <a:r>
              <a:rPr lang="zh-CN" altLang="en-US" dirty="0" smtClean="0"/>
              <a:t>运动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混合树编辑器</a:t>
            </a:r>
            <a:r>
              <a:rPr lang="zh-CN" altLang="en-US" dirty="0" smtClean="0"/>
              <a:t>中可以</a:t>
            </a:r>
            <a:r>
              <a:rPr lang="zh-CN" altLang="en-US" dirty="0"/>
              <a:t>定义混合参数并在</a:t>
            </a:r>
            <a:r>
              <a:rPr lang="en-US" altLang="zh-CN" dirty="0"/>
              <a:t>3D</a:t>
            </a:r>
            <a:r>
              <a:rPr lang="zh-CN" altLang="en-US" dirty="0"/>
              <a:t>视图中预览混合</a:t>
            </a:r>
            <a:r>
              <a:rPr lang="zh-CN" altLang="en-US" dirty="0" smtClean="0"/>
              <a:t>动画</a:t>
            </a:r>
            <a:endParaRPr lang="en-US" altLang="zh-CN" dirty="0" smtClean="0"/>
          </a:p>
          <a:p>
            <a:r>
              <a:rPr lang="zh-CN" altLang="en-US" dirty="0" smtClean="0"/>
              <a:t>混合</a:t>
            </a:r>
            <a:r>
              <a:rPr lang="zh-CN" altLang="en-US" dirty="0"/>
              <a:t>树和动画短片一样，可以用作分层状态机中的</a:t>
            </a:r>
            <a:r>
              <a:rPr lang="zh-CN" altLang="en-US" dirty="0" smtClean="0"/>
              <a:t>状态</a:t>
            </a:r>
            <a:endParaRPr lang="en-US" altLang="zh-CN" dirty="0" smtClean="0"/>
          </a:p>
          <a:p>
            <a:r>
              <a:rPr lang="zh-CN" altLang="en-US" dirty="0" smtClean="0"/>
              <a:t>控制器</a:t>
            </a:r>
            <a:r>
              <a:rPr lang="zh-CN" altLang="en-US" dirty="0"/>
              <a:t>可以定义任意数量的层。每一层可以使用自己的状态机，也可以与主层共享</a:t>
            </a:r>
            <a:r>
              <a:rPr lang="zh-CN" altLang="en-US" dirty="0" smtClean="0"/>
              <a:t>状态机</a:t>
            </a:r>
            <a:endParaRPr lang="en-US" altLang="zh-CN" dirty="0" smtClean="0"/>
          </a:p>
          <a:p>
            <a:r>
              <a:rPr lang="zh-CN" altLang="en-US" dirty="0" smtClean="0"/>
              <a:t>层</a:t>
            </a:r>
            <a:r>
              <a:rPr lang="zh-CN" altLang="en-US" dirty="0"/>
              <a:t>可被覆盖或添加，使用身体遮罩可以定义身体受影响的</a:t>
            </a:r>
            <a:r>
              <a:rPr lang="zh-CN" altLang="en-US" dirty="0" smtClean="0"/>
              <a:t>部分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460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Blend Trees in Mecani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44824"/>
            <a:ext cx="3457304" cy="3143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ecanim's powerful state mach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844824"/>
            <a:ext cx="3312368" cy="3011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28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IK</a:t>
            </a:r>
            <a:r>
              <a:rPr lang="zh-CN" altLang="en-US" dirty="0"/>
              <a:t>骨架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zh-CN" altLang="en-US" dirty="0"/>
              <a:t>自动创建的</a:t>
            </a:r>
            <a:r>
              <a:rPr lang="en-US" altLang="zh-CN" dirty="0"/>
              <a:t>IK</a:t>
            </a:r>
            <a:r>
              <a:rPr lang="zh-CN" altLang="en-US" dirty="0"/>
              <a:t>骨架调整地上的脚、窗台上的双手，或</a:t>
            </a:r>
            <a:r>
              <a:rPr lang="zh-CN" altLang="en-US" dirty="0" smtClean="0"/>
              <a:t>让角色</a:t>
            </a:r>
            <a:r>
              <a:rPr lang="zh-CN" altLang="en-US" dirty="0"/>
              <a:t>观看某个东西时进行适当的面部表情、头部和全身</a:t>
            </a:r>
            <a:r>
              <a:rPr lang="zh-CN" altLang="en-US" dirty="0" smtClean="0"/>
              <a:t>调整</a:t>
            </a:r>
            <a:endParaRPr lang="en-US" altLang="zh-CN" dirty="0" smtClean="0"/>
          </a:p>
          <a:p>
            <a:r>
              <a:rPr lang="zh-CN" altLang="en-US" dirty="0" smtClean="0"/>
              <a:t>其他功能：如</a:t>
            </a:r>
            <a:r>
              <a:rPr lang="zh-CN" altLang="en-US" dirty="0"/>
              <a:t>脚部稳定、混合枢纽和轨道匹配的自动</a:t>
            </a:r>
            <a:r>
              <a:rPr lang="zh-CN" altLang="en-US" dirty="0" smtClean="0"/>
              <a:t>计算</a:t>
            </a:r>
            <a:endParaRPr lang="zh-CN" altLang="en-US" dirty="0"/>
          </a:p>
        </p:txBody>
      </p:sp>
      <p:pic>
        <p:nvPicPr>
          <p:cNvPr id="2050" name="Picture 2" descr="http://spanish.unity3d.com/unity/animation/images/ik-rig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653136"/>
            <a:ext cx="43815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06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模型导入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准备几个这种已经蒙好皮，但没有动作的</a:t>
            </a:r>
            <a:r>
              <a:rPr lang="en-US" altLang="zh-CN" dirty="0"/>
              <a:t>FBX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r>
              <a:rPr lang="zh-CN" altLang="en-US" dirty="0"/>
              <a:t>几个现成的动画文件。这些文件可以是用</a:t>
            </a:r>
            <a:r>
              <a:rPr lang="en-US" altLang="zh-CN" dirty="0"/>
              <a:t>Maya</a:t>
            </a:r>
            <a:r>
              <a:rPr lang="zh-CN" altLang="en-US" dirty="0"/>
              <a:t>直接导出，或者用</a:t>
            </a:r>
            <a:r>
              <a:rPr lang="en-US" altLang="zh-CN" dirty="0"/>
              <a:t>3Dmax</a:t>
            </a:r>
            <a:r>
              <a:rPr lang="zh-CN" altLang="en-US" dirty="0"/>
              <a:t>直接导出了带动画的</a:t>
            </a:r>
            <a:r>
              <a:rPr lang="en-US" altLang="zh-CN" dirty="0" err="1"/>
              <a:t>Fbx</a:t>
            </a:r>
            <a:r>
              <a:rPr lang="zh-CN" altLang="en-US" dirty="0"/>
              <a:t>文件，然后在</a:t>
            </a:r>
            <a:r>
              <a:rPr lang="en-US" altLang="zh-CN" dirty="0"/>
              <a:t>Unity</a:t>
            </a:r>
            <a:r>
              <a:rPr lang="zh-CN" altLang="en-US" dirty="0"/>
              <a:t>的导入器里面切割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从</a:t>
            </a:r>
            <a:r>
              <a:rPr lang="en-US" altLang="zh-CN" dirty="0"/>
              <a:t>Unity4.0</a:t>
            </a:r>
            <a:r>
              <a:rPr lang="zh-CN" altLang="en-US" dirty="0"/>
              <a:t>开始，模型导入器</a:t>
            </a:r>
            <a:r>
              <a:rPr lang="zh-CN" altLang="en-US" dirty="0" smtClean="0"/>
              <a:t>的有了</a:t>
            </a:r>
            <a:r>
              <a:rPr lang="en-US" altLang="zh-CN" dirty="0" smtClean="0"/>
              <a:t>Model</a:t>
            </a:r>
            <a:r>
              <a:rPr lang="zh-CN" altLang="en-US" dirty="0"/>
              <a:t>、</a:t>
            </a:r>
            <a:r>
              <a:rPr lang="en-US" altLang="zh-CN" dirty="0"/>
              <a:t>Rig</a:t>
            </a:r>
            <a:r>
              <a:rPr lang="zh-CN" altLang="en-US" dirty="0"/>
              <a:t>和</a:t>
            </a:r>
            <a:r>
              <a:rPr lang="en-US" altLang="zh-CN" dirty="0"/>
              <a:t>Animations</a:t>
            </a:r>
            <a:r>
              <a:rPr lang="zh-CN" altLang="en-US" dirty="0"/>
              <a:t>三个</a:t>
            </a:r>
            <a:r>
              <a:rPr lang="zh-CN" altLang="en-US" dirty="0" smtClean="0"/>
              <a:t>标签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215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 descr="Unity3D 4.0新功能：Mecanim动画系统基础教程 - 阿赵 - 有爪的小羔羊阿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32656"/>
            <a:ext cx="3867150" cy="599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84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 descr="Unity3D 4.0新功能：Mecanim动画系统基础教程 - 阿赵 - 有爪的小羔羊阿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132856"/>
            <a:ext cx="3895725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17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 descr="Unity3D 4.0新功能：Mecanim动画系统基础教程 - 阿赵 - 有爪的小羔羊阿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492896"/>
            <a:ext cx="388620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50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角色</a:t>
            </a:r>
            <a:r>
              <a:rPr lang="zh-CN" altLang="en-US" dirty="0" smtClean="0"/>
              <a:t>动画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/>
              <a:t>Unity</a:t>
            </a:r>
            <a:r>
              <a:rPr lang="zh-CN" altLang="en-US" dirty="0"/>
              <a:t>的动画系统可以实现几乎所有流行的角色动画控制功能：动画融合、混合、附加动画（</a:t>
            </a:r>
            <a:r>
              <a:rPr lang="en-US" altLang="zh-CN" dirty="0"/>
              <a:t>additive animation</a:t>
            </a:r>
            <a:r>
              <a:rPr lang="zh-CN" altLang="en-US" dirty="0"/>
              <a:t>）、步调周期时间同步（</a:t>
            </a:r>
            <a:r>
              <a:rPr lang="en-US" altLang="zh-CN" dirty="0"/>
              <a:t>walk cycle time synchronization</a:t>
            </a:r>
            <a:r>
              <a:rPr lang="zh-CN" altLang="en-US" dirty="0"/>
              <a:t>）、动画层、完全控制动画回放（时间、速度和混合权重）、骨骼蒙皮（每个顶点关联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或</a:t>
            </a:r>
            <a:r>
              <a:rPr lang="en-US" altLang="zh-CN" dirty="0"/>
              <a:t>4</a:t>
            </a:r>
            <a:r>
              <a:rPr lang="zh-CN" altLang="en-US" dirty="0"/>
              <a:t>个骨骼）、物理引擎控制的布娃娃</a:t>
            </a:r>
            <a:r>
              <a:rPr lang="zh-CN" altLang="en-US" dirty="0" smtClean="0"/>
              <a:t>系统</a:t>
            </a:r>
            <a:endParaRPr lang="zh-CN" altLang="en-US" dirty="0"/>
          </a:p>
          <a:p>
            <a:r>
              <a:rPr lang="zh-CN" altLang="en-US" dirty="0"/>
              <a:t>角色动画的基本操作是移动角色并播放相应动画，角色动画的原理可以参阅本书的“角色动画”</a:t>
            </a:r>
            <a:r>
              <a:rPr lang="zh-CN" altLang="en-US" dirty="0" smtClean="0"/>
              <a:t>章节</a:t>
            </a:r>
            <a:endParaRPr lang="en-US" altLang="zh-CN" dirty="0" smtClean="0"/>
          </a:p>
          <a:p>
            <a:r>
              <a:rPr lang="en-US" altLang="zh-CN" dirty="0" smtClean="0"/>
              <a:t>Unity</a:t>
            </a:r>
            <a:r>
              <a:rPr lang="zh-CN" altLang="en-US" dirty="0"/>
              <a:t>支持支持包括</a:t>
            </a:r>
            <a:r>
              <a:rPr lang="en-US" altLang="zh-CN" dirty="0"/>
              <a:t>Maya (.</a:t>
            </a:r>
            <a:r>
              <a:rPr lang="en-US" altLang="zh-CN" dirty="0" err="1"/>
              <a:t>mb</a:t>
            </a:r>
            <a:r>
              <a:rPr lang="en-US" altLang="zh-CN" dirty="0"/>
              <a:t> </a:t>
            </a:r>
            <a:r>
              <a:rPr lang="zh-CN" altLang="en-US" dirty="0"/>
              <a:t>或 </a:t>
            </a:r>
            <a:r>
              <a:rPr lang="en-US" altLang="zh-CN" dirty="0"/>
              <a:t>.ma)</a:t>
            </a:r>
            <a:r>
              <a:rPr lang="zh-CN" altLang="en-US" dirty="0"/>
              <a:t>、</a:t>
            </a:r>
            <a:r>
              <a:rPr lang="en-US" altLang="zh-CN" dirty="0"/>
              <a:t>Cinema 4D (.c4d)</a:t>
            </a:r>
            <a:r>
              <a:rPr lang="zh-CN" altLang="en-US" dirty="0"/>
              <a:t>和</a:t>
            </a:r>
            <a:r>
              <a:rPr lang="en-US" altLang="zh-CN" dirty="0" err="1"/>
              <a:t>fbx</a:t>
            </a:r>
            <a:r>
              <a:rPr lang="zh-CN" altLang="en-US" dirty="0"/>
              <a:t>之内的动画文件</a:t>
            </a:r>
            <a:r>
              <a:rPr lang="zh-CN" altLang="en-US" dirty="0" smtClean="0"/>
              <a:t>格式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27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Avatar</a:t>
            </a:r>
            <a:r>
              <a:rPr lang="zh-CN" altLang="en-US" dirty="0" smtClean="0"/>
              <a:t>编辑器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 descr="Unity3D 4.0新功能：Mecanim动画系统基础教程 - 阿赵 - 有爪的小羔羊阿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340768"/>
            <a:ext cx="3362325" cy="714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15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动画控制器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170" name="Picture 2" descr="Unity3D 4.0新功能：Mecanim动画系统基础教程 - 阿赵 - 有爪的小羔羊阿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132856"/>
            <a:ext cx="6057900" cy="360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31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194" name="Picture 2" descr="Unity3D 4.0新功能：Mecanim动画系统基础教程 - 阿赵 - 有爪的小羔羊阿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8800"/>
            <a:ext cx="6829425" cy="686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73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可以将动画片段拖入</a:t>
            </a:r>
            <a:r>
              <a:rPr lang="en-US" altLang="zh-CN" dirty="0" smtClean="0"/>
              <a:t>Animator Controller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Animator</a:t>
            </a:r>
            <a:r>
              <a:rPr lang="zh-CN" altLang="en-US" dirty="0"/>
              <a:t>面</a:t>
            </a:r>
            <a:r>
              <a:rPr lang="zh-CN" altLang="en-US" dirty="0" smtClean="0"/>
              <a:t>板，默认动作橙色</a:t>
            </a:r>
            <a:endParaRPr lang="zh-CN" altLang="en-US" dirty="0"/>
          </a:p>
        </p:txBody>
      </p:sp>
      <p:pic>
        <p:nvPicPr>
          <p:cNvPr id="9218" name="Picture 2" descr="Unity3D 4.0新功能：Mecanim动画系统基础教程 - 阿赵 - 有爪的小羔羊阿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36912"/>
            <a:ext cx="7143750" cy="435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1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动画融合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682752" cy="45259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建立混合树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比如我们这里新建两个动画片段，然后把</a:t>
            </a:r>
            <a:r>
              <a:rPr lang="en-US" altLang="zh-CN" dirty="0"/>
              <a:t>idle0</a:t>
            </a:r>
            <a:r>
              <a:rPr lang="zh-CN" altLang="en-US" dirty="0"/>
              <a:t>和</a:t>
            </a:r>
            <a:r>
              <a:rPr lang="en-US" altLang="zh-CN" dirty="0"/>
              <a:t>idle2</a:t>
            </a:r>
            <a:r>
              <a:rPr lang="zh-CN" altLang="en-US" dirty="0"/>
              <a:t>拖</a:t>
            </a:r>
            <a:r>
              <a:rPr lang="zh-CN" altLang="en-US" dirty="0" smtClean="0"/>
              <a:t>进去</a:t>
            </a:r>
            <a:endParaRPr lang="en-US" altLang="zh-CN" dirty="0" smtClean="0"/>
          </a:p>
          <a:p>
            <a:r>
              <a:rPr lang="zh-CN" altLang="en-US" dirty="0"/>
              <a:t>可以通过调节</a:t>
            </a:r>
            <a:r>
              <a:rPr lang="en-US" altLang="zh-CN" dirty="0"/>
              <a:t>Blend</a:t>
            </a:r>
            <a:r>
              <a:rPr lang="zh-CN" altLang="en-US" dirty="0"/>
              <a:t>的数字来控制动画混合的影响权重</a:t>
            </a:r>
          </a:p>
        </p:txBody>
      </p:sp>
      <p:pic>
        <p:nvPicPr>
          <p:cNvPr id="10242" name="Picture 2" descr="Unity3D 4.0新功能：Mecanim动画系统基础教程 - 阿赵 - 有爪的小羔羊阿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81" y="1124744"/>
            <a:ext cx="41624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Unity3D 4.0新功能：Mecanim动画系统基础教程 - 阿赵 - 有爪的小羔羊阿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291" y="3356992"/>
            <a:ext cx="3546004" cy="283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动画转换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5050904" cy="4525963"/>
          </a:xfrm>
        </p:spPr>
        <p:txBody>
          <a:bodyPr/>
          <a:lstStyle/>
          <a:p>
            <a:r>
              <a:rPr lang="en-US" altLang="zh-CN" dirty="0"/>
              <a:t>Make </a:t>
            </a:r>
            <a:r>
              <a:rPr lang="en-US" altLang="zh-CN" dirty="0" smtClean="0"/>
              <a:t>Transition</a:t>
            </a:r>
          </a:p>
          <a:p>
            <a:r>
              <a:rPr lang="zh-CN" altLang="en-US" dirty="0" smtClean="0"/>
              <a:t>箭头</a:t>
            </a:r>
            <a:r>
              <a:rPr lang="zh-CN" altLang="en-US" dirty="0"/>
              <a:t>线段代表了在某个条件达到后，动画的</a:t>
            </a:r>
            <a:r>
              <a:rPr lang="zh-CN" altLang="en-US" dirty="0" smtClean="0"/>
              <a:t>转换</a:t>
            </a:r>
            <a:endParaRPr lang="en-US" altLang="zh-CN" dirty="0" smtClean="0"/>
          </a:p>
          <a:p>
            <a:r>
              <a:rPr lang="zh-CN" altLang="en-US" dirty="0" smtClean="0"/>
              <a:t>可以指定转换条件</a:t>
            </a:r>
            <a:endParaRPr lang="zh-CN" altLang="en-US" dirty="0"/>
          </a:p>
        </p:txBody>
      </p:sp>
      <p:pic>
        <p:nvPicPr>
          <p:cNvPr id="11266" name="Picture 2" descr="Unity3D 4.0新功能：Mecanim动画系统基础教程 - 阿赵 - 有爪的小羔羊阿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869816"/>
            <a:ext cx="2535585" cy="298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Unity3D 4.0新功能：Mecanim动画系统基础教程 - 阿赵 - 有爪的小羔羊阿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140903"/>
            <a:ext cx="3962400" cy="545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36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其他转换条件可以在参数选项中修改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编写脚本来修改这些转换参数就可以控制角色的动画播放</a:t>
            </a:r>
            <a:endParaRPr lang="zh-CN" altLang="en-US" dirty="0"/>
          </a:p>
        </p:txBody>
      </p:sp>
      <p:pic>
        <p:nvPicPr>
          <p:cNvPr id="12290" name="Picture 2" descr="Unity3D 4.0新功能：Mecanim动画系统基础教程 - 阿赵 - 有爪的小羔羊阿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348880"/>
            <a:ext cx="2590800" cy="74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88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CN" dirty="0"/>
              <a:t>#pragma strict</a:t>
            </a:r>
          </a:p>
          <a:p>
            <a:r>
              <a:rPr lang="en-US" altLang="zh-CN" dirty="0"/>
              <a:t>private 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m_Animator:Animator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</a:t>
            </a:r>
          </a:p>
          <a:p>
            <a:r>
              <a:rPr lang="en-US" altLang="zh-CN" dirty="0"/>
              <a:t>    // Update is called once per frame</a:t>
            </a:r>
          </a:p>
          <a:p>
            <a:r>
              <a:rPr lang="en-US" altLang="zh-CN" dirty="0"/>
              <a:t>function Start () 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m_Animator</a:t>
            </a:r>
            <a:r>
              <a:rPr lang="en-US" altLang="zh-CN" dirty="0"/>
              <a:t> = </a:t>
            </a:r>
            <a:r>
              <a:rPr lang="en-US" altLang="zh-CN" dirty="0" err="1"/>
              <a:t>GetComponent</a:t>
            </a:r>
            <a:r>
              <a:rPr lang="en-US" altLang="zh-CN" dirty="0"/>
              <a:t>(Animator);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function Update () {</a:t>
            </a:r>
          </a:p>
          <a:p>
            <a:r>
              <a:rPr lang="en-US" altLang="zh-CN" dirty="0"/>
              <a:t>	if(</a:t>
            </a:r>
            <a:r>
              <a:rPr lang="en-US" altLang="zh-CN" dirty="0" err="1"/>
              <a:t>m_Animator</a:t>
            </a:r>
            <a:r>
              <a:rPr lang="en-US" altLang="zh-CN" dirty="0"/>
              <a:t> != null)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if(</a:t>
            </a:r>
            <a:r>
              <a:rPr lang="en-US" altLang="zh-CN" dirty="0" err="1"/>
              <a:t>Input.GetButtonUp</a:t>
            </a:r>
            <a:r>
              <a:rPr lang="en-US" altLang="zh-CN" dirty="0"/>
              <a:t> ("Fire1"))</a:t>
            </a:r>
          </a:p>
          <a:p>
            <a:r>
              <a:rPr lang="en-US" altLang="zh-CN" dirty="0"/>
              <a:t>		{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m_Animator.SetBool</a:t>
            </a:r>
            <a:r>
              <a:rPr lang="en-US" altLang="zh-CN" dirty="0" smtClean="0"/>
              <a:t>(“Jump", </a:t>
            </a:r>
            <a:r>
              <a:rPr lang="en-US" altLang="zh-CN" dirty="0"/>
              <a:t>true);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Debug.Log</a:t>
            </a:r>
            <a:r>
              <a:rPr lang="en-US" altLang="zh-CN" dirty="0"/>
              <a:t>("OKOK!\n");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	else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m_Animator.SetBool</a:t>
            </a:r>
            <a:r>
              <a:rPr lang="en-US" altLang="zh-CN" smtClean="0"/>
              <a:t>(“Jump", </a:t>
            </a:r>
            <a:r>
              <a:rPr lang="en-US" altLang="zh-CN" dirty="0"/>
              <a:t>false);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97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了解模型动画的原理</a:t>
            </a:r>
            <a:endParaRPr lang="en-US" altLang="zh-CN" dirty="0" smtClean="0"/>
          </a:p>
          <a:p>
            <a:r>
              <a:rPr lang="zh-CN" altLang="en-US" dirty="0" smtClean="0"/>
              <a:t>如何载入角色及其动画</a:t>
            </a:r>
            <a:endParaRPr lang="en-US" altLang="zh-CN" dirty="0" smtClean="0"/>
          </a:p>
          <a:p>
            <a:r>
              <a:rPr lang="zh-CN" altLang="en-US" dirty="0" smtClean="0"/>
              <a:t>对角色动画的控制进行练习</a:t>
            </a:r>
            <a:endParaRPr lang="en-US" altLang="zh-CN" dirty="0" smtClean="0"/>
          </a:p>
          <a:p>
            <a:r>
              <a:rPr lang="zh-CN" altLang="en-US" dirty="0" smtClean="0"/>
              <a:t>利用碰撞实现智能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314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b="1" dirty="0"/>
              <a:t>单文件方式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5842992" cy="4525963"/>
          </a:xfrm>
        </p:spPr>
        <p:txBody>
          <a:bodyPr>
            <a:normAutofit/>
          </a:bodyPr>
          <a:lstStyle/>
          <a:p>
            <a:r>
              <a:rPr lang="zh-CN" altLang="zh-CN" dirty="0" smtClean="0"/>
              <a:t>最</a:t>
            </a:r>
            <a:r>
              <a:rPr lang="zh-CN" altLang="zh-CN" dirty="0"/>
              <a:t>方便的角色动画是将角色的模型和所有动画放置于一个文件当中，当导入动画模型时，我们可以定义哪些帧组成哪些动画，</a:t>
            </a:r>
            <a:r>
              <a:rPr lang="en-US" altLang="zh-CN" dirty="0"/>
              <a:t>Unity</a:t>
            </a:r>
            <a:r>
              <a:rPr lang="zh-CN" altLang="zh-CN" dirty="0"/>
              <a:t>将自动把这些动画分解开来，称为动画片段</a:t>
            </a:r>
            <a:r>
              <a:rPr lang="zh-CN" altLang="zh-CN" dirty="0" smtClean="0"/>
              <a:t>（</a:t>
            </a:r>
            <a:r>
              <a:rPr lang="en-US" altLang="zh-CN" dirty="0" smtClean="0"/>
              <a:t>Animation Clips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图片 3" descr="Character-Animation-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188640"/>
            <a:ext cx="2512695" cy="633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120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b="1" dirty="0">
                <a:latin typeface="Cambria" pitchFamily="18" charset="0"/>
                <a:ea typeface="宋体" pitchFamily="2" charset="-122"/>
                <a:cs typeface="Times New Roman" pitchFamily="18" charset="0"/>
              </a:rPr>
              <a:t>多文件</a:t>
            </a:r>
            <a:r>
              <a:rPr lang="zh-CN" altLang="zh-CN" b="1" dirty="0" smtClean="0">
                <a:latin typeface="Cambria" pitchFamily="18" charset="0"/>
                <a:ea typeface="宋体" pitchFamily="2" charset="-122"/>
                <a:cs typeface="Times New Roman" pitchFamily="18" charset="0"/>
              </a:rPr>
              <a:t>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5266928" cy="4525963"/>
          </a:xfrm>
        </p:spPr>
        <p:txBody>
          <a:bodyPr>
            <a:normAutofit/>
          </a:bodyPr>
          <a:lstStyle/>
          <a:p>
            <a:pPr lvl="0"/>
            <a:r>
              <a:rPr lang="zh-CN" altLang="zh-CN" dirty="0">
                <a:latin typeface="Helvetica"/>
                <a:ea typeface="宋体" pitchFamily="2" charset="-122"/>
                <a:cs typeface="Helvetica"/>
              </a:rPr>
              <a:t>另一个导入动画的方法是将运动片段分别保存为不同的文件，并按照特定的方式命名：</a:t>
            </a:r>
            <a:r>
              <a:rPr lang="en-US" altLang="zh-CN" dirty="0">
                <a:latin typeface="Times New Roman" pitchFamily="18" charset="0"/>
                <a:ea typeface="Helvetica"/>
                <a:cs typeface="Times New Roman" pitchFamily="18" charset="0"/>
              </a:rPr>
              <a:t>'</a:t>
            </a:r>
            <a:r>
              <a:rPr lang="zh-CN" altLang="en-US" dirty="0">
                <a:latin typeface="Helvetica"/>
                <a:ea typeface="宋体" pitchFamily="2" charset="-122"/>
                <a:cs typeface="Helvetica"/>
              </a:rPr>
              <a:t>模型名字</a:t>
            </a:r>
            <a:r>
              <a:rPr lang="en-US" altLang="zh-CN" dirty="0">
                <a:latin typeface="Times New Roman" pitchFamily="18" charset="0"/>
                <a:ea typeface="Helvetica"/>
                <a:cs typeface="Times New Roman" pitchFamily="18" charset="0"/>
              </a:rPr>
              <a:t>'@'</a:t>
            </a:r>
            <a:r>
              <a:rPr lang="zh-CN" altLang="en-US" dirty="0">
                <a:latin typeface="Helvetica"/>
                <a:ea typeface="宋体" pitchFamily="2" charset="-122"/>
                <a:cs typeface="Helvetica"/>
              </a:rPr>
              <a:t>动画名字</a:t>
            </a:r>
            <a:r>
              <a:rPr lang="en-US" altLang="zh-CN" dirty="0">
                <a:latin typeface="Times New Roman" pitchFamily="18" charset="0"/>
                <a:ea typeface="Helvetica"/>
                <a:cs typeface="Times New Roman" pitchFamily="18" charset="0"/>
              </a:rPr>
              <a:t>'.</a:t>
            </a:r>
            <a:r>
              <a:rPr lang="en-US" altLang="zh-CN" dirty="0" err="1" smtClean="0">
                <a:latin typeface="Times New Roman" pitchFamily="18" charset="0"/>
                <a:ea typeface="Helvetica"/>
                <a:cs typeface="Times New Roman" pitchFamily="18" charset="0"/>
              </a:rPr>
              <a:t>fbx</a:t>
            </a:r>
            <a:endParaRPr lang="zh-CN" altLang="en-US" sz="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/>
            <a:r>
              <a:rPr lang="en-US" altLang="zh-CN" dirty="0">
                <a:latin typeface="Times New Roman" pitchFamily="18" charset="0"/>
                <a:ea typeface="Helvetica"/>
                <a:cs typeface="Times New Roman" pitchFamily="18" charset="0"/>
              </a:rPr>
              <a:t>Unity</a:t>
            </a:r>
            <a:r>
              <a:rPr lang="zh-CN" altLang="en-US" dirty="0">
                <a:latin typeface="Helvetica"/>
                <a:ea typeface="宋体" pitchFamily="2" charset="-122"/>
                <a:cs typeface="Helvetica"/>
              </a:rPr>
              <a:t>会自动导入这四个文件，并将所有动画整理到没有</a:t>
            </a:r>
            <a:r>
              <a:rPr lang="en-US" altLang="zh-CN" dirty="0">
                <a:latin typeface="Times New Roman" pitchFamily="18" charset="0"/>
                <a:ea typeface="Helvetica"/>
                <a:cs typeface="Times New Roman" pitchFamily="18" charset="0"/>
              </a:rPr>
              <a:t>@</a:t>
            </a:r>
            <a:r>
              <a:rPr lang="zh-CN" altLang="en-US" dirty="0">
                <a:latin typeface="Helvetica"/>
                <a:ea typeface="宋体" pitchFamily="2" charset="-122"/>
                <a:cs typeface="Helvetica"/>
              </a:rPr>
              <a:t>标签的文件</a:t>
            </a:r>
            <a:r>
              <a:rPr lang="zh-CN" altLang="en-US" dirty="0" smtClean="0">
                <a:latin typeface="Helvetica"/>
                <a:ea typeface="宋体" pitchFamily="2" charset="-122"/>
                <a:cs typeface="Helvetica"/>
              </a:rPr>
              <a:t>中。</a:t>
            </a:r>
            <a:endParaRPr lang="zh-CN" altLang="en-US" sz="66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endParaRPr lang="zh-CN" altLang="en-US" dirty="0"/>
          </a:p>
        </p:txBody>
      </p:sp>
      <p:pic>
        <p:nvPicPr>
          <p:cNvPr id="1025" name="图片 20" descr="说明: Character-Animation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772816"/>
            <a:ext cx="3233322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32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动画</a:t>
            </a:r>
            <a:r>
              <a:rPr lang="zh-CN" altLang="zh-CN" b="1" dirty="0" smtClean="0"/>
              <a:t>融合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zh-CN" dirty="0" smtClean="0"/>
              <a:t>指</a:t>
            </a:r>
            <a:r>
              <a:rPr lang="zh-CN" altLang="zh-CN" dirty="0"/>
              <a:t>的是动画片段之间平滑地过渡。角色一般都会由许多动画片段构成，如走路、跑步、空闲或射击等，角色由一种动画状态转化为其他状态时，就需要用到动画</a:t>
            </a:r>
            <a:r>
              <a:rPr lang="zh-CN" altLang="zh-CN" dirty="0" smtClean="0"/>
              <a:t>融合</a:t>
            </a:r>
            <a:endParaRPr lang="en-US" altLang="zh-CN" dirty="0" smtClean="0"/>
          </a:p>
          <a:p>
            <a:r>
              <a:rPr lang="zh-CN" altLang="zh-CN" dirty="0" smtClean="0"/>
              <a:t>比如</a:t>
            </a:r>
            <a:r>
              <a:rPr lang="zh-CN" altLang="zh-CN" dirty="0"/>
              <a:t>我们需要让角色由空闲状态转化为走路</a:t>
            </a:r>
            <a:r>
              <a:rPr lang="zh-CN" altLang="zh-CN" dirty="0" smtClean="0"/>
              <a:t>状态</a:t>
            </a:r>
            <a:endParaRPr lang="zh-CN" altLang="zh-CN" dirty="0"/>
          </a:p>
          <a:p>
            <a:r>
              <a:rPr lang="en-US" altLang="zh-CN" dirty="0"/>
              <a:t>function Update ()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if (</a:t>
            </a:r>
            <a:r>
              <a:rPr lang="en-US" altLang="zh-CN" dirty="0" err="1"/>
              <a:t>Input.GetAxis</a:t>
            </a:r>
            <a:r>
              <a:rPr lang="en-US" altLang="zh-CN" dirty="0"/>
              <a:t>("Vertical") &gt; 0.2)</a:t>
            </a:r>
            <a:endParaRPr lang="zh-CN" altLang="zh-CN" dirty="0"/>
          </a:p>
          <a:p>
            <a:r>
              <a:rPr lang="en-US" altLang="zh-CN" dirty="0"/>
              <a:t>       </a:t>
            </a:r>
            <a:r>
              <a:rPr lang="en-US" altLang="zh-CN" dirty="0" err="1"/>
              <a:t>animation.CrossFade</a:t>
            </a:r>
            <a:r>
              <a:rPr lang="en-US" altLang="zh-CN" dirty="0"/>
              <a:t> ("walk");</a:t>
            </a:r>
            <a:endParaRPr lang="zh-CN" altLang="zh-CN" dirty="0"/>
          </a:p>
          <a:p>
            <a:r>
              <a:rPr lang="en-US" altLang="zh-CN" dirty="0"/>
              <a:t>   else</a:t>
            </a:r>
            <a:endParaRPr lang="zh-CN" altLang="zh-CN" dirty="0"/>
          </a:p>
          <a:p>
            <a:r>
              <a:rPr lang="en-US" altLang="zh-CN" dirty="0"/>
              <a:t>      </a:t>
            </a:r>
            <a:r>
              <a:rPr lang="en-US" altLang="zh-CN" dirty="0" err="1"/>
              <a:t>animation.CrossFade</a:t>
            </a:r>
            <a:r>
              <a:rPr lang="en-US" altLang="zh-CN" dirty="0"/>
              <a:t> ("idle");</a:t>
            </a:r>
            <a:endParaRPr lang="zh-CN" altLang="zh-CN" dirty="0"/>
          </a:p>
          <a:p>
            <a:r>
              <a:rPr lang="en-US" altLang="zh-CN" dirty="0"/>
              <a:t>} 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661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动画</a:t>
            </a:r>
            <a:r>
              <a:rPr lang="zh-CN" altLang="zh-CN" b="1" dirty="0" smtClean="0"/>
              <a:t>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dirty="0" smtClean="0"/>
              <a:t>可以</a:t>
            </a:r>
            <a:r>
              <a:rPr lang="zh-CN" altLang="zh-CN" dirty="0"/>
              <a:t>用来区分动画的重要</a:t>
            </a:r>
            <a:r>
              <a:rPr lang="zh-CN" altLang="zh-CN" dirty="0" smtClean="0"/>
              <a:t>程度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比如</a:t>
            </a:r>
            <a:r>
              <a:rPr lang="zh-CN" altLang="zh-CN" dirty="0"/>
              <a:t>游戏当中，角色具有三个动画：射击、空闲和走路。</a:t>
            </a:r>
            <a:r>
              <a:rPr lang="zh-CN" altLang="zh-CN" dirty="0" smtClean="0"/>
              <a:t>在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当</a:t>
            </a:r>
            <a:r>
              <a:rPr lang="zh-CN" altLang="zh-CN" dirty="0"/>
              <a:t>玩家按下射击键时，不管当前角色处于什么状态，都应该首先过渡到射击动画中，然后展示射击动画。因此</a:t>
            </a:r>
            <a:r>
              <a:rPr lang="zh-CN" altLang="zh-CN" dirty="0" smtClean="0"/>
              <a:t>，射击</a:t>
            </a:r>
            <a:r>
              <a:rPr lang="zh-CN" altLang="zh-CN" dirty="0"/>
              <a:t>动画具有更高的</a:t>
            </a:r>
            <a:r>
              <a:rPr lang="zh-CN" altLang="zh-CN" dirty="0" smtClean="0"/>
              <a:t>优先级</a:t>
            </a:r>
            <a:endParaRPr lang="en-US" altLang="zh-CN" dirty="0" smtClean="0"/>
          </a:p>
          <a:p>
            <a:r>
              <a:rPr lang="zh-CN" altLang="zh-CN" dirty="0" smtClean="0"/>
              <a:t>设置</a:t>
            </a:r>
            <a:r>
              <a:rPr lang="zh-CN" altLang="zh-CN" dirty="0"/>
              <a:t>射击动画的</a:t>
            </a:r>
            <a:r>
              <a:rPr lang="en-US" altLang="zh-CN" dirty="0"/>
              <a:t>layer</a:t>
            </a:r>
            <a:r>
              <a:rPr lang="zh-CN" altLang="zh-CN" dirty="0"/>
              <a:t>高于空闲和走路动画。走路和空闲动画只有在射击动画不使用</a:t>
            </a:r>
            <a:r>
              <a:rPr lang="en-US" altLang="zh-CN" dirty="0"/>
              <a:t>100%</a:t>
            </a:r>
            <a:r>
              <a:rPr lang="zh-CN" altLang="zh-CN" dirty="0"/>
              <a:t>混合权重时，才能接收权重。实现这个功能的代码如下</a:t>
            </a:r>
            <a:r>
              <a:rPr lang="zh-CN" altLang="zh-CN" dirty="0" smtClean="0"/>
              <a:t>：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71817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86000" y="58847"/>
            <a:ext cx="4572000" cy="70173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function Start ()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// </a:t>
            </a:r>
            <a:r>
              <a:rPr lang="zh-CN" altLang="zh-CN" dirty="0"/>
              <a:t>设置所有动画为循环状态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animation.wrapMode</a:t>
            </a:r>
            <a:r>
              <a:rPr lang="en-US" altLang="zh-CN" dirty="0"/>
              <a:t> = </a:t>
            </a:r>
            <a:r>
              <a:rPr lang="en-US" altLang="zh-CN" dirty="0" err="1"/>
              <a:t>WrapMode.Loop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// </a:t>
            </a:r>
            <a:r>
              <a:rPr lang="zh-CN" altLang="zh-CN" dirty="0"/>
              <a:t>射击动画是一次性动画</a:t>
            </a:r>
          </a:p>
          <a:p>
            <a:r>
              <a:rPr lang="en-US" altLang="zh-CN" dirty="0"/>
              <a:t>   animation["shoot"].</a:t>
            </a:r>
            <a:r>
              <a:rPr lang="en-US" altLang="zh-CN" dirty="0" err="1"/>
              <a:t>wrapMode</a:t>
            </a:r>
            <a:r>
              <a:rPr lang="en-US" altLang="zh-CN" dirty="0"/>
              <a:t> = </a:t>
            </a:r>
            <a:r>
              <a:rPr lang="en-US" altLang="zh-CN" dirty="0" err="1"/>
              <a:t>WrapMode.Once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// </a:t>
            </a:r>
            <a:r>
              <a:rPr lang="zh-CN" altLang="zh-CN" dirty="0"/>
              <a:t>将空闲和走路动画设置为低层</a:t>
            </a:r>
            <a:r>
              <a:rPr lang="en-US" altLang="zh-CN" dirty="0"/>
              <a:t> (</a:t>
            </a:r>
            <a:r>
              <a:rPr lang="zh-CN" altLang="zh-CN" dirty="0"/>
              <a:t>缺省为</a:t>
            </a:r>
            <a:r>
              <a:rPr lang="en-US" altLang="zh-CN" dirty="0"/>
              <a:t>0)</a:t>
            </a:r>
            <a:r>
              <a:rPr lang="zh-CN" altLang="zh-CN" dirty="0"/>
              <a:t>，将射击动画设置为高层</a:t>
            </a:r>
          </a:p>
          <a:p>
            <a:r>
              <a:rPr lang="en-US" altLang="zh-CN" dirty="0"/>
              <a:t>   animation["shoot"].layer = 1;</a:t>
            </a:r>
            <a:endParaRPr lang="zh-CN" altLang="zh-CN" dirty="0"/>
          </a:p>
          <a:p>
            <a:r>
              <a:rPr lang="en-US" altLang="zh-CN" dirty="0"/>
              <a:t>   // </a:t>
            </a:r>
            <a:r>
              <a:rPr lang="zh-CN" altLang="zh-CN" dirty="0"/>
              <a:t>停止播放当前动画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animation.Stop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r>
              <a:rPr lang="en-US" altLang="zh-CN" dirty="0"/>
              <a:t>function Update () {</a:t>
            </a:r>
            <a:endParaRPr lang="zh-CN" altLang="zh-CN" dirty="0"/>
          </a:p>
          <a:p>
            <a:r>
              <a:rPr lang="en-US" altLang="zh-CN" dirty="0"/>
              <a:t>   // </a:t>
            </a:r>
            <a:r>
              <a:rPr lang="zh-CN" altLang="zh-CN" dirty="0"/>
              <a:t>按照玩家所按下的按键，播放走路或空闲动画</a:t>
            </a:r>
          </a:p>
          <a:p>
            <a:r>
              <a:rPr lang="en-US" altLang="zh-CN" dirty="0"/>
              <a:t>   if (</a:t>
            </a:r>
            <a:r>
              <a:rPr lang="en-US" altLang="zh-CN" dirty="0" err="1"/>
              <a:t>Mathf.Abs</a:t>
            </a:r>
            <a:r>
              <a:rPr lang="en-US" altLang="zh-CN" dirty="0"/>
              <a:t>(</a:t>
            </a:r>
            <a:r>
              <a:rPr lang="en-US" altLang="zh-CN" dirty="0" err="1"/>
              <a:t>Input.GetAxis</a:t>
            </a:r>
            <a:r>
              <a:rPr lang="en-US" altLang="zh-CN" dirty="0"/>
              <a:t>("Vertical")) &gt; 0.1)</a:t>
            </a:r>
            <a:endParaRPr lang="zh-CN" altLang="zh-CN" dirty="0"/>
          </a:p>
          <a:p>
            <a:r>
              <a:rPr lang="en-US" altLang="zh-CN" dirty="0"/>
              <a:t>      </a:t>
            </a:r>
            <a:r>
              <a:rPr lang="en-US" altLang="zh-CN" dirty="0" err="1"/>
              <a:t>animation.CrossFade</a:t>
            </a:r>
            <a:r>
              <a:rPr lang="en-US" altLang="zh-CN" dirty="0"/>
              <a:t>("walk");</a:t>
            </a:r>
            <a:endParaRPr lang="zh-CN" altLang="zh-CN" dirty="0"/>
          </a:p>
          <a:p>
            <a:r>
              <a:rPr lang="en-US" altLang="zh-CN" dirty="0"/>
              <a:t>   else</a:t>
            </a:r>
            <a:endParaRPr lang="zh-CN" altLang="zh-CN" dirty="0"/>
          </a:p>
          <a:p>
            <a:r>
              <a:rPr lang="en-US" altLang="zh-CN" dirty="0"/>
              <a:t>      </a:t>
            </a:r>
            <a:r>
              <a:rPr lang="en-US" altLang="zh-CN" dirty="0" err="1"/>
              <a:t>animation.CrossFade</a:t>
            </a:r>
            <a:r>
              <a:rPr lang="en-US" altLang="zh-CN" dirty="0"/>
              <a:t>("idle");</a:t>
            </a:r>
            <a:endParaRPr lang="zh-CN" altLang="zh-CN" dirty="0"/>
          </a:p>
          <a:p>
            <a:r>
              <a:rPr lang="en-US" altLang="zh-CN" dirty="0"/>
              <a:t>   //</a:t>
            </a:r>
            <a:r>
              <a:rPr lang="zh-CN" altLang="zh-CN" dirty="0"/>
              <a:t>射击动画的层级别高，所以如果玩家按下射击键，将优先过渡到射击动画</a:t>
            </a:r>
          </a:p>
          <a:p>
            <a:r>
              <a:rPr lang="en-US" altLang="zh-CN" dirty="0"/>
              <a:t>   if (</a:t>
            </a:r>
            <a:r>
              <a:rPr lang="en-US" altLang="zh-CN" dirty="0" err="1"/>
              <a:t>Input.GetButtonDown</a:t>
            </a:r>
            <a:r>
              <a:rPr lang="en-US" altLang="zh-CN" dirty="0"/>
              <a:t> ("Fire1"))</a:t>
            </a:r>
            <a:endParaRPr lang="zh-CN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animation.CrossFade</a:t>
            </a:r>
            <a:r>
              <a:rPr lang="en-US" altLang="zh-CN" dirty="0"/>
              <a:t>("shoot");</a:t>
            </a:r>
            <a:endParaRPr lang="zh-CN" altLang="zh-CN" dirty="0"/>
          </a:p>
          <a:p>
            <a:r>
              <a:rPr lang="en-US" altLang="zh-CN" dirty="0"/>
              <a:t>}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832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动画</a:t>
            </a:r>
            <a:r>
              <a:rPr lang="zh-CN" altLang="zh-CN" b="1" dirty="0" smtClean="0"/>
              <a:t>混合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zh-CN" dirty="0" smtClean="0"/>
              <a:t>可以</a:t>
            </a:r>
            <a:r>
              <a:rPr lang="zh-CN" altLang="zh-CN" dirty="0"/>
              <a:t>减少游戏开发过程中的动画制作量，一些动画的生成可以使用其他已有动画结合的方式来</a:t>
            </a:r>
            <a:r>
              <a:rPr lang="zh-CN" altLang="zh-CN" dirty="0" smtClean="0"/>
              <a:t>实现</a:t>
            </a:r>
            <a:endParaRPr lang="zh-CN" altLang="zh-CN" dirty="0"/>
          </a:p>
          <a:p>
            <a:r>
              <a:rPr lang="zh-CN" altLang="zh-CN" dirty="0"/>
              <a:t>比如游戏中需要用到一个挥手的动画，但挥手动画可能是站立状态下挥手，也可能是边走路边挥手。如果没有动画混合的话，我们需要制作两个动画：站立挥手、走路挥手。而使用动画混合的情况下，我们只需要制作手臂的挥手动作，身体的其他部位使用已有的站立和走路动作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// </a:t>
            </a:r>
            <a:r>
              <a:rPr lang="zh-CN" altLang="zh-CN" dirty="0"/>
              <a:t>使用变量的方式添加一个混合</a:t>
            </a:r>
            <a:r>
              <a:rPr lang="zh-CN" altLang="zh-CN" dirty="0" smtClean="0"/>
              <a:t>转换</a:t>
            </a:r>
            <a:endParaRPr lang="en-US" altLang="zh-CN" dirty="0" smtClean="0"/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/>
              <a:t>shoulder : </a:t>
            </a:r>
            <a:r>
              <a:rPr lang="en-US" altLang="zh-CN" dirty="0" smtClean="0"/>
              <a:t>Transform;</a:t>
            </a:r>
          </a:p>
          <a:p>
            <a:r>
              <a:rPr lang="en-US" altLang="zh-CN" dirty="0" smtClean="0"/>
              <a:t>animation</a:t>
            </a:r>
            <a:r>
              <a:rPr lang="en-US" altLang="zh-CN" dirty="0"/>
              <a:t>["</a:t>
            </a:r>
            <a:r>
              <a:rPr lang="en-US" altLang="zh-CN" dirty="0" err="1"/>
              <a:t>wave_hand</a:t>
            </a:r>
            <a:r>
              <a:rPr lang="en-US" altLang="zh-CN" dirty="0"/>
              <a:t>"].</a:t>
            </a:r>
            <a:r>
              <a:rPr lang="en-US" altLang="zh-CN" dirty="0" err="1"/>
              <a:t>AddMixingTransform</a:t>
            </a:r>
            <a:r>
              <a:rPr lang="en-US" altLang="zh-CN" dirty="0"/>
              <a:t>(shoulder);</a:t>
            </a:r>
            <a:r>
              <a:rPr lang="zh-CN" altLang="zh-CN" dirty="0"/>
              <a:t> </a:t>
            </a:r>
            <a:endParaRPr lang="en-US" altLang="zh-CN" dirty="0" smtClean="0"/>
          </a:p>
          <a:p>
            <a:r>
              <a:rPr lang="zh-CN" altLang="zh-CN" dirty="0" smtClean="0"/>
              <a:t>另外</a:t>
            </a:r>
            <a:r>
              <a:rPr lang="zh-CN" altLang="zh-CN" dirty="0"/>
              <a:t>一个使用路径方式的示例</a:t>
            </a:r>
            <a:r>
              <a:rPr lang="en-US" altLang="zh-CN" dirty="0"/>
              <a:t>.</a:t>
            </a:r>
            <a:endParaRPr lang="zh-CN" altLang="zh-CN" dirty="0"/>
          </a:p>
          <a:p>
            <a:r>
              <a:rPr lang="en-US" altLang="zh-CN" dirty="0"/>
              <a:t>function Start () {   // </a:t>
            </a:r>
            <a:r>
              <a:rPr lang="zh-CN" altLang="zh-CN" dirty="0"/>
              <a:t>使用路径的方式添加混合转换</a:t>
            </a:r>
            <a:r>
              <a:rPr lang="en-US" altLang="zh-CN" dirty="0"/>
              <a:t>  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mixTransform</a:t>
            </a:r>
            <a:r>
              <a:rPr lang="en-US" altLang="zh-CN" dirty="0"/>
              <a:t> : Transform = </a:t>
            </a:r>
            <a:r>
              <a:rPr lang="en-US" altLang="zh-CN" dirty="0" err="1"/>
              <a:t>transform.Find</a:t>
            </a:r>
            <a:r>
              <a:rPr lang="en-US" altLang="zh-CN" dirty="0"/>
              <a:t>("root/</a:t>
            </a:r>
            <a:r>
              <a:rPr lang="en-US" altLang="zh-CN" dirty="0" err="1"/>
              <a:t>upper_body</a:t>
            </a:r>
            <a:r>
              <a:rPr lang="en-US" altLang="zh-CN" dirty="0"/>
              <a:t>/</a:t>
            </a:r>
            <a:r>
              <a:rPr lang="en-US" altLang="zh-CN" dirty="0" err="1"/>
              <a:t>left_shoulder</a:t>
            </a:r>
            <a:r>
              <a:rPr lang="en-US" altLang="zh-CN" dirty="0"/>
              <a:t>");   </a:t>
            </a:r>
            <a:endParaRPr lang="en-US" altLang="zh-CN" dirty="0" smtClean="0"/>
          </a:p>
          <a:p>
            <a:r>
              <a:rPr lang="en-US" altLang="zh-CN" dirty="0" smtClean="0"/>
              <a:t>animation</a:t>
            </a:r>
            <a:r>
              <a:rPr lang="en-US" altLang="zh-CN" dirty="0"/>
              <a:t>["</a:t>
            </a:r>
            <a:r>
              <a:rPr lang="en-US" altLang="zh-CN" dirty="0" err="1"/>
              <a:t>wave_hand</a:t>
            </a:r>
            <a:r>
              <a:rPr lang="en-US" altLang="zh-CN" dirty="0"/>
              <a:t>"].</a:t>
            </a:r>
            <a:r>
              <a:rPr lang="en-US" altLang="zh-CN" dirty="0" err="1"/>
              <a:t>AddMixingTransform</a:t>
            </a:r>
            <a:r>
              <a:rPr lang="en-US" altLang="zh-CN" dirty="0"/>
              <a:t>(</a:t>
            </a:r>
            <a:r>
              <a:rPr lang="en-US" altLang="zh-CN" dirty="0" err="1"/>
              <a:t>mixTransform</a:t>
            </a:r>
            <a:r>
              <a:rPr lang="en-US" altLang="zh-CN" dirty="0" smtClean="0"/>
              <a:t>);}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272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附加</a:t>
            </a:r>
            <a:r>
              <a:rPr lang="zh-CN" altLang="zh-CN" b="1" dirty="0" smtClean="0"/>
              <a:t>动画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zh-CN" dirty="0" smtClean="0"/>
              <a:t>和</a:t>
            </a:r>
            <a:r>
              <a:rPr lang="zh-CN" altLang="zh-CN" dirty="0"/>
              <a:t>动画混合一样可以减少游戏开发过程中动画制作的</a:t>
            </a:r>
            <a:r>
              <a:rPr lang="zh-CN" altLang="zh-CN" dirty="0" smtClean="0"/>
              <a:t>数量 </a:t>
            </a:r>
            <a:endParaRPr lang="zh-CN" altLang="zh-CN" dirty="0"/>
          </a:p>
          <a:p>
            <a:r>
              <a:rPr lang="zh-CN" altLang="zh-CN" dirty="0"/>
              <a:t>假设想要创建一个角色动画，角色可以在跑步和转弯时向一边倾斜。其实我们并不需要制作所有所需动画（偏向左走、偏向右走、偏向左跑和偏向右跑动画），而只需要利用已有的走路和跑步动画，再结合附加动画功能即</a:t>
            </a:r>
            <a:r>
              <a:rPr lang="zh-CN" altLang="zh-CN" dirty="0" smtClean="0"/>
              <a:t>可</a:t>
            </a:r>
            <a:endParaRPr lang="zh-CN" altLang="zh-CN" dirty="0"/>
          </a:p>
          <a:p>
            <a:r>
              <a:rPr lang="zh-CN" altLang="zh-CN" dirty="0"/>
              <a:t>附加动画允许将动画覆盖到播放的其他动画上面。当使用附加动画时，</a:t>
            </a:r>
            <a:r>
              <a:rPr lang="en-US" altLang="zh-CN" dirty="0"/>
              <a:t>Unity</a:t>
            </a:r>
            <a:r>
              <a:rPr lang="zh-CN" altLang="zh-CN" dirty="0"/>
              <a:t>将计算动画片段的第一帧和播放的当前帧之间的差别，然后将计算结果应用到其他其他动画上。</a:t>
            </a:r>
          </a:p>
          <a:p>
            <a:r>
              <a:rPr lang="zh-CN" altLang="zh-CN" dirty="0"/>
              <a:t>所以，我们只需要制作偏左和偏右动画两个动画（附加动画），然后将它们覆盖到走路、空闲或跑步动画上（非附加动画，即普通的动画</a:t>
            </a:r>
            <a:r>
              <a:rPr lang="zh-CN" altLang="zh-CN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154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1682</Words>
  <Application>Microsoft Office PowerPoint</Application>
  <PresentationFormat>全屏显示(4:3)</PresentationFormat>
  <Paragraphs>160</Paragraphs>
  <Slides>28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</vt:lpstr>
      <vt:lpstr>动画</vt:lpstr>
      <vt:lpstr>角色动画</vt:lpstr>
      <vt:lpstr>单文件方式 </vt:lpstr>
      <vt:lpstr>多文件方式</vt:lpstr>
      <vt:lpstr>动画融合</vt:lpstr>
      <vt:lpstr>动画层</vt:lpstr>
      <vt:lpstr>PowerPoint 演示文稿</vt:lpstr>
      <vt:lpstr>动画混合</vt:lpstr>
      <vt:lpstr>附加动画</vt:lpstr>
      <vt:lpstr>PowerPoint 演示文稿</vt:lpstr>
      <vt:lpstr>Unity 4 新动画控制功能</vt:lpstr>
      <vt:lpstr>动画重定向</vt:lpstr>
      <vt:lpstr>混合树和状态机</vt:lpstr>
      <vt:lpstr>PowerPoint 演示文稿</vt:lpstr>
      <vt:lpstr>IK骨架</vt:lpstr>
      <vt:lpstr>模型导入</vt:lpstr>
      <vt:lpstr>PowerPoint 演示文稿</vt:lpstr>
      <vt:lpstr>PowerPoint 演示文稿</vt:lpstr>
      <vt:lpstr>PowerPoint 演示文稿</vt:lpstr>
      <vt:lpstr>Avatar编辑器</vt:lpstr>
      <vt:lpstr>动画控制器</vt:lpstr>
      <vt:lpstr>PowerPoint 演示文稿</vt:lpstr>
      <vt:lpstr>PowerPoint 演示文稿</vt:lpstr>
      <vt:lpstr>动画融合</vt:lpstr>
      <vt:lpstr>动画转换</vt:lpstr>
      <vt:lpstr>PowerPoint 演示文稿</vt:lpstr>
      <vt:lpstr>PowerPoint 演示文稿</vt:lpstr>
      <vt:lpstr>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动画</dc:title>
  <dc:creator>Han Honglei</dc:creator>
  <cp:lastModifiedBy>Han</cp:lastModifiedBy>
  <cp:revision>41</cp:revision>
  <dcterms:created xsi:type="dcterms:W3CDTF">2011-09-25T09:00:25Z</dcterms:created>
  <dcterms:modified xsi:type="dcterms:W3CDTF">2014-05-06T03:36:50Z</dcterms:modified>
</cp:coreProperties>
</file>