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57" r:id="rId3"/>
    <p:sldId id="258" r:id="rId4"/>
    <p:sldId id="259" r:id="rId5"/>
    <p:sldId id="260" r:id="rId6"/>
    <p:sldId id="333" r:id="rId7"/>
    <p:sldId id="334" r:id="rId8"/>
    <p:sldId id="335" r:id="rId9"/>
    <p:sldId id="336" r:id="rId10"/>
    <p:sldId id="337" r:id="rId11"/>
    <p:sldId id="338" r:id="rId12"/>
    <p:sldId id="339" r:id="rId13"/>
    <p:sldId id="340" r:id="rId14"/>
    <p:sldId id="341" r:id="rId15"/>
    <p:sldId id="342" r:id="rId16"/>
    <p:sldId id="343" r:id="rId17"/>
    <p:sldId id="261" r:id="rId18"/>
    <p:sldId id="262" r:id="rId19"/>
    <p:sldId id="263" r:id="rId20"/>
    <p:sldId id="264" r:id="rId21"/>
    <p:sldId id="265"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4" r:id="rId58"/>
    <p:sldId id="283" r:id="rId59"/>
    <p:sldId id="285" r:id="rId60"/>
    <p:sldId id="286"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5" autoAdjust="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D2D29D-830D-49D1-A88C-500858EBA646}" type="datetimeFigureOut">
              <a:rPr lang="zh-CN" altLang="en-US" smtClean="0"/>
              <a:t>2014/5/6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C63C3-13D4-4F85-BBBE-D3A6E9A1592D}" type="slidenum">
              <a:rPr lang="zh-CN" altLang="en-US" smtClean="0"/>
              <a:t>‹#›</a:t>
            </a:fld>
            <a:endParaRPr lang="zh-CN" altLang="en-US"/>
          </a:p>
        </p:txBody>
      </p:sp>
    </p:spTree>
    <p:extLst>
      <p:ext uri="{BB962C8B-B14F-4D97-AF65-F5344CB8AC3E}">
        <p14:creationId xmlns:p14="http://schemas.microsoft.com/office/powerpoint/2010/main" val="323335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mk:@MSITStore:E:\&#9733;&#25945;&#23398;\&#9733;&#28216;&#25103;&#24341;&#25806;&#21407;&#29702;&#21450;&#24212;&#29992;\&#9733;&#36164;&#28304;\GS%20A7\&#25945;&#31243;\Shader&#25945;&#31243;\shader_work.chm::/shader_math.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简单来说，渲染（</a:t>
            </a:r>
            <a:r>
              <a:rPr lang="en-US" altLang="zh-CN" sz="1200" kern="1200" dirty="0" smtClean="0">
                <a:solidFill>
                  <a:schemeClr val="tx1"/>
                </a:solidFill>
                <a:effectLst/>
                <a:latin typeface="+mn-lt"/>
                <a:ea typeface="+mn-ea"/>
                <a:cs typeface="+mn-cs"/>
              </a:rPr>
              <a:t>Rendering</a:t>
            </a:r>
            <a:r>
              <a:rPr lang="zh-CN" altLang="zh-CN" sz="1200" kern="1200" dirty="0" smtClean="0">
                <a:solidFill>
                  <a:schemeClr val="tx1"/>
                </a:solidFill>
                <a:effectLst/>
                <a:latin typeface="+mn-lt"/>
                <a:ea typeface="+mn-ea"/>
                <a:cs typeface="+mn-cs"/>
              </a:rPr>
              <a:t>）指的是将三维场景元素绘制到屏幕上的过程，这个过程包括坐标变换、纹理映射、光照计算及一些视觉特效等。玩家对游戏的第一印象往往来源于游戏的画面效果，所以渲染对游戏来说至关重要，尤其是对于三维游戏来说，渲染是游戏开发的核心技术，通常也是游戏开发商投资最多的地方，渲染效果及效率也成为衡量游戏引擎质量的重要标准。</a:t>
            </a:r>
          </a:p>
          <a:p>
            <a:r>
              <a:rPr lang="zh-CN" altLang="zh-CN" sz="1200" kern="1200" dirty="0" smtClean="0">
                <a:solidFill>
                  <a:schemeClr val="tx1"/>
                </a:solidFill>
                <a:effectLst/>
                <a:latin typeface="+mn-lt"/>
                <a:ea typeface="+mn-ea"/>
                <a:cs typeface="+mn-cs"/>
              </a:rPr>
              <a:t>在前面的章节里，我们介绍了局部光照明模型，局部光照模型能够快速计算出几何场景的光照信息，而且很容易在图形硬件上得到加速，因此在数字游戏和虚拟现实环境中应用非常广泛，能够满足实时性的需求。但是由于局部光照明算法只能处理直接光照的效果，而且把复杂的环境光简化成一个常数来表达，导致无法表达阴影，及物体之间多次反射和折射等效果，所以很多局部光照明算法不再能胜任次时代游戏画面的苛刻要求。</a:t>
            </a:r>
          </a:p>
          <a:p>
            <a:r>
              <a:rPr lang="zh-CN" altLang="zh-CN" sz="1200" kern="1200" dirty="0" smtClean="0">
                <a:solidFill>
                  <a:schemeClr val="tx1"/>
                </a:solidFill>
                <a:effectLst/>
                <a:latin typeface="+mn-lt"/>
                <a:ea typeface="+mn-ea"/>
                <a:cs typeface="+mn-cs"/>
              </a:rPr>
              <a:t>近些年，全局光照明效果开始出现在游戏引擎当中。光线跟踪和辐射度算法是两种应用最为广泛的全局光照明算法，但这些算法普遍计算复杂，编程实现也较难，通常只适用于电影特效等离线渲染场合。全局光照明技术的一些典型代表，如</a:t>
            </a:r>
            <a:r>
              <a:rPr lang="en-US" altLang="zh-CN" sz="1200" kern="1200" dirty="0" smtClean="0">
                <a:solidFill>
                  <a:schemeClr val="tx1"/>
                </a:solidFill>
                <a:effectLst/>
                <a:latin typeface="+mn-lt"/>
                <a:ea typeface="+mn-ea"/>
                <a:cs typeface="+mn-cs"/>
              </a:rPr>
              <a:t>Brazil</a:t>
            </a:r>
            <a:r>
              <a:rPr lang="zh-CN" altLang="zh-CN" sz="1200" kern="1200" dirty="0" smtClean="0">
                <a:solidFill>
                  <a:schemeClr val="tx1"/>
                </a:solidFill>
                <a:effectLst/>
                <a:latin typeface="+mn-lt"/>
                <a:ea typeface="+mn-ea"/>
                <a:cs typeface="+mn-cs"/>
              </a:rPr>
              <a:t>渲染器，拥有强大的光线跟踪的折射和反射、全局光照、焦散（</a:t>
            </a:r>
            <a:r>
              <a:rPr lang="en-US" altLang="zh-CN" sz="1200" kern="1200" dirty="0" smtClean="0">
                <a:solidFill>
                  <a:schemeClr val="tx1"/>
                </a:solidFill>
                <a:effectLst/>
                <a:latin typeface="+mn-lt"/>
                <a:ea typeface="+mn-ea"/>
                <a:cs typeface="+mn-cs"/>
              </a:rPr>
              <a:t>Caustics</a:t>
            </a:r>
            <a:r>
              <a:rPr lang="zh-CN" altLang="zh-CN" sz="1200" kern="1200" dirty="0" smtClean="0">
                <a:solidFill>
                  <a:schemeClr val="tx1"/>
                </a:solidFill>
                <a:effectLst/>
                <a:latin typeface="+mn-lt"/>
                <a:ea typeface="+mn-ea"/>
                <a:cs typeface="+mn-cs"/>
              </a:rPr>
              <a:t>）等功能，渲染效果极其强大，</a:t>
            </a:r>
            <a:r>
              <a:rPr lang="en-US" altLang="zh-CN" sz="1200" kern="1200" dirty="0" smtClean="0">
                <a:solidFill>
                  <a:schemeClr val="tx1"/>
                </a:solidFill>
                <a:effectLst/>
                <a:latin typeface="+mn-lt"/>
                <a:ea typeface="+mn-ea"/>
                <a:cs typeface="+mn-cs"/>
              </a:rPr>
              <a:t>Brazil </a:t>
            </a:r>
            <a:r>
              <a:rPr lang="zh-CN" altLang="zh-CN" sz="1200" kern="1200" dirty="0" smtClean="0">
                <a:solidFill>
                  <a:schemeClr val="tx1"/>
                </a:solidFill>
                <a:effectLst/>
                <a:latin typeface="+mn-lt"/>
                <a:ea typeface="+mn-ea"/>
                <a:cs typeface="+mn-cs"/>
              </a:rPr>
              <a:t>采用的是</a:t>
            </a:r>
            <a:r>
              <a:rPr lang="en-US" altLang="zh-CN" sz="1200" kern="1200" dirty="0" smtClean="0">
                <a:solidFill>
                  <a:schemeClr val="tx1"/>
                </a:solidFill>
                <a:effectLst/>
                <a:latin typeface="+mn-lt"/>
                <a:ea typeface="+mn-ea"/>
                <a:cs typeface="+mn-cs"/>
              </a:rPr>
              <a:t>Bucket</a:t>
            </a:r>
            <a:r>
              <a:rPr lang="zh-CN" altLang="zh-CN" sz="1200" kern="1200" dirty="0" smtClean="0">
                <a:solidFill>
                  <a:schemeClr val="tx1"/>
                </a:solidFill>
                <a:effectLst/>
                <a:latin typeface="+mn-lt"/>
                <a:ea typeface="+mn-ea"/>
                <a:cs typeface="+mn-cs"/>
              </a:rPr>
              <a:t>渲染方式，通过使用光子贴图技术可快速地重复使用先前的运算结果；</a:t>
            </a:r>
            <a:r>
              <a:rPr lang="en-US" altLang="zh-CN" sz="1200" kern="1200" dirty="0" smtClean="0">
                <a:solidFill>
                  <a:schemeClr val="tx1"/>
                </a:solidFill>
                <a:effectLst/>
                <a:latin typeface="+mn-lt"/>
                <a:ea typeface="+mn-ea"/>
                <a:cs typeface="+mn-cs"/>
              </a:rPr>
              <a:t>Final Render</a:t>
            </a:r>
            <a:r>
              <a:rPr lang="zh-CN" altLang="zh-CN" sz="1200" kern="1200" dirty="0" smtClean="0">
                <a:solidFill>
                  <a:schemeClr val="tx1"/>
                </a:solidFill>
                <a:effectLst/>
                <a:latin typeface="+mn-lt"/>
                <a:ea typeface="+mn-ea"/>
                <a:cs typeface="+mn-cs"/>
              </a:rPr>
              <a:t>完全支持分散光线追踪特效，以及建立在全局照明基础上的、现实性非常强的焦散效果，还支持真实体积光和次表面光线散射；</a:t>
            </a:r>
            <a:r>
              <a:rPr lang="en-US" altLang="zh-CN" sz="1200" kern="1200" dirty="0" smtClean="0">
                <a:solidFill>
                  <a:schemeClr val="tx1"/>
                </a:solidFill>
                <a:effectLst/>
                <a:latin typeface="+mn-lt"/>
                <a:ea typeface="+mn-ea"/>
                <a:cs typeface="+mn-cs"/>
              </a:rPr>
              <a:t>Maxwell Render</a:t>
            </a:r>
            <a:r>
              <a:rPr lang="zh-CN" altLang="zh-CN" sz="1200" kern="1200" dirty="0" smtClean="0">
                <a:solidFill>
                  <a:schemeClr val="tx1"/>
                </a:solidFill>
                <a:effectLst/>
                <a:latin typeface="+mn-lt"/>
                <a:ea typeface="+mn-ea"/>
                <a:cs typeface="+mn-cs"/>
              </a:rPr>
              <a:t>是一款基于真实物理光线的渲染器，计算时</a:t>
            </a:r>
            <a:r>
              <a:rPr lang="en-US" altLang="zh-CN" sz="1200" kern="1200" dirty="0" smtClean="0">
                <a:solidFill>
                  <a:schemeClr val="tx1"/>
                </a:solidFill>
                <a:effectLst/>
                <a:latin typeface="+mn-lt"/>
                <a:ea typeface="+mn-ea"/>
                <a:cs typeface="+mn-cs"/>
              </a:rPr>
              <a:t>Maxwell Render</a:t>
            </a:r>
            <a:r>
              <a:rPr lang="zh-CN" altLang="zh-CN" sz="1200" kern="1200" dirty="0" smtClean="0">
                <a:solidFill>
                  <a:schemeClr val="tx1"/>
                </a:solidFill>
                <a:effectLst/>
                <a:latin typeface="+mn-lt"/>
                <a:ea typeface="+mn-ea"/>
                <a:cs typeface="+mn-cs"/>
              </a:rPr>
              <a:t>把光定义为一种符合光谱频率的电磁波，并且光谱的范围是从红外线到紫外线，渲染技术严格建立在光能传递的计算方程之上。</a:t>
            </a:r>
          </a:p>
          <a:p>
            <a:r>
              <a:rPr lang="zh-CN" altLang="zh-CN" sz="1200" kern="1200" dirty="0" smtClean="0">
                <a:solidFill>
                  <a:schemeClr val="tx1"/>
                </a:solidFill>
                <a:effectLst/>
                <a:latin typeface="+mn-lt"/>
                <a:ea typeface="+mn-ea"/>
                <a:cs typeface="+mn-cs"/>
              </a:rPr>
              <a:t>本章除了介绍游戏引擎中常用且重要的几种基本渲染技术之外，还将重点介绍次</a:t>
            </a:r>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3</a:t>
            </a:fld>
            <a:endParaRPr lang="zh-CN" altLang="en-US"/>
          </a:p>
        </p:txBody>
      </p:sp>
    </p:spTree>
    <p:extLst>
      <p:ext uri="{BB962C8B-B14F-4D97-AF65-F5344CB8AC3E}">
        <p14:creationId xmlns:p14="http://schemas.microsoft.com/office/powerpoint/2010/main" val="1295187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41D38-7011-4A51-8D8E-6F8A43B7C65E}" type="slidenum">
              <a:rPr lang="en-US" altLang="zh-CN"/>
              <a:pPr/>
              <a:t>13</a:t>
            </a:fld>
            <a:endParaRPr lang="en-US" altLang="zh-CN"/>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DF3D16-592C-4D51-863F-8B903FFB8864}" type="slidenum">
              <a:rPr lang="en-US" altLang="zh-CN"/>
              <a:pPr/>
              <a:t>14</a:t>
            </a:fld>
            <a:endParaRPr lang="en-US" altLang="zh-CN"/>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5B7A9-4669-4AEF-874E-5DAF2C7F4271}" type="slidenum">
              <a:rPr lang="en-US" altLang="zh-CN"/>
              <a:pPr/>
              <a:t>15</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实时渲染的本质就是图形数据的实时计算和输出。最典型的图形数据源是顶点以及顶点之间的连接关系。顶点包括了位置、法向、颜色、纹理坐标、顶点的权重等，顶点的连接关系构成了网格的拓扑，指明了每一个面片由哪些顶点构成。</a:t>
            </a:r>
          </a:p>
          <a:p>
            <a:r>
              <a:rPr lang="zh-CN" altLang="zh-CN" sz="1200" kern="1200" dirty="0" smtClean="0">
                <a:solidFill>
                  <a:schemeClr val="tx1"/>
                </a:solidFill>
                <a:effectLst/>
                <a:latin typeface="+mn-lt"/>
                <a:ea typeface="+mn-ea"/>
                <a:cs typeface="+mn-cs"/>
              </a:rPr>
              <a:t>在第一代渲染技术中（</a:t>
            </a:r>
            <a:r>
              <a:rPr lang="en-US" altLang="zh-CN" sz="1200" kern="1200" dirty="0" smtClean="0">
                <a:solidFill>
                  <a:schemeClr val="tx1"/>
                </a:solidFill>
                <a:effectLst/>
                <a:latin typeface="+mn-lt"/>
                <a:ea typeface="+mn-ea"/>
                <a:cs typeface="+mn-cs"/>
              </a:rPr>
              <a:t>1987</a:t>
            </a:r>
            <a:r>
              <a:rPr lang="zh-CN" altLang="zh-CN" sz="1200" kern="1200" dirty="0" smtClean="0">
                <a:solidFill>
                  <a:schemeClr val="tx1"/>
                </a:solidFill>
                <a:effectLst/>
                <a:latin typeface="+mn-lt"/>
                <a:ea typeface="+mn-ea"/>
                <a:cs typeface="+mn-cs"/>
              </a:rPr>
              <a:t>年以前，即网格（</a:t>
            </a:r>
            <a:r>
              <a:rPr lang="en-US" altLang="zh-CN" sz="1200" kern="1200" dirty="0" smtClean="0">
                <a:solidFill>
                  <a:schemeClr val="tx1"/>
                </a:solidFill>
                <a:effectLst/>
                <a:latin typeface="+mn-lt"/>
                <a:ea typeface="+mn-ea"/>
                <a:cs typeface="+mn-cs"/>
              </a:rPr>
              <a:t>Mesh</a:t>
            </a:r>
            <a:r>
              <a:rPr lang="zh-CN" altLang="zh-CN" sz="1200" kern="1200" dirty="0" smtClean="0">
                <a:solidFill>
                  <a:schemeClr val="tx1"/>
                </a:solidFill>
                <a:effectLst/>
                <a:latin typeface="+mn-lt"/>
                <a:ea typeface="+mn-ea"/>
                <a:cs typeface="+mn-cs"/>
              </a:rPr>
              <a:t>）渲染技术），顶点属性只包含位置和颜色，顶点运算只包括对顶点位置的简单变换、顶点的裁剪和投影，光栅化处理中对顶点颜色也只进行了简单的内插，像素运算则很简单，采用直接覆盖的方式。</a:t>
            </a:r>
          </a:p>
          <a:p>
            <a:r>
              <a:rPr lang="zh-CN" altLang="zh-CN" sz="1200" kern="1200" dirty="0" smtClean="0">
                <a:solidFill>
                  <a:schemeClr val="tx1"/>
                </a:solidFill>
                <a:effectLst/>
                <a:latin typeface="+mn-lt"/>
                <a:ea typeface="+mn-ea"/>
                <a:cs typeface="+mn-cs"/>
              </a:rPr>
              <a:t>渲染技术发展到第二代时（</a:t>
            </a:r>
            <a:r>
              <a:rPr lang="en-US" altLang="zh-CN" sz="1200" kern="1200" dirty="0" smtClean="0">
                <a:solidFill>
                  <a:schemeClr val="tx1"/>
                </a:solidFill>
                <a:effectLst/>
                <a:latin typeface="+mn-lt"/>
                <a:ea typeface="+mn-ea"/>
                <a:cs typeface="+mn-cs"/>
              </a:rPr>
              <a:t>1987~1992</a:t>
            </a:r>
            <a:r>
              <a:rPr lang="zh-CN" altLang="zh-CN" sz="1200" kern="1200" dirty="0" smtClean="0">
                <a:solidFill>
                  <a:schemeClr val="tx1"/>
                </a:solidFill>
                <a:effectLst/>
                <a:latin typeface="+mn-lt"/>
                <a:ea typeface="+mn-ea"/>
                <a:cs typeface="+mn-cs"/>
              </a:rPr>
              <a:t>年，即阴影渲染），顶点属性中增加了法向，用来进行光照计算，同时引进了一个很重要的概念</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深度，典型的应用就是深度缓冲（</a:t>
            </a:r>
            <a:r>
              <a:rPr lang="en-US" altLang="zh-CN" sz="1200" kern="1200" dirty="0" smtClean="0">
                <a:solidFill>
                  <a:schemeClr val="tx1"/>
                </a:solidFill>
                <a:effectLst/>
                <a:latin typeface="+mn-lt"/>
                <a:ea typeface="+mn-ea"/>
                <a:cs typeface="+mn-cs"/>
              </a:rPr>
              <a:t>Z Buffer</a:t>
            </a:r>
            <a:r>
              <a:rPr lang="zh-CN" altLang="zh-CN" sz="1200" kern="1200" dirty="0" smtClean="0">
                <a:solidFill>
                  <a:schemeClr val="tx1"/>
                </a:solidFill>
                <a:effectLst/>
                <a:latin typeface="+mn-lt"/>
                <a:ea typeface="+mn-ea"/>
                <a:cs typeface="+mn-cs"/>
              </a:rPr>
              <a:t>），在光栅化处理中还增加了深度内插，像素运算中增加了颜色混合技术。第二代渲染技术丰富了画面的色彩感和层次感，但整个画面看起来依然很单调。</a:t>
            </a:r>
          </a:p>
          <a:p>
            <a:r>
              <a:rPr lang="zh-CN" altLang="zh-CN" sz="1200" kern="1200" dirty="0" smtClean="0">
                <a:solidFill>
                  <a:schemeClr val="tx1"/>
                </a:solidFill>
                <a:effectLst/>
                <a:latin typeface="+mn-lt"/>
                <a:ea typeface="+mn-ea"/>
                <a:cs typeface="+mn-cs"/>
              </a:rPr>
              <a:t>第三代渲染技术解决了这一问题（</a:t>
            </a:r>
            <a:r>
              <a:rPr lang="en-US" altLang="zh-CN" sz="1200" kern="1200" dirty="0" smtClean="0">
                <a:solidFill>
                  <a:schemeClr val="tx1"/>
                </a:solidFill>
                <a:effectLst/>
                <a:latin typeface="+mn-lt"/>
                <a:ea typeface="+mn-ea"/>
                <a:cs typeface="+mn-cs"/>
              </a:rPr>
              <a:t>1992~2000</a:t>
            </a:r>
            <a:r>
              <a:rPr lang="zh-CN" altLang="zh-CN" sz="1200" kern="1200" dirty="0" smtClean="0">
                <a:solidFill>
                  <a:schemeClr val="tx1"/>
                </a:solidFill>
                <a:effectLst/>
                <a:latin typeface="+mn-lt"/>
                <a:ea typeface="+mn-ea"/>
                <a:cs typeface="+mn-cs"/>
              </a:rPr>
              <a:t>年，纹理贴图技术），顶点属性中又增加了纹理坐标，顶点运算中也相应地增加了纹理坐标的变换和内插。像素运算中增加了纹理寻址和混合以及反锯齿等技术。第三代渲染技术让画面更加绚丽多彩。以上的渲染技术都是基于固定函数渲染管线的，在次时代游戏逐渐成为主流的时候，这种渲染方式也慢慢不能满足图形开发人员的要求，他们需要图形处理过程中更大的自由度。</a:t>
            </a:r>
          </a:p>
          <a:p>
            <a:r>
              <a:rPr lang="zh-CN" altLang="zh-CN" sz="1200" kern="1200" dirty="0" smtClean="0">
                <a:solidFill>
                  <a:schemeClr val="tx1"/>
                </a:solidFill>
                <a:effectLst/>
                <a:latin typeface="+mn-lt"/>
                <a:ea typeface="+mn-ea"/>
                <a:cs typeface="+mn-cs"/>
              </a:rPr>
              <a:t>随后，第四代渲染技术产生了（</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年后，即可编程渲染技术）。在第四代渲染技术中，图形开发人员可以对渲染管线中的顶点运算和像素运算分别进行编程处理，就这意味着开发人员可以改变固定渲染管线中的渲染计算方法。比如，在顶点渲染时，使用固定管线的方式我们只能通过调用</a:t>
            </a:r>
            <a:r>
              <a:rPr lang="en-US" altLang="zh-CN" sz="1200" kern="1200" dirty="0" err="1" smtClean="0">
                <a:solidFill>
                  <a:schemeClr val="tx1"/>
                </a:solidFill>
                <a:effectLst/>
                <a:latin typeface="+mn-lt"/>
                <a:ea typeface="+mn-ea"/>
                <a:cs typeface="+mn-cs"/>
              </a:rPr>
              <a:t>glTranslate</a:t>
            </a:r>
            <a:r>
              <a:rPr lang="zh-CN" altLang="zh-CN" sz="1200" kern="1200" dirty="0" smtClean="0">
                <a:solidFill>
                  <a:schemeClr val="tx1"/>
                </a:solidFill>
                <a:effectLst/>
                <a:latin typeface="+mn-lt"/>
                <a:ea typeface="+mn-ea"/>
                <a:cs typeface="+mn-cs"/>
              </a:rPr>
              <a:t>等方法实现顶点位置的变换，而第四代渲染技术允许我们通过编写程序（汇编程序或高级语言程序）来控制顶点位置；在光照计算中，也可以编写程序来改变固定光照计算过程，实现更加复杂及丰富的光照模型计算。更为重要的是，顶点计算的结果会作为像素渲染程序的输入，在像素渲染中，同样也可以编写程序控制每个像素的渲染运算，这在固定渲染管线中是无法实现的。由于屏幕像素数目要远远大于顶点，所以像素渲染需要的运算量很大，在固定管线阶段，我们无法直接控制每个像素的输出，管线会使用顶点运算的结果插值计算得到屏幕上的像素颜色。而使用逐像素渲染计算以后，每个像素可以使用更精确的计算得到颜色值，很明显，得到的像素颜色会更加接近于真实值，输出画面的质量也会更高。</a:t>
            </a:r>
          </a:p>
          <a:p>
            <a:r>
              <a:rPr lang="zh-CN" altLang="zh-CN" sz="1200" kern="1200" dirty="0" smtClean="0">
                <a:solidFill>
                  <a:schemeClr val="tx1"/>
                </a:solidFill>
                <a:effectLst/>
                <a:latin typeface="+mn-lt"/>
                <a:ea typeface="+mn-ea"/>
                <a:cs typeface="+mn-cs"/>
              </a:rPr>
              <a:t>到了</a:t>
            </a:r>
            <a:r>
              <a:rPr lang="en-US" altLang="zh-CN" sz="1200" kern="1200" dirty="0" smtClean="0">
                <a:solidFill>
                  <a:schemeClr val="tx1"/>
                </a:solidFill>
                <a:effectLst/>
                <a:latin typeface="+mn-lt"/>
                <a:ea typeface="+mn-ea"/>
                <a:cs typeface="+mn-cs"/>
              </a:rPr>
              <a:t>2008</a:t>
            </a:r>
            <a:r>
              <a:rPr lang="zh-CN" altLang="zh-CN" sz="1200" kern="1200" dirty="0" smtClean="0">
                <a:solidFill>
                  <a:schemeClr val="tx1"/>
                </a:solidFill>
                <a:effectLst/>
                <a:latin typeface="+mn-lt"/>
                <a:ea typeface="+mn-ea"/>
                <a:cs typeface="+mn-cs"/>
              </a:rPr>
              <a:t>年底，第五代渲染技术也开始出现（即几何处理器，</a:t>
            </a:r>
            <a:r>
              <a:rPr lang="en-US" altLang="zh-CN" sz="1200" kern="1200" dirty="0" smtClean="0">
                <a:solidFill>
                  <a:schemeClr val="tx1"/>
                </a:solidFill>
                <a:effectLst/>
                <a:latin typeface="+mn-lt"/>
                <a:ea typeface="+mn-ea"/>
                <a:cs typeface="+mn-cs"/>
              </a:rPr>
              <a:t>Geometry Processor</a:t>
            </a:r>
            <a:r>
              <a:rPr lang="zh-CN" altLang="zh-CN"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Geometry </a:t>
            </a:r>
            <a:r>
              <a:rPr lang="en-US" altLang="zh-CN" sz="1200" kern="1200" dirty="0" err="1" smtClean="0">
                <a:solidFill>
                  <a:schemeClr val="tx1"/>
                </a:solidFill>
                <a:effectLst/>
                <a:latin typeface="+mn-lt"/>
                <a:ea typeface="+mn-ea"/>
                <a:cs typeface="+mn-cs"/>
              </a:rPr>
              <a:t>shader</a:t>
            </a:r>
            <a:r>
              <a:rPr lang="zh-CN" altLang="zh-CN" sz="1200" kern="1200" dirty="0" smtClean="0">
                <a:solidFill>
                  <a:schemeClr val="tx1"/>
                </a:solidFill>
                <a:effectLst/>
                <a:latin typeface="+mn-lt"/>
                <a:ea typeface="+mn-ea"/>
                <a:cs typeface="+mn-cs"/>
              </a:rPr>
              <a:t>可以通过硬件直接对输入的几何模型进行细分处理，可以直接在顶点级访问纹理从而生成位移贴图效果，可以更加直接地实现多遍算法（</a:t>
            </a:r>
            <a:r>
              <a:rPr lang="en-US" altLang="zh-CN" sz="1200" kern="1200" dirty="0" smtClean="0">
                <a:solidFill>
                  <a:schemeClr val="tx1"/>
                </a:solidFill>
                <a:effectLst/>
                <a:latin typeface="+mn-lt"/>
                <a:ea typeface="+mn-ea"/>
                <a:cs typeface="+mn-cs"/>
              </a:rPr>
              <a:t>Multi-Pass</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伴随着硬件和渲染技术的发展，绘制语言也随着发展起来。早在</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年代，</a:t>
            </a:r>
            <a:r>
              <a:rPr lang="en-US" altLang="zh-CN" sz="1200" kern="1200" dirty="0" smtClean="0">
                <a:solidFill>
                  <a:schemeClr val="tx1"/>
                </a:solidFill>
                <a:effectLst/>
                <a:latin typeface="+mn-lt"/>
                <a:ea typeface="+mn-ea"/>
                <a:cs typeface="+mn-cs"/>
              </a:rPr>
              <a:t>Cook</a:t>
            </a:r>
            <a:r>
              <a:rPr lang="zh-CN" altLang="zh-CN" sz="1200" kern="1200" dirty="0" smtClean="0">
                <a:solidFill>
                  <a:schemeClr val="tx1"/>
                </a:solidFill>
                <a:effectLst/>
                <a:latin typeface="+mn-lt"/>
                <a:ea typeface="+mn-ea"/>
                <a:cs typeface="+mn-cs"/>
              </a:rPr>
              <a:t>最早提出了绘制语言（</a:t>
            </a:r>
            <a:r>
              <a:rPr lang="en-US" altLang="zh-CN" sz="1200" kern="1200" dirty="0" smtClean="0">
                <a:solidFill>
                  <a:schemeClr val="tx1"/>
                </a:solidFill>
                <a:effectLst/>
                <a:latin typeface="+mn-lt"/>
                <a:ea typeface="+mn-ea"/>
                <a:cs typeface="+mn-cs"/>
              </a:rPr>
              <a:t>Shading Language</a:t>
            </a:r>
            <a:r>
              <a:rPr lang="zh-CN" altLang="zh-CN" sz="1200" kern="1200" dirty="0" smtClean="0">
                <a:solidFill>
                  <a:schemeClr val="tx1"/>
                </a:solidFill>
                <a:effectLst/>
                <a:latin typeface="+mn-lt"/>
                <a:ea typeface="+mn-ea"/>
                <a:cs typeface="+mn-cs"/>
              </a:rPr>
              <a:t>）的概念，这种概念在</a:t>
            </a:r>
            <a:r>
              <a:rPr lang="en-US" altLang="zh-CN" sz="1200" kern="1200" dirty="0" smtClean="0">
                <a:solidFill>
                  <a:schemeClr val="tx1"/>
                </a:solidFill>
                <a:effectLst/>
                <a:latin typeface="+mn-lt"/>
                <a:ea typeface="+mn-ea"/>
                <a:cs typeface="+mn-cs"/>
              </a:rPr>
              <a:t>Pixar</a:t>
            </a:r>
            <a:r>
              <a:rPr lang="zh-CN" altLang="zh-CN" sz="1200" kern="1200" dirty="0" smtClean="0">
                <a:solidFill>
                  <a:schemeClr val="tx1"/>
                </a:solidFill>
                <a:effectLst/>
                <a:latin typeface="+mn-lt"/>
                <a:ea typeface="+mn-ea"/>
                <a:cs typeface="+mn-cs"/>
              </a:rPr>
              <a:t>公司的</a:t>
            </a:r>
            <a:r>
              <a:rPr lang="en-US" altLang="zh-CN" sz="1200" kern="1200" dirty="0" err="1" smtClean="0">
                <a:solidFill>
                  <a:schemeClr val="tx1"/>
                </a:solidFill>
                <a:effectLst/>
                <a:latin typeface="+mn-lt"/>
                <a:ea typeface="+mn-ea"/>
                <a:cs typeface="+mn-cs"/>
              </a:rPr>
              <a:t>Renderman</a:t>
            </a:r>
            <a:r>
              <a:rPr lang="zh-CN" altLang="zh-CN" sz="1200" kern="1200" dirty="0" smtClean="0">
                <a:solidFill>
                  <a:schemeClr val="tx1"/>
                </a:solidFill>
                <a:effectLst/>
                <a:latin typeface="+mn-lt"/>
                <a:ea typeface="+mn-ea"/>
                <a:cs typeface="+mn-cs"/>
              </a:rPr>
              <a:t>软件中得到充分体现，</a:t>
            </a:r>
            <a:r>
              <a:rPr lang="en-US" altLang="zh-CN" sz="1200" kern="1200" dirty="0" err="1" smtClean="0">
                <a:solidFill>
                  <a:schemeClr val="tx1"/>
                </a:solidFill>
                <a:effectLst/>
                <a:latin typeface="+mn-lt"/>
                <a:ea typeface="+mn-ea"/>
                <a:cs typeface="+mn-cs"/>
              </a:rPr>
              <a:t>Renderman</a:t>
            </a:r>
            <a:r>
              <a:rPr lang="zh-CN" altLang="zh-CN" sz="1200" kern="1200" dirty="0" smtClean="0">
                <a:solidFill>
                  <a:schemeClr val="tx1"/>
                </a:solidFill>
                <a:effectLst/>
                <a:latin typeface="+mn-lt"/>
                <a:ea typeface="+mn-ea"/>
                <a:cs typeface="+mn-cs"/>
              </a:rPr>
              <a:t>绘制语言目前已成为离线渲染的工业标准，它也深深影响了现代绘制语言的发展。随着图形硬件开始支持可编程，新的实时编程语言逐渐出现，早期对图形处理器的编程采用</a:t>
            </a:r>
            <a:r>
              <a:rPr lang="en-US" altLang="zh-CN" sz="1200" kern="1200" dirty="0" smtClean="0">
                <a:solidFill>
                  <a:schemeClr val="tx1"/>
                </a:solidFill>
                <a:effectLst/>
                <a:latin typeface="+mn-lt"/>
                <a:ea typeface="+mn-ea"/>
                <a:cs typeface="+mn-cs"/>
              </a:rPr>
              <a:t>Vertex </a:t>
            </a:r>
            <a:r>
              <a:rPr lang="en-US" altLang="zh-CN" sz="1200" kern="1200" dirty="0" err="1" smtClean="0">
                <a:solidFill>
                  <a:schemeClr val="tx1"/>
                </a:solidFill>
                <a:effectLst/>
                <a:latin typeface="+mn-lt"/>
                <a:ea typeface="+mn-ea"/>
                <a:cs typeface="+mn-cs"/>
              </a:rPr>
              <a:t>Shader</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Pixel </a:t>
            </a:r>
            <a:r>
              <a:rPr lang="en-US" altLang="zh-CN" sz="1200" kern="1200" dirty="0" err="1" smtClean="0">
                <a:solidFill>
                  <a:schemeClr val="tx1"/>
                </a:solidFill>
                <a:effectLst/>
                <a:latin typeface="+mn-lt"/>
                <a:ea typeface="+mn-ea"/>
                <a:cs typeface="+mn-cs"/>
              </a:rPr>
              <a:t>Shader</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它们是一种类似汇编语言的程序语言，编写工作量大。随着图形硬件的发展，图形处理器所能处理的指令数快速增长，采用汇编方式进行编程的工作量达到了让人不能接受的地步，于是用于图形处理器编程的高级语言诞生了，</a:t>
            </a:r>
            <a:r>
              <a:rPr lang="en-US" altLang="zh-CN" sz="1200" kern="1200" dirty="0" smtClean="0">
                <a:solidFill>
                  <a:schemeClr val="tx1"/>
                </a:solidFill>
                <a:effectLst/>
                <a:latin typeface="+mn-lt"/>
                <a:ea typeface="+mn-ea"/>
                <a:cs typeface="+mn-cs"/>
              </a:rPr>
              <a:t>Cg</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 for Graphics</a:t>
            </a:r>
            <a:r>
              <a:rPr lang="zh-CN" altLang="zh-CN" sz="1200" kern="1200" dirty="0" smtClean="0">
                <a:solidFill>
                  <a:schemeClr val="tx1"/>
                </a:solidFill>
                <a:effectLst/>
                <a:latin typeface="+mn-lt"/>
                <a:ea typeface="+mn-ea"/>
                <a:cs typeface="+mn-cs"/>
              </a:rPr>
              <a:t>）语言就是其中的一个。</a:t>
            </a:r>
            <a:r>
              <a:rPr lang="en-US" altLang="zh-CN" sz="1200" kern="1200" dirty="0" smtClean="0">
                <a:solidFill>
                  <a:schemeClr val="tx1"/>
                </a:solidFill>
                <a:effectLst/>
                <a:latin typeface="+mn-lt"/>
                <a:ea typeface="+mn-ea"/>
                <a:cs typeface="+mn-cs"/>
              </a:rPr>
              <a:t>Cg</a:t>
            </a:r>
            <a:r>
              <a:rPr lang="zh-CN" altLang="zh-CN" sz="1200" kern="1200" dirty="0" smtClean="0">
                <a:solidFill>
                  <a:schemeClr val="tx1"/>
                </a:solidFill>
                <a:effectLst/>
                <a:latin typeface="+mn-lt"/>
                <a:ea typeface="+mn-ea"/>
                <a:cs typeface="+mn-cs"/>
              </a:rPr>
              <a:t>语言是</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公司与微软合作进行</a:t>
            </a:r>
            <a:r>
              <a:rPr lang="en-US" altLang="zh-CN" sz="1200" kern="1200" dirty="0" smtClean="0">
                <a:solidFill>
                  <a:schemeClr val="tx1"/>
                </a:solidFill>
                <a:effectLst/>
                <a:latin typeface="+mn-lt"/>
                <a:ea typeface="+mn-ea"/>
                <a:cs typeface="+mn-cs"/>
              </a:rPr>
              <a:t>HLSL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High Level Shading Language</a:t>
            </a:r>
            <a:r>
              <a:rPr lang="zh-CN" altLang="zh-CN" sz="1200" kern="1200" dirty="0" smtClean="0">
                <a:solidFill>
                  <a:schemeClr val="tx1"/>
                </a:solidFill>
                <a:effectLst/>
                <a:latin typeface="+mn-lt"/>
                <a:ea typeface="+mn-ea"/>
                <a:cs typeface="+mn-cs"/>
              </a:rPr>
              <a:t>）语言的研发过程中，</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公司开发的一个副产品。两者从本质上是一样的。为使得自己的产品更有通用性，</a:t>
            </a:r>
            <a:r>
              <a:rPr lang="en-US" altLang="zh-CN" sz="1200" kern="1200" dirty="0" smtClean="0">
                <a:solidFill>
                  <a:schemeClr val="tx1"/>
                </a:solidFill>
                <a:effectLst/>
                <a:latin typeface="+mn-lt"/>
                <a:ea typeface="+mn-ea"/>
                <a:cs typeface="+mn-cs"/>
              </a:rPr>
              <a:t>NVIDIA</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Cg</a:t>
            </a:r>
            <a:r>
              <a:rPr lang="zh-CN" altLang="zh-CN" sz="1200" kern="1200" dirty="0" smtClean="0">
                <a:solidFill>
                  <a:schemeClr val="tx1"/>
                </a:solidFill>
                <a:effectLst/>
                <a:latin typeface="+mn-lt"/>
                <a:ea typeface="+mn-ea"/>
                <a:cs typeface="+mn-cs"/>
              </a:rPr>
              <a:t>语言是跨平台和跨</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的，同时支持</a:t>
            </a:r>
            <a:r>
              <a:rPr lang="en-US" altLang="zh-CN" sz="1200" kern="1200" dirty="0" smtClean="0">
                <a:solidFill>
                  <a:schemeClr val="tx1"/>
                </a:solidFill>
                <a:effectLst/>
                <a:latin typeface="+mn-lt"/>
                <a:ea typeface="+mn-ea"/>
                <a:cs typeface="+mn-cs"/>
              </a:rPr>
              <a:t>DirectX</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，跟它关联的工具有</a:t>
            </a:r>
            <a:r>
              <a:rPr lang="en-US" altLang="zh-CN" sz="1200" kern="1200" dirty="0" err="1" smtClean="0">
                <a:solidFill>
                  <a:schemeClr val="tx1"/>
                </a:solidFill>
                <a:effectLst/>
                <a:latin typeface="+mn-lt"/>
                <a:ea typeface="+mn-ea"/>
                <a:cs typeface="+mn-cs"/>
              </a:rPr>
              <a:t>CgFX</a:t>
            </a:r>
            <a:r>
              <a:rPr lang="zh-CN" altLang="zh-CN" sz="1200" kern="1200" dirty="0" smtClean="0">
                <a:solidFill>
                  <a:schemeClr val="tx1"/>
                </a:solidFill>
                <a:effectLst/>
                <a:latin typeface="+mn-lt"/>
                <a:ea typeface="+mn-ea"/>
                <a:cs typeface="+mn-cs"/>
              </a:rPr>
              <a:t>，为了方便美术设计者使用绘制语言，它同时还提供了</a:t>
            </a:r>
            <a:r>
              <a:rPr lang="en-US" altLang="zh-CN" sz="1200" kern="1200" dirty="0" smtClean="0">
                <a:solidFill>
                  <a:schemeClr val="tx1"/>
                </a:solidFill>
                <a:effectLst/>
                <a:latin typeface="+mn-lt"/>
                <a:ea typeface="+mn-ea"/>
                <a:cs typeface="+mn-cs"/>
              </a:rPr>
              <a:t>FX Composer</a:t>
            </a:r>
            <a:r>
              <a:rPr lang="zh-CN" altLang="zh-CN" sz="1200" kern="1200" dirty="0" smtClean="0">
                <a:solidFill>
                  <a:schemeClr val="tx1"/>
                </a:solidFill>
                <a:effectLst/>
                <a:latin typeface="+mn-lt"/>
                <a:ea typeface="+mn-ea"/>
                <a:cs typeface="+mn-cs"/>
              </a:rPr>
              <a:t>，这样不需要写</a:t>
            </a:r>
            <a:r>
              <a:rPr lang="en-US" altLang="zh-CN" sz="1200" kern="1200" dirty="0" smtClean="0">
                <a:solidFill>
                  <a:schemeClr val="tx1"/>
                </a:solidFill>
                <a:effectLst/>
                <a:latin typeface="+mn-lt"/>
                <a:ea typeface="+mn-ea"/>
                <a:cs typeface="+mn-cs"/>
              </a:rPr>
              <a:t>DirectX</a:t>
            </a:r>
            <a:r>
              <a:rPr lang="zh-CN" altLang="zh-CN" sz="1200" kern="1200" dirty="0" smtClean="0">
                <a:solidFill>
                  <a:schemeClr val="tx1"/>
                </a:solidFill>
                <a:effectLst/>
                <a:latin typeface="+mn-lt"/>
                <a:ea typeface="+mn-ea"/>
                <a:cs typeface="+mn-cs"/>
              </a:rPr>
              <a:t>或者</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程序就能对绘制语言进行编程和调试。</a:t>
            </a:r>
            <a:r>
              <a:rPr lang="en-US" altLang="zh-CN" sz="1200" kern="1200" dirty="0" smtClean="0">
                <a:solidFill>
                  <a:schemeClr val="tx1"/>
                </a:solidFill>
                <a:effectLst/>
                <a:latin typeface="+mn-lt"/>
                <a:ea typeface="+mn-ea"/>
                <a:cs typeface="+mn-cs"/>
              </a:rPr>
              <a:t>HLSL</a:t>
            </a:r>
            <a:r>
              <a:rPr lang="zh-CN" altLang="zh-CN" sz="1200" kern="1200" dirty="0" smtClean="0">
                <a:solidFill>
                  <a:schemeClr val="tx1"/>
                </a:solidFill>
                <a:effectLst/>
                <a:latin typeface="+mn-lt"/>
                <a:ea typeface="+mn-ea"/>
                <a:cs typeface="+mn-cs"/>
              </a:rPr>
              <a:t>是微软针对</a:t>
            </a:r>
            <a:r>
              <a:rPr lang="en-US" altLang="zh-CN" sz="1200" kern="1200" dirty="0" smtClean="0">
                <a:solidFill>
                  <a:schemeClr val="tx1"/>
                </a:solidFill>
                <a:effectLst/>
                <a:latin typeface="+mn-lt"/>
                <a:ea typeface="+mn-ea"/>
                <a:cs typeface="+mn-cs"/>
              </a:rPr>
              <a:t>DirectX</a:t>
            </a:r>
            <a:r>
              <a:rPr lang="zh-CN" altLang="zh-CN" sz="1200" kern="1200" dirty="0" smtClean="0">
                <a:solidFill>
                  <a:schemeClr val="tx1"/>
                </a:solidFill>
                <a:effectLst/>
                <a:latin typeface="+mn-lt"/>
                <a:ea typeface="+mn-ea"/>
                <a:cs typeface="+mn-cs"/>
              </a:rPr>
              <a:t>开发的绘制语言，</a:t>
            </a:r>
            <a:r>
              <a:rPr lang="en-US" altLang="zh-CN" sz="1200" kern="1200" dirty="0" smtClean="0">
                <a:solidFill>
                  <a:schemeClr val="tx1"/>
                </a:solidFill>
                <a:effectLst/>
                <a:latin typeface="+mn-lt"/>
                <a:ea typeface="+mn-ea"/>
                <a:cs typeface="+mn-cs"/>
              </a:rPr>
              <a:t>Direct3D Effects</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CgFX</a:t>
            </a:r>
            <a:r>
              <a:rPr lang="zh-CN" altLang="zh-CN" sz="1200" kern="1200" dirty="0" smtClean="0">
                <a:solidFill>
                  <a:schemeClr val="tx1"/>
                </a:solidFill>
                <a:effectLst/>
                <a:latin typeface="+mn-lt"/>
                <a:ea typeface="+mn-ea"/>
                <a:cs typeface="+mn-cs"/>
              </a:rPr>
              <a:t>类似，允许使用多遍绘制算法。另外在</a:t>
            </a:r>
            <a:r>
              <a:rPr lang="en-US" altLang="zh-CN" sz="1200" kern="1200" dirty="0" smtClean="0">
                <a:solidFill>
                  <a:schemeClr val="tx1"/>
                </a:solidFill>
                <a:effectLst/>
                <a:latin typeface="+mn-lt"/>
                <a:ea typeface="+mn-ea"/>
                <a:cs typeface="+mn-cs"/>
              </a:rPr>
              <a:t>OpenGL2.0</a:t>
            </a:r>
            <a:r>
              <a:rPr lang="zh-CN" altLang="zh-CN" sz="1200" kern="1200" dirty="0" smtClean="0">
                <a:solidFill>
                  <a:schemeClr val="tx1"/>
                </a:solidFill>
                <a:effectLst/>
                <a:latin typeface="+mn-lt"/>
                <a:ea typeface="+mn-ea"/>
                <a:cs typeface="+mn-cs"/>
              </a:rPr>
              <a:t>中出现了</a:t>
            </a:r>
            <a:r>
              <a:rPr lang="en-US" altLang="zh-CN" sz="1200" kern="1200" dirty="0" smtClean="0">
                <a:solidFill>
                  <a:schemeClr val="tx1"/>
                </a:solidFill>
                <a:effectLst/>
                <a:latin typeface="+mn-lt"/>
                <a:ea typeface="+mn-ea"/>
                <a:cs typeface="+mn-cs"/>
              </a:rPr>
              <a:t>OpenGL Shading Language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GLSL</a:t>
            </a:r>
            <a:r>
              <a:rPr lang="zh-CN" altLang="zh-CN" sz="1200" kern="1200" dirty="0" smtClean="0">
                <a:solidFill>
                  <a:schemeClr val="tx1"/>
                </a:solidFill>
                <a:effectLst/>
                <a:latin typeface="+mn-lt"/>
                <a:ea typeface="+mn-ea"/>
                <a:cs typeface="+mn-cs"/>
              </a:rPr>
              <a:t>），这样凡是支持</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的平台，都可以运行</a:t>
            </a:r>
            <a:r>
              <a:rPr lang="en-US" altLang="zh-CN" sz="1200" kern="1200" dirty="0" smtClean="0">
                <a:solidFill>
                  <a:schemeClr val="tx1"/>
                </a:solidFill>
                <a:effectLst/>
                <a:latin typeface="+mn-lt"/>
                <a:ea typeface="+mn-ea"/>
                <a:cs typeface="+mn-cs"/>
              </a:rPr>
              <a:t>GLSL</a:t>
            </a:r>
            <a:r>
              <a:rPr lang="zh-CN" altLang="zh-CN" sz="1200" kern="1200" dirty="0" smtClean="0">
                <a:solidFill>
                  <a:schemeClr val="tx1"/>
                </a:solidFill>
                <a:effectLst/>
                <a:latin typeface="+mn-lt"/>
                <a:ea typeface="+mn-ea"/>
                <a:cs typeface="+mn-cs"/>
              </a:rPr>
              <a:t>绘制语言，所以</a:t>
            </a:r>
            <a:r>
              <a:rPr lang="en-US" altLang="zh-CN" sz="1200" kern="1200" dirty="0" smtClean="0">
                <a:solidFill>
                  <a:schemeClr val="tx1"/>
                </a:solidFill>
                <a:effectLst/>
                <a:latin typeface="+mn-lt"/>
                <a:ea typeface="+mn-ea"/>
                <a:cs typeface="+mn-cs"/>
              </a:rPr>
              <a:t>GLSL</a:t>
            </a:r>
            <a:r>
              <a:rPr lang="zh-CN" altLang="zh-CN" sz="1200" kern="1200" dirty="0" smtClean="0">
                <a:solidFill>
                  <a:schemeClr val="tx1"/>
                </a:solidFill>
                <a:effectLst/>
                <a:latin typeface="+mn-lt"/>
                <a:ea typeface="+mn-ea"/>
                <a:cs typeface="+mn-cs"/>
              </a:rPr>
              <a:t>可以在手持、嵌入式等设备上得到应用。虽然不同的绘制语言语法规则和使用方法略有不同，但它们之间的转换非常简单，目前也有一些免费的工具软件可以完成这样的转换。如今，随着</a:t>
            </a:r>
            <a:r>
              <a:rPr lang="en-US" altLang="zh-CN" sz="1200" kern="1200" dirty="0" smtClean="0">
                <a:solidFill>
                  <a:schemeClr val="tx1"/>
                </a:solidFill>
                <a:effectLst/>
                <a:latin typeface="+mn-lt"/>
                <a:ea typeface="+mn-ea"/>
                <a:cs typeface="+mn-cs"/>
              </a:rPr>
              <a:t>CUDA</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DirectCompute</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Brook+</a:t>
            </a:r>
            <a:r>
              <a:rPr lang="zh-CN" altLang="zh-CN" sz="1200" kern="1200" dirty="0" smtClean="0">
                <a:solidFill>
                  <a:schemeClr val="tx1"/>
                </a:solidFill>
                <a:effectLst/>
                <a:latin typeface="+mn-lt"/>
                <a:ea typeface="+mn-ea"/>
                <a:cs typeface="+mn-cs"/>
              </a:rPr>
              <a:t>的推出，绘制语言已经不再局限于图形算法了，变成了一个面向通用计算的语言，很多计算（包括渲染计算）都可以利用</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提供的强大性能来完成。</a:t>
            </a:r>
          </a:p>
          <a:p>
            <a:r>
              <a:rPr lang="zh-CN" altLang="zh-CN" sz="1200" kern="1200" dirty="0" smtClean="0">
                <a:solidFill>
                  <a:schemeClr val="tx1"/>
                </a:solidFill>
                <a:effectLst/>
                <a:latin typeface="+mn-lt"/>
                <a:ea typeface="+mn-ea"/>
                <a:cs typeface="+mn-cs"/>
              </a:rPr>
              <a:t>现代的图形处理器正朝着两个方向发展：更快的运算速度和更加自由的可编程性。硬件性能的提升，必将不断催生出新的渲染技术，也会使一些在目前的硬件平台上难以实现的渲染技术变为可能。光照计算所需要的运算量很大，一些复杂的全局光照明算法还只能通过各种间接的途径模拟实现，但可以预见的是，在下一代的实时渲染技术中，光线追踪、真阴影等这些非实时算法或许将变得容易实现。</a:t>
            </a:r>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18</a:t>
            </a:fld>
            <a:endParaRPr lang="zh-CN" altLang="en-US"/>
          </a:p>
        </p:txBody>
      </p:sp>
    </p:spTree>
    <p:extLst>
      <p:ext uri="{BB962C8B-B14F-4D97-AF65-F5344CB8AC3E}">
        <p14:creationId xmlns:p14="http://schemas.microsoft.com/office/powerpoint/2010/main" val="4070433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目前，游戏中最常用的绘制语言的表现形式就是着色器（</a:t>
            </a:r>
            <a:r>
              <a:rPr lang="en-US" altLang="zh-CN" sz="1200" kern="1200" dirty="0" err="1" smtClean="0">
                <a:solidFill>
                  <a:schemeClr val="tx1"/>
                </a:solidFill>
                <a:effectLst/>
                <a:latin typeface="+mn-lt"/>
                <a:ea typeface="+mn-ea"/>
                <a:cs typeface="+mn-cs"/>
              </a:rPr>
              <a:t>Shader</a:t>
            </a:r>
            <a:r>
              <a:rPr lang="zh-CN" altLang="zh-CN" sz="1200" kern="1200" dirty="0" smtClean="0">
                <a:solidFill>
                  <a:schemeClr val="tx1"/>
                </a:solidFill>
                <a:effectLst/>
                <a:latin typeface="+mn-lt"/>
                <a:ea typeface="+mn-ea"/>
                <a:cs typeface="+mn-cs"/>
              </a:rPr>
              <a:t>）。着色器通常是指一组供计算机图形资源在执行渲染任务时使用的指令。程序员将着色器应用于图形处理器</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的可编程流水线，来实现三维应用程序的渲染效果的增强。这样的图形处理器有别于传统的固定流水线处理器，为</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编程带来更高的灵活性和适应性。</a:t>
            </a:r>
          </a:p>
          <a:p>
            <a:r>
              <a:rPr lang="zh-CN" altLang="zh-CN" sz="1200" kern="1200" dirty="0" smtClean="0">
                <a:solidFill>
                  <a:schemeClr val="tx1"/>
                </a:solidFill>
                <a:effectLst/>
                <a:latin typeface="+mn-lt"/>
                <a:ea typeface="+mn-ea"/>
                <a:cs typeface="+mn-cs"/>
              </a:rPr>
              <a:t>从技术角度来看，着色器是渲染器的一部分，它负责计算目标的颜色。随着图形处理单元的进步，主要的图形软件库</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都开始将目光投向更高阶的功能，即用着色器给新型的</a:t>
            </a:r>
            <a:r>
              <a:rPr lang="en-US" altLang="zh-CN" sz="1200" kern="1200" dirty="0" smtClean="0">
                <a:solidFill>
                  <a:schemeClr val="tx1"/>
                </a:solidFill>
                <a:effectLst/>
                <a:latin typeface="+mn-lt"/>
                <a:ea typeface="+mn-ea"/>
                <a:cs typeface="+mn-cs"/>
              </a:rPr>
              <a:t>GPU</a:t>
            </a:r>
            <a:r>
              <a:rPr lang="zh-CN" altLang="zh-CN" sz="1200" kern="1200" dirty="0" smtClean="0">
                <a:solidFill>
                  <a:schemeClr val="tx1"/>
                </a:solidFill>
                <a:effectLst/>
                <a:latin typeface="+mn-lt"/>
                <a:ea typeface="+mn-ea"/>
                <a:cs typeface="+mn-cs"/>
              </a:rPr>
              <a:t>编程，这就需要开发一系列的应用程序接口</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满足着色功能。这样的改动出现在</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以上版本和</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以上版本。</a:t>
            </a:r>
          </a:p>
          <a:p>
            <a:r>
              <a:rPr lang="zh-CN" altLang="zh-CN" sz="1200" kern="1200" dirty="0" smtClean="0">
                <a:solidFill>
                  <a:schemeClr val="tx1"/>
                </a:solidFill>
                <a:effectLst/>
                <a:latin typeface="+mn-lt"/>
                <a:ea typeface="+mn-ea"/>
                <a:cs typeface="+mn-cs"/>
              </a:rPr>
              <a:t>目前</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已经全面支持以下三种着色器：</a:t>
            </a:r>
          </a:p>
          <a:p>
            <a:pPr lvl="0"/>
            <a:r>
              <a:rPr lang="zh-CN" altLang="zh-CN" sz="1200" kern="1200" dirty="0" smtClean="0">
                <a:solidFill>
                  <a:schemeClr val="tx1"/>
                </a:solidFill>
                <a:effectLst/>
                <a:latin typeface="+mn-lt"/>
                <a:ea typeface="+mn-ea"/>
                <a:cs typeface="+mn-cs"/>
              </a:rPr>
              <a:t>顶点着色器处理每个顶点，将顶点的空间位置投影在屏幕上，即计算顶点的二维坐标。同时，它也负责顶点的深度缓冲</a:t>
            </a:r>
            <a:r>
              <a:rPr lang="en-US" altLang="zh-CN" sz="1200" kern="1200" dirty="0" smtClean="0">
                <a:solidFill>
                  <a:schemeClr val="tx1"/>
                </a:solidFill>
                <a:effectLst/>
                <a:latin typeface="+mn-lt"/>
                <a:ea typeface="+mn-ea"/>
                <a:cs typeface="+mn-cs"/>
              </a:rPr>
              <a:t>(Z-Buffer)</a:t>
            </a:r>
            <a:r>
              <a:rPr lang="zh-CN" altLang="zh-CN" sz="1200" kern="1200" dirty="0" smtClean="0">
                <a:solidFill>
                  <a:schemeClr val="tx1"/>
                </a:solidFill>
                <a:effectLst/>
                <a:latin typeface="+mn-lt"/>
                <a:ea typeface="+mn-ea"/>
                <a:cs typeface="+mn-cs"/>
              </a:rPr>
              <a:t>的计算。顶点着色器可以掌控顶点的位置、颜色和纹理坐标等属性，但是无法生成新的顶点。顶点着色器的输出传递到流水线的下一步。如果有之后定义的几何着色器，则几何着色器会处理顶点着色器的输出数据，否则，光栅化器继续流水线任务。</a:t>
            </a:r>
          </a:p>
          <a:p>
            <a:pPr lvl="0"/>
            <a:r>
              <a:rPr lang="zh-CN" altLang="zh-CN" sz="1200" kern="1200" dirty="0" smtClean="0">
                <a:solidFill>
                  <a:schemeClr val="tx1"/>
                </a:solidFill>
                <a:effectLst/>
                <a:latin typeface="+mn-lt"/>
                <a:ea typeface="+mn-ea"/>
                <a:cs typeface="+mn-cs"/>
              </a:rPr>
              <a:t>几何着色器可以从多边形网格中增删顶点。它能够执行对</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来说过于繁重的生成几何结构和增加模型细节的工作。</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版本</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增加了支持几何着色器的</a:t>
            </a:r>
            <a:r>
              <a:rPr lang="en-US" altLang="zh-CN" sz="1200" kern="1200" dirty="0" smtClean="0">
                <a:solidFill>
                  <a:schemeClr val="tx1"/>
                </a:solidFill>
                <a:effectLst/>
                <a:latin typeface="+mn-lt"/>
                <a:ea typeface="+mn-ea"/>
                <a:cs typeface="+mn-cs"/>
              </a:rPr>
              <a:t>API</a:t>
            </a:r>
            <a:r>
              <a:rPr lang="zh-CN" altLang="zh-CN" sz="1200" kern="1200" dirty="0" smtClean="0">
                <a:solidFill>
                  <a:schemeClr val="tx1"/>
                </a:solidFill>
                <a:effectLst/>
                <a:latin typeface="+mn-lt"/>
                <a:ea typeface="+mn-ea"/>
                <a:cs typeface="+mn-cs"/>
              </a:rPr>
              <a:t>，成为</a:t>
            </a:r>
            <a:r>
              <a:rPr lang="en-US" altLang="zh-CN" sz="1200" kern="1200" dirty="0" err="1" smtClean="0">
                <a:solidFill>
                  <a:schemeClr val="tx1"/>
                </a:solidFill>
                <a:effectLst/>
                <a:latin typeface="+mn-lt"/>
                <a:ea typeface="+mn-ea"/>
                <a:cs typeface="+mn-cs"/>
              </a:rPr>
              <a:t>Shader</a:t>
            </a:r>
            <a:r>
              <a:rPr lang="en-US" altLang="zh-CN" sz="1200" kern="1200" dirty="0" smtClean="0">
                <a:solidFill>
                  <a:schemeClr val="tx1"/>
                </a:solidFill>
                <a:effectLst/>
                <a:latin typeface="+mn-lt"/>
                <a:ea typeface="+mn-ea"/>
                <a:cs typeface="+mn-cs"/>
              </a:rPr>
              <a:t> Model 4.0</a:t>
            </a:r>
            <a:r>
              <a:rPr lang="zh-CN" altLang="zh-CN" sz="1200" kern="1200" dirty="0" smtClean="0">
                <a:solidFill>
                  <a:schemeClr val="tx1"/>
                </a:solidFill>
                <a:effectLst/>
                <a:latin typeface="+mn-lt"/>
                <a:ea typeface="+mn-ea"/>
                <a:cs typeface="+mn-cs"/>
              </a:rPr>
              <a:t>的组成部分。</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以上版本中实现了该功能。</a:t>
            </a:r>
          </a:p>
          <a:p>
            <a:pPr lvl="0"/>
            <a:r>
              <a:rPr lang="zh-CN" altLang="zh-CN" sz="1200" kern="1200" dirty="0" smtClean="0">
                <a:solidFill>
                  <a:schemeClr val="tx1"/>
                </a:solidFill>
                <a:effectLst/>
                <a:latin typeface="+mn-lt"/>
                <a:ea typeface="+mn-ea"/>
                <a:cs typeface="+mn-cs"/>
              </a:rPr>
              <a:t>像素着色器，又称为片段着色器，处理来自光栅化器的数据。光栅化器已经将多边形离散化并通过流水线传送至像素着色器，后者逐像素计算颜色。像素着色器常用来处理场景光照和与之相关的效果，如凸凹纹理映射和调色。</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20</a:t>
            </a:fld>
            <a:endParaRPr lang="zh-CN" altLang="en-US"/>
          </a:p>
        </p:txBody>
      </p:sp>
    </p:spTree>
    <p:extLst>
      <p:ext uri="{BB962C8B-B14F-4D97-AF65-F5344CB8AC3E}">
        <p14:creationId xmlns:p14="http://schemas.microsoft.com/office/powerpoint/2010/main" val="303323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E1067-1C06-43F4-BC03-85810B4B586A}" type="slidenum">
              <a:rPr lang="en-US" altLang="zh-CN"/>
              <a:pPr/>
              <a:t>22</a:t>
            </a:fld>
            <a:endParaRPr lang="en-US" altLang="zh-CN"/>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ltLang="zh-CN" b="1"/>
              <a:t>Introduction </a:t>
            </a:r>
          </a:p>
          <a:p>
            <a:r>
              <a:rPr lang="en-US" altLang="zh-CN"/>
              <a:t>In recent years, more and more emphasis has been put on the graphical aspect of video games. This has led to the advent of programmable </a:t>
            </a:r>
            <a:r>
              <a:rPr lang="en-US" altLang="zh-CN" b="1"/>
              <a:t>vertex and pixel shaders</a:t>
            </a:r>
            <a:r>
              <a:rPr lang="en-US" altLang="zh-CN"/>
              <a:t> in 2001. Before that, rendering of 3D graphics was handled by a number of fixed graphics algorithms. collectively called the </a:t>
            </a:r>
            <a:r>
              <a:rPr lang="en-US" altLang="zh-CN" b="1"/>
              <a:t>fixed function pipeline</a:t>
            </a:r>
            <a:r>
              <a:rPr lang="en-US" altLang="zh-CN"/>
              <a:t>. </a:t>
            </a:r>
            <a:br>
              <a:rPr lang="en-US" altLang="zh-CN"/>
            </a:br>
            <a:r>
              <a:rPr lang="en-US" altLang="zh-CN"/>
              <a:t/>
            </a:r>
            <a:br>
              <a:rPr lang="en-US" altLang="zh-CN"/>
            </a:br>
            <a:r>
              <a:rPr lang="en-US" altLang="zh-CN"/>
              <a:t>In the fixed function pipeline, the only way to influence the rendering of 3D objects is by setting a number of parameters. Vertex and pixel shaders, on the other hand, give the programmer full control over how the objects in the 3D world are rendered, making it possible to create a visually unique game. Some examples of popular shading effects are bump/normal mapping, reflective/refractive water surfaces, toon shading and several post-processing effects like depth of field and bloom. </a:t>
            </a:r>
            <a:br>
              <a:rPr lang="en-US" altLang="zh-CN"/>
            </a:b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01312-7BB4-41E9-BA74-7A83A92C9E9A}" type="slidenum">
              <a:rPr lang="en-US" altLang="zh-CN"/>
              <a:pPr/>
              <a:t>23</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ltLang="zh-CN" sz="1000"/>
              <a:t/>
            </a:r>
            <a:br>
              <a:rPr lang="en-US" altLang="zh-CN" sz="1000"/>
            </a:br>
            <a:r>
              <a:rPr lang="en-US" altLang="zh-CN" sz="1000"/>
              <a:t>In this tutorial we will take a look at how vertex and pixel shaders work. We will examine the </a:t>
            </a:r>
            <a:r>
              <a:rPr lang="en-US" altLang="zh-CN" sz="1000" b="1"/>
              <a:t>rendering pipeline</a:t>
            </a:r>
            <a:r>
              <a:rPr lang="en-US" altLang="zh-CN" sz="1000"/>
              <a:t> and see where the vertex and pixel shaders come into play. After that we'll build a simple lighting model in Microsoft's high level shading language (</a:t>
            </a:r>
            <a:r>
              <a:rPr lang="en-US" altLang="zh-CN" sz="1000" b="1"/>
              <a:t>HLSL</a:t>
            </a:r>
            <a:r>
              <a:rPr lang="en-US" altLang="zh-CN" sz="1000"/>
              <a:t>). We will start with simple </a:t>
            </a:r>
            <a:r>
              <a:rPr lang="en-US" altLang="zh-CN" sz="1000" b="1"/>
              <a:t>ambient lighting</a:t>
            </a:r>
            <a:r>
              <a:rPr lang="en-US" altLang="zh-CN" sz="1000"/>
              <a:t> and later add </a:t>
            </a:r>
            <a:r>
              <a:rPr lang="en-US" altLang="zh-CN" sz="1000" b="1"/>
              <a:t>diffuse light</a:t>
            </a:r>
            <a:r>
              <a:rPr lang="en-US" altLang="zh-CN" sz="1000"/>
              <a:t>, </a:t>
            </a:r>
            <a:r>
              <a:rPr lang="en-US" altLang="zh-CN" sz="1000" b="1"/>
              <a:t>specular highlights</a:t>
            </a:r>
            <a:r>
              <a:rPr lang="en-US" altLang="zh-CN" sz="1000"/>
              <a:t> and finally, </a:t>
            </a:r>
            <a:r>
              <a:rPr lang="en-US" altLang="zh-CN" sz="1000" b="1"/>
              <a:t>normal mapping</a:t>
            </a:r>
            <a:r>
              <a:rPr lang="en-US" altLang="zh-CN" sz="1000"/>
              <a:t>. In the advanced workshops we'll learn how to use shaders for </a:t>
            </a:r>
            <a:r>
              <a:rPr lang="en-US" altLang="zh-CN" sz="1000" b="1"/>
              <a:t>postprocessing</a:t>
            </a:r>
            <a:r>
              <a:rPr lang="en-US" altLang="zh-CN" sz="1000"/>
              <a:t>, </a:t>
            </a:r>
            <a:r>
              <a:rPr lang="en-US" altLang="zh-CN" sz="1000" b="1"/>
              <a:t>shadow mapping</a:t>
            </a:r>
            <a:r>
              <a:rPr lang="en-US" altLang="zh-CN" sz="1000"/>
              <a:t>, and </a:t>
            </a:r>
            <a:r>
              <a:rPr lang="en-US" altLang="zh-CN" sz="1000" b="1"/>
              <a:t>smooth shadows</a:t>
            </a:r>
            <a:r>
              <a:rPr lang="en-US" altLang="zh-CN" sz="1000"/>
              <a:t>. Don't worry: All our shaders are kept simple and usually contain less than 10 lines of code. I will explain the syntax details as we go. Fortunately, HLSL uses C syntax and thus is similar to Gamestudio's </a:t>
            </a:r>
            <a:r>
              <a:rPr lang="en-US" altLang="zh-CN" sz="1000" b="1"/>
              <a:t>lite-C</a:t>
            </a:r>
            <a:r>
              <a:rPr lang="en-US" altLang="zh-CN" sz="1000"/>
              <a:t> language that we (hopefully) know already. On our way we'll also learn how to incorporate shaders in projects in Gamestudio. </a:t>
            </a:r>
            <a:br>
              <a:rPr lang="en-US" altLang="zh-CN" sz="1000"/>
            </a:br>
            <a:r>
              <a:rPr lang="en-US" altLang="zh-CN" sz="1000"/>
              <a:t/>
            </a:r>
            <a:br>
              <a:rPr lang="en-US" altLang="zh-CN" sz="1000"/>
            </a:br>
            <a:r>
              <a:rPr lang="en-US" altLang="zh-CN" sz="1000"/>
              <a:t>This tutorial is geared towards total novices to shader programming. However, a basic knowledge of calculus and trigonometry is required. Knowledge of vectors is also required, but there is an overview of vectors, matrices and transformations in </a:t>
            </a:r>
            <a:r>
              <a:rPr lang="en-US" altLang="zh-CN" sz="1000" b="1"/>
              <a:t>Appendix B</a:t>
            </a:r>
            <a:r>
              <a:rPr lang="en-US" altLang="zh-CN" sz="1000"/>
              <a:t>. If you are not familiar with vector math or need to be refreshed, I strongly suggest you take a look at it first. Although I will explain the HLSL language peculiarities as we go, you will need some programming experience in any c-like language such as lite-C. Lastly, you need to be familiar with some of the terminology used in game development. </a:t>
            </a:r>
          </a:p>
          <a:p>
            <a:r>
              <a:rPr lang="en-US" altLang="zh-CN" sz="1000"/>
              <a:t>The shader workshops require the Commercial Edition of </a:t>
            </a:r>
            <a:r>
              <a:rPr lang="en-US" altLang="zh-CN" sz="1000" b="1"/>
              <a:t>Gamestudio / A7</a:t>
            </a:r>
            <a:r>
              <a:rPr lang="en-US" altLang="zh-CN" sz="1000"/>
              <a:t> (version 7.07 or better). The free lite-C version won't suffice because it doesn't support shaders, but the Gamestudio 30 days trial version will do. You'll also need a 3D card that supports shader model 2.0 and - for the advanced workshops - R32F floating point textures. </a:t>
            </a:r>
            <a:br>
              <a:rPr lang="en-US" altLang="zh-CN" sz="1000"/>
            </a:br>
            <a:r>
              <a:rPr lang="en-US" altLang="zh-CN" sz="1000"/>
              <a:t/>
            </a:r>
            <a:br>
              <a:rPr lang="en-US" altLang="zh-CN" sz="1000"/>
            </a:br>
            <a:endParaRPr lang="en-US" altLang="zh-CN" sz="1000"/>
          </a:p>
          <a:p>
            <a:endParaRPr lang="en-US" altLang="zh-CN"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4969F-F1C9-4A83-9E9E-C35DF6D71959}" type="slidenum">
              <a:rPr lang="en-US" altLang="zh-CN"/>
              <a:pPr/>
              <a:t>25</a:t>
            </a:fld>
            <a:endParaRPr lang="en-US" altLang="zh-CN"/>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altLang="zh-CN" sz="1000" b="1"/>
              <a:t>Vertices </a:t>
            </a:r>
          </a:p>
          <a:p>
            <a:r>
              <a:rPr lang="en-US" altLang="zh-CN" sz="1000"/>
              <a:t>The application sends vertex data to the fixed function pipeline or the vertex shader. Typically, the vertex data consist of the vertex position, normal, and several sets of UV coordinates. </a:t>
            </a:r>
            <a:br>
              <a:rPr lang="en-US" altLang="zh-CN" sz="1000"/>
            </a:br>
            <a:r>
              <a:rPr lang="en-US" altLang="zh-CN" sz="1000"/>
              <a:t/>
            </a:r>
            <a:br>
              <a:rPr lang="en-US" altLang="zh-CN" sz="1000"/>
            </a:br>
            <a:r>
              <a:rPr lang="en-US" altLang="zh-CN" sz="1000"/>
              <a:t>The </a:t>
            </a:r>
            <a:r>
              <a:rPr lang="en-US" altLang="zh-CN" sz="1000" b="1"/>
              <a:t>vertex position</a:t>
            </a:r>
            <a:r>
              <a:rPr lang="en-US" altLang="zh-CN" sz="1000"/>
              <a:t> is a vector in object space, meaning that the x, y and z element of the vector are relative to the objects' centre and orientation (In contrast to world-space where the position is relative to the origin of the world and its axes). </a:t>
            </a:r>
            <a:br>
              <a:rPr lang="en-US" altLang="zh-CN" sz="1000"/>
            </a:br>
            <a:r>
              <a:rPr lang="en-US" altLang="zh-CN" sz="1000"/>
              <a:t/>
            </a:r>
            <a:br>
              <a:rPr lang="en-US" altLang="zh-CN" sz="1000"/>
            </a:br>
            <a:r>
              <a:rPr lang="en-US" altLang="zh-CN" sz="1000"/>
              <a:t>The </a:t>
            </a:r>
            <a:r>
              <a:rPr lang="en-US" altLang="zh-CN" sz="1000" b="1"/>
              <a:t>vertex normal</a:t>
            </a:r>
            <a:r>
              <a:rPr lang="en-US" altLang="zh-CN" sz="1000"/>
              <a:t> is a vector describing the direction of the vertex. It is often used for calculating the lighting of the vertex. </a:t>
            </a:r>
            <a:br>
              <a:rPr lang="en-US" altLang="zh-CN" sz="1000"/>
            </a:br>
            <a:r>
              <a:rPr lang="en-US" altLang="zh-CN" sz="1000"/>
              <a:t/>
            </a:r>
            <a:br>
              <a:rPr lang="en-US" altLang="zh-CN" sz="1000"/>
            </a:br>
            <a:r>
              <a:rPr lang="en-US" altLang="zh-CN" sz="1000"/>
              <a:t>The </a:t>
            </a:r>
            <a:r>
              <a:rPr lang="en-US" altLang="zh-CN" sz="1000" b="1"/>
              <a:t>texture coordinates</a:t>
            </a:r>
            <a:r>
              <a:rPr lang="en-US" altLang="zh-CN" sz="1000"/>
              <a:t> (also known as UV coordinates) give the position of the vertex on the texture. It is used in the pixel shader to lookup the pixel color from the texture. Typical 3D engines support several sets of UV coordinates for additional textures, such as lightmaps; the A7 engine supports 3 sets of UV coordinates. This is the content of a typical A7 vertex:</a:t>
            </a:r>
          </a:p>
          <a:p>
            <a:r>
              <a:rPr lang="en-US" altLang="zh-CN" sz="1000"/>
              <a:t>typedef struct {</a:t>
            </a:r>
            <a:br>
              <a:rPr lang="en-US" altLang="zh-CN" sz="1000"/>
            </a:br>
            <a:r>
              <a:rPr lang="en-US" altLang="zh-CN" sz="1000"/>
              <a:t>float x,y,z; </a:t>
            </a:r>
            <a:r>
              <a:rPr lang="en-US" altLang="zh-CN" sz="1000" i="1"/>
              <a:t>// position in DirectX coordinates</a:t>
            </a:r>
            <a:r>
              <a:rPr lang="en-US" altLang="zh-CN" sz="1000"/>
              <a:t/>
            </a:r>
            <a:br>
              <a:rPr lang="en-US" altLang="zh-CN" sz="1000"/>
            </a:br>
            <a:r>
              <a:rPr lang="en-US" altLang="zh-CN" sz="1000"/>
              <a:t>float nx,ny,nz; </a:t>
            </a:r>
            <a:r>
              <a:rPr lang="en-US" altLang="zh-CN" sz="1000" i="1"/>
              <a:t>// normal</a:t>
            </a:r>
            <a:r>
              <a:rPr lang="en-US" altLang="zh-CN" sz="1000"/>
              <a:t/>
            </a:r>
            <a:br>
              <a:rPr lang="en-US" altLang="zh-CN" sz="1000"/>
            </a:br>
            <a:r>
              <a:rPr lang="en-US" altLang="zh-CN" sz="1000"/>
              <a:t>float u1,v1; </a:t>
            </a:r>
            <a:r>
              <a:rPr lang="en-US" altLang="zh-CN" sz="1000" i="1"/>
              <a:t>// first UV coordinate set, used for shadow maps and nontiled textures</a:t>
            </a:r>
            <a:r>
              <a:rPr lang="en-US" altLang="zh-CN" sz="1000"/>
              <a:t/>
            </a:r>
            <a:br>
              <a:rPr lang="en-US" altLang="zh-CN" sz="1000"/>
            </a:br>
            <a:r>
              <a:rPr lang="en-US" altLang="zh-CN" sz="1000"/>
              <a:t>float u2,v2; </a:t>
            </a:r>
            <a:r>
              <a:rPr lang="en-US" altLang="zh-CN" sz="1000" i="1"/>
              <a:t>// second coordinate set, used for tiled textures</a:t>
            </a:r>
            <a:r>
              <a:rPr lang="en-US" altLang="zh-CN" sz="1000"/>
              <a:t/>
            </a:r>
            <a:br>
              <a:rPr lang="en-US" altLang="zh-CN" sz="1000"/>
            </a:br>
            <a:r>
              <a:rPr lang="en-US" altLang="zh-CN" sz="1000"/>
              <a:t>float x3,y3,z3,w3; </a:t>
            </a:r>
            <a:r>
              <a:rPr lang="en-US" altLang="zh-CN" sz="1000" i="1"/>
              <a:t>// third coordinate set, used for tangent vector and handedness</a:t>
            </a:r>
            <a:r>
              <a:rPr lang="en-US" altLang="zh-CN" sz="1000"/>
              <a:t/>
            </a:r>
            <a:br>
              <a:rPr lang="en-US" altLang="zh-CN" sz="1000"/>
            </a:br>
            <a:r>
              <a:rPr lang="en-US" altLang="zh-CN" sz="1000"/>
              <a:t>} D3DVERTEX;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CE0AC4-EDB0-4773-B58E-212EB85C071C}" type="slidenum">
              <a:rPr lang="en-US" altLang="zh-CN"/>
              <a:pPr/>
              <a:t>26</a:t>
            </a:fld>
            <a:endParaRPr lang="en-US" altLang="zh-CN"/>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a:lnSpc>
                <a:spcPct val="80000"/>
              </a:lnSpc>
            </a:pPr>
            <a:r>
              <a:rPr lang="en-US" altLang="zh-CN" sz="1000"/>
              <a:t>The next step is transformation &amp; lighting (T&amp;L). This is an important step that is performed by the fixed function pipeline or, if you need more freedom, programmed into the vertex shader. </a:t>
            </a:r>
            <a:br>
              <a:rPr lang="en-US" altLang="zh-CN" sz="1000"/>
            </a:br>
            <a:r>
              <a:rPr lang="en-US" altLang="zh-CN" sz="1000"/>
              <a:t/>
            </a:r>
            <a:br>
              <a:rPr lang="en-US" altLang="zh-CN" sz="1000"/>
            </a:br>
            <a:r>
              <a:rPr lang="en-US" altLang="zh-CN" sz="1000"/>
              <a:t>The input vertex position is in </a:t>
            </a:r>
            <a:r>
              <a:rPr lang="en-US" altLang="zh-CN" sz="1000" b="1"/>
              <a:t>object space</a:t>
            </a:r>
            <a:r>
              <a:rPr lang="en-US" altLang="zh-CN" sz="1000"/>
              <a:t>, so the position is represented by a vector whose elements are on the objects' local axes. Because the position of the vertex is relative to the objects' origin, it doesn't say anything about the position of the vertex on the screen. We must perform a series of transformations in order to get the screen coordinates of the vertex. </a:t>
            </a:r>
            <a:br>
              <a:rPr lang="en-US" altLang="zh-CN" sz="1000"/>
            </a:br>
            <a:r>
              <a:rPr lang="en-US" altLang="zh-CN" sz="1000"/>
              <a:t/>
            </a:r>
            <a:br>
              <a:rPr lang="en-US" altLang="zh-CN" sz="1000"/>
            </a:br>
            <a:r>
              <a:rPr lang="en-US" altLang="zh-CN" sz="1000"/>
              <a:t>First the vertex position is transformed to world space. In </a:t>
            </a:r>
            <a:r>
              <a:rPr lang="en-US" altLang="zh-CN" sz="1000" b="1"/>
              <a:t>world space</a:t>
            </a:r>
            <a:r>
              <a:rPr lang="en-US" altLang="zh-CN" sz="1000"/>
              <a:t>, the vertex position is relative to the world origin. It is then transformed to camera space. In </a:t>
            </a:r>
            <a:r>
              <a:rPr lang="en-US" altLang="zh-CN" sz="1000" b="1"/>
              <a:t>camera space</a:t>
            </a:r>
            <a:r>
              <a:rPr lang="en-US" altLang="zh-CN" sz="1000"/>
              <a:t>, the x coordinate goes from left to right on the screen, y goes up and z goes into the screen. We are getting close now, but we don't have screen coordinates just yet. The view is still orthogonal: objects in the distance have the same size as objects that are close, there is no perspective. </a:t>
            </a:r>
            <a:br>
              <a:rPr lang="en-US" altLang="zh-CN" sz="1000"/>
            </a:br>
            <a:r>
              <a:rPr lang="en-US" altLang="zh-CN" sz="1000"/>
              <a:t/>
            </a:r>
            <a:br>
              <a:rPr lang="en-US" altLang="zh-CN" sz="1000"/>
            </a:br>
            <a:r>
              <a:rPr lang="en-US" altLang="zh-CN" sz="1000"/>
              <a:t>The area of the world that is visible to the camera has the shape of a pyramid with the top cut off; this is called the </a:t>
            </a:r>
            <a:r>
              <a:rPr lang="en-US" altLang="zh-CN" sz="1000" b="1"/>
              <a:t>view frustum</a:t>
            </a:r>
            <a:r>
              <a:rPr lang="en-US" altLang="zh-CN" sz="1000"/>
              <a:t>. To create the illusion of perspective, the view frustum is `squeezed' into a cube. This last transformation is called the perspective transformation and the resulting coordinates are in the so called </a:t>
            </a:r>
            <a:r>
              <a:rPr lang="en-US" altLang="zh-CN" sz="1000" b="1"/>
              <a:t>clip space</a:t>
            </a:r>
            <a:r>
              <a:rPr lang="en-US" altLang="zh-CN" sz="1000"/>
              <a:t>. </a:t>
            </a:r>
            <a:br>
              <a:rPr lang="en-US" altLang="zh-CN" sz="1000"/>
            </a:br>
            <a:r>
              <a:rPr lang="en-US" altLang="zh-CN" sz="1000"/>
              <a:t/>
            </a:r>
            <a:br>
              <a:rPr lang="en-US" altLang="zh-CN" sz="1000"/>
            </a:br>
            <a:r>
              <a:rPr lang="en-US" altLang="zh-CN" sz="1000"/>
              <a:t>Because the far away vertices are moved more in order to fit in the cube, the far away objects will appear smaller in clip space. This may be somewhat hard to grasp, but trying to imagine the viewing frustum in your head with vertices in it may help. </a:t>
            </a:r>
            <a:br>
              <a:rPr lang="en-US" altLang="zh-CN" sz="1000"/>
            </a:br>
            <a:r>
              <a:rPr lang="en-US" altLang="zh-CN" sz="1000"/>
              <a:t/>
            </a:r>
            <a:br>
              <a:rPr lang="en-US" altLang="zh-CN" sz="1000"/>
            </a:br>
            <a:r>
              <a:rPr lang="en-US" altLang="zh-CN" sz="1000"/>
              <a:t>If you don't fully understand what is meant by </a:t>
            </a:r>
            <a:r>
              <a:rPr lang="en-US" altLang="zh-CN" sz="1000" b="1"/>
              <a:t>transformations</a:t>
            </a:r>
            <a:r>
              <a:rPr lang="en-US" altLang="zh-CN" sz="1000"/>
              <a:t> just yet, don't worry. If you use the fixed function pipeline you don't have to do anything for it. If you write a vertex shader, all these transformations can be done in a single line of code which can easily be memorized. </a:t>
            </a:r>
            <a:br>
              <a:rPr lang="en-US" altLang="zh-CN" sz="1000"/>
            </a:br>
            <a:r>
              <a:rPr lang="en-US" altLang="zh-CN" sz="1000"/>
              <a:t/>
            </a:r>
            <a:br>
              <a:rPr lang="en-US" altLang="zh-CN" sz="1000"/>
            </a:br>
            <a:r>
              <a:rPr lang="en-US" altLang="zh-CN" sz="1000"/>
              <a:t>Next is </a:t>
            </a:r>
            <a:r>
              <a:rPr lang="en-US" altLang="zh-CN" sz="1000" b="1"/>
              <a:t>lighting</a:t>
            </a:r>
            <a:r>
              <a:rPr lang="en-US" altLang="zh-CN" sz="1000"/>
              <a:t>. There are a number of lighting algorithms fixed into the graphics card. These algorithms assign a lightness value to every vertex, dependent on the positions of the lights in the scene. The lightness value of a pixel is then calculated by linear interpolation of the lightness values of the vertices forming the triangle.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23ECA-C9CF-4FEF-923C-26FD7FDB9CC3}" type="slidenum">
              <a:rPr lang="en-US" altLang="zh-CN"/>
              <a:pPr/>
              <a:t>27</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US" altLang="zh-CN"/>
              <a:t>When writing advanced graphics effects you will often find that the T&amp;L provided by the fixed function pipeline is far too limiting. If this is the case, you can write a vertex shader program to replace the T&amp;L stage for a certain object in your scene. </a:t>
            </a:r>
            <a:br>
              <a:rPr lang="en-US" altLang="zh-CN"/>
            </a:br>
            <a:r>
              <a:rPr lang="en-US" altLang="zh-CN"/>
              <a:t/>
            </a:r>
            <a:br>
              <a:rPr lang="en-US" altLang="zh-CN"/>
            </a:br>
            <a:r>
              <a:rPr lang="en-US" altLang="zh-CN"/>
              <a:t>In the vertex shader, you are free to do whatever you like. You can move the vertex position or texture coordinates, perform calculations and pass the results to the following stages of the rendering pipeline.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作为传统的绘制流程，固定管线（</a:t>
            </a:r>
            <a:r>
              <a:rPr lang="en-US" altLang="zh-CN" sz="1200" kern="1200" dirty="0" smtClean="0">
                <a:solidFill>
                  <a:schemeClr val="tx1"/>
                </a:solidFill>
                <a:effectLst/>
                <a:latin typeface="+mn-lt"/>
                <a:ea typeface="+mn-ea"/>
                <a:cs typeface="+mn-cs"/>
              </a:rPr>
              <a:t>Fixed Pipeline</a:t>
            </a:r>
            <a:r>
              <a:rPr lang="zh-CN" altLang="zh-CN" sz="1200" kern="1200" dirty="0" smtClean="0">
                <a:solidFill>
                  <a:schemeClr val="tx1"/>
                </a:solidFill>
                <a:effectLst/>
                <a:latin typeface="+mn-lt"/>
                <a:ea typeface="+mn-ea"/>
                <a:cs typeface="+mn-cs"/>
              </a:rPr>
              <a:t>）扮演着重要的角色，它把复杂的三维渲染过程变成一个标准的处理流程，结束了先前各个图形库各自为战的局面，形成一个工业标准，即所有的顶点数据在经过模型变换和投影变换后，进行光栅化操作形成像素片段，然后经过像素计算输出给帧缓冲，完成整个数据的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如图 </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所示</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。当前两个最主流的图形库</a:t>
            </a:r>
            <a:r>
              <a:rPr lang="en-US" altLang="zh-CN" sz="1200" kern="1200" dirty="0" smtClean="0">
                <a:solidFill>
                  <a:schemeClr val="tx1"/>
                </a:solidFill>
                <a:effectLst/>
                <a:latin typeface="+mn-lt"/>
                <a:ea typeface="+mn-ea"/>
                <a:cs typeface="+mn-cs"/>
              </a:rPr>
              <a:t>OpenGL</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Direct3D</a:t>
            </a:r>
            <a:r>
              <a:rPr lang="zh-CN" altLang="zh-CN" sz="1200" kern="1200" dirty="0" smtClean="0">
                <a:solidFill>
                  <a:schemeClr val="tx1"/>
                </a:solidFill>
                <a:effectLst/>
                <a:latin typeface="+mn-lt"/>
                <a:ea typeface="+mn-ea"/>
                <a:cs typeface="+mn-cs"/>
              </a:rPr>
              <a:t>都支持这种模式。</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4</a:t>
            </a:fld>
            <a:endParaRPr lang="zh-CN" altLang="en-US"/>
          </a:p>
        </p:txBody>
      </p:sp>
    </p:spTree>
    <p:extLst>
      <p:ext uri="{BB962C8B-B14F-4D97-AF65-F5344CB8AC3E}">
        <p14:creationId xmlns:p14="http://schemas.microsoft.com/office/powerpoint/2010/main" val="3633284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D2C6F-F2F9-4900-96B7-151AD76C9CC8}" type="slidenum">
              <a:rPr lang="en-US" altLang="zh-CN"/>
              <a:pPr/>
              <a:t>28</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r>
              <a:rPr lang="en-US" altLang="zh-CN"/>
              <a:t>Backface culling is the process of removing all triangles that face away from the viewer. The backside of triangles can't be seen anyway so this step helps reduce rendering time. On average, half of the triangles are facing away from the viewer so this step has a significant effect on performance. </a:t>
            </a:r>
          </a:p>
          <a:p>
            <a:r>
              <a:rPr lang="en-US" altLang="zh-CN"/>
              <a:t>At triangle setup the life of vertices ends and the life of pixels begins. </a:t>
            </a:r>
            <a:r>
              <a:rPr lang="en-US" altLang="zh-CN" b="1"/>
              <a:t>Rasterization</a:t>
            </a:r>
            <a:r>
              <a:rPr lang="en-US" altLang="zh-CN"/>
              <a:t> is the process of determining which screen pixels belong to a given triangle. </a:t>
            </a:r>
          </a:p>
          <a:p>
            <a:r>
              <a:rPr lang="en-US" altLang="zh-CN"/>
              <a:t>The </a:t>
            </a:r>
            <a:r>
              <a:rPr lang="en-US" altLang="zh-CN" b="1"/>
              <a:t>depth test</a:t>
            </a:r>
            <a:r>
              <a:rPr lang="en-US" altLang="zh-CN"/>
              <a:t> is used to determine the visibility of a pixel. This is done by comparing the depth of the pixel to the stored depth value at that pixels' position. The depth information is stored in a dedicated buffer, named the </a:t>
            </a:r>
            <a:r>
              <a:rPr lang="en-US" altLang="zh-CN" b="1"/>
              <a:t>z buffer</a:t>
            </a:r>
            <a:r>
              <a:rPr lang="en-US" altLang="zh-CN"/>
              <a:t>. If the new pixel is closer to the camera than the stored one, it is drawn and the depth value is updated. If the new pixel is behind the old pixel, it is not drawn and the old pixels' depth value remains stored. </a:t>
            </a:r>
          </a:p>
          <a:p>
            <a:r>
              <a:rPr lang="en-US" altLang="zh-CN"/>
              <a:t>If no pixel shader is used, the default </a:t>
            </a:r>
            <a:r>
              <a:rPr lang="en-US" altLang="zh-CN" b="1"/>
              <a:t>multitexturing</a:t>
            </a:r>
            <a:r>
              <a:rPr lang="en-US" altLang="zh-CN"/>
              <a:t> stage from the fixed function pipeline is used. This simply draws the pixel with the color of the texture(s) at the given texture coordinates and lights it.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183C7-D878-45CD-8AE7-8003FAED80A9}" type="slidenum">
              <a:rPr lang="en-US" altLang="zh-CN"/>
              <a:pPr/>
              <a:t>29</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altLang="zh-CN"/>
              <a:t>For advanced effects such as per pixel lighting you'll need a </a:t>
            </a:r>
            <a:r>
              <a:rPr lang="en-US" altLang="zh-CN" b="1"/>
              <a:t>pixel shader</a:t>
            </a:r>
            <a:r>
              <a:rPr lang="en-US" altLang="zh-CN"/>
              <a:t>. The pixel shader is a function that takes a number of parameters like texture coordinates and light values and returns a red, green, blue, alpha (RGBA) color vector. The pixel shader function may contain any kind of logic. The only requirement is that it returns a color vector. </a:t>
            </a:r>
          </a:p>
          <a:p>
            <a:r>
              <a:rPr lang="en-US" altLang="zh-CN"/>
              <a:t>Finally, the output is written into the </a:t>
            </a:r>
            <a:r>
              <a:rPr lang="en-US" altLang="zh-CN" b="1"/>
              <a:t>render target</a:t>
            </a:r>
            <a:r>
              <a:rPr lang="en-US" altLang="zh-CN"/>
              <a:t>. The render target is just a square grid of pixels - a bitmap or the screen buffer. Usually, the render target is just sent to the monitor so it can be displayed. However, it is also possible to reuse the rendered image, for example for doing a post-processing effect or showing it on a surface in the level, like a mirror or water surface.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1C88F-40E7-4C86-A121-F8C19776CBB9}" type="slidenum">
              <a:rPr lang="en-US" altLang="zh-CN"/>
              <a:pPr/>
              <a:t>30</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lnSpc>
                <a:spcPct val="80000"/>
              </a:lnSpc>
            </a:pPr>
            <a:r>
              <a:rPr lang="en-US" altLang="zh-CN" sz="900" b="1"/>
              <a:t>shader model</a:t>
            </a:r>
          </a:p>
          <a:p>
            <a:pPr>
              <a:lnSpc>
                <a:spcPct val="80000"/>
              </a:lnSpc>
            </a:pPr>
            <a:r>
              <a:rPr lang="zh-CN" altLang="en-US" sz="900"/>
              <a:t>　 　</a:t>
            </a:r>
            <a:r>
              <a:rPr lang="en-US" altLang="zh-CN" sz="900"/>
              <a:t>Shader Model</a:t>
            </a:r>
            <a:r>
              <a:rPr lang="zh-CN" altLang="en-US" sz="900"/>
              <a:t>（在</a:t>
            </a:r>
            <a:r>
              <a:rPr lang="en-US" altLang="zh-CN" sz="900"/>
              <a:t>3D</a:t>
            </a:r>
            <a:r>
              <a:rPr lang="zh-CN" altLang="en-US" sz="900"/>
              <a:t>图形领域常被简称</a:t>
            </a:r>
            <a:r>
              <a:rPr lang="en-US" altLang="zh-CN" sz="900"/>
              <a:t>SM</a:t>
            </a:r>
            <a:r>
              <a:rPr lang="zh-CN" altLang="en-US" sz="900"/>
              <a:t>）就是“优化渲染引擎模式”。事实上，</a:t>
            </a:r>
            <a:r>
              <a:rPr lang="en-US" altLang="zh-CN" sz="900"/>
              <a:t>Shader</a:t>
            </a:r>
            <a:r>
              <a:rPr lang="zh-CN" altLang="en-US" sz="900"/>
              <a:t>（渲染或称着色）是一段能够针对</a:t>
            </a:r>
            <a:r>
              <a:rPr lang="en-US" altLang="zh-CN" sz="900"/>
              <a:t>3D</a:t>
            </a:r>
            <a:r>
              <a:rPr lang="zh-CN" altLang="en-US" sz="900"/>
              <a:t>对象进行操作、并被</a:t>
            </a:r>
            <a:r>
              <a:rPr lang="en-US" altLang="zh-CN" sz="900"/>
              <a:t>GPU </a:t>
            </a:r>
            <a:r>
              <a:rPr lang="zh-CN" altLang="en-US" sz="900"/>
              <a:t>所执行的程序。通过这些程序，程序员就能够获得绝大部分想要的</a:t>
            </a:r>
            <a:r>
              <a:rPr lang="en-US" altLang="zh-CN" sz="900"/>
              <a:t>3D</a:t>
            </a:r>
            <a:r>
              <a:rPr lang="zh-CN" altLang="en-US" sz="900"/>
              <a:t>图形效果。在一个</a:t>
            </a:r>
            <a:r>
              <a:rPr lang="en-US" altLang="zh-CN" sz="900"/>
              <a:t>3D</a:t>
            </a:r>
            <a:r>
              <a:rPr lang="zh-CN" altLang="en-US" sz="900"/>
              <a:t>场景中，一般包含多个</a:t>
            </a:r>
            <a:r>
              <a:rPr lang="en-US" altLang="zh-CN" sz="900"/>
              <a:t>Shader</a:t>
            </a:r>
            <a:r>
              <a:rPr lang="zh-CN" altLang="en-US" sz="900"/>
              <a:t>。这些</a:t>
            </a:r>
            <a:r>
              <a:rPr lang="en-US" altLang="zh-CN" sz="900"/>
              <a:t>Shader</a:t>
            </a:r>
            <a:r>
              <a:rPr lang="zh-CN" altLang="en-US" sz="900"/>
              <a:t>中有的负责对 </a:t>
            </a:r>
            <a:r>
              <a:rPr lang="en-US" altLang="zh-CN" sz="900"/>
              <a:t>3D</a:t>
            </a:r>
            <a:r>
              <a:rPr lang="zh-CN" altLang="en-US" sz="900"/>
              <a:t>对象表面进行处理，有的负责对</a:t>
            </a:r>
            <a:r>
              <a:rPr lang="en-US" altLang="zh-CN" sz="900"/>
              <a:t>3D</a:t>
            </a:r>
            <a:r>
              <a:rPr lang="zh-CN" altLang="en-US" sz="900"/>
              <a:t>对象的纹理进行处理。</a:t>
            </a:r>
            <a:br>
              <a:rPr lang="zh-CN" altLang="en-US" sz="900"/>
            </a:br>
            <a:endParaRPr lang="zh-CN" altLang="en-US" sz="900"/>
          </a:p>
          <a:p>
            <a:pPr>
              <a:lnSpc>
                <a:spcPct val="80000"/>
              </a:lnSpc>
            </a:pPr>
            <a:r>
              <a:rPr lang="zh-CN" altLang="en-US" sz="900"/>
              <a:t>　　早在微软发布</a:t>
            </a:r>
            <a:r>
              <a:rPr lang="en-US" altLang="zh-CN" sz="900"/>
              <a:t>DirectX 8</a:t>
            </a:r>
            <a:r>
              <a:rPr lang="zh-CN" altLang="en-US" sz="900"/>
              <a:t>时，</a:t>
            </a:r>
            <a:r>
              <a:rPr lang="en-US" altLang="zh-CN" sz="900"/>
              <a:t>Shader Model</a:t>
            </a:r>
            <a:r>
              <a:rPr lang="zh-CN" altLang="en-US" sz="900"/>
              <a:t>的概念就出现在其中了，并根据操作对象的不同被分为对顶点进行各种操作的</a:t>
            </a:r>
            <a:r>
              <a:rPr lang="en-US" altLang="zh-CN" sz="900"/>
              <a:t>Vertex Shader</a:t>
            </a:r>
            <a:r>
              <a:rPr lang="zh-CN" altLang="en-US" sz="900"/>
              <a:t>（顶点渲染引擎）和对像素进行各种操作的</a:t>
            </a:r>
            <a:r>
              <a:rPr lang="en-US" altLang="zh-CN" sz="900"/>
              <a:t>Pixel Shader</a:t>
            </a:r>
            <a:r>
              <a:rPr lang="zh-CN" altLang="en-US" sz="900"/>
              <a:t>（像素渲染引擎）。</a:t>
            </a:r>
            <a:br>
              <a:rPr lang="zh-CN" altLang="en-US" sz="900"/>
            </a:br>
            <a:endParaRPr lang="zh-CN" altLang="en-US" sz="900"/>
          </a:p>
          <a:p>
            <a:pPr>
              <a:lnSpc>
                <a:spcPct val="80000"/>
              </a:lnSpc>
            </a:pPr>
            <a:r>
              <a:rPr lang="zh-CN" altLang="en-US" sz="900"/>
              <a:t>　　时至微软发布</a:t>
            </a:r>
            <a:r>
              <a:rPr lang="en-US" altLang="zh-CN" sz="900"/>
              <a:t>DirectX 10.1</a:t>
            </a:r>
            <a:r>
              <a:rPr lang="zh-CN" altLang="en-US" sz="900"/>
              <a:t>之后，</a:t>
            </a:r>
            <a:r>
              <a:rPr lang="en-US" altLang="zh-CN" sz="900"/>
              <a:t>Shader Model</a:t>
            </a:r>
            <a:r>
              <a:rPr lang="zh-CN" altLang="en-US" sz="900"/>
              <a:t>的版本已经有五个版本了：分别是</a:t>
            </a:r>
            <a:r>
              <a:rPr lang="en-US" altLang="zh-CN" sz="900"/>
              <a:t>Shader Model1.0</a:t>
            </a:r>
            <a:r>
              <a:rPr lang="zh-CN" altLang="en-US" sz="900"/>
              <a:t>（</a:t>
            </a:r>
            <a:r>
              <a:rPr lang="en-US" altLang="zh-CN" sz="900"/>
              <a:t>DirectX8.0</a:t>
            </a:r>
            <a:r>
              <a:rPr lang="zh-CN" altLang="en-US" sz="900"/>
              <a:t>）、</a:t>
            </a:r>
            <a:r>
              <a:rPr lang="en-US" altLang="zh-CN" sz="900"/>
              <a:t>Shader Model2.0</a:t>
            </a:r>
            <a:r>
              <a:rPr lang="zh-CN" altLang="en-US" sz="900"/>
              <a:t>（</a:t>
            </a:r>
            <a:r>
              <a:rPr lang="en-US" altLang="zh-CN" sz="900"/>
              <a:t>DirectX9.0b</a:t>
            </a:r>
            <a:r>
              <a:rPr lang="zh-CN" altLang="en-US" sz="900"/>
              <a:t>）、</a:t>
            </a:r>
            <a:r>
              <a:rPr lang="en-US" altLang="zh-CN" sz="900"/>
              <a:t>Shader Model3.0</a:t>
            </a:r>
            <a:r>
              <a:rPr lang="zh-CN" altLang="en-US" sz="900"/>
              <a:t>（</a:t>
            </a:r>
            <a:r>
              <a:rPr lang="en-US" altLang="zh-CN" sz="900"/>
              <a:t>DirectX9.0c</a:t>
            </a:r>
            <a:r>
              <a:rPr lang="zh-CN" altLang="en-US" sz="900"/>
              <a:t>）、</a:t>
            </a:r>
            <a:r>
              <a:rPr lang="en-US" altLang="zh-CN" sz="900"/>
              <a:t>Shader Model4.0</a:t>
            </a:r>
            <a:r>
              <a:rPr lang="zh-CN" altLang="en-US" sz="900"/>
              <a:t>（</a:t>
            </a:r>
            <a:r>
              <a:rPr lang="en-US" altLang="zh-CN" sz="900"/>
              <a:t>DirectX10</a:t>
            </a:r>
            <a:r>
              <a:rPr lang="zh-CN" altLang="en-US" sz="900"/>
              <a:t>）和</a:t>
            </a:r>
            <a:r>
              <a:rPr lang="en-US" altLang="zh-CN" sz="900"/>
              <a:t>Shader Model4.1</a:t>
            </a:r>
            <a:r>
              <a:rPr lang="zh-CN" altLang="en-US" sz="900"/>
              <a:t>（</a:t>
            </a:r>
            <a:r>
              <a:rPr lang="en-US" altLang="zh-CN" sz="900"/>
              <a:t>DirectX10.1</a:t>
            </a:r>
            <a:r>
              <a:rPr lang="zh-CN" altLang="en-US" sz="900"/>
              <a:t>）。</a:t>
            </a:r>
            <a:br>
              <a:rPr lang="zh-CN" altLang="en-US" sz="900"/>
            </a:br>
            <a:endParaRPr lang="zh-CN" altLang="en-US" sz="900"/>
          </a:p>
          <a:p>
            <a:pPr>
              <a:lnSpc>
                <a:spcPct val="80000"/>
              </a:lnSpc>
            </a:pPr>
            <a:r>
              <a:rPr lang="zh-CN" altLang="en-US" sz="900"/>
              <a:t>　　在</a:t>
            </a:r>
            <a:r>
              <a:rPr lang="en-US" altLang="zh-CN" sz="900"/>
              <a:t>Shader Model</a:t>
            </a:r>
            <a:r>
              <a:rPr lang="zh-CN" altLang="en-US" sz="900"/>
              <a:t>发展史上，从</a:t>
            </a:r>
            <a:r>
              <a:rPr lang="en-US" altLang="zh-CN" sz="900"/>
              <a:t>SM 1.0</a:t>
            </a:r>
            <a:r>
              <a:rPr lang="zh-CN" altLang="en-US" sz="900"/>
              <a:t>进化到</a:t>
            </a:r>
            <a:r>
              <a:rPr lang="en-US" altLang="zh-CN" sz="900"/>
              <a:t>SM 2.0</a:t>
            </a:r>
            <a:r>
              <a:rPr lang="zh-CN" altLang="en-US" sz="900"/>
              <a:t>称得上是真正意义上的技术革命，后者赋予了显示芯片强大的能力，人们在游戏中也领略到前所未有的视觉体验，例如水面光影和雾化等特效的出现使游戏场 景更真实。相对而言，</a:t>
            </a:r>
            <a:r>
              <a:rPr lang="en-US" altLang="zh-CN" sz="900"/>
              <a:t>SM 2.0</a:t>
            </a:r>
            <a:r>
              <a:rPr lang="zh-CN" altLang="en-US" sz="900"/>
              <a:t>到</a:t>
            </a:r>
            <a:r>
              <a:rPr lang="en-US" altLang="zh-CN" sz="900"/>
              <a:t>SM 3.0</a:t>
            </a:r>
            <a:r>
              <a:rPr lang="zh-CN" altLang="en-US" sz="900"/>
              <a:t>的改进不如</a:t>
            </a:r>
            <a:r>
              <a:rPr lang="en-US" altLang="zh-CN" sz="900"/>
              <a:t>SM 1.0</a:t>
            </a:r>
            <a:r>
              <a:rPr lang="zh-CN" altLang="en-US" sz="900"/>
              <a:t>到</a:t>
            </a:r>
            <a:r>
              <a:rPr lang="en-US" altLang="zh-CN" sz="900"/>
              <a:t>SM 2.0</a:t>
            </a:r>
            <a:r>
              <a:rPr lang="zh-CN" altLang="en-US" sz="900"/>
              <a:t>的变化大，</a:t>
            </a:r>
            <a:r>
              <a:rPr lang="en-US" altLang="zh-CN" sz="900"/>
              <a:t>SM 3.0</a:t>
            </a:r>
            <a:r>
              <a:rPr lang="zh-CN" altLang="en-US" sz="900"/>
              <a:t>除了支持</a:t>
            </a:r>
            <a:r>
              <a:rPr lang="en-US" altLang="zh-CN" sz="900"/>
              <a:t>32bit</a:t>
            </a:r>
            <a:r>
              <a:rPr lang="zh-CN" altLang="en-US" sz="900"/>
              <a:t>浮点运算是亮点外，其他特效用</a:t>
            </a:r>
            <a:r>
              <a:rPr lang="en-US" altLang="zh-CN" sz="900"/>
              <a:t>SM 2.0</a:t>
            </a:r>
            <a:r>
              <a:rPr lang="zh-CN" altLang="en-US" sz="900"/>
              <a:t>也可以完成。相比原先的</a:t>
            </a:r>
            <a:r>
              <a:rPr lang="en-US" altLang="zh-CN" sz="900"/>
              <a:t>Shader Model 3.0</a:t>
            </a:r>
            <a:r>
              <a:rPr lang="zh-CN" altLang="en-US" sz="900"/>
              <a:t>，</a:t>
            </a:r>
            <a:r>
              <a:rPr lang="en-US" altLang="zh-CN" sz="900"/>
              <a:t>Shader Model 4.0</a:t>
            </a:r>
            <a:r>
              <a:rPr lang="zh-CN" altLang="en-US" sz="900"/>
              <a:t>最大指令数从</a:t>
            </a:r>
            <a:r>
              <a:rPr lang="en-US" altLang="zh-CN" sz="900"/>
              <a:t>512</a:t>
            </a:r>
            <a:r>
              <a:rPr lang="zh-CN" altLang="en-US" sz="900"/>
              <a:t>条增加到了</a:t>
            </a:r>
            <a:r>
              <a:rPr lang="en-US" altLang="zh-CN" sz="900"/>
              <a:t>64000</a:t>
            </a:r>
            <a:r>
              <a:rPr lang="zh-CN" altLang="en-US" sz="900"/>
              <a:t>条</a:t>
            </a:r>
            <a:r>
              <a:rPr lang="en-US" altLang="zh-CN" sz="900"/>
              <a:t>;</a:t>
            </a:r>
            <a:r>
              <a:rPr lang="zh-CN" altLang="en-US" sz="900"/>
              <a:t>临时暂存器数量也从原先的</a:t>
            </a:r>
            <a:r>
              <a:rPr lang="en-US" altLang="zh-CN" sz="900"/>
              <a:t>32</a:t>
            </a:r>
            <a:r>
              <a:rPr lang="zh-CN" altLang="en-US" sz="900"/>
              <a:t>个增加到惊人的</a:t>
            </a:r>
            <a:r>
              <a:rPr lang="en-US" altLang="zh-CN" sz="900"/>
              <a:t>4096</a:t>
            </a:r>
            <a:r>
              <a:rPr lang="zh-CN" altLang="en-US" sz="900"/>
              <a:t>个</a:t>
            </a:r>
            <a:r>
              <a:rPr lang="en-US" altLang="zh-CN" sz="900"/>
              <a:t>;</a:t>
            </a:r>
            <a:r>
              <a:rPr lang="zh-CN" altLang="en-US" sz="900"/>
              <a:t>允许同时对</a:t>
            </a:r>
            <a:r>
              <a:rPr lang="en-US" altLang="zh-CN" sz="900"/>
              <a:t>128</a:t>
            </a:r>
            <a:r>
              <a:rPr lang="zh-CN" altLang="en-US" sz="900"/>
              <a:t>个</a:t>
            </a:r>
            <a:r>
              <a:rPr lang="en-US" altLang="zh-CN" sz="900"/>
              <a:t>Texture</a:t>
            </a:r>
            <a:r>
              <a:rPr lang="zh-CN" altLang="en-US" sz="900"/>
              <a:t>进行操作 </a:t>
            </a:r>
            <a:r>
              <a:rPr lang="en-US" altLang="zh-CN" sz="900"/>
              <a:t>(Shader Model 3.0</a:t>
            </a:r>
            <a:r>
              <a:rPr lang="zh-CN" altLang="en-US" sz="900"/>
              <a:t>只允许</a:t>
            </a:r>
            <a:r>
              <a:rPr lang="en-US" altLang="zh-CN" sz="900"/>
              <a:t>16</a:t>
            </a:r>
            <a:r>
              <a:rPr lang="zh-CN" altLang="en-US" sz="900"/>
              <a:t>个</a:t>
            </a:r>
            <a:r>
              <a:rPr lang="en-US" altLang="zh-CN" sz="900"/>
              <a:t>);</a:t>
            </a:r>
            <a:r>
              <a:rPr lang="zh-CN" altLang="en-US" sz="900"/>
              <a:t>材质</a:t>
            </a:r>
            <a:r>
              <a:rPr lang="en-US" altLang="zh-CN" sz="900"/>
              <a:t>texture</a:t>
            </a:r>
            <a:r>
              <a:rPr lang="zh-CN" altLang="en-US" sz="900"/>
              <a:t>格式变为硬件支持的</a:t>
            </a:r>
            <a:r>
              <a:rPr lang="en-US" altLang="zh-CN" sz="900"/>
              <a:t>RGBE</a:t>
            </a:r>
            <a:r>
              <a:rPr lang="zh-CN" altLang="en-US" sz="900"/>
              <a:t>格式，其中的</a:t>
            </a:r>
            <a:r>
              <a:rPr lang="en-US" altLang="zh-CN" sz="900"/>
              <a:t>"E"</a:t>
            </a:r>
            <a:r>
              <a:rPr lang="zh-CN" altLang="en-US" sz="900"/>
              <a:t>是</a:t>
            </a:r>
            <a:r>
              <a:rPr lang="en-US" altLang="zh-CN" sz="900"/>
              <a:t>Exponent</a:t>
            </a:r>
            <a:r>
              <a:rPr lang="zh-CN" altLang="en-US" sz="900"/>
              <a:t>的省略，是</a:t>
            </a:r>
            <a:r>
              <a:rPr lang="en-US" altLang="zh-CN" sz="900"/>
              <a:t>RGB</a:t>
            </a:r>
            <a:r>
              <a:rPr lang="zh-CN" altLang="en-US" sz="900"/>
              <a:t>共同的说明，这在</a:t>
            </a:r>
            <a:r>
              <a:rPr lang="en-US" altLang="zh-CN" sz="900"/>
              <a:t>HDR</a:t>
            </a:r>
            <a:r>
              <a:rPr lang="zh-CN" altLang="en-US" sz="900"/>
              <a:t>的处 理上有很大的作用，摒弃了以往需要专门</a:t>
            </a:r>
            <a:r>
              <a:rPr lang="en-US" altLang="zh-CN" sz="900"/>
              <a:t>decoding</a:t>
            </a:r>
            <a:r>
              <a:rPr lang="zh-CN" altLang="en-US" sz="900"/>
              <a:t>处理</a:t>
            </a:r>
            <a:r>
              <a:rPr lang="en-US" altLang="zh-CN" sz="900"/>
              <a:t>HDR</a:t>
            </a:r>
            <a:r>
              <a:rPr lang="zh-CN" altLang="en-US" sz="900"/>
              <a:t>渲染的流程。 另外，对于纹理的尺寸</a:t>
            </a:r>
            <a:r>
              <a:rPr lang="en-US" altLang="zh-CN" sz="900"/>
              <a:t>Shader Model4.0</a:t>
            </a:r>
            <a:r>
              <a:rPr lang="zh-CN" altLang="en-US" sz="900"/>
              <a:t>也有惊人的提升，</a:t>
            </a:r>
            <a:r>
              <a:rPr lang="en-US" altLang="zh-CN" sz="900"/>
              <a:t>8192x8192</a:t>
            </a:r>
            <a:r>
              <a:rPr lang="zh-CN" altLang="en-US" sz="900"/>
              <a:t>的最高纹理分辨率比原先最高</a:t>
            </a:r>
            <a:r>
              <a:rPr lang="en-US" altLang="zh-CN" sz="900"/>
              <a:t>2048x2048</a:t>
            </a:r>
            <a:r>
              <a:rPr lang="zh-CN" altLang="en-US" sz="900"/>
              <a:t>的分辨率要高出</a:t>
            </a:r>
            <a:r>
              <a:rPr lang="en-US" altLang="zh-CN" sz="900"/>
              <a:t>4</a:t>
            </a:r>
            <a:r>
              <a:rPr lang="zh-CN" altLang="en-US" sz="900"/>
              <a:t>倍。</a:t>
            </a:r>
            <a:br>
              <a:rPr lang="zh-CN" altLang="en-US" sz="900"/>
            </a:br>
            <a:endParaRPr lang="zh-CN" altLang="en-US" sz="900"/>
          </a:p>
          <a:p>
            <a:pPr>
              <a:lnSpc>
                <a:spcPct val="80000"/>
              </a:lnSpc>
            </a:pPr>
            <a:r>
              <a:rPr lang="zh-CN" altLang="en-US" sz="900"/>
              <a:t>　　</a:t>
            </a:r>
            <a:r>
              <a:rPr lang="en-US" altLang="zh-CN" sz="900"/>
              <a:t>Shader Model 4.0</a:t>
            </a:r>
            <a:r>
              <a:rPr lang="zh-CN" altLang="en-US" sz="900"/>
              <a:t>另一个重大变化就是在</a:t>
            </a:r>
            <a:r>
              <a:rPr lang="en-US" altLang="zh-CN" sz="900"/>
              <a:t>VS</a:t>
            </a:r>
            <a:r>
              <a:rPr lang="zh-CN" altLang="en-US" sz="900"/>
              <a:t>和</a:t>
            </a:r>
            <a:r>
              <a:rPr lang="en-US" altLang="zh-CN" sz="900"/>
              <a:t>PS</a:t>
            </a:r>
            <a:r>
              <a:rPr lang="zh-CN" altLang="en-US" sz="900"/>
              <a:t>之间引入了一个新的可编程图形层</a:t>
            </a:r>
            <a:r>
              <a:rPr lang="en-US" altLang="zh-CN" sz="900"/>
              <a:t>----</a:t>
            </a:r>
            <a:r>
              <a:rPr lang="zh-CN" altLang="en-US" sz="900"/>
              <a:t>几何着色器</a:t>
            </a:r>
            <a:r>
              <a:rPr lang="en-US" altLang="zh-CN" sz="900"/>
              <a:t>(Geometry Shader)</a:t>
            </a:r>
            <a:r>
              <a:rPr lang="zh-CN" altLang="en-US" sz="900"/>
              <a:t>。原来的</a:t>
            </a:r>
            <a:r>
              <a:rPr lang="en-US" altLang="zh-CN" sz="900"/>
              <a:t>Vertex Shader</a:t>
            </a:r>
            <a:r>
              <a:rPr lang="zh-CN" altLang="en-US" sz="900"/>
              <a:t>和</a:t>
            </a:r>
            <a:r>
              <a:rPr lang="en-US" altLang="zh-CN" sz="900"/>
              <a:t>Pixel Shader</a:t>
            </a:r>
            <a:r>
              <a:rPr lang="zh-CN" altLang="en-US" sz="900"/>
              <a:t>只是对逐个顶点或像素进行处理，而新的</a:t>
            </a:r>
            <a:r>
              <a:rPr lang="en-US" altLang="zh-CN" sz="900"/>
              <a:t>Geometry Shader</a:t>
            </a:r>
            <a:r>
              <a:rPr lang="zh-CN" altLang="en-US" sz="900"/>
              <a:t>可以批量进行几何处理，快速的把模型类似的顶点结合起来进行运算。虽然其操作不会象</a:t>
            </a:r>
            <a:r>
              <a:rPr lang="en-US" altLang="zh-CN" sz="900"/>
              <a:t>Vertex Shader</a:t>
            </a:r>
            <a:r>
              <a:rPr lang="zh-CN" altLang="en-US" sz="900"/>
              <a:t>那样完整，只是处理器单个顶点的相关函数操作，但是这种操作却可以确定整个模型的物理形状。这将大大加速处理器速度，因为其它</a:t>
            </a:r>
            <a:r>
              <a:rPr lang="en-US" altLang="zh-CN" sz="900"/>
              <a:t>Shader</a:t>
            </a:r>
            <a:r>
              <a:rPr lang="zh-CN" altLang="en-US" sz="900"/>
              <a:t>单 元将不再去需要判定数据所存在的位置，而只是需要简单的为特定区域进行操作就可以了。</a:t>
            </a:r>
            <a:r>
              <a:rPr lang="en-US" altLang="zh-CN" sz="900"/>
              <a:t>Geometry Shader</a:t>
            </a:r>
            <a:r>
              <a:rPr lang="zh-CN" altLang="en-US" sz="900"/>
              <a:t>可以把点、线、三角等多边形联系起来快速处理、同时创造新的多边形，在很短时间内直接分配给其他</a:t>
            </a:r>
            <a:r>
              <a:rPr lang="en-US" altLang="zh-CN" sz="900"/>
              <a:t>Shader</a:t>
            </a:r>
            <a:r>
              <a:rPr lang="zh-CN" altLang="en-US" sz="900"/>
              <a:t>和显存而无需经过</a:t>
            </a:r>
            <a:r>
              <a:rPr lang="en-US" altLang="zh-CN" sz="900"/>
              <a:t>CPU</a:t>
            </a:r>
            <a:r>
              <a:rPr lang="zh-CN" altLang="en-US" sz="900"/>
              <a:t>，烟雾、 爆炸等复杂图象不再需要</a:t>
            </a:r>
            <a:r>
              <a:rPr lang="en-US" altLang="zh-CN" sz="900"/>
              <a:t>CPU</a:t>
            </a:r>
            <a:r>
              <a:rPr lang="zh-CN" altLang="en-US" sz="900"/>
              <a:t>来处理。从而极大的提高了</a:t>
            </a:r>
            <a:r>
              <a:rPr lang="en-US" altLang="zh-CN" sz="900"/>
              <a:t>CPU</a:t>
            </a:r>
            <a:r>
              <a:rPr lang="zh-CN" altLang="en-US" sz="900"/>
              <a:t>速度和显卡速度。游戏图象中可以出现许多精细场景，如不锈钢茶壶上清楚的反射出周围物体、超 精细的人物皮肤等。</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567C1D-F14F-4C84-8439-55FE304C4B2C}" type="slidenum">
              <a:rPr lang="en-US" altLang="zh-CN"/>
              <a:pPr/>
              <a:t>34</a:t>
            </a:fld>
            <a:endParaRPr lang="en-US" altLang="zh-CN"/>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pPr>
              <a:lnSpc>
                <a:spcPct val="80000"/>
              </a:lnSpc>
            </a:pPr>
            <a:r>
              <a:rPr lang="en-US" altLang="zh-CN" sz="800"/>
              <a:t>We first define a variable called </a:t>
            </a:r>
            <a:r>
              <a:rPr lang="en-US" altLang="zh-CN" sz="800" b="1"/>
              <a:t>AmbientIntensity</a:t>
            </a:r>
            <a:r>
              <a:rPr lang="en-US" altLang="zh-CN" sz="800"/>
              <a:t> and assign it a value of 1.0. This variable is a floating point (</a:t>
            </a:r>
            <a:r>
              <a:rPr lang="en-US" altLang="zh-CN" sz="800" b="1"/>
              <a:t>float</a:t>
            </a:r>
            <a:r>
              <a:rPr lang="en-US" altLang="zh-CN" sz="800"/>
              <a:t>) variable, meaning it can contain decimals like 3.1415. For assigning a number to a floating point variable, an `f' must be added at the end of it: "</a:t>
            </a:r>
            <a:r>
              <a:rPr lang="en-US" altLang="zh-CN" sz="800" b="1"/>
              <a:t>1.0f</a:t>
            </a:r>
            <a:r>
              <a:rPr lang="en-US" altLang="zh-CN" sz="800"/>
              <a:t>". The "</a:t>
            </a:r>
            <a:r>
              <a:rPr lang="en-US" altLang="zh-CN" sz="800" b="1"/>
              <a:t>static</a:t>
            </a:r>
            <a:r>
              <a:rPr lang="en-US" altLang="zh-CN" sz="800"/>
              <a:t>" keyword tells the compiler that the variable may not be changed by the application (the 3D engine). The "</a:t>
            </a:r>
            <a:r>
              <a:rPr lang="en-US" altLang="zh-CN" sz="800" b="1"/>
              <a:t>const</a:t>
            </a:r>
            <a:r>
              <a:rPr lang="en-US" altLang="zh-CN" sz="800"/>
              <a:t>" keyword tells the compiler that the variable cannot be changed from within the shader. A "</a:t>
            </a:r>
            <a:r>
              <a:rPr lang="en-US" altLang="zh-CN" sz="800" b="1"/>
              <a:t>static const</a:t>
            </a:r>
            <a:r>
              <a:rPr lang="en-US" altLang="zh-CN" sz="800"/>
              <a:t>" variable can never change (except by the programmer before runtime). </a:t>
            </a:r>
            <a:br>
              <a:rPr lang="en-US" altLang="zh-CN" sz="800"/>
            </a:br>
            <a:r>
              <a:rPr lang="en-US" altLang="zh-CN" sz="800"/>
              <a:t/>
            </a:r>
            <a:br>
              <a:rPr lang="en-US" altLang="zh-CN" sz="800"/>
            </a:br>
            <a:r>
              <a:rPr lang="en-US" altLang="zh-CN" sz="800"/>
              <a:t>Next is the world-view-projection matrix which is used to transform the vertex to clip space (see "Transformation &amp; Lighting" in section I of this tutorial and "Coordinate Spaces" in Appendix B). Because it is a 4x4 matrix, we use the </a:t>
            </a:r>
            <a:r>
              <a:rPr lang="en-US" altLang="zh-CN" sz="800" b="1"/>
              <a:t>float4x4</a:t>
            </a:r>
            <a:r>
              <a:rPr lang="en-US" altLang="zh-CN" sz="800"/>
              <a:t> data type. We use </a:t>
            </a:r>
            <a:r>
              <a:rPr lang="en-US" altLang="zh-CN" sz="800" b="1"/>
              <a:t>const</a:t>
            </a:r>
            <a:r>
              <a:rPr lang="en-US" altLang="zh-CN" sz="800"/>
              <a:t> to tell the compiler that the variable may not be changed from within the shader. We don't use </a:t>
            </a:r>
            <a:r>
              <a:rPr lang="en-US" altLang="zh-CN" sz="800" b="1"/>
              <a:t>static</a:t>
            </a:r>
            <a:r>
              <a:rPr lang="en-US" altLang="zh-CN" sz="800"/>
              <a:t>, nor do we assign any initial values because the matrix is set once per frame by the engine for every model that uses this shader. </a:t>
            </a:r>
            <a:br>
              <a:rPr lang="en-US" altLang="zh-CN" sz="800"/>
            </a:br>
            <a:r>
              <a:rPr lang="en-US" altLang="zh-CN" sz="800"/>
              <a:t/>
            </a:r>
            <a:br>
              <a:rPr lang="en-US" altLang="zh-CN" sz="800"/>
            </a:br>
            <a:r>
              <a:rPr lang="en-US" altLang="zh-CN" sz="800"/>
              <a:t>The matrix MUST be named "</a:t>
            </a:r>
            <a:r>
              <a:rPr lang="en-US" altLang="zh-CN" sz="800" b="1"/>
              <a:t>matWorldViewProj</a:t>
            </a:r>
            <a:r>
              <a:rPr lang="en-US" altLang="zh-CN" sz="800"/>
              <a:t>" because otherwise the engine doesn't know it has to be set. The same goes for the </a:t>
            </a:r>
            <a:r>
              <a:rPr lang="en-US" altLang="zh-CN" sz="800" b="1"/>
              <a:t>vecAmbient</a:t>
            </a:r>
            <a:r>
              <a:rPr lang="en-US" altLang="zh-CN" sz="800"/>
              <a:t>. These variables are called effect variables in the Gamestudio manual. They are assigned a value by the engine before the shader is executed. You can find a list of all such effect variables in the Gamestudio manual under Materials and Shaders / Effect Variables. </a:t>
            </a:r>
            <a:br>
              <a:rPr lang="en-US" altLang="zh-CN" sz="800"/>
            </a:br>
            <a:r>
              <a:rPr lang="en-US" altLang="zh-CN" sz="800"/>
              <a:t/>
            </a:r>
            <a:br>
              <a:rPr lang="en-US" altLang="zh-CN" sz="800"/>
            </a:br>
            <a:r>
              <a:rPr lang="en-US" altLang="zh-CN" sz="800"/>
              <a:t>Lastly, we define the color vector </a:t>
            </a:r>
            <a:r>
              <a:rPr lang="en-US" altLang="zh-CN" sz="800" b="1"/>
              <a:t>vecAmbient</a:t>
            </a:r>
            <a:r>
              <a:rPr lang="en-US" altLang="zh-CN" sz="800"/>
              <a:t>. We use a "</a:t>
            </a:r>
            <a:r>
              <a:rPr lang="en-US" altLang="zh-CN" sz="800" b="1"/>
              <a:t>float4</a:t>
            </a:r>
            <a:r>
              <a:rPr lang="en-US" altLang="zh-CN" sz="800"/>
              <a:t>" data type so we can store the 4 values that make up the color (r, g, b, a, meaning red, green, blue, and alpha). If you know lite-C then you probably know the concept of a </a:t>
            </a:r>
            <a:r>
              <a:rPr lang="en-US" altLang="zh-CN" sz="800" b="1"/>
              <a:t>VECTOR</a:t>
            </a:r>
            <a:r>
              <a:rPr lang="en-US" altLang="zh-CN" sz="800"/>
              <a:t> with its x, y, z components. A float4 is similar to a VECTOR but with 4 components. Generally, shaders often use 4-dimensional vectors even for 3D positions or directions, and store some extra information in the 4th component. </a:t>
            </a:r>
          </a:p>
          <a:p>
            <a:pPr>
              <a:lnSpc>
                <a:spcPct val="80000"/>
              </a:lnSpc>
            </a:pPr>
            <a:r>
              <a:rPr lang="en-US" altLang="zh-CN" sz="800"/>
              <a:t>Like the world-view-projection matrix, </a:t>
            </a:r>
            <a:r>
              <a:rPr lang="en-US" altLang="zh-CN" sz="800" b="1"/>
              <a:t>vecAmbient</a:t>
            </a:r>
            <a:r>
              <a:rPr lang="en-US" altLang="zh-CN" sz="800"/>
              <a:t> can only be changed by the engine, not in the shader itself. More precisely, the engine will pass through this vector the ambient color defined in the material plus the environment lighting by static lights placed in the level. You can find details about ambient light in the </a:t>
            </a:r>
            <a:r>
              <a:rPr lang="en-US" altLang="zh-CN" sz="800" b="1"/>
              <a:t>Lighting</a:t>
            </a:r>
            <a:r>
              <a:rPr lang="en-US" altLang="zh-CN" sz="800"/>
              <a:t> chapter of the Gamestudio manual.</a:t>
            </a:r>
            <a:br>
              <a:rPr lang="en-US" altLang="zh-CN" sz="800"/>
            </a:br>
            <a:r>
              <a:rPr lang="en-US" altLang="zh-CN" sz="800"/>
              <a:t/>
            </a:r>
            <a:br>
              <a:rPr lang="en-US" altLang="zh-CN" sz="800"/>
            </a:br>
            <a:r>
              <a:rPr lang="en-US" altLang="zh-CN" sz="800"/>
              <a:t>On to the vertex shader:</a:t>
            </a:r>
          </a:p>
          <a:p>
            <a:pPr>
              <a:lnSpc>
                <a:spcPct val="80000"/>
              </a:lnSpc>
            </a:pPr>
            <a:r>
              <a:rPr lang="en-US" altLang="zh-CN" sz="800"/>
              <a:t>float4 AmbientVS(in float4 InPos: POSITION) : POSITION { </a:t>
            </a:r>
            <a:r>
              <a:rPr lang="en-US" altLang="zh-CN" sz="800" i="1"/>
              <a:t>// Transform the vertex from object space to clip space: </a:t>
            </a:r>
            <a:r>
              <a:rPr lang="en-US" altLang="zh-CN" sz="800"/>
              <a:t>return mul(InPos, matWorldViewProj); } The vertex shader is just a function. The function is called </a:t>
            </a:r>
            <a:r>
              <a:rPr lang="en-US" altLang="zh-CN" sz="800" b="1"/>
              <a:t>AmbientVS</a:t>
            </a:r>
            <a:r>
              <a:rPr lang="en-US" altLang="zh-CN" sz="800"/>
              <a:t> and has one input (</a:t>
            </a:r>
            <a:r>
              <a:rPr lang="en-US" altLang="zh-CN" sz="800" b="1"/>
              <a:t>in</a:t>
            </a:r>
            <a:r>
              <a:rPr lang="en-US" altLang="zh-CN" sz="800"/>
              <a:t>) variable called </a:t>
            </a:r>
            <a:r>
              <a:rPr lang="en-US" altLang="zh-CN" sz="800" b="1"/>
              <a:t>InPos</a:t>
            </a:r>
            <a:r>
              <a:rPr lang="en-US" altLang="zh-CN" sz="800"/>
              <a:t>. It returns a </a:t>
            </a:r>
            <a:r>
              <a:rPr lang="en-US" altLang="zh-CN" sz="800" b="1"/>
              <a:t>float4</a:t>
            </a:r>
            <a:r>
              <a:rPr lang="en-US" altLang="zh-CN" sz="800"/>
              <a:t> vector. Both the </a:t>
            </a:r>
            <a:r>
              <a:rPr lang="en-US" altLang="zh-CN" sz="800" b="1"/>
              <a:t>InPos</a:t>
            </a:r>
            <a:r>
              <a:rPr lang="en-US" altLang="zh-CN" sz="800"/>
              <a:t> and the returned function value are marked with the </a:t>
            </a:r>
            <a:r>
              <a:rPr lang="en-US" altLang="zh-CN" sz="800" b="1"/>
              <a:t>POSITION</a:t>
            </a:r>
            <a:r>
              <a:rPr lang="en-US" altLang="zh-CN" sz="800"/>
              <a:t> semantic. A </a:t>
            </a:r>
            <a:r>
              <a:rPr lang="en-US" altLang="zh-CN" sz="800" b="1"/>
              <a:t>semantic</a:t>
            </a:r>
            <a:r>
              <a:rPr lang="en-US" altLang="zh-CN" sz="800"/>
              <a:t> is a keyword that tells the compiler what the data is meant for or what kind of data is stored in this variable. This is important, because the subsequent graphics pipeline stages must know what to do with the data. For C/C++ programmers: you can also use a </a:t>
            </a:r>
            <a:r>
              <a:rPr lang="en-US" altLang="zh-CN" sz="800" b="1"/>
              <a:t>struct</a:t>
            </a:r>
            <a:r>
              <a:rPr lang="en-US" altLang="zh-CN" sz="800"/>
              <a:t> to define the input and returned data.</a:t>
            </a:r>
            <a:br>
              <a:rPr lang="en-US" altLang="zh-CN" sz="800"/>
            </a:br>
            <a:r>
              <a:rPr lang="en-US" altLang="zh-CN" sz="800"/>
              <a:t/>
            </a:r>
            <a:br>
              <a:rPr lang="en-US" altLang="zh-CN" sz="800"/>
            </a:br>
            <a:r>
              <a:rPr lang="en-US" altLang="zh-CN" sz="800"/>
              <a:t>The content of the function is only one command which transforms the vertex position to clip space. This is done by multiplying the input position vector by the world-view-projection matrix. Multiplying a vector with a matrix transforms the vector to a different coordinate system - look up "matrices" in the appendix A for details. For multiplying matrices and vectors you must use the </a:t>
            </a:r>
            <a:r>
              <a:rPr lang="en-US" altLang="zh-CN" sz="800" b="1"/>
              <a:t>mul</a:t>
            </a:r>
            <a:r>
              <a:rPr lang="en-US" altLang="zh-CN" sz="800"/>
              <a:t> intrinsic function. </a:t>
            </a:r>
          </a:p>
          <a:p>
            <a:pPr>
              <a:lnSpc>
                <a:spcPct val="80000"/>
              </a:lnSpc>
            </a:pPr>
            <a:r>
              <a:rPr lang="en-US" altLang="zh-CN" sz="800"/>
              <a:t>Next is the pixel shader: </a:t>
            </a:r>
          </a:p>
          <a:p>
            <a:pPr>
              <a:lnSpc>
                <a:spcPct val="80000"/>
              </a:lnSpc>
            </a:pPr>
            <a:r>
              <a:rPr lang="en-US" altLang="zh-CN" sz="800"/>
              <a:t>float4 AmbientPS(): COLOR { return AmbientIntensity * vecAmbient; } Once again, we define a function. We call it </a:t>
            </a:r>
            <a:r>
              <a:rPr lang="en-US" altLang="zh-CN" sz="800" b="1"/>
              <a:t>AmbientPS</a:t>
            </a:r>
            <a:r>
              <a:rPr lang="en-US" altLang="zh-CN" sz="800"/>
              <a:t>. This function returns a </a:t>
            </a:r>
            <a:r>
              <a:rPr lang="en-US" altLang="zh-CN" sz="800" b="1"/>
              <a:t>float4</a:t>
            </a:r>
            <a:r>
              <a:rPr lang="en-US" altLang="zh-CN" sz="800"/>
              <a:t> which is marked by a </a:t>
            </a:r>
            <a:r>
              <a:rPr lang="en-US" altLang="zh-CN" sz="800" b="1"/>
              <a:t>COLOR</a:t>
            </a:r>
            <a:r>
              <a:rPr lang="en-US" altLang="zh-CN" sz="800"/>
              <a:t> semantic. No input variables are needed for this function. </a:t>
            </a:r>
            <a:br>
              <a:rPr lang="en-US" altLang="zh-CN" sz="800"/>
            </a:br>
            <a:r>
              <a:rPr lang="en-US" altLang="zh-CN" sz="800"/>
              <a:t/>
            </a:r>
            <a:br>
              <a:rPr lang="en-US" altLang="zh-CN" sz="800"/>
            </a:br>
            <a:r>
              <a:rPr lang="en-US" altLang="zh-CN" sz="800"/>
              <a:t>We return a color vector which is the product of the ambient intensity and the ambient color vector. It is important to note that we are multiplying a vector with a single value. This is possible because HLSL natively supports vectors. We can perform operations on vectors in a single instruction that would in lite-C or normal C/C++ require multiple instructions: </a:t>
            </a:r>
            <a:endParaRPr lang="en-US" altLang="zh-CN" sz="800" i="1"/>
          </a:p>
          <a:p>
            <a:pPr>
              <a:lnSpc>
                <a:spcPct val="80000"/>
              </a:lnSpc>
            </a:pPr>
            <a:r>
              <a:rPr lang="en-US" altLang="zh-CN" sz="800" i="1"/>
              <a:t>// HLSL:</a:t>
            </a:r>
            <a:r>
              <a:rPr lang="en-US" altLang="zh-CN" sz="800"/>
              <a:t> VectorB = VectorA * 3; VectorC = VectorD * VectorE; </a:t>
            </a:r>
            <a:r>
              <a:rPr lang="en-US" altLang="zh-CN" sz="800" i="1"/>
              <a:t>// C/C++: </a:t>
            </a:r>
            <a:r>
              <a:rPr lang="en-US" altLang="zh-CN" sz="800"/>
              <a:t>VectorB.x = VectorA.x * 3; VectorB.y = VectorA.y * 3; VectorB.z = VectorA.z * 3; VectorC.x = VectorD.x * VectorE.x; VectorC.y = VectorD.y * VectorE.y; VectorC.z = VectorD.z * VectorE.z; So, since we are writing HLSL, each component (R,G,B and A) gets multiplied with the value of </a:t>
            </a:r>
            <a:r>
              <a:rPr lang="en-US" altLang="zh-CN" sz="800" b="1"/>
              <a:t>AmbientIntensity</a:t>
            </a:r>
            <a:r>
              <a:rPr lang="en-US" altLang="zh-CN" sz="800"/>
              <a:t> (see "Scaling a Vector" in </a:t>
            </a:r>
            <a:r>
              <a:rPr lang="en-US" altLang="zh-CN" sz="800">
                <a:hlinkClick r:id="rId3"/>
              </a:rPr>
              <a:t>Appendix B</a:t>
            </a:r>
            <a:r>
              <a:rPr lang="en-US" altLang="zh-CN" sz="800"/>
              <a:t>) before it is returned. This tutorial does not provide an overview of the whole HLSL syntax, but you can find a HLSL reference on Microsoft Developer Network (MSDN, see the "Further Reading" section of this tutorial), or in the DirectX SDK documentation. I suggest to </a:t>
            </a:r>
          </a:p>
          <a:p>
            <a:pPr>
              <a:lnSpc>
                <a:spcPct val="80000"/>
              </a:lnSpc>
            </a:pPr>
            <a:r>
              <a:rPr lang="en-US" altLang="zh-CN" sz="800"/>
              <a:t> !!  An important thing to keep in mind when writing shaders is that the pixel shader function is executed for EVERY pixel drawn to the screen, while the vertex shader function is only executed for every vertex of the mesh. Thus, pixel shaders are a lot more expensive than vertex shaders! Always keep the pixel shader as short as possible, and transfer as much calculations as possible to the vertex shader. You can see this in the shaders of Gamestudio's </a:t>
            </a:r>
            <a:r>
              <a:rPr lang="en-US" altLang="zh-CN" sz="800" b="1"/>
              <a:t>mtlFX.c</a:t>
            </a:r>
            <a:r>
              <a:rPr lang="en-US" altLang="zh-CN" sz="800"/>
              <a:t> shader library that are highly optimized. But here I have kept things as simple as possible to make it easier to understand. The purpose of the shaders in this workshop is educational; commercial shaders will look a little different.</a:t>
            </a:r>
          </a:p>
          <a:p>
            <a:pPr>
              <a:lnSpc>
                <a:spcPct val="80000"/>
              </a:lnSpc>
            </a:pPr>
            <a:r>
              <a:rPr lang="en-US" altLang="zh-CN" sz="800"/>
              <a:t>Back to our ambient shader. The last step is wrapping everything up in a "</a:t>
            </a:r>
            <a:r>
              <a:rPr lang="en-US" altLang="zh-CN" sz="800" b="1"/>
              <a:t>technique</a:t>
            </a:r>
            <a:r>
              <a:rPr lang="en-US" altLang="zh-CN" sz="800"/>
              <a:t>": </a:t>
            </a:r>
          </a:p>
          <a:p>
            <a:pPr>
              <a:lnSpc>
                <a:spcPct val="80000"/>
              </a:lnSpc>
            </a:pPr>
            <a:r>
              <a:rPr lang="en-US" altLang="zh-CN" sz="800"/>
              <a:t>technique AmbientTechnique { pass P0 { VertexShader = compile vs_1_1 AmbientVS(); PixelShader = compile ps_1_1 AmbientPS(); } } The technique is the "heart" of the shader, here we tie everything together. </a:t>
            </a:r>
            <a:br>
              <a:rPr lang="en-US" altLang="zh-CN" sz="800"/>
            </a:br>
            <a:r>
              <a:rPr lang="en-US" altLang="zh-CN" sz="800"/>
              <a:t/>
            </a:r>
            <a:br>
              <a:rPr lang="en-US" altLang="zh-CN" sz="800"/>
            </a:br>
            <a:r>
              <a:rPr lang="en-US" altLang="zh-CN" sz="800"/>
              <a:t>A technique consists of one or more passes. In a </a:t>
            </a:r>
            <a:r>
              <a:rPr lang="en-US" altLang="zh-CN" sz="800" b="1"/>
              <a:t>pass</a:t>
            </a:r>
            <a:r>
              <a:rPr lang="en-US" altLang="zh-CN" sz="800"/>
              <a:t>, the model gets rendered once with a certain vertex and pixel shader. You may also set any parameters of the FFP but we don't need that here. Sometimes, you will need multiple passes, for example when rendering the outline and insides of a mesh for a toon shader seperately. The second pass may render the model in a different way and the results of both passes can be mixed. However, that is beyond the scope of this tutorial. </a:t>
            </a:r>
            <a:br>
              <a:rPr lang="en-US" altLang="zh-CN" sz="800"/>
            </a:br>
            <a:r>
              <a:rPr lang="en-US" altLang="zh-CN" sz="800"/>
              <a:t/>
            </a:r>
            <a:br>
              <a:rPr lang="en-US" altLang="zh-CN" sz="800"/>
            </a:br>
            <a:r>
              <a:rPr lang="en-US" altLang="zh-CN" sz="800"/>
              <a:t>We define the technique and call it </a:t>
            </a:r>
            <a:r>
              <a:rPr lang="en-US" altLang="zh-CN" sz="800" b="1"/>
              <a:t>AmbientTechnique</a:t>
            </a:r>
            <a:r>
              <a:rPr lang="en-US" altLang="zh-CN" sz="800"/>
              <a:t>. In the pass, which we call "</a:t>
            </a:r>
            <a:r>
              <a:rPr lang="en-US" altLang="zh-CN" sz="800" b="1"/>
              <a:t>P0</a:t>
            </a:r>
            <a:r>
              <a:rPr lang="en-US" altLang="zh-CN" sz="800"/>
              <a:t>", we specify a vertex and pixel shader function which are both compiled to the 1.1 shader model. Choosing the shader model 1.1 allows this shader to run even on old, first-generation shader hardware, but it also limits the possibilities of the programmer. Because this is a very simple shader we don't need any special instructions and VS/PS 1.1 will do.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使用固定功能管线计算光照时，我们为三角形网格的每一个顶点赋予相关属性，比如颜色、法线等，通过</a:t>
            </a:r>
            <a:r>
              <a:rPr lang="en-US" altLang="zh-CN" sz="1200" kern="1200" dirty="0" err="1" smtClean="0">
                <a:solidFill>
                  <a:schemeClr val="tx1"/>
                </a:solidFill>
                <a:effectLst/>
                <a:latin typeface="+mn-lt"/>
                <a:ea typeface="+mn-ea"/>
                <a:cs typeface="+mn-cs"/>
              </a:rPr>
              <a:t>Phong</a:t>
            </a:r>
            <a:r>
              <a:rPr lang="zh-CN" altLang="zh-CN" sz="1200" kern="1200" dirty="0" smtClean="0">
                <a:solidFill>
                  <a:schemeClr val="tx1"/>
                </a:solidFill>
                <a:effectLst/>
                <a:latin typeface="+mn-lt"/>
                <a:ea typeface="+mn-ea"/>
                <a:cs typeface="+mn-cs"/>
              </a:rPr>
              <a:t>光照明模型可以计算出每一个顶点的颜色值，在光栅化过程中，三角形内部的像素颜色通过对顶点颜色双线性插值来得到，这种模式也就是我们通常所说的</a:t>
            </a:r>
            <a:r>
              <a:rPr lang="en-US" altLang="zh-CN" sz="1200" kern="1200" dirty="0" err="1" smtClean="0">
                <a:solidFill>
                  <a:schemeClr val="tx1"/>
                </a:solidFill>
                <a:effectLst/>
                <a:latin typeface="+mn-lt"/>
                <a:ea typeface="+mn-ea"/>
                <a:cs typeface="+mn-cs"/>
              </a:rPr>
              <a:t>Gourand</a:t>
            </a:r>
            <a:r>
              <a:rPr lang="en-US" altLang="zh-CN" sz="1200" kern="1200" dirty="0" smtClean="0">
                <a:solidFill>
                  <a:schemeClr val="tx1"/>
                </a:solidFill>
                <a:effectLst/>
                <a:latin typeface="+mn-lt"/>
                <a:ea typeface="+mn-ea"/>
                <a:cs typeface="+mn-cs"/>
              </a:rPr>
              <a:t> Shading</a:t>
            </a:r>
            <a:r>
              <a:rPr lang="zh-CN" altLang="zh-CN" sz="1200" kern="1200" dirty="0" smtClean="0">
                <a:solidFill>
                  <a:schemeClr val="tx1"/>
                </a:solidFill>
                <a:effectLst/>
                <a:latin typeface="+mn-lt"/>
                <a:ea typeface="+mn-ea"/>
                <a:cs typeface="+mn-cs"/>
              </a:rPr>
              <a:t>。假设三角形在经过光栅化后覆盖了</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个屏幕像素，那么使用这种方式渲染一个三角形，</a:t>
            </a:r>
            <a:r>
              <a:rPr lang="en-US" altLang="zh-CN" sz="1200" kern="1200" dirty="0" err="1" smtClean="0">
                <a:solidFill>
                  <a:schemeClr val="tx1"/>
                </a:solidFill>
                <a:effectLst/>
                <a:latin typeface="+mn-lt"/>
                <a:ea typeface="+mn-ea"/>
                <a:cs typeface="+mn-cs"/>
              </a:rPr>
              <a:t>Phong</a:t>
            </a:r>
            <a:r>
              <a:rPr lang="zh-CN" altLang="zh-CN" sz="1200" kern="1200" dirty="0" smtClean="0">
                <a:solidFill>
                  <a:schemeClr val="tx1"/>
                </a:solidFill>
                <a:effectLst/>
                <a:latin typeface="+mn-lt"/>
                <a:ea typeface="+mn-ea"/>
                <a:cs typeface="+mn-cs"/>
              </a:rPr>
              <a:t>光照明方程只需要计算三次。但是对于逐像素光照（</a:t>
            </a:r>
            <a:r>
              <a:rPr lang="en-US" altLang="zh-CN" sz="1200" kern="1200" dirty="0" smtClean="0">
                <a:solidFill>
                  <a:schemeClr val="tx1"/>
                </a:solidFill>
                <a:effectLst/>
                <a:latin typeface="+mn-lt"/>
                <a:ea typeface="+mn-ea"/>
                <a:cs typeface="+mn-cs"/>
              </a:rPr>
              <a:t>Per Pixel Lighting</a:t>
            </a:r>
            <a:r>
              <a:rPr lang="zh-CN" altLang="zh-CN" sz="1200" kern="1200" dirty="0" smtClean="0">
                <a:solidFill>
                  <a:schemeClr val="tx1"/>
                </a:solidFill>
                <a:effectLst/>
                <a:latin typeface="+mn-lt"/>
                <a:ea typeface="+mn-ea"/>
                <a:cs typeface="+mn-cs"/>
              </a:rPr>
              <a:t>），每一个像素都需要进行光照计算，每一个像素的颜色不再来自三维空间里的顶点颜色的插值，而是依靠自身的法向，通过几何光照方程计算得到，也就是说</a:t>
            </a:r>
            <a:r>
              <a:rPr lang="en-US" altLang="zh-CN" sz="1200" kern="1200" dirty="0" err="1" smtClean="0">
                <a:solidFill>
                  <a:schemeClr val="tx1"/>
                </a:solidFill>
                <a:effectLst/>
                <a:latin typeface="+mn-lt"/>
                <a:ea typeface="+mn-ea"/>
                <a:cs typeface="+mn-cs"/>
              </a:rPr>
              <a:t>Phong</a:t>
            </a:r>
            <a:r>
              <a:rPr lang="zh-CN" altLang="zh-CN" sz="1200" kern="1200" dirty="0" smtClean="0">
                <a:solidFill>
                  <a:schemeClr val="tx1"/>
                </a:solidFill>
                <a:effectLst/>
                <a:latin typeface="+mn-lt"/>
                <a:ea typeface="+mn-ea"/>
                <a:cs typeface="+mn-cs"/>
              </a:rPr>
              <a:t>光照明模型会被计算</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次。这种逐像素绘制的方法能够表现更为细腻精确的光照效果，但计算量要比传统光照计算大很多。常见的凸凹纹理的实现就是逐像素绘制的一个典型代表。</a:t>
            </a:r>
          </a:p>
          <a:p>
            <a:r>
              <a:rPr lang="zh-CN" altLang="zh-CN" sz="1200" kern="1200" dirty="0" smtClean="0">
                <a:solidFill>
                  <a:schemeClr val="tx1"/>
                </a:solidFill>
                <a:effectLst/>
                <a:latin typeface="+mn-lt"/>
                <a:ea typeface="+mn-ea"/>
                <a:cs typeface="+mn-cs"/>
              </a:rPr>
              <a:t>下面的</a:t>
            </a:r>
            <a:r>
              <a:rPr lang="en-US" altLang="zh-CN" sz="1200" kern="1200" dirty="0" smtClean="0">
                <a:solidFill>
                  <a:schemeClr val="tx1"/>
                </a:solidFill>
                <a:effectLst/>
                <a:latin typeface="+mn-lt"/>
                <a:ea typeface="+mn-ea"/>
                <a:cs typeface="+mn-cs"/>
              </a:rPr>
              <a:t>GLSL</a:t>
            </a:r>
            <a:r>
              <a:rPr lang="zh-CN" altLang="zh-CN" sz="1200" kern="1200" dirty="0" smtClean="0">
                <a:solidFill>
                  <a:schemeClr val="tx1"/>
                </a:solidFill>
                <a:effectLst/>
                <a:latin typeface="+mn-lt"/>
                <a:ea typeface="+mn-ea"/>
                <a:cs typeface="+mn-cs"/>
              </a:rPr>
              <a:t>例子实现了最基本的逐像素光照计算过程，在顶点代码中，我们计算出每一个顶点在经过模型变换和投影变换之后的位置、法向、光线方向、光线和视线的角平分线方向（用来计算高光部分，请参考</a:t>
            </a:r>
            <a:r>
              <a:rPr lang="en-US" altLang="zh-CN" sz="1200" kern="1200" dirty="0" err="1" smtClean="0">
                <a:solidFill>
                  <a:schemeClr val="tx1"/>
                </a:solidFill>
                <a:effectLst/>
                <a:latin typeface="+mn-lt"/>
                <a:ea typeface="+mn-ea"/>
                <a:cs typeface="+mn-cs"/>
              </a:rPr>
              <a:t>Phong</a:t>
            </a:r>
            <a:r>
              <a:rPr lang="zh-CN" altLang="zh-CN" sz="1200" kern="1200" dirty="0" smtClean="0">
                <a:solidFill>
                  <a:schemeClr val="tx1"/>
                </a:solidFill>
                <a:effectLst/>
                <a:latin typeface="+mn-lt"/>
                <a:ea typeface="+mn-ea"/>
                <a:cs typeface="+mn-cs"/>
              </a:rPr>
              <a:t>光照明方程）。在像素代码中，我们依靠顶点处理阶段得到的像素信息，利用</a:t>
            </a:r>
            <a:r>
              <a:rPr lang="en-US" altLang="zh-CN" sz="1200" kern="1200" dirty="0" err="1" smtClean="0">
                <a:solidFill>
                  <a:schemeClr val="tx1"/>
                </a:solidFill>
                <a:effectLst/>
                <a:latin typeface="+mn-lt"/>
                <a:ea typeface="+mn-ea"/>
                <a:cs typeface="+mn-cs"/>
              </a:rPr>
              <a:t>Phong</a:t>
            </a:r>
            <a:r>
              <a:rPr lang="zh-CN" altLang="zh-CN" sz="1200" kern="1200" dirty="0" smtClean="0">
                <a:solidFill>
                  <a:schemeClr val="tx1"/>
                </a:solidFill>
                <a:effectLst/>
                <a:latin typeface="+mn-lt"/>
                <a:ea typeface="+mn-ea"/>
                <a:cs typeface="+mn-cs"/>
              </a:rPr>
              <a:t>光照明方程就可以得到每个像素经过光照以后的颜色值。</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40</a:t>
            </a:fld>
            <a:endParaRPr lang="zh-CN" altLang="en-US"/>
          </a:p>
        </p:txBody>
      </p:sp>
    </p:spTree>
    <p:extLst>
      <p:ext uri="{BB962C8B-B14F-4D97-AF65-F5344CB8AC3E}">
        <p14:creationId xmlns:p14="http://schemas.microsoft.com/office/powerpoint/2010/main" val="3997404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凹凸映射和颜色纹理映射非常相似。然而，颜色纹理映射是把颜色加到多边形上，而凹凸映射是把粗糙信息加到多边形上，这种凸凹信息是通过法向的扰动来体现的（图 </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这样做的优势是我们只需要很小的代价就可以得到本来需要使用大量多边形才能表现的物体表面的粗糙效果。根据逐像素光照的原理，每个像素的法线方向会影响到像素光照颜色的计算，如果采用固定管线的话，多边形内部像素的法线是通过对顶点法线插值得到的，这样得到的法线变化是平滑的，也就意味着相邻像素的光照结果变化也比较平滑，而凹凸映射的原理是通过法向纹理来直接为每一个像素赋予特定的法线信息，进而直接控制每个像素的光照计算结果，这样可以在平面的多边形内部产生带有凹凸效果的渲染图像，如图 </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41</a:t>
            </a:fld>
            <a:endParaRPr lang="zh-CN" altLang="en-US"/>
          </a:p>
        </p:txBody>
      </p:sp>
    </p:spTree>
    <p:extLst>
      <p:ext uri="{BB962C8B-B14F-4D97-AF65-F5344CB8AC3E}">
        <p14:creationId xmlns:p14="http://schemas.microsoft.com/office/powerpoint/2010/main" val="18391085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渲染水面效果的过程比较复杂，一般分成两个部分，一部分是绘制，另一部分是水面运动，这里我们将重点放在水面绘制上。水面绘制涉及到很多视觉效果的模拟，如折射，反射，焦散等，但模拟这些效果的计算量很大，将其应用于实时性要求很高的游戏时，都要做一定程度的简化。</a:t>
            </a:r>
          </a:p>
          <a:p>
            <a:r>
              <a:rPr lang="zh-CN" altLang="zh-CN" sz="1200" kern="1200" dirty="0" smtClean="0">
                <a:solidFill>
                  <a:schemeClr val="tx1"/>
                </a:solidFill>
                <a:effectLst/>
                <a:latin typeface="+mn-lt"/>
                <a:ea typeface="+mn-ea"/>
                <a:cs typeface="+mn-cs"/>
              </a:rPr>
              <a:t>在游戏中渲染的水面效果，最简单的方法是使用带有透明通道的纹理贴图，并结合凸凹纹理来得到。但这种方法无法表现水面的反射、折射和菲涅耳等水面光照效果。</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为了得到折射和反射效果，可以使用预渲染的方式将折射和反射场景绘制为纹理。假设视点在水面以上，其折射图就是水下场景的绘制结果，为了避免将水面以上的物体也绘制进去，可以采用用户定义的裁剪平面来避免这个问题；而反射图可以通过将视点设置到水面以下的对应位置，然后渲染水面以上的场景来得到。如果视点在水面以下，那么折射图将包含水面以上的场景，而反射图包含的是水面以下的信息。</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50</a:t>
            </a:fld>
            <a:endParaRPr lang="zh-CN" altLang="en-US"/>
          </a:p>
        </p:txBody>
      </p:sp>
    </p:spTree>
    <p:extLst>
      <p:ext uri="{BB962C8B-B14F-4D97-AF65-F5344CB8AC3E}">
        <p14:creationId xmlns:p14="http://schemas.microsoft.com/office/powerpoint/2010/main" val="2817255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地形是三维游戏场景中很重要的组成部分，地形多出现于游戏的室外场景中，它构成了整个三维游戏的大环境，表现了地面的起伏、山川等效果。地形采用高度场来表达，即采样点的高度信息，通常使用灰度图即高程图就可以表达地形的几何信息，这类似于对地形进行航拍得到的画面，如图 </a:t>
            </a:r>
            <a:r>
              <a:rPr lang="en-US" altLang="zh-CN" sz="1200" kern="1200" dirty="0" smtClean="0">
                <a:solidFill>
                  <a:schemeClr val="tx1"/>
                </a:solidFill>
                <a:effectLst/>
                <a:latin typeface="+mn-lt"/>
                <a:ea typeface="+mn-ea"/>
                <a:cs typeface="+mn-cs"/>
              </a:rPr>
              <a:t>17</a:t>
            </a:r>
            <a:r>
              <a:rPr lang="zh-CN" altLang="zh-CN" sz="1200" kern="1200" dirty="0" smtClean="0">
                <a:solidFill>
                  <a:schemeClr val="tx1"/>
                </a:solidFill>
                <a:effectLst/>
                <a:latin typeface="+mn-lt"/>
                <a:ea typeface="+mn-ea"/>
                <a:cs typeface="+mn-cs"/>
              </a:rPr>
              <a:t>所示。在渲染过程中，为了避免生成过多的三角形，需要采取一些优化措施。</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51</a:t>
            </a:fld>
            <a:endParaRPr lang="zh-CN" altLang="en-US"/>
          </a:p>
        </p:txBody>
      </p:sp>
    </p:spTree>
    <p:extLst>
      <p:ext uri="{BB962C8B-B14F-4D97-AF65-F5344CB8AC3E}">
        <p14:creationId xmlns:p14="http://schemas.microsoft.com/office/powerpoint/2010/main" val="5765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地形的渲染通常分为动态和静态两种。静态渲染的地形细节通常在预计算阶段生成，地形细节可以是均匀的，也可以是不均匀的。不均匀细节的静态地形指的是在保证一定渲染质量的条件下尽量降低地形的网格数目。比如平原地貌可以采用较低的细节，而地形起伏频繁较多的地方使用较高的细节等级。更为直观的一个例子是赛车游戏，玩家的活动范围和视野都是受限的，这样可以在离赛道近的地方建立起比较高的细节等级，而在较远的地方使用较少的细节。</a:t>
            </a:r>
          </a:p>
          <a:p>
            <a:r>
              <a:rPr lang="zh-CN" altLang="zh-CN" sz="1200" kern="1200" dirty="0" smtClean="0">
                <a:solidFill>
                  <a:schemeClr val="tx1"/>
                </a:solidFill>
                <a:effectLst/>
                <a:latin typeface="+mn-lt"/>
                <a:ea typeface="+mn-ea"/>
                <a:cs typeface="+mn-cs"/>
              </a:rPr>
              <a:t>动态地形是视点相关的，随着视点的移动，地形网格将被更新。相对于静态地形来说这是一种更为先进的算法。这种方式建立起来的地形将是动态最优的，即任意时刻得到的地形网格是在当前视点下“性价比”最高的方案，如图 </a:t>
            </a:r>
            <a:r>
              <a:rPr lang="en-US" altLang="zh-CN" sz="1200" kern="1200" dirty="0" smtClean="0">
                <a:solidFill>
                  <a:schemeClr val="tx1"/>
                </a:solidFill>
                <a:effectLst/>
                <a:latin typeface="+mn-lt"/>
                <a:ea typeface="+mn-ea"/>
                <a:cs typeface="+mn-cs"/>
              </a:rPr>
              <a:t>18</a:t>
            </a:r>
            <a:r>
              <a:rPr lang="zh-CN" altLang="zh-CN" sz="1200" kern="1200" dirty="0" smtClean="0">
                <a:solidFill>
                  <a:schemeClr val="tx1"/>
                </a:solidFill>
                <a:effectLst/>
                <a:latin typeface="+mn-lt"/>
                <a:ea typeface="+mn-ea"/>
                <a:cs typeface="+mn-cs"/>
              </a:rPr>
              <a:t>所示。动态地形网格的建立和更新要耗费额外的计算时间，并且算法复杂，但这些都是值得的。在实现的过程中需要注意如何决定细节增减，如何避免裂缝，如何剔除不可见地形部分，防止几何形变（随着细节改变，地形表面的呼吸现象）也应该被考虑到。</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53</a:t>
            </a:fld>
            <a:endParaRPr lang="zh-CN" altLang="en-US"/>
          </a:p>
        </p:txBody>
      </p:sp>
    </p:spTree>
    <p:extLst>
      <p:ext uri="{BB962C8B-B14F-4D97-AF65-F5344CB8AC3E}">
        <p14:creationId xmlns:p14="http://schemas.microsoft.com/office/powerpoint/2010/main" val="2002161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游戏中各类动物或怪兽通常都离不开毛发，有了毛发的装饰，这些动物模型才更为真实。而一般的光照明模型无法表现动物毛发的细节效果，早期</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年代</a:t>
            </a:r>
            <a:r>
              <a:rPr lang="en-US" altLang="zh-CN" sz="1200" kern="1200" dirty="0" err="1" smtClean="0">
                <a:solidFill>
                  <a:schemeClr val="tx1"/>
                </a:solidFill>
                <a:effectLst/>
                <a:latin typeface="+mn-lt"/>
                <a:ea typeface="+mn-ea"/>
                <a:cs typeface="+mn-cs"/>
              </a:rPr>
              <a:t>Kajia</a:t>
            </a:r>
            <a:r>
              <a:rPr lang="zh-CN" altLang="zh-CN" sz="1200" kern="1200" dirty="0" smtClean="0">
                <a:solidFill>
                  <a:schemeClr val="tx1"/>
                </a:solidFill>
                <a:effectLst/>
                <a:latin typeface="+mn-lt"/>
                <a:ea typeface="+mn-ea"/>
                <a:cs typeface="+mn-cs"/>
              </a:rPr>
              <a:t>提出光照方程通过光线投射方法计算每个</a:t>
            </a:r>
            <a:r>
              <a:rPr lang="en-US" altLang="zh-CN" sz="1200" kern="1200" dirty="0" err="1" smtClean="0">
                <a:solidFill>
                  <a:schemeClr val="tx1"/>
                </a:solidFill>
                <a:effectLst/>
                <a:latin typeface="+mn-lt"/>
                <a:ea typeface="+mn-ea"/>
                <a:cs typeface="+mn-cs"/>
              </a:rPr>
              <a:t>texel</a:t>
            </a:r>
            <a:r>
              <a:rPr lang="zh-CN" altLang="zh-CN" sz="1200" kern="1200" dirty="0" smtClean="0">
                <a:solidFill>
                  <a:schemeClr val="tx1"/>
                </a:solidFill>
                <a:effectLst/>
                <a:latin typeface="+mn-lt"/>
                <a:ea typeface="+mn-ea"/>
                <a:cs typeface="+mn-cs"/>
              </a:rPr>
              <a:t>的光亮度，从而得到毛发的整体效果。这样的方法计算量很大，无法在实时的游戏或虚拟现实系统中应用。</a:t>
            </a:r>
            <a:r>
              <a:rPr lang="en-US" altLang="zh-CN" sz="1200" kern="1200" dirty="0" err="1" smtClean="0">
                <a:solidFill>
                  <a:schemeClr val="tx1"/>
                </a:solidFill>
                <a:effectLst/>
                <a:latin typeface="+mn-lt"/>
                <a:ea typeface="+mn-ea"/>
                <a:cs typeface="+mn-cs"/>
              </a:rPr>
              <a:t>Lengyel</a:t>
            </a:r>
            <a:r>
              <a:rPr lang="zh-CN" altLang="zh-CN" sz="1200" kern="1200" dirty="0" smtClean="0">
                <a:solidFill>
                  <a:schemeClr val="tx1"/>
                </a:solidFill>
                <a:effectLst/>
                <a:latin typeface="+mn-lt"/>
                <a:ea typeface="+mn-ea"/>
                <a:cs typeface="+mn-cs"/>
              </a:rPr>
              <a:t>于</a:t>
            </a:r>
            <a:r>
              <a:rPr lang="en-US" altLang="zh-CN" sz="1200" kern="1200" dirty="0" smtClean="0">
                <a:solidFill>
                  <a:schemeClr val="tx1"/>
                </a:solidFill>
                <a:effectLst/>
                <a:latin typeface="+mn-lt"/>
                <a:ea typeface="+mn-ea"/>
                <a:cs typeface="+mn-cs"/>
              </a:rPr>
              <a:t>2001</a:t>
            </a:r>
            <a:r>
              <a:rPr lang="zh-CN" altLang="zh-CN" sz="1200" kern="1200" dirty="0" smtClean="0">
                <a:solidFill>
                  <a:schemeClr val="tx1"/>
                </a:solidFill>
                <a:effectLst/>
                <a:latin typeface="+mn-lt"/>
                <a:ea typeface="+mn-ea"/>
                <a:cs typeface="+mn-cs"/>
              </a:rPr>
              <a:t>年提出的壳纹理</a:t>
            </a:r>
            <a:r>
              <a:rPr lang="en-US" altLang="zh-CN" sz="1200" kern="1200" dirty="0" smtClean="0">
                <a:solidFill>
                  <a:schemeClr val="tx1"/>
                </a:solidFill>
                <a:effectLst/>
                <a:latin typeface="+mn-lt"/>
                <a:ea typeface="+mn-ea"/>
                <a:cs typeface="+mn-cs"/>
              </a:rPr>
              <a:t>(Shell texture) </a:t>
            </a:r>
            <a:r>
              <a:rPr lang="zh-CN" altLang="zh-CN" sz="1200" kern="1200" dirty="0" smtClean="0">
                <a:solidFill>
                  <a:schemeClr val="tx1"/>
                </a:solidFill>
                <a:effectLst/>
                <a:latin typeface="+mn-lt"/>
                <a:ea typeface="+mn-ea"/>
                <a:cs typeface="+mn-cs"/>
              </a:rPr>
              <a:t>技术则为动物短毛效果提供了一种非常高效的手段，该方法实现起来很简单，适合于游戏引擎的渲染当中。</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算法首先沿着模型表面法线方向往外延伸出多个几何层，然后在这每层上面绘制如图 </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中左上带有</a:t>
            </a:r>
            <a:r>
              <a:rPr lang="en-US" altLang="zh-CN" sz="1200" kern="1200" dirty="0" smtClean="0">
                <a:solidFill>
                  <a:schemeClr val="tx1"/>
                </a:solidFill>
                <a:effectLst/>
                <a:latin typeface="+mn-lt"/>
                <a:ea typeface="+mn-ea"/>
                <a:cs typeface="+mn-cs"/>
              </a:rPr>
              <a:t>Alpha</a:t>
            </a:r>
            <a:r>
              <a:rPr lang="zh-CN" altLang="zh-CN" sz="1200" kern="1200" dirty="0" smtClean="0">
                <a:solidFill>
                  <a:schemeClr val="tx1"/>
                </a:solidFill>
                <a:effectLst/>
                <a:latin typeface="+mn-lt"/>
                <a:ea typeface="+mn-ea"/>
                <a:cs typeface="+mn-cs"/>
              </a:rPr>
              <a:t>分量的纹理，这样在观察的时候，就可以得到如图 </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中间下图所示的毛茸茸效果。由于纹理是一层层贴在物体表面上，当视线与物体表面相切时，将不会观察到纹理，会出现短毛效果消失的错误，为了解决这个问题，算法在物体表面增加垂直方向的面片，并在面片上绘制肋片纹理（</a:t>
            </a:r>
            <a:r>
              <a:rPr lang="en-US" altLang="zh-CN" sz="1200" kern="1200" dirty="0" smtClean="0">
                <a:solidFill>
                  <a:schemeClr val="tx1"/>
                </a:solidFill>
                <a:effectLst/>
                <a:latin typeface="+mn-lt"/>
                <a:ea typeface="+mn-ea"/>
                <a:cs typeface="+mn-cs"/>
              </a:rPr>
              <a:t>Fin Texture</a:t>
            </a:r>
            <a:r>
              <a:rPr lang="zh-CN" altLang="zh-CN" sz="1200" kern="1200" dirty="0" smtClean="0">
                <a:solidFill>
                  <a:schemeClr val="tx1"/>
                </a:solidFill>
                <a:effectLst/>
                <a:latin typeface="+mn-lt"/>
                <a:ea typeface="+mn-ea"/>
                <a:cs typeface="+mn-cs"/>
              </a:rPr>
              <a:t>），如图 </a:t>
            </a:r>
            <a:r>
              <a:rPr lang="en-US" altLang="zh-CN" sz="1200" kern="1200" dirty="0" smtClean="0">
                <a:solidFill>
                  <a:schemeClr val="tx1"/>
                </a:solidFill>
                <a:effectLst/>
                <a:latin typeface="+mn-lt"/>
                <a:ea typeface="+mn-ea"/>
                <a:cs typeface="+mn-cs"/>
              </a:rPr>
              <a:t>26</a:t>
            </a:r>
            <a:r>
              <a:rPr lang="zh-CN" altLang="zh-CN" sz="1200" kern="1200" dirty="0" smtClean="0">
                <a:solidFill>
                  <a:schemeClr val="tx1"/>
                </a:solidFill>
                <a:effectLst/>
                <a:latin typeface="+mn-lt"/>
                <a:ea typeface="+mn-ea"/>
                <a:cs typeface="+mn-cs"/>
              </a:rPr>
              <a:t>中的</a:t>
            </a:r>
            <a:r>
              <a:rPr lang="en-US" altLang="zh-CN" sz="1200" kern="1200" dirty="0" smtClean="0">
                <a:solidFill>
                  <a:schemeClr val="tx1"/>
                </a:solidFill>
                <a:effectLst/>
                <a:latin typeface="+mn-lt"/>
                <a:ea typeface="+mn-ea"/>
                <a:cs typeface="+mn-cs"/>
              </a:rPr>
              <a:t>extruded fin</a:t>
            </a:r>
            <a:r>
              <a:rPr lang="zh-CN" altLang="zh-CN" sz="1200" kern="1200" dirty="0" smtClean="0">
                <a:solidFill>
                  <a:schemeClr val="tx1"/>
                </a:solidFill>
                <a:effectLst/>
                <a:latin typeface="+mn-lt"/>
                <a:ea typeface="+mn-ea"/>
                <a:cs typeface="+mn-cs"/>
              </a:rPr>
              <a:t>指的是垂直方向的面片。如图 </a:t>
            </a:r>
            <a:r>
              <a:rPr lang="en-US" altLang="zh-CN" sz="1200" kern="1200" dirty="0" smtClean="0">
                <a:solidFill>
                  <a:schemeClr val="tx1"/>
                </a:solidFill>
                <a:effectLst/>
                <a:latin typeface="+mn-lt"/>
                <a:ea typeface="+mn-ea"/>
                <a:cs typeface="+mn-cs"/>
              </a:rPr>
              <a:t>27</a:t>
            </a:r>
            <a:r>
              <a:rPr lang="zh-CN" altLang="zh-CN" sz="1200" kern="1200" dirty="0" smtClean="0">
                <a:solidFill>
                  <a:schemeClr val="tx1"/>
                </a:solidFill>
                <a:effectLst/>
                <a:latin typeface="+mn-lt"/>
                <a:ea typeface="+mn-ea"/>
                <a:cs typeface="+mn-cs"/>
              </a:rPr>
              <a:t>所示为模型表面添加了毛发以后的渲染结果。</a:t>
            </a:r>
          </a:p>
          <a:p>
            <a:endParaRPr lang="zh-CN" altLang="en-US" dirty="0"/>
          </a:p>
        </p:txBody>
      </p:sp>
      <p:sp>
        <p:nvSpPr>
          <p:cNvPr id="4" name="灯片编号占位符 3"/>
          <p:cNvSpPr>
            <a:spLocks noGrp="1"/>
          </p:cNvSpPr>
          <p:nvPr>
            <p:ph type="sldNum" sz="quarter" idx="10"/>
          </p:nvPr>
        </p:nvSpPr>
        <p:spPr/>
        <p:txBody>
          <a:bodyPr/>
          <a:lstStyle/>
          <a:p>
            <a:fld id="{EFEC63C3-13D4-4F85-BBBE-D3A6E9A1592D}" type="slidenum">
              <a:rPr lang="zh-CN" altLang="en-US" smtClean="0"/>
              <a:t>56</a:t>
            </a:fld>
            <a:endParaRPr lang="zh-CN" altLang="en-US"/>
          </a:p>
        </p:txBody>
      </p:sp>
    </p:spTree>
    <p:extLst>
      <p:ext uri="{BB962C8B-B14F-4D97-AF65-F5344CB8AC3E}">
        <p14:creationId xmlns:p14="http://schemas.microsoft.com/office/powerpoint/2010/main" val="93524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CB7342-FEC9-4C6C-9DAF-F52147578CCF}" type="slidenum">
              <a:rPr lang="en-US" altLang="zh-CN"/>
              <a:pPr/>
              <a:t>6</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E95C5-3BF1-45D3-9E1D-51142CE2FA86}" type="slidenum">
              <a:rPr lang="en-US" altLang="zh-CN"/>
              <a:pPr/>
              <a:t>7</a:t>
            </a:fld>
            <a:endParaRPr lang="en-US" altLang="zh-CN"/>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72EA74-D456-4219-A5E4-453C7E6C9886}" type="slidenum">
              <a:rPr lang="en-US" altLang="zh-CN"/>
              <a:pPr/>
              <a:t>8</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5C3A9-72EA-47D6-8190-423435260A2E}" type="slidenum">
              <a:rPr lang="en-US" altLang="zh-CN"/>
              <a:pPr/>
              <a:t>9</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7F64-92A4-481C-9ED3-C023C749530E}" type="slidenum">
              <a:rPr lang="en-US" altLang="zh-CN"/>
              <a:pPr/>
              <a:t>10</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0DB2E4-46F9-4235-9335-8B31F77D7B6C}" type="slidenum">
              <a:rPr lang="en-US" altLang="zh-CN"/>
              <a:pPr/>
              <a:t>11</a:t>
            </a:fld>
            <a:endParaRPr lang="en-US" altLang="zh-CN"/>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104A97-9E95-4634-824B-1209C7868F07}" type="slidenum">
              <a:rPr lang="en-US" altLang="zh-CN"/>
              <a:pPr/>
              <a:t>12</a:t>
            </a:fld>
            <a:endParaRPr lang="en-US" altLang="zh-CN"/>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6070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85802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4660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7533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2379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25578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6705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6371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41878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64870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9199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73316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hi.csdn.net/attachment/201009/29/0_128574255740hZ.gi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7.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三维</a:t>
            </a:r>
            <a:r>
              <a:rPr lang="zh-CN" altLang="en-US" dirty="0"/>
              <a:t>渲染技术</a:t>
            </a:r>
          </a:p>
        </p:txBody>
      </p:sp>
      <p:sp>
        <p:nvSpPr>
          <p:cNvPr id="3" name="副标题 2"/>
          <p:cNvSpPr>
            <a:spLocks noGrp="1"/>
          </p:cNvSpPr>
          <p:nvPr>
            <p:ph type="subTitle" idx="1"/>
          </p:nvPr>
        </p:nvSpPr>
        <p:spPr/>
        <p:txBody>
          <a:bodyPr/>
          <a:lstStyle/>
          <a:p>
            <a:r>
              <a:rPr lang="zh-CN" altLang="en-US" dirty="0"/>
              <a:t>韩红</a:t>
            </a:r>
            <a:r>
              <a:rPr lang="zh-CN" altLang="en-US" dirty="0" smtClean="0"/>
              <a:t>雷</a:t>
            </a:r>
            <a:endParaRPr lang="en-US" altLang="zh-CN" dirty="0" smtClean="0"/>
          </a:p>
          <a:p>
            <a:r>
              <a:rPr lang="zh-CN" altLang="en-US" dirty="0"/>
              <a:t>中国传媒</a:t>
            </a:r>
            <a:r>
              <a:rPr lang="zh-CN" altLang="en-US" dirty="0" smtClean="0"/>
              <a:t>大学 动画与数字艺术学院</a:t>
            </a:r>
            <a:endParaRPr lang="zh-CN" altLang="en-US" dirty="0"/>
          </a:p>
        </p:txBody>
      </p:sp>
    </p:spTree>
    <p:extLst>
      <p:ext uri="{BB962C8B-B14F-4D97-AF65-F5344CB8AC3E}">
        <p14:creationId xmlns:p14="http://schemas.microsoft.com/office/powerpoint/2010/main" val="2007323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z="3200">
                <a:ea typeface="宋体" charset="-122"/>
              </a:rPr>
              <a:t>多纹理</a:t>
            </a:r>
            <a:r>
              <a:rPr lang="en-US" altLang="zh-CN" sz="3200">
                <a:ea typeface="宋体" charset="-122"/>
              </a:rPr>
              <a:t>(multi-texture)</a:t>
            </a:r>
          </a:p>
        </p:txBody>
      </p:sp>
      <p:sp>
        <p:nvSpPr>
          <p:cNvPr id="60419" name="Rectangle 3"/>
          <p:cNvSpPr>
            <a:spLocks noGrp="1" noChangeArrowheads="1"/>
          </p:cNvSpPr>
          <p:nvPr>
            <p:ph idx="1"/>
          </p:nvPr>
        </p:nvSpPr>
        <p:spPr/>
        <p:txBody>
          <a:bodyPr/>
          <a:lstStyle/>
          <a:p>
            <a:r>
              <a:rPr lang="zh-CN" altLang="en-US">
                <a:ea typeface="宋体" charset="-122"/>
              </a:rPr>
              <a:t>多纹理是合成纹理贴图的硬件设备名称</a:t>
            </a:r>
          </a:p>
          <a:p>
            <a:r>
              <a:rPr lang="zh-CN" altLang="en-US">
                <a:ea typeface="宋体" charset="-122"/>
              </a:rPr>
              <a:t>其作用并非来自该合成设备本身，而是来自以下事实：</a:t>
            </a:r>
          </a:p>
          <a:p>
            <a:pPr lvl="1"/>
            <a:r>
              <a:rPr lang="zh-CN" altLang="en-US">
                <a:ea typeface="宋体" charset="-122"/>
              </a:rPr>
              <a:t>成员贴图进行合成的方式可以被实时地修改</a:t>
            </a:r>
          </a:p>
          <a:p>
            <a:pPr lvl="1"/>
            <a:r>
              <a:rPr lang="zh-CN" altLang="en-US">
                <a:ea typeface="宋体" charset="-122"/>
              </a:rPr>
              <a:t>我们可以实现普通的纹理贴图、光照贴图与雾贴图的相互结合</a:t>
            </a:r>
          </a:p>
        </p:txBody>
      </p:sp>
      <p:pic>
        <p:nvPicPr>
          <p:cNvPr id="60420"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209800" y="4419600"/>
            <a:ext cx="4602163" cy="210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346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z="3200">
                <a:ea typeface="宋体" charset="-122"/>
              </a:rPr>
              <a:t>多纹理</a:t>
            </a:r>
            <a:r>
              <a:rPr lang="en-US" altLang="zh-CN" sz="3200">
                <a:ea typeface="宋体" charset="-122"/>
              </a:rPr>
              <a:t>(multi-texture)</a:t>
            </a:r>
          </a:p>
        </p:txBody>
      </p:sp>
      <p:sp>
        <p:nvSpPr>
          <p:cNvPr id="82947" name="Rectangle 3"/>
          <p:cNvSpPr>
            <a:spLocks noGrp="1" noChangeArrowheads="1"/>
          </p:cNvSpPr>
          <p:nvPr>
            <p:ph idx="1"/>
          </p:nvPr>
        </p:nvSpPr>
        <p:spPr/>
        <p:txBody>
          <a:bodyPr/>
          <a:lstStyle/>
          <a:p>
            <a:r>
              <a:rPr lang="zh-CN" altLang="en-US">
                <a:ea typeface="宋体" charset="-122"/>
              </a:rPr>
              <a:t>多纹理硬件有效地“同时”画出不同的纹理贴图</a:t>
            </a:r>
          </a:p>
          <a:p>
            <a:r>
              <a:rPr lang="zh-CN" altLang="en-US">
                <a:ea typeface="宋体" charset="-122"/>
              </a:rPr>
              <a:t>多路与多纹理渲染的比较：</a:t>
            </a:r>
          </a:p>
          <a:p>
            <a:pPr lvl="1"/>
            <a:r>
              <a:rPr lang="zh-CN" altLang="en-US">
                <a:ea typeface="宋体" charset="-122"/>
              </a:rPr>
              <a:t>我们可以使用多纹理或多路方法来进行渲染</a:t>
            </a:r>
          </a:p>
          <a:p>
            <a:pPr lvl="1"/>
            <a:r>
              <a:rPr lang="zh-CN" altLang="en-US">
                <a:ea typeface="宋体" charset="-122"/>
              </a:rPr>
              <a:t>在多路渲染中我们需要用必要的次数画出物体</a:t>
            </a:r>
          </a:p>
          <a:p>
            <a:pPr lvl="1"/>
            <a:r>
              <a:rPr lang="zh-CN" altLang="en-US">
                <a:ea typeface="宋体" charset="-122"/>
              </a:rPr>
              <a:t>而在多纹理中仅用几个纹理就可以一次性画出物体</a:t>
            </a:r>
          </a:p>
          <a:p>
            <a:endParaRPr lang="en-US" altLang="zh-CN">
              <a:ea typeface="宋体" charset="-122"/>
            </a:endParaRPr>
          </a:p>
        </p:txBody>
      </p:sp>
    </p:spTree>
    <p:extLst>
      <p:ext uri="{BB962C8B-B14F-4D97-AF65-F5344CB8AC3E}">
        <p14:creationId xmlns:p14="http://schemas.microsoft.com/office/powerpoint/2010/main" val="2611157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200">
                <a:ea typeface="宋体" charset="-122"/>
              </a:rPr>
              <a:t>多纹理</a:t>
            </a:r>
            <a:r>
              <a:rPr lang="en-US" altLang="zh-CN" sz="3200">
                <a:ea typeface="宋体" charset="-122"/>
              </a:rPr>
              <a:t>(multi-texture)</a:t>
            </a:r>
          </a:p>
        </p:txBody>
      </p:sp>
      <p:sp>
        <p:nvSpPr>
          <p:cNvPr id="84995" name="Rectangle 3"/>
          <p:cNvSpPr>
            <a:spLocks noGrp="1" noChangeArrowheads="1"/>
          </p:cNvSpPr>
          <p:nvPr>
            <p:ph idx="1"/>
          </p:nvPr>
        </p:nvSpPr>
        <p:spPr/>
        <p:txBody>
          <a:bodyPr/>
          <a:lstStyle/>
          <a:p>
            <a:r>
              <a:rPr lang="zh-CN" altLang="en-US">
                <a:ea typeface="宋体" charset="-122"/>
              </a:rPr>
              <a:t>多纹理的应用</a:t>
            </a:r>
            <a:r>
              <a:rPr lang="en-US" altLang="zh-CN">
                <a:ea typeface="宋体" charset="-122"/>
              </a:rPr>
              <a:t>——</a:t>
            </a:r>
            <a:r>
              <a:rPr lang="zh-CN" altLang="en-US">
                <a:ea typeface="宋体" charset="-122"/>
              </a:rPr>
              <a:t>细节调节：</a:t>
            </a:r>
          </a:p>
          <a:p>
            <a:pPr lvl="1"/>
            <a:endParaRPr lang="zh-CN" altLang="en-US">
              <a:ea typeface="宋体" charset="-122"/>
            </a:endParaRPr>
          </a:p>
          <a:p>
            <a:pPr lvl="1"/>
            <a:endParaRPr lang="en-US" altLang="zh-CN">
              <a:ea typeface="宋体" charset="-122"/>
            </a:endParaRPr>
          </a:p>
        </p:txBody>
      </p:sp>
      <p:pic>
        <p:nvPicPr>
          <p:cNvPr id="85001" name="Picture 9" descr="Fig12_06a"/>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90600" y="28194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5002" name="Picture 10" descr="Fig12_06b"/>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895600" y="2324100"/>
            <a:ext cx="5638800" cy="4229100"/>
          </a:xfrm>
          <a:prstGeom prst="rect">
            <a:avLst/>
          </a:prstGeom>
          <a:noFill/>
          <a:extLst>
            <a:ext uri="{909E8E84-426E-40DD-AFC4-6F175D3DCCD1}">
              <a14:hiddenFill xmlns:a14="http://schemas.microsoft.com/office/drawing/2010/main">
                <a:solidFill>
                  <a:srgbClr val="FFFFFF"/>
                </a:solidFill>
              </a14:hiddenFill>
            </a:ext>
          </a:extLst>
        </p:spPr>
      </p:pic>
      <p:sp>
        <p:nvSpPr>
          <p:cNvPr id="85003" name="Text Box 11"/>
          <p:cNvSpPr txBox="1">
            <a:spLocks noChangeArrowheads="1"/>
          </p:cNvSpPr>
          <p:nvPr/>
        </p:nvSpPr>
        <p:spPr bwMode="auto">
          <a:xfrm>
            <a:off x="228600" y="3962400"/>
            <a:ext cx="2362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在白色背景上的简单细节贴图，由随即深色图案组成</a:t>
            </a:r>
          </a:p>
        </p:txBody>
      </p:sp>
      <p:sp>
        <p:nvSpPr>
          <p:cNvPr id="85004" name="Text Box 12"/>
          <p:cNvSpPr txBox="1">
            <a:spLocks noChangeArrowheads="1"/>
          </p:cNvSpPr>
          <p:nvPr/>
        </p:nvSpPr>
        <p:spPr bwMode="auto">
          <a:xfrm>
            <a:off x="457200" y="54102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应用传统纹理的场景，其中没有加入细节状态</a:t>
            </a:r>
          </a:p>
        </p:txBody>
      </p:sp>
    </p:spTree>
    <p:extLst>
      <p:ext uri="{BB962C8B-B14F-4D97-AF65-F5344CB8AC3E}">
        <p14:creationId xmlns:p14="http://schemas.microsoft.com/office/powerpoint/2010/main" val="3162896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endParaRPr lang="zh-CN" altLang="zh-CN">
              <a:ea typeface="宋体" charset="-122"/>
            </a:endParaRPr>
          </a:p>
        </p:txBody>
      </p:sp>
      <p:sp>
        <p:nvSpPr>
          <p:cNvPr id="87043" name="Rectangle 3"/>
          <p:cNvSpPr>
            <a:spLocks noGrp="1" noChangeArrowheads="1"/>
          </p:cNvSpPr>
          <p:nvPr>
            <p:ph idx="1"/>
          </p:nvPr>
        </p:nvSpPr>
        <p:spPr/>
        <p:txBody>
          <a:bodyPr/>
          <a:lstStyle/>
          <a:p>
            <a:endParaRPr lang="zh-CN" altLang="zh-CN">
              <a:ea typeface="宋体" charset="-122"/>
            </a:endParaRPr>
          </a:p>
        </p:txBody>
      </p:sp>
      <p:pic>
        <p:nvPicPr>
          <p:cNvPr id="87044" name="Picture 4" descr="Fig12_06d"/>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48200" y="1828800"/>
            <a:ext cx="44196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87045" name="Picture 5" descr="Fig12_06c"/>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200" y="1828800"/>
            <a:ext cx="4419600" cy="3314700"/>
          </a:xfrm>
          <a:prstGeom prst="rect">
            <a:avLst/>
          </a:prstGeom>
          <a:noFill/>
          <a:extLst>
            <a:ext uri="{909E8E84-426E-40DD-AFC4-6F175D3DCCD1}">
              <a14:hiddenFill xmlns:a14="http://schemas.microsoft.com/office/drawing/2010/main">
                <a:solidFill>
                  <a:srgbClr val="FFFFFF"/>
                </a:solidFill>
              </a14:hiddenFill>
            </a:ext>
          </a:extLst>
        </p:spPr>
      </p:pic>
      <p:sp>
        <p:nvSpPr>
          <p:cNvPr id="87046" name="Text Box 6"/>
          <p:cNvSpPr txBox="1">
            <a:spLocks noChangeArrowheads="1"/>
          </p:cNvSpPr>
          <p:nvPr/>
        </p:nvSpPr>
        <p:spPr bwMode="auto">
          <a:xfrm>
            <a:off x="609600" y="5181600"/>
            <a:ext cx="365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加在利用传统纹理的场景图像上的细节本身</a:t>
            </a:r>
          </a:p>
        </p:txBody>
      </p:sp>
      <p:sp>
        <p:nvSpPr>
          <p:cNvPr id="87047" name="Text Box 7"/>
          <p:cNvSpPr txBox="1">
            <a:spLocks noChangeArrowheads="1"/>
          </p:cNvSpPr>
          <p:nvPr/>
        </p:nvSpPr>
        <p:spPr bwMode="auto">
          <a:xfrm>
            <a:off x="4876800" y="5105400"/>
            <a:ext cx="4114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对上一个图像应用三线性滤波的结果。对于较深的</a:t>
            </a:r>
            <a:r>
              <a:rPr lang="en-US" altLang="zh-CN"/>
              <a:t>mip-map</a:t>
            </a:r>
            <a:r>
              <a:rPr lang="zh-CN" altLang="en-US"/>
              <a:t>层，细节几乎变得全白</a:t>
            </a:r>
          </a:p>
        </p:txBody>
      </p:sp>
    </p:spTree>
    <p:extLst>
      <p:ext uri="{BB962C8B-B14F-4D97-AF65-F5344CB8AC3E}">
        <p14:creationId xmlns:p14="http://schemas.microsoft.com/office/powerpoint/2010/main" val="693392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endParaRPr lang="zh-CN" altLang="zh-CN">
              <a:ea typeface="宋体" charset="-122"/>
            </a:endParaRPr>
          </a:p>
        </p:txBody>
      </p:sp>
      <p:sp>
        <p:nvSpPr>
          <p:cNvPr id="89091" name="Rectangle 3"/>
          <p:cNvSpPr>
            <a:spLocks noGrp="1" noChangeArrowheads="1"/>
          </p:cNvSpPr>
          <p:nvPr>
            <p:ph idx="1"/>
          </p:nvPr>
        </p:nvSpPr>
        <p:spPr/>
        <p:txBody>
          <a:bodyPr/>
          <a:lstStyle/>
          <a:p>
            <a:endParaRPr lang="zh-CN" altLang="zh-CN">
              <a:ea typeface="宋体" charset="-122"/>
            </a:endParaRPr>
          </a:p>
        </p:txBody>
      </p:sp>
      <p:pic>
        <p:nvPicPr>
          <p:cNvPr id="89092" name="Picture 4" descr="Fig12_06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4800" y="2000250"/>
            <a:ext cx="4038600" cy="3028950"/>
          </a:xfrm>
          <a:prstGeom prst="rect">
            <a:avLst/>
          </a:prstGeom>
          <a:noFill/>
          <a:extLst>
            <a:ext uri="{909E8E84-426E-40DD-AFC4-6F175D3DCCD1}">
              <a14:hiddenFill xmlns:a14="http://schemas.microsoft.com/office/drawing/2010/main">
                <a:solidFill>
                  <a:srgbClr val="FFFFFF"/>
                </a:solidFill>
              </a14:hiddenFill>
            </a:ext>
          </a:extLst>
        </p:spPr>
      </p:pic>
      <p:pic>
        <p:nvPicPr>
          <p:cNvPr id="89093" name="Picture 5" descr="Fig12_06b"/>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648200" y="1943100"/>
            <a:ext cx="4114800" cy="3086100"/>
          </a:xfrm>
          <a:prstGeom prst="rect">
            <a:avLst/>
          </a:prstGeom>
          <a:noFill/>
          <a:extLst>
            <a:ext uri="{909E8E84-426E-40DD-AFC4-6F175D3DCCD1}">
              <a14:hiddenFill xmlns:a14="http://schemas.microsoft.com/office/drawing/2010/main">
                <a:solidFill>
                  <a:srgbClr val="FFFFFF"/>
                </a:solidFill>
              </a14:hiddenFill>
            </a:ext>
          </a:extLst>
        </p:spPr>
      </p:pic>
      <p:sp>
        <p:nvSpPr>
          <p:cNvPr id="89094" name="Text Box 6"/>
          <p:cNvSpPr txBox="1">
            <a:spLocks noChangeArrowheads="1"/>
          </p:cNvSpPr>
          <p:nvPr/>
        </p:nvSpPr>
        <p:spPr bwMode="auto">
          <a:xfrm>
            <a:off x="1143000" y="51816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加入细节的场景</a:t>
            </a:r>
          </a:p>
        </p:txBody>
      </p:sp>
      <p:sp>
        <p:nvSpPr>
          <p:cNvPr id="89095" name="Text Box 7"/>
          <p:cNvSpPr txBox="1">
            <a:spLocks noChangeArrowheads="1"/>
          </p:cNvSpPr>
          <p:nvPr/>
        </p:nvSpPr>
        <p:spPr bwMode="auto">
          <a:xfrm>
            <a:off x="4800600" y="5105400"/>
            <a:ext cx="396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与传统纹理映射场景进行比较</a:t>
            </a:r>
          </a:p>
        </p:txBody>
      </p:sp>
    </p:spTree>
    <p:extLst>
      <p:ext uri="{BB962C8B-B14F-4D97-AF65-F5344CB8AC3E}">
        <p14:creationId xmlns:p14="http://schemas.microsoft.com/office/powerpoint/2010/main" val="2536996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linds(horizontal)">
                                      <p:cBhvr>
                                        <p:cTn id="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z="3200">
                <a:ea typeface="宋体" charset="-122"/>
              </a:rPr>
              <a:t>多纹理用于光照模型</a:t>
            </a:r>
          </a:p>
        </p:txBody>
      </p:sp>
      <p:sp>
        <p:nvSpPr>
          <p:cNvPr id="62467" name="Rectangle 3"/>
          <p:cNvSpPr>
            <a:spLocks noGrp="1" noChangeArrowheads="1"/>
          </p:cNvSpPr>
          <p:nvPr>
            <p:ph idx="1"/>
          </p:nvPr>
        </p:nvSpPr>
        <p:spPr/>
        <p:txBody>
          <a:bodyPr/>
          <a:lstStyle/>
          <a:p>
            <a:r>
              <a:rPr lang="zh-CN" altLang="en-US">
                <a:ea typeface="宋体" charset="-122"/>
              </a:rPr>
              <a:t>将多纹理用作最终光照模型</a:t>
            </a:r>
          </a:p>
          <a:p>
            <a:pPr lvl="1"/>
            <a:endParaRPr lang="en-US" altLang="zh-CN">
              <a:ea typeface="宋体" charset="-122"/>
            </a:endParaRPr>
          </a:p>
        </p:txBody>
      </p:sp>
      <p:pic>
        <p:nvPicPr>
          <p:cNvPr id="62469" name="Picture 5" descr="图片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33400" y="2743200"/>
            <a:ext cx="72771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98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err="1" smtClean="0"/>
              <a:t>Shader</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67831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dirty="0" smtClean="0"/>
              <a:t>通过</a:t>
            </a:r>
            <a:r>
              <a:rPr lang="en-US" altLang="zh-CN" dirty="0"/>
              <a:t>OpenGL</a:t>
            </a:r>
            <a:r>
              <a:rPr lang="zh-CN" altLang="zh-CN" dirty="0"/>
              <a:t>或者</a:t>
            </a:r>
            <a:r>
              <a:rPr lang="en-US" altLang="zh-CN" dirty="0"/>
              <a:t>Direct3D</a:t>
            </a:r>
            <a:r>
              <a:rPr lang="zh-CN" altLang="zh-CN" dirty="0"/>
              <a:t>函数的直接调用，就可以通过固定管线来实现图形</a:t>
            </a:r>
            <a:r>
              <a:rPr lang="zh-CN" altLang="zh-CN" dirty="0" smtClean="0"/>
              <a:t>渲染</a:t>
            </a:r>
            <a:endParaRPr lang="en-US" altLang="zh-CN" dirty="0" smtClean="0"/>
          </a:p>
          <a:p>
            <a:r>
              <a:rPr lang="zh-CN" altLang="zh-CN" dirty="0" smtClean="0"/>
              <a:t>随着</a:t>
            </a:r>
            <a:r>
              <a:rPr lang="zh-CN" altLang="zh-CN" dirty="0"/>
              <a:t>图形硬件的发展，为了更方便、灵活地控制渲染流水线，在</a:t>
            </a:r>
            <a:r>
              <a:rPr lang="en-US" altLang="zh-CN" dirty="0"/>
              <a:t>2000</a:t>
            </a:r>
            <a:r>
              <a:rPr lang="zh-CN" altLang="zh-CN" dirty="0"/>
              <a:t>年左右图形硬件厂商开始支持顶点可编程特性，即用户可通过调用汇编指令对渲染过程进行</a:t>
            </a:r>
            <a:r>
              <a:rPr lang="zh-CN" altLang="zh-CN" dirty="0" smtClean="0"/>
              <a:t>控制</a:t>
            </a:r>
            <a:endParaRPr lang="zh-CN" altLang="en-US" dirty="0"/>
          </a:p>
        </p:txBody>
      </p:sp>
    </p:spTree>
    <p:extLst>
      <p:ext uri="{BB962C8B-B14F-4D97-AF65-F5344CB8AC3E}">
        <p14:creationId xmlns:p14="http://schemas.microsoft.com/office/powerpoint/2010/main" val="933766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绘制语言</a:t>
            </a:r>
          </a:p>
        </p:txBody>
      </p:sp>
      <p:sp>
        <p:nvSpPr>
          <p:cNvPr id="3" name="内容占位符 2"/>
          <p:cNvSpPr>
            <a:spLocks noGrp="1"/>
          </p:cNvSpPr>
          <p:nvPr>
            <p:ph idx="1"/>
          </p:nvPr>
        </p:nvSpPr>
        <p:spPr/>
        <p:txBody>
          <a:bodyPr>
            <a:normAutofit lnSpcReduction="10000"/>
          </a:bodyPr>
          <a:lstStyle/>
          <a:p>
            <a:r>
              <a:rPr lang="zh-CN" altLang="zh-CN" kern="1200" dirty="0"/>
              <a:t>实时渲染的本质就是图形数据的实时计算和输出。最典型的图形数据源是顶点以及顶点之间的连接关系。顶点包括了位置、法向、颜色、纹理坐标、顶点的权重等，顶点的连接关系构成了网格的拓扑，指明了每一个面片由哪些顶点构成。</a:t>
            </a:r>
          </a:p>
          <a:p>
            <a:r>
              <a:rPr lang="zh-CN" altLang="zh-CN" kern="1200" dirty="0" smtClean="0"/>
              <a:t>早</a:t>
            </a:r>
            <a:r>
              <a:rPr lang="zh-CN" altLang="zh-CN" kern="1200" dirty="0"/>
              <a:t>在</a:t>
            </a:r>
            <a:r>
              <a:rPr lang="en-US" altLang="zh-CN" kern="1200" dirty="0"/>
              <a:t>80</a:t>
            </a:r>
            <a:r>
              <a:rPr lang="zh-CN" altLang="zh-CN" kern="1200" dirty="0"/>
              <a:t>年代，</a:t>
            </a:r>
            <a:r>
              <a:rPr lang="en-US" altLang="zh-CN" kern="1200" dirty="0"/>
              <a:t>Cook</a:t>
            </a:r>
            <a:r>
              <a:rPr lang="zh-CN" altLang="zh-CN" kern="1200" dirty="0"/>
              <a:t>最早提出了绘制语言（</a:t>
            </a:r>
            <a:r>
              <a:rPr lang="en-US" altLang="zh-CN" kern="1200" dirty="0"/>
              <a:t>Shading Language</a:t>
            </a:r>
            <a:r>
              <a:rPr lang="zh-CN" altLang="zh-CN" kern="1200" dirty="0"/>
              <a:t>）的概念，这种概念在</a:t>
            </a:r>
            <a:r>
              <a:rPr lang="en-US" altLang="zh-CN" kern="1200" dirty="0"/>
              <a:t>Pixar</a:t>
            </a:r>
            <a:r>
              <a:rPr lang="zh-CN" altLang="zh-CN" kern="1200" dirty="0"/>
              <a:t>公司的</a:t>
            </a:r>
            <a:r>
              <a:rPr lang="en-US" altLang="zh-CN" kern="1200" dirty="0" err="1"/>
              <a:t>Renderman</a:t>
            </a:r>
            <a:r>
              <a:rPr lang="zh-CN" altLang="zh-CN" kern="1200" dirty="0"/>
              <a:t>软件中得到充分体现</a:t>
            </a:r>
            <a:endParaRPr lang="zh-CN" altLang="en-US" dirty="0"/>
          </a:p>
        </p:txBody>
      </p:sp>
    </p:spTree>
    <p:extLst>
      <p:ext uri="{BB962C8B-B14F-4D97-AF65-F5344CB8AC3E}">
        <p14:creationId xmlns:p14="http://schemas.microsoft.com/office/powerpoint/2010/main" val="768738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a:t>
            </a:r>
            <a:endParaRPr lang="zh-CN" altLang="en-US" dirty="0"/>
          </a:p>
        </p:txBody>
      </p:sp>
      <p:sp>
        <p:nvSpPr>
          <p:cNvPr id="3" name="内容占位符 2"/>
          <p:cNvSpPr>
            <a:spLocks noGrp="1"/>
          </p:cNvSpPr>
          <p:nvPr>
            <p:ph idx="1"/>
          </p:nvPr>
        </p:nvSpPr>
        <p:spPr/>
        <p:txBody>
          <a:bodyPr/>
          <a:lstStyle/>
          <a:p>
            <a:r>
              <a:rPr lang="zh-CN" altLang="zh-CN" kern="1200" dirty="0"/>
              <a:t>早期对图形处理器的编程采用</a:t>
            </a:r>
            <a:r>
              <a:rPr lang="en-US" altLang="zh-CN" kern="1200" dirty="0"/>
              <a:t>Vertex </a:t>
            </a:r>
            <a:r>
              <a:rPr lang="en-US" altLang="zh-CN" kern="1200" dirty="0" err="1"/>
              <a:t>Shader</a:t>
            </a:r>
            <a:r>
              <a:rPr lang="zh-CN" altLang="zh-CN" kern="1200" dirty="0"/>
              <a:t>和</a:t>
            </a:r>
            <a:r>
              <a:rPr lang="en-US" altLang="zh-CN" kern="1200" dirty="0"/>
              <a:t>Pixel </a:t>
            </a:r>
            <a:r>
              <a:rPr lang="en-US" altLang="zh-CN" kern="1200" dirty="0" err="1" smtClean="0"/>
              <a:t>Shader</a:t>
            </a:r>
            <a:endParaRPr lang="en-US" altLang="zh-CN" kern="1200" dirty="0" smtClean="0"/>
          </a:p>
          <a:p>
            <a:pPr lvl="1"/>
            <a:r>
              <a:rPr lang="en-US" altLang="zh-CN" kern="1200" dirty="0" smtClean="0"/>
              <a:t>Cg</a:t>
            </a:r>
            <a:r>
              <a:rPr lang="zh-CN" altLang="zh-CN" kern="1200" dirty="0"/>
              <a:t>（</a:t>
            </a:r>
            <a:r>
              <a:rPr lang="en-US" altLang="zh-CN" kern="1200" dirty="0"/>
              <a:t>C for Graphics</a:t>
            </a:r>
            <a:r>
              <a:rPr lang="zh-CN" altLang="zh-CN" kern="1200" dirty="0"/>
              <a:t>）语言就是其中的一</a:t>
            </a:r>
            <a:r>
              <a:rPr lang="zh-CN" altLang="zh-CN" kern="1200" dirty="0" smtClean="0"/>
              <a:t>个</a:t>
            </a:r>
            <a:endParaRPr lang="en-US" altLang="zh-CN" kern="1200" dirty="0" smtClean="0"/>
          </a:p>
          <a:p>
            <a:pPr lvl="1"/>
            <a:r>
              <a:rPr lang="en-US" altLang="zh-CN" kern="1200" dirty="0" smtClean="0"/>
              <a:t>HLSL</a:t>
            </a:r>
            <a:r>
              <a:rPr lang="zh-CN" altLang="zh-CN" kern="1200" dirty="0"/>
              <a:t>是微软针对</a:t>
            </a:r>
            <a:r>
              <a:rPr lang="en-US" altLang="zh-CN" kern="1200" dirty="0"/>
              <a:t>DirectX</a:t>
            </a:r>
            <a:r>
              <a:rPr lang="zh-CN" altLang="zh-CN" kern="1200" dirty="0"/>
              <a:t>开发的绘制</a:t>
            </a:r>
            <a:r>
              <a:rPr lang="zh-CN" altLang="zh-CN" kern="1200" dirty="0" smtClean="0"/>
              <a:t>语言</a:t>
            </a:r>
            <a:endParaRPr lang="en-US" altLang="zh-CN" kern="1200" dirty="0" smtClean="0"/>
          </a:p>
          <a:p>
            <a:r>
              <a:rPr lang="zh-CN" altLang="zh-CN" kern="1200" dirty="0" smtClean="0"/>
              <a:t>现代</a:t>
            </a:r>
            <a:r>
              <a:rPr lang="zh-CN" altLang="zh-CN" kern="1200" dirty="0"/>
              <a:t>的图形处理器正朝着两个方向发展：更快的运算速度和更加自由的可编程</a:t>
            </a:r>
            <a:r>
              <a:rPr lang="zh-CN" altLang="zh-CN" kern="1200" dirty="0" smtClean="0"/>
              <a:t>性</a:t>
            </a:r>
            <a:endParaRPr lang="zh-CN" altLang="en-US" dirty="0"/>
          </a:p>
          <a:p>
            <a:endParaRPr lang="zh-CN" altLang="en-US" dirty="0"/>
          </a:p>
        </p:txBody>
      </p:sp>
    </p:spTree>
    <p:extLst>
      <p:ext uri="{BB962C8B-B14F-4D97-AF65-F5344CB8AC3E}">
        <p14:creationId xmlns:p14="http://schemas.microsoft.com/office/powerpoint/2010/main" val="29302006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92500" lnSpcReduction="20000"/>
          </a:bodyPr>
          <a:lstStyle/>
          <a:p>
            <a:pPr lvl="1"/>
            <a:r>
              <a:rPr lang="zh-CN" altLang="en-US" dirty="0" smtClean="0"/>
              <a:t>固定</a:t>
            </a:r>
            <a:r>
              <a:rPr lang="zh-CN" altLang="en-US" dirty="0"/>
              <a:t>渲染</a:t>
            </a:r>
            <a:r>
              <a:rPr lang="zh-CN" altLang="en-US" dirty="0" smtClean="0"/>
              <a:t>管线</a:t>
            </a:r>
            <a:endParaRPr lang="en-US" altLang="zh-CN" dirty="0"/>
          </a:p>
          <a:p>
            <a:pPr lvl="1"/>
            <a:r>
              <a:rPr lang="zh-CN" altLang="en-US" dirty="0"/>
              <a:t>绘制语言	</a:t>
            </a:r>
            <a:endParaRPr lang="en-US" altLang="zh-CN" dirty="0"/>
          </a:p>
          <a:p>
            <a:pPr lvl="1"/>
            <a:r>
              <a:rPr lang="zh-CN" altLang="en-US" dirty="0"/>
              <a:t>着色器	</a:t>
            </a:r>
            <a:endParaRPr lang="en-US" altLang="zh-CN" dirty="0"/>
          </a:p>
          <a:p>
            <a:pPr lvl="1"/>
            <a:r>
              <a:rPr lang="zh-CN" altLang="en-US" dirty="0"/>
              <a:t>逐像素光照	</a:t>
            </a:r>
            <a:endParaRPr lang="en-US" altLang="zh-CN" dirty="0"/>
          </a:p>
          <a:p>
            <a:pPr lvl="1"/>
            <a:r>
              <a:rPr lang="zh-CN" altLang="en-US" dirty="0"/>
              <a:t>凹凸映射	</a:t>
            </a:r>
            <a:endParaRPr lang="en-US" altLang="zh-CN" dirty="0"/>
          </a:p>
          <a:p>
            <a:pPr lvl="1"/>
            <a:r>
              <a:rPr lang="zh-CN" altLang="en-US" dirty="0"/>
              <a:t>卡通渲染	</a:t>
            </a:r>
            <a:endParaRPr lang="en-US" altLang="zh-CN" dirty="0" smtClean="0"/>
          </a:p>
          <a:p>
            <a:pPr lvl="1"/>
            <a:r>
              <a:rPr lang="zh-CN" altLang="en-US" dirty="0" smtClean="0"/>
              <a:t>环境</a:t>
            </a:r>
            <a:r>
              <a:rPr lang="zh-CN" altLang="en-US" dirty="0"/>
              <a:t>映射	</a:t>
            </a:r>
            <a:endParaRPr lang="en-US" altLang="zh-CN" dirty="0" smtClean="0"/>
          </a:p>
          <a:p>
            <a:pPr lvl="1"/>
            <a:r>
              <a:rPr lang="zh-CN" altLang="en-US" dirty="0" smtClean="0"/>
              <a:t>水面效果</a:t>
            </a:r>
            <a:endParaRPr lang="en-US" altLang="zh-CN" dirty="0" smtClean="0"/>
          </a:p>
          <a:p>
            <a:pPr lvl="1"/>
            <a:r>
              <a:rPr lang="zh-CN" altLang="en-US" dirty="0" smtClean="0"/>
              <a:t>地形</a:t>
            </a:r>
            <a:r>
              <a:rPr lang="zh-CN" altLang="en-US" dirty="0"/>
              <a:t>渲染	</a:t>
            </a:r>
            <a:endParaRPr lang="en-US" altLang="zh-CN" dirty="0" smtClean="0"/>
          </a:p>
          <a:p>
            <a:pPr lvl="1"/>
            <a:r>
              <a:rPr lang="zh-CN" altLang="en-US" dirty="0" smtClean="0"/>
              <a:t>大气</a:t>
            </a:r>
            <a:r>
              <a:rPr lang="zh-CN" altLang="en-US" dirty="0"/>
              <a:t>渲染	</a:t>
            </a:r>
            <a:endParaRPr lang="en-US" altLang="zh-CN" dirty="0" smtClean="0"/>
          </a:p>
          <a:p>
            <a:pPr lvl="1"/>
            <a:r>
              <a:rPr lang="zh-CN" altLang="en-US" dirty="0" smtClean="0"/>
              <a:t>毛发</a:t>
            </a:r>
            <a:r>
              <a:rPr lang="zh-CN" altLang="en-US" dirty="0"/>
              <a:t>渲染	</a:t>
            </a:r>
            <a:endParaRPr lang="en-US" altLang="zh-CN" dirty="0"/>
          </a:p>
          <a:p>
            <a:pPr lvl="1"/>
            <a:endParaRPr lang="zh-CN" altLang="en-US" dirty="0"/>
          </a:p>
        </p:txBody>
      </p:sp>
    </p:spTree>
    <p:extLst>
      <p:ext uri="{BB962C8B-B14F-4D97-AF65-F5344CB8AC3E}">
        <p14:creationId xmlns:p14="http://schemas.microsoft.com/office/powerpoint/2010/main" val="3347976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着色器</a:t>
            </a:r>
          </a:p>
        </p:txBody>
      </p:sp>
      <p:sp>
        <p:nvSpPr>
          <p:cNvPr id="3" name="内容占位符 2"/>
          <p:cNvSpPr>
            <a:spLocks noGrp="1"/>
          </p:cNvSpPr>
          <p:nvPr>
            <p:ph idx="1"/>
          </p:nvPr>
        </p:nvSpPr>
        <p:spPr/>
        <p:txBody>
          <a:bodyPr>
            <a:normAutofit fontScale="92500" lnSpcReduction="20000"/>
          </a:bodyPr>
          <a:lstStyle/>
          <a:p>
            <a:r>
              <a:rPr lang="zh-CN" altLang="zh-CN" kern="1200" dirty="0"/>
              <a:t>目前，游戏中最常用的绘制语言的表现形式就是着色器（</a:t>
            </a:r>
            <a:r>
              <a:rPr lang="en-US" altLang="zh-CN" kern="1200" dirty="0" err="1"/>
              <a:t>Shader</a:t>
            </a:r>
            <a:r>
              <a:rPr lang="zh-CN" altLang="zh-CN" kern="1200" dirty="0" smtClean="0"/>
              <a:t>）</a:t>
            </a:r>
            <a:endParaRPr lang="en-US" altLang="zh-CN" kern="1200" dirty="0" smtClean="0"/>
          </a:p>
          <a:p>
            <a:r>
              <a:rPr lang="zh-CN" altLang="zh-CN" kern="1200" dirty="0" smtClean="0"/>
              <a:t>指</a:t>
            </a:r>
            <a:r>
              <a:rPr lang="zh-CN" altLang="zh-CN" kern="1200" dirty="0"/>
              <a:t>一组供计算机图形资源在执行渲染任务时使用的</a:t>
            </a:r>
            <a:r>
              <a:rPr lang="zh-CN" altLang="zh-CN" kern="1200" dirty="0" smtClean="0"/>
              <a:t>指令</a:t>
            </a:r>
            <a:endParaRPr lang="en-US" altLang="zh-CN" kern="1200" dirty="0" smtClean="0"/>
          </a:p>
          <a:p>
            <a:r>
              <a:rPr lang="zh-CN" altLang="zh-CN" kern="1200" dirty="0" smtClean="0"/>
              <a:t>将</a:t>
            </a:r>
            <a:r>
              <a:rPr lang="zh-CN" altLang="zh-CN" kern="1200" dirty="0"/>
              <a:t>着色器应用于图形处理器</a:t>
            </a:r>
            <a:r>
              <a:rPr lang="en-US" altLang="zh-CN" kern="1200" dirty="0"/>
              <a:t>(GPU)</a:t>
            </a:r>
            <a:r>
              <a:rPr lang="zh-CN" altLang="zh-CN" kern="1200" dirty="0"/>
              <a:t>的可编程流水线，来实现三维应用程序的渲染效果的</a:t>
            </a:r>
            <a:r>
              <a:rPr lang="zh-CN" altLang="zh-CN" kern="1200" dirty="0" smtClean="0"/>
              <a:t>增强</a:t>
            </a:r>
            <a:endParaRPr lang="en-US" altLang="zh-CN" kern="1200" dirty="0" smtClean="0"/>
          </a:p>
          <a:p>
            <a:r>
              <a:rPr lang="zh-CN" altLang="zh-CN" kern="1200" dirty="0" smtClean="0"/>
              <a:t>有别</a:t>
            </a:r>
            <a:r>
              <a:rPr lang="zh-CN" altLang="zh-CN" kern="1200" dirty="0"/>
              <a:t>于传统的固定流水线处理器，为</a:t>
            </a:r>
            <a:r>
              <a:rPr lang="en-US" altLang="zh-CN" kern="1200" dirty="0"/>
              <a:t>GPU</a:t>
            </a:r>
            <a:r>
              <a:rPr lang="zh-CN" altLang="zh-CN" kern="1200" dirty="0"/>
              <a:t>编程带来更高的灵活性和</a:t>
            </a:r>
            <a:r>
              <a:rPr lang="zh-CN" altLang="zh-CN" kern="1200" dirty="0" smtClean="0"/>
              <a:t>适应性</a:t>
            </a:r>
            <a:endParaRPr lang="en-US" altLang="zh-CN" kern="1200" dirty="0" smtClean="0"/>
          </a:p>
          <a:p>
            <a:r>
              <a:rPr lang="zh-CN" altLang="zh-CN" kern="1200" dirty="0" smtClean="0"/>
              <a:t>着色</a:t>
            </a:r>
            <a:r>
              <a:rPr lang="zh-CN" altLang="zh-CN" kern="1200" dirty="0"/>
              <a:t>器是渲染器的一部分</a:t>
            </a:r>
            <a:r>
              <a:rPr lang="zh-CN" altLang="zh-CN" kern="1200" dirty="0" smtClean="0"/>
              <a:t>，负责</a:t>
            </a:r>
            <a:r>
              <a:rPr lang="zh-CN" altLang="zh-CN" kern="1200" dirty="0"/>
              <a:t>计算目标的</a:t>
            </a:r>
            <a:r>
              <a:rPr lang="zh-CN" altLang="zh-CN" kern="1200" dirty="0" smtClean="0"/>
              <a:t>颜色</a:t>
            </a:r>
            <a:endParaRPr lang="zh-CN" altLang="en-US" dirty="0"/>
          </a:p>
        </p:txBody>
      </p:sp>
    </p:spTree>
    <p:extLst>
      <p:ext uri="{BB962C8B-B14F-4D97-AF65-F5344CB8AC3E}">
        <p14:creationId xmlns:p14="http://schemas.microsoft.com/office/powerpoint/2010/main" val="23350361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a:t>
            </a:r>
            <a:endParaRPr lang="zh-CN" altLang="en-US" dirty="0"/>
          </a:p>
        </p:txBody>
      </p:sp>
      <p:sp>
        <p:nvSpPr>
          <p:cNvPr id="3" name="内容占位符 2"/>
          <p:cNvSpPr>
            <a:spLocks noGrp="1"/>
          </p:cNvSpPr>
          <p:nvPr>
            <p:ph idx="1"/>
          </p:nvPr>
        </p:nvSpPr>
        <p:spPr/>
        <p:txBody>
          <a:bodyPr/>
          <a:lstStyle/>
          <a:p>
            <a:pPr lvl="0"/>
            <a:r>
              <a:rPr lang="zh-CN" altLang="zh-CN" dirty="0"/>
              <a:t>顶点着色器处理每个顶点，将顶点的空间位置投影在屏幕上，即计算顶点的二维坐标。同时，它也负责顶点的深度缓冲</a:t>
            </a:r>
            <a:r>
              <a:rPr lang="en-US" altLang="zh-CN" dirty="0"/>
              <a:t>(Z-Buffer)</a:t>
            </a:r>
            <a:r>
              <a:rPr lang="zh-CN" altLang="zh-CN" dirty="0"/>
              <a:t>的</a:t>
            </a:r>
            <a:r>
              <a:rPr lang="zh-CN" altLang="zh-CN" dirty="0" smtClean="0"/>
              <a:t>计算</a:t>
            </a:r>
            <a:endParaRPr lang="en-US" altLang="zh-CN" dirty="0" smtClean="0"/>
          </a:p>
          <a:p>
            <a:pPr lvl="0"/>
            <a:r>
              <a:rPr lang="zh-CN" altLang="zh-CN" dirty="0" smtClean="0"/>
              <a:t>几何</a:t>
            </a:r>
            <a:r>
              <a:rPr lang="zh-CN" altLang="zh-CN" dirty="0"/>
              <a:t>着色器可以从多边形网格中增删顶点。它能够执行对</a:t>
            </a:r>
            <a:r>
              <a:rPr lang="en-US" altLang="zh-CN" dirty="0"/>
              <a:t>CPU</a:t>
            </a:r>
            <a:r>
              <a:rPr lang="zh-CN" altLang="zh-CN" dirty="0"/>
              <a:t>来说过于繁重的生成几何结构和增加模型细节的工作。</a:t>
            </a:r>
            <a:r>
              <a:rPr lang="en-US" altLang="zh-CN" dirty="0"/>
              <a:t>Direct3D</a:t>
            </a:r>
            <a:r>
              <a:rPr lang="zh-CN" altLang="zh-CN" dirty="0"/>
              <a:t>版本</a:t>
            </a:r>
            <a:r>
              <a:rPr lang="en-US" altLang="zh-CN" dirty="0"/>
              <a:t>10</a:t>
            </a:r>
            <a:r>
              <a:rPr lang="zh-CN" altLang="zh-CN" dirty="0"/>
              <a:t>增加了支持几何着色器的</a:t>
            </a:r>
            <a:r>
              <a:rPr lang="en-US" altLang="zh-CN" dirty="0"/>
              <a:t>API</a:t>
            </a:r>
            <a:r>
              <a:rPr lang="zh-CN" altLang="zh-CN" dirty="0"/>
              <a:t>，成为</a:t>
            </a:r>
            <a:r>
              <a:rPr lang="en-US" altLang="zh-CN" dirty="0" err="1"/>
              <a:t>Shader</a:t>
            </a:r>
            <a:r>
              <a:rPr lang="en-US" altLang="zh-CN" dirty="0"/>
              <a:t> Model 4.0</a:t>
            </a:r>
            <a:r>
              <a:rPr lang="zh-CN" altLang="zh-CN" dirty="0"/>
              <a:t>的组成部分。</a:t>
            </a:r>
            <a:r>
              <a:rPr lang="en-US" altLang="zh-CN" dirty="0"/>
              <a:t>OpenGL</a:t>
            </a:r>
            <a:r>
              <a:rPr lang="zh-CN" altLang="zh-CN" dirty="0"/>
              <a:t>在</a:t>
            </a:r>
            <a:r>
              <a:rPr lang="en-US" altLang="zh-CN" dirty="0"/>
              <a:t>3.1</a:t>
            </a:r>
            <a:r>
              <a:rPr lang="zh-CN" altLang="zh-CN" dirty="0"/>
              <a:t>以上版本中实现了该功能。</a:t>
            </a:r>
          </a:p>
          <a:p>
            <a:pPr lvl="0"/>
            <a:r>
              <a:rPr lang="zh-CN" altLang="zh-CN" dirty="0"/>
              <a:t>像素着色器，又称为片段着色器，处理来自光栅化器的数据</a:t>
            </a:r>
            <a:r>
              <a:rPr lang="zh-CN" altLang="zh-CN" dirty="0" smtClean="0"/>
              <a:t>。</a:t>
            </a:r>
            <a:endParaRPr lang="zh-CN" altLang="en-US" dirty="0"/>
          </a:p>
        </p:txBody>
      </p:sp>
    </p:spTree>
    <p:extLst>
      <p:ext uri="{BB962C8B-B14F-4D97-AF65-F5344CB8AC3E}">
        <p14:creationId xmlns:p14="http://schemas.microsoft.com/office/powerpoint/2010/main" val="4229051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3200">
                <a:ea typeface="宋体" charset="-122"/>
              </a:rPr>
              <a:t>介绍</a:t>
            </a:r>
          </a:p>
        </p:txBody>
      </p:sp>
      <p:sp>
        <p:nvSpPr>
          <p:cNvPr id="9219" name="Rectangle 3"/>
          <p:cNvSpPr>
            <a:spLocks noGrp="1" noChangeArrowheads="1"/>
          </p:cNvSpPr>
          <p:nvPr>
            <p:ph idx="1"/>
          </p:nvPr>
        </p:nvSpPr>
        <p:spPr/>
        <p:txBody>
          <a:bodyPr/>
          <a:lstStyle/>
          <a:p>
            <a:r>
              <a:rPr lang="en-US" altLang="zh-CN">
                <a:ea typeface="宋体" charset="-122"/>
              </a:rPr>
              <a:t>2001</a:t>
            </a:r>
            <a:r>
              <a:rPr lang="zh-CN" altLang="en-US">
                <a:ea typeface="宋体" charset="-122"/>
              </a:rPr>
              <a:t>年开始出现</a:t>
            </a:r>
            <a:r>
              <a:rPr lang="en-US" altLang="zh-CN">
                <a:ea typeface="宋体" charset="-122"/>
              </a:rPr>
              <a:t>vertex</a:t>
            </a:r>
            <a:r>
              <a:rPr lang="zh-CN" altLang="en-US">
                <a:ea typeface="宋体" charset="-122"/>
              </a:rPr>
              <a:t>和</a:t>
            </a:r>
            <a:r>
              <a:rPr lang="en-US" altLang="zh-CN">
                <a:ea typeface="宋体" charset="-122"/>
              </a:rPr>
              <a:t>pixel shader</a:t>
            </a:r>
          </a:p>
          <a:p>
            <a:r>
              <a:rPr lang="zh-CN" altLang="en-US">
                <a:ea typeface="宋体" charset="-122"/>
              </a:rPr>
              <a:t>在此之前，使用固化的图形算法进行渲染</a:t>
            </a:r>
          </a:p>
          <a:p>
            <a:r>
              <a:rPr lang="zh-CN" altLang="en-US">
                <a:ea typeface="宋体" charset="-122"/>
              </a:rPr>
              <a:t>对于固定管线</a:t>
            </a:r>
          </a:p>
          <a:p>
            <a:pPr lvl="1"/>
            <a:r>
              <a:rPr lang="zh-CN" altLang="en-US">
                <a:ea typeface="宋体" charset="-122"/>
              </a:rPr>
              <a:t>设置不同的参数来影响渲染效果</a:t>
            </a:r>
          </a:p>
          <a:p>
            <a:r>
              <a:rPr lang="zh-CN" altLang="en-US">
                <a:ea typeface="宋体" charset="-122"/>
              </a:rPr>
              <a:t>对于可编程管线</a:t>
            </a:r>
          </a:p>
          <a:p>
            <a:pPr lvl="1"/>
            <a:r>
              <a:rPr lang="zh-CN" altLang="en-US">
                <a:ea typeface="宋体" charset="-122"/>
              </a:rPr>
              <a:t>可以对如何将模型渲染进行完全控制</a:t>
            </a:r>
          </a:p>
          <a:p>
            <a:r>
              <a:rPr lang="zh-CN" altLang="en-US">
                <a:ea typeface="宋体" charset="-122"/>
              </a:rPr>
              <a:t>比较常见的</a:t>
            </a:r>
            <a:r>
              <a:rPr lang="en-US" altLang="zh-CN">
                <a:ea typeface="宋体" charset="-122"/>
              </a:rPr>
              <a:t>shader</a:t>
            </a:r>
          </a:p>
          <a:p>
            <a:pPr lvl="1"/>
            <a:r>
              <a:rPr lang="zh-CN" altLang="en-US">
                <a:ea typeface="宋体" charset="-122"/>
              </a:rPr>
              <a:t>凹凸映射、水面、卡通渲染、景深。。。</a:t>
            </a:r>
          </a:p>
        </p:txBody>
      </p:sp>
    </p:spTree>
    <p:extLst>
      <p:ext uri="{BB962C8B-B14F-4D97-AF65-F5344CB8AC3E}">
        <p14:creationId xmlns:p14="http://schemas.microsoft.com/office/powerpoint/2010/main" val="1623248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3200">
                <a:ea typeface="宋体" charset="-122"/>
              </a:rPr>
              <a:t>学习目标</a:t>
            </a:r>
          </a:p>
        </p:txBody>
      </p:sp>
      <p:sp>
        <p:nvSpPr>
          <p:cNvPr id="12291" name="Rectangle 3"/>
          <p:cNvSpPr>
            <a:spLocks noGrp="1" noChangeArrowheads="1"/>
          </p:cNvSpPr>
          <p:nvPr>
            <p:ph idx="1"/>
          </p:nvPr>
        </p:nvSpPr>
        <p:spPr/>
        <p:txBody>
          <a:bodyPr/>
          <a:lstStyle/>
          <a:p>
            <a:r>
              <a:rPr lang="zh-CN" altLang="en-US">
                <a:ea typeface="宋体" charset="-122"/>
              </a:rPr>
              <a:t>简要结合图形学学习</a:t>
            </a:r>
            <a:r>
              <a:rPr lang="en-US" altLang="zh-CN">
                <a:ea typeface="宋体" charset="-122"/>
              </a:rPr>
              <a:t>shader</a:t>
            </a:r>
            <a:r>
              <a:rPr lang="zh-CN" altLang="en-US">
                <a:ea typeface="宋体" charset="-122"/>
              </a:rPr>
              <a:t>的原理</a:t>
            </a:r>
          </a:p>
          <a:p>
            <a:r>
              <a:rPr lang="zh-CN" altLang="en-US">
                <a:ea typeface="宋体" charset="-122"/>
              </a:rPr>
              <a:t>接触</a:t>
            </a:r>
            <a:r>
              <a:rPr lang="en-US" altLang="zh-CN">
                <a:ea typeface="宋体" charset="-122"/>
              </a:rPr>
              <a:t>HLSL</a:t>
            </a:r>
          </a:p>
          <a:p>
            <a:r>
              <a:rPr lang="zh-CN" altLang="en-US">
                <a:ea typeface="宋体" charset="-122"/>
              </a:rPr>
              <a:t>学习几种</a:t>
            </a:r>
            <a:r>
              <a:rPr lang="en-US" altLang="zh-CN">
                <a:ea typeface="宋体" charset="-122"/>
              </a:rPr>
              <a:t>shader</a:t>
            </a:r>
            <a:r>
              <a:rPr lang="zh-CN" altLang="en-US">
                <a:ea typeface="宋体" charset="-122"/>
              </a:rPr>
              <a:t>算法</a:t>
            </a:r>
          </a:p>
          <a:p>
            <a:pPr lvl="1"/>
            <a:r>
              <a:rPr lang="zh-CN" altLang="en-US">
                <a:ea typeface="宋体" charset="-122"/>
              </a:rPr>
              <a:t>光照计算</a:t>
            </a:r>
          </a:p>
          <a:p>
            <a:pPr lvl="1"/>
            <a:r>
              <a:rPr lang="zh-CN" altLang="en-US">
                <a:ea typeface="宋体" charset="-122"/>
              </a:rPr>
              <a:t>凹凸映射</a:t>
            </a:r>
          </a:p>
          <a:p>
            <a:pPr lvl="1"/>
            <a:r>
              <a:rPr lang="zh-CN" altLang="en-US">
                <a:ea typeface="宋体" charset="-122"/>
              </a:rPr>
              <a:t>预处理</a:t>
            </a:r>
          </a:p>
          <a:p>
            <a:pPr lvl="1"/>
            <a:r>
              <a:rPr lang="zh-CN" altLang="en-US">
                <a:ea typeface="宋体" charset="-122"/>
              </a:rPr>
              <a:t>阴影贴图</a:t>
            </a:r>
          </a:p>
          <a:p>
            <a:pPr lvl="1"/>
            <a:r>
              <a:rPr lang="zh-CN" altLang="en-US">
                <a:ea typeface="宋体" charset="-122"/>
              </a:rPr>
              <a:t>软阴影</a:t>
            </a:r>
          </a:p>
        </p:txBody>
      </p:sp>
    </p:spTree>
    <p:extLst>
      <p:ext uri="{BB962C8B-B14F-4D97-AF65-F5344CB8AC3E}">
        <p14:creationId xmlns:p14="http://schemas.microsoft.com/office/powerpoint/2010/main" val="1044430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3200">
                <a:ea typeface="宋体" charset="-122"/>
              </a:rPr>
              <a:t>渲染流程</a:t>
            </a:r>
          </a:p>
        </p:txBody>
      </p:sp>
      <p:sp>
        <p:nvSpPr>
          <p:cNvPr id="14339" name="Rectangle 3"/>
          <p:cNvSpPr>
            <a:spLocks noGrp="1" noChangeArrowheads="1"/>
          </p:cNvSpPr>
          <p:nvPr>
            <p:ph idx="1"/>
          </p:nvPr>
        </p:nvSpPr>
        <p:spPr/>
        <p:txBody>
          <a:bodyPr/>
          <a:lstStyle/>
          <a:p>
            <a:endParaRPr lang="zh-CN" altLang="zh-CN">
              <a:ea typeface="宋体" charset="-122"/>
            </a:endParaRP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90663"/>
            <a:ext cx="4537075" cy="536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473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ea typeface="宋体" charset="-122"/>
              </a:rPr>
              <a:t>过程解释</a:t>
            </a:r>
          </a:p>
        </p:txBody>
      </p:sp>
      <p:sp>
        <p:nvSpPr>
          <p:cNvPr id="15363" name="Rectangle 3"/>
          <p:cNvSpPr>
            <a:spLocks noGrp="1" noChangeArrowheads="1"/>
          </p:cNvSpPr>
          <p:nvPr>
            <p:ph idx="1"/>
          </p:nvPr>
        </p:nvSpPr>
        <p:spPr/>
        <p:txBody>
          <a:bodyPr/>
          <a:lstStyle/>
          <a:p>
            <a:pPr>
              <a:lnSpc>
                <a:spcPct val="90000"/>
              </a:lnSpc>
            </a:pPr>
            <a:r>
              <a:rPr lang="zh-CN" altLang="en-US">
                <a:ea typeface="宋体" charset="-122"/>
              </a:rPr>
              <a:t>顶点</a:t>
            </a:r>
          </a:p>
          <a:p>
            <a:pPr lvl="1">
              <a:lnSpc>
                <a:spcPct val="90000"/>
              </a:lnSpc>
            </a:pPr>
            <a:r>
              <a:rPr lang="zh-CN" altLang="en-US">
                <a:ea typeface="宋体" charset="-122"/>
              </a:rPr>
              <a:t>程序将顶点信息传送给流水线或者</a:t>
            </a:r>
            <a:r>
              <a:rPr lang="en-US" altLang="zh-CN">
                <a:ea typeface="宋体" charset="-122"/>
              </a:rPr>
              <a:t>vertex shader</a:t>
            </a:r>
          </a:p>
          <a:p>
            <a:pPr lvl="1">
              <a:lnSpc>
                <a:spcPct val="90000"/>
              </a:lnSpc>
            </a:pPr>
            <a:r>
              <a:rPr lang="en-US" altLang="zh-CN">
                <a:ea typeface="宋体" charset="-122"/>
              </a:rPr>
              <a:t>typedef struct {</a:t>
            </a:r>
            <a:br>
              <a:rPr lang="en-US" altLang="zh-CN">
                <a:ea typeface="宋体" charset="-122"/>
              </a:rPr>
            </a:br>
            <a:r>
              <a:rPr lang="en-US" altLang="zh-CN">
                <a:ea typeface="宋体" charset="-122"/>
              </a:rPr>
              <a:t>float x,y,z; // position in DirectX coordinates</a:t>
            </a:r>
            <a:br>
              <a:rPr lang="en-US" altLang="zh-CN">
                <a:ea typeface="宋体" charset="-122"/>
              </a:rPr>
            </a:br>
            <a:r>
              <a:rPr lang="en-US" altLang="zh-CN">
                <a:ea typeface="宋体" charset="-122"/>
              </a:rPr>
              <a:t>float nx,ny,nz; // normal</a:t>
            </a:r>
            <a:br>
              <a:rPr lang="en-US" altLang="zh-CN">
                <a:ea typeface="宋体" charset="-122"/>
              </a:rPr>
            </a:br>
            <a:r>
              <a:rPr lang="en-US" altLang="zh-CN">
                <a:ea typeface="宋体" charset="-122"/>
              </a:rPr>
              <a:t>float u1,v1; // first UV coordinate set, used for shadow maps and nontiled textures</a:t>
            </a:r>
            <a:br>
              <a:rPr lang="en-US" altLang="zh-CN">
                <a:ea typeface="宋体" charset="-122"/>
              </a:rPr>
            </a:br>
            <a:r>
              <a:rPr lang="en-US" altLang="zh-CN">
                <a:ea typeface="宋体" charset="-122"/>
              </a:rPr>
              <a:t>float u2,v2; // second coordinate set, used for tiled textures</a:t>
            </a:r>
            <a:br>
              <a:rPr lang="en-US" altLang="zh-CN">
                <a:ea typeface="宋体" charset="-122"/>
              </a:rPr>
            </a:br>
            <a:r>
              <a:rPr lang="en-US" altLang="zh-CN">
                <a:ea typeface="宋体" charset="-122"/>
              </a:rPr>
              <a:t>float x3,y3,z3,w3; // third coordinate set, used for tangent vector and handedness</a:t>
            </a:r>
            <a:br>
              <a:rPr lang="en-US" altLang="zh-CN">
                <a:ea typeface="宋体" charset="-122"/>
              </a:rPr>
            </a:br>
            <a:r>
              <a:rPr lang="en-US" altLang="zh-CN">
                <a:ea typeface="宋体" charset="-122"/>
              </a:rPr>
              <a:t>} D3DVERTEX;</a:t>
            </a:r>
          </a:p>
          <a:p>
            <a:pPr lvl="1">
              <a:lnSpc>
                <a:spcPct val="90000"/>
              </a:lnSpc>
            </a:pPr>
            <a:endParaRPr lang="en-US" altLang="zh-CN">
              <a:ea typeface="宋体" charset="-122"/>
            </a:endParaRPr>
          </a:p>
        </p:txBody>
      </p:sp>
    </p:spTree>
    <p:extLst>
      <p:ext uri="{BB962C8B-B14F-4D97-AF65-F5344CB8AC3E}">
        <p14:creationId xmlns:p14="http://schemas.microsoft.com/office/powerpoint/2010/main" val="2221199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sz="3200">
                <a:ea typeface="宋体" charset="-122"/>
              </a:rPr>
              <a:t>Transformation &amp; Lighting</a:t>
            </a:r>
          </a:p>
        </p:txBody>
      </p:sp>
      <p:sp>
        <p:nvSpPr>
          <p:cNvPr id="17411" name="Rectangle 3"/>
          <p:cNvSpPr>
            <a:spLocks noGrp="1" noChangeArrowheads="1"/>
          </p:cNvSpPr>
          <p:nvPr>
            <p:ph idx="1"/>
          </p:nvPr>
        </p:nvSpPr>
        <p:spPr/>
        <p:txBody>
          <a:bodyPr/>
          <a:lstStyle/>
          <a:p>
            <a:r>
              <a:rPr lang="zh-CN" altLang="en-US">
                <a:ea typeface="宋体" charset="-122"/>
              </a:rPr>
              <a:t>一般使用固定功能管线，如果想要更加灵活控制，使用</a:t>
            </a:r>
            <a:r>
              <a:rPr lang="en-US" altLang="zh-CN">
                <a:ea typeface="宋体" charset="-122"/>
              </a:rPr>
              <a:t>vertex shader</a:t>
            </a:r>
          </a:p>
          <a:p>
            <a:r>
              <a:rPr lang="zh-CN" altLang="en-US">
                <a:ea typeface="宋体" charset="-122"/>
              </a:rPr>
              <a:t>最初的顶点信息都是局部的，需要经过一系列变换</a:t>
            </a:r>
          </a:p>
          <a:p>
            <a:r>
              <a:rPr lang="zh-CN" altLang="en-US">
                <a:ea typeface="宋体" charset="-122"/>
              </a:rPr>
              <a:t>将顶点位置经过转换后，就进行光照计算</a:t>
            </a:r>
          </a:p>
          <a:p>
            <a:r>
              <a:rPr lang="zh-CN" altLang="en-US">
                <a:ea typeface="宋体" charset="-122"/>
              </a:rPr>
              <a:t>显卡里面有一些固化的光照算法</a:t>
            </a:r>
          </a:p>
          <a:p>
            <a:pPr lvl="1"/>
            <a:r>
              <a:rPr lang="zh-CN" altLang="en-US">
                <a:ea typeface="宋体" charset="-122"/>
              </a:rPr>
              <a:t>通过灯光的位置、亮度等信息为每个顶点计算光亮度</a:t>
            </a:r>
          </a:p>
          <a:p>
            <a:pPr lvl="1"/>
            <a:r>
              <a:rPr lang="zh-CN" altLang="en-US">
                <a:ea typeface="宋体" charset="-122"/>
              </a:rPr>
              <a:t>每个像素的光照通过顶点插值得到</a:t>
            </a:r>
          </a:p>
        </p:txBody>
      </p:sp>
    </p:spTree>
    <p:extLst>
      <p:ext uri="{BB962C8B-B14F-4D97-AF65-F5344CB8AC3E}">
        <p14:creationId xmlns:p14="http://schemas.microsoft.com/office/powerpoint/2010/main" val="695637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200">
                <a:ea typeface="宋体" charset="-122"/>
              </a:rPr>
              <a:t>顶点着色</a:t>
            </a:r>
          </a:p>
        </p:txBody>
      </p:sp>
      <p:sp>
        <p:nvSpPr>
          <p:cNvPr id="19459" name="Rectangle 3"/>
          <p:cNvSpPr>
            <a:spLocks noGrp="1" noChangeArrowheads="1"/>
          </p:cNvSpPr>
          <p:nvPr>
            <p:ph idx="1"/>
          </p:nvPr>
        </p:nvSpPr>
        <p:spPr/>
        <p:txBody>
          <a:bodyPr/>
          <a:lstStyle/>
          <a:p>
            <a:r>
              <a:rPr lang="zh-CN" altLang="en-US">
                <a:ea typeface="宋体" charset="-122"/>
              </a:rPr>
              <a:t>如果使用更加高级的图形效果，固化的</a:t>
            </a:r>
            <a:r>
              <a:rPr lang="en-US" altLang="zh-CN">
                <a:ea typeface="宋体" charset="-122"/>
              </a:rPr>
              <a:t>T&amp;L</a:t>
            </a:r>
            <a:r>
              <a:rPr lang="zh-CN" altLang="en-US">
                <a:ea typeface="宋体" charset="-122"/>
              </a:rPr>
              <a:t>算法就很受限</a:t>
            </a:r>
          </a:p>
          <a:p>
            <a:r>
              <a:rPr lang="zh-CN" altLang="en-US">
                <a:ea typeface="宋体" charset="-122"/>
              </a:rPr>
              <a:t>可以使用顶点着色来代替固化的</a:t>
            </a:r>
            <a:r>
              <a:rPr lang="en-US" altLang="zh-CN">
                <a:ea typeface="宋体" charset="-122"/>
              </a:rPr>
              <a:t>T&amp;L</a:t>
            </a:r>
            <a:r>
              <a:rPr lang="zh-CN" altLang="en-US">
                <a:ea typeface="宋体" charset="-122"/>
              </a:rPr>
              <a:t>算法</a:t>
            </a:r>
          </a:p>
          <a:p>
            <a:r>
              <a:rPr lang="zh-CN" altLang="en-US">
                <a:ea typeface="宋体" charset="-122"/>
              </a:rPr>
              <a:t>在顶点着色中，你可以自由操作</a:t>
            </a:r>
          </a:p>
          <a:p>
            <a:pPr lvl="1"/>
            <a:r>
              <a:rPr lang="zh-CN" altLang="en-US">
                <a:ea typeface="宋体" charset="-122"/>
              </a:rPr>
              <a:t>移动顶点位置和纹理坐标</a:t>
            </a:r>
          </a:p>
          <a:p>
            <a:pPr lvl="1"/>
            <a:r>
              <a:rPr lang="zh-CN" altLang="en-US">
                <a:ea typeface="宋体" charset="-122"/>
              </a:rPr>
              <a:t>可以进行计算并将结果送入流水线的下一步</a:t>
            </a:r>
          </a:p>
        </p:txBody>
      </p:sp>
    </p:spTree>
    <p:extLst>
      <p:ext uri="{BB962C8B-B14F-4D97-AF65-F5344CB8AC3E}">
        <p14:creationId xmlns:p14="http://schemas.microsoft.com/office/powerpoint/2010/main" val="944371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200">
                <a:ea typeface="宋体" charset="-122"/>
              </a:rPr>
              <a:t>裁剪 栅格化 深度测试</a:t>
            </a:r>
          </a:p>
        </p:txBody>
      </p:sp>
      <p:sp>
        <p:nvSpPr>
          <p:cNvPr id="21507" name="Rectangle 3"/>
          <p:cNvSpPr>
            <a:spLocks noGrp="1" noChangeArrowheads="1"/>
          </p:cNvSpPr>
          <p:nvPr>
            <p:ph idx="1"/>
          </p:nvPr>
        </p:nvSpPr>
        <p:spPr/>
        <p:txBody>
          <a:bodyPr/>
          <a:lstStyle/>
          <a:p>
            <a:r>
              <a:rPr lang="zh-CN" altLang="en-US">
                <a:ea typeface="宋体" charset="-122"/>
              </a:rPr>
              <a:t>运用剔除算法来将不可见的三角形删除</a:t>
            </a:r>
          </a:p>
          <a:p>
            <a:r>
              <a:rPr lang="zh-CN" altLang="en-US">
                <a:ea typeface="宋体" charset="-122"/>
              </a:rPr>
              <a:t>栅格化用来决定屏幕上的每个像素的颜色</a:t>
            </a:r>
          </a:p>
          <a:p>
            <a:r>
              <a:rPr lang="zh-CN" altLang="en-US">
                <a:ea typeface="宋体" charset="-122"/>
              </a:rPr>
              <a:t>深度测试用来区分场景中重合点的前后顺序</a:t>
            </a:r>
          </a:p>
          <a:p>
            <a:r>
              <a:rPr lang="zh-CN" altLang="en-US">
                <a:ea typeface="宋体" charset="-122"/>
              </a:rPr>
              <a:t>如果没有使用像素着色的话，默认的固定管线中的多贴图过程将被调用，调用纹理映射，然后添加光照</a:t>
            </a:r>
          </a:p>
        </p:txBody>
      </p:sp>
    </p:spTree>
    <p:extLst>
      <p:ext uri="{BB962C8B-B14F-4D97-AF65-F5344CB8AC3E}">
        <p14:creationId xmlns:p14="http://schemas.microsoft.com/office/powerpoint/2010/main" val="3150055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3200">
                <a:ea typeface="宋体" charset="-122"/>
              </a:rPr>
              <a:t>像素着色</a:t>
            </a:r>
          </a:p>
        </p:txBody>
      </p:sp>
      <p:sp>
        <p:nvSpPr>
          <p:cNvPr id="23555" name="Rectangle 3"/>
          <p:cNvSpPr>
            <a:spLocks noGrp="1" noChangeArrowheads="1"/>
          </p:cNvSpPr>
          <p:nvPr>
            <p:ph idx="1"/>
          </p:nvPr>
        </p:nvSpPr>
        <p:spPr/>
        <p:txBody>
          <a:bodyPr/>
          <a:lstStyle/>
          <a:p>
            <a:r>
              <a:rPr lang="zh-CN" altLang="en-US">
                <a:ea typeface="宋体" charset="-122"/>
              </a:rPr>
              <a:t>对于高级效果，比如逐像素光照，需要使用像素着色</a:t>
            </a:r>
          </a:p>
          <a:p>
            <a:r>
              <a:rPr lang="zh-CN" altLang="en-US">
                <a:ea typeface="宋体" charset="-122"/>
              </a:rPr>
              <a:t>使用纹理坐标、光照值等参数进行计算，返回</a:t>
            </a:r>
            <a:r>
              <a:rPr lang="en-US" altLang="zh-CN">
                <a:ea typeface="宋体" charset="-122"/>
              </a:rPr>
              <a:t>RGBA</a:t>
            </a:r>
            <a:r>
              <a:rPr lang="zh-CN" altLang="en-US">
                <a:ea typeface="宋体" charset="-122"/>
              </a:rPr>
              <a:t>颜色向量</a:t>
            </a:r>
          </a:p>
          <a:p>
            <a:r>
              <a:rPr lang="zh-CN" altLang="en-US">
                <a:ea typeface="宋体" charset="-122"/>
              </a:rPr>
              <a:t>最终，输出被写到渲染对象上</a:t>
            </a:r>
          </a:p>
          <a:p>
            <a:r>
              <a:rPr lang="zh-CN" altLang="en-US">
                <a:ea typeface="宋体" charset="-122"/>
              </a:rPr>
              <a:t>渲染对象会被显式到屏幕上</a:t>
            </a:r>
          </a:p>
          <a:p>
            <a:r>
              <a:rPr lang="zh-CN" altLang="en-US">
                <a:ea typeface="宋体" charset="-122"/>
              </a:rPr>
              <a:t>可以将结果保存成图片来进一步使用</a:t>
            </a:r>
          </a:p>
        </p:txBody>
      </p:sp>
    </p:spTree>
    <p:extLst>
      <p:ext uri="{BB962C8B-B14F-4D97-AF65-F5344CB8AC3E}">
        <p14:creationId xmlns:p14="http://schemas.microsoft.com/office/powerpoint/2010/main" val="186081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简介</a:t>
            </a:r>
            <a:endParaRPr lang="zh-CN" altLang="en-US" dirty="0"/>
          </a:p>
        </p:txBody>
      </p:sp>
      <p:sp>
        <p:nvSpPr>
          <p:cNvPr id="3" name="内容占位符 2"/>
          <p:cNvSpPr>
            <a:spLocks noGrp="1"/>
          </p:cNvSpPr>
          <p:nvPr>
            <p:ph idx="1"/>
          </p:nvPr>
        </p:nvSpPr>
        <p:spPr/>
        <p:txBody>
          <a:bodyPr>
            <a:normAutofit lnSpcReduction="10000"/>
          </a:bodyPr>
          <a:lstStyle/>
          <a:p>
            <a:r>
              <a:rPr lang="zh-CN" altLang="zh-CN" kern="1200" dirty="0"/>
              <a:t>渲染（</a:t>
            </a:r>
            <a:r>
              <a:rPr lang="en-US" altLang="zh-CN" kern="1200" dirty="0"/>
              <a:t>Rendering</a:t>
            </a:r>
            <a:r>
              <a:rPr lang="zh-CN" altLang="zh-CN" kern="1200" dirty="0"/>
              <a:t>）指的是将三维场景元素绘制到屏幕上的过程，这个过程包括坐标变换、纹理映射、光照计算及一些视觉特效</a:t>
            </a:r>
            <a:r>
              <a:rPr lang="zh-CN" altLang="zh-CN" kern="1200" dirty="0" smtClean="0"/>
              <a:t>等</a:t>
            </a:r>
            <a:endParaRPr lang="en-US" altLang="zh-CN" kern="1200" dirty="0" smtClean="0"/>
          </a:p>
          <a:p>
            <a:r>
              <a:rPr lang="zh-CN" altLang="zh-CN" kern="1200" dirty="0"/>
              <a:t>全局光照明效果开始出现在游戏引擎</a:t>
            </a:r>
            <a:r>
              <a:rPr lang="zh-CN" altLang="zh-CN" kern="1200" dirty="0" smtClean="0"/>
              <a:t>当中</a:t>
            </a:r>
            <a:endParaRPr lang="en-US" altLang="zh-CN" kern="1200" dirty="0" smtClean="0"/>
          </a:p>
          <a:p>
            <a:r>
              <a:rPr lang="zh-CN" altLang="zh-CN" kern="1200" dirty="0" smtClean="0"/>
              <a:t>光线跟踪</a:t>
            </a:r>
            <a:r>
              <a:rPr lang="zh-CN" altLang="zh-CN" kern="1200" dirty="0"/>
              <a:t>和辐射度算法是两种应用最为广泛的全局光照明</a:t>
            </a:r>
            <a:r>
              <a:rPr lang="zh-CN" altLang="zh-CN" kern="1200" dirty="0" smtClean="0"/>
              <a:t>算法</a:t>
            </a:r>
            <a:endParaRPr lang="en-US" altLang="zh-CN" kern="1200" dirty="0" smtClean="0"/>
          </a:p>
          <a:p>
            <a:pPr lvl="1"/>
            <a:r>
              <a:rPr lang="zh-CN" altLang="zh-CN" kern="1200" dirty="0" smtClean="0"/>
              <a:t>但</a:t>
            </a:r>
            <a:r>
              <a:rPr lang="zh-CN" altLang="zh-CN" kern="1200" dirty="0"/>
              <a:t>这些算法普遍计算复杂，编程实现也较难，通常只适用于电影特效等离线渲染</a:t>
            </a:r>
            <a:r>
              <a:rPr lang="zh-CN" altLang="zh-CN" kern="1200" dirty="0" smtClean="0"/>
              <a:t>场合</a:t>
            </a:r>
            <a:endParaRPr lang="zh-CN" altLang="en-US" dirty="0"/>
          </a:p>
        </p:txBody>
      </p:sp>
    </p:spTree>
    <p:extLst>
      <p:ext uri="{BB962C8B-B14F-4D97-AF65-F5344CB8AC3E}">
        <p14:creationId xmlns:p14="http://schemas.microsoft.com/office/powerpoint/2010/main" val="36161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3200">
                <a:ea typeface="宋体" charset="-122"/>
              </a:rPr>
              <a:t>Shader Model</a:t>
            </a:r>
          </a:p>
        </p:txBody>
      </p:sp>
      <p:sp>
        <p:nvSpPr>
          <p:cNvPr id="34819" name="Rectangle 3"/>
          <p:cNvSpPr>
            <a:spLocks noGrp="1" noChangeArrowheads="1"/>
          </p:cNvSpPr>
          <p:nvPr>
            <p:ph idx="1"/>
          </p:nvPr>
        </p:nvSpPr>
        <p:spPr/>
        <p:txBody>
          <a:bodyPr/>
          <a:lstStyle/>
          <a:p>
            <a:r>
              <a:rPr lang="en-US" altLang="zh-CN">
                <a:ea typeface="宋体" charset="-122"/>
              </a:rPr>
              <a:t>“</a:t>
            </a:r>
            <a:r>
              <a:rPr lang="zh-CN" altLang="en-US">
                <a:ea typeface="宋体" charset="-122"/>
              </a:rPr>
              <a:t>优化渲染引擎模式”</a:t>
            </a:r>
          </a:p>
          <a:p>
            <a:r>
              <a:rPr lang="zh-CN" altLang="en-US">
                <a:ea typeface="宋体" charset="-122"/>
              </a:rPr>
              <a:t>时至微软发布</a:t>
            </a:r>
            <a:r>
              <a:rPr lang="en-US" altLang="zh-CN">
                <a:ea typeface="宋体" charset="-122"/>
              </a:rPr>
              <a:t>DirectX 10.1</a:t>
            </a:r>
            <a:r>
              <a:rPr lang="zh-CN" altLang="en-US">
                <a:ea typeface="宋体" charset="-122"/>
              </a:rPr>
              <a:t>之后，</a:t>
            </a:r>
            <a:r>
              <a:rPr lang="en-US" altLang="zh-CN">
                <a:ea typeface="宋体" charset="-122"/>
              </a:rPr>
              <a:t>Shader Model</a:t>
            </a:r>
            <a:r>
              <a:rPr lang="zh-CN" altLang="en-US">
                <a:ea typeface="宋体" charset="-122"/>
              </a:rPr>
              <a:t>的版本已经有五个版本了：</a:t>
            </a:r>
          </a:p>
          <a:p>
            <a:pPr lvl="1"/>
            <a:r>
              <a:rPr lang="en-US" altLang="zh-CN">
                <a:ea typeface="宋体" charset="-122"/>
              </a:rPr>
              <a:t>Shader Model1.0</a:t>
            </a:r>
            <a:r>
              <a:rPr lang="zh-CN" altLang="en-US">
                <a:ea typeface="宋体" charset="-122"/>
              </a:rPr>
              <a:t>（</a:t>
            </a:r>
            <a:r>
              <a:rPr lang="en-US" altLang="zh-CN">
                <a:ea typeface="宋体" charset="-122"/>
              </a:rPr>
              <a:t>DirectX8.0</a:t>
            </a:r>
            <a:r>
              <a:rPr lang="zh-CN" altLang="en-US">
                <a:ea typeface="宋体" charset="-122"/>
              </a:rPr>
              <a:t>）、</a:t>
            </a:r>
            <a:r>
              <a:rPr lang="en-US" altLang="zh-CN">
                <a:ea typeface="宋体" charset="-122"/>
              </a:rPr>
              <a:t>Shader Model2.0</a:t>
            </a:r>
            <a:r>
              <a:rPr lang="zh-CN" altLang="en-US">
                <a:ea typeface="宋体" charset="-122"/>
              </a:rPr>
              <a:t>（</a:t>
            </a:r>
            <a:r>
              <a:rPr lang="en-US" altLang="zh-CN">
                <a:ea typeface="宋体" charset="-122"/>
              </a:rPr>
              <a:t>DirectX9.0b</a:t>
            </a:r>
            <a:r>
              <a:rPr lang="zh-CN" altLang="en-US">
                <a:ea typeface="宋体" charset="-122"/>
              </a:rPr>
              <a:t>）、</a:t>
            </a:r>
            <a:r>
              <a:rPr lang="en-US" altLang="zh-CN">
                <a:ea typeface="宋体" charset="-122"/>
              </a:rPr>
              <a:t>Shader Model3.0</a:t>
            </a:r>
            <a:r>
              <a:rPr lang="zh-CN" altLang="en-US">
                <a:ea typeface="宋体" charset="-122"/>
              </a:rPr>
              <a:t>（</a:t>
            </a:r>
            <a:r>
              <a:rPr lang="en-US" altLang="zh-CN">
                <a:ea typeface="宋体" charset="-122"/>
              </a:rPr>
              <a:t>DirectX9.0c</a:t>
            </a:r>
            <a:r>
              <a:rPr lang="zh-CN" altLang="en-US">
                <a:ea typeface="宋体" charset="-122"/>
              </a:rPr>
              <a:t>）、</a:t>
            </a:r>
            <a:r>
              <a:rPr lang="en-US" altLang="zh-CN">
                <a:ea typeface="宋体" charset="-122"/>
              </a:rPr>
              <a:t>Shader Model4.0</a:t>
            </a:r>
            <a:r>
              <a:rPr lang="zh-CN" altLang="en-US">
                <a:ea typeface="宋体" charset="-122"/>
              </a:rPr>
              <a:t>（</a:t>
            </a:r>
            <a:r>
              <a:rPr lang="en-US" altLang="zh-CN">
                <a:ea typeface="宋体" charset="-122"/>
              </a:rPr>
              <a:t>DirectX10</a:t>
            </a:r>
            <a:r>
              <a:rPr lang="zh-CN" altLang="en-US">
                <a:ea typeface="宋体" charset="-122"/>
              </a:rPr>
              <a:t>）和</a:t>
            </a:r>
            <a:r>
              <a:rPr lang="en-US" altLang="zh-CN">
                <a:ea typeface="宋体" charset="-122"/>
              </a:rPr>
              <a:t>Shader Model4.1</a:t>
            </a:r>
            <a:r>
              <a:rPr lang="zh-CN" altLang="en-US">
                <a:ea typeface="宋体" charset="-122"/>
              </a:rPr>
              <a:t>（</a:t>
            </a:r>
            <a:r>
              <a:rPr lang="en-US" altLang="zh-CN">
                <a:ea typeface="宋体" charset="-122"/>
              </a:rPr>
              <a:t>DirectX10.1</a:t>
            </a:r>
            <a:r>
              <a:rPr lang="zh-CN" altLang="en-US">
                <a:ea typeface="宋体" charset="-122"/>
              </a:rPr>
              <a:t>）</a:t>
            </a:r>
          </a:p>
        </p:txBody>
      </p:sp>
    </p:spTree>
    <p:extLst>
      <p:ext uri="{BB962C8B-B14F-4D97-AF65-F5344CB8AC3E}">
        <p14:creationId xmlns:p14="http://schemas.microsoft.com/office/powerpoint/2010/main" val="383877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3200">
                <a:ea typeface="宋体" charset="-122"/>
              </a:rPr>
              <a:t>各个版本的区别</a:t>
            </a:r>
          </a:p>
        </p:txBody>
      </p:sp>
      <p:sp>
        <p:nvSpPr>
          <p:cNvPr id="36867" name="Rectangle 3"/>
          <p:cNvSpPr>
            <a:spLocks noGrp="1" noChangeArrowheads="1"/>
          </p:cNvSpPr>
          <p:nvPr>
            <p:ph idx="1"/>
          </p:nvPr>
        </p:nvSpPr>
        <p:spPr/>
        <p:txBody>
          <a:bodyPr/>
          <a:lstStyle/>
          <a:p>
            <a:pPr>
              <a:lnSpc>
                <a:spcPct val="90000"/>
              </a:lnSpc>
            </a:pPr>
            <a:r>
              <a:rPr lang="zh-CN" altLang="en-US" sz="2000">
                <a:ea typeface="宋体" charset="-122"/>
              </a:rPr>
              <a:t>从</a:t>
            </a:r>
            <a:r>
              <a:rPr lang="en-US" altLang="zh-CN" sz="2000">
                <a:ea typeface="宋体" charset="-122"/>
              </a:rPr>
              <a:t>SM 1.0</a:t>
            </a:r>
            <a:r>
              <a:rPr lang="zh-CN" altLang="en-US" sz="2000">
                <a:ea typeface="宋体" charset="-122"/>
              </a:rPr>
              <a:t>进化到</a:t>
            </a:r>
            <a:r>
              <a:rPr lang="en-US" altLang="zh-CN" sz="2000">
                <a:ea typeface="宋体" charset="-122"/>
              </a:rPr>
              <a:t>SM 2.0</a:t>
            </a:r>
            <a:r>
              <a:rPr lang="zh-CN" altLang="en-US" sz="2000">
                <a:ea typeface="宋体" charset="-122"/>
              </a:rPr>
              <a:t>称得上是真正意义上的技术革命，后者赋予了显示芯片强大的能力</a:t>
            </a:r>
          </a:p>
          <a:p>
            <a:pPr>
              <a:lnSpc>
                <a:spcPct val="90000"/>
              </a:lnSpc>
            </a:pPr>
            <a:r>
              <a:rPr lang="en-US" altLang="zh-CN" sz="2000">
                <a:ea typeface="宋体" charset="-122"/>
              </a:rPr>
              <a:t>SM 2.0</a:t>
            </a:r>
            <a:r>
              <a:rPr lang="zh-CN" altLang="en-US" sz="2000">
                <a:ea typeface="宋体" charset="-122"/>
              </a:rPr>
              <a:t>到</a:t>
            </a:r>
            <a:r>
              <a:rPr lang="en-US" altLang="zh-CN" sz="2000">
                <a:ea typeface="宋体" charset="-122"/>
              </a:rPr>
              <a:t>SM 3.0</a:t>
            </a:r>
            <a:r>
              <a:rPr lang="zh-CN" altLang="en-US" sz="2000">
                <a:ea typeface="宋体" charset="-122"/>
              </a:rPr>
              <a:t>的改进不如</a:t>
            </a:r>
            <a:r>
              <a:rPr lang="en-US" altLang="zh-CN" sz="2000">
                <a:ea typeface="宋体" charset="-122"/>
              </a:rPr>
              <a:t>SM 1.0</a:t>
            </a:r>
            <a:r>
              <a:rPr lang="zh-CN" altLang="en-US" sz="2000">
                <a:ea typeface="宋体" charset="-122"/>
              </a:rPr>
              <a:t>到</a:t>
            </a:r>
            <a:r>
              <a:rPr lang="en-US" altLang="zh-CN" sz="2000">
                <a:ea typeface="宋体" charset="-122"/>
              </a:rPr>
              <a:t>SM 2.0</a:t>
            </a:r>
            <a:r>
              <a:rPr lang="zh-CN" altLang="en-US" sz="2000">
                <a:ea typeface="宋体" charset="-122"/>
              </a:rPr>
              <a:t>的变化大，</a:t>
            </a:r>
            <a:r>
              <a:rPr lang="en-US" altLang="zh-CN" sz="2000">
                <a:ea typeface="宋体" charset="-122"/>
              </a:rPr>
              <a:t>SM 3.0</a:t>
            </a:r>
            <a:r>
              <a:rPr lang="zh-CN" altLang="en-US" sz="2000">
                <a:ea typeface="宋体" charset="-122"/>
              </a:rPr>
              <a:t>除了支持</a:t>
            </a:r>
            <a:r>
              <a:rPr lang="en-US" altLang="zh-CN" sz="2000">
                <a:ea typeface="宋体" charset="-122"/>
              </a:rPr>
              <a:t>32bit</a:t>
            </a:r>
            <a:r>
              <a:rPr lang="zh-CN" altLang="en-US" sz="2000">
                <a:ea typeface="宋体" charset="-122"/>
              </a:rPr>
              <a:t>浮点运算是亮点外，其他特效用</a:t>
            </a:r>
            <a:r>
              <a:rPr lang="en-US" altLang="zh-CN" sz="2000">
                <a:ea typeface="宋体" charset="-122"/>
              </a:rPr>
              <a:t>SM 2.0</a:t>
            </a:r>
            <a:r>
              <a:rPr lang="zh-CN" altLang="en-US" sz="2000">
                <a:ea typeface="宋体" charset="-122"/>
              </a:rPr>
              <a:t>也可以完成</a:t>
            </a:r>
          </a:p>
          <a:p>
            <a:pPr>
              <a:lnSpc>
                <a:spcPct val="90000"/>
              </a:lnSpc>
            </a:pPr>
            <a:r>
              <a:rPr lang="zh-CN" altLang="en-US" sz="2000">
                <a:ea typeface="宋体" charset="-122"/>
              </a:rPr>
              <a:t>相比原先的</a:t>
            </a:r>
            <a:r>
              <a:rPr lang="en-US" altLang="zh-CN" sz="2000">
                <a:ea typeface="宋体" charset="-122"/>
              </a:rPr>
              <a:t>Shader Model 3.0</a:t>
            </a:r>
            <a:r>
              <a:rPr lang="zh-CN" altLang="en-US" sz="2000">
                <a:ea typeface="宋体" charset="-122"/>
              </a:rPr>
              <a:t>，</a:t>
            </a:r>
            <a:r>
              <a:rPr lang="en-US" altLang="zh-CN" sz="2000">
                <a:ea typeface="宋体" charset="-122"/>
              </a:rPr>
              <a:t>Shader Model 4.0</a:t>
            </a:r>
            <a:r>
              <a:rPr lang="zh-CN" altLang="en-US" sz="2000">
                <a:ea typeface="宋体" charset="-122"/>
              </a:rPr>
              <a:t>最大指令数从</a:t>
            </a:r>
            <a:r>
              <a:rPr lang="en-US" altLang="zh-CN" sz="2000">
                <a:ea typeface="宋体" charset="-122"/>
              </a:rPr>
              <a:t>512</a:t>
            </a:r>
            <a:r>
              <a:rPr lang="zh-CN" altLang="en-US" sz="2000">
                <a:ea typeface="宋体" charset="-122"/>
              </a:rPr>
              <a:t>条增加到了</a:t>
            </a:r>
            <a:r>
              <a:rPr lang="en-US" altLang="zh-CN" sz="2000">
                <a:ea typeface="宋体" charset="-122"/>
              </a:rPr>
              <a:t>64000</a:t>
            </a:r>
            <a:r>
              <a:rPr lang="zh-CN" altLang="en-US" sz="2000">
                <a:ea typeface="宋体" charset="-122"/>
              </a:rPr>
              <a:t>条</a:t>
            </a:r>
            <a:r>
              <a:rPr lang="en-US" altLang="zh-CN" sz="2000">
                <a:ea typeface="宋体" charset="-122"/>
              </a:rPr>
              <a:t>;</a:t>
            </a:r>
            <a:r>
              <a:rPr lang="zh-CN" altLang="en-US" sz="2000">
                <a:ea typeface="宋体" charset="-122"/>
              </a:rPr>
              <a:t>临时暂存器数量也从原先的</a:t>
            </a:r>
            <a:r>
              <a:rPr lang="en-US" altLang="zh-CN" sz="2000">
                <a:ea typeface="宋体" charset="-122"/>
              </a:rPr>
              <a:t>32</a:t>
            </a:r>
            <a:r>
              <a:rPr lang="zh-CN" altLang="en-US" sz="2000">
                <a:ea typeface="宋体" charset="-122"/>
              </a:rPr>
              <a:t>个增加到惊人的</a:t>
            </a:r>
            <a:r>
              <a:rPr lang="en-US" altLang="zh-CN" sz="2000">
                <a:ea typeface="宋体" charset="-122"/>
              </a:rPr>
              <a:t>4096</a:t>
            </a:r>
            <a:r>
              <a:rPr lang="zh-CN" altLang="en-US" sz="2000">
                <a:ea typeface="宋体" charset="-122"/>
              </a:rPr>
              <a:t>个</a:t>
            </a:r>
            <a:r>
              <a:rPr lang="en-US" altLang="zh-CN" sz="2000">
                <a:ea typeface="宋体" charset="-122"/>
              </a:rPr>
              <a:t>;</a:t>
            </a:r>
            <a:r>
              <a:rPr lang="zh-CN" altLang="en-US" sz="2000">
                <a:ea typeface="宋体" charset="-122"/>
              </a:rPr>
              <a:t>允许同时对</a:t>
            </a:r>
            <a:r>
              <a:rPr lang="en-US" altLang="zh-CN" sz="2000">
                <a:ea typeface="宋体" charset="-122"/>
              </a:rPr>
              <a:t>128</a:t>
            </a:r>
            <a:r>
              <a:rPr lang="zh-CN" altLang="en-US" sz="2000">
                <a:ea typeface="宋体" charset="-122"/>
              </a:rPr>
              <a:t>个</a:t>
            </a:r>
            <a:r>
              <a:rPr lang="en-US" altLang="zh-CN" sz="2000">
                <a:ea typeface="宋体" charset="-122"/>
              </a:rPr>
              <a:t>Texture</a:t>
            </a:r>
            <a:r>
              <a:rPr lang="zh-CN" altLang="en-US" sz="2000">
                <a:ea typeface="宋体" charset="-122"/>
              </a:rPr>
              <a:t>进行操作 </a:t>
            </a:r>
            <a:r>
              <a:rPr lang="en-US" altLang="zh-CN" sz="2000">
                <a:ea typeface="宋体" charset="-122"/>
              </a:rPr>
              <a:t>(Shader Model 3.0</a:t>
            </a:r>
            <a:r>
              <a:rPr lang="zh-CN" altLang="en-US" sz="2000">
                <a:ea typeface="宋体" charset="-122"/>
              </a:rPr>
              <a:t>只允许</a:t>
            </a:r>
            <a:r>
              <a:rPr lang="en-US" altLang="zh-CN" sz="2000">
                <a:ea typeface="宋体" charset="-122"/>
              </a:rPr>
              <a:t>16</a:t>
            </a:r>
            <a:r>
              <a:rPr lang="zh-CN" altLang="en-US" sz="2000">
                <a:ea typeface="宋体" charset="-122"/>
              </a:rPr>
              <a:t>个</a:t>
            </a:r>
            <a:r>
              <a:rPr lang="en-US" altLang="zh-CN" sz="2000">
                <a:ea typeface="宋体" charset="-122"/>
              </a:rPr>
              <a:t>);</a:t>
            </a:r>
            <a:r>
              <a:rPr lang="zh-CN" altLang="en-US" sz="2000">
                <a:ea typeface="宋体" charset="-122"/>
              </a:rPr>
              <a:t>材质</a:t>
            </a:r>
            <a:r>
              <a:rPr lang="en-US" altLang="zh-CN" sz="2000">
                <a:ea typeface="宋体" charset="-122"/>
              </a:rPr>
              <a:t>texture</a:t>
            </a:r>
            <a:r>
              <a:rPr lang="zh-CN" altLang="en-US" sz="2000">
                <a:ea typeface="宋体" charset="-122"/>
              </a:rPr>
              <a:t>格式变为硬件支持的</a:t>
            </a:r>
            <a:r>
              <a:rPr lang="en-US" altLang="zh-CN" sz="2000">
                <a:ea typeface="宋体" charset="-122"/>
              </a:rPr>
              <a:t>RGBE</a:t>
            </a:r>
            <a:r>
              <a:rPr lang="zh-CN" altLang="en-US" sz="2000">
                <a:ea typeface="宋体" charset="-122"/>
              </a:rPr>
              <a:t>格式，其中的</a:t>
            </a:r>
            <a:r>
              <a:rPr lang="en-US" altLang="zh-CN" sz="2000">
                <a:ea typeface="宋体" charset="-122"/>
              </a:rPr>
              <a:t>"E"</a:t>
            </a:r>
            <a:r>
              <a:rPr lang="zh-CN" altLang="en-US" sz="2000">
                <a:ea typeface="宋体" charset="-122"/>
              </a:rPr>
              <a:t>是</a:t>
            </a:r>
            <a:r>
              <a:rPr lang="en-US" altLang="zh-CN" sz="2000">
                <a:ea typeface="宋体" charset="-122"/>
              </a:rPr>
              <a:t>Exponent</a:t>
            </a:r>
            <a:r>
              <a:rPr lang="zh-CN" altLang="en-US" sz="2000">
                <a:ea typeface="宋体" charset="-122"/>
              </a:rPr>
              <a:t>的省略，是</a:t>
            </a:r>
            <a:r>
              <a:rPr lang="en-US" altLang="zh-CN" sz="2000">
                <a:ea typeface="宋体" charset="-122"/>
              </a:rPr>
              <a:t>RGB</a:t>
            </a:r>
            <a:r>
              <a:rPr lang="zh-CN" altLang="en-US" sz="2000">
                <a:ea typeface="宋体" charset="-122"/>
              </a:rPr>
              <a:t>共同的说明，这在</a:t>
            </a:r>
            <a:r>
              <a:rPr lang="en-US" altLang="zh-CN" sz="2000">
                <a:ea typeface="宋体" charset="-122"/>
              </a:rPr>
              <a:t>HDR</a:t>
            </a:r>
            <a:r>
              <a:rPr lang="zh-CN" altLang="en-US" sz="2000">
                <a:ea typeface="宋体" charset="-122"/>
              </a:rPr>
              <a:t>的处 理上有很大的作用，摒弃了以往需要专门</a:t>
            </a:r>
            <a:r>
              <a:rPr lang="en-US" altLang="zh-CN" sz="2000">
                <a:ea typeface="宋体" charset="-122"/>
              </a:rPr>
              <a:t>decoding</a:t>
            </a:r>
            <a:r>
              <a:rPr lang="zh-CN" altLang="en-US" sz="2000">
                <a:ea typeface="宋体" charset="-122"/>
              </a:rPr>
              <a:t>处理</a:t>
            </a:r>
            <a:r>
              <a:rPr lang="en-US" altLang="zh-CN" sz="2000">
                <a:ea typeface="宋体" charset="-122"/>
              </a:rPr>
              <a:t>HDR</a:t>
            </a:r>
            <a:r>
              <a:rPr lang="zh-CN" altLang="en-US" sz="2000">
                <a:ea typeface="宋体" charset="-122"/>
              </a:rPr>
              <a:t>渲染的流程。 另外，对于纹理的尺寸</a:t>
            </a:r>
            <a:r>
              <a:rPr lang="en-US" altLang="zh-CN" sz="2000">
                <a:ea typeface="宋体" charset="-122"/>
              </a:rPr>
              <a:t>Shader Model4.0</a:t>
            </a:r>
            <a:r>
              <a:rPr lang="zh-CN" altLang="en-US" sz="2000">
                <a:ea typeface="宋体" charset="-122"/>
              </a:rPr>
              <a:t>也有惊人的提升，</a:t>
            </a:r>
            <a:r>
              <a:rPr lang="en-US" altLang="zh-CN" sz="2000">
                <a:ea typeface="宋体" charset="-122"/>
              </a:rPr>
              <a:t>8192x8192</a:t>
            </a:r>
            <a:r>
              <a:rPr lang="zh-CN" altLang="en-US" sz="2000">
                <a:ea typeface="宋体" charset="-122"/>
              </a:rPr>
              <a:t>的最高纹理分辨率比原先最高</a:t>
            </a:r>
            <a:r>
              <a:rPr lang="en-US" altLang="zh-CN" sz="2000">
                <a:ea typeface="宋体" charset="-122"/>
              </a:rPr>
              <a:t>2048x2048</a:t>
            </a:r>
            <a:r>
              <a:rPr lang="zh-CN" altLang="en-US" sz="2000">
                <a:ea typeface="宋体" charset="-122"/>
              </a:rPr>
              <a:t>的分辨率要高出</a:t>
            </a:r>
            <a:r>
              <a:rPr lang="en-US" altLang="zh-CN" sz="2000">
                <a:ea typeface="宋体" charset="-122"/>
              </a:rPr>
              <a:t>4</a:t>
            </a:r>
            <a:r>
              <a:rPr lang="zh-CN" altLang="en-US" sz="2000">
                <a:ea typeface="宋体" charset="-122"/>
              </a:rPr>
              <a:t>倍</a:t>
            </a:r>
          </a:p>
          <a:p>
            <a:pPr>
              <a:lnSpc>
                <a:spcPct val="90000"/>
              </a:lnSpc>
            </a:pPr>
            <a:r>
              <a:rPr lang="en-US" altLang="zh-CN" sz="2000">
                <a:ea typeface="宋体" charset="-122"/>
              </a:rPr>
              <a:t>Shader Model 4.0</a:t>
            </a:r>
            <a:r>
              <a:rPr lang="zh-CN" altLang="en-US" sz="2000">
                <a:ea typeface="宋体" charset="-122"/>
              </a:rPr>
              <a:t>另一个重大变化就是在</a:t>
            </a:r>
            <a:r>
              <a:rPr lang="en-US" altLang="zh-CN" sz="2000">
                <a:ea typeface="宋体" charset="-122"/>
              </a:rPr>
              <a:t>VS</a:t>
            </a:r>
            <a:r>
              <a:rPr lang="zh-CN" altLang="en-US" sz="2000">
                <a:ea typeface="宋体" charset="-122"/>
              </a:rPr>
              <a:t>和</a:t>
            </a:r>
            <a:r>
              <a:rPr lang="en-US" altLang="zh-CN" sz="2000">
                <a:ea typeface="宋体" charset="-122"/>
              </a:rPr>
              <a:t>PS</a:t>
            </a:r>
            <a:r>
              <a:rPr lang="zh-CN" altLang="en-US" sz="2000">
                <a:ea typeface="宋体" charset="-122"/>
              </a:rPr>
              <a:t>之间引入了一个新的可编程图形层</a:t>
            </a:r>
            <a:r>
              <a:rPr lang="en-US" altLang="zh-CN" sz="2000">
                <a:ea typeface="宋体" charset="-122"/>
              </a:rPr>
              <a:t>----</a:t>
            </a:r>
            <a:r>
              <a:rPr lang="zh-CN" altLang="en-US" sz="2000">
                <a:ea typeface="宋体" charset="-122"/>
              </a:rPr>
              <a:t>几何着色器</a:t>
            </a:r>
            <a:r>
              <a:rPr lang="en-US" altLang="zh-CN" sz="2000">
                <a:ea typeface="宋体" charset="-122"/>
              </a:rPr>
              <a:t>(Geometry Shader)</a:t>
            </a:r>
          </a:p>
        </p:txBody>
      </p:sp>
    </p:spTree>
    <p:extLst>
      <p:ext uri="{BB962C8B-B14F-4D97-AF65-F5344CB8AC3E}">
        <p14:creationId xmlns:p14="http://schemas.microsoft.com/office/powerpoint/2010/main" val="31335514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ctrTitle"/>
          </p:nvPr>
        </p:nvSpPr>
        <p:spPr/>
        <p:txBody>
          <a:bodyPr/>
          <a:lstStyle/>
          <a:p>
            <a:r>
              <a:rPr lang="zh-CN" altLang="en-US">
                <a:ea typeface="宋体" charset="-122"/>
              </a:rPr>
              <a:t>具体</a:t>
            </a:r>
            <a:r>
              <a:rPr lang="en-US" altLang="zh-CN">
                <a:ea typeface="宋体" charset="-122"/>
              </a:rPr>
              <a:t>shader</a:t>
            </a:r>
            <a:r>
              <a:rPr lang="zh-CN" altLang="en-US">
                <a:ea typeface="宋体" charset="-122"/>
              </a:rPr>
              <a:t>示例</a:t>
            </a:r>
          </a:p>
        </p:txBody>
      </p:sp>
      <p:sp>
        <p:nvSpPr>
          <p:cNvPr id="25605" name="Rectangle 5"/>
          <p:cNvSpPr>
            <a:spLocks noGrp="1" noChangeArrowheads="1"/>
          </p:cNvSpPr>
          <p:nvPr>
            <p:ph type="subTitle" idx="1"/>
          </p:nvPr>
        </p:nvSpPr>
        <p:spPr/>
        <p:txBody>
          <a:bodyPr/>
          <a:lstStyle/>
          <a:p>
            <a:endParaRPr lang="zh-CN" altLang="zh-CN">
              <a:ea typeface="宋体" charset="-122"/>
            </a:endParaRPr>
          </a:p>
        </p:txBody>
      </p:sp>
    </p:spTree>
    <p:extLst>
      <p:ext uri="{BB962C8B-B14F-4D97-AF65-F5344CB8AC3E}">
        <p14:creationId xmlns:p14="http://schemas.microsoft.com/office/powerpoint/2010/main" val="198717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3200">
                <a:ea typeface="宋体" charset="-122"/>
              </a:rPr>
              <a:t>利用示例分析</a:t>
            </a:r>
          </a:p>
        </p:txBody>
      </p:sp>
      <p:sp>
        <p:nvSpPr>
          <p:cNvPr id="26627" name="Rectangle 3"/>
          <p:cNvSpPr>
            <a:spLocks noGrp="1" noChangeArrowheads="1"/>
          </p:cNvSpPr>
          <p:nvPr>
            <p:ph idx="1"/>
          </p:nvPr>
        </p:nvSpPr>
        <p:spPr/>
        <p:txBody>
          <a:bodyPr/>
          <a:lstStyle/>
          <a:p>
            <a:r>
              <a:rPr lang="zh-CN" altLang="en-US">
                <a:ea typeface="宋体" charset="-122"/>
              </a:rPr>
              <a:t>环境光</a:t>
            </a:r>
          </a:p>
          <a:p>
            <a:r>
              <a:rPr lang="zh-CN" altLang="en-US">
                <a:ea typeface="宋体" charset="-122"/>
              </a:rPr>
              <a:t>漫反射</a:t>
            </a:r>
          </a:p>
          <a:p>
            <a:r>
              <a:rPr lang="zh-CN" altLang="en-US">
                <a:ea typeface="宋体" charset="-122"/>
              </a:rPr>
              <a:t>镜面反射</a:t>
            </a:r>
          </a:p>
          <a:p>
            <a:endParaRPr lang="zh-CN" altLang="en-US">
              <a:ea typeface="宋体" charset="-122"/>
            </a:endParaRPr>
          </a:p>
          <a:p>
            <a:endParaRPr lang="zh-CN" altLang="en-US">
              <a:ea typeface="宋体" charset="-122"/>
            </a:endParaRPr>
          </a:p>
          <a:p>
            <a:endParaRPr lang="en-US" altLang="zh-CN">
              <a:ea typeface="宋体" charset="-122"/>
            </a:endParaRPr>
          </a:p>
        </p:txBody>
      </p:sp>
    </p:spTree>
    <p:extLst>
      <p:ext uri="{BB962C8B-B14F-4D97-AF65-F5344CB8AC3E}">
        <p14:creationId xmlns:p14="http://schemas.microsoft.com/office/powerpoint/2010/main" val="476011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zh-CN" altLang="zh-CN">
              <a:ea typeface="宋体" charset="-122"/>
            </a:endParaRPr>
          </a:p>
        </p:txBody>
      </p:sp>
      <p:sp>
        <p:nvSpPr>
          <p:cNvPr id="28675" name="Rectangle 3"/>
          <p:cNvSpPr>
            <a:spLocks noGrp="1" noChangeArrowheads="1"/>
          </p:cNvSpPr>
          <p:nvPr>
            <p:ph idx="1"/>
          </p:nvPr>
        </p:nvSpPr>
        <p:spPr/>
        <p:txBody>
          <a:bodyPr/>
          <a:lstStyle/>
          <a:p>
            <a:endParaRPr lang="zh-CN" altLang="zh-CN">
              <a:ea typeface="宋体" charset="-122"/>
            </a:endParaRP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8663" y="857250"/>
            <a:ext cx="768667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8706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3200">
                <a:ea typeface="宋体" charset="-122"/>
              </a:rPr>
              <a:t>注意</a:t>
            </a:r>
          </a:p>
        </p:txBody>
      </p:sp>
      <p:sp>
        <p:nvSpPr>
          <p:cNvPr id="30723" name="Rectangle 3"/>
          <p:cNvSpPr>
            <a:spLocks noGrp="1" noChangeArrowheads="1"/>
          </p:cNvSpPr>
          <p:nvPr>
            <p:ph idx="1"/>
          </p:nvPr>
        </p:nvSpPr>
        <p:spPr/>
        <p:txBody>
          <a:bodyPr/>
          <a:lstStyle/>
          <a:p>
            <a:r>
              <a:rPr lang="zh-CN" altLang="en-US">
                <a:ea typeface="宋体" charset="-122"/>
              </a:rPr>
              <a:t>一些预定义的变量引擎会自动赋值</a:t>
            </a:r>
          </a:p>
          <a:p>
            <a:r>
              <a:rPr lang="zh-CN" altLang="en-US">
                <a:ea typeface="宋体" charset="-122"/>
              </a:rPr>
              <a:t>像素着色使用更加频繁，要简洁</a:t>
            </a:r>
          </a:p>
          <a:p>
            <a:endParaRPr lang="en-US" altLang="zh-CN">
              <a:ea typeface="宋体" charset="-122"/>
            </a:endParaRPr>
          </a:p>
        </p:txBody>
      </p:sp>
    </p:spTree>
    <p:extLst>
      <p:ext uri="{BB962C8B-B14F-4D97-AF65-F5344CB8AC3E}">
        <p14:creationId xmlns:p14="http://schemas.microsoft.com/office/powerpoint/2010/main" val="229997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3200">
                <a:ea typeface="宋体" charset="-122"/>
              </a:rPr>
              <a:t>漫反射</a:t>
            </a:r>
          </a:p>
        </p:txBody>
      </p:sp>
      <p:sp>
        <p:nvSpPr>
          <p:cNvPr id="31747" name="Rectangle 3"/>
          <p:cNvSpPr>
            <a:spLocks noGrp="1" noChangeArrowheads="1"/>
          </p:cNvSpPr>
          <p:nvPr>
            <p:ph idx="1"/>
          </p:nvPr>
        </p:nvSpPr>
        <p:spPr/>
        <p:txBody>
          <a:bodyPr/>
          <a:lstStyle/>
          <a:p>
            <a:endParaRPr lang="zh-CN" altLang="zh-CN">
              <a:ea typeface="宋体" charset="-122"/>
            </a:endParaRPr>
          </a:p>
        </p:txBody>
      </p:sp>
      <p:pic>
        <p:nvPicPr>
          <p:cNvPr id="31748"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71600" y="152400"/>
            <a:ext cx="6477000" cy="645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76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sz="3200">
                <a:ea typeface="宋体" charset="-122"/>
              </a:rPr>
              <a:t>镜面反射</a:t>
            </a:r>
          </a:p>
        </p:txBody>
      </p:sp>
      <p:sp>
        <p:nvSpPr>
          <p:cNvPr id="32771" name="Rectangle 3"/>
          <p:cNvSpPr>
            <a:spLocks noGrp="1" noChangeArrowheads="1"/>
          </p:cNvSpPr>
          <p:nvPr>
            <p:ph idx="1"/>
          </p:nvPr>
        </p:nvSpPr>
        <p:spPr/>
        <p:txBody>
          <a:bodyPr/>
          <a:lstStyle/>
          <a:p>
            <a:endParaRPr lang="zh-CN" altLang="zh-CN">
              <a:ea typeface="宋体" charset="-122"/>
            </a:endParaRPr>
          </a:p>
        </p:txBody>
      </p:sp>
      <p:pic>
        <p:nvPicPr>
          <p:cNvPr id="32772"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7800" y="-57150"/>
            <a:ext cx="6400800" cy="691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2390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ea typeface="宋体" charset="-122"/>
              </a:rPr>
              <a:t>凹凸映射</a:t>
            </a:r>
          </a:p>
        </p:txBody>
      </p:sp>
      <p:sp>
        <p:nvSpPr>
          <p:cNvPr id="33795" name="Rectangle 3"/>
          <p:cNvSpPr>
            <a:spLocks noGrp="1" noChangeArrowheads="1"/>
          </p:cNvSpPr>
          <p:nvPr>
            <p:ph idx="1"/>
          </p:nvPr>
        </p:nvSpPr>
        <p:spPr/>
        <p:txBody>
          <a:bodyPr/>
          <a:lstStyle/>
          <a:p>
            <a:endParaRPr lang="zh-CN" altLang="zh-CN">
              <a:ea typeface="宋体" charset="-122"/>
            </a:endParaRPr>
          </a:p>
        </p:txBody>
      </p:sp>
      <p:pic>
        <p:nvPicPr>
          <p:cNvPr id="33796"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r="5000"/>
          <a:stretch>
            <a:fillRect/>
          </a:stretch>
        </p:blipFill>
        <p:spPr bwMode="auto">
          <a:xfrm>
            <a:off x="457200" y="2971800"/>
            <a:ext cx="1447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7"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90800" y="2590800"/>
            <a:ext cx="243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r="5000"/>
          <a:stretch>
            <a:fillRect/>
          </a:stretch>
        </p:blipFill>
        <p:spPr bwMode="auto">
          <a:xfrm>
            <a:off x="7010400" y="3048000"/>
            <a:ext cx="1447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7132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z="3200">
                <a:ea typeface="宋体" charset="-122"/>
              </a:rPr>
              <a:t>练习</a:t>
            </a:r>
          </a:p>
        </p:txBody>
      </p:sp>
      <p:sp>
        <p:nvSpPr>
          <p:cNvPr id="37891" name="Rectangle 3"/>
          <p:cNvSpPr>
            <a:spLocks noGrp="1" noChangeArrowheads="1"/>
          </p:cNvSpPr>
          <p:nvPr>
            <p:ph idx="1"/>
          </p:nvPr>
        </p:nvSpPr>
        <p:spPr/>
        <p:txBody>
          <a:bodyPr/>
          <a:lstStyle/>
          <a:p>
            <a:r>
              <a:rPr lang="zh-CN" altLang="en-US">
                <a:ea typeface="宋体" charset="-122"/>
              </a:rPr>
              <a:t>学习</a:t>
            </a:r>
            <a:r>
              <a:rPr lang="en-US" altLang="zh-CN">
                <a:ea typeface="宋体" charset="-122"/>
              </a:rPr>
              <a:t>Shader</a:t>
            </a:r>
            <a:r>
              <a:rPr lang="zh-CN" altLang="en-US">
                <a:ea typeface="宋体" charset="-122"/>
              </a:rPr>
              <a:t>的原理</a:t>
            </a:r>
          </a:p>
          <a:p>
            <a:r>
              <a:rPr lang="zh-CN" altLang="en-US">
                <a:ea typeface="宋体" charset="-122"/>
              </a:rPr>
              <a:t>学习如何在工程里面使用</a:t>
            </a:r>
            <a:r>
              <a:rPr lang="en-US" altLang="zh-CN">
                <a:ea typeface="宋体" charset="-122"/>
              </a:rPr>
              <a:t>shader</a:t>
            </a:r>
          </a:p>
          <a:p>
            <a:r>
              <a:rPr lang="zh-CN" altLang="en-US">
                <a:ea typeface="宋体" charset="-122"/>
              </a:rPr>
              <a:t>学习如何构造新的</a:t>
            </a:r>
            <a:r>
              <a:rPr lang="en-US" altLang="zh-CN">
                <a:ea typeface="宋体" charset="-122"/>
              </a:rPr>
              <a:t>Shader</a:t>
            </a:r>
          </a:p>
          <a:p>
            <a:endParaRPr lang="en-US" altLang="zh-CN">
              <a:ea typeface="宋体" charset="-122"/>
            </a:endParaRPr>
          </a:p>
        </p:txBody>
      </p:sp>
    </p:spTree>
    <p:extLst>
      <p:ext uri="{BB962C8B-B14F-4D97-AF65-F5344CB8AC3E}">
        <p14:creationId xmlns:p14="http://schemas.microsoft.com/office/powerpoint/2010/main" val="1754269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固定渲染管线</a:t>
            </a:r>
          </a:p>
        </p:txBody>
      </p:sp>
      <p:sp>
        <p:nvSpPr>
          <p:cNvPr id="3" name="内容占位符 2"/>
          <p:cNvSpPr>
            <a:spLocks noGrp="1"/>
          </p:cNvSpPr>
          <p:nvPr>
            <p:ph idx="1"/>
          </p:nvPr>
        </p:nvSpPr>
        <p:spPr/>
        <p:txBody>
          <a:bodyPr/>
          <a:lstStyle/>
          <a:p>
            <a:r>
              <a:rPr lang="zh-CN" altLang="zh-CN" dirty="0" smtClean="0"/>
              <a:t>把</a:t>
            </a:r>
            <a:r>
              <a:rPr lang="zh-CN" altLang="zh-CN" dirty="0"/>
              <a:t>复杂的三维渲染过程变成一个标准的处理</a:t>
            </a:r>
            <a:r>
              <a:rPr lang="zh-CN" altLang="zh-CN" dirty="0" smtClean="0"/>
              <a:t>流程</a:t>
            </a:r>
            <a:endParaRPr lang="en-US" altLang="zh-CN" dirty="0" smtClean="0"/>
          </a:p>
          <a:p>
            <a:r>
              <a:rPr lang="zh-CN" altLang="zh-CN" dirty="0" smtClean="0"/>
              <a:t>即</a:t>
            </a:r>
            <a:r>
              <a:rPr lang="zh-CN" altLang="zh-CN" dirty="0"/>
              <a:t>所有的顶点数据在经过模型变换和投影变换后，进行光栅化操作形成像素片段，然后经过像素计算输出给帧缓冲，完成整个数据的</a:t>
            </a:r>
            <a:r>
              <a:rPr lang="zh-CN" altLang="zh-CN" dirty="0" smtClean="0"/>
              <a:t>处理</a:t>
            </a:r>
            <a:endParaRPr lang="zh-CN" altLang="en-US" dirty="0"/>
          </a:p>
        </p:txBody>
      </p:sp>
      <p:pic>
        <p:nvPicPr>
          <p:cNvPr id="4" name="图片 3"/>
          <p:cNvPicPr/>
          <p:nvPr/>
        </p:nvPicPr>
        <p:blipFill>
          <a:blip r:embed="rId3" cstate="print"/>
          <a:srcRect/>
          <a:stretch>
            <a:fillRect/>
          </a:stretch>
        </p:blipFill>
        <p:spPr bwMode="auto">
          <a:xfrm>
            <a:off x="-108520" y="4150030"/>
            <a:ext cx="9468544" cy="719130"/>
          </a:xfrm>
          <a:prstGeom prst="rect">
            <a:avLst/>
          </a:prstGeom>
          <a:noFill/>
          <a:ln w="9525">
            <a:noFill/>
            <a:miter lim="800000"/>
            <a:headEnd/>
            <a:tailEnd/>
          </a:ln>
        </p:spPr>
      </p:pic>
    </p:spTree>
    <p:extLst>
      <p:ext uri="{BB962C8B-B14F-4D97-AF65-F5344CB8AC3E}">
        <p14:creationId xmlns:p14="http://schemas.microsoft.com/office/powerpoint/2010/main" val="12507661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逐像素光照</a:t>
            </a:r>
          </a:p>
        </p:txBody>
      </p:sp>
      <p:sp>
        <p:nvSpPr>
          <p:cNvPr id="3" name="内容占位符 2"/>
          <p:cNvSpPr>
            <a:spLocks noGrp="1"/>
          </p:cNvSpPr>
          <p:nvPr>
            <p:ph idx="1"/>
          </p:nvPr>
        </p:nvSpPr>
        <p:spPr/>
        <p:txBody>
          <a:bodyPr/>
          <a:lstStyle/>
          <a:p>
            <a:r>
              <a:rPr lang="zh-CN" altLang="zh-CN" kern="1200" dirty="0"/>
              <a:t>使用固定功能管线计算光照时，我们为三角形网格的每一个顶点赋予相关属性，比如颜色、法线等，通过</a:t>
            </a:r>
            <a:r>
              <a:rPr lang="en-US" altLang="zh-CN" kern="1200" dirty="0" err="1"/>
              <a:t>Phong</a:t>
            </a:r>
            <a:r>
              <a:rPr lang="zh-CN" altLang="zh-CN" kern="1200" dirty="0"/>
              <a:t>光照明模型可以计算出每一个顶点的颜色值，在光栅化过程中，三角形内部的像素颜色通过对顶点颜色双线性插值来得到，这种模式也就是我们通常所说的</a:t>
            </a:r>
            <a:r>
              <a:rPr lang="en-US" altLang="zh-CN" kern="1200" dirty="0" err="1"/>
              <a:t>Gourand</a:t>
            </a:r>
            <a:r>
              <a:rPr lang="en-US" altLang="zh-CN" kern="1200" dirty="0"/>
              <a:t> </a:t>
            </a:r>
            <a:r>
              <a:rPr lang="en-US" altLang="zh-CN" kern="1200" dirty="0" smtClean="0"/>
              <a:t>Shading</a:t>
            </a:r>
          </a:p>
          <a:p>
            <a:r>
              <a:rPr lang="zh-CN" altLang="zh-CN" kern="1200" dirty="0" smtClean="0"/>
              <a:t>但是</a:t>
            </a:r>
            <a:r>
              <a:rPr lang="zh-CN" altLang="zh-CN" kern="1200" dirty="0"/>
              <a:t>对于逐像素光照（</a:t>
            </a:r>
            <a:r>
              <a:rPr lang="en-US" altLang="zh-CN" kern="1200" dirty="0"/>
              <a:t>Per Pixel Lighting</a:t>
            </a:r>
            <a:r>
              <a:rPr lang="zh-CN" altLang="zh-CN" kern="1200" dirty="0"/>
              <a:t>），每一个像素都需要进行光照计算，每一个像素的颜色不再来自三维空间里的顶点颜色的插值，而是依靠自身的法向，通过几何光照方程计算</a:t>
            </a:r>
            <a:r>
              <a:rPr lang="zh-CN" altLang="zh-CN" kern="1200" dirty="0" smtClean="0"/>
              <a:t>得到</a:t>
            </a:r>
            <a:endParaRPr lang="zh-CN" altLang="en-US" dirty="0"/>
          </a:p>
        </p:txBody>
      </p:sp>
    </p:spTree>
    <p:extLst>
      <p:ext uri="{BB962C8B-B14F-4D97-AF65-F5344CB8AC3E}">
        <p14:creationId xmlns:p14="http://schemas.microsoft.com/office/powerpoint/2010/main" val="1572321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凹凸映射</a:t>
            </a:r>
          </a:p>
        </p:txBody>
      </p:sp>
      <p:sp>
        <p:nvSpPr>
          <p:cNvPr id="3" name="内容占位符 2"/>
          <p:cNvSpPr>
            <a:spLocks noGrp="1"/>
          </p:cNvSpPr>
          <p:nvPr>
            <p:ph idx="1"/>
          </p:nvPr>
        </p:nvSpPr>
        <p:spPr/>
        <p:txBody>
          <a:bodyPr/>
          <a:lstStyle/>
          <a:p>
            <a:r>
              <a:rPr lang="zh-CN" altLang="zh-CN" dirty="0" smtClean="0"/>
              <a:t>和</a:t>
            </a:r>
            <a:r>
              <a:rPr lang="zh-CN" altLang="zh-CN" dirty="0"/>
              <a:t>颜色纹理映射非常</a:t>
            </a:r>
            <a:r>
              <a:rPr lang="zh-CN" altLang="zh-CN" dirty="0" smtClean="0"/>
              <a:t>相似</a:t>
            </a:r>
            <a:endParaRPr lang="en-US" altLang="zh-CN" dirty="0" smtClean="0"/>
          </a:p>
          <a:p>
            <a:r>
              <a:rPr lang="zh-CN" altLang="zh-CN" dirty="0" smtClean="0"/>
              <a:t>然而</a:t>
            </a:r>
            <a:r>
              <a:rPr lang="zh-CN" altLang="zh-CN" dirty="0"/>
              <a:t>，颜色纹理映射是把颜色加到多边形上，而凹凸映射是把粗糙信息加到多边形上，这种凸凹信息是通过法向的扰动来体现</a:t>
            </a:r>
            <a:r>
              <a:rPr lang="zh-CN" altLang="zh-CN" dirty="0" smtClean="0"/>
              <a:t>的</a:t>
            </a:r>
            <a:endParaRPr lang="en-US" altLang="zh-CN" dirty="0" smtClean="0"/>
          </a:p>
          <a:p>
            <a:r>
              <a:rPr lang="zh-CN" altLang="zh-CN" dirty="0" smtClean="0"/>
              <a:t>优势</a:t>
            </a:r>
            <a:r>
              <a:rPr lang="zh-CN" altLang="zh-CN" dirty="0"/>
              <a:t>是我们只需要很小的代价就可以得到本来需要使用大量多边形才能表现的物体表面的粗糙</a:t>
            </a:r>
            <a:r>
              <a:rPr lang="zh-CN" altLang="zh-CN" dirty="0" smtClean="0"/>
              <a:t>效果</a:t>
            </a:r>
            <a:endParaRPr lang="zh-CN" altLang="en-US" dirty="0"/>
          </a:p>
        </p:txBody>
      </p:sp>
    </p:spTree>
    <p:extLst>
      <p:ext uri="{BB962C8B-B14F-4D97-AF65-F5344CB8AC3E}">
        <p14:creationId xmlns:p14="http://schemas.microsoft.com/office/powerpoint/2010/main" val="3305816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http://www.blacksmith-studios.dk/images/projects/bumpmapping_tut/normal_map_example.JPG"/>
          <p:cNvPicPr/>
          <p:nvPr/>
        </p:nvPicPr>
        <p:blipFill>
          <a:blip r:embed="rId2" cstate="print"/>
          <a:srcRect/>
          <a:stretch>
            <a:fillRect/>
          </a:stretch>
        </p:blipFill>
        <p:spPr bwMode="auto">
          <a:xfrm>
            <a:off x="3001460" y="692696"/>
            <a:ext cx="3076575" cy="1104900"/>
          </a:xfrm>
          <a:prstGeom prst="rect">
            <a:avLst/>
          </a:prstGeom>
          <a:noFill/>
          <a:ln w="9525">
            <a:noFill/>
            <a:miter lim="800000"/>
            <a:headEnd/>
            <a:tailEnd/>
          </a:ln>
        </p:spPr>
      </p:pic>
      <p:pic>
        <p:nvPicPr>
          <p:cNvPr id="2050" name="图片 39" descr="http://www.blacksmith-studios.dk/images/projects/bumpmapping_tut/rock.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53710" y="1797596"/>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40" descr="http://www.blacksmith-studios.dk/images/projects/bumpmapping_tut/rockBump.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038222" y="1813471"/>
            <a:ext cx="2079625" cy="2079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003297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卡通渲染</a:t>
            </a:r>
          </a:p>
        </p:txBody>
      </p:sp>
      <p:sp>
        <p:nvSpPr>
          <p:cNvPr id="3" name="内容占位符 2"/>
          <p:cNvSpPr>
            <a:spLocks noGrp="1"/>
          </p:cNvSpPr>
          <p:nvPr>
            <p:ph idx="1"/>
          </p:nvPr>
        </p:nvSpPr>
        <p:spPr/>
        <p:txBody>
          <a:bodyPr/>
          <a:lstStyle/>
          <a:p>
            <a:r>
              <a:rPr lang="zh-CN" altLang="zh-CN" dirty="0" smtClean="0"/>
              <a:t>属于</a:t>
            </a:r>
            <a:r>
              <a:rPr lang="zh-CN" altLang="zh-CN" dirty="0"/>
              <a:t>非真实感渲染（</a:t>
            </a:r>
            <a:r>
              <a:rPr lang="en-US" altLang="zh-CN" dirty="0"/>
              <a:t>non-photorealistic rendering</a:t>
            </a:r>
            <a:r>
              <a:rPr lang="zh-CN" altLang="zh-CN" dirty="0"/>
              <a:t>，简称</a:t>
            </a:r>
            <a:r>
              <a:rPr lang="en-US" altLang="zh-CN" dirty="0"/>
              <a:t>NPR</a:t>
            </a:r>
            <a:r>
              <a:rPr lang="zh-CN" altLang="zh-CN" dirty="0" smtClean="0"/>
              <a:t>）</a:t>
            </a:r>
            <a:endParaRPr lang="en-US" altLang="zh-CN" dirty="0" smtClean="0"/>
          </a:p>
          <a:p>
            <a:r>
              <a:rPr lang="zh-CN" altLang="zh-CN" dirty="0" smtClean="0"/>
              <a:t>可以</a:t>
            </a:r>
            <a:r>
              <a:rPr lang="zh-CN" altLang="zh-CN" dirty="0"/>
              <a:t>使渲染画面具有卡通绘画</a:t>
            </a:r>
            <a:r>
              <a:rPr lang="zh-CN" altLang="zh-CN" dirty="0" smtClean="0"/>
              <a:t>效果</a:t>
            </a:r>
            <a:endParaRPr lang="en-US" altLang="zh-CN" dirty="0" smtClean="0"/>
          </a:p>
          <a:p>
            <a:r>
              <a:rPr lang="zh-CN" altLang="zh-CN" dirty="0" smtClean="0"/>
              <a:t>一般</a:t>
            </a:r>
            <a:r>
              <a:rPr lang="zh-CN" altLang="zh-CN" dirty="0"/>
              <a:t>光照渲染的物体颜色过渡是平滑的连续函数形式，而卡通渲染的物体其像素之间的颜色过渡是一种阶梯函数的</a:t>
            </a:r>
            <a:r>
              <a:rPr lang="zh-CN" altLang="zh-CN" dirty="0" smtClean="0"/>
              <a:t>形式</a:t>
            </a:r>
            <a:endParaRPr lang="zh-CN" altLang="en-US" dirty="0"/>
          </a:p>
        </p:txBody>
      </p:sp>
    </p:spTree>
    <p:extLst>
      <p:ext uri="{BB962C8B-B14F-4D97-AF65-F5344CB8AC3E}">
        <p14:creationId xmlns:p14="http://schemas.microsoft.com/office/powerpoint/2010/main" val="10046042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1">
            <a:hlinkClick r:id="rId2"/>
          </p:cNvPr>
          <p:cNvPicPr/>
          <p:nvPr/>
        </p:nvPicPr>
        <p:blipFill>
          <a:blip r:embed="rId3" cstate="email">
            <a:extLst>
              <a:ext uri="{28A0092B-C50C-407E-A947-70E740481C1C}">
                <a14:useLocalDpi xmlns:a14="http://schemas.microsoft.com/office/drawing/2010/main"/>
              </a:ext>
            </a:extLst>
          </a:blip>
          <a:srcRect/>
          <a:stretch>
            <a:fillRect/>
          </a:stretch>
        </p:blipFill>
        <p:spPr bwMode="auto">
          <a:xfrm>
            <a:off x="1947862" y="2714307"/>
            <a:ext cx="5248275" cy="1429385"/>
          </a:xfrm>
          <a:prstGeom prst="rect">
            <a:avLst/>
          </a:prstGeom>
          <a:noFill/>
          <a:ln w="9525">
            <a:noFill/>
            <a:miter lim="800000"/>
            <a:headEnd/>
            <a:tailEnd/>
          </a:ln>
        </p:spPr>
      </p:pic>
    </p:spTree>
    <p:extLst>
      <p:ext uri="{BB962C8B-B14F-4D97-AF65-F5344CB8AC3E}">
        <p14:creationId xmlns:p14="http://schemas.microsoft.com/office/powerpoint/2010/main" val="2246575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 Box 1"/>
          <p:cNvSpPr txBox="1">
            <a:spLocks noChangeArrowheads="1"/>
          </p:cNvSpPr>
          <p:nvPr/>
        </p:nvSpPr>
        <p:spPr bwMode="auto">
          <a:xfrm>
            <a:off x="395536" y="1052736"/>
            <a:ext cx="9159445" cy="458587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4000" b="1" i="0" u="sng" strike="noStrike" cap="none" normalizeH="0" baseline="0" smtClean="0">
                <a:ln>
                  <a:noFill/>
                </a:ln>
                <a:solidFill>
                  <a:schemeClr val="tx1"/>
                </a:solidFill>
                <a:effectLst/>
                <a:latin typeface="Calibri" pitchFamily="34" charset="0"/>
                <a:ea typeface="宋体" pitchFamily="2" charset="-122"/>
                <a:cs typeface="Times New Roman" pitchFamily="18" charset="0"/>
              </a:rPr>
              <a:t>Pixel Shader Code:</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float3 N = normalize(normal);</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float3 L = normalize(LightPosition - Position);</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float NdotL = max(dot(N,L),0);</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float3 color;</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a:t>
            </a:r>
            <a:r>
              <a:rPr kumimoji="0" lang="zh-CN" altLang="en-US"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设计简单的阶梯策略 </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if( NdotL&lt;0.5)    color = float3(0.3,0.3,0.3);</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else if(NdotL&gt;=0.5 &amp;&amp; NdotL&lt;0.85)    color = diffuseColor;</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else if(NdotL&gt;=0.85)    color = specularColor;</a:t>
            </a:r>
            <a:endParaRPr kumimoji="0" lang="en-US" altLang="zh-CN" sz="54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698297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添加勾边</a:t>
            </a:r>
            <a:endParaRPr lang="zh-CN" altLang="en-US" dirty="0"/>
          </a:p>
        </p:txBody>
      </p:sp>
      <p:sp>
        <p:nvSpPr>
          <p:cNvPr id="3" name="内容占位符 2"/>
          <p:cNvSpPr>
            <a:spLocks noGrp="1"/>
          </p:cNvSpPr>
          <p:nvPr>
            <p:ph idx="1"/>
          </p:nvPr>
        </p:nvSpPr>
        <p:spPr>
          <a:xfrm>
            <a:off x="457200" y="1556792"/>
            <a:ext cx="8229600" cy="4495800"/>
          </a:xfrm>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 Box 1"/>
          <p:cNvSpPr txBox="1">
            <a:spLocks noChangeArrowheads="1"/>
          </p:cNvSpPr>
          <p:nvPr/>
        </p:nvSpPr>
        <p:spPr bwMode="auto">
          <a:xfrm>
            <a:off x="827178" y="1410355"/>
            <a:ext cx="8316416" cy="54476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3600" b="1" i="0" u="sng" strike="noStrike" cap="none" normalizeH="0" baseline="0" dirty="0" smtClean="0">
                <a:ln>
                  <a:noFill/>
                </a:ln>
                <a:solidFill>
                  <a:schemeClr val="tx1"/>
                </a:solidFill>
                <a:effectLst/>
                <a:latin typeface="Calibri" pitchFamily="34" charset="0"/>
                <a:ea typeface="宋体" pitchFamily="2" charset="-122"/>
                <a:cs typeface="Times New Roman" pitchFamily="18" charset="0"/>
              </a:rPr>
              <a:t>Pixel </a:t>
            </a:r>
            <a:r>
              <a:rPr kumimoji="0" lang="en-US" altLang="zh-CN" sz="3600" b="1" i="0" u="sng"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Shader</a:t>
            </a:r>
            <a:r>
              <a:rPr kumimoji="0" lang="en-US" altLang="zh-CN" sz="3600" b="1" i="0" u="sng" strike="noStrike" cap="none" normalizeH="0" baseline="0" dirty="0" smtClean="0">
                <a:ln>
                  <a:noFill/>
                </a:ln>
                <a:solidFill>
                  <a:schemeClr val="tx1"/>
                </a:solidFill>
                <a:effectLst/>
                <a:latin typeface="Calibri" pitchFamily="34" charset="0"/>
                <a:ea typeface="宋体" pitchFamily="2" charset="-122"/>
                <a:cs typeface="Times New Roman" pitchFamily="18" charset="0"/>
              </a:rPr>
              <a:t> Code:</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float3 N = normalize(normal);</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float3 L = normalize(</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LightPosition</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 Position);</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float3 V = normalize(</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eyePosition</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 P);</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float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NdotL</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 max(dot(N,L),0);</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float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NdotV</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 max(dot(N,V),0);</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float3 color;</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NdotL</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&lt;0.5)    color = float3(0.3,0.3,0.3);</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 if(</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NdotL</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&gt;=0.5 &amp;&amp;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NdotL</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&lt;0.85)    color =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diffuseColor</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else if(</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NdotL</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&gt;=0.85)    color = </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specularColor</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if(</a:t>
            </a:r>
            <a:r>
              <a:rPr kumimoji="0" lang="en-US" altLang="zh-CN" sz="2400" b="0" i="0" u="none" strike="noStrike" cap="none" normalizeH="0" baseline="0" dirty="0" err="1" smtClean="0">
                <a:ln>
                  <a:noFill/>
                </a:ln>
                <a:solidFill>
                  <a:schemeClr val="tx1"/>
                </a:solidFill>
                <a:effectLst/>
                <a:latin typeface="Calibri" pitchFamily="34" charset="0"/>
                <a:ea typeface="宋体" pitchFamily="2" charset="-122"/>
                <a:cs typeface="Times New Roman" pitchFamily="18" charset="0"/>
              </a:rPr>
              <a:t>NdotV</a:t>
            </a:r>
            <a:r>
              <a:rPr kumimoji="0" lang="en-US" altLang="zh-CN" sz="2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&lt;0.2)    color = float3(0,0,0);</a:t>
            </a:r>
            <a:endParaRPr kumimoji="0" lang="en-US" alt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52580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环境映射</a:t>
            </a:r>
          </a:p>
        </p:txBody>
      </p:sp>
      <p:sp>
        <p:nvSpPr>
          <p:cNvPr id="3" name="内容占位符 2"/>
          <p:cNvSpPr>
            <a:spLocks noGrp="1"/>
          </p:cNvSpPr>
          <p:nvPr>
            <p:ph idx="1"/>
          </p:nvPr>
        </p:nvSpPr>
        <p:spPr/>
        <p:txBody>
          <a:bodyPr/>
          <a:lstStyle/>
          <a:p>
            <a:r>
              <a:rPr lang="zh-CN" altLang="zh-CN" dirty="0" smtClean="0"/>
              <a:t>进行</a:t>
            </a:r>
            <a:r>
              <a:rPr lang="zh-CN" altLang="zh-CN" dirty="0"/>
              <a:t>光照计算时需要考虑周围环境光照对物体光照效果的</a:t>
            </a:r>
            <a:r>
              <a:rPr lang="zh-CN" altLang="zh-CN" dirty="0" smtClean="0"/>
              <a:t>影响</a:t>
            </a:r>
            <a:endParaRPr lang="en-US" altLang="zh-CN" dirty="0" smtClean="0"/>
          </a:p>
          <a:p>
            <a:pPr lvl="1"/>
            <a:r>
              <a:rPr lang="zh-CN" altLang="zh-CN" dirty="0" smtClean="0"/>
              <a:t>在</a:t>
            </a:r>
            <a:r>
              <a:rPr lang="en-US" altLang="zh-CN" dirty="0" err="1"/>
              <a:t>Phong</a:t>
            </a:r>
            <a:r>
              <a:rPr lang="zh-CN" altLang="zh-CN" dirty="0"/>
              <a:t>光照明模型中，该光照系数被设定为一个常数，这样无法表现光滑表面对环境的反射</a:t>
            </a:r>
            <a:r>
              <a:rPr lang="zh-CN" altLang="zh-CN" dirty="0" smtClean="0"/>
              <a:t>效果</a:t>
            </a:r>
            <a:endParaRPr lang="en-US" altLang="zh-CN" dirty="0" smtClean="0"/>
          </a:p>
          <a:p>
            <a:r>
              <a:rPr lang="zh-CN" altLang="zh-CN" dirty="0" smtClean="0"/>
              <a:t>环境</a:t>
            </a:r>
            <a:r>
              <a:rPr lang="zh-CN" altLang="zh-CN" dirty="0"/>
              <a:t>映射技术（</a:t>
            </a:r>
            <a:r>
              <a:rPr lang="en-US" altLang="zh-CN" dirty="0"/>
              <a:t>Environment Map</a:t>
            </a:r>
            <a:r>
              <a:rPr lang="zh-CN" altLang="zh-CN" dirty="0"/>
              <a:t>）用预先计算的纹理图像模拟复杂环境光照</a:t>
            </a:r>
            <a:r>
              <a:rPr lang="zh-CN" altLang="zh-CN" dirty="0" smtClean="0"/>
              <a:t>情况</a:t>
            </a:r>
            <a:endParaRPr lang="en-US" altLang="zh-CN" dirty="0" smtClean="0"/>
          </a:p>
          <a:p>
            <a:r>
              <a:rPr lang="zh-CN" altLang="zh-CN" dirty="0" smtClean="0"/>
              <a:t>环境</a:t>
            </a:r>
            <a:r>
              <a:rPr lang="zh-CN" altLang="zh-CN" dirty="0"/>
              <a:t>映射的具体实现有立方体映射（</a:t>
            </a:r>
            <a:r>
              <a:rPr lang="en-US" altLang="zh-CN" dirty="0"/>
              <a:t>Cube Map</a:t>
            </a:r>
            <a:r>
              <a:rPr lang="zh-CN" altLang="zh-CN" dirty="0"/>
              <a:t>）和球体映射（</a:t>
            </a:r>
            <a:r>
              <a:rPr lang="en-US" altLang="zh-CN" dirty="0"/>
              <a:t>Sphere Map</a:t>
            </a:r>
            <a:r>
              <a:rPr lang="zh-CN" altLang="zh-CN" dirty="0"/>
              <a:t>）等，目前应用最为广泛是立方体</a:t>
            </a:r>
            <a:r>
              <a:rPr lang="zh-CN" altLang="zh-CN" dirty="0" smtClean="0"/>
              <a:t>映射</a:t>
            </a:r>
            <a:endParaRPr lang="zh-CN" altLang="zh-CN" dirty="0"/>
          </a:p>
          <a:p>
            <a:endParaRPr lang="zh-CN" altLang="en-US" dirty="0"/>
          </a:p>
        </p:txBody>
      </p:sp>
    </p:spTree>
    <p:extLst>
      <p:ext uri="{BB962C8B-B14F-4D97-AF65-F5344CB8AC3E}">
        <p14:creationId xmlns:p14="http://schemas.microsoft.com/office/powerpoint/2010/main" val="3151129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121" name="图片 21" descr="http://developer.nvidia.com/docs/IO/1101/cm.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131840" y="430425"/>
            <a:ext cx="3330575" cy="2552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0099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5125" name="图片 23" descr="http://images.cnblogs.com/cnblogs_com/gin_dl/teaport.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3765" y="4018086"/>
            <a:ext cx="2378075" cy="15541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图片 25" descr="http://developer.nvidia.com/docs/IO/1101/bubble.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64088" y="3645024"/>
            <a:ext cx="2514600" cy="1927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7"/>
          <p:cNvSpPr>
            <a:spLocks noChangeArrowheads="1"/>
          </p:cNvSpPr>
          <p:nvPr/>
        </p:nvSpPr>
        <p:spPr bwMode="auto">
          <a:xfrm>
            <a:off x="0" y="39385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707036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环境映射算法的步骤如下： </a:t>
            </a:r>
          </a:p>
          <a:p>
            <a:pPr lvl="1"/>
            <a:r>
              <a:rPr lang="zh-CN" altLang="zh-CN" dirty="0"/>
              <a:t>首先根据视线方向和法向量计算反射向量； </a:t>
            </a:r>
          </a:p>
          <a:p>
            <a:pPr lvl="1"/>
            <a:r>
              <a:rPr lang="en-US" altLang="zh-CN" dirty="0"/>
              <a:t> </a:t>
            </a:r>
            <a:r>
              <a:rPr lang="zh-CN" altLang="zh-CN" dirty="0"/>
              <a:t>然后使用反射向量检索环境贴图上的纹理信息； </a:t>
            </a:r>
          </a:p>
          <a:p>
            <a:pPr lvl="1"/>
            <a:r>
              <a:rPr lang="en-US" altLang="zh-CN" dirty="0"/>
              <a:t> </a:t>
            </a:r>
            <a:r>
              <a:rPr lang="zh-CN" altLang="zh-CN" dirty="0"/>
              <a:t>最后将该纹理信息融合到当前像素颜色中。</a:t>
            </a:r>
          </a:p>
          <a:p>
            <a:r>
              <a:rPr lang="zh-CN" altLang="zh-CN" dirty="0"/>
              <a:t>具体实现的时候，可以采用传统的固定管线方式，比如利用</a:t>
            </a:r>
            <a:r>
              <a:rPr lang="en-US" altLang="zh-CN" dirty="0"/>
              <a:t>OpenGL</a:t>
            </a:r>
            <a:r>
              <a:rPr lang="zh-CN" altLang="zh-CN" dirty="0"/>
              <a:t>；也可以使用更为灵活的可编程管线的</a:t>
            </a:r>
            <a:r>
              <a:rPr lang="zh-CN" altLang="zh-CN" dirty="0" smtClean="0"/>
              <a:t>方式</a:t>
            </a:r>
            <a:endParaRPr lang="zh-CN" altLang="en-US" dirty="0"/>
          </a:p>
        </p:txBody>
      </p:sp>
    </p:spTree>
    <p:extLst>
      <p:ext uri="{BB962C8B-B14F-4D97-AF65-F5344CB8AC3E}">
        <p14:creationId xmlns:p14="http://schemas.microsoft.com/office/powerpoint/2010/main" val="2125667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email">
            <a:extLst>
              <a:ext uri="{28A0092B-C50C-407E-A947-70E740481C1C}">
                <a14:useLocalDpi xmlns:a14="http://schemas.microsoft.com/office/drawing/2010/main"/>
              </a:ext>
            </a:extLst>
          </a:blip>
          <a:srcRect/>
          <a:stretch>
            <a:fillRect/>
          </a:stretch>
        </p:blipFill>
        <p:spPr bwMode="auto">
          <a:xfrm>
            <a:off x="1938337" y="1985962"/>
            <a:ext cx="5267325" cy="2886075"/>
          </a:xfrm>
          <a:prstGeom prst="rect">
            <a:avLst/>
          </a:prstGeom>
          <a:noFill/>
          <a:ln w="9525">
            <a:noFill/>
            <a:miter lim="800000"/>
            <a:headEnd/>
            <a:tailEnd/>
          </a:ln>
        </p:spPr>
      </p:pic>
    </p:spTree>
    <p:extLst>
      <p:ext uri="{BB962C8B-B14F-4D97-AF65-F5344CB8AC3E}">
        <p14:creationId xmlns:p14="http://schemas.microsoft.com/office/powerpoint/2010/main" val="29691732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水面效果</a:t>
            </a:r>
          </a:p>
        </p:txBody>
      </p:sp>
      <p:sp>
        <p:nvSpPr>
          <p:cNvPr id="3" name="内容占位符 2"/>
          <p:cNvSpPr>
            <a:spLocks noGrp="1"/>
          </p:cNvSpPr>
          <p:nvPr>
            <p:ph idx="1"/>
          </p:nvPr>
        </p:nvSpPr>
        <p:spPr/>
        <p:txBody>
          <a:bodyPr/>
          <a:lstStyle/>
          <a:p>
            <a:r>
              <a:rPr lang="zh-CN" altLang="zh-CN" dirty="0" smtClean="0"/>
              <a:t>一般</a:t>
            </a:r>
            <a:r>
              <a:rPr lang="zh-CN" altLang="zh-CN" dirty="0"/>
              <a:t>分成两个部分，一部分是绘制，另一部分是水面</a:t>
            </a:r>
            <a:r>
              <a:rPr lang="zh-CN" altLang="zh-CN" dirty="0" smtClean="0"/>
              <a:t>运动</a:t>
            </a:r>
            <a:endParaRPr lang="en-US" altLang="zh-CN" dirty="0" smtClean="0"/>
          </a:p>
          <a:p>
            <a:r>
              <a:rPr lang="zh-CN" altLang="zh-CN" dirty="0" smtClean="0"/>
              <a:t>水面</a:t>
            </a:r>
            <a:r>
              <a:rPr lang="zh-CN" altLang="zh-CN" dirty="0"/>
              <a:t>绘制涉及到很多视觉效果的模拟，如折射，反射，焦散等，但模拟这些效果的计算量很大，将其应用于实时性要求很高的游戏时，都要做一定程度的</a:t>
            </a:r>
            <a:r>
              <a:rPr lang="zh-CN" altLang="zh-CN" dirty="0" smtClean="0"/>
              <a:t>简化</a:t>
            </a:r>
            <a:endParaRPr lang="en-US" altLang="zh-CN" dirty="0" smtClean="0"/>
          </a:p>
          <a:p>
            <a:r>
              <a:rPr lang="zh-CN" altLang="zh-CN" dirty="0" smtClean="0"/>
              <a:t>最</a:t>
            </a:r>
            <a:r>
              <a:rPr lang="zh-CN" altLang="zh-CN" dirty="0"/>
              <a:t>简单的方法是使用带有透明通道的纹理贴图，并结合凸凹纹理来得</a:t>
            </a:r>
            <a:r>
              <a:rPr lang="zh-CN" altLang="zh-CN" dirty="0" smtClean="0"/>
              <a:t>到</a:t>
            </a:r>
            <a:endParaRPr lang="en-US" altLang="zh-CN" dirty="0" smtClean="0"/>
          </a:p>
          <a:p>
            <a:r>
              <a:rPr lang="zh-CN" altLang="zh-CN" dirty="0" smtClean="0"/>
              <a:t>为了</a:t>
            </a:r>
            <a:r>
              <a:rPr lang="zh-CN" altLang="zh-CN" dirty="0"/>
              <a:t>得到折射和反射效果，可以使用预渲染的方式将折射和反射场景绘制为</a:t>
            </a:r>
            <a:r>
              <a:rPr lang="zh-CN" altLang="zh-CN" dirty="0" smtClean="0"/>
              <a:t>纹理</a:t>
            </a:r>
            <a:endParaRPr lang="zh-CN" altLang="en-US" dirty="0"/>
          </a:p>
        </p:txBody>
      </p:sp>
    </p:spTree>
    <p:extLst>
      <p:ext uri="{BB962C8B-B14F-4D97-AF65-F5344CB8AC3E}">
        <p14:creationId xmlns:p14="http://schemas.microsoft.com/office/powerpoint/2010/main" val="5980460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地形渲染</a:t>
            </a:r>
          </a:p>
        </p:txBody>
      </p:sp>
      <p:sp>
        <p:nvSpPr>
          <p:cNvPr id="3" name="内容占位符 2"/>
          <p:cNvSpPr>
            <a:spLocks noGrp="1"/>
          </p:cNvSpPr>
          <p:nvPr>
            <p:ph idx="1"/>
          </p:nvPr>
        </p:nvSpPr>
        <p:spPr/>
        <p:txBody>
          <a:bodyPr/>
          <a:lstStyle/>
          <a:p>
            <a:r>
              <a:rPr lang="zh-CN" altLang="zh-CN" dirty="0" smtClean="0"/>
              <a:t>地形</a:t>
            </a:r>
            <a:r>
              <a:rPr lang="zh-CN" altLang="zh-CN" dirty="0"/>
              <a:t>多出现于游戏的室外场景中，它构成了整个三维游戏的</a:t>
            </a:r>
            <a:r>
              <a:rPr lang="zh-CN" altLang="zh-CN" dirty="0" smtClean="0"/>
              <a:t>大环境</a:t>
            </a:r>
            <a:endParaRPr lang="en-US" altLang="zh-CN" dirty="0" smtClean="0"/>
          </a:p>
          <a:p>
            <a:r>
              <a:rPr lang="zh-CN" altLang="zh-CN" dirty="0" smtClean="0"/>
              <a:t>地形</a:t>
            </a:r>
            <a:r>
              <a:rPr lang="zh-CN" altLang="zh-CN" dirty="0"/>
              <a:t>采用高度场来表达，即采样点的高度信息，通常使用灰度图即高程图就可以表达地形的几何信息，这类似于对地形进行航拍得到的</a:t>
            </a:r>
            <a:r>
              <a:rPr lang="zh-CN" altLang="zh-CN" dirty="0" smtClean="0"/>
              <a:t>画面</a:t>
            </a:r>
            <a:endParaRPr lang="en-US" altLang="zh-CN" dirty="0" smtClean="0"/>
          </a:p>
          <a:p>
            <a:r>
              <a:rPr lang="zh-CN" altLang="zh-CN" dirty="0" smtClean="0"/>
              <a:t>在</a:t>
            </a:r>
            <a:r>
              <a:rPr lang="zh-CN" altLang="zh-CN" dirty="0"/>
              <a:t>渲染过程中，为了避免生成过多的三角形，需要采取一些优化</a:t>
            </a:r>
            <a:r>
              <a:rPr lang="zh-CN" altLang="zh-CN" dirty="0" smtClean="0"/>
              <a:t>措施</a:t>
            </a:r>
            <a:endParaRPr lang="zh-CN" altLang="zh-CN" dirty="0"/>
          </a:p>
          <a:p>
            <a:endParaRPr lang="zh-CN" altLang="en-US" dirty="0"/>
          </a:p>
        </p:txBody>
      </p:sp>
    </p:spTree>
    <p:extLst>
      <p:ext uri="{BB962C8B-B14F-4D97-AF65-F5344CB8AC3E}">
        <p14:creationId xmlns:p14="http://schemas.microsoft.com/office/powerpoint/2010/main" val="28467253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图片 10" descr="ps-e"/>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63688" y="2606675"/>
            <a:ext cx="2149475" cy="2149475"/>
          </a:xfrm>
          <a:prstGeom prst="rect">
            <a:avLst/>
          </a:prstGeom>
          <a:noFill/>
          <a:extLst>
            <a:ext uri="{909E8E84-426E-40DD-AFC4-6F175D3DCCD1}">
              <a14:hiddenFill xmlns:a14="http://schemas.microsoft.com/office/drawing/2010/main">
                <a:solidFill>
                  <a:srgbClr val="FFFFFF"/>
                </a:solidFill>
              </a14:hiddenFill>
            </a:ext>
          </a:extLst>
        </p:spPr>
      </p:pic>
      <p:pic>
        <p:nvPicPr>
          <p:cNvPr id="6145" name="图片 1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508104" y="2606675"/>
            <a:ext cx="2560638" cy="2155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2606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7633268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静态</a:t>
            </a:r>
            <a:r>
              <a:rPr lang="zh-CN" altLang="zh-CN" dirty="0"/>
              <a:t>渲染的地形细节通常在预计算阶段</a:t>
            </a:r>
            <a:r>
              <a:rPr lang="zh-CN" altLang="zh-CN" dirty="0" smtClean="0"/>
              <a:t>生成</a:t>
            </a:r>
            <a:endParaRPr lang="en-US" altLang="zh-CN" dirty="0" smtClean="0"/>
          </a:p>
          <a:p>
            <a:r>
              <a:rPr lang="zh-CN" altLang="zh-CN" dirty="0" smtClean="0"/>
              <a:t>动态</a:t>
            </a:r>
            <a:r>
              <a:rPr lang="zh-CN" altLang="zh-CN" dirty="0"/>
              <a:t>地形是视点相关的，随着视点的移动，地形网格将被</a:t>
            </a:r>
            <a:r>
              <a:rPr lang="zh-CN" altLang="zh-CN" dirty="0" smtClean="0"/>
              <a:t>更新</a:t>
            </a:r>
            <a:endParaRPr lang="en-US" altLang="zh-CN" dirty="0" smtClean="0"/>
          </a:p>
          <a:p>
            <a:pPr lvl="1"/>
            <a:r>
              <a:rPr lang="zh-CN" altLang="zh-CN" dirty="0" smtClean="0"/>
              <a:t>任意</a:t>
            </a:r>
            <a:r>
              <a:rPr lang="zh-CN" altLang="zh-CN" dirty="0"/>
              <a:t>时刻得到的地形网格是在当前视点下“性价比”最高的</a:t>
            </a:r>
            <a:r>
              <a:rPr lang="zh-CN" altLang="zh-CN" dirty="0" smtClean="0"/>
              <a:t>方案</a:t>
            </a:r>
            <a:endParaRPr lang="zh-CN" altLang="en-US" dirty="0"/>
          </a:p>
        </p:txBody>
      </p:sp>
      <p:pic>
        <p:nvPicPr>
          <p:cNvPr id="4" name="图片 3"/>
          <p:cNvPicPr/>
          <p:nvPr/>
        </p:nvPicPr>
        <p:blipFill>
          <a:blip r:embed="rId3" cstate="email">
            <a:extLst>
              <a:ext uri="{28A0092B-C50C-407E-A947-70E740481C1C}">
                <a14:useLocalDpi xmlns:a14="http://schemas.microsoft.com/office/drawing/2010/main"/>
              </a:ext>
            </a:extLst>
          </a:blip>
          <a:srcRect/>
          <a:stretch>
            <a:fillRect/>
          </a:stretch>
        </p:blipFill>
        <p:spPr bwMode="auto">
          <a:xfrm>
            <a:off x="2624137" y="3933056"/>
            <a:ext cx="3895725" cy="2552065"/>
          </a:xfrm>
          <a:prstGeom prst="rect">
            <a:avLst/>
          </a:prstGeom>
          <a:noFill/>
          <a:ln w="9525">
            <a:noFill/>
            <a:miter lim="800000"/>
            <a:headEnd/>
            <a:tailEnd/>
          </a:ln>
        </p:spPr>
      </p:pic>
    </p:spTree>
    <p:extLst>
      <p:ext uri="{BB962C8B-B14F-4D97-AF65-F5344CB8AC3E}">
        <p14:creationId xmlns:p14="http://schemas.microsoft.com/office/powerpoint/2010/main" val="14751613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大气渲染</a:t>
            </a:r>
          </a:p>
        </p:txBody>
      </p:sp>
      <p:sp>
        <p:nvSpPr>
          <p:cNvPr id="3" name="内容占位符 2"/>
          <p:cNvSpPr>
            <a:spLocks noGrp="1"/>
          </p:cNvSpPr>
          <p:nvPr>
            <p:ph idx="1"/>
          </p:nvPr>
        </p:nvSpPr>
        <p:spPr/>
        <p:txBody>
          <a:bodyPr/>
          <a:lstStyle/>
          <a:p>
            <a:r>
              <a:rPr lang="zh-CN" altLang="zh-CN" dirty="0"/>
              <a:t>由于空气中浮尘的存在，光线在传播过程中被吸收或散射</a:t>
            </a:r>
            <a:r>
              <a:rPr lang="zh-CN" altLang="zh-CN" dirty="0" smtClean="0"/>
              <a:t>掉，</a:t>
            </a:r>
            <a:r>
              <a:rPr lang="zh-CN" altLang="zh-CN" dirty="0"/>
              <a:t>造成光线的衰减，通常采用“雾”来表现这种大气</a:t>
            </a:r>
            <a:r>
              <a:rPr lang="zh-CN" altLang="zh-CN" dirty="0" smtClean="0"/>
              <a:t>效果</a:t>
            </a:r>
            <a:endParaRPr lang="en-US" altLang="zh-CN" dirty="0" smtClean="0"/>
          </a:p>
          <a:p>
            <a:r>
              <a:rPr lang="zh-CN" altLang="zh-CN" dirty="0" smtClean="0"/>
              <a:t>雾化</a:t>
            </a:r>
            <a:r>
              <a:rPr lang="zh-CN" altLang="zh-CN" dirty="0"/>
              <a:t>效果很容易实现，通过</a:t>
            </a:r>
            <a:r>
              <a:rPr lang="en-US" altLang="zh-CN" dirty="0"/>
              <a:t>OpenGL</a:t>
            </a:r>
            <a:r>
              <a:rPr lang="zh-CN" altLang="zh-CN" dirty="0"/>
              <a:t>或</a:t>
            </a:r>
            <a:r>
              <a:rPr lang="en-US" altLang="zh-CN" dirty="0"/>
              <a:t>Direct3D</a:t>
            </a:r>
            <a:r>
              <a:rPr lang="zh-CN" altLang="zh-CN" dirty="0"/>
              <a:t>函数可以直接创建该</a:t>
            </a:r>
            <a:r>
              <a:rPr lang="zh-CN" altLang="zh-CN" dirty="0" smtClean="0"/>
              <a:t>效果</a:t>
            </a:r>
            <a:endParaRPr lang="en-US" altLang="zh-CN" dirty="0" smtClean="0"/>
          </a:p>
          <a:p>
            <a:r>
              <a:rPr lang="zh-CN" altLang="zh-CN" dirty="0" smtClean="0"/>
              <a:t>但</a:t>
            </a:r>
            <a:r>
              <a:rPr lang="zh-CN" altLang="zh-CN" dirty="0"/>
              <a:t>这种效果无法体现多层散射的效果，尤其是针对天空光来说，光照颜色会因为散射导致色彩的变化。这就需要更复杂的大气渲染模型。</a:t>
            </a:r>
          </a:p>
          <a:p>
            <a:endParaRPr lang="zh-CN" altLang="en-US" dirty="0"/>
          </a:p>
        </p:txBody>
      </p:sp>
    </p:spTree>
    <p:extLst>
      <p:ext uri="{BB962C8B-B14F-4D97-AF65-F5344CB8AC3E}">
        <p14:creationId xmlns:p14="http://schemas.microsoft.com/office/powerpoint/2010/main" val="5447256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图片 68"/>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27584" y="3072946"/>
            <a:ext cx="2628900" cy="1241425"/>
          </a:xfrm>
          <a:prstGeom prst="rect">
            <a:avLst/>
          </a:prstGeom>
          <a:noFill/>
          <a:extLst>
            <a:ext uri="{909E8E84-426E-40DD-AFC4-6F175D3DCCD1}">
              <a14:hiddenFill xmlns:a14="http://schemas.microsoft.com/office/drawing/2010/main">
                <a:solidFill>
                  <a:srgbClr val="FFFFFF"/>
                </a:solidFill>
              </a14:hiddenFill>
            </a:ext>
          </a:extLst>
        </p:spPr>
      </p:pic>
      <p:pic>
        <p:nvPicPr>
          <p:cNvPr id="7169" name="图片 6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868144" y="3022939"/>
            <a:ext cx="2536825" cy="1341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3040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83579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毛发渲染</a:t>
            </a:r>
          </a:p>
        </p:txBody>
      </p:sp>
      <p:sp>
        <p:nvSpPr>
          <p:cNvPr id="3" name="内容占位符 2"/>
          <p:cNvSpPr>
            <a:spLocks noGrp="1"/>
          </p:cNvSpPr>
          <p:nvPr>
            <p:ph idx="1"/>
          </p:nvPr>
        </p:nvSpPr>
        <p:spPr/>
        <p:txBody>
          <a:bodyPr/>
          <a:lstStyle/>
          <a:p>
            <a:r>
              <a:rPr lang="zh-CN" altLang="zh-CN" kern="1200" dirty="0"/>
              <a:t>一般的光照明模型无法表现动物毛发的细节</a:t>
            </a:r>
            <a:r>
              <a:rPr lang="zh-CN" altLang="zh-CN" kern="1200" dirty="0" smtClean="0"/>
              <a:t>效果</a:t>
            </a:r>
            <a:endParaRPr lang="en-US" altLang="zh-CN" kern="1200" dirty="0" smtClean="0"/>
          </a:p>
          <a:p>
            <a:r>
              <a:rPr lang="en-US" altLang="zh-CN" kern="1200" dirty="0" smtClean="0"/>
              <a:t>80</a:t>
            </a:r>
            <a:r>
              <a:rPr lang="zh-CN" altLang="zh-CN" kern="1200" dirty="0"/>
              <a:t>年代</a:t>
            </a:r>
            <a:r>
              <a:rPr lang="en-US" altLang="zh-CN" kern="1200" dirty="0" err="1"/>
              <a:t>Kajia</a:t>
            </a:r>
            <a:r>
              <a:rPr lang="zh-CN" altLang="zh-CN" kern="1200" dirty="0"/>
              <a:t>提出光照方程通过光线投射方法计算每个</a:t>
            </a:r>
            <a:r>
              <a:rPr lang="en-US" altLang="zh-CN" kern="1200" dirty="0" err="1"/>
              <a:t>texel</a:t>
            </a:r>
            <a:r>
              <a:rPr lang="zh-CN" altLang="zh-CN" kern="1200" dirty="0"/>
              <a:t>的光亮度，从而得到毛发的整体效果。这样的方法计算量很大，无法在实时的游戏或虚拟现实系统中</a:t>
            </a:r>
            <a:r>
              <a:rPr lang="zh-CN" altLang="zh-CN" kern="1200" dirty="0" smtClean="0"/>
              <a:t>应用</a:t>
            </a:r>
            <a:endParaRPr lang="en-US" altLang="zh-CN" kern="1200" dirty="0" smtClean="0"/>
          </a:p>
          <a:p>
            <a:r>
              <a:rPr lang="en-US" altLang="zh-CN" kern="1200" dirty="0" err="1" smtClean="0"/>
              <a:t>Lengyel</a:t>
            </a:r>
            <a:r>
              <a:rPr lang="zh-CN" altLang="zh-CN" kern="1200" dirty="0"/>
              <a:t>于</a:t>
            </a:r>
            <a:r>
              <a:rPr lang="en-US" altLang="zh-CN" kern="1200" dirty="0"/>
              <a:t>2001</a:t>
            </a:r>
            <a:r>
              <a:rPr lang="zh-CN" altLang="zh-CN" kern="1200" dirty="0"/>
              <a:t>年提出的壳纹理</a:t>
            </a:r>
            <a:r>
              <a:rPr lang="en-US" altLang="zh-CN" kern="1200" dirty="0"/>
              <a:t>(Shell texture) </a:t>
            </a:r>
            <a:r>
              <a:rPr lang="zh-CN" altLang="zh-CN" kern="1200" dirty="0"/>
              <a:t>技术则为动物短毛效果提供了一种非常高效的手段，该方法实现起来很简单，适合于游戏引擎的渲染</a:t>
            </a:r>
            <a:r>
              <a:rPr lang="zh-CN" altLang="zh-CN" kern="1200" dirty="0" smtClean="0"/>
              <a:t>当中</a:t>
            </a:r>
            <a:endParaRPr lang="zh-CN" altLang="zh-CN" kern="1200" dirty="0"/>
          </a:p>
          <a:p>
            <a:endParaRPr lang="zh-CN" altLang="en-US" dirty="0"/>
          </a:p>
        </p:txBody>
      </p:sp>
    </p:spTree>
    <p:extLst>
      <p:ext uri="{BB962C8B-B14F-4D97-AF65-F5344CB8AC3E}">
        <p14:creationId xmlns:p14="http://schemas.microsoft.com/office/powerpoint/2010/main" val="41491882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3" name="图片 1" descr="figure2_tilt2_annotated"/>
          <p:cNvPicPr>
            <a:picLocks noChangeAspect="1" noChangeArrowheads="1"/>
          </p:cNvPicPr>
          <p:nvPr/>
        </p:nvPicPr>
        <p:blipFill>
          <a:blip r:embed="rId2" cstate="email">
            <a:lum bright="-36000" contrast="54000"/>
            <a:extLst>
              <a:ext uri="{28A0092B-C50C-407E-A947-70E740481C1C}">
                <a14:useLocalDpi xmlns:a14="http://schemas.microsoft.com/office/drawing/2010/main"/>
              </a:ext>
            </a:extLst>
          </a:blip>
          <a:srcRect/>
          <a:stretch>
            <a:fillRect/>
          </a:stretch>
        </p:blipFill>
        <p:spPr bwMode="auto">
          <a:xfrm>
            <a:off x="2307474" y="1700808"/>
            <a:ext cx="4529052" cy="35283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7730943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算法首先沿着模型表面法线方向往外延伸出多个几何层，然后在这每层上面</a:t>
            </a:r>
            <a:r>
              <a:rPr lang="zh-CN" altLang="zh-CN" dirty="0" smtClean="0"/>
              <a:t>绘制带有</a:t>
            </a:r>
            <a:r>
              <a:rPr lang="en-US" altLang="zh-CN" dirty="0"/>
              <a:t>Alpha</a:t>
            </a:r>
            <a:r>
              <a:rPr lang="zh-CN" altLang="zh-CN" dirty="0"/>
              <a:t>分量的</a:t>
            </a:r>
            <a:r>
              <a:rPr lang="zh-CN" altLang="zh-CN" dirty="0" smtClean="0"/>
              <a:t>纹理</a:t>
            </a:r>
            <a:endParaRPr lang="en-US" altLang="zh-CN" dirty="0" smtClean="0"/>
          </a:p>
          <a:p>
            <a:r>
              <a:rPr lang="zh-CN" altLang="zh-CN" dirty="0" smtClean="0"/>
              <a:t>由于</a:t>
            </a:r>
            <a:r>
              <a:rPr lang="zh-CN" altLang="zh-CN" dirty="0"/>
              <a:t>纹理是一层层贴在物体表面上，当视线与物体表面相切时，将不会观察到纹理，会出现短毛效果消失的错误，为了解决这个问题，算法在物体表面增加垂直方向的面片，并在面片上绘制肋片纹理（</a:t>
            </a:r>
            <a:r>
              <a:rPr lang="en-US" altLang="zh-CN" dirty="0"/>
              <a:t>Fin Texture</a:t>
            </a:r>
            <a:r>
              <a:rPr lang="zh-CN" altLang="zh-CN" dirty="0" smtClean="0"/>
              <a:t>）</a:t>
            </a:r>
            <a:endParaRPr lang="zh-CN" altLang="en-US" dirty="0"/>
          </a:p>
        </p:txBody>
      </p:sp>
    </p:spTree>
    <p:extLst>
      <p:ext uri="{BB962C8B-B14F-4D97-AF65-F5344CB8AC3E}">
        <p14:creationId xmlns:p14="http://schemas.microsoft.com/office/powerpoint/2010/main" val="20987675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1000417"/>
              </p:ext>
            </p:extLst>
          </p:nvPr>
        </p:nvGraphicFramePr>
        <p:xfrm>
          <a:off x="2267744" y="2780928"/>
          <a:ext cx="4130675" cy="2065338"/>
        </p:xfrm>
        <a:graphic>
          <a:graphicData uri="http://schemas.openxmlformats.org/presentationml/2006/ole">
            <mc:AlternateContent xmlns:mc="http://schemas.openxmlformats.org/markup-compatibility/2006">
              <mc:Choice xmlns:v="urn:schemas-microsoft-com:vml" Requires="v">
                <p:oleObj spid="_x0000_s9226" name="Picture" r:id="rId3" imgW="5562600" imgH="2743200" progId="Word.Picture.8">
                  <p:embed/>
                </p:oleObj>
              </mc:Choice>
              <mc:Fallback>
                <p:oleObj name="Picture" r:id="rId3" imgW="5562600" imgH="274320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780928"/>
                        <a:ext cx="4130675" cy="206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80355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3200">
                <a:ea typeface="宋体" charset="-122"/>
              </a:rPr>
              <a:t>多路采样方法</a:t>
            </a:r>
          </a:p>
        </p:txBody>
      </p:sp>
      <p:sp>
        <p:nvSpPr>
          <p:cNvPr id="58371" name="Rectangle 3"/>
          <p:cNvSpPr>
            <a:spLocks noGrp="1" noChangeArrowheads="1"/>
          </p:cNvSpPr>
          <p:nvPr>
            <p:ph idx="1"/>
          </p:nvPr>
        </p:nvSpPr>
        <p:spPr/>
        <p:txBody>
          <a:bodyPr>
            <a:normAutofit/>
          </a:bodyPr>
          <a:lstStyle/>
          <a:p>
            <a:r>
              <a:rPr lang="zh-CN" altLang="en-US" dirty="0">
                <a:ea typeface="宋体" charset="-122"/>
              </a:rPr>
              <a:t>运动模糊</a:t>
            </a:r>
          </a:p>
          <a:p>
            <a:pPr lvl="1"/>
            <a:r>
              <a:rPr lang="zh-CN" altLang="en-US" dirty="0">
                <a:ea typeface="宋体" charset="-122"/>
              </a:rPr>
              <a:t>当移动物体在场景中改变位置时，需要累加一系列渲染过的图像</a:t>
            </a:r>
          </a:p>
          <a:p>
            <a:pPr lvl="1"/>
            <a:endParaRPr lang="zh-CN" altLang="en-US" dirty="0">
              <a:ea typeface="宋体" charset="-122"/>
            </a:endParaRPr>
          </a:p>
          <a:p>
            <a:pPr lvl="1"/>
            <a:endParaRPr lang="zh-CN" altLang="en-US" dirty="0">
              <a:ea typeface="宋体" charset="-122"/>
            </a:endParaRPr>
          </a:p>
          <a:p>
            <a:pPr lvl="1"/>
            <a:endParaRPr lang="zh-CN" altLang="en-US" dirty="0">
              <a:ea typeface="宋体" charset="-122"/>
            </a:endParaRPr>
          </a:p>
          <a:p>
            <a:pPr lvl="1"/>
            <a:endParaRPr lang="zh-CN" altLang="en-US" dirty="0">
              <a:ea typeface="宋体" charset="-122"/>
            </a:endParaRPr>
          </a:p>
          <a:p>
            <a:pPr lvl="1"/>
            <a:endParaRPr lang="zh-CN" altLang="en-US" dirty="0">
              <a:ea typeface="宋体" charset="-122"/>
            </a:endParaRPr>
          </a:p>
        </p:txBody>
      </p:sp>
      <p:pic>
        <p:nvPicPr>
          <p:cNvPr id="58373"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76400" y="3184525"/>
            <a:ext cx="5692775"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0017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图片 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30462" y="2481950"/>
            <a:ext cx="2141538" cy="2011363"/>
          </a:xfrm>
          <a:prstGeom prst="rect">
            <a:avLst/>
          </a:prstGeom>
          <a:noFill/>
          <a:extLst>
            <a:ext uri="{909E8E84-426E-40DD-AFC4-6F175D3DCCD1}">
              <a14:hiddenFill xmlns:a14="http://schemas.microsoft.com/office/drawing/2010/main">
                <a:solidFill>
                  <a:srgbClr val="FFFFFF"/>
                </a:solidFill>
              </a14:hiddenFill>
            </a:ext>
          </a:extLst>
        </p:spPr>
      </p:pic>
      <p:pic>
        <p:nvPicPr>
          <p:cNvPr id="10241" name="图片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652120" y="2359712"/>
            <a:ext cx="2301875" cy="22558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472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927725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200">
                <a:ea typeface="宋体" charset="-122"/>
              </a:rPr>
              <a:t>多路采样方法</a:t>
            </a:r>
          </a:p>
        </p:txBody>
      </p:sp>
      <p:sp>
        <p:nvSpPr>
          <p:cNvPr id="17411" name="Rectangle 3"/>
          <p:cNvSpPr>
            <a:spLocks noGrp="1" noChangeArrowheads="1"/>
          </p:cNvSpPr>
          <p:nvPr>
            <p:ph idx="1"/>
          </p:nvPr>
        </p:nvSpPr>
        <p:spPr/>
        <p:txBody>
          <a:bodyPr/>
          <a:lstStyle/>
          <a:p>
            <a:r>
              <a:rPr lang="zh-CN" altLang="en-US">
                <a:ea typeface="宋体" charset="-122"/>
              </a:rPr>
              <a:t>域深</a:t>
            </a:r>
          </a:p>
          <a:p>
            <a:pPr lvl="1"/>
            <a:r>
              <a:rPr lang="zh-CN" altLang="en-US">
                <a:ea typeface="宋体" charset="-122"/>
              </a:rPr>
              <a:t>通过抖动视窗和视点来模拟域深</a:t>
            </a:r>
          </a:p>
          <a:p>
            <a:pPr lvl="1"/>
            <a:r>
              <a:rPr lang="zh-CN" altLang="en-US">
                <a:ea typeface="宋体" charset="-122"/>
              </a:rPr>
              <a:t>物体在焦点上与相机保持一定距离，过近或过远的物体都会离开焦点并造成模糊</a:t>
            </a:r>
          </a:p>
          <a:p>
            <a:endParaRPr lang="en-US" altLang="zh-CN">
              <a:ea typeface="宋体" charset="-122"/>
            </a:endParaRPr>
          </a:p>
        </p:txBody>
      </p:sp>
      <p:pic>
        <p:nvPicPr>
          <p:cNvPr id="17413"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5840000">
            <a:off x="4568825" y="3805238"/>
            <a:ext cx="3665537" cy="243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211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endParaRPr lang="zh-CN" altLang="zh-CN" sz="3200">
              <a:ea typeface="宋体" charset="-122"/>
            </a:endParaRPr>
          </a:p>
        </p:txBody>
      </p:sp>
      <p:sp>
        <p:nvSpPr>
          <p:cNvPr id="19459" name="Rectangle 3"/>
          <p:cNvSpPr>
            <a:spLocks noGrp="1" noChangeArrowheads="1"/>
          </p:cNvSpPr>
          <p:nvPr>
            <p:ph idx="1"/>
          </p:nvPr>
        </p:nvSpPr>
        <p:spPr/>
        <p:txBody>
          <a:bodyPr/>
          <a:lstStyle/>
          <a:p>
            <a:endParaRPr lang="zh-CN" altLang="zh-CN">
              <a:ea typeface="宋体" charset="-122"/>
            </a:endParaRPr>
          </a:p>
        </p:txBody>
      </p:sp>
      <p:pic>
        <p:nvPicPr>
          <p:cNvPr id="19460"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1163" y="2092325"/>
            <a:ext cx="5783262"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391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z="3200">
                <a:ea typeface="宋体" charset="-122"/>
              </a:rPr>
              <a:t>多路采样方法</a:t>
            </a:r>
          </a:p>
        </p:txBody>
      </p:sp>
      <p:sp>
        <p:nvSpPr>
          <p:cNvPr id="80899" name="Rectangle 3"/>
          <p:cNvSpPr>
            <a:spLocks noGrp="1" noChangeArrowheads="1"/>
          </p:cNvSpPr>
          <p:nvPr>
            <p:ph idx="1"/>
          </p:nvPr>
        </p:nvSpPr>
        <p:spPr/>
        <p:txBody>
          <a:bodyPr/>
          <a:lstStyle/>
          <a:p>
            <a:r>
              <a:rPr lang="zh-CN" altLang="en-US">
                <a:ea typeface="宋体" charset="-122"/>
              </a:rPr>
              <a:t>软阴影</a:t>
            </a:r>
          </a:p>
          <a:p>
            <a:pPr lvl="1"/>
            <a:r>
              <a:rPr lang="zh-CN" altLang="en-US">
                <a:ea typeface="宋体" charset="-122"/>
              </a:rPr>
              <a:t>通过累加</a:t>
            </a:r>
            <a:r>
              <a:rPr lang="en-US" altLang="zh-CN">
                <a:ea typeface="宋体" charset="-122"/>
              </a:rPr>
              <a:t>N</a:t>
            </a:r>
            <a:r>
              <a:rPr lang="zh-CN" altLang="en-US">
                <a:ea typeface="宋体" charset="-122"/>
              </a:rPr>
              <a:t>路渲染并通过在通路之间改变光源的位置，可以很容易地创建柔和阴影</a:t>
            </a:r>
          </a:p>
          <a:p>
            <a:pPr lvl="1"/>
            <a:r>
              <a:rPr lang="zh-CN" altLang="en-US">
                <a:ea typeface="宋体" charset="-122"/>
              </a:rPr>
              <a:t>这样可以模拟面光源的采样</a:t>
            </a:r>
          </a:p>
        </p:txBody>
      </p:sp>
      <p:grpSp>
        <p:nvGrpSpPr>
          <p:cNvPr id="80900" name="Group 4"/>
          <p:cNvGrpSpPr>
            <a:grpSpLocks/>
          </p:cNvGrpSpPr>
          <p:nvPr/>
        </p:nvGrpSpPr>
        <p:grpSpPr bwMode="auto">
          <a:xfrm>
            <a:off x="533400" y="3810000"/>
            <a:ext cx="8275638" cy="2286000"/>
            <a:chOff x="288" y="1632"/>
            <a:chExt cx="5213" cy="1440"/>
          </a:xfrm>
        </p:grpSpPr>
        <p:pic>
          <p:nvPicPr>
            <p:cNvPr id="80901"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88" y="1632"/>
              <a:ext cx="1661" cy="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2"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112" y="1651"/>
              <a:ext cx="1661" cy="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3" name="Picture 7"/>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840" y="1651"/>
              <a:ext cx="1661" cy="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73666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6672</Words>
  <Application>Microsoft Office PowerPoint</Application>
  <PresentationFormat>全屏显示(4:3)</PresentationFormat>
  <Paragraphs>311</Paragraphs>
  <Slides>60</Slides>
  <Notes>29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Office 主题​​</vt:lpstr>
      <vt:lpstr>Picture</vt:lpstr>
      <vt:lpstr>三维渲染技术</vt:lpstr>
      <vt:lpstr>目录</vt:lpstr>
      <vt:lpstr>简介</vt:lpstr>
      <vt:lpstr>固定渲染管线</vt:lpstr>
      <vt:lpstr>PowerPoint 演示文稿</vt:lpstr>
      <vt:lpstr>多路采样方法</vt:lpstr>
      <vt:lpstr>多路采样方法</vt:lpstr>
      <vt:lpstr>PowerPoint 演示文稿</vt:lpstr>
      <vt:lpstr>多路采样方法</vt:lpstr>
      <vt:lpstr>多纹理(multi-texture)</vt:lpstr>
      <vt:lpstr>多纹理(multi-texture)</vt:lpstr>
      <vt:lpstr>多纹理(multi-texture)</vt:lpstr>
      <vt:lpstr>PowerPoint 演示文稿</vt:lpstr>
      <vt:lpstr>PowerPoint 演示文稿</vt:lpstr>
      <vt:lpstr>多纹理用于光照模型</vt:lpstr>
      <vt:lpstr>Shader</vt:lpstr>
      <vt:lpstr>发展</vt:lpstr>
      <vt:lpstr>绘制语言</vt:lpstr>
      <vt:lpstr>发展</vt:lpstr>
      <vt:lpstr>着色器</vt:lpstr>
      <vt:lpstr>功能</vt:lpstr>
      <vt:lpstr>介绍</vt:lpstr>
      <vt:lpstr>学习目标</vt:lpstr>
      <vt:lpstr>渲染流程</vt:lpstr>
      <vt:lpstr>过程解释</vt:lpstr>
      <vt:lpstr>Transformation &amp; Lighting</vt:lpstr>
      <vt:lpstr>顶点着色</vt:lpstr>
      <vt:lpstr>裁剪 栅格化 深度测试</vt:lpstr>
      <vt:lpstr>像素着色</vt:lpstr>
      <vt:lpstr>Shader Model</vt:lpstr>
      <vt:lpstr>各个版本的区别</vt:lpstr>
      <vt:lpstr>具体shader示例</vt:lpstr>
      <vt:lpstr>利用示例分析</vt:lpstr>
      <vt:lpstr>PowerPoint 演示文稿</vt:lpstr>
      <vt:lpstr>注意</vt:lpstr>
      <vt:lpstr>漫反射</vt:lpstr>
      <vt:lpstr>镜面反射</vt:lpstr>
      <vt:lpstr>凹凸映射</vt:lpstr>
      <vt:lpstr>练习</vt:lpstr>
      <vt:lpstr>逐像素光照</vt:lpstr>
      <vt:lpstr>凹凸映射</vt:lpstr>
      <vt:lpstr>PowerPoint 演示文稿</vt:lpstr>
      <vt:lpstr>卡通渲染</vt:lpstr>
      <vt:lpstr>PowerPoint 演示文稿</vt:lpstr>
      <vt:lpstr>PowerPoint 演示文稿</vt:lpstr>
      <vt:lpstr>添加勾边</vt:lpstr>
      <vt:lpstr>环境映射</vt:lpstr>
      <vt:lpstr>PowerPoint 演示文稿</vt:lpstr>
      <vt:lpstr>PowerPoint 演示文稿</vt:lpstr>
      <vt:lpstr>水面效果</vt:lpstr>
      <vt:lpstr>地形渲染</vt:lpstr>
      <vt:lpstr>PowerPoint 演示文稿</vt:lpstr>
      <vt:lpstr>PowerPoint 演示文稿</vt:lpstr>
      <vt:lpstr>大气渲染</vt:lpstr>
      <vt:lpstr>PowerPoint 演示文稿</vt:lpstr>
      <vt:lpstr>毛发渲染</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三维渲染技术</dc:title>
  <dc:creator>Han</dc:creator>
  <cp:lastModifiedBy>Han</cp:lastModifiedBy>
  <cp:revision>42</cp:revision>
  <dcterms:created xsi:type="dcterms:W3CDTF">2013-08-30T04:03:21Z</dcterms:created>
  <dcterms:modified xsi:type="dcterms:W3CDTF">2014-05-06T01:27:06Z</dcterms:modified>
</cp:coreProperties>
</file>