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14" autoAdjust="0"/>
  </p:normalViewPr>
  <p:slideViewPr>
    <p:cSldViewPr>
      <p:cViewPr varScale="1">
        <p:scale>
          <a:sx n="62" d="100"/>
          <a:sy n="62" d="100"/>
        </p:scale>
        <p:origin x="-205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7202DE-6B45-4F98-AE0E-49D7589B1437}" type="datetimeFigureOut">
              <a:rPr lang="zh-CN" altLang="en-US" smtClean="0"/>
              <a:t>2014/5/6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33BDD-B3E9-4157-8536-A112B759912C}" type="slidenum">
              <a:rPr lang="zh-CN" altLang="en-US" smtClean="0"/>
              <a:t>‹#›</a:t>
            </a:fld>
            <a:endParaRPr lang="zh-CN" altLang="en-US"/>
          </a:p>
        </p:txBody>
      </p:sp>
    </p:spTree>
    <p:extLst>
      <p:ext uri="{BB962C8B-B14F-4D97-AF65-F5344CB8AC3E}">
        <p14:creationId xmlns:p14="http://schemas.microsoft.com/office/powerpoint/2010/main" val="1856146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和电影等其他多媒体手段类似，音效是数字游戏的重要组成部分之一，它由背景音乐和声效两部分构成。</a:t>
            </a:r>
          </a:p>
          <a:p>
            <a:r>
              <a:rPr lang="zh-CN" altLang="zh-CN" sz="1200" kern="1200" dirty="0" smtClean="0">
                <a:solidFill>
                  <a:schemeClr val="tx1"/>
                </a:solidFill>
                <a:effectLst/>
                <a:latin typeface="+mn-lt"/>
                <a:ea typeface="+mn-ea"/>
                <a:cs typeface="+mn-cs"/>
              </a:rPr>
              <a:t>音乐可以增加游戏的真实感，使玩家有身临其境的感觉。音乐的意境和节奏往往会增加游戏的质量，如同为玩家提供可视化的信息一样，听觉上的享受同样会触及玩家的内心，使玩家被游戏吸引。加入了音乐的游戏更能激发玩家的兴趣，使游戏更受欢迎。音乐可以表达、强化任何一种人类的感情：喜爱、失落、厌恶、害怕、成功等。游戏中的音乐可以贯通整个游戏过程。理想状态下，对于游戏的每件重大事件、不同的关卡以及经历，都应有一段相应的音乐使得这段体验更加完美。</a:t>
            </a:r>
          </a:p>
          <a:p>
            <a:r>
              <a:rPr lang="zh-CN" altLang="zh-CN" sz="1200" kern="1200" dirty="0" smtClean="0">
                <a:solidFill>
                  <a:schemeClr val="tx1"/>
                </a:solidFill>
                <a:effectLst/>
                <a:latin typeface="+mn-lt"/>
                <a:ea typeface="+mn-ea"/>
                <a:cs typeface="+mn-cs"/>
              </a:rPr>
              <a:t>游戏能够在气氛上取得成功，音乐起了决定性作用，它能够把玩家牢牢地锁在游戏所试图营造的氛围中。例如，有些游戏的音乐由中国古典乐器所奏，在音乐的烘托下，中国博大精深的古代文化也蕴于扑朔迷离的场面中；在一些诡异难辨的的场景中，音乐会使玩家毛骨悚然，倒吸一口凉气。在另一些场景中，舒缓的音乐给人以享受，让玩家能够静静地思考其中的奥秘，发挥自己的聪明才智，这有利于进程的推进，揭开重重迷题。</a:t>
            </a:r>
          </a:p>
          <a:p>
            <a:r>
              <a:rPr lang="zh-CN" altLang="zh-CN" sz="1200" kern="1200" dirty="0" smtClean="0">
                <a:solidFill>
                  <a:schemeClr val="tx1"/>
                </a:solidFill>
                <a:effectLst/>
                <a:latin typeface="+mn-lt"/>
                <a:ea typeface="+mn-ea"/>
                <a:cs typeface="+mn-cs"/>
              </a:rPr>
              <a:t>制作精良的游戏会尽量在游戏中每一个动作细节上都可以加入声效，海浪的滔滔声，风儿的沙沙声，玻璃器皿的破碎声，拖动物品的磨擦声，以及在受到感官刺激后所发出的声音等。声效的加入可以提高游戏的沉浸感和真实感。</a:t>
            </a:r>
            <a:endParaRPr lang="zh-CN" altLang="en-US" dirty="0"/>
          </a:p>
        </p:txBody>
      </p:sp>
      <p:sp>
        <p:nvSpPr>
          <p:cNvPr id="4" name="灯片编号占位符 3"/>
          <p:cNvSpPr>
            <a:spLocks noGrp="1"/>
          </p:cNvSpPr>
          <p:nvPr>
            <p:ph type="sldNum" sz="quarter" idx="10"/>
          </p:nvPr>
        </p:nvSpPr>
        <p:spPr/>
        <p:txBody>
          <a:bodyPr/>
          <a:lstStyle/>
          <a:p>
            <a:fld id="{C5533BDD-B3E9-4157-8536-A112B759912C}" type="slidenum">
              <a:rPr lang="zh-CN" altLang="en-US" smtClean="0"/>
              <a:t>3</a:t>
            </a:fld>
            <a:endParaRPr lang="zh-CN" altLang="en-US"/>
          </a:p>
        </p:txBody>
      </p:sp>
    </p:spTree>
    <p:extLst>
      <p:ext uri="{BB962C8B-B14F-4D97-AF65-F5344CB8AC3E}">
        <p14:creationId xmlns:p14="http://schemas.microsoft.com/office/powerpoint/2010/main" val="33205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游戏中多普勒效应绑定在动态物体上可以反映出物体的运动速度，如汽车从远至近，再远去，汽车的声音频率会发生明显的变化。在《激战海陆空》就精确地模拟了这样的真实的音响效果，玩家可以只凭声音就精确地判断出敌人的位置。</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多普勒效应是为纪念奥地利物理学家及数学家克里斯琴</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约翰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多普勒（</a:t>
                </a:r>
                <a:r>
                  <a:rPr lang="en-US" altLang="zh-CN" sz="1200" kern="1200" dirty="0">
                    <a:solidFill>
                      <a:schemeClr val="tx1"/>
                    </a:solidFill>
                    <a:effectLst/>
                    <a:latin typeface="+mn-lt"/>
                    <a:ea typeface="+mn-ea"/>
                    <a:cs typeface="+mn-cs"/>
                  </a:rPr>
                  <a:t>Christian Johann Doppler</a:t>
                </a:r>
                <a:r>
                  <a:rPr lang="zh-CN" altLang="zh-CN" sz="1200" kern="1200" dirty="0">
                    <a:solidFill>
                      <a:schemeClr val="tx1"/>
                    </a:solidFill>
                    <a:effectLst/>
                    <a:latin typeface="+mn-lt"/>
                    <a:ea typeface="+mn-ea"/>
                    <a:cs typeface="+mn-cs"/>
                  </a:rPr>
                  <a:t>）而命名的，他于</a:t>
                </a:r>
                <a:r>
                  <a:rPr lang="en-US" altLang="zh-CN" sz="1200" kern="1200" dirty="0">
                    <a:solidFill>
                      <a:schemeClr val="tx1"/>
                    </a:solidFill>
                    <a:effectLst/>
                    <a:latin typeface="+mn-lt"/>
                    <a:ea typeface="+mn-ea"/>
                    <a:cs typeface="+mn-cs"/>
                  </a:rPr>
                  <a:t>1842</a:t>
                </a:r>
                <a:r>
                  <a:rPr lang="zh-CN" altLang="zh-CN" sz="1200" kern="1200" dirty="0">
                    <a:solidFill>
                      <a:schemeClr val="tx1"/>
                    </a:solidFill>
                    <a:effectLst/>
                    <a:latin typeface="+mn-lt"/>
                    <a:ea typeface="+mn-ea"/>
                    <a:cs typeface="+mn-cs"/>
                  </a:rPr>
                  <a:t>年首先提出了这一理论。多普勒效应的主要内容为：物体辐射的波长因为波源和观测者的相对运动而产生变化。在运动的波源前面，波被压缩，波长变得较短，频率变得较高 （蓝移</a:t>
                </a:r>
                <a:r>
                  <a:rPr lang="en-US" altLang="zh-CN" sz="1200" kern="1200" dirty="0">
                    <a:solidFill>
                      <a:schemeClr val="tx1"/>
                    </a:solidFill>
                    <a:effectLst/>
                    <a:latin typeface="+mn-lt"/>
                    <a:ea typeface="+mn-ea"/>
                    <a:cs typeface="+mn-cs"/>
                  </a:rPr>
                  <a:t> blue shift</a:t>
                </a:r>
                <a:r>
                  <a:rPr lang="zh-CN" altLang="zh-CN" sz="1200" kern="1200" dirty="0">
                    <a:solidFill>
                      <a:schemeClr val="tx1"/>
                    </a:solidFill>
                    <a:effectLst/>
                    <a:latin typeface="+mn-lt"/>
                    <a:ea typeface="+mn-ea"/>
                    <a:cs typeface="+mn-cs"/>
                  </a:rPr>
                  <a:t>）；当运动在波源后面时，会产生相反的效应。波长变得较长，频率变得较低 （红移</a:t>
                </a:r>
                <a:r>
                  <a:rPr lang="en-US" altLang="zh-CN" sz="1200" kern="1200" dirty="0">
                    <a:solidFill>
                      <a:schemeClr val="tx1"/>
                    </a:solidFill>
                    <a:effectLst/>
                    <a:latin typeface="+mn-lt"/>
                    <a:ea typeface="+mn-ea"/>
                    <a:cs typeface="+mn-cs"/>
                  </a:rPr>
                  <a:t> red shift</a:t>
                </a:r>
                <a:r>
                  <a:rPr lang="zh-CN" altLang="zh-CN" sz="1200" kern="1200" dirty="0">
                    <a:solidFill>
                      <a:schemeClr val="tx1"/>
                    </a:solidFill>
                    <a:effectLst/>
                    <a:latin typeface="+mn-lt"/>
                    <a:ea typeface="+mn-ea"/>
                    <a:cs typeface="+mn-cs"/>
                  </a:rPr>
                  <a:t>）。波源的速度越高，所产生的效应越大。根据波红（蓝）移的程度，可以计算出波源循着观测方向运动的速度。</a:t>
                </a:r>
              </a:p>
              <a:p>
                <a:r>
                  <a:rPr lang="zh-CN" altLang="zh-CN" sz="1200" kern="1200" dirty="0">
                    <a:solidFill>
                      <a:schemeClr val="tx1"/>
                    </a:solidFill>
                    <a:effectLst/>
                    <a:latin typeface="+mn-lt"/>
                    <a:ea typeface="+mn-ea"/>
                    <a:cs typeface="+mn-cs"/>
                  </a:rPr>
                  <a:t>恒星光谱线的位移显示恒星循着观测方向运动的速度。除非波源的速度非常接近光速，否则多普勒位移的程度一般都很小。所有波动现象都存在多普勒效应。  </a:t>
                </a:r>
              </a:p>
              <a:p>
                <a:r>
                  <a:rPr lang="zh-CN" altLang="zh-CN" sz="1200" kern="1200" dirty="0">
                    <a:solidFill>
                      <a:schemeClr val="tx1"/>
                    </a:solidFill>
                    <a:effectLst/>
                    <a:latin typeface="+mn-lt"/>
                    <a:ea typeface="+mn-ea"/>
                    <a:cs typeface="+mn-cs"/>
                  </a:rPr>
                  <a:t>声音在空气中以声波的形式传播，当声源的运动方向与声音传播方向一致时，波长会缩短（比如，它发出一个波峰后，运动了一段距离才发送第二个波峰，所以波峰与波峰之间的距离就比不运动时短了），所以频率会增加，声波频率增加，我们听到的现象就是声音变尖。反之，在声源离我们远去时，波长增长，频率降低。</a:t>
                </a:r>
              </a:p>
              <a:p>
                <a:r>
                  <a:rPr lang="zh-CN" altLang="zh-CN" sz="1200" kern="1200" dirty="0">
                    <a:solidFill>
                      <a:schemeClr val="tx1"/>
                    </a:solidFill>
                    <a:effectLst/>
                    <a:latin typeface="+mn-lt"/>
                    <a:ea typeface="+mn-ea"/>
                    <a:cs typeface="+mn-cs"/>
                  </a:rPr>
                  <a:t>多普勒效应的公式为：</a:t>
                </a:r>
              </a:p>
              <a:p>
                <a:pPr/>
                <a14:m>
                  <m:oMathPara xmlns:m="http://schemas.openxmlformats.org/officeDocument/2006/math">
                    <m:oMathParaPr>
                      <m:jc m:val="centerGroup"/>
                    </m:oMathParaPr>
                    <m:oMath xmlns:m="http://schemas.openxmlformats.org/officeDocument/2006/math">
                      <m:r>
                        <m:rPr>
                          <m:sty m:val="p"/>
                        </m:rPr>
                        <a:rPr lang="en-US" altLang="zh-CN" sz="1200" kern="1200">
                          <a:solidFill>
                            <a:schemeClr val="tx1"/>
                          </a:solidFill>
                          <a:effectLst/>
                          <a:latin typeface="Cambria Math"/>
                          <a:ea typeface="+mn-ea"/>
                          <a:cs typeface="+mn-cs"/>
                        </a:rPr>
                        <m:t>f</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vo</m:t>
                      </m:r>
                      <m:r>
                        <a:rPr lang="en-US" altLang="zh-CN" sz="1200" i="1"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fo</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m:t>
                      </m:r>
                      <m:r>
                        <a:rPr lang="en-US" altLang="zh-CN" sz="1200" i="1"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vs</m:t>
                      </m:r>
                      <m:r>
                        <a:rPr lang="en-US" altLang="zh-CN" sz="1200" kern="1200">
                          <a:solidFill>
                            <a:schemeClr val="tx1"/>
                          </a:solidFill>
                          <a:effectLst/>
                          <a:latin typeface="Cambria Math"/>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14:m>
                  <m:oMath xmlns:m="http://schemas.openxmlformats.org/officeDocument/2006/math">
                    <m:r>
                      <m:rPr>
                        <m:sty m:val="p"/>
                      </m:rPr>
                      <a:rPr lang="en-US" altLang="zh-CN" sz="1200" kern="1200">
                        <a:solidFill>
                          <a:schemeClr val="tx1"/>
                        </a:solidFill>
                        <a:effectLst/>
                        <a:latin typeface="Cambria Math"/>
                        <a:ea typeface="+mn-ea"/>
                        <a:cs typeface="+mn-cs"/>
                      </a:rPr>
                      <m:t>vo</m:t>
                    </m:r>
                  </m:oMath>
                </a14:m>
                <a:r>
                  <a:rPr lang="zh-CN" altLang="zh-CN" sz="1200" kern="1200" dirty="0">
                    <a:solidFill>
                      <a:schemeClr val="tx1"/>
                    </a:solidFill>
                    <a:effectLst/>
                    <a:latin typeface="+mn-lt"/>
                    <a:ea typeface="+mn-ea"/>
                    <a:cs typeface="+mn-cs"/>
                  </a:rPr>
                  <a:t>是观察者向波源运动的速度，</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是波源的传播速度，</a:t>
                </a:r>
                <a:r>
                  <a:rPr lang="en-US" altLang="zh-CN" sz="1200" kern="1200" dirty="0" err="1">
                    <a:solidFill>
                      <a:schemeClr val="tx1"/>
                    </a:solidFill>
                    <a:effectLst/>
                    <a:latin typeface="+mn-lt"/>
                    <a:ea typeface="+mn-ea"/>
                    <a:cs typeface="+mn-cs"/>
                  </a:rPr>
                  <a:t>fo</a:t>
                </a:r>
                <a:r>
                  <a:rPr lang="zh-CN" altLang="zh-CN" sz="1200" kern="1200" dirty="0">
                    <a:solidFill>
                      <a:schemeClr val="tx1"/>
                    </a:solidFill>
                    <a:effectLst/>
                    <a:latin typeface="+mn-lt"/>
                    <a:ea typeface="+mn-ea"/>
                    <a:cs typeface="+mn-cs"/>
                  </a:rPr>
                  <a:t>是原频率。人耳接收的频率等于单位时间内进入人耳的完全波个数。波源向观察者以速度</a:t>
                </a:r>
                <a:r>
                  <a:rPr lang="en-US" altLang="zh-CN" sz="1200" kern="1200" dirty="0" err="1">
                    <a:solidFill>
                      <a:schemeClr val="tx1"/>
                    </a:solidFill>
                    <a:effectLst/>
                    <a:latin typeface="+mn-lt"/>
                    <a:ea typeface="+mn-ea"/>
                    <a:cs typeface="+mn-cs"/>
                  </a:rPr>
                  <a:t>vo</a:t>
                </a:r>
                <a:r>
                  <a:rPr lang="zh-CN" altLang="zh-CN" sz="1200" kern="1200" dirty="0">
                    <a:solidFill>
                      <a:schemeClr val="tx1"/>
                    </a:solidFill>
                    <a:effectLst/>
                    <a:latin typeface="+mn-lt"/>
                    <a:ea typeface="+mn-ea"/>
                    <a:cs typeface="+mn-cs"/>
                  </a:rPr>
                  <a:t>运动时，会使波长压缩，压缩后的波长为</a:t>
                </a:r>
                <a14:m>
                  <m:oMath xmlns:m="http://schemas.openxmlformats.org/officeDocument/2006/math">
                    <m:r>
                      <m:rPr>
                        <m:sty m:val="p"/>
                      </m:rPr>
                      <a:rPr lang="en-US" altLang="zh-CN" sz="1200" kern="1200">
                        <a:solidFill>
                          <a:schemeClr val="tx1"/>
                        </a:solidFill>
                        <a:effectLst/>
                        <a:latin typeface="Cambria Math"/>
                        <a:ea typeface="+mn-ea"/>
                        <a:cs typeface="+mn-cs"/>
                      </a:rPr>
                      <m:t>λ</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VT</m:t>
                    </m:r>
                    <m:r>
                      <a:rPr lang="en-US" altLang="zh-CN" sz="1200" i="1"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vsT</m:t>
                    </m:r>
                    <m:r>
                      <a:rPr lang="en-US" altLang="zh-CN" sz="1200" kern="1200">
                        <a:solidFill>
                          <a:schemeClr val="tx1"/>
                        </a:solidFill>
                        <a:effectLst/>
                        <a:latin typeface="Cambria Math"/>
                        <a:ea typeface="+mn-ea"/>
                        <a:cs typeface="+mn-cs"/>
                      </a:rPr>
                      <m:t>=</m:t>
                    </m:r>
                    <m:r>
                      <a:rPr lang="zh-CN"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m:t>
                    </m:r>
                    <m:r>
                      <a:rPr lang="en-US" altLang="zh-CN" sz="1200" i="1"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vs</m:t>
                    </m:r>
                    <m:r>
                      <a:rPr lang="zh-CN" altLang="zh-CN" sz="1200" kern="1200">
                        <a:solidFill>
                          <a:schemeClr val="tx1"/>
                        </a:solidFill>
                        <a:effectLst/>
                        <a:latin typeface="Cambria Math"/>
                        <a:ea typeface="+mn-ea"/>
                        <a:cs typeface="+mn-cs"/>
                      </a:rPr>
                      <m:t>）</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fo</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。设波不动，则人相对波的速度</a:t>
                </a:r>
                <a:r>
                  <a:rPr lang="en-US" altLang="zh-CN" sz="1200" kern="1200" dirty="0" err="1">
                    <a:solidFill>
                      <a:schemeClr val="tx1"/>
                    </a:solidFill>
                    <a:effectLst/>
                    <a:latin typeface="+mn-lt"/>
                    <a:ea typeface="+mn-ea"/>
                    <a:cs typeface="+mn-cs"/>
                  </a:rPr>
                  <a:t>v+vo</a:t>
                </a:r>
                <a:r>
                  <a:rPr lang="zh-CN" altLang="zh-CN" sz="1200" kern="1200" dirty="0">
                    <a:solidFill>
                      <a:schemeClr val="tx1"/>
                    </a:solidFill>
                    <a:effectLst/>
                    <a:latin typeface="+mn-lt"/>
                    <a:ea typeface="+mn-ea"/>
                    <a:cs typeface="+mn-cs"/>
                  </a:rPr>
                  <a:t>，单位时间内人相对波走过的距离</a:t>
                </a:r>
                <a:r>
                  <a:rPr lang="en-US" altLang="zh-CN" sz="1200" kern="1200" dirty="0" err="1">
                    <a:solidFill>
                      <a:schemeClr val="tx1"/>
                    </a:solidFill>
                    <a:effectLst/>
                    <a:latin typeface="+mn-lt"/>
                    <a:ea typeface="+mn-ea"/>
                    <a:cs typeface="+mn-cs"/>
                  </a:rPr>
                  <a:t>v+vo</a:t>
                </a:r>
                <a:r>
                  <a:rPr lang="zh-CN" altLang="zh-CN" sz="1200" kern="1200" dirty="0">
                    <a:solidFill>
                      <a:schemeClr val="tx1"/>
                    </a:solidFill>
                    <a:effectLst/>
                    <a:latin typeface="+mn-lt"/>
                    <a:ea typeface="+mn-ea"/>
                    <a:cs typeface="+mn-cs"/>
                  </a:rPr>
                  <a:t>，单位时间内进入人耳完全波个数为</a:t>
                </a:r>
                <a14:m>
                  <m:oMath xmlns:m="http://schemas.openxmlformats.org/officeDocument/2006/math">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vo</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λ</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vo</m:t>
                    </m:r>
                    <m:r>
                      <a:rPr lang="en-US" altLang="zh-CN" sz="1200" kern="1200">
                        <a:solidFill>
                          <a:schemeClr val="tx1"/>
                        </a:solidFill>
                        <a:effectLst/>
                        <a:latin typeface="Cambria Math"/>
                        <a:ea typeface="+mn-ea"/>
                        <a:cs typeface="+mn-cs"/>
                      </a:rPr>
                      <m:t>)</m:t>
                    </m:r>
                    <m:r>
                      <a:rPr lang="en-US" altLang="zh-CN" sz="1200" i="1"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fo</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m:t>
                    </m:r>
                    <m:r>
                      <a:rPr lang="en-US" altLang="zh-CN" sz="1200" i="1"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vs</m:t>
                    </m:r>
                    <m:r>
                      <a:rPr lang="en-US" altLang="zh-CN" sz="1200" kern="1200">
                        <a:solidFill>
                          <a:schemeClr val="tx1"/>
                        </a:solidFill>
                        <a:effectLst/>
                        <a:latin typeface="Cambria Math"/>
                        <a:ea typeface="+mn-ea"/>
                        <a:cs typeface="+mn-cs"/>
                      </a:rPr>
                      <m:t>=</m:t>
                    </m:r>
                    <m:r>
                      <m:rPr>
                        <m:sty m:val="p"/>
                      </m:rPr>
                      <a:rPr lang="en-US" altLang="zh-CN" sz="1200" kern="1200">
                        <a:solidFill>
                          <a:schemeClr val="tx1"/>
                        </a:solidFill>
                        <a:effectLst/>
                        <a:latin typeface="Cambria Math"/>
                        <a:ea typeface="+mn-ea"/>
                        <a:cs typeface="+mn-cs"/>
                      </a:rPr>
                      <m:t>f</m:t>
                    </m:r>
                    <m:r>
                      <a:rPr lang="en-US" altLang="zh-CN" sz="1200" kern="1200">
                        <a:solidFill>
                          <a:schemeClr val="tx1"/>
                        </a:solidFill>
                        <a:effectLst/>
                        <a:latin typeface="Cambria Math"/>
                        <a:ea typeface="+mn-ea"/>
                        <a:cs typeface="+mn-cs"/>
                      </a:rPr>
                      <m:t>)</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游戏中多普勒效应绑定在动态物体上可以反映出物体的运动速度，如汽车从远至近，再远去，汽车的声音频率会发生明显的变化。在《激战海陆空》就精确地模拟了这样的真实的音响效果，玩家可以只凭声音就精确地判断出敌人的位置。</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多普勒效应是为纪念奥地利物理学家及数学家克里斯琴</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约翰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多普勒（</a:t>
                </a:r>
                <a:r>
                  <a:rPr lang="en-US" altLang="zh-CN" sz="1200" kern="1200" dirty="0">
                    <a:solidFill>
                      <a:schemeClr val="tx1"/>
                    </a:solidFill>
                    <a:effectLst/>
                    <a:latin typeface="+mn-lt"/>
                    <a:ea typeface="+mn-ea"/>
                    <a:cs typeface="+mn-cs"/>
                  </a:rPr>
                  <a:t>Christian Johann Doppler</a:t>
                </a:r>
                <a:r>
                  <a:rPr lang="zh-CN" altLang="zh-CN" sz="1200" kern="1200" dirty="0">
                    <a:solidFill>
                      <a:schemeClr val="tx1"/>
                    </a:solidFill>
                    <a:effectLst/>
                    <a:latin typeface="+mn-lt"/>
                    <a:ea typeface="+mn-ea"/>
                    <a:cs typeface="+mn-cs"/>
                  </a:rPr>
                  <a:t>）而命名的，他于</a:t>
                </a:r>
                <a:r>
                  <a:rPr lang="en-US" altLang="zh-CN" sz="1200" kern="1200" dirty="0">
                    <a:solidFill>
                      <a:schemeClr val="tx1"/>
                    </a:solidFill>
                    <a:effectLst/>
                    <a:latin typeface="+mn-lt"/>
                    <a:ea typeface="+mn-ea"/>
                    <a:cs typeface="+mn-cs"/>
                  </a:rPr>
                  <a:t>1842</a:t>
                </a:r>
                <a:r>
                  <a:rPr lang="zh-CN" altLang="zh-CN" sz="1200" kern="1200" dirty="0">
                    <a:solidFill>
                      <a:schemeClr val="tx1"/>
                    </a:solidFill>
                    <a:effectLst/>
                    <a:latin typeface="+mn-lt"/>
                    <a:ea typeface="+mn-ea"/>
                    <a:cs typeface="+mn-cs"/>
                  </a:rPr>
                  <a:t>年首先提出了这一理论。多普勒效应的主要内容为：物体辐射的波长因为波源和观测者的相对运动而产生变化。在运动的波源前面，波被压缩，波长变得较短，频率变得较高 （蓝移</a:t>
                </a:r>
                <a:r>
                  <a:rPr lang="en-US" altLang="zh-CN" sz="1200" kern="1200" dirty="0">
                    <a:solidFill>
                      <a:schemeClr val="tx1"/>
                    </a:solidFill>
                    <a:effectLst/>
                    <a:latin typeface="+mn-lt"/>
                    <a:ea typeface="+mn-ea"/>
                    <a:cs typeface="+mn-cs"/>
                  </a:rPr>
                  <a:t> blue shift</a:t>
                </a:r>
                <a:r>
                  <a:rPr lang="zh-CN" altLang="zh-CN" sz="1200" kern="1200" dirty="0">
                    <a:solidFill>
                      <a:schemeClr val="tx1"/>
                    </a:solidFill>
                    <a:effectLst/>
                    <a:latin typeface="+mn-lt"/>
                    <a:ea typeface="+mn-ea"/>
                    <a:cs typeface="+mn-cs"/>
                  </a:rPr>
                  <a:t>）；当运动在波源后面时，会产生相反的效应。波长变得较长，频率变得较低 （红移</a:t>
                </a:r>
                <a:r>
                  <a:rPr lang="en-US" altLang="zh-CN" sz="1200" kern="1200" dirty="0">
                    <a:solidFill>
                      <a:schemeClr val="tx1"/>
                    </a:solidFill>
                    <a:effectLst/>
                    <a:latin typeface="+mn-lt"/>
                    <a:ea typeface="+mn-ea"/>
                    <a:cs typeface="+mn-cs"/>
                  </a:rPr>
                  <a:t> red shift</a:t>
                </a:r>
                <a:r>
                  <a:rPr lang="zh-CN" altLang="zh-CN" sz="1200" kern="1200" dirty="0">
                    <a:solidFill>
                      <a:schemeClr val="tx1"/>
                    </a:solidFill>
                    <a:effectLst/>
                    <a:latin typeface="+mn-lt"/>
                    <a:ea typeface="+mn-ea"/>
                    <a:cs typeface="+mn-cs"/>
                  </a:rPr>
                  <a:t>）。波源的速度越高，所产生的效应越大。根据波红（蓝）移的程度，可以计算出波源循着观测方向运动的速度。</a:t>
                </a:r>
              </a:p>
              <a:p>
                <a:r>
                  <a:rPr lang="zh-CN" altLang="zh-CN" sz="1200" kern="1200" dirty="0">
                    <a:solidFill>
                      <a:schemeClr val="tx1"/>
                    </a:solidFill>
                    <a:effectLst/>
                    <a:latin typeface="+mn-lt"/>
                    <a:ea typeface="+mn-ea"/>
                    <a:cs typeface="+mn-cs"/>
                  </a:rPr>
                  <a:t>恒星光谱线的位移显示恒星循着观测方向运动的速度。除非波源的速度非常接近光速，否则多普勒位移的程度一般都很小。所有波动现象都存在多普勒效应。  </a:t>
                </a:r>
              </a:p>
              <a:p>
                <a:r>
                  <a:rPr lang="zh-CN" altLang="zh-CN" sz="1200" kern="1200" dirty="0">
                    <a:solidFill>
                      <a:schemeClr val="tx1"/>
                    </a:solidFill>
                    <a:effectLst/>
                    <a:latin typeface="+mn-lt"/>
                    <a:ea typeface="+mn-ea"/>
                    <a:cs typeface="+mn-cs"/>
                  </a:rPr>
                  <a:t>声音在空气中以声波的形式传播，当声源的运动方向与声音传播方向一致时，波长会缩短（比如，它发出一个波峰后，运动了一段距离才发送第二个波峰，所以波峰与波峰之间的距离就比不运动时短了），所以频率会增加，声波频率增加，我们听到的现象就是声音变尖。反之，在声源离我们远去时，波长增长，频率降低。</a:t>
                </a:r>
              </a:p>
              <a:p>
                <a:r>
                  <a:rPr lang="zh-CN" altLang="zh-CN" sz="1200" kern="1200" dirty="0">
                    <a:solidFill>
                      <a:schemeClr val="tx1"/>
                    </a:solidFill>
                    <a:effectLst/>
                    <a:latin typeface="+mn-lt"/>
                    <a:ea typeface="+mn-ea"/>
                    <a:cs typeface="+mn-cs"/>
                  </a:rPr>
                  <a:t>多普勒效应的公式为：</a:t>
                </a:r>
              </a:p>
              <a:p>
                <a:r>
                  <a:rPr lang="en-US" altLang="zh-CN" sz="1200" i="0" kern="1200">
                    <a:solidFill>
                      <a:schemeClr val="tx1"/>
                    </a:solidFill>
                    <a:effectLst/>
                    <a:latin typeface="+mn-lt"/>
                    <a:ea typeface="+mn-ea"/>
                    <a:cs typeface="+mn-cs"/>
                  </a:rPr>
                  <a:t>f=(v+vo∗fo/(v−vs))</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vo</a:t>
                </a:r>
                <a:r>
                  <a:rPr lang="zh-CN" altLang="zh-CN" sz="1200" kern="1200" dirty="0">
                    <a:solidFill>
                      <a:schemeClr val="tx1"/>
                    </a:solidFill>
                    <a:effectLst/>
                    <a:latin typeface="+mn-lt"/>
                    <a:ea typeface="+mn-ea"/>
                    <a:cs typeface="+mn-cs"/>
                  </a:rPr>
                  <a:t>是观察者向波源运动的速度，</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是波源的传播速度，</a:t>
                </a:r>
                <a:r>
                  <a:rPr lang="en-US" altLang="zh-CN" sz="1200" kern="1200" dirty="0" err="1">
                    <a:solidFill>
                      <a:schemeClr val="tx1"/>
                    </a:solidFill>
                    <a:effectLst/>
                    <a:latin typeface="+mn-lt"/>
                    <a:ea typeface="+mn-ea"/>
                    <a:cs typeface="+mn-cs"/>
                  </a:rPr>
                  <a:t>fo</a:t>
                </a:r>
                <a:r>
                  <a:rPr lang="zh-CN" altLang="zh-CN" sz="1200" kern="1200" dirty="0">
                    <a:solidFill>
                      <a:schemeClr val="tx1"/>
                    </a:solidFill>
                    <a:effectLst/>
                    <a:latin typeface="+mn-lt"/>
                    <a:ea typeface="+mn-ea"/>
                    <a:cs typeface="+mn-cs"/>
                  </a:rPr>
                  <a:t>是原频率。人耳接收的频率等于单位时间内进入人耳的完全波个数。波源向观察者以速度</a:t>
                </a:r>
                <a:r>
                  <a:rPr lang="en-US" altLang="zh-CN" sz="1200" kern="1200" dirty="0" err="1">
                    <a:solidFill>
                      <a:schemeClr val="tx1"/>
                    </a:solidFill>
                    <a:effectLst/>
                    <a:latin typeface="+mn-lt"/>
                    <a:ea typeface="+mn-ea"/>
                    <a:cs typeface="+mn-cs"/>
                  </a:rPr>
                  <a:t>vo</a:t>
                </a:r>
                <a:r>
                  <a:rPr lang="zh-CN" altLang="zh-CN" sz="1200" kern="1200" dirty="0">
                    <a:solidFill>
                      <a:schemeClr val="tx1"/>
                    </a:solidFill>
                    <a:effectLst/>
                    <a:latin typeface="+mn-lt"/>
                    <a:ea typeface="+mn-ea"/>
                    <a:cs typeface="+mn-cs"/>
                  </a:rPr>
                  <a:t>运动时，会使波长压缩，压缩后的波长为</a:t>
                </a:r>
                <a:r>
                  <a:rPr lang="en-US" altLang="zh-CN" sz="1200" i="0" kern="1200">
                    <a:solidFill>
                      <a:schemeClr val="tx1"/>
                    </a:solidFill>
                    <a:effectLst/>
                    <a:latin typeface="+mn-lt"/>
                    <a:ea typeface="+mn-ea"/>
                    <a:cs typeface="+mn-cs"/>
                  </a:rPr>
                  <a:t>λ=VT−vsT=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V−vs</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/fo</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。设波不动，则人相对波的速度</a:t>
                </a:r>
                <a:r>
                  <a:rPr lang="en-US" altLang="zh-CN" sz="1200" kern="1200" dirty="0" err="1">
                    <a:solidFill>
                      <a:schemeClr val="tx1"/>
                    </a:solidFill>
                    <a:effectLst/>
                    <a:latin typeface="+mn-lt"/>
                    <a:ea typeface="+mn-ea"/>
                    <a:cs typeface="+mn-cs"/>
                  </a:rPr>
                  <a:t>v+vo</a:t>
                </a:r>
                <a:r>
                  <a:rPr lang="zh-CN" altLang="zh-CN" sz="1200" kern="1200" dirty="0">
                    <a:solidFill>
                      <a:schemeClr val="tx1"/>
                    </a:solidFill>
                    <a:effectLst/>
                    <a:latin typeface="+mn-lt"/>
                    <a:ea typeface="+mn-ea"/>
                    <a:cs typeface="+mn-cs"/>
                  </a:rPr>
                  <a:t>，单位时间内人相对波走过的距离</a:t>
                </a:r>
                <a:r>
                  <a:rPr lang="en-US" altLang="zh-CN" sz="1200" kern="1200" dirty="0" err="1">
                    <a:solidFill>
                      <a:schemeClr val="tx1"/>
                    </a:solidFill>
                    <a:effectLst/>
                    <a:latin typeface="+mn-lt"/>
                    <a:ea typeface="+mn-ea"/>
                    <a:cs typeface="+mn-cs"/>
                  </a:rPr>
                  <a:t>v+vo</a:t>
                </a:r>
                <a:r>
                  <a:rPr lang="zh-CN" altLang="zh-CN" sz="1200" kern="1200" dirty="0">
                    <a:solidFill>
                      <a:schemeClr val="tx1"/>
                    </a:solidFill>
                    <a:effectLst/>
                    <a:latin typeface="+mn-lt"/>
                    <a:ea typeface="+mn-ea"/>
                    <a:cs typeface="+mn-cs"/>
                  </a:rPr>
                  <a:t>，单位时间内进入人耳完全波个数为</a:t>
                </a:r>
                <a:r>
                  <a:rPr lang="en-US" altLang="zh-CN" sz="1200" i="0" kern="1200">
                    <a:solidFill>
                      <a:schemeClr val="tx1"/>
                    </a:solidFill>
                    <a:effectLst/>
                    <a:latin typeface="+mn-lt"/>
                    <a:ea typeface="+mn-ea"/>
                    <a:cs typeface="+mn-cs"/>
                  </a:rPr>
                  <a:t>(v+vo)/λ=(v+vo)∗fo/(v−vs=f)</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p>
              <a:p>
                <a:endParaRPr lang="zh-CN" altLang="en-US" dirty="0"/>
              </a:p>
            </p:txBody>
          </p:sp>
        </mc:Fallback>
      </mc:AlternateContent>
      <p:sp>
        <p:nvSpPr>
          <p:cNvPr id="4" name="灯片编号占位符 3"/>
          <p:cNvSpPr>
            <a:spLocks noGrp="1"/>
          </p:cNvSpPr>
          <p:nvPr>
            <p:ph type="sldNum" sz="quarter" idx="10"/>
          </p:nvPr>
        </p:nvSpPr>
        <p:spPr/>
        <p:txBody>
          <a:bodyPr/>
          <a:lstStyle/>
          <a:p>
            <a:fld id="{C5533BDD-B3E9-4157-8536-A112B759912C}" type="slidenum">
              <a:rPr lang="zh-CN" altLang="en-US" smtClean="0"/>
              <a:t>5</a:t>
            </a:fld>
            <a:endParaRPr lang="zh-CN" altLang="en-US"/>
          </a:p>
        </p:txBody>
      </p:sp>
    </p:spTree>
    <p:extLst>
      <p:ext uri="{BB962C8B-B14F-4D97-AF65-F5344CB8AC3E}">
        <p14:creationId xmlns:p14="http://schemas.microsoft.com/office/powerpoint/2010/main" val="65332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背景音乐</a:t>
            </a:r>
          </a:p>
          <a:p>
            <a:r>
              <a:rPr lang="zh-CN" altLang="zh-CN" sz="1200" kern="1200" dirty="0" smtClean="0">
                <a:solidFill>
                  <a:schemeClr val="tx1"/>
                </a:solidFill>
                <a:effectLst/>
                <a:latin typeface="+mn-lt"/>
                <a:ea typeface="+mn-ea"/>
                <a:cs typeface="+mn-cs"/>
              </a:rPr>
              <a:t>背景音乐（</a:t>
            </a:r>
            <a:r>
              <a:rPr lang="en-US" altLang="zh-CN" sz="1200" kern="1200" dirty="0" smtClean="0">
                <a:solidFill>
                  <a:schemeClr val="tx1"/>
                </a:solidFill>
                <a:effectLst/>
                <a:latin typeface="+mn-lt"/>
                <a:ea typeface="+mn-ea"/>
                <a:cs typeface="+mn-cs"/>
              </a:rPr>
              <a:t>Background music,</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BGM</a:t>
            </a:r>
            <a:r>
              <a:rPr lang="zh-CN" altLang="zh-CN" sz="1200" kern="1200" dirty="0" smtClean="0">
                <a:solidFill>
                  <a:schemeClr val="tx1"/>
                </a:solidFill>
                <a:effectLst/>
                <a:latin typeface="+mn-lt"/>
                <a:ea typeface="+mn-ea"/>
                <a:cs typeface="+mn-cs"/>
              </a:rPr>
              <a:t>），也称配乐，通常是指在电视剧、电影、动画、电子游戏、网站中用于调节气氛的一种音乐，插入对话之中，能够增强情感的表达，达到一种让观众身临其境的感受。另外，在一些公共场合（如酒吧、咖啡厅、商场）播放的音乐也称背景音乐。</a:t>
            </a:r>
          </a:p>
          <a:p>
            <a:r>
              <a:rPr lang="zh-CN" altLang="zh-CN" sz="1200" kern="1200" dirty="0" smtClean="0">
                <a:solidFill>
                  <a:schemeClr val="tx1"/>
                </a:solidFill>
                <a:effectLst/>
                <a:latin typeface="+mn-lt"/>
                <a:ea typeface="+mn-ea"/>
                <a:cs typeface="+mn-cs"/>
              </a:rPr>
              <a:t>背景音乐衬托背景的音乐，通常是无人声的。真正意义上的</a:t>
            </a:r>
            <a:r>
              <a:rPr lang="en-US" altLang="zh-CN" sz="1200" kern="1200" dirty="0" smtClean="0">
                <a:solidFill>
                  <a:schemeClr val="tx1"/>
                </a:solidFill>
                <a:effectLst/>
                <a:latin typeface="+mn-lt"/>
                <a:ea typeface="+mn-ea"/>
                <a:cs typeface="+mn-cs"/>
              </a:rPr>
              <a:t>BGM</a:t>
            </a:r>
            <a:r>
              <a:rPr lang="zh-CN" altLang="zh-CN" sz="1200" kern="1200" dirty="0" smtClean="0">
                <a:solidFill>
                  <a:schemeClr val="tx1"/>
                </a:solidFill>
                <a:effectLst/>
                <a:latin typeface="+mn-lt"/>
                <a:ea typeface="+mn-ea"/>
                <a:cs typeface="+mn-cs"/>
              </a:rPr>
              <a:t>起源于欧洲的戏曲，自有声电影出现之后</a:t>
            </a:r>
            <a:r>
              <a:rPr lang="en-US" altLang="zh-CN" sz="1200" kern="1200" dirty="0" smtClean="0">
                <a:solidFill>
                  <a:schemeClr val="tx1"/>
                </a:solidFill>
                <a:effectLst/>
                <a:latin typeface="+mn-lt"/>
                <a:ea typeface="+mn-ea"/>
                <a:cs typeface="+mn-cs"/>
              </a:rPr>
              <a:t>BGM</a:t>
            </a:r>
            <a:r>
              <a:rPr lang="zh-CN" altLang="zh-CN" sz="1200" kern="1200" dirty="0" smtClean="0">
                <a:solidFill>
                  <a:schemeClr val="tx1"/>
                </a:solidFill>
                <a:effectLst/>
                <a:latin typeface="+mn-lt"/>
                <a:ea typeface="+mn-ea"/>
                <a:cs typeface="+mn-cs"/>
              </a:rPr>
              <a:t>得以迅速发展。</a:t>
            </a:r>
            <a:r>
              <a:rPr lang="en-US" altLang="zh-CN" sz="1200" kern="1200" dirty="0" smtClean="0">
                <a:solidFill>
                  <a:schemeClr val="tx1"/>
                </a:solidFill>
                <a:effectLst/>
                <a:latin typeface="+mn-lt"/>
                <a:ea typeface="+mn-ea"/>
                <a:cs typeface="+mn-cs"/>
              </a:rPr>
              <a:t>BGM</a:t>
            </a:r>
            <a:r>
              <a:rPr lang="zh-CN" altLang="zh-CN" sz="1200" kern="1200" dirty="0" smtClean="0">
                <a:solidFill>
                  <a:schemeClr val="tx1"/>
                </a:solidFill>
                <a:effectLst/>
                <a:latin typeface="+mn-lt"/>
                <a:ea typeface="+mn-ea"/>
                <a:cs typeface="+mn-cs"/>
              </a:rPr>
              <a:t>是动画中不可或缺的一个重要组成元素，它不仅需要配合画面的情节发展，还必须有着自己的独特风格，是动画的润滑剂和推动器。因其重要性，几乎每一部动画都会把自己的</a:t>
            </a:r>
            <a:r>
              <a:rPr lang="en-US" altLang="zh-CN" sz="1200" kern="1200" dirty="0" smtClean="0">
                <a:solidFill>
                  <a:schemeClr val="tx1"/>
                </a:solidFill>
                <a:effectLst/>
                <a:latin typeface="+mn-lt"/>
                <a:ea typeface="+mn-ea"/>
                <a:cs typeface="+mn-cs"/>
              </a:rPr>
              <a:t>BGM</a:t>
            </a:r>
            <a:r>
              <a:rPr lang="zh-CN" altLang="zh-CN" sz="1200" kern="1200" dirty="0" smtClean="0">
                <a:solidFill>
                  <a:schemeClr val="tx1"/>
                </a:solidFill>
                <a:effectLst/>
                <a:latin typeface="+mn-lt"/>
                <a:ea typeface="+mn-ea"/>
                <a:cs typeface="+mn-cs"/>
              </a:rPr>
              <a:t>抽取出来，收录进相应的原声带</a:t>
            </a:r>
            <a:r>
              <a:rPr lang="en-US" altLang="zh-CN" sz="1200" kern="1200" dirty="0" smtClean="0">
                <a:solidFill>
                  <a:schemeClr val="tx1"/>
                </a:solidFill>
                <a:effectLst/>
                <a:latin typeface="+mn-lt"/>
                <a:ea typeface="+mn-ea"/>
                <a:cs typeface="+mn-cs"/>
              </a:rPr>
              <a:t>OST</a:t>
            </a:r>
            <a:r>
              <a:rPr lang="zh-CN" altLang="zh-CN" sz="1200" kern="1200" dirty="0" smtClean="0">
                <a:solidFill>
                  <a:schemeClr val="tx1"/>
                </a:solidFill>
                <a:effectLst/>
                <a:latin typeface="+mn-lt"/>
                <a:ea typeface="+mn-ea"/>
                <a:cs typeface="+mn-cs"/>
              </a:rPr>
              <a:t>里，作为副产品发售。</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背景音乐也是与主体的意识行为无直接关系，但通过非音乐鉴赏环境这一媒介间接地作用于主体意识行为的音乐。</a:t>
            </a:r>
          </a:p>
          <a:p>
            <a:r>
              <a:rPr lang="zh-CN" altLang="zh-CN" sz="1200" kern="1200" dirty="0" smtClean="0">
                <a:solidFill>
                  <a:schemeClr val="tx1"/>
                </a:solidFill>
                <a:effectLst/>
                <a:latin typeface="+mn-lt"/>
                <a:ea typeface="+mn-ea"/>
                <a:cs typeface="+mn-cs"/>
              </a:rPr>
              <a:t>背景音乐可用来表现某一段动作序列的可玩性。这种音乐不用很强劲的声音也会令人震撼，它使游戏增添了不少美学意念和氛围。</a:t>
            </a:r>
          </a:p>
          <a:p>
            <a:r>
              <a:rPr lang="zh-CN" altLang="zh-CN" sz="1200" kern="1200" dirty="0" smtClean="0">
                <a:solidFill>
                  <a:schemeClr val="tx1"/>
                </a:solidFill>
                <a:effectLst/>
                <a:latin typeface="+mn-lt"/>
                <a:ea typeface="+mn-ea"/>
                <a:cs typeface="+mn-cs"/>
              </a:rPr>
              <a:t>数字游戏是多种学科相交融的艺术作品，自然需要依靠背景音乐来进行艺术表达。其实从最早的红白机时代到现在最新的数字游戏，背景音乐一直作为游戏的重要组成部分受到了很大的重视。</a:t>
            </a:r>
          </a:p>
          <a:p>
            <a:endParaRPr lang="zh-CN" altLang="en-US" dirty="0"/>
          </a:p>
        </p:txBody>
      </p:sp>
      <p:sp>
        <p:nvSpPr>
          <p:cNvPr id="4" name="灯片编号占位符 3"/>
          <p:cNvSpPr>
            <a:spLocks noGrp="1"/>
          </p:cNvSpPr>
          <p:nvPr>
            <p:ph type="sldNum" sz="quarter" idx="10"/>
          </p:nvPr>
        </p:nvSpPr>
        <p:spPr/>
        <p:txBody>
          <a:bodyPr/>
          <a:lstStyle/>
          <a:p>
            <a:fld id="{C5533BDD-B3E9-4157-8536-A112B759912C}" type="slidenum">
              <a:rPr lang="zh-CN" altLang="en-US" smtClean="0"/>
              <a:t>6</a:t>
            </a:fld>
            <a:endParaRPr lang="zh-CN" altLang="en-US"/>
          </a:p>
        </p:txBody>
      </p:sp>
    </p:spTree>
    <p:extLst>
      <p:ext uri="{BB962C8B-B14F-4D97-AF65-F5344CB8AC3E}">
        <p14:creationId xmlns:p14="http://schemas.microsoft.com/office/powerpoint/2010/main" val="84028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随着软、硬件的不断发展，传统的双声道单层面立体声音场，已经不能满足人们的需要。为了得到更好的立体感受和空间感受，科学家借助数字化音频生成了一种全新的声音</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模拟三维音效。</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日常生活中，我们用两只耳朵来听东西，从各处声源中获取信息，再通过人脑的计算来定位声音。计算机模拟人脑的三维音效计算，通过数字声源播放出来，让我们感到自己处身于虚拟的世界。</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既然在现实世界中，我们可以用一双耳朵分辨出三维音场，那么仅靠贴近耳朵的两只耳机也能实现近似效果。然而两个扬声器是无法实现三维音效的，因为扬声器离人耳的距离太远了，在空气中传播时造成了失真，这就需要使用多扬声器系统。</a:t>
            </a:r>
            <a:endParaRPr lang="zh-CN" altLang="en-US" dirty="0"/>
          </a:p>
        </p:txBody>
      </p:sp>
      <p:sp>
        <p:nvSpPr>
          <p:cNvPr id="4" name="灯片编号占位符 3"/>
          <p:cNvSpPr>
            <a:spLocks noGrp="1"/>
          </p:cNvSpPr>
          <p:nvPr>
            <p:ph type="sldNum" sz="quarter" idx="10"/>
          </p:nvPr>
        </p:nvSpPr>
        <p:spPr/>
        <p:txBody>
          <a:bodyPr/>
          <a:lstStyle/>
          <a:p>
            <a:fld id="{C5533BDD-B3E9-4157-8536-A112B759912C}" type="slidenum">
              <a:rPr lang="zh-CN" altLang="en-US" smtClean="0"/>
              <a:t>8</a:t>
            </a:fld>
            <a:endParaRPr lang="zh-CN" altLang="en-US"/>
          </a:p>
        </p:txBody>
      </p:sp>
    </p:spTree>
    <p:extLst>
      <p:ext uri="{BB962C8B-B14F-4D97-AF65-F5344CB8AC3E}">
        <p14:creationId xmlns:p14="http://schemas.microsoft.com/office/powerpoint/2010/main" val="1701800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三维音效的两个最重要因素是定位和交互。定位即让人们准确地判断出声音的来源，可以通过预先录制声音，再进行特定的解码来实现。实时的定位就是交互，声音并非预先录制好的，而是按照用户的控制来决定声音的位置。即时生成的交互式声音对输入设备的要求，比预先录制音轨的放音设备（如：电影）要更强一些。</a:t>
            </a:r>
          </a:p>
          <a:p>
            <a:pPr lvl="0"/>
            <a:r>
              <a:rPr lang="zh-CN" altLang="zh-CN" sz="1200" kern="1200" dirty="0" smtClean="0">
                <a:solidFill>
                  <a:schemeClr val="tx1"/>
                </a:solidFill>
                <a:effectLst/>
                <a:latin typeface="+mn-lt"/>
                <a:ea typeface="+mn-ea"/>
                <a:cs typeface="+mn-cs"/>
              </a:rPr>
              <a:t>扩展式立体声（</a:t>
            </a:r>
            <a:r>
              <a:rPr lang="en-US" altLang="zh-CN" sz="1200" kern="1200" dirty="0" smtClean="0">
                <a:solidFill>
                  <a:schemeClr val="tx1"/>
                </a:solidFill>
                <a:effectLst/>
                <a:latin typeface="+mn-lt"/>
                <a:ea typeface="+mn-ea"/>
                <a:cs typeface="+mn-cs"/>
              </a:rPr>
              <a:t>Extended Stereo</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扩展式立体声使用声音延迟技术对传统的立体声进行额外处理，扩宽了音场的位置，使声音延展到音箱以外的空间，让我们感觉的三维世界更广阔。这是一种被动播放音轨的技术，充其量只能称之为三维定位音效。</a:t>
            </a:r>
          </a:p>
          <a:p>
            <a:pPr lvl="0"/>
            <a:r>
              <a:rPr lang="zh-CN" altLang="zh-CN" sz="1200" kern="1200" dirty="0" smtClean="0">
                <a:solidFill>
                  <a:schemeClr val="tx1"/>
                </a:solidFill>
                <a:effectLst/>
                <a:latin typeface="+mn-lt"/>
                <a:ea typeface="+mn-ea"/>
                <a:cs typeface="+mn-cs"/>
              </a:rPr>
              <a:t>环绕立体声（</a:t>
            </a:r>
            <a:r>
              <a:rPr lang="en-US" altLang="zh-CN" sz="1200" kern="1200" dirty="0" smtClean="0">
                <a:solidFill>
                  <a:schemeClr val="tx1"/>
                </a:solidFill>
                <a:effectLst/>
                <a:latin typeface="+mn-lt"/>
                <a:ea typeface="+mn-ea"/>
                <a:cs typeface="+mn-cs"/>
              </a:rPr>
              <a:t>Surround Sound</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环绕立体声采用音频压缩技术（如：杜比</a:t>
            </a:r>
            <a:r>
              <a:rPr lang="en-US" altLang="zh-CN" sz="1200" kern="1200" dirty="0" smtClean="0">
                <a:solidFill>
                  <a:schemeClr val="tx1"/>
                </a:solidFill>
                <a:effectLst/>
                <a:latin typeface="+mn-lt"/>
                <a:ea typeface="+mn-ea"/>
                <a:cs typeface="+mn-cs"/>
              </a:rPr>
              <a:t>AC-3</a:t>
            </a:r>
            <a:r>
              <a:rPr lang="zh-CN" altLang="zh-CN" sz="1200" kern="1200" dirty="0" smtClean="0">
                <a:solidFill>
                  <a:schemeClr val="tx1"/>
                </a:solidFill>
                <a:effectLst/>
                <a:latin typeface="+mn-lt"/>
                <a:ea typeface="+mn-ea"/>
                <a:cs typeface="+mn-cs"/>
              </a:rPr>
              <a:t>）把多通道声源编码成一段程序，再以一组多扬声器系统进行解码，实现多区域环绕效果。这也是一种被动播放音轨的技术，最适合于电影播放。另外，环绕立体声的主要工作是编</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解码，当然亦能通过特殊的算法，做到两个音箱模拟</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个音箱的环绕效果。</a:t>
            </a:r>
          </a:p>
          <a:p>
            <a:pPr lvl="0"/>
            <a:r>
              <a:rPr lang="zh-CN" altLang="zh-CN" sz="1200" kern="1200" dirty="0" smtClean="0">
                <a:solidFill>
                  <a:schemeClr val="tx1"/>
                </a:solidFill>
                <a:effectLst/>
                <a:latin typeface="+mn-lt"/>
                <a:ea typeface="+mn-ea"/>
                <a:cs typeface="+mn-cs"/>
              </a:rPr>
              <a:t>交互式三维音效（</a:t>
            </a:r>
            <a:r>
              <a:rPr lang="en-US" altLang="zh-CN" sz="1200" kern="1200" dirty="0" smtClean="0">
                <a:solidFill>
                  <a:schemeClr val="tx1"/>
                </a:solidFill>
                <a:effectLst/>
                <a:latin typeface="+mn-lt"/>
                <a:ea typeface="+mn-ea"/>
                <a:cs typeface="+mn-cs"/>
              </a:rPr>
              <a:t>Interactive 3D Audio</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交互式三维音效尽最大可能复制了人耳在真实世界中听到的声音，并使用一定的算法来播放出来，让我们感到整个三维空间的所有地方都可能产生声音，并随听者的移动而做出相应改变。它是最接近实际生活的三维音效，通常应用于第一人称三维游戏中。</a:t>
            </a:r>
          </a:p>
          <a:p>
            <a:endParaRPr lang="zh-CN" altLang="en-US" dirty="0"/>
          </a:p>
        </p:txBody>
      </p:sp>
      <p:sp>
        <p:nvSpPr>
          <p:cNvPr id="4" name="灯片编号占位符 3"/>
          <p:cNvSpPr>
            <a:spLocks noGrp="1"/>
          </p:cNvSpPr>
          <p:nvPr>
            <p:ph type="sldNum" sz="quarter" idx="10"/>
          </p:nvPr>
        </p:nvSpPr>
        <p:spPr/>
        <p:txBody>
          <a:bodyPr/>
          <a:lstStyle/>
          <a:p>
            <a:fld id="{C5533BDD-B3E9-4157-8536-A112B759912C}" type="slidenum">
              <a:rPr lang="zh-CN" altLang="en-US" smtClean="0"/>
              <a:t>9</a:t>
            </a:fld>
            <a:endParaRPr lang="zh-CN" altLang="en-US"/>
          </a:p>
        </p:txBody>
      </p:sp>
    </p:spTree>
    <p:extLst>
      <p:ext uri="{BB962C8B-B14F-4D97-AF65-F5344CB8AC3E}">
        <p14:creationId xmlns:p14="http://schemas.microsoft.com/office/powerpoint/2010/main" val="1486244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533BDD-B3E9-4157-8536-A112B759912C}" type="slidenum">
              <a:rPr lang="zh-CN" altLang="en-US" smtClean="0"/>
              <a:t>10</a:t>
            </a:fld>
            <a:endParaRPr lang="zh-CN" altLang="en-US"/>
          </a:p>
        </p:txBody>
      </p:sp>
    </p:spTree>
    <p:extLst>
      <p:ext uri="{BB962C8B-B14F-4D97-AF65-F5344CB8AC3E}">
        <p14:creationId xmlns:p14="http://schemas.microsoft.com/office/powerpoint/2010/main" val="1875442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虽然</a:t>
            </a:r>
            <a:r>
              <a:rPr lang="en-US" altLang="zh-CN" sz="1200" kern="1200" dirty="0" smtClean="0">
                <a:solidFill>
                  <a:schemeClr val="tx1"/>
                </a:solidFill>
                <a:effectLst/>
                <a:latin typeface="+mn-lt"/>
                <a:ea typeface="+mn-ea"/>
                <a:cs typeface="+mn-cs"/>
              </a:rPr>
              <a:t>DirectX</a:t>
            </a:r>
            <a:r>
              <a:rPr lang="zh-CN" altLang="zh-CN" sz="1200" kern="1200" dirty="0" smtClean="0">
                <a:solidFill>
                  <a:schemeClr val="tx1"/>
                </a:solidFill>
                <a:effectLst/>
                <a:latin typeface="+mn-lt"/>
                <a:ea typeface="+mn-ea"/>
                <a:cs typeface="+mn-cs"/>
              </a:rPr>
              <a:t>的各个版本有差异，导致函数使用上各不相同，但其编程的总体思路没有发生太大的变化，下面我们对</a:t>
            </a:r>
            <a:r>
              <a:rPr lang="en-US" altLang="zh-CN" sz="1200" kern="1200" dirty="0" smtClean="0">
                <a:solidFill>
                  <a:schemeClr val="tx1"/>
                </a:solidFill>
                <a:effectLst/>
                <a:latin typeface="+mn-lt"/>
                <a:ea typeface="+mn-ea"/>
                <a:cs typeface="+mn-cs"/>
              </a:rPr>
              <a:t>DirectSound 3D</a:t>
            </a:r>
            <a:r>
              <a:rPr lang="zh-CN" altLang="zh-CN" sz="1200" kern="1200" dirty="0" smtClean="0">
                <a:solidFill>
                  <a:schemeClr val="tx1"/>
                </a:solidFill>
                <a:effectLst/>
                <a:latin typeface="+mn-lt"/>
                <a:ea typeface="+mn-ea"/>
                <a:cs typeface="+mn-cs"/>
              </a:rPr>
              <a:t>的编程做一个基本的介绍。</a:t>
            </a:r>
          </a:p>
          <a:p>
            <a:pPr lvl="0"/>
            <a:r>
              <a:rPr lang="zh-CN" altLang="zh-CN" sz="1200" kern="1200" dirty="0" smtClean="0">
                <a:solidFill>
                  <a:schemeClr val="tx1"/>
                </a:solidFill>
                <a:effectLst/>
                <a:latin typeface="+mn-lt"/>
                <a:ea typeface="+mn-ea"/>
                <a:cs typeface="+mn-cs"/>
              </a:rPr>
              <a:t>创造对象</a:t>
            </a:r>
          </a:p>
          <a:p>
            <a:r>
              <a:rPr lang="zh-CN" altLang="zh-CN" sz="1200" kern="1200" dirty="0" smtClean="0">
                <a:solidFill>
                  <a:schemeClr val="tx1"/>
                </a:solidFill>
                <a:effectLst/>
                <a:latin typeface="+mn-lt"/>
                <a:ea typeface="+mn-ea"/>
                <a:cs typeface="+mn-cs"/>
              </a:rPr>
              <a:t>创造</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对象最简单的方法是调用</a:t>
            </a:r>
            <a:r>
              <a:rPr lang="en-US" altLang="zh-CN" sz="1200" kern="1200" dirty="0" err="1" smtClean="0">
                <a:solidFill>
                  <a:schemeClr val="tx1"/>
                </a:solidFill>
                <a:effectLst/>
                <a:latin typeface="+mn-lt"/>
                <a:ea typeface="+mn-ea"/>
                <a:cs typeface="+mn-cs"/>
              </a:rPr>
              <a:t>DirectSoundCreate</a:t>
            </a:r>
            <a:r>
              <a:rPr lang="zh-CN" altLang="zh-CN" sz="1200" kern="1200" dirty="0" smtClean="0">
                <a:solidFill>
                  <a:schemeClr val="tx1"/>
                </a:solidFill>
                <a:effectLst/>
                <a:latin typeface="+mn-lt"/>
                <a:ea typeface="+mn-ea"/>
                <a:cs typeface="+mn-cs"/>
              </a:rPr>
              <a:t>函数。</a:t>
            </a:r>
          </a:p>
          <a:p>
            <a:r>
              <a:rPr lang="en-US" altLang="zh-CN" sz="1200" kern="1200" dirty="0" smtClean="0">
                <a:solidFill>
                  <a:schemeClr val="tx1"/>
                </a:solidFill>
                <a:effectLst/>
                <a:latin typeface="+mn-lt"/>
                <a:ea typeface="+mn-ea"/>
                <a:cs typeface="+mn-cs"/>
              </a:rPr>
              <a:t>LPDIRECTSOUND </a:t>
            </a:r>
            <a:r>
              <a:rPr lang="en-US" altLang="zh-CN" sz="1200" kern="1200" dirty="0" err="1" smtClean="0">
                <a:solidFill>
                  <a:schemeClr val="tx1"/>
                </a:solidFill>
                <a:effectLst/>
                <a:latin typeface="+mn-lt"/>
                <a:ea typeface="+mn-ea"/>
                <a:cs typeface="+mn-cs"/>
              </a:rPr>
              <a:t>lpds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HRESULT </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DirectSoundCreate</a:t>
            </a:r>
            <a:r>
              <a:rPr lang="en-US" altLang="zh-CN" sz="1200" kern="1200" dirty="0" smtClean="0">
                <a:solidFill>
                  <a:schemeClr val="tx1"/>
                </a:solidFill>
                <a:effectLst/>
                <a:latin typeface="+mn-lt"/>
                <a:ea typeface="+mn-ea"/>
                <a:cs typeface="+mn-cs"/>
              </a:rPr>
              <a:t>(NULL, &amp;</a:t>
            </a:r>
            <a:r>
              <a:rPr lang="en-US" altLang="zh-CN" sz="1200" kern="1200" dirty="0" err="1" smtClean="0">
                <a:solidFill>
                  <a:schemeClr val="tx1"/>
                </a:solidFill>
                <a:effectLst/>
                <a:latin typeface="+mn-lt"/>
                <a:ea typeface="+mn-ea"/>
                <a:cs typeface="+mn-cs"/>
              </a:rPr>
              <a:t>lpds</a:t>
            </a:r>
            <a:r>
              <a:rPr lang="en-US" altLang="zh-CN" sz="1200" kern="1200" dirty="0" smtClean="0">
                <a:solidFill>
                  <a:schemeClr val="tx1"/>
                </a:solidFill>
                <a:effectLst/>
                <a:latin typeface="+mn-lt"/>
                <a:ea typeface="+mn-ea"/>
                <a:cs typeface="+mn-cs"/>
              </a:rPr>
              <a:t>, NULL));</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该函数的第一个参数是硬件设备，</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表示使用默认的设备，第二个参数是远程指针</a:t>
            </a:r>
            <a:r>
              <a:rPr lang="en-US" altLang="zh-CN" sz="1200" kern="1200" dirty="0" smtClean="0">
                <a:solidFill>
                  <a:schemeClr val="tx1"/>
                </a:solidFill>
                <a:effectLst/>
                <a:latin typeface="+mn-lt"/>
                <a:ea typeface="+mn-ea"/>
                <a:cs typeface="+mn-cs"/>
              </a:rPr>
              <a:t>LPDIRECTSOUND</a:t>
            </a:r>
            <a:r>
              <a:rPr lang="zh-CN" altLang="zh-CN" sz="1200" kern="1200" dirty="0" smtClean="0">
                <a:solidFill>
                  <a:schemeClr val="tx1"/>
                </a:solidFill>
                <a:effectLst/>
                <a:latin typeface="+mn-lt"/>
                <a:ea typeface="+mn-ea"/>
                <a:cs typeface="+mn-cs"/>
              </a:rPr>
              <a:t>的地址，也就是创造的</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对象放置的地址，第三个参数必须为</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，暂时没有用。当没有相应的设备或设备在别的程序的控制下不能响应需要的呼叫时，函数返回出错，这时所有和</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对象相关的操作都将不能正确进行。</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设置合作级</a:t>
            </a:r>
          </a:p>
          <a:p>
            <a:r>
              <a:rPr lang="zh-CN" altLang="zh-CN" sz="1200" kern="1200" dirty="0" smtClean="0">
                <a:solidFill>
                  <a:schemeClr val="tx1"/>
                </a:solidFill>
                <a:effectLst/>
                <a:latin typeface="+mn-lt"/>
                <a:ea typeface="+mn-ea"/>
                <a:cs typeface="+mn-cs"/>
              </a:rPr>
              <a:t>因为</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是多任务环境，可以允许多个应用程序同时工作，当然也会产生多个程序在同时里使用同一设备工作的情况，通过合作级别，</a:t>
            </a:r>
            <a:r>
              <a:rPr lang="en-US" altLang="zh-CN" sz="1200" kern="1200" dirty="0" smtClean="0">
                <a:solidFill>
                  <a:schemeClr val="tx1"/>
                </a:solidFill>
                <a:effectLst/>
                <a:latin typeface="+mn-lt"/>
                <a:ea typeface="+mn-ea"/>
                <a:cs typeface="+mn-cs"/>
              </a:rPr>
              <a:t>DirectX</a:t>
            </a:r>
            <a:r>
              <a:rPr lang="zh-CN" altLang="zh-CN" sz="1200" kern="1200" dirty="0" smtClean="0">
                <a:solidFill>
                  <a:schemeClr val="tx1"/>
                </a:solidFill>
                <a:effectLst/>
                <a:latin typeface="+mn-lt"/>
                <a:ea typeface="+mn-ea"/>
                <a:cs typeface="+mn-cs"/>
              </a:rPr>
              <a:t>可以保证所有的程序在使用同一设备时不会发生冲突，所以每个使用</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的程序都应该有一合作级别用来决定允许访问的设备。</a:t>
            </a:r>
          </a:p>
          <a:p>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有四种合作级别：标准级、优先级、独占级和写主缓冲级（</a:t>
            </a:r>
            <a:r>
              <a:rPr lang="en-US" altLang="zh-CN" sz="1200" kern="1200" dirty="0" err="1" smtClean="0">
                <a:solidFill>
                  <a:schemeClr val="tx1"/>
                </a:solidFill>
                <a:effectLst/>
                <a:latin typeface="+mn-lt"/>
                <a:ea typeface="+mn-ea"/>
                <a:cs typeface="+mn-cs"/>
              </a:rPr>
              <a:t>write_primary</a:t>
            </a:r>
            <a:r>
              <a:rPr lang="zh-CN" altLang="zh-CN" sz="1200" kern="1200" dirty="0" smtClean="0">
                <a:solidFill>
                  <a:schemeClr val="tx1"/>
                </a:solidFill>
                <a:effectLst/>
                <a:latin typeface="+mn-lt"/>
                <a:ea typeface="+mn-ea"/>
                <a:cs typeface="+mn-cs"/>
              </a:rPr>
              <a:t>），其中游戏普遍使用优先级这种级别可以使程序在同一采样条件下做出最平滑的输出。</a:t>
            </a:r>
          </a:p>
          <a:p>
            <a:r>
              <a:rPr lang="en-US" altLang="zh-CN" sz="1200" kern="1200" dirty="0" smtClean="0">
                <a:solidFill>
                  <a:schemeClr val="tx1"/>
                </a:solidFill>
                <a:effectLst/>
                <a:latin typeface="+mn-lt"/>
                <a:ea typeface="+mn-ea"/>
                <a:cs typeface="+mn-cs"/>
              </a:rPr>
              <a:t>HRESULT </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lpDirectSound</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lpVtbl</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SetCooperativeLevel</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lpDirectSound</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hwnd</a:t>
            </a:r>
            <a:r>
              <a:rPr lang="en-US" altLang="zh-CN" sz="1200" kern="1200" dirty="0" smtClean="0">
                <a:solidFill>
                  <a:schemeClr val="tx1"/>
                </a:solidFill>
                <a:effectLst/>
                <a:latin typeface="+mn-lt"/>
                <a:ea typeface="+mn-ea"/>
                <a:cs typeface="+mn-cs"/>
              </a:rPr>
              <a:t>, DSSCL_PRIORITY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标准级</a:t>
            </a:r>
            <a:r>
              <a:rPr lang="en-US" altLang="zh-CN" sz="1200" kern="1200" dirty="0" smtClean="0">
                <a:solidFill>
                  <a:schemeClr val="tx1"/>
                </a:solidFill>
                <a:effectLst/>
                <a:latin typeface="+mn-lt"/>
                <a:ea typeface="+mn-ea"/>
                <a:cs typeface="+mn-cs"/>
              </a:rPr>
              <a:t>(DSSCL_NORMAL)</a:t>
            </a:r>
            <a:r>
              <a:rPr lang="zh-CN" altLang="zh-CN" sz="1200" kern="1200" dirty="0" smtClean="0">
                <a:solidFill>
                  <a:schemeClr val="tx1"/>
                </a:solidFill>
                <a:effectLst/>
                <a:latin typeface="+mn-lt"/>
                <a:ea typeface="+mn-ea"/>
                <a:cs typeface="+mn-cs"/>
              </a:rPr>
              <a:t>：该级别只能使用</a:t>
            </a:r>
            <a:r>
              <a:rPr lang="en-US" altLang="zh-CN" sz="1200" kern="1200" dirty="0" smtClean="0">
                <a:solidFill>
                  <a:schemeClr val="tx1"/>
                </a:solidFill>
                <a:effectLst/>
                <a:latin typeface="+mn-lt"/>
                <a:ea typeface="+mn-ea"/>
                <a:cs typeface="+mn-cs"/>
              </a:rPr>
              <a:t>22KHZ</a:t>
            </a:r>
            <a:r>
              <a:rPr lang="zh-CN" altLang="zh-CN" sz="1200" kern="1200" dirty="0" smtClean="0">
                <a:solidFill>
                  <a:schemeClr val="tx1"/>
                </a:solidFill>
                <a:effectLst/>
                <a:latin typeface="+mn-lt"/>
                <a:ea typeface="+mn-ea"/>
                <a:cs typeface="+mn-cs"/>
              </a:rPr>
              <a:t>、立体声（</a:t>
            </a:r>
            <a:r>
              <a:rPr lang="en-US" altLang="zh-CN" sz="1200" kern="1200" dirty="0" smtClean="0">
                <a:solidFill>
                  <a:schemeClr val="tx1"/>
                </a:solidFill>
                <a:effectLst/>
                <a:latin typeface="+mn-lt"/>
                <a:ea typeface="+mn-ea"/>
                <a:cs typeface="+mn-cs"/>
              </a:rPr>
              <a:t>STEREO</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位的音乐，并且不能直接写主缓冲，也不能使用压缩过的声音。</a:t>
            </a:r>
          </a:p>
          <a:p>
            <a:r>
              <a:rPr lang="zh-CN" altLang="zh-CN" sz="1200" kern="1200" dirty="0" smtClean="0">
                <a:solidFill>
                  <a:schemeClr val="tx1"/>
                </a:solidFill>
                <a:effectLst/>
                <a:latin typeface="+mn-lt"/>
                <a:ea typeface="+mn-ea"/>
                <a:cs typeface="+mn-cs"/>
              </a:rPr>
              <a:t>优先级</a:t>
            </a:r>
            <a:r>
              <a:rPr lang="en-US" altLang="zh-CN" sz="1200" kern="1200" dirty="0" smtClean="0">
                <a:solidFill>
                  <a:schemeClr val="tx1"/>
                </a:solidFill>
                <a:effectLst/>
                <a:latin typeface="+mn-lt"/>
                <a:ea typeface="+mn-ea"/>
                <a:cs typeface="+mn-cs"/>
              </a:rPr>
              <a:t>(DSSCL_PAIORITY)</a:t>
            </a:r>
            <a:r>
              <a:rPr lang="zh-CN" altLang="zh-CN" sz="1200" kern="1200" dirty="0" smtClean="0">
                <a:solidFill>
                  <a:schemeClr val="tx1"/>
                </a:solidFill>
                <a:effectLst/>
                <a:latin typeface="+mn-lt"/>
                <a:ea typeface="+mn-ea"/>
                <a:cs typeface="+mn-cs"/>
              </a:rPr>
              <a:t>：可以实现硬件混合（</a:t>
            </a:r>
            <a:r>
              <a:rPr lang="en-US" altLang="zh-CN" sz="1200" kern="1200" dirty="0" smtClean="0">
                <a:solidFill>
                  <a:schemeClr val="tx1"/>
                </a:solidFill>
                <a:effectLst/>
                <a:latin typeface="+mn-lt"/>
                <a:ea typeface="+mn-ea"/>
                <a:cs typeface="+mn-cs"/>
              </a:rPr>
              <a:t>hardware mixing</a:t>
            </a:r>
            <a:r>
              <a:rPr lang="zh-CN" altLang="zh-CN" sz="1200" kern="1200" dirty="0" smtClean="0">
                <a:solidFill>
                  <a:schemeClr val="tx1"/>
                </a:solidFill>
                <a:effectLst/>
                <a:latin typeface="+mn-lt"/>
                <a:ea typeface="+mn-ea"/>
                <a:cs typeface="+mn-cs"/>
              </a:rPr>
              <a:t>），可以设置主缓冲的声音格式和压缩过的音乐。</a:t>
            </a:r>
          </a:p>
          <a:p>
            <a:r>
              <a:rPr lang="zh-CN" altLang="zh-CN" sz="1200" kern="1200" dirty="0" smtClean="0">
                <a:solidFill>
                  <a:schemeClr val="tx1"/>
                </a:solidFill>
                <a:effectLst/>
                <a:latin typeface="+mn-lt"/>
                <a:ea typeface="+mn-ea"/>
                <a:cs typeface="+mn-cs"/>
              </a:rPr>
              <a:t>独占级</a:t>
            </a:r>
            <a:r>
              <a:rPr lang="en-US" altLang="zh-CN" sz="1200" kern="1200" dirty="0" smtClean="0">
                <a:solidFill>
                  <a:schemeClr val="tx1"/>
                </a:solidFill>
                <a:effectLst/>
                <a:latin typeface="+mn-lt"/>
                <a:ea typeface="+mn-ea"/>
                <a:cs typeface="+mn-cs"/>
              </a:rPr>
              <a:t>(DSSCL_EXCLUSIVE)</a:t>
            </a:r>
            <a:r>
              <a:rPr lang="zh-CN" altLang="zh-CN" sz="1200" kern="1200" dirty="0" smtClean="0">
                <a:solidFill>
                  <a:schemeClr val="tx1"/>
                </a:solidFill>
                <a:effectLst/>
                <a:latin typeface="+mn-lt"/>
                <a:ea typeface="+mn-ea"/>
                <a:cs typeface="+mn-cs"/>
              </a:rPr>
              <a:t>：当应用程序在前台工作时，其它程序是不可使用声音的。</a:t>
            </a:r>
          </a:p>
          <a:p>
            <a:r>
              <a:rPr lang="zh-CN" altLang="zh-CN" sz="1200" kern="1200" dirty="0" smtClean="0">
                <a:solidFill>
                  <a:schemeClr val="tx1"/>
                </a:solidFill>
                <a:effectLst/>
                <a:latin typeface="+mn-lt"/>
                <a:ea typeface="+mn-ea"/>
                <a:cs typeface="+mn-cs"/>
              </a:rPr>
              <a:t>写主缓冲级</a:t>
            </a:r>
            <a:r>
              <a:rPr lang="en-US" altLang="zh-CN" sz="1200" kern="1200" dirty="0" smtClean="0">
                <a:solidFill>
                  <a:schemeClr val="tx1"/>
                </a:solidFill>
                <a:effectLst/>
                <a:latin typeface="+mn-lt"/>
                <a:ea typeface="+mn-ea"/>
                <a:cs typeface="+mn-cs"/>
              </a:rPr>
              <a:t>(DSSCL_WRITEPRIMARY)</a:t>
            </a:r>
            <a:r>
              <a:rPr lang="zh-CN" altLang="zh-CN" sz="1200" kern="1200" dirty="0" smtClean="0">
                <a:solidFill>
                  <a:schemeClr val="tx1"/>
                </a:solidFill>
                <a:effectLst/>
                <a:latin typeface="+mn-lt"/>
                <a:ea typeface="+mn-ea"/>
                <a:cs typeface="+mn-cs"/>
              </a:rPr>
              <a:t>：最高的合作级，程序可以直接操纵主缓冲，但此时程序必须直接写主缓冲区（最基层的操作）。在这种级别，第二缓冲将不可用。除了该级别外，所有试图锁定（</a:t>
            </a:r>
            <a:r>
              <a:rPr lang="en-US" altLang="zh-CN" sz="1200" kern="1200" dirty="0" smtClean="0">
                <a:solidFill>
                  <a:schemeClr val="tx1"/>
                </a:solidFill>
                <a:effectLst/>
                <a:latin typeface="+mn-lt"/>
                <a:ea typeface="+mn-ea"/>
                <a:cs typeface="+mn-cs"/>
              </a:rPr>
              <a:t>LOCK</a:t>
            </a:r>
            <a:r>
              <a:rPr lang="zh-CN" altLang="zh-CN" sz="1200" kern="1200" dirty="0" smtClean="0">
                <a:solidFill>
                  <a:schemeClr val="tx1"/>
                </a:solidFill>
                <a:effectLst/>
                <a:latin typeface="+mn-lt"/>
                <a:ea typeface="+mn-ea"/>
                <a:cs typeface="+mn-cs"/>
              </a:rPr>
              <a:t>）主缓冲的操作都将失败，也就是说只有该级别可以对主缓冲进行写操作。当使用写主缓冲级的程序处于前台时，后台所有程序的第二缓冲都将停止且丢失，而如果这时使用写主缓冲级的程序转到后台工作，它的主缓冲也将丢失并且在又一次转到前台工作时应该还原。如果要设置写主缓冲级，先应该确定现在是否可以使用该级别，我们可以通过使用</a:t>
            </a:r>
            <a:r>
              <a:rPr lang="en-US" altLang="zh-CN" sz="1200" kern="1200" dirty="0" err="1" smtClean="0">
                <a:solidFill>
                  <a:schemeClr val="tx1"/>
                </a:solidFill>
                <a:effectLst/>
                <a:latin typeface="+mn-lt"/>
                <a:ea typeface="+mn-ea"/>
                <a:cs typeface="+mn-cs"/>
              </a:rPr>
              <a:t>IDirectSound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GetCaps</a:t>
            </a:r>
            <a:r>
              <a:rPr lang="zh-CN" altLang="zh-CN" sz="1200" kern="1200" dirty="0" smtClean="0">
                <a:solidFill>
                  <a:schemeClr val="tx1"/>
                </a:solidFill>
                <a:effectLst/>
                <a:latin typeface="+mn-lt"/>
                <a:ea typeface="+mn-ea"/>
                <a:cs typeface="+mn-cs"/>
              </a:rPr>
              <a:t>函数，检查</a:t>
            </a:r>
            <a:r>
              <a:rPr lang="en-US" altLang="zh-CN" sz="1200" kern="1200" dirty="0" smtClean="0">
                <a:solidFill>
                  <a:schemeClr val="tx1"/>
                </a:solidFill>
                <a:effectLst/>
                <a:latin typeface="+mn-lt"/>
                <a:ea typeface="+mn-ea"/>
                <a:cs typeface="+mn-cs"/>
              </a:rPr>
              <a:t>DSCAPS</a:t>
            </a:r>
            <a:r>
              <a:rPr lang="zh-CN" altLang="zh-CN" sz="1200" kern="1200" dirty="0" smtClean="0">
                <a:solidFill>
                  <a:schemeClr val="tx1"/>
                </a:solidFill>
                <a:effectLst/>
                <a:latin typeface="+mn-lt"/>
                <a:ea typeface="+mn-ea"/>
                <a:cs typeface="+mn-cs"/>
              </a:rPr>
              <a:t>结构里是否有</a:t>
            </a:r>
            <a:r>
              <a:rPr lang="en-US" altLang="zh-CN" sz="1200" kern="1200" dirty="0" smtClean="0">
                <a:solidFill>
                  <a:schemeClr val="tx1"/>
                </a:solidFill>
                <a:effectLst/>
                <a:latin typeface="+mn-lt"/>
                <a:ea typeface="+mn-ea"/>
                <a:cs typeface="+mn-cs"/>
              </a:rPr>
              <a:t>DSCAPS_EMULDRIVER</a:t>
            </a:r>
            <a:r>
              <a:rPr lang="zh-CN" altLang="zh-CN" sz="1200" kern="1200" dirty="0" smtClean="0">
                <a:solidFill>
                  <a:schemeClr val="tx1"/>
                </a:solidFill>
                <a:effectLst/>
                <a:latin typeface="+mn-lt"/>
                <a:ea typeface="+mn-ea"/>
                <a:cs typeface="+mn-cs"/>
              </a:rPr>
              <a:t>标志。</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检索硬件信息</a:t>
            </a:r>
          </a:p>
          <a:p>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允许应用程序检索硬件信息，在一般情况下，这样做是不必要的，因为</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可以自动有效的使用硬件加速，我们完全可以不用去管硬件是否具有某些能力，不过为了提高程序的效率，这样做还是有用处的。如前所述检索硬件信息使用</a:t>
            </a:r>
            <a:r>
              <a:rPr lang="en-US" altLang="zh-CN" sz="1200" kern="1200" dirty="0" err="1" smtClean="0">
                <a:solidFill>
                  <a:schemeClr val="tx1"/>
                </a:solidFill>
                <a:effectLst/>
                <a:latin typeface="+mn-lt"/>
                <a:ea typeface="+mn-ea"/>
                <a:cs typeface="+mn-cs"/>
              </a:rPr>
              <a:t>IDirectSound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GetCaps</a:t>
            </a:r>
            <a:r>
              <a:rPr lang="zh-CN" altLang="zh-CN" sz="1200" kern="1200" dirty="0" smtClean="0">
                <a:solidFill>
                  <a:schemeClr val="tx1"/>
                </a:solidFill>
                <a:effectLst/>
                <a:latin typeface="+mn-lt"/>
                <a:ea typeface="+mn-ea"/>
                <a:cs typeface="+mn-cs"/>
              </a:rPr>
              <a:t>方法，例如：</a:t>
            </a:r>
          </a:p>
          <a:p>
            <a:r>
              <a:rPr lang="en-US" altLang="zh-CN" sz="1200" kern="1200" dirty="0" smtClean="0">
                <a:solidFill>
                  <a:schemeClr val="tx1"/>
                </a:solidFill>
                <a:effectLst/>
                <a:latin typeface="+mn-lt"/>
                <a:ea typeface="+mn-ea"/>
                <a:cs typeface="+mn-cs"/>
              </a:rPr>
              <a:t>DSCAPS </a:t>
            </a:r>
            <a:r>
              <a:rPr lang="en-US" altLang="zh-CN" sz="1200" kern="1200" dirty="0" err="1" smtClean="0">
                <a:solidFill>
                  <a:schemeClr val="tx1"/>
                </a:solidFill>
                <a:effectLst/>
                <a:latin typeface="+mn-lt"/>
                <a:ea typeface="+mn-ea"/>
                <a:cs typeface="+mn-cs"/>
              </a:rPr>
              <a:t>dscaps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dscaps.dwSize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sizeof</a:t>
            </a:r>
            <a:r>
              <a:rPr lang="en-US" altLang="zh-CN" sz="1200" kern="1200" dirty="0" smtClean="0">
                <a:solidFill>
                  <a:schemeClr val="tx1"/>
                </a:solidFill>
                <a:effectLst/>
                <a:latin typeface="+mn-lt"/>
                <a:ea typeface="+mn-ea"/>
                <a:cs typeface="+mn-cs"/>
              </a:rPr>
              <a:t>(DSCAPS)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HRESULT </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lpDirectSound</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lpVtbl</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GetCaps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lpDirectSound</a:t>
            </a:r>
            <a:r>
              <a:rPr lang="en-US" altLang="zh-CN" sz="1200" kern="1200" dirty="0" smtClean="0">
                <a:solidFill>
                  <a:schemeClr val="tx1"/>
                </a:solidFill>
                <a:effectLst/>
                <a:latin typeface="+mn-lt"/>
                <a:ea typeface="+mn-ea"/>
                <a:cs typeface="+mn-cs"/>
              </a:rPr>
              <a:t>,&amp;</a:t>
            </a:r>
            <a:r>
              <a:rPr lang="en-US" altLang="zh-CN" sz="1200" kern="1200" dirty="0" err="1" smtClean="0">
                <a:solidFill>
                  <a:schemeClr val="tx1"/>
                </a:solidFill>
                <a:effectLst/>
                <a:latin typeface="+mn-lt"/>
                <a:ea typeface="+mn-ea"/>
                <a:cs typeface="+mn-cs"/>
              </a:rPr>
              <a:t>dscaps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创建主缓冲区</a:t>
            </a:r>
          </a:p>
          <a:p>
            <a:r>
              <a:rPr lang="zh-CN" altLang="zh-CN" sz="1200" kern="1200" dirty="0" smtClean="0">
                <a:solidFill>
                  <a:schemeClr val="tx1"/>
                </a:solidFill>
                <a:effectLst/>
                <a:latin typeface="+mn-lt"/>
                <a:ea typeface="+mn-ea"/>
                <a:cs typeface="+mn-cs"/>
              </a:rPr>
              <a:t>初始化</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，创建主缓冲区，设置主缓冲区的音频格式，并通过主缓冲区获取听者（</a:t>
            </a:r>
            <a:r>
              <a:rPr lang="en-US" altLang="zh-CN" sz="1200" kern="1200" dirty="0" smtClean="0">
                <a:solidFill>
                  <a:schemeClr val="tx1"/>
                </a:solidFill>
                <a:effectLst/>
                <a:latin typeface="+mn-lt"/>
                <a:ea typeface="+mn-ea"/>
                <a:cs typeface="+mn-cs"/>
              </a:rPr>
              <a:t>listener</a:t>
            </a:r>
            <a:r>
              <a:rPr lang="zh-CN" altLang="zh-CN" sz="1200" kern="1200" dirty="0" smtClean="0">
                <a:solidFill>
                  <a:schemeClr val="tx1"/>
                </a:solidFill>
                <a:effectLst/>
                <a:latin typeface="+mn-lt"/>
                <a:ea typeface="+mn-ea"/>
                <a:cs typeface="+mn-cs"/>
              </a:rPr>
              <a:t>）接口，这些工作可以在初始化时来做：</a:t>
            </a: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初始化</a:t>
            </a:r>
            <a:r>
              <a:rPr lang="en-US" altLang="zh-CN" sz="1200" kern="1200" dirty="0" smtClean="0">
                <a:solidFill>
                  <a:schemeClr val="tx1"/>
                </a:solidFill>
                <a:effectLst/>
                <a:latin typeface="+mn-lt"/>
                <a:ea typeface="+mn-ea"/>
                <a:cs typeface="+mn-cs"/>
              </a:rPr>
              <a:t>DirectSound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HRESULT </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if(FAILED(</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DirectSoundCreate8(NULL,&amp;</a:t>
            </a:r>
            <a:r>
              <a:rPr lang="en-US" altLang="zh-CN" sz="1200" kern="1200" dirty="0" err="1" smtClean="0">
                <a:solidFill>
                  <a:schemeClr val="tx1"/>
                </a:solidFill>
                <a:effectLst/>
                <a:latin typeface="+mn-lt"/>
                <a:ea typeface="+mn-ea"/>
                <a:cs typeface="+mn-cs"/>
              </a:rPr>
              <a:t>g_pDsd,NULL</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return FALSE;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if(FAILED(</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g_pDsd</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SetCooperativeLevel</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m_hWnd,DSSCL_PRIORITY</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return FALSE;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初始化</a:t>
            </a:r>
            <a:r>
              <a:rPr lang="en-US" altLang="zh-CN" sz="1200" kern="1200" dirty="0" err="1" smtClean="0">
                <a:solidFill>
                  <a:schemeClr val="tx1"/>
                </a:solidFill>
                <a:effectLst/>
                <a:latin typeface="+mn-lt"/>
                <a:ea typeface="+mn-ea"/>
                <a:cs typeface="+mn-cs"/>
              </a:rPr>
              <a:t>Directsound</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的主缓冲区，并设置格式</a:t>
            </a:r>
          </a:p>
          <a:p>
            <a:r>
              <a:rPr lang="en-US" altLang="zh-CN" sz="1200" kern="1200" dirty="0" smtClean="0">
                <a:solidFill>
                  <a:schemeClr val="tx1"/>
                </a:solidFill>
                <a:effectLst/>
                <a:latin typeface="+mn-lt"/>
                <a:ea typeface="+mn-ea"/>
                <a:cs typeface="+mn-cs"/>
              </a:rPr>
              <a:t>LPDIRECTSOUNDBUFFER </a:t>
            </a:r>
            <a:r>
              <a:rPr lang="en-US" altLang="zh-CN" sz="1200" kern="1200" dirty="0" err="1" smtClean="0">
                <a:solidFill>
                  <a:schemeClr val="tx1"/>
                </a:solidFill>
                <a:effectLst/>
                <a:latin typeface="+mn-lt"/>
                <a:ea typeface="+mn-ea"/>
                <a:cs typeface="+mn-cs"/>
              </a:rPr>
              <a:t>pDSBPrimary</a:t>
            </a:r>
            <a:r>
              <a:rPr lang="en-US" altLang="zh-CN" sz="1200" kern="1200" dirty="0" smtClean="0">
                <a:solidFill>
                  <a:schemeClr val="tx1"/>
                </a:solidFill>
                <a:effectLst/>
                <a:latin typeface="+mn-lt"/>
                <a:ea typeface="+mn-ea"/>
                <a:cs typeface="+mn-cs"/>
              </a:rPr>
              <a:t> = NULL;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DSBUFFERDESC </a:t>
            </a:r>
            <a:r>
              <a:rPr lang="en-US" altLang="zh-CN" sz="1200" kern="1200" dirty="0" err="1" smtClean="0">
                <a:solidFill>
                  <a:schemeClr val="tx1"/>
                </a:solidFill>
                <a:effectLst/>
                <a:latin typeface="+mn-lt"/>
                <a:ea typeface="+mn-ea"/>
                <a:cs typeface="+mn-cs"/>
              </a:rPr>
              <a:t>dsbdesc</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ZeroMemory</a:t>
            </a:r>
            <a:r>
              <a:rPr lang="en-US" altLang="zh-CN" sz="1200" kern="1200" dirty="0" smtClean="0">
                <a:solidFill>
                  <a:schemeClr val="tx1"/>
                </a:solidFill>
                <a:effectLst/>
                <a:latin typeface="+mn-lt"/>
                <a:ea typeface="+mn-ea"/>
                <a:cs typeface="+mn-cs"/>
              </a:rPr>
              <a:t>(&amp;</a:t>
            </a:r>
            <a:r>
              <a:rPr lang="en-US" altLang="zh-CN" sz="1200" kern="1200" dirty="0" err="1" smtClean="0">
                <a:solidFill>
                  <a:schemeClr val="tx1"/>
                </a:solidFill>
                <a:effectLst/>
                <a:latin typeface="+mn-lt"/>
                <a:ea typeface="+mn-ea"/>
                <a:cs typeface="+mn-cs"/>
              </a:rPr>
              <a:t>dsbdesc,sizeof</a:t>
            </a:r>
            <a:r>
              <a:rPr lang="en-US" altLang="zh-CN" sz="1200" kern="1200" dirty="0" smtClean="0">
                <a:solidFill>
                  <a:schemeClr val="tx1"/>
                </a:solidFill>
                <a:effectLst/>
                <a:latin typeface="+mn-lt"/>
                <a:ea typeface="+mn-ea"/>
                <a:cs typeface="+mn-cs"/>
              </a:rPr>
              <a:t>(DSBUFFERDESC));</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dsbdesc.dwSize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sizeof</a:t>
            </a:r>
            <a:r>
              <a:rPr lang="en-US" altLang="zh-CN" sz="1200" kern="1200" dirty="0" smtClean="0">
                <a:solidFill>
                  <a:schemeClr val="tx1"/>
                </a:solidFill>
                <a:effectLst/>
                <a:latin typeface="+mn-lt"/>
                <a:ea typeface="+mn-ea"/>
                <a:cs typeface="+mn-cs"/>
              </a:rPr>
              <a:t>(DSBUFFERDESC);</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dsbdesc.dwFlags</a:t>
            </a:r>
            <a:r>
              <a:rPr lang="en-US" altLang="zh-CN" sz="1200" kern="1200" dirty="0" smtClean="0">
                <a:solidFill>
                  <a:schemeClr val="tx1"/>
                </a:solidFill>
                <a:effectLst/>
                <a:latin typeface="+mn-lt"/>
                <a:ea typeface="+mn-ea"/>
                <a:cs typeface="+mn-cs"/>
              </a:rPr>
              <a:t> = DSBCAPS_CTRL3D | DSBCAPS_PRIMARYBUFFER;//</a:t>
            </a:r>
            <a:r>
              <a:rPr lang="zh-CN" altLang="zh-CN" sz="1200" kern="1200" dirty="0" smtClean="0">
                <a:solidFill>
                  <a:schemeClr val="tx1"/>
                </a:solidFill>
                <a:effectLst/>
                <a:latin typeface="+mn-lt"/>
                <a:ea typeface="+mn-ea"/>
                <a:cs typeface="+mn-cs"/>
              </a:rPr>
              <a:t>一定不要忘记创建主缓冲区的时候要设置</a:t>
            </a:r>
            <a:r>
              <a:rPr lang="en-US" altLang="zh-CN" sz="1200" kern="1200" dirty="0" smtClean="0">
                <a:solidFill>
                  <a:schemeClr val="tx1"/>
                </a:solidFill>
                <a:effectLst/>
                <a:latin typeface="+mn-lt"/>
                <a:ea typeface="+mn-ea"/>
                <a:cs typeface="+mn-cs"/>
              </a:rPr>
              <a:t>DSBCAPS_CTRL3D</a:t>
            </a:r>
            <a:r>
              <a:rPr lang="zh-CN" altLang="zh-CN" sz="1200" kern="1200" dirty="0" smtClean="0">
                <a:solidFill>
                  <a:schemeClr val="tx1"/>
                </a:solidFill>
                <a:effectLst/>
                <a:latin typeface="+mn-lt"/>
                <a:ea typeface="+mn-ea"/>
                <a:cs typeface="+mn-cs"/>
              </a:rPr>
              <a:t>标志。只有指定了这个标志，才能从这个辅助缓冲区中请求到三维的</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指针。</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if(FAILED(</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g_pDsd</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CreateSoundBuffer</a:t>
            </a:r>
            <a:r>
              <a:rPr lang="en-US" altLang="zh-CN" sz="1200" kern="1200" dirty="0" smtClean="0">
                <a:solidFill>
                  <a:schemeClr val="tx1"/>
                </a:solidFill>
                <a:effectLst/>
                <a:latin typeface="+mn-lt"/>
                <a:ea typeface="+mn-ea"/>
                <a:cs typeface="+mn-cs"/>
              </a:rPr>
              <a:t>(&amp;</a:t>
            </a:r>
            <a:r>
              <a:rPr lang="en-US" altLang="zh-CN" sz="1200" kern="1200" dirty="0" err="1" smtClean="0">
                <a:solidFill>
                  <a:schemeClr val="tx1"/>
                </a:solidFill>
                <a:effectLst/>
                <a:latin typeface="+mn-lt"/>
                <a:ea typeface="+mn-ea"/>
                <a:cs typeface="+mn-cs"/>
              </a:rPr>
              <a:t>dsbdesc</a:t>
            </a:r>
            <a:r>
              <a:rPr lang="en-US" altLang="zh-CN" sz="1200" kern="1200" dirty="0" smtClean="0">
                <a:solidFill>
                  <a:schemeClr val="tx1"/>
                </a:solidFill>
                <a:effectLst/>
                <a:latin typeface="+mn-lt"/>
                <a:ea typeface="+mn-ea"/>
                <a:cs typeface="+mn-cs"/>
              </a:rPr>
              <a:t>,&amp;</a:t>
            </a:r>
            <a:r>
              <a:rPr lang="en-US" altLang="zh-CN" sz="1200" kern="1200" dirty="0" err="1" smtClean="0">
                <a:solidFill>
                  <a:schemeClr val="tx1"/>
                </a:solidFill>
                <a:effectLst/>
                <a:latin typeface="+mn-lt"/>
                <a:ea typeface="+mn-ea"/>
                <a:cs typeface="+mn-cs"/>
              </a:rPr>
              <a:t>pDSBPrimary</a:t>
            </a:r>
            <a:r>
              <a:rPr lang="en-US" altLang="zh-CN" sz="1200" kern="1200" dirty="0" smtClean="0">
                <a:solidFill>
                  <a:schemeClr val="tx1"/>
                </a:solidFill>
                <a:effectLst/>
                <a:latin typeface="+mn-lt"/>
                <a:ea typeface="+mn-ea"/>
                <a:cs typeface="+mn-cs"/>
              </a:rPr>
              <a:t> ,NULL)))</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rurn</a:t>
            </a:r>
            <a:r>
              <a:rPr lang="en-US" altLang="zh-CN" sz="1200" kern="1200" dirty="0" smtClean="0">
                <a:solidFill>
                  <a:schemeClr val="tx1"/>
                </a:solidFill>
                <a:effectLst/>
                <a:latin typeface="+mn-lt"/>
                <a:ea typeface="+mn-ea"/>
                <a:cs typeface="+mn-cs"/>
              </a:rPr>
              <a:t> FALSE;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WAVEFORMATEX </a:t>
            </a:r>
            <a:r>
              <a:rPr lang="en-US" altLang="zh-CN" sz="1200" kern="1200" dirty="0" err="1" smtClean="0">
                <a:solidFill>
                  <a:schemeClr val="tx1"/>
                </a:solidFill>
                <a:effectLst/>
                <a:latin typeface="+mn-lt"/>
                <a:ea typeface="+mn-ea"/>
                <a:cs typeface="+mn-cs"/>
              </a:rPr>
              <a:t>wfx</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ZeroMemory</a:t>
            </a:r>
            <a:r>
              <a:rPr lang="en-US" altLang="zh-CN" sz="1200" kern="1200" dirty="0" smtClean="0">
                <a:solidFill>
                  <a:schemeClr val="tx1"/>
                </a:solidFill>
                <a:effectLst/>
                <a:latin typeface="+mn-lt"/>
                <a:ea typeface="+mn-ea"/>
                <a:cs typeface="+mn-cs"/>
              </a:rPr>
              <a:t>( &amp;</a:t>
            </a:r>
            <a:r>
              <a:rPr lang="en-US" altLang="zh-CN" sz="1200" kern="1200" dirty="0" err="1" smtClean="0">
                <a:solidFill>
                  <a:schemeClr val="tx1"/>
                </a:solidFill>
                <a:effectLst/>
                <a:latin typeface="+mn-lt"/>
                <a:ea typeface="+mn-ea"/>
                <a:cs typeface="+mn-cs"/>
              </a:rPr>
              <a:t>wfx</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sizeof</a:t>
            </a:r>
            <a:r>
              <a:rPr lang="en-US" altLang="zh-CN" sz="1200" kern="1200" dirty="0" smtClean="0">
                <a:solidFill>
                  <a:schemeClr val="tx1"/>
                </a:solidFill>
                <a:effectLst/>
                <a:latin typeface="+mn-lt"/>
                <a:ea typeface="+mn-ea"/>
                <a:cs typeface="+mn-cs"/>
              </a:rPr>
              <a:t>(WAVEFORMATEX) );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wfx.wFormatTag</a:t>
            </a:r>
            <a:r>
              <a:rPr lang="en-US" altLang="zh-CN" sz="1200" kern="1200" dirty="0" smtClean="0">
                <a:solidFill>
                  <a:schemeClr val="tx1"/>
                </a:solidFill>
                <a:effectLst/>
                <a:latin typeface="+mn-lt"/>
                <a:ea typeface="+mn-ea"/>
                <a:cs typeface="+mn-cs"/>
              </a:rPr>
              <a:t> = (WORD) WAVE_FORMAT_PCM;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wfx.nChannels</a:t>
            </a:r>
            <a:r>
              <a:rPr lang="en-US" altLang="zh-CN" sz="1200" kern="1200" dirty="0" smtClean="0">
                <a:solidFill>
                  <a:schemeClr val="tx1"/>
                </a:solidFill>
                <a:effectLst/>
                <a:latin typeface="+mn-lt"/>
                <a:ea typeface="+mn-ea"/>
                <a:cs typeface="+mn-cs"/>
              </a:rPr>
              <a:t> = WAVECHANNEL ;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wfx.nSamplesPerSec</a:t>
            </a:r>
            <a:r>
              <a:rPr lang="en-US" altLang="zh-CN" sz="1200" kern="1200" dirty="0" smtClean="0">
                <a:solidFill>
                  <a:schemeClr val="tx1"/>
                </a:solidFill>
                <a:effectLst/>
                <a:latin typeface="+mn-lt"/>
                <a:ea typeface="+mn-ea"/>
                <a:cs typeface="+mn-cs"/>
              </a:rPr>
              <a:t> = WAVESAMPLEPERSEC ;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wfx.wBitsPerSample</a:t>
            </a:r>
            <a:r>
              <a:rPr lang="en-US" altLang="zh-CN" sz="1200" kern="1200" dirty="0" smtClean="0">
                <a:solidFill>
                  <a:schemeClr val="tx1"/>
                </a:solidFill>
                <a:effectLst/>
                <a:latin typeface="+mn-lt"/>
                <a:ea typeface="+mn-ea"/>
                <a:cs typeface="+mn-cs"/>
              </a:rPr>
              <a:t> = WAVEBITSPERSAMPLE ;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wfx.nBlockAlign</a:t>
            </a:r>
            <a:r>
              <a:rPr lang="en-US" altLang="zh-CN" sz="1200" kern="1200" dirty="0" smtClean="0">
                <a:solidFill>
                  <a:schemeClr val="tx1"/>
                </a:solidFill>
                <a:effectLst/>
                <a:latin typeface="+mn-lt"/>
                <a:ea typeface="+mn-ea"/>
                <a:cs typeface="+mn-cs"/>
              </a:rPr>
              <a:t> = (WORD) (</a:t>
            </a:r>
            <a:r>
              <a:rPr lang="en-US" altLang="zh-CN" sz="1200" kern="1200" dirty="0" err="1" smtClean="0">
                <a:solidFill>
                  <a:schemeClr val="tx1"/>
                </a:solidFill>
                <a:effectLst/>
                <a:latin typeface="+mn-lt"/>
                <a:ea typeface="+mn-ea"/>
                <a:cs typeface="+mn-cs"/>
              </a:rPr>
              <a:t>wfx.wBitsPerSample</a:t>
            </a:r>
            <a:r>
              <a:rPr lang="en-US" altLang="zh-CN" sz="1200" kern="1200" dirty="0" smtClean="0">
                <a:solidFill>
                  <a:schemeClr val="tx1"/>
                </a:solidFill>
                <a:effectLst/>
                <a:latin typeface="+mn-lt"/>
                <a:ea typeface="+mn-ea"/>
                <a:cs typeface="+mn-cs"/>
              </a:rPr>
              <a:t> / 8 * </a:t>
            </a:r>
            <a:r>
              <a:rPr lang="en-US" altLang="zh-CN" sz="1200" kern="1200" dirty="0" err="1" smtClean="0">
                <a:solidFill>
                  <a:schemeClr val="tx1"/>
                </a:solidFill>
                <a:effectLst/>
                <a:latin typeface="+mn-lt"/>
                <a:ea typeface="+mn-ea"/>
                <a:cs typeface="+mn-cs"/>
              </a:rPr>
              <a:t>wfx.nChannels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wfx.nAvgBytesPerSec</a:t>
            </a:r>
            <a:r>
              <a:rPr lang="en-US" altLang="zh-CN" sz="1200" kern="1200" dirty="0" smtClean="0">
                <a:solidFill>
                  <a:schemeClr val="tx1"/>
                </a:solidFill>
                <a:effectLst/>
                <a:latin typeface="+mn-lt"/>
                <a:ea typeface="+mn-ea"/>
                <a:cs typeface="+mn-cs"/>
              </a:rPr>
              <a:t> = (DWORD) (</a:t>
            </a:r>
            <a:r>
              <a:rPr lang="en-US" altLang="zh-CN" sz="1200" kern="1200" dirty="0" err="1" smtClean="0">
                <a:solidFill>
                  <a:schemeClr val="tx1"/>
                </a:solidFill>
                <a:effectLst/>
                <a:latin typeface="+mn-lt"/>
                <a:ea typeface="+mn-ea"/>
                <a:cs typeface="+mn-cs"/>
              </a:rPr>
              <a:t>wfx.nSamplesPerSec</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wfx.nBlockAlign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if( FAILED( </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pDSBPrimary</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SetFormat</a:t>
            </a:r>
            <a:r>
              <a:rPr lang="en-US" altLang="zh-CN" sz="1200" kern="1200" dirty="0" smtClean="0">
                <a:solidFill>
                  <a:schemeClr val="tx1"/>
                </a:solidFill>
                <a:effectLst/>
                <a:latin typeface="+mn-lt"/>
                <a:ea typeface="+mn-ea"/>
                <a:cs typeface="+mn-cs"/>
              </a:rPr>
              <a:t>(&amp;</a:t>
            </a:r>
            <a:r>
              <a:rPr lang="en-US" altLang="zh-CN" sz="1200" kern="1200" dirty="0" err="1" smtClean="0">
                <a:solidFill>
                  <a:schemeClr val="tx1"/>
                </a:solidFill>
                <a:effectLst/>
                <a:latin typeface="+mn-lt"/>
                <a:ea typeface="+mn-ea"/>
                <a:cs typeface="+mn-cs"/>
              </a:rPr>
              <a:t>wfx</a:t>
            </a:r>
            <a:r>
              <a:rPr lang="en-US" altLang="zh-CN" sz="1200" kern="1200" dirty="0" smtClean="0">
                <a:solidFill>
                  <a:schemeClr val="tx1"/>
                </a:solidFill>
                <a:effectLst/>
                <a:latin typeface="+mn-lt"/>
                <a:ea typeface="+mn-ea"/>
                <a:cs typeface="+mn-cs"/>
              </a:rPr>
              <a:t>) ) ) //</a:t>
            </a:r>
            <a:r>
              <a:rPr lang="zh-CN" altLang="zh-CN" sz="1200" kern="1200" dirty="0" smtClean="0">
                <a:solidFill>
                  <a:schemeClr val="tx1"/>
                </a:solidFill>
                <a:effectLst/>
                <a:latin typeface="+mn-lt"/>
                <a:ea typeface="+mn-ea"/>
                <a:cs typeface="+mn-cs"/>
              </a:rPr>
              <a:t>设置缓冲区的音频格式。</a:t>
            </a: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return FALSE;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向主缓冲区写数据</a:t>
            </a:r>
          </a:p>
          <a:p>
            <a:r>
              <a:rPr lang="zh-CN" altLang="zh-CN" sz="1200" kern="1200" dirty="0" smtClean="0">
                <a:solidFill>
                  <a:schemeClr val="tx1"/>
                </a:solidFill>
                <a:effectLst/>
                <a:latin typeface="+mn-lt"/>
                <a:ea typeface="+mn-ea"/>
                <a:cs typeface="+mn-cs"/>
              </a:rPr>
              <a:t>当应用程序需要一些特殊的混音或特效，而辅助缓冲区不支持这些功能时， </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允许直接操作主缓冲区来满足这些需求。但是当获得操作主缓冲区的权限时，其它的</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特性就变得不可用了，例如辅助缓冲区没法混音，硬件加速混音器也无法工作。大多数应用程序应该使用辅助缓冲区避免直接操作主缓冲区，因为申请大块的辅助缓冲区，可以提高足够长的写入时间，从而避免了音频数据产生缝隙的危险。只有当主缓冲区硬件没有被锁定时才能操作它，所以可以通过</a:t>
            </a:r>
            <a:r>
              <a:rPr lang="en-US" altLang="zh-CN" sz="1200" kern="1200" dirty="0" smtClean="0">
                <a:solidFill>
                  <a:schemeClr val="tx1"/>
                </a:solidFill>
                <a:effectLst/>
                <a:latin typeface="+mn-lt"/>
                <a:ea typeface="+mn-ea"/>
                <a:cs typeface="+mn-cs"/>
              </a:rPr>
              <a:t>IDirectSoundBuffer8::</a:t>
            </a:r>
            <a:r>
              <a:rPr lang="en-US" altLang="zh-CN" sz="1200" kern="1200" dirty="0" err="1" smtClean="0">
                <a:solidFill>
                  <a:schemeClr val="tx1"/>
                </a:solidFill>
                <a:effectLst/>
                <a:latin typeface="+mn-lt"/>
                <a:ea typeface="+mn-ea"/>
                <a:cs typeface="+mn-cs"/>
              </a:rPr>
              <a:t>GetCaps</a:t>
            </a:r>
            <a:r>
              <a:rPr lang="zh-CN" altLang="zh-CN" sz="1200" kern="1200" dirty="0" smtClean="0">
                <a:solidFill>
                  <a:schemeClr val="tx1"/>
                </a:solidFill>
                <a:effectLst/>
                <a:latin typeface="+mn-lt"/>
                <a:ea typeface="+mn-ea"/>
                <a:cs typeface="+mn-cs"/>
              </a:rPr>
              <a:t>函数来查询，该函数的参数结构</a:t>
            </a:r>
            <a:r>
              <a:rPr lang="en-US" altLang="zh-CN" sz="1200" kern="1200" dirty="0" err="1" smtClean="0">
                <a:solidFill>
                  <a:schemeClr val="tx1"/>
                </a:solidFill>
                <a:effectLst/>
                <a:latin typeface="+mn-lt"/>
                <a:ea typeface="+mn-ea"/>
                <a:cs typeface="+mn-cs"/>
              </a:rPr>
              <a:t>dwFlages</a:t>
            </a:r>
            <a:r>
              <a:rPr lang="zh-CN" altLang="zh-CN" sz="1200" kern="1200" dirty="0" smtClean="0">
                <a:solidFill>
                  <a:schemeClr val="tx1"/>
                </a:solidFill>
                <a:effectLst/>
                <a:latin typeface="+mn-lt"/>
                <a:ea typeface="+mn-ea"/>
                <a:cs typeface="+mn-cs"/>
              </a:rPr>
              <a:t>成员设置为</a:t>
            </a:r>
            <a:r>
              <a:rPr lang="en-US" altLang="zh-CN" sz="1200" kern="1200" dirty="0" smtClean="0">
                <a:solidFill>
                  <a:schemeClr val="tx1"/>
                </a:solidFill>
                <a:effectLst/>
                <a:latin typeface="+mn-lt"/>
                <a:ea typeface="+mn-ea"/>
                <a:cs typeface="+mn-cs"/>
              </a:rPr>
              <a:t>DSBCAPS_LOCHARDWARE</a:t>
            </a:r>
            <a:r>
              <a:rPr lang="zh-CN" altLang="zh-CN" sz="1200" kern="1200" dirty="0" smtClean="0">
                <a:solidFill>
                  <a:schemeClr val="tx1"/>
                </a:solidFill>
                <a:effectLst/>
                <a:latin typeface="+mn-lt"/>
                <a:ea typeface="+mn-ea"/>
                <a:cs typeface="+mn-cs"/>
              </a:rPr>
              <a:t>，如果想锁定一个正在被枚举的主缓冲区会失败。通过</a:t>
            </a:r>
            <a:r>
              <a:rPr lang="en-US" altLang="zh-CN" sz="1200" kern="1200" dirty="0" smtClean="0">
                <a:solidFill>
                  <a:schemeClr val="tx1"/>
                </a:solidFill>
                <a:effectLst/>
                <a:latin typeface="+mn-lt"/>
                <a:ea typeface="+mn-ea"/>
                <a:cs typeface="+mn-cs"/>
              </a:rPr>
              <a:t>IDirectSound8::</a:t>
            </a:r>
            <a:r>
              <a:rPr lang="en-US" altLang="zh-CN" sz="1200" kern="1200" dirty="0" err="1" smtClean="0">
                <a:solidFill>
                  <a:schemeClr val="tx1"/>
                </a:solidFill>
                <a:effectLst/>
                <a:latin typeface="+mn-lt"/>
                <a:ea typeface="+mn-ea"/>
                <a:cs typeface="+mn-cs"/>
              </a:rPr>
              <a:t>CreateSoundBuffer</a:t>
            </a:r>
            <a:r>
              <a:rPr lang="zh-CN" altLang="zh-CN" sz="1200" kern="1200" dirty="0" smtClean="0">
                <a:solidFill>
                  <a:schemeClr val="tx1"/>
                </a:solidFill>
                <a:effectLst/>
                <a:latin typeface="+mn-lt"/>
                <a:ea typeface="+mn-ea"/>
                <a:cs typeface="+mn-cs"/>
              </a:rPr>
              <a:t>函数来创建主缓冲区，只要设置</a:t>
            </a:r>
            <a:r>
              <a:rPr lang="en-US" altLang="zh-CN" sz="1200" kern="1200" dirty="0" smtClean="0">
                <a:solidFill>
                  <a:schemeClr val="tx1"/>
                </a:solidFill>
                <a:effectLst/>
                <a:latin typeface="+mn-lt"/>
                <a:ea typeface="+mn-ea"/>
                <a:cs typeface="+mn-cs"/>
              </a:rPr>
              <a:t>DSBCAPS_PRIMARYBUFFER</a:t>
            </a:r>
            <a:r>
              <a:rPr lang="zh-CN" altLang="zh-CN" sz="1200" kern="1200" dirty="0" smtClean="0">
                <a:solidFill>
                  <a:schemeClr val="tx1"/>
                </a:solidFill>
                <a:effectLst/>
                <a:latin typeface="+mn-lt"/>
                <a:ea typeface="+mn-ea"/>
                <a:cs typeface="+mn-cs"/>
              </a:rPr>
              <a:t>标志即可。同时要设置合作度为</a:t>
            </a:r>
            <a:r>
              <a:rPr lang="en-US" altLang="zh-CN" sz="1200" kern="1200" dirty="0" smtClean="0">
                <a:solidFill>
                  <a:schemeClr val="tx1"/>
                </a:solidFill>
                <a:effectLst/>
                <a:latin typeface="+mn-lt"/>
                <a:ea typeface="+mn-ea"/>
                <a:cs typeface="+mn-cs"/>
              </a:rPr>
              <a:t>DSSCL_WRITEPRIMARY</a:t>
            </a:r>
            <a:r>
              <a:rPr lang="zh-CN" altLang="zh-CN" sz="1200" kern="1200" dirty="0" smtClean="0">
                <a:solidFill>
                  <a:schemeClr val="tx1"/>
                </a:solidFill>
                <a:effectLst/>
                <a:latin typeface="+mn-lt"/>
                <a:ea typeface="+mn-ea"/>
                <a:cs typeface="+mn-cs"/>
              </a:rPr>
              <a:t>。另外</a:t>
            </a:r>
            <a:r>
              <a:rPr lang="en-US" altLang="zh-CN" sz="1200" kern="1200" dirty="0" err="1" smtClean="0">
                <a:solidFill>
                  <a:schemeClr val="tx1"/>
                </a:solidFill>
                <a:effectLst/>
                <a:latin typeface="+mn-lt"/>
                <a:ea typeface="+mn-ea"/>
                <a:cs typeface="+mn-cs"/>
              </a:rPr>
              <a:t>CustomMixer</a:t>
            </a:r>
            <a:r>
              <a:rPr lang="zh-CN" altLang="zh-CN" sz="1200" kern="1200" dirty="0" smtClean="0">
                <a:solidFill>
                  <a:schemeClr val="tx1"/>
                </a:solidFill>
                <a:effectLst/>
                <a:latin typeface="+mn-lt"/>
                <a:ea typeface="+mn-ea"/>
                <a:cs typeface="+mn-cs"/>
              </a:rPr>
              <a:t>函数是用来将几个音频流混音的函数。</a:t>
            </a:r>
          </a:p>
          <a:p>
            <a:pPr lvl="0"/>
            <a:r>
              <a:rPr lang="zh-CN" altLang="zh-CN" sz="1200" kern="1200" dirty="0" smtClean="0">
                <a:solidFill>
                  <a:schemeClr val="tx1"/>
                </a:solidFill>
                <a:effectLst/>
                <a:latin typeface="+mn-lt"/>
                <a:ea typeface="+mn-ea"/>
                <a:cs typeface="+mn-cs"/>
              </a:rPr>
              <a:t>创建次缓冲区</a:t>
            </a:r>
          </a:p>
          <a:p>
            <a:r>
              <a:rPr lang="zh-CN" altLang="zh-CN" sz="1200" kern="1200" dirty="0" smtClean="0">
                <a:solidFill>
                  <a:schemeClr val="tx1"/>
                </a:solidFill>
                <a:effectLst/>
                <a:latin typeface="+mn-lt"/>
                <a:ea typeface="+mn-ea"/>
                <a:cs typeface="+mn-cs"/>
              </a:rPr>
              <a:t>次缓冲区用来装入实际的声音数据，因此，必须根据实际声音大小，创建一相应大小的次缓冲区。创建辅助缓冲区，通过辅助缓冲区获取</a:t>
            </a:r>
            <a:r>
              <a:rPr lang="en-US" altLang="zh-CN" sz="1200" kern="1200" dirty="0" smtClean="0">
                <a:solidFill>
                  <a:schemeClr val="tx1"/>
                </a:solidFill>
                <a:effectLst/>
                <a:latin typeface="+mn-lt"/>
                <a:ea typeface="+mn-ea"/>
                <a:cs typeface="+mn-cs"/>
              </a:rPr>
              <a:t>3D Buffer</a:t>
            </a:r>
            <a:r>
              <a:rPr lang="zh-CN" altLang="zh-CN" sz="1200" kern="1200" dirty="0" smtClean="0">
                <a:solidFill>
                  <a:schemeClr val="tx1"/>
                </a:solidFill>
                <a:effectLst/>
                <a:latin typeface="+mn-lt"/>
                <a:ea typeface="+mn-ea"/>
                <a:cs typeface="+mn-cs"/>
              </a:rPr>
              <a:t>指针。</a:t>
            </a:r>
          </a:p>
          <a:p>
            <a:r>
              <a:rPr lang="en-US" altLang="zh-CN" sz="1200" kern="1200" dirty="0" smtClean="0">
                <a:solidFill>
                  <a:schemeClr val="tx1"/>
                </a:solidFill>
                <a:effectLst/>
                <a:latin typeface="+mn-lt"/>
                <a:ea typeface="+mn-ea"/>
                <a:cs typeface="+mn-cs"/>
              </a:rPr>
              <a:t>DSBUFFERDESC </a:t>
            </a:r>
            <a:r>
              <a:rPr lang="en-US" altLang="zh-CN" sz="1200" kern="1200" dirty="0" err="1" smtClean="0">
                <a:solidFill>
                  <a:schemeClr val="tx1"/>
                </a:solidFill>
                <a:effectLst/>
                <a:latin typeface="+mn-lt"/>
                <a:ea typeface="+mn-ea"/>
                <a:cs typeface="+mn-cs"/>
              </a:rPr>
              <a:t>dsbd</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ZeroMemory</a:t>
            </a:r>
            <a:r>
              <a:rPr lang="en-US" altLang="zh-CN" sz="1200" kern="1200" dirty="0" smtClean="0">
                <a:solidFill>
                  <a:schemeClr val="tx1"/>
                </a:solidFill>
                <a:effectLst/>
                <a:latin typeface="+mn-lt"/>
                <a:ea typeface="+mn-ea"/>
                <a:cs typeface="+mn-cs"/>
              </a:rPr>
              <a:t>( &amp;</a:t>
            </a:r>
            <a:r>
              <a:rPr lang="en-US" altLang="zh-CN" sz="1200" kern="1200" dirty="0" err="1" smtClean="0">
                <a:solidFill>
                  <a:schemeClr val="tx1"/>
                </a:solidFill>
                <a:effectLst/>
                <a:latin typeface="+mn-lt"/>
                <a:ea typeface="+mn-ea"/>
                <a:cs typeface="+mn-cs"/>
              </a:rPr>
              <a:t>dsbd</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sizeof</a:t>
            </a:r>
            <a:r>
              <a:rPr lang="en-US" altLang="zh-CN" sz="1200" kern="1200" dirty="0" smtClean="0">
                <a:solidFill>
                  <a:schemeClr val="tx1"/>
                </a:solidFill>
                <a:effectLst/>
                <a:latin typeface="+mn-lt"/>
                <a:ea typeface="+mn-ea"/>
                <a:cs typeface="+mn-cs"/>
              </a:rPr>
              <a:t>(DSBUFFERDESC)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dsbd.dwSize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sizeof</a:t>
            </a:r>
            <a:r>
              <a:rPr lang="en-US" altLang="zh-CN" sz="1200" kern="1200" dirty="0" smtClean="0">
                <a:solidFill>
                  <a:schemeClr val="tx1"/>
                </a:solidFill>
                <a:effectLst/>
                <a:latin typeface="+mn-lt"/>
                <a:ea typeface="+mn-ea"/>
                <a:cs typeface="+mn-cs"/>
              </a:rPr>
              <a:t>(DSBUFFERDESC);</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dsbd.dwFlags</a:t>
            </a:r>
            <a:r>
              <a:rPr lang="en-US" altLang="zh-CN" sz="1200" kern="1200" dirty="0" smtClean="0">
                <a:solidFill>
                  <a:schemeClr val="tx1"/>
                </a:solidFill>
                <a:effectLst/>
                <a:latin typeface="+mn-lt"/>
                <a:ea typeface="+mn-ea"/>
                <a:cs typeface="+mn-cs"/>
              </a:rPr>
              <a:t> = DSBCAPS_CTRL3D| DSBCAPS_GLOBALFOCUS | DSBCAPS_CTRLPOSITIONNOTIFY |DSBCAPS_GETCURRENTPOSITION2;</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看看创建辅助缓冲区的</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时设置的标志，三维的标志自然是需要的，还有一个标需要</a:t>
            </a: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注意，</a:t>
            </a:r>
            <a:r>
              <a:rPr lang="en-US" altLang="zh-CN" sz="1200" kern="1200" dirty="0" smtClean="0">
                <a:solidFill>
                  <a:schemeClr val="tx1"/>
                </a:solidFill>
                <a:effectLst/>
                <a:latin typeface="+mn-lt"/>
                <a:ea typeface="+mn-ea"/>
                <a:cs typeface="+mn-cs"/>
              </a:rPr>
              <a:t>DSBCAPS_CTRLPOSITIONNOTIFY</a:t>
            </a:r>
            <a:r>
              <a:rPr lang="zh-CN" altLang="zh-CN" sz="1200" kern="1200" dirty="0" smtClean="0">
                <a:solidFill>
                  <a:schemeClr val="tx1"/>
                </a:solidFill>
                <a:effectLst/>
                <a:latin typeface="+mn-lt"/>
                <a:ea typeface="+mn-ea"/>
                <a:cs typeface="+mn-cs"/>
              </a:rPr>
              <a:t>，如果采用的流（</a:t>
            </a:r>
            <a:r>
              <a:rPr lang="en-US" altLang="zh-CN" sz="1200" kern="1200" dirty="0" smtClean="0">
                <a:solidFill>
                  <a:schemeClr val="tx1"/>
                </a:solidFill>
                <a:effectLst/>
                <a:latin typeface="+mn-lt"/>
                <a:ea typeface="+mn-ea"/>
                <a:cs typeface="+mn-cs"/>
              </a:rPr>
              <a:t>stream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的话，就需</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要边播放，边向</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中填充数据，就需要设置这个标志，这样在</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播放到指定</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位置时，就会触发事件。</a:t>
            </a:r>
          </a:p>
          <a:p>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dsbd.dwBufferBytes</a:t>
            </a:r>
            <a:r>
              <a:rPr lang="en-US" altLang="zh-CN" sz="1200" kern="1200" dirty="0" smtClean="0">
                <a:solidFill>
                  <a:schemeClr val="tx1"/>
                </a:solidFill>
                <a:effectLst/>
                <a:latin typeface="+mn-lt"/>
                <a:ea typeface="+mn-ea"/>
                <a:cs typeface="+mn-cs"/>
              </a:rPr>
              <a:t> =MAX_AUDIO_BUF * BUFFERNOTIFYSIZE ;//</a:t>
            </a:r>
            <a:r>
              <a:rPr lang="zh-CN" altLang="zh-CN" sz="1200" kern="1200" dirty="0" smtClean="0">
                <a:solidFill>
                  <a:schemeClr val="tx1"/>
                </a:solidFill>
                <a:effectLst/>
                <a:latin typeface="+mn-lt"/>
                <a:ea typeface="+mn-ea"/>
                <a:cs typeface="+mn-cs"/>
              </a:rPr>
              <a:t>如果采用流</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，可以设置适当的</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大小。</a:t>
            </a:r>
          </a:p>
          <a:p>
            <a:r>
              <a:rPr lang="en-US" altLang="zh-CN" sz="1200" kern="1200" dirty="0" err="1" smtClean="0">
                <a:solidFill>
                  <a:schemeClr val="tx1"/>
                </a:solidFill>
                <a:effectLst/>
                <a:latin typeface="+mn-lt"/>
                <a:ea typeface="+mn-ea"/>
                <a:cs typeface="+mn-cs"/>
              </a:rPr>
              <a:t>dsbd.dwBufferBytes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g_pWaveFile</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GetSize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如果采用静态</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，那么</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的大小就是文件的大小了。</a:t>
            </a:r>
          </a:p>
          <a:p>
            <a:r>
              <a:rPr lang="en-US" altLang="zh-CN" sz="1200" kern="1200" dirty="0" smtClean="0">
                <a:solidFill>
                  <a:schemeClr val="tx1"/>
                </a:solidFill>
                <a:effectLst/>
                <a:latin typeface="+mn-lt"/>
                <a:ea typeface="+mn-ea"/>
                <a:cs typeface="+mn-cs"/>
              </a:rPr>
              <a:t>dsbd.guid3DAlgorithm = guid3DAlgorithm;</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dsbd.lpwfxFormat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g_pWaveFile</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m_pwfx</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if(FAILED(</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g_pDsd</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CreateSoundBuffer</a:t>
            </a:r>
            <a:r>
              <a:rPr lang="en-US" altLang="zh-CN" sz="1200" kern="1200" dirty="0" smtClean="0">
                <a:solidFill>
                  <a:schemeClr val="tx1"/>
                </a:solidFill>
                <a:effectLst/>
                <a:latin typeface="+mn-lt"/>
                <a:ea typeface="+mn-ea"/>
                <a:cs typeface="+mn-cs"/>
              </a:rPr>
              <a:t>(&amp;</a:t>
            </a:r>
            <a:r>
              <a:rPr lang="en-US" altLang="zh-CN" sz="1200" kern="1200" dirty="0" err="1" smtClean="0">
                <a:solidFill>
                  <a:schemeClr val="tx1"/>
                </a:solidFill>
                <a:effectLst/>
                <a:latin typeface="+mn-lt"/>
                <a:ea typeface="+mn-ea"/>
                <a:cs typeface="+mn-cs"/>
              </a:rPr>
              <a:t>dsbd</a:t>
            </a:r>
            <a:r>
              <a:rPr lang="en-US" altLang="zh-CN" sz="1200" kern="1200" dirty="0" smtClean="0">
                <a:solidFill>
                  <a:schemeClr val="tx1"/>
                </a:solidFill>
                <a:effectLst/>
                <a:latin typeface="+mn-lt"/>
                <a:ea typeface="+mn-ea"/>
                <a:cs typeface="+mn-cs"/>
              </a:rPr>
              <a:t>,&amp;</a:t>
            </a:r>
            <a:r>
              <a:rPr lang="en-US" altLang="zh-CN" sz="1200" kern="1200" dirty="0" err="1" smtClean="0">
                <a:solidFill>
                  <a:schemeClr val="tx1"/>
                </a:solidFill>
                <a:effectLst/>
                <a:latin typeface="+mn-lt"/>
                <a:ea typeface="+mn-ea"/>
                <a:cs typeface="+mn-cs"/>
              </a:rPr>
              <a:t>g_pDSBuffer,NULL</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return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通过辅助缓冲区，来获取</a:t>
            </a:r>
            <a:r>
              <a:rPr lang="en-US" altLang="zh-CN" sz="1200" kern="1200" dirty="0" smtClean="0">
                <a:solidFill>
                  <a:schemeClr val="tx1"/>
                </a:solidFill>
                <a:effectLst/>
                <a:latin typeface="+mn-lt"/>
                <a:ea typeface="+mn-ea"/>
                <a:cs typeface="+mn-cs"/>
              </a:rPr>
              <a:t>3D buffer</a:t>
            </a:r>
            <a:r>
              <a:rPr lang="zh-CN" altLang="zh-CN" sz="1200" kern="1200" dirty="0" smtClean="0">
                <a:solidFill>
                  <a:schemeClr val="tx1"/>
                </a:solidFill>
                <a:effectLst/>
                <a:latin typeface="+mn-lt"/>
                <a:ea typeface="+mn-ea"/>
                <a:cs typeface="+mn-cs"/>
              </a:rPr>
              <a:t>的指针。</a:t>
            </a:r>
          </a:p>
          <a:p>
            <a:r>
              <a:rPr lang="en-US" altLang="zh-CN" sz="1200" kern="1200" dirty="0" smtClean="0">
                <a:solidFill>
                  <a:schemeClr val="tx1"/>
                </a:solidFill>
                <a:effectLst/>
                <a:latin typeface="+mn-lt"/>
                <a:ea typeface="+mn-ea"/>
                <a:cs typeface="+mn-cs"/>
              </a:rPr>
              <a:t>if(FAILED(</a:t>
            </a:r>
            <a:r>
              <a:rPr lang="en-US" altLang="zh-CN" sz="1200" kern="1200" dirty="0" err="1" smtClean="0">
                <a:solidFill>
                  <a:schemeClr val="tx1"/>
                </a:solidFill>
                <a:effectLst/>
                <a:latin typeface="+mn-lt"/>
                <a:ea typeface="+mn-ea"/>
                <a:cs typeface="+mn-cs"/>
              </a:rPr>
              <a:t>hr</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g_pDSBuffer</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QueryInterface</a:t>
            </a:r>
            <a:r>
              <a:rPr lang="en-US" altLang="zh-CN" sz="1200" kern="1200" dirty="0" smtClean="0">
                <a:solidFill>
                  <a:schemeClr val="tx1"/>
                </a:solidFill>
                <a:effectLst/>
                <a:latin typeface="+mn-lt"/>
                <a:ea typeface="+mn-ea"/>
                <a:cs typeface="+mn-cs"/>
              </a:rPr>
              <a:t>(IID_IDirectSound3DBuffer, (VOID**)&amp;g_pDS3DBuffer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return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g_dsBufferParams.dwSize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sizeof</a:t>
            </a:r>
            <a:r>
              <a:rPr lang="en-US" altLang="zh-CN" sz="1200" kern="1200" dirty="0" smtClean="0">
                <a:solidFill>
                  <a:schemeClr val="tx1"/>
                </a:solidFill>
                <a:effectLst/>
                <a:latin typeface="+mn-lt"/>
                <a:ea typeface="+mn-ea"/>
                <a:cs typeface="+mn-cs"/>
              </a:rPr>
              <a:t>(DS3DBUFFER);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g_pDS3DBuffer-&gt;</a:t>
            </a:r>
            <a:r>
              <a:rPr lang="en-US" altLang="zh-CN" sz="1200" kern="1200" dirty="0" err="1" smtClean="0">
                <a:solidFill>
                  <a:schemeClr val="tx1"/>
                </a:solidFill>
                <a:effectLst/>
                <a:latin typeface="+mn-lt"/>
                <a:ea typeface="+mn-ea"/>
                <a:cs typeface="+mn-cs"/>
              </a:rPr>
              <a:t>GetAllParameters</a:t>
            </a:r>
            <a:r>
              <a:rPr lang="en-US" altLang="zh-CN" sz="1200" kern="1200" dirty="0" smtClean="0">
                <a:solidFill>
                  <a:schemeClr val="tx1"/>
                </a:solidFill>
                <a:effectLst/>
                <a:latin typeface="+mn-lt"/>
                <a:ea typeface="+mn-ea"/>
                <a:cs typeface="+mn-cs"/>
              </a:rPr>
              <a:t>( &amp;</a:t>
            </a:r>
            <a:r>
              <a:rPr lang="en-US" altLang="zh-CN" sz="1200" kern="1200" dirty="0" err="1" smtClean="0">
                <a:solidFill>
                  <a:schemeClr val="tx1"/>
                </a:solidFill>
                <a:effectLst/>
                <a:latin typeface="+mn-lt"/>
                <a:ea typeface="+mn-ea"/>
                <a:cs typeface="+mn-cs"/>
              </a:rPr>
              <a:t>g_dsBufferParams</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设置</a:t>
            </a:r>
            <a:r>
              <a:rPr lang="en-US" altLang="zh-CN" sz="1200" kern="1200" dirty="0" smtClean="0">
                <a:solidFill>
                  <a:schemeClr val="tx1"/>
                </a:solidFill>
                <a:effectLst/>
                <a:latin typeface="+mn-lt"/>
                <a:ea typeface="+mn-ea"/>
                <a:cs typeface="+mn-cs"/>
              </a:rPr>
              <a:t>3Dbuffer</a:t>
            </a:r>
            <a:r>
              <a:rPr lang="zh-CN" altLang="zh-CN" sz="1200" kern="1200" dirty="0" smtClean="0">
                <a:solidFill>
                  <a:schemeClr val="tx1"/>
                </a:solidFill>
                <a:effectLst/>
                <a:latin typeface="+mn-lt"/>
                <a:ea typeface="+mn-ea"/>
                <a:cs typeface="+mn-cs"/>
              </a:rPr>
              <a:t>的属性。</a:t>
            </a:r>
          </a:p>
          <a:p>
            <a:r>
              <a:rPr lang="en-US" altLang="zh-CN" sz="1200" kern="1200" dirty="0" err="1" smtClean="0">
                <a:solidFill>
                  <a:schemeClr val="tx1"/>
                </a:solidFill>
                <a:effectLst/>
                <a:latin typeface="+mn-lt"/>
                <a:ea typeface="+mn-ea"/>
                <a:cs typeface="+mn-cs"/>
              </a:rPr>
              <a:t>g_dsBufferParams.dwMode</a:t>
            </a:r>
            <a:r>
              <a:rPr lang="en-US" altLang="zh-CN" sz="1200" kern="1200" dirty="0" smtClean="0">
                <a:solidFill>
                  <a:schemeClr val="tx1"/>
                </a:solidFill>
                <a:effectLst/>
                <a:latin typeface="+mn-lt"/>
                <a:ea typeface="+mn-ea"/>
                <a:cs typeface="+mn-cs"/>
              </a:rPr>
              <a:t> = DS3DMODE_HEADRELATIVE;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g_pDS3DBuffer-&gt;</a:t>
            </a:r>
            <a:r>
              <a:rPr lang="en-US" altLang="zh-CN" sz="1200" kern="1200" dirty="0" err="1" smtClean="0">
                <a:solidFill>
                  <a:schemeClr val="tx1"/>
                </a:solidFill>
                <a:effectLst/>
                <a:latin typeface="+mn-lt"/>
                <a:ea typeface="+mn-ea"/>
                <a:cs typeface="+mn-cs"/>
              </a:rPr>
              <a:t>SetAllParameters</a:t>
            </a:r>
            <a:r>
              <a:rPr lang="en-US" altLang="zh-CN" sz="1200" kern="1200" dirty="0" smtClean="0">
                <a:solidFill>
                  <a:schemeClr val="tx1"/>
                </a:solidFill>
                <a:effectLst/>
                <a:latin typeface="+mn-lt"/>
                <a:ea typeface="+mn-ea"/>
                <a:cs typeface="+mn-cs"/>
              </a:rPr>
              <a:t>( &amp;</a:t>
            </a:r>
            <a:r>
              <a:rPr lang="en-US" altLang="zh-CN" sz="1200" kern="1200" dirty="0" err="1" smtClean="0">
                <a:solidFill>
                  <a:schemeClr val="tx1"/>
                </a:solidFill>
                <a:effectLst/>
                <a:latin typeface="+mn-lt"/>
                <a:ea typeface="+mn-ea"/>
                <a:cs typeface="+mn-cs"/>
              </a:rPr>
              <a:t>g_dsBufferParams</a:t>
            </a:r>
            <a:r>
              <a:rPr lang="en-US" altLang="zh-CN" sz="1200" kern="1200" dirty="0" smtClean="0">
                <a:solidFill>
                  <a:schemeClr val="tx1"/>
                </a:solidFill>
                <a:effectLst/>
                <a:latin typeface="+mn-lt"/>
                <a:ea typeface="+mn-ea"/>
                <a:cs typeface="+mn-cs"/>
              </a:rPr>
              <a:t>, DS3D_IMMEDIATE ); </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向次缓冲区写数据</a:t>
            </a:r>
          </a:p>
          <a:p>
            <a:r>
              <a:rPr lang="zh-CN" altLang="zh-CN" sz="1200" kern="1200" dirty="0" smtClean="0">
                <a:solidFill>
                  <a:schemeClr val="tx1"/>
                </a:solidFill>
                <a:effectLst/>
                <a:latin typeface="+mn-lt"/>
                <a:ea typeface="+mn-ea"/>
                <a:cs typeface="+mn-cs"/>
              </a:rPr>
              <a:t>取得次缓冲区后，就可以将</a:t>
            </a:r>
            <a:r>
              <a:rPr lang="en-US" altLang="zh-CN" sz="1200" kern="1200" dirty="0" smtClean="0">
                <a:solidFill>
                  <a:schemeClr val="tx1"/>
                </a:solidFill>
                <a:effectLst/>
                <a:latin typeface="+mn-lt"/>
                <a:ea typeface="+mn-ea"/>
                <a:cs typeface="+mn-cs"/>
              </a:rPr>
              <a:t>.wav</a:t>
            </a:r>
            <a:r>
              <a:rPr lang="zh-CN" altLang="zh-CN" sz="1200" kern="1200" dirty="0" smtClean="0">
                <a:solidFill>
                  <a:schemeClr val="tx1"/>
                </a:solidFill>
                <a:effectLst/>
                <a:latin typeface="+mn-lt"/>
                <a:ea typeface="+mn-ea"/>
                <a:cs typeface="+mn-cs"/>
              </a:rPr>
              <a:t>文件中的实际声音数据加载到次缓冲区进行播放。为此，先利用</a:t>
            </a:r>
            <a:r>
              <a:rPr lang="en-US" altLang="zh-CN" sz="1200" kern="1200" dirty="0" smtClean="0">
                <a:solidFill>
                  <a:schemeClr val="tx1"/>
                </a:solidFill>
                <a:effectLst/>
                <a:latin typeface="+mn-lt"/>
                <a:ea typeface="+mn-ea"/>
                <a:cs typeface="+mn-cs"/>
              </a:rPr>
              <a:t>IDirectSoundBuffer8</a:t>
            </a:r>
            <a:r>
              <a:rPr lang="zh-CN" altLang="zh-CN" sz="1200" kern="1200" dirty="0" smtClean="0">
                <a:solidFill>
                  <a:schemeClr val="tx1"/>
                </a:solidFill>
                <a:effectLst/>
                <a:latin typeface="+mn-lt"/>
                <a:ea typeface="+mn-ea"/>
                <a:cs typeface="+mn-cs"/>
              </a:rPr>
              <a:t>接口提供的</a:t>
            </a:r>
            <a:r>
              <a:rPr lang="en-US" altLang="zh-CN" sz="1200" kern="1200" dirty="0" smtClean="0">
                <a:solidFill>
                  <a:schemeClr val="tx1"/>
                </a:solidFill>
                <a:effectLst/>
                <a:latin typeface="+mn-lt"/>
                <a:ea typeface="+mn-ea"/>
                <a:cs typeface="+mn-cs"/>
              </a:rPr>
              <a:t>Lock</a:t>
            </a:r>
            <a:r>
              <a:rPr lang="zh-CN" altLang="zh-CN" sz="1200" kern="1200" dirty="0" smtClean="0">
                <a:solidFill>
                  <a:schemeClr val="tx1"/>
                </a:solidFill>
                <a:effectLst/>
                <a:latin typeface="+mn-lt"/>
                <a:ea typeface="+mn-ea"/>
                <a:cs typeface="+mn-cs"/>
              </a:rPr>
              <a:t>函数锁定缓冲区，再进行写入操作。</a:t>
            </a:r>
          </a:p>
          <a:p>
            <a:r>
              <a:rPr lang="en-US" altLang="zh-CN" sz="1200" kern="1200" dirty="0" smtClean="0">
                <a:solidFill>
                  <a:schemeClr val="tx1"/>
                </a:solidFill>
                <a:effectLst/>
                <a:latin typeface="+mn-lt"/>
                <a:ea typeface="+mn-ea"/>
                <a:cs typeface="+mn-cs"/>
              </a:rPr>
              <a:t>IDirectSoundBuffer8</a:t>
            </a:r>
            <a:r>
              <a:rPr lang="zh-CN" altLang="zh-CN" sz="1200" kern="1200" dirty="0" smtClean="0">
                <a:solidFill>
                  <a:schemeClr val="tx1"/>
                </a:solidFill>
                <a:effectLst/>
                <a:latin typeface="+mn-lt"/>
                <a:ea typeface="+mn-ea"/>
                <a:cs typeface="+mn-cs"/>
              </a:rPr>
              <a:t>的缓冲区是采用环形方式进行读写的，以便于声音数据可随即进行插进写入和读取。</a:t>
            </a:r>
          </a:p>
          <a:p>
            <a:r>
              <a:rPr lang="zh-CN" altLang="zh-CN" sz="1200" kern="1200" dirty="0" smtClean="0">
                <a:solidFill>
                  <a:schemeClr val="tx1"/>
                </a:solidFill>
                <a:effectLst/>
                <a:latin typeface="+mn-lt"/>
                <a:ea typeface="+mn-ea"/>
                <a:cs typeface="+mn-cs"/>
              </a:rPr>
              <a:t>缓冲区锁定后，就可以将</a:t>
            </a:r>
            <a:r>
              <a:rPr lang="en-US" altLang="zh-CN" sz="1200" kern="1200" dirty="0" smtClean="0">
                <a:solidFill>
                  <a:schemeClr val="tx1"/>
                </a:solidFill>
                <a:effectLst/>
                <a:latin typeface="+mn-lt"/>
                <a:ea typeface="+mn-ea"/>
                <a:cs typeface="+mn-cs"/>
              </a:rPr>
              <a:t>.wav</a:t>
            </a:r>
            <a:r>
              <a:rPr lang="zh-CN" altLang="zh-CN" sz="1200" kern="1200" dirty="0" smtClean="0">
                <a:solidFill>
                  <a:schemeClr val="tx1"/>
                </a:solidFill>
                <a:effectLst/>
                <a:latin typeface="+mn-lt"/>
                <a:ea typeface="+mn-ea"/>
                <a:cs typeface="+mn-cs"/>
              </a:rPr>
              <a:t>文件的</a:t>
            </a:r>
            <a:r>
              <a:rPr lang="en-US" altLang="zh-CN" sz="1200" kern="1200" dirty="0" smtClean="0">
                <a:solidFill>
                  <a:schemeClr val="tx1"/>
                </a:solidFill>
                <a:effectLst/>
                <a:latin typeface="+mn-lt"/>
                <a:ea typeface="+mn-ea"/>
                <a:cs typeface="+mn-cs"/>
              </a:rPr>
              <a:t>data</a:t>
            </a:r>
            <a:r>
              <a:rPr lang="zh-CN" altLang="zh-CN" sz="1200" kern="1200" dirty="0" smtClean="0">
                <a:solidFill>
                  <a:schemeClr val="tx1"/>
                </a:solidFill>
                <a:effectLst/>
                <a:latin typeface="+mn-lt"/>
                <a:ea typeface="+mn-ea"/>
                <a:cs typeface="+mn-cs"/>
              </a:rPr>
              <a:t>块后面的实际声音数据，分两次写入锁定缓冲区块。声音数据写入缓冲区后，需要调用</a:t>
            </a:r>
            <a:r>
              <a:rPr lang="en-US" altLang="zh-CN" sz="1200" kern="1200" dirty="0" smtClean="0">
                <a:solidFill>
                  <a:schemeClr val="tx1"/>
                </a:solidFill>
                <a:effectLst/>
                <a:latin typeface="+mn-lt"/>
                <a:ea typeface="+mn-ea"/>
                <a:cs typeface="+mn-cs"/>
              </a:rPr>
              <a:t>IDirectSoundBuffer8</a:t>
            </a:r>
            <a:r>
              <a:rPr lang="zh-CN" altLang="zh-CN" sz="1200" kern="1200" dirty="0" smtClean="0">
                <a:solidFill>
                  <a:schemeClr val="tx1"/>
                </a:solidFill>
                <a:effectLst/>
                <a:latin typeface="+mn-lt"/>
                <a:ea typeface="+mn-ea"/>
                <a:cs typeface="+mn-cs"/>
              </a:rPr>
              <a:t>接口</a:t>
            </a:r>
            <a:r>
              <a:rPr lang="en-US" altLang="zh-CN" sz="1200" kern="1200" dirty="0" err="1" smtClean="0">
                <a:solidFill>
                  <a:schemeClr val="tx1"/>
                </a:solidFill>
                <a:effectLst/>
                <a:latin typeface="+mn-lt"/>
                <a:ea typeface="+mn-ea"/>
                <a:cs typeface="+mn-cs"/>
              </a:rPr>
              <a:t>UnLock</a:t>
            </a:r>
            <a:r>
              <a:rPr lang="zh-CN" altLang="zh-CN" sz="1200" kern="1200" dirty="0" smtClean="0">
                <a:solidFill>
                  <a:schemeClr val="tx1"/>
                </a:solidFill>
                <a:effectLst/>
                <a:latin typeface="+mn-lt"/>
                <a:ea typeface="+mn-ea"/>
                <a:cs typeface="+mn-cs"/>
              </a:rPr>
              <a:t>函数，对缓冲区进行解锁。</a:t>
            </a:r>
            <a:r>
              <a:rPr lang="en-US" altLang="zh-CN" sz="1200" kern="1200" dirty="0" err="1" smtClean="0">
                <a:solidFill>
                  <a:schemeClr val="tx1"/>
                </a:solidFill>
                <a:effectLst/>
                <a:latin typeface="+mn-lt"/>
                <a:ea typeface="+mn-ea"/>
                <a:cs typeface="+mn-cs"/>
              </a:rPr>
              <a:t>UnLock</a:t>
            </a:r>
            <a:r>
              <a:rPr lang="zh-CN" altLang="zh-CN" sz="1200" kern="1200" dirty="0" smtClean="0">
                <a:solidFill>
                  <a:schemeClr val="tx1"/>
                </a:solidFill>
                <a:effectLst/>
                <a:latin typeface="+mn-lt"/>
                <a:ea typeface="+mn-ea"/>
                <a:cs typeface="+mn-cs"/>
              </a:rPr>
              <a:t>函数的使用十分简单，只需要传入两个锁存块的指针和大小即可。</a:t>
            </a:r>
          </a:p>
          <a:p>
            <a:pPr lvl="0"/>
            <a:r>
              <a:rPr lang="zh-CN" altLang="zh-CN" sz="1200" kern="1200" dirty="0" smtClean="0">
                <a:solidFill>
                  <a:schemeClr val="tx1"/>
                </a:solidFill>
                <a:effectLst/>
                <a:latin typeface="+mn-lt"/>
                <a:ea typeface="+mn-ea"/>
                <a:cs typeface="+mn-cs"/>
              </a:rPr>
              <a:t>声音播放与控制</a:t>
            </a:r>
          </a:p>
          <a:p>
            <a:r>
              <a:rPr lang="zh-CN" altLang="zh-CN" sz="1200" kern="1200" dirty="0" smtClean="0">
                <a:solidFill>
                  <a:schemeClr val="tx1"/>
                </a:solidFill>
                <a:effectLst/>
                <a:latin typeface="+mn-lt"/>
                <a:ea typeface="+mn-ea"/>
                <a:cs typeface="+mn-cs"/>
              </a:rPr>
              <a:t>播放声音需要以下步骤：</a:t>
            </a:r>
          </a:p>
          <a:p>
            <a:pPr lvl="0"/>
            <a:r>
              <a:rPr lang="zh-CN" altLang="zh-CN" sz="1200" kern="1200" dirty="0" smtClean="0">
                <a:solidFill>
                  <a:schemeClr val="tx1"/>
                </a:solidFill>
                <a:effectLst/>
                <a:latin typeface="+mn-lt"/>
                <a:ea typeface="+mn-ea"/>
                <a:cs typeface="+mn-cs"/>
              </a:rPr>
              <a:t>锁定辅助缓冲的一部分以获得所需的那部分缓冲的基地址。</a:t>
            </a:r>
          </a:p>
          <a:p>
            <a:pPr lvl="0"/>
            <a:r>
              <a:rPr lang="zh-CN" altLang="zh-CN" sz="1200" kern="1200" dirty="0" smtClean="0">
                <a:solidFill>
                  <a:schemeClr val="tx1"/>
                </a:solidFill>
                <a:effectLst/>
                <a:latin typeface="+mn-lt"/>
                <a:ea typeface="+mn-ea"/>
                <a:cs typeface="+mn-cs"/>
              </a:rPr>
              <a:t>向缓冲写数据。</a:t>
            </a:r>
          </a:p>
          <a:p>
            <a:pPr lvl="0"/>
            <a:r>
              <a:rPr lang="zh-CN" altLang="zh-CN" sz="1200" kern="1200" dirty="0" smtClean="0">
                <a:solidFill>
                  <a:schemeClr val="tx1"/>
                </a:solidFill>
                <a:effectLst/>
                <a:latin typeface="+mn-lt"/>
                <a:ea typeface="+mn-ea"/>
                <a:cs typeface="+mn-cs"/>
              </a:rPr>
              <a:t>解锁。</a:t>
            </a:r>
          </a:p>
          <a:p>
            <a:pPr lvl="0"/>
            <a:r>
              <a:rPr lang="zh-CN" altLang="zh-CN" sz="1200" kern="1200" dirty="0" smtClean="0">
                <a:solidFill>
                  <a:schemeClr val="tx1"/>
                </a:solidFill>
                <a:effectLst/>
                <a:latin typeface="+mn-lt"/>
                <a:ea typeface="+mn-ea"/>
                <a:cs typeface="+mn-cs"/>
              </a:rPr>
              <a:t>使用</a:t>
            </a:r>
            <a:r>
              <a:rPr lang="en-US" altLang="zh-CN" sz="1200" kern="1200" dirty="0" err="1" smtClean="0">
                <a:solidFill>
                  <a:schemeClr val="tx1"/>
                </a:solidFill>
                <a:effectLst/>
                <a:latin typeface="+mn-lt"/>
                <a:ea typeface="+mn-ea"/>
                <a:cs typeface="+mn-cs"/>
              </a:rPr>
              <a:t>IDirectSoundBuffer</a:t>
            </a:r>
            <a:r>
              <a:rPr lang="en-US" altLang="zh-CN" sz="1200" kern="1200" dirty="0" smtClean="0">
                <a:solidFill>
                  <a:schemeClr val="tx1"/>
                </a:solidFill>
                <a:effectLst/>
                <a:latin typeface="+mn-lt"/>
                <a:ea typeface="+mn-ea"/>
                <a:cs typeface="+mn-cs"/>
              </a:rPr>
              <a:t>::Play</a:t>
            </a:r>
            <a:r>
              <a:rPr lang="zh-CN" altLang="zh-CN" sz="1200" kern="1200" dirty="0" smtClean="0">
                <a:solidFill>
                  <a:schemeClr val="tx1"/>
                </a:solidFill>
                <a:effectLst/>
                <a:latin typeface="+mn-lt"/>
                <a:ea typeface="+mn-ea"/>
                <a:cs typeface="+mn-cs"/>
              </a:rPr>
              <a:t>方法来播放声音。</a:t>
            </a:r>
          </a:p>
          <a:p>
            <a:r>
              <a:rPr lang="zh-CN" altLang="zh-CN" sz="1200" kern="1200" dirty="0" smtClean="0">
                <a:solidFill>
                  <a:schemeClr val="tx1"/>
                </a:solidFill>
                <a:effectLst/>
                <a:latin typeface="+mn-lt"/>
                <a:ea typeface="+mn-ea"/>
                <a:cs typeface="+mn-cs"/>
              </a:rPr>
              <a:t>如果使用的是流缓冲，还需要反复执行</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步骤。因为流缓冲存储通常是循环的（就像循环队列），所以当锁定缓冲</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会返回</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个指针。譬如从一个只有</a:t>
            </a:r>
            <a:r>
              <a:rPr lang="en-US" altLang="zh-CN" sz="1200" kern="1200" dirty="0" smtClean="0">
                <a:solidFill>
                  <a:schemeClr val="tx1"/>
                </a:solidFill>
                <a:effectLst/>
                <a:latin typeface="+mn-lt"/>
                <a:ea typeface="+mn-ea"/>
                <a:cs typeface="+mn-cs"/>
              </a:rPr>
              <a:t>4000</a:t>
            </a:r>
            <a:r>
              <a:rPr lang="zh-CN" altLang="zh-CN" sz="1200" kern="1200" dirty="0" smtClean="0">
                <a:solidFill>
                  <a:schemeClr val="tx1"/>
                </a:solidFill>
                <a:effectLst/>
                <a:latin typeface="+mn-lt"/>
                <a:ea typeface="+mn-ea"/>
                <a:cs typeface="+mn-cs"/>
              </a:rPr>
              <a:t>字节的缓冲中点开始锁定</a:t>
            </a:r>
            <a:r>
              <a:rPr lang="en-US" altLang="zh-CN" sz="1200" kern="1200" dirty="0" smtClean="0">
                <a:solidFill>
                  <a:schemeClr val="tx1"/>
                </a:solidFill>
                <a:effectLst/>
                <a:latin typeface="+mn-lt"/>
                <a:ea typeface="+mn-ea"/>
                <a:cs typeface="+mn-cs"/>
              </a:rPr>
              <a:t>3000</a:t>
            </a:r>
            <a:r>
              <a:rPr lang="zh-CN" altLang="zh-CN" sz="1200" kern="1200" dirty="0" smtClean="0">
                <a:solidFill>
                  <a:schemeClr val="tx1"/>
                </a:solidFill>
                <a:effectLst/>
                <a:latin typeface="+mn-lt"/>
                <a:ea typeface="+mn-ea"/>
                <a:cs typeface="+mn-cs"/>
              </a:rPr>
              <a:t>字节长的数据，那么</a:t>
            </a:r>
            <a:r>
              <a:rPr lang="en-US" altLang="zh-CN" sz="1200" kern="1200" dirty="0" smtClean="0">
                <a:solidFill>
                  <a:schemeClr val="tx1"/>
                </a:solidFill>
                <a:effectLst/>
                <a:latin typeface="+mn-lt"/>
                <a:ea typeface="+mn-ea"/>
                <a:cs typeface="+mn-cs"/>
              </a:rPr>
              <a:t>DirectSound</a:t>
            </a:r>
            <a:r>
              <a:rPr lang="zh-CN" altLang="zh-CN" sz="1200" kern="1200" dirty="0" smtClean="0">
                <a:solidFill>
                  <a:schemeClr val="tx1"/>
                </a:solidFill>
                <a:effectLst/>
                <a:latin typeface="+mn-lt"/>
                <a:ea typeface="+mn-ea"/>
                <a:cs typeface="+mn-cs"/>
              </a:rPr>
              <a:t>返回的第一个指针是从中点开始的那</a:t>
            </a:r>
            <a:r>
              <a:rPr lang="en-US" altLang="zh-CN" sz="1200" kern="1200" dirty="0" smtClean="0">
                <a:solidFill>
                  <a:schemeClr val="tx1"/>
                </a:solidFill>
                <a:effectLst/>
                <a:latin typeface="+mn-lt"/>
                <a:ea typeface="+mn-ea"/>
                <a:cs typeface="+mn-cs"/>
              </a:rPr>
              <a:t>2000</a:t>
            </a:r>
            <a:r>
              <a:rPr lang="zh-CN" altLang="zh-CN" sz="1200" kern="1200" dirty="0" smtClean="0">
                <a:solidFill>
                  <a:schemeClr val="tx1"/>
                </a:solidFill>
                <a:effectLst/>
                <a:latin typeface="+mn-lt"/>
                <a:ea typeface="+mn-ea"/>
                <a:cs typeface="+mn-cs"/>
              </a:rPr>
              <a:t>字节，而第二个指针则是缓冲最前面的那</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字节。当然如果没有发生这种情况第二个指针是</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。如果设置了</a:t>
            </a:r>
            <a:r>
              <a:rPr lang="en-US" altLang="zh-CN" sz="1200" kern="1200" dirty="0" smtClean="0">
                <a:solidFill>
                  <a:schemeClr val="tx1"/>
                </a:solidFill>
                <a:effectLst/>
                <a:latin typeface="+mn-lt"/>
                <a:ea typeface="+mn-ea"/>
                <a:cs typeface="+mn-cs"/>
              </a:rPr>
              <a:t>DSBPLAY_LOOPING</a:t>
            </a:r>
            <a:r>
              <a:rPr lang="zh-CN" altLang="zh-CN" sz="1200" kern="1200" dirty="0" smtClean="0">
                <a:solidFill>
                  <a:schemeClr val="tx1"/>
                </a:solidFill>
                <a:effectLst/>
                <a:latin typeface="+mn-lt"/>
                <a:ea typeface="+mn-ea"/>
                <a:cs typeface="+mn-cs"/>
              </a:rPr>
              <a:t>标志，那么音乐将循环播放，除非使用</a:t>
            </a:r>
            <a:r>
              <a:rPr lang="en-US" altLang="zh-CN" sz="1200" kern="1200" dirty="0" err="1" smtClean="0">
                <a:solidFill>
                  <a:schemeClr val="tx1"/>
                </a:solidFill>
                <a:effectLst/>
                <a:latin typeface="+mn-lt"/>
                <a:ea typeface="+mn-ea"/>
                <a:cs typeface="+mn-cs"/>
              </a:rPr>
              <a:t>IDirectSoundBuffer</a:t>
            </a:r>
            <a:r>
              <a:rPr lang="en-US" altLang="zh-CN" sz="1200" kern="1200" dirty="0" smtClean="0">
                <a:solidFill>
                  <a:schemeClr val="tx1"/>
                </a:solidFill>
                <a:effectLst/>
                <a:latin typeface="+mn-lt"/>
                <a:ea typeface="+mn-ea"/>
                <a:cs typeface="+mn-cs"/>
              </a:rPr>
              <a:t>::Stop</a:t>
            </a:r>
            <a:r>
              <a:rPr lang="zh-CN" altLang="zh-CN" sz="1200" kern="1200" dirty="0" smtClean="0">
                <a:solidFill>
                  <a:schemeClr val="tx1"/>
                </a:solidFill>
                <a:effectLst/>
                <a:latin typeface="+mn-lt"/>
                <a:ea typeface="+mn-ea"/>
                <a:cs typeface="+mn-cs"/>
              </a:rPr>
              <a:t>来停止它。</a:t>
            </a:r>
            <a:endParaRPr lang="zh-CN" altLang="en-US" dirty="0"/>
          </a:p>
        </p:txBody>
      </p:sp>
      <p:sp>
        <p:nvSpPr>
          <p:cNvPr id="4" name="灯片编号占位符 3"/>
          <p:cNvSpPr>
            <a:spLocks noGrp="1"/>
          </p:cNvSpPr>
          <p:nvPr>
            <p:ph type="sldNum" sz="quarter" idx="10"/>
          </p:nvPr>
        </p:nvSpPr>
        <p:spPr/>
        <p:txBody>
          <a:bodyPr/>
          <a:lstStyle/>
          <a:p>
            <a:fld id="{C5533BDD-B3E9-4157-8536-A112B759912C}" type="slidenum">
              <a:rPr lang="zh-CN" altLang="en-US" smtClean="0"/>
              <a:t>11</a:t>
            </a:fld>
            <a:endParaRPr lang="zh-CN" altLang="en-US"/>
          </a:p>
        </p:txBody>
      </p:sp>
    </p:spTree>
    <p:extLst>
      <p:ext uri="{BB962C8B-B14F-4D97-AF65-F5344CB8AC3E}">
        <p14:creationId xmlns:p14="http://schemas.microsoft.com/office/powerpoint/2010/main" val="2050256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sz="1200" b="1" kern="1200" dirty="0" err="1" smtClean="0">
                    <a:solidFill>
                      <a:schemeClr val="tx1"/>
                    </a:solidFill>
                    <a:effectLst/>
                    <a:latin typeface="+mn-lt"/>
                    <a:ea typeface="+mn-ea"/>
                    <a:cs typeface="+mn-cs"/>
                  </a:rPr>
                  <a:t>OpenAL</a:t>
                </a:r>
                <a:r>
                  <a:rPr lang="en-US" altLang="zh-CN" sz="1200" b="1" kern="1200" dirty="0" smtClean="0">
                    <a:solidFill>
                      <a:schemeClr val="tx1"/>
                    </a:solidFill>
                    <a:effectLst/>
                    <a:latin typeface="+mn-lt"/>
                    <a:ea typeface="+mn-ea"/>
                    <a:cs typeface="+mn-cs"/>
                  </a:rPr>
                  <a:t> </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这部分将主要介绍</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的接口，从基本概念到可选的扩展都会做一些说明。</a:t>
                </a:r>
              </a:p>
              <a:p>
                <a:pPr lvl="0"/>
                <a:r>
                  <a:rPr lang="zh-CN" altLang="zh-CN" sz="1200" kern="1200" dirty="0">
                    <a:solidFill>
                      <a:schemeClr val="tx1"/>
                    </a:solidFill>
                    <a:effectLst/>
                    <a:latin typeface="+mn-lt"/>
                    <a:ea typeface="+mn-ea"/>
                    <a:cs typeface="+mn-cs"/>
                  </a:rPr>
                  <a:t>入门</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描述了音频对象之间的一系列关系。这些对象有设备（</a:t>
                </a:r>
                <a:r>
                  <a:rPr lang="en-US" altLang="zh-CN" sz="1200" kern="1200" dirty="0">
                    <a:solidFill>
                      <a:schemeClr val="tx1"/>
                    </a:solidFill>
                    <a:effectLst/>
                    <a:latin typeface="+mn-lt"/>
                    <a:ea typeface="+mn-ea"/>
                    <a:cs typeface="+mn-cs"/>
                  </a:rPr>
                  <a:t>Device</a:t>
                </a:r>
                <a:r>
                  <a:rPr lang="zh-CN" altLang="zh-CN" sz="1200" kern="1200" dirty="0">
                    <a:solidFill>
                      <a:schemeClr val="tx1"/>
                    </a:solidFill>
                    <a:effectLst/>
                    <a:latin typeface="+mn-lt"/>
                    <a:ea typeface="+mn-ea"/>
                    <a:cs typeface="+mn-cs"/>
                  </a:rPr>
                  <a:t>）、渲染上下文环境的上下文（</a:t>
                </a:r>
                <a:r>
                  <a:rPr lang="en-US" altLang="zh-CN" sz="1200" kern="1200" dirty="0">
                    <a:solidFill>
                      <a:schemeClr val="tx1"/>
                    </a:solidFill>
                    <a:effectLst/>
                    <a:latin typeface="+mn-lt"/>
                    <a:ea typeface="+mn-ea"/>
                    <a:cs typeface="+mn-cs"/>
                  </a:rPr>
                  <a:t>Context</a:t>
                </a:r>
                <a:r>
                  <a:rPr lang="zh-CN" altLang="zh-CN" sz="1200" kern="1200" dirty="0">
                    <a:solidFill>
                      <a:schemeClr val="tx1"/>
                    </a:solidFill>
                    <a:effectLst/>
                    <a:latin typeface="+mn-lt"/>
                    <a:ea typeface="+mn-ea"/>
                    <a:cs typeface="+mn-cs"/>
                  </a:rPr>
                  <a:t>）、监听器（</a:t>
                </a:r>
                <a:r>
                  <a:rPr lang="en-US" altLang="zh-CN" sz="1200" kern="1200" dirty="0">
                    <a:solidFill>
                      <a:schemeClr val="tx1"/>
                    </a:solidFill>
                    <a:effectLst/>
                    <a:latin typeface="+mn-lt"/>
                    <a:ea typeface="+mn-ea"/>
                    <a:cs typeface="+mn-cs"/>
                  </a:rPr>
                  <a:t>Listener</a:t>
                </a:r>
                <a:r>
                  <a:rPr lang="zh-CN" altLang="zh-CN" sz="1200" kern="1200" dirty="0">
                    <a:solidFill>
                      <a:schemeClr val="tx1"/>
                    </a:solidFill>
                    <a:effectLst/>
                    <a:latin typeface="+mn-lt"/>
                    <a:ea typeface="+mn-ea"/>
                    <a:cs typeface="+mn-cs"/>
                  </a:rPr>
                  <a:t>）、声源（</a:t>
                </a:r>
                <a:r>
                  <a:rPr lang="en-US" altLang="zh-CN" sz="1200" kern="1200" dirty="0">
                    <a:solidFill>
                      <a:schemeClr val="tx1"/>
                    </a:solidFill>
                    <a:effectLst/>
                    <a:latin typeface="+mn-lt"/>
                    <a:ea typeface="+mn-ea"/>
                    <a:cs typeface="+mn-cs"/>
                  </a:rPr>
                  <a:t>Source</a:t>
                </a:r>
                <a:r>
                  <a:rPr lang="zh-CN" altLang="zh-CN" sz="1200" kern="1200" dirty="0">
                    <a:solidFill>
                      <a:schemeClr val="tx1"/>
                    </a:solidFill>
                    <a:effectLst/>
                    <a:latin typeface="+mn-lt"/>
                    <a:ea typeface="+mn-ea"/>
                    <a:cs typeface="+mn-cs"/>
                  </a:rPr>
                  <a:t>）、缓冲器（</a:t>
                </a:r>
                <a:r>
                  <a:rPr lang="en-US" altLang="zh-CN" sz="1200" kern="1200" dirty="0">
                    <a:solidFill>
                      <a:schemeClr val="tx1"/>
                    </a:solidFill>
                    <a:effectLst/>
                    <a:latin typeface="+mn-lt"/>
                    <a:ea typeface="+mn-ea"/>
                    <a:cs typeface="+mn-cs"/>
                  </a:rPr>
                  <a:t>Buffer</a:t>
                </a:r>
                <a:r>
                  <a:rPr lang="zh-CN" altLang="zh-CN" sz="1200" kern="1200" dirty="0">
                    <a:solidFill>
                      <a:schemeClr val="tx1"/>
                    </a:solidFill>
                    <a:effectLst/>
                    <a:latin typeface="+mn-lt"/>
                    <a:ea typeface="+mn-ea"/>
                    <a:cs typeface="+mn-cs"/>
                  </a:rPr>
                  <a:t>）等。大部分的</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函数都和这些类型对象的创建、销毁或者属性有关 。</a:t>
                </a:r>
              </a:p>
              <a:p>
                <a:r>
                  <a:rPr lang="zh-CN" altLang="zh-CN" sz="1200" kern="1200" dirty="0">
                    <a:solidFill>
                      <a:schemeClr val="tx1"/>
                    </a:solidFill>
                    <a:effectLst/>
                    <a:latin typeface="+mn-lt"/>
                    <a:ea typeface="+mn-ea"/>
                    <a:cs typeface="+mn-cs"/>
                  </a:rPr>
                  <a:t>一般而言，对象之间有如下关系：设备是最终输出</a:t>
                </a:r>
                <a:r>
                  <a:rPr lang="en-US" altLang="zh-CN" sz="1200" kern="1200" dirty="0">
                    <a:solidFill>
                      <a:schemeClr val="tx1"/>
                    </a:solidFill>
                    <a:effectLst/>
                    <a:latin typeface="+mn-lt"/>
                    <a:ea typeface="+mn-ea"/>
                    <a:cs typeface="+mn-cs"/>
                  </a:rPr>
                  <a:t>PCM(</a:t>
                </a:r>
                <a:r>
                  <a:rPr lang="zh-CN" altLang="zh-CN" sz="1200" kern="1200" dirty="0">
                    <a:solidFill>
                      <a:schemeClr val="tx1"/>
                    </a:solidFill>
                    <a:effectLst/>
                    <a:latin typeface="+mn-lt"/>
                    <a:ea typeface="+mn-ea"/>
                    <a:cs typeface="+mn-cs"/>
                  </a:rPr>
                  <a:t>脉冲编码调制</a:t>
                </a:r>
                <a:r>
                  <a:rPr lang="en-US" altLang="zh-CN" sz="1200" kern="1200" dirty="0">
                    <a:solidFill>
                      <a:schemeClr val="tx1"/>
                    </a:solidFill>
                    <a:effectLst/>
                    <a:latin typeface="+mn-lt"/>
                    <a:ea typeface="+mn-ea"/>
                    <a:cs typeface="+mn-cs"/>
                  </a:rPr>
                  <a:t>:Pulse-code modulation)</a:t>
                </a:r>
                <a:r>
                  <a:rPr lang="zh-CN" altLang="zh-CN" sz="1200" kern="1200" dirty="0">
                    <a:solidFill>
                      <a:schemeClr val="tx1"/>
                    </a:solidFill>
                    <a:effectLst/>
                    <a:latin typeface="+mn-lt"/>
                    <a:ea typeface="+mn-ea"/>
                    <a:cs typeface="+mn-cs"/>
                  </a:rPr>
                  <a:t>数据的硬件。一个监听器（</a:t>
                </a:r>
                <a:r>
                  <a:rPr lang="en-US" altLang="zh-CN" sz="1200" kern="1200" dirty="0">
                    <a:solidFill>
                      <a:schemeClr val="tx1"/>
                    </a:solidFill>
                    <a:effectLst/>
                    <a:latin typeface="+mn-lt"/>
                    <a:ea typeface="+mn-ea"/>
                    <a:cs typeface="+mn-cs"/>
                  </a:rPr>
                  <a:t>Listener</a:t>
                </a:r>
                <a:r>
                  <a:rPr lang="zh-CN" altLang="zh-CN" sz="1200" kern="1200" dirty="0">
                    <a:solidFill>
                      <a:schemeClr val="tx1"/>
                    </a:solidFill>
                    <a:effectLst/>
                    <a:latin typeface="+mn-lt"/>
                    <a:ea typeface="+mn-ea"/>
                    <a:cs typeface="+mn-cs"/>
                  </a:rPr>
                  <a:t>）属于且仅属于一个上下文（</a:t>
                </a:r>
                <a:r>
                  <a:rPr lang="en-US" altLang="zh-CN" sz="1200" kern="1200" dirty="0">
                    <a:solidFill>
                      <a:schemeClr val="tx1"/>
                    </a:solidFill>
                    <a:effectLst/>
                    <a:latin typeface="+mn-lt"/>
                    <a:ea typeface="+mn-ea"/>
                    <a:cs typeface="+mn-cs"/>
                  </a:rPr>
                  <a:t>Context</a:t>
                </a:r>
                <a:r>
                  <a:rPr lang="zh-CN" altLang="zh-CN" sz="1200" kern="1200" dirty="0">
                    <a:solidFill>
                      <a:schemeClr val="tx1"/>
                    </a:solidFill>
                    <a:effectLst/>
                    <a:latin typeface="+mn-lt"/>
                    <a:ea typeface="+mn-ea"/>
                    <a:cs typeface="+mn-cs"/>
                  </a:rPr>
                  <a:t>），而每个上下文也刚好只能有一个监听器。因此上下文就是在场景中聆听声音对象的实例。通常，每个场景有一个监听器，有对应的位置和其他应用程序用户属性。缓冲器中存储的是原始</a:t>
                </a:r>
                <a:r>
                  <a:rPr lang="en-US" altLang="zh-CN" sz="1200" kern="1200" dirty="0">
                    <a:solidFill>
                      <a:schemeClr val="tx1"/>
                    </a:solidFill>
                    <a:effectLst/>
                    <a:latin typeface="+mn-lt"/>
                    <a:ea typeface="+mn-ea"/>
                    <a:cs typeface="+mn-cs"/>
                  </a:rPr>
                  <a:t>PCM</a:t>
                </a:r>
                <a:r>
                  <a:rPr lang="zh-CN" altLang="zh-CN" sz="1200" kern="1200" dirty="0">
                    <a:solidFill>
                      <a:schemeClr val="tx1"/>
                    </a:solidFill>
                    <a:effectLst/>
                    <a:latin typeface="+mn-lt"/>
                    <a:ea typeface="+mn-ea"/>
                    <a:cs typeface="+mn-cs"/>
                  </a:rPr>
                  <a:t>样本数据，不能直接播放。只有把缓冲器和声源关联起来，并播放该声源，声音才能被渲染出来。一个声源可以和多个缓冲器关联，此时我们称其拥有了一个缓冲器队列。</a:t>
                </a:r>
              </a:p>
              <a:p>
                <a:r>
                  <a:rPr lang="zh-CN" altLang="zh-CN" sz="1200" kern="1200" dirty="0">
                    <a:solidFill>
                      <a:schemeClr val="tx1"/>
                    </a:solidFill>
                    <a:effectLst/>
                    <a:latin typeface="+mn-lt"/>
                    <a:ea typeface="+mn-ea"/>
                    <a:cs typeface="+mn-cs"/>
                  </a:rPr>
                  <a:t>声源和缓冲器一般通过名字来引用，名字是整型标识符（不同的对象类型具有唯一对应的名字）。例如，没有两个声源名字会相同，但它们可能与某些缓冲器的数字</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重复。</a:t>
                </a:r>
              </a:p>
              <a:p>
                <a:r>
                  <a:rPr lang="zh-CN" altLang="zh-CN" sz="1200" kern="1200" dirty="0">
                    <a:solidFill>
                      <a:schemeClr val="tx1"/>
                    </a:solidFill>
                    <a:effectLst/>
                    <a:latin typeface="+mn-lt"/>
                    <a:ea typeface="+mn-ea"/>
                    <a:cs typeface="+mn-cs"/>
                  </a:rPr>
                  <a:t>对象初始化以及名字绑定的语法是</a:t>
                </a:r>
                <a:r>
                  <a:rPr lang="en-US" altLang="zh-CN" sz="1200" kern="1200" dirty="0" err="1">
                    <a:solidFill>
                      <a:schemeClr val="tx1"/>
                    </a:solidFill>
                    <a:effectLst/>
                    <a:latin typeface="+mn-lt"/>
                    <a:ea typeface="+mn-ea"/>
                    <a:cs typeface="+mn-cs"/>
                  </a:rPr>
                  <a:t>alGen</a:t>
                </a:r>
                <a:r>
                  <a:rPr lang="zh-CN" altLang="zh-CN" sz="1200" kern="1200" dirty="0">
                    <a:solidFill>
                      <a:schemeClr val="tx1"/>
                    </a:solidFill>
                    <a:effectLst/>
                    <a:latin typeface="+mn-lt"/>
                    <a:ea typeface="+mn-ea"/>
                    <a:cs typeface="+mn-cs"/>
                  </a:rPr>
                  <a:t>。相应的，销毁对象时调用</a:t>
                </a:r>
                <a:r>
                  <a:rPr lang="en-US" altLang="zh-CN" sz="1200" kern="1200" dirty="0" err="1">
                    <a:solidFill>
                      <a:schemeClr val="tx1"/>
                    </a:solidFill>
                    <a:effectLst/>
                    <a:latin typeface="+mn-lt"/>
                    <a:ea typeface="+mn-ea"/>
                    <a:cs typeface="+mn-cs"/>
                  </a:rPr>
                  <a:t>alDelete</a:t>
                </a:r>
                <a:r>
                  <a:rPr lang="zh-CN" altLang="zh-CN" sz="1200" kern="1200" dirty="0">
                    <a:solidFill>
                      <a:schemeClr val="tx1"/>
                    </a:solidFill>
                    <a:effectLst/>
                    <a:latin typeface="+mn-lt"/>
                    <a:ea typeface="+mn-ea"/>
                    <a:cs typeface="+mn-cs"/>
                  </a:rPr>
                  <a:t>。例如分别调用函数</a:t>
                </a:r>
                <a:r>
                  <a:rPr lang="en-US" altLang="zh-CN" sz="1200" kern="1200" dirty="0" err="1">
                    <a:solidFill>
                      <a:schemeClr val="tx1"/>
                    </a:solidFill>
                    <a:effectLst/>
                    <a:latin typeface="+mn-lt"/>
                    <a:ea typeface="+mn-ea"/>
                    <a:cs typeface="+mn-cs"/>
                  </a:rPr>
                  <a:t>alGenSources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alDeleteSources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来创建和销毁声源对象。创建上下文和设备（</a:t>
                </a:r>
                <a:r>
                  <a:rPr lang="en-US" altLang="zh-CN" sz="1200" kern="1200" dirty="0">
                    <a:solidFill>
                      <a:schemeClr val="tx1"/>
                    </a:solidFill>
                    <a:effectLst/>
                    <a:latin typeface="+mn-lt"/>
                    <a:ea typeface="+mn-ea"/>
                    <a:cs typeface="+mn-cs"/>
                  </a:rPr>
                  <a:t>Device</a:t>
                </a:r>
                <a:r>
                  <a:rPr lang="zh-CN" altLang="zh-CN" sz="1200" kern="1200" dirty="0">
                    <a:solidFill>
                      <a:schemeClr val="tx1"/>
                    </a:solidFill>
                    <a:effectLst/>
                    <a:latin typeface="+mn-lt"/>
                    <a:ea typeface="+mn-ea"/>
                    <a:cs typeface="+mn-cs"/>
                  </a:rPr>
                  <a:t>）的函数调用与此不同，稍后我们会详细讨论。</a:t>
                </a:r>
              </a:p>
              <a:p>
                <a:r>
                  <a:rPr lang="zh-CN" altLang="zh-CN" sz="1200" kern="1200" dirty="0">
                    <a:solidFill>
                      <a:schemeClr val="tx1"/>
                    </a:solidFill>
                    <a:effectLst/>
                    <a:latin typeface="+mn-lt"/>
                    <a:ea typeface="+mn-ea"/>
                    <a:cs typeface="+mn-cs"/>
                  </a:rPr>
                  <a:t>声源（</a:t>
                </a:r>
                <a:r>
                  <a:rPr lang="en-US" altLang="zh-CN" sz="1200" kern="1200" dirty="0">
                    <a:solidFill>
                      <a:schemeClr val="tx1"/>
                    </a:solidFill>
                    <a:effectLst/>
                    <a:latin typeface="+mn-lt"/>
                    <a:ea typeface="+mn-ea"/>
                    <a:cs typeface="+mn-cs"/>
                  </a:rPr>
                  <a:t>Source</a:t>
                </a:r>
                <a:r>
                  <a:rPr lang="zh-CN" altLang="zh-CN" sz="1200" kern="1200" dirty="0">
                    <a:solidFill>
                      <a:schemeClr val="tx1"/>
                    </a:solidFill>
                    <a:effectLst/>
                    <a:latin typeface="+mn-lt"/>
                    <a:ea typeface="+mn-ea"/>
                    <a:cs typeface="+mn-cs"/>
                  </a:rPr>
                  <a:t>）是和上下文相关的。在一个上下文内有效的声源名字在其它的上下文中无效。缓冲器是和上下文无关的，创建缓冲区无需引用任何当前活动的上下文。缓冲器能够同时在多个中上下文与多个声源关联。</a:t>
                </a:r>
              </a:p>
              <a:p>
                <a:r>
                  <a:rPr lang="zh-CN" altLang="zh-CN" sz="1200" kern="1200" dirty="0">
                    <a:solidFill>
                      <a:schemeClr val="tx1"/>
                    </a:solidFill>
                    <a:effectLst/>
                    <a:latin typeface="+mn-lt"/>
                    <a:ea typeface="+mn-ea"/>
                    <a:cs typeface="+mn-cs"/>
                  </a:rPr>
                  <a:t>这些对象中大部分都具有一些可以直接设定和查询的属性。属性都具有默认值。最常见的是声源属性，通过声源属性可以使缓冲器和一些声源关联，还可以设定某一声源的位置等等。监听器与声源在设定和查询属性方面具有相似的语法。例如，声源的位置通过</a:t>
                </a:r>
                <a:r>
                  <a:rPr lang="en-US" altLang="zh-CN" sz="1200" kern="1200" dirty="0">
                    <a:solidFill>
                      <a:schemeClr val="tx1"/>
                    </a:solidFill>
                    <a:effectLst/>
                    <a:latin typeface="+mn-lt"/>
                    <a:ea typeface="+mn-ea"/>
                    <a:cs typeface="+mn-cs"/>
                  </a:rPr>
                  <a:t>alSource3f()</a:t>
                </a:r>
                <a:r>
                  <a:rPr lang="zh-CN" altLang="zh-CN" sz="1200" kern="1200" dirty="0">
                    <a:solidFill>
                      <a:schemeClr val="tx1"/>
                    </a:solidFill>
                    <a:effectLst/>
                    <a:latin typeface="+mn-lt"/>
                    <a:ea typeface="+mn-ea"/>
                    <a:cs typeface="+mn-cs"/>
                  </a:rPr>
                  <a:t>或</a:t>
                </a:r>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带上</a:t>
                </a:r>
                <a:r>
                  <a:rPr lang="en-US" altLang="zh-CN" sz="1200" kern="1200" dirty="0">
                    <a:solidFill>
                      <a:schemeClr val="tx1"/>
                    </a:solidFill>
                    <a:effectLst/>
                    <a:latin typeface="+mn-lt"/>
                    <a:ea typeface="+mn-ea"/>
                    <a:cs typeface="+mn-cs"/>
                  </a:rPr>
                  <a:t>AL­_POSITION</a:t>
                </a:r>
                <a:r>
                  <a:rPr lang="zh-CN" altLang="zh-CN" sz="1200" kern="1200" dirty="0">
                    <a:solidFill>
                      <a:schemeClr val="tx1"/>
                    </a:solidFill>
                    <a:effectLst/>
                    <a:latin typeface="+mn-lt"/>
                    <a:ea typeface="+mn-ea"/>
                    <a:cs typeface="+mn-cs"/>
                  </a:rPr>
                  <a:t>标记设置、最重要的缓冲器属性，即组成声音的</a:t>
                </a:r>
                <a:r>
                  <a:rPr lang="en-US" altLang="zh-CN" sz="1200" kern="1200" dirty="0">
                    <a:solidFill>
                      <a:schemeClr val="tx1"/>
                    </a:solidFill>
                    <a:effectLst/>
                    <a:latin typeface="+mn-lt"/>
                    <a:ea typeface="+mn-ea"/>
                    <a:cs typeface="+mn-cs"/>
                  </a:rPr>
                  <a:t>PCM</a:t>
                </a:r>
                <a:r>
                  <a:rPr lang="zh-CN" altLang="zh-CN" sz="1200" kern="1200" dirty="0">
                    <a:solidFill>
                      <a:schemeClr val="tx1"/>
                    </a:solidFill>
                    <a:effectLst/>
                    <a:latin typeface="+mn-lt"/>
                    <a:ea typeface="+mn-ea"/>
                    <a:cs typeface="+mn-cs"/>
                  </a:rPr>
                  <a:t>样本集，是通过函数</a:t>
                </a:r>
                <a:r>
                  <a:rPr lang="en-US" altLang="zh-CN" sz="1200" kern="1200" dirty="0" err="1">
                    <a:solidFill>
                      <a:schemeClr val="tx1"/>
                    </a:solidFill>
                    <a:effectLst/>
                    <a:latin typeface="+mn-lt"/>
                    <a:ea typeface="+mn-ea"/>
                    <a:cs typeface="+mn-cs"/>
                  </a:rPr>
                  <a:t>alBufferData</a:t>
                </a:r>
                <a:r>
                  <a:rPr lang="zh-CN" altLang="zh-CN" sz="1200" kern="1200" dirty="0">
                    <a:solidFill>
                      <a:schemeClr val="tx1"/>
                    </a:solidFill>
                    <a:effectLst/>
                    <a:latin typeface="+mn-lt"/>
                    <a:ea typeface="+mn-ea"/>
                    <a:cs typeface="+mn-cs"/>
                  </a:rPr>
                  <a:t>来设定的。下面给出一小段</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程序例子。</a:t>
                </a: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打开设备，创建设备</a:t>
                </a:r>
              </a:p>
              <a:p>
                <a:r>
                  <a:rPr lang="en-US" altLang="zh-CN" sz="1200" kern="1200" dirty="0" err="1">
                    <a:solidFill>
                      <a:schemeClr val="tx1"/>
                    </a:solidFill>
                    <a:effectLst/>
                    <a:latin typeface="+mn-lt"/>
                    <a:ea typeface="+mn-ea"/>
                    <a:cs typeface="+mn-cs"/>
                  </a:rPr>
                  <a:t>ALCdevice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alcOpenDevice</a:t>
                </a:r>
                <a:r>
                  <a:rPr lang="en-US" altLang="zh-CN" sz="1200" kern="1200" dirty="0">
                    <a:solidFill>
                      <a:schemeClr val="tx1"/>
                    </a:solidFill>
                    <a:effectLst/>
                    <a:latin typeface="+mn-lt"/>
                    <a:ea typeface="+mn-ea"/>
                    <a:cs typeface="+mn-cs"/>
                  </a:rPr>
                  <a:t>(NULL);</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ALCcontext</a:t>
                </a:r>
                <a:r>
                  <a:rPr lang="en-US" altLang="zh-CN" sz="1200" kern="1200" dirty="0">
                    <a:solidFill>
                      <a:schemeClr val="tx1"/>
                    </a:solidFill>
                    <a:effectLst/>
                    <a:latin typeface="+mn-lt"/>
                    <a:ea typeface="+mn-ea"/>
                    <a:cs typeface="+mn-cs"/>
                  </a:rPr>
                  <a:t> *cc=</a:t>
                </a:r>
                <a:r>
                  <a:rPr lang="en-US" altLang="zh-CN" sz="1200" kern="1200" dirty="0" err="1">
                    <a:solidFill>
                      <a:schemeClr val="tx1"/>
                    </a:solidFill>
                    <a:effectLst/>
                    <a:latin typeface="+mn-lt"/>
                    <a:ea typeface="+mn-ea"/>
                    <a:cs typeface="+mn-cs"/>
                  </a:rPr>
                  <a:t>alcCreateContext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dev,NULL</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alcMakeContextCurrent</a:t>
                </a:r>
                <a:r>
                  <a:rPr lang="en-US" altLang="zh-CN" sz="1200" kern="1200" dirty="0">
                    <a:solidFill>
                      <a:schemeClr val="tx1"/>
                    </a:solidFill>
                    <a:effectLst/>
                    <a:latin typeface="+mn-lt"/>
                    <a:ea typeface="+mn-ea"/>
                    <a:cs typeface="+mn-cs"/>
                  </a:rPr>
                  <a:t>(cc);</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创建声源和缓冲器</a:t>
                </a:r>
              </a:p>
              <a:p>
                <a:r>
                  <a:rPr lang="en-US" altLang="zh-CN" sz="1200" kern="1200" dirty="0" err="1">
                    <a:solidFill>
                      <a:schemeClr val="tx1"/>
                    </a:solidFill>
                    <a:effectLst/>
                    <a:latin typeface="+mn-lt"/>
                    <a:ea typeface="+mn-ea"/>
                    <a:cs typeface="+mn-cs"/>
                  </a:rPr>
                  <a:t>ALuint</a:t>
                </a:r>
                <a:r>
                  <a:rPr lang="en-US" altLang="zh-CN" sz="1200" kern="1200" dirty="0">
                    <a:solidFill>
                      <a:schemeClr val="tx1"/>
                    </a:solidFill>
                    <a:effectLst/>
                    <a:latin typeface="+mn-lt"/>
                    <a:ea typeface="+mn-ea"/>
                    <a:cs typeface="+mn-cs"/>
                  </a:rPr>
                  <a:t> bid ,</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alGenSources</a:t>
                </a:r>
                <a:r>
                  <a:rPr lang="en-US" altLang="zh-CN" sz="1200" kern="1200" dirty="0">
                    <a:solidFill>
                      <a:schemeClr val="tx1"/>
                    </a:solidFill>
                    <a:effectLst/>
                    <a:latin typeface="+mn-lt"/>
                    <a:ea typeface="+mn-ea"/>
                    <a:cs typeface="+mn-cs"/>
                  </a:rPr>
                  <a:t>(1,&amp;sid);</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alGenBuffers</a:t>
                </a:r>
                <a:r>
                  <a:rPr lang="en-US" altLang="zh-CN" sz="1200" kern="1200" dirty="0">
                    <a:solidFill>
                      <a:schemeClr val="tx1"/>
                    </a:solidFill>
                    <a:effectLst/>
                    <a:latin typeface="+mn-lt"/>
                    <a:ea typeface="+mn-ea"/>
                    <a:cs typeface="+mn-cs"/>
                  </a:rPr>
                  <a:t>(1,&amp;sid);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取得</a:t>
                </a:r>
                <a:r>
                  <a:rPr lang="en-US" altLang="zh-CN" sz="1200" kern="1200" dirty="0" err="1">
                    <a:solidFill>
                      <a:schemeClr val="tx1"/>
                    </a:solidFill>
                    <a:effectLst/>
                    <a:latin typeface="+mn-lt"/>
                    <a:ea typeface="+mn-ea"/>
                    <a:cs typeface="+mn-cs"/>
                  </a:rPr>
                  <a:t>pcm</a:t>
                </a:r>
                <a:r>
                  <a:rPr lang="zh-CN" altLang="zh-CN" sz="1200" kern="1200" dirty="0">
                    <a:solidFill>
                      <a:schemeClr val="tx1"/>
                    </a:solidFill>
                    <a:effectLst/>
                    <a:latin typeface="+mn-lt"/>
                    <a:ea typeface="+mn-ea"/>
                    <a:cs typeface="+mn-cs"/>
                  </a:rPr>
                  <a:t>数据，用缓冲区来关联它</a:t>
                </a:r>
              </a:p>
              <a:p>
                <a:r>
                  <a:rPr lang="en-US" altLang="zh-CN" sz="1200" kern="1200" dirty="0" err="1">
                    <a:solidFill>
                      <a:schemeClr val="tx1"/>
                    </a:solidFill>
                    <a:effectLst/>
                    <a:latin typeface="+mn-lt"/>
                    <a:ea typeface="+mn-ea"/>
                    <a:cs typeface="+mn-cs"/>
                  </a:rPr>
                  <a:t>ALvoid</a:t>
                </a:r>
                <a:r>
                  <a:rPr lang="en-US" altLang="zh-CN" sz="1200" kern="1200" dirty="0">
                    <a:solidFill>
                      <a:schemeClr val="tx1"/>
                    </a:solidFill>
                    <a:effectLst/>
                    <a:latin typeface="+mn-lt"/>
                    <a:ea typeface="+mn-ea"/>
                    <a:cs typeface="+mn-cs"/>
                  </a:rPr>
                  <a:t> *data;</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ALsizei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size,bits,freq</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ALenum</a:t>
                </a:r>
                <a:r>
                  <a:rPr lang="en-US" altLang="zh-CN" sz="1200" kern="1200" dirty="0">
                    <a:solidFill>
                      <a:schemeClr val="tx1"/>
                    </a:solidFill>
                    <a:effectLst/>
                    <a:latin typeface="+mn-lt"/>
                    <a:ea typeface="+mn-ea"/>
                    <a:cs typeface="+mn-cs"/>
                  </a:rPr>
                  <a:t> format;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ALboolean</a:t>
                </a:r>
                <a:r>
                  <a:rPr lang="en-US" altLang="zh-CN" sz="1200" kern="1200" dirty="0">
                    <a:solidFill>
                      <a:schemeClr val="tx1"/>
                    </a:solidFill>
                    <a:effectLst/>
                    <a:latin typeface="+mn-lt"/>
                    <a:ea typeface="+mn-ea"/>
                    <a:cs typeface="+mn-cs"/>
                  </a:rPr>
                  <a:t> loop;</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alutLoadWAVFile</a:t>
                </a:r>
                <a:r>
                  <a:rPr lang="en-US" altLang="zh-CN" sz="1200" kern="1200" dirty="0">
                    <a:solidFill>
                      <a:schemeClr val="tx1"/>
                    </a:solidFill>
                    <a:effectLst/>
                    <a:latin typeface="+mn-lt"/>
                    <a:ea typeface="+mn-ea"/>
                    <a:cs typeface="+mn-cs"/>
                  </a:rPr>
                  <a:t>(“boom.wav” ,&amp;format,&amp;data,&amp;size,&amp;</a:t>
                </a:r>
                <a:r>
                  <a:rPr lang="en-US" altLang="zh-CN" sz="1200" kern="1200" dirty="0" err="1">
                    <a:solidFill>
                      <a:schemeClr val="tx1"/>
                    </a:solidFill>
                    <a:effectLst/>
                    <a:latin typeface="+mn-lt"/>
                    <a:ea typeface="+mn-ea"/>
                    <a:cs typeface="+mn-cs"/>
                  </a:rPr>
                  <a:t>frep</a:t>
                </a:r>
                <a:r>
                  <a:rPr lang="en-US" altLang="zh-CN" sz="1200" kern="1200" dirty="0">
                    <a:solidFill>
                      <a:schemeClr val="tx1"/>
                    </a:solidFill>
                    <a:effectLst/>
                    <a:latin typeface="+mn-lt"/>
                    <a:ea typeface="+mn-ea"/>
                    <a:cs typeface="+mn-cs"/>
                  </a:rPr>
                  <a:t>,&amp;loop)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alBufferData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bid,format,data,size,freq</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用声源关联缓冲器</a:t>
                </a:r>
              </a:p>
              <a:p>
                <a:r>
                  <a:rPr lang="en-US" altLang="zh-CN" sz="1200" kern="1200" dirty="0" err="1">
                    <a:solidFill>
                      <a:schemeClr val="tx1"/>
                    </a:solidFill>
                    <a:effectLst/>
                    <a:latin typeface="+mn-lt"/>
                    <a:ea typeface="+mn-ea"/>
                    <a:cs typeface="+mn-cs"/>
                  </a:rPr>
                  <a:t>alSourcei</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sid,AL_BUFFER,bid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播放声源然后等待直到完成</a:t>
                </a: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然后摧毁它</a:t>
                </a:r>
              </a:p>
              <a:p>
                <a:r>
                  <a:rPr lang="en-US" altLang="zh-CN" sz="1200" kern="1200" dirty="0" err="1">
                    <a:solidFill>
                      <a:schemeClr val="tx1"/>
                    </a:solidFill>
                    <a:effectLst/>
                    <a:latin typeface="+mn-lt"/>
                    <a:ea typeface="+mn-ea"/>
                    <a:cs typeface="+mn-cs"/>
                  </a:rPr>
                  <a:t>alSourcePlay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ALint</a:t>
                </a:r>
                <a:r>
                  <a:rPr lang="en-US" altLang="zh-CN" sz="1200" kern="1200" dirty="0">
                    <a:solidFill>
                      <a:schemeClr val="tx1"/>
                    </a:solidFill>
                    <a:effectLst/>
                    <a:latin typeface="+mn-lt"/>
                    <a:ea typeface="+mn-ea"/>
                    <a:cs typeface="+mn-cs"/>
                  </a:rPr>
                  <a:t> state;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do{</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alGetSourcei</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sid,AL_SOURCE_STATE,&amp;state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}while(state==AL_PLAYING);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alDeleteSources</a:t>
                </a:r>
                <a:r>
                  <a:rPr lang="en-US" altLang="zh-CN" sz="1200" kern="1200" dirty="0">
                    <a:solidFill>
                      <a:schemeClr val="tx1"/>
                    </a:solidFill>
                    <a:effectLst/>
                    <a:latin typeface="+mn-lt"/>
                    <a:ea typeface="+mn-ea"/>
                    <a:cs typeface="+mn-cs"/>
                  </a:rPr>
                  <a:t>(1,&amp;sid);</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alDeleteBuffers</a:t>
                </a:r>
                <a:r>
                  <a:rPr lang="en-US" altLang="zh-CN" sz="1200" kern="1200" dirty="0">
                    <a:solidFill>
                      <a:schemeClr val="tx1"/>
                    </a:solidFill>
                    <a:effectLst/>
                    <a:latin typeface="+mn-lt"/>
                    <a:ea typeface="+mn-ea"/>
                    <a:cs typeface="+mn-cs"/>
                  </a:rPr>
                  <a:t>(1,&amp;sid);</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alcMakeContextCurrent</a:t>
                </a:r>
                <a:r>
                  <a:rPr lang="en-US" altLang="zh-CN" sz="1200" kern="1200" dirty="0">
                    <a:solidFill>
                      <a:schemeClr val="tx1"/>
                    </a:solidFill>
                    <a:effectLst/>
                    <a:latin typeface="+mn-lt"/>
                    <a:ea typeface="+mn-ea"/>
                    <a:cs typeface="+mn-cs"/>
                  </a:rPr>
                  <a:t>(NULL);</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alcDestoryContert</a:t>
                </a:r>
                <a:r>
                  <a:rPr lang="en-US" altLang="zh-CN" sz="1200" kern="1200" dirty="0">
                    <a:solidFill>
                      <a:schemeClr val="tx1"/>
                    </a:solidFill>
                    <a:effectLst/>
                    <a:latin typeface="+mn-lt"/>
                    <a:ea typeface="+mn-ea"/>
                    <a:cs typeface="+mn-cs"/>
                  </a:rPr>
                  <a:t>(cc);</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alcCloseDevice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dev</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如上述程序所示，函数</a:t>
                </a:r>
                <a:r>
                  <a:rPr lang="en-US" altLang="zh-CN" sz="1200" kern="1200" dirty="0" err="1">
                    <a:solidFill>
                      <a:schemeClr val="tx1"/>
                    </a:solidFill>
                    <a:effectLst/>
                    <a:latin typeface="+mn-lt"/>
                    <a:ea typeface="+mn-ea"/>
                    <a:cs typeface="+mn-cs"/>
                  </a:rPr>
                  <a:t>alcOpeneDevice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用于打开设备，它带有一个可选的设备指示字符串参数。该字符串参数的语法和含义与具体实现相关，即允许应用程序指定另外的后端或与设备相关的配置参数。函数</a:t>
                </a:r>
                <a:r>
                  <a:rPr lang="en-US" altLang="zh-CN" sz="1200" kern="1200" dirty="0" err="1">
                    <a:solidFill>
                      <a:schemeClr val="tx1"/>
                    </a:solidFill>
                    <a:effectLst/>
                    <a:latin typeface="+mn-lt"/>
                    <a:ea typeface="+mn-ea"/>
                    <a:cs typeface="+mn-cs"/>
                  </a:rPr>
                  <a:t>alcCreateContext</a:t>
                </a:r>
                <a:r>
                  <a:rPr lang="zh-CN" altLang="zh-CN" sz="1200" kern="1200" dirty="0">
                    <a:solidFill>
                      <a:schemeClr val="tx1"/>
                    </a:solidFill>
                    <a:effectLst/>
                    <a:latin typeface="+mn-lt"/>
                    <a:ea typeface="+mn-ea"/>
                    <a:cs typeface="+mn-cs"/>
                  </a:rPr>
                  <a:t>（）用于创建渲染上下文环境，创建时需要指定一个设备用作上下文中混音的渲染目标。另外这个函数还可以带上下文属性表参数，形式是以零终止的整数对。支持的上下文属性包括</a:t>
                </a:r>
                <a:r>
                  <a:rPr lang="en-US" altLang="zh-CN" sz="1200" kern="1200" dirty="0">
                    <a:solidFill>
                      <a:schemeClr val="tx1"/>
                    </a:solidFill>
                    <a:effectLst/>
                    <a:latin typeface="+mn-lt"/>
                    <a:ea typeface="+mn-ea"/>
                    <a:cs typeface="+mn-cs"/>
                  </a:rPr>
                  <a:t>ALC_SYNC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ALC_REFRESH</a:t>
                </a:r>
                <a:r>
                  <a:rPr lang="zh-CN" altLang="zh-CN" sz="1200" kern="1200" dirty="0">
                    <a:solidFill>
                      <a:schemeClr val="tx1"/>
                    </a:solidFill>
                    <a:effectLst/>
                    <a:latin typeface="+mn-lt"/>
                    <a:ea typeface="+mn-ea"/>
                    <a:cs typeface="+mn-cs"/>
                  </a:rPr>
                  <a:t>及</a:t>
                </a:r>
                <a:r>
                  <a:rPr lang="en-US" altLang="zh-CN" sz="1200" kern="1200" dirty="0">
                    <a:solidFill>
                      <a:schemeClr val="tx1"/>
                    </a:solidFill>
                    <a:effectLst/>
                    <a:latin typeface="+mn-lt"/>
                    <a:ea typeface="+mn-ea"/>
                    <a:cs typeface="+mn-cs"/>
                  </a:rPr>
                  <a:t>ALC_FREQUENCY</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ALC_FREQUENCY</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ALC_REFRESH</a:t>
                </a:r>
                <a:r>
                  <a:rPr lang="zh-CN" altLang="zh-CN" sz="1200" kern="1200" dirty="0">
                    <a:solidFill>
                      <a:schemeClr val="tx1"/>
                    </a:solidFill>
                    <a:effectLst/>
                    <a:latin typeface="+mn-lt"/>
                    <a:ea typeface="+mn-ea"/>
                    <a:cs typeface="+mn-cs"/>
                  </a:rPr>
                  <a:t>会影响上下文渲染的性能与保真度，而</a:t>
                </a:r>
                <a:r>
                  <a:rPr lang="en-US" altLang="zh-CN" sz="1200" kern="1200" dirty="0">
                    <a:solidFill>
                      <a:schemeClr val="tx1"/>
                    </a:solidFill>
                    <a:effectLst/>
                    <a:latin typeface="+mn-lt"/>
                    <a:ea typeface="+mn-ea"/>
                    <a:cs typeface="+mn-cs"/>
                  </a:rPr>
                  <a:t>ALC_SYNC</a:t>
                </a:r>
                <a:r>
                  <a:rPr lang="zh-CN" altLang="zh-CN" sz="1200" kern="1200" dirty="0">
                    <a:solidFill>
                      <a:schemeClr val="tx1"/>
                    </a:solidFill>
                    <a:effectLst/>
                    <a:latin typeface="+mn-lt"/>
                    <a:ea typeface="+mn-ea"/>
                    <a:cs typeface="+mn-cs"/>
                  </a:rPr>
                  <a:t>令上下文仅在调用函数</a:t>
                </a:r>
                <a:r>
                  <a:rPr lang="en-US" altLang="zh-CN" sz="1200" kern="1200" dirty="0" err="1">
                    <a:solidFill>
                      <a:schemeClr val="tx1"/>
                    </a:solidFill>
                    <a:effectLst/>
                    <a:latin typeface="+mn-lt"/>
                    <a:ea typeface="+mn-ea"/>
                    <a:cs typeface="+mn-cs"/>
                  </a:rPr>
                  <a:t>alcProcssContext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进行更新后才会进行混音。因为可能有多个上下文，所以需要用函数</a:t>
                </a:r>
                <a:r>
                  <a:rPr lang="en-US" altLang="zh-CN" sz="1200" kern="1200" dirty="0" err="1">
                    <a:solidFill>
                      <a:schemeClr val="tx1"/>
                    </a:solidFill>
                    <a:effectLst/>
                    <a:latin typeface="+mn-lt"/>
                    <a:ea typeface="+mn-ea"/>
                    <a:cs typeface="+mn-cs"/>
                  </a:rPr>
                  <a:t>alcMakeContextCurrent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来指定当前的上下文。</a:t>
                </a:r>
              </a:p>
              <a:p>
                <a:r>
                  <a:rPr lang="zh-CN" altLang="zh-CN" sz="1200" kern="1200" dirty="0">
                    <a:solidFill>
                      <a:schemeClr val="tx1"/>
                    </a:solidFill>
                    <a:effectLst/>
                    <a:latin typeface="+mn-lt"/>
                    <a:ea typeface="+mn-ea"/>
                    <a:cs typeface="+mn-cs"/>
                  </a:rPr>
                  <a:t>如前例实现的那样，</a:t>
                </a:r>
                <a:r>
                  <a:rPr lang="en-US" altLang="zh-CN" sz="1200" kern="1200" dirty="0" err="1">
                    <a:solidFill>
                      <a:schemeClr val="tx1"/>
                    </a:solidFill>
                    <a:effectLst/>
                    <a:latin typeface="+mn-lt"/>
                    <a:ea typeface="+mn-ea"/>
                    <a:cs typeface="+mn-cs"/>
                  </a:rPr>
                  <a:t>OpenAL</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在语法上编码风格和习惯上跟</a:t>
                </a:r>
                <a:r>
                  <a:rPr lang="en-US" altLang="zh-CN" sz="1200" kern="1200" dirty="0">
                    <a:solidFill>
                      <a:schemeClr val="tx1"/>
                    </a:solidFill>
                    <a:effectLst/>
                    <a:latin typeface="+mn-lt"/>
                    <a:ea typeface="+mn-ea"/>
                    <a:cs typeface="+mn-cs"/>
                  </a:rPr>
                  <a:t>OpenGL</a:t>
                </a:r>
                <a:r>
                  <a:rPr lang="zh-CN" altLang="zh-CN" sz="1200" kern="1200" dirty="0">
                    <a:solidFill>
                      <a:schemeClr val="tx1"/>
                    </a:solidFill>
                    <a:effectLst/>
                    <a:latin typeface="+mn-lt"/>
                    <a:ea typeface="+mn-ea"/>
                    <a:cs typeface="+mn-cs"/>
                  </a:rPr>
                  <a:t>很类似。这在一定程度上迎合了那些已经熟悉</a:t>
                </a:r>
                <a:r>
                  <a:rPr lang="en-US" altLang="zh-CN" sz="1200" kern="1200" dirty="0">
                    <a:solidFill>
                      <a:schemeClr val="tx1"/>
                    </a:solidFill>
                    <a:effectLst/>
                    <a:latin typeface="+mn-lt"/>
                    <a:ea typeface="+mn-ea"/>
                    <a:cs typeface="+mn-cs"/>
                  </a:rPr>
                  <a:t>OpenGL</a:t>
                </a:r>
                <a:r>
                  <a:rPr lang="zh-CN" altLang="zh-CN" sz="1200" kern="1200" dirty="0">
                    <a:solidFill>
                      <a:schemeClr val="tx1"/>
                    </a:solidFill>
                    <a:effectLst/>
                    <a:latin typeface="+mn-lt"/>
                    <a:ea typeface="+mn-ea"/>
                    <a:cs typeface="+mn-cs"/>
                  </a:rPr>
                  <a:t>这个流行图形库的开发人员，也是为了效仿</a:t>
                </a:r>
                <a:r>
                  <a:rPr lang="en-US" altLang="zh-CN" sz="1200" kern="1200" dirty="0">
                    <a:solidFill>
                      <a:schemeClr val="tx1"/>
                    </a:solidFill>
                    <a:effectLst/>
                    <a:latin typeface="+mn-lt"/>
                    <a:ea typeface="+mn-ea"/>
                    <a:cs typeface="+mn-cs"/>
                  </a:rPr>
                  <a:t>OpenGL ARB</a:t>
                </a:r>
                <a:r>
                  <a:rPr lang="zh-CN" altLang="zh-CN" sz="1200" kern="1200" dirty="0">
                    <a:solidFill>
                      <a:schemeClr val="tx1"/>
                    </a:solidFill>
                    <a:effectLst/>
                    <a:latin typeface="+mn-lt"/>
                    <a:ea typeface="+mn-ea"/>
                    <a:cs typeface="+mn-cs"/>
                  </a:rPr>
                  <a:t>所代表的切合实际的设计原则。</a:t>
                </a:r>
              </a:p>
              <a:p>
                <a:pPr lvl="0"/>
                <a:r>
                  <a:rPr lang="zh-CN" altLang="zh-CN" sz="1200" kern="1200" dirty="0">
                    <a:solidFill>
                      <a:schemeClr val="tx1"/>
                    </a:solidFill>
                    <a:effectLst/>
                    <a:latin typeface="+mn-lt"/>
                    <a:ea typeface="+mn-ea"/>
                    <a:cs typeface="+mn-cs"/>
                  </a:rPr>
                  <a:t>高级应用</a:t>
                </a:r>
              </a:p>
              <a:p>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里可通过</a:t>
                </a:r>
                <a:r>
                  <a:rPr lang="en-US" altLang="zh-CN" sz="1200" kern="1200" dirty="0" err="1">
                    <a:solidFill>
                      <a:schemeClr val="tx1"/>
                    </a:solidFill>
                    <a:effectLst/>
                    <a:latin typeface="+mn-lt"/>
                    <a:ea typeface="+mn-ea"/>
                    <a:cs typeface="+mn-cs"/>
                  </a:rPr>
                  <a:t>alSource</a:t>
                </a:r>
                <a:r>
                  <a:rPr lang="en-US" altLang="zh-CN" sz="1200" kern="1200" dirty="0">
                    <a:solidFill>
                      <a:schemeClr val="tx1"/>
                    </a:solidFill>
                    <a:effectLst/>
                    <a:latin typeface="+mn-lt"/>
                    <a:ea typeface="+mn-ea"/>
                    <a:cs typeface="+mn-cs"/>
                  </a:rPr>
                  <a:t>{n}{if}{v}</a:t>
                </a:r>
                <a:r>
                  <a:rPr lang="zh-CN" altLang="zh-CN" sz="1200" kern="1200" dirty="0">
                    <a:solidFill>
                      <a:schemeClr val="tx1"/>
                    </a:solidFill>
                    <a:effectLst/>
                    <a:latin typeface="+mn-lt"/>
                    <a:ea typeface="+mn-ea"/>
                    <a:cs typeface="+mn-cs"/>
                  </a:rPr>
                  <a:t>条目来设定声源的属性。</a:t>
                </a:r>
              </a:p>
              <a:p>
                <a:r>
                  <a:rPr lang="zh-CN" altLang="zh-CN" sz="1200" kern="1200" dirty="0">
                    <a:solidFill>
                      <a:schemeClr val="tx1"/>
                    </a:solidFill>
                    <a:effectLst/>
                    <a:latin typeface="+mn-lt"/>
                    <a:ea typeface="+mn-ea"/>
                    <a:cs typeface="+mn-cs"/>
                  </a:rPr>
                  <a:t>声源属性可分成三组：第一组影响声源在</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世界中的物理位置，例如</a:t>
                </a:r>
                <a:r>
                  <a:rPr lang="en-US" altLang="zh-CN" sz="1200" kern="1200" dirty="0">
                    <a:solidFill>
                      <a:schemeClr val="tx1"/>
                    </a:solidFill>
                    <a:effectLst/>
                    <a:latin typeface="+mn-lt"/>
                    <a:ea typeface="+mn-ea"/>
                    <a:cs typeface="+mn-cs"/>
                  </a:rPr>
                  <a:t>AL_POSITION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AL_VELOCITY</a:t>
                </a:r>
                <a:r>
                  <a:rPr lang="zh-CN" altLang="zh-CN" sz="1200" kern="1200" dirty="0">
                    <a:solidFill>
                      <a:schemeClr val="tx1"/>
                    </a:solidFill>
                    <a:effectLst/>
                    <a:latin typeface="+mn-lt"/>
                    <a:ea typeface="+mn-ea"/>
                    <a:cs typeface="+mn-cs"/>
                  </a:rPr>
                  <a:t>；第二组表示“旋钮和转盘”如何影响声源的播放，例如</a:t>
                </a:r>
                <a:r>
                  <a:rPr lang="en-US" altLang="zh-CN" sz="1200" kern="1200" dirty="0">
                    <a:solidFill>
                      <a:schemeClr val="tx1"/>
                    </a:solidFill>
                    <a:effectLst/>
                    <a:latin typeface="+mn-lt"/>
                    <a:ea typeface="+mn-ea"/>
                    <a:cs typeface="+mn-cs"/>
                  </a:rPr>
                  <a:t>AL_PITCH</a:t>
                </a:r>
                <a:r>
                  <a:rPr lang="zh-CN" altLang="zh-CN" sz="1200" kern="1200" dirty="0">
                    <a:solidFill>
                      <a:schemeClr val="tx1"/>
                    </a:solidFill>
                    <a:effectLst/>
                    <a:latin typeface="+mn-lt"/>
                    <a:ea typeface="+mn-ea"/>
                    <a:cs typeface="+mn-cs"/>
                  </a:rPr>
                  <a:t>；最后一组则是对声源的高级别管理很有用处的状态属性，例如</a:t>
                </a:r>
                <a:r>
                  <a:rPr lang="en-US" altLang="zh-CN" sz="1200" kern="1200" dirty="0">
                    <a:solidFill>
                      <a:schemeClr val="tx1"/>
                    </a:solidFill>
                    <a:effectLst/>
                    <a:latin typeface="+mn-lt"/>
                    <a:ea typeface="+mn-ea"/>
                    <a:cs typeface="+mn-cs"/>
                  </a:rPr>
                  <a:t>AL_LOOPING</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AL_SOURCE_STATE</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AL_POSITION</a:t>
                </a:r>
                <a:r>
                  <a:rPr lang="zh-CN" altLang="zh-CN" sz="1200" kern="1200" dirty="0">
                    <a:solidFill>
                      <a:schemeClr val="tx1"/>
                    </a:solidFill>
                    <a:effectLst/>
                    <a:latin typeface="+mn-lt"/>
                    <a:ea typeface="+mn-ea"/>
                    <a:cs typeface="+mn-cs"/>
                  </a:rPr>
                  <a:t>属性来设置的声源位置是世界坐标系中的位置，除非使用</a:t>
                </a:r>
                <a:r>
                  <a:rPr lang="en-US" altLang="zh-CN" sz="1200" kern="1200" dirty="0">
                    <a:solidFill>
                      <a:schemeClr val="tx1"/>
                    </a:solidFill>
                    <a:effectLst/>
                    <a:latin typeface="+mn-lt"/>
                    <a:ea typeface="+mn-ea"/>
                    <a:cs typeface="+mn-cs"/>
                  </a:rPr>
                  <a:t>AL_SOURCE_RELATIVE</a:t>
                </a:r>
                <a:r>
                  <a:rPr lang="zh-CN" altLang="zh-CN" sz="1200" kern="1200" dirty="0">
                    <a:solidFill>
                      <a:schemeClr val="tx1"/>
                    </a:solidFill>
                    <a:effectLst/>
                    <a:latin typeface="+mn-lt"/>
                    <a:ea typeface="+mn-ea"/>
                    <a:cs typeface="+mn-cs"/>
                  </a:rPr>
                  <a:t>属性，这个属性告诉程序以渲染上下文环境的监听器作为它的原点来定位。</a:t>
                </a:r>
              </a:p>
              <a:p>
                <a:r>
                  <a:rPr lang="zh-CN" altLang="zh-CN" sz="1200" kern="1200" dirty="0">
                    <a:solidFill>
                      <a:schemeClr val="tx1"/>
                    </a:solidFill>
                    <a:effectLst/>
                    <a:latin typeface="+mn-lt"/>
                    <a:ea typeface="+mn-ea"/>
                    <a:cs typeface="+mn-cs"/>
                  </a:rPr>
                  <a:t>声源的</a:t>
                </a:r>
                <a:r>
                  <a:rPr lang="en-US" altLang="zh-CN" sz="1200" kern="1200" dirty="0">
                    <a:solidFill>
                      <a:schemeClr val="tx1"/>
                    </a:solidFill>
                    <a:effectLst/>
                    <a:latin typeface="+mn-lt"/>
                    <a:ea typeface="+mn-ea"/>
                    <a:cs typeface="+mn-cs"/>
                  </a:rPr>
                  <a:t>AL_PITCH</a:t>
                </a:r>
                <a:r>
                  <a:rPr lang="zh-CN" altLang="zh-CN" sz="1200" kern="1200" dirty="0">
                    <a:solidFill>
                      <a:schemeClr val="tx1"/>
                    </a:solidFill>
                    <a:effectLst/>
                    <a:latin typeface="+mn-lt"/>
                    <a:ea typeface="+mn-ea"/>
                    <a:cs typeface="+mn-cs"/>
                  </a:rPr>
                  <a:t>属性用于控制某一声音的相对音高。取值为</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的时候，渲染的声源上无需调高。每减少</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会导致一个八度（</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半音）的音高变化。在</a:t>
                </a:r>
                <a:r>
                  <a:rPr lang="en-US" altLang="zh-CN" sz="1200" kern="1200" dirty="0">
                    <a:solidFill>
                      <a:schemeClr val="tx1"/>
                    </a:solidFill>
                    <a:effectLst/>
                    <a:latin typeface="+mn-lt"/>
                    <a:ea typeface="+mn-ea"/>
                    <a:cs typeface="+mn-cs"/>
                  </a:rPr>
                  <a:t>GNU/Linux</a:t>
                </a:r>
                <a:r>
                  <a:rPr lang="zh-CN" altLang="zh-CN" sz="1200" kern="1200" dirty="0">
                    <a:solidFill>
                      <a:schemeClr val="tx1"/>
                    </a:solidFill>
                    <a:effectLst/>
                    <a:latin typeface="+mn-lt"/>
                    <a:ea typeface="+mn-ea"/>
                    <a:cs typeface="+mn-cs"/>
                  </a:rPr>
                  <a:t>实现下，多普勒频率滤波器计算多普勒效应作为现有的音高属性的放缩因子。在应用程序中灵活使用可以达到非常好的效果。而通过软件实现声源的音高变化的代价是昂贵的。</a:t>
                </a:r>
              </a:p>
              <a:p>
                <a:r>
                  <a:rPr lang="zh-CN" altLang="zh-CN" sz="1200" kern="1200" dirty="0">
                    <a:solidFill>
                      <a:schemeClr val="tx1"/>
                    </a:solidFill>
                    <a:effectLst/>
                    <a:latin typeface="+mn-lt"/>
                    <a:ea typeface="+mn-ea"/>
                    <a:cs typeface="+mn-cs"/>
                  </a:rPr>
                  <a:t>多普勒效应是</a:t>
                </a:r>
                <a:r>
                  <a:rPr lang="en-US" altLang="zh-CN" sz="1200" kern="1200" dirty="0" err="1">
                    <a:solidFill>
                      <a:schemeClr val="tx1"/>
                    </a:solidFill>
                    <a:effectLst/>
                    <a:latin typeface="+mn-lt"/>
                    <a:ea typeface="+mn-ea"/>
                    <a:cs typeface="+mn-cs"/>
                  </a:rPr>
                  <a:t>OpenAL</a:t>
                </a:r>
                <a:r>
                  <a:rPr lang="en-US" altLang="zh-CN" sz="1200" kern="1200" dirty="0">
                    <a:solidFill>
                      <a:schemeClr val="tx1"/>
                    </a:solidFill>
                    <a:effectLst/>
                    <a:latin typeface="+mn-lt"/>
                    <a:ea typeface="+mn-ea"/>
                    <a:cs typeface="+mn-cs"/>
                  </a:rPr>
                  <a:t> API</a:t>
                </a:r>
                <a:r>
                  <a:rPr lang="zh-CN" altLang="zh-CN" sz="1200" kern="1200" dirty="0">
                    <a:solidFill>
                      <a:schemeClr val="tx1"/>
                    </a:solidFill>
                    <a:effectLst/>
                    <a:latin typeface="+mn-lt"/>
                    <a:ea typeface="+mn-ea"/>
                    <a:cs typeface="+mn-cs"/>
                  </a:rPr>
                  <a:t>的一个亮点，利用</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很容易实现该效果。如果使用多普勒效应，则必须设定监听器和声源的一些属性。 </a:t>
                </a:r>
              </a:p>
              <a:p>
                <a:r>
                  <a:rPr lang="en-US" altLang="zh-CN" sz="1200" kern="1200" dirty="0" err="1">
                    <a:solidFill>
                      <a:schemeClr val="tx1"/>
                    </a:solidFill>
                    <a:effectLst/>
                    <a:latin typeface="+mn-lt"/>
                    <a:ea typeface="+mn-ea"/>
                    <a:cs typeface="+mn-cs"/>
                  </a:rPr>
                  <a:t>ALfloat</a:t>
                </a:r>
                <a:r>
                  <a:rPr lang="en-US" altLang="zh-CN" sz="1200" kern="1200" dirty="0">
                    <a:solidFill>
                      <a:schemeClr val="tx1"/>
                    </a:solidFill>
                    <a:effectLst/>
                    <a:latin typeface="+mn-lt"/>
                    <a:ea typeface="+mn-ea"/>
                    <a:cs typeface="+mn-cs"/>
                  </a:rPr>
                  <a:t> 1_pos[]={0,0,5}</a:t>
                </a:r>
                <a:r>
                  <a:rPr lang="zh-CN" altLang="zh-CN" sz="1200" kern="1200" dirty="0">
                    <a:solidFill>
                      <a:schemeClr val="tx1"/>
                    </a:solidFill>
                    <a:effectLst/>
                    <a:latin typeface="+mn-lt"/>
                    <a:ea typeface="+mn-ea"/>
                    <a:cs typeface="+mn-cs"/>
                  </a:rPr>
                  <a:t>；</a:t>
                </a:r>
              </a:p>
              <a:p>
                <a:r>
                  <a:rPr lang="en-US" altLang="zh-CN" sz="1200" kern="1200" dirty="0" err="1">
                    <a:solidFill>
                      <a:schemeClr val="tx1"/>
                    </a:solidFill>
                    <a:effectLst/>
                    <a:latin typeface="+mn-lt"/>
                    <a:ea typeface="+mn-ea"/>
                    <a:cs typeface="+mn-cs"/>
                  </a:rPr>
                  <a:t>ALfloat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s_pos</a:t>
                </a:r>
                <a:r>
                  <a:rPr lang="en-US" altLang="zh-CN" sz="1200" kern="1200" dirty="0">
                    <a:solidFill>
                      <a:schemeClr val="tx1"/>
                    </a:solidFill>
                    <a:effectLst/>
                    <a:latin typeface="+mn-lt"/>
                    <a:ea typeface="+mn-ea"/>
                    <a:cs typeface="+mn-cs"/>
                  </a:rPr>
                  <a:t>[]={0,0,-5},</a:t>
                </a:r>
                <a:r>
                  <a:rPr lang="en-US" altLang="zh-CN" sz="1200" kern="1200" dirty="0" err="1">
                    <a:solidFill>
                      <a:schemeClr val="tx1"/>
                    </a:solidFill>
                    <a:effectLst/>
                    <a:latin typeface="+mn-lt"/>
                    <a:ea typeface="+mn-ea"/>
                    <a:cs typeface="+mn-cs"/>
                  </a:rPr>
                  <a:t>s_vel</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p>
              <a:p>
                <a:r>
                  <a:rPr lang="en-US" altLang="zh-CN" sz="1200" kern="1200" dirty="0" err="1">
                    <a:solidFill>
                      <a:schemeClr val="tx1"/>
                    </a:solidFill>
                    <a:effectLst/>
                    <a:latin typeface="+mn-lt"/>
                    <a:ea typeface="+mn-ea"/>
                    <a:cs typeface="+mn-cs"/>
                  </a:rPr>
                  <a:t>ALfloat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zeros</a:t>
                </a:r>
                <a:r>
                  <a:rPr lang="en-US" altLang="zh-CN" sz="1200" kern="1200" dirty="0">
                    <a:solidFill>
                      <a:schemeClr val="tx1"/>
                    </a:solidFill>
                    <a:effectLst/>
                    <a:latin typeface="+mn-lt"/>
                    <a:ea typeface="+mn-ea"/>
                    <a:cs typeface="+mn-cs"/>
                  </a:rPr>
                  <a:t>[]={0,0,0}</a:t>
                </a:r>
                <a:r>
                  <a:rPr lang="zh-CN" altLang="zh-CN" sz="1200" kern="1200" dirty="0">
                    <a:solidFill>
                      <a:schemeClr val="tx1"/>
                    </a:solidFill>
                    <a:effectLst/>
                    <a:latin typeface="+mn-lt"/>
                    <a:ea typeface="+mn-ea"/>
                    <a:cs typeface="+mn-cs"/>
                  </a:rPr>
                  <a:t>；</a:t>
                </a:r>
              </a:p>
              <a:p>
                <a:r>
                  <a:rPr lang="en-US" altLang="zh-CN" sz="1200" kern="1200" dirty="0" err="1">
                    <a:solidFill>
                      <a:schemeClr val="tx1"/>
                    </a:solidFill>
                    <a:effectLst/>
                    <a:latin typeface="+mn-lt"/>
                    <a:ea typeface="+mn-ea"/>
                    <a:cs typeface="+mn-cs"/>
                  </a:rPr>
                  <a:t>alListenerfv</a:t>
                </a:r>
                <a:r>
                  <a:rPr lang="en-US" altLang="zh-CN" sz="1200" kern="1200" dirty="0">
                    <a:solidFill>
                      <a:schemeClr val="tx1"/>
                    </a:solidFill>
                    <a:effectLst/>
                    <a:latin typeface="+mn-lt"/>
                    <a:ea typeface="+mn-ea"/>
                    <a:cs typeface="+mn-cs"/>
                  </a:rPr>
                  <a:t>(AL_POSITION,1_pos)</a:t>
                </a:r>
                <a:r>
                  <a:rPr lang="zh-CN" altLang="zh-CN" sz="1200" kern="1200" dirty="0">
                    <a:solidFill>
                      <a:schemeClr val="tx1"/>
                    </a:solidFill>
                    <a:effectLst/>
                    <a:latin typeface="+mn-lt"/>
                    <a:ea typeface="+mn-ea"/>
                    <a:cs typeface="+mn-cs"/>
                  </a:rPr>
                  <a:t>；</a:t>
                </a:r>
              </a:p>
              <a:p>
                <a:r>
                  <a:rPr lang="en-US" altLang="zh-CN" sz="1200" kern="1200" dirty="0" err="1">
                    <a:solidFill>
                      <a:schemeClr val="tx1"/>
                    </a:solidFill>
                    <a:effectLst/>
                    <a:latin typeface="+mn-lt"/>
                    <a:ea typeface="+mn-ea"/>
                    <a:cs typeface="+mn-cs"/>
                  </a:rPr>
                  <a:t>alListenerfv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AL_VELOCITY,zeros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sid,AL</a:t>
                </a:r>
                <a:r>
                  <a:rPr lang="en-US" altLang="zh-CN" sz="1200" kern="1200" dirty="0">
                    <a:solidFill>
                      <a:schemeClr val="tx1"/>
                    </a:solidFill>
                    <a:effectLst/>
                    <a:latin typeface="+mn-lt"/>
                    <a:ea typeface="+mn-ea"/>
                    <a:cs typeface="+mn-cs"/>
                  </a:rPr>
                  <a:t>_ </a:t>
                </a:r>
                <a:r>
                  <a:rPr lang="en-US" altLang="zh-CN" sz="1200" kern="1200" dirty="0" err="1">
                    <a:solidFill>
                      <a:schemeClr val="tx1"/>
                    </a:solidFill>
                    <a:effectLst/>
                    <a:latin typeface="+mn-lt"/>
                    <a:ea typeface="+mn-ea"/>
                    <a:cs typeface="+mn-cs"/>
                  </a:rPr>
                  <a:t>AL_POSITION,s_pos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AL_VELOCITY,s_vel</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alSourceplay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ALint</a:t>
                </a:r>
                <a:r>
                  <a:rPr lang="en-US" altLang="zh-CN" sz="1200" kern="1200" dirty="0">
                    <a:solidFill>
                      <a:schemeClr val="tx1"/>
                    </a:solidFill>
                    <a:effectLst/>
                    <a:latin typeface="+mn-lt"/>
                    <a:ea typeface="+mn-ea"/>
                    <a:cs typeface="+mn-cs"/>
                  </a:rPr>
                  <a:t> state;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do{</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s_vel</a:t>
                </a:r>
                <a:r>
                  <a:rPr lang="en-US" altLang="zh-CN" sz="1200" kern="1200" dirty="0">
                    <a:solidFill>
                      <a:schemeClr val="tx1"/>
                    </a:solidFill>
                    <a:effectLst/>
                    <a:latin typeface="+mn-lt"/>
                    <a:ea typeface="+mn-ea"/>
                    <a:cs typeface="+mn-cs"/>
                  </a:rPr>
                  <a:t>[2]+=0.001;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s_pos</a:t>
                </a:r>
                <a:r>
                  <a:rPr lang="en-US" altLang="zh-CN" sz="1200" kern="1200" dirty="0">
                    <a:solidFill>
                      <a:schemeClr val="tx1"/>
                    </a:solidFill>
                    <a:effectLst/>
                    <a:latin typeface="+mn-lt"/>
                    <a:ea typeface="+mn-ea"/>
                    <a:cs typeface="+mn-cs"/>
                  </a:rPr>
                  <a:t>[2]+=0.001;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AL_VELOCITY,s_vel</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sid,AL</a:t>
                </a:r>
                <a:r>
                  <a:rPr lang="en-US" altLang="zh-CN" sz="1200" kern="1200" dirty="0">
                    <a:solidFill>
                      <a:schemeClr val="tx1"/>
                    </a:solidFill>
                    <a:effectLst/>
                    <a:latin typeface="+mn-lt"/>
                    <a:ea typeface="+mn-ea"/>
                    <a:cs typeface="+mn-cs"/>
                  </a:rPr>
                  <a:t>_ </a:t>
                </a:r>
                <a:r>
                  <a:rPr lang="en-US" altLang="zh-CN" sz="1200" kern="1200" dirty="0" err="1">
                    <a:solidFill>
                      <a:schemeClr val="tx1"/>
                    </a:solidFill>
                    <a:effectLst/>
                    <a:latin typeface="+mn-lt"/>
                    <a:ea typeface="+mn-ea"/>
                    <a:cs typeface="+mn-cs"/>
                  </a:rPr>
                  <a:t>AL_POSITION,s_pos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alGetSourcei</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AL_SOURCE_STATE,&amp;state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}while(state!=AL_PLAYING);</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本例中需要注意的是，声源位置的计算不是推导出来的，而是由应用程序明确设定的。</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通过缓冲器排队机制支持流式播放。缓冲器排队是多个缓冲器与单一声源相关联的一种机制。当声源播放时，连续对各个缓冲器进行渲染，就好像这些缓冲器组成了一段连续的声音。这可以通过一些特殊函数来控制。流声源的工作过程一般是这样的：首先将该声源的多个缓冲器通过</a:t>
                </a:r>
                <a:r>
                  <a:rPr lang="en-US" altLang="zh-CN" sz="1200" kern="1200" dirty="0" err="1">
                    <a:solidFill>
                      <a:schemeClr val="tx1"/>
                    </a:solidFill>
                    <a:effectLst/>
                    <a:latin typeface="+mn-lt"/>
                    <a:ea typeface="+mn-ea"/>
                    <a:cs typeface="+mn-cs"/>
                  </a:rPr>
                  <a:t>alSourceQueueBuffers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函数进行排队，然后播放声源；接下来用属性</a:t>
                </a:r>
                <a:r>
                  <a:rPr lang="en-US" altLang="zh-CN" sz="1200" kern="1200" dirty="0">
                    <a:solidFill>
                      <a:schemeClr val="tx1"/>
                    </a:solidFill>
                    <a:effectLst/>
                    <a:latin typeface="+mn-lt"/>
                    <a:ea typeface="+mn-ea"/>
                    <a:cs typeface="+mn-cs"/>
                  </a:rPr>
                  <a:t>AL_BUFFERS_PROCESSED</a:t>
                </a:r>
                <a:r>
                  <a:rPr lang="zh-CN" altLang="zh-CN" sz="1200" kern="1200" dirty="0">
                    <a:solidFill>
                      <a:schemeClr val="tx1"/>
                    </a:solidFill>
                    <a:effectLst/>
                    <a:latin typeface="+mn-lt"/>
                    <a:ea typeface="+mn-ea"/>
                    <a:cs typeface="+mn-cs"/>
                  </a:rPr>
                  <a:t>来查询，该属性得出已经处理好的缓冲器的数量，从而允许应用程序使用</a:t>
                </a:r>
                <a:r>
                  <a:rPr lang="en-US" altLang="zh-CN" sz="1200" kern="1200" dirty="0" err="1">
                    <a:solidFill>
                      <a:schemeClr val="tx1"/>
                    </a:solidFill>
                    <a:effectLst/>
                    <a:latin typeface="+mn-lt"/>
                    <a:ea typeface="+mn-ea"/>
                    <a:cs typeface="+mn-cs"/>
                  </a:rPr>
                  <a:t>alSourceBuffers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函数删除那些已经处理好的缓冲器，</a:t>
                </a:r>
                <a:r>
                  <a:rPr lang="en-US" altLang="zh-CN" sz="1200" kern="1200" dirty="0" err="1">
                    <a:solidFill>
                      <a:schemeClr val="tx1"/>
                    </a:solidFill>
                    <a:effectLst/>
                    <a:latin typeface="+mn-lt"/>
                    <a:ea typeface="+mn-ea"/>
                    <a:cs typeface="+mn-cs"/>
                  </a:rPr>
                  <a:t>alSourceQueueBuffers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函数将从队列头部开始删除；最后，其余的缓冲器在声源上排队。</a:t>
                </a:r>
              </a:p>
              <a:p>
                <a:pPr lvl="0"/>
                <a:r>
                  <a:rPr lang="zh-CN" altLang="zh-CN" sz="1200" kern="1200" dirty="0">
                    <a:solidFill>
                      <a:schemeClr val="tx1"/>
                    </a:solidFill>
                    <a:effectLst/>
                    <a:latin typeface="+mn-lt"/>
                    <a:ea typeface="+mn-ea"/>
                    <a:cs typeface="+mn-cs"/>
                  </a:rPr>
                  <a:t>空间定位</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的核心是将声音的衰减表现为某一距离的函数。</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有一系列的距离模型可以选择，不同模型的</a:t>
                </a:r>
                <a:r>
                  <a:rPr lang="en-US" altLang="zh-CN" sz="1200" kern="1200" dirty="0">
                    <a:solidFill>
                      <a:schemeClr val="tx1"/>
                    </a:solidFill>
                    <a:effectLst/>
                    <a:latin typeface="+mn-lt"/>
                    <a:ea typeface="+mn-ea"/>
                    <a:cs typeface="+mn-cs"/>
                  </a:rPr>
                  <a:t>Direct3D</a:t>
                </a:r>
                <a:r>
                  <a:rPr lang="zh-CN" altLang="zh-CN" sz="1200" kern="1200" dirty="0">
                    <a:solidFill>
                      <a:schemeClr val="tx1"/>
                    </a:solidFill>
                    <a:effectLst/>
                    <a:latin typeface="+mn-lt"/>
                    <a:ea typeface="+mn-ea"/>
                    <a:cs typeface="+mn-cs"/>
                  </a:rPr>
                  <a:t>兼容性不同，应用程序支持的容易程度不同，与物理公式的一致性也有所不同。</a:t>
                </a:r>
              </a:p>
              <a:p>
                <a:r>
                  <a:rPr lang="zh-CN" altLang="zh-CN" sz="1200" kern="1200" dirty="0">
                    <a:solidFill>
                      <a:schemeClr val="tx1"/>
                    </a:solidFill>
                    <a:effectLst/>
                    <a:latin typeface="+mn-lt"/>
                    <a:ea typeface="+mn-ea"/>
                    <a:cs typeface="+mn-cs"/>
                  </a:rPr>
                  <a:t>函数</a:t>
                </a:r>
                <a:r>
                  <a:rPr lang="en-US" altLang="zh-CN" sz="1200" kern="1200" dirty="0" err="1">
                    <a:solidFill>
                      <a:schemeClr val="tx1"/>
                    </a:solidFill>
                    <a:effectLst/>
                    <a:latin typeface="+mn-lt"/>
                    <a:ea typeface="+mn-ea"/>
                    <a:cs typeface="+mn-cs"/>
                  </a:rPr>
                  <a:t>alDistanceModel</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用于在不同的距离模型中进行选择。默认的距离模型是</a:t>
                </a:r>
                <a:r>
                  <a:rPr lang="en-US" altLang="zh-CN" sz="1200" kern="1200" dirty="0">
                    <a:solidFill>
                      <a:schemeClr val="tx1"/>
                    </a:solidFill>
                    <a:effectLst/>
                    <a:latin typeface="+mn-lt"/>
                    <a:ea typeface="+mn-ea"/>
                    <a:cs typeface="+mn-cs"/>
                  </a:rPr>
                  <a:t>AL_INVERSE_DISTANCE,</a:t>
                </a:r>
                <a:r>
                  <a:rPr lang="zh-CN" altLang="zh-CN" sz="1200" kern="1200" dirty="0">
                    <a:solidFill>
                      <a:schemeClr val="tx1"/>
                    </a:solidFill>
                    <a:effectLst/>
                    <a:latin typeface="+mn-lt"/>
                    <a:ea typeface="+mn-ea"/>
                    <a:cs typeface="+mn-cs"/>
                  </a:rPr>
                  <a:t>遵守下面的公式：</a:t>
                </a:r>
              </a:p>
              <a:p>
                <a:r>
                  <a:rPr lang="en-US" altLang="zh-CN" sz="1200" kern="1200" dirty="0">
                    <a:solidFill>
                      <a:schemeClr val="tx1"/>
                    </a:solidFill>
                    <a:effectLst/>
                    <a:latin typeface="+mn-lt"/>
                    <a:ea typeface="+mn-ea"/>
                    <a:cs typeface="+mn-cs"/>
                  </a:rPr>
                  <a:t>     </a:t>
                </a:r>
                <a14:m>
                  <m:oMath xmlns:m="http://schemas.openxmlformats.org/officeDocument/2006/math">
                    <m:sSub>
                      <m:sSubPr>
                        <m:ctrlPr>
                          <a:rPr lang="zh-CN" altLang="zh-CN" sz="1200" i="1" kern="1200">
                            <a:solidFill>
                              <a:schemeClr val="tx1"/>
                            </a:solidFill>
                            <a:effectLst/>
                            <a:latin typeface="+mn-lt"/>
                            <a:ea typeface="+mn-ea"/>
                            <a:cs typeface="+mn-cs"/>
                          </a:rPr>
                        </m:ctrlPr>
                      </m:sSubPr>
                      <m:e>
                        <m:r>
                          <m:rPr>
                            <m:sty m:val="p"/>
                          </m:rPr>
                          <a:rPr lang="en-US" altLang="zh-CN" sz="1200" kern="1200">
                            <a:solidFill>
                              <a:schemeClr val="tx1"/>
                            </a:solidFill>
                            <a:effectLst/>
                            <a:latin typeface="+mn-lt"/>
                            <a:ea typeface="+mn-ea"/>
                            <a:cs typeface="+mn-cs"/>
                          </a:rPr>
                          <m:t>G</m:t>
                        </m:r>
                      </m:e>
                      <m:sub>
                        <m:r>
                          <m:rPr>
                            <m:sty m:val="p"/>
                          </m:rPr>
                          <a:rPr lang="en-US" altLang="zh-CN" sz="1200" kern="1200">
                            <a:solidFill>
                              <a:schemeClr val="tx1"/>
                            </a:solidFill>
                            <a:effectLst/>
                            <a:latin typeface="+mn-lt"/>
                            <a:ea typeface="+mn-ea"/>
                            <a:cs typeface="+mn-cs"/>
                          </a:rPr>
                          <m:t>db</m:t>
                        </m:r>
                      </m:sub>
                    </m:sSub>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clamp</m:t>
                    </m:r>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GAIN</m:t>
                    </m:r>
                    <m:r>
                      <a:rPr lang="en-US" altLang="zh-CN" sz="1200" i="1" kern="1200">
                        <a:solidFill>
                          <a:schemeClr val="tx1"/>
                        </a:solidFill>
                        <a:effectLst/>
                        <a:latin typeface="+mn-lt"/>
                        <a:ea typeface="+mn-ea"/>
                        <a:cs typeface="+mn-cs"/>
                      </a:rPr>
                      <m:t>−</m:t>
                    </m:r>
                    <m:r>
                      <a:rPr lang="en-US" altLang="zh-CN" sz="1200" kern="1200">
                        <a:solidFill>
                          <a:schemeClr val="tx1"/>
                        </a:solidFill>
                        <a:effectLst/>
                        <a:latin typeface="+mn-lt"/>
                        <a:ea typeface="+mn-ea"/>
                        <a:cs typeface="+mn-cs"/>
                      </a:rPr>
                      <m:t>20</m:t>
                    </m:r>
                    <m:r>
                      <a:rPr lang="en-US" altLang="zh-CN" sz="1200" i="1" kern="1200">
                        <a:solidFill>
                          <a:schemeClr val="tx1"/>
                        </a:solidFill>
                        <a:effectLst/>
                        <a:latin typeface="+mn-lt"/>
                        <a:ea typeface="+mn-ea"/>
                        <a:cs typeface="+mn-cs"/>
                      </a:rPr>
                      <m:t>∗</m:t>
                    </m:r>
                    <m:func>
                      <m:funcPr>
                        <m:ctrlPr>
                          <a:rPr lang="zh-CN" altLang="zh-CN" sz="1200" i="1" kern="1200">
                            <a:solidFill>
                              <a:schemeClr val="tx1"/>
                            </a:solidFill>
                            <a:effectLst/>
                            <a:latin typeface="+mn-lt"/>
                            <a:ea typeface="+mn-ea"/>
                            <a:cs typeface="+mn-cs"/>
                          </a:rPr>
                        </m:ctrlPr>
                      </m:funcPr>
                      <m:fName>
                        <m:sSub>
                          <m:sSubPr>
                            <m:ctrlPr>
                              <a:rPr lang="zh-CN" altLang="zh-CN" sz="1200" i="1" kern="1200">
                                <a:solidFill>
                                  <a:schemeClr val="tx1"/>
                                </a:solidFill>
                                <a:effectLst/>
                                <a:latin typeface="+mn-lt"/>
                                <a:ea typeface="+mn-ea"/>
                                <a:cs typeface="+mn-cs"/>
                              </a:rPr>
                            </m:ctrlPr>
                          </m:sSubPr>
                          <m:e>
                            <m:r>
                              <m:rPr>
                                <m:sty m:val="p"/>
                              </m:rPr>
                              <a:rPr lang="en-US" altLang="zh-CN" sz="1200" kern="1200">
                                <a:solidFill>
                                  <a:schemeClr val="tx1"/>
                                </a:solidFill>
                                <a:effectLst/>
                                <a:latin typeface="+mn-lt"/>
                                <a:ea typeface="+mn-ea"/>
                                <a:cs typeface="+mn-cs"/>
                              </a:rPr>
                              <m:t>log</m:t>
                            </m:r>
                          </m:e>
                          <m:sub>
                            <m:r>
                              <a:rPr lang="en-US" altLang="zh-CN" sz="1200" kern="1200">
                                <a:solidFill>
                                  <a:schemeClr val="tx1"/>
                                </a:solidFill>
                                <a:effectLst/>
                                <a:latin typeface="+mn-lt"/>
                                <a:ea typeface="+mn-ea"/>
                                <a:cs typeface="+mn-cs"/>
                              </a:rPr>
                              <m:t>10</m:t>
                            </m:r>
                          </m:sub>
                        </m:sSub>
                      </m:fName>
                      <m:e>
                        <m:d>
                          <m:dPr>
                            <m:ctrlPr>
                              <a:rPr lang="zh-CN" altLang="zh-CN" sz="1200" i="1" kern="1200">
                                <a:solidFill>
                                  <a:schemeClr val="tx1"/>
                                </a:solidFill>
                                <a:effectLst/>
                                <a:latin typeface="+mn-lt"/>
                                <a:ea typeface="+mn-ea"/>
                                <a:cs typeface="+mn-cs"/>
                              </a:rPr>
                            </m:ctrlPr>
                          </m:dPr>
                          <m:e>
                            <m:r>
                              <a:rPr lang="en-US" altLang="zh-CN" sz="1200" kern="1200">
                                <a:solidFill>
                                  <a:schemeClr val="tx1"/>
                                </a:solidFill>
                                <a:effectLst/>
                                <a:latin typeface="+mn-lt"/>
                                <a:ea typeface="+mn-ea"/>
                                <a:cs typeface="+mn-cs"/>
                              </a:rPr>
                              <m:t>1+</m:t>
                            </m:r>
                            <m:r>
                              <m:rPr>
                                <m:sty m:val="p"/>
                              </m:rPr>
                              <a:rPr lang="en-US" altLang="zh-CN" sz="1200" kern="1200">
                                <a:solidFill>
                                  <a:schemeClr val="tx1"/>
                                </a:solidFill>
                                <a:effectLst/>
                                <a:latin typeface="+mn-lt"/>
                                <a:ea typeface="+mn-ea"/>
                                <a:cs typeface="+mn-cs"/>
                              </a:rPr>
                              <m:t>Rf</m:t>
                            </m:r>
                            <m:r>
                              <a:rPr lang="en-US" altLang="zh-CN" sz="1200" i="1" kern="1200">
                                <a:solidFill>
                                  <a:schemeClr val="tx1"/>
                                </a:solidFill>
                                <a:effectLst/>
                                <a:latin typeface="+mn-lt"/>
                                <a:ea typeface="+mn-ea"/>
                                <a:cs typeface="+mn-cs"/>
                              </a:rPr>
                              <m:t>∗</m:t>
                            </m:r>
                            <m:f>
                              <m:fPr>
                                <m:ctrlPr>
                                  <a:rPr lang="zh-CN" altLang="zh-CN" sz="1200" i="1" kern="1200">
                                    <a:solidFill>
                                      <a:schemeClr val="tx1"/>
                                    </a:solidFill>
                                    <a:effectLst/>
                                    <a:latin typeface="+mn-lt"/>
                                    <a:ea typeface="+mn-ea"/>
                                    <a:cs typeface="+mn-cs"/>
                                  </a:rPr>
                                </m:ctrlPr>
                              </m:fPr>
                              <m:num>
                                <m:d>
                                  <m:dPr>
                                    <m:ctrlPr>
                                      <a:rPr lang="zh-CN" altLang="zh-CN" sz="1200" i="1" kern="1200">
                                        <a:solidFill>
                                          <a:schemeClr val="tx1"/>
                                        </a:solidFill>
                                        <a:effectLst/>
                                        <a:latin typeface="+mn-lt"/>
                                        <a:ea typeface="+mn-ea"/>
                                        <a:cs typeface="+mn-cs"/>
                                      </a:rPr>
                                    </m:ctrlPr>
                                  </m:dPr>
                                  <m:e>
                                    <m:r>
                                      <m:rPr>
                                        <m:sty m:val="p"/>
                                      </m:rPr>
                                      <a:rPr lang="en-US" altLang="zh-CN" sz="1200" kern="1200">
                                        <a:solidFill>
                                          <a:schemeClr val="tx1"/>
                                        </a:solidFill>
                                        <a:effectLst/>
                                        <a:latin typeface="+mn-lt"/>
                                        <a:ea typeface="+mn-ea"/>
                                        <a:cs typeface="+mn-cs"/>
                                      </a:rPr>
                                      <m:t>dist</m:t>
                                    </m:r>
                                    <m:r>
                                      <a:rPr lang="en-US" altLang="zh-CN" sz="1200" i="1"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Rd</m:t>
                                    </m:r>
                                  </m:e>
                                </m:d>
                              </m:num>
                              <m:den>
                                <m:r>
                                  <m:rPr>
                                    <m:sty m:val="p"/>
                                  </m:rPr>
                                  <a:rPr lang="en-US" altLang="zh-CN" sz="1200" kern="1200">
                                    <a:solidFill>
                                      <a:schemeClr val="tx1"/>
                                    </a:solidFill>
                                    <a:effectLst/>
                                    <a:latin typeface="+mn-lt"/>
                                    <a:ea typeface="+mn-ea"/>
                                    <a:cs typeface="+mn-cs"/>
                                  </a:rPr>
                                  <m:t>Rd</m:t>
                                </m:r>
                              </m:den>
                            </m:f>
                          </m:e>
                        </m:d>
                      </m:e>
                    </m:func>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MinG</m:t>
                    </m:r>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MaxG</m:t>
                    </m:r>
                    <m:r>
                      <a:rPr lang="en-US" altLang="zh-CN" sz="1200" kern="1200">
                        <a:solidFill>
                          <a:schemeClr val="tx1"/>
                        </a:solidFill>
                        <a:effectLst/>
                        <a:latin typeface="+mn-lt"/>
                        <a:ea typeface="+mn-ea"/>
                        <a:cs typeface="+mn-cs"/>
                      </a:rPr>
                      <m:t>)</m:t>
                    </m:r>
                  </m:oMath>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此公式中</a:t>
                </a:r>
                <a:r>
                  <a:rPr lang="en-US" altLang="zh-CN" sz="1200" kern="1200" dirty="0" err="1">
                    <a:solidFill>
                      <a:schemeClr val="tx1"/>
                    </a:solidFill>
                    <a:effectLst/>
                    <a:latin typeface="+mn-lt"/>
                    <a:ea typeface="+mn-ea"/>
                    <a:cs typeface="+mn-cs"/>
                  </a:rPr>
                  <a:t>Rf</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Rd</a:t>
                </a:r>
                <a:r>
                  <a:rPr lang="zh-CN" altLang="zh-CN" sz="1200" kern="1200" dirty="0">
                    <a:solidFill>
                      <a:schemeClr val="tx1"/>
                    </a:solidFill>
                    <a:effectLst/>
                    <a:latin typeface="+mn-lt"/>
                    <a:ea typeface="+mn-ea"/>
                    <a:cs typeface="+mn-cs"/>
                  </a:rPr>
                  <a:t>对应于声源的两个属性</a:t>
                </a:r>
                <a:r>
                  <a:rPr lang="en-US" altLang="zh-CN" sz="1200" kern="1200" dirty="0">
                    <a:solidFill>
                      <a:schemeClr val="tx1"/>
                    </a:solidFill>
                    <a:effectLst/>
                    <a:latin typeface="+mn-lt"/>
                    <a:ea typeface="+mn-ea"/>
                    <a:cs typeface="+mn-cs"/>
                  </a:rPr>
                  <a:t>:AL_ROLLOFF_FACTOR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AL­_REFERENCE_DISTANCE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MinG</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MaxG</a:t>
                </a:r>
                <a:r>
                  <a:rPr lang="zh-CN" altLang="zh-CN" sz="1200" kern="1200" dirty="0">
                    <a:solidFill>
                      <a:schemeClr val="tx1"/>
                    </a:solidFill>
                    <a:effectLst/>
                    <a:latin typeface="+mn-lt"/>
                    <a:ea typeface="+mn-ea"/>
                    <a:cs typeface="+mn-cs"/>
                  </a:rPr>
                  <a:t>分别对应于声源的最小增益属性</a:t>
                </a:r>
                <a:r>
                  <a:rPr lang="en-US" altLang="zh-CN" sz="1200" kern="1200" dirty="0">
                    <a:solidFill>
                      <a:schemeClr val="tx1"/>
                    </a:solidFill>
                    <a:effectLst/>
                    <a:latin typeface="+mn-lt"/>
                    <a:ea typeface="+mn-ea"/>
                    <a:cs typeface="+mn-cs"/>
                  </a:rPr>
                  <a:t>AL_MIN_GAIN</a:t>
                </a:r>
                <a:r>
                  <a:rPr lang="zh-CN" altLang="zh-CN" sz="1200" kern="1200" dirty="0">
                    <a:solidFill>
                      <a:schemeClr val="tx1"/>
                    </a:solidFill>
                    <a:effectLst/>
                    <a:latin typeface="+mn-lt"/>
                    <a:ea typeface="+mn-ea"/>
                    <a:cs typeface="+mn-cs"/>
                  </a:rPr>
                  <a:t>和最大增益属性</a:t>
                </a:r>
                <a:r>
                  <a:rPr lang="en-US" altLang="zh-CN" sz="1200" kern="1200" dirty="0">
                    <a:solidFill>
                      <a:schemeClr val="tx1"/>
                    </a:solidFill>
                    <a:effectLst/>
                    <a:latin typeface="+mn-lt"/>
                    <a:ea typeface="+mn-ea"/>
                    <a:cs typeface="+mn-cs"/>
                  </a:rPr>
                  <a:t>AL_MAX_GAIN</a:t>
                </a:r>
                <a:r>
                  <a:rPr lang="zh-CN" altLang="zh-CN" sz="1200" kern="1200" dirty="0">
                    <a:solidFill>
                      <a:schemeClr val="tx1"/>
                    </a:solidFill>
                    <a:effectLst/>
                    <a:latin typeface="+mn-lt"/>
                    <a:ea typeface="+mn-ea"/>
                    <a:cs typeface="+mn-cs"/>
                  </a:rPr>
                  <a:t>。参考距离为</a:t>
                </a:r>
                <a:r>
                  <a:rPr lang="en-US" altLang="zh-CN" sz="1200" kern="1200" dirty="0" err="1">
                    <a:solidFill>
                      <a:schemeClr val="tx1"/>
                    </a:solidFill>
                    <a:effectLst/>
                    <a:latin typeface="+mn-lt"/>
                    <a:ea typeface="+mn-ea"/>
                    <a:cs typeface="+mn-cs"/>
                  </a:rPr>
                  <a:t>dist</a:t>
                </a:r>
                <a:r>
                  <a:rPr lang="zh-CN" altLang="zh-CN" sz="1200" kern="1200" dirty="0">
                    <a:solidFill>
                      <a:schemeClr val="tx1"/>
                    </a:solidFill>
                    <a:effectLst/>
                    <a:latin typeface="+mn-lt"/>
                    <a:ea typeface="+mn-ea"/>
                    <a:cs typeface="+mn-cs"/>
                  </a:rPr>
                  <a:t>，监听器体验增益的距离为</a:t>
                </a:r>
                <a:r>
                  <a:rPr lang="en-US" altLang="zh-CN" sz="1200" kern="1200" dirty="0">
                    <a:solidFill>
                      <a:schemeClr val="tx1"/>
                    </a:solidFill>
                    <a:effectLst/>
                    <a:latin typeface="+mn-lt"/>
                    <a:ea typeface="+mn-ea"/>
                    <a:cs typeface="+mn-cs"/>
                  </a:rPr>
                  <a:t>GAIN</a:t>
                </a:r>
                <a:r>
                  <a:rPr lang="zh-CN" altLang="zh-CN" sz="1200" kern="1200" dirty="0">
                    <a:solidFill>
                      <a:schemeClr val="tx1"/>
                    </a:solidFill>
                    <a:effectLst/>
                    <a:latin typeface="+mn-lt"/>
                    <a:ea typeface="+mn-ea"/>
                    <a:cs typeface="+mn-cs"/>
                  </a:rPr>
                  <a:t>。依声源而定的</a:t>
                </a:r>
                <a:r>
                  <a:rPr lang="en-US" altLang="zh-CN" sz="1200" kern="1200" dirty="0" err="1">
                    <a:solidFill>
                      <a:schemeClr val="tx1"/>
                    </a:solidFill>
                    <a:effectLst/>
                    <a:latin typeface="+mn-lt"/>
                    <a:ea typeface="+mn-ea"/>
                    <a:cs typeface="+mn-cs"/>
                  </a:rPr>
                  <a:t>rolloff</a:t>
                </a:r>
                <a:r>
                  <a:rPr lang="zh-CN" altLang="zh-CN" sz="1200" kern="1200" dirty="0">
                    <a:solidFill>
                      <a:schemeClr val="tx1"/>
                    </a:solidFill>
                    <a:effectLst/>
                    <a:latin typeface="+mn-lt"/>
                    <a:ea typeface="+mn-ea"/>
                    <a:cs typeface="+mn-cs"/>
                  </a:rPr>
                  <a:t>系数（高低频规律性衰减系数）能够在值变化量的负方向上改变声源的范围。当</a:t>
                </a:r>
                <a:r>
                  <a:rPr lang="en-US" altLang="zh-CN" sz="1200" kern="1200" dirty="0" err="1">
                    <a:solidFill>
                      <a:schemeClr val="tx1"/>
                    </a:solidFill>
                    <a:effectLst/>
                    <a:latin typeface="+mn-lt"/>
                    <a:ea typeface="+mn-ea"/>
                    <a:cs typeface="+mn-cs"/>
                  </a:rPr>
                  <a:t>rolloff</a:t>
                </a:r>
                <a:r>
                  <a:rPr lang="zh-CN" altLang="zh-CN" sz="1200" kern="1200" dirty="0">
                    <a:solidFill>
                      <a:schemeClr val="tx1"/>
                    </a:solidFill>
                    <a:effectLst/>
                    <a:latin typeface="+mn-lt"/>
                    <a:ea typeface="+mn-ea"/>
                    <a:cs typeface="+mn-cs"/>
                  </a:rPr>
                  <a:t>系数为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表明对于音源没有衰减。</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也提供和</a:t>
                </a:r>
                <a:r>
                  <a:rPr lang="en-US" altLang="zh-CN" sz="1200" kern="1200" dirty="0">
                    <a:solidFill>
                      <a:schemeClr val="tx1"/>
                    </a:solidFill>
                    <a:effectLst/>
                    <a:latin typeface="+mn-lt"/>
                    <a:ea typeface="+mn-ea"/>
                    <a:cs typeface="+mn-cs"/>
                  </a:rPr>
                  <a:t>IASIG3DL2</a:t>
                </a:r>
                <a:r>
                  <a:rPr lang="zh-CN" altLang="zh-CN" sz="1200" kern="1200" dirty="0">
                    <a:solidFill>
                      <a:schemeClr val="tx1"/>
                    </a:solidFill>
                    <a:effectLst/>
                    <a:latin typeface="+mn-lt"/>
                    <a:ea typeface="+mn-ea"/>
                    <a:cs typeface="+mn-cs"/>
                  </a:rPr>
                  <a:t>兼容的距离模型。使用</a:t>
                </a:r>
                <a:r>
                  <a:rPr lang="en-US" altLang="zh-CN" sz="1200" kern="1200" dirty="0">
                    <a:solidFill>
                      <a:schemeClr val="tx1"/>
                    </a:solidFill>
                    <a:effectLst/>
                    <a:latin typeface="+mn-lt"/>
                    <a:ea typeface="+mn-ea"/>
                    <a:cs typeface="+mn-cs"/>
                  </a:rPr>
                  <a:t>DS3D</a:t>
                </a:r>
                <a:r>
                  <a:rPr lang="zh-CN" altLang="zh-CN" sz="1200" kern="1200" dirty="0">
                    <a:solidFill>
                      <a:schemeClr val="tx1"/>
                    </a:solidFill>
                    <a:effectLst/>
                    <a:latin typeface="+mn-lt"/>
                    <a:ea typeface="+mn-ea"/>
                    <a:cs typeface="+mn-cs"/>
                  </a:rPr>
                  <a:t>的用户会更熟悉此模型。该模型可以表示为如下公式：</a:t>
                </a:r>
              </a:p>
              <a:p>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mn-lt"/>
                              <a:ea typeface="+mn-ea"/>
                              <a:cs typeface="+mn-cs"/>
                            </a:rPr>
                          </m:ctrlPr>
                        </m:sSubPr>
                        <m:e>
                          <m:r>
                            <m:rPr>
                              <m:sty m:val="p"/>
                            </m:rPr>
                            <a:rPr lang="en-US" altLang="zh-CN" sz="1200" kern="1200">
                              <a:solidFill>
                                <a:schemeClr val="tx1"/>
                              </a:solidFill>
                              <a:effectLst/>
                              <a:latin typeface="+mn-lt"/>
                              <a:ea typeface="+mn-ea"/>
                              <a:cs typeface="+mn-cs"/>
                            </a:rPr>
                            <m:t>G</m:t>
                          </m:r>
                        </m:e>
                        <m:sub>
                          <m:r>
                            <m:rPr>
                              <m:sty m:val="p"/>
                            </m:rPr>
                            <a:rPr lang="en-US" altLang="zh-CN" sz="1200" kern="1200">
                              <a:solidFill>
                                <a:schemeClr val="tx1"/>
                              </a:solidFill>
                              <a:effectLst/>
                              <a:latin typeface="+mn-lt"/>
                              <a:ea typeface="+mn-ea"/>
                              <a:cs typeface="+mn-cs"/>
                            </a:rPr>
                            <m:t>db</m:t>
                          </m:r>
                        </m:sub>
                      </m:sSub>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clamp</m:t>
                      </m:r>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GAIN</m:t>
                      </m:r>
                      <m:r>
                        <a:rPr lang="en-US" altLang="zh-CN" sz="1200" i="1" kern="1200">
                          <a:solidFill>
                            <a:schemeClr val="tx1"/>
                          </a:solidFill>
                          <a:effectLst/>
                          <a:latin typeface="+mn-lt"/>
                          <a:ea typeface="+mn-ea"/>
                          <a:cs typeface="+mn-cs"/>
                        </a:rPr>
                        <m:t>−</m:t>
                      </m:r>
                      <m:r>
                        <a:rPr lang="en-US" altLang="zh-CN" sz="1200" kern="1200">
                          <a:solidFill>
                            <a:schemeClr val="tx1"/>
                          </a:solidFill>
                          <a:effectLst/>
                          <a:latin typeface="+mn-lt"/>
                          <a:ea typeface="+mn-ea"/>
                          <a:cs typeface="+mn-cs"/>
                        </a:rPr>
                        <m:t>20</m:t>
                      </m:r>
                      <m:r>
                        <a:rPr lang="en-US" altLang="zh-CN" sz="1200" i="1" kern="1200">
                          <a:solidFill>
                            <a:schemeClr val="tx1"/>
                          </a:solidFill>
                          <a:effectLst/>
                          <a:latin typeface="+mn-lt"/>
                          <a:ea typeface="+mn-ea"/>
                          <a:cs typeface="+mn-cs"/>
                        </a:rPr>
                        <m:t>∗</m:t>
                      </m:r>
                      <m:func>
                        <m:funcPr>
                          <m:ctrlPr>
                            <a:rPr lang="zh-CN" altLang="zh-CN" sz="1200" i="1" kern="1200">
                              <a:solidFill>
                                <a:schemeClr val="tx1"/>
                              </a:solidFill>
                              <a:effectLst/>
                              <a:latin typeface="+mn-lt"/>
                              <a:ea typeface="+mn-ea"/>
                              <a:cs typeface="+mn-cs"/>
                            </a:rPr>
                          </m:ctrlPr>
                        </m:funcPr>
                        <m:fName>
                          <m:sSub>
                            <m:sSubPr>
                              <m:ctrlPr>
                                <a:rPr lang="zh-CN" altLang="zh-CN" sz="1200" i="1" kern="1200">
                                  <a:solidFill>
                                    <a:schemeClr val="tx1"/>
                                  </a:solidFill>
                                  <a:effectLst/>
                                  <a:latin typeface="+mn-lt"/>
                                  <a:ea typeface="+mn-ea"/>
                                  <a:cs typeface="+mn-cs"/>
                                </a:rPr>
                              </m:ctrlPr>
                            </m:sSubPr>
                            <m:e>
                              <m:r>
                                <m:rPr>
                                  <m:sty m:val="p"/>
                                </m:rPr>
                                <a:rPr lang="en-US" altLang="zh-CN" sz="1200" kern="1200">
                                  <a:solidFill>
                                    <a:schemeClr val="tx1"/>
                                  </a:solidFill>
                                  <a:effectLst/>
                                  <a:latin typeface="+mn-lt"/>
                                  <a:ea typeface="+mn-ea"/>
                                  <a:cs typeface="+mn-cs"/>
                                </a:rPr>
                                <m:t>log</m:t>
                              </m:r>
                            </m:e>
                            <m:sub>
                              <m:r>
                                <a:rPr lang="en-US" altLang="zh-CN" sz="1200" kern="1200">
                                  <a:solidFill>
                                    <a:schemeClr val="tx1"/>
                                  </a:solidFill>
                                  <a:effectLst/>
                                  <a:latin typeface="+mn-lt"/>
                                  <a:ea typeface="+mn-ea"/>
                                  <a:cs typeface="+mn-cs"/>
                                </a:rPr>
                                <m:t>10</m:t>
                              </m:r>
                            </m:sub>
                          </m:sSub>
                        </m:fName>
                        <m:e>
                          <m:d>
                            <m:dPr>
                              <m:ctrlPr>
                                <a:rPr lang="zh-CN" altLang="zh-CN" sz="1200" i="1" kern="1200">
                                  <a:solidFill>
                                    <a:schemeClr val="tx1"/>
                                  </a:solidFill>
                                  <a:effectLst/>
                                  <a:latin typeface="+mn-lt"/>
                                  <a:ea typeface="+mn-ea"/>
                                  <a:cs typeface="+mn-cs"/>
                                </a:rPr>
                              </m:ctrlPr>
                            </m:dPr>
                            <m:e>
                              <m:r>
                                <a:rPr lang="en-US" altLang="zh-CN" sz="1200" kern="1200">
                                  <a:solidFill>
                                    <a:schemeClr val="tx1"/>
                                  </a:solidFill>
                                  <a:effectLst/>
                                  <a:latin typeface="+mn-lt"/>
                                  <a:ea typeface="+mn-ea"/>
                                  <a:cs typeface="+mn-cs"/>
                                </a:rPr>
                                <m:t>1+</m:t>
                              </m:r>
                              <m:r>
                                <m:rPr>
                                  <m:sty m:val="p"/>
                                </m:rPr>
                                <a:rPr lang="en-US" altLang="zh-CN" sz="1200" kern="1200">
                                  <a:solidFill>
                                    <a:schemeClr val="tx1"/>
                                  </a:solidFill>
                                  <a:effectLst/>
                                  <a:latin typeface="+mn-lt"/>
                                  <a:ea typeface="+mn-ea"/>
                                  <a:cs typeface="+mn-cs"/>
                                </a:rPr>
                                <m:t>Rf</m:t>
                              </m:r>
                              <m:r>
                                <a:rPr lang="en-US" altLang="zh-CN" sz="1200" i="1" kern="1200">
                                  <a:solidFill>
                                    <a:schemeClr val="tx1"/>
                                  </a:solidFill>
                                  <a:effectLst/>
                                  <a:latin typeface="+mn-lt"/>
                                  <a:ea typeface="+mn-ea"/>
                                  <a:cs typeface="+mn-cs"/>
                                </a:rPr>
                                <m:t>∗</m:t>
                              </m:r>
                              <m:f>
                                <m:fPr>
                                  <m:ctrlPr>
                                    <a:rPr lang="zh-CN" altLang="zh-CN" sz="1200" i="1" kern="1200">
                                      <a:solidFill>
                                        <a:schemeClr val="tx1"/>
                                      </a:solidFill>
                                      <a:effectLst/>
                                      <a:latin typeface="+mn-lt"/>
                                      <a:ea typeface="+mn-ea"/>
                                      <a:cs typeface="+mn-cs"/>
                                    </a:rPr>
                                  </m:ctrlPr>
                                </m:fPr>
                                <m:num>
                                  <m:r>
                                    <m:rPr>
                                      <m:sty m:val="p"/>
                                    </m:rPr>
                                    <a:rPr lang="en-US" altLang="zh-CN" sz="1200" kern="1200">
                                      <a:solidFill>
                                        <a:schemeClr val="tx1"/>
                                      </a:solidFill>
                                      <a:effectLst/>
                                      <a:latin typeface="+mn-lt"/>
                                      <a:ea typeface="+mn-ea"/>
                                      <a:cs typeface="+mn-cs"/>
                                    </a:rPr>
                                    <m:t>clamp</m:t>
                                  </m:r>
                                  <m:d>
                                    <m:dPr>
                                      <m:ctrlPr>
                                        <a:rPr lang="zh-CN" altLang="zh-CN" sz="1200" i="1" kern="1200">
                                          <a:solidFill>
                                            <a:schemeClr val="tx1"/>
                                          </a:solidFill>
                                          <a:effectLst/>
                                          <a:latin typeface="+mn-lt"/>
                                          <a:ea typeface="+mn-ea"/>
                                          <a:cs typeface="+mn-cs"/>
                                        </a:rPr>
                                      </m:ctrlPr>
                                    </m:dPr>
                                    <m:e>
                                      <m:r>
                                        <m:rPr>
                                          <m:sty m:val="p"/>
                                        </m:rPr>
                                        <a:rPr lang="en-US" altLang="zh-CN" sz="1200" kern="1200">
                                          <a:solidFill>
                                            <a:schemeClr val="tx1"/>
                                          </a:solidFill>
                                          <a:effectLst/>
                                          <a:latin typeface="+mn-lt"/>
                                          <a:ea typeface="+mn-ea"/>
                                          <a:cs typeface="+mn-cs"/>
                                        </a:rPr>
                                        <m:t>dist</m:t>
                                      </m:r>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Md</m:t>
                                      </m:r>
                                    </m:e>
                                  </m:d>
                                </m:num>
                                <m:den>
                                  <m:r>
                                    <m:rPr>
                                      <m:sty m:val="p"/>
                                    </m:rPr>
                                    <a:rPr lang="en-US" altLang="zh-CN" sz="1200" kern="1200">
                                      <a:solidFill>
                                        <a:schemeClr val="tx1"/>
                                      </a:solidFill>
                                      <a:effectLst/>
                                      <a:latin typeface="+mn-lt"/>
                                      <a:ea typeface="+mn-ea"/>
                                      <a:cs typeface="+mn-cs"/>
                                    </a:rPr>
                                    <m:t>Rd</m:t>
                                  </m:r>
                                </m:den>
                              </m:f>
                            </m:e>
                          </m:d>
                        </m:e>
                      </m:func>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MinG</m:t>
                      </m:r>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MaxG</m:t>
                      </m:r>
                      <m:r>
                        <a:rPr lang="en-US" altLang="zh-CN" sz="1200" kern="1200">
                          <a:solidFill>
                            <a:schemeClr val="tx1"/>
                          </a:solidFill>
                          <a:effectLst/>
                          <a:latin typeface="+mn-lt"/>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这个公式里把声源的距离限定在参考距离和声源特定的最大距离</a:t>
                </a:r>
                <a:r>
                  <a:rPr lang="en-US" altLang="zh-CN" sz="1200" kern="1200" dirty="0">
                    <a:solidFill>
                      <a:schemeClr val="tx1"/>
                    </a:solidFill>
                    <a:effectLst/>
                    <a:latin typeface="+mn-lt"/>
                    <a:ea typeface="+mn-ea"/>
                    <a:cs typeface="+mn-cs"/>
                  </a:rPr>
                  <a:t>AL_MAX_ DISTANCE</a:t>
                </a:r>
                <a:r>
                  <a:rPr lang="zh-CN" altLang="zh-CN" sz="1200" kern="1200" dirty="0">
                    <a:solidFill>
                      <a:schemeClr val="tx1"/>
                    </a:solidFill>
                    <a:effectLst/>
                    <a:latin typeface="+mn-lt"/>
                    <a:ea typeface="+mn-ea"/>
                    <a:cs typeface="+mn-cs"/>
                  </a:rPr>
                  <a:t>之间。</a:t>
                </a:r>
              </a:p>
              <a:p>
                <a:pPr lvl="0"/>
                <a:r>
                  <a:rPr lang="zh-CN" altLang="zh-CN" sz="1200" kern="1200" dirty="0">
                    <a:solidFill>
                      <a:schemeClr val="tx1"/>
                    </a:solidFill>
                    <a:effectLst/>
                    <a:latin typeface="+mn-lt"/>
                    <a:ea typeface="+mn-ea"/>
                    <a:cs typeface="+mn-cs"/>
                  </a:rPr>
                  <a:t>扩展与</a:t>
                </a:r>
                <a:r>
                  <a:rPr lang="en-US" altLang="zh-CN" sz="1200" kern="1200" dirty="0" err="1">
                    <a:solidFill>
                      <a:schemeClr val="tx1"/>
                    </a:solidFill>
                    <a:effectLst/>
                    <a:latin typeface="+mn-lt"/>
                    <a:ea typeface="+mn-ea"/>
                    <a:cs typeface="+mn-cs"/>
                  </a:rPr>
                  <a:t>alut</a:t>
                </a:r>
                <a:r>
                  <a:rPr lang="zh-CN" altLang="zh-CN" sz="1200" kern="1200" dirty="0">
                    <a:solidFill>
                      <a:schemeClr val="tx1"/>
                    </a:solidFill>
                    <a:effectLst/>
                    <a:latin typeface="+mn-lt"/>
                    <a:ea typeface="+mn-ea"/>
                    <a:cs typeface="+mn-cs"/>
                  </a:rPr>
                  <a:t>库</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具有和</a:t>
                </a:r>
                <a:r>
                  <a:rPr lang="en-US" altLang="zh-CN" sz="1200" kern="1200" dirty="0">
                    <a:solidFill>
                      <a:schemeClr val="tx1"/>
                    </a:solidFill>
                    <a:effectLst/>
                    <a:latin typeface="+mn-lt"/>
                    <a:ea typeface="+mn-ea"/>
                    <a:cs typeface="+mn-cs"/>
                  </a:rPr>
                  <a:t>OpenGL</a:t>
                </a:r>
                <a:r>
                  <a:rPr lang="zh-CN" altLang="zh-CN" sz="1200" kern="1200" dirty="0">
                    <a:solidFill>
                      <a:schemeClr val="tx1"/>
                    </a:solidFill>
                    <a:effectLst/>
                    <a:latin typeface="+mn-lt"/>
                    <a:ea typeface="+mn-ea"/>
                    <a:cs typeface="+mn-cs"/>
                  </a:rPr>
                  <a:t>相似的可扩展性。应用程序首先调用函数</a:t>
                </a:r>
                <a:r>
                  <a:rPr lang="en-US" altLang="zh-CN" sz="1200" kern="1200" dirty="0" err="1">
                    <a:solidFill>
                      <a:schemeClr val="tx1"/>
                    </a:solidFill>
                    <a:effectLst/>
                    <a:latin typeface="+mn-lt"/>
                    <a:ea typeface="+mn-ea"/>
                    <a:cs typeface="+mn-cs"/>
                  </a:rPr>
                  <a:t>alGetString</a:t>
                </a:r>
                <a:r>
                  <a:rPr lang="en-US" altLang="zh-CN" sz="1200" kern="1200" dirty="0">
                    <a:solidFill>
                      <a:schemeClr val="tx1"/>
                    </a:solidFill>
                    <a:effectLst/>
                    <a:latin typeface="+mn-lt"/>
                    <a:ea typeface="+mn-ea"/>
                    <a:cs typeface="+mn-cs"/>
                  </a:rPr>
                  <a:t>(AL_EXTENSIONS)</a:t>
                </a:r>
                <a:r>
                  <a:rPr lang="zh-CN" altLang="zh-CN" sz="1200" kern="1200" dirty="0">
                    <a:solidFill>
                      <a:schemeClr val="tx1"/>
                    </a:solidFill>
                    <a:effectLst/>
                    <a:latin typeface="+mn-lt"/>
                    <a:ea typeface="+mn-ea"/>
                    <a:cs typeface="+mn-cs"/>
                  </a:rPr>
                  <a:t>来查询扩展情况。此函数返回一个可在其中搜索特定标识的扩展字符串。此外，函数</a:t>
                </a:r>
                <a:r>
                  <a:rPr lang="en-US" altLang="zh-CN" sz="1200" kern="1200" dirty="0" err="1">
                    <a:solidFill>
                      <a:schemeClr val="tx1"/>
                    </a:solidFill>
                    <a:effectLst/>
                    <a:latin typeface="+mn-lt"/>
                    <a:ea typeface="+mn-ea"/>
                    <a:cs typeface="+mn-cs"/>
                  </a:rPr>
                  <a:t>alIsExtensionPresent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可以确定是否存在某个扩展。一旦确定某一扩展的存在，应用程序将能够通过函数</a:t>
                </a:r>
                <a:r>
                  <a:rPr lang="en-US" altLang="zh-CN" sz="1200" kern="1200" dirty="0" err="1">
                    <a:solidFill>
                      <a:schemeClr val="tx1"/>
                    </a:solidFill>
                    <a:effectLst/>
                    <a:latin typeface="+mn-lt"/>
                    <a:ea typeface="+mn-ea"/>
                    <a:cs typeface="+mn-cs"/>
                  </a:rPr>
                  <a:t>alGetProcAddress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alGetEnumValue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取得特定的函数和枚举标记。</a:t>
                </a: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GNU/Linux</a:t>
                </a:r>
                <a:r>
                  <a:rPr lang="zh-CN" altLang="zh-CN" sz="1200" kern="1200" dirty="0">
                    <a:solidFill>
                      <a:schemeClr val="tx1"/>
                    </a:solidFill>
                    <a:effectLst/>
                    <a:latin typeface="+mn-lt"/>
                    <a:ea typeface="+mn-ea"/>
                    <a:cs typeface="+mn-cs"/>
                  </a:rPr>
                  <a:t>实现中最为常用的扩展是</a:t>
                </a:r>
                <a:r>
                  <a:rPr lang="en-US" altLang="zh-CN" sz="1200" kern="1200" dirty="0" err="1">
                    <a:solidFill>
                      <a:schemeClr val="tx1"/>
                    </a:solidFill>
                    <a:effectLst/>
                    <a:latin typeface="+mn-lt"/>
                    <a:ea typeface="+mn-ea"/>
                    <a:cs typeface="+mn-cs"/>
                  </a:rPr>
                  <a:t>Ogg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Vorbis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MP3</a:t>
                </a:r>
                <a:r>
                  <a:rPr lang="zh-CN" altLang="zh-CN" sz="1200" kern="1200" dirty="0">
                    <a:solidFill>
                      <a:schemeClr val="tx1"/>
                    </a:solidFill>
                    <a:effectLst/>
                    <a:latin typeface="+mn-lt"/>
                    <a:ea typeface="+mn-ea"/>
                    <a:cs typeface="+mn-cs"/>
                  </a:rPr>
                  <a:t>扩展，分别提供了一些用于播放压缩的文件格式的函数。同样重要的是一个提供四声道（</a:t>
                </a:r>
                <a:r>
                  <a:rPr lang="en-US" altLang="zh-CN" sz="1200" kern="1200" dirty="0">
                    <a:solidFill>
                      <a:schemeClr val="tx1"/>
                    </a:solidFill>
                    <a:effectLst/>
                    <a:latin typeface="+mn-lt"/>
                    <a:ea typeface="+mn-ea"/>
                    <a:cs typeface="+mn-cs"/>
                  </a:rPr>
                  <a:t>Quadraphonic</a:t>
                </a:r>
                <a:r>
                  <a:rPr lang="zh-CN" altLang="zh-CN" sz="1200" kern="1200" dirty="0">
                    <a:solidFill>
                      <a:schemeClr val="tx1"/>
                    </a:solidFill>
                    <a:effectLst/>
                    <a:latin typeface="+mn-lt"/>
                    <a:ea typeface="+mn-ea"/>
                    <a:cs typeface="+mn-cs"/>
                  </a:rPr>
                  <a:t>）立体声的扩展，以及允许使用多通道音频采样格式（如立体声声源）的</a:t>
                </a:r>
                <a:r>
                  <a:rPr lang="en-US" altLang="zh-CN" sz="1200" kern="1200" dirty="0" err="1">
                    <a:solidFill>
                      <a:schemeClr val="tx1"/>
                    </a:solidFill>
                    <a:effectLst/>
                    <a:latin typeface="+mn-lt"/>
                    <a:ea typeface="+mn-ea"/>
                    <a:cs typeface="+mn-cs"/>
                  </a:rPr>
                  <a:t>internalFormat</a:t>
                </a:r>
                <a:r>
                  <a:rPr lang="zh-CN" altLang="zh-CN" sz="1200" kern="1200" dirty="0">
                    <a:solidFill>
                      <a:schemeClr val="tx1"/>
                    </a:solidFill>
                    <a:effectLst/>
                    <a:latin typeface="+mn-lt"/>
                    <a:ea typeface="+mn-ea"/>
                    <a:cs typeface="+mn-cs"/>
                  </a:rPr>
                  <a:t>扩展。</a:t>
                </a:r>
              </a:p>
              <a:p>
                <a:r>
                  <a:rPr lang="en-US" altLang="zh-CN" sz="1200" kern="1200" dirty="0">
                    <a:solidFill>
                      <a:schemeClr val="tx1"/>
                    </a:solidFill>
                    <a:effectLst/>
                    <a:latin typeface="+mn-lt"/>
                    <a:ea typeface="+mn-ea"/>
                    <a:cs typeface="+mn-cs"/>
                  </a:rPr>
                  <a:t>Creative</a:t>
                </a:r>
                <a:r>
                  <a:rPr lang="zh-CN" altLang="zh-CN" sz="1200" kern="1200" dirty="0">
                    <a:solidFill>
                      <a:schemeClr val="tx1"/>
                    </a:solidFill>
                    <a:effectLst/>
                    <a:latin typeface="+mn-lt"/>
                    <a:ea typeface="+mn-ea"/>
                    <a:cs typeface="+mn-cs"/>
                  </a:rPr>
                  <a:t>的实现中最常用的就是允许控制</a:t>
                </a:r>
                <a:r>
                  <a:rPr lang="en-US" altLang="zh-CN" sz="1200" kern="1200" dirty="0">
                    <a:solidFill>
                      <a:schemeClr val="tx1"/>
                    </a:solidFill>
                    <a:effectLst/>
                    <a:latin typeface="+mn-lt"/>
                    <a:ea typeface="+mn-ea"/>
                    <a:cs typeface="+mn-cs"/>
                  </a:rPr>
                  <a:t>EAX</a:t>
                </a:r>
                <a:r>
                  <a:rPr lang="zh-CN" altLang="zh-CN" sz="1200" kern="1200" dirty="0">
                    <a:solidFill>
                      <a:schemeClr val="tx1"/>
                    </a:solidFill>
                    <a:effectLst/>
                    <a:latin typeface="+mn-lt"/>
                    <a:ea typeface="+mn-ea"/>
                    <a:cs typeface="+mn-cs"/>
                  </a:rPr>
                  <a:t>属性的</a:t>
                </a:r>
                <a:r>
                  <a:rPr lang="en-US" altLang="zh-CN" sz="1200" kern="1200" dirty="0">
                    <a:solidFill>
                      <a:schemeClr val="tx1"/>
                    </a:solidFill>
                    <a:effectLst/>
                    <a:latin typeface="+mn-lt"/>
                    <a:ea typeface="+mn-ea"/>
                    <a:cs typeface="+mn-cs"/>
                  </a:rPr>
                  <a:t>EAX</a:t>
                </a:r>
                <a:r>
                  <a:rPr lang="zh-CN" altLang="zh-CN" sz="1200" kern="1200" dirty="0">
                    <a:solidFill>
                      <a:schemeClr val="tx1"/>
                    </a:solidFill>
                    <a:effectLst/>
                    <a:latin typeface="+mn-lt"/>
                    <a:ea typeface="+mn-ea"/>
                    <a:cs typeface="+mn-cs"/>
                  </a:rPr>
                  <a:t>函数集。</a:t>
                </a:r>
                <a:r>
                  <a:rPr lang="en-US" altLang="zh-CN" sz="1200" kern="1200" dirty="0">
                    <a:solidFill>
                      <a:schemeClr val="tx1"/>
                    </a:solidFill>
                    <a:effectLst/>
                    <a:latin typeface="+mn-lt"/>
                    <a:ea typeface="+mn-ea"/>
                    <a:cs typeface="+mn-cs"/>
                  </a:rPr>
                  <a:t>EAX</a:t>
                </a:r>
                <a:r>
                  <a:rPr lang="zh-CN" altLang="zh-CN" sz="1200" kern="1200" dirty="0">
                    <a:solidFill>
                      <a:schemeClr val="tx1"/>
                    </a:solidFill>
                    <a:effectLst/>
                    <a:latin typeface="+mn-lt"/>
                    <a:ea typeface="+mn-ea"/>
                    <a:cs typeface="+mn-cs"/>
                  </a:rPr>
                  <a:t>用来向核心库中增加高级特性，包括监听器和个别声源之间的混响（</a:t>
                </a:r>
                <a:r>
                  <a:rPr lang="en-US" altLang="zh-CN" sz="1200" kern="1200" dirty="0">
                    <a:solidFill>
                      <a:schemeClr val="tx1"/>
                    </a:solidFill>
                    <a:effectLst/>
                    <a:latin typeface="+mn-lt"/>
                    <a:ea typeface="+mn-ea"/>
                    <a:cs typeface="+mn-cs"/>
                  </a:rPr>
                  <a:t>reverberation</a:t>
                </a:r>
                <a:r>
                  <a:rPr lang="zh-CN" altLang="zh-CN" sz="1200" kern="1200" dirty="0">
                    <a:solidFill>
                      <a:schemeClr val="tx1"/>
                    </a:solidFill>
                    <a:effectLst/>
                    <a:latin typeface="+mn-lt"/>
                    <a:ea typeface="+mn-ea"/>
                    <a:cs typeface="+mn-cs"/>
                  </a:rPr>
                  <a:t>）、反射（</a:t>
                </a:r>
                <a:r>
                  <a:rPr lang="en-US" altLang="zh-CN" sz="1200" kern="1200" dirty="0">
                    <a:solidFill>
                      <a:schemeClr val="tx1"/>
                    </a:solidFill>
                    <a:effectLst/>
                    <a:latin typeface="+mn-lt"/>
                    <a:ea typeface="+mn-ea"/>
                    <a:cs typeface="+mn-cs"/>
                  </a:rPr>
                  <a:t>reflection</a:t>
                </a:r>
                <a:r>
                  <a:rPr lang="zh-CN" altLang="zh-CN" sz="1200" kern="1200" dirty="0">
                    <a:solidFill>
                      <a:schemeClr val="tx1"/>
                    </a:solidFill>
                    <a:effectLst/>
                    <a:latin typeface="+mn-lt"/>
                    <a:ea typeface="+mn-ea"/>
                    <a:cs typeface="+mn-cs"/>
                  </a:rPr>
                  <a:t>）、遮挡（</a:t>
                </a:r>
                <a:r>
                  <a:rPr lang="en-US" altLang="zh-CN" sz="1200" kern="1200" dirty="0">
                    <a:solidFill>
                      <a:schemeClr val="tx1"/>
                    </a:solidFill>
                    <a:effectLst/>
                    <a:latin typeface="+mn-lt"/>
                    <a:ea typeface="+mn-ea"/>
                    <a:cs typeface="+mn-cs"/>
                  </a:rPr>
                  <a:t>occlusion</a:t>
                </a:r>
                <a:r>
                  <a:rPr lang="zh-CN" altLang="zh-CN" sz="1200" kern="1200" dirty="0">
                    <a:solidFill>
                      <a:schemeClr val="tx1"/>
                    </a:solidFill>
                    <a:effectLst/>
                    <a:latin typeface="+mn-lt"/>
                    <a:ea typeface="+mn-ea"/>
                    <a:cs typeface="+mn-cs"/>
                  </a:rPr>
                  <a:t>）等。</a:t>
                </a:r>
                <a:r>
                  <a:rPr lang="en-US" altLang="zh-CN" sz="1200" kern="1200" dirty="0">
                    <a:solidFill>
                      <a:schemeClr val="tx1"/>
                    </a:solidFill>
                    <a:effectLst/>
                    <a:latin typeface="+mn-lt"/>
                    <a:ea typeface="+mn-ea"/>
                    <a:cs typeface="+mn-cs"/>
                  </a:rPr>
                  <a:t>EAX</a:t>
                </a:r>
                <a:r>
                  <a:rPr lang="zh-CN" altLang="zh-CN" sz="1200" kern="1200" dirty="0">
                    <a:solidFill>
                      <a:schemeClr val="tx1"/>
                    </a:solidFill>
                    <a:effectLst/>
                    <a:latin typeface="+mn-lt"/>
                    <a:ea typeface="+mn-ea"/>
                    <a:cs typeface="+mn-cs"/>
                  </a:rPr>
                  <a:t>属性用</a:t>
                </a:r>
                <a:r>
                  <a:rPr lang="en-US" altLang="zh-CN" sz="1200" kern="1200" dirty="0" err="1">
                    <a:solidFill>
                      <a:schemeClr val="tx1"/>
                    </a:solidFill>
                    <a:effectLst/>
                    <a:latin typeface="+mn-lt"/>
                    <a:ea typeface="+mn-ea"/>
                    <a:cs typeface="+mn-cs"/>
                  </a:rPr>
                  <a:t>EAXGet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EAXSet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来操作。</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核心库中没有用于处理文件格式的函数，该功能由</a:t>
                </a:r>
                <a:r>
                  <a:rPr lang="en-US" altLang="zh-CN" sz="1200" kern="1200" dirty="0" err="1">
                    <a:solidFill>
                      <a:schemeClr val="tx1"/>
                    </a:solidFill>
                    <a:effectLst/>
                    <a:latin typeface="+mn-lt"/>
                    <a:ea typeface="+mn-ea"/>
                    <a:cs typeface="+mn-cs"/>
                  </a:rPr>
                  <a:t>alut</a:t>
                </a:r>
                <a:r>
                  <a:rPr lang="zh-CN" altLang="zh-CN" sz="1200" kern="1200" dirty="0">
                    <a:solidFill>
                      <a:schemeClr val="tx1"/>
                    </a:solidFill>
                    <a:effectLst/>
                    <a:latin typeface="+mn-lt"/>
                    <a:ea typeface="+mn-ea"/>
                    <a:cs typeface="+mn-cs"/>
                  </a:rPr>
                  <a:t>辅助库提供实现。函数</a:t>
                </a:r>
                <a:r>
                  <a:rPr lang="en-US" altLang="zh-CN" sz="1200" kern="1200" dirty="0" err="1">
                    <a:solidFill>
                      <a:schemeClr val="tx1"/>
                    </a:solidFill>
                    <a:effectLst/>
                    <a:latin typeface="+mn-lt"/>
                    <a:ea typeface="+mn-ea"/>
                    <a:cs typeface="+mn-cs"/>
                  </a:rPr>
                  <a:t>alutLoadWavFile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alutLoadWavMemory</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可以加载不同版本的</a:t>
                </a:r>
                <a:r>
                  <a:rPr lang="en-US" altLang="zh-CN" sz="1200" kern="1200" dirty="0">
                    <a:solidFill>
                      <a:schemeClr val="tx1"/>
                    </a:solidFill>
                    <a:effectLst/>
                    <a:latin typeface="+mn-lt"/>
                    <a:ea typeface="+mn-ea"/>
                    <a:cs typeface="+mn-cs"/>
                  </a:rPr>
                  <a:t>wav</a:t>
                </a:r>
                <a:r>
                  <a:rPr lang="zh-CN" altLang="zh-CN" sz="1200" kern="1200" dirty="0">
                    <a:solidFill>
                      <a:schemeClr val="tx1"/>
                    </a:solidFill>
                    <a:effectLst/>
                    <a:latin typeface="+mn-lt"/>
                    <a:ea typeface="+mn-ea"/>
                    <a:cs typeface="+mn-cs"/>
                  </a:rPr>
                  <a:t>文件格式。在提供便于应用程序载入音频文件函数的同时，</a:t>
                </a:r>
                <a:r>
                  <a:rPr lang="en-US" altLang="zh-CN" sz="1200" kern="1200" dirty="0" err="1">
                    <a:solidFill>
                      <a:schemeClr val="tx1"/>
                    </a:solidFill>
                    <a:effectLst/>
                    <a:latin typeface="+mn-lt"/>
                    <a:ea typeface="+mn-ea"/>
                    <a:cs typeface="+mn-cs"/>
                  </a:rPr>
                  <a:t>alut</a:t>
                </a:r>
                <a:r>
                  <a:rPr lang="zh-CN" altLang="zh-CN" sz="1200" kern="1200" dirty="0">
                    <a:solidFill>
                      <a:schemeClr val="tx1"/>
                    </a:solidFill>
                    <a:effectLst/>
                    <a:latin typeface="+mn-lt"/>
                    <a:ea typeface="+mn-ea"/>
                    <a:cs typeface="+mn-cs"/>
                  </a:rPr>
                  <a:t>还有提供了初始化和结束程序的</a:t>
                </a:r>
                <a:r>
                  <a:rPr lang="en-US" altLang="zh-CN" sz="1200" kern="1200" dirty="0" err="1">
                    <a:solidFill>
                      <a:schemeClr val="tx1"/>
                    </a:solidFill>
                    <a:effectLst/>
                    <a:latin typeface="+mn-lt"/>
                    <a:ea typeface="+mn-ea"/>
                    <a:cs typeface="+mn-cs"/>
                  </a:rPr>
                  <a:t>alutInit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alutExit</a:t>
                </a:r>
                <a:r>
                  <a:rPr lang="zh-CN" altLang="zh-CN" sz="1200" kern="1200" dirty="0">
                    <a:solidFill>
                      <a:schemeClr val="tx1"/>
                    </a:solidFill>
                    <a:effectLst/>
                    <a:latin typeface="+mn-lt"/>
                    <a:ea typeface="+mn-ea"/>
                    <a:cs typeface="+mn-cs"/>
                  </a:rPr>
                  <a:t>函数，他们隐藏了上下文和设备的初始化细节。</a:t>
                </a:r>
              </a:p>
              <a:p>
                <a:r>
                  <a:rPr lang="zh-CN" altLang="zh-CN" sz="1200" kern="1200" dirty="0">
                    <a:solidFill>
                      <a:schemeClr val="tx1"/>
                    </a:solidFill>
                    <a:effectLst/>
                    <a:latin typeface="+mn-lt"/>
                    <a:ea typeface="+mn-ea"/>
                    <a:cs typeface="+mn-cs"/>
                  </a:rPr>
                  <a:t>因为</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是一个规范，而不是一个实现，用户必须注意在不同的实现版本之间存在差异。</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mc:Choice>
        <mc:Fallback>
          <p:sp>
            <p:nvSpPr>
              <p:cNvPr id="3" name="备注占位符 2"/>
              <p:cNvSpPr>
                <a:spLocks noGrp="1"/>
              </p:cNvSpPr>
              <p:nvPr>
                <p:ph type="body" idx="1"/>
              </p:nvPr>
            </p:nvSpPr>
            <p:spPr/>
            <p:txBody>
              <a:bodyPr/>
              <a:lstStyle/>
              <a:p>
                <a:r>
                  <a:rPr lang="en-US" altLang="zh-CN" sz="1200" b="1" kern="1200" dirty="0" err="1" smtClean="0">
                    <a:solidFill>
                      <a:schemeClr val="tx1"/>
                    </a:solidFill>
                    <a:effectLst/>
                    <a:latin typeface="+mn-lt"/>
                    <a:ea typeface="+mn-ea"/>
                    <a:cs typeface="+mn-cs"/>
                  </a:rPr>
                  <a:t>OpenAL</a:t>
                </a:r>
                <a:r>
                  <a:rPr lang="en-US" altLang="zh-CN" sz="1200" b="1" kern="1200" dirty="0" smtClean="0">
                    <a:solidFill>
                      <a:schemeClr val="tx1"/>
                    </a:solidFill>
                    <a:effectLst/>
                    <a:latin typeface="+mn-lt"/>
                    <a:ea typeface="+mn-ea"/>
                    <a:cs typeface="+mn-cs"/>
                  </a:rPr>
                  <a:t> </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这部分将主要介绍</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的接口，从基本概念到可选的扩展都会做一些说明。</a:t>
                </a:r>
              </a:p>
              <a:p>
                <a:pPr lvl="0"/>
                <a:r>
                  <a:rPr lang="zh-CN" altLang="zh-CN" sz="1200" kern="1200" dirty="0">
                    <a:solidFill>
                      <a:schemeClr val="tx1"/>
                    </a:solidFill>
                    <a:effectLst/>
                    <a:latin typeface="+mn-lt"/>
                    <a:ea typeface="+mn-ea"/>
                    <a:cs typeface="+mn-cs"/>
                  </a:rPr>
                  <a:t>入门</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描述了音频对象之间的一系列关系。这些对象有设备（</a:t>
                </a:r>
                <a:r>
                  <a:rPr lang="en-US" altLang="zh-CN" sz="1200" kern="1200" dirty="0">
                    <a:solidFill>
                      <a:schemeClr val="tx1"/>
                    </a:solidFill>
                    <a:effectLst/>
                    <a:latin typeface="+mn-lt"/>
                    <a:ea typeface="+mn-ea"/>
                    <a:cs typeface="+mn-cs"/>
                  </a:rPr>
                  <a:t>Device</a:t>
                </a:r>
                <a:r>
                  <a:rPr lang="zh-CN" altLang="zh-CN" sz="1200" kern="1200" dirty="0">
                    <a:solidFill>
                      <a:schemeClr val="tx1"/>
                    </a:solidFill>
                    <a:effectLst/>
                    <a:latin typeface="+mn-lt"/>
                    <a:ea typeface="+mn-ea"/>
                    <a:cs typeface="+mn-cs"/>
                  </a:rPr>
                  <a:t>）、渲染上下文环境的上下文（</a:t>
                </a:r>
                <a:r>
                  <a:rPr lang="en-US" altLang="zh-CN" sz="1200" kern="1200" dirty="0">
                    <a:solidFill>
                      <a:schemeClr val="tx1"/>
                    </a:solidFill>
                    <a:effectLst/>
                    <a:latin typeface="+mn-lt"/>
                    <a:ea typeface="+mn-ea"/>
                    <a:cs typeface="+mn-cs"/>
                  </a:rPr>
                  <a:t>Context</a:t>
                </a:r>
                <a:r>
                  <a:rPr lang="zh-CN" altLang="zh-CN" sz="1200" kern="1200" dirty="0">
                    <a:solidFill>
                      <a:schemeClr val="tx1"/>
                    </a:solidFill>
                    <a:effectLst/>
                    <a:latin typeface="+mn-lt"/>
                    <a:ea typeface="+mn-ea"/>
                    <a:cs typeface="+mn-cs"/>
                  </a:rPr>
                  <a:t>）、监听器（</a:t>
                </a:r>
                <a:r>
                  <a:rPr lang="en-US" altLang="zh-CN" sz="1200" kern="1200" dirty="0">
                    <a:solidFill>
                      <a:schemeClr val="tx1"/>
                    </a:solidFill>
                    <a:effectLst/>
                    <a:latin typeface="+mn-lt"/>
                    <a:ea typeface="+mn-ea"/>
                    <a:cs typeface="+mn-cs"/>
                  </a:rPr>
                  <a:t>Listener</a:t>
                </a:r>
                <a:r>
                  <a:rPr lang="zh-CN" altLang="zh-CN" sz="1200" kern="1200" dirty="0">
                    <a:solidFill>
                      <a:schemeClr val="tx1"/>
                    </a:solidFill>
                    <a:effectLst/>
                    <a:latin typeface="+mn-lt"/>
                    <a:ea typeface="+mn-ea"/>
                    <a:cs typeface="+mn-cs"/>
                  </a:rPr>
                  <a:t>）、声源（</a:t>
                </a:r>
                <a:r>
                  <a:rPr lang="en-US" altLang="zh-CN" sz="1200" kern="1200" dirty="0">
                    <a:solidFill>
                      <a:schemeClr val="tx1"/>
                    </a:solidFill>
                    <a:effectLst/>
                    <a:latin typeface="+mn-lt"/>
                    <a:ea typeface="+mn-ea"/>
                    <a:cs typeface="+mn-cs"/>
                  </a:rPr>
                  <a:t>Source</a:t>
                </a:r>
                <a:r>
                  <a:rPr lang="zh-CN" altLang="zh-CN" sz="1200" kern="1200" dirty="0">
                    <a:solidFill>
                      <a:schemeClr val="tx1"/>
                    </a:solidFill>
                    <a:effectLst/>
                    <a:latin typeface="+mn-lt"/>
                    <a:ea typeface="+mn-ea"/>
                    <a:cs typeface="+mn-cs"/>
                  </a:rPr>
                  <a:t>）、缓冲器（</a:t>
                </a:r>
                <a:r>
                  <a:rPr lang="en-US" altLang="zh-CN" sz="1200" kern="1200" dirty="0">
                    <a:solidFill>
                      <a:schemeClr val="tx1"/>
                    </a:solidFill>
                    <a:effectLst/>
                    <a:latin typeface="+mn-lt"/>
                    <a:ea typeface="+mn-ea"/>
                    <a:cs typeface="+mn-cs"/>
                  </a:rPr>
                  <a:t>Buffer</a:t>
                </a:r>
                <a:r>
                  <a:rPr lang="zh-CN" altLang="zh-CN" sz="1200" kern="1200" dirty="0">
                    <a:solidFill>
                      <a:schemeClr val="tx1"/>
                    </a:solidFill>
                    <a:effectLst/>
                    <a:latin typeface="+mn-lt"/>
                    <a:ea typeface="+mn-ea"/>
                    <a:cs typeface="+mn-cs"/>
                  </a:rPr>
                  <a:t>）等。大部分的</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函数都和这些类型对象的创建、销毁或者属性有关 。</a:t>
                </a:r>
              </a:p>
              <a:p>
                <a:r>
                  <a:rPr lang="zh-CN" altLang="zh-CN" sz="1200" kern="1200" dirty="0">
                    <a:solidFill>
                      <a:schemeClr val="tx1"/>
                    </a:solidFill>
                    <a:effectLst/>
                    <a:latin typeface="+mn-lt"/>
                    <a:ea typeface="+mn-ea"/>
                    <a:cs typeface="+mn-cs"/>
                  </a:rPr>
                  <a:t>一般而言，对象之间有如下关系：设备是最终输出</a:t>
                </a:r>
                <a:r>
                  <a:rPr lang="en-US" altLang="zh-CN" sz="1200" kern="1200" dirty="0">
                    <a:solidFill>
                      <a:schemeClr val="tx1"/>
                    </a:solidFill>
                    <a:effectLst/>
                    <a:latin typeface="+mn-lt"/>
                    <a:ea typeface="+mn-ea"/>
                    <a:cs typeface="+mn-cs"/>
                  </a:rPr>
                  <a:t>PCM(</a:t>
                </a:r>
                <a:r>
                  <a:rPr lang="zh-CN" altLang="zh-CN" sz="1200" kern="1200" dirty="0">
                    <a:solidFill>
                      <a:schemeClr val="tx1"/>
                    </a:solidFill>
                    <a:effectLst/>
                    <a:latin typeface="+mn-lt"/>
                    <a:ea typeface="+mn-ea"/>
                    <a:cs typeface="+mn-cs"/>
                  </a:rPr>
                  <a:t>脉冲编码调制</a:t>
                </a:r>
                <a:r>
                  <a:rPr lang="en-US" altLang="zh-CN" sz="1200" kern="1200" dirty="0">
                    <a:solidFill>
                      <a:schemeClr val="tx1"/>
                    </a:solidFill>
                    <a:effectLst/>
                    <a:latin typeface="+mn-lt"/>
                    <a:ea typeface="+mn-ea"/>
                    <a:cs typeface="+mn-cs"/>
                  </a:rPr>
                  <a:t>:Pulse-code modulation)</a:t>
                </a:r>
                <a:r>
                  <a:rPr lang="zh-CN" altLang="zh-CN" sz="1200" kern="1200" dirty="0">
                    <a:solidFill>
                      <a:schemeClr val="tx1"/>
                    </a:solidFill>
                    <a:effectLst/>
                    <a:latin typeface="+mn-lt"/>
                    <a:ea typeface="+mn-ea"/>
                    <a:cs typeface="+mn-cs"/>
                  </a:rPr>
                  <a:t>数据的硬件。一个监听器（</a:t>
                </a:r>
                <a:r>
                  <a:rPr lang="en-US" altLang="zh-CN" sz="1200" kern="1200" dirty="0">
                    <a:solidFill>
                      <a:schemeClr val="tx1"/>
                    </a:solidFill>
                    <a:effectLst/>
                    <a:latin typeface="+mn-lt"/>
                    <a:ea typeface="+mn-ea"/>
                    <a:cs typeface="+mn-cs"/>
                  </a:rPr>
                  <a:t>Listener</a:t>
                </a:r>
                <a:r>
                  <a:rPr lang="zh-CN" altLang="zh-CN" sz="1200" kern="1200" dirty="0">
                    <a:solidFill>
                      <a:schemeClr val="tx1"/>
                    </a:solidFill>
                    <a:effectLst/>
                    <a:latin typeface="+mn-lt"/>
                    <a:ea typeface="+mn-ea"/>
                    <a:cs typeface="+mn-cs"/>
                  </a:rPr>
                  <a:t>）属于且仅属于一个上下文（</a:t>
                </a:r>
                <a:r>
                  <a:rPr lang="en-US" altLang="zh-CN" sz="1200" kern="1200" dirty="0">
                    <a:solidFill>
                      <a:schemeClr val="tx1"/>
                    </a:solidFill>
                    <a:effectLst/>
                    <a:latin typeface="+mn-lt"/>
                    <a:ea typeface="+mn-ea"/>
                    <a:cs typeface="+mn-cs"/>
                  </a:rPr>
                  <a:t>Context</a:t>
                </a:r>
                <a:r>
                  <a:rPr lang="zh-CN" altLang="zh-CN" sz="1200" kern="1200" dirty="0">
                    <a:solidFill>
                      <a:schemeClr val="tx1"/>
                    </a:solidFill>
                    <a:effectLst/>
                    <a:latin typeface="+mn-lt"/>
                    <a:ea typeface="+mn-ea"/>
                    <a:cs typeface="+mn-cs"/>
                  </a:rPr>
                  <a:t>），而每个上下文也刚好只能有一个监听器。因此上下文就是在场景中聆听声音对象的实例。通常，每个场景有一个监听器，有对应的位置和其他应用程序用户属性。缓冲器中存储的是原始</a:t>
                </a:r>
                <a:r>
                  <a:rPr lang="en-US" altLang="zh-CN" sz="1200" kern="1200" dirty="0">
                    <a:solidFill>
                      <a:schemeClr val="tx1"/>
                    </a:solidFill>
                    <a:effectLst/>
                    <a:latin typeface="+mn-lt"/>
                    <a:ea typeface="+mn-ea"/>
                    <a:cs typeface="+mn-cs"/>
                  </a:rPr>
                  <a:t>PCM</a:t>
                </a:r>
                <a:r>
                  <a:rPr lang="zh-CN" altLang="zh-CN" sz="1200" kern="1200" dirty="0">
                    <a:solidFill>
                      <a:schemeClr val="tx1"/>
                    </a:solidFill>
                    <a:effectLst/>
                    <a:latin typeface="+mn-lt"/>
                    <a:ea typeface="+mn-ea"/>
                    <a:cs typeface="+mn-cs"/>
                  </a:rPr>
                  <a:t>样本数据，不能直接播放。只有把缓冲器和声源关联起来，并播放该声源，声音才能被渲染出来。一个声源可以和多个缓冲器关联，此时我们称其拥有了一个缓冲器队列。</a:t>
                </a:r>
              </a:p>
              <a:p>
                <a:r>
                  <a:rPr lang="zh-CN" altLang="zh-CN" sz="1200" kern="1200" dirty="0">
                    <a:solidFill>
                      <a:schemeClr val="tx1"/>
                    </a:solidFill>
                    <a:effectLst/>
                    <a:latin typeface="+mn-lt"/>
                    <a:ea typeface="+mn-ea"/>
                    <a:cs typeface="+mn-cs"/>
                  </a:rPr>
                  <a:t>声源和缓冲器一般通过名字来引用，名字是整型标识符（不同的对象类型具有唯一对应的名字）。例如，没有两个声源名字会相同，但它们可能与某些缓冲器的数字</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重复。</a:t>
                </a:r>
              </a:p>
              <a:p>
                <a:r>
                  <a:rPr lang="zh-CN" altLang="zh-CN" sz="1200" kern="1200" dirty="0">
                    <a:solidFill>
                      <a:schemeClr val="tx1"/>
                    </a:solidFill>
                    <a:effectLst/>
                    <a:latin typeface="+mn-lt"/>
                    <a:ea typeface="+mn-ea"/>
                    <a:cs typeface="+mn-cs"/>
                  </a:rPr>
                  <a:t>对象初始化以及名字绑定的语法是</a:t>
                </a:r>
                <a:r>
                  <a:rPr lang="en-US" altLang="zh-CN" sz="1200" kern="1200" dirty="0" err="1">
                    <a:solidFill>
                      <a:schemeClr val="tx1"/>
                    </a:solidFill>
                    <a:effectLst/>
                    <a:latin typeface="+mn-lt"/>
                    <a:ea typeface="+mn-ea"/>
                    <a:cs typeface="+mn-cs"/>
                  </a:rPr>
                  <a:t>alGen</a:t>
                </a:r>
                <a:r>
                  <a:rPr lang="zh-CN" altLang="zh-CN" sz="1200" kern="1200" dirty="0">
                    <a:solidFill>
                      <a:schemeClr val="tx1"/>
                    </a:solidFill>
                    <a:effectLst/>
                    <a:latin typeface="+mn-lt"/>
                    <a:ea typeface="+mn-ea"/>
                    <a:cs typeface="+mn-cs"/>
                  </a:rPr>
                  <a:t>。相应的，销毁对象时调用</a:t>
                </a:r>
                <a:r>
                  <a:rPr lang="en-US" altLang="zh-CN" sz="1200" kern="1200" dirty="0" err="1">
                    <a:solidFill>
                      <a:schemeClr val="tx1"/>
                    </a:solidFill>
                    <a:effectLst/>
                    <a:latin typeface="+mn-lt"/>
                    <a:ea typeface="+mn-ea"/>
                    <a:cs typeface="+mn-cs"/>
                  </a:rPr>
                  <a:t>alDelete</a:t>
                </a:r>
                <a:r>
                  <a:rPr lang="zh-CN" altLang="zh-CN" sz="1200" kern="1200" dirty="0">
                    <a:solidFill>
                      <a:schemeClr val="tx1"/>
                    </a:solidFill>
                    <a:effectLst/>
                    <a:latin typeface="+mn-lt"/>
                    <a:ea typeface="+mn-ea"/>
                    <a:cs typeface="+mn-cs"/>
                  </a:rPr>
                  <a:t>。例如分别调用函数</a:t>
                </a:r>
                <a:r>
                  <a:rPr lang="en-US" altLang="zh-CN" sz="1200" kern="1200" dirty="0" err="1">
                    <a:solidFill>
                      <a:schemeClr val="tx1"/>
                    </a:solidFill>
                    <a:effectLst/>
                    <a:latin typeface="+mn-lt"/>
                    <a:ea typeface="+mn-ea"/>
                    <a:cs typeface="+mn-cs"/>
                  </a:rPr>
                  <a:t>alGenSources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alDeleteSources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来创建和销毁声源对象。创建上下文和设备（</a:t>
                </a:r>
                <a:r>
                  <a:rPr lang="en-US" altLang="zh-CN" sz="1200" kern="1200" dirty="0">
                    <a:solidFill>
                      <a:schemeClr val="tx1"/>
                    </a:solidFill>
                    <a:effectLst/>
                    <a:latin typeface="+mn-lt"/>
                    <a:ea typeface="+mn-ea"/>
                    <a:cs typeface="+mn-cs"/>
                  </a:rPr>
                  <a:t>Device</a:t>
                </a:r>
                <a:r>
                  <a:rPr lang="zh-CN" altLang="zh-CN" sz="1200" kern="1200" dirty="0">
                    <a:solidFill>
                      <a:schemeClr val="tx1"/>
                    </a:solidFill>
                    <a:effectLst/>
                    <a:latin typeface="+mn-lt"/>
                    <a:ea typeface="+mn-ea"/>
                    <a:cs typeface="+mn-cs"/>
                  </a:rPr>
                  <a:t>）的函数调用与此不同，稍后我们会详细讨论。</a:t>
                </a:r>
              </a:p>
              <a:p>
                <a:r>
                  <a:rPr lang="zh-CN" altLang="zh-CN" sz="1200" kern="1200" dirty="0">
                    <a:solidFill>
                      <a:schemeClr val="tx1"/>
                    </a:solidFill>
                    <a:effectLst/>
                    <a:latin typeface="+mn-lt"/>
                    <a:ea typeface="+mn-ea"/>
                    <a:cs typeface="+mn-cs"/>
                  </a:rPr>
                  <a:t>声源（</a:t>
                </a:r>
                <a:r>
                  <a:rPr lang="en-US" altLang="zh-CN" sz="1200" kern="1200" dirty="0">
                    <a:solidFill>
                      <a:schemeClr val="tx1"/>
                    </a:solidFill>
                    <a:effectLst/>
                    <a:latin typeface="+mn-lt"/>
                    <a:ea typeface="+mn-ea"/>
                    <a:cs typeface="+mn-cs"/>
                  </a:rPr>
                  <a:t>Source</a:t>
                </a:r>
                <a:r>
                  <a:rPr lang="zh-CN" altLang="zh-CN" sz="1200" kern="1200" dirty="0">
                    <a:solidFill>
                      <a:schemeClr val="tx1"/>
                    </a:solidFill>
                    <a:effectLst/>
                    <a:latin typeface="+mn-lt"/>
                    <a:ea typeface="+mn-ea"/>
                    <a:cs typeface="+mn-cs"/>
                  </a:rPr>
                  <a:t>）是和上下文相关的。在一个上下文内有效的声源名字在其它的上下文中无效。缓冲器是和上下文无关的，创建缓冲区无需引用任何当前活动的上下文。缓冲器能够同时在多个中上下文与多个声源关联。</a:t>
                </a:r>
              </a:p>
              <a:p>
                <a:r>
                  <a:rPr lang="zh-CN" altLang="zh-CN" sz="1200" kern="1200" dirty="0">
                    <a:solidFill>
                      <a:schemeClr val="tx1"/>
                    </a:solidFill>
                    <a:effectLst/>
                    <a:latin typeface="+mn-lt"/>
                    <a:ea typeface="+mn-ea"/>
                    <a:cs typeface="+mn-cs"/>
                  </a:rPr>
                  <a:t>这些对象中大部分都具有一些可以直接设定和查询的属性。属性都具有默认值。最常见的是声源属性，通过声源属性可以使缓冲器和一些声源关联，还可以设定某一声源的位置等等。监听器与声源在设定和查询属性方面具有相似的语法。例如，声源的位置通过</a:t>
                </a:r>
                <a:r>
                  <a:rPr lang="en-US" altLang="zh-CN" sz="1200" kern="1200" dirty="0">
                    <a:solidFill>
                      <a:schemeClr val="tx1"/>
                    </a:solidFill>
                    <a:effectLst/>
                    <a:latin typeface="+mn-lt"/>
                    <a:ea typeface="+mn-ea"/>
                    <a:cs typeface="+mn-cs"/>
                  </a:rPr>
                  <a:t>alSource3f()</a:t>
                </a:r>
                <a:r>
                  <a:rPr lang="zh-CN" altLang="zh-CN" sz="1200" kern="1200" dirty="0">
                    <a:solidFill>
                      <a:schemeClr val="tx1"/>
                    </a:solidFill>
                    <a:effectLst/>
                    <a:latin typeface="+mn-lt"/>
                    <a:ea typeface="+mn-ea"/>
                    <a:cs typeface="+mn-cs"/>
                  </a:rPr>
                  <a:t>或</a:t>
                </a:r>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带上</a:t>
                </a:r>
                <a:r>
                  <a:rPr lang="en-US" altLang="zh-CN" sz="1200" kern="1200" dirty="0">
                    <a:solidFill>
                      <a:schemeClr val="tx1"/>
                    </a:solidFill>
                    <a:effectLst/>
                    <a:latin typeface="+mn-lt"/>
                    <a:ea typeface="+mn-ea"/>
                    <a:cs typeface="+mn-cs"/>
                  </a:rPr>
                  <a:t>AL­_POSITION</a:t>
                </a:r>
                <a:r>
                  <a:rPr lang="zh-CN" altLang="zh-CN" sz="1200" kern="1200" dirty="0">
                    <a:solidFill>
                      <a:schemeClr val="tx1"/>
                    </a:solidFill>
                    <a:effectLst/>
                    <a:latin typeface="+mn-lt"/>
                    <a:ea typeface="+mn-ea"/>
                    <a:cs typeface="+mn-cs"/>
                  </a:rPr>
                  <a:t>标记设置、最重要的缓冲器属性，即组成声音的</a:t>
                </a:r>
                <a:r>
                  <a:rPr lang="en-US" altLang="zh-CN" sz="1200" kern="1200" dirty="0">
                    <a:solidFill>
                      <a:schemeClr val="tx1"/>
                    </a:solidFill>
                    <a:effectLst/>
                    <a:latin typeface="+mn-lt"/>
                    <a:ea typeface="+mn-ea"/>
                    <a:cs typeface="+mn-cs"/>
                  </a:rPr>
                  <a:t>PCM</a:t>
                </a:r>
                <a:r>
                  <a:rPr lang="zh-CN" altLang="zh-CN" sz="1200" kern="1200" dirty="0">
                    <a:solidFill>
                      <a:schemeClr val="tx1"/>
                    </a:solidFill>
                    <a:effectLst/>
                    <a:latin typeface="+mn-lt"/>
                    <a:ea typeface="+mn-ea"/>
                    <a:cs typeface="+mn-cs"/>
                  </a:rPr>
                  <a:t>样本集，是通过函数</a:t>
                </a:r>
                <a:r>
                  <a:rPr lang="en-US" altLang="zh-CN" sz="1200" kern="1200" dirty="0" err="1">
                    <a:solidFill>
                      <a:schemeClr val="tx1"/>
                    </a:solidFill>
                    <a:effectLst/>
                    <a:latin typeface="+mn-lt"/>
                    <a:ea typeface="+mn-ea"/>
                    <a:cs typeface="+mn-cs"/>
                  </a:rPr>
                  <a:t>alBufferData</a:t>
                </a:r>
                <a:r>
                  <a:rPr lang="zh-CN" altLang="zh-CN" sz="1200" kern="1200" dirty="0">
                    <a:solidFill>
                      <a:schemeClr val="tx1"/>
                    </a:solidFill>
                    <a:effectLst/>
                    <a:latin typeface="+mn-lt"/>
                    <a:ea typeface="+mn-ea"/>
                    <a:cs typeface="+mn-cs"/>
                  </a:rPr>
                  <a:t>来设定的。下面给出一小段</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程序例子。</a:t>
                </a: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打开设备，创建设备</a:t>
                </a:r>
              </a:p>
              <a:p>
                <a:r>
                  <a:rPr lang="en-US" altLang="zh-CN" sz="1200" kern="1200" dirty="0" err="1">
                    <a:solidFill>
                      <a:schemeClr val="tx1"/>
                    </a:solidFill>
                    <a:effectLst/>
                    <a:latin typeface="+mn-lt"/>
                    <a:ea typeface="+mn-ea"/>
                    <a:cs typeface="+mn-cs"/>
                  </a:rPr>
                  <a:t>ALCdevice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alcOpenDevice</a:t>
                </a:r>
                <a:r>
                  <a:rPr lang="en-US" altLang="zh-CN" sz="1200" kern="1200" dirty="0">
                    <a:solidFill>
                      <a:schemeClr val="tx1"/>
                    </a:solidFill>
                    <a:effectLst/>
                    <a:latin typeface="+mn-lt"/>
                    <a:ea typeface="+mn-ea"/>
                    <a:cs typeface="+mn-cs"/>
                  </a:rPr>
                  <a:t>(NULL);</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ALCcontext</a:t>
                </a:r>
                <a:r>
                  <a:rPr lang="en-US" altLang="zh-CN" sz="1200" kern="1200" dirty="0">
                    <a:solidFill>
                      <a:schemeClr val="tx1"/>
                    </a:solidFill>
                    <a:effectLst/>
                    <a:latin typeface="+mn-lt"/>
                    <a:ea typeface="+mn-ea"/>
                    <a:cs typeface="+mn-cs"/>
                  </a:rPr>
                  <a:t> *cc=</a:t>
                </a:r>
                <a:r>
                  <a:rPr lang="en-US" altLang="zh-CN" sz="1200" kern="1200" dirty="0" err="1">
                    <a:solidFill>
                      <a:schemeClr val="tx1"/>
                    </a:solidFill>
                    <a:effectLst/>
                    <a:latin typeface="+mn-lt"/>
                    <a:ea typeface="+mn-ea"/>
                    <a:cs typeface="+mn-cs"/>
                  </a:rPr>
                  <a:t>alcCreateContext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dev,NULL</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alcMakeContextCurrent</a:t>
                </a:r>
                <a:r>
                  <a:rPr lang="en-US" altLang="zh-CN" sz="1200" kern="1200" dirty="0">
                    <a:solidFill>
                      <a:schemeClr val="tx1"/>
                    </a:solidFill>
                    <a:effectLst/>
                    <a:latin typeface="+mn-lt"/>
                    <a:ea typeface="+mn-ea"/>
                    <a:cs typeface="+mn-cs"/>
                  </a:rPr>
                  <a:t>(cc);</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创建声源和缓冲器</a:t>
                </a:r>
              </a:p>
              <a:p>
                <a:r>
                  <a:rPr lang="en-US" altLang="zh-CN" sz="1200" kern="1200" dirty="0" err="1">
                    <a:solidFill>
                      <a:schemeClr val="tx1"/>
                    </a:solidFill>
                    <a:effectLst/>
                    <a:latin typeface="+mn-lt"/>
                    <a:ea typeface="+mn-ea"/>
                    <a:cs typeface="+mn-cs"/>
                  </a:rPr>
                  <a:t>ALuint</a:t>
                </a:r>
                <a:r>
                  <a:rPr lang="en-US" altLang="zh-CN" sz="1200" kern="1200" dirty="0">
                    <a:solidFill>
                      <a:schemeClr val="tx1"/>
                    </a:solidFill>
                    <a:effectLst/>
                    <a:latin typeface="+mn-lt"/>
                    <a:ea typeface="+mn-ea"/>
                    <a:cs typeface="+mn-cs"/>
                  </a:rPr>
                  <a:t> bid ,</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alGenSources</a:t>
                </a:r>
                <a:r>
                  <a:rPr lang="en-US" altLang="zh-CN" sz="1200" kern="1200" dirty="0">
                    <a:solidFill>
                      <a:schemeClr val="tx1"/>
                    </a:solidFill>
                    <a:effectLst/>
                    <a:latin typeface="+mn-lt"/>
                    <a:ea typeface="+mn-ea"/>
                    <a:cs typeface="+mn-cs"/>
                  </a:rPr>
                  <a:t>(1,&amp;sid);</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alGenBuffers</a:t>
                </a:r>
                <a:r>
                  <a:rPr lang="en-US" altLang="zh-CN" sz="1200" kern="1200" dirty="0">
                    <a:solidFill>
                      <a:schemeClr val="tx1"/>
                    </a:solidFill>
                    <a:effectLst/>
                    <a:latin typeface="+mn-lt"/>
                    <a:ea typeface="+mn-ea"/>
                    <a:cs typeface="+mn-cs"/>
                  </a:rPr>
                  <a:t>(1,&amp;sid);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取得</a:t>
                </a:r>
                <a:r>
                  <a:rPr lang="en-US" altLang="zh-CN" sz="1200" kern="1200" dirty="0" err="1">
                    <a:solidFill>
                      <a:schemeClr val="tx1"/>
                    </a:solidFill>
                    <a:effectLst/>
                    <a:latin typeface="+mn-lt"/>
                    <a:ea typeface="+mn-ea"/>
                    <a:cs typeface="+mn-cs"/>
                  </a:rPr>
                  <a:t>pcm</a:t>
                </a:r>
                <a:r>
                  <a:rPr lang="zh-CN" altLang="zh-CN" sz="1200" kern="1200" dirty="0">
                    <a:solidFill>
                      <a:schemeClr val="tx1"/>
                    </a:solidFill>
                    <a:effectLst/>
                    <a:latin typeface="+mn-lt"/>
                    <a:ea typeface="+mn-ea"/>
                    <a:cs typeface="+mn-cs"/>
                  </a:rPr>
                  <a:t>数据，用缓冲区来关联它</a:t>
                </a:r>
              </a:p>
              <a:p>
                <a:r>
                  <a:rPr lang="en-US" altLang="zh-CN" sz="1200" kern="1200" dirty="0" err="1">
                    <a:solidFill>
                      <a:schemeClr val="tx1"/>
                    </a:solidFill>
                    <a:effectLst/>
                    <a:latin typeface="+mn-lt"/>
                    <a:ea typeface="+mn-ea"/>
                    <a:cs typeface="+mn-cs"/>
                  </a:rPr>
                  <a:t>ALvoid</a:t>
                </a:r>
                <a:r>
                  <a:rPr lang="en-US" altLang="zh-CN" sz="1200" kern="1200" dirty="0">
                    <a:solidFill>
                      <a:schemeClr val="tx1"/>
                    </a:solidFill>
                    <a:effectLst/>
                    <a:latin typeface="+mn-lt"/>
                    <a:ea typeface="+mn-ea"/>
                    <a:cs typeface="+mn-cs"/>
                  </a:rPr>
                  <a:t> *data;</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ALsizei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size,bits,freq</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ALenum</a:t>
                </a:r>
                <a:r>
                  <a:rPr lang="en-US" altLang="zh-CN" sz="1200" kern="1200" dirty="0">
                    <a:solidFill>
                      <a:schemeClr val="tx1"/>
                    </a:solidFill>
                    <a:effectLst/>
                    <a:latin typeface="+mn-lt"/>
                    <a:ea typeface="+mn-ea"/>
                    <a:cs typeface="+mn-cs"/>
                  </a:rPr>
                  <a:t> format;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ALboolean</a:t>
                </a:r>
                <a:r>
                  <a:rPr lang="en-US" altLang="zh-CN" sz="1200" kern="1200" dirty="0">
                    <a:solidFill>
                      <a:schemeClr val="tx1"/>
                    </a:solidFill>
                    <a:effectLst/>
                    <a:latin typeface="+mn-lt"/>
                    <a:ea typeface="+mn-ea"/>
                    <a:cs typeface="+mn-cs"/>
                  </a:rPr>
                  <a:t> loop;</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alutLoadWAVFile</a:t>
                </a:r>
                <a:r>
                  <a:rPr lang="en-US" altLang="zh-CN" sz="1200" kern="1200" dirty="0">
                    <a:solidFill>
                      <a:schemeClr val="tx1"/>
                    </a:solidFill>
                    <a:effectLst/>
                    <a:latin typeface="+mn-lt"/>
                    <a:ea typeface="+mn-ea"/>
                    <a:cs typeface="+mn-cs"/>
                  </a:rPr>
                  <a:t>(“boom.wav” ,&amp;format,&amp;data,&amp;size,&amp;</a:t>
                </a:r>
                <a:r>
                  <a:rPr lang="en-US" altLang="zh-CN" sz="1200" kern="1200" dirty="0" err="1">
                    <a:solidFill>
                      <a:schemeClr val="tx1"/>
                    </a:solidFill>
                    <a:effectLst/>
                    <a:latin typeface="+mn-lt"/>
                    <a:ea typeface="+mn-ea"/>
                    <a:cs typeface="+mn-cs"/>
                  </a:rPr>
                  <a:t>frep</a:t>
                </a:r>
                <a:r>
                  <a:rPr lang="en-US" altLang="zh-CN" sz="1200" kern="1200" dirty="0">
                    <a:solidFill>
                      <a:schemeClr val="tx1"/>
                    </a:solidFill>
                    <a:effectLst/>
                    <a:latin typeface="+mn-lt"/>
                    <a:ea typeface="+mn-ea"/>
                    <a:cs typeface="+mn-cs"/>
                  </a:rPr>
                  <a:t>,&amp;loop)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alBufferData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bid,format,data,size,freq</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用声源关联缓冲器</a:t>
                </a:r>
              </a:p>
              <a:p>
                <a:r>
                  <a:rPr lang="en-US" altLang="zh-CN" sz="1200" kern="1200" dirty="0" err="1">
                    <a:solidFill>
                      <a:schemeClr val="tx1"/>
                    </a:solidFill>
                    <a:effectLst/>
                    <a:latin typeface="+mn-lt"/>
                    <a:ea typeface="+mn-ea"/>
                    <a:cs typeface="+mn-cs"/>
                  </a:rPr>
                  <a:t>alSourcei</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sid,AL_BUFFER,bid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播放声源然后等待直到完成</a:t>
                </a: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然后摧毁它</a:t>
                </a:r>
              </a:p>
              <a:p>
                <a:r>
                  <a:rPr lang="en-US" altLang="zh-CN" sz="1200" kern="1200" dirty="0" err="1">
                    <a:solidFill>
                      <a:schemeClr val="tx1"/>
                    </a:solidFill>
                    <a:effectLst/>
                    <a:latin typeface="+mn-lt"/>
                    <a:ea typeface="+mn-ea"/>
                    <a:cs typeface="+mn-cs"/>
                  </a:rPr>
                  <a:t>alSourcePlay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ALint</a:t>
                </a:r>
                <a:r>
                  <a:rPr lang="en-US" altLang="zh-CN" sz="1200" kern="1200" dirty="0">
                    <a:solidFill>
                      <a:schemeClr val="tx1"/>
                    </a:solidFill>
                    <a:effectLst/>
                    <a:latin typeface="+mn-lt"/>
                    <a:ea typeface="+mn-ea"/>
                    <a:cs typeface="+mn-cs"/>
                  </a:rPr>
                  <a:t> state;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do{</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alGetSourcei</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sid,AL_SOURCE_STATE,&amp;state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}while(state==AL_PLAYING);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alDeleteSources</a:t>
                </a:r>
                <a:r>
                  <a:rPr lang="en-US" altLang="zh-CN" sz="1200" kern="1200" dirty="0">
                    <a:solidFill>
                      <a:schemeClr val="tx1"/>
                    </a:solidFill>
                    <a:effectLst/>
                    <a:latin typeface="+mn-lt"/>
                    <a:ea typeface="+mn-ea"/>
                    <a:cs typeface="+mn-cs"/>
                  </a:rPr>
                  <a:t>(1,&amp;sid);</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alDeleteBuffers</a:t>
                </a:r>
                <a:r>
                  <a:rPr lang="en-US" altLang="zh-CN" sz="1200" kern="1200" dirty="0">
                    <a:solidFill>
                      <a:schemeClr val="tx1"/>
                    </a:solidFill>
                    <a:effectLst/>
                    <a:latin typeface="+mn-lt"/>
                    <a:ea typeface="+mn-ea"/>
                    <a:cs typeface="+mn-cs"/>
                  </a:rPr>
                  <a:t>(1,&amp;sid);</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alcMakeContextCurrent</a:t>
                </a:r>
                <a:r>
                  <a:rPr lang="en-US" altLang="zh-CN" sz="1200" kern="1200" dirty="0">
                    <a:solidFill>
                      <a:schemeClr val="tx1"/>
                    </a:solidFill>
                    <a:effectLst/>
                    <a:latin typeface="+mn-lt"/>
                    <a:ea typeface="+mn-ea"/>
                    <a:cs typeface="+mn-cs"/>
                  </a:rPr>
                  <a:t>(NULL);</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alcDestoryContert</a:t>
                </a:r>
                <a:r>
                  <a:rPr lang="en-US" altLang="zh-CN" sz="1200" kern="1200" dirty="0">
                    <a:solidFill>
                      <a:schemeClr val="tx1"/>
                    </a:solidFill>
                    <a:effectLst/>
                    <a:latin typeface="+mn-lt"/>
                    <a:ea typeface="+mn-ea"/>
                    <a:cs typeface="+mn-cs"/>
                  </a:rPr>
                  <a:t>(cc);</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alcCloseDevice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dev</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如上述程序所示，函数</a:t>
                </a:r>
                <a:r>
                  <a:rPr lang="en-US" altLang="zh-CN" sz="1200" kern="1200" dirty="0" err="1">
                    <a:solidFill>
                      <a:schemeClr val="tx1"/>
                    </a:solidFill>
                    <a:effectLst/>
                    <a:latin typeface="+mn-lt"/>
                    <a:ea typeface="+mn-ea"/>
                    <a:cs typeface="+mn-cs"/>
                  </a:rPr>
                  <a:t>alcOpeneDevice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用于打开设备，它带有一个可选的设备指示字符串参数。该字符串参数的语法和含义与具体实现相关，即允许应用程序指定另外的后端或与设备相关的配置参数。函数</a:t>
                </a:r>
                <a:r>
                  <a:rPr lang="en-US" altLang="zh-CN" sz="1200" kern="1200" dirty="0" err="1">
                    <a:solidFill>
                      <a:schemeClr val="tx1"/>
                    </a:solidFill>
                    <a:effectLst/>
                    <a:latin typeface="+mn-lt"/>
                    <a:ea typeface="+mn-ea"/>
                    <a:cs typeface="+mn-cs"/>
                  </a:rPr>
                  <a:t>alcCreateContext</a:t>
                </a:r>
                <a:r>
                  <a:rPr lang="zh-CN" altLang="zh-CN" sz="1200" kern="1200" dirty="0">
                    <a:solidFill>
                      <a:schemeClr val="tx1"/>
                    </a:solidFill>
                    <a:effectLst/>
                    <a:latin typeface="+mn-lt"/>
                    <a:ea typeface="+mn-ea"/>
                    <a:cs typeface="+mn-cs"/>
                  </a:rPr>
                  <a:t>（）用于创建渲染上下文环境，创建时需要指定一个设备用作上下文中混音的渲染目标。另外这个函数还可以带上下文属性表参数，形式是以零终止的整数对。支持的上下文属性包括</a:t>
                </a:r>
                <a:r>
                  <a:rPr lang="en-US" altLang="zh-CN" sz="1200" kern="1200" dirty="0">
                    <a:solidFill>
                      <a:schemeClr val="tx1"/>
                    </a:solidFill>
                    <a:effectLst/>
                    <a:latin typeface="+mn-lt"/>
                    <a:ea typeface="+mn-ea"/>
                    <a:cs typeface="+mn-cs"/>
                  </a:rPr>
                  <a:t>ALC_SYNC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ALC_REFRESH</a:t>
                </a:r>
                <a:r>
                  <a:rPr lang="zh-CN" altLang="zh-CN" sz="1200" kern="1200" dirty="0">
                    <a:solidFill>
                      <a:schemeClr val="tx1"/>
                    </a:solidFill>
                    <a:effectLst/>
                    <a:latin typeface="+mn-lt"/>
                    <a:ea typeface="+mn-ea"/>
                    <a:cs typeface="+mn-cs"/>
                  </a:rPr>
                  <a:t>及</a:t>
                </a:r>
                <a:r>
                  <a:rPr lang="en-US" altLang="zh-CN" sz="1200" kern="1200" dirty="0">
                    <a:solidFill>
                      <a:schemeClr val="tx1"/>
                    </a:solidFill>
                    <a:effectLst/>
                    <a:latin typeface="+mn-lt"/>
                    <a:ea typeface="+mn-ea"/>
                    <a:cs typeface="+mn-cs"/>
                  </a:rPr>
                  <a:t>ALC_FREQUENCY</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ALC_FREQUENCY</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ALC_REFRESH</a:t>
                </a:r>
                <a:r>
                  <a:rPr lang="zh-CN" altLang="zh-CN" sz="1200" kern="1200" dirty="0">
                    <a:solidFill>
                      <a:schemeClr val="tx1"/>
                    </a:solidFill>
                    <a:effectLst/>
                    <a:latin typeface="+mn-lt"/>
                    <a:ea typeface="+mn-ea"/>
                    <a:cs typeface="+mn-cs"/>
                  </a:rPr>
                  <a:t>会影响上下文渲染的性能与保真度，而</a:t>
                </a:r>
                <a:r>
                  <a:rPr lang="en-US" altLang="zh-CN" sz="1200" kern="1200" dirty="0">
                    <a:solidFill>
                      <a:schemeClr val="tx1"/>
                    </a:solidFill>
                    <a:effectLst/>
                    <a:latin typeface="+mn-lt"/>
                    <a:ea typeface="+mn-ea"/>
                    <a:cs typeface="+mn-cs"/>
                  </a:rPr>
                  <a:t>ALC_SYNC</a:t>
                </a:r>
                <a:r>
                  <a:rPr lang="zh-CN" altLang="zh-CN" sz="1200" kern="1200" dirty="0">
                    <a:solidFill>
                      <a:schemeClr val="tx1"/>
                    </a:solidFill>
                    <a:effectLst/>
                    <a:latin typeface="+mn-lt"/>
                    <a:ea typeface="+mn-ea"/>
                    <a:cs typeface="+mn-cs"/>
                  </a:rPr>
                  <a:t>令上下文仅在调用函数</a:t>
                </a:r>
                <a:r>
                  <a:rPr lang="en-US" altLang="zh-CN" sz="1200" kern="1200" dirty="0" err="1">
                    <a:solidFill>
                      <a:schemeClr val="tx1"/>
                    </a:solidFill>
                    <a:effectLst/>
                    <a:latin typeface="+mn-lt"/>
                    <a:ea typeface="+mn-ea"/>
                    <a:cs typeface="+mn-cs"/>
                  </a:rPr>
                  <a:t>alcProcssContext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进行更新后才会进行混音。因为可能有多个上下文，所以需要用函数</a:t>
                </a:r>
                <a:r>
                  <a:rPr lang="en-US" altLang="zh-CN" sz="1200" kern="1200" dirty="0" err="1">
                    <a:solidFill>
                      <a:schemeClr val="tx1"/>
                    </a:solidFill>
                    <a:effectLst/>
                    <a:latin typeface="+mn-lt"/>
                    <a:ea typeface="+mn-ea"/>
                    <a:cs typeface="+mn-cs"/>
                  </a:rPr>
                  <a:t>alcMakeContextCurrent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来指定当前的上下文。</a:t>
                </a:r>
              </a:p>
              <a:p>
                <a:r>
                  <a:rPr lang="zh-CN" altLang="zh-CN" sz="1200" kern="1200" dirty="0">
                    <a:solidFill>
                      <a:schemeClr val="tx1"/>
                    </a:solidFill>
                    <a:effectLst/>
                    <a:latin typeface="+mn-lt"/>
                    <a:ea typeface="+mn-ea"/>
                    <a:cs typeface="+mn-cs"/>
                  </a:rPr>
                  <a:t>如前例实现的那样，</a:t>
                </a:r>
                <a:r>
                  <a:rPr lang="en-US" altLang="zh-CN" sz="1200" kern="1200" dirty="0" err="1">
                    <a:solidFill>
                      <a:schemeClr val="tx1"/>
                    </a:solidFill>
                    <a:effectLst/>
                    <a:latin typeface="+mn-lt"/>
                    <a:ea typeface="+mn-ea"/>
                    <a:cs typeface="+mn-cs"/>
                  </a:rPr>
                  <a:t>OpenAL</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在语法上编码风格和习惯上跟</a:t>
                </a:r>
                <a:r>
                  <a:rPr lang="en-US" altLang="zh-CN" sz="1200" kern="1200" dirty="0">
                    <a:solidFill>
                      <a:schemeClr val="tx1"/>
                    </a:solidFill>
                    <a:effectLst/>
                    <a:latin typeface="+mn-lt"/>
                    <a:ea typeface="+mn-ea"/>
                    <a:cs typeface="+mn-cs"/>
                  </a:rPr>
                  <a:t>OpenGL</a:t>
                </a:r>
                <a:r>
                  <a:rPr lang="zh-CN" altLang="zh-CN" sz="1200" kern="1200" dirty="0">
                    <a:solidFill>
                      <a:schemeClr val="tx1"/>
                    </a:solidFill>
                    <a:effectLst/>
                    <a:latin typeface="+mn-lt"/>
                    <a:ea typeface="+mn-ea"/>
                    <a:cs typeface="+mn-cs"/>
                  </a:rPr>
                  <a:t>很类似。这在一定程度上迎合了那些已经熟悉</a:t>
                </a:r>
                <a:r>
                  <a:rPr lang="en-US" altLang="zh-CN" sz="1200" kern="1200" dirty="0">
                    <a:solidFill>
                      <a:schemeClr val="tx1"/>
                    </a:solidFill>
                    <a:effectLst/>
                    <a:latin typeface="+mn-lt"/>
                    <a:ea typeface="+mn-ea"/>
                    <a:cs typeface="+mn-cs"/>
                  </a:rPr>
                  <a:t>OpenGL</a:t>
                </a:r>
                <a:r>
                  <a:rPr lang="zh-CN" altLang="zh-CN" sz="1200" kern="1200" dirty="0">
                    <a:solidFill>
                      <a:schemeClr val="tx1"/>
                    </a:solidFill>
                    <a:effectLst/>
                    <a:latin typeface="+mn-lt"/>
                    <a:ea typeface="+mn-ea"/>
                    <a:cs typeface="+mn-cs"/>
                  </a:rPr>
                  <a:t>这个流行图形库的开发人员，也是为了效仿</a:t>
                </a:r>
                <a:r>
                  <a:rPr lang="en-US" altLang="zh-CN" sz="1200" kern="1200" dirty="0">
                    <a:solidFill>
                      <a:schemeClr val="tx1"/>
                    </a:solidFill>
                    <a:effectLst/>
                    <a:latin typeface="+mn-lt"/>
                    <a:ea typeface="+mn-ea"/>
                    <a:cs typeface="+mn-cs"/>
                  </a:rPr>
                  <a:t>OpenGL ARB</a:t>
                </a:r>
                <a:r>
                  <a:rPr lang="zh-CN" altLang="zh-CN" sz="1200" kern="1200" dirty="0">
                    <a:solidFill>
                      <a:schemeClr val="tx1"/>
                    </a:solidFill>
                    <a:effectLst/>
                    <a:latin typeface="+mn-lt"/>
                    <a:ea typeface="+mn-ea"/>
                    <a:cs typeface="+mn-cs"/>
                  </a:rPr>
                  <a:t>所代表的切合实际的设计原则。</a:t>
                </a:r>
              </a:p>
              <a:p>
                <a:pPr lvl="0"/>
                <a:r>
                  <a:rPr lang="zh-CN" altLang="zh-CN" sz="1200" kern="1200" dirty="0">
                    <a:solidFill>
                      <a:schemeClr val="tx1"/>
                    </a:solidFill>
                    <a:effectLst/>
                    <a:latin typeface="+mn-lt"/>
                    <a:ea typeface="+mn-ea"/>
                    <a:cs typeface="+mn-cs"/>
                  </a:rPr>
                  <a:t>高级应用</a:t>
                </a:r>
              </a:p>
              <a:p>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里可通过</a:t>
                </a:r>
                <a:r>
                  <a:rPr lang="en-US" altLang="zh-CN" sz="1200" kern="1200" dirty="0" err="1">
                    <a:solidFill>
                      <a:schemeClr val="tx1"/>
                    </a:solidFill>
                    <a:effectLst/>
                    <a:latin typeface="+mn-lt"/>
                    <a:ea typeface="+mn-ea"/>
                    <a:cs typeface="+mn-cs"/>
                  </a:rPr>
                  <a:t>alSource</a:t>
                </a:r>
                <a:r>
                  <a:rPr lang="en-US" altLang="zh-CN" sz="1200" kern="1200" dirty="0">
                    <a:solidFill>
                      <a:schemeClr val="tx1"/>
                    </a:solidFill>
                    <a:effectLst/>
                    <a:latin typeface="+mn-lt"/>
                    <a:ea typeface="+mn-ea"/>
                    <a:cs typeface="+mn-cs"/>
                  </a:rPr>
                  <a:t>{n}{if}{v}</a:t>
                </a:r>
                <a:r>
                  <a:rPr lang="zh-CN" altLang="zh-CN" sz="1200" kern="1200" dirty="0">
                    <a:solidFill>
                      <a:schemeClr val="tx1"/>
                    </a:solidFill>
                    <a:effectLst/>
                    <a:latin typeface="+mn-lt"/>
                    <a:ea typeface="+mn-ea"/>
                    <a:cs typeface="+mn-cs"/>
                  </a:rPr>
                  <a:t>条目来设定声源的属性。</a:t>
                </a:r>
              </a:p>
              <a:p>
                <a:r>
                  <a:rPr lang="zh-CN" altLang="zh-CN" sz="1200" kern="1200" dirty="0">
                    <a:solidFill>
                      <a:schemeClr val="tx1"/>
                    </a:solidFill>
                    <a:effectLst/>
                    <a:latin typeface="+mn-lt"/>
                    <a:ea typeface="+mn-ea"/>
                    <a:cs typeface="+mn-cs"/>
                  </a:rPr>
                  <a:t>声源属性可分成三组：第一组影响声源在</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世界中的物理位置，例如</a:t>
                </a:r>
                <a:r>
                  <a:rPr lang="en-US" altLang="zh-CN" sz="1200" kern="1200" dirty="0">
                    <a:solidFill>
                      <a:schemeClr val="tx1"/>
                    </a:solidFill>
                    <a:effectLst/>
                    <a:latin typeface="+mn-lt"/>
                    <a:ea typeface="+mn-ea"/>
                    <a:cs typeface="+mn-cs"/>
                  </a:rPr>
                  <a:t>AL_POSITION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AL_VELOCITY</a:t>
                </a:r>
                <a:r>
                  <a:rPr lang="zh-CN" altLang="zh-CN" sz="1200" kern="1200" dirty="0">
                    <a:solidFill>
                      <a:schemeClr val="tx1"/>
                    </a:solidFill>
                    <a:effectLst/>
                    <a:latin typeface="+mn-lt"/>
                    <a:ea typeface="+mn-ea"/>
                    <a:cs typeface="+mn-cs"/>
                  </a:rPr>
                  <a:t>；第二组表示“旋钮和转盘”如何影响声源的播放，例如</a:t>
                </a:r>
                <a:r>
                  <a:rPr lang="en-US" altLang="zh-CN" sz="1200" kern="1200" dirty="0">
                    <a:solidFill>
                      <a:schemeClr val="tx1"/>
                    </a:solidFill>
                    <a:effectLst/>
                    <a:latin typeface="+mn-lt"/>
                    <a:ea typeface="+mn-ea"/>
                    <a:cs typeface="+mn-cs"/>
                  </a:rPr>
                  <a:t>AL_PITCH</a:t>
                </a:r>
                <a:r>
                  <a:rPr lang="zh-CN" altLang="zh-CN" sz="1200" kern="1200" dirty="0">
                    <a:solidFill>
                      <a:schemeClr val="tx1"/>
                    </a:solidFill>
                    <a:effectLst/>
                    <a:latin typeface="+mn-lt"/>
                    <a:ea typeface="+mn-ea"/>
                    <a:cs typeface="+mn-cs"/>
                  </a:rPr>
                  <a:t>；最后一组则是对声源的高级别管理很有用处的状态属性，例如</a:t>
                </a:r>
                <a:r>
                  <a:rPr lang="en-US" altLang="zh-CN" sz="1200" kern="1200" dirty="0">
                    <a:solidFill>
                      <a:schemeClr val="tx1"/>
                    </a:solidFill>
                    <a:effectLst/>
                    <a:latin typeface="+mn-lt"/>
                    <a:ea typeface="+mn-ea"/>
                    <a:cs typeface="+mn-cs"/>
                  </a:rPr>
                  <a:t>AL_LOOPING</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AL_SOURCE_STATE</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AL_POSITION</a:t>
                </a:r>
                <a:r>
                  <a:rPr lang="zh-CN" altLang="zh-CN" sz="1200" kern="1200" dirty="0">
                    <a:solidFill>
                      <a:schemeClr val="tx1"/>
                    </a:solidFill>
                    <a:effectLst/>
                    <a:latin typeface="+mn-lt"/>
                    <a:ea typeface="+mn-ea"/>
                    <a:cs typeface="+mn-cs"/>
                  </a:rPr>
                  <a:t>属性来设置的声源位置是世界坐标系中的位置，除非使用</a:t>
                </a:r>
                <a:r>
                  <a:rPr lang="en-US" altLang="zh-CN" sz="1200" kern="1200" dirty="0">
                    <a:solidFill>
                      <a:schemeClr val="tx1"/>
                    </a:solidFill>
                    <a:effectLst/>
                    <a:latin typeface="+mn-lt"/>
                    <a:ea typeface="+mn-ea"/>
                    <a:cs typeface="+mn-cs"/>
                  </a:rPr>
                  <a:t>AL_SOURCE_RELATIVE</a:t>
                </a:r>
                <a:r>
                  <a:rPr lang="zh-CN" altLang="zh-CN" sz="1200" kern="1200" dirty="0">
                    <a:solidFill>
                      <a:schemeClr val="tx1"/>
                    </a:solidFill>
                    <a:effectLst/>
                    <a:latin typeface="+mn-lt"/>
                    <a:ea typeface="+mn-ea"/>
                    <a:cs typeface="+mn-cs"/>
                  </a:rPr>
                  <a:t>属性，这个属性告诉程序以渲染上下文环境的监听器作为它的原点来定位。</a:t>
                </a:r>
              </a:p>
              <a:p>
                <a:r>
                  <a:rPr lang="zh-CN" altLang="zh-CN" sz="1200" kern="1200" dirty="0">
                    <a:solidFill>
                      <a:schemeClr val="tx1"/>
                    </a:solidFill>
                    <a:effectLst/>
                    <a:latin typeface="+mn-lt"/>
                    <a:ea typeface="+mn-ea"/>
                    <a:cs typeface="+mn-cs"/>
                  </a:rPr>
                  <a:t>声源的</a:t>
                </a:r>
                <a:r>
                  <a:rPr lang="en-US" altLang="zh-CN" sz="1200" kern="1200" dirty="0">
                    <a:solidFill>
                      <a:schemeClr val="tx1"/>
                    </a:solidFill>
                    <a:effectLst/>
                    <a:latin typeface="+mn-lt"/>
                    <a:ea typeface="+mn-ea"/>
                    <a:cs typeface="+mn-cs"/>
                  </a:rPr>
                  <a:t>AL_PITCH</a:t>
                </a:r>
                <a:r>
                  <a:rPr lang="zh-CN" altLang="zh-CN" sz="1200" kern="1200" dirty="0">
                    <a:solidFill>
                      <a:schemeClr val="tx1"/>
                    </a:solidFill>
                    <a:effectLst/>
                    <a:latin typeface="+mn-lt"/>
                    <a:ea typeface="+mn-ea"/>
                    <a:cs typeface="+mn-cs"/>
                  </a:rPr>
                  <a:t>属性用于控制某一声音的相对音高。取值为</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的时候，渲染的声源上无需调高。每减少</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会导致一个八度（</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半音）的音高变化。在</a:t>
                </a:r>
                <a:r>
                  <a:rPr lang="en-US" altLang="zh-CN" sz="1200" kern="1200" dirty="0">
                    <a:solidFill>
                      <a:schemeClr val="tx1"/>
                    </a:solidFill>
                    <a:effectLst/>
                    <a:latin typeface="+mn-lt"/>
                    <a:ea typeface="+mn-ea"/>
                    <a:cs typeface="+mn-cs"/>
                  </a:rPr>
                  <a:t>GNU/Linux</a:t>
                </a:r>
                <a:r>
                  <a:rPr lang="zh-CN" altLang="zh-CN" sz="1200" kern="1200" dirty="0">
                    <a:solidFill>
                      <a:schemeClr val="tx1"/>
                    </a:solidFill>
                    <a:effectLst/>
                    <a:latin typeface="+mn-lt"/>
                    <a:ea typeface="+mn-ea"/>
                    <a:cs typeface="+mn-cs"/>
                  </a:rPr>
                  <a:t>实现下，多普勒频率滤波器计算多普勒效应作为现有的音高属性的放缩因子。在应用程序中灵活使用可以达到非常好的效果。而通过软件实现声源的音高变化的代价是昂贵的。</a:t>
                </a:r>
              </a:p>
              <a:p>
                <a:r>
                  <a:rPr lang="zh-CN" altLang="zh-CN" sz="1200" kern="1200" dirty="0">
                    <a:solidFill>
                      <a:schemeClr val="tx1"/>
                    </a:solidFill>
                    <a:effectLst/>
                    <a:latin typeface="+mn-lt"/>
                    <a:ea typeface="+mn-ea"/>
                    <a:cs typeface="+mn-cs"/>
                  </a:rPr>
                  <a:t>多普勒效应是</a:t>
                </a:r>
                <a:r>
                  <a:rPr lang="en-US" altLang="zh-CN" sz="1200" kern="1200" dirty="0" err="1">
                    <a:solidFill>
                      <a:schemeClr val="tx1"/>
                    </a:solidFill>
                    <a:effectLst/>
                    <a:latin typeface="+mn-lt"/>
                    <a:ea typeface="+mn-ea"/>
                    <a:cs typeface="+mn-cs"/>
                  </a:rPr>
                  <a:t>OpenAL</a:t>
                </a:r>
                <a:r>
                  <a:rPr lang="en-US" altLang="zh-CN" sz="1200" kern="1200" dirty="0">
                    <a:solidFill>
                      <a:schemeClr val="tx1"/>
                    </a:solidFill>
                    <a:effectLst/>
                    <a:latin typeface="+mn-lt"/>
                    <a:ea typeface="+mn-ea"/>
                    <a:cs typeface="+mn-cs"/>
                  </a:rPr>
                  <a:t> API</a:t>
                </a:r>
                <a:r>
                  <a:rPr lang="zh-CN" altLang="zh-CN" sz="1200" kern="1200" dirty="0">
                    <a:solidFill>
                      <a:schemeClr val="tx1"/>
                    </a:solidFill>
                    <a:effectLst/>
                    <a:latin typeface="+mn-lt"/>
                    <a:ea typeface="+mn-ea"/>
                    <a:cs typeface="+mn-cs"/>
                  </a:rPr>
                  <a:t>的一个亮点，利用</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很容易实现该效果。如果使用多普勒效应，则必须设定监听器和声源的一些属性。 </a:t>
                </a:r>
              </a:p>
              <a:p>
                <a:r>
                  <a:rPr lang="en-US" altLang="zh-CN" sz="1200" kern="1200" dirty="0" err="1">
                    <a:solidFill>
                      <a:schemeClr val="tx1"/>
                    </a:solidFill>
                    <a:effectLst/>
                    <a:latin typeface="+mn-lt"/>
                    <a:ea typeface="+mn-ea"/>
                    <a:cs typeface="+mn-cs"/>
                  </a:rPr>
                  <a:t>ALfloat</a:t>
                </a:r>
                <a:r>
                  <a:rPr lang="en-US" altLang="zh-CN" sz="1200" kern="1200" dirty="0">
                    <a:solidFill>
                      <a:schemeClr val="tx1"/>
                    </a:solidFill>
                    <a:effectLst/>
                    <a:latin typeface="+mn-lt"/>
                    <a:ea typeface="+mn-ea"/>
                    <a:cs typeface="+mn-cs"/>
                  </a:rPr>
                  <a:t> 1_pos[]={0,0,5}</a:t>
                </a:r>
                <a:r>
                  <a:rPr lang="zh-CN" altLang="zh-CN" sz="1200" kern="1200" dirty="0">
                    <a:solidFill>
                      <a:schemeClr val="tx1"/>
                    </a:solidFill>
                    <a:effectLst/>
                    <a:latin typeface="+mn-lt"/>
                    <a:ea typeface="+mn-ea"/>
                    <a:cs typeface="+mn-cs"/>
                  </a:rPr>
                  <a:t>；</a:t>
                </a:r>
              </a:p>
              <a:p>
                <a:r>
                  <a:rPr lang="en-US" altLang="zh-CN" sz="1200" kern="1200" dirty="0" err="1">
                    <a:solidFill>
                      <a:schemeClr val="tx1"/>
                    </a:solidFill>
                    <a:effectLst/>
                    <a:latin typeface="+mn-lt"/>
                    <a:ea typeface="+mn-ea"/>
                    <a:cs typeface="+mn-cs"/>
                  </a:rPr>
                  <a:t>ALfloat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s_pos</a:t>
                </a:r>
                <a:r>
                  <a:rPr lang="en-US" altLang="zh-CN" sz="1200" kern="1200" dirty="0">
                    <a:solidFill>
                      <a:schemeClr val="tx1"/>
                    </a:solidFill>
                    <a:effectLst/>
                    <a:latin typeface="+mn-lt"/>
                    <a:ea typeface="+mn-ea"/>
                    <a:cs typeface="+mn-cs"/>
                  </a:rPr>
                  <a:t>[]={0,0,-5},</a:t>
                </a:r>
                <a:r>
                  <a:rPr lang="en-US" altLang="zh-CN" sz="1200" kern="1200" dirty="0" err="1">
                    <a:solidFill>
                      <a:schemeClr val="tx1"/>
                    </a:solidFill>
                    <a:effectLst/>
                    <a:latin typeface="+mn-lt"/>
                    <a:ea typeface="+mn-ea"/>
                    <a:cs typeface="+mn-cs"/>
                  </a:rPr>
                  <a:t>s_vel</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p>
              <a:p>
                <a:r>
                  <a:rPr lang="en-US" altLang="zh-CN" sz="1200" kern="1200" dirty="0" err="1">
                    <a:solidFill>
                      <a:schemeClr val="tx1"/>
                    </a:solidFill>
                    <a:effectLst/>
                    <a:latin typeface="+mn-lt"/>
                    <a:ea typeface="+mn-ea"/>
                    <a:cs typeface="+mn-cs"/>
                  </a:rPr>
                  <a:t>ALfloat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zeros</a:t>
                </a:r>
                <a:r>
                  <a:rPr lang="en-US" altLang="zh-CN" sz="1200" kern="1200" dirty="0">
                    <a:solidFill>
                      <a:schemeClr val="tx1"/>
                    </a:solidFill>
                    <a:effectLst/>
                    <a:latin typeface="+mn-lt"/>
                    <a:ea typeface="+mn-ea"/>
                    <a:cs typeface="+mn-cs"/>
                  </a:rPr>
                  <a:t>[]={0,0,0}</a:t>
                </a:r>
                <a:r>
                  <a:rPr lang="zh-CN" altLang="zh-CN" sz="1200" kern="1200" dirty="0">
                    <a:solidFill>
                      <a:schemeClr val="tx1"/>
                    </a:solidFill>
                    <a:effectLst/>
                    <a:latin typeface="+mn-lt"/>
                    <a:ea typeface="+mn-ea"/>
                    <a:cs typeface="+mn-cs"/>
                  </a:rPr>
                  <a:t>；</a:t>
                </a:r>
              </a:p>
              <a:p>
                <a:r>
                  <a:rPr lang="en-US" altLang="zh-CN" sz="1200" kern="1200" dirty="0" err="1">
                    <a:solidFill>
                      <a:schemeClr val="tx1"/>
                    </a:solidFill>
                    <a:effectLst/>
                    <a:latin typeface="+mn-lt"/>
                    <a:ea typeface="+mn-ea"/>
                    <a:cs typeface="+mn-cs"/>
                  </a:rPr>
                  <a:t>alListenerfv</a:t>
                </a:r>
                <a:r>
                  <a:rPr lang="en-US" altLang="zh-CN" sz="1200" kern="1200" dirty="0">
                    <a:solidFill>
                      <a:schemeClr val="tx1"/>
                    </a:solidFill>
                    <a:effectLst/>
                    <a:latin typeface="+mn-lt"/>
                    <a:ea typeface="+mn-ea"/>
                    <a:cs typeface="+mn-cs"/>
                  </a:rPr>
                  <a:t>(AL_POSITION,1_pos)</a:t>
                </a:r>
                <a:r>
                  <a:rPr lang="zh-CN" altLang="zh-CN" sz="1200" kern="1200" dirty="0">
                    <a:solidFill>
                      <a:schemeClr val="tx1"/>
                    </a:solidFill>
                    <a:effectLst/>
                    <a:latin typeface="+mn-lt"/>
                    <a:ea typeface="+mn-ea"/>
                    <a:cs typeface="+mn-cs"/>
                  </a:rPr>
                  <a:t>；</a:t>
                </a:r>
              </a:p>
              <a:p>
                <a:r>
                  <a:rPr lang="en-US" altLang="zh-CN" sz="1200" kern="1200" dirty="0" err="1">
                    <a:solidFill>
                      <a:schemeClr val="tx1"/>
                    </a:solidFill>
                    <a:effectLst/>
                    <a:latin typeface="+mn-lt"/>
                    <a:ea typeface="+mn-ea"/>
                    <a:cs typeface="+mn-cs"/>
                  </a:rPr>
                  <a:t>alListenerfv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AL_VELOCITY,zeros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sid,AL</a:t>
                </a:r>
                <a:r>
                  <a:rPr lang="en-US" altLang="zh-CN" sz="1200" kern="1200" dirty="0">
                    <a:solidFill>
                      <a:schemeClr val="tx1"/>
                    </a:solidFill>
                    <a:effectLst/>
                    <a:latin typeface="+mn-lt"/>
                    <a:ea typeface="+mn-ea"/>
                    <a:cs typeface="+mn-cs"/>
                  </a:rPr>
                  <a:t>_ </a:t>
                </a:r>
                <a:r>
                  <a:rPr lang="en-US" altLang="zh-CN" sz="1200" kern="1200" dirty="0" err="1">
                    <a:solidFill>
                      <a:schemeClr val="tx1"/>
                    </a:solidFill>
                    <a:effectLst/>
                    <a:latin typeface="+mn-lt"/>
                    <a:ea typeface="+mn-ea"/>
                    <a:cs typeface="+mn-cs"/>
                  </a:rPr>
                  <a:t>AL_POSITION,s_pos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AL_VELOCITY,s_vel</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alSourceplay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ALint</a:t>
                </a:r>
                <a:r>
                  <a:rPr lang="en-US" altLang="zh-CN" sz="1200" kern="1200" dirty="0">
                    <a:solidFill>
                      <a:schemeClr val="tx1"/>
                    </a:solidFill>
                    <a:effectLst/>
                    <a:latin typeface="+mn-lt"/>
                    <a:ea typeface="+mn-ea"/>
                    <a:cs typeface="+mn-cs"/>
                  </a:rPr>
                  <a:t> state;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do{</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s_vel</a:t>
                </a:r>
                <a:r>
                  <a:rPr lang="en-US" altLang="zh-CN" sz="1200" kern="1200" dirty="0">
                    <a:solidFill>
                      <a:schemeClr val="tx1"/>
                    </a:solidFill>
                    <a:effectLst/>
                    <a:latin typeface="+mn-lt"/>
                    <a:ea typeface="+mn-ea"/>
                    <a:cs typeface="+mn-cs"/>
                  </a:rPr>
                  <a:t>[2]+=0.001;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s_pos</a:t>
                </a:r>
                <a:r>
                  <a:rPr lang="en-US" altLang="zh-CN" sz="1200" kern="1200" dirty="0">
                    <a:solidFill>
                      <a:schemeClr val="tx1"/>
                    </a:solidFill>
                    <a:effectLst/>
                    <a:latin typeface="+mn-lt"/>
                    <a:ea typeface="+mn-ea"/>
                    <a:cs typeface="+mn-cs"/>
                  </a:rPr>
                  <a:t>[2]+=0.001;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AL_VELOCITY,s_vel</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alSourcefv</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sid,AL</a:t>
                </a:r>
                <a:r>
                  <a:rPr lang="en-US" altLang="zh-CN" sz="1200" kern="1200" dirty="0">
                    <a:solidFill>
                      <a:schemeClr val="tx1"/>
                    </a:solidFill>
                    <a:effectLst/>
                    <a:latin typeface="+mn-lt"/>
                    <a:ea typeface="+mn-ea"/>
                    <a:cs typeface="+mn-cs"/>
                  </a:rPr>
                  <a:t>_ </a:t>
                </a:r>
                <a:r>
                  <a:rPr lang="en-US" altLang="zh-CN" sz="1200" kern="1200" dirty="0" err="1">
                    <a:solidFill>
                      <a:schemeClr val="tx1"/>
                    </a:solidFill>
                    <a:effectLst/>
                    <a:latin typeface="+mn-lt"/>
                    <a:ea typeface="+mn-ea"/>
                    <a:cs typeface="+mn-cs"/>
                  </a:rPr>
                  <a:t>AL_POSITION,s_pos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alGetSourcei</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AL_SOURCE_STATE,&amp;state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}while(state!=AL_PLAYING);</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本例中需要注意的是，声源位置的计算不是推导出来的，而是由应用程序明确设定的。</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通过缓冲器排队机制支持流式播放。缓冲器排队是多个缓冲器与单一声源相关联的一种机制。当声源播放时，连续对各个缓冲器进行渲染，就好像这些缓冲器组成了一段连续的声音。这可以通过一些特殊函数来控制。流声源的工作过程一般是这样的：首先将该声源的多个缓冲器通过</a:t>
                </a:r>
                <a:r>
                  <a:rPr lang="en-US" altLang="zh-CN" sz="1200" kern="1200" dirty="0" err="1">
                    <a:solidFill>
                      <a:schemeClr val="tx1"/>
                    </a:solidFill>
                    <a:effectLst/>
                    <a:latin typeface="+mn-lt"/>
                    <a:ea typeface="+mn-ea"/>
                    <a:cs typeface="+mn-cs"/>
                  </a:rPr>
                  <a:t>alSourceQueueBuffers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函数进行排队，然后播放声源；接下来用属性</a:t>
                </a:r>
                <a:r>
                  <a:rPr lang="en-US" altLang="zh-CN" sz="1200" kern="1200" dirty="0">
                    <a:solidFill>
                      <a:schemeClr val="tx1"/>
                    </a:solidFill>
                    <a:effectLst/>
                    <a:latin typeface="+mn-lt"/>
                    <a:ea typeface="+mn-ea"/>
                    <a:cs typeface="+mn-cs"/>
                  </a:rPr>
                  <a:t>AL_BUFFERS_PROCESSED</a:t>
                </a:r>
                <a:r>
                  <a:rPr lang="zh-CN" altLang="zh-CN" sz="1200" kern="1200" dirty="0">
                    <a:solidFill>
                      <a:schemeClr val="tx1"/>
                    </a:solidFill>
                    <a:effectLst/>
                    <a:latin typeface="+mn-lt"/>
                    <a:ea typeface="+mn-ea"/>
                    <a:cs typeface="+mn-cs"/>
                  </a:rPr>
                  <a:t>来查询，该属性得出已经处理好的缓冲器的数量，从而允许应用程序使用</a:t>
                </a:r>
                <a:r>
                  <a:rPr lang="en-US" altLang="zh-CN" sz="1200" kern="1200" dirty="0" err="1">
                    <a:solidFill>
                      <a:schemeClr val="tx1"/>
                    </a:solidFill>
                    <a:effectLst/>
                    <a:latin typeface="+mn-lt"/>
                    <a:ea typeface="+mn-ea"/>
                    <a:cs typeface="+mn-cs"/>
                  </a:rPr>
                  <a:t>alSourceBuffers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函数删除那些已经处理好的缓冲器，</a:t>
                </a:r>
                <a:r>
                  <a:rPr lang="en-US" altLang="zh-CN" sz="1200" kern="1200" dirty="0" err="1">
                    <a:solidFill>
                      <a:schemeClr val="tx1"/>
                    </a:solidFill>
                    <a:effectLst/>
                    <a:latin typeface="+mn-lt"/>
                    <a:ea typeface="+mn-ea"/>
                    <a:cs typeface="+mn-cs"/>
                  </a:rPr>
                  <a:t>alSourceQueueBuffers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函数将从队列头部开始删除；最后，其余的缓冲器在声源上排队。</a:t>
                </a:r>
              </a:p>
              <a:p>
                <a:pPr lvl="0"/>
                <a:r>
                  <a:rPr lang="zh-CN" altLang="zh-CN" sz="1200" kern="1200" dirty="0">
                    <a:solidFill>
                      <a:schemeClr val="tx1"/>
                    </a:solidFill>
                    <a:effectLst/>
                    <a:latin typeface="+mn-lt"/>
                    <a:ea typeface="+mn-ea"/>
                    <a:cs typeface="+mn-cs"/>
                  </a:rPr>
                  <a:t>空间定位</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的核心是将声音的衰减表现为某一距离的函数。</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有一系列的距离模型可以选择，不同模型的</a:t>
                </a:r>
                <a:r>
                  <a:rPr lang="en-US" altLang="zh-CN" sz="1200" kern="1200" dirty="0">
                    <a:solidFill>
                      <a:schemeClr val="tx1"/>
                    </a:solidFill>
                    <a:effectLst/>
                    <a:latin typeface="+mn-lt"/>
                    <a:ea typeface="+mn-ea"/>
                    <a:cs typeface="+mn-cs"/>
                  </a:rPr>
                  <a:t>Direct3D</a:t>
                </a:r>
                <a:r>
                  <a:rPr lang="zh-CN" altLang="zh-CN" sz="1200" kern="1200" dirty="0">
                    <a:solidFill>
                      <a:schemeClr val="tx1"/>
                    </a:solidFill>
                    <a:effectLst/>
                    <a:latin typeface="+mn-lt"/>
                    <a:ea typeface="+mn-ea"/>
                    <a:cs typeface="+mn-cs"/>
                  </a:rPr>
                  <a:t>兼容性不同，应用程序支持的容易程度不同，与物理公式的一致性也有所不同。</a:t>
                </a:r>
              </a:p>
              <a:p>
                <a:r>
                  <a:rPr lang="zh-CN" altLang="zh-CN" sz="1200" kern="1200" dirty="0">
                    <a:solidFill>
                      <a:schemeClr val="tx1"/>
                    </a:solidFill>
                    <a:effectLst/>
                    <a:latin typeface="+mn-lt"/>
                    <a:ea typeface="+mn-ea"/>
                    <a:cs typeface="+mn-cs"/>
                  </a:rPr>
                  <a:t>函数</a:t>
                </a:r>
                <a:r>
                  <a:rPr lang="en-US" altLang="zh-CN" sz="1200" kern="1200" dirty="0" err="1">
                    <a:solidFill>
                      <a:schemeClr val="tx1"/>
                    </a:solidFill>
                    <a:effectLst/>
                    <a:latin typeface="+mn-lt"/>
                    <a:ea typeface="+mn-ea"/>
                    <a:cs typeface="+mn-cs"/>
                  </a:rPr>
                  <a:t>alDistanceModel</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用于在不同的距离模型中进行选择。默认的距离模型是</a:t>
                </a:r>
                <a:r>
                  <a:rPr lang="en-US" altLang="zh-CN" sz="1200" kern="1200" dirty="0">
                    <a:solidFill>
                      <a:schemeClr val="tx1"/>
                    </a:solidFill>
                    <a:effectLst/>
                    <a:latin typeface="+mn-lt"/>
                    <a:ea typeface="+mn-ea"/>
                    <a:cs typeface="+mn-cs"/>
                  </a:rPr>
                  <a:t>AL_INVERSE_DISTANCE,</a:t>
                </a:r>
                <a:r>
                  <a:rPr lang="zh-CN" altLang="zh-CN" sz="1200" kern="1200" dirty="0">
                    <a:solidFill>
                      <a:schemeClr val="tx1"/>
                    </a:solidFill>
                    <a:effectLst/>
                    <a:latin typeface="+mn-lt"/>
                    <a:ea typeface="+mn-ea"/>
                    <a:cs typeface="+mn-cs"/>
                  </a:rPr>
                  <a:t>遵守下面的公式：</a:t>
                </a:r>
              </a:p>
              <a:p>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G</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db=clamp(GAIN−20∗log</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10</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1+Rf∗</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dist−Rd)</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Rd),MinG,MaxG)</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此公式中</a:t>
                </a:r>
                <a:r>
                  <a:rPr lang="en-US" altLang="zh-CN" sz="1200" kern="1200" dirty="0" err="1">
                    <a:solidFill>
                      <a:schemeClr val="tx1"/>
                    </a:solidFill>
                    <a:effectLst/>
                    <a:latin typeface="+mn-lt"/>
                    <a:ea typeface="+mn-ea"/>
                    <a:cs typeface="+mn-cs"/>
                  </a:rPr>
                  <a:t>Rf</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Rd</a:t>
                </a:r>
                <a:r>
                  <a:rPr lang="zh-CN" altLang="zh-CN" sz="1200" kern="1200" dirty="0">
                    <a:solidFill>
                      <a:schemeClr val="tx1"/>
                    </a:solidFill>
                    <a:effectLst/>
                    <a:latin typeface="+mn-lt"/>
                    <a:ea typeface="+mn-ea"/>
                    <a:cs typeface="+mn-cs"/>
                  </a:rPr>
                  <a:t>对应于声源的两个属性</a:t>
                </a:r>
                <a:r>
                  <a:rPr lang="en-US" altLang="zh-CN" sz="1200" kern="1200" dirty="0">
                    <a:solidFill>
                      <a:schemeClr val="tx1"/>
                    </a:solidFill>
                    <a:effectLst/>
                    <a:latin typeface="+mn-lt"/>
                    <a:ea typeface="+mn-ea"/>
                    <a:cs typeface="+mn-cs"/>
                  </a:rPr>
                  <a:t>:AL_ROLLOFF_FACTOR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AL­_REFERENCE_DISTANCE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MinG</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MaxG</a:t>
                </a:r>
                <a:r>
                  <a:rPr lang="zh-CN" altLang="zh-CN" sz="1200" kern="1200" dirty="0">
                    <a:solidFill>
                      <a:schemeClr val="tx1"/>
                    </a:solidFill>
                    <a:effectLst/>
                    <a:latin typeface="+mn-lt"/>
                    <a:ea typeface="+mn-ea"/>
                    <a:cs typeface="+mn-cs"/>
                  </a:rPr>
                  <a:t>分别对应于声源的最小增益属性</a:t>
                </a:r>
                <a:r>
                  <a:rPr lang="en-US" altLang="zh-CN" sz="1200" kern="1200" dirty="0">
                    <a:solidFill>
                      <a:schemeClr val="tx1"/>
                    </a:solidFill>
                    <a:effectLst/>
                    <a:latin typeface="+mn-lt"/>
                    <a:ea typeface="+mn-ea"/>
                    <a:cs typeface="+mn-cs"/>
                  </a:rPr>
                  <a:t>AL_MIN_GAIN</a:t>
                </a:r>
                <a:r>
                  <a:rPr lang="zh-CN" altLang="zh-CN" sz="1200" kern="1200" dirty="0">
                    <a:solidFill>
                      <a:schemeClr val="tx1"/>
                    </a:solidFill>
                    <a:effectLst/>
                    <a:latin typeface="+mn-lt"/>
                    <a:ea typeface="+mn-ea"/>
                    <a:cs typeface="+mn-cs"/>
                  </a:rPr>
                  <a:t>和最大增益属性</a:t>
                </a:r>
                <a:r>
                  <a:rPr lang="en-US" altLang="zh-CN" sz="1200" kern="1200" dirty="0">
                    <a:solidFill>
                      <a:schemeClr val="tx1"/>
                    </a:solidFill>
                    <a:effectLst/>
                    <a:latin typeface="+mn-lt"/>
                    <a:ea typeface="+mn-ea"/>
                    <a:cs typeface="+mn-cs"/>
                  </a:rPr>
                  <a:t>AL_MAX_GAIN</a:t>
                </a:r>
                <a:r>
                  <a:rPr lang="zh-CN" altLang="zh-CN" sz="1200" kern="1200" dirty="0">
                    <a:solidFill>
                      <a:schemeClr val="tx1"/>
                    </a:solidFill>
                    <a:effectLst/>
                    <a:latin typeface="+mn-lt"/>
                    <a:ea typeface="+mn-ea"/>
                    <a:cs typeface="+mn-cs"/>
                  </a:rPr>
                  <a:t>。参考距离为</a:t>
                </a:r>
                <a:r>
                  <a:rPr lang="en-US" altLang="zh-CN" sz="1200" kern="1200" dirty="0" err="1">
                    <a:solidFill>
                      <a:schemeClr val="tx1"/>
                    </a:solidFill>
                    <a:effectLst/>
                    <a:latin typeface="+mn-lt"/>
                    <a:ea typeface="+mn-ea"/>
                    <a:cs typeface="+mn-cs"/>
                  </a:rPr>
                  <a:t>dist</a:t>
                </a:r>
                <a:r>
                  <a:rPr lang="zh-CN" altLang="zh-CN" sz="1200" kern="1200" dirty="0">
                    <a:solidFill>
                      <a:schemeClr val="tx1"/>
                    </a:solidFill>
                    <a:effectLst/>
                    <a:latin typeface="+mn-lt"/>
                    <a:ea typeface="+mn-ea"/>
                    <a:cs typeface="+mn-cs"/>
                  </a:rPr>
                  <a:t>，监听器体验增益的距离为</a:t>
                </a:r>
                <a:r>
                  <a:rPr lang="en-US" altLang="zh-CN" sz="1200" kern="1200" dirty="0">
                    <a:solidFill>
                      <a:schemeClr val="tx1"/>
                    </a:solidFill>
                    <a:effectLst/>
                    <a:latin typeface="+mn-lt"/>
                    <a:ea typeface="+mn-ea"/>
                    <a:cs typeface="+mn-cs"/>
                  </a:rPr>
                  <a:t>GAIN</a:t>
                </a:r>
                <a:r>
                  <a:rPr lang="zh-CN" altLang="zh-CN" sz="1200" kern="1200" dirty="0">
                    <a:solidFill>
                      <a:schemeClr val="tx1"/>
                    </a:solidFill>
                    <a:effectLst/>
                    <a:latin typeface="+mn-lt"/>
                    <a:ea typeface="+mn-ea"/>
                    <a:cs typeface="+mn-cs"/>
                  </a:rPr>
                  <a:t>。依声源而定的</a:t>
                </a:r>
                <a:r>
                  <a:rPr lang="en-US" altLang="zh-CN" sz="1200" kern="1200" dirty="0" err="1">
                    <a:solidFill>
                      <a:schemeClr val="tx1"/>
                    </a:solidFill>
                    <a:effectLst/>
                    <a:latin typeface="+mn-lt"/>
                    <a:ea typeface="+mn-ea"/>
                    <a:cs typeface="+mn-cs"/>
                  </a:rPr>
                  <a:t>rolloff</a:t>
                </a:r>
                <a:r>
                  <a:rPr lang="zh-CN" altLang="zh-CN" sz="1200" kern="1200" dirty="0">
                    <a:solidFill>
                      <a:schemeClr val="tx1"/>
                    </a:solidFill>
                    <a:effectLst/>
                    <a:latin typeface="+mn-lt"/>
                    <a:ea typeface="+mn-ea"/>
                    <a:cs typeface="+mn-cs"/>
                  </a:rPr>
                  <a:t>系数（高低频规律性衰减系数）能够在值变化量的负方向上改变声源的范围。当</a:t>
                </a:r>
                <a:r>
                  <a:rPr lang="en-US" altLang="zh-CN" sz="1200" kern="1200" dirty="0" err="1">
                    <a:solidFill>
                      <a:schemeClr val="tx1"/>
                    </a:solidFill>
                    <a:effectLst/>
                    <a:latin typeface="+mn-lt"/>
                    <a:ea typeface="+mn-ea"/>
                    <a:cs typeface="+mn-cs"/>
                  </a:rPr>
                  <a:t>rolloff</a:t>
                </a:r>
                <a:r>
                  <a:rPr lang="zh-CN" altLang="zh-CN" sz="1200" kern="1200" dirty="0">
                    <a:solidFill>
                      <a:schemeClr val="tx1"/>
                    </a:solidFill>
                    <a:effectLst/>
                    <a:latin typeface="+mn-lt"/>
                    <a:ea typeface="+mn-ea"/>
                    <a:cs typeface="+mn-cs"/>
                  </a:rPr>
                  <a:t>系数为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表明对于音源没有衰减。</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也提供和</a:t>
                </a:r>
                <a:r>
                  <a:rPr lang="en-US" altLang="zh-CN" sz="1200" kern="1200" dirty="0">
                    <a:solidFill>
                      <a:schemeClr val="tx1"/>
                    </a:solidFill>
                    <a:effectLst/>
                    <a:latin typeface="+mn-lt"/>
                    <a:ea typeface="+mn-ea"/>
                    <a:cs typeface="+mn-cs"/>
                  </a:rPr>
                  <a:t>IASIG3DL2</a:t>
                </a:r>
                <a:r>
                  <a:rPr lang="zh-CN" altLang="zh-CN" sz="1200" kern="1200" dirty="0">
                    <a:solidFill>
                      <a:schemeClr val="tx1"/>
                    </a:solidFill>
                    <a:effectLst/>
                    <a:latin typeface="+mn-lt"/>
                    <a:ea typeface="+mn-ea"/>
                    <a:cs typeface="+mn-cs"/>
                  </a:rPr>
                  <a:t>兼容的距离模型。使用</a:t>
                </a:r>
                <a:r>
                  <a:rPr lang="en-US" altLang="zh-CN" sz="1200" kern="1200" dirty="0">
                    <a:solidFill>
                      <a:schemeClr val="tx1"/>
                    </a:solidFill>
                    <a:effectLst/>
                    <a:latin typeface="+mn-lt"/>
                    <a:ea typeface="+mn-ea"/>
                    <a:cs typeface="+mn-cs"/>
                  </a:rPr>
                  <a:t>DS3D</a:t>
                </a:r>
                <a:r>
                  <a:rPr lang="zh-CN" altLang="zh-CN" sz="1200" kern="1200" dirty="0">
                    <a:solidFill>
                      <a:schemeClr val="tx1"/>
                    </a:solidFill>
                    <a:effectLst/>
                    <a:latin typeface="+mn-lt"/>
                    <a:ea typeface="+mn-ea"/>
                    <a:cs typeface="+mn-cs"/>
                  </a:rPr>
                  <a:t>的用户会更熟悉此模型。该模型可以表示为如下公式：</a:t>
                </a:r>
              </a:p>
              <a:p>
                <a:r>
                  <a:rPr lang="en-US" altLang="zh-CN" sz="1200" i="0" kern="1200">
                    <a:solidFill>
                      <a:schemeClr val="tx1"/>
                    </a:solidFill>
                    <a:effectLst/>
                    <a:latin typeface="+mn-lt"/>
                    <a:ea typeface="+mn-ea"/>
                    <a:cs typeface="+mn-cs"/>
                  </a:rPr>
                  <a:t>G</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db=clamp(GAIN−20∗log</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10</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1+Rf∗clamp</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dist,Md)</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Rd),MinG,MaxG)</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这个公式里把声源的距离限定在参考距离和声源特定的最大距离</a:t>
                </a:r>
                <a:r>
                  <a:rPr lang="en-US" altLang="zh-CN" sz="1200" kern="1200" dirty="0">
                    <a:solidFill>
                      <a:schemeClr val="tx1"/>
                    </a:solidFill>
                    <a:effectLst/>
                    <a:latin typeface="+mn-lt"/>
                    <a:ea typeface="+mn-ea"/>
                    <a:cs typeface="+mn-cs"/>
                  </a:rPr>
                  <a:t>AL_MAX_ DISTANCE</a:t>
                </a:r>
                <a:r>
                  <a:rPr lang="zh-CN" altLang="zh-CN" sz="1200" kern="1200" dirty="0">
                    <a:solidFill>
                      <a:schemeClr val="tx1"/>
                    </a:solidFill>
                    <a:effectLst/>
                    <a:latin typeface="+mn-lt"/>
                    <a:ea typeface="+mn-ea"/>
                    <a:cs typeface="+mn-cs"/>
                  </a:rPr>
                  <a:t>之间。</a:t>
                </a:r>
              </a:p>
              <a:p>
                <a:pPr lvl="0"/>
                <a:r>
                  <a:rPr lang="zh-CN" altLang="zh-CN" sz="1200" kern="1200" dirty="0">
                    <a:solidFill>
                      <a:schemeClr val="tx1"/>
                    </a:solidFill>
                    <a:effectLst/>
                    <a:latin typeface="+mn-lt"/>
                    <a:ea typeface="+mn-ea"/>
                    <a:cs typeface="+mn-cs"/>
                  </a:rPr>
                  <a:t>扩展与</a:t>
                </a:r>
                <a:r>
                  <a:rPr lang="en-US" altLang="zh-CN" sz="1200" kern="1200" dirty="0" err="1">
                    <a:solidFill>
                      <a:schemeClr val="tx1"/>
                    </a:solidFill>
                    <a:effectLst/>
                    <a:latin typeface="+mn-lt"/>
                    <a:ea typeface="+mn-ea"/>
                    <a:cs typeface="+mn-cs"/>
                  </a:rPr>
                  <a:t>alut</a:t>
                </a:r>
                <a:r>
                  <a:rPr lang="zh-CN" altLang="zh-CN" sz="1200" kern="1200" dirty="0">
                    <a:solidFill>
                      <a:schemeClr val="tx1"/>
                    </a:solidFill>
                    <a:effectLst/>
                    <a:latin typeface="+mn-lt"/>
                    <a:ea typeface="+mn-ea"/>
                    <a:cs typeface="+mn-cs"/>
                  </a:rPr>
                  <a:t>库</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具有和</a:t>
                </a:r>
                <a:r>
                  <a:rPr lang="en-US" altLang="zh-CN" sz="1200" kern="1200" dirty="0">
                    <a:solidFill>
                      <a:schemeClr val="tx1"/>
                    </a:solidFill>
                    <a:effectLst/>
                    <a:latin typeface="+mn-lt"/>
                    <a:ea typeface="+mn-ea"/>
                    <a:cs typeface="+mn-cs"/>
                  </a:rPr>
                  <a:t>OpenGL</a:t>
                </a:r>
                <a:r>
                  <a:rPr lang="zh-CN" altLang="zh-CN" sz="1200" kern="1200" dirty="0">
                    <a:solidFill>
                      <a:schemeClr val="tx1"/>
                    </a:solidFill>
                    <a:effectLst/>
                    <a:latin typeface="+mn-lt"/>
                    <a:ea typeface="+mn-ea"/>
                    <a:cs typeface="+mn-cs"/>
                  </a:rPr>
                  <a:t>相似的可扩展性。应用程序首先调用函数</a:t>
                </a:r>
                <a:r>
                  <a:rPr lang="en-US" altLang="zh-CN" sz="1200" kern="1200" dirty="0" err="1">
                    <a:solidFill>
                      <a:schemeClr val="tx1"/>
                    </a:solidFill>
                    <a:effectLst/>
                    <a:latin typeface="+mn-lt"/>
                    <a:ea typeface="+mn-ea"/>
                    <a:cs typeface="+mn-cs"/>
                  </a:rPr>
                  <a:t>alGetString</a:t>
                </a:r>
                <a:r>
                  <a:rPr lang="en-US" altLang="zh-CN" sz="1200" kern="1200" dirty="0">
                    <a:solidFill>
                      <a:schemeClr val="tx1"/>
                    </a:solidFill>
                    <a:effectLst/>
                    <a:latin typeface="+mn-lt"/>
                    <a:ea typeface="+mn-ea"/>
                    <a:cs typeface="+mn-cs"/>
                  </a:rPr>
                  <a:t>(AL_EXTENSIONS)</a:t>
                </a:r>
                <a:r>
                  <a:rPr lang="zh-CN" altLang="zh-CN" sz="1200" kern="1200" dirty="0">
                    <a:solidFill>
                      <a:schemeClr val="tx1"/>
                    </a:solidFill>
                    <a:effectLst/>
                    <a:latin typeface="+mn-lt"/>
                    <a:ea typeface="+mn-ea"/>
                    <a:cs typeface="+mn-cs"/>
                  </a:rPr>
                  <a:t>来查询扩展情况。此函数返回一个可在其中搜索特定标识的扩展字符串。此外，函数</a:t>
                </a:r>
                <a:r>
                  <a:rPr lang="en-US" altLang="zh-CN" sz="1200" kern="1200" dirty="0" err="1">
                    <a:solidFill>
                      <a:schemeClr val="tx1"/>
                    </a:solidFill>
                    <a:effectLst/>
                    <a:latin typeface="+mn-lt"/>
                    <a:ea typeface="+mn-ea"/>
                    <a:cs typeface="+mn-cs"/>
                  </a:rPr>
                  <a:t>alIsExtensionPresent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可以确定是否存在某个扩展。一旦确定某一扩展的存在，应用程序将能够通过函数</a:t>
                </a:r>
                <a:r>
                  <a:rPr lang="en-US" altLang="zh-CN" sz="1200" kern="1200" dirty="0" err="1">
                    <a:solidFill>
                      <a:schemeClr val="tx1"/>
                    </a:solidFill>
                    <a:effectLst/>
                    <a:latin typeface="+mn-lt"/>
                    <a:ea typeface="+mn-ea"/>
                    <a:cs typeface="+mn-cs"/>
                  </a:rPr>
                  <a:t>alGetProcAddress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alGetEnumValue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取得特定的函数和枚举标记。</a:t>
                </a: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GNU/Linux</a:t>
                </a:r>
                <a:r>
                  <a:rPr lang="zh-CN" altLang="zh-CN" sz="1200" kern="1200" dirty="0">
                    <a:solidFill>
                      <a:schemeClr val="tx1"/>
                    </a:solidFill>
                    <a:effectLst/>
                    <a:latin typeface="+mn-lt"/>
                    <a:ea typeface="+mn-ea"/>
                    <a:cs typeface="+mn-cs"/>
                  </a:rPr>
                  <a:t>实现中最为常用的扩展是</a:t>
                </a:r>
                <a:r>
                  <a:rPr lang="en-US" altLang="zh-CN" sz="1200" kern="1200" dirty="0" err="1">
                    <a:solidFill>
                      <a:schemeClr val="tx1"/>
                    </a:solidFill>
                    <a:effectLst/>
                    <a:latin typeface="+mn-lt"/>
                    <a:ea typeface="+mn-ea"/>
                    <a:cs typeface="+mn-cs"/>
                  </a:rPr>
                  <a:t>Ogg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Vorbis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MP3</a:t>
                </a:r>
                <a:r>
                  <a:rPr lang="zh-CN" altLang="zh-CN" sz="1200" kern="1200" dirty="0">
                    <a:solidFill>
                      <a:schemeClr val="tx1"/>
                    </a:solidFill>
                    <a:effectLst/>
                    <a:latin typeface="+mn-lt"/>
                    <a:ea typeface="+mn-ea"/>
                    <a:cs typeface="+mn-cs"/>
                  </a:rPr>
                  <a:t>扩展，分别提供了一些用于播放压缩的文件格式的函数。同样重要的是一个提供四声道（</a:t>
                </a:r>
                <a:r>
                  <a:rPr lang="en-US" altLang="zh-CN" sz="1200" kern="1200" dirty="0">
                    <a:solidFill>
                      <a:schemeClr val="tx1"/>
                    </a:solidFill>
                    <a:effectLst/>
                    <a:latin typeface="+mn-lt"/>
                    <a:ea typeface="+mn-ea"/>
                    <a:cs typeface="+mn-cs"/>
                  </a:rPr>
                  <a:t>Quadraphonic</a:t>
                </a:r>
                <a:r>
                  <a:rPr lang="zh-CN" altLang="zh-CN" sz="1200" kern="1200" dirty="0">
                    <a:solidFill>
                      <a:schemeClr val="tx1"/>
                    </a:solidFill>
                    <a:effectLst/>
                    <a:latin typeface="+mn-lt"/>
                    <a:ea typeface="+mn-ea"/>
                    <a:cs typeface="+mn-cs"/>
                  </a:rPr>
                  <a:t>）立体声的扩展，以及允许使用多通道音频采样格式（如立体声声源）的</a:t>
                </a:r>
                <a:r>
                  <a:rPr lang="en-US" altLang="zh-CN" sz="1200" kern="1200" dirty="0" err="1">
                    <a:solidFill>
                      <a:schemeClr val="tx1"/>
                    </a:solidFill>
                    <a:effectLst/>
                    <a:latin typeface="+mn-lt"/>
                    <a:ea typeface="+mn-ea"/>
                    <a:cs typeface="+mn-cs"/>
                  </a:rPr>
                  <a:t>internalFormat</a:t>
                </a:r>
                <a:r>
                  <a:rPr lang="zh-CN" altLang="zh-CN" sz="1200" kern="1200" dirty="0">
                    <a:solidFill>
                      <a:schemeClr val="tx1"/>
                    </a:solidFill>
                    <a:effectLst/>
                    <a:latin typeface="+mn-lt"/>
                    <a:ea typeface="+mn-ea"/>
                    <a:cs typeface="+mn-cs"/>
                  </a:rPr>
                  <a:t>扩展。</a:t>
                </a:r>
              </a:p>
              <a:p>
                <a:r>
                  <a:rPr lang="en-US" altLang="zh-CN" sz="1200" kern="1200" dirty="0">
                    <a:solidFill>
                      <a:schemeClr val="tx1"/>
                    </a:solidFill>
                    <a:effectLst/>
                    <a:latin typeface="+mn-lt"/>
                    <a:ea typeface="+mn-ea"/>
                    <a:cs typeface="+mn-cs"/>
                  </a:rPr>
                  <a:t>Creative</a:t>
                </a:r>
                <a:r>
                  <a:rPr lang="zh-CN" altLang="zh-CN" sz="1200" kern="1200" dirty="0">
                    <a:solidFill>
                      <a:schemeClr val="tx1"/>
                    </a:solidFill>
                    <a:effectLst/>
                    <a:latin typeface="+mn-lt"/>
                    <a:ea typeface="+mn-ea"/>
                    <a:cs typeface="+mn-cs"/>
                  </a:rPr>
                  <a:t>的实现中最常用的就是允许控制</a:t>
                </a:r>
                <a:r>
                  <a:rPr lang="en-US" altLang="zh-CN" sz="1200" kern="1200" dirty="0">
                    <a:solidFill>
                      <a:schemeClr val="tx1"/>
                    </a:solidFill>
                    <a:effectLst/>
                    <a:latin typeface="+mn-lt"/>
                    <a:ea typeface="+mn-ea"/>
                    <a:cs typeface="+mn-cs"/>
                  </a:rPr>
                  <a:t>EAX</a:t>
                </a:r>
                <a:r>
                  <a:rPr lang="zh-CN" altLang="zh-CN" sz="1200" kern="1200" dirty="0">
                    <a:solidFill>
                      <a:schemeClr val="tx1"/>
                    </a:solidFill>
                    <a:effectLst/>
                    <a:latin typeface="+mn-lt"/>
                    <a:ea typeface="+mn-ea"/>
                    <a:cs typeface="+mn-cs"/>
                  </a:rPr>
                  <a:t>属性的</a:t>
                </a:r>
                <a:r>
                  <a:rPr lang="en-US" altLang="zh-CN" sz="1200" kern="1200" dirty="0">
                    <a:solidFill>
                      <a:schemeClr val="tx1"/>
                    </a:solidFill>
                    <a:effectLst/>
                    <a:latin typeface="+mn-lt"/>
                    <a:ea typeface="+mn-ea"/>
                    <a:cs typeface="+mn-cs"/>
                  </a:rPr>
                  <a:t>EAX</a:t>
                </a:r>
                <a:r>
                  <a:rPr lang="zh-CN" altLang="zh-CN" sz="1200" kern="1200" dirty="0">
                    <a:solidFill>
                      <a:schemeClr val="tx1"/>
                    </a:solidFill>
                    <a:effectLst/>
                    <a:latin typeface="+mn-lt"/>
                    <a:ea typeface="+mn-ea"/>
                    <a:cs typeface="+mn-cs"/>
                  </a:rPr>
                  <a:t>函数集。</a:t>
                </a:r>
                <a:r>
                  <a:rPr lang="en-US" altLang="zh-CN" sz="1200" kern="1200" dirty="0">
                    <a:solidFill>
                      <a:schemeClr val="tx1"/>
                    </a:solidFill>
                    <a:effectLst/>
                    <a:latin typeface="+mn-lt"/>
                    <a:ea typeface="+mn-ea"/>
                    <a:cs typeface="+mn-cs"/>
                  </a:rPr>
                  <a:t>EAX</a:t>
                </a:r>
                <a:r>
                  <a:rPr lang="zh-CN" altLang="zh-CN" sz="1200" kern="1200" dirty="0">
                    <a:solidFill>
                      <a:schemeClr val="tx1"/>
                    </a:solidFill>
                    <a:effectLst/>
                    <a:latin typeface="+mn-lt"/>
                    <a:ea typeface="+mn-ea"/>
                    <a:cs typeface="+mn-cs"/>
                  </a:rPr>
                  <a:t>用来向核心库中增加高级特性，包括监听器和个别声源之间的混响（</a:t>
                </a:r>
                <a:r>
                  <a:rPr lang="en-US" altLang="zh-CN" sz="1200" kern="1200" dirty="0">
                    <a:solidFill>
                      <a:schemeClr val="tx1"/>
                    </a:solidFill>
                    <a:effectLst/>
                    <a:latin typeface="+mn-lt"/>
                    <a:ea typeface="+mn-ea"/>
                    <a:cs typeface="+mn-cs"/>
                  </a:rPr>
                  <a:t>reverberation</a:t>
                </a:r>
                <a:r>
                  <a:rPr lang="zh-CN" altLang="zh-CN" sz="1200" kern="1200" dirty="0">
                    <a:solidFill>
                      <a:schemeClr val="tx1"/>
                    </a:solidFill>
                    <a:effectLst/>
                    <a:latin typeface="+mn-lt"/>
                    <a:ea typeface="+mn-ea"/>
                    <a:cs typeface="+mn-cs"/>
                  </a:rPr>
                  <a:t>）、反射（</a:t>
                </a:r>
                <a:r>
                  <a:rPr lang="en-US" altLang="zh-CN" sz="1200" kern="1200" dirty="0">
                    <a:solidFill>
                      <a:schemeClr val="tx1"/>
                    </a:solidFill>
                    <a:effectLst/>
                    <a:latin typeface="+mn-lt"/>
                    <a:ea typeface="+mn-ea"/>
                    <a:cs typeface="+mn-cs"/>
                  </a:rPr>
                  <a:t>reflection</a:t>
                </a:r>
                <a:r>
                  <a:rPr lang="zh-CN" altLang="zh-CN" sz="1200" kern="1200" dirty="0">
                    <a:solidFill>
                      <a:schemeClr val="tx1"/>
                    </a:solidFill>
                    <a:effectLst/>
                    <a:latin typeface="+mn-lt"/>
                    <a:ea typeface="+mn-ea"/>
                    <a:cs typeface="+mn-cs"/>
                  </a:rPr>
                  <a:t>）、遮挡（</a:t>
                </a:r>
                <a:r>
                  <a:rPr lang="en-US" altLang="zh-CN" sz="1200" kern="1200" dirty="0">
                    <a:solidFill>
                      <a:schemeClr val="tx1"/>
                    </a:solidFill>
                    <a:effectLst/>
                    <a:latin typeface="+mn-lt"/>
                    <a:ea typeface="+mn-ea"/>
                    <a:cs typeface="+mn-cs"/>
                  </a:rPr>
                  <a:t>occlusion</a:t>
                </a:r>
                <a:r>
                  <a:rPr lang="zh-CN" altLang="zh-CN" sz="1200" kern="1200" dirty="0">
                    <a:solidFill>
                      <a:schemeClr val="tx1"/>
                    </a:solidFill>
                    <a:effectLst/>
                    <a:latin typeface="+mn-lt"/>
                    <a:ea typeface="+mn-ea"/>
                    <a:cs typeface="+mn-cs"/>
                  </a:rPr>
                  <a:t>）等。</a:t>
                </a:r>
                <a:r>
                  <a:rPr lang="en-US" altLang="zh-CN" sz="1200" kern="1200" dirty="0">
                    <a:solidFill>
                      <a:schemeClr val="tx1"/>
                    </a:solidFill>
                    <a:effectLst/>
                    <a:latin typeface="+mn-lt"/>
                    <a:ea typeface="+mn-ea"/>
                    <a:cs typeface="+mn-cs"/>
                  </a:rPr>
                  <a:t>EAX</a:t>
                </a:r>
                <a:r>
                  <a:rPr lang="zh-CN" altLang="zh-CN" sz="1200" kern="1200" dirty="0">
                    <a:solidFill>
                      <a:schemeClr val="tx1"/>
                    </a:solidFill>
                    <a:effectLst/>
                    <a:latin typeface="+mn-lt"/>
                    <a:ea typeface="+mn-ea"/>
                    <a:cs typeface="+mn-cs"/>
                  </a:rPr>
                  <a:t>属性用</a:t>
                </a:r>
                <a:r>
                  <a:rPr lang="en-US" altLang="zh-CN" sz="1200" kern="1200" dirty="0" err="1">
                    <a:solidFill>
                      <a:schemeClr val="tx1"/>
                    </a:solidFill>
                    <a:effectLst/>
                    <a:latin typeface="+mn-lt"/>
                    <a:ea typeface="+mn-ea"/>
                    <a:cs typeface="+mn-cs"/>
                  </a:rPr>
                  <a:t>EAXGet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EAXSet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来操作。</a:t>
                </a:r>
              </a:p>
              <a:p>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核心库中没有用于处理文件格式的函数，该功能由</a:t>
                </a:r>
                <a:r>
                  <a:rPr lang="en-US" altLang="zh-CN" sz="1200" kern="1200" dirty="0" err="1">
                    <a:solidFill>
                      <a:schemeClr val="tx1"/>
                    </a:solidFill>
                    <a:effectLst/>
                    <a:latin typeface="+mn-lt"/>
                    <a:ea typeface="+mn-ea"/>
                    <a:cs typeface="+mn-cs"/>
                  </a:rPr>
                  <a:t>alut</a:t>
                </a:r>
                <a:r>
                  <a:rPr lang="zh-CN" altLang="zh-CN" sz="1200" kern="1200" dirty="0">
                    <a:solidFill>
                      <a:schemeClr val="tx1"/>
                    </a:solidFill>
                    <a:effectLst/>
                    <a:latin typeface="+mn-lt"/>
                    <a:ea typeface="+mn-ea"/>
                    <a:cs typeface="+mn-cs"/>
                  </a:rPr>
                  <a:t>辅助库提供实现。函数</a:t>
                </a:r>
                <a:r>
                  <a:rPr lang="en-US" altLang="zh-CN" sz="1200" kern="1200" dirty="0" err="1">
                    <a:solidFill>
                      <a:schemeClr val="tx1"/>
                    </a:solidFill>
                    <a:effectLst/>
                    <a:latin typeface="+mn-lt"/>
                    <a:ea typeface="+mn-ea"/>
                    <a:cs typeface="+mn-cs"/>
                  </a:rPr>
                  <a:t>alutLoadWavFile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alutLoadWavMemory</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可以加载不同版本的</a:t>
                </a:r>
                <a:r>
                  <a:rPr lang="en-US" altLang="zh-CN" sz="1200" kern="1200" dirty="0">
                    <a:solidFill>
                      <a:schemeClr val="tx1"/>
                    </a:solidFill>
                    <a:effectLst/>
                    <a:latin typeface="+mn-lt"/>
                    <a:ea typeface="+mn-ea"/>
                    <a:cs typeface="+mn-cs"/>
                  </a:rPr>
                  <a:t>wav</a:t>
                </a:r>
                <a:r>
                  <a:rPr lang="zh-CN" altLang="zh-CN" sz="1200" kern="1200" dirty="0">
                    <a:solidFill>
                      <a:schemeClr val="tx1"/>
                    </a:solidFill>
                    <a:effectLst/>
                    <a:latin typeface="+mn-lt"/>
                    <a:ea typeface="+mn-ea"/>
                    <a:cs typeface="+mn-cs"/>
                  </a:rPr>
                  <a:t>文件格式。在提供便于应用程序载入音频文件函数的同时，</a:t>
                </a:r>
                <a:r>
                  <a:rPr lang="en-US" altLang="zh-CN" sz="1200" kern="1200" dirty="0" err="1">
                    <a:solidFill>
                      <a:schemeClr val="tx1"/>
                    </a:solidFill>
                    <a:effectLst/>
                    <a:latin typeface="+mn-lt"/>
                    <a:ea typeface="+mn-ea"/>
                    <a:cs typeface="+mn-cs"/>
                  </a:rPr>
                  <a:t>alut</a:t>
                </a:r>
                <a:r>
                  <a:rPr lang="zh-CN" altLang="zh-CN" sz="1200" kern="1200" dirty="0">
                    <a:solidFill>
                      <a:schemeClr val="tx1"/>
                    </a:solidFill>
                    <a:effectLst/>
                    <a:latin typeface="+mn-lt"/>
                    <a:ea typeface="+mn-ea"/>
                    <a:cs typeface="+mn-cs"/>
                  </a:rPr>
                  <a:t>还有提供了初始化和结束程序的</a:t>
                </a:r>
                <a:r>
                  <a:rPr lang="en-US" altLang="zh-CN" sz="1200" kern="1200" dirty="0" err="1">
                    <a:solidFill>
                      <a:schemeClr val="tx1"/>
                    </a:solidFill>
                    <a:effectLst/>
                    <a:latin typeface="+mn-lt"/>
                    <a:ea typeface="+mn-ea"/>
                    <a:cs typeface="+mn-cs"/>
                  </a:rPr>
                  <a:t>alutInit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alutExit</a:t>
                </a:r>
                <a:r>
                  <a:rPr lang="zh-CN" altLang="zh-CN" sz="1200" kern="1200" dirty="0">
                    <a:solidFill>
                      <a:schemeClr val="tx1"/>
                    </a:solidFill>
                    <a:effectLst/>
                    <a:latin typeface="+mn-lt"/>
                    <a:ea typeface="+mn-ea"/>
                    <a:cs typeface="+mn-cs"/>
                  </a:rPr>
                  <a:t>函数，他们隐藏了上下文和设备的初始化细节。</a:t>
                </a:r>
              </a:p>
              <a:p>
                <a:r>
                  <a:rPr lang="zh-CN" altLang="zh-CN" sz="1200" kern="1200" dirty="0">
                    <a:solidFill>
                      <a:schemeClr val="tx1"/>
                    </a:solidFill>
                    <a:effectLst/>
                    <a:latin typeface="+mn-lt"/>
                    <a:ea typeface="+mn-ea"/>
                    <a:cs typeface="+mn-cs"/>
                  </a:rPr>
                  <a:t>因为</a:t>
                </a:r>
                <a:r>
                  <a:rPr lang="en-US" altLang="zh-CN" sz="1200" kern="1200" dirty="0" err="1">
                    <a:solidFill>
                      <a:schemeClr val="tx1"/>
                    </a:solidFill>
                    <a:effectLst/>
                    <a:latin typeface="+mn-lt"/>
                    <a:ea typeface="+mn-ea"/>
                    <a:cs typeface="+mn-cs"/>
                  </a:rPr>
                  <a:t>OpenAL</a:t>
                </a:r>
                <a:r>
                  <a:rPr lang="zh-CN" altLang="zh-CN" sz="1200" kern="1200" dirty="0">
                    <a:solidFill>
                      <a:schemeClr val="tx1"/>
                    </a:solidFill>
                    <a:effectLst/>
                    <a:latin typeface="+mn-lt"/>
                    <a:ea typeface="+mn-ea"/>
                    <a:cs typeface="+mn-cs"/>
                  </a:rPr>
                  <a:t>是一个规范，而不是一个实现，用户必须注意在不同的实现版本之间存在差异。</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C5533BDD-B3E9-4157-8536-A112B759912C}" type="slidenum">
              <a:rPr lang="zh-CN" altLang="en-US" smtClean="0"/>
              <a:t>12</a:t>
            </a:fld>
            <a:endParaRPr lang="zh-CN" altLang="en-US"/>
          </a:p>
        </p:txBody>
      </p:sp>
    </p:spTree>
    <p:extLst>
      <p:ext uri="{BB962C8B-B14F-4D97-AF65-F5344CB8AC3E}">
        <p14:creationId xmlns:p14="http://schemas.microsoft.com/office/powerpoint/2010/main" val="126672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8600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2390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6269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7931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0002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2950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643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422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361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4208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498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916866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音效</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03378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数字化声音格式</a:t>
            </a:r>
          </a:p>
        </p:txBody>
      </p:sp>
      <p:sp>
        <p:nvSpPr>
          <p:cNvPr id="3" name="内容占位符 2"/>
          <p:cNvSpPr>
            <a:spLocks noGrp="1"/>
          </p:cNvSpPr>
          <p:nvPr>
            <p:ph idx="1"/>
          </p:nvPr>
        </p:nvSpPr>
        <p:spPr/>
        <p:txBody>
          <a:bodyPr>
            <a:normAutofit fontScale="92500" lnSpcReduction="10000"/>
          </a:bodyPr>
          <a:lstStyle/>
          <a:p>
            <a:r>
              <a:rPr lang="en-US" altLang="zh-CN" b="1" dirty="0"/>
              <a:t>WAV</a:t>
            </a:r>
            <a:r>
              <a:rPr lang="zh-CN" altLang="zh-CN" dirty="0"/>
              <a:t>—一种非常流行的音乐格式，这种格式的声音效果应用非常广泛，以至于人们有时候会用“</a:t>
            </a:r>
            <a:r>
              <a:rPr lang="en-US" altLang="zh-CN" dirty="0"/>
              <a:t>WAV</a:t>
            </a:r>
            <a:r>
              <a:rPr lang="zh-CN" altLang="zh-CN" dirty="0"/>
              <a:t>文件”表示声音效果。</a:t>
            </a:r>
          </a:p>
          <a:p>
            <a:r>
              <a:rPr lang="en-US" altLang="zh-CN" b="1" dirty="0"/>
              <a:t>ADPCM</a:t>
            </a:r>
            <a:r>
              <a:rPr lang="zh-CN" altLang="zh-CN" b="1" dirty="0"/>
              <a:t>——</a:t>
            </a:r>
            <a:r>
              <a:rPr lang="en-US" altLang="zh-CN" dirty="0"/>
              <a:t>Windows</a:t>
            </a:r>
            <a:r>
              <a:rPr lang="zh-CN" altLang="zh-CN" dirty="0"/>
              <a:t>系统的标准化音乐格式，它在</a:t>
            </a:r>
            <a:r>
              <a:rPr lang="en-US" altLang="zh-CN" dirty="0"/>
              <a:t>WAV</a:t>
            </a:r>
            <a:r>
              <a:rPr lang="zh-CN" altLang="zh-CN" dirty="0"/>
              <a:t>文件的基础上采用了一些压缩算法。</a:t>
            </a:r>
          </a:p>
          <a:p>
            <a:r>
              <a:rPr lang="en-US" altLang="zh-CN" b="1" dirty="0"/>
              <a:t>VOC</a:t>
            </a:r>
            <a:r>
              <a:rPr lang="zh-CN" altLang="zh-CN" b="1" dirty="0"/>
              <a:t>——</a:t>
            </a:r>
            <a:r>
              <a:rPr lang="zh-CN" altLang="zh-CN" dirty="0"/>
              <a:t>在</a:t>
            </a:r>
            <a:r>
              <a:rPr lang="en-US" altLang="zh-CN" dirty="0"/>
              <a:t>WAV</a:t>
            </a:r>
            <a:r>
              <a:rPr lang="zh-CN" altLang="zh-CN" dirty="0"/>
              <a:t>格式文件之前被广泛引用于爆破声音效果。它曾经普遍应用于早期的</a:t>
            </a:r>
            <a:r>
              <a:rPr lang="en-US" altLang="zh-CN" dirty="0"/>
              <a:t>DOS</a:t>
            </a:r>
            <a:r>
              <a:rPr lang="zh-CN" altLang="zh-CN" dirty="0"/>
              <a:t>系统。</a:t>
            </a:r>
          </a:p>
          <a:p>
            <a:r>
              <a:rPr lang="en-US" altLang="zh-CN" b="1" dirty="0"/>
              <a:t>MP3</a:t>
            </a:r>
            <a:r>
              <a:rPr lang="zh-CN" altLang="zh-CN" b="1" dirty="0"/>
              <a:t>——</a:t>
            </a:r>
            <a:r>
              <a:rPr lang="zh-CN" altLang="zh-CN" dirty="0"/>
              <a:t>也就是</a:t>
            </a:r>
            <a:r>
              <a:rPr lang="en-US" altLang="zh-CN" dirty="0"/>
              <a:t>MPEG</a:t>
            </a:r>
            <a:r>
              <a:rPr lang="zh-CN" altLang="zh-CN" dirty="0"/>
              <a:t>。如今每个人都非常熟悉</a:t>
            </a:r>
            <a:r>
              <a:rPr lang="en-US" altLang="zh-CN" dirty="0" smtClean="0"/>
              <a:t>MP3</a:t>
            </a:r>
            <a:endParaRPr lang="zh-CN" altLang="zh-CN" dirty="0"/>
          </a:p>
          <a:p>
            <a:endParaRPr lang="zh-CN" altLang="en-US" dirty="0"/>
          </a:p>
        </p:txBody>
      </p:sp>
    </p:spTree>
    <p:extLst>
      <p:ext uri="{BB962C8B-B14F-4D97-AF65-F5344CB8AC3E}">
        <p14:creationId xmlns:p14="http://schemas.microsoft.com/office/powerpoint/2010/main" val="317925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游戏音效</a:t>
            </a:r>
            <a:r>
              <a:rPr lang="en-US" altLang="zh-CN" dirty="0"/>
              <a:t>SDK</a:t>
            </a:r>
            <a:r>
              <a:rPr lang="zh-CN" altLang="en-US" dirty="0"/>
              <a:t>应用</a:t>
            </a:r>
          </a:p>
        </p:txBody>
      </p:sp>
      <p:sp>
        <p:nvSpPr>
          <p:cNvPr id="3" name="内容占位符 2"/>
          <p:cNvSpPr>
            <a:spLocks noGrp="1"/>
          </p:cNvSpPr>
          <p:nvPr>
            <p:ph idx="1"/>
          </p:nvPr>
        </p:nvSpPr>
        <p:spPr/>
        <p:txBody>
          <a:bodyPr>
            <a:normAutofit fontScale="55000" lnSpcReduction="20000"/>
          </a:bodyPr>
          <a:lstStyle/>
          <a:p>
            <a:r>
              <a:rPr lang="en-US" altLang="zh-CN" b="1" dirty="0"/>
              <a:t>DirectSound </a:t>
            </a:r>
            <a:endParaRPr lang="en-US" altLang="zh-CN" b="1" dirty="0" smtClean="0"/>
          </a:p>
          <a:p>
            <a:r>
              <a:rPr lang="zh-CN" altLang="zh-CN" dirty="0"/>
              <a:t>虽然</a:t>
            </a:r>
            <a:r>
              <a:rPr lang="en-US" altLang="zh-CN" dirty="0"/>
              <a:t>DirectX</a:t>
            </a:r>
            <a:r>
              <a:rPr lang="zh-CN" altLang="zh-CN" dirty="0"/>
              <a:t>的各个版本有差异，导致函数使用上各不相同，但其编程的总体思路没有发生太大的</a:t>
            </a:r>
            <a:r>
              <a:rPr lang="zh-CN" altLang="zh-CN" dirty="0" smtClean="0"/>
              <a:t>变化</a:t>
            </a:r>
            <a:endParaRPr lang="en-US" altLang="zh-CN" dirty="0" smtClean="0"/>
          </a:p>
          <a:p>
            <a:pPr marL="514350" indent="-514350">
              <a:buFont typeface="+mj-lt"/>
              <a:buAutoNum type="arabicPeriod"/>
            </a:pPr>
            <a:r>
              <a:rPr lang="zh-CN" altLang="zh-CN" dirty="0" smtClean="0"/>
              <a:t>创造对象</a:t>
            </a:r>
            <a:endParaRPr lang="en-US" altLang="zh-CN" dirty="0" smtClean="0"/>
          </a:p>
          <a:p>
            <a:pPr marL="514350" lvl="0" indent="-514350">
              <a:buFont typeface="+mj-lt"/>
              <a:buAutoNum type="arabicPeriod"/>
            </a:pPr>
            <a:r>
              <a:rPr lang="zh-CN" altLang="zh-CN" dirty="0"/>
              <a:t>设置合作</a:t>
            </a:r>
            <a:r>
              <a:rPr lang="zh-CN" altLang="zh-CN" dirty="0" smtClean="0"/>
              <a:t>级</a:t>
            </a:r>
            <a:endParaRPr lang="en-US" altLang="zh-CN" dirty="0" smtClean="0"/>
          </a:p>
          <a:p>
            <a:pPr marL="514350" indent="-514350">
              <a:buFont typeface="+mj-lt"/>
              <a:buAutoNum type="arabicPeriod"/>
            </a:pPr>
            <a:r>
              <a:rPr lang="zh-CN" altLang="zh-CN" dirty="0"/>
              <a:t>检索硬件信息</a:t>
            </a:r>
          </a:p>
          <a:p>
            <a:pPr marL="514350" indent="-514350">
              <a:buFont typeface="+mj-lt"/>
              <a:buAutoNum type="arabicPeriod"/>
            </a:pPr>
            <a:r>
              <a:rPr lang="zh-CN" altLang="zh-CN" dirty="0"/>
              <a:t>创建主缓冲区</a:t>
            </a:r>
          </a:p>
          <a:p>
            <a:pPr marL="514350" indent="-514350">
              <a:buFont typeface="+mj-lt"/>
              <a:buAutoNum type="arabicPeriod"/>
            </a:pPr>
            <a:r>
              <a:rPr lang="zh-CN" altLang="zh-CN" dirty="0"/>
              <a:t>向主缓冲区写数据</a:t>
            </a:r>
          </a:p>
          <a:p>
            <a:pPr marL="514350" indent="-514350">
              <a:buFont typeface="+mj-lt"/>
              <a:buAutoNum type="arabicPeriod"/>
            </a:pPr>
            <a:r>
              <a:rPr lang="zh-CN" altLang="zh-CN" dirty="0"/>
              <a:t>创建次缓冲区</a:t>
            </a:r>
          </a:p>
          <a:p>
            <a:pPr marL="514350" indent="-514350">
              <a:buFont typeface="+mj-lt"/>
              <a:buAutoNum type="arabicPeriod"/>
            </a:pPr>
            <a:r>
              <a:rPr lang="zh-CN" altLang="zh-CN" dirty="0"/>
              <a:t>向次缓冲区写</a:t>
            </a:r>
            <a:r>
              <a:rPr lang="zh-CN" altLang="zh-CN" dirty="0" smtClean="0"/>
              <a:t>数据</a:t>
            </a:r>
            <a:endParaRPr lang="en-US" altLang="zh-CN" dirty="0" smtClean="0"/>
          </a:p>
          <a:p>
            <a:pPr marL="514350" indent="-514350">
              <a:buFont typeface="+mj-lt"/>
              <a:buAutoNum type="arabicPeriod"/>
            </a:pPr>
            <a:r>
              <a:rPr lang="zh-CN" altLang="zh-CN" dirty="0" smtClean="0"/>
              <a:t>声音</a:t>
            </a:r>
            <a:r>
              <a:rPr lang="zh-CN" altLang="zh-CN" dirty="0"/>
              <a:t>播放与控制</a:t>
            </a:r>
          </a:p>
          <a:p>
            <a:pPr lvl="1"/>
            <a:r>
              <a:rPr lang="zh-CN" altLang="zh-CN" dirty="0"/>
              <a:t>播放声音需要以下步骤：</a:t>
            </a:r>
          </a:p>
          <a:p>
            <a:pPr lvl="1"/>
            <a:r>
              <a:rPr lang="zh-CN" altLang="zh-CN" dirty="0"/>
              <a:t>锁定辅助缓冲的一部分以获得所需的那部分缓冲的基地址。</a:t>
            </a:r>
          </a:p>
          <a:p>
            <a:pPr lvl="1"/>
            <a:r>
              <a:rPr lang="zh-CN" altLang="zh-CN" dirty="0"/>
              <a:t>向缓冲写数据。</a:t>
            </a:r>
          </a:p>
          <a:p>
            <a:pPr lvl="1"/>
            <a:r>
              <a:rPr lang="zh-CN" altLang="zh-CN" dirty="0"/>
              <a:t>解锁。</a:t>
            </a:r>
          </a:p>
          <a:p>
            <a:pPr lvl="1"/>
            <a:r>
              <a:rPr lang="zh-CN" altLang="zh-CN" dirty="0"/>
              <a:t>使用</a:t>
            </a:r>
            <a:r>
              <a:rPr lang="en-US" altLang="zh-CN" dirty="0" err="1"/>
              <a:t>IDirectSoundBuffer</a:t>
            </a:r>
            <a:r>
              <a:rPr lang="en-US" altLang="zh-CN" dirty="0"/>
              <a:t>::Play</a:t>
            </a:r>
            <a:r>
              <a:rPr lang="zh-CN" altLang="zh-CN" dirty="0"/>
              <a:t>方法来播放</a:t>
            </a:r>
            <a:r>
              <a:rPr lang="zh-CN" altLang="zh-CN" dirty="0" smtClean="0"/>
              <a:t>声音</a:t>
            </a:r>
            <a:endParaRPr lang="zh-CN" altLang="zh-CN" b="1" dirty="0"/>
          </a:p>
          <a:p>
            <a:endParaRPr lang="zh-CN" altLang="en-US" dirty="0"/>
          </a:p>
        </p:txBody>
      </p:sp>
    </p:spTree>
    <p:extLst>
      <p:ext uri="{BB962C8B-B14F-4D97-AF65-F5344CB8AC3E}">
        <p14:creationId xmlns:p14="http://schemas.microsoft.com/office/powerpoint/2010/main" val="833431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err="1"/>
              <a:t>OpenAL</a:t>
            </a:r>
            <a:r>
              <a:rPr lang="en-US" altLang="zh-CN" b="1" dirty="0"/>
              <a:t> </a:t>
            </a:r>
            <a:endParaRPr lang="zh-CN" altLang="zh-CN" b="1" dirty="0"/>
          </a:p>
          <a:p>
            <a:r>
              <a:rPr lang="en-US" altLang="zh-CN" dirty="0" err="1"/>
              <a:t>OpenAL</a:t>
            </a:r>
            <a:r>
              <a:rPr lang="zh-CN" altLang="zh-CN" dirty="0"/>
              <a:t>描述了音频对象之间的一系列关系。这些对象有设备（</a:t>
            </a:r>
            <a:r>
              <a:rPr lang="en-US" altLang="zh-CN" dirty="0"/>
              <a:t>Device</a:t>
            </a:r>
            <a:r>
              <a:rPr lang="zh-CN" altLang="zh-CN" dirty="0"/>
              <a:t>）、渲染上下文环境的上下文（</a:t>
            </a:r>
            <a:r>
              <a:rPr lang="en-US" altLang="zh-CN" dirty="0"/>
              <a:t>Context</a:t>
            </a:r>
            <a:r>
              <a:rPr lang="zh-CN" altLang="zh-CN" dirty="0"/>
              <a:t>）、监听器（</a:t>
            </a:r>
            <a:r>
              <a:rPr lang="en-US" altLang="zh-CN" dirty="0"/>
              <a:t>Listener</a:t>
            </a:r>
            <a:r>
              <a:rPr lang="zh-CN" altLang="zh-CN" dirty="0"/>
              <a:t>）、声源（</a:t>
            </a:r>
            <a:r>
              <a:rPr lang="en-US" altLang="zh-CN" dirty="0"/>
              <a:t>Source</a:t>
            </a:r>
            <a:r>
              <a:rPr lang="zh-CN" altLang="zh-CN" dirty="0"/>
              <a:t>）、缓冲器（</a:t>
            </a:r>
            <a:r>
              <a:rPr lang="en-US" altLang="zh-CN" dirty="0"/>
              <a:t>Buffer</a:t>
            </a:r>
            <a:r>
              <a:rPr lang="zh-CN" altLang="zh-CN" dirty="0"/>
              <a:t>）等。大部分的</a:t>
            </a:r>
            <a:r>
              <a:rPr lang="en-US" altLang="zh-CN" dirty="0" err="1"/>
              <a:t>OpenAL</a:t>
            </a:r>
            <a:r>
              <a:rPr lang="zh-CN" altLang="zh-CN" dirty="0"/>
              <a:t>函数都和这些类型对象的创建、销毁或者属性</a:t>
            </a:r>
            <a:r>
              <a:rPr lang="zh-CN" altLang="zh-CN" dirty="0" smtClean="0"/>
              <a:t>有关</a:t>
            </a:r>
            <a:endParaRPr lang="zh-CN" altLang="en-US" dirty="0"/>
          </a:p>
        </p:txBody>
      </p:sp>
    </p:spTree>
    <p:extLst>
      <p:ext uri="{BB962C8B-B14F-4D97-AF65-F5344CB8AC3E}">
        <p14:creationId xmlns:p14="http://schemas.microsoft.com/office/powerpoint/2010/main" val="3738857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endParaRPr lang="zh-CN" altLang="en-US" dirty="0"/>
          </a:p>
        </p:txBody>
      </p:sp>
      <p:sp>
        <p:nvSpPr>
          <p:cNvPr id="3" name="内容占位符 2"/>
          <p:cNvSpPr>
            <a:spLocks noGrp="1"/>
          </p:cNvSpPr>
          <p:nvPr>
            <p:ph idx="1"/>
          </p:nvPr>
        </p:nvSpPr>
        <p:spPr/>
        <p:txBody>
          <a:bodyPr/>
          <a:lstStyle/>
          <a:p>
            <a:r>
              <a:rPr lang="zh-CN" altLang="en-US" dirty="0" smtClean="0"/>
              <a:t>声音</a:t>
            </a:r>
            <a:r>
              <a:rPr lang="zh-CN" altLang="en-US" dirty="0"/>
              <a:t>的物理属性	</a:t>
            </a:r>
            <a:endParaRPr lang="en-US" altLang="zh-CN" dirty="0"/>
          </a:p>
          <a:p>
            <a:r>
              <a:rPr lang="zh-CN" altLang="en-US" dirty="0"/>
              <a:t>多普勒效应	</a:t>
            </a:r>
            <a:endParaRPr lang="en-US" altLang="zh-CN" dirty="0"/>
          </a:p>
          <a:p>
            <a:r>
              <a:rPr lang="zh-CN" altLang="en-US" dirty="0"/>
              <a:t>背景音乐	</a:t>
            </a:r>
            <a:endParaRPr lang="en-US" altLang="zh-CN" dirty="0"/>
          </a:p>
          <a:p>
            <a:r>
              <a:rPr lang="zh-CN" altLang="en-US" dirty="0"/>
              <a:t>三维音效	</a:t>
            </a:r>
            <a:endParaRPr lang="en-US" altLang="zh-CN" dirty="0"/>
          </a:p>
          <a:p>
            <a:r>
              <a:rPr lang="zh-CN" altLang="en-US" dirty="0" smtClean="0"/>
              <a:t>数字化</a:t>
            </a:r>
            <a:r>
              <a:rPr lang="zh-CN" altLang="en-US" dirty="0"/>
              <a:t>声音格式	</a:t>
            </a:r>
            <a:endParaRPr lang="en-US" altLang="zh-CN" dirty="0"/>
          </a:p>
          <a:p>
            <a:r>
              <a:rPr lang="zh-CN" altLang="en-US" dirty="0" smtClean="0"/>
              <a:t>游戏</a:t>
            </a:r>
            <a:r>
              <a:rPr lang="zh-CN" altLang="en-US" dirty="0"/>
              <a:t>音效</a:t>
            </a:r>
            <a:r>
              <a:rPr lang="en-US" altLang="zh-CN" dirty="0"/>
              <a:t>SDK</a:t>
            </a:r>
            <a:r>
              <a:rPr lang="zh-CN" altLang="en-US" dirty="0"/>
              <a:t>应用	</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62216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kern="1200" dirty="0"/>
              <a:t>和电影等其他多媒体手段类似，音效是数字游戏的重要组成部分</a:t>
            </a:r>
            <a:r>
              <a:rPr lang="zh-CN" altLang="zh-CN" kern="1200" dirty="0" smtClean="0"/>
              <a:t>之一</a:t>
            </a:r>
            <a:endParaRPr lang="en-US" altLang="zh-CN" kern="1200" dirty="0" smtClean="0"/>
          </a:p>
          <a:p>
            <a:r>
              <a:rPr lang="zh-CN" altLang="zh-CN" kern="1200" dirty="0" smtClean="0"/>
              <a:t>由</a:t>
            </a:r>
            <a:r>
              <a:rPr lang="zh-CN" altLang="zh-CN" kern="1200" dirty="0"/>
              <a:t>背景音乐和声效两部分</a:t>
            </a:r>
            <a:r>
              <a:rPr lang="zh-CN" altLang="zh-CN" kern="1200" dirty="0" smtClean="0"/>
              <a:t>构成</a:t>
            </a:r>
            <a:endParaRPr lang="en-US" altLang="zh-CN" kern="1200" dirty="0" smtClean="0"/>
          </a:p>
          <a:p>
            <a:r>
              <a:rPr lang="zh-CN" altLang="zh-CN" kern="1200" dirty="0" smtClean="0"/>
              <a:t>能够</a:t>
            </a:r>
            <a:r>
              <a:rPr lang="zh-CN" altLang="zh-CN" kern="1200" dirty="0"/>
              <a:t>在气氛上取得成功，音乐起了决定性</a:t>
            </a:r>
            <a:r>
              <a:rPr lang="zh-CN" altLang="zh-CN" kern="1200" dirty="0" smtClean="0"/>
              <a:t>作用</a:t>
            </a:r>
            <a:endParaRPr lang="en-US" altLang="zh-CN" kern="1200" dirty="0" smtClean="0"/>
          </a:p>
          <a:p>
            <a:r>
              <a:rPr lang="zh-CN" altLang="zh-CN" kern="1200" dirty="0" smtClean="0"/>
              <a:t>制作</a:t>
            </a:r>
            <a:r>
              <a:rPr lang="zh-CN" altLang="zh-CN" kern="1200" dirty="0"/>
              <a:t>精良的游戏会尽量在游戏中每一个动作细节上都可以加入声</a:t>
            </a:r>
            <a:r>
              <a:rPr lang="zh-CN" altLang="zh-CN" kern="1200" dirty="0" smtClean="0"/>
              <a:t>效</a:t>
            </a:r>
            <a:endParaRPr lang="en-US" altLang="zh-CN" kern="1200" dirty="0" smtClean="0"/>
          </a:p>
          <a:p>
            <a:pPr lvl="1"/>
            <a:r>
              <a:rPr lang="zh-CN" altLang="zh-CN" kern="1200" dirty="0" smtClean="0"/>
              <a:t>海浪</a:t>
            </a:r>
            <a:r>
              <a:rPr lang="zh-CN" altLang="zh-CN" kern="1200" dirty="0"/>
              <a:t>的滔滔声，风儿的沙沙声，玻璃器皿的破碎声，拖动物品的磨擦声，以及在受到感官刺激后所发出的声音</a:t>
            </a:r>
            <a:r>
              <a:rPr lang="zh-CN" altLang="zh-CN" kern="1200" dirty="0" smtClean="0"/>
              <a:t>等</a:t>
            </a:r>
            <a:endParaRPr lang="en-US" altLang="zh-CN" kern="1200" dirty="0" smtClean="0"/>
          </a:p>
          <a:p>
            <a:pPr lvl="1"/>
            <a:r>
              <a:rPr lang="zh-CN" altLang="zh-CN" kern="1200" dirty="0" smtClean="0"/>
              <a:t>声</a:t>
            </a:r>
            <a:r>
              <a:rPr lang="zh-CN" altLang="zh-CN" kern="1200" dirty="0"/>
              <a:t>效的加入可以提高游戏的沉浸感和</a:t>
            </a:r>
            <a:r>
              <a:rPr lang="zh-CN" altLang="zh-CN" kern="1200" dirty="0" smtClean="0"/>
              <a:t>真实感</a:t>
            </a:r>
            <a:endParaRPr lang="zh-CN" altLang="en-US" dirty="0"/>
          </a:p>
          <a:p>
            <a:endParaRPr lang="zh-CN" altLang="en-US" dirty="0"/>
          </a:p>
        </p:txBody>
      </p:sp>
    </p:spTree>
    <p:extLst>
      <p:ext uri="{BB962C8B-B14F-4D97-AF65-F5344CB8AC3E}">
        <p14:creationId xmlns:p14="http://schemas.microsoft.com/office/powerpoint/2010/main" val="1206558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声音的物理属性</a:t>
            </a:r>
          </a:p>
        </p:txBody>
      </p:sp>
      <p:sp>
        <p:nvSpPr>
          <p:cNvPr id="3" name="内容占位符 2"/>
          <p:cNvSpPr>
            <a:spLocks noGrp="1"/>
          </p:cNvSpPr>
          <p:nvPr>
            <p:ph idx="1"/>
          </p:nvPr>
        </p:nvSpPr>
        <p:spPr/>
        <p:txBody>
          <a:bodyPr>
            <a:normAutofit fontScale="92500" lnSpcReduction="10000"/>
          </a:bodyPr>
          <a:lstStyle/>
          <a:p>
            <a:r>
              <a:rPr lang="zh-CN" altLang="zh-CN" dirty="0"/>
              <a:t>声音是由物体振动产生的，正在发声的物体叫</a:t>
            </a:r>
            <a:r>
              <a:rPr lang="zh-CN" altLang="zh-CN" dirty="0" smtClean="0"/>
              <a:t>声源</a:t>
            </a:r>
            <a:endParaRPr lang="en-US" altLang="zh-CN" dirty="0" smtClean="0"/>
          </a:p>
          <a:p>
            <a:r>
              <a:rPr lang="zh-CN" altLang="zh-CN" dirty="0" smtClean="0"/>
              <a:t>响度</a:t>
            </a:r>
            <a:r>
              <a:rPr lang="zh-CN" altLang="zh-CN" dirty="0"/>
              <a:t>、音调、音色是乐音的三个主要特征，人们就是根据它们来区分声音的。</a:t>
            </a:r>
          </a:p>
          <a:p>
            <a:r>
              <a:rPr lang="en-US" altLang="zh-CN" dirty="0" smtClean="0"/>
              <a:t>  </a:t>
            </a:r>
            <a:r>
              <a:rPr lang="zh-CN" altLang="zh-CN" dirty="0"/>
              <a:t>声音传播的关键因素及前提是要有</a:t>
            </a:r>
            <a:r>
              <a:rPr lang="zh-CN" altLang="zh-CN" dirty="0" smtClean="0"/>
              <a:t>介质</a:t>
            </a:r>
            <a:r>
              <a:rPr lang="zh-CN" altLang="zh-CN" b="1" dirty="0" smtClean="0"/>
              <a:t>：</a:t>
            </a:r>
            <a:endParaRPr lang="zh-CN" altLang="zh-CN" dirty="0"/>
          </a:p>
          <a:p>
            <a:pPr lvl="1"/>
            <a:r>
              <a:rPr lang="zh-CN" altLang="zh-CN" dirty="0"/>
              <a:t>空气（</a:t>
            </a:r>
            <a:r>
              <a:rPr lang="en-US" altLang="zh-CN" dirty="0"/>
              <a:t>15</a:t>
            </a:r>
            <a:r>
              <a:rPr lang="zh-CN" altLang="zh-CN" dirty="0"/>
              <a:t>℃）</a:t>
            </a:r>
            <a:r>
              <a:rPr lang="en-US" altLang="zh-CN" dirty="0"/>
              <a:t>:340</a:t>
            </a:r>
            <a:r>
              <a:rPr lang="zh-CN" altLang="zh-CN" dirty="0"/>
              <a:t>米每秒</a:t>
            </a:r>
          </a:p>
          <a:p>
            <a:pPr lvl="1"/>
            <a:r>
              <a:rPr lang="zh-CN" altLang="zh-CN" dirty="0"/>
              <a:t>空气（</a:t>
            </a:r>
            <a:r>
              <a:rPr lang="en-US" altLang="zh-CN" dirty="0"/>
              <a:t>25</a:t>
            </a:r>
            <a:r>
              <a:rPr lang="zh-CN" altLang="zh-CN" dirty="0"/>
              <a:t>℃）</a:t>
            </a:r>
            <a:r>
              <a:rPr lang="en-US" altLang="zh-CN" dirty="0"/>
              <a:t>:346</a:t>
            </a:r>
            <a:r>
              <a:rPr lang="zh-CN" altLang="zh-CN" dirty="0"/>
              <a:t>米每秒</a:t>
            </a:r>
          </a:p>
          <a:p>
            <a:pPr lvl="1"/>
            <a:r>
              <a:rPr lang="zh-CN" altLang="zh-CN" dirty="0"/>
              <a:t>水（常温）：</a:t>
            </a:r>
            <a:r>
              <a:rPr lang="en-US" altLang="zh-CN" dirty="0"/>
              <a:t>1500</a:t>
            </a:r>
            <a:r>
              <a:rPr lang="zh-CN" altLang="zh-CN" dirty="0"/>
              <a:t>米每秒</a:t>
            </a:r>
          </a:p>
          <a:p>
            <a:pPr lvl="1"/>
            <a:r>
              <a:rPr lang="zh-CN" altLang="zh-CN" dirty="0"/>
              <a:t>海水（</a:t>
            </a:r>
            <a:r>
              <a:rPr lang="en-US" altLang="zh-CN" dirty="0"/>
              <a:t>25</a:t>
            </a:r>
            <a:r>
              <a:rPr lang="zh-CN" altLang="zh-CN" dirty="0"/>
              <a:t>℃）</a:t>
            </a:r>
            <a:r>
              <a:rPr lang="en-US" altLang="zh-CN" dirty="0"/>
              <a:t>1530</a:t>
            </a:r>
            <a:r>
              <a:rPr lang="zh-CN" altLang="zh-CN" dirty="0"/>
              <a:t>米每秒</a:t>
            </a:r>
          </a:p>
          <a:p>
            <a:pPr lvl="1"/>
            <a:r>
              <a:rPr lang="zh-CN" altLang="zh-CN" dirty="0"/>
              <a:t>钢材：</a:t>
            </a:r>
            <a:r>
              <a:rPr lang="en-US" altLang="zh-CN" dirty="0"/>
              <a:t>5200</a:t>
            </a:r>
            <a:r>
              <a:rPr lang="zh-CN" altLang="zh-CN" dirty="0"/>
              <a:t>米每秒</a:t>
            </a:r>
          </a:p>
          <a:p>
            <a:endParaRPr lang="zh-CN" altLang="en-US" dirty="0"/>
          </a:p>
        </p:txBody>
      </p:sp>
    </p:spTree>
    <p:extLst>
      <p:ext uri="{BB962C8B-B14F-4D97-AF65-F5344CB8AC3E}">
        <p14:creationId xmlns:p14="http://schemas.microsoft.com/office/powerpoint/2010/main" val="344275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多普勒效应</a:t>
            </a:r>
          </a:p>
        </p:txBody>
      </p:sp>
      <p:sp>
        <p:nvSpPr>
          <p:cNvPr id="3" name="内容占位符 2"/>
          <p:cNvSpPr>
            <a:spLocks noGrp="1"/>
          </p:cNvSpPr>
          <p:nvPr>
            <p:ph idx="1"/>
          </p:nvPr>
        </p:nvSpPr>
        <p:spPr/>
        <p:txBody>
          <a:bodyPr>
            <a:normAutofit fontScale="92500" lnSpcReduction="20000"/>
          </a:bodyPr>
          <a:lstStyle/>
          <a:p>
            <a:r>
              <a:rPr lang="zh-CN" altLang="zh-CN" kern="1200" dirty="0"/>
              <a:t>在游戏中多普勒效应绑定在动态物体上可以反映出物体的运动</a:t>
            </a:r>
            <a:r>
              <a:rPr lang="zh-CN" altLang="zh-CN" kern="1200" dirty="0" smtClean="0"/>
              <a:t>速度</a:t>
            </a:r>
            <a:endParaRPr lang="en-US" altLang="zh-CN" kern="1200" dirty="0" smtClean="0"/>
          </a:p>
          <a:p>
            <a:r>
              <a:rPr lang="zh-CN" altLang="zh-CN" kern="1200" dirty="0" smtClean="0"/>
              <a:t>如</a:t>
            </a:r>
            <a:r>
              <a:rPr lang="zh-CN" altLang="zh-CN" kern="1200" dirty="0"/>
              <a:t>汽车从远至近，再远去，汽车的声音频率会发生明显的</a:t>
            </a:r>
            <a:r>
              <a:rPr lang="zh-CN" altLang="zh-CN" kern="1200" dirty="0" smtClean="0"/>
              <a:t>变化</a:t>
            </a:r>
            <a:endParaRPr lang="en-US" altLang="zh-CN" kern="1200" dirty="0"/>
          </a:p>
          <a:p>
            <a:r>
              <a:rPr lang="zh-CN" altLang="zh-CN" kern="1200" dirty="0"/>
              <a:t>物体辐射的波长因为波源和观测者的相对运动而产生变化。在运动的波源前面，波被压缩，波长变得较短，频率变得较高 </a:t>
            </a:r>
            <a:r>
              <a:rPr lang="zh-CN" altLang="zh-CN" kern="1200" dirty="0" smtClean="0"/>
              <a:t>；</a:t>
            </a:r>
            <a:r>
              <a:rPr lang="zh-CN" altLang="zh-CN" kern="1200" dirty="0"/>
              <a:t>当运动在波源后面时，会产生相反的效应。波长变得较长，频率变得较低 </a:t>
            </a:r>
            <a:r>
              <a:rPr lang="zh-CN" altLang="zh-CN" kern="1200" dirty="0" smtClean="0"/>
              <a:t>。</a:t>
            </a:r>
            <a:r>
              <a:rPr lang="zh-CN" altLang="zh-CN" kern="1200" dirty="0"/>
              <a:t>波源的速度越高，所产生的效应越大。根据波红（蓝）移的程度，可以计算出波源循着观测方向运动的</a:t>
            </a:r>
            <a:r>
              <a:rPr lang="zh-CN" altLang="zh-CN" kern="1200" dirty="0" smtClean="0"/>
              <a:t>速度</a:t>
            </a:r>
            <a:endParaRPr lang="zh-CN" altLang="zh-CN" kern="1200" dirty="0"/>
          </a:p>
          <a:p>
            <a:endParaRPr lang="zh-CN" altLang="zh-CN" kern="1200" dirty="0"/>
          </a:p>
        </p:txBody>
      </p:sp>
    </p:spTree>
    <p:extLst>
      <p:ext uri="{BB962C8B-B14F-4D97-AF65-F5344CB8AC3E}">
        <p14:creationId xmlns:p14="http://schemas.microsoft.com/office/powerpoint/2010/main" val="960866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背景音乐</a:t>
            </a:r>
          </a:p>
        </p:txBody>
      </p:sp>
      <p:sp>
        <p:nvSpPr>
          <p:cNvPr id="3" name="内容占位符 2"/>
          <p:cNvSpPr>
            <a:spLocks noGrp="1"/>
          </p:cNvSpPr>
          <p:nvPr>
            <p:ph idx="1"/>
          </p:nvPr>
        </p:nvSpPr>
        <p:spPr/>
        <p:txBody>
          <a:bodyPr>
            <a:normAutofit lnSpcReduction="10000"/>
          </a:bodyPr>
          <a:lstStyle/>
          <a:p>
            <a:r>
              <a:rPr lang="zh-CN" altLang="zh-CN" dirty="0" smtClean="0"/>
              <a:t>背景音乐</a:t>
            </a:r>
            <a:r>
              <a:rPr lang="zh-CN" altLang="zh-CN" dirty="0"/>
              <a:t>（</a:t>
            </a:r>
            <a:r>
              <a:rPr lang="en-US" altLang="zh-CN" dirty="0"/>
              <a:t>Background music,</a:t>
            </a:r>
            <a:r>
              <a:rPr lang="zh-CN" altLang="zh-CN" dirty="0"/>
              <a:t>简称</a:t>
            </a:r>
            <a:r>
              <a:rPr lang="en-US" altLang="zh-CN" dirty="0"/>
              <a:t>BGM</a:t>
            </a:r>
            <a:r>
              <a:rPr lang="zh-CN" altLang="zh-CN" dirty="0"/>
              <a:t>），也称配乐，通常是指在电视剧、电影、动画、电子游戏、网站中用于调节气氛的一种音乐，插入对话之中，能够增强情感的表达，达到一种让观众身临其境的</a:t>
            </a:r>
            <a:r>
              <a:rPr lang="zh-CN" altLang="zh-CN" dirty="0" smtClean="0"/>
              <a:t>感受</a:t>
            </a:r>
            <a:endParaRPr lang="en-US" altLang="zh-CN" dirty="0" smtClean="0"/>
          </a:p>
          <a:p>
            <a:pPr lvl="1"/>
            <a:r>
              <a:rPr lang="zh-CN" altLang="zh-CN" dirty="0" smtClean="0"/>
              <a:t>另外</a:t>
            </a:r>
            <a:r>
              <a:rPr lang="zh-CN" altLang="zh-CN" dirty="0"/>
              <a:t>，在一些公共场合（如酒吧、咖啡厅、商场）播放的音乐也称</a:t>
            </a:r>
            <a:r>
              <a:rPr lang="zh-CN" altLang="zh-CN" dirty="0" smtClean="0"/>
              <a:t>背景音乐</a:t>
            </a:r>
            <a:endParaRPr lang="zh-CN" altLang="zh-CN" dirty="0"/>
          </a:p>
          <a:p>
            <a:r>
              <a:rPr lang="zh-CN" altLang="zh-CN" dirty="0"/>
              <a:t>背景音乐衬托背景的音乐，通常是无人声</a:t>
            </a:r>
            <a:r>
              <a:rPr lang="zh-CN" altLang="zh-CN" dirty="0" smtClean="0"/>
              <a:t>的</a:t>
            </a:r>
            <a:endParaRPr lang="zh-CN" altLang="zh-CN" dirty="0"/>
          </a:p>
          <a:p>
            <a:endParaRPr lang="zh-CN" altLang="en-US" dirty="0"/>
          </a:p>
        </p:txBody>
      </p:sp>
    </p:spTree>
    <p:extLst>
      <p:ext uri="{BB962C8B-B14F-4D97-AF65-F5344CB8AC3E}">
        <p14:creationId xmlns:p14="http://schemas.microsoft.com/office/powerpoint/2010/main" val="3667858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t>BGM</a:t>
            </a:r>
            <a:r>
              <a:rPr lang="zh-CN" altLang="zh-CN" dirty="0"/>
              <a:t>是动画中不可或缺的一个重要组成元素，它不仅需要配合画面的情节发展，还必须有着自己的独特风格，是动画的润滑剂和推动</a:t>
            </a:r>
            <a:r>
              <a:rPr lang="zh-CN" altLang="zh-CN" dirty="0" smtClean="0"/>
              <a:t>器</a:t>
            </a:r>
            <a:endParaRPr lang="en-US" altLang="zh-CN" dirty="0" smtClean="0"/>
          </a:p>
          <a:p>
            <a:r>
              <a:rPr lang="zh-CN" altLang="zh-CN" dirty="0" smtClean="0"/>
              <a:t>背景音乐</a:t>
            </a:r>
            <a:r>
              <a:rPr lang="zh-CN" altLang="zh-CN" dirty="0"/>
              <a:t>可用来表现某一段动作序列的可玩性。这种音乐不用很强劲的声音也会令人震撼，它使游戏增添了不少美学意念和</a:t>
            </a:r>
            <a:r>
              <a:rPr lang="zh-CN" altLang="zh-CN" dirty="0" smtClean="0"/>
              <a:t>氛围</a:t>
            </a:r>
            <a:endParaRPr lang="zh-CN" altLang="zh-CN" dirty="0"/>
          </a:p>
          <a:p>
            <a:r>
              <a:rPr lang="zh-CN" altLang="zh-CN" dirty="0"/>
              <a:t>数字游戏是多种学科相交融的艺术作品，自然需要依靠背景音乐来进行艺术表达。其实从最早的红白机时代到现在最新的数字游戏，背景音乐一直作为游戏的重要组成部分受到了很大的重视。</a:t>
            </a:r>
            <a:endParaRPr lang="zh-CN" altLang="en-US" dirty="0"/>
          </a:p>
        </p:txBody>
      </p:sp>
    </p:spTree>
    <p:extLst>
      <p:ext uri="{BB962C8B-B14F-4D97-AF65-F5344CB8AC3E}">
        <p14:creationId xmlns:p14="http://schemas.microsoft.com/office/powerpoint/2010/main" val="2404341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三维音效</a:t>
            </a:r>
          </a:p>
        </p:txBody>
      </p:sp>
      <p:sp>
        <p:nvSpPr>
          <p:cNvPr id="3" name="内容占位符 2"/>
          <p:cNvSpPr>
            <a:spLocks noGrp="1"/>
          </p:cNvSpPr>
          <p:nvPr>
            <p:ph idx="1"/>
          </p:nvPr>
        </p:nvSpPr>
        <p:spPr/>
        <p:txBody>
          <a:bodyPr>
            <a:normAutofit fontScale="92500" lnSpcReduction="20000"/>
          </a:bodyPr>
          <a:lstStyle/>
          <a:p>
            <a:r>
              <a:rPr lang="zh-CN" altLang="zh-CN" dirty="0" smtClean="0"/>
              <a:t>为了</a:t>
            </a:r>
            <a:r>
              <a:rPr lang="zh-CN" altLang="zh-CN" dirty="0"/>
              <a:t>得到更好的立体感受和空间感受，科学家借助数字化音频生成了一种全新的声音</a:t>
            </a:r>
            <a:r>
              <a:rPr lang="en-US" altLang="zh-CN" dirty="0"/>
              <a:t>----</a:t>
            </a:r>
            <a:r>
              <a:rPr lang="zh-CN" altLang="zh-CN" dirty="0"/>
              <a:t>模拟三维</a:t>
            </a:r>
            <a:r>
              <a:rPr lang="zh-CN" altLang="zh-CN" dirty="0" smtClean="0"/>
              <a:t>音效</a:t>
            </a:r>
            <a:endParaRPr lang="en-US" altLang="zh-CN" dirty="0" smtClean="0"/>
          </a:p>
          <a:p>
            <a:r>
              <a:rPr lang="zh-CN" altLang="zh-CN" dirty="0" smtClean="0"/>
              <a:t>日常生活</a:t>
            </a:r>
            <a:r>
              <a:rPr lang="zh-CN" altLang="zh-CN" dirty="0"/>
              <a:t>中，我们用两只耳朵来听东西，从各处声源中获取信息，再通过人脑的计算来定位声音。计算机模拟人脑的三维音效计算，通过数字声源播放出来，让我们感到自己处身于虚拟的世界。</a:t>
            </a:r>
          </a:p>
          <a:p>
            <a:r>
              <a:rPr lang="zh-CN" altLang="zh-CN" dirty="0" smtClean="0"/>
              <a:t>然而</a:t>
            </a:r>
            <a:r>
              <a:rPr lang="zh-CN" altLang="zh-CN" dirty="0"/>
              <a:t>两个扬声器是无法实现三维音效的，因为扬声器离人耳的距离太远了，在空气中传播时造成了失真，这就需要使用多扬声器系统。</a:t>
            </a:r>
            <a:endParaRPr lang="zh-CN" altLang="en-US" dirty="0"/>
          </a:p>
        </p:txBody>
      </p:sp>
    </p:spTree>
    <p:extLst>
      <p:ext uri="{BB962C8B-B14F-4D97-AF65-F5344CB8AC3E}">
        <p14:creationId xmlns:p14="http://schemas.microsoft.com/office/powerpoint/2010/main" val="910249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三维音效分类</a:t>
            </a:r>
          </a:p>
        </p:txBody>
      </p:sp>
      <p:sp>
        <p:nvSpPr>
          <p:cNvPr id="3" name="内容占位符 2"/>
          <p:cNvSpPr>
            <a:spLocks noGrp="1"/>
          </p:cNvSpPr>
          <p:nvPr>
            <p:ph idx="1"/>
          </p:nvPr>
        </p:nvSpPr>
        <p:spPr/>
        <p:txBody>
          <a:bodyPr/>
          <a:lstStyle/>
          <a:p>
            <a:pPr lvl="0"/>
            <a:r>
              <a:rPr lang="zh-CN" altLang="zh-CN" kern="1200" dirty="0"/>
              <a:t>扩展式立体声（</a:t>
            </a:r>
            <a:r>
              <a:rPr lang="en-US" altLang="zh-CN" kern="1200" dirty="0"/>
              <a:t>Extended Stereo</a:t>
            </a:r>
            <a:r>
              <a:rPr lang="zh-CN" altLang="zh-CN" kern="1200" dirty="0" smtClean="0"/>
              <a:t>）</a:t>
            </a:r>
            <a:endParaRPr lang="zh-CN" altLang="zh-CN" kern="1200" dirty="0"/>
          </a:p>
          <a:p>
            <a:pPr lvl="0"/>
            <a:r>
              <a:rPr lang="zh-CN" altLang="zh-CN" kern="1200" dirty="0"/>
              <a:t>环绕立体声（</a:t>
            </a:r>
            <a:r>
              <a:rPr lang="en-US" altLang="zh-CN" kern="1200" dirty="0"/>
              <a:t>Surround Sound</a:t>
            </a:r>
            <a:r>
              <a:rPr lang="zh-CN" altLang="zh-CN" kern="1200" dirty="0"/>
              <a:t>）</a:t>
            </a:r>
          </a:p>
          <a:p>
            <a:pPr lvl="0"/>
            <a:r>
              <a:rPr lang="zh-CN" altLang="zh-CN" kern="1200" dirty="0" smtClean="0"/>
              <a:t>交互式</a:t>
            </a:r>
            <a:r>
              <a:rPr lang="zh-CN" altLang="zh-CN" kern="1200" dirty="0"/>
              <a:t>三维音效（</a:t>
            </a:r>
            <a:r>
              <a:rPr lang="en-US" altLang="zh-CN" kern="1200" dirty="0"/>
              <a:t>Interactive 3D Audio</a:t>
            </a:r>
            <a:r>
              <a:rPr lang="zh-CN" altLang="zh-CN" kern="1200" dirty="0"/>
              <a:t>）</a:t>
            </a:r>
          </a:p>
          <a:p>
            <a:endParaRPr lang="zh-CN" altLang="en-US" dirty="0"/>
          </a:p>
        </p:txBody>
      </p:sp>
    </p:spTree>
    <p:extLst>
      <p:ext uri="{BB962C8B-B14F-4D97-AF65-F5344CB8AC3E}">
        <p14:creationId xmlns:p14="http://schemas.microsoft.com/office/powerpoint/2010/main" val="3476330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3072</Words>
  <Application>Microsoft Office PowerPoint</Application>
  <PresentationFormat>全屏显示(4:3)</PresentationFormat>
  <Paragraphs>277</Paragraphs>
  <Slides>12</Slides>
  <Notes>8</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音效</vt:lpstr>
      <vt:lpstr>内容</vt:lpstr>
      <vt:lpstr>简介</vt:lpstr>
      <vt:lpstr>声音的物理属性</vt:lpstr>
      <vt:lpstr>多普勒效应</vt:lpstr>
      <vt:lpstr>背景音乐</vt:lpstr>
      <vt:lpstr>PowerPoint 演示文稿</vt:lpstr>
      <vt:lpstr>三维音效</vt:lpstr>
      <vt:lpstr>三维音效分类</vt:lpstr>
      <vt:lpstr>数字化声音格式</vt:lpstr>
      <vt:lpstr>游戏音效SDK应用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音效</dc:title>
  <dc:creator>Han</dc:creator>
  <cp:lastModifiedBy>Han</cp:lastModifiedBy>
  <cp:revision>20</cp:revision>
  <dcterms:created xsi:type="dcterms:W3CDTF">2013-08-30T05:55:47Z</dcterms:created>
  <dcterms:modified xsi:type="dcterms:W3CDTF">2014-05-06T03:16:12Z</dcterms:modified>
</cp:coreProperties>
</file>