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60"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14" autoAdjust="0"/>
  </p:normalViewPr>
  <p:slideViewPr>
    <p:cSldViewPr>
      <p:cViewPr varScale="1">
        <p:scale>
          <a:sx n="62" d="100"/>
          <a:sy n="62" d="100"/>
        </p:scale>
        <p:origin x="-20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0C3828-31B9-49DB-95AA-B92F706905C0}"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88A35-DDFE-4F6A-9FCE-853BB402246D}" type="slidenum">
              <a:rPr lang="zh-CN" altLang="en-US" smtClean="0"/>
              <a:t>‹#›</a:t>
            </a:fld>
            <a:endParaRPr lang="zh-CN" altLang="en-US"/>
          </a:p>
        </p:txBody>
      </p:sp>
    </p:spTree>
    <p:extLst>
      <p:ext uri="{BB962C8B-B14F-4D97-AF65-F5344CB8AC3E}">
        <p14:creationId xmlns:p14="http://schemas.microsoft.com/office/powerpoint/2010/main" val="192943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hudong.com/wiki/HTTP" TargetMode="External"/><Relationship Id="rId3" Type="http://schemas.openxmlformats.org/officeDocument/2006/relationships/hyperlink" Target="http://www.hudong.com/wiki/IP%E5%8D%8F%E8%AE%AE" TargetMode="External"/><Relationship Id="rId7" Type="http://schemas.openxmlformats.org/officeDocument/2006/relationships/hyperlink" Target="http://www.hudong.com/wiki/FTP"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www.hudong.com/wiki/DNS" TargetMode="External"/><Relationship Id="rId5" Type="http://schemas.openxmlformats.org/officeDocument/2006/relationships/hyperlink" Target="http://www.hudong.com/wiki/IPv6" TargetMode="External"/><Relationship Id="rId4" Type="http://schemas.openxmlformats.org/officeDocument/2006/relationships/hyperlink" Target="http://www.hudong.com/wiki/IPv4"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hudong.com/wiki/HTTP" TargetMode="External"/><Relationship Id="rId3" Type="http://schemas.openxmlformats.org/officeDocument/2006/relationships/hyperlink" Target="http://www.hudong.com/wiki/IP%E5%8D%8F%E8%AE%AE" TargetMode="External"/><Relationship Id="rId7" Type="http://schemas.openxmlformats.org/officeDocument/2006/relationships/hyperlink" Target="http://www.hudong.com/wiki/FTP"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hudong.com/wiki/DNS" TargetMode="External"/><Relationship Id="rId5" Type="http://schemas.openxmlformats.org/officeDocument/2006/relationships/hyperlink" Target="http://www.hudong.com/wiki/IPv6" TargetMode="External"/><Relationship Id="rId4" Type="http://schemas.openxmlformats.org/officeDocument/2006/relationships/hyperlink" Target="http://www.hudong.com/wiki/IPv4"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广义的网络游戏指的是只要能够通过互联网或者局域网进行的游戏，与单机游戏相区别。网络游戏的发展可追溯至</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年代大型电脑上，由于网络游戏需要较大量运算以及网络传输容量，因此早期的网络游戏通常以纯文字讯息作为呈现方式，更加重视玩家与玩家间的互动，而非声光效果。</a:t>
            </a:r>
          </a:p>
          <a:p>
            <a:r>
              <a:rPr lang="zh-CN" altLang="zh-CN" sz="1200" kern="1200" dirty="0" smtClean="0">
                <a:solidFill>
                  <a:schemeClr val="tx1"/>
                </a:solidFill>
                <a:effectLst/>
                <a:latin typeface="+mn-lt"/>
                <a:ea typeface="+mn-ea"/>
                <a:cs typeface="+mn-cs"/>
              </a:rPr>
              <a:t>随着电脑硬件及软件技术的进步，网络游戏服务器逐渐出现在小型的工作站服务器，并且受到学生群体的欢迎，其中尤以</a:t>
            </a:r>
            <a:r>
              <a:rPr lang="en-US" altLang="zh-CN" sz="1200" kern="1200" dirty="0" smtClean="0">
                <a:solidFill>
                  <a:schemeClr val="tx1"/>
                </a:solidFill>
                <a:effectLst/>
                <a:latin typeface="+mn-lt"/>
                <a:ea typeface="+mn-ea"/>
                <a:cs typeface="+mn-cs"/>
              </a:rPr>
              <a:t>MUD</a:t>
            </a:r>
            <a:r>
              <a:rPr lang="zh-CN" altLang="zh-CN" sz="1200" kern="1200" dirty="0" smtClean="0">
                <a:solidFill>
                  <a:schemeClr val="tx1"/>
                </a:solidFill>
                <a:effectLst/>
                <a:latin typeface="+mn-lt"/>
                <a:ea typeface="+mn-ea"/>
                <a:cs typeface="+mn-cs"/>
              </a:rPr>
              <a:t>最具代表性。在此之后，传统的单机游戏也开始出现利用局域网路进行小规模连线</a:t>
            </a:r>
            <a:r>
              <a:rPr lang="en-US" altLang="zh-CN" sz="1200" kern="1200" dirty="0" smtClean="0">
                <a:solidFill>
                  <a:schemeClr val="tx1"/>
                </a:solidFill>
                <a:effectLst/>
                <a:latin typeface="+mn-lt"/>
                <a:ea typeface="+mn-ea"/>
                <a:cs typeface="+mn-cs"/>
              </a:rPr>
              <a:t>(2-8</a:t>
            </a:r>
            <a:r>
              <a:rPr lang="zh-CN" altLang="zh-CN" sz="1200" kern="1200" dirty="0" smtClean="0">
                <a:solidFill>
                  <a:schemeClr val="tx1"/>
                </a:solidFill>
                <a:effectLst/>
                <a:latin typeface="+mn-lt"/>
                <a:ea typeface="+mn-ea"/>
                <a:cs typeface="+mn-cs"/>
              </a:rPr>
              <a:t>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的形式，但多半以射击或即时战略游戏为主，这类型网络游戏进行时，需要交换数量惊人的同步讯息，因此通常较适合高速的局域网路，难以实现人数规模更庞大的网络游戏。</a:t>
            </a:r>
          </a:p>
          <a:p>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年代中期，游戏产业开始采用类似</a:t>
            </a:r>
            <a:r>
              <a:rPr lang="en-US" altLang="zh-CN" sz="1200" kern="1200" dirty="0" smtClean="0">
                <a:solidFill>
                  <a:schemeClr val="tx1"/>
                </a:solidFill>
                <a:effectLst/>
                <a:latin typeface="+mn-lt"/>
                <a:ea typeface="+mn-ea"/>
                <a:cs typeface="+mn-cs"/>
              </a:rPr>
              <a:t>MUD</a:t>
            </a:r>
            <a:r>
              <a:rPr lang="zh-CN" altLang="zh-CN" sz="1200" kern="1200" dirty="0" smtClean="0">
                <a:solidFill>
                  <a:schemeClr val="tx1"/>
                </a:solidFill>
                <a:effectLst/>
                <a:latin typeface="+mn-lt"/>
                <a:ea typeface="+mn-ea"/>
                <a:cs typeface="+mn-cs"/>
              </a:rPr>
              <a:t>架构的技术发展网络游戏。此类架构不同于依赖高速局域网路连线的射击或即时战略游戏，取而代之的是借由最佳化的通讯协议及复杂的预测式算法，来达成网络游戏所需的信息同步。这类型的游戏与</a:t>
            </a:r>
            <a:r>
              <a:rPr lang="en-US" altLang="zh-CN" sz="1200" kern="1200" dirty="0" smtClean="0">
                <a:solidFill>
                  <a:schemeClr val="tx1"/>
                </a:solidFill>
                <a:effectLst/>
                <a:latin typeface="+mn-lt"/>
                <a:ea typeface="+mn-ea"/>
                <a:cs typeface="+mn-cs"/>
              </a:rPr>
              <a:t>MUD</a:t>
            </a:r>
            <a:r>
              <a:rPr lang="zh-CN" altLang="zh-CN" sz="1200" kern="1200" dirty="0" smtClean="0">
                <a:solidFill>
                  <a:schemeClr val="tx1"/>
                </a:solidFill>
                <a:effectLst/>
                <a:latin typeface="+mn-lt"/>
                <a:ea typeface="+mn-ea"/>
                <a:cs typeface="+mn-cs"/>
              </a:rPr>
              <a:t>一样，需要集中运算的游戏服务器，后来出现的很多游戏都能够实现万人以上同时连线（如图 </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所示的盛大运营的《热血传奇》游戏，支持成千上万的玩家同时在线进行游戏）。这种类型的游戏后来被统称为“大型多人在线游戏，（</a:t>
            </a:r>
            <a:r>
              <a:rPr lang="en-US" altLang="zh-CN" sz="1200" kern="1200" dirty="0" smtClean="0">
                <a:solidFill>
                  <a:schemeClr val="tx1"/>
                </a:solidFill>
                <a:effectLst/>
                <a:latin typeface="+mn-lt"/>
                <a:ea typeface="+mn-ea"/>
                <a:cs typeface="+mn-cs"/>
              </a:rPr>
              <a:t>Massively Multiplayer Online Game,</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MMOG</a:t>
            </a:r>
            <a:r>
              <a:rPr lang="zh-CN" altLang="zh-CN" sz="1200" kern="1200" dirty="0" smtClean="0">
                <a:solidFill>
                  <a:schemeClr val="tx1"/>
                </a:solidFill>
                <a:effectLst/>
                <a:latin typeface="+mn-lt"/>
                <a:ea typeface="+mn-ea"/>
                <a:cs typeface="+mn-cs"/>
              </a:rPr>
              <a:t>）”，以和早期的局域网路游戏有所区别。大型多人线上游戏由于玩家人数和规模庞大的关系，通常属于角色扮演游戏类型，因此又可称为</a:t>
            </a:r>
            <a:r>
              <a:rPr lang="en-US" altLang="zh-CN" sz="1200" kern="1200" dirty="0" smtClean="0">
                <a:solidFill>
                  <a:schemeClr val="tx1"/>
                </a:solidFill>
                <a:effectLst/>
                <a:latin typeface="+mn-lt"/>
                <a:ea typeface="+mn-ea"/>
                <a:cs typeface="+mn-cs"/>
              </a:rPr>
              <a:t> Massively Multiplayer Online Role Playing Game </a:t>
            </a:r>
            <a:r>
              <a:rPr lang="zh-CN" altLang="zh-CN" sz="1200" kern="1200" dirty="0" smtClean="0">
                <a:solidFill>
                  <a:schemeClr val="tx1"/>
                </a:solidFill>
                <a:effectLst/>
                <a:latin typeface="+mn-lt"/>
                <a:ea typeface="+mn-ea"/>
                <a:cs typeface="+mn-cs"/>
              </a:rPr>
              <a:t>即</a:t>
            </a:r>
            <a:r>
              <a:rPr lang="en-US" altLang="zh-CN" sz="1200" kern="1200" dirty="0" smtClean="0">
                <a:solidFill>
                  <a:schemeClr val="tx1"/>
                </a:solidFill>
                <a:effectLst/>
                <a:latin typeface="+mn-lt"/>
                <a:ea typeface="+mn-ea"/>
                <a:cs typeface="+mn-cs"/>
              </a:rPr>
              <a:t> MMORPG</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图 </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MMO</a:t>
            </a:r>
            <a:r>
              <a:rPr lang="zh-CN" altLang="zh-CN" sz="1200" kern="1200" dirty="0" smtClean="0">
                <a:solidFill>
                  <a:schemeClr val="tx1"/>
                </a:solidFill>
                <a:effectLst/>
                <a:latin typeface="+mn-lt"/>
                <a:ea typeface="+mn-ea"/>
                <a:cs typeface="+mn-cs"/>
              </a:rPr>
              <a:t>游戏支持大量玩家同时在线（图为盛大运行的《热血传奇》游戏截图）</a:t>
            </a:r>
          </a:p>
          <a:p>
            <a:r>
              <a:rPr lang="zh-CN" altLang="zh-CN" sz="1200" kern="1200" dirty="0" smtClean="0">
                <a:solidFill>
                  <a:schemeClr val="tx1"/>
                </a:solidFill>
                <a:effectLst/>
                <a:latin typeface="+mn-lt"/>
                <a:ea typeface="+mn-ea"/>
                <a:cs typeface="+mn-cs"/>
              </a:rPr>
              <a:t>现在市面上经营的网络游戏，一般都需要向玩家收取费用才能让玩家进行游戏，收费方式有“月费制”和“点数计时制”这两种。此外，近两年来线上游戏也有所谓的“免费游戏”，让玩家可以不需要付任何费用就能进行游戏，游戏营运公司则是改以“贩卖虚拟道具”的方式赚取收益。此外，也有游戏是以“版本”作为计费单位，玩家每次付费可以自由游玩到下一次改版为止，如《激战》。</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网络游戏对游戏产业造成极大的冲击，主要的原因在于网络游戏几乎不会受到软件盗版的侵害。通常所有网络游戏软件的使用者，都必须支付连线费用以登入游戏服务器，方能进行游戏，因此非法取得软件的使用者并无法获得明显的利益。事实上，许多网络游戏甚至以免费下载的方式散布他们的游戏软件，而改以连线费用做为主要收入来源。</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网络游戏的技术门槛与营运成本较传统单机游戏高，包括游戏服务器的硬件折旧及软件开发，以及后续的线上服务等。但其商业模式仍较传统单机游戏具有优势，因此网络游戏在全球游戏产业总产值的比例中仍以惊人速度逐年提高。</a:t>
            </a:r>
            <a:r>
              <a:rPr lang="en-US" altLang="zh-CN" sz="1200" kern="1200" dirty="0" smtClean="0">
                <a:solidFill>
                  <a:schemeClr val="tx1"/>
                </a:solidFill>
                <a:effectLst/>
                <a:latin typeface="+mn-lt"/>
                <a:ea typeface="+mn-ea"/>
                <a:cs typeface="+mn-cs"/>
              </a:rPr>
              <a:t>2004</a:t>
            </a:r>
            <a:r>
              <a:rPr lang="zh-CN" altLang="zh-CN" sz="1200" kern="1200" dirty="0" smtClean="0">
                <a:solidFill>
                  <a:schemeClr val="tx1"/>
                </a:solidFill>
                <a:effectLst/>
                <a:latin typeface="+mn-lt"/>
                <a:ea typeface="+mn-ea"/>
                <a:cs typeface="+mn-cs"/>
              </a:rPr>
              <a:t>年，美国网络游戏产业的营业额，已经第四度超越好莱坞的电影产业，而韩国的网络游戏业产值则超过其汽车产业</a:t>
            </a:r>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4</a:t>
            </a:fld>
            <a:endParaRPr lang="zh-CN" altLang="en-US"/>
          </a:p>
        </p:txBody>
      </p:sp>
    </p:spTree>
    <p:extLst>
      <p:ext uri="{BB962C8B-B14F-4D97-AF65-F5344CB8AC3E}">
        <p14:creationId xmlns:p14="http://schemas.microsoft.com/office/powerpoint/2010/main" val="290656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目前游戏联网的网络架构主要有两种形式，分别是点对点和客户机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服务器体系结构。点对点是指在两台机器上运行同一个游戏，并在它们之间共享玩家输入，并进行同步。客户机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服务器是指一台机器有效地运行游戏，别的机器仅仅是一个终端，接受来自玩家的输入，并渲染服务器让它渲染的东西。客户机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服务器的优点是每台机器都将会展现相同的游戏，因为所有的处理都在一个地方完成，没有跨越多台机器，你可以不用考虑每台机器相互之间的同步问题。不足之处是，服务器本身需要有一些高性能的</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来处理每一个连接的客户机，也需要合适的网络连接来确保每一个客户机及时地接收到它的更新。</a:t>
            </a:r>
          </a:p>
          <a:p>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8</a:t>
            </a:fld>
            <a:endParaRPr lang="zh-CN" altLang="en-US"/>
          </a:p>
        </p:txBody>
      </p:sp>
    </p:spTree>
    <p:extLst>
      <p:ext uri="{BB962C8B-B14F-4D97-AF65-F5344CB8AC3E}">
        <p14:creationId xmlns:p14="http://schemas.microsoft.com/office/powerpoint/2010/main" val="2569755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zh-CN" altLang="zh-CN" sz="1200" dirty="0" smtClean="0">
                <a:solidFill>
                  <a:srgbClr val="000000"/>
                </a:solidFill>
                <a:effectLst/>
                <a:latin typeface="Verdana"/>
                <a:cs typeface="宋体"/>
              </a:rPr>
              <a:t>互联网是一种分组交换并且容错的网络系统，分组交换技术指的是信息被分解为多个小的包（通常是几个字节或千字节的大小）分别发送出去。说互联网是容错的，指的是数据包可以在网络出现错误或者服务器发生故障的情况下仍然可以发送。如果一个服务器出现故障，数据包将使用其他网络路径到达目的地。</a:t>
            </a:r>
            <a:endParaRPr lang="zh-CN" altLang="zh-CN" sz="1600" dirty="0" smtClean="0">
              <a:effectLst/>
              <a:latin typeface="宋体"/>
              <a:cs typeface="宋体"/>
            </a:endParaRPr>
          </a:p>
          <a:p>
            <a:pPr indent="266700"/>
            <a:r>
              <a:rPr lang="zh-CN" altLang="zh-CN" sz="1200" dirty="0" smtClean="0">
                <a:solidFill>
                  <a:srgbClr val="000000"/>
                </a:solidFill>
                <a:effectLst/>
                <a:latin typeface="Verdana"/>
                <a:cs typeface="宋体"/>
              </a:rPr>
              <a:t>有关互联网的协议可以分为</a:t>
            </a:r>
            <a:r>
              <a:rPr lang="en-US" altLang="zh-CN" sz="1200" dirty="0" smtClean="0">
                <a:solidFill>
                  <a:srgbClr val="000000"/>
                </a:solidFill>
                <a:effectLst/>
                <a:latin typeface="Verdana"/>
                <a:cs typeface="宋体"/>
              </a:rPr>
              <a:t>3</a:t>
            </a:r>
            <a:r>
              <a:rPr lang="zh-CN" altLang="zh-CN" sz="1200" dirty="0" smtClean="0">
                <a:solidFill>
                  <a:srgbClr val="000000"/>
                </a:solidFill>
                <a:effectLst/>
                <a:latin typeface="Verdana"/>
                <a:cs typeface="宋体"/>
              </a:rPr>
              <a:t>层：</a:t>
            </a:r>
            <a:endParaRPr lang="zh-CN" altLang="zh-CN" sz="1600" dirty="0" smtClean="0">
              <a:effectLst/>
              <a:latin typeface="宋体"/>
              <a:cs typeface="宋体"/>
            </a:endParaRPr>
          </a:p>
          <a:p>
            <a:pPr indent="266700"/>
            <a:r>
              <a:rPr lang="zh-CN" altLang="zh-CN" sz="1200" dirty="0" smtClean="0">
                <a:solidFill>
                  <a:srgbClr val="000000"/>
                </a:solidFill>
                <a:effectLst/>
                <a:latin typeface="Verdana"/>
                <a:cs typeface="宋体"/>
              </a:rPr>
              <a:t>最底层的是</a:t>
            </a:r>
            <a:r>
              <a:rPr lang="en-US" altLang="zh-CN" sz="1200" u="sng" dirty="0" err="1" smtClean="0">
                <a:solidFill>
                  <a:srgbClr val="0000FF"/>
                </a:solidFill>
                <a:effectLst/>
                <a:latin typeface="Verdana"/>
                <a:cs typeface="宋体"/>
                <a:hlinkClick r:id="rId3" tooltip="IP协议"/>
              </a:rPr>
              <a:t>IP协议</a:t>
            </a:r>
            <a:r>
              <a:rPr lang="zh-CN" altLang="zh-CN" sz="1200" dirty="0" smtClean="0">
                <a:solidFill>
                  <a:srgbClr val="000000"/>
                </a:solidFill>
                <a:effectLst/>
                <a:latin typeface="Verdana"/>
                <a:cs typeface="宋体"/>
              </a:rPr>
              <a:t>，是用于报文交换网络的一种面向数据的协议，这一协议定义了数据包在网际传送时的格式。目前使用最多的是</a:t>
            </a:r>
            <a:r>
              <a:rPr lang="en-US" altLang="zh-CN" sz="1200" u="sng" dirty="0" smtClean="0">
                <a:solidFill>
                  <a:srgbClr val="0000FF"/>
                </a:solidFill>
                <a:effectLst/>
                <a:latin typeface="Verdana"/>
                <a:cs typeface="宋体"/>
                <a:hlinkClick r:id="rId4" tooltip="IPv4"/>
              </a:rPr>
              <a:t>IPv4</a:t>
            </a:r>
            <a:r>
              <a:rPr lang="zh-CN" altLang="zh-CN" sz="1200" dirty="0" smtClean="0">
                <a:solidFill>
                  <a:srgbClr val="000000"/>
                </a:solidFill>
                <a:effectLst/>
                <a:latin typeface="Verdana"/>
                <a:cs typeface="宋体"/>
              </a:rPr>
              <a:t>版本，这一版本中用</a:t>
            </a:r>
            <a:r>
              <a:rPr lang="en-US" altLang="zh-CN" sz="1200" dirty="0" smtClean="0">
                <a:solidFill>
                  <a:srgbClr val="000000"/>
                </a:solidFill>
                <a:effectLst/>
                <a:latin typeface="Verdana"/>
                <a:cs typeface="宋体"/>
              </a:rPr>
              <a:t>32</a:t>
            </a:r>
            <a:r>
              <a:rPr lang="zh-CN" altLang="zh-CN" sz="1200" dirty="0" smtClean="0">
                <a:solidFill>
                  <a:srgbClr val="000000"/>
                </a:solidFill>
                <a:effectLst/>
                <a:latin typeface="Verdana"/>
                <a:cs typeface="宋体"/>
              </a:rPr>
              <a:t>位定义</a:t>
            </a:r>
            <a:r>
              <a:rPr lang="en-US" altLang="zh-CN" sz="1200" dirty="0" smtClean="0">
                <a:solidFill>
                  <a:srgbClr val="000000"/>
                </a:solidFill>
                <a:effectLst/>
                <a:latin typeface="Verdana"/>
                <a:cs typeface="宋体"/>
              </a:rPr>
              <a:t>IP</a:t>
            </a:r>
            <a:r>
              <a:rPr lang="zh-CN" altLang="zh-CN" sz="1200" dirty="0" smtClean="0">
                <a:solidFill>
                  <a:srgbClr val="000000"/>
                </a:solidFill>
                <a:effectLst/>
                <a:latin typeface="Verdana"/>
                <a:cs typeface="宋体"/>
              </a:rPr>
              <a:t>地址，尽管地址总数达到</a:t>
            </a:r>
            <a:r>
              <a:rPr lang="en-US" altLang="zh-CN" sz="1200" dirty="0" smtClean="0">
                <a:solidFill>
                  <a:srgbClr val="000000"/>
                </a:solidFill>
                <a:effectLst/>
                <a:latin typeface="Verdana"/>
                <a:cs typeface="宋体"/>
              </a:rPr>
              <a:t>43</a:t>
            </a:r>
            <a:r>
              <a:rPr lang="zh-CN" altLang="zh-CN" sz="1200" dirty="0" smtClean="0">
                <a:solidFill>
                  <a:srgbClr val="000000"/>
                </a:solidFill>
                <a:effectLst/>
                <a:latin typeface="Verdana"/>
                <a:cs typeface="宋体"/>
              </a:rPr>
              <a:t>亿，但是仍然不能满足现今全球网络飞速发展的需求，因此</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版本应运而生。在</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版本中，</a:t>
            </a:r>
            <a:r>
              <a:rPr lang="en-US" altLang="zh-CN" sz="1200" dirty="0" smtClean="0">
                <a:solidFill>
                  <a:srgbClr val="000000"/>
                </a:solidFill>
                <a:effectLst/>
                <a:latin typeface="Verdana"/>
                <a:cs typeface="宋体"/>
              </a:rPr>
              <a:t>IP</a:t>
            </a:r>
            <a:r>
              <a:rPr lang="zh-CN" altLang="zh-CN" sz="1200" dirty="0" smtClean="0">
                <a:solidFill>
                  <a:srgbClr val="000000"/>
                </a:solidFill>
                <a:effectLst/>
                <a:latin typeface="Verdana"/>
                <a:cs typeface="宋体"/>
              </a:rPr>
              <a:t>地址共有</a:t>
            </a:r>
            <a:r>
              <a:rPr lang="en-US" altLang="zh-CN" sz="1200" dirty="0" smtClean="0">
                <a:solidFill>
                  <a:srgbClr val="000000"/>
                </a:solidFill>
                <a:effectLst/>
                <a:latin typeface="Verdana"/>
                <a:cs typeface="宋体"/>
              </a:rPr>
              <a:t>128</a:t>
            </a:r>
            <a:r>
              <a:rPr lang="zh-CN" altLang="zh-CN" sz="1200" dirty="0" smtClean="0">
                <a:solidFill>
                  <a:srgbClr val="000000"/>
                </a:solidFill>
                <a:effectLst/>
                <a:latin typeface="Verdana"/>
                <a:cs typeface="宋体"/>
              </a:rPr>
              <a:t>位，“几乎可以为地球上每一粒沙子分配一个</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地址”。</a:t>
            </a:r>
            <a:r>
              <a:rPr lang="en-US" altLang="zh-CN" sz="1200" u="sng" dirty="0" smtClean="0">
                <a:solidFill>
                  <a:srgbClr val="0000FF"/>
                </a:solidFill>
                <a:effectLst/>
                <a:latin typeface="Verdana"/>
                <a:cs typeface="宋体"/>
                <a:hlinkClick r:id="rId5" tooltip="IPv6"/>
              </a:rPr>
              <a:t>IPv6</a:t>
            </a:r>
            <a:r>
              <a:rPr lang="zh-CN" altLang="zh-CN" sz="1200" dirty="0" smtClean="0">
                <a:solidFill>
                  <a:srgbClr val="000000"/>
                </a:solidFill>
                <a:effectLst/>
                <a:latin typeface="Verdana"/>
                <a:cs typeface="宋体"/>
              </a:rPr>
              <a:t>目前并没有普及，许多互联网服务提供商并不支持</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协议的连接。但是，可以预见，将来在</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的帮助下，任何家用电器都有可能连入互联网。</a:t>
            </a:r>
            <a:endParaRPr lang="zh-CN" altLang="zh-CN" sz="1600" dirty="0" smtClean="0">
              <a:effectLst/>
              <a:latin typeface="宋体"/>
              <a:cs typeface="宋体"/>
            </a:endParaRPr>
          </a:p>
          <a:p>
            <a:r>
              <a:rPr lang="zh-CN" altLang="zh-CN" sz="1200" dirty="0" smtClean="0">
                <a:solidFill>
                  <a:srgbClr val="000000"/>
                </a:solidFill>
                <a:effectLst/>
                <a:latin typeface="Verdana"/>
                <a:cs typeface="宋体"/>
              </a:rPr>
              <a:t>上一层是</a:t>
            </a:r>
            <a:r>
              <a:rPr lang="en-US" altLang="zh-CN" sz="1200" dirty="0" smtClean="0">
                <a:solidFill>
                  <a:srgbClr val="000000"/>
                </a:solidFill>
                <a:effectLst/>
                <a:latin typeface="Verdana"/>
                <a:cs typeface="宋体"/>
              </a:rPr>
              <a:t>UDP</a:t>
            </a:r>
            <a:r>
              <a:rPr lang="zh-CN" altLang="zh-CN" sz="1200" dirty="0" smtClean="0">
                <a:solidFill>
                  <a:srgbClr val="000000"/>
                </a:solidFill>
                <a:effectLst/>
                <a:latin typeface="Verdana"/>
                <a:cs typeface="宋体"/>
              </a:rPr>
              <a:t>协议或</a:t>
            </a:r>
            <a:r>
              <a:rPr lang="en-US" altLang="zh-CN" sz="1200" dirty="0" smtClean="0">
                <a:solidFill>
                  <a:srgbClr val="000000"/>
                </a:solidFill>
                <a:effectLst/>
                <a:latin typeface="Verdana"/>
                <a:cs typeface="宋体"/>
              </a:rPr>
              <a:t>TCP</a:t>
            </a:r>
            <a:r>
              <a:rPr lang="zh-CN" altLang="zh-CN" sz="1200" dirty="0" smtClean="0">
                <a:solidFill>
                  <a:srgbClr val="000000"/>
                </a:solidFill>
                <a:effectLst/>
                <a:latin typeface="Verdana"/>
                <a:cs typeface="宋体"/>
              </a:rPr>
              <a:t>协议，它们用于控制数据流的传输。</a:t>
            </a:r>
            <a:endParaRPr lang="zh-CN" altLang="zh-CN" sz="1600" dirty="0" smtClean="0">
              <a:effectLst/>
              <a:latin typeface="宋体"/>
              <a:cs typeface="宋体"/>
            </a:endParaRPr>
          </a:p>
          <a:p>
            <a:r>
              <a:rPr lang="zh-CN" altLang="zh-CN" sz="1200" dirty="0" smtClean="0">
                <a:solidFill>
                  <a:srgbClr val="000000"/>
                </a:solidFill>
                <a:effectLst/>
                <a:latin typeface="Verdana"/>
                <a:cs typeface="宋体"/>
              </a:rPr>
              <a:t>最顶层的是一些应用层协议，这些协议定义了一些用于通用应用的数据报结构，其中包括：</a:t>
            </a:r>
            <a:r>
              <a:rPr lang="en-US" altLang="zh-CN" sz="1200" dirty="0" smtClean="0">
                <a:solidFill>
                  <a:srgbClr val="000000"/>
                </a:solidFill>
                <a:effectLst/>
                <a:latin typeface="Verdana"/>
                <a:cs typeface="宋体"/>
              </a:rPr>
              <a:t> </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6" tooltip="DNS"/>
              </a:rPr>
              <a:t>DNS</a:t>
            </a:r>
            <a:r>
              <a:rPr lang="zh-CN" altLang="zh-CN" sz="1200" dirty="0" smtClean="0">
                <a:solidFill>
                  <a:srgbClr val="000000"/>
                </a:solidFill>
                <a:effectLst/>
                <a:latin typeface="Verdana"/>
                <a:cs typeface="宋体"/>
              </a:rPr>
              <a:t>：域名服务；</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7" tooltip="FTP"/>
              </a:rPr>
              <a:t>FTP</a:t>
            </a:r>
            <a:r>
              <a:rPr lang="zh-CN" altLang="zh-CN" sz="1200" dirty="0" smtClean="0">
                <a:solidFill>
                  <a:srgbClr val="000000"/>
                </a:solidFill>
                <a:effectLst/>
                <a:latin typeface="Verdana"/>
                <a:cs typeface="宋体"/>
              </a:rPr>
              <a:t>：服务使用的是文件传输协议；</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8" tooltip="HTTP"/>
              </a:rPr>
              <a:t>HTTP</a:t>
            </a:r>
            <a:r>
              <a:rPr lang="zh-CN" altLang="zh-CN" sz="1200" dirty="0" smtClean="0">
                <a:solidFill>
                  <a:srgbClr val="000000"/>
                </a:solidFill>
                <a:effectLst/>
                <a:latin typeface="Verdana"/>
                <a:cs typeface="宋体"/>
              </a:rPr>
              <a:t>：所有的</a:t>
            </a:r>
            <a:r>
              <a:rPr lang="en-US" altLang="zh-CN" sz="1200" dirty="0" smtClean="0">
                <a:solidFill>
                  <a:srgbClr val="000000"/>
                </a:solidFill>
                <a:effectLst/>
                <a:latin typeface="Verdana"/>
                <a:cs typeface="宋体"/>
              </a:rPr>
              <a:t>Web</a:t>
            </a:r>
            <a:r>
              <a:rPr lang="zh-CN" altLang="zh-CN" sz="1200" dirty="0" smtClean="0">
                <a:solidFill>
                  <a:srgbClr val="000000"/>
                </a:solidFill>
                <a:effectLst/>
                <a:latin typeface="Verdana"/>
                <a:cs typeface="宋体"/>
              </a:rPr>
              <a:t>页面服务都是使用的超级文本传输协议；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POP3</a:t>
            </a:r>
            <a:r>
              <a:rPr lang="zh-CN" altLang="zh-CN" sz="1200" dirty="0" smtClean="0">
                <a:solidFill>
                  <a:srgbClr val="000000"/>
                </a:solidFill>
                <a:effectLst/>
                <a:latin typeface="Verdana"/>
                <a:cs typeface="宋体"/>
              </a:rPr>
              <a:t>：邮局协议；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SMTP</a:t>
            </a:r>
            <a:r>
              <a:rPr lang="zh-CN" altLang="zh-CN" sz="1200" dirty="0" smtClean="0">
                <a:solidFill>
                  <a:srgbClr val="000000"/>
                </a:solidFill>
                <a:effectLst/>
                <a:latin typeface="Verdana"/>
                <a:cs typeface="宋体"/>
              </a:rPr>
              <a:t>：简单邮件传输协议；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Telnet</a:t>
            </a:r>
            <a:r>
              <a:rPr lang="zh-CN" altLang="zh-CN" sz="1200" dirty="0" smtClean="0">
                <a:solidFill>
                  <a:srgbClr val="000000"/>
                </a:solidFill>
                <a:effectLst/>
                <a:latin typeface="Verdana"/>
                <a:cs typeface="宋体"/>
              </a:rPr>
              <a:t>：远程登陆等。</a:t>
            </a:r>
            <a:endParaRPr lang="zh-CN" altLang="zh-CN" sz="1600" dirty="0" smtClean="0">
              <a:effectLst/>
              <a:latin typeface="宋体"/>
              <a:cs typeface="宋体"/>
            </a:endParaRPr>
          </a:p>
          <a:p>
            <a:pPr indent="266700"/>
            <a:r>
              <a:rPr lang="en-US" altLang="zh-CN" sz="1200" dirty="0" smtClean="0">
                <a:effectLst/>
                <a:latin typeface="宋体"/>
                <a:cs typeface="宋体"/>
              </a:rPr>
              <a:t>TCP/IP</a:t>
            </a:r>
            <a:r>
              <a:rPr lang="zh-CN" altLang="zh-CN" sz="1200" dirty="0" smtClean="0">
                <a:effectLst/>
                <a:latin typeface="宋体"/>
                <a:cs typeface="宋体"/>
              </a:rPr>
              <a:t>和</a:t>
            </a:r>
            <a:r>
              <a:rPr lang="en-US" altLang="zh-CN" sz="1200" dirty="0" smtClean="0">
                <a:effectLst/>
                <a:latin typeface="宋体"/>
                <a:cs typeface="宋体"/>
              </a:rPr>
              <a:t>UDP/IP</a:t>
            </a:r>
            <a:r>
              <a:rPr lang="zh-CN" altLang="zh-CN" sz="1200" dirty="0" smtClean="0">
                <a:effectLst/>
                <a:latin typeface="宋体"/>
                <a:cs typeface="宋体"/>
              </a:rPr>
              <a:t>是两层的通信协议系统。</a:t>
            </a:r>
            <a:r>
              <a:rPr lang="en-US" altLang="zh-CN" sz="1200" dirty="0" smtClean="0">
                <a:effectLst/>
                <a:latin typeface="宋体"/>
                <a:cs typeface="宋体"/>
              </a:rPr>
              <a:t>IP</a:t>
            </a:r>
            <a:r>
              <a:rPr lang="zh-CN" altLang="zh-CN" sz="1200" dirty="0" smtClean="0">
                <a:effectLst/>
                <a:latin typeface="宋体"/>
                <a:cs typeface="宋体"/>
              </a:rPr>
              <a:t>层负责网际数据包的传输。</a:t>
            </a:r>
            <a:r>
              <a:rPr lang="en-US" altLang="zh-CN" sz="1200" dirty="0" smtClean="0">
                <a:effectLst/>
                <a:latin typeface="宋体"/>
                <a:cs typeface="宋体"/>
              </a:rPr>
              <a:t>UDP</a:t>
            </a:r>
            <a:r>
              <a:rPr lang="zh-CN" altLang="zh-CN" sz="1200" dirty="0" smtClean="0">
                <a:effectLst/>
                <a:latin typeface="宋体"/>
                <a:cs typeface="宋体"/>
              </a:rPr>
              <a:t>或者</a:t>
            </a:r>
            <a:r>
              <a:rPr lang="en-US" altLang="zh-CN" sz="1200" dirty="0" smtClean="0">
                <a:effectLst/>
                <a:latin typeface="宋体"/>
                <a:cs typeface="宋体"/>
              </a:rPr>
              <a:t>TCP</a:t>
            </a:r>
            <a:r>
              <a:rPr lang="zh-CN" altLang="zh-CN" sz="1200" dirty="0" smtClean="0">
                <a:effectLst/>
                <a:latin typeface="宋体"/>
                <a:cs typeface="宋体"/>
              </a:rPr>
              <a:t>层将大的数据包传给</a:t>
            </a:r>
            <a:r>
              <a:rPr lang="en-US" altLang="zh-CN" sz="1200" dirty="0" smtClean="0">
                <a:effectLst/>
                <a:latin typeface="宋体"/>
                <a:cs typeface="宋体"/>
              </a:rPr>
              <a:t>IP</a:t>
            </a:r>
            <a:r>
              <a:rPr lang="zh-CN" altLang="zh-CN" sz="1200" dirty="0" smtClean="0">
                <a:effectLst/>
                <a:latin typeface="宋体"/>
                <a:cs typeface="宋体"/>
              </a:rPr>
              <a:t>，</a:t>
            </a:r>
            <a:r>
              <a:rPr lang="en-US" altLang="zh-CN" sz="1200" dirty="0" smtClean="0">
                <a:effectLst/>
                <a:latin typeface="宋体"/>
                <a:cs typeface="宋体"/>
              </a:rPr>
              <a:t>IP</a:t>
            </a:r>
            <a:r>
              <a:rPr lang="zh-CN" altLang="zh-CN" sz="1200" dirty="0" smtClean="0">
                <a:effectLst/>
                <a:latin typeface="宋体"/>
                <a:cs typeface="宋体"/>
              </a:rPr>
              <a:t>将数据包分割为小的子数据包，为每个数据包加上一个信封，计算出目的地的</a:t>
            </a:r>
            <a:r>
              <a:rPr lang="en-US" altLang="zh-CN" sz="1200" dirty="0" smtClean="0">
                <a:effectLst/>
                <a:latin typeface="宋体"/>
                <a:cs typeface="宋体"/>
              </a:rPr>
              <a:t>IP</a:t>
            </a:r>
            <a:r>
              <a:rPr lang="zh-CN" altLang="zh-CN" sz="1200" dirty="0" smtClean="0">
                <a:effectLst/>
                <a:latin typeface="宋体"/>
                <a:cs typeface="宋体"/>
              </a:rPr>
              <a:t>地址，应该如何到达那里，然后将数据包发送给</a:t>
            </a:r>
            <a:r>
              <a:rPr lang="en-US" altLang="zh-CN" sz="1200" dirty="0" smtClean="0">
                <a:effectLst/>
                <a:latin typeface="宋体"/>
                <a:cs typeface="宋体"/>
              </a:rPr>
              <a:t>ISP</a:t>
            </a:r>
            <a:r>
              <a:rPr lang="zh-CN" altLang="zh-CN" sz="1200" dirty="0" smtClean="0">
                <a:effectLst/>
                <a:latin typeface="宋体"/>
                <a:cs typeface="宋体"/>
              </a:rPr>
              <a:t>（网络服务提供商）。这就像是在一张明信片上写下你要说的话，贴上邮票，写上地址，塞进一个邮箱，它就送走了。 </a:t>
            </a:r>
            <a:endParaRPr lang="zh-CN" altLang="zh-CN" sz="1600" dirty="0" smtClean="0">
              <a:effectLst/>
              <a:latin typeface="宋体"/>
              <a:cs typeface="宋体"/>
            </a:endParaRPr>
          </a:p>
          <a:p>
            <a:pPr indent="266700" algn="just">
              <a:spcAft>
                <a:spcPts val="0"/>
              </a:spcAft>
            </a:pPr>
            <a:r>
              <a:rPr lang="en-US" altLang="zh-CN" sz="1200" kern="100" dirty="0" smtClean="0">
                <a:effectLst/>
                <a:latin typeface="Times New Roman"/>
                <a:ea typeface="+mn-ea"/>
              </a:rPr>
              <a:t>UDP</a:t>
            </a:r>
            <a:r>
              <a:rPr lang="zh-CN" altLang="zh-CN" sz="1200" kern="100" dirty="0" smtClean="0">
                <a:effectLst/>
                <a:latin typeface="Times New Roman"/>
                <a:ea typeface="+mn-ea"/>
              </a:rPr>
              <a:t>是一种不可靠的数据流传输协议，仅为网络层和应用层之间提供简单的接口。而</a:t>
            </a:r>
            <a:r>
              <a:rPr lang="en-US" altLang="zh-CN" sz="1200" kern="100" dirty="0" smtClean="0">
                <a:effectLst/>
                <a:latin typeface="Times New Roman"/>
                <a:ea typeface="+mn-ea"/>
              </a:rPr>
              <a:t>TCP</a:t>
            </a:r>
            <a:r>
              <a:rPr lang="zh-CN" altLang="zh-CN" sz="1200" kern="100" dirty="0" smtClean="0">
                <a:effectLst/>
                <a:latin typeface="Times New Roman"/>
                <a:ea typeface="+mn-ea"/>
              </a:rPr>
              <a:t>协议则具有高的可靠性，通过为数据报加入额外信息，并提供重发机制，它能够保证数据不丢包、没有冗余包以及保证数据报的顺序。对于一些需要高可靠性的应用，可以选择</a:t>
            </a:r>
            <a:r>
              <a:rPr lang="en-US" altLang="zh-CN" sz="1200" kern="100" dirty="0" smtClean="0">
                <a:effectLst/>
                <a:latin typeface="Times New Roman"/>
                <a:ea typeface="+mn-ea"/>
              </a:rPr>
              <a:t>TCP</a:t>
            </a:r>
            <a:r>
              <a:rPr lang="zh-CN" altLang="zh-CN" sz="1200" kern="100" dirty="0" smtClean="0">
                <a:effectLst/>
                <a:latin typeface="Times New Roman"/>
                <a:ea typeface="+mn-ea"/>
              </a:rPr>
              <a:t>协议；而相反，对于性能优先考虑的应用如流媒体等，则可以选择</a:t>
            </a:r>
            <a:r>
              <a:rPr lang="en-US" altLang="zh-CN" sz="1200" kern="100" dirty="0" smtClean="0">
                <a:effectLst/>
                <a:latin typeface="Times New Roman"/>
                <a:ea typeface="+mn-ea"/>
              </a:rPr>
              <a:t>UDP</a:t>
            </a:r>
            <a:r>
              <a:rPr lang="zh-CN" altLang="zh-CN" sz="1200" kern="100" dirty="0" smtClean="0">
                <a:effectLst/>
                <a:latin typeface="Times New Roman"/>
                <a:ea typeface="+mn-ea"/>
              </a:rPr>
              <a:t>协议。 </a:t>
            </a:r>
          </a:p>
          <a:p>
            <a:pPr indent="266700" algn="just">
              <a:spcAft>
                <a:spcPts val="0"/>
              </a:spcAft>
            </a:pPr>
            <a:r>
              <a:rPr lang="zh-CN" altLang="zh-CN" sz="1200" kern="100" dirty="0" smtClean="0">
                <a:solidFill>
                  <a:srgbClr val="000000"/>
                </a:solidFill>
                <a:effectLst/>
                <a:latin typeface="Verdana"/>
                <a:ea typeface="+mn-ea"/>
              </a:rPr>
              <a:t>从网络编程的角度来说，</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是面向连接的协议，换句话说，这种协会在两个或多个节点之间保持固定的连接。值得注意的是，这并不意味着连接是专有的固定通信通道，因为</a:t>
            </a:r>
            <a:r>
              <a:rPr lang="en-US" altLang="zh-CN" sz="1200" kern="100" dirty="0" smtClean="0">
                <a:solidFill>
                  <a:srgbClr val="000000"/>
                </a:solidFill>
                <a:effectLst/>
                <a:latin typeface="Verdana"/>
                <a:ea typeface="+mn-ea"/>
              </a:rPr>
              <a:t>IP</a:t>
            </a:r>
            <a:r>
              <a:rPr lang="zh-CN" altLang="zh-CN" sz="1200" kern="100" dirty="0" smtClean="0">
                <a:solidFill>
                  <a:srgbClr val="000000"/>
                </a:solidFill>
                <a:effectLst/>
                <a:latin typeface="Verdana"/>
                <a:ea typeface="+mn-ea"/>
              </a:rPr>
              <a:t>是动态传输的，数据包并不一定通过相同的路径到达目的地。但由于</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在</a:t>
            </a:r>
            <a:r>
              <a:rPr lang="en-US" altLang="zh-CN" sz="1200" kern="100" dirty="0" smtClean="0">
                <a:solidFill>
                  <a:srgbClr val="000000"/>
                </a:solidFill>
                <a:effectLst/>
                <a:latin typeface="Verdana"/>
                <a:ea typeface="+mn-ea"/>
              </a:rPr>
              <a:t>IP</a:t>
            </a:r>
            <a:r>
              <a:rPr lang="zh-CN" altLang="zh-CN" sz="1200" kern="100" dirty="0" smtClean="0">
                <a:solidFill>
                  <a:srgbClr val="000000"/>
                </a:solidFill>
                <a:effectLst/>
                <a:latin typeface="Verdana"/>
                <a:ea typeface="+mn-ea"/>
              </a:rPr>
              <a:t>的上层工作，它提供了逻辑上的终端对终端的“固定”连接。然而，这种方式有一个缺陷就是速度慢。基于连接的协议在重建原始数据之前需要等待所有的数据包都正确接收，这保证了数据传输的安全完整，但失去了效率。</a:t>
            </a:r>
            <a:endParaRPr lang="zh-CN" altLang="zh-CN" sz="1200" kern="100" dirty="0" smtClean="0">
              <a:effectLst/>
              <a:latin typeface="Times New Roman"/>
              <a:ea typeface="+mn-ea"/>
            </a:endParaRPr>
          </a:p>
          <a:p>
            <a:pPr indent="266700" algn="just">
              <a:spcAft>
                <a:spcPts val="0"/>
              </a:spcAft>
            </a:pP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是一种代替</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的网络协议，这是一种轻量级的协议类型，不需要激活连接（无连接传输模式）。</a:t>
            </a: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允许在两个终端之间传输固定大小的数据包，并且允许其中的一些数据包丢失，另外，数据包并不一定以序列方式连续到达接收端，比如有些数据包可能通过更快的传输路径提前到达接收端。通过</a:t>
            </a:r>
            <a:r>
              <a:rPr lang="zh-CN" altLang="zh-CN" sz="1200" kern="100" dirty="0" smtClean="0">
                <a:effectLst/>
                <a:latin typeface="Times New Roman"/>
                <a:ea typeface="+mn-ea"/>
              </a:rPr>
              <a:t>表格 </a:t>
            </a:r>
            <a:r>
              <a:rPr lang="en-US" altLang="zh-CN" sz="1200" kern="100" dirty="0" smtClean="0">
                <a:effectLst/>
                <a:latin typeface="Times New Roman"/>
                <a:ea typeface="+mn-ea"/>
              </a:rPr>
              <a:t>1</a:t>
            </a:r>
            <a:r>
              <a:rPr lang="zh-CN" altLang="zh-CN" sz="1200" kern="100" dirty="0" smtClean="0">
                <a:solidFill>
                  <a:srgbClr val="000000"/>
                </a:solidFill>
                <a:effectLst/>
                <a:latin typeface="Verdana"/>
                <a:ea typeface="+mn-ea"/>
              </a:rPr>
              <a:t>可以看出</a:t>
            </a: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的性能更好。</a:t>
            </a:r>
            <a:endParaRPr lang="zh-CN" altLang="zh-CN" sz="1200" kern="100" dirty="0" smtClean="0">
              <a:effectLst/>
              <a:latin typeface="Times New Roman"/>
              <a:ea typeface="+mn-ea"/>
            </a:endParaRPr>
          </a:p>
          <a:p>
            <a:pPr algn="ctr"/>
            <a:r>
              <a:rPr lang="en-US" altLang="zh-CN" sz="1100" b="1" dirty="0" smtClean="0">
                <a:solidFill>
                  <a:srgbClr val="000000"/>
                </a:solidFill>
                <a:effectLst/>
                <a:latin typeface="Verdana"/>
                <a:cs typeface="宋体"/>
              </a:rPr>
              <a:t>TCP</a:t>
            </a:r>
            <a:endParaRPr lang="zh-CN" altLang="zh-CN" sz="1600" dirty="0" smtClean="0">
              <a:effectLst/>
              <a:latin typeface="宋体"/>
              <a:cs typeface="宋体"/>
            </a:endParaRPr>
          </a:p>
          <a:p>
            <a:pPr algn="ctr"/>
            <a:r>
              <a:rPr lang="en-US" altLang="zh-CN" sz="1100" b="1" dirty="0" smtClean="0">
                <a:solidFill>
                  <a:srgbClr val="000000"/>
                </a:solidFill>
                <a:effectLst/>
                <a:latin typeface="Verdana"/>
                <a:cs typeface="宋体"/>
              </a:rPr>
              <a:t>UDP</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保持连接</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不保持连接</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包大小可变</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包大小固定</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保证包的接收</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不保证所有包都接收</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先进先出的顺序传输</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不保证传输顺序</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速度慢</a:t>
            </a:r>
            <a:endParaRPr lang="zh-CN" altLang="zh-CN" sz="1600" dirty="0" smtClean="0">
              <a:effectLst/>
              <a:latin typeface="宋体"/>
              <a:cs typeface="宋体"/>
            </a:endParaRPr>
          </a:p>
          <a:p>
            <a:r>
              <a:rPr lang="zh-CN" altLang="zh-CN" sz="1100" dirty="0" smtClean="0">
                <a:solidFill>
                  <a:srgbClr val="000000"/>
                </a:solidFill>
                <a:effectLst/>
                <a:latin typeface="Verdana"/>
                <a:cs typeface="宋体"/>
              </a:rPr>
              <a:t>速度快</a:t>
            </a:r>
            <a:endParaRPr lang="zh-CN" altLang="zh-CN" sz="1600" dirty="0" smtClean="0">
              <a:effectLst/>
              <a:latin typeface="宋体"/>
              <a:cs typeface="宋体"/>
            </a:endParaRPr>
          </a:p>
          <a:p>
            <a:pPr algn="just">
              <a:spcAft>
                <a:spcPts val="0"/>
              </a:spcAft>
            </a:pPr>
            <a:r>
              <a:rPr lang="zh-CN" altLang="zh-CN" sz="1100" u="sng" kern="100" dirty="0" smtClean="0">
                <a:solidFill>
                  <a:srgbClr val="0000FF"/>
                </a:solidFill>
                <a:effectLst/>
                <a:latin typeface="Cambria"/>
                <a:ea typeface="黑体"/>
                <a:cs typeface="Times New Roman"/>
              </a:rPr>
              <a:t>表格 </a:t>
            </a:r>
            <a:r>
              <a:rPr lang="en-US" altLang="zh-CN" sz="1100" kern="100" dirty="0" smtClean="0">
                <a:effectLst/>
                <a:latin typeface="Cambria"/>
                <a:ea typeface="黑体"/>
                <a:cs typeface="Times New Roman"/>
              </a:rPr>
              <a:t>1</a:t>
            </a:r>
            <a:r>
              <a:rPr lang="zh-CN" altLang="zh-CN" sz="1100" kern="100" dirty="0" smtClean="0">
                <a:effectLst/>
                <a:latin typeface="Cambria"/>
                <a:ea typeface="黑体"/>
                <a:cs typeface="Times New Roman"/>
              </a:rPr>
              <a:t>：两种网络协议的区别</a:t>
            </a:r>
          </a:p>
          <a:p>
            <a:pPr indent="266700"/>
            <a:r>
              <a:rPr lang="zh-CN" altLang="zh-CN" sz="1200" dirty="0" smtClean="0">
                <a:solidFill>
                  <a:srgbClr val="000000"/>
                </a:solidFill>
                <a:effectLst/>
                <a:latin typeface="Verdana"/>
                <a:cs typeface="宋体"/>
              </a:rPr>
              <a:t>虽然</a:t>
            </a:r>
            <a:r>
              <a:rPr lang="en-US" altLang="zh-CN" sz="1200" dirty="0" smtClean="0">
                <a:solidFill>
                  <a:srgbClr val="000000"/>
                </a:solidFill>
                <a:effectLst/>
                <a:latin typeface="Verdana"/>
                <a:cs typeface="宋体"/>
              </a:rPr>
              <a:t>UDP</a:t>
            </a:r>
            <a:r>
              <a:rPr lang="zh-CN" altLang="zh-CN" sz="1200" dirty="0" smtClean="0">
                <a:solidFill>
                  <a:srgbClr val="000000"/>
                </a:solidFill>
                <a:effectLst/>
                <a:latin typeface="Verdana"/>
                <a:cs typeface="宋体"/>
              </a:rPr>
              <a:t>协议有自己的特点，但并不能说哪种协议更加出色，选择哪种协议取决于具体的网络应用。如果编写策略类游戏，可以接受一定的网络延迟，但需要保证玩家做出的每一步选择都准确传输，这时候，</a:t>
            </a:r>
            <a:r>
              <a:rPr lang="en-US" altLang="zh-CN" sz="1200" dirty="0" smtClean="0">
                <a:solidFill>
                  <a:srgbClr val="000000"/>
                </a:solidFill>
                <a:effectLst/>
                <a:latin typeface="Verdana"/>
                <a:cs typeface="宋体"/>
              </a:rPr>
              <a:t>TCP</a:t>
            </a:r>
            <a:r>
              <a:rPr lang="zh-CN" altLang="zh-CN" sz="1200" dirty="0" smtClean="0">
                <a:solidFill>
                  <a:srgbClr val="000000"/>
                </a:solidFill>
                <a:effectLst/>
                <a:latin typeface="Verdana"/>
                <a:cs typeface="宋体"/>
              </a:rPr>
              <a:t>就是一种比较合适的网络协议。但类似第一人称射击这样的游戏，需要很快的帧率及游戏速度，使用</a:t>
            </a:r>
            <a:r>
              <a:rPr lang="en-US" altLang="zh-CN" sz="1200" dirty="0" smtClean="0">
                <a:solidFill>
                  <a:srgbClr val="000000"/>
                </a:solidFill>
                <a:effectLst/>
                <a:latin typeface="Verdana"/>
                <a:cs typeface="宋体"/>
              </a:rPr>
              <a:t>TCP</a:t>
            </a:r>
            <a:r>
              <a:rPr lang="zh-CN" altLang="zh-CN" sz="1200" dirty="0" smtClean="0">
                <a:solidFill>
                  <a:srgbClr val="000000"/>
                </a:solidFill>
                <a:effectLst/>
                <a:latin typeface="Verdana"/>
                <a:cs typeface="宋体"/>
              </a:rPr>
              <a:t>造成的网络延迟变得不可接受，这种情况下，使用</a:t>
            </a:r>
            <a:r>
              <a:rPr lang="en-US" altLang="zh-CN" sz="1200" dirty="0" smtClean="0">
                <a:solidFill>
                  <a:srgbClr val="000000"/>
                </a:solidFill>
                <a:effectLst/>
                <a:latin typeface="Verdana"/>
                <a:cs typeface="宋体"/>
              </a:rPr>
              <a:t>UDP</a:t>
            </a:r>
            <a:r>
              <a:rPr lang="zh-CN" altLang="zh-CN" sz="1200" dirty="0" smtClean="0">
                <a:solidFill>
                  <a:srgbClr val="000000"/>
                </a:solidFill>
                <a:effectLst/>
                <a:latin typeface="Verdana"/>
                <a:cs typeface="宋体"/>
              </a:rPr>
              <a:t>协议就更好一些，即使出现一些丢包现象也不会影响到游戏的进程。</a:t>
            </a:r>
            <a:endParaRPr lang="zh-CN" altLang="zh-CN" sz="1600" dirty="0" smtClean="0">
              <a:effectLst/>
              <a:latin typeface="宋体"/>
              <a:cs typeface="宋体"/>
            </a:endParaRPr>
          </a:p>
          <a:p>
            <a:pPr indent="266700"/>
            <a:r>
              <a:rPr lang="zh-CN" altLang="zh-CN" sz="1200" dirty="0" smtClean="0">
                <a:solidFill>
                  <a:srgbClr val="000000"/>
                </a:solidFill>
                <a:effectLst/>
                <a:latin typeface="Verdana"/>
                <a:cs typeface="宋体"/>
              </a:rPr>
              <a:t>接下来，我们将讨论两种协议类型以及相关的网络编程基本知识，并探讨将其应用到游戏引擎中处理网络游戏的基本方法及注意事项，最后将探讨</a:t>
            </a:r>
            <a:r>
              <a:rPr lang="en-US" altLang="zh-CN" sz="1200" dirty="0" smtClean="0">
                <a:solidFill>
                  <a:srgbClr val="000000"/>
                </a:solidFill>
                <a:effectLst/>
                <a:latin typeface="Verdana"/>
                <a:cs typeface="宋体"/>
              </a:rPr>
              <a:t>MMO</a:t>
            </a:r>
            <a:r>
              <a:rPr lang="zh-CN" altLang="zh-CN" sz="1200" dirty="0" smtClean="0">
                <a:solidFill>
                  <a:srgbClr val="000000"/>
                </a:solidFill>
                <a:effectLst/>
                <a:latin typeface="Verdana"/>
                <a:cs typeface="宋体"/>
              </a:rPr>
              <a:t>游戏的特殊性及基本技术。</a:t>
            </a:r>
            <a:endParaRPr lang="zh-CN" altLang="zh-CN" sz="1600" dirty="0" smtClean="0">
              <a:effectLst/>
              <a:latin typeface="宋体"/>
              <a:cs typeface="宋体"/>
            </a:endParaRPr>
          </a:p>
          <a:p>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9</a:t>
            </a:fld>
            <a:endParaRPr lang="zh-CN" altLang="en-US"/>
          </a:p>
        </p:txBody>
      </p:sp>
    </p:spTree>
    <p:extLst>
      <p:ext uri="{BB962C8B-B14F-4D97-AF65-F5344CB8AC3E}">
        <p14:creationId xmlns:p14="http://schemas.microsoft.com/office/powerpoint/2010/main" val="469917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r>
              <a:rPr lang="zh-CN" altLang="zh-CN" sz="1200" dirty="0" smtClean="0">
                <a:solidFill>
                  <a:srgbClr val="000000"/>
                </a:solidFill>
                <a:effectLst/>
                <a:latin typeface="Verdana"/>
                <a:cs typeface="宋体"/>
              </a:rPr>
              <a:t>有关互联网的协议可以分为</a:t>
            </a:r>
            <a:r>
              <a:rPr lang="en-US" altLang="zh-CN" sz="1200" dirty="0" smtClean="0">
                <a:solidFill>
                  <a:srgbClr val="000000"/>
                </a:solidFill>
                <a:effectLst/>
                <a:latin typeface="Verdana"/>
                <a:cs typeface="宋体"/>
              </a:rPr>
              <a:t>3</a:t>
            </a:r>
            <a:r>
              <a:rPr lang="zh-CN" altLang="zh-CN" sz="1200" dirty="0" smtClean="0">
                <a:solidFill>
                  <a:srgbClr val="000000"/>
                </a:solidFill>
                <a:effectLst/>
                <a:latin typeface="Verdana"/>
                <a:cs typeface="宋体"/>
              </a:rPr>
              <a:t>层：</a:t>
            </a:r>
            <a:endParaRPr lang="zh-CN" altLang="zh-CN" sz="1600" dirty="0" smtClean="0">
              <a:effectLst/>
              <a:latin typeface="宋体"/>
              <a:cs typeface="宋体"/>
            </a:endParaRPr>
          </a:p>
          <a:p>
            <a:pPr indent="266700"/>
            <a:r>
              <a:rPr lang="zh-CN" altLang="zh-CN" sz="1200" dirty="0" smtClean="0">
                <a:solidFill>
                  <a:srgbClr val="000000"/>
                </a:solidFill>
                <a:effectLst/>
                <a:latin typeface="Verdana"/>
                <a:cs typeface="宋体"/>
              </a:rPr>
              <a:t>最底层的是</a:t>
            </a:r>
            <a:r>
              <a:rPr lang="en-US" altLang="zh-CN" sz="1200" u="sng" dirty="0" err="1" smtClean="0">
                <a:solidFill>
                  <a:srgbClr val="0000FF"/>
                </a:solidFill>
                <a:effectLst/>
                <a:latin typeface="Verdana"/>
                <a:cs typeface="宋体"/>
                <a:hlinkClick r:id="rId3" tooltip="IP协议"/>
              </a:rPr>
              <a:t>IP协议</a:t>
            </a:r>
            <a:r>
              <a:rPr lang="zh-CN" altLang="zh-CN" sz="1200" dirty="0" smtClean="0">
                <a:solidFill>
                  <a:srgbClr val="000000"/>
                </a:solidFill>
                <a:effectLst/>
                <a:latin typeface="Verdana"/>
                <a:cs typeface="宋体"/>
              </a:rPr>
              <a:t>，是用于报文交换网络的一种面向数据的协议，这一协议定义了数据包在网际传送时的格式。目前使用最多的是</a:t>
            </a:r>
            <a:r>
              <a:rPr lang="en-US" altLang="zh-CN" sz="1200" u="sng" dirty="0" smtClean="0">
                <a:solidFill>
                  <a:srgbClr val="0000FF"/>
                </a:solidFill>
                <a:effectLst/>
                <a:latin typeface="Verdana"/>
                <a:cs typeface="宋体"/>
                <a:hlinkClick r:id="rId4" tooltip="IPv4"/>
              </a:rPr>
              <a:t>IPv4</a:t>
            </a:r>
            <a:r>
              <a:rPr lang="zh-CN" altLang="zh-CN" sz="1200" dirty="0" smtClean="0">
                <a:solidFill>
                  <a:srgbClr val="000000"/>
                </a:solidFill>
                <a:effectLst/>
                <a:latin typeface="Verdana"/>
                <a:cs typeface="宋体"/>
              </a:rPr>
              <a:t>版本，这一版本中用</a:t>
            </a:r>
            <a:r>
              <a:rPr lang="en-US" altLang="zh-CN" sz="1200" dirty="0" smtClean="0">
                <a:solidFill>
                  <a:srgbClr val="000000"/>
                </a:solidFill>
                <a:effectLst/>
                <a:latin typeface="Verdana"/>
                <a:cs typeface="宋体"/>
              </a:rPr>
              <a:t>32</a:t>
            </a:r>
            <a:r>
              <a:rPr lang="zh-CN" altLang="zh-CN" sz="1200" dirty="0" smtClean="0">
                <a:solidFill>
                  <a:srgbClr val="000000"/>
                </a:solidFill>
                <a:effectLst/>
                <a:latin typeface="Verdana"/>
                <a:cs typeface="宋体"/>
              </a:rPr>
              <a:t>位定义</a:t>
            </a:r>
            <a:r>
              <a:rPr lang="en-US" altLang="zh-CN" sz="1200" dirty="0" smtClean="0">
                <a:solidFill>
                  <a:srgbClr val="000000"/>
                </a:solidFill>
                <a:effectLst/>
                <a:latin typeface="Verdana"/>
                <a:cs typeface="宋体"/>
              </a:rPr>
              <a:t>IP</a:t>
            </a:r>
            <a:r>
              <a:rPr lang="zh-CN" altLang="zh-CN" sz="1200" dirty="0" smtClean="0">
                <a:solidFill>
                  <a:srgbClr val="000000"/>
                </a:solidFill>
                <a:effectLst/>
                <a:latin typeface="Verdana"/>
                <a:cs typeface="宋体"/>
              </a:rPr>
              <a:t>地址，尽管地址总数达到</a:t>
            </a:r>
            <a:r>
              <a:rPr lang="en-US" altLang="zh-CN" sz="1200" dirty="0" smtClean="0">
                <a:solidFill>
                  <a:srgbClr val="000000"/>
                </a:solidFill>
                <a:effectLst/>
                <a:latin typeface="Verdana"/>
                <a:cs typeface="宋体"/>
              </a:rPr>
              <a:t>43</a:t>
            </a:r>
            <a:r>
              <a:rPr lang="zh-CN" altLang="zh-CN" sz="1200" dirty="0" smtClean="0">
                <a:solidFill>
                  <a:srgbClr val="000000"/>
                </a:solidFill>
                <a:effectLst/>
                <a:latin typeface="Verdana"/>
                <a:cs typeface="宋体"/>
              </a:rPr>
              <a:t>亿，但是仍然不能满足现今全球网络飞速发展的需求，因此</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版本应运而生。在</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版本中，</a:t>
            </a:r>
            <a:r>
              <a:rPr lang="en-US" altLang="zh-CN" sz="1200" dirty="0" smtClean="0">
                <a:solidFill>
                  <a:srgbClr val="000000"/>
                </a:solidFill>
                <a:effectLst/>
                <a:latin typeface="Verdana"/>
                <a:cs typeface="宋体"/>
              </a:rPr>
              <a:t>IP</a:t>
            </a:r>
            <a:r>
              <a:rPr lang="zh-CN" altLang="zh-CN" sz="1200" dirty="0" smtClean="0">
                <a:solidFill>
                  <a:srgbClr val="000000"/>
                </a:solidFill>
                <a:effectLst/>
                <a:latin typeface="Verdana"/>
                <a:cs typeface="宋体"/>
              </a:rPr>
              <a:t>地址共有</a:t>
            </a:r>
            <a:r>
              <a:rPr lang="en-US" altLang="zh-CN" sz="1200" dirty="0" smtClean="0">
                <a:solidFill>
                  <a:srgbClr val="000000"/>
                </a:solidFill>
                <a:effectLst/>
                <a:latin typeface="Verdana"/>
                <a:cs typeface="宋体"/>
              </a:rPr>
              <a:t>128</a:t>
            </a:r>
            <a:r>
              <a:rPr lang="zh-CN" altLang="zh-CN" sz="1200" dirty="0" smtClean="0">
                <a:solidFill>
                  <a:srgbClr val="000000"/>
                </a:solidFill>
                <a:effectLst/>
                <a:latin typeface="Verdana"/>
                <a:cs typeface="宋体"/>
              </a:rPr>
              <a:t>位，“几乎可以为地球上每一粒沙子分配一个</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地址”。</a:t>
            </a:r>
            <a:r>
              <a:rPr lang="en-US" altLang="zh-CN" sz="1200" u="sng" dirty="0" smtClean="0">
                <a:solidFill>
                  <a:srgbClr val="0000FF"/>
                </a:solidFill>
                <a:effectLst/>
                <a:latin typeface="Verdana"/>
                <a:cs typeface="宋体"/>
                <a:hlinkClick r:id="rId5" tooltip="IPv6"/>
              </a:rPr>
              <a:t>IPv6</a:t>
            </a:r>
            <a:r>
              <a:rPr lang="zh-CN" altLang="zh-CN" sz="1200" dirty="0" smtClean="0">
                <a:solidFill>
                  <a:srgbClr val="000000"/>
                </a:solidFill>
                <a:effectLst/>
                <a:latin typeface="Verdana"/>
                <a:cs typeface="宋体"/>
              </a:rPr>
              <a:t>目前并没有普及，许多互联网服务提供商并不支持</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协议的连接。但是，可以预见，将来在</a:t>
            </a:r>
            <a:r>
              <a:rPr lang="en-US" altLang="zh-CN" sz="1200" dirty="0" smtClean="0">
                <a:solidFill>
                  <a:srgbClr val="000000"/>
                </a:solidFill>
                <a:effectLst/>
                <a:latin typeface="Verdana"/>
                <a:cs typeface="宋体"/>
              </a:rPr>
              <a:t>IPv6</a:t>
            </a:r>
            <a:r>
              <a:rPr lang="zh-CN" altLang="zh-CN" sz="1200" dirty="0" smtClean="0">
                <a:solidFill>
                  <a:srgbClr val="000000"/>
                </a:solidFill>
                <a:effectLst/>
                <a:latin typeface="Verdana"/>
                <a:cs typeface="宋体"/>
              </a:rPr>
              <a:t>的帮助下，任何家用电器都有可能连入互联网。</a:t>
            </a:r>
            <a:endParaRPr lang="zh-CN" altLang="zh-CN" sz="1600" dirty="0" smtClean="0">
              <a:effectLst/>
              <a:latin typeface="宋体"/>
              <a:cs typeface="宋体"/>
            </a:endParaRPr>
          </a:p>
          <a:p>
            <a:r>
              <a:rPr lang="zh-CN" altLang="zh-CN" sz="1200" dirty="0" smtClean="0">
                <a:solidFill>
                  <a:srgbClr val="000000"/>
                </a:solidFill>
                <a:effectLst/>
                <a:latin typeface="Verdana"/>
                <a:cs typeface="宋体"/>
              </a:rPr>
              <a:t>上一层是</a:t>
            </a:r>
            <a:r>
              <a:rPr lang="en-US" altLang="zh-CN" sz="1200" dirty="0" smtClean="0">
                <a:solidFill>
                  <a:srgbClr val="000000"/>
                </a:solidFill>
                <a:effectLst/>
                <a:latin typeface="Verdana"/>
                <a:cs typeface="宋体"/>
              </a:rPr>
              <a:t>UDP</a:t>
            </a:r>
            <a:r>
              <a:rPr lang="zh-CN" altLang="zh-CN" sz="1200" dirty="0" smtClean="0">
                <a:solidFill>
                  <a:srgbClr val="000000"/>
                </a:solidFill>
                <a:effectLst/>
                <a:latin typeface="Verdana"/>
                <a:cs typeface="宋体"/>
              </a:rPr>
              <a:t>协议或</a:t>
            </a:r>
            <a:r>
              <a:rPr lang="en-US" altLang="zh-CN" sz="1200" dirty="0" smtClean="0">
                <a:solidFill>
                  <a:srgbClr val="000000"/>
                </a:solidFill>
                <a:effectLst/>
                <a:latin typeface="Verdana"/>
                <a:cs typeface="宋体"/>
              </a:rPr>
              <a:t>TCP</a:t>
            </a:r>
            <a:r>
              <a:rPr lang="zh-CN" altLang="zh-CN" sz="1200" dirty="0" smtClean="0">
                <a:solidFill>
                  <a:srgbClr val="000000"/>
                </a:solidFill>
                <a:effectLst/>
                <a:latin typeface="Verdana"/>
                <a:cs typeface="宋体"/>
              </a:rPr>
              <a:t>协议，它们用于控制数据流的传输。</a:t>
            </a:r>
            <a:endParaRPr lang="zh-CN" altLang="zh-CN" sz="1600" dirty="0" smtClean="0">
              <a:effectLst/>
              <a:latin typeface="宋体"/>
              <a:cs typeface="宋体"/>
            </a:endParaRPr>
          </a:p>
          <a:p>
            <a:r>
              <a:rPr lang="zh-CN" altLang="zh-CN" sz="1200" dirty="0" smtClean="0">
                <a:solidFill>
                  <a:srgbClr val="000000"/>
                </a:solidFill>
                <a:effectLst/>
                <a:latin typeface="Verdana"/>
                <a:cs typeface="宋体"/>
              </a:rPr>
              <a:t>最顶层的是一些应用层协议，这些协议定义了一些用于通用应用的数据报结构，其中包括：</a:t>
            </a:r>
            <a:r>
              <a:rPr lang="en-US" altLang="zh-CN" sz="1200" dirty="0" smtClean="0">
                <a:solidFill>
                  <a:srgbClr val="000000"/>
                </a:solidFill>
                <a:effectLst/>
                <a:latin typeface="Verdana"/>
                <a:cs typeface="宋体"/>
              </a:rPr>
              <a:t> </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6" tooltip="DNS"/>
              </a:rPr>
              <a:t>DNS</a:t>
            </a:r>
            <a:r>
              <a:rPr lang="zh-CN" altLang="zh-CN" sz="1200" dirty="0" smtClean="0">
                <a:solidFill>
                  <a:srgbClr val="000000"/>
                </a:solidFill>
                <a:effectLst/>
                <a:latin typeface="Verdana"/>
                <a:cs typeface="宋体"/>
              </a:rPr>
              <a:t>：域名服务；</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7" tooltip="FTP"/>
              </a:rPr>
              <a:t>FTP</a:t>
            </a:r>
            <a:r>
              <a:rPr lang="zh-CN" altLang="zh-CN" sz="1200" dirty="0" smtClean="0">
                <a:solidFill>
                  <a:srgbClr val="000000"/>
                </a:solidFill>
                <a:effectLst/>
                <a:latin typeface="Verdana"/>
                <a:cs typeface="宋体"/>
              </a:rPr>
              <a:t>：服务使用的是文件传输协议；</a:t>
            </a:r>
            <a:endParaRPr lang="zh-CN" altLang="zh-CN" sz="1600" dirty="0" smtClean="0">
              <a:effectLst/>
              <a:latin typeface="宋体"/>
              <a:cs typeface="宋体"/>
            </a:endParaRPr>
          </a:p>
          <a:p>
            <a:pPr indent="266700"/>
            <a:r>
              <a:rPr lang="en-US" altLang="zh-CN" sz="1200" u="sng" dirty="0" smtClean="0">
                <a:solidFill>
                  <a:srgbClr val="0000FF"/>
                </a:solidFill>
                <a:effectLst/>
                <a:latin typeface="Verdana"/>
                <a:cs typeface="宋体"/>
                <a:hlinkClick r:id="rId8" tooltip="HTTP"/>
              </a:rPr>
              <a:t>HTTP</a:t>
            </a:r>
            <a:r>
              <a:rPr lang="zh-CN" altLang="zh-CN" sz="1200" dirty="0" smtClean="0">
                <a:solidFill>
                  <a:srgbClr val="000000"/>
                </a:solidFill>
                <a:effectLst/>
                <a:latin typeface="Verdana"/>
                <a:cs typeface="宋体"/>
              </a:rPr>
              <a:t>：所有的</a:t>
            </a:r>
            <a:r>
              <a:rPr lang="en-US" altLang="zh-CN" sz="1200" dirty="0" smtClean="0">
                <a:solidFill>
                  <a:srgbClr val="000000"/>
                </a:solidFill>
                <a:effectLst/>
                <a:latin typeface="Verdana"/>
                <a:cs typeface="宋体"/>
              </a:rPr>
              <a:t>Web</a:t>
            </a:r>
            <a:r>
              <a:rPr lang="zh-CN" altLang="zh-CN" sz="1200" dirty="0" smtClean="0">
                <a:solidFill>
                  <a:srgbClr val="000000"/>
                </a:solidFill>
                <a:effectLst/>
                <a:latin typeface="Verdana"/>
                <a:cs typeface="宋体"/>
              </a:rPr>
              <a:t>页面服务都是使用的超级文本传输协议；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POP3</a:t>
            </a:r>
            <a:r>
              <a:rPr lang="zh-CN" altLang="zh-CN" sz="1200" dirty="0" smtClean="0">
                <a:solidFill>
                  <a:srgbClr val="000000"/>
                </a:solidFill>
                <a:effectLst/>
                <a:latin typeface="Verdana"/>
                <a:cs typeface="宋体"/>
              </a:rPr>
              <a:t>：邮局协议；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SMTP</a:t>
            </a:r>
            <a:r>
              <a:rPr lang="zh-CN" altLang="zh-CN" sz="1200" dirty="0" smtClean="0">
                <a:solidFill>
                  <a:srgbClr val="000000"/>
                </a:solidFill>
                <a:effectLst/>
                <a:latin typeface="Verdana"/>
                <a:cs typeface="宋体"/>
              </a:rPr>
              <a:t>：简单邮件传输协议；</a:t>
            </a:r>
            <a:endParaRPr lang="zh-CN" altLang="zh-CN" sz="1600" dirty="0" smtClean="0">
              <a:effectLst/>
              <a:latin typeface="宋体"/>
              <a:cs typeface="宋体"/>
            </a:endParaRPr>
          </a:p>
          <a:p>
            <a:pPr indent="266700"/>
            <a:r>
              <a:rPr lang="en-US" altLang="zh-CN" sz="1200" dirty="0" smtClean="0">
                <a:solidFill>
                  <a:srgbClr val="000000"/>
                </a:solidFill>
                <a:effectLst/>
                <a:latin typeface="Verdana"/>
                <a:cs typeface="宋体"/>
              </a:rPr>
              <a:t>Telnet</a:t>
            </a:r>
            <a:r>
              <a:rPr lang="zh-CN" altLang="zh-CN" sz="1200" dirty="0" smtClean="0">
                <a:solidFill>
                  <a:srgbClr val="000000"/>
                </a:solidFill>
                <a:effectLst/>
                <a:latin typeface="Verdana"/>
                <a:cs typeface="宋体"/>
              </a:rPr>
              <a:t>：远程登陆等。</a:t>
            </a:r>
            <a:endParaRPr lang="zh-CN" altLang="zh-CN" sz="1600" dirty="0" smtClean="0">
              <a:effectLst/>
              <a:latin typeface="宋体"/>
              <a:cs typeface="宋体"/>
            </a:endParaRPr>
          </a:p>
          <a:p>
            <a:pPr indent="266700"/>
            <a:r>
              <a:rPr lang="en-US" altLang="zh-CN" sz="1200" dirty="0" smtClean="0">
                <a:effectLst/>
                <a:latin typeface="宋体"/>
                <a:cs typeface="宋体"/>
              </a:rPr>
              <a:t>TCP/IP</a:t>
            </a:r>
            <a:r>
              <a:rPr lang="zh-CN" altLang="zh-CN" sz="1200" dirty="0" smtClean="0">
                <a:effectLst/>
                <a:latin typeface="宋体"/>
                <a:cs typeface="宋体"/>
              </a:rPr>
              <a:t>和</a:t>
            </a:r>
            <a:r>
              <a:rPr lang="en-US" altLang="zh-CN" sz="1200" dirty="0" smtClean="0">
                <a:effectLst/>
                <a:latin typeface="宋体"/>
                <a:cs typeface="宋体"/>
              </a:rPr>
              <a:t>UDP/IP</a:t>
            </a:r>
            <a:r>
              <a:rPr lang="zh-CN" altLang="zh-CN" sz="1200" dirty="0" smtClean="0">
                <a:effectLst/>
                <a:latin typeface="宋体"/>
                <a:cs typeface="宋体"/>
              </a:rPr>
              <a:t>是两层的通信协议系统。</a:t>
            </a:r>
            <a:r>
              <a:rPr lang="en-US" altLang="zh-CN" sz="1200" dirty="0" smtClean="0">
                <a:effectLst/>
                <a:latin typeface="宋体"/>
                <a:cs typeface="宋体"/>
              </a:rPr>
              <a:t>IP</a:t>
            </a:r>
            <a:r>
              <a:rPr lang="zh-CN" altLang="zh-CN" sz="1200" dirty="0" smtClean="0">
                <a:effectLst/>
                <a:latin typeface="宋体"/>
                <a:cs typeface="宋体"/>
              </a:rPr>
              <a:t>层负责网际数据包的传输。</a:t>
            </a:r>
            <a:r>
              <a:rPr lang="en-US" altLang="zh-CN" sz="1200" dirty="0" smtClean="0">
                <a:effectLst/>
                <a:latin typeface="宋体"/>
                <a:cs typeface="宋体"/>
              </a:rPr>
              <a:t>UDP</a:t>
            </a:r>
            <a:r>
              <a:rPr lang="zh-CN" altLang="zh-CN" sz="1200" dirty="0" smtClean="0">
                <a:effectLst/>
                <a:latin typeface="宋体"/>
                <a:cs typeface="宋体"/>
              </a:rPr>
              <a:t>或者</a:t>
            </a:r>
            <a:r>
              <a:rPr lang="en-US" altLang="zh-CN" sz="1200" dirty="0" smtClean="0">
                <a:effectLst/>
                <a:latin typeface="宋体"/>
                <a:cs typeface="宋体"/>
              </a:rPr>
              <a:t>TCP</a:t>
            </a:r>
            <a:r>
              <a:rPr lang="zh-CN" altLang="zh-CN" sz="1200" dirty="0" smtClean="0">
                <a:effectLst/>
                <a:latin typeface="宋体"/>
                <a:cs typeface="宋体"/>
              </a:rPr>
              <a:t>层将大的数据包传给</a:t>
            </a:r>
            <a:r>
              <a:rPr lang="en-US" altLang="zh-CN" sz="1200" dirty="0" smtClean="0">
                <a:effectLst/>
                <a:latin typeface="宋体"/>
                <a:cs typeface="宋体"/>
              </a:rPr>
              <a:t>IP</a:t>
            </a:r>
            <a:r>
              <a:rPr lang="zh-CN" altLang="zh-CN" sz="1200" dirty="0" smtClean="0">
                <a:effectLst/>
                <a:latin typeface="宋体"/>
                <a:cs typeface="宋体"/>
              </a:rPr>
              <a:t>，</a:t>
            </a:r>
            <a:r>
              <a:rPr lang="en-US" altLang="zh-CN" sz="1200" dirty="0" smtClean="0">
                <a:effectLst/>
                <a:latin typeface="宋体"/>
                <a:cs typeface="宋体"/>
              </a:rPr>
              <a:t>IP</a:t>
            </a:r>
            <a:r>
              <a:rPr lang="zh-CN" altLang="zh-CN" sz="1200" dirty="0" smtClean="0">
                <a:effectLst/>
                <a:latin typeface="宋体"/>
                <a:cs typeface="宋体"/>
              </a:rPr>
              <a:t>将数据包分割为小的子数据包，为每个数据包加上一个信封，计算出目的地的</a:t>
            </a:r>
            <a:r>
              <a:rPr lang="en-US" altLang="zh-CN" sz="1200" dirty="0" smtClean="0">
                <a:effectLst/>
                <a:latin typeface="宋体"/>
                <a:cs typeface="宋体"/>
              </a:rPr>
              <a:t>IP</a:t>
            </a:r>
            <a:r>
              <a:rPr lang="zh-CN" altLang="zh-CN" sz="1200" dirty="0" smtClean="0">
                <a:effectLst/>
                <a:latin typeface="宋体"/>
                <a:cs typeface="宋体"/>
              </a:rPr>
              <a:t>地址，应该如何到达那里，然后将数据包发送给</a:t>
            </a:r>
            <a:r>
              <a:rPr lang="en-US" altLang="zh-CN" sz="1200" dirty="0" smtClean="0">
                <a:effectLst/>
                <a:latin typeface="宋体"/>
                <a:cs typeface="宋体"/>
              </a:rPr>
              <a:t>ISP</a:t>
            </a:r>
            <a:r>
              <a:rPr lang="zh-CN" altLang="zh-CN" sz="1200" dirty="0" smtClean="0">
                <a:effectLst/>
                <a:latin typeface="宋体"/>
                <a:cs typeface="宋体"/>
              </a:rPr>
              <a:t>（网络服务提供商）。这就像是在一张明信片上写下你要说的话，贴上邮票，写上地址，塞进一个邮箱，它就送走了。 </a:t>
            </a:r>
            <a:endParaRPr lang="zh-CN" altLang="zh-CN" sz="1600" dirty="0" smtClean="0">
              <a:effectLst/>
              <a:latin typeface="宋体"/>
              <a:cs typeface="宋体"/>
            </a:endParaRPr>
          </a:p>
          <a:p>
            <a:pPr indent="266700" algn="just">
              <a:spcAft>
                <a:spcPts val="0"/>
              </a:spcAft>
            </a:pPr>
            <a:r>
              <a:rPr lang="en-US" altLang="zh-CN" sz="1200" kern="100" dirty="0" smtClean="0">
                <a:effectLst/>
                <a:latin typeface="Times New Roman"/>
                <a:ea typeface="+mn-ea"/>
              </a:rPr>
              <a:t>UDP</a:t>
            </a:r>
            <a:r>
              <a:rPr lang="zh-CN" altLang="zh-CN" sz="1200" kern="100" dirty="0" smtClean="0">
                <a:effectLst/>
                <a:latin typeface="Times New Roman"/>
                <a:ea typeface="+mn-ea"/>
              </a:rPr>
              <a:t>是一种不可靠的数据流传输协议，仅为网络层和应用层之间提供简单的接口。而</a:t>
            </a:r>
            <a:r>
              <a:rPr lang="en-US" altLang="zh-CN" sz="1200" kern="100" dirty="0" smtClean="0">
                <a:effectLst/>
                <a:latin typeface="Times New Roman"/>
                <a:ea typeface="+mn-ea"/>
              </a:rPr>
              <a:t>TCP</a:t>
            </a:r>
            <a:r>
              <a:rPr lang="zh-CN" altLang="zh-CN" sz="1200" kern="100" dirty="0" smtClean="0">
                <a:effectLst/>
                <a:latin typeface="Times New Roman"/>
                <a:ea typeface="+mn-ea"/>
              </a:rPr>
              <a:t>协议则具有高的可靠性，通过为数据报加入额外信息，并提供重发机制，它能够保证数据不丢包、没有冗余包以及保证数据报的顺序。对于一些需要高可靠性的应用，可以选择</a:t>
            </a:r>
            <a:r>
              <a:rPr lang="en-US" altLang="zh-CN" sz="1200" kern="100" dirty="0" smtClean="0">
                <a:effectLst/>
                <a:latin typeface="Times New Roman"/>
                <a:ea typeface="+mn-ea"/>
              </a:rPr>
              <a:t>TCP</a:t>
            </a:r>
            <a:r>
              <a:rPr lang="zh-CN" altLang="zh-CN" sz="1200" kern="100" dirty="0" smtClean="0">
                <a:effectLst/>
                <a:latin typeface="Times New Roman"/>
                <a:ea typeface="+mn-ea"/>
              </a:rPr>
              <a:t>协议；而相反，对于性能优先考虑的应用如流媒体等，则可以选择</a:t>
            </a:r>
            <a:r>
              <a:rPr lang="en-US" altLang="zh-CN" sz="1200" kern="100" dirty="0" smtClean="0">
                <a:effectLst/>
                <a:latin typeface="Times New Roman"/>
                <a:ea typeface="+mn-ea"/>
              </a:rPr>
              <a:t>UDP</a:t>
            </a:r>
            <a:r>
              <a:rPr lang="zh-CN" altLang="zh-CN" sz="1200" kern="100" dirty="0" smtClean="0">
                <a:effectLst/>
                <a:latin typeface="Times New Roman"/>
                <a:ea typeface="+mn-ea"/>
              </a:rPr>
              <a:t>协议。 </a:t>
            </a:r>
          </a:p>
          <a:p>
            <a:pPr indent="266700" algn="just">
              <a:spcAft>
                <a:spcPts val="0"/>
              </a:spcAft>
            </a:pPr>
            <a:r>
              <a:rPr lang="zh-CN" altLang="zh-CN" sz="1200" kern="100" dirty="0" smtClean="0">
                <a:solidFill>
                  <a:srgbClr val="000000"/>
                </a:solidFill>
                <a:effectLst/>
                <a:latin typeface="Verdana"/>
                <a:ea typeface="+mn-ea"/>
              </a:rPr>
              <a:t>从网络编程的角度来说，</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是面向连接的协议，换句话说，这种协会在两个或多个节点之间保持固定的连接。值得注意的是，这并不意味着连接是专有的固定通信通道，因为</a:t>
            </a:r>
            <a:r>
              <a:rPr lang="en-US" altLang="zh-CN" sz="1200" kern="100" dirty="0" smtClean="0">
                <a:solidFill>
                  <a:srgbClr val="000000"/>
                </a:solidFill>
                <a:effectLst/>
                <a:latin typeface="Verdana"/>
                <a:ea typeface="+mn-ea"/>
              </a:rPr>
              <a:t>IP</a:t>
            </a:r>
            <a:r>
              <a:rPr lang="zh-CN" altLang="zh-CN" sz="1200" kern="100" dirty="0" smtClean="0">
                <a:solidFill>
                  <a:srgbClr val="000000"/>
                </a:solidFill>
                <a:effectLst/>
                <a:latin typeface="Verdana"/>
                <a:ea typeface="+mn-ea"/>
              </a:rPr>
              <a:t>是动态传输的，数据包并不一定通过相同的路径到达目的地。但由于</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在</a:t>
            </a:r>
            <a:r>
              <a:rPr lang="en-US" altLang="zh-CN" sz="1200" kern="100" dirty="0" smtClean="0">
                <a:solidFill>
                  <a:srgbClr val="000000"/>
                </a:solidFill>
                <a:effectLst/>
                <a:latin typeface="Verdana"/>
                <a:ea typeface="+mn-ea"/>
              </a:rPr>
              <a:t>IP</a:t>
            </a:r>
            <a:r>
              <a:rPr lang="zh-CN" altLang="zh-CN" sz="1200" kern="100" dirty="0" smtClean="0">
                <a:solidFill>
                  <a:srgbClr val="000000"/>
                </a:solidFill>
                <a:effectLst/>
                <a:latin typeface="Verdana"/>
                <a:ea typeface="+mn-ea"/>
              </a:rPr>
              <a:t>的上层工作，它提供了逻辑上的终端对终端的“固定”连接。然而，这种方式有一个缺陷就是速度慢。基于连接的协议在重建原始数据之前需要等待所有的数据包都正确接收，这保证了数据传输的安全完整，但失去了效率。</a:t>
            </a:r>
            <a:endParaRPr lang="zh-CN" altLang="zh-CN" sz="1200" kern="100" dirty="0" smtClean="0">
              <a:effectLst/>
              <a:latin typeface="Times New Roman"/>
              <a:ea typeface="+mn-ea"/>
            </a:endParaRPr>
          </a:p>
          <a:p>
            <a:pPr indent="266700" algn="just">
              <a:spcAft>
                <a:spcPts val="0"/>
              </a:spcAft>
            </a:pP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是一种代替</a:t>
            </a:r>
            <a:r>
              <a:rPr lang="en-US" altLang="zh-CN" sz="1200" kern="100" dirty="0" smtClean="0">
                <a:solidFill>
                  <a:srgbClr val="000000"/>
                </a:solidFill>
                <a:effectLst/>
                <a:latin typeface="Verdana"/>
                <a:ea typeface="+mn-ea"/>
              </a:rPr>
              <a:t>TCP</a:t>
            </a:r>
            <a:r>
              <a:rPr lang="zh-CN" altLang="zh-CN" sz="1200" kern="100" dirty="0" smtClean="0">
                <a:solidFill>
                  <a:srgbClr val="000000"/>
                </a:solidFill>
                <a:effectLst/>
                <a:latin typeface="Verdana"/>
                <a:ea typeface="+mn-ea"/>
              </a:rPr>
              <a:t>的网络协议，这是一种轻量级的协议类型，不需要激活连接（无连接传输模式）。</a:t>
            </a: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允许在两个终端之间传输固定大小的数据包，并且允许其中的一些数据包丢失，另外，数据包并不一定以序列方式连续到达接收端，比如有些数据包可能通过更快的传输路径提前到达接收端。通过</a:t>
            </a:r>
            <a:r>
              <a:rPr lang="zh-CN" altLang="zh-CN" sz="1200" kern="100" dirty="0" smtClean="0">
                <a:effectLst/>
                <a:latin typeface="Times New Roman"/>
                <a:ea typeface="+mn-ea"/>
              </a:rPr>
              <a:t>表格 </a:t>
            </a:r>
            <a:r>
              <a:rPr lang="en-US" altLang="zh-CN" sz="1200" kern="100" dirty="0" smtClean="0">
                <a:effectLst/>
                <a:latin typeface="Times New Roman"/>
                <a:ea typeface="+mn-ea"/>
              </a:rPr>
              <a:t>1</a:t>
            </a:r>
            <a:r>
              <a:rPr lang="zh-CN" altLang="zh-CN" sz="1200" kern="100" dirty="0" smtClean="0">
                <a:solidFill>
                  <a:srgbClr val="000000"/>
                </a:solidFill>
                <a:effectLst/>
                <a:latin typeface="Verdana"/>
                <a:ea typeface="+mn-ea"/>
              </a:rPr>
              <a:t>可以看出</a:t>
            </a:r>
            <a:r>
              <a:rPr lang="en-US" altLang="zh-CN" sz="1200" kern="100" dirty="0" smtClean="0">
                <a:solidFill>
                  <a:srgbClr val="000000"/>
                </a:solidFill>
                <a:effectLst/>
                <a:latin typeface="Verdana"/>
                <a:ea typeface="+mn-ea"/>
              </a:rPr>
              <a:t>UDP</a:t>
            </a:r>
            <a:r>
              <a:rPr lang="zh-CN" altLang="zh-CN" sz="1200" kern="100" dirty="0" smtClean="0">
                <a:solidFill>
                  <a:srgbClr val="000000"/>
                </a:solidFill>
                <a:effectLst/>
                <a:latin typeface="Verdana"/>
                <a:ea typeface="+mn-ea"/>
              </a:rPr>
              <a:t>的性能更好。</a:t>
            </a:r>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10</a:t>
            </a:fld>
            <a:endParaRPr lang="zh-CN" altLang="en-US"/>
          </a:p>
        </p:txBody>
      </p:sp>
    </p:spTree>
    <p:extLst>
      <p:ext uri="{BB962C8B-B14F-4D97-AF65-F5344CB8AC3E}">
        <p14:creationId xmlns:p14="http://schemas.microsoft.com/office/powerpoint/2010/main" val="97197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TCP/IP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UDP/IP</a:t>
            </a:r>
            <a:r>
              <a:rPr lang="zh-CN" altLang="zh-CN" sz="1200" kern="1200" dirty="0" smtClean="0">
                <a:solidFill>
                  <a:schemeClr val="tx1"/>
                </a:solidFill>
                <a:effectLst/>
                <a:latin typeface="+mn-lt"/>
                <a:ea typeface="+mn-ea"/>
                <a:cs typeface="+mn-cs"/>
              </a:rPr>
              <a:t>是两层的通信协议系统。</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层负责网际数据包的传输。</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层将大的数据包传给</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将数据包分割为小的子数据包，为每个数据包加上一个信封，计算出目的地的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地址，应该如何到达那里，然后将数据包发送给</a:t>
            </a:r>
            <a:r>
              <a:rPr lang="en-US" altLang="zh-CN" sz="1200" kern="1200" dirty="0" smtClean="0">
                <a:solidFill>
                  <a:schemeClr val="tx1"/>
                </a:solidFill>
                <a:effectLst/>
                <a:latin typeface="+mn-lt"/>
                <a:ea typeface="+mn-ea"/>
                <a:cs typeface="+mn-cs"/>
              </a:rPr>
              <a:t>ISP</a:t>
            </a:r>
            <a:r>
              <a:rPr lang="zh-CN" altLang="zh-CN" sz="1200" kern="1200" dirty="0" smtClean="0">
                <a:solidFill>
                  <a:schemeClr val="tx1"/>
                </a:solidFill>
                <a:effectLst/>
                <a:latin typeface="+mn-lt"/>
                <a:ea typeface="+mn-ea"/>
                <a:cs typeface="+mn-cs"/>
              </a:rPr>
              <a:t>（网络服务提供商）。这就像是在一张明信片上写下你要说的话，贴上邮票，写上地址，塞进一个邮箱，它就送走了。 </a:t>
            </a:r>
          </a:p>
          <a:p>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是一种不可靠的数据流传输协议，仅为网络层和应用层之间提供简单的接口。而</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协议则具有高的可靠性，通过为数据报加入额外信息，并提供重发机制，它能够保证数据不丢包、没有冗余包以及保证数据报的顺序。对于一些需要高可靠性的应用，可以选择</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协议；而相反，对于性能优先考虑的应用如流媒体等，则可以选择</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协议。 </a:t>
            </a:r>
          </a:p>
          <a:p>
            <a:r>
              <a:rPr lang="zh-CN" altLang="zh-CN" sz="1200" kern="1200" dirty="0" smtClean="0">
                <a:solidFill>
                  <a:schemeClr val="tx1"/>
                </a:solidFill>
                <a:effectLst/>
                <a:latin typeface="+mn-lt"/>
                <a:ea typeface="+mn-ea"/>
                <a:cs typeface="+mn-cs"/>
              </a:rPr>
              <a:t>从网络编程的角度来说，</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是面向连接的协议，换句话说，这种协会在两个或多个节点之间保持固定的连接。值得注意的是，这并不意味着连接是专有的固定通信通道，因为</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是动态传输的，数据包并不一定通过相同的路径到达目的地。但由于</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的上层工作，它提供了逻辑上的终端对终端的“固定”连接。然而，这种方式有一个缺陷就是速度慢。基于连接的协议在重建原始数据之前需要等待所有的数据包都正确接收，这保证了数据传输的安全完整，但失去了效率。</a:t>
            </a:r>
          </a:p>
          <a:p>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是一种代替</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的网络协议，这是一种轻量级的协议类型，不需要激活连接（无连接传输模式）。</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允许在两个终端之间传输固定大小的数据包，并且允许其中的一些数据包丢失，另外，数据包并不一定以序列方式连续到达接收端，比如有些数据包可能通过更快的传输路径提前到达接收端。通过表格 </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的性能更好。</a:t>
            </a:r>
          </a:p>
          <a:p>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11</a:t>
            </a:fld>
            <a:endParaRPr lang="zh-CN" altLang="en-US"/>
          </a:p>
        </p:txBody>
      </p:sp>
    </p:spTree>
    <p:extLst>
      <p:ext uri="{BB962C8B-B14F-4D97-AF65-F5344CB8AC3E}">
        <p14:creationId xmlns:p14="http://schemas.microsoft.com/office/powerpoint/2010/main" val="1111029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套接字</a:t>
            </a:r>
          </a:p>
          <a:p>
            <a:r>
              <a:rPr lang="zh-CN" altLang="zh-CN" sz="1200" kern="1200" dirty="0" smtClean="0">
                <a:solidFill>
                  <a:schemeClr val="tx1"/>
                </a:solidFill>
                <a:effectLst/>
                <a:latin typeface="+mn-lt"/>
                <a:ea typeface="+mn-ea"/>
                <a:cs typeface="+mn-cs"/>
              </a:rPr>
              <a:t>互联网是一个非常复杂的系统，包含数以百万计数目的服务器。幸运的是，由于有良好的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可供调用，程序员并不需要直接面对如此复杂的结构，不需要直接处理</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，也不需要将信息手动分解为多个包。从这个角度来看，编写网络通信程序就像存取文件一样方便，可以“打开”一个主机端口，进行读取、存储等。这些方便性得益于网络编程中的抽象层——</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（套接字），这个技术在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年代由加州大学伯克利分校提出。</a:t>
            </a:r>
          </a:p>
          <a:p>
            <a:r>
              <a:rPr lang="zh-CN" altLang="zh-CN" sz="1200" kern="1200" dirty="0" smtClean="0">
                <a:solidFill>
                  <a:schemeClr val="tx1"/>
                </a:solidFill>
                <a:effectLst/>
                <a:latin typeface="+mn-lt"/>
                <a:ea typeface="+mn-ea"/>
                <a:cs typeface="+mn-cs"/>
              </a:rPr>
              <a:t>从网络整体来看，</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是不同主机上应用程序之间的一个虚拟借口，具有跨平台特性；从程序员角度来看，它是应用程序和网络的接口，是一种特殊的输入输出接口。在传输信息的过程当中，两个主机必须同时打开针对对方的</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。建立这种通信需要一些特殊的编程，但是一旦</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建立完毕，通过它传输数据就很简单了，将数据写进</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的一段后，另外一段就能够自动获取该数据。在</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模式下都可以打开</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模式下，将会对信息进行分割</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重组操作，和先进先出队列（</a:t>
            </a:r>
            <a:r>
              <a:rPr lang="en-US" altLang="zh-CN" sz="1200" kern="1200" dirty="0" smtClean="0">
                <a:solidFill>
                  <a:schemeClr val="tx1"/>
                </a:solidFill>
                <a:effectLst/>
                <a:latin typeface="+mn-lt"/>
                <a:ea typeface="+mn-ea"/>
                <a:cs typeface="+mn-cs"/>
              </a:rPr>
              <a:t>FIFO</a:t>
            </a:r>
            <a:r>
              <a:rPr lang="zh-CN" altLang="zh-CN" sz="1200" kern="1200" dirty="0" smtClean="0">
                <a:solidFill>
                  <a:schemeClr val="tx1"/>
                </a:solidFill>
                <a:effectLst/>
                <a:latin typeface="+mn-lt"/>
                <a:ea typeface="+mn-ea"/>
                <a:cs typeface="+mn-cs"/>
              </a:rPr>
              <a:t>）一样，在接收端恢复出原始信息来，</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将在内部对数据进行处理。</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模式下的</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接口更加轻便，提供了更高的速度和灵活性。</a:t>
            </a:r>
          </a:p>
          <a:p>
            <a:r>
              <a:rPr lang="zh-CN" altLang="zh-CN" sz="1200" kern="1200" dirty="0" smtClean="0">
                <a:solidFill>
                  <a:schemeClr val="tx1"/>
                </a:solidFill>
                <a:effectLst/>
                <a:latin typeface="+mn-lt"/>
                <a:ea typeface="+mn-ea"/>
                <a:cs typeface="+mn-cs"/>
              </a:rPr>
              <a:t>利用互联网传输数据和传统的文件读写操作类似，但建立连接会比较复杂，为了理解其运行原理，我们将网络应用分解为两部分：客户端和服务器。</a:t>
            </a:r>
          </a:p>
          <a:p>
            <a:r>
              <a:rPr lang="zh-CN" altLang="zh-CN" sz="1200" kern="1200" dirty="0" smtClean="0">
                <a:solidFill>
                  <a:schemeClr val="tx1"/>
                </a:solidFill>
                <a:effectLst/>
                <a:latin typeface="+mn-lt"/>
                <a:ea typeface="+mn-ea"/>
                <a:cs typeface="+mn-cs"/>
              </a:rPr>
              <a:t>客户端程序（比如网页浏览器）一般是网络传输的终端节点，它和服务器端建立连接，并取得服务器端传输来的数据，有时，客户端会向服务器端传回数据（比如命令），但是客户端的主要工作还是从服务器端读取数据。</a:t>
            </a:r>
          </a:p>
          <a:p>
            <a:r>
              <a:rPr lang="zh-CN" altLang="zh-CN" sz="1200" kern="1200" dirty="0" smtClean="0">
                <a:solidFill>
                  <a:schemeClr val="tx1"/>
                </a:solidFill>
                <a:effectLst/>
                <a:latin typeface="+mn-lt"/>
                <a:ea typeface="+mn-ea"/>
                <a:cs typeface="+mn-cs"/>
              </a:rPr>
              <a:t>而服务器端可以同时连接多个客户端，比如</a:t>
            </a:r>
            <a:r>
              <a:rPr lang="en-US" altLang="zh-CN" sz="1200" kern="1200" dirty="0" smtClean="0">
                <a:solidFill>
                  <a:schemeClr val="tx1"/>
                </a:solidFill>
                <a:effectLst/>
                <a:latin typeface="+mn-lt"/>
                <a:ea typeface="+mn-ea"/>
                <a:cs typeface="+mn-cs"/>
              </a:rPr>
              <a:t>Yahoo</a:t>
            </a:r>
            <a:r>
              <a:rPr lang="zh-CN" altLang="zh-CN" sz="1200" kern="1200" dirty="0" smtClean="0">
                <a:solidFill>
                  <a:schemeClr val="tx1"/>
                </a:solidFill>
                <a:effectLst/>
                <a:latin typeface="+mn-lt"/>
                <a:ea typeface="+mn-ea"/>
                <a:cs typeface="+mn-cs"/>
              </a:rPr>
              <a:t>网站可以同时供成千上万人访问，在游戏方面，大型多人在线游戏中的服务器也可以同时供多人在线。玩家使用客户端进行连接，得到游戏世界的数据，不断更新游戏服务器中的角色位置和状态。</a:t>
            </a:r>
          </a:p>
          <a:p>
            <a:r>
              <a:rPr lang="zh-CN" altLang="zh-CN" sz="1200" kern="1200" dirty="0" smtClean="0">
                <a:solidFill>
                  <a:schemeClr val="tx1"/>
                </a:solidFill>
                <a:effectLst/>
                <a:latin typeface="+mn-lt"/>
                <a:ea typeface="+mn-ea"/>
                <a:cs typeface="+mn-cs"/>
              </a:rPr>
              <a:t>在客户端建立连接比较简单，我们使用</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连接到游戏服务器端，这样就可以使用</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进行有效的数据传输。而在游戏服务器端，需要处理大量的客户端连接，任何时候都可能有新加入或退出的玩家，通讯会变得很复杂，需要做一些代码优化工作。</a:t>
            </a:r>
          </a:p>
          <a:p>
            <a:r>
              <a:rPr lang="zh-CN" altLang="zh-CN" sz="1200" kern="1200" dirty="0" smtClean="0">
                <a:solidFill>
                  <a:schemeClr val="tx1"/>
                </a:solidFill>
                <a:effectLst/>
                <a:latin typeface="+mn-lt"/>
                <a:ea typeface="+mn-ea"/>
                <a:cs typeface="+mn-cs"/>
              </a:rPr>
              <a:t>客户端和服务器可以是面向连接的（使用</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编码）或者非连接的（使用</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编码），下面我们将分析一下</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类型的客户端，接着分析服务器端。</a:t>
            </a:r>
          </a:p>
          <a:p>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14</a:t>
            </a:fld>
            <a:endParaRPr lang="zh-CN" altLang="en-US"/>
          </a:p>
        </p:txBody>
      </p:sp>
    </p:spTree>
    <p:extLst>
      <p:ext uri="{BB962C8B-B14F-4D97-AF65-F5344CB8AC3E}">
        <p14:creationId xmlns:p14="http://schemas.microsoft.com/office/powerpoint/2010/main" val="355583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TCP</a:t>
            </a:r>
            <a:r>
              <a:rPr lang="zh-CN" altLang="zh-CN" sz="1200" b="1" kern="1200" dirty="0" smtClean="0">
                <a:solidFill>
                  <a:schemeClr val="tx1"/>
                </a:solidFill>
                <a:effectLst/>
                <a:latin typeface="+mn-lt"/>
                <a:ea typeface="+mn-ea"/>
                <a:cs typeface="+mn-cs"/>
              </a:rPr>
              <a:t>客户端</a:t>
            </a:r>
          </a:p>
          <a:p>
            <a:r>
              <a:rPr lang="zh-CN" altLang="zh-CN" sz="1200" kern="1200" dirty="0" smtClean="0">
                <a:solidFill>
                  <a:schemeClr val="tx1"/>
                </a:solidFill>
                <a:effectLst/>
                <a:latin typeface="+mn-lt"/>
                <a:ea typeface="+mn-ea"/>
                <a:cs typeface="+mn-cs"/>
              </a:rPr>
              <a:t>让我们看一下在网络应用程序中客户端的原理，客户端包含一个</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用来连接到游戏服务器端，服务器端地址是已知的。它们之间的通信包含</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个基本操作：</a:t>
            </a:r>
          </a:p>
          <a:p>
            <a:pPr lvl="0"/>
            <a:r>
              <a:rPr lang="zh-CN" altLang="zh-CN" sz="1200" kern="1200" dirty="0" smtClean="0">
                <a:solidFill>
                  <a:schemeClr val="tx1"/>
                </a:solidFill>
                <a:effectLst/>
                <a:latin typeface="+mn-lt"/>
                <a:ea typeface="+mn-ea"/>
                <a:cs typeface="+mn-cs"/>
              </a:rPr>
              <a:t>连接到游戏客户端</a:t>
            </a:r>
          </a:p>
          <a:p>
            <a:pPr lvl="0"/>
            <a:r>
              <a:rPr lang="zh-CN" altLang="zh-CN" sz="1200" kern="1200" dirty="0" smtClean="0">
                <a:solidFill>
                  <a:schemeClr val="tx1"/>
                </a:solidFill>
                <a:effectLst/>
                <a:latin typeface="+mn-lt"/>
                <a:ea typeface="+mn-ea"/>
                <a:cs typeface="+mn-cs"/>
              </a:rPr>
              <a:t>向服务器端写数据</a:t>
            </a:r>
          </a:p>
          <a:p>
            <a:pPr lvl="0"/>
            <a:r>
              <a:rPr lang="zh-CN" altLang="zh-CN" sz="1200" kern="1200" dirty="0" smtClean="0">
                <a:solidFill>
                  <a:schemeClr val="tx1"/>
                </a:solidFill>
                <a:effectLst/>
                <a:latin typeface="+mn-lt"/>
                <a:ea typeface="+mn-ea"/>
                <a:cs typeface="+mn-cs"/>
              </a:rPr>
              <a:t>从服务器端读取数据</a:t>
            </a:r>
          </a:p>
          <a:p>
            <a:pPr lvl="0"/>
            <a:r>
              <a:rPr lang="zh-CN" altLang="zh-CN" sz="1200" kern="1200" dirty="0" smtClean="0">
                <a:solidFill>
                  <a:schemeClr val="tx1"/>
                </a:solidFill>
                <a:effectLst/>
                <a:latin typeface="+mn-lt"/>
                <a:ea typeface="+mn-ea"/>
                <a:cs typeface="+mn-cs"/>
              </a:rPr>
              <a:t>当游戏结束时关闭连接</a:t>
            </a:r>
          </a:p>
          <a:p>
            <a:r>
              <a:rPr lang="zh-CN" altLang="zh-CN" sz="1200" b="1" kern="1200" dirty="0" smtClean="0">
                <a:solidFill>
                  <a:schemeClr val="tx1"/>
                </a:solidFill>
                <a:effectLst/>
                <a:latin typeface="+mn-lt"/>
                <a:ea typeface="+mn-ea"/>
                <a:cs typeface="+mn-cs"/>
              </a:rPr>
              <a:t>连接</a:t>
            </a:r>
          </a:p>
          <a:p>
            <a:r>
              <a:rPr lang="zh-CN" altLang="zh-CN" sz="1200" kern="1200" dirty="0" smtClean="0">
                <a:solidFill>
                  <a:schemeClr val="tx1"/>
                </a:solidFill>
                <a:effectLst/>
                <a:latin typeface="+mn-lt"/>
                <a:ea typeface="+mn-ea"/>
                <a:cs typeface="+mn-cs"/>
              </a:rPr>
              <a:t>对于网络客户端来说，建立一个连接很简单，只需要得必要的信息（服务器端</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地址和端口等），然后执行连接指令，下面来具体分析一下连接过程。</a:t>
            </a:r>
          </a:p>
          <a:p>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sock = socket(AF_INET, SOCK_STREAM,IPPROTO_TCP);</a:t>
            </a:r>
            <a:r>
              <a:rPr lang="zh-CN" altLang="zh-CN" dirty="0" smtClean="0">
                <a:effectLst/>
              </a:rPr>
              <a:t> </a:t>
            </a:r>
            <a:r>
              <a:rPr lang="zh-CN" altLang="zh-CN" sz="1200" kern="1200" dirty="0" smtClean="0">
                <a:solidFill>
                  <a:schemeClr val="tx1"/>
                </a:solidFill>
                <a:effectLst/>
                <a:latin typeface="+mn-lt"/>
                <a:ea typeface="+mn-ea"/>
                <a:cs typeface="+mn-cs"/>
              </a:rPr>
              <a:t>上面的语句创建了一个</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UNIX</a:t>
            </a:r>
            <a:r>
              <a:rPr lang="zh-CN" altLang="zh-CN" sz="1200" kern="1200" dirty="0" smtClean="0">
                <a:solidFill>
                  <a:schemeClr val="tx1"/>
                </a:solidFill>
                <a:effectLst/>
                <a:latin typeface="+mn-lt"/>
                <a:ea typeface="+mn-ea"/>
                <a:cs typeface="+mn-cs"/>
              </a:rPr>
              <a:t>文件系统中，</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使用文件描述符来指定，是一个非负整数。函数中的第一个参数表示</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使用互联网（还可以有其他参数，比如</a:t>
            </a:r>
            <a:r>
              <a:rPr lang="en-US" altLang="zh-CN" sz="1200" kern="1200" dirty="0" smtClean="0">
                <a:solidFill>
                  <a:schemeClr val="tx1"/>
                </a:solidFill>
                <a:effectLst/>
                <a:latin typeface="+mn-lt"/>
                <a:ea typeface="+mn-ea"/>
                <a:cs typeface="+mn-cs"/>
              </a:rPr>
              <a:t>AF_UNIX</a:t>
            </a:r>
            <a:r>
              <a:rPr lang="zh-CN" altLang="zh-CN" sz="1200" kern="1200" dirty="0" smtClean="0">
                <a:solidFill>
                  <a:schemeClr val="tx1"/>
                </a:solidFill>
                <a:effectLst/>
                <a:latin typeface="+mn-lt"/>
                <a:ea typeface="+mn-ea"/>
                <a:cs typeface="+mn-cs"/>
              </a:rPr>
              <a:t>表示在当前计算机内进行通信）。第二个参数表示使用面向连接的稳定数据传输，即</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协议；还可以取其他值，比如</a:t>
            </a:r>
            <a:r>
              <a:rPr lang="en-US" altLang="zh-CN" sz="1200" kern="1200" dirty="0" smtClean="0">
                <a:solidFill>
                  <a:schemeClr val="tx1"/>
                </a:solidFill>
                <a:effectLst/>
                <a:latin typeface="+mn-lt"/>
                <a:ea typeface="+mn-ea"/>
                <a:cs typeface="+mn-cs"/>
              </a:rPr>
              <a:t>SOCK_DGRAM</a:t>
            </a:r>
            <a:r>
              <a:rPr lang="zh-CN" altLang="zh-CN" sz="1200" kern="1200" dirty="0" smtClean="0">
                <a:solidFill>
                  <a:schemeClr val="tx1"/>
                </a:solidFill>
                <a:effectLst/>
                <a:latin typeface="+mn-lt"/>
                <a:ea typeface="+mn-ea"/>
                <a:cs typeface="+mn-cs"/>
              </a:rPr>
              <a:t>表示使用不连续不可靠的数据包连接；</a:t>
            </a:r>
            <a:r>
              <a:rPr lang="en-US" altLang="zh-CN" sz="1200" kern="1200" dirty="0" smtClean="0">
                <a:solidFill>
                  <a:schemeClr val="tx1"/>
                </a:solidFill>
                <a:effectLst/>
                <a:latin typeface="+mn-lt"/>
                <a:ea typeface="+mn-ea"/>
                <a:cs typeface="+mn-cs"/>
              </a:rPr>
              <a:t>SOCK_RAW</a:t>
            </a:r>
            <a:r>
              <a:rPr lang="zh-CN" altLang="zh-CN" sz="1200" kern="1200" dirty="0" smtClean="0">
                <a:solidFill>
                  <a:schemeClr val="tx1"/>
                </a:solidFill>
                <a:effectLst/>
                <a:latin typeface="+mn-lt"/>
                <a:ea typeface="+mn-ea"/>
                <a:cs typeface="+mn-cs"/>
              </a:rPr>
              <a:t>表示提供原始网络协议存取。第三个参数用来指定</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所使用的传输协议编号，也可以取值</a:t>
            </a:r>
            <a:r>
              <a:rPr lang="en-US" altLang="zh-CN" sz="1200" kern="1200" dirty="0" smtClean="0">
                <a:solidFill>
                  <a:schemeClr val="tx1"/>
                </a:solidFill>
                <a:effectLst/>
                <a:latin typeface="+mn-lt"/>
                <a:ea typeface="+mn-ea"/>
                <a:cs typeface="+mn-cs"/>
              </a:rPr>
              <a:t> IPPROTO_UDP</a:t>
            </a:r>
            <a:r>
              <a:rPr lang="zh-CN" altLang="zh-CN" sz="1200" kern="1200" dirty="0" smtClean="0">
                <a:solidFill>
                  <a:schemeClr val="tx1"/>
                </a:solidFill>
                <a:effectLst/>
                <a:latin typeface="+mn-lt"/>
                <a:ea typeface="+mn-ea"/>
                <a:cs typeface="+mn-cs"/>
              </a:rPr>
              <a:t>来表示使用</a:t>
            </a:r>
            <a:r>
              <a:rPr lang="en-US" altLang="zh-CN" sz="1200" kern="1200" dirty="0" smtClean="0">
                <a:solidFill>
                  <a:schemeClr val="tx1"/>
                </a:solidFill>
                <a:effectLst/>
                <a:latin typeface="+mn-lt"/>
                <a:ea typeface="+mn-ea"/>
                <a:cs typeface="+mn-cs"/>
              </a:rPr>
              <a:t>UDP</a:t>
            </a:r>
            <a:r>
              <a:rPr lang="zh-CN" altLang="zh-CN" sz="1200" kern="1200" dirty="0" smtClean="0">
                <a:solidFill>
                  <a:schemeClr val="tx1"/>
                </a:solidFill>
                <a:effectLst/>
                <a:latin typeface="+mn-lt"/>
                <a:ea typeface="+mn-ea"/>
                <a:cs typeface="+mn-cs"/>
              </a:rPr>
              <a:t>模式。</a:t>
            </a:r>
          </a:p>
          <a:p>
            <a:r>
              <a:rPr lang="zh-CN" altLang="zh-CN" sz="1200" kern="1200" dirty="0" smtClean="0">
                <a:solidFill>
                  <a:schemeClr val="tx1"/>
                </a:solidFill>
                <a:effectLst/>
                <a:latin typeface="+mn-lt"/>
                <a:ea typeface="+mn-ea"/>
                <a:cs typeface="+mn-cs"/>
              </a:rPr>
              <a:t>一旦</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可用，我们就将其指向服务器端，由于我们使用的是</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协议，需要建立稳定的连接，而我们一般都使用</a:t>
            </a:r>
            <a:r>
              <a:rPr lang="en-US" altLang="zh-CN" sz="1200" kern="1200" dirty="0" smtClean="0">
                <a:solidFill>
                  <a:schemeClr val="tx1"/>
                </a:solidFill>
                <a:effectLst/>
                <a:latin typeface="+mn-lt"/>
                <a:ea typeface="+mn-ea"/>
                <a:cs typeface="+mn-cs"/>
              </a:rPr>
              <a:t>DNS</a:t>
            </a:r>
            <a:r>
              <a:rPr lang="zh-CN" altLang="zh-CN" sz="1200" kern="1200" dirty="0" smtClean="0">
                <a:solidFill>
                  <a:schemeClr val="tx1"/>
                </a:solidFill>
                <a:effectLst/>
                <a:latin typeface="+mn-lt"/>
                <a:ea typeface="+mn-ea"/>
                <a:cs typeface="+mn-cs"/>
              </a:rPr>
              <a:t>地址而不是</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地址，比如：</a:t>
            </a:r>
          </a:p>
          <a:p>
            <a:r>
              <a:rPr lang="en-US" altLang="zh-CN" sz="1200" kern="1200" dirty="0" smtClean="0">
                <a:solidFill>
                  <a:schemeClr val="tx1"/>
                </a:solidFill>
                <a:effectLst/>
                <a:latin typeface="+mn-lt"/>
                <a:ea typeface="+mn-ea"/>
                <a:cs typeface="+mn-cs"/>
              </a:rPr>
              <a:t>gameserver.gamecompany.com</a:t>
            </a:r>
            <a:r>
              <a:rPr lang="zh-CN" altLang="zh-CN" dirty="0" smtClean="0">
                <a:effectLst/>
              </a:rPr>
              <a:t> </a:t>
            </a:r>
            <a:r>
              <a:rPr lang="zh-CN" altLang="zh-CN" sz="1200" kern="1200" dirty="0" smtClean="0">
                <a:solidFill>
                  <a:schemeClr val="tx1"/>
                </a:solidFill>
                <a:effectLst/>
                <a:latin typeface="+mn-lt"/>
                <a:ea typeface="+mn-ea"/>
                <a:cs typeface="+mn-cs"/>
              </a:rPr>
              <a:t>计算机需要将这样的地址转换为</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地址，这可以通过域名服务器来执行。首先使用下面的代码执行转换操作，其中</a:t>
            </a:r>
            <a:r>
              <a:rPr lang="en-US" altLang="zh-CN" sz="1200" kern="1200" dirty="0" smtClean="0">
                <a:solidFill>
                  <a:schemeClr val="tx1"/>
                </a:solidFill>
                <a:effectLst/>
                <a:latin typeface="+mn-lt"/>
                <a:ea typeface="+mn-ea"/>
                <a:cs typeface="+mn-cs"/>
              </a:rPr>
              <a:t>host</a:t>
            </a:r>
            <a:r>
              <a:rPr lang="zh-CN" altLang="zh-CN" sz="1200" kern="1200" dirty="0" smtClean="0">
                <a:solidFill>
                  <a:schemeClr val="tx1"/>
                </a:solidFill>
                <a:effectLst/>
                <a:latin typeface="+mn-lt"/>
                <a:ea typeface="+mn-ea"/>
                <a:cs typeface="+mn-cs"/>
              </a:rPr>
              <a:t>是存储服务器</a:t>
            </a:r>
            <a:r>
              <a:rPr lang="en-US" altLang="zh-CN" sz="1200" kern="1200" dirty="0" smtClean="0">
                <a:solidFill>
                  <a:schemeClr val="tx1"/>
                </a:solidFill>
                <a:effectLst/>
                <a:latin typeface="+mn-lt"/>
                <a:ea typeface="+mn-ea"/>
                <a:cs typeface="+mn-cs"/>
              </a:rPr>
              <a:t>DNS</a:t>
            </a:r>
            <a:r>
              <a:rPr lang="zh-CN" altLang="zh-CN" sz="1200" kern="1200" dirty="0" smtClean="0">
                <a:solidFill>
                  <a:schemeClr val="tx1"/>
                </a:solidFill>
                <a:effectLst/>
                <a:latin typeface="+mn-lt"/>
                <a:ea typeface="+mn-ea"/>
                <a:cs typeface="+mn-cs"/>
              </a:rPr>
              <a:t>地址的字符串。</a:t>
            </a:r>
          </a:p>
          <a:p>
            <a:r>
              <a:rPr lang="en-US" altLang="zh-CN" sz="1200" kern="1200" dirty="0" err="1" smtClean="0">
                <a:solidFill>
                  <a:schemeClr val="tx1"/>
                </a:solidFill>
                <a:effectLst/>
                <a:latin typeface="+mn-lt"/>
                <a:ea typeface="+mn-ea"/>
                <a:cs typeface="+mn-cs"/>
              </a:rPr>
              <a:t>struct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hostent</a:t>
            </a:r>
            <a:r>
              <a:rPr lang="en-US" altLang="zh-CN" sz="1200" kern="1200" dirty="0" smtClean="0">
                <a:solidFill>
                  <a:schemeClr val="tx1"/>
                </a:solidFill>
                <a:effectLst/>
                <a:latin typeface="+mn-lt"/>
                <a:ea typeface="+mn-ea"/>
                <a:cs typeface="+mn-cs"/>
              </a:rPr>
              <a:t> *H=</a:t>
            </a:r>
            <a:r>
              <a:rPr lang="en-US" altLang="zh-CN" sz="1200" kern="1200" dirty="0" err="1" smtClean="0">
                <a:solidFill>
                  <a:schemeClr val="tx1"/>
                </a:solidFill>
                <a:effectLst/>
                <a:latin typeface="+mn-lt"/>
                <a:ea typeface="+mn-ea"/>
                <a:cs typeface="+mn-cs"/>
              </a:rPr>
              <a:t>gethostbyname</a:t>
            </a:r>
            <a:r>
              <a:rPr lang="en-US" altLang="zh-CN" sz="1200" kern="1200" dirty="0" smtClean="0">
                <a:solidFill>
                  <a:schemeClr val="tx1"/>
                </a:solidFill>
                <a:effectLst/>
                <a:latin typeface="+mn-lt"/>
                <a:ea typeface="+mn-ea"/>
                <a:cs typeface="+mn-cs"/>
              </a:rPr>
              <a:t>(host);</a:t>
            </a:r>
            <a:r>
              <a:rPr lang="zh-CN" altLang="zh-CN" dirty="0" smtClean="0">
                <a:effectLst/>
              </a:rPr>
              <a:t> </a:t>
            </a:r>
            <a:r>
              <a:rPr lang="zh-CN" altLang="zh-CN" sz="1200" kern="1200" dirty="0" smtClean="0">
                <a:solidFill>
                  <a:schemeClr val="tx1"/>
                </a:solidFill>
                <a:effectLst/>
                <a:latin typeface="+mn-lt"/>
                <a:ea typeface="+mn-ea"/>
                <a:cs typeface="+mn-cs"/>
              </a:rPr>
              <a:t>这段代码连接到域名服务器并得到</a:t>
            </a:r>
            <a:r>
              <a:rPr lang="en-US" altLang="zh-CN" sz="1200" kern="1200" dirty="0" smtClean="0">
                <a:solidFill>
                  <a:schemeClr val="tx1"/>
                </a:solidFill>
                <a:effectLst/>
                <a:latin typeface="+mn-lt"/>
                <a:ea typeface="+mn-ea"/>
                <a:cs typeface="+mn-cs"/>
              </a:rPr>
              <a:t>DNS</a:t>
            </a:r>
            <a:r>
              <a:rPr lang="zh-CN" altLang="zh-CN" sz="1200" kern="1200" dirty="0" smtClean="0">
                <a:solidFill>
                  <a:schemeClr val="tx1"/>
                </a:solidFill>
                <a:effectLst/>
                <a:latin typeface="+mn-lt"/>
                <a:ea typeface="+mn-ea"/>
                <a:cs typeface="+mn-cs"/>
              </a:rPr>
              <a:t>地址所对应的地址信息，</a:t>
            </a:r>
            <a:r>
              <a:rPr lang="en-US" altLang="zh-CN" sz="1200" kern="1200" dirty="0" err="1" smtClean="0">
                <a:solidFill>
                  <a:schemeClr val="tx1"/>
                </a:solidFill>
                <a:effectLst/>
                <a:latin typeface="+mn-lt"/>
                <a:ea typeface="+mn-ea"/>
                <a:cs typeface="+mn-cs"/>
              </a:rPr>
              <a:t>hostent</a:t>
            </a:r>
            <a:r>
              <a:rPr lang="zh-CN" altLang="zh-CN" sz="1200" kern="1200" dirty="0" smtClean="0">
                <a:solidFill>
                  <a:schemeClr val="tx1"/>
                </a:solidFill>
                <a:effectLst/>
                <a:latin typeface="+mn-lt"/>
                <a:ea typeface="+mn-ea"/>
                <a:cs typeface="+mn-cs"/>
              </a:rPr>
              <a:t>结构如下所示：</a:t>
            </a:r>
          </a:p>
          <a:p>
            <a:r>
              <a:rPr lang="en-US" altLang="zh-CN" sz="1200" kern="1200" dirty="0" err="1" smtClean="0">
                <a:solidFill>
                  <a:schemeClr val="tx1"/>
                </a:solidFill>
                <a:effectLst/>
                <a:latin typeface="+mn-lt"/>
                <a:ea typeface="+mn-ea"/>
                <a:cs typeface="+mn-cs"/>
              </a:rPr>
              <a:t>struct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hostent</a:t>
            </a:r>
            <a:r>
              <a:rPr lang="en-US" altLang="zh-CN" sz="1200" kern="1200" dirty="0" smtClean="0">
                <a:solidFill>
                  <a:schemeClr val="tx1"/>
                </a:solidFill>
                <a:effectLst/>
                <a:latin typeface="+mn-lt"/>
                <a:ea typeface="+mn-ea"/>
                <a:cs typeface="+mn-cs"/>
              </a:rPr>
              <a:t>   {   char * </a:t>
            </a:r>
            <a:r>
              <a:rPr lang="en-US" altLang="zh-CN" sz="1200" kern="1200" dirty="0" err="1" smtClean="0">
                <a:solidFill>
                  <a:schemeClr val="tx1"/>
                </a:solidFill>
                <a:effectLst/>
                <a:latin typeface="+mn-lt"/>
                <a:ea typeface="+mn-ea"/>
                <a:cs typeface="+mn-cs"/>
              </a:rPr>
              <a:t>h_name</a:t>
            </a:r>
            <a:r>
              <a:rPr lang="en-US" altLang="zh-CN" sz="1200" kern="1200" dirty="0" smtClean="0">
                <a:solidFill>
                  <a:schemeClr val="tx1"/>
                </a:solidFill>
                <a:effectLst/>
                <a:latin typeface="+mn-lt"/>
                <a:ea typeface="+mn-ea"/>
                <a:cs typeface="+mn-cs"/>
              </a:rPr>
              <a:t>;   char **</a:t>
            </a:r>
            <a:r>
              <a:rPr lang="en-US" altLang="zh-CN" sz="1200" kern="1200" dirty="0" err="1" smtClean="0">
                <a:solidFill>
                  <a:schemeClr val="tx1"/>
                </a:solidFill>
                <a:effectLst/>
                <a:latin typeface="+mn-lt"/>
                <a:ea typeface="+mn-ea"/>
                <a:cs typeface="+mn-cs"/>
              </a:rPr>
              <a:t>h_aliases</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h_addrtype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h_length</a:t>
            </a:r>
            <a:r>
              <a:rPr lang="en-US" altLang="zh-CN" sz="1200" kern="1200" dirty="0" smtClean="0">
                <a:solidFill>
                  <a:schemeClr val="tx1"/>
                </a:solidFill>
                <a:effectLst/>
                <a:latin typeface="+mn-lt"/>
                <a:ea typeface="+mn-ea"/>
                <a:cs typeface="+mn-cs"/>
              </a:rPr>
              <a:t>;   char **</a:t>
            </a:r>
            <a:r>
              <a:rPr lang="en-US" altLang="zh-CN" sz="1200" kern="1200" dirty="0" err="1" smtClean="0">
                <a:solidFill>
                  <a:schemeClr val="tx1"/>
                </a:solidFill>
                <a:effectLst/>
                <a:latin typeface="+mn-lt"/>
                <a:ea typeface="+mn-ea"/>
                <a:cs typeface="+mn-cs"/>
              </a:rPr>
              <a:t>h_addr_list</a:t>
            </a:r>
            <a:r>
              <a:rPr lang="en-US" altLang="zh-CN" sz="1200" kern="1200" dirty="0" smtClean="0">
                <a:solidFill>
                  <a:schemeClr val="tx1"/>
                </a:solidFill>
                <a:effectLst/>
                <a:latin typeface="+mn-lt"/>
                <a:ea typeface="+mn-ea"/>
                <a:cs typeface="+mn-cs"/>
              </a:rPr>
              <a:t>;   };</a:t>
            </a:r>
            <a:r>
              <a:rPr lang="zh-CN" altLang="zh-CN" dirty="0" smtClean="0">
                <a:effectLst/>
              </a:rPr>
              <a:t> </a:t>
            </a:r>
            <a:r>
              <a:rPr lang="zh-CN" altLang="zh-CN" sz="1200" kern="1200" dirty="0" smtClean="0">
                <a:solidFill>
                  <a:schemeClr val="tx1"/>
                </a:solidFill>
                <a:effectLst/>
                <a:latin typeface="+mn-lt"/>
                <a:ea typeface="+mn-ea"/>
                <a:cs typeface="+mn-cs"/>
              </a:rPr>
              <a:t>其中，</a:t>
            </a:r>
            <a:r>
              <a:rPr lang="en-US" altLang="zh-CN" sz="1200" kern="1200" dirty="0" smtClean="0">
                <a:solidFill>
                  <a:schemeClr val="tx1"/>
                </a:solidFill>
                <a:effectLst/>
                <a:latin typeface="+mn-lt"/>
                <a:ea typeface="+mn-ea"/>
                <a:cs typeface="+mn-cs"/>
              </a:rPr>
              <a:t>char *</a:t>
            </a:r>
            <a:r>
              <a:rPr lang="en-US" altLang="zh-CN" sz="1200" kern="1200" dirty="0" err="1" smtClean="0">
                <a:solidFill>
                  <a:schemeClr val="tx1"/>
                </a:solidFill>
                <a:effectLst/>
                <a:latin typeface="+mn-lt"/>
                <a:ea typeface="+mn-ea"/>
                <a:cs typeface="+mn-cs"/>
              </a:rPr>
              <a:t>h_name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表示的是主机的规范名。例如</a:t>
            </a:r>
            <a:r>
              <a:rPr lang="en-US" altLang="zh-CN" sz="1200" kern="1200" dirty="0" smtClean="0">
                <a:solidFill>
                  <a:schemeClr val="tx1"/>
                </a:solidFill>
                <a:effectLst/>
                <a:latin typeface="+mn-lt"/>
                <a:ea typeface="+mn-ea"/>
                <a:cs typeface="+mn-cs"/>
              </a:rPr>
              <a:t> www.google.com </a:t>
            </a:r>
            <a:r>
              <a:rPr lang="zh-CN" altLang="zh-CN" sz="1200" kern="1200" dirty="0" smtClean="0">
                <a:solidFill>
                  <a:schemeClr val="tx1"/>
                </a:solidFill>
                <a:effectLst/>
                <a:latin typeface="+mn-lt"/>
                <a:ea typeface="+mn-ea"/>
                <a:cs typeface="+mn-cs"/>
              </a:rPr>
              <a:t>的规范名其实是</a:t>
            </a:r>
            <a:r>
              <a:rPr lang="en-US" altLang="zh-CN" sz="1200" kern="1200" dirty="0" smtClean="0">
                <a:solidFill>
                  <a:schemeClr val="tx1"/>
                </a:solidFill>
                <a:effectLst/>
                <a:latin typeface="+mn-lt"/>
                <a:ea typeface="+mn-ea"/>
                <a:cs typeface="+mn-cs"/>
              </a:rPr>
              <a:t>www.l.google.com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char   **</a:t>
            </a:r>
            <a:r>
              <a:rPr lang="en-US" altLang="zh-CN" sz="1200" kern="1200" dirty="0" err="1" smtClean="0">
                <a:solidFill>
                  <a:schemeClr val="tx1"/>
                </a:solidFill>
                <a:effectLst/>
                <a:latin typeface="+mn-lt"/>
                <a:ea typeface="+mn-ea"/>
                <a:cs typeface="+mn-cs"/>
              </a:rPr>
              <a:t>h_aliases</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表示的是主机的别名。有的时候，有的主机可能有好几个别名，这些，其实都是为了易于用户记忆而为自己的网站多取的名字。</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h_addrtype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表示的是主机</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地址的类型，到底是</a:t>
            </a:r>
            <a:r>
              <a:rPr lang="en-US" altLang="zh-CN" sz="1200" kern="1200" dirty="0" smtClean="0">
                <a:solidFill>
                  <a:schemeClr val="tx1"/>
                </a:solidFill>
                <a:effectLst/>
                <a:latin typeface="+mn-lt"/>
                <a:ea typeface="+mn-ea"/>
                <a:cs typeface="+mn-cs"/>
              </a:rPr>
              <a:t>ipv4(AF_INET)</a:t>
            </a:r>
            <a:r>
              <a:rPr lang="zh-CN" altLang="zh-CN" sz="1200" kern="1200" dirty="0" smtClean="0">
                <a:solidFill>
                  <a:schemeClr val="tx1"/>
                </a:solidFill>
                <a:effectLst/>
                <a:latin typeface="+mn-lt"/>
                <a:ea typeface="+mn-ea"/>
                <a:cs typeface="+mn-cs"/>
              </a:rPr>
              <a:t>，还是</a:t>
            </a:r>
            <a:r>
              <a:rPr lang="en-US" altLang="zh-CN" sz="1200" kern="1200" dirty="0" smtClean="0">
                <a:solidFill>
                  <a:schemeClr val="tx1"/>
                </a:solidFill>
                <a:effectLst/>
                <a:latin typeface="+mn-lt"/>
                <a:ea typeface="+mn-ea"/>
                <a:cs typeface="+mn-cs"/>
              </a:rPr>
              <a:t>ipv6(AF_INET6)</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h_length</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表示的是主机</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地址的长度。</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h_addr_lisst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表示的是主机的</a:t>
            </a:r>
            <a:r>
              <a:rPr lang="en-US" altLang="zh-CN" sz="1200" kern="1200" dirty="0" err="1"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地址，注意，这个是以网络字节序存储的。</a:t>
            </a:r>
            <a:r>
              <a:rPr lang="en-US" altLang="zh-CN" sz="1200" kern="1200" dirty="0" err="1" smtClean="0">
                <a:solidFill>
                  <a:schemeClr val="tx1"/>
                </a:solidFill>
                <a:effectLst/>
                <a:latin typeface="+mn-lt"/>
                <a:ea typeface="+mn-ea"/>
                <a:cs typeface="+mn-cs"/>
              </a:rPr>
              <a:t>gethostbyname</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返回对应于给定主机名的包含主机名字和地址信息的</a:t>
            </a:r>
            <a:r>
              <a:rPr lang="en-US" altLang="zh-CN" sz="1200" kern="1200" dirty="0" err="1" smtClean="0">
                <a:solidFill>
                  <a:schemeClr val="tx1"/>
                </a:solidFill>
                <a:effectLst/>
                <a:latin typeface="+mn-lt"/>
                <a:ea typeface="+mn-ea"/>
                <a:cs typeface="+mn-cs"/>
              </a:rPr>
              <a:t>hostent</a:t>
            </a:r>
            <a:r>
              <a:rPr lang="zh-CN" altLang="zh-CN" sz="1200" kern="1200" dirty="0" smtClean="0">
                <a:solidFill>
                  <a:schemeClr val="tx1"/>
                </a:solidFill>
                <a:effectLst/>
                <a:latin typeface="+mn-lt"/>
                <a:ea typeface="+mn-ea"/>
                <a:cs typeface="+mn-cs"/>
              </a:rPr>
              <a:t>结构指针，一旦我们知道了</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地址，我们就可以使用</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进行连接并传输数据，这是通过使用</a:t>
            </a:r>
            <a:r>
              <a:rPr lang="en-US" altLang="zh-CN" sz="1200" kern="1200" dirty="0" err="1" smtClean="0">
                <a:solidFill>
                  <a:schemeClr val="tx1"/>
                </a:solidFill>
                <a:effectLst/>
                <a:latin typeface="+mn-lt"/>
                <a:ea typeface="+mn-ea"/>
                <a:cs typeface="+mn-cs"/>
              </a:rPr>
              <a:t>sockaddr_in</a:t>
            </a:r>
            <a:r>
              <a:rPr lang="zh-CN" altLang="zh-CN" sz="1200" kern="1200" dirty="0" smtClean="0">
                <a:solidFill>
                  <a:schemeClr val="tx1"/>
                </a:solidFill>
                <a:effectLst/>
                <a:latin typeface="+mn-lt"/>
                <a:ea typeface="+mn-ea"/>
                <a:cs typeface="+mn-cs"/>
              </a:rPr>
              <a:t>结构体来实现的。</a:t>
            </a:r>
          </a:p>
          <a:p>
            <a:r>
              <a:rPr lang="en-US" altLang="zh-CN" sz="1200" kern="1200" dirty="0" err="1" smtClean="0">
                <a:solidFill>
                  <a:schemeClr val="tx1"/>
                </a:solidFill>
                <a:effectLst/>
                <a:latin typeface="+mn-lt"/>
                <a:ea typeface="+mn-ea"/>
                <a:cs typeface="+mn-cs"/>
              </a:rPr>
              <a:t>struct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sockaddr_in</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adr</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adr.sin_family</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AF_INET;adr.sin_port</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htons</a:t>
            </a:r>
            <a:r>
              <a:rPr lang="en-US" altLang="zh-CN" sz="1200" kern="1200" dirty="0" smtClean="0">
                <a:solidFill>
                  <a:schemeClr val="tx1"/>
                </a:solidFill>
                <a:effectLst/>
                <a:latin typeface="+mn-lt"/>
                <a:ea typeface="+mn-ea"/>
                <a:cs typeface="+mn-cs"/>
              </a:rPr>
              <a:t>(port);</a:t>
            </a:r>
            <a:r>
              <a:rPr lang="en-US" altLang="zh-CN" sz="1200" kern="1200" dirty="0" err="1" smtClean="0">
                <a:solidFill>
                  <a:schemeClr val="tx1"/>
                </a:solidFill>
                <a:effectLst/>
                <a:latin typeface="+mn-lt"/>
                <a:ea typeface="+mn-ea"/>
                <a:cs typeface="+mn-cs"/>
              </a:rPr>
              <a:t>adr.sin_addr.s_addr</a:t>
            </a:r>
            <a:r>
              <a:rPr lang="en-US" altLang="zh-CN" sz="1200" kern="1200" dirty="0" smtClean="0">
                <a:solidFill>
                  <a:schemeClr val="tx1"/>
                </a:solidFill>
                <a:effectLst/>
                <a:latin typeface="+mn-lt"/>
                <a:ea typeface="+mn-ea"/>
                <a:cs typeface="+mn-cs"/>
              </a:rPr>
              <a:t>=*((unsigned long *) H-&gt;</a:t>
            </a:r>
            <a:r>
              <a:rPr lang="en-US" altLang="zh-CN" sz="1200" kern="1200" dirty="0" err="1" smtClean="0">
                <a:solidFill>
                  <a:schemeClr val="tx1"/>
                </a:solidFill>
                <a:effectLst/>
                <a:latin typeface="+mn-lt"/>
                <a:ea typeface="+mn-ea"/>
                <a:cs typeface="+mn-cs"/>
              </a:rPr>
              <a:t>h_addr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ZeroMemory</a:t>
            </a:r>
            <a:r>
              <a:rPr lang="en-US" altLang="zh-CN" sz="1200" kern="1200" dirty="0" smtClean="0">
                <a:solidFill>
                  <a:schemeClr val="tx1"/>
                </a:solidFill>
                <a:effectLst/>
                <a:latin typeface="+mn-lt"/>
                <a:ea typeface="+mn-ea"/>
                <a:cs typeface="+mn-cs"/>
              </a:rPr>
              <a:t>(adr.sin_zero,8);</a:t>
            </a:r>
            <a:r>
              <a:rPr lang="zh-CN" altLang="zh-CN" dirty="0" smtClean="0">
                <a:effectLst/>
              </a:rPr>
              <a:t> </a:t>
            </a:r>
            <a:r>
              <a:rPr lang="en-US" altLang="zh-CN" sz="1200" kern="1200" dirty="0" err="1" smtClean="0">
                <a:solidFill>
                  <a:schemeClr val="tx1"/>
                </a:solidFill>
                <a:effectLst/>
                <a:latin typeface="+mn-lt"/>
                <a:ea typeface="+mn-ea"/>
                <a:cs typeface="+mn-cs"/>
              </a:rPr>
              <a:t>sockaddr_in</a:t>
            </a:r>
            <a:r>
              <a:rPr lang="zh-CN" altLang="zh-CN" sz="1200" kern="1200" dirty="0" smtClean="0">
                <a:solidFill>
                  <a:schemeClr val="tx1"/>
                </a:solidFill>
                <a:effectLst/>
                <a:latin typeface="+mn-lt"/>
                <a:ea typeface="+mn-ea"/>
                <a:cs typeface="+mn-cs"/>
              </a:rPr>
              <a:t>类似于寄信的地址信息；</a:t>
            </a:r>
            <a:r>
              <a:rPr lang="en-US" altLang="zh-CN" sz="1200" kern="1200" dirty="0" err="1" smtClean="0">
                <a:solidFill>
                  <a:schemeClr val="tx1"/>
                </a:solidFill>
                <a:effectLst/>
                <a:latin typeface="+mn-lt"/>
                <a:ea typeface="+mn-ea"/>
                <a:cs typeface="+mn-cs"/>
              </a:rPr>
              <a:t>sin_family</a:t>
            </a:r>
            <a:r>
              <a:rPr lang="zh-CN" altLang="zh-CN" sz="1200" kern="1200" dirty="0" smtClean="0">
                <a:solidFill>
                  <a:schemeClr val="tx1"/>
                </a:solidFill>
                <a:effectLst/>
                <a:latin typeface="+mn-lt"/>
                <a:ea typeface="+mn-ea"/>
                <a:cs typeface="+mn-cs"/>
              </a:rPr>
              <a:t>设定为</a:t>
            </a:r>
            <a:r>
              <a:rPr lang="en-US" altLang="zh-CN" sz="1200" kern="1200" dirty="0" smtClean="0">
                <a:solidFill>
                  <a:schemeClr val="tx1"/>
                </a:solidFill>
                <a:effectLst/>
                <a:latin typeface="+mn-lt"/>
                <a:ea typeface="+mn-ea"/>
                <a:cs typeface="+mn-cs"/>
              </a:rPr>
              <a:t>AF_INET</a:t>
            </a:r>
            <a:r>
              <a:rPr lang="zh-CN" altLang="zh-CN" sz="1200" kern="1200" dirty="0" smtClean="0">
                <a:solidFill>
                  <a:schemeClr val="tx1"/>
                </a:solidFill>
                <a:effectLst/>
                <a:latin typeface="+mn-lt"/>
                <a:ea typeface="+mn-ea"/>
                <a:cs typeface="+mn-cs"/>
              </a:rPr>
              <a:t>表示我们想进行互联网方式的连接；</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sin_port</a:t>
            </a:r>
            <a:r>
              <a:rPr lang="zh-CN" altLang="zh-CN" sz="1200" kern="1200" dirty="0" smtClean="0">
                <a:solidFill>
                  <a:schemeClr val="tx1"/>
                </a:solidFill>
                <a:effectLst/>
                <a:latin typeface="+mn-lt"/>
                <a:ea typeface="+mn-ea"/>
                <a:cs typeface="+mn-cs"/>
              </a:rPr>
              <a:t>表示服务器端打开的端口，注意使用了</a:t>
            </a:r>
            <a:r>
              <a:rPr lang="en-US" altLang="zh-CN" sz="1200" kern="1200" dirty="0" err="1" smtClean="0">
                <a:solidFill>
                  <a:schemeClr val="tx1"/>
                </a:solidFill>
                <a:effectLst/>
                <a:latin typeface="+mn-lt"/>
                <a:ea typeface="+mn-ea"/>
                <a:cs typeface="+mn-cs"/>
              </a:rPr>
              <a:t>htons</a:t>
            </a:r>
            <a:r>
              <a:rPr lang="zh-CN" altLang="zh-CN" sz="1200" kern="1200" dirty="0" smtClean="0">
                <a:solidFill>
                  <a:schemeClr val="tx1"/>
                </a:solidFill>
                <a:effectLst/>
                <a:latin typeface="+mn-lt"/>
                <a:ea typeface="+mn-ea"/>
                <a:cs typeface="+mn-cs"/>
              </a:rPr>
              <a:t>来保证端口号采用网络格式，因为不同的机器可能采用不同的编码方式。当端口初始化完毕以后，使用</a:t>
            </a:r>
            <a:r>
              <a:rPr lang="en-US" altLang="zh-CN" sz="1200" kern="1200" dirty="0" err="1" smtClean="0">
                <a:solidFill>
                  <a:schemeClr val="tx1"/>
                </a:solidFill>
                <a:effectLst/>
                <a:latin typeface="+mn-lt"/>
                <a:ea typeface="+mn-ea"/>
                <a:cs typeface="+mn-cs"/>
              </a:rPr>
              <a:t>s_addr</a:t>
            </a:r>
            <a:r>
              <a:rPr lang="zh-CN" altLang="zh-CN" sz="1200" kern="1200" dirty="0" smtClean="0">
                <a:solidFill>
                  <a:schemeClr val="tx1"/>
                </a:solidFill>
                <a:effectLst/>
                <a:latin typeface="+mn-lt"/>
                <a:ea typeface="+mn-ea"/>
                <a:cs typeface="+mn-cs"/>
              </a:rPr>
              <a:t>属性来保存</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地址，另外也使用了</a:t>
            </a:r>
            <a:r>
              <a:rPr lang="en-US" altLang="zh-CN" sz="1200" kern="1200" dirty="0" err="1" smtClean="0">
                <a:solidFill>
                  <a:schemeClr val="tx1"/>
                </a:solidFill>
                <a:effectLst/>
                <a:latin typeface="+mn-lt"/>
                <a:ea typeface="+mn-ea"/>
                <a:cs typeface="+mn-cs"/>
              </a:rPr>
              <a:t>ZeroMemory</a:t>
            </a:r>
            <a:r>
              <a:rPr lang="zh-CN" altLang="zh-CN" sz="1200" kern="1200" dirty="0" smtClean="0">
                <a:solidFill>
                  <a:schemeClr val="tx1"/>
                </a:solidFill>
                <a:effectLst/>
                <a:latin typeface="+mn-lt"/>
                <a:ea typeface="+mn-ea"/>
                <a:cs typeface="+mn-cs"/>
              </a:rPr>
              <a:t>来清除</a:t>
            </a:r>
            <a:r>
              <a:rPr lang="en-US" altLang="zh-CN" sz="1200" kern="1200" dirty="0" err="1" smtClean="0">
                <a:solidFill>
                  <a:schemeClr val="tx1"/>
                </a:solidFill>
                <a:effectLst/>
                <a:latin typeface="+mn-lt"/>
                <a:ea typeface="+mn-ea"/>
                <a:cs typeface="+mn-cs"/>
              </a:rPr>
              <a:t>sin_zero</a:t>
            </a:r>
            <a:r>
              <a:rPr lang="zh-CN" altLang="zh-CN" sz="1200" kern="1200" dirty="0" smtClean="0">
                <a:solidFill>
                  <a:schemeClr val="tx1"/>
                </a:solidFill>
                <a:effectLst/>
                <a:latin typeface="+mn-lt"/>
                <a:ea typeface="+mn-ea"/>
                <a:cs typeface="+mn-cs"/>
              </a:rPr>
              <a:t>属性。</a:t>
            </a:r>
          </a:p>
          <a:p>
            <a:r>
              <a:rPr lang="zh-CN" altLang="zh-CN" sz="1200" kern="1200" dirty="0" smtClean="0">
                <a:solidFill>
                  <a:schemeClr val="tx1"/>
                </a:solidFill>
                <a:effectLst/>
                <a:latin typeface="+mn-lt"/>
                <a:ea typeface="+mn-ea"/>
                <a:cs typeface="+mn-cs"/>
              </a:rPr>
              <a:t>现在，我们得到了所有的链接数据，可以使用它来将</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连接到服务器端：</a:t>
            </a:r>
          </a:p>
          <a:p>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error=connect(sock,(</a:t>
            </a:r>
            <a:r>
              <a:rPr lang="en-US" altLang="zh-CN" sz="1200" kern="1200" dirty="0" err="1" smtClean="0">
                <a:solidFill>
                  <a:schemeClr val="tx1"/>
                </a:solidFill>
                <a:effectLst/>
                <a:latin typeface="+mn-lt"/>
                <a:ea typeface="+mn-ea"/>
                <a:cs typeface="+mn-cs"/>
              </a:rPr>
              <a:t>struct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sockaddr</a:t>
            </a:r>
            <a:r>
              <a:rPr lang="en-US" altLang="zh-CN" sz="1200" kern="1200" dirty="0" smtClean="0">
                <a:solidFill>
                  <a:schemeClr val="tx1"/>
                </a:solidFill>
                <a:effectLst/>
                <a:latin typeface="+mn-lt"/>
                <a:ea typeface="+mn-ea"/>
                <a:cs typeface="+mn-cs"/>
              </a:rPr>
              <a:t> *) &amp;</a:t>
            </a:r>
            <a:r>
              <a:rPr lang="en-US" altLang="zh-CN" sz="1200" kern="1200" dirty="0" err="1" smtClean="0">
                <a:solidFill>
                  <a:schemeClr val="tx1"/>
                </a:solidFill>
                <a:effectLst/>
                <a:latin typeface="+mn-lt"/>
                <a:ea typeface="+mn-ea"/>
                <a:cs typeface="+mn-cs"/>
              </a:rPr>
              <a:t>adr,sizeof</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adr</a:t>
            </a:r>
            <a:r>
              <a:rPr lang="en-US" altLang="zh-CN" sz="1200" kern="1200" dirty="0" smtClean="0">
                <a:solidFill>
                  <a:schemeClr val="tx1"/>
                </a:solidFill>
                <a:effectLst/>
                <a:latin typeface="+mn-lt"/>
                <a:ea typeface="+mn-ea"/>
                <a:cs typeface="+mn-cs"/>
              </a:rPr>
              <a:t>));</a:t>
            </a:r>
            <a:r>
              <a:rPr lang="zh-CN" altLang="zh-CN" dirty="0" smtClean="0">
                <a:effectLst/>
              </a:rPr>
              <a:t> </a:t>
            </a:r>
            <a:r>
              <a:rPr lang="zh-CN" altLang="zh-CN" sz="1200" kern="1200" dirty="0" smtClean="0">
                <a:solidFill>
                  <a:schemeClr val="tx1"/>
                </a:solidFill>
                <a:effectLst/>
                <a:latin typeface="+mn-lt"/>
                <a:ea typeface="+mn-ea"/>
                <a:cs typeface="+mn-cs"/>
              </a:rPr>
              <a:t>调用</a:t>
            </a:r>
            <a:r>
              <a:rPr lang="en-US" altLang="zh-CN" sz="1200" kern="1200" dirty="0" smtClean="0">
                <a:solidFill>
                  <a:schemeClr val="tx1"/>
                </a:solidFill>
                <a:effectLst/>
                <a:latin typeface="+mn-lt"/>
                <a:ea typeface="+mn-ea"/>
                <a:cs typeface="+mn-cs"/>
              </a:rPr>
              <a:t>connect</a:t>
            </a:r>
            <a:r>
              <a:rPr lang="zh-CN" altLang="zh-CN" sz="1200" kern="1200" dirty="0" smtClean="0">
                <a:solidFill>
                  <a:schemeClr val="tx1"/>
                </a:solidFill>
                <a:effectLst/>
                <a:latin typeface="+mn-lt"/>
                <a:ea typeface="+mn-ea"/>
                <a:cs typeface="+mn-cs"/>
              </a:rPr>
              <a:t>来将</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连接到特定主机，如果返回</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的话证明连接成功，</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代表失败，错误报告机制可以得到发生错误的原因。一旦</a:t>
            </a:r>
            <a:r>
              <a:rPr lang="en-US" altLang="zh-CN" sz="1200" kern="1200" dirty="0" smtClean="0">
                <a:solidFill>
                  <a:schemeClr val="tx1"/>
                </a:solidFill>
                <a:effectLst/>
                <a:latin typeface="+mn-lt"/>
                <a:ea typeface="+mn-ea"/>
                <a:cs typeface="+mn-cs"/>
              </a:rPr>
              <a:t>connect</a:t>
            </a:r>
            <a:r>
              <a:rPr lang="zh-CN" altLang="zh-CN" sz="1200" kern="1200" dirty="0" smtClean="0">
                <a:solidFill>
                  <a:schemeClr val="tx1"/>
                </a:solidFill>
                <a:effectLst/>
                <a:latin typeface="+mn-lt"/>
                <a:ea typeface="+mn-ea"/>
                <a:cs typeface="+mn-cs"/>
              </a:rPr>
              <a:t>命令顺利执行，我们就可以使用它作为通讯渠道。</a:t>
            </a:r>
          </a:p>
          <a:p>
            <a:r>
              <a:rPr lang="zh-CN" altLang="zh-CN" sz="1200" b="1" kern="1200" dirty="0" smtClean="0">
                <a:solidFill>
                  <a:schemeClr val="tx1"/>
                </a:solidFill>
                <a:effectLst/>
                <a:latin typeface="+mn-lt"/>
                <a:ea typeface="+mn-ea"/>
                <a:cs typeface="+mn-cs"/>
              </a:rPr>
              <a:t>数据传输</a:t>
            </a:r>
          </a:p>
          <a:p>
            <a:r>
              <a:rPr lang="zh-CN" altLang="zh-CN" sz="1200" kern="1200" dirty="0" smtClean="0">
                <a:solidFill>
                  <a:schemeClr val="tx1"/>
                </a:solidFill>
                <a:effectLst/>
                <a:latin typeface="+mn-lt"/>
                <a:ea typeface="+mn-ea"/>
                <a:cs typeface="+mn-cs"/>
              </a:rPr>
              <a:t>当传输通道打开以后，就可以像使用文件一样从</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中读写数据，比如，下面的语句从一个打开的</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中读取信息：</a:t>
            </a:r>
          </a:p>
          <a:p>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result=</a:t>
            </a:r>
            <a:r>
              <a:rPr lang="en-US" altLang="zh-CN" sz="1200" kern="1200" dirty="0" err="1" smtClean="0">
                <a:solidFill>
                  <a:schemeClr val="tx1"/>
                </a:solidFill>
                <a:effectLst/>
                <a:latin typeface="+mn-lt"/>
                <a:ea typeface="+mn-ea"/>
                <a:cs typeface="+mn-cs"/>
              </a:rPr>
              <a:t>recv</a:t>
            </a:r>
            <a:r>
              <a:rPr lang="en-US" altLang="zh-CN" sz="1200" kern="1200" dirty="0" smtClean="0">
                <a:solidFill>
                  <a:schemeClr val="tx1"/>
                </a:solidFill>
                <a:effectLst/>
                <a:latin typeface="+mn-lt"/>
                <a:ea typeface="+mn-ea"/>
                <a:cs typeface="+mn-cs"/>
              </a:rPr>
              <a:t>(sock,buffer,size,0);</a:t>
            </a:r>
            <a:r>
              <a:rPr lang="zh-CN" altLang="zh-CN" dirty="0" smtClean="0">
                <a:effectLst/>
              </a:rPr>
              <a:t> </a:t>
            </a:r>
            <a:r>
              <a:rPr lang="zh-CN" altLang="zh-CN" sz="1200" kern="1200" dirty="0" smtClean="0">
                <a:solidFill>
                  <a:schemeClr val="tx1"/>
                </a:solidFill>
                <a:effectLst/>
                <a:latin typeface="+mn-lt"/>
                <a:ea typeface="+mn-ea"/>
                <a:cs typeface="+mn-cs"/>
              </a:rPr>
              <a:t>这条语句从</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中读取“</a:t>
            </a:r>
            <a:r>
              <a:rPr lang="en-US" altLang="zh-CN" sz="1200" kern="1200" dirty="0" smtClean="0">
                <a:solidFill>
                  <a:schemeClr val="tx1"/>
                </a:solidFill>
                <a:effectLst/>
                <a:latin typeface="+mn-lt"/>
                <a:ea typeface="+mn-ea"/>
                <a:cs typeface="+mn-cs"/>
              </a:rPr>
              <a:t>size</a:t>
            </a:r>
            <a:r>
              <a:rPr lang="zh-CN" altLang="zh-CN" sz="1200" kern="1200" dirty="0" smtClean="0">
                <a:solidFill>
                  <a:schemeClr val="tx1"/>
                </a:solidFill>
                <a:effectLst/>
                <a:latin typeface="+mn-lt"/>
                <a:ea typeface="+mn-ea"/>
                <a:cs typeface="+mn-cs"/>
              </a:rPr>
              <a:t>”个字节数据并保存到</a:t>
            </a:r>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中。</a:t>
            </a:r>
          </a:p>
          <a:p>
            <a:r>
              <a:rPr lang="zh-CN" altLang="zh-CN" sz="1200" kern="1200" dirty="0" smtClean="0">
                <a:solidFill>
                  <a:schemeClr val="tx1"/>
                </a:solidFill>
                <a:effectLst/>
                <a:latin typeface="+mn-lt"/>
                <a:ea typeface="+mn-ea"/>
                <a:cs typeface="+mn-cs"/>
              </a:rPr>
              <a:t>默认情况下，</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具有阻塞的属性，这是很多问题产生的根源，阻塞意味着</a:t>
            </a:r>
            <a:r>
              <a:rPr lang="en-US" altLang="zh-CN" sz="1200" kern="1200" dirty="0" err="1" smtClean="0">
                <a:solidFill>
                  <a:schemeClr val="tx1"/>
                </a:solidFill>
                <a:effectLst/>
                <a:latin typeface="+mn-lt"/>
                <a:ea typeface="+mn-ea"/>
                <a:cs typeface="+mn-cs"/>
              </a:rPr>
              <a:t>recv</a:t>
            </a:r>
            <a:r>
              <a:rPr lang="zh-CN" altLang="zh-CN" sz="1200" kern="1200" dirty="0" smtClean="0">
                <a:solidFill>
                  <a:schemeClr val="tx1"/>
                </a:solidFill>
                <a:effectLst/>
                <a:latin typeface="+mn-lt"/>
                <a:ea typeface="+mn-ea"/>
                <a:cs typeface="+mn-cs"/>
              </a:rPr>
              <a:t>函数调用只有在</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具有所要求的数据时候才能正确返回，比如我们需要接受</a:t>
            </a:r>
            <a:r>
              <a:rPr lang="en-US" altLang="zh-CN" sz="1200" kern="1200" dirty="0" smtClean="0">
                <a:solidFill>
                  <a:schemeClr val="tx1"/>
                </a:solidFill>
                <a:effectLst/>
                <a:latin typeface="+mn-lt"/>
                <a:ea typeface="+mn-ea"/>
                <a:cs typeface="+mn-cs"/>
              </a:rPr>
              <a:t>256</a:t>
            </a:r>
            <a:r>
              <a:rPr lang="zh-CN" altLang="zh-CN" sz="1200" kern="1200" dirty="0" smtClean="0">
                <a:solidFill>
                  <a:schemeClr val="tx1"/>
                </a:solidFill>
                <a:effectLst/>
                <a:latin typeface="+mn-lt"/>
                <a:ea typeface="+mn-ea"/>
                <a:cs typeface="+mn-cs"/>
              </a:rPr>
              <a:t>字节数据，但</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只有</a:t>
            </a:r>
            <a:r>
              <a:rPr lang="en-US" altLang="zh-CN" sz="1200" kern="1200" dirty="0" smtClean="0">
                <a:solidFill>
                  <a:schemeClr val="tx1"/>
                </a:solidFill>
                <a:effectLst/>
                <a:latin typeface="+mn-lt"/>
                <a:ea typeface="+mn-ea"/>
                <a:cs typeface="+mn-cs"/>
              </a:rPr>
              <a:t>128</a:t>
            </a:r>
            <a:r>
              <a:rPr lang="zh-CN" altLang="zh-CN" sz="1200" kern="1200" dirty="0" smtClean="0">
                <a:solidFill>
                  <a:schemeClr val="tx1"/>
                </a:solidFill>
                <a:effectLst/>
                <a:latin typeface="+mn-lt"/>
                <a:ea typeface="+mn-ea"/>
                <a:cs typeface="+mn-cs"/>
              </a:rPr>
              <a:t>字节，那么</a:t>
            </a:r>
            <a:r>
              <a:rPr lang="en-US" altLang="zh-CN" sz="1200" kern="1200" dirty="0" err="1" smtClean="0">
                <a:solidFill>
                  <a:schemeClr val="tx1"/>
                </a:solidFill>
                <a:effectLst/>
                <a:latin typeface="+mn-lt"/>
                <a:ea typeface="+mn-ea"/>
                <a:cs typeface="+mn-cs"/>
              </a:rPr>
              <a:t>recv</a:t>
            </a:r>
            <a:r>
              <a:rPr lang="zh-CN" altLang="zh-CN" sz="1200" kern="1200" dirty="0" smtClean="0">
                <a:solidFill>
                  <a:schemeClr val="tx1"/>
                </a:solidFill>
                <a:effectLst/>
                <a:latin typeface="+mn-lt"/>
                <a:ea typeface="+mn-ea"/>
                <a:cs typeface="+mn-cs"/>
              </a:rPr>
              <a:t>调用将保持阻塞模式，直到有更多的数据可读。这样会造成程序死锁，所以需要添加一些代码来构造非阻塞</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，这样无论是否有足够的数据可读也不会阻塞，后面的“防止</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阻塞”章节将会介绍。但对于简单客户端程序来说，上面的代码已经可以完成任务了。使用</a:t>
            </a:r>
            <a:r>
              <a:rPr lang="en-US" altLang="zh-CN" sz="1200" kern="1200" dirty="0" err="1" smtClean="0">
                <a:solidFill>
                  <a:schemeClr val="tx1"/>
                </a:solidFill>
                <a:effectLst/>
                <a:latin typeface="+mn-lt"/>
                <a:ea typeface="+mn-ea"/>
                <a:cs typeface="+mn-cs"/>
              </a:rPr>
              <a:t>recv</a:t>
            </a:r>
            <a:r>
              <a:rPr lang="zh-CN" altLang="zh-CN" sz="1200" kern="1200" dirty="0" smtClean="0">
                <a:solidFill>
                  <a:schemeClr val="tx1"/>
                </a:solidFill>
                <a:effectLst/>
                <a:latin typeface="+mn-lt"/>
                <a:ea typeface="+mn-ea"/>
                <a:cs typeface="+mn-cs"/>
              </a:rPr>
              <a:t>指令，如果实际接收数据少于我们的预期的话，可能是</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被关闭或者我们使用了非阻塞模式允许介绍少于预期的数据。</a:t>
            </a:r>
          </a:p>
          <a:p>
            <a:r>
              <a:rPr lang="zh-CN" altLang="zh-CN" sz="1200" kern="1200" dirty="0" smtClean="0">
                <a:solidFill>
                  <a:schemeClr val="tx1"/>
                </a:solidFill>
                <a:effectLst/>
                <a:latin typeface="+mn-lt"/>
                <a:ea typeface="+mn-ea"/>
                <a:cs typeface="+mn-cs"/>
              </a:rPr>
              <a:t>现在我们知道了如何读取数据，接下来实现如何写数据，以便另一端可以读取：</a:t>
            </a:r>
          </a:p>
          <a:p>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result=send(</a:t>
            </a:r>
            <a:r>
              <a:rPr lang="en-US" altLang="zh-CN" sz="1200" kern="1200" dirty="0" err="1" smtClean="0">
                <a:solidFill>
                  <a:schemeClr val="tx1"/>
                </a:solidFill>
                <a:effectLst/>
                <a:latin typeface="+mn-lt"/>
                <a:ea typeface="+mn-ea"/>
                <a:cs typeface="+mn-cs"/>
              </a:rPr>
              <a:t>sock,buffer,strlen</a:t>
            </a:r>
            <a:r>
              <a:rPr lang="en-US" altLang="zh-CN" sz="1200" kern="1200" dirty="0" smtClean="0">
                <a:solidFill>
                  <a:schemeClr val="tx1"/>
                </a:solidFill>
                <a:effectLst/>
                <a:latin typeface="+mn-lt"/>
                <a:ea typeface="+mn-ea"/>
                <a:cs typeface="+mn-cs"/>
              </a:rPr>
              <a:t>(buffer),0);</a:t>
            </a:r>
            <a:r>
              <a:rPr lang="zh-CN" altLang="zh-CN" dirty="0" smtClean="0">
                <a:effectLst/>
              </a:rPr>
              <a:t> </a:t>
            </a:r>
            <a:r>
              <a:rPr lang="zh-CN" altLang="zh-CN" sz="1200" kern="1200" dirty="0" smtClean="0">
                <a:solidFill>
                  <a:schemeClr val="tx1"/>
                </a:solidFill>
                <a:effectLst/>
                <a:latin typeface="+mn-lt"/>
                <a:ea typeface="+mn-ea"/>
                <a:cs typeface="+mn-cs"/>
              </a:rPr>
              <a:t>这个代码和上面的读取代码很相似，</a:t>
            </a:r>
            <a:r>
              <a:rPr lang="en-US" altLang="zh-CN" sz="1200" kern="1200" dirty="0" smtClean="0">
                <a:solidFill>
                  <a:schemeClr val="tx1"/>
                </a:solidFill>
                <a:effectLst/>
                <a:latin typeface="+mn-lt"/>
                <a:ea typeface="+mn-ea"/>
                <a:cs typeface="+mn-cs"/>
              </a:rPr>
              <a:t>result</a:t>
            </a:r>
            <a:r>
              <a:rPr lang="zh-CN" altLang="zh-CN" sz="1200" kern="1200" dirty="0" smtClean="0">
                <a:solidFill>
                  <a:schemeClr val="tx1"/>
                </a:solidFill>
                <a:effectLst/>
                <a:latin typeface="+mn-lt"/>
                <a:ea typeface="+mn-ea"/>
                <a:cs typeface="+mn-cs"/>
              </a:rPr>
              <a:t>值代表传送了多少字节的数据，网络出现问题的时候可能导致实际传送数据少于预期，这就需要再次调用</a:t>
            </a:r>
            <a:r>
              <a:rPr lang="en-US" altLang="zh-CN" sz="1200" kern="1200" dirty="0" smtClean="0">
                <a:solidFill>
                  <a:schemeClr val="tx1"/>
                </a:solidFill>
                <a:effectLst/>
                <a:latin typeface="+mn-lt"/>
                <a:ea typeface="+mn-ea"/>
                <a:cs typeface="+mn-cs"/>
              </a:rPr>
              <a:t>send</a:t>
            </a:r>
            <a:r>
              <a:rPr lang="zh-CN" altLang="zh-CN" sz="1200" kern="1200" dirty="0" smtClean="0">
                <a:solidFill>
                  <a:schemeClr val="tx1"/>
                </a:solidFill>
                <a:effectLst/>
                <a:latin typeface="+mn-lt"/>
                <a:ea typeface="+mn-ea"/>
                <a:cs typeface="+mn-cs"/>
              </a:rPr>
              <a:t>命令将未传送的数据传送出去。</a:t>
            </a:r>
          </a:p>
          <a:p>
            <a:r>
              <a:rPr lang="zh-CN" altLang="zh-CN" sz="1200" b="1" kern="1200" dirty="0" smtClean="0">
                <a:solidFill>
                  <a:schemeClr val="tx1"/>
                </a:solidFill>
                <a:effectLst/>
                <a:latin typeface="+mn-lt"/>
                <a:ea typeface="+mn-ea"/>
                <a:cs typeface="+mn-cs"/>
              </a:rPr>
              <a:t>关闭</a:t>
            </a:r>
            <a:r>
              <a:rPr lang="en-US" altLang="zh-CN" sz="1200" b="1" kern="1200" dirty="0" smtClean="0">
                <a:solidFill>
                  <a:schemeClr val="tx1"/>
                </a:solidFill>
                <a:effectLst/>
                <a:latin typeface="+mn-lt"/>
                <a:ea typeface="+mn-ea"/>
                <a:cs typeface="+mn-cs"/>
              </a:rPr>
              <a:t>socket</a:t>
            </a:r>
            <a:endParaRPr lang="zh-CN" altLang="zh-CN" sz="1200" b="1"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当所有数据传送完毕后，应该关闭</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，执行关闭操作之前要保证另外一段已经接收了所有数据。关闭操作用下面的一行代码就可以完成：</a:t>
            </a:r>
          </a:p>
          <a:p>
            <a:r>
              <a:rPr lang="en-US" altLang="zh-CN" sz="1200" kern="1200" dirty="0" smtClean="0">
                <a:solidFill>
                  <a:schemeClr val="tx1"/>
                </a:solidFill>
                <a:effectLst/>
                <a:latin typeface="+mn-lt"/>
                <a:ea typeface="+mn-ea"/>
                <a:cs typeface="+mn-cs"/>
              </a:rPr>
              <a:t>close(sock);</a:t>
            </a:r>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17</a:t>
            </a:fld>
            <a:endParaRPr lang="zh-CN" altLang="en-US"/>
          </a:p>
        </p:txBody>
      </p:sp>
    </p:spTree>
    <p:extLst>
      <p:ext uri="{BB962C8B-B14F-4D97-AF65-F5344CB8AC3E}">
        <p14:creationId xmlns:p14="http://schemas.microsoft.com/office/powerpoint/2010/main" val="232592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，通过这种方式，我们可以声明这个</a:t>
            </a:r>
            <a:r>
              <a:rPr lang="en-US" altLang="zh-CN" dirty="0" smtClean="0"/>
              <a:t>socket</a:t>
            </a:r>
            <a:r>
              <a:rPr lang="zh-CN" altLang="zh-CN" dirty="0" smtClean="0"/>
              <a:t>将只对特定的的连接请求进行响应，也就是说这个</a:t>
            </a:r>
            <a:r>
              <a:rPr lang="en-US" altLang="zh-CN" dirty="0" smtClean="0"/>
              <a:t>socket</a:t>
            </a:r>
            <a:r>
              <a:rPr lang="zh-CN" altLang="zh-CN" dirty="0" smtClean="0"/>
              <a:t>只监听指向特定</a:t>
            </a:r>
            <a:r>
              <a:rPr lang="en-US" altLang="zh-CN" dirty="0" smtClean="0"/>
              <a:t>IP</a:t>
            </a:r>
            <a:r>
              <a:rPr lang="zh-CN" altLang="zh-CN" dirty="0" smtClean="0"/>
              <a:t>地址的请求。既然我们已经知道服务器的信息，为什么我们要判断来源请求所指定的</a:t>
            </a:r>
            <a:r>
              <a:rPr lang="en-US" altLang="zh-CN" dirty="0" smtClean="0"/>
              <a:t>IP</a:t>
            </a:r>
            <a:r>
              <a:rPr lang="zh-CN" altLang="zh-CN" dirty="0" smtClean="0"/>
              <a:t>地址呢？答案是互联网服务的性质，一个互联网服务器可能通过不同的</a:t>
            </a:r>
            <a:r>
              <a:rPr lang="en-US" altLang="zh-CN" dirty="0" smtClean="0"/>
              <a:t>IP</a:t>
            </a:r>
            <a:r>
              <a:rPr lang="zh-CN" altLang="zh-CN" dirty="0" smtClean="0"/>
              <a:t>地址（基本</a:t>
            </a:r>
            <a:r>
              <a:rPr lang="en-US" altLang="zh-CN" dirty="0" smtClean="0"/>
              <a:t>IP</a:t>
            </a:r>
            <a:r>
              <a:rPr lang="zh-CN" altLang="zh-CN" dirty="0" smtClean="0"/>
              <a:t>的别名）被识别，所以，我们需要指定某个</a:t>
            </a:r>
            <a:r>
              <a:rPr lang="en-US" altLang="zh-CN" dirty="0" smtClean="0"/>
              <a:t>socket</a:t>
            </a:r>
            <a:r>
              <a:rPr lang="zh-CN" altLang="zh-CN" dirty="0" smtClean="0"/>
              <a:t>只响应其中的某个特定地址。但一般情况下，多数服务器都响应服务器所有</a:t>
            </a:r>
            <a:r>
              <a:rPr lang="en-US" altLang="zh-CN" dirty="0" smtClean="0"/>
              <a:t>IP</a:t>
            </a:r>
            <a:r>
              <a:rPr lang="zh-CN" altLang="zh-CN" dirty="0" smtClean="0"/>
              <a:t>地址的请求，我们可以通过特殊指令来同时指定所有地址。所有</a:t>
            </a:r>
            <a:endParaRPr lang="zh-CN" altLang="en-US" dirty="0"/>
          </a:p>
        </p:txBody>
      </p:sp>
      <p:sp>
        <p:nvSpPr>
          <p:cNvPr id="4" name="灯片编号占位符 3"/>
          <p:cNvSpPr>
            <a:spLocks noGrp="1"/>
          </p:cNvSpPr>
          <p:nvPr>
            <p:ph type="sldNum" sz="quarter" idx="10"/>
          </p:nvPr>
        </p:nvSpPr>
        <p:spPr/>
        <p:txBody>
          <a:bodyPr/>
          <a:lstStyle/>
          <a:p>
            <a:fld id="{91888A35-DDFE-4F6A-9FCE-853BB402246D}" type="slidenum">
              <a:rPr lang="zh-CN" altLang="en-US" smtClean="0"/>
              <a:t>32</a:t>
            </a:fld>
            <a:endParaRPr lang="zh-CN" altLang="en-US"/>
          </a:p>
        </p:txBody>
      </p:sp>
    </p:spTree>
    <p:extLst>
      <p:ext uri="{BB962C8B-B14F-4D97-AF65-F5344CB8AC3E}">
        <p14:creationId xmlns:p14="http://schemas.microsoft.com/office/powerpoint/2010/main" val="223853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36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8249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0839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143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570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1146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6996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3936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18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1172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67090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udong.com/wiki/IP%E5%8D%8F%E8%AE%AE" TargetMode="External"/><Relationship Id="rId7" Type="http://schemas.openxmlformats.org/officeDocument/2006/relationships/hyperlink" Target="http://www.hudong.com/wiki/HTT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hudong.com/wiki/FTP" TargetMode="External"/><Relationship Id="rId5" Type="http://schemas.openxmlformats.org/officeDocument/2006/relationships/hyperlink" Target="http://www.hudong.com/wiki/DNS" TargetMode="External"/><Relationship Id="rId4" Type="http://schemas.openxmlformats.org/officeDocument/2006/relationships/hyperlink" Target="http://www.hudong.com/wiki/IPv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联网</a:t>
            </a:r>
            <a:r>
              <a:rPr lang="zh-CN" altLang="en-US" dirty="0"/>
              <a:t>技术</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30229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endParaRPr lang="zh-CN" altLang="en-US" dirty="0"/>
          </a:p>
        </p:txBody>
      </p:sp>
      <p:sp>
        <p:nvSpPr>
          <p:cNvPr id="3" name="内容占位符 2"/>
          <p:cNvSpPr>
            <a:spLocks noGrp="1"/>
          </p:cNvSpPr>
          <p:nvPr>
            <p:ph idx="1"/>
          </p:nvPr>
        </p:nvSpPr>
        <p:spPr/>
        <p:txBody>
          <a:bodyPr>
            <a:normAutofit fontScale="92500" lnSpcReduction="20000"/>
          </a:bodyPr>
          <a:lstStyle/>
          <a:p>
            <a:pPr indent="266700"/>
            <a:r>
              <a:rPr lang="zh-CN" altLang="zh-CN" dirty="0">
                <a:solidFill>
                  <a:srgbClr val="000000"/>
                </a:solidFill>
                <a:latin typeface="Verdana"/>
                <a:cs typeface="宋体"/>
              </a:rPr>
              <a:t>有关互联网的协议可以分为</a:t>
            </a:r>
            <a:r>
              <a:rPr lang="en-US" altLang="zh-CN" dirty="0">
                <a:solidFill>
                  <a:srgbClr val="000000"/>
                </a:solidFill>
                <a:latin typeface="Verdana"/>
                <a:cs typeface="宋体"/>
              </a:rPr>
              <a:t>3</a:t>
            </a:r>
            <a:r>
              <a:rPr lang="zh-CN" altLang="zh-CN" dirty="0">
                <a:solidFill>
                  <a:srgbClr val="000000"/>
                </a:solidFill>
                <a:latin typeface="Verdana"/>
                <a:cs typeface="宋体"/>
              </a:rPr>
              <a:t>层：</a:t>
            </a:r>
            <a:endParaRPr lang="zh-CN" altLang="zh-CN" sz="3600" dirty="0">
              <a:latin typeface="宋体"/>
              <a:cs typeface="宋体"/>
            </a:endParaRPr>
          </a:p>
          <a:p>
            <a:pPr indent="266700"/>
            <a:r>
              <a:rPr lang="zh-CN" altLang="zh-CN" dirty="0">
                <a:solidFill>
                  <a:srgbClr val="000000"/>
                </a:solidFill>
                <a:latin typeface="Verdana"/>
                <a:cs typeface="宋体"/>
              </a:rPr>
              <a:t>最底层的是</a:t>
            </a:r>
            <a:r>
              <a:rPr lang="en-US" altLang="zh-CN" u="sng" dirty="0" err="1">
                <a:solidFill>
                  <a:srgbClr val="0000FF"/>
                </a:solidFill>
                <a:latin typeface="Verdana"/>
                <a:cs typeface="宋体"/>
                <a:hlinkClick r:id="rId3" tooltip="IP协议"/>
              </a:rPr>
              <a:t>IP协议</a:t>
            </a:r>
            <a:r>
              <a:rPr lang="zh-CN" altLang="zh-CN" dirty="0">
                <a:solidFill>
                  <a:srgbClr val="000000"/>
                </a:solidFill>
                <a:latin typeface="Verdana"/>
                <a:cs typeface="宋体"/>
              </a:rPr>
              <a:t>，是用于报文交换网络的一种面向数据的</a:t>
            </a:r>
            <a:r>
              <a:rPr lang="zh-CN" altLang="zh-CN" dirty="0" smtClean="0">
                <a:solidFill>
                  <a:srgbClr val="000000"/>
                </a:solidFill>
                <a:latin typeface="Verdana"/>
                <a:cs typeface="宋体"/>
              </a:rPr>
              <a:t>协议</a:t>
            </a:r>
            <a:endParaRPr lang="en-US" altLang="zh-CN" dirty="0" smtClean="0">
              <a:solidFill>
                <a:srgbClr val="000000"/>
              </a:solidFill>
              <a:latin typeface="Verdana"/>
              <a:cs typeface="宋体"/>
            </a:endParaRPr>
          </a:p>
          <a:p>
            <a:pPr lvl="1" indent="266700"/>
            <a:r>
              <a:rPr lang="zh-CN" altLang="zh-CN" dirty="0" smtClean="0">
                <a:solidFill>
                  <a:srgbClr val="000000"/>
                </a:solidFill>
                <a:latin typeface="Verdana"/>
                <a:cs typeface="宋体"/>
              </a:rPr>
              <a:t>目前</a:t>
            </a:r>
            <a:r>
              <a:rPr lang="zh-CN" altLang="zh-CN" dirty="0">
                <a:solidFill>
                  <a:srgbClr val="000000"/>
                </a:solidFill>
                <a:latin typeface="Verdana"/>
                <a:cs typeface="宋体"/>
              </a:rPr>
              <a:t>使用最多的是</a:t>
            </a:r>
            <a:r>
              <a:rPr lang="en-US" altLang="zh-CN" u="sng" dirty="0">
                <a:solidFill>
                  <a:srgbClr val="0000FF"/>
                </a:solidFill>
                <a:latin typeface="Verdana"/>
                <a:cs typeface="宋体"/>
                <a:hlinkClick r:id="rId4" tooltip="IPv4"/>
              </a:rPr>
              <a:t>IPv4</a:t>
            </a:r>
            <a:r>
              <a:rPr lang="zh-CN" altLang="zh-CN" dirty="0" smtClean="0">
                <a:solidFill>
                  <a:srgbClr val="000000"/>
                </a:solidFill>
                <a:latin typeface="Verdana"/>
                <a:cs typeface="宋体"/>
              </a:rPr>
              <a:t>版本</a:t>
            </a:r>
            <a:r>
              <a:rPr lang="zh-CN" altLang="en-US" dirty="0">
                <a:solidFill>
                  <a:srgbClr val="000000"/>
                </a:solidFill>
                <a:latin typeface="Verdana"/>
                <a:cs typeface="宋体"/>
              </a:rPr>
              <a:t>、</a:t>
            </a:r>
            <a:r>
              <a:rPr lang="en-US" altLang="zh-CN" dirty="0" smtClean="0">
                <a:solidFill>
                  <a:srgbClr val="000000"/>
                </a:solidFill>
                <a:latin typeface="Verdana"/>
                <a:cs typeface="宋体"/>
              </a:rPr>
              <a:t>IPv6</a:t>
            </a:r>
            <a:r>
              <a:rPr lang="zh-CN" altLang="zh-CN" dirty="0" smtClean="0">
                <a:solidFill>
                  <a:srgbClr val="000000"/>
                </a:solidFill>
                <a:latin typeface="Verdana"/>
                <a:cs typeface="宋体"/>
              </a:rPr>
              <a:t>版本</a:t>
            </a:r>
            <a:endParaRPr lang="en-US" altLang="zh-CN" dirty="0" smtClean="0">
              <a:solidFill>
                <a:srgbClr val="000000"/>
              </a:solidFill>
              <a:latin typeface="Verdana"/>
              <a:cs typeface="宋体"/>
            </a:endParaRPr>
          </a:p>
          <a:p>
            <a:pPr indent="266700"/>
            <a:r>
              <a:rPr lang="zh-CN" altLang="zh-CN" dirty="0" smtClean="0">
                <a:solidFill>
                  <a:srgbClr val="000000"/>
                </a:solidFill>
                <a:latin typeface="Verdana"/>
                <a:cs typeface="宋体"/>
              </a:rPr>
              <a:t>上</a:t>
            </a:r>
            <a:r>
              <a:rPr lang="zh-CN" altLang="zh-CN" dirty="0">
                <a:solidFill>
                  <a:srgbClr val="000000"/>
                </a:solidFill>
                <a:latin typeface="Verdana"/>
                <a:cs typeface="宋体"/>
              </a:rPr>
              <a:t>一层是</a:t>
            </a:r>
            <a:r>
              <a:rPr lang="en-US" altLang="zh-CN" dirty="0">
                <a:solidFill>
                  <a:srgbClr val="000000"/>
                </a:solidFill>
                <a:latin typeface="Verdana"/>
                <a:cs typeface="宋体"/>
              </a:rPr>
              <a:t>UDP</a:t>
            </a:r>
            <a:r>
              <a:rPr lang="zh-CN" altLang="zh-CN" dirty="0">
                <a:solidFill>
                  <a:srgbClr val="000000"/>
                </a:solidFill>
                <a:latin typeface="Verdana"/>
                <a:cs typeface="宋体"/>
              </a:rPr>
              <a:t>协议或</a:t>
            </a:r>
            <a:r>
              <a:rPr lang="en-US" altLang="zh-CN" dirty="0">
                <a:solidFill>
                  <a:srgbClr val="000000"/>
                </a:solidFill>
                <a:latin typeface="Verdana"/>
                <a:cs typeface="宋体"/>
              </a:rPr>
              <a:t>TCP</a:t>
            </a:r>
            <a:r>
              <a:rPr lang="zh-CN" altLang="zh-CN" dirty="0">
                <a:solidFill>
                  <a:srgbClr val="000000"/>
                </a:solidFill>
                <a:latin typeface="Verdana"/>
                <a:cs typeface="宋体"/>
              </a:rPr>
              <a:t>协议，它们用于控制数据流的传输。</a:t>
            </a:r>
            <a:endParaRPr lang="zh-CN" altLang="zh-CN" sz="3600" dirty="0">
              <a:latin typeface="宋体"/>
              <a:cs typeface="宋体"/>
            </a:endParaRPr>
          </a:p>
          <a:p>
            <a:r>
              <a:rPr lang="zh-CN" altLang="zh-CN" dirty="0">
                <a:solidFill>
                  <a:srgbClr val="000000"/>
                </a:solidFill>
                <a:latin typeface="Verdana"/>
                <a:cs typeface="宋体"/>
              </a:rPr>
              <a:t>最顶层的是一些应用层</a:t>
            </a:r>
            <a:r>
              <a:rPr lang="zh-CN" altLang="zh-CN" dirty="0" smtClean="0">
                <a:solidFill>
                  <a:srgbClr val="000000"/>
                </a:solidFill>
                <a:latin typeface="Verdana"/>
                <a:cs typeface="宋体"/>
              </a:rPr>
              <a:t>协议其中</a:t>
            </a:r>
            <a:r>
              <a:rPr lang="zh-CN" altLang="zh-CN" dirty="0">
                <a:solidFill>
                  <a:srgbClr val="000000"/>
                </a:solidFill>
                <a:latin typeface="Verdana"/>
                <a:cs typeface="宋体"/>
              </a:rPr>
              <a:t>包括：</a:t>
            </a:r>
            <a:r>
              <a:rPr lang="en-US" altLang="zh-CN" dirty="0">
                <a:solidFill>
                  <a:srgbClr val="000000"/>
                </a:solidFill>
                <a:latin typeface="Verdana"/>
                <a:cs typeface="宋体"/>
              </a:rPr>
              <a:t> </a:t>
            </a:r>
            <a:endParaRPr lang="zh-CN" altLang="zh-CN" sz="3600" dirty="0">
              <a:latin typeface="宋体"/>
              <a:cs typeface="宋体"/>
            </a:endParaRPr>
          </a:p>
          <a:p>
            <a:pPr lvl="1" indent="266700"/>
            <a:r>
              <a:rPr lang="en-US" altLang="zh-CN" u="sng" dirty="0">
                <a:solidFill>
                  <a:srgbClr val="0000FF"/>
                </a:solidFill>
                <a:latin typeface="Verdana"/>
                <a:cs typeface="宋体"/>
                <a:hlinkClick r:id="rId5" tooltip="DNS"/>
              </a:rPr>
              <a:t>DNS</a:t>
            </a:r>
            <a:r>
              <a:rPr lang="zh-CN" altLang="zh-CN" dirty="0">
                <a:solidFill>
                  <a:srgbClr val="000000"/>
                </a:solidFill>
                <a:latin typeface="Verdana"/>
                <a:cs typeface="宋体"/>
              </a:rPr>
              <a:t>：域名服务；</a:t>
            </a:r>
            <a:endParaRPr lang="zh-CN" altLang="zh-CN" sz="3200" dirty="0">
              <a:latin typeface="宋体"/>
              <a:cs typeface="宋体"/>
            </a:endParaRPr>
          </a:p>
          <a:p>
            <a:pPr lvl="1" indent="266700"/>
            <a:r>
              <a:rPr lang="en-US" altLang="zh-CN" u="sng" dirty="0">
                <a:solidFill>
                  <a:srgbClr val="0000FF"/>
                </a:solidFill>
                <a:latin typeface="Verdana"/>
                <a:cs typeface="宋体"/>
                <a:hlinkClick r:id="rId6" tooltip="FTP"/>
              </a:rPr>
              <a:t>FTP</a:t>
            </a:r>
            <a:r>
              <a:rPr lang="zh-CN" altLang="zh-CN" dirty="0">
                <a:solidFill>
                  <a:srgbClr val="000000"/>
                </a:solidFill>
                <a:latin typeface="Verdana"/>
                <a:cs typeface="宋体"/>
              </a:rPr>
              <a:t>：服务使用的是文件传输协议；</a:t>
            </a:r>
            <a:endParaRPr lang="zh-CN" altLang="zh-CN" sz="3200" dirty="0">
              <a:latin typeface="宋体"/>
              <a:cs typeface="宋体"/>
            </a:endParaRPr>
          </a:p>
          <a:p>
            <a:pPr lvl="1" indent="266700"/>
            <a:r>
              <a:rPr lang="en-US" altLang="zh-CN" u="sng" dirty="0">
                <a:solidFill>
                  <a:srgbClr val="0000FF"/>
                </a:solidFill>
                <a:latin typeface="Verdana"/>
                <a:cs typeface="宋体"/>
                <a:hlinkClick r:id="rId7" tooltip="HTTP"/>
              </a:rPr>
              <a:t>HTTP</a:t>
            </a:r>
            <a:r>
              <a:rPr lang="zh-CN" altLang="zh-CN" dirty="0" smtClean="0">
                <a:solidFill>
                  <a:srgbClr val="000000"/>
                </a:solidFill>
                <a:latin typeface="Verdana"/>
                <a:cs typeface="宋体"/>
              </a:rPr>
              <a:t>：</a:t>
            </a:r>
            <a:r>
              <a:rPr lang="zh-CN" altLang="en-US" dirty="0" smtClean="0">
                <a:solidFill>
                  <a:srgbClr val="000000"/>
                </a:solidFill>
                <a:latin typeface="Verdana"/>
                <a:cs typeface="宋体"/>
              </a:rPr>
              <a:t>等</a:t>
            </a:r>
            <a:r>
              <a:rPr lang="en-US" altLang="zh-CN" dirty="0" smtClean="0">
                <a:solidFill>
                  <a:srgbClr val="000000"/>
                </a:solidFill>
                <a:latin typeface="Verdana"/>
                <a:cs typeface="宋体"/>
              </a:rPr>
              <a:t>……</a:t>
            </a:r>
            <a:endParaRPr lang="zh-CN" altLang="en-US" dirty="0"/>
          </a:p>
        </p:txBody>
      </p:sp>
    </p:spTree>
    <p:extLst>
      <p:ext uri="{BB962C8B-B14F-4D97-AF65-F5344CB8AC3E}">
        <p14:creationId xmlns:p14="http://schemas.microsoft.com/office/powerpoint/2010/main" val="2838701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TCP/IP</a:t>
            </a:r>
            <a:r>
              <a:rPr lang="zh-CN" altLang="zh-CN" dirty="0"/>
              <a:t>和</a:t>
            </a:r>
            <a:r>
              <a:rPr lang="en-US" altLang="zh-CN" dirty="0"/>
              <a:t>UDP/IP</a:t>
            </a:r>
            <a:r>
              <a:rPr lang="zh-CN" altLang="zh-CN" dirty="0"/>
              <a:t>是两层的通信协议</a:t>
            </a:r>
            <a:r>
              <a:rPr lang="zh-CN" altLang="zh-CN" dirty="0" smtClean="0"/>
              <a:t>系统</a:t>
            </a:r>
            <a:endParaRPr lang="en-US" altLang="zh-CN" dirty="0" smtClean="0"/>
          </a:p>
          <a:p>
            <a:r>
              <a:rPr lang="en-US" altLang="zh-CN" dirty="0" smtClean="0"/>
              <a:t>IP</a:t>
            </a:r>
            <a:r>
              <a:rPr lang="zh-CN" altLang="zh-CN" dirty="0"/>
              <a:t>层负责网际数据包的</a:t>
            </a:r>
            <a:r>
              <a:rPr lang="zh-CN" altLang="zh-CN" dirty="0" smtClean="0"/>
              <a:t>传输</a:t>
            </a:r>
            <a:endParaRPr lang="en-US" altLang="zh-CN" dirty="0" smtClean="0"/>
          </a:p>
          <a:p>
            <a:r>
              <a:rPr lang="en-US" altLang="zh-CN" dirty="0" smtClean="0"/>
              <a:t>UDP</a:t>
            </a:r>
            <a:r>
              <a:rPr lang="zh-CN" altLang="zh-CN" dirty="0"/>
              <a:t>或者</a:t>
            </a:r>
            <a:r>
              <a:rPr lang="en-US" altLang="zh-CN" dirty="0"/>
              <a:t>TCP</a:t>
            </a:r>
            <a:r>
              <a:rPr lang="zh-CN" altLang="zh-CN" dirty="0"/>
              <a:t>层将大的数据包传给</a:t>
            </a:r>
            <a:r>
              <a:rPr lang="en-US" altLang="zh-CN" dirty="0"/>
              <a:t>IP</a:t>
            </a:r>
            <a:r>
              <a:rPr lang="zh-CN" altLang="zh-CN" dirty="0"/>
              <a:t>，</a:t>
            </a:r>
            <a:r>
              <a:rPr lang="en-US" altLang="zh-CN" dirty="0"/>
              <a:t>IP</a:t>
            </a:r>
            <a:r>
              <a:rPr lang="zh-CN" altLang="zh-CN" dirty="0"/>
              <a:t>将数据包分割为小的子数据包，为每个数据包加上一个信封，计算出目的地的</a:t>
            </a:r>
            <a:r>
              <a:rPr lang="en-US" altLang="zh-CN" dirty="0"/>
              <a:t>IP</a:t>
            </a:r>
            <a:r>
              <a:rPr lang="zh-CN" altLang="zh-CN" dirty="0"/>
              <a:t>地址，应该如何到达那里，然后将数据包发送给</a:t>
            </a:r>
            <a:r>
              <a:rPr lang="en-US" altLang="zh-CN" dirty="0"/>
              <a:t>ISP</a:t>
            </a:r>
            <a:r>
              <a:rPr lang="zh-CN" altLang="zh-CN" dirty="0"/>
              <a:t>（网络服务提供商</a:t>
            </a:r>
            <a:r>
              <a:rPr lang="zh-CN" altLang="zh-CN" dirty="0" smtClean="0"/>
              <a:t>）</a:t>
            </a:r>
            <a:endParaRPr lang="en-US" altLang="zh-CN" dirty="0" smtClean="0"/>
          </a:p>
        </p:txBody>
      </p:sp>
    </p:spTree>
    <p:extLst>
      <p:ext uri="{BB962C8B-B14F-4D97-AF65-F5344CB8AC3E}">
        <p14:creationId xmlns:p14="http://schemas.microsoft.com/office/powerpoint/2010/main" val="996130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t>UDP</a:t>
            </a:r>
            <a:r>
              <a:rPr lang="zh-CN" altLang="zh-CN" dirty="0"/>
              <a:t>是一种不可靠的数据流传输协议，仅为网络层和应用层之间提供简单的接口</a:t>
            </a:r>
            <a:endParaRPr lang="en-US" altLang="zh-CN" dirty="0"/>
          </a:p>
          <a:p>
            <a:r>
              <a:rPr lang="zh-CN" altLang="zh-CN" dirty="0"/>
              <a:t>而</a:t>
            </a:r>
            <a:r>
              <a:rPr lang="en-US" altLang="zh-CN" dirty="0"/>
              <a:t>TCP</a:t>
            </a:r>
            <a:r>
              <a:rPr lang="zh-CN" altLang="zh-CN" dirty="0"/>
              <a:t>协议则具有高的可靠性，通过为数据报加入额外信息，并提供重发机制，它能够保证数据不丢包、没有冗余包以及保证数据报的</a:t>
            </a:r>
            <a:r>
              <a:rPr lang="zh-CN" altLang="zh-CN" dirty="0" smtClean="0"/>
              <a:t>顺序</a:t>
            </a:r>
            <a:endParaRPr lang="zh-CN" altLang="en-US" dirty="0"/>
          </a:p>
          <a:p>
            <a:r>
              <a:rPr lang="en-US" altLang="zh-CN" kern="1200" dirty="0" smtClean="0"/>
              <a:t>UDP</a:t>
            </a:r>
            <a:r>
              <a:rPr lang="zh-CN" altLang="zh-CN" kern="1200" dirty="0"/>
              <a:t>是一种代替</a:t>
            </a:r>
            <a:r>
              <a:rPr lang="en-US" altLang="zh-CN" kern="1200" dirty="0"/>
              <a:t>TCP</a:t>
            </a:r>
            <a:r>
              <a:rPr lang="zh-CN" altLang="zh-CN" kern="1200" dirty="0"/>
              <a:t>的网络协议，这是一种轻量级的协议类型，不需要激活连接（无连接传输模式</a:t>
            </a:r>
            <a:r>
              <a:rPr lang="zh-CN" altLang="zh-CN" kern="1200" dirty="0" smtClean="0"/>
              <a:t>）</a:t>
            </a:r>
            <a:endParaRPr lang="zh-CN" altLang="en-US" dirty="0"/>
          </a:p>
        </p:txBody>
      </p:sp>
    </p:spTree>
    <p:extLst>
      <p:ext uri="{BB962C8B-B14F-4D97-AF65-F5344CB8AC3E}">
        <p14:creationId xmlns:p14="http://schemas.microsoft.com/office/powerpoint/2010/main" val="2316383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522202166"/>
              </p:ext>
            </p:extLst>
          </p:nvPr>
        </p:nvGraphicFramePr>
        <p:xfrm>
          <a:off x="467544" y="1988840"/>
          <a:ext cx="8229600" cy="2560320"/>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algn="ctr"/>
                      <a:r>
                        <a:rPr lang="en-US" sz="2800">
                          <a:effectLst/>
                        </a:rPr>
                        <a:t>TCP</a:t>
                      </a:r>
                      <a:endParaRPr lang="zh-CN" sz="4000">
                        <a:effectLst/>
                        <a:latin typeface="宋体"/>
                        <a:cs typeface="宋体"/>
                      </a:endParaRPr>
                    </a:p>
                  </a:txBody>
                  <a:tcPr marL="68580" marR="68580" marT="0" marB="0"/>
                </a:tc>
                <a:tc>
                  <a:txBody>
                    <a:bodyPr/>
                    <a:lstStyle/>
                    <a:p>
                      <a:pPr algn="ctr"/>
                      <a:r>
                        <a:rPr lang="en-US" sz="2800">
                          <a:effectLst/>
                        </a:rPr>
                        <a:t>UDP</a:t>
                      </a:r>
                      <a:endParaRPr lang="zh-CN" sz="4000">
                        <a:effectLst/>
                        <a:latin typeface="宋体"/>
                        <a:cs typeface="宋体"/>
                      </a:endParaRPr>
                    </a:p>
                  </a:txBody>
                  <a:tcPr marL="68580" marR="68580" marT="0" marB="0"/>
                </a:tc>
              </a:tr>
              <a:tr h="0">
                <a:tc>
                  <a:txBody>
                    <a:bodyPr/>
                    <a:lstStyle/>
                    <a:p>
                      <a:r>
                        <a:rPr lang="zh-CN" sz="2800">
                          <a:effectLst/>
                        </a:rPr>
                        <a:t>保持连接</a:t>
                      </a:r>
                      <a:endParaRPr lang="zh-CN" sz="4000">
                        <a:effectLst/>
                        <a:latin typeface="宋体"/>
                        <a:cs typeface="宋体"/>
                      </a:endParaRPr>
                    </a:p>
                  </a:txBody>
                  <a:tcPr marL="68580" marR="68580" marT="0" marB="0"/>
                </a:tc>
                <a:tc>
                  <a:txBody>
                    <a:bodyPr/>
                    <a:lstStyle/>
                    <a:p>
                      <a:r>
                        <a:rPr lang="zh-CN" sz="2800">
                          <a:effectLst/>
                        </a:rPr>
                        <a:t>不保持连接</a:t>
                      </a:r>
                      <a:endParaRPr lang="zh-CN" sz="4000">
                        <a:effectLst/>
                        <a:latin typeface="宋体"/>
                        <a:cs typeface="宋体"/>
                      </a:endParaRPr>
                    </a:p>
                  </a:txBody>
                  <a:tcPr marL="68580" marR="68580" marT="0" marB="0"/>
                </a:tc>
              </a:tr>
              <a:tr h="0">
                <a:tc>
                  <a:txBody>
                    <a:bodyPr/>
                    <a:lstStyle/>
                    <a:p>
                      <a:r>
                        <a:rPr lang="zh-CN" sz="2800">
                          <a:effectLst/>
                        </a:rPr>
                        <a:t>包大小可变</a:t>
                      </a:r>
                      <a:endParaRPr lang="zh-CN" sz="4000">
                        <a:effectLst/>
                        <a:latin typeface="宋体"/>
                        <a:cs typeface="宋体"/>
                      </a:endParaRPr>
                    </a:p>
                  </a:txBody>
                  <a:tcPr marL="68580" marR="68580" marT="0" marB="0"/>
                </a:tc>
                <a:tc>
                  <a:txBody>
                    <a:bodyPr/>
                    <a:lstStyle/>
                    <a:p>
                      <a:r>
                        <a:rPr lang="zh-CN" sz="2800">
                          <a:effectLst/>
                        </a:rPr>
                        <a:t>包大小固定</a:t>
                      </a:r>
                      <a:endParaRPr lang="zh-CN" sz="4000">
                        <a:effectLst/>
                        <a:latin typeface="宋体"/>
                        <a:cs typeface="宋体"/>
                      </a:endParaRPr>
                    </a:p>
                  </a:txBody>
                  <a:tcPr marL="68580" marR="68580" marT="0" marB="0"/>
                </a:tc>
              </a:tr>
              <a:tr h="0">
                <a:tc>
                  <a:txBody>
                    <a:bodyPr/>
                    <a:lstStyle/>
                    <a:p>
                      <a:r>
                        <a:rPr lang="zh-CN" sz="2800">
                          <a:effectLst/>
                        </a:rPr>
                        <a:t>保证包的接收</a:t>
                      </a:r>
                      <a:endParaRPr lang="zh-CN" sz="4000">
                        <a:effectLst/>
                        <a:latin typeface="宋体"/>
                        <a:cs typeface="宋体"/>
                      </a:endParaRPr>
                    </a:p>
                  </a:txBody>
                  <a:tcPr marL="68580" marR="68580" marT="0" marB="0"/>
                </a:tc>
                <a:tc>
                  <a:txBody>
                    <a:bodyPr/>
                    <a:lstStyle/>
                    <a:p>
                      <a:r>
                        <a:rPr lang="zh-CN" sz="2800">
                          <a:effectLst/>
                        </a:rPr>
                        <a:t>不保证所有包都接收</a:t>
                      </a:r>
                      <a:endParaRPr lang="zh-CN" sz="4000">
                        <a:effectLst/>
                        <a:latin typeface="宋体"/>
                        <a:cs typeface="宋体"/>
                      </a:endParaRPr>
                    </a:p>
                  </a:txBody>
                  <a:tcPr marL="68580" marR="68580" marT="0" marB="0"/>
                </a:tc>
              </a:tr>
              <a:tr h="0">
                <a:tc>
                  <a:txBody>
                    <a:bodyPr/>
                    <a:lstStyle/>
                    <a:p>
                      <a:r>
                        <a:rPr lang="zh-CN" sz="2800">
                          <a:effectLst/>
                        </a:rPr>
                        <a:t>先进先出的顺序传输</a:t>
                      </a:r>
                      <a:endParaRPr lang="zh-CN" sz="4000">
                        <a:effectLst/>
                        <a:latin typeface="宋体"/>
                        <a:cs typeface="宋体"/>
                      </a:endParaRPr>
                    </a:p>
                  </a:txBody>
                  <a:tcPr marL="68580" marR="68580" marT="0" marB="0"/>
                </a:tc>
                <a:tc>
                  <a:txBody>
                    <a:bodyPr/>
                    <a:lstStyle/>
                    <a:p>
                      <a:r>
                        <a:rPr lang="zh-CN" sz="2800">
                          <a:effectLst/>
                        </a:rPr>
                        <a:t>不保证传输顺序</a:t>
                      </a:r>
                      <a:endParaRPr lang="zh-CN" sz="4000">
                        <a:effectLst/>
                        <a:latin typeface="宋体"/>
                        <a:cs typeface="宋体"/>
                      </a:endParaRPr>
                    </a:p>
                  </a:txBody>
                  <a:tcPr marL="68580" marR="68580" marT="0" marB="0"/>
                </a:tc>
              </a:tr>
              <a:tr h="0">
                <a:tc>
                  <a:txBody>
                    <a:bodyPr/>
                    <a:lstStyle/>
                    <a:p>
                      <a:r>
                        <a:rPr lang="zh-CN" sz="2800" dirty="0">
                          <a:effectLst/>
                        </a:rPr>
                        <a:t>速度慢</a:t>
                      </a:r>
                      <a:endParaRPr lang="zh-CN" sz="4000" dirty="0">
                        <a:effectLst/>
                        <a:latin typeface="宋体"/>
                        <a:cs typeface="宋体"/>
                      </a:endParaRPr>
                    </a:p>
                  </a:txBody>
                  <a:tcPr marL="68580" marR="68580" marT="0" marB="0"/>
                </a:tc>
                <a:tc>
                  <a:txBody>
                    <a:bodyPr/>
                    <a:lstStyle/>
                    <a:p>
                      <a:r>
                        <a:rPr lang="zh-CN" sz="2800" dirty="0">
                          <a:effectLst/>
                        </a:rPr>
                        <a:t>速度快</a:t>
                      </a:r>
                      <a:endParaRPr lang="zh-CN" sz="4000" dirty="0">
                        <a:effectLst/>
                        <a:latin typeface="宋体"/>
                        <a:cs typeface="宋体"/>
                      </a:endParaRPr>
                    </a:p>
                  </a:txBody>
                  <a:tcPr marL="68580" marR="68580" marT="0" marB="0"/>
                </a:tc>
              </a:tr>
            </a:tbl>
          </a:graphicData>
        </a:graphic>
      </p:graphicFrame>
    </p:spTree>
    <p:extLst>
      <p:ext uri="{BB962C8B-B14F-4D97-AF65-F5344CB8AC3E}">
        <p14:creationId xmlns:p14="http://schemas.microsoft.com/office/powerpoint/2010/main" val="4164446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网络编程</a:t>
            </a:r>
          </a:p>
        </p:txBody>
      </p:sp>
      <p:sp>
        <p:nvSpPr>
          <p:cNvPr id="3" name="内容占位符 2"/>
          <p:cNvSpPr>
            <a:spLocks noGrp="1"/>
          </p:cNvSpPr>
          <p:nvPr>
            <p:ph idx="1"/>
          </p:nvPr>
        </p:nvSpPr>
        <p:spPr/>
        <p:txBody>
          <a:bodyPr/>
          <a:lstStyle/>
          <a:p>
            <a:r>
              <a:rPr lang="zh-CN" altLang="en-US" dirty="0"/>
              <a:t>套接字</a:t>
            </a:r>
          </a:p>
          <a:p>
            <a:pPr lvl="1"/>
            <a:r>
              <a:rPr lang="zh-CN" altLang="zh-CN" kern="1200" dirty="0"/>
              <a:t>编写网络通信程序就像存取文件一样方便，可以“打开”一个主机端口，进行读取、存储等。这些方便性得益于网络编程中的抽象层——</a:t>
            </a:r>
            <a:r>
              <a:rPr lang="en-US" altLang="zh-CN" kern="1200" dirty="0"/>
              <a:t>socket</a:t>
            </a:r>
            <a:r>
              <a:rPr lang="zh-CN" altLang="zh-CN" kern="1200" dirty="0"/>
              <a:t>（套接字</a:t>
            </a:r>
            <a:r>
              <a:rPr lang="zh-CN" altLang="zh-CN" kern="1200" dirty="0" smtClean="0"/>
              <a:t>）</a:t>
            </a:r>
            <a:endParaRPr lang="en-US" altLang="zh-CN" kern="1200" dirty="0" smtClean="0"/>
          </a:p>
          <a:p>
            <a:pPr lvl="1"/>
            <a:r>
              <a:rPr lang="en-US" altLang="zh-CN" kern="1200" dirty="0"/>
              <a:t>socket</a:t>
            </a:r>
            <a:r>
              <a:rPr lang="zh-CN" altLang="zh-CN" kern="1200" dirty="0"/>
              <a:t>是不同主机上应用程序之间的一个虚拟借口，具有跨平台</a:t>
            </a:r>
            <a:r>
              <a:rPr lang="zh-CN" altLang="zh-CN" kern="1200" dirty="0" smtClean="0"/>
              <a:t>特性</a:t>
            </a:r>
            <a:endParaRPr lang="en-US" altLang="zh-CN" kern="1200" dirty="0" smtClean="0"/>
          </a:p>
          <a:p>
            <a:pPr lvl="1"/>
            <a:r>
              <a:rPr lang="zh-CN" altLang="zh-CN" kern="1200" dirty="0" smtClean="0"/>
              <a:t>一旦</a:t>
            </a:r>
            <a:r>
              <a:rPr lang="en-US" altLang="zh-CN" kern="1200" dirty="0"/>
              <a:t>socket</a:t>
            </a:r>
            <a:r>
              <a:rPr lang="zh-CN" altLang="zh-CN" kern="1200" dirty="0"/>
              <a:t>建立完毕，通过它传输数据就很简单了，将数据写进</a:t>
            </a:r>
            <a:r>
              <a:rPr lang="en-US" altLang="zh-CN" kern="1200" dirty="0"/>
              <a:t>socket</a:t>
            </a:r>
            <a:r>
              <a:rPr lang="zh-CN" altLang="zh-CN" kern="1200" dirty="0"/>
              <a:t>的一段后，另外一段就能够自动获取该</a:t>
            </a:r>
            <a:r>
              <a:rPr lang="zh-CN" altLang="zh-CN" kern="1200" dirty="0" smtClean="0"/>
              <a:t>数据</a:t>
            </a:r>
            <a:endParaRPr lang="zh-CN" altLang="en-US" dirty="0"/>
          </a:p>
        </p:txBody>
      </p:sp>
    </p:spTree>
    <p:extLst>
      <p:ext uri="{BB962C8B-B14F-4D97-AF65-F5344CB8AC3E}">
        <p14:creationId xmlns:p14="http://schemas.microsoft.com/office/powerpoint/2010/main" val="690453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zh-CN" kern="1200" dirty="0" smtClean="0"/>
              <a:t>在</a:t>
            </a:r>
            <a:r>
              <a:rPr lang="en-US" altLang="zh-CN" kern="1200" dirty="0"/>
              <a:t>TCP</a:t>
            </a:r>
            <a:r>
              <a:rPr lang="zh-CN" altLang="zh-CN" kern="1200" dirty="0"/>
              <a:t>模式下，将会对信息进行分割</a:t>
            </a:r>
            <a:r>
              <a:rPr lang="en-US" altLang="zh-CN" kern="1200" dirty="0"/>
              <a:t>-</a:t>
            </a:r>
            <a:r>
              <a:rPr lang="zh-CN" altLang="zh-CN" kern="1200" dirty="0"/>
              <a:t>重组操作，和先进先出队列（</a:t>
            </a:r>
            <a:r>
              <a:rPr lang="en-US" altLang="zh-CN" kern="1200" dirty="0"/>
              <a:t>FIFO</a:t>
            </a:r>
            <a:r>
              <a:rPr lang="zh-CN" altLang="zh-CN" kern="1200" dirty="0"/>
              <a:t>）一样，在接收端恢复出原始信息来，</a:t>
            </a:r>
            <a:r>
              <a:rPr lang="en-US" altLang="zh-CN" kern="1200" dirty="0"/>
              <a:t>socket</a:t>
            </a:r>
            <a:r>
              <a:rPr lang="zh-CN" altLang="zh-CN" kern="1200" dirty="0"/>
              <a:t>将在内部对数据进行</a:t>
            </a:r>
            <a:r>
              <a:rPr lang="zh-CN" altLang="zh-CN" kern="1200" dirty="0" smtClean="0"/>
              <a:t>处理</a:t>
            </a:r>
            <a:endParaRPr lang="en-US" altLang="zh-CN" kern="1200" dirty="0" smtClean="0"/>
          </a:p>
          <a:p>
            <a:pPr lvl="1"/>
            <a:r>
              <a:rPr lang="en-US" altLang="zh-CN" kern="1200" dirty="0" smtClean="0"/>
              <a:t>UDP</a:t>
            </a:r>
            <a:r>
              <a:rPr lang="zh-CN" altLang="zh-CN" kern="1200" dirty="0"/>
              <a:t>模式下的</a:t>
            </a:r>
            <a:r>
              <a:rPr lang="en-US" altLang="zh-CN" kern="1200" dirty="0"/>
              <a:t>socket</a:t>
            </a:r>
            <a:r>
              <a:rPr lang="zh-CN" altLang="zh-CN" kern="1200" dirty="0"/>
              <a:t>接口更加轻便，提供了更高的速度和</a:t>
            </a:r>
            <a:r>
              <a:rPr lang="zh-CN" altLang="zh-CN" kern="1200" dirty="0" smtClean="0"/>
              <a:t>灵活性</a:t>
            </a:r>
            <a:endParaRPr lang="en-US" altLang="zh-CN" dirty="0" smtClean="0"/>
          </a:p>
          <a:p>
            <a:pPr lvl="1"/>
            <a:r>
              <a:rPr lang="zh-CN" altLang="en-US" dirty="0" smtClean="0"/>
              <a:t>客户端</a:t>
            </a:r>
            <a:r>
              <a:rPr lang="zh-CN" altLang="en-US" dirty="0"/>
              <a:t>程序（比如网页浏览器）一般是网络传输的终端节点，它和服务器端建立连接，并取得服务器端传输来的数据，有时，客户端会向服务器端传回数据（比如命令），但是客户端的主要工作还是从服务器端读取数据。</a:t>
            </a:r>
          </a:p>
          <a:p>
            <a:pPr lvl="1"/>
            <a:r>
              <a:rPr lang="zh-CN" altLang="en-US" dirty="0"/>
              <a:t>而服务器端可以同时连接多个</a:t>
            </a:r>
            <a:r>
              <a:rPr lang="zh-CN" altLang="en-US" dirty="0" smtClean="0"/>
              <a:t>客户端</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22033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大型</a:t>
            </a:r>
            <a:r>
              <a:rPr lang="zh-CN" altLang="en-US" dirty="0"/>
              <a:t>多人在线游戏中的服务器也可以同时供多人在线。玩家使用客户端进行连接，得到游戏世界的数据，不断更新游戏服务器中的角色位置和状态。</a:t>
            </a:r>
          </a:p>
          <a:p>
            <a:pPr lvl="1"/>
            <a:r>
              <a:rPr lang="zh-CN" altLang="en-US" dirty="0" smtClean="0"/>
              <a:t>客户端</a:t>
            </a:r>
            <a:r>
              <a:rPr lang="zh-CN" altLang="en-US" dirty="0"/>
              <a:t>建立</a:t>
            </a:r>
            <a:r>
              <a:rPr lang="zh-CN" altLang="en-US" dirty="0" smtClean="0"/>
              <a:t>连接使用</a:t>
            </a:r>
            <a:r>
              <a:rPr lang="en-US" altLang="zh-CN" dirty="0"/>
              <a:t>socket</a:t>
            </a:r>
            <a:r>
              <a:rPr lang="zh-CN" altLang="en-US" dirty="0"/>
              <a:t>连接到游戏服务器端，这样就可以使用</a:t>
            </a:r>
            <a:r>
              <a:rPr lang="en-US" altLang="zh-CN" dirty="0"/>
              <a:t>socket</a:t>
            </a:r>
            <a:r>
              <a:rPr lang="zh-CN" altLang="en-US" dirty="0"/>
              <a:t>进行有效的数据</a:t>
            </a:r>
            <a:r>
              <a:rPr lang="zh-CN" altLang="en-US" dirty="0" smtClean="0"/>
              <a:t>传输</a:t>
            </a:r>
            <a:endParaRPr lang="en-US" altLang="zh-CN" dirty="0" smtClean="0"/>
          </a:p>
          <a:p>
            <a:pPr lvl="1"/>
            <a:r>
              <a:rPr lang="zh-CN" altLang="en-US" dirty="0" smtClean="0"/>
              <a:t>而</a:t>
            </a:r>
            <a:r>
              <a:rPr lang="zh-CN" altLang="en-US" dirty="0"/>
              <a:t>在游戏服务器端，需要处理大量的客户端连接，任何时候都可能有新加入或退出的玩家，通讯会变得很复杂，需要做一些代码优化工作。</a:t>
            </a:r>
          </a:p>
          <a:p>
            <a:pPr lvl="1"/>
            <a:r>
              <a:rPr lang="zh-CN" altLang="en-US" dirty="0"/>
              <a:t>客户端和服务器可以是面向连接的（使用</a:t>
            </a:r>
            <a:r>
              <a:rPr lang="en-US" altLang="zh-CN" dirty="0"/>
              <a:t>TCP</a:t>
            </a:r>
            <a:r>
              <a:rPr lang="zh-CN" altLang="en-US" dirty="0"/>
              <a:t>编码）或者非连接的（使用</a:t>
            </a:r>
            <a:r>
              <a:rPr lang="en-US" altLang="zh-CN" dirty="0"/>
              <a:t>UDP</a:t>
            </a:r>
            <a:r>
              <a:rPr lang="zh-CN" altLang="en-US" dirty="0"/>
              <a:t>编码</a:t>
            </a:r>
            <a:r>
              <a:rPr lang="zh-CN" altLang="en-US" dirty="0" smtClean="0"/>
              <a:t>）</a:t>
            </a:r>
            <a:endParaRPr lang="zh-CN" altLang="en-US" dirty="0"/>
          </a:p>
        </p:txBody>
      </p:sp>
    </p:spTree>
    <p:extLst>
      <p:ext uri="{BB962C8B-B14F-4D97-AF65-F5344CB8AC3E}">
        <p14:creationId xmlns:p14="http://schemas.microsoft.com/office/powerpoint/2010/main" val="180402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p>
        </p:txBody>
      </p:sp>
      <p:sp>
        <p:nvSpPr>
          <p:cNvPr id="3" name="内容占位符 2"/>
          <p:cNvSpPr>
            <a:spLocks noGrp="1"/>
          </p:cNvSpPr>
          <p:nvPr>
            <p:ph idx="1"/>
          </p:nvPr>
        </p:nvSpPr>
        <p:spPr/>
        <p:txBody>
          <a:bodyPr/>
          <a:lstStyle/>
          <a:p>
            <a:r>
              <a:rPr lang="zh-CN" altLang="zh-CN" b="1" kern="1200" dirty="0" smtClean="0"/>
              <a:t>连接</a:t>
            </a:r>
            <a:endParaRPr lang="en-US" altLang="zh-CN" b="1" kern="1200" dirty="0" smtClean="0"/>
          </a:p>
          <a:p>
            <a:r>
              <a:rPr lang="zh-CN" altLang="zh-CN" dirty="0"/>
              <a:t>对于网络客户端来说，建立一个连接很简单，只需要得必要的信息（服务器端</a:t>
            </a:r>
            <a:r>
              <a:rPr lang="en-US" altLang="zh-CN" dirty="0"/>
              <a:t>IP</a:t>
            </a:r>
            <a:r>
              <a:rPr lang="zh-CN" altLang="zh-CN" dirty="0"/>
              <a:t>地址和端口等），然后执行</a:t>
            </a:r>
            <a:r>
              <a:rPr lang="zh-CN" altLang="zh-CN"/>
              <a:t>连接</a:t>
            </a:r>
            <a:r>
              <a:rPr lang="zh-CN" altLang="zh-CN" smtClean="0"/>
              <a:t>指令</a:t>
            </a:r>
            <a:endParaRPr lang="zh-CN" altLang="zh-CN" dirty="0"/>
          </a:p>
          <a:p>
            <a:r>
              <a:rPr lang="en-US" altLang="zh-CN" dirty="0" err="1"/>
              <a:t>int</a:t>
            </a:r>
            <a:r>
              <a:rPr lang="en-US" altLang="zh-CN" dirty="0"/>
              <a:t> sock = socket(AF_INET, SOCK_STREAM,IPPROTO_TCP);</a:t>
            </a:r>
            <a:endParaRPr lang="zh-CN" altLang="zh-CN" b="1" kern="1200" dirty="0"/>
          </a:p>
          <a:p>
            <a:endParaRPr lang="zh-CN" altLang="en-US" dirty="0"/>
          </a:p>
        </p:txBody>
      </p:sp>
    </p:spTree>
    <p:extLst>
      <p:ext uri="{BB962C8B-B14F-4D97-AF65-F5344CB8AC3E}">
        <p14:creationId xmlns:p14="http://schemas.microsoft.com/office/powerpoint/2010/main" val="1653312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一旦</a:t>
            </a:r>
            <a:r>
              <a:rPr lang="en-US" altLang="zh-CN" dirty="0"/>
              <a:t>socket</a:t>
            </a:r>
            <a:r>
              <a:rPr lang="zh-CN" altLang="zh-CN" dirty="0"/>
              <a:t>可用，我们就将其指向服务器端，由于我们使用的是</a:t>
            </a:r>
            <a:r>
              <a:rPr lang="en-US" altLang="zh-CN" dirty="0"/>
              <a:t>TCP</a:t>
            </a:r>
            <a:r>
              <a:rPr lang="zh-CN" altLang="zh-CN" dirty="0"/>
              <a:t>协议，需要建立稳定的连接，而我们一般都使用</a:t>
            </a:r>
            <a:r>
              <a:rPr lang="en-US" altLang="zh-CN" dirty="0"/>
              <a:t>DNS</a:t>
            </a:r>
            <a:r>
              <a:rPr lang="zh-CN" altLang="zh-CN" dirty="0"/>
              <a:t>地址而不是</a:t>
            </a:r>
            <a:r>
              <a:rPr lang="en-US" altLang="zh-CN" dirty="0"/>
              <a:t>IP</a:t>
            </a:r>
            <a:r>
              <a:rPr lang="zh-CN" altLang="zh-CN" dirty="0"/>
              <a:t>地址，比如：</a:t>
            </a:r>
          </a:p>
          <a:p>
            <a:pPr lvl="1"/>
            <a:r>
              <a:rPr lang="en-US" altLang="zh-CN" dirty="0"/>
              <a:t>gameserver.gamecompany.com</a:t>
            </a:r>
            <a:r>
              <a:rPr lang="zh-CN" altLang="zh-CN" dirty="0"/>
              <a:t> </a:t>
            </a:r>
            <a:endParaRPr lang="en-US" altLang="zh-CN" dirty="0" smtClean="0"/>
          </a:p>
          <a:p>
            <a:r>
              <a:rPr lang="zh-CN" altLang="zh-CN" dirty="0" smtClean="0"/>
              <a:t>计算机</a:t>
            </a:r>
            <a:r>
              <a:rPr lang="zh-CN" altLang="zh-CN" dirty="0"/>
              <a:t>需要将这样的地址转换为</a:t>
            </a:r>
            <a:r>
              <a:rPr lang="en-US" altLang="zh-CN" dirty="0"/>
              <a:t>IP</a:t>
            </a:r>
            <a:r>
              <a:rPr lang="zh-CN" altLang="zh-CN" dirty="0"/>
              <a:t>地址，这可以通过域名服务器来执行。首先使用下面的代码执行转换操作，其中</a:t>
            </a:r>
            <a:r>
              <a:rPr lang="en-US" altLang="zh-CN" dirty="0"/>
              <a:t>host</a:t>
            </a:r>
            <a:r>
              <a:rPr lang="zh-CN" altLang="zh-CN" dirty="0"/>
              <a:t>是存储服务器</a:t>
            </a:r>
            <a:r>
              <a:rPr lang="en-US" altLang="zh-CN" dirty="0"/>
              <a:t>DNS</a:t>
            </a:r>
            <a:r>
              <a:rPr lang="zh-CN" altLang="zh-CN" dirty="0"/>
              <a:t>地址的字符串。</a:t>
            </a:r>
          </a:p>
          <a:p>
            <a:pPr lvl="1"/>
            <a:r>
              <a:rPr lang="en-US" altLang="zh-CN" dirty="0" err="1"/>
              <a:t>struct</a:t>
            </a:r>
            <a:r>
              <a:rPr lang="en-US" altLang="zh-CN" dirty="0"/>
              <a:t> </a:t>
            </a:r>
            <a:r>
              <a:rPr lang="en-US" altLang="zh-CN" dirty="0" err="1"/>
              <a:t>hostent</a:t>
            </a:r>
            <a:r>
              <a:rPr lang="en-US" altLang="zh-CN" dirty="0"/>
              <a:t> *H=</a:t>
            </a:r>
            <a:r>
              <a:rPr lang="en-US" altLang="zh-CN" dirty="0" err="1"/>
              <a:t>gethostbyname</a:t>
            </a:r>
            <a:r>
              <a:rPr lang="en-US" altLang="zh-CN" dirty="0"/>
              <a:t>(host);</a:t>
            </a:r>
            <a:endParaRPr lang="zh-CN" altLang="en-US" dirty="0"/>
          </a:p>
        </p:txBody>
      </p:sp>
    </p:spTree>
    <p:extLst>
      <p:ext uri="{BB962C8B-B14F-4D97-AF65-F5344CB8AC3E}">
        <p14:creationId xmlns:p14="http://schemas.microsoft.com/office/powerpoint/2010/main" val="2444934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现在，我们得到了所有的链接数据，可以使用它来将</a:t>
            </a:r>
            <a:r>
              <a:rPr lang="en-US" altLang="zh-CN" dirty="0"/>
              <a:t>socket</a:t>
            </a:r>
            <a:r>
              <a:rPr lang="zh-CN" altLang="zh-CN" dirty="0"/>
              <a:t>连接到服务器端：</a:t>
            </a:r>
          </a:p>
          <a:p>
            <a:pPr lvl="1"/>
            <a:r>
              <a:rPr lang="en-US" altLang="zh-CN" dirty="0" err="1"/>
              <a:t>int</a:t>
            </a:r>
            <a:r>
              <a:rPr lang="en-US" altLang="zh-CN" dirty="0"/>
              <a:t> error=connect(sock,(</a:t>
            </a:r>
            <a:r>
              <a:rPr lang="en-US" altLang="zh-CN" dirty="0" err="1"/>
              <a:t>struct</a:t>
            </a:r>
            <a:r>
              <a:rPr lang="en-US" altLang="zh-CN" dirty="0"/>
              <a:t> </a:t>
            </a:r>
            <a:r>
              <a:rPr lang="en-US" altLang="zh-CN" dirty="0" err="1"/>
              <a:t>sockaddr</a:t>
            </a:r>
            <a:r>
              <a:rPr lang="en-US" altLang="zh-CN" dirty="0"/>
              <a:t> *) &amp;</a:t>
            </a:r>
            <a:r>
              <a:rPr lang="en-US" altLang="zh-CN" dirty="0" err="1"/>
              <a:t>adr,sizeof</a:t>
            </a:r>
            <a:r>
              <a:rPr lang="en-US" altLang="zh-CN" dirty="0"/>
              <a:t>(</a:t>
            </a:r>
            <a:r>
              <a:rPr lang="en-US" altLang="zh-CN" dirty="0" err="1"/>
              <a:t>adr</a:t>
            </a:r>
            <a:r>
              <a:rPr lang="en-US" altLang="zh-CN" dirty="0"/>
              <a:t>));</a:t>
            </a:r>
            <a:r>
              <a:rPr lang="zh-CN" altLang="zh-CN" dirty="0"/>
              <a:t> </a:t>
            </a:r>
            <a:endParaRPr lang="en-US" altLang="zh-CN" dirty="0" smtClean="0"/>
          </a:p>
          <a:p>
            <a:r>
              <a:rPr lang="zh-CN" altLang="zh-CN" dirty="0" smtClean="0"/>
              <a:t>调用</a:t>
            </a:r>
            <a:r>
              <a:rPr lang="en-US" altLang="zh-CN" dirty="0"/>
              <a:t>connect</a:t>
            </a:r>
            <a:r>
              <a:rPr lang="zh-CN" altLang="zh-CN" dirty="0"/>
              <a:t>来将</a:t>
            </a:r>
            <a:r>
              <a:rPr lang="en-US" altLang="zh-CN" dirty="0"/>
              <a:t>socket</a:t>
            </a:r>
            <a:r>
              <a:rPr lang="zh-CN" altLang="zh-CN" dirty="0"/>
              <a:t>连接到特定主机，如果返回</a:t>
            </a:r>
            <a:r>
              <a:rPr lang="en-US" altLang="zh-CN" dirty="0"/>
              <a:t>0</a:t>
            </a:r>
            <a:r>
              <a:rPr lang="zh-CN" altLang="zh-CN" dirty="0"/>
              <a:t>的话证明连接成功，</a:t>
            </a:r>
            <a:r>
              <a:rPr lang="en-US" altLang="zh-CN" dirty="0"/>
              <a:t>-1</a:t>
            </a:r>
            <a:r>
              <a:rPr lang="zh-CN" altLang="zh-CN" dirty="0"/>
              <a:t>代表失败，错误报告机制可以得到发生错误的原因。一旦</a:t>
            </a:r>
            <a:r>
              <a:rPr lang="en-US" altLang="zh-CN" dirty="0"/>
              <a:t>connect</a:t>
            </a:r>
            <a:r>
              <a:rPr lang="zh-CN" altLang="zh-CN" dirty="0"/>
              <a:t>命令顺利执行，我们就可以使用它作为通讯渠道。</a:t>
            </a:r>
          </a:p>
          <a:p>
            <a:endParaRPr lang="zh-CN" altLang="en-US" dirty="0"/>
          </a:p>
        </p:txBody>
      </p:sp>
    </p:spTree>
    <p:extLst>
      <p:ext uri="{BB962C8B-B14F-4D97-AF65-F5344CB8AC3E}">
        <p14:creationId xmlns:p14="http://schemas.microsoft.com/office/powerpoint/2010/main" val="292615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endParaRPr lang="zh-CN" altLang="en-US" dirty="0"/>
          </a:p>
        </p:txBody>
      </p:sp>
      <p:sp>
        <p:nvSpPr>
          <p:cNvPr id="3" name="内容占位符 2"/>
          <p:cNvSpPr>
            <a:spLocks noGrp="1"/>
          </p:cNvSpPr>
          <p:nvPr>
            <p:ph idx="1"/>
          </p:nvPr>
        </p:nvSpPr>
        <p:spPr/>
        <p:txBody>
          <a:bodyPr/>
          <a:lstStyle/>
          <a:p>
            <a:r>
              <a:rPr lang="zh-CN" altLang="en-US" dirty="0"/>
              <a:t>网络游戏的发展</a:t>
            </a:r>
            <a:r>
              <a:rPr lang="zh-CN" altLang="en-US" dirty="0" smtClean="0"/>
              <a:t>历史</a:t>
            </a:r>
            <a:endParaRPr lang="en-US" altLang="zh-CN" dirty="0"/>
          </a:p>
          <a:p>
            <a:r>
              <a:rPr lang="zh-CN" altLang="en-US" dirty="0"/>
              <a:t>互联网的</a:t>
            </a:r>
            <a:r>
              <a:rPr lang="zh-CN" altLang="en-US" dirty="0" smtClean="0"/>
              <a:t>基本原理</a:t>
            </a:r>
            <a:endParaRPr lang="en-US" altLang="zh-CN" dirty="0"/>
          </a:p>
          <a:p>
            <a:r>
              <a:rPr lang="zh-CN" altLang="en-US" dirty="0"/>
              <a:t>网络编程	</a:t>
            </a:r>
            <a:endParaRPr lang="en-US" altLang="zh-CN" dirty="0"/>
          </a:p>
          <a:p>
            <a:r>
              <a:rPr lang="zh-CN" altLang="en-US" dirty="0" smtClean="0"/>
              <a:t>大规模</a:t>
            </a:r>
            <a:r>
              <a:rPr lang="zh-CN" altLang="en-US" dirty="0"/>
              <a:t>多人在线游戏</a:t>
            </a:r>
            <a:r>
              <a:rPr lang="zh-CN" altLang="en-US" dirty="0" smtClean="0"/>
              <a:t>技术</a:t>
            </a:r>
            <a:endParaRPr lang="zh-CN" altLang="en-US" dirty="0"/>
          </a:p>
        </p:txBody>
      </p:sp>
    </p:spTree>
    <p:extLst>
      <p:ext uri="{BB962C8B-B14F-4D97-AF65-F5344CB8AC3E}">
        <p14:creationId xmlns:p14="http://schemas.microsoft.com/office/powerpoint/2010/main" val="421409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数据传输</a:t>
            </a:r>
          </a:p>
        </p:txBody>
      </p:sp>
      <p:sp>
        <p:nvSpPr>
          <p:cNvPr id="3" name="内容占位符 2"/>
          <p:cNvSpPr>
            <a:spLocks noGrp="1"/>
          </p:cNvSpPr>
          <p:nvPr>
            <p:ph idx="1"/>
          </p:nvPr>
        </p:nvSpPr>
        <p:spPr/>
        <p:txBody>
          <a:bodyPr/>
          <a:lstStyle/>
          <a:p>
            <a:r>
              <a:rPr lang="zh-CN" altLang="zh-CN" dirty="0"/>
              <a:t>当传输通道打开以后，就可以像使用文件一样从</a:t>
            </a:r>
            <a:r>
              <a:rPr lang="en-US" altLang="zh-CN" dirty="0"/>
              <a:t>socket</a:t>
            </a:r>
            <a:r>
              <a:rPr lang="zh-CN" altLang="zh-CN" dirty="0"/>
              <a:t>中读写数据，比如，下面的语句从一个打开的</a:t>
            </a:r>
            <a:r>
              <a:rPr lang="en-US" altLang="zh-CN" dirty="0"/>
              <a:t>socket</a:t>
            </a:r>
            <a:r>
              <a:rPr lang="zh-CN" altLang="zh-CN" dirty="0"/>
              <a:t>中读取信息：</a:t>
            </a:r>
          </a:p>
          <a:p>
            <a:pPr lvl="1"/>
            <a:r>
              <a:rPr lang="en-US" altLang="zh-CN" dirty="0" err="1"/>
              <a:t>int</a:t>
            </a:r>
            <a:r>
              <a:rPr lang="en-US" altLang="zh-CN" dirty="0"/>
              <a:t> result=</a:t>
            </a:r>
            <a:r>
              <a:rPr lang="en-US" altLang="zh-CN" dirty="0" err="1"/>
              <a:t>recv</a:t>
            </a:r>
            <a:r>
              <a:rPr lang="en-US" altLang="zh-CN" dirty="0"/>
              <a:t>(sock,buffer,size,0);</a:t>
            </a:r>
            <a:r>
              <a:rPr lang="zh-CN" altLang="zh-CN" dirty="0"/>
              <a:t> </a:t>
            </a:r>
            <a:endParaRPr lang="en-US" altLang="zh-CN" dirty="0" smtClean="0"/>
          </a:p>
          <a:p>
            <a:r>
              <a:rPr lang="zh-CN" altLang="zh-CN" dirty="0" smtClean="0"/>
              <a:t>这</a:t>
            </a:r>
            <a:r>
              <a:rPr lang="zh-CN" altLang="zh-CN" dirty="0"/>
              <a:t>条语句从</a:t>
            </a:r>
            <a:r>
              <a:rPr lang="en-US" altLang="zh-CN" dirty="0"/>
              <a:t>socket</a:t>
            </a:r>
            <a:r>
              <a:rPr lang="zh-CN" altLang="zh-CN" dirty="0"/>
              <a:t>中读取“</a:t>
            </a:r>
            <a:r>
              <a:rPr lang="en-US" altLang="zh-CN" dirty="0"/>
              <a:t>size</a:t>
            </a:r>
            <a:r>
              <a:rPr lang="zh-CN" altLang="zh-CN" dirty="0"/>
              <a:t>”个字节数据并保存到</a:t>
            </a:r>
            <a:r>
              <a:rPr lang="en-US" altLang="zh-CN" dirty="0"/>
              <a:t>buffer</a:t>
            </a:r>
            <a:r>
              <a:rPr lang="zh-CN" altLang="zh-CN" dirty="0"/>
              <a:t>中。</a:t>
            </a:r>
          </a:p>
          <a:p>
            <a:endParaRPr lang="zh-CN" altLang="en-US" dirty="0"/>
          </a:p>
        </p:txBody>
      </p:sp>
    </p:spTree>
    <p:extLst>
      <p:ext uri="{BB962C8B-B14F-4D97-AF65-F5344CB8AC3E}">
        <p14:creationId xmlns:p14="http://schemas.microsoft.com/office/powerpoint/2010/main" val="4211133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默认情况下，</a:t>
            </a:r>
            <a:r>
              <a:rPr lang="en-US" altLang="zh-CN" dirty="0"/>
              <a:t>socket</a:t>
            </a:r>
            <a:r>
              <a:rPr lang="zh-CN" altLang="en-US" dirty="0"/>
              <a:t>具有阻塞的属性，这是很多问题产生的根源，阻塞意味着</a:t>
            </a:r>
            <a:r>
              <a:rPr lang="en-US" altLang="zh-CN" dirty="0" err="1"/>
              <a:t>recv</a:t>
            </a:r>
            <a:r>
              <a:rPr lang="zh-CN" altLang="en-US" dirty="0"/>
              <a:t>函数调用只有在</a:t>
            </a:r>
            <a:r>
              <a:rPr lang="en-US" altLang="zh-CN" dirty="0"/>
              <a:t>socket</a:t>
            </a:r>
            <a:r>
              <a:rPr lang="zh-CN" altLang="en-US" dirty="0"/>
              <a:t>具有所要求的数据时候才能正确</a:t>
            </a:r>
            <a:r>
              <a:rPr lang="zh-CN" altLang="en-US" dirty="0" smtClean="0"/>
              <a:t>返回</a:t>
            </a:r>
            <a:endParaRPr lang="en-US" altLang="zh-CN" dirty="0" smtClean="0"/>
          </a:p>
          <a:p>
            <a:r>
              <a:rPr lang="zh-CN" altLang="en-US" dirty="0" smtClean="0"/>
              <a:t>比如</a:t>
            </a:r>
            <a:r>
              <a:rPr lang="zh-CN" altLang="en-US" dirty="0"/>
              <a:t>我们需要接受</a:t>
            </a:r>
            <a:r>
              <a:rPr lang="en-US" altLang="zh-CN" dirty="0"/>
              <a:t>256</a:t>
            </a:r>
            <a:r>
              <a:rPr lang="zh-CN" altLang="en-US" dirty="0"/>
              <a:t>字节数据，但</a:t>
            </a:r>
            <a:r>
              <a:rPr lang="en-US" altLang="zh-CN" dirty="0"/>
              <a:t>socket</a:t>
            </a:r>
            <a:r>
              <a:rPr lang="zh-CN" altLang="en-US" dirty="0"/>
              <a:t>只有</a:t>
            </a:r>
            <a:r>
              <a:rPr lang="en-US" altLang="zh-CN" dirty="0"/>
              <a:t>128</a:t>
            </a:r>
            <a:r>
              <a:rPr lang="zh-CN" altLang="en-US" dirty="0"/>
              <a:t>字节，那么</a:t>
            </a:r>
            <a:r>
              <a:rPr lang="en-US" altLang="zh-CN" dirty="0" err="1"/>
              <a:t>recv</a:t>
            </a:r>
            <a:r>
              <a:rPr lang="zh-CN" altLang="en-US" dirty="0"/>
              <a:t>调用将保持阻塞模式，直到有更多的数据可</a:t>
            </a:r>
            <a:r>
              <a:rPr lang="zh-CN" altLang="en-US" dirty="0" smtClean="0"/>
              <a:t>读</a:t>
            </a:r>
            <a:endParaRPr lang="en-US" altLang="zh-CN" dirty="0" smtClean="0"/>
          </a:p>
          <a:p>
            <a:r>
              <a:rPr lang="zh-CN" altLang="en-US" dirty="0" smtClean="0"/>
              <a:t>这样</a:t>
            </a:r>
            <a:r>
              <a:rPr lang="zh-CN" altLang="en-US" dirty="0"/>
              <a:t>会造成程序死锁，所以需要添加一些代码来构造非阻塞</a:t>
            </a:r>
            <a:r>
              <a:rPr lang="en-US" altLang="zh-CN" dirty="0" smtClean="0"/>
              <a:t>socket</a:t>
            </a:r>
            <a:endParaRPr lang="zh-CN" altLang="en-US" dirty="0"/>
          </a:p>
        </p:txBody>
      </p:sp>
    </p:spTree>
    <p:extLst>
      <p:ext uri="{BB962C8B-B14F-4D97-AF65-F5344CB8AC3E}">
        <p14:creationId xmlns:p14="http://schemas.microsoft.com/office/powerpoint/2010/main" val="2632389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现在我们知道了如何读取数据，接下来实现如何写数据，以便另一端可以读取：</a:t>
            </a:r>
          </a:p>
          <a:p>
            <a:r>
              <a:rPr lang="en-US" altLang="zh-CN" dirty="0" err="1"/>
              <a:t>int</a:t>
            </a:r>
            <a:r>
              <a:rPr lang="en-US" altLang="zh-CN" dirty="0"/>
              <a:t> result=send(</a:t>
            </a:r>
            <a:r>
              <a:rPr lang="en-US" altLang="zh-CN" dirty="0" err="1"/>
              <a:t>sock,buffer,strlen</a:t>
            </a:r>
            <a:r>
              <a:rPr lang="en-US" altLang="zh-CN" dirty="0"/>
              <a:t>(buffer),0);</a:t>
            </a:r>
            <a:r>
              <a:rPr lang="zh-CN" altLang="zh-CN" dirty="0"/>
              <a:t> </a:t>
            </a:r>
            <a:endParaRPr lang="en-US" altLang="zh-CN" dirty="0" smtClean="0"/>
          </a:p>
          <a:p>
            <a:r>
              <a:rPr lang="zh-CN" altLang="zh-CN" dirty="0" smtClean="0"/>
              <a:t>这个</a:t>
            </a:r>
            <a:r>
              <a:rPr lang="zh-CN" altLang="zh-CN" dirty="0"/>
              <a:t>代码和上面的读取代码很相似，</a:t>
            </a:r>
            <a:r>
              <a:rPr lang="en-US" altLang="zh-CN" dirty="0"/>
              <a:t>result</a:t>
            </a:r>
            <a:r>
              <a:rPr lang="zh-CN" altLang="zh-CN" dirty="0"/>
              <a:t>值代表传送了多少字节的数据，网络出现问题的时候可能导致实际传送数据少于预期，这就需要再次调用</a:t>
            </a:r>
            <a:r>
              <a:rPr lang="en-US" altLang="zh-CN" dirty="0"/>
              <a:t>send</a:t>
            </a:r>
            <a:r>
              <a:rPr lang="zh-CN" altLang="zh-CN" dirty="0"/>
              <a:t>命令将未传送的数据传送出去。</a:t>
            </a:r>
          </a:p>
          <a:p>
            <a:endParaRPr lang="zh-CN" altLang="en-US" dirty="0"/>
          </a:p>
        </p:txBody>
      </p:sp>
    </p:spTree>
    <p:extLst>
      <p:ext uri="{BB962C8B-B14F-4D97-AF65-F5344CB8AC3E}">
        <p14:creationId xmlns:p14="http://schemas.microsoft.com/office/powerpoint/2010/main" val="2221828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a:t>
            </a:r>
            <a:r>
              <a:rPr lang="en-US" altLang="zh-CN" dirty="0"/>
              <a:t>socket</a:t>
            </a:r>
            <a:endParaRPr lang="zh-CN" altLang="en-US" dirty="0"/>
          </a:p>
        </p:txBody>
      </p:sp>
      <p:sp>
        <p:nvSpPr>
          <p:cNvPr id="3" name="内容占位符 2"/>
          <p:cNvSpPr>
            <a:spLocks noGrp="1"/>
          </p:cNvSpPr>
          <p:nvPr>
            <p:ph idx="1"/>
          </p:nvPr>
        </p:nvSpPr>
        <p:spPr/>
        <p:txBody>
          <a:bodyPr/>
          <a:lstStyle/>
          <a:p>
            <a:r>
              <a:rPr lang="zh-CN" altLang="zh-CN" dirty="0"/>
              <a:t>当所有数据传送完毕后，应该关闭</a:t>
            </a:r>
            <a:r>
              <a:rPr lang="en-US" altLang="zh-CN" dirty="0"/>
              <a:t>socket</a:t>
            </a:r>
            <a:r>
              <a:rPr lang="zh-CN" altLang="zh-CN" dirty="0"/>
              <a:t>，执行关闭操作之前要保证另外一段已经接收了所有数据。关闭操作用下面的一行代码就可以完成：</a:t>
            </a:r>
          </a:p>
          <a:p>
            <a:pPr lvl="1"/>
            <a:r>
              <a:rPr lang="en-US" altLang="zh-CN" dirty="0"/>
              <a:t>close(sock);</a:t>
            </a:r>
            <a:endParaRPr lang="zh-CN" altLang="en-US" dirty="0"/>
          </a:p>
        </p:txBody>
      </p:sp>
    </p:spTree>
    <p:extLst>
      <p:ext uri="{BB962C8B-B14F-4D97-AF65-F5344CB8AC3E}">
        <p14:creationId xmlns:p14="http://schemas.microsoft.com/office/powerpoint/2010/main" val="867033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客户端</a:t>
            </a:r>
          </a:p>
        </p:txBody>
      </p:sp>
      <p:sp>
        <p:nvSpPr>
          <p:cNvPr id="3" name="内容占位符 2"/>
          <p:cNvSpPr>
            <a:spLocks noGrp="1"/>
          </p:cNvSpPr>
          <p:nvPr>
            <p:ph idx="1"/>
          </p:nvPr>
        </p:nvSpPr>
        <p:spPr/>
        <p:txBody>
          <a:bodyPr/>
          <a:lstStyle/>
          <a:p>
            <a:r>
              <a:rPr lang="zh-CN" altLang="zh-CN" dirty="0"/>
              <a:t>使用</a:t>
            </a:r>
            <a:r>
              <a:rPr lang="en-US" altLang="zh-CN" dirty="0"/>
              <a:t>UDP</a:t>
            </a:r>
            <a:r>
              <a:rPr lang="zh-CN" altLang="zh-CN" dirty="0"/>
              <a:t>要比</a:t>
            </a:r>
            <a:r>
              <a:rPr lang="en-US" altLang="zh-CN" dirty="0"/>
              <a:t>TCP</a:t>
            </a:r>
            <a:r>
              <a:rPr lang="zh-CN" altLang="zh-CN" dirty="0"/>
              <a:t>简单得多，缺点是可靠性稍差</a:t>
            </a:r>
            <a:r>
              <a:rPr lang="zh-CN" altLang="zh-CN" dirty="0" smtClean="0"/>
              <a:t>一些</a:t>
            </a:r>
            <a:endParaRPr lang="en-US" altLang="zh-CN" dirty="0" smtClean="0"/>
          </a:p>
          <a:p>
            <a:r>
              <a:rPr lang="en-US" altLang="zh-CN" dirty="0" smtClean="0"/>
              <a:t>UDP</a:t>
            </a:r>
            <a:r>
              <a:rPr lang="zh-CN" altLang="zh-CN" dirty="0"/>
              <a:t>的传输方式没有建立或关闭任何连接，所有联网操作都直接在数据传输列表中完成，但我们仍然需要建立</a:t>
            </a:r>
            <a:r>
              <a:rPr lang="en-US" altLang="zh-CN" dirty="0" smtClean="0"/>
              <a:t>socket</a:t>
            </a:r>
          </a:p>
          <a:p>
            <a:r>
              <a:rPr lang="zh-CN" altLang="zh-CN" dirty="0" smtClean="0"/>
              <a:t>首先</a:t>
            </a:r>
            <a:r>
              <a:rPr lang="zh-CN" altLang="zh-CN" dirty="0"/>
              <a:t>按照下面的代码所示，建立一个</a:t>
            </a:r>
            <a:r>
              <a:rPr lang="en-US" altLang="zh-CN" dirty="0"/>
              <a:t>UDP socket</a:t>
            </a:r>
            <a:r>
              <a:rPr lang="zh-CN" altLang="zh-CN" dirty="0"/>
              <a:t>：</a:t>
            </a:r>
          </a:p>
          <a:p>
            <a:pPr lvl="1"/>
            <a:r>
              <a:rPr lang="en-US" altLang="zh-CN" dirty="0" err="1"/>
              <a:t>int</a:t>
            </a:r>
            <a:r>
              <a:rPr lang="en-US" altLang="zh-CN" dirty="0"/>
              <a:t> sock= socket(AF_INET, SOCK_DGRAM,IPPROTO_UDP);</a:t>
            </a:r>
            <a:endParaRPr lang="zh-CN" altLang="en-US" dirty="0"/>
          </a:p>
        </p:txBody>
      </p:sp>
    </p:spTree>
    <p:extLst>
      <p:ext uri="{BB962C8B-B14F-4D97-AF65-F5344CB8AC3E}">
        <p14:creationId xmlns:p14="http://schemas.microsoft.com/office/powerpoint/2010/main" val="2839474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注意，我们请求了一个数据报（</a:t>
            </a:r>
            <a:r>
              <a:rPr lang="en-US" altLang="zh-CN" dirty="0"/>
              <a:t>datagram</a:t>
            </a:r>
            <a:r>
              <a:rPr lang="zh-CN" altLang="zh-CN" dirty="0"/>
              <a:t>）</a:t>
            </a:r>
            <a:r>
              <a:rPr lang="en-US" altLang="zh-CN" dirty="0"/>
              <a:t>socket</a:t>
            </a:r>
            <a:r>
              <a:rPr lang="zh-CN" altLang="zh-CN" dirty="0"/>
              <a:t>，并且指定使用</a:t>
            </a:r>
            <a:r>
              <a:rPr lang="en-US" altLang="zh-CN" dirty="0"/>
              <a:t>UDP</a:t>
            </a:r>
            <a:r>
              <a:rPr lang="zh-CN" altLang="zh-CN" dirty="0"/>
              <a:t>为传输协议。</a:t>
            </a:r>
          </a:p>
          <a:p>
            <a:r>
              <a:rPr lang="zh-CN" altLang="zh-CN" dirty="0" smtClean="0"/>
              <a:t>需要</a:t>
            </a:r>
            <a:r>
              <a:rPr lang="zh-CN" altLang="zh-CN" dirty="0"/>
              <a:t>注意的是，数据传输时要明确数据报的目的地，因为我们并没有建立连接：</a:t>
            </a:r>
            <a:r>
              <a:rPr lang="en-US" altLang="zh-CN" dirty="0"/>
              <a:t>:</a:t>
            </a:r>
            <a:endParaRPr lang="zh-CN" altLang="zh-CN" dirty="0"/>
          </a:p>
          <a:p>
            <a:r>
              <a:rPr lang="en-US" altLang="zh-CN" dirty="0" err="1"/>
              <a:t>Int</a:t>
            </a:r>
            <a:r>
              <a:rPr lang="en-US" altLang="zh-CN" dirty="0"/>
              <a:t> </a:t>
            </a:r>
            <a:r>
              <a:rPr lang="en-US" altLang="zh-CN" dirty="0" err="1"/>
              <a:t>sendto</a:t>
            </a:r>
            <a:r>
              <a:rPr lang="en-US" altLang="zh-CN" dirty="0"/>
              <a:t>(</a:t>
            </a:r>
            <a:r>
              <a:rPr lang="en-US" altLang="zh-CN" dirty="0" err="1"/>
              <a:t>int</a:t>
            </a:r>
            <a:r>
              <a:rPr lang="en-US" altLang="zh-CN" dirty="0"/>
              <a:t> socket, char *</a:t>
            </a:r>
            <a:r>
              <a:rPr lang="en-US" altLang="zh-CN" dirty="0" err="1"/>
              <a:t>msg</a:t>
            </a:r>
            <a:r>
              <a:rPr lang="en-US" altLang="zh-CN" dirty="0"/>
              <a:t>, </a:t>
            </a:r>
            <a:r>
              <a:rPr lang="en-US" altLang="zh-CN" dirty="0" err="1"/>
              <a:t>int</a:t>
            </a:r>
            <a:r>
              <a:rPr lang="en-US" altLang="zh-CN" dirty="0"/>
              <a:t> </a:t>
            </a:r>
            <a:r>
              <a:rPr lang="en-US" altLang="zh-CN" dirty="0" err="1"/>
              <a:t>msglength</a:t>
            </a:r>
            <a:r>
              <a:rPr lang="en-US" altLang="zh-CN" dirty="0"/>
              <a:t>, </a:t>
            </a:r>
            <a:r>
              <a:rPr lang="en-US" altLang="zh-CN" dirty="0" err="1"/>
              <a:t>int</a:t>
            </a:r>
            <a:r>
              <a:rPr lang="en-US" altLang="zh-CN" dirty="0"/>
              <a:t> flags, </a:t>
            </a:r>
            <a:r>
              <a:rPr lang="en-US" altLang="zh-CN" dirty="0" err="1"/>
              <a:t>sockaddr</a:t>
            </a:r>
            <a:r>
              <a:rPr lang="en-US" altLang="zh-CN" dirty="0"/>
              <a:t> *to, </a:t>
            </a:r>
            <a:r>
              <a:rPr lang="en-US" altLang="zh-CN" dirty="0" err="1"/>
              <a:t>int</a:t>
            </a:r>
            <a:r>
              <a:rPr lang="en-US" altLang="zh-CN" dirty="0"/>
              <a:t> </a:t>
            </a:r>
            <a:r>
              <a:rPr lang="en-US" altLang="zh-CN" dirty="0" err="1"/>
              <a:t>tolen</a:t>
            </a:r>
            <a:r>
              <a:rPr lang="en-US" altLang="zh-CN" dirty="0"/>
              <a:t>);</a:t>
            </a:r>
            <a:r>
              <a:rPr lang="zh-CN" altLang="zh-CN" dirty="0"/>
              <a:t> </a:t>
            </a:r>
          </a:p>
          <a:p>
            <a:endParaRPr lang="zh-CN" altLang="en-US" dirty="0"/>
          </a:p>
        </p:txBody>
      </p:sp>
    </p:spTree>
    <p:extLst>
      <p:ext uri="{BB962C8B-B14F-4D97-AF65-F5344CB8AC3E}">
        <p14:creationId xmlns:p14="http://schemas.microsoft.com/office/powerpoint/2010/main" val="141663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下面的代码使用数据报方式发送信息</a:t>
            </a:r>
            <a:r>
              <a:rPr lang="zh-CN" altLang="zh-CN" dirty="0" smtClean="0"/>
              <a:t>：</a:t>
            </a:r>
            <a:endParaRPr lang="zh-CN" altLang="zh-CN"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19238" y="2564904"/>
            <a:ext cx="6103937" cy="290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3898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注意，我们在每次调用</a:t>
            </a:r>
            <a:r>
              <a:rPr lang="en-US" altLang="zh-CN" dirty="0"/>
              <a:t>send </a:t>
            </a:r>
            <a:r>
              <a:rPr lang="zh-CN" altLang="zh-CN" dirty="0"/>
              <a:t>指令的时候都需要访问域名服务器，这样会影响程序效率，我们可以通过保存</a:t>
            </a:r>
            <a:r>
              <a:rPr lang="en-US" altLang="zh-CN" dirty="0" err="1"/>
              <a:t>sockaddr</a:t>
            </a:r>
            <a:r>
              <a:rPr lang="en-US" altLang="zh-CN" dirty="0"/>
              <a:t> </a:t>
            </a:r>
            <a:r>
              <a:rPr lang="zh-CN" altLang="zh-CN" dirty="0"/>
              <a:t>结构体并复用来解决这个</a:t>
            </a:r>
            <a:r>
              <a:rPr lang="zh-CN" altLang="zh-CN" dirty="0" smtClean="0"/>
              <a:t>问题</a:t>
            </a:r>
            <a:endParaRPr lang="en-US" altLang="zh-CN" dirty="0" smtClean="0"/>
          </a:p>
          <a:p>
            <a:r>
              <a:rPr lang="zh-CN" altLang="zh-CN" dirty="0" smtClean="0"/>
              <a:t>另外</a:t>
            </a:r>
            <a:r>
              <a:rPr lang="zh-CN" altLang="zh-CN" dirty="0"/>
              <a:t>，我们还可以使用另外一种</a:t>
            </a:r>
            <a:r>
              <a:rPr lang="en-US" altLang="zh-CN" dirty="0"/>
              <a:t>UDP</a:t>
            </a:r>
            <a:r>
              <a:rPr lang="zh-CN" altLang="zh-CN" dirty="0"/>
              <a:t>形式——连接的</a:t>
            </a:r>
            <a:r>
              <a:rPr lang="en-US" altLang="zh-CN" dirty="0"/>
              <a:t> UDP</a:t>
            </a:r>
            <a:r>
              <a:rPr lang="zh-CN" altLang="zh-CN" dirty="0"/>
              <a:t>，在服务器端保存连接信息。建立连接的</a:t>
            </a:r>
            <a:r>
              <a:rPr lang="en-US" altLang="zh-CN" dirty="0"/>
              <a:t>UDP</a:t>
            </a:r>
            <a:r>
              <a:rPr lang="zh-CN" altLang="zh-CN" dirty="0"/>
              <a:t>，需要按照下面的步骤进行：</a:t>
            </a:r>
          </a:p>
          <a:p>
            <a:pPr lvl="1"/>
            <a:r>
              <a:rPr lang="zh-CN" altLang="zh-CN" dirty="0"/>
              <a:t>建立使用</a:t>
            </a:r>
            <a:r>
              <a:rPr lang="en-US" altLang="zh-CN" dirty="0"/>
              <a:t>UDP</a:t>
            </a:r>
            <a:r>
              <a:rPr lang="zh-CN" altLang="zh-CN" dirty="0"/>
              <a:t>协议的数据报</a:t>
            </a:r>
          </a:p>
          <a:p>
            <a:pPr lvl="1"/>
            <a:r>
              <a:rPr lang="zh-CN" altLang="zh-CN" dirty="0"/>
              <a:t>使用</a:t>
            </a:r>
            <a:r>
              <a:rPr lang="en-US" altLang="zh-CN" dirty="0"/>
              <a:t>connect</a:t>
            </a:r>
            <a:r>
              <a:rPr lang="zh-CN" altLang="zh-CN" dirty="0"/>
              <a:t>指令得到指定的目标服务器</a:t>
            </a:r>
          </a:p>
          <a:p>
            <a:pPr lvl="1"/>
            <a:r>
              <a:rPr lang="zh-CN" altLang="zh-CN" dirty="0"/>
              <a:t>使用</a:t>
            </a:r>
            <a:r>
              <a:rPr lang="en-US" altLang="zh-CN" dirty="0"/>
              <a:t>send</a:t>
            </a:r>
            <a:r>
              <a:rPr lang="zh-CN" altLang="zh-CN" dirty="0"/>
              <a:t>指令代替</a:t>
            </a:r>
            <a:r>
              <a:rPr lang="en-US" altLang="zh-CN" dirty="0" err="1"/>
              <a:t>sendto</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893944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连接的</a:t>
            </a:r>
            <a:r>
              <a:rPr lang="en-US" altLang="zh-CN" dirty="0"/>
              <a:t>UDP</a:t>
            </a:r>
            <a:r>
              <a:rPr lang="zh-CN" altLang="zh-CN" dirty="0"/>
              <a:t>适用于使用</a:t>
            </a:r>
            <a:r>
              <a:rPr lang="en-US" altLang="zh-CN" dirty="0"/>
              <a:t>UDP</a:t>
            </a:r>
            <a:r>
              <a:rPr lang="zh-CN" altLang="zh-CN" dirty="0"/>
              <a:t>协议并且服务器固定的程序中（游戏服务器</a:t>
            </a:r>
            <a:r>
              <a:rPr lang="zh-CN" altLang="zh-CN" dirty="0" smtClean="0"/>
              <a:t>）</a:t>
            </a:r>
            <a:endParaRPr lang="en-US" altLang="zh-CN" dirty="0" smtClean="0"/>
          </a:p>
          <a:p>
            <a:r>
              <a:rPr lang="zh-CN" altLang="zh-CN" dirty="0" smtClean="0"/>
              <a:t>采用</a:t>
            </a:r>
            <a:r>
              <a:rPr lang="en-US" altLang="zh-CN" dirty="0" err="1"/>
              <a:t>sendto</a:t>
            </a:r>
            <a:r>
              <a:rPr lang="zh-CN" altLang="zh-CN" dirty="0"/>
              <a:t>指令虽然具有很高的灵活性，可以很容易地将数据传送给不同的服务器，但是，在一对一传送中，连接的</a:t>
            </a:r>
            <a:r>
              <a:rPr lang="en-US" altLang="zh-CN" dirty="0"/>
              <a:t>UDP</a:t>
            </a:r>
            <a:r>
              <a:rPr lang="zh-CN" altLang="zh-CN" dirty="0"/>
              <a:t>开销较小。</a:t>
            </a:r>
          </a:p>
          <a:p>
            <a:r>
              <a:rPr lang="zh-CN" altLang="zh-CN" dirty="0"/>
              <a:t>从</a:t>
            </a:r>
            <a:r>
              <a:rPr lang="en-US" altLang="zh-CN" dirty="0"/>
              <a:t>UDP socket</a:t>
            </a:r>
            <a:r>
              <a:rPr lang="zh-CN" altLang="zh-CN" dirty="0"/>
              <a:t>中接收数据时通过调用</a:t>
            </a:r>
            <a:r>
              <a:rPr lang="en-US" altLang="zh-CN" dirty="0" err="1"/>
              <a:t>recvfrom</a:t>
            </a:r>
            <a:r>
              <a:rPr lang="zh-CN" altLang="zh-CN" dirty="0"/>
              <a:t>指令来完成的：</a:t>
            </a:r>
          </a:p>
          <a:p>
            <a:r>
              <a:rPr lang="en-US" altLang="zh-CN" dirty="0" err="1"/>
              <a:t>int</a:t>
            </a:r>
            <a:r>
              <a:rPr lang="en-US" altLang="zh-CN" dirty="0"/>
              <a:t> </a:t>
            </a:r>
            <a:r>
              <a:rPr lang="en-US" altLang="zh-CN" dirty="0" err="1"/>
              <a:t>recvfrom</a:t>
            </a:r>
            <a:r>
              <a:rPr lang="en-US" altLang="zh-CN" dirty="0"/>
              <a:t>(</a:t>
            </a:r>
            <a:r>
              <a:rPr lang="en-US" altLang="zh-CN" dirty="0" err="1"/>
              <a:t>int</a:t>
            </a:r>
            <a:r>
              <a:rPr lang="en-US" altLang="zh-CN" dirty="0"/>
              <a:t> socket, char *buffer, </a:t>
            </a:r>
            <a:r>
              <a:rPr lang="en-US" altLang="zh-CN" dirty="0" err="1"/>
              <a:t>int</a:t>
            </a:r>
            <a:r>
              <a:rPr lang="en-US" altLang="zh-CN" dirty="0"/>
              <a:t> </a:t>
            </a:r>
            <a:r>
              <a:rPr lang="en-US" altLang="zh-CN" dirty="0" err="1"/>
              <a:t>buflen</a:t>
            </a:r>
            <a:r>
              <a:rPr lang="en-US" altLang="zh-CN" dirty="0"/>
              <a:t>, </a:t>
            </a:r>
            <a:r>
              <a:rPr lang="en-US" altLang="zh-CN" dirty="0" err="1"/>
              <a:t>int</a:t>
            </a:r>
            <a:r>
              <a:rPr lang="en-US" altLang="zh-CN" dirty="0"/>
              <a:t> flags, </a:t>
            </a:r>
            <a:r>
              <a:rPr lang="en-US" altLang="zh-CN" dirty="0" err="1"/>
              <a:t>sockaddr</a:t>
            </a:r>
            <a:r>
              <a:rPr lang="en-US" altLang="zh-CN" dirty="0"/>
              <a:t> *from, </a:t>
            </a:r>
            <a:r>
              <a:rPr lang="en-US" altLang="zh-CN" dirty="0" err="1"/>
              <a:t>int</a:t>
            </a:r>
            <a:r>
              <a:rPr lang="en-US" altLang="zh-CN" dirty="0"/>
              <a:t>  </a:t>
            </a:r>
            <a:r>
              <a:rPr lang="en-US" altLang="zh-CN" dirty="0" err="1"/>
              <a:t>fromlen</a:t>
            </a:r>
            <a:r>
              <a:rPr lang="en-US" altLang="zh-CN" dirty="0"/>
              <a:t>);</a:t>
            </a:r>
            <a:endParaRPr lang="zh-CN" altLang="en-US" dirty="0"/>
          </a:p>
        </p:txBody>
      </p:sp>
    </p:spTree>
    <p:extLst>
      <p:ext uri="{BB962C8B-B14F-4D97-AF65-F5344CB8AC3E}">
        <p14:creationId xmlns:p14="http://schemas.microsoft.com/office/powerpoint/2010/main" val="3406937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a:t>
            </a:r>
          </a:p>
        </p:txBody>
      </p:sp>
      <p:graphicFrame>
        <p:nvGraphicFramePr>
          <p:cNvPr id="4" name="内容占位符 3"/>
          <p:cNvGraphicFramePr>
            <a:graphicFrameLocks noGrp="1"/>
          </p:cNvGraphicFramePr>
          <p:nvPr>
            <p:ph idx="1"/>
          </p:nvPr>
        </p:nvGraphicFramePr>
        <p:xfrm>
          <a:off x="457200" y="3611880"/>
          <a:ext cx="8229600" cy="929640"/>
        </p:xfrm>
        <a:graphic>
          <a:graphicData uri="http://schemas.openxmlformats.org/drawingml/2006/table">
            <a:tbl>
              <a:tblPr firstRow="1" firstCol="1" bandRow="1">
                <a:tableStyleId>{5C22544A-7EE6-4342-B048-85BDC9FD1C3A}</a:tableStyleId>
              </a:tblPr>
              <a:tblGrid>
                <a:gridCol w="2743200"/>
                <a:gridCol w="2743200"/>
                <a:gridCol w="2743200"/>
              </a:tblGrid>
              <a:tr h="0">
                <a:tc>
                  <a:txBody>
                    <a:bodyPr/>
                    <a:lstStyle/>
                    <a:p>
                      <a:pPr algn="ctr"/>
                      <a:r>
                        <a:rPr lang="en-US" sz="1000">
                          <a:effectLst/>
                        </a:rPr>
                        <a:t>TCP Client</a:t>
                      </a:r>
                      <a:endParaRPr lang="zh-CN" sz="1200">
                        <a:effectLst/>
                        <a:latin typeface="宋体"/>
                        <a:cs typeface="宋体"/>
                      </a:endParaRPr>
                    </a:p>
                  </a:txBody>
                  <a:tcPr marL="68580" marR="68580" marT="0" marB="0"/>
                </a:tc>
                <a:tc>
                  <a:txBody>
                    <a:bodyPr/>
                    <a:lstStyle/>
                    <a:p>
                      <a:pPr algn="ctr"/>
                      <a:r>
                        <a:rPr lang="en-US" sz="1000">
                          <a:effectLst/>
                        </a:rPr>
                        <a:t>Connectionless UDP</a:t>
                      </a:r>
                      <a:endParaRPr lang="zh-CN" sz="1200">
                        <a:effectLst/>
                        <a:latin typeface="宋体"/>
                        <a:cs typeface="宋体"/>
                      </a:endParaRPr>
                    </a:p>
                  </a:txBody>
                  <a:tcPr marL="68580" marR="68580" marT="0" marB="0"/>
                </a:tc>
                <a:tc>
                  <a:txBody>
                    <a:bodyPr/>
                    <a:lstStyle/>
                    <a:p>
                      <a:pPr algn="ctr"/>
                      <a:r>
                        <a:rPr lang="en-US" sz="1000">
                          <a:effectLst/>
                        </a:rPr>
                        <a:t>Connected UDP</a:t>
                      </a:r>
                      <a:endParaRPr lang="zh-CN" sz="1200">
                        <a:effectLst/>
                        <a:latin typeface="宋体"/>
                        <a:cs typeface="宋体"/>
                      </a:endParaRPr>
                    </a:p>
                  </a:txBody>
                  <a:tcPr marL="68580" marR="68580" marT="0" marB="0"/>
                </a:tc>
              </a:tr>
              <a:tr h="0">
                <a:tc>
                  <a:txBody>
                    <a:bodyPr/>
                    <a:lstStyle/>
                    <a:p>
                      <a:r>
                        <a:rPr lang="en-US" sz="1000">
                          <a:effectLst/>
                        </a:rPr>
                        <a:t>socket</a:t>
                      </a:r>
                      <a:endParaRPr lang="zh-CN" sz="1200">
                        <a:effectLst/>
                        <a:latin typeface="宋体"/>
                        <a:cs typeface="宋体"/>
                      </a:endParaRPr>
                    </a:p>
                  </a:txBody>
                  <a:tcPr marL="68580" marR="68580" marT="0" marB="0"/>
                </a:tc>
                <a:tc>
                  <a:txBody>
                    <a:bodyPr/>
                    <a:lstStyle/>
                    <a:p>
                      <a:r>
                        <a:rPr lang="en-US" sz="1000">
                          <a:effectLst/>
                        </a:rPr>
                        <a:t>socket</a:t>
                      </a:r>
                      <a:endParaRPr lang="zh-CN" sz="1200">
                        <a:effectLst/>
                        <a:latin typeface="宋体"/>
                        <a:cs typeface="宋体"/>
                      </a:endParaRPr>
                    </a:p>
                  </a:txBody>
                  <a:tcPr marL="68580" marR="68580" marT="0" marB="0"/>
                </a:tc>
                <a:tc>
                  <a:txBody>
                    <a:bodyPr/>
                    <a:lstStyle/>
                    <a:p>
                      <a:r>
                        <a:rPr lang="en-US" sz="1000">
                          <a:effectLst/>
                        </a:rPr>
                        <a:t>socket</a:t>
                      </a:r>
                      <a:endParaRPr lang="zh-CN" sz="1200">
                        <a:effectLst/>
                        <a:latin typeface="宋体"/>
                        <a:cs typeface="宋体"/>
                      </a:endParaRPr>
                    </a:p>
                  </a:txBody>
                  <a:tcPr marL="68580" marR="68580" marT="0" marB="0"/>
                </a:tc>
              </a:tr>
              <a:tr h="0">
                <a:tc>
                  <a:txBody>
                    <a:bodyPr/>
                    <a:lstStyle/>
                    <a:p>
                      <a:r>
                        <a:rPr lang="en-US" sz="1000">
                          <a:effectLst/>
                        </a:rPr>
                        <a:t>connect</a:t>
                      </a:r>
                      <a:endParaRPr lang="zh-CN" sz="1200">
                        <a:effectLst/>
                        <a:latin typeface="宋体"/>
                        <a:cs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r>
                        <a:rPr lang="en-US" sz="1000">
                          <a:effectLst/>
                        </a:rPr>
                        <a:t>connect</a:t>
                      </a:r>
                      <a:endParaRPr lang="zh-CN" sz="1200">
                        <a:effectLst/>
                        <a:latin typeface="宋体"/>
                        <a:cs typeface="宋体"/>
                      </a:endParaRPr>
                    </a:p>
                  </a:txBody>
                  <a:tcPr marL="68580" marR="68580" marT="0" marB="0"/>
                </a:tc>
              </a:tr>
              <a:tr h="0">
                <a:tc>
                  <a:txBody>
                    <a:bodyPr/>
                    <a:lstStyle/>
                    <a:p>
                      <a:r>
                        <a:rPr lang="en-US" sz="1000">
                          <a:effectLst/>
                        </a:rPr>
                        <a:t>send-recv</a:t>
                      </a:r>
                      <a:endParaRPr lang="zh-CN" sz="1200">
                        <a:effectLst/>
                        <a:latin typeface="宋体"/>
                        <a:cs typeface="宋体"/>
                      </a:endParaRPr>
                    </a:p>
                  </a:txBody>
                  <a:tcPr marL="68580" marR="68580" marT="0" marB="0"/>
                </a:tc>
                <a:tc>
                  <a:txBody>
                    <a:bodyPr/>
                    <a:lstStyle/>
                    <a:p>
                      <a:r>
                        <a:rPr lang="en-US" sz="1000">
                          <a:effectLst/>
                        </a:rPr>
                        <a:t>sendto-recvfrom</a:t>
                      </a:r>
                      <a:endParaRPr lang="zh-CN" sz="1200">
                        <a:effectLst/>
                        <a:latin typeface="宋体"/>
                        <a:cs typeface="宋体"/>
                      </a:endParaRPr>
                    </a:p>
                  </a:txBody>
                  <a:tcPr marL="68580" marR="68580" marT="0" marB="0"/>
                </a:tc>
                <a:tc>
                  <a:txBody>
                    <a:bodyPr/>
                    <a:lstStyle/>
                    <a:p>
                      <a:r>
                        <a:rPr lang="en-US" sz="1000">
                          <a:effectLst/>
                        </a:rPr>
                        <a:t>send-recv</a:t>
                      </a:r>
                      <a:endParaRPr lang="zh-CN" sz="1200">
                        <a:effectLst/>
                        <a:latin typeface="宋体"/>
                        <a:cs typeface="宋体"/>
                      </a:endParaRPr>
                    </a:p>
                  </a:txBody>
                  <a:tcPr marL="68580" marR="68580" marT="0" marB="0"/>
                </a:tc>
              </a:tr>
              <a:tr h="0">
                <a:tc>
                  <a:txBody>
                    <a:bodyPr/>
                    <a:lstStyle/>
                    <a:p>
                      <a:r>
                        <a:rPr lang="en-US" sz="1000">
                          <a:effectLst/>
                        </a:rPr>
                        <a:t>close</a:t>
                      </a:r>
                      <a:endParaRPr lang="zh-CN" sz="1200">
                        <a:effectLst/>
                        <a:latin typeface="宋体"/>
                        <a:cs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r>
                        <a:rPr lang="en-US" sz="1000">
                          <a:effectLst/>
                        </a:rPr>
                        <a:t>close</a:t>
                      </a:r>
                      <a:endParaRPr lang="zh-CN" sz="1200">
                        <a:effectLst/>
                        <a:latin typeface="宋体"/>
                        <a:cs typeface="宋体"/>
                      </a:endParaRPr>
                    </a:p>
                  </a:txBody>
                  <a:tcPr marL="68580" marR="68580" marT="0" marB="0"/>
                </a:tc>
              </a:tr>
              <a:tr h="0">
                <a:tc>
                  <a:txBody>
                    <a:bodyPr/>
                    <a:lstStyle/>
                    <a:p>
                      <a:endParaRPr lang="zh-CN" sz="1000">
                        <a:effectLst/>
                        <a:latin typeface="Times New Roman"/>
                      </a:endParaRPr>
                    </a:p>
                  </a:txBody>
                  <a:tcPr marL="68580" marR="68580" marT="0" marB="0"/>
                </a:tc>
                <a:tc>
                  <a:txBody>
                    <a:bodyPr/>
                    <a:lstStyle/>
                    <a:p>
                      <a:endParaRPr lang="zh-CN" sz="1000">
                        <a:effectLst/>
                        <a:latin typeface="Times New Roman"/>
                      </a:endParaRPr>
                    </a:p>
                  </a:txBody>
                  <a:tcPr marL="68580" marR="68580" marT="0" marB="0"/>
                </a:tc>
                <a:tc>
                  <a:txBody>
                    <a:bodyPr/>
                    <a:lstStyle/>
                    <a:p>
                      <a:endParaRPr lang="zh-CN" sz="1000" dirty="0">
                        <a:effectLst/>
                        <a:latin typeface="Times New Roman"/>
                      </a:endParaRPr>
                    </a:p>
                  </a:txBody>
                  <a:tcPr marL="68580" marR="68580" marT="0" marB="0"/>
                </a:tc>
              </a:tr>
            </a:tbl>
          </a:graphicData>
        </a:graphic>
      </p:graphicFrame>
    </p:spTree>
    <p:extLst>
      <p:ext uri="{BB962C8B-B14F-4D97-AF65-F5344CB8AC3E}">
        <p14:creationId xmlns:p14="http://schemas.microsoft.com/office/powerpoint/2010/main" val="523355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网络</a:t>
            </a:r>
            <a:r>
              <a:rPr lang="zh-CN" altLang="zh-CN" dirty="0" smtClean="0"/>
              <a:t>游戏指</a:t>
            </a:r>
            <a:r>
              <a:rPr lang="zh-CN" altLang="zh-CN" dirty="0"/>
              <a:t>让众多玩家通过互联网共同娱乐的电脑</a:t>
            </a:r>
            <a:r>
              <a:rPr lang="zh-CN" altLang="zh-CN" dirty="0" smtClean="0"/>
              <a:t>游戏</a:t>
            </a:r>
            <a:endParaRPr lang="en-US" altLang="zh-CN" dirty="0" smtClean="0"/>
          </a:p>
          <a:p>
            <a:r>
              <a:rPr lang="zh-CN" altLang="zh-CN" dirty="0" smtClean="0"/>
              <a:t>游戏</a:t>
            </a:r>
            <a:r>
              <a:rPr lang="zh-CN" altLang="zh-CN" dirty="0"/>
              <a:t>的形式有很多种类，多为策略</a:t>
            </a:r>
            <a:r>
              <a:rPr lang="zh-CN" altLang="zh-CN" dirty="0" smtClean="0"/>
              <a:t>游戏、</a:t>
            </a:r>
            <a:r>
              <a:rPr lang="zh-CN" altLang="zh-CN" dirty="0"/>
              <a:t>动作游戏或角色扮演</a:t>
            </a:r>
            <a:r>
              <a:rPr lang="zh-CN" altLang="zh-CN" dirty="0" smtClean="0"/>
              <a:t>游戏</a:t>
            </a:r>
            <a:endParaRPr lang="en-US" altLang="zh-CN" dirty="0" smtClean="0"/>
          </a:p>
          <a:p>
            <a:r>
              <a:rPr lang="zh-CN" altLang="zh-CN" dirty="0" smtClean="0"/>
              <a:t>如今</a:t>
            </a:r>
            <a:r>
              <a:rPr lang="zh-CN" altLang="zh-CN" dirty="0"/>
              <a:t>大多数真正有长久生命力的游戏都至少有一些连线</a:t>
            </a:r>
            <a:r>
              <a:rPr lang="zh-CN" altLang="zh-CN" dirty="0" smtClean="0"/>
              <a:t>成分</a:t>
            </a:r>
            <a:endParaRPr lang="en-US" altLang="zh-CN" dirty="0" smtClean="0"/>
          </a:p>
          <a:p>
            <a:r>
              <a:rPr lang="zh-CN" altLang="zh-CN" dirty="0" smtClean="0"/>
              <a:t>游戏</a:t>
            </a:r>
            <a:r>
              <a:rPr lang="zh-CN" altLang="zh-CN" dirty="0"/>
              <a:t>引擎都提供了基本的联网功能（比如</a:t>
            </a:r>
            <a:r>
              <a:rPr lang="en-US" altLang="zh-CN" dirty="0"/>
              <a:t>LAN</a:t>
            </a:r>
            <a:r>
              <a:rPr lang="zh-CN" altLang="zh-CN" dirty="0"/>
              <a:t>方式的联网对战</a:t>
            </a:r>
            <a:r>
              <a:rPr lang="zh-CN" altLang="zh-CN" dirty="0" smtClean="0"/>
              <a:t>）</a:t>
            </a:r>
            <a:endParaRPr lang="en-US" altLang="zh-CN" dirty="0" smtClean="0"/>
          </a:p>
          <a:p>
            <a:r>
              <a:rPr lang="zh-CN" altLang="zh-CN" dirty="0" smtClean="0"/>
              <a:t>大规模</a:t>
            </a:r>
            <a:r>
              <a:rPr lang="zh-CN" altLang="zh-CN" dirty="0"/>
              <a:t>多人在线</a:t>
            </a:r>
            <a:r>
              <a:rPr lang="zh-CN" altLang="zh-CN" dirty="0" smtClean="0"/>
              <a:t>游戏</a:t>
            </a:r>
            <a:r>
              <a:rPr lang="zh-CN" altLang="en-US" dirty="0" smtClean="0"/>
              <a:t>更</a:t>
            </a:r>
            <a:r>
              <a:rPr lang="zh-CN" altLang="zh-CN" dirty="0" smtClean="0"/>
              <a:t>复杂性，</a:t>
            </a:r>
            <a:r>
              <a:rPr lang="en-US" altLang="zh-CN" dirty="0" smtClean="0"/>
              <a:t>MMO</a:t>
            </a:r>
            <a:r>
              <a:rPr lang="zh-CN" altLang="zh-CN" dirty="0"/>
              <a:t>中间</a:t>
            </a:r>
            <a:r>
              <a:rPr lang="zh-CN" altLang="zh-CN" dirty="0" smtClean="0"/>
              <a:t>件</a:t>
            </a:r>
            <a:endParaRPr lang="zh-CN" altLang="en-US" dirty="0"/>
          </a:p>
        </p:txBody>
      </p:sp>
    </p:spTree>
    <p:extLst>
      <p:ext uri="{BB962C8B-B14F-4D97-AF65-F5344CB8AC3E}">
        <p14:creationId xmlns:p14="http://schemas.microsoft.com/office/powerpoint/2010/main" val="855015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服务器端</a:t>
            </a:r>
          </a:p>
        </p:txBody>
      </p:sp>
      <p:sp>
        <p:nvSpPr>
          <p:cNvPr id="3" name="内容占位符 2"/>
          <p:cNvSpPr>
            <a:spLocks noGrp="1"/>
          </p:cNvSpPr>
          <p:nvPr>
            <p:ph idx="1"/>
          </p:nvPr>
        </p:nvSpPr>
        <p:spPr/>
        <p:txBody>
          <a:bodyPr/>
          <a:lstStyle/>
          <a:p>
            <a:r>
              <a:rPr lang="zh-CN" altLang="zh-CN" dirty="0"/>
              <a:t>服务器端必须能够和多个客户端交换数据，解决方法是依次扫描打开的</a:t>
            </a:r>
            <a:r>
              <a:rPr lang="en-US" altLang="zh-CN" dirty="0"/>
              <a:t>socket</a:t>
            </a:r>
            <a:r>
              <a:rPr lang="zh-CN" altLang="zh-CN" dirty="0"/>
              <a:t>（在非阻塞模式下），或者使用并发服务器，它可以并行执行多个进程，每个进程具有自己的</a:t>
            </a:r>
            <a:r>
              <a:rPr lang="en-US" altLang="zh-CN" dirty="0"/>
              <a:t>socket</a:t>
            </a:r>
            <a:r>
              <a:rPr lang="zh-CN" altLang="zh-CN" dirty="0"/>
              <a:t>和客户端。</a:t>
            </a:r>
          </a:p>
          <a:p>
            <a:r>
              <a:rPr lang="zh-CN" altLang="zh-CN" dirty="0"/>
              <a:t>我们首先来看一下单客户端的情况，主要应用在双人对战的游戏当中，它是多人在线游戏的基础。</a:t>
            </a:r>
          </a:p>
          <a:p>
            <a:r>
              <a:rPr lang="zh-CN" altLang="zh-CN" dirty="0"/>
              <a:t>在双人对战游戏中，我们不需要担心同时出现多个</a:t>
            </a:r>
            <a:r>
              <a:rPr lang="en-US" altLang="zh-CN" dirty="0"/>
              <a:t>socket</a:t>
            </a:r>
            <a:r>
              <a:rPr lang="zh-CN" altLang="zh-CN" dirty="0"/>
              <a:t>的情况，但是客户端和服务器端承担的职责不同，需要调用不同的函数。</a:t>
            </a:r>
          </a:p>
          <a:p>
            <a:endParaRPr lang="zh-CN" altLang="en-US" dirty="0"/>
          </a:p>
        </p:txBody>
      </p:sp>
    </p:spTree>
    <p:extLst>
      <p:ext uri="{BB962C8B-B14F-4D97-AF65-F5344CB8AC3E}">
        <p14:creationId xmlns:p14="http://schemas.microsoft.com/office/powerpoint/2010/main" val="3036171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首先，服务器端需要创建一个</a:t>
            </a:r>
            <a:r>
              <a:rPr lang="en-US" altLang="zh-CN" dirty="0"/>
              <a:t>socket</a:t>
            </a:r>
            <a:r>
              <a:rPr lang="zh-CN" altLang="zh-CN" dirty="0"/>
              <a:t>并置于“监听”模式，在这种模式下，</a:t>
            </a:r>
            <a:r>
              <a:rPr lang="en-US" altLang="zh-CN" dirty="0"/>
              <a:t>socket</a:t>
            </a:r>
            <a:r>
              <a:rPr lang="zh-CN" altLang="zh-CN" dirty="0"/>
              <a:t>在特定端口是打开的，可以接受客户端的连接</a:t>
            </a:r>
            <a:r>
              <a:rPr lang="zh-CN" altLang="zh-CN" dirty="0" smtClean="0"/>
              <a:t>请求</a:t>
            </a:r>
            <a:endParaRPr lang="en-US" altLang="zh-CN" dirty="0" smtClean="0"/>
          </a:p>
          <a:p>
            <a:r>
              <a:rPr lang="zh-CN" altLang="zh-CN" dirty="0" smtClean="0"/>
              <a:t>当</a:t>
            </a:r>
            <a:r>
              <a:rPr lang="zh-CN" altLang="zh-CN" dirty="0"/>
              <a:t>新的连接建立后，就可以进行数据传输</a:t>
            </a:r>
            <a:r>
              <a:rPr lang="zh-CN" altLang="zh-CN" dirty="0" smtClean="0"/>
              <a:t>工作</a:t>
            </a:r>
            <a:endParaRPr lang="en-US" altLang="zh-CN" dirty="0" smtClean="0"/>
          </a:p>
          <a:p>
            <a:r>
              <a:rPr lang="zh-CN" altLang="zh-CN" dirty="0" smtClean="0"/>
              <a:t>我们</a:t>
            </a:r>
            <a:r>
              <a:rPr lang="zh-CN" altLang="zh-CN" dirty="0"/>
              <a:t>首先创建一个</a:t>
            </a:r>
            <a:r>
              <a:rPr lang="en-US" altLang="zh-CN" dirty="0"/>
              <a:t>socket</a:t>
            </a:r>
            <a:r>
              <a:rPr lang="zh-CN" altLang="zh-CN" dirty="0"/>
              <a:t>，创建函数也和客户端一样：</a:t>
            </a:r>
          </a:p>
          <a:p>
            <a:pPr lvl="1"/>
            <a:r>
              <a:rPr lang="en-US" altLang="zh-CN" dirty="0" err="1"/>
              <a:t>int</a:t>
            </a:r>
            <a:r>
              <a:rPr lang="en-US" altLang="zh-CN" dirty="0"/>
              <a:t> sock= socket(AF_INET, SOCK_STREAM,IPPROTO_TCP);</a:t>
            </a:r>
            <a:endParaRPr lang="zh-CN" altLang="en-US" dirty="0"/>
          </a:p>
        </p:txBody>
      </p:sp>
    </p:spTree>
    <p:extLst>
      <p:ext uri="{BB962C8B-B14F-4D97-AF65-F5344CB8AC3E}">
        <p14:creationId xmlns:p14="http://schemas.microsoft.com/office/powerpoint/2010/main" val="10363918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现在，我们需要建立起</a:t>
            </a:r>
            <a:r>
              <a:rPr lang="en-US" altLang="zh-CN" dirty="0"/>
              <a:t>socket</a:t>
            </a:r>
            <a:r>
              <a:rPr lang="zh-CN" altLang="zh-CN" dirty="0"/>
              <a:t>和</a:t>
            </a:r>
            <a:r>
              <a:rPr lang="en-US" altLang="zh-CN" dirty="0"/>
              <a:t>IP</a:t>
            </a:r>
            <a:r>
              <a:rPr lang="zh-CN" altLang="zh-CN" dirty="0"/>
              <a:t>地址</a:t>
            </a:r>
            <a:r>
              <a:rPr lang="en-US" altLang="zh-CN" dirty="0"/>
              <a:t>/</a:t>
            </a:r>
            <a:r>
              <a:rPr lang="zh-CN" altLang="zh-CN" dirty="0"/>
              <a:t>端口之间的</a:t>
            </a:r>
            <a:r>
              <a:rPr lang="zh-CN" altLang="zh-CN" dirty="0" smtClean="0"/>
              <a:t>联系</a:t>
            </a:r>
            <a:endParaRPr lang="en-US" altLang="zh-CN" dirty="0" smtClean="0"/>
          </a:p>
          <a:p>
            <a:r>
              <a:rPr lang="zh-CN" altLang="zh-CN" dirty="0" smtClean="0"/>
              <a:t>建立</a:t>
            </a:r>
            <a:r>
              <a:rPr lang="en-US" altLang="zh-CN" dirty="0"/>
              <a:t>socket</a:t>
            </a:r>
            <a:r>
              <a:rPr lang="zh-CN" altLang="zh-CN" dirty="0"/>
              <a:t>和</a:t>
            </a:r>
            <a:r>
              <a:rPr lang="en-US" altLang="zh-CN" dirty="0"/>
              <a:t>IP</a:t>
            </a:r>
            <a:r>
              <a:rPr lang="zh-CN" altLang="zh-CN" dirty="0"/>
              <a:t>及端口之间联系的函数是</a:t>
            </a:r>
            <a:r>
              <a:rPr lang="en-US" altLang="zh-CN" dirty="0"/>
              <a:t> bind </a:t>
            </a:r>
            <a:r>
              <a:rPr lang="zh-CN" altLang="zh-CN" dirty="0"/>
              <a:t>，函数原型如下：</a:t>
            </a:r>
          </a:p>
          <a:p>
            <a:pPr lvl="1"/>
            <a:r>
              <a:rPr lang="en-US" altLang="zh-CN" dirty="0" err="1"/>
              <a:t>int</a:t>
            </a:r>
            <a:r>
              <a:rPr lang="en-US" altLang="zh-CN" dirty="0"/>
              <a:t> bind(</a:t>
            </a:r>
            <a:r>
              <a:rPr lang="en-US" altLang="zh-CN" dirty="0" err="1"/>
              <a:t>int</a:t>
            </a:r>
            <a:r>
              <a:rPr lang="en-US" altLang="zh-CN" dirty="0"/>
              <a:t> socket, </a:t>
            </a:r>
            <a:r>
              <a:rPr lang="en-US" altLang="zh-CN" dirty="0" err="1"/>
              <a:t>sockaddr</a:t>
            </a:r>
            <a:r>
              <a:rPr lang="en-US" altLang="zh-CN" dirty="0"/>
              <a:t> *</a:t>
            </a:r>
            <a:r>
              <a:rPr lang="en-US" altLang="zh-CN" dirty="0" err="1"/>
              <a:t>s,int</a:t>
            </a:r>
            <a:r>
              <a:rPr lang="en-US" altLang="zh-CN" dirty="0"/>
              <a:t> </a:t>
            </a:r>
            <a:r>
              <a:rPr lang="en-US" altLang="zh-CN" dirty="0" err="1"/>
              <a:t>saddrlen</a:t>
            </a:r>
            <a:r>
              <a:rPr lang="en-US" altLang="zh-CN" dirty="0"/>
              <a:t>);</a:t>
            </a:r>
            <a:endParaRPr lang="zh-CN" altLang="en-US" dirty="0"/>
          </a:p>
        </p:txBody>
      </p:sp>
    </p:spTree>
    <p:extLst>
      <p:ext uri="{BB962C8B-B14F-4D97-AF65-F5344CB8AC3E}">
        <p14:creationId xmlns:p14="http://schemas.microsoft.com/office/powerpoint/2010/main" val="4135129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我们使用</a:t>
            </a:r>
            <a:r>
              <a:rPr lang="en-US" altLang="zh-CN" dirty="0" err="1"/>
              <a:t>sockaddr</a:t>
            </a:r>
            <a:r>
              <a:rPr lang="en-US" altLang="zh-CN" dirty="0"/>
              <a:t> (</a:t>
            </a:r>
            <a:r>
              <a:rPr lang="zh-CN" altLang="zh-CN" dirty="0"/>
              <a:t>互联网服务器的情况下是</a:t>
            </a:r>
            <a:r>
              <a:rPr lang="en-US" altLang="zh-CN" dirty="0" err="1"/>
              <a:t>sockaddr_in</a:t>
            </a:r>
            <a:r>
              <a:rPr lang="en-US" altLang="zh-CN" dirty="0"/>
              <a:t>)</a:t>
            </a:r>
            <a:r>
              <a:rPr lang="zh-CN" altLang="zh-CN" dirty="0"/>
              <a:t>来指定特定的</a:t>
            </a:r>
            <a:r>
              <a:rPr lang="en-US" altLang="zh-CN" dirty="0"/>
              <a:t>IP</a:t>
            </a:r>
            <a:r>
              <a:rPr lang="zh-CN" altLang="zh-CN" dirty="0"/>
              <a:t>和端口对，下面是完整的初始化工作</a:t>
            </a:r>
            <a:r>
              <a:rPr lang="en-US" altLang="zh-CN" dirty="0"/>
              <a:t>:</a:t>
            </a:r>
            <a:endParaRPr lang="zh-CN" altLang="zh-CN" dirty="0"/>
          </a:p>
          <a:p>
            <a:r>
              <a:rPr lang="en-US" altLang="zh-CN" dirty="0" err="1"/>
              <a:t>struct</a:t>
            </a:r>
            <a:r>
              <a:rPr lang="en-US" altLang="zh-CN" dirty="0"/>
              <a:t> </a:t>
            </a:r>
            <a:r>
              <a:rPr lang="en-US" altLang="zh-CN" dirty="0" err="1"/>
              <a:t>sockaddr_in</a:t>
            </a:r>
            <a:r>
              <a:rPr lang="en-US" altLang="zh-CN" dirty="0"/>
              <a:t> </a:t>
            </a:r>
            <a:r>
              <a:rPr lang="en-US" altLang="zh-CN" dirty="0" err="1"/>
              <a:t>adr</a:t>
            </a:r>
            <a:r>
              <a:rPr lang="en-US" altLang="zh-CN" dirty="0"/>
              <a:t>; </a:t>
            </a:r>
            <a:r>
              <a:rPr lang="en-US" altLang="zh-CN" dirty="0" err="1"/>
              <a:t>adr.sin_family</a:t>
            </a:r>
            <a:r>
              <a:rPr lang="en-US" altLang="zh-CN" dirty="0"/>
              <a:t>=</a:t>
            </a:r>
            <a:r>
              <a:rPr lang="en-US" altLang="zh-CN" dirty="0" err="1"/>
              <a:t>AF_INET;adr.sin_port</a:t>
            </a:r>
            <a:r>
              <a:rPr lang="en-US" altLang="zh-CN" dirty="0"/>
              <a:t> = </a:t>
            </a:r>
            <a:r>
              <a:rPr lang="en-US" altLang="zh-CN" dirty="0" err="1"/>
              <a:t>htons</a:t>
            </a:r>
            <a:r>
              <a:rPr lang="en-US" altLang="zh-CN" dirty="0"/>
              <a:t>(port);</a:t>
            </a:r>
            <a:r>
              <a:rPr lang="en-US" altLang="zh-CN" dirty="0" err="1"/>
              <a:t>adr.sin_addr.s_addr</a:t>
            </a:r>
            <a:r>
              <a:rPr lang="en-US" altLang="zh-CN" dirty="0"/>
              <a:t>=</a:t>
            </a:r>
            <a:r>
              <a:rPr lang="en-US" altLang="zh-CN" dirty="0" err="1"/>
              <a:t>INADDR_ANY;ZeroMemory</a:t>
            </a:r>
            <a:r>
              <a:rPr lang="en-US" altLang="zh-CN" dirty="0"/>
              <a:t>(adr.sin_zero,8); bind(socket, (</a:t>
            </a:r>
            <a:r>
              <a:rPr lang="en-US" altLang="zh-CN" dirty="0" err="1"/>
              <a:t>struct</a:t>
            </a:r>
            <a:r>
              <a:rPr lang="en-US" altLang="zh-CN" dirty="0"/>
              <a:t> </a:t>
            </a:r>
            <a:r>
              <a:rPr lang="en-US" altLang="zh-CN" dirty="0" err="1"/>
              <a:t>sockaddr</a:t>
            </a:r>
            <a:r>
              <a:rPr lang="en-US" altLang="zh-CN" dirty="0"/>
              <a:t> *) &amp;</a:t>
            </a:r>
            <a:r>
              <a:rPr lang="en-US" altLang="zh-CN" dirty="0" err="1"/>
              <a:t>adr</a:t>
            </a:r>
            <a:r>
              <a:rPr lang="en-US" altLang="zh-CN" dirty="0"/>
              <a:t>, </a:t>
            </a:r>
            <a:r>
              <a:rPr lang="en-US" altLang="zh-CN" dirty="0" err="1"/>
              <a:t>sizeof</a:t>
            </a:r>
            <a:r>
              <a:rPr lang="en-US" altLang="zh-CN" dirty="0"/>
              <a:t>(</a:t>
            </a:r>
            <a:r>
              <a:rPr lang="en-US" altLang="zh-CN" dirty="0" err="1"/>
              <a:t>adr</a:t>
            </a:r>
            <a:r>
              <a:rPr lang="en-US" altLang="zh-CN" dirty="0"/>
              <a:t>));</a:t>
            </a:r>
            <a:endParaRPr lang="zh-CN" altLang="en-US" dirty="0"/>
          </a:p>
        </p:txBody>
      </p:sp>
    </p:spTree>
    <p:extLst>
      <p:ext uri="{BB962C8B-B14F-4D97-AF65-F5344CB8AC3E}">
        <p14:creationId xmlns:p14="http://schemas.microsoft.com/office/powerpoint/2010/main" val="390752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现在，服务就建立好了，操作系统也知道绑定了哪些地址和</a:t>
            </a:r>
            <a:r>
              <a:rPr lang="zh-CN" altLang="zh-CN" dirty="0" smtClean="0"/>
              <a:t>端口</a:t>
            </a:r>
            <a:endParaRPr lang="en-US" altLang="zh-CN" dirty="0" smtClean="0"/>
          </a:p>
          <a:p>
            <a:r>
              <a:rPr lang="zh-CN" altLang="zh-CN" dirty="0" smtClean="0"/>
              <a:t>现在</a:t>
            </a:r>
            <a:r>
              <a:rPr lang="zh-CN" altLang="zh-CN" dirty="0"/>
              <a:t>进入被动模式，也就是说在等待连接请求的时候将服务器置于休眠</a:t>
            </a:r>
            <a:r>
              <a:rPr lang="zh-CN" altLang="zh-CN" dirty="0" smtClean="0"/>
              <a:t>模式</a:t>
            </a:r>
            <a:endParaRPr lang="en-US" altLang="zh-CN" dirty="0" smtClean="0"/>
          </a:p>
          <a:p>
            <a:r>
              <a:rPr lang="zh-CN" altLang="zh-CN" dirty="0" smtClean="0"/>
              <a:t>这个</a:t>
            </a:r>
            <a:r>
              <a:rPr lang="zh-CN" altLang="zh-CN" dirty="0"/>
              <a:t>函数将服务器置于监听连接请求状态。</a:t>
            </a:r>
          </a:p>
          <a:p>
            <a:pPr lvl="1"/>
            <a:r>
              <a:rPr lang="en-US" altLang="zh-CN" dirty="0" err="1"/>
              <a:t>int</a:t>
            </a:r>
            <a:r>
              <a:rPr lang="en-US" altLang="zh-CN" dirty="0"/>
              <a:t> listen(</a:t>
            </a:r>
            <a:r>
              <a:rPr lang="en-US" altLang="zh-CN" dirty="0" err="1"/>
              <a:t>int</a:t>
            </a:r>
            <a:r>
              <a:rPr lang="en-US" altLang="zh-CN" dirty="0"/>
              <a:t> socket, </a:t>
            </a:r>
            <a:r>
              <a:rPr lang="en-US" altLang="zh-CN" dirty="0" err="1"/>
              <a:t>int</a:t>
            </a:r>
            <a:r>
              <a:rPr lang="en-US" altLang="zh-CN" dirty="0"/>
              <a:t> </a:t>
            </a:r>
            <a:r>
              <a:rPr lang="en-US" altLang="zh-CN" dirty="0" err="1"/>
              <a:t>queuelen</a:t>
            </a:r>
            <a:r>
              <a:rPr lang="en-US" altLang="zh-CN" dirty="0"/>
              <a:t>);</a:t>
            </a:r>
            <a:r>
              <a:rPr lang="zh-CN" altLang="zh-CN" dirty="0"/>
              <a:t> </a:t>
            </a:r>
            <a:endParaRPr lang="en-US" altLang="zh-CN" dirty="0" smtClean="0"/>
          </a:p>
          <a:p>
            <a:r>
              <a:rPr lang="zh-CN" altLang="zh-CN" dirty="0" smtClean="0"/>
              <a:t>该</a:t>
            </a:r>
            <a:r>
              <a:rPr lang="zh-CN" altLang="zh-CN" dirty="0"/>
              <a:t>函数的第一个参数指定</a:t>
            </a:r>
            <a:r>
              <a:rPr lang="en-US" altLang="zh-CN" dirty="0"/>
              <a:t>socket</a:t>
            </a:r>
            <a:r>
              <a:rPr lang="zh-CN" altLang="zh-CN" dirty="0"/>
              <a:t>信息，第二个参数指定等候排队的最大长度，当服务器正在响应某个请求的时候，新的请求会被放入排队队列中。</a:t>
            </a:r>
          </a:p>
          <a:p>
            <a:endParaRPr lang="zh-CN" altLang="en-US" dirty="0"/>
          </a:p>
        </p:txBody>
      </p:sp>
    </p:spTree>
    <p:extLst>
      <p:ext uri="{BB962C8B-B14F-4D97-AF65-F5344CB8AC3E}">
        <p14:creationId xmlns:p14="http://schemas.microsoft.com/office/powerpoint/2010/main" val="1892742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下面的</a:t>
            </a:r>
            <a:r>
              <a:rPr lang="en-US" altLang="zh-CN" dirty="0"/>
              <a:t>accept()</a:t>
            </a:r>
            <a:r>
              <a:rPr lang="zh-CN" altLang="zh-CN" dirty="0"/>
              <a:t>函数将响应连接请求，建立连接并产生一个新的</a:t>
            </a:r>
            <a:r>
              <a:rPr lang="en-US" altLang="zh-CN" dirty="0"/>
              <a:t>socket</a:t>
            </a:r>
            <a:r>
              <a:rPr lang="zh-CN" altLang="zh-CN" dirty="0"/>
              <a:t>描述符来描述该连接，该连接用来与特定的客户端交换信息。</a:t>
            </a:r>
          </a:p>
          <a:p>
            <a:r>
              <a:rPr lang="en-US" altLang="zh-CN" dirty="0" err="1"/>
              <a:t>int</a:t>
            </a:r>
            <a:r>
              <a:rPr lang="en-US" altLang="zh-CN" dirty="0"/>
              <a:t> accept(</a:t>
            </a:r>
            <a:r>
              <a:rPr lang="en-US" altLang="zh-CN" dirty="0" err="1"/>
              <a:t>int</a:t>
            </a:r>
            <a:r>
              <a:rPr lang="en-US" altLang="zh-CN" dirty="0"/>
              <a:t> socket, </a:t>
            </a:r>
            <a:r>
              <a:rPr lang="en-US" altLang="zh-CN" dirty="0" err="1"/>
              <a:t>sockaddr</a:t>
            </a:r>
            <a:r>
              <a:rPr lang="en-US" altLang="zh-CN" dirty="0"/>
              <a:t> *</a:t>
            </a:r>
            <a:r>
              <a:rPr lang="en-US" altLang="zh-CN" dirty="0" err="1"/>
              <a:t>addr</a:t>
            </a:r>
            <a:r>
              <a:rPr lang="en-US" altLang="zh-CN" dirty="0"/>
              <a:t>, </a:t>
            </a:r>
            <a:r>
              <a:rPr lang="en-US" altLang="zh-CN" dirty="0" err="1"/>
              <a:t>int</a:t>
            </a:r>
            <a:r>
              <a:rPr lang="en-US" altLang="zh-CN" dirty="0"/>
              <a:t> *</a:t>
            </a:r>
            <a:r>
              <a:rPr lang="en-US" altLang="zh-CN" dirty="0" err="1"/>
              <a:t>addrlen</a:t>
            </a:r>
            <a:r>
              <a:rPr lang="en-US" altLang="zh-CN" dirty="0"/>
              <a:t>);</a:t>
            </a:r>
            <a:endParaRPr lang="zh-CN" altLang="en-US" dirty="0"/>
          </a:p>
        </p:txBody>
      </p:sp>
    </p:spTree>
    <p:extLst>
      <p:ext uri="{BB962C8B-B14F-4D97-AF65-F5344CB8AC3E}">
        <p14:creationId xmlns:p14="http://schemas.microsoft.com/office/powerpoint/2010/main" val="14502477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graphics/10fig01.gif"/>
          <p:cNvPicPr/>
          <p:nvPr/>
        </p:nvPicPr>
        <p:blipFill>
          <a:blip r:embed="rId2" cstate="print"/>
          <a:srcRect/>
          <a:stretch>
            <a:fillRect/>
          </a:stretch>
        </p:blipFill>
        <p:spPr bwMode="auto">
          <a:xfrm>
            <a:off x="2904172" y="2065972"/>
            <a:ext cx="3335655" cy="2726055"/>
          </a:xfrm>
          <a:prstGeom prst="rect">
            <a:avLst/>
          </a:prstGeom>
          <a:noFill/>
          <a:ln w="9525">
            <a:noFill/>
            <a:miter lim="800000"/>
            <a:headEnd/>
            <a:tailEnd/>
          </a:ln>
        </p:spPr>
      </p:pic>
    </p:spTree>
    <p:extLst>
      <p:ext uri="{BB962C8B-B14F-4D97-AF65-F5344CB8AC3E}">
        <p14:creationId xmlns:p14="http://schemas.microsoft.com/office/powerpoint/2010/main" val="545869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多客户端服务器</a:t>
            </a:r>
          </a:p>
        </p:txBody>
      </p:sp>
      <p:sp>
        <p:nvSpPr>
          <p:cNvPr id="3" name="内容占位符 2"/>
          <p:cNvSpPr>
            <a:spLocks noGrp="1"/>
          </p:cNvSpPr>
          <p:nvPr>
            <p:ph idx="1"/>
          </p:nvPr>
        </p:nvSpPr>
        <p:spPr/>
        <p:txBody>
          <a:bodyPr/>
          <a:lstStyle/>
          <a:p>
            <a:r>
              <a:rPr lang="zh-CN" altLang="zh-CN" dirty="0"/>
              <a:t>现在我们需要一种方式来保证所有的连接请求都可以响应，并且可以和多个连接的玩家进行数据</a:t>
            </a:r>
            <a:r>
              <a:rPr lang="zh-CN" altLang="zh-CN" dirty="0" smtClean="0"/>
              <a:t>交换</a:t>
            </a:r>
            <a:endParaRPr lang="en-US" altLang="zh-CN" dirty="0" smtClean="0"/>
          </a:p>
          <a:p>
            <a:r>
              <a:rPr lang="zh-CN" altLang="zh-CN" dirty="0" smtClean="0"/>
              <a:t>实现</a:t>
            </a:r>
            <a:r>
              <a:rPr lang="zh-CN" altLang="zh-CN" dirty="0"/>
              <a:t>多客户端的方式至少有</a:t>
            </a:r>
            <a:r>
              <a:rPr lang="zh-CN" altLang="zh-CN" dirty="0" smtClean="0"/>
              <a:t>两种</a:t>
            </a:r>
            <a:endParaRPr lang="en-US" altLang="zh-CN" dirty="0" smtClean="0"/>
          </a:p>
          <a:p>
            <a:pPr lvl="1"/>
            <a:r>
              <a:rPr lang="zh-CN" altLang="zh-CN" dirty="0" smtClean="0"/>
              <a:t>使用</a:t>
            </a:r>
            <a:r>
              <a:rPr lang="zh-CN" altLang="zh-CN" dirty="0"/>
              <a:t>并发方法建立多个并行的进程，每个进程处理不同的工作。我们需要</a:t>
            </a:r>
            <a:r>
              <a:rPr lang="en-US" altLang="zh-CN" dirty="0"/>
              <a:t>N+1</a:t>
            </a:r>
            <a:r>
              <a:rPr lang="zh-CN" altLang="zh-CN" dirty="0"/>
              <a:t>个进程（其中</a:t>
            </a:r>
            <a:r>
              <a:rPr lang="en-US" altLang="zh-CN" dirty="0"/>
              <a:t>N</a:t>
            </a:r>
            <a:r>
              <a:rPr lang="zh-CN" altLang="zh-CN" dirty="0"/>
              <a:t>个是连接的用户数），</a:t>
            </a:r>
            <a:r>
              <a:rPr lang="en-US" altLang="zh-CN" dirty="0"/>
              <a:t>N</a:t>
            </a:r>
            <a:r>
              <a:rPr lang="zh-CN" altLang="zh-CN" dirty="0"/>
              <a:t>个进程处理</a:t>
            </a:r>
            <a:r>
              <a:rPr lang="en-US" altLang="zh-CN" dirty="0"/>
              <a:t>N</a:t>
            </a:r>
            <a:r>
              <a:rPr lang="zh-CN" altLang="zh-CN" dirty="0"/>
              <a:t>个连接的</a:t>
            </a:r>
            <a:r>
              <a:rPr lang="en-US" altLang="zh-CN" dirty="0"/>
              <a:t>socket</a:t>
            </a:r>
            <a:r>
              <a:rPr lang="zh-CN" altLang="zh-CN" dirty="0"/>
              <a:t>，另外一个进程负责服务器端工作，在调用</a:t>
            </a:r>
            <a:r>
              <a:rPr lang="en-US" altLang="zh-CN" dirty="0"/>
              <a:t>accept</a:t>
            </a:r>
            <a:r>
              <a:rPr lang="zh-CN" altLang="zh-CN" dirty="0"/>
              <a:t>后处理新的</a:t>
            </a:r>
            <a:r>
              <a:rPr lang="zh-CN" altLang="zh-CN" dirty="0" smtClean="0"/>
              <a:t>连接</a:t>
            </a:r>
            <a:endParaRPr lang="en-US" altLang="zh-CN" dirty="0" smtClean="0"/>
          </a:p>
          <a:p>
            <a:pPr lvl="1"/>
            <a:r>
              <a:rPr lang="zh-CN" altLang="zh-CN" dirty="0" smtClean="0"/>
              <a:t>我们</a:t>
            </a:r>
            <a:r>
              <a:rPr lang="zh-CN" altLang="zh-CN" dirty="0"/>
              <a:t>也可以采用串行的方式，每次它只能为一个连接过来的客户程序提供服务，并保证不进入阻塞状态，依次响应不同客户端的服务</a:t>
            </a:r>
            <a:r>
              <a:rPr lang="zh-CN" altLang="zh-CN" dirty="0" smtClean="0"/>
              <a:t>请求</a:t>
            </a:r>
            <a:endParaRPr lang="zh-CN" altLang="en-US" dirty="0"/>
          </a:p>
        </p:txBody>
      </p:sp>
    </p:spTree>
    <p:extLst>
      <p:ext uri="{BB962C8B-B14F-4D97-AF65-F5344CB8AC3E}">
        <p14:creationId xmlns:p14="http://schemas.microsoft.com/office/powerpoint/2010/main" val="2695842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并发</a:t>
            </a:r>
          </a:p>
        </p:txBody>
      </p:sp>
      <p:sp>
        <p:nvSpPr>
          <p:cNvPr id="3" name="内容占位符 2"/>
          <p:cNvSpPr>
            <a:spLocks noGrp="1"/>
          </p:cNvSpPr>
          <p:nvPr>
            <p:ph idx="1"/>
          </p:nvPr>
        </p:nvSpPr>
        <p:spPr/>
        <p:txBody>
          <a:bodyPr/>
          <a:lstStyle/>
          <a:p>
            <a:r>
              <a:rPr lang="zh-CN" altLang="zh-CN" dirty="0"/>
              <a:t>并发服务器程序在收到客户程序请求后，派生出一个子进程来为该客户程序服务，自己则回到等待状态，准备接收下一个客户程序的</a:t>
            </a:r>
            <a:r>
              <a:rPr lang="zh-CN" altLang="zh-CN" dirty="0" smtClean="0"/>
              <a:t>请求</a:t>
            </a:r>
            <a:endParaRPr lang="en-US" altLang="zh-CN" dirty="0" smtClean="0"/>
          </a:p>
          <a:p>
            <a:r>
              <a:rPr lang="zh-CN" altLang="zh-CN" dirty="0" smtClean="0"/>
              <a:t>其中</a:t>
            </a:r>
            <a:r>
              <a:rPr lang="zh-CN" altLang="zh-CN" dirty="0"/>
              <a:t>，作为父进程的并发服务器程序成为主服务器（</a:t>
            </a:r>
            <a:r>
              <a:rPr lang="en-US" altLang="zh-CN" dirty="0"/>
              <a:t>master</a:t>
            </a:r>
            <a:r>
              <a:rPr lang="zh-CN" altLang="zh-CN" dirty="0"/>
              <a:t>），具体处理客户请求的子进程成为从服务器（</a:t>
            </a:r>
            <a:r>
              <a:rPr lang="en-US" altLang="zh-CN" dirty="0"/>
              <a:t>slave</a:t>
            </a:r>
            <a:r>
              <a:rPr lang="zh-CN" altLang="zh-CN" dirty="0"/>
              <a:t>）。</a:t>
            </a:r>
            <a:r>
              <a:rPr lang="en-US" altLang="zh-CN" dirty="0"/>
              <a:t> </a:t>
            </a:r>
            <a:r>
              <a:rPr lang="zh-CN" altLang="zh-CN" dirty="0"/>
              <a:t>这种并发的处理方法称为传统的并发</a:t>
            </a:r>
            <a:r>
              <a:rPr lang="zh-CN" altLang="zh-CN" dirty="0" smtClean="0"/>
              <a:t>服务器</a:t>
            </a:r>
            <a:endParaRPr lang="zh-CN" altLang="en-US" dirty="0"/>
          </a:p>
        </p:txBody>
      </p:sp>
    </p:spTree>
    <p:extLst>
      <p:ext uri="{BB962C8B-B14F-4D97-AF65-F5344CB8AC3E}">
        <p14:creationId xmlns:p14="http://schemas.microsoft.com/office/powerpoint/2010/main" val="3400811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master_slave"/>
          <p:cNvPicPr/>
          <p:nvPr/>
        </p:nvPicPr>
        <p:blipFill>
          <a:blip r:embed="rId2" cstate="print"/>
          <a:srcRect/>
          <a:stretch>
            <a:fillRect/>
          </a:stretch>
        </p:blipFill>
        <p:spPr bwMode="auto">
          <a:xfrm>
            <a:off x="2266950" y="2290762"/>
            <a:ext cx="4610100" cy="2276475"/>
          </a:xfrm>
          <a:prstGeom prst="rect">
            <a:avLst/>
          </a:prstGeom>
          <a:noFill/>
          <a:ln w="9525">
            <a:noFill/>
            <a:miter lim="800000"/>
            <a:headEnd/>
            <a:tailEnd/>
          </a:ln>
        </p:spPr>
      </p:pic>
    </p:spTree>
    <p:extLst>
      <p:ext uri="{BB962C8B-B14F-4D97-AF65-F5344CB8AC3E}">
        <p14:creationId xmlns:p14="http://schemas.microsoft.com/office/powerpoint/2010/main" val="3791913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网络游戏的发展历史</a:t>
            </a:r>
          </a:p>
        </p:txBody>
      </p:sp>
      <p:sp>
        <p:nvSpPr>
          <p:cNvPr id="3" name="内容占位符 2"/>
          <p:cNvSpPr>
            <a:spLocks noGrp="1"/>
          </p:cNvSpPr>
          <p:nvPr>
            <p:ph idx="1"/>
          </p:nvPr>
        </p:nvSpPr>
        <p:spPr/>
        <p:txBody>
          <a:bodyPr>
            <a:normAutofit fontScale="92500" lnSpcReduction="20000"/>
          </a:bodyPr>
          <a:lstStyle/>
          <a:p>
            <a:r>
              <a:rPr lang="zh-CN" altLang="zh-CN" kern="1200" dirty="0"/>
              <a:t>早期的网络游戏通常以纯文字讯息作为呈现</a:t>
            </a:r>
            <a:r>
              <a:rPr lang="zh-CN" altLang="zh-CN" kern="1200" dirty="0" smtClean="0"/>
              <a:t>方式</a:t>
            </a:r>
            <a:endParaRPr lang="en-US" altLang="zh-CN" kern="1200" dirty="0" smtClean="0"/>
          </a:p>
          <a:p>
            <a:r>
              <a:rPr lang="zh-CN" altLang="zh-CN" kern="1200" dirty="0" smtClean="0"/>
              <a:t>之后</a:t>
            </a:r>
            <a:r>
              <a:rPr lang="zh-CN" altLang="zh-CN" kern="1200" dirty="0"/>
              <a:t>，传统的单机游戏也开始出现利用局域网路进行小规模连线</a:t>
            </a:r>
            <a:r>
              <a:rPr lang="en-US" altLang="zh-CN" kern="1200" dirty="0"/>
              <a:t>(2-8</a:t>
            </a:r>
            <a:r>
              <a:rPr lang="zh-CN" altLang="zh-CN" kern="1200" dirty="0"/>
              <a:t>人</a:t>
            </a:r>
            <a:r>
              <a:rPr lang="en-US" altLang="zh-CN" kern="1200" dirty="0"/>
              <a:t>)</a:t>
            </a:r>
            <a:r>
              <a:rPr lang="zh-CN" altLang="zh-CN" kern="1200" dirty="0"/>
              <a:t>的</a:t>
            </a:r>
            <a:r>
              <a:rPr lang="zh-CN" altLang="zh-CN" kern="1200" dirty="0" smtClean="0"/>
              <a:t>形式</a:t>
            </a:r>
            <a:endParaRPr lang="en-US" altLang="zh-CN" kern="1200" dirty="0" smtClean="0"/>
          </a:p>
          <a:p>
            <a:r>
              <a:rPr lang="en-US" altLang="zh-CN" kern="1200" dirty="0" smtClean="0"/>
              <a:t>20</a:t>
            </a:r>
            <a:r>
              <a:rPr lang="zh-CN" altLang="zh-CN" kern="1200" dirty="0"/>
              <a:t>世纪</a:t>
            </a:r>
            <a:r>
              <a:rPr lang="en-US" altLang="zh-CN" kern="1200" dirty="0"/>
              <a:t>90</a:t>
            </a:r>
            <a:r>
              <a:rPr lang="zh-CN" altLang="zh-CN" kern="1200" dirty="0"/>
              <a:t>年代中期，游戏产业开始采用类似</a:t>
            </a:r>
            <a:r>
              <a:rPr lang="en-US" altLang="zh-CN" kern="1200" dirty="0"/>
              <a:t>MUD</a:t>
            </a:r>
            <a:r>
              <a:rPr lang="zh-CN" altLang="zh-CN" kern="1200" dirty="0"/>
              <a:t>架构的技术发展网络</a:t>
            </a:r>
            <a:r>
              <a:rPr lang="zh-CN" altLang="zh-CN" kern="1200" dirty="0" smtClean="0"/>
              <a:t>游戏</a:t>
            </a:r>
            <a:endParaRPr lang="en-US" altLang="zh-CN" kern="1200" dirty="0" smtClean="0"/>
          </a:p>
          <a:p>
            <a:pPr lvl="1"/>
            <a:r>
              <a:rPr lang="zh-CN" altLang="zh-CN" kern="1200" dirty="0" smtClean="0"/>
              <a:t>借</a:t>
            </a:r>
            <a:r>
              <a:rPr lang="zh-CN" altLang="zh-CN" kern="1200" dirty="0"/>
              <a:t>由最佳化的通讯协议及复杂的预测式算法，来达成网络游戏所需的信息</a:t>
            </a:r>
            <a:r>
              <a:rPr lang="zh-CN" altLang="zh-CN" kern="1200" dirty="0" smtClean="0"/>
              <a:t>同步</a:t>
            </a:r>
            <a:endParaRPr lang="en-US" altLang="zh-CN" kern="1200" dirty="0" smtClean="0"/>
          </a:p>
          <a:p>
            <a:pPr lvl="1"/>
            <a:r>
              <a:rPr lang="zh-CN" altLang="zh-CN" kern="1200" dirty="0" smtClean="0"/>
              <a:t>这</a:t>
            </a:r>
            <a:r>
              <a:rPr lang="zh-CN" altLang="zh-CN" kern="1200" dirty="0"/>
              <a:t>类型的游戏与</a:t>
            </a:r>
            <a:r>
              <a:rPr lang="en-US" altLang="zh-CN" kern="1200" dirty="0"/>
              <a:t>MUD</a:t>
            </a:r>
            <a:r>
              <a:rPr lang="zh-CN" altLang="zh-CN" kern="1200" dirty="0"/>
              <a:t>一样，需要集中运算的游戏服务器，后来出现的很多游戏都能够实现万人以上同时连线</a:t>
            </a:r>
            <a:endParaRPr lang="en-US" altLang="zh-CN" kern="1200" dirty="0" smtClean="0"/>
          </a:p>
          <a:p>
            <a:endParaRPr lang="zh-CN" altLang="en-US" dirty="0"/>
          </a:p>
        </p:txBody>
      </p:sp>
    </p:spTree>
    <p:extLst>
      <p:ext uri="{BB962C8B-B14F-4D97-AF65-F5344CB8AC3E}">
        <p14:creationId xmlns:p14="http://schemas.microsoft.com/office/powerpoint/2010/main" val="2914532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问题解决</a:t>
            </a:r>
            <a:endParaRPr lang="zh-CN" altLang="en-US" dirty="0"/>
          </a:p>
        </p:txBody>
      </p:sp>
      <p:sp>
        <p:nvSpPr>
          <p:cNvPr id="3" name="内容占位符 2"/>
          <p:cNvSpPr>
            <a:spLocks noGrp="1"/>
          </p:cNvSpPr>
          <p:nvPr>
            <p:ph idx="1"/>
          </p:nvPr>
        </p:nvSpPr>
        <p:spPr/>
        <p:txBody>
          <a:bodyPr/>
          <a:lstStyle/>
          <a:p>
            <a:pPr lvl="0"/>
            <a:r>
              <a:rPr lang="zh-CN" altLang="zh-CN" dirty="0"/>
              <a:t>怎样保持一定量的可用子进程</a:t>
            </a:r>
          </a:p>
          <a:p>
            <a:pPr lvl="1"/>
            <a:r>
              <a:rPr lang="zh-CN" altLang="zh-CN" dirty="0"/>
              <a:t>父进程监视可用子进程的数量，当数量低于某个阈值时就再派生一些子进程，当数量高于某个阈值时就终止一些可用子</a:t>
            </a:r>
            <a:r>
              <a:rPr lang="zh-CN" altLang="zh-CN" dirty="0" smtClean="0"/>
              <a:t>进程</a:t>
            </a:r>
            <a:endParaRPr lang="zh-CN" altLang="zh-CN" dirty="0"/>
          </a:p>
          <a:p>
            <a:pPr lvl="0"/>
            <a:r>
              <a:rPr lang="zh-CN" altLang="zh-CN" dirty="0"/>
              <a:t>服务请求到达时，应该如何唤醒子进程</a:t>
            </a:r>
          </a:p>
          <a:p>
            <a:pPr lvl="1"/>
            <a:r>
              <a:rPr lang="zh-CN" altLang="zh-CN" dirty="0"/>
              <a:t>预先生成的子进程在各自调用</a:t>
            </a:r>
            <a:r>
              <a:rPr lang="en-US" altLang="zh-CN" dirty="0"/>
              <a:t>accept</a:t>
            </a:r>
            <a:r>
              <a:rPr lang="zh-CN" altLang="zh-CN" dirty="0"/>
              <a:t>（）后进入睡眠</a:t>
            </a:r>
            <a:r>
              <a:rPr lang="zh-CN" altLang="zh-CN" dirty="0" smtClean="0"/>
              <a:t>状态</a:t>
            </a:r>
            <a:endParaRPr lang="en-US" altLang="zh-CN" dirty="0" smtClean="0"/>
          </a:p>
          <a:p>
            <a:pPr lvl="1"/>
            <a:r>
              <a:rPr lang="zh-CN" altLang="zh-CN" dirty="0" smtClean="0"/>
              <a:t>由于</a:t>
            </a:r>
            <a:r>
              <a:rPr lang="zh-CN" altLang="zh-CN" dirty="0"/>
              <a:t>这些子进程共用一个</a:t>
            </a:r>
            <a:r>
              <a:rPr lang="en-US" altLang="zh-CN" dirty="0"/>
              <a:t>socket</a:t>
            </a:r>
            <a:r>
              <a:rPr lang="zh-CN" altLang="zh-CN" dirty="0"/>
              <a:t>结构，当一个可户请求到达时，就会唤醒所有的子</a:t>
            </a:r>
            <a:r>
              <a:rPr lang="zh-CN" altLang="zh-CN" dirty="0" smtClean="0"/>
              <a:t>进程</a:t>
            </a:r>
            <a:endParaRPr lang="en-US" altLang="zh-CN" dirty="0" smtClean="0"/>
          </a:p>
          <a:p>
            <a:pPr lvl="1"/>
            <a:r>
              <a:rPr lang="zh-CN" altLang="zh-CN" dirty="0" smtClean="0"/>
              <a:t>这种</a:t>
            </a:r>
            <a:r>
              <a:rPr lang="zh-CN" altLang="zh-CN" dirty="0"/>
              <a:t>情况会导致系统性能的下降。解决这个问题的方法是给</a:t>
            </a:r>
            <a:r>
              <a:rPr lang="en-US" altLang="zh-CN" dirty="0"/>
              <a:t>accept</a:t>
            </a:r>
            <a:r>
              <a:rPr lang="zh-CN" altLang="zh-CN" dirty="0" smtClean="0"/>
              <a:t>上锁</a:t>
            </a:r>
            <a:endParaRPr lang="zh-CN" altLang="en-US" dirty="0"/>
          </a:p>
        </p:txBody>
      </p:sp>
    </p:spTree>
    <p:extLst>
      <p:ext uri="{BB962C8B-B14F-4D97-AF65-F5344CB8AC3E}">
        <p14:creationId xmlns:p14="http://schemas.microsoft.com/office/powerpoint/2010/main" val="3044316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串行</a:t>
            </a:r>
          </a:p>
        </p:txBody>
      </p:sp>
      <p:sp>
        <p:nvSpPr>
          <p:cNvPr id="3" name="内容占位符 2"/>
          <p:cNvSpPr>
            <a:spLocks noGrp="1"/>
          </p:cNvSpPr>
          <p:nvPr>
            <p:ph idx="1"/>
          </p:nvPr>
        </p:nvSpPr>
        <p:spPr/>
        <p:txBody>
          <a:bodyPr/>
          <a:lstStyle/>
          <a:p>
            <a:r>
              <a:rPr lang="zh-CN" altLang="zh-CN" dirty="0"/>
              <a:t>如果不想使用</a:t>
            </a:r>
            <a:r>
              <a:rPr lang="en-US" altLang="zh-CN" dirty="0"/>
              <a:t> fork()</a:t>
            </a:r>
            <a:r>
              <a:rPr lang="zh-CN" altLang="zh-CN" dirty="0"/>
              <a:t>实现并发服务，可以采用串行的</a:t>
            </a:r>
            <a:r>
              <a:rPr lang="zh-CN" altLang="zh-CN" dirty="0" smtClean="0"/>
              <a:t>方法</a:t>
            </a:r>
            <a:endParaRPr lang="en-US" altLang="zh-CN" dirty="0" smtClean="0"/>
          </a:p>
          <a:p>
            <a:r>
              <a:rPr lang="zh-CN" altLang="zh-CN" dirty="0" smtClean="0"/>
              <a:t>所有</a:t>
            </a:r>
            <a:r>
              <a:rPr lang="zh-CN" altLang="zh-CN" dirty="0"/>
              <a:t>服务都运行于一个线程当中</a:t>
            </a:r>
            <a:r>
              <a:rPr lang="zh-CN" altLang="zh-CN" dirty="0" smtClean="0"/>
              <a:t>，当</a:t>
            </a:r>
            <a:r>
              <a:rPr lang="zh-CN" altLang="zh-CN" dirty="0"/>
              <a:t>第一个客户端的连接请求被接受的话，我们将不能再执行</a:t>
            </a:r>
            <a:r>
              <a:rPr lang="en-US" altLang="zh-CN" dirty="0"/>
              <a:t>accept</a:t>
            </a:r>
            <a:r>
              <a:rPr lang="zh-CN" altLang="zh-CN" dirty="0" smtClean="0"/>
              <a:t>指令</a:t>
            </a:r>
            <a:endParaRPr lang="en-US" altLang="zh-CN" dirty="0" smtClean="0"/>
          </a:p>
          <a:p>
            <a:r>
              <a:rPr lang="zh-CN" altLang="zh-CN" dirty="0" smtClean="0"/>
              <a:t>这种</a:t>
            </a:r>
            <a:r>
              <a:rPr lang="zh-CN" altLang="zh-CN" dirty="0"/>
              <a:t>情况下，我们需要使用</a:t>
            </a:r>
            <a:r>
              <a:rPr lang="en-US" altLang="zh-CN" dirty="0"/>
              <a:t>select</a:t>
            </a:r>
            <a:r>
              <a:rPr lang="zh-CN" altLang="zh-CN" dirty="0"/>
              <a:t>指令，它允许同时检测多个</a:t>
            </a:r>
            <a:r>
              <a:rPr lang="en-US" altLang="zh-CN" dirty="0"/>
              <a:t>socket</a:t>
            </a:r>
            <a:r>
              <a:rPr lang="zh-CN" altLang="zh-CN" dirty="0"/>
              <a:t>，函数原型如下：</a:t>
            </a:r>
          </a:p>
          <a:p>
            <a:r>
              <a:rPr lang="en-US" altLang="zh-CN" dirty="0" err="1"/>
              <a:t>int</a:t>
            </a:r>
            <a:r>
              <a:rPr lang="en-US" altLang="zh-CN" dirty="0"/>
              <a:t> select(</a:t>
            </a:r>
            <a:r>
              <a:rPr lang="en-US" altLang="zh-CN" dirty="0" err="1"/>
              <a:t>int</a:t>
            </a:r>
            <a:r>
              <a:rPr lang="en-US" altLang="zh-CN" dirty="0"/>
              <a:t> </a:t>
            </a:r>
            <a:r>
              <a:rPr lang="en-US" altLang="zh-CN" dirty="0" err="1"/>
              <a:t>nfds</a:t>
            </a:r>
            <a:r>
              <a:rPr lang="en-US" altLang="zh-CN" dirty="0"/>
              <a:t>, </a:t>
            </a:r>
            <a:r>
              <a:rPr lang="en-US" altLang="zh-CN" dirty="0" err="1"/>
              <a:t>fd_set</a:t>
            </a:r>
            <a:r>
              <a:rPr lang="en-US" altLang="zh-CN" dirty="0"/>
              <a:t> *read, </a:t>
            </a:r>
            <a:r>
              <a:rPr lang="en-US" altLang="zh-CN" dirty="0" err="1"/>
              <a:t>fd_set</a:t>
            </a:r>
            <a:r>
              <a:rPr lang="en-US" altLang="zh-CN" dirty="0"/>
              <a:t> *write, </a:t>
            </a:r>
            <a:r>
              <a:rPr lang="en-US" altLang="zh-CN" dirty="0" err="1"/>
              <a:t>fd_set</a:t>
            </a:r>
            <a:r>
              <a:rPr lang="en-US" altLang="zh-CN" dirty="0"/>
              <a:t> *except, </a:t>
            </a:r>
            <a:r>
              <a:rPr lang="en-US" altLang="zh-CN" dirty="0" err="1"/>
              <a:t>struct</a:t>
            </a:r>
            <a:r>
              <a:rPr lang="en-US" altLang="zh-CN" dirty="0"/>
              <a:t> </a:t>
            </a:r>
            <a:r>
              <a:rPr lang="en-US" altLang="zh-CN" dirty="0" err="1"/>
              <a:t>timeval</a:t>
            </a:r>
            <a:r>
              <a:rPr lang="en-US" altLang="zh-CN" dirty="0"/>
              <a:t> *timeout);</a:t>
            </a:r>
            <a:endParaRPr lang="zh-CN" altLang="en-US" dirty="0"/>
          </a:p>
        </p:txBody>
      </p:sp>
    </p:spTree>
    <p:extLst>
      <p:ext uri="{BB962C8B-B14F-4D97-AF65-F5344CB8AC3E}">
        <p14:creationId xmlns:p14="http://schemas.microsoft.com/office/powerpoint/2010/main" val="30584958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服务器</a:t>
            </a:r>
          </a:p>
        </p:txBody>
      </p:sp>
      <p:sp>
        <p:nvSpPr>
          <p:cNvPr id="3" name="内容占位符 2"/>
          <p:cNvSpPr>
            <a:spLocks noGrp="1"/>
          </p:cNvSpPr>
          <p:nvPr>
            <p:ph idx="1"/>
          </p:nvPr>
        </p:nvSpPr>
        <p:spPr/>
        <p:txBody>
          <a:bodyPr/>
          <a:lstStyle/>
          <a:p>
            <a:r>
              <a:rPr lang="zh-CN" altLang="zh-CN" dirty="0"/>
              <a:t>上面介绍的</a:t>
            </a:r>
            <a:r>
              <a:rPr lang="en-US" altLang="zh-CN" dirty="0"/>
              <a:t>TCP</a:t>
            </a:r>
            <a:r>
              <a:rPr lang="zh-CN" altLang="zh-CN" dirty="0"/>
              <a:t>服务器比较复杂，特别是需要处理多个客户端的</a:t>
            </a:r>
            <a:r>
              <a:rPr lang="zh-CN" altLang="zh-CN" dirty="0" smtClean="0"/>
              <a:t>时候</a:t>
            </a:r>
            <a:endParaRPr lang="en-US" altLang="zh-CN" dirty="0" smtClean="0"/>
          </a:p>
          <a:p>
            <a:r>
              <a:rPr lang="zh-CN" altLang="zh-CN" dirty="0" smtClean="0"/>
              <a:t>而</a:t>
            </a:r>
            <a:r>
              <a:rPr lang="en-US" altLang="zh-CN" dirty="0"/>
              <a:t>UDP</a:t>
            </a:r>
            <a:r>
              <a:rPr lang="zh-CN" altLang="zh-CN" dirty="0"/>
              <a:t>提供了更加简单的通讯机制，缺陷是传输可行度和安全性</a:t>
            </a:r>
            <a:r>
              <a:rPr lang="zh-CN" altLang="zh-CN" dirty="0" smtClean="0"/>
              <a:t>降低</a:t>
            </a:r>
            <a:endParaRPr lang="en-US" altLang="zh-CN" dirty="0" smtClean="0"/>
          </a:p>
          <a:p>
            <a:r>
              <a:rPr lang="zh-CN" altLang="zh-CN" dirty="0" smtClean="0"/>
              <a:t>但</a:t>
            </a:r>
            <a:r>
              <a:rPr lang="zh-CN" altLang="zh-CN" dirty="0"/>
              <a:t>对于快节奏的动作游戏来说，</a:t>
            </a:r>
            <a:r>
              <a:rPr lang="en-US" altLang="zh-CN" dirty="0"/>
              <a:t>UDP</a:t>
            </a:r>
            <a:r>
              <a:rPr lang="zh-CN" altLang="zh-CN" dirty="0"/>
              <a:t>不失为一种合适的网络传输</a:t>
            </a:r>
            <a:r>
              <a:rPr lang="zh-CN" altLang="zh-CN" dirty="0" smtClean="0"/>
              <a:t>方式</a:t>
            </a:r>
            <a:endParaRPr lang="zh-CN" altLang="en-US" dirty="0"/>
          </a:p>
        </p:txBody>
      </p:sp>
    </p:spTree>
    <p:extLst>
      <p:ext uri="{BB962C8B-B14F-4D97-AF65-F5344CB8AC3E}">
        <p14:creationId xmlns:p14="http://schemas.microsoft.com/office/powerpoint/2010/main" val="1018021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UDP</a:t>
            </a:r>
            <a:r>
              <a:rPr lang="zh-CN" altLang="zh-CN" dirty="0"/>
              <a:t>并不保持固定连接，每个到达的数据包具备必要的信息来识别其</a:t>
            </a:r>
            <a:r>
              <a:rPr lang="zh-CN" altLang="zh-CN" dirty="0" smtClean="0"/>
              <a:t>来源</a:t>
            </a:r>
            <a:endParaRPr lang="en-US" altLang="zh-CN" dirty="0" smtClean="0"/>
          </a:p>
          <a:p>
            <a:r>
              <a:rPr lang="zh-CN" altLang="zh-CN" dirty="0" smtClean="0"/>
              <a:t>下面</a:t>
            </a:r>
            <a:r>
              <a:rPr lang="zh-CN" altLang="zh-CN" dirty="0"/>
              <a:t>的代码使用</a:t>
            </a:r>
            <a:r>
              <a:rPr lang="en-US" altLang="zh-CN" dirty="0" err="1"/>
              <a:t>recvfrom</a:t>
            </a:r>
            <a:r>
              <a:rPr lang="en-US" altLang="zh-CN" dirty="0"/>
              <a:t> </a:t>
            </a:r>
            <a:r>
              <a:rPr lang="zh-CN" altLang="zh-CN" dirty="0"/>
              <a:t>来读取数据报，使用</a:t>
            </a:r>
            <a:r>
              <a:rPr lang="en-US" altLang="zh-CN" dirty="0" err="1"/>
              <a:t>sendto</a:t>
            </a:r>
            <a:r>
              <a:rPr lang="zh-CN" altLang="zh-CN" dirty="0"/>
              <a:t>进行传送，这两个函数都使用相同的</a:t>
            </a:r>
            <a:r>
              <a:rPr lang="en-US" altLang="zh-CN" dirty="0" err="1"/>
              <a:t>sockaddr</a:t>
            </a:r>
            <a:r>
              <a:rPr lang="en-US" altLang="zh-CN" dirty="0"/>
              <a:t> </a:t>
            </a:r>
            <a:r>
              <a:rPr lang="zh-CN" altLang="zh-CN" dirty="0"/>
              <a:t>结构，这样可以将接收的数据包传回给发送者。</a:t>
            </a:r>
          </a:p>
          <a:p>
            <a:endParaRPr lang="zh-CN" alt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79712" y="4437112"/>
            <a:ext cx="5784850"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0189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防止</a:t>
            </a:r>
            <a:r>
              <a:rPr lang="en-US" altLang="zh-CN" dirty="0"/>
              <a:t>socket</a:t>
            </a:r>
            <a:r>
              <a:rPr lang="zh-CN" altLang="en-US" dirty="0"/>
              <a:t>阻塞</a:t>
            </a:r>
          </a:p>
        </p:txBody>
      </p:sp>
      <p:sp>
        <p:nvSpPr>
          <p:cNvPr id="3" name="内容占位符 2"/>
          <p:cNvSpPr>
            <a:spLocks noGrp="1"/>
          </p:cNvSpPr>
          <p:nvPr>
            <p:ph idx="1"/>
          </p:nvPr>
        </p:nvSpPr>
        <p:spPr/>
        <p:txBody>
          <a:bodyPr/>
          <a:lstStyle/>
          <a:p>
            <a:r>
              <a:rPr lang="zh-CN" altLang="zh-CN" dirty="0" smtClean="0"/>
              <a:t>到达</a:t>
            </a:r>
            <a:r>
              <a:rPr lang="zh-CN" altLang="zh-CN" dirty="0"/>
              <a:t>的数据比预期读取的数据要少。假如一个客户端服务器系统中信息大小不一，而在服务器端使用</a:t>
            </a:r>
            <a:r>
              <a:rPr lang="en-US" altLang="zh-CN" dirty="0" err="1"/>
              <a:t>recv</a:t>
            </a:r>
            <a:r>
              <a:rPr lang="zh-CN" altLang="zh-CN" dirty="0"/>
              <a:t>调用来读取数据，需要将读取的数据量作为参数传递进去，但如何得到待读取的数据总量？当然可以使用字节方式来读取信息：每次读取一个字节。然而，这种方法速度很慢，而且如果无数据可读的话，</a:t>
            </a:r>
            <a:r>
              <a:rPr lang="en-US" altLang="zh-CN" dirty="0"/>
              <a:t>socket</a:t>
            </a:r>
            <a:r>
              <a:rPr lang="zh-CN" altLang="zh-CN" dirty="0"/>
              <a:t>仍然会被</a:t>
            </a:r>
            <a:r>
              <a:rPr lang="zh-CN" altLang="zh-CN" dirty="0" smtClean="0"/>
              <a:t>阻塞</a:t>
            </a:r>
            <a:endParaRPr lang="zh-CN" altLang="en-US" dirty="0"/>
          </a:p>
        </p:txBody>
      </p:sp>
    </p:spTree>
    <p:extLst>
      <p:ext uri="{BB962C8B-B14F-4D97-AF65-F5344CB8AC3E}">
        <p14:creationId xmlns:p14="http://schemas.microsoft.com/office/powerpoint/2010/main" val="845570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解决</a:t>
            </a:r>
            <a:r>
              <a:rPr lang="zh-CN" altLang="zh-CN" dirty="0"/>
              <a:t>这个问题的方法至少有两个</a:t>
            </a:r>
            <a:r>
              <a:rPr lang="zh-CN" altLang="zh-CN" dirty="0" smtClean="0"/>
              <a:t>：</a:t>
            </a:r>
            <a:endParaRPr lang="en-US" altLang="zh-CN" dirty="0" smtClean="0"/>
          </a:p>
          <a:p>
            <a:r>
              <a:rPr lang="zh-CN" altLang="zh-CN" dirty="0" smtClean="0"/>
              <a:t>第一</a:t>
            </a:r>
            <a:r>
              <a:rPr lang="zh-CN" altLang="zh-CN" dirty="0"/>
              <a:t>种是在读取数据前检查一下</a:t>
            </a:r>
            <a:r>
              <a:rPr lang="en-US" altLang="zh-CN" dirty="0"/>
              <a:t>socket</a:t>
            </a:r>
            <a:r>
              <a:rPr lang="zh-CN" altLang="zh-CN" dirty="0"/>
              <a:t>，保证我们读取的数量和到达的数据量</a:t>
            </a:r>
            <a:r>
              <a:rPr lang="zh-CN" altLang="zh-CN" dirty="0" smtClean="0"/>
              <a:t>一致</a:t>
            </a:r>
            <a:endParaRPr lang="en-US" altLang="zh-CN" dirty="0" smtClean="0"/>
          </a:p>
          <a:p>
            <a:r>
              <a:rPr lang="zh-CN" altLang="zh-CN" dirty="0" smtClean="0"/>
              <a:t>第二</a:t>
            </a:r>
            <a:r>
              <a:rPr lang="zh-CN" altLang="zh-CN" dirty="0"/>
              <a:t>种方法是可以直接获取任意数量的数据而不会因为缺乏数据导致阻塞。</a:t>
            </a:r>
          </a:p>
          <a:p>
            <a:endParaRPr lang="zh-CN" altLang="en-US" dirty="0"/>
          </a:p>
        </p:txBody>
      </p:sp>
    </p:spTree>
    <p:extLst>
      <p:ext uri="{BB962C8B-B14F-4D97-AF65-F5344CB8AC3E}">
        <p14:creationId xmlns:p14="http://schemas.microsoft.com/office/powerpoint/2010/main" val="3749384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大规模多人在线游戏技术</a:t>
            </a:r>
          </a:p>
        </p:txBody>
      </p:sp>
      <p:sp>
        <p:nvSpPr>
          <p:cNvPr id="3" name="内容占位符 2"/>
          <p:cNvSpPr>
            <a:spLocks noGrp="1"/>
          </p:cNvSpPr>
          <p:nvPr>
            <p:ph idx="1"/>
          </p:nvPr>
        </p:nvSpPr>
        <p:spPr/>
        <p:txBody>
          <a:bodyPr/>
          <a:lstStyle/>
          <a:p>
            <a:r>
              <a:rPr lang="zh-CN" altLang="zh-CN" dirty="0" smtClean="0"/>
              <a:t>技术</a:t>
            </a:r>
            <a:r>
              <a:rPr lang="zh-CN" altLang="zh-CN" dirty="0"/>
              <a:t>上来说，游戏引擎在和</a:t>
            </a:r>
            <a:r>
              <a:rPr lang="en-US" altLang="zh-CN" dirty="0"/>
              <a:t>MMO</a:t>
            </a:r>
            <a:r>
              <a:rPr lang="zh-CN" altLang="zh-CN" dirty="0"/>
              <a:t>中间件结合以后可以用来开发</a:t>
            </a:r>
            <a:r>
              <a:rPr lang="en-US" altLang="zh-CN" dirty="0"/>
              <a:t>MMO</a:t>
            </a:r>
            <a:r>
              <a:rPr lang="zh-CN" altLang="zh-CN" dirty="0" smtClean="0"/>
              <a:t>游戏</a:t>
            </a:r>
            <a:endParaRPr lang="en-US" altLang="zh-CN" dirty="0" smtClean="0"/>
          </a:p>
          <a:p>
            <a:r>
              <a:rPr lang="en-US" altLang="zh-CN" dirty="0" smtClean="0"/>
              <a:t>MMO</a:t>
            </a:r>
            <a:r>
              <a:rPr lang="zh-CN" altLang="zh-CN" dirty="0"/>
              <a:t>游戏面临的问题是大量的联机用户，大量的数据传输，并且有严格的实时性要求，所以这种复杂的网络设计变得很</a:t>
            </a:r>
            <a:r>
              <a:rPr lang="zh-CN" altLang="zh-CN" dirty="0" smtClean="0"/>
              <a:t>困难</a:t>
            </a:r>
            <a:endParaRPr lang="en-US" altLang="zh-CN" dirty="0" smtClean="0"/>
          </a:p>
          <a:p>
            <a:r>
              <a:rPr lang="zh-CN" altLang="zh-CN" dirty="0" smtClean="0"/>
              <a:t>除此之外</a:t>
            </a:r>
            <a:r>
              <a:rPr lang="zh-CN" altLang="zh-CN" dirty="0"/>
              <a:t>，游戏开发人员还需要面对“外挂”这样的作弊手段。接下来我们来分析一下设计大型多人在线游戏时可能遇到的问题及解决办法。</a:t>
            </a:r>
          </a:p>
          <a:p>
            <a:endParaRPr lang="zh-CN" altLang="en-US" dirty="0"/>
          </a:p>
        </p:txBody>
      </p:sp>
    </p:spTree>
    <p:extLst>
      <p:ext uri="{BB962C8B-B14F-4D97-AF65-F5344CB8AC3E}">
        <p14:creationId xmlns:p14="http://schemas.microsoft.com/office/powerpoint/2010/main" val="615177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数据预测</a:t>
            </a:r>
          </a:p>
        </p:txBody>
      </p:sp>
      <p:sp>
        <p:nvSpPr>
          <p:cNvPr id="3" name="内容占位符 2"/>
          <p:cNvSpPr>
            <a:spLocks noGrp="1"/>
          </p:cNvSpPr>
          <p:nvPr>
            <p:ph idx="1"/>
          </p:nvPr>
        </p:nvSpPr>
        <p:spPr/>
        <p:txBody>
          <a:bodyPr/>
          <a:lstStyle/>
          <a:p>
            <a:r>
              <a:rPr lang="zh-CN" altLang="zh-CN" dirty="0" smtClean="0"/>
              <a:t>“预测”</a:t>
            </a:r>
            <a:r>
              <a:rPr lang="zh-CN" altLang="zh-CN" dirty="0"/>
              <a:t>玩家的状态，也就是说，不等玩家的更新数据传回，我们就按照已有条件赋予一个最可能的更新结果给玩家</a:t>
            </a:r>
            <a:r>
              <a:rPr lang="zh-CN" altLang="zh-CN" dirty="0" smtClean="0"/>
              <a:t>角色</a:t>
            </a:r>
            <a:endParaRPr lang="en-US" altLang="zh-CN" dirty="0" smtClean="0"/>
          </a:p>
          <a:p>
            <a:r>
              <a:rPr lang="zh-CN" altLang="zh-CN" dirty="0" smtClean="0"/>
              <a:t>在</a:t>
            </a:r>
            <a:r>
              <a:rPr lang="zh-CN" altLang="zh-CN" dirty="0"/>
              <a:t>这种情况下， 我们需要保存最近的</a:t>
            </a:r>
            <a:r>
              <a:rPr lang="en-US" altLang="zh-CN" dirty="0"/>
              <a:t>N</a:t>
            </a:r>
            <a:r>
              <a:rPr lang="zh-CN" altLang="zh-CN" dirty="0"/>
              <a:t>个更新位置（接下来以</a:t>
            </a:r>
            <a:r>
              <a:rPr lang="en-US" altLang="zh-CN" dirty="0"/>
              <a:t>N=3</a:t>
            </a:r>
            <a:r>
              <a:rPr lang="zh-CN" altLang="zh-CN" dirty="0"/>
              <a:t>为例说明）以及对应的时间</a:t>
            </a:r>
            <a:r>
              <a:rPr lang="zh-CN" altLang="zh-CN" dirty="0" smtClean="0"/>
              <a:t>。</a:t>
            </a:r>
            <a:endParaRPr lang="en-US" altLang="zh-CN" dirty="0" smtClean="0"/>
          </a:p>
          <a:p>
            <a:r>
              <a:rPr lang="zh-CN" altLang="zh-CN" dirty="0" smtClean="0"/>
              <a:t>利用</a:t>
            </a:r>
            <a:r>
              <a:rPr lang="zh-CN" altLang="zh-CN" dirty="0"/>
              <a:t>三个已知值可以得到一个二次多项式，设三个位置为</a:t>
            </a:r>
            <a:r>
              <a:rPr lang="en-US" altLang="zh-CN" dirty="0"/>
              <a:t>P0</a:t>
            </a:r>
            <a:r>
              <a:rPr lang="zh-CN" altLang="zh-CN" dirty="0"/>
              <a:t>、</a:t>
            </a:r>
            <a:r>
              <a:rPr lang="en-US" altLang="zh-CN" dirty="0"/>
              <a:t>P1</a:t>
            </a:r>
            <a:r>
              <a:rPr lang="zh-CN" altLang="zh-CN" dirty="0"/>
              <a:t>和</a:t>
            </a:r>
            <a:r>
              <a:rPr lang="en-US" altLang="zh-CN" dirty="0"/>
              <a:t>P2</a:t>
            </a:r>
            <a:r>
              <a:rPr lang="zh-CN" altLang="zh-CN" dirty="0"/>
              <a:t>（其中</a:t>
            </a:r>
            <a:r>
              <a:rPr lang="en-US" altLang="zh-CN" dirty="0"/>
              <a:t>P2</a:t>
            </a:r>
            <a:r>
              <a:rPr lang="zh-CN" altLang="zh-CN" dirty="0"/>
              <a:t>是最近的位置），对应的时间分别为</a:t>
            </a:r>
            <a:r>
              <a:rPr lang="en-US" altLang="zh-CN" dirty="0"/>
              <a:t>T0</a:t>
            </a:r>
            <a:r>
              <a:rPr lang="zh-CN" altLang="zh-CN" dirty="0"/>
              <a:t>、</a:t>
            </a:r>
            <a:r>
              <a:rPr lang="en-US" altLang="zh-CN" dirty="0"/>
              <a:t>T1</a:t>
            </a:r>
            <a:r>
              <a:rPr lang="zh-CN" altLang="zh-CN" dirty="0"/>
              <a:t>和</a:t>
            </a:r>
            <a:r>
              <a:rPr lang="en-US" altLang="zh-CN" dirty="0"/>
              <a:t>T2</a:t>
            </a:r>
            <a:r>
              <a:rPr lang="zh-CN" altLang="zh-CN" dirty="0"/>
              <a:t>，我们可以构造一个方程：</a:t>
            </a:r>
          </a:p>
          <a:p>
            <a:endParaRPr lang="zh-CN" altLang="en-US" dirty="0"/>
          </a:p>
        </p:txBody>
      </p:sp>
    </p:spTree>
    <p:extLst>
      <p:ext uri="{BB962C8B-B14F-4D97-AF65-F5344CB8AC3E}">
        <p14:creationId xmlns:p14="http://schemas.microsoft.com/office/powerpoint/2010/main" val="1165793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graphics/10fig04.gif"/>
          <p:cNvPicPr/>
          <p:nvPr/>
        </p:nvPicPr>
        <p:blipFill>
          <a:blip r:embed="rId2" cstate="print"/>
          <a:srcRect/>
          <a:stretch>
            <a:fillRect/>
          </a:stretch>
        </p:blipFill>
        <p:spPr bwMode="auto">
          <a:xfrm>
            <a:off x="3141027" y="2683827"/>
            <a:ext cx="2861945" cy="1490345"/>
          </a:xfrm>
          <a:prstGeom prst="rect">
            <a:avLst/>
          </a:prstGeom>
          <a:noFill/>
          <a:ln w="9525">
            <a:noFill/>
            <a:miter lim="800000"/>
            <a:headEnd/>
            <a:tailEnd/>
          </a:ln>
        </p:spPr>
      </p:pic>
    </p:spTree>
    <p:extLst>
      <p:ext uri="{BB962C8B-B14F-4D97-AF65-F5344CB8AC3E}">
        <p14:creationId xmlns:p14="http://schemas.microsoft.com/office/powerpoint/2010/main" val="3012526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分等级消息传递</a:t>
            </a:r>
          </a:p>
        </p:txBody>
      </p:sp>
      <p:sp>
        <p:nvSpPr>
          <p:cNvPr id="3" name="内容占位符 2"/>
          <p:cNvSpPr>
            <a:spLocks noGrp="1"/>
          </p:cNvSpPr>
          <p:nvPr>
            <p:ph idx="1"/>
          </p:nvPr>
        </p:nvSpPr>
        <p:spPr/>
        <p:txBody>
          <a:bodyPr/>
          <a:lstStyle/>
          <a:p>
            <a:r>
              <a:rPr lang="zh-CN" altLang="en-US" dirty="0"/>
              <a:t>以第一人称射击游戏为例，各种消息可以按照重要程度排列如下：</a:t>
            </a:r>
            <a:r>
              <a:rPr lang="en-US" altLang="zh-CN" dirty="0"/>
              <a:t>:</a:t>
            </a:r>
          </a:p>
          <a:p>
            <a:r>
              <a:rPr lang="en-US" altLang="zh-CN" dirty="0"/>
              <a:t>•	</a:t>
            </a:r>
            <a:r>
              <a:rPr lang="zh-CN" altLang="en-US" dirty="0"/>
              <a:t>位置</a:t>
            </a:r>
          </a:p>
          <a:p>
            <a:r>
              <a:rPr lang="en-US" altLang="zh-CN" dirty="0"/>
              <a:t>•	</a:t>
            </a:r>
            <a:r>
              <a:rPr lang="zh-CN" altLang="en-US" dirty="0"/>
              <a:t>射击</a:t>
            </a:r>
          </a:p>
          <a:p>
            <a:r>
              <a:rPr lang="en-US" altLang="zh-CN" dirty="0"/>
              <a:t>•	</a:t>
            </a:r>
            <a:r>
              <a:rPr lang="zh-CN" altLang="en-US" dirty="0"/>
              <a:t>改变武器</a:t>
            </a:r>
          </a:p>
          <a:p>
            <a:r>
              <a:rPr lang="en-US" altLang="zh-CN" dirty="0"/>
              <a:t>•	</a:t>
            </a:r>
            <a:r>
              <a:rPr lang="zh-CN" altLang="en-US" dirty="0"/>
              <a:t>网格动画</a:t>
            </a:r>
          </a:p>
          <a:p>
            <a:r>
              <a:rPr lang="zh-CN" altLang="en-US" dirty="0"/>
              <a:t>这样，在网络环境很差的客户端玩家可能只看到角色位置的变化，而其他信息保持不变，但由于他能够得到最为重要的信息，游戏运行会比较流畅，所以这个游戏还是能够玩下去的。</a:t>
            </a:r>
          </a:p>
          <a:p>
            <a:endParaRPr lang="zh-CN" altLang="en-US" dirty="0"/>
          </a:p>
        </p:txBody>
      </p:sp>
    </p:spTree>
    <p:extLst>
      <p:ext uri="{BB962C8B-B14F-4D97-AF65-F5344CB8AC3E}">
        <p14:creationId xmlns:p14="http://schemas.microsoft.com/office/powerpoint/2010/main" val="3535865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kern="1200" dirty="0"/>
              <a:t>这种类型的游戏后来被统称为“大型多人在线游戏，（</a:t>
            </a:r>
            <a:r>
              <a:rPr lang="en-US" altLang="zh-CN" kern="1200" dirty="0"/>
              <a:t>Massively Multiplayer Online Game,</a:t>
            </a:r>
            <a:r>
              <a:rPr lang="zh-CN" altLang="zh-CN" kern="1200" dirty="0"/>
              <a:t>简称</a:t>
            </a:r>
            <a:r>
              <a:rPr lang="en-US" altLang="zh-CN" kern="1200" dirty="0"/>
              <a:t>MMOG</a:t>
            </a:r>
            <a:r>
              <a:rPr lang="zh-CN" altLang="zh-CN" kern="1200" dirty="0"/>
              <a:t>）</a:t>
            </a:r>
            <a:r>
              <a:rPr lang="zh-CN" altLang="zh-CN" kern="1200" dirty="0" smtClean="0"/>
              <a:t>”</a:t>
            </a:r>
            <a:endParaRPr lang="en-US" altLang="zh-CN" kern="1200" dirty="0" smtClean="0"/>
          </a:p>
          <a:p>
            <a:r>
              <a:rPr lang="zh-CN" altLang="zh-CN" kern="1200" dirty="0" smtClean="0"/>
              <a:t>以</a:t>
            </a:r>
            <a:r>
              <a:rPr lang="zh-CN" altLang="zh-CN" kern="1200" dirty="0"/>
              <a:t>和早期的局域网路游戏有所区别。大型多人线上游戏由于玩家人数和规模庞大的关系，通常属于角色扮演游戏类型，因此又可称为</a:t>
            </a:r>
            <a:r>
              <a:rPr lang="en-US" altLang="zh-CN" kern="1200" dirty="0"/>
              <a:t> Massively Multiplayer Online Role Playing Game </a:t>
            </a:r>
            <a:r>
              <a:rPr lang="zh-CN" altLang="zh-CN" kern="1200" dirty="0"/>
              <a:t>即</a:t>
            </a:r>
            <a:r>
              <a:rPr lang="en-US" altLang="zh-CN" kern="1200" dirty="0"/>
              <a:t> MMORPG</a:t>
            </a:r>
            <a:r>
              <a:rPr lang="zh-CN" altLang="zh-CN" kern="1200" dirty="0"/>
              <a:t>。</a:t>
            </a:r>
          </a:p>
          <a:p>
            <a:endParaRPr lang="zh-CN" altLang="en-US" dirty="0"/>
          </a:p>
        </p:txBody>
      </p:sp>
    </p:spTree>
    <p:extLst>
      <p:ext uri="{BB962C8B-B14F-4D97-AF65-F5344CB8AC3E}">
        <p14:creationId xmlns:p14="http://schemas.microsoft.com/office/powerpoint/2010/main" val="2453794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空间划分</a:t>
            </a:r>
          </a:p>
        </p:txBody>
      </p:sp>
      <p:sp>
        <p:nvSpPr>
          <p:cNvPr id="3" name="内容占位符 2"/>
          <p:cNvSpPr>
            <a:spLocks noGrp="1"/>
          </p:cNvSpPr>
          <p:nvPr>
            <p:ph idx="1"/>
          </p:nvPr>
        </p:nvSpPr>
        <p:spPr/>
        <p:txBody>
          <a:bodyPr/>
          <a:lstStyle/>
          <a:p>
            <a:r>
              <a:rPr lang="zh-CN" altLang="zh-CN" dirty="0"/>
              <a:t>空间划分是专门用于大规模多人在线游戏的优化技术，它使用空间索引来保证只传输和玩家当前状态相关的信息，这个技术可以显著降低网络传输量。</a:t>
            </a:r>
          </a:p>
          <a:p>
            <a:r>
              <a:rPr lang="zh-CN" altLang="zh-CN" dirty="0" smtClean="0"/>
              <a:t>玩家</a:t>
            </a:r>
            <a:r>
              <a:rPr lang="zh-CN" altLang="zh-CN" dirty="0"/>
              <a:t>之间很的距离可能很远，在这种情况下，其实没有必要向所有玩家传递其他玩家的更新信息，因为离玩家很远的游戏信息一般来说对当前玩家是无用的。</a:t>
            </a:r>
          </a:p>
          <a:p>
            <a:endParaRPr lang="zh-CN" altLang="en-US" dirty="0"/>
          </a:p>
        </p:txBody>
      </p:sp>
    </p:spTree>
    <p:extLst>
      <p:ext uri="{BB962C8B-B14F-4D97-AF65-F5344CB8AC3E}">
        <p14:creationId xmlns:p14="http://schemas.microsoft.com/office/powerpoint/2010/main" val="11665514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只传输变更的状态信息</a:t>
            </a:r>
          </a:p>
        </p:txBody>
      </p:sp>
      <p:sp>
        <p:nvSpPr>
          <p:cNvPr id="3" name="内容占位符 2"/>
          <p:cNvSpPr>
            <a:spLocks noGrp="1"/>
          </p:cNvSpPr>
          <p:nvPr>
            <p:ph idx="1"/>
          </p:nvPr>
        </p:nvSpPr>
        <p:spPr/>
        <p:txBody>
          <a:bodyPr/>
          <a:lstStyle/>
          <a:p>
            <a:r>
              <a:rPr lang="zh-CN" altLang="zh-CN" dirty="0"/>
              <a:t>另外一个降低带宽占用的方法是只传输状态改变信息而不是所有的相关数据。比如两个玩家联网合作来完成游戏，游戏世界中有很多怪物（每个怪物有自己的逻辑）和物品。在这种类型的游戏中，可以选择两种联网方式。</a:t>
            </a:r>
          </a:p>
          <a:p>
            <a:endParaRPr lang="zh-CN" altLang="en-US" dirty="0"/>
          </a:p>
        </p:txBody>
      </p:sp>
    </p:spTree>
    <p:extLst>
      <p:ext uri="{BB962C8B-B14F-4D97-AF65-F5344CB8AC3E}">
        <p14:creationId xmlns:p14="http://schemas.microsoft.com/office/powerpoint/2010/main" val="23325928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使用服务器集群</a:t>
            </a:r>
          </a:p>
        </p:txBody>
      </p:sp>
      <p:sp>
        <p:nvSpPr>
          <p:cNvPr id="3" name="内容占位符 2"/>
          <p:cNvSpPr>
            <a:spLocks noGrp="1"/>
          </p:cNvSpPr>
          <p:nvPr>
            <p:ph idx="1"/>
          </p:nvPr>
        </p:nvSpPr>
        <p:spPr/>
        <p:txBody>
          <a:bodyPr/>
          <a:lstStyle/>
          <a:p>
            <a:endParaRPr lang="zh-CN" altLang="en-US" dirty="0"/>
          </a:p>
        </p:txBody>
      </p:sp>
      <p:pic>
        <p:nvPicPr>
          <p:cNvPr id="4" name="图片 3" descr="graphics/10fig05.gif"/>
          <p:cNvPicPr/>
          <p:nvPr/>
        </p:nvPicPr>
        <p:blipFill>
          <a:blip r:embed="rId2" cstate="print"/>
          <a:srcRect/>
          <a:stretch>
            <a:fillRect/>
          </a:stretch>
        </p:blipFill>
        <p:spPr bwMode="auto">
          <a:xfrm>
            <a:off x="2667000" y="2438400"/>
            <a:ext cx="3810000" cy="1981200"/>
          </a:xfrm>
          <a:prstGeom prst="rect">
            <a:avLst/>
          </a:prstGeom>
          <a:noFill/>
          <a:ln w="9525">
            <a:noFill/>
            <a:miter lim="800000"/>
            <a:headEnd/>
            <a:tailEnd/>
          </a:ln>
        </p:spPr>
      </p:pic>
    </p:spTree>
    <p:extLst>
      <p:ext uri="{BB962C8B-B14F-4D97-AF65-F5344CB8AC3E}">
        <p14:creationId xmlns:p14="http://schemas.microsoft.com/office/powerpoint/2010/main" val="17492632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目前</a:t>
            </a:r>
            <a:r>
              <a:rPr lang="en-US" altLang="zh-CN" dirty="0"/>
              <a:t>,</a:t>
            </a:r>
            <a:r>
              <a:rPr lang="zh-CN" altLang="zh-CN" dirty="0"/>
              <a:t>负载均衡的解决方案可以分为以下几种。</a:t>
            </a:r>
          </a:p>
          <a:p>
            <a:pPr lvl="0"/>
            <a:r>
              <a:rPr lang="zh-CN" altLang="zh-CN" dirty="0"/>
              <a:t>软件负载</a:t>
            </a:r>
            <a:r>
              <a:rPr lang="zh-CN" altLang="zh-CN" dirty="0" smtClean="0"/>
              <a:t>均衡</a:t>
            </a:r>
            <a:endParaRPr lang="en-US" altLang="zh-CN" dirty="0" smtClean="0"/>
          </a:p>
          <a:p>
            <a:pPr lvl="0"/>
            <a:r>
              <a:rPr lang="zh-CN" altLang="zh-CN" dirty="0" smtClean="0"/>
              <a:t>硬件</a:t>
            </a:r>
            <a:r>
              <a:rPr lang="zh-CN" altLang="zh-CN" dirty="0"/>
              <a:t>负载</a:t>
            </a:r>
            <a:r>
              <a:rPr lang="zh-CN" altLang="zh-CN" dirty="0" smtClean="0"/>
              <a:t>均衡</a:t>
            </a:r>
            <a:endParaRPr lang="en-US" altLang="zh-CN" dirty="0" smtClean="0"/>
          </a:p>
          <a:p>
            <a:pPr lvl="0"/>
            <a:r>
              <a:rPr lang="zh-CN" altLang="zh-CN" dirty="0" smtClean="0"/>
              <a:t>本地负载均衡</a:t>
            </a:r>
          </a:p>
          <a:p>
            <a:pPr lvl="0"/>
            <a:r>
              <a:rPr lang="zh-CN" altLang="zh-CN" dirty="0" smtClean="0"/>
              <a:t>全局</a:t>
            </a:r>
            <a:r>
              <a:rPr lang="zh-CN" altLang="zh-CN" smtClean="0"/>
              <a:t>负载均衡</a:t>
            </a:r>
            <a:endParaRPr lang="zh-CN" altLang="zh-CN" dirty="0" smtClean="0"/>
          </a:p>
          <a:p>
            <a:endParaRPr lang="zh-CN" altLang="en-US" dirty="0"/>
          </a:p>
        </p:txBody>
      </p:sp>
    </p:spTree>
    <p:extLst>
      <p:ext uri="{BB962C8B-B14F-4D97-AF65-F5344CB8AC3E}">
        <p14:creationId xmlns:p14="http://schemas.microsoft.com/office/powerpoint/2010/main" val="427299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传奇2.jpg"/>
          <p:cNvPicPr/>
          <p:nvPr/>
        </p:nvPicPr>
        <p:blipFill>
          <a:blip r:embed="rId2" cstate="email">
            <a:extLst>
              <a:ext uri="{28A0092B-C50C-407E-A947-70E740481C1C}">
                <a14:useLocalDpi xmlns:a14="http://schemas.microsoft.com/office/drawing/2010/main"/>
              </a:ext>
            </a:extLst>
          </a:blip>
          <a:stretch>
            <a:fillRect/>
          </a:stretch>
        </p:blipFill>
        <p:spPr>
          <a:xfrm>
            <a:off x="1966912" y="1477645"/>
            <a:ext cx="5210175" cy="3902710"/>
          </a:xfrm>
          <a:prstGeom prst="rect">
            <a:avLst/>
          </a:prstGeom>
        </p:spPr>
      </p:pic>
    </p:spTree>
    <p:extLst>
      <p:ext uri="{BB962C8B-B14F-4D97-AF65-F5344CB8AC3E}">
        <p14:creationId xmlns:p14="http://schemas.microsoft.com/office/powerpoint/2010/main" val="3118544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828800"/>
            <a:ext cx="8686800" cy="4495800"/>
          </a:xfrm>
        </p:spPr>
        <p:txBody>
          <a:bodyPr>
            <a:normAutofit fontScale="92500" lnSpcReduction="20000"/>
          </a:bodyPr>
          <a:lstStyle/>
          <a:p>
            <a:r>
              <a:rPr lang="zh-CN" altLang="zh-CN" dirty="0" smtClean="0"/>
              <a:t>收费</a:t>
            </a:r>
            <a:r>
              <a:rPr lang="zh-CN" altLang="zh-CN" dirty="0"/>
              <a:t>方式有“月费制”和“点数计时制”这</a:t>
            </a:r>
            <a:r>
              <a:rPr lang="zh-CN" altLang="zh-CN" dirty="0" smtClean="0"/>
              <a:t>两种</a:t>
            </a:r>
            <a:endParaRPr lang="en-US" altLang="zh-CN" dirty="0" smtClean="0"/>
          </a:p>
          <a:p>
            <a:r>
              <a:rPr lang="zh-CN" altLang="zh-CN" dirty="0" smtClean="0"/>
              <a:t>近</a:t>
            </a:r>
            <a:r>
              <a:rPr lang="zh-CN" altLang="zh-CN" dirty="0"/>
              <a:t>两年来线上游戏也有所谓的“免费游戏”，让玩家可以不需要付任何费用就能进行游戏，游戏营运公司则是改以“贩卖虚拟道具”的方式赚取收益。此外，也有游戏是以“版本”作为计费单位，玩家每次付费可以自由游玩到下一次改版为止，如</a:t>
            </a:r>
            <a:r>
              <a:rPr lang="zh-CN" altLang="zh-CN" dirty="0" smtClean="0"/>
              <a:t>《激战》</a:t>
            </a:r>
            <a:endParaRPr lang="en-US" altLang="zh-CN" dirty="0" smtClean="0"/>
          </a:p>
          <a:p>
            <a:r>
              <a:rPr lang="zh-CN" altLang="zh-CN" dirty="0" smtClean="0"/>
              <a:t>对</a:t>
            </a:r>
            <a:r>
              <a:rPr lang="zh-CN" altLang="zh-CN" dirty="0"/>
              <a:t>游戏产业造成极大的冲击</a:t>
            </a:r>
            <a:r>
              <a:rPr lang="zh-CN" altLang="zh-CN" dirty="0" smtClean="0"/>
              <a:t>，网络</a:t>
            </a:r>
            <a:r>
              <a:rPr lang="zh-CN" altLang="zh-CN" dirty="0"/>
              <a:t>游戏几乎不会受到软件盗版的</a:t>
            </a:r>
            <a:r>
              <a:rPr lang="zh-CN" altLang="zh-CN" dirty="0" smtClean="0"/>
              <a:t>侵害</a:t>
            </a:r>
            <a:endParaRPr lang="en-US" altLang="zh-CN" dirty="0" smtClean="0"/>
          </a:p>
          <a:p>
            <a:r>
              <a:rPr lang="zh-CN" altLang="zh-CN" dirty="0" smtClean="0"/>
              <a:t>网络</a:t>
            </a:r>
            <a:r>
              <a:rPr lang="zh-CN" altLang="zh-CN" dirty="0"/>
              <a:t>游戏的技术门槛与营运成本较传统单机游戏</a:t>
            </a:r>
            <a:r>
              <a:rPr lang="zh-CN" altLang="zh-CN" dirty="0" smtClean="0"/>
              <a:t>高</a:t>
            </a:r>
            <a:endParaRPr lang="zh-CN" altLang="en-US" dirty="0"/>
          </a:p>
        </p:txBody>
      </p:sp>
    </p:spTree>
    <p:extLst>
      <p:ext uri="{BB962C8B-B14F-4D97-AF65-F5344CB8AC3E}">
        <p14:creationId xmlns:p14="http://schemas.microsoft.com/office/powerpoint/2010/main" val="4071114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互联网的基本原理</a:t>
            </a:r>
          </a:p>
        </p:txBody>
      </p:sp>
      <p:sp>
        <p:nvSpPr>
          <p:cNvPr id="3" name="内容占位符 2"/>
          <p:cNvSpPr>
            <a:spLocks noGrp="1"/>
          </p:cNvSpPr>
          <p:nvPr>
            <p:ph idx="1"/>
          </p:nvPr>
        </p:nvSpPr>
        <p:spPr/>
        <p:txBody>
          <a:bodyPr/>
          <a:lstStyle/>
          <a:p>
            <a:r>
              <a:rPr lang="zh-CN" altLang="zh-CN" dirty="0"/>
              <a:t>目前游戏联网的网络架构主要有两种形式，分别是点对点和客户机</a:t>
            </a:r>
            <a:r>
              <a:rPr lang="en-US" altLang="zh-CN" dirty="0"/>
              <a:t>/</a:t>
            </a:r>
            <a:r>
              <a:rPr lang="zh-CN" altLang="zh-CN" dirty="0"/>
              <a:t>服务器</a:t>
            </a:r>
            <a:r>
              <a:rPr lang="zh-CN" altLang="zh-CN" dirty="0" smtClean="0"/>
              <a:t>体系结构</a:t>
            </a:r>
            <a:endParaRPr lang="en-US" altLang="zh-CN" dirty="0" smtClean="0"/>
          </a:p>
          <a:p>
            <a:r>
              <a:rPr lang="zh-CN" altLang="zh-CN" dirty="0" smtClean="0"/>
              <a:t>点对点</a:t>
            </a:r>
            <a:r>
              <a:rPr lang="zh-CN" altLang="zh-CN" dirty="0"/>
              <a:t>是指在两台机器上运行同一个游戏，并在它们之间共享玩家输入，并进行</a:t>
            </a:r>
            <a:r>
              <a:rPr lang="zh-CN" altLang="zh-CN" dirty="0" smtClean="0"/>
              <a:t>同步</a:t>
            </a:r>
            <a:endParaRPr lang="en-US" altLang="zh-CN" dirty="0" smtClean="0"/>
          </a:p>
          <a:p>
            <a:r>
              <a:rPr lang="zh-CN" altLang="zh-CN" dirty="0" smtClean="0"/>
              <a:t>客户</a:t>
            </a:r>
            <a:r>
              <a:rPr lang="zh-CN" altLang="zh-CN" dirty="0"/>
              <a:t>机</a:t>
            </a:r>
            <a:r>
              <a:rPr lang="en-US" altLang="zh-CN" dirty="0"/>
              <a:t>/</a:t>
            </a:r>
            <a:r>
              <a:rPr lang="zh-CN" altLang="zh-CN" dirty="0"/>
              <a:t>服务器是指一台机器有效地运行游戏，别的机器仅仅是一个终端，接受来自玩家的输入，并渲染服务器让它渲染的</a:t>
            </a:r>
            <a:r>
              <a:rPr lang="zh-CN" altLang="zh-CN" dirty="0" smtClean="0"/>
              <a:t>东西</a:t>
            </a:r>
            <a:endParaRPr lang="en-US" altLang="zh-CN" dirty="0" smtClean="0"/>
          </a:p>
          <a:p>
            <a:endParaRPr lang="zh-CN" altLang="en-US" dirty="0"/>
          </a:p>
        </p:txBody>
      </p:sp>
    </p:spTree>
    <p:extLst>
      <p:ext uri="{BB962C8B-B14F-4D97-AF65-F5344CB8AC3E}">
        <p14:creationId xmlns:p14="http://schemas.microsoft.com/office/powerpoint/2010/main" val="126505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solidFill>
                  <a:srgbClr val="000000"/>
                </a:solidFill>
                <a:latin typeface="Verdana"/>
                <a:cs typeface="宋体"/>
              </a:rPr>
              <a:t>互联网是一种分组交换并且容错的网络</a:t>
            </a:r>
            <a:r>
              <a:rPr lang="zh-CN" altLang="zh-CN" dirty="0" smtClean="0">
                <a:solidFill>
                  <a:srgbClr val="000000"/>
                </a:solidFill>
                <a:latin typeface="Verdana"/>
                <a:cs typeface="宋体"/>
              </a:rPr>
              <a:t>系统</a:t>
            </a:r>
            <a:endParaRPr lang="en-US" altLang="zh-CN" dirty="0" smtClean="0">
              <a:solidFill>
                <a:srgbClr val="000000"/>
              </a:solidFill>
              <a:latin typeface="Verdana"/>
              <a:cs typeface="宋体"/>
            </a:endParaRPr>
          </a:p>
          <a:p>
            <a:r>
              <a:rPr lang="zh-CN" altLang="zh-CN" dirty="0" smtClean="0">
                <a:solidFill>
                  <a:srgbClr val="000000"/>
                </a:solidFill>
                <a:latin typeface="Verdana"/>
                <a:cs typeface="宋体"/>
              </a:rPr>
              <a:t>分组交换</a:t>
            </a:r>
            <a:r>
              <a:rPr lang="zh-CN" altLang="zh-CN" dirty="0">
                <a:solidFill>
                  <a:srgbClr val="000000"/>
                </a:solidFill>
                <a:latin typeface="Verdana"/>
                <a:cs typeface="宋体"/>
              </a:rPr>
              <a:t>技术指的是信息被分解为多个小的</a:t>
            </a:r>
            <a:r>
              <a:rPr lang="zh-CN" altLang="zh-CN" dirty="0" smtClean="0">
                <a:solidFill>
                  <a:srgbClr val="000000"/>
                </a:solidFill>
                <a:latin typeface="Verdana"/>
                <a:cs typeface="宋体"/>
              </a:rPr>
              <a:t>包分别</a:t>
            </a:r>
            <a:r>
              <a:rPr lang="zh-CN" altLang="zh-CN" dirty="0">
                <a:solidFill>
                  <a:srgbClr val="000000"/>
                </a:solidFill>
                <a:latin typeface="Verdana"/>
                <a:cs typeface="宋体"/>
              </a:rPr>
              <a:t>发送</a:t>
            </a:r>
            <a:r>
              <a:rPr lang="zh-CN" altLang="zh-CN" dirty="0" smtClean="0">
                <a:solidFill>
                  <a:srgbClr val="000000"/>
                </a:solidFill>
                <a:latin typeface="Verdana"/>
                <a:cs typeface="宋体"/>
              </a:rPr>
              <a:t>出去</a:t>
            </a:r>
            <a:endParaRPr lang="en-US" altLang="zh-CN" dirty="0" smtClean="0">
              <a:solidFill>
                <a:srgbClr val="000000"/>
              </a:solidFill>
              <a:latin typeface="Verdana"/>
              <a:cs typeface="宋体"/>
            </a:endParaRPr>
          </a:p>
          <a:p>
            <a:r>
              <a:rPr lang="zh-CN" altLang="zh-CN" dirty="0" smtClean="0">
                <a:solidFill>
                  <a:srgbClr val="000000"/>
                </a:solidFill>
                <a:latin typeface="Verdana"/>
                <a:cs typeface="宋体"/>
              </a:rPr>
              <a:t>互联网</a:t>
            </a:r>
            <a:r>
              <a:rPr lang="zh-CN" altLang="zh-CN" dirty="0">
                <a:solidFill>
                  <a:srgbClr val="000000"/>
                </a:solidFill>
                <a:latin typeface="Verdana"/>
                <a:cs typeface="宋体"/>
              </a:rPr>
              <a:t>是容错的，指的是数据包可以在网络出现错误或者服务器发生故障的情况下仍然可以发送。如果一个服务器出现故障，数据包将使用其他网络路径到达</a:t>
            </a:r>
            <a:r>
              <a:rPr lang="zh-CN" altLang="zh-CN" dirty="0" smtClean="0">
                <a:solidFill>
                  <a:srgbClr val="000000"/>
                </a:solidFill>
                <a:latin typeface="Verdana"/>
                <a:cs typeface="宋体"/>
              </a:rPr>
              <a:t>目的地</a:t>
            </a:r>
            <a:endParaRPr lang="zh-CN" altLang="zh-CN" sz="3600" dirty="0">
              <a:latin typeface="宋体"/>
              <a:cs typeface="宋体"/>
            </a:endParaRPr>
          </a:p>
          <a:p>
            <a:endParaRPr lang="zh-CN" altLang="en-US" dirty="0"/>
          </a:p>
        </p:txBody>
      </p:sp>
    </p:spTree>
    <p:extLst>
      <p:ext uri="{BB962C8B-B14F-4D97-AF65-F5344CB8AC3E}">
        <p14:creationId xmlns:p14="http://schemas.microsoft.com/office/powerpoint/2010/main" val="3475348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5545</Words>
  <Application>Microsoft Office PowerPoint</Application>
  <PresentationFormat>全屏显示(4:3)</PresentationFormat>
  <Paragraphs>304</Paragraphs>
  <Slides>53</Slides>
  <Notes>8</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联网技术</vt:lpstr>
      <vt:lpstr>内容</vt:lpstr>
      <vt:lpstr>简介</vt:lpstr>
      <vt:lpstr>网络游戏的发展历史</vt:lpstr>
      <vt:lpstr>PowerPoint 演示文稿</vt:lpstr>
      <vt:lpstr>PowerPoint 演示文稿</vt:lpstr>
      <vt:lpstr>PowerPoint 演示文稿</vt:lpstr>
      <vt:lpstr>互联网的基本原理</vt:lpstr>
      <vt:lpstr>PowerPoint 演示文稿</vt:lpstr>
      <vt:lpstr>协议</vt:lpstr>
      <vt:lpstr>PowerPoint 演示文稿</vt:lpstr>
      <vt:lpstr>PowerPoint 演示文稿</vt:lpstr>
      <vt:lpstr>PowerPoint 演示文稿</vt:lpstr>
      <vt:lpstr>网络编程</vt:lpstr>
      <vt:lpstr>PowerPoint 演示文稿</vt:lpstr>
      <vt:lpstr>PowerPoint 演示文稿</vt:lpstr>
      <vt:lpstr>客户端</vt:lpstr>
      <vt:lpstr>PowerPoint 演示文稿</vt:lpstr>
      <vt:lpstr>PowerPoint 演示文稿</vt:lpstr>
      <vt:lpstr>数据传输</vt:lpstr>
      <vt:lpstr>PowerPoint 演示文稿</vt:lpstr>
      <vt:lpstr>PowerPoint 演示文稿</vt:lpstr>
      <vt:lpstr>关闭socket</vt:lpstr>
      <vt:lpstr>UDP客户端</vt:lpstr>
      <vt:lpstr>PowerPoint 演示文稿</vt:lpstr>
      <vt:lpstr>PowerPoint 演示文稿</vt:lpstr>
      <vt:lpstr>PowerPoint 演示文稿</vt:lpstr>
      <vt:lpstr>PowerPoint 演示文稿</vt:lpstr>
      <vt:lpstr>比较</vt:lpstr>
      <vt:lpstr>TCP服务器端</vt:lpstr>
      <vt:lpstr>PowerPoint 演示文稿</vt:lpstr>
      <vt:lpstr>PowerPoint 演示文稿</vt:lpstr>
      <vt:lpstr>PowerPoint 演示文稿</vt:lpstr>
      <vt:lpstr>PowerPoint 演示文稿</vt:lpstr>
      <vt:lpstr>PowerPoint 演示文稿</vt:lpstr>
      <vt:lpstr>PowerPoint 演示文稿</vt:lpstr>
      <vt:lpstr>多客户端服务器</vt:lpstr>
      <vt:lpstr>并发</vt:lpstr>
      <vt:lpstr>PowerPoint 演示文稿</vt:lpstr>
      <vt:lpstr>问题解决</vt:lpstr>
      <vt:lpstr>串行</vt:lpstr>
      <vt:lpstr>UDP服务器</vt:lpstr>
      <vt:lpstr>PowerPoint 演示文稿</vt:lpstr>
      <vt:lpstr>防止socket阻塞</vt:lpstr>
      <vt:lpstr>PowerPoint 演示文稿</vt:lpstr>
      <vt:lpstr>大规模多人在线游戏技术</vt:lpstr>
      <vt:lpstr>数据预测</vt:lpstr>
      <vt:lpstr>PowerPoint 演示文稿</vt:lpstr>
      <vt:lpstr>分等级消息传递</vt:lpstr>
      <vt:lpstr>空间划分</vt:lpstr>
      <vt:lpstr>只传输变更的状态信息</vt:lpstr>
      <vt:lpstr>使用服务器集群</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联网技术</dc:title>
  <dc:creator>Han</dc:creator>
  <cp:lastModifiedBy>Han</cp:lastModifiedBy>
  <cp:revision>81</cp:revision>
  <dcterms:created xsi:type="dcterms:W3CDTF">2013-08-30T06:44:06Z</dcterms:created>
  <dcterms:modified xsi:type="dcterms:W3CDTF">2014-05-06T03:29:49Z</dcterms:modified>
</cp:coreProperties>
</file>