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6" r:id="rId2"/>
    <p:sldId id="257" r:id="rId3"/>
    <p:sldId id="285" r:id="rId4"/>
    <p:sldId id="286" r:id="rId5"/>
    <p:sldId id="287" r:id="rId6"/>
    <p:sldId id="288" r:id="rId7"/>
    <p:sldId id="261" r:id="rId8"/>
    <p:sldId id="262" r:id="rId9"/>
    <p:sldId id="263" r:id="rId10"/>
    <p:sldId id="264" r:id="rId11"/>
    <p:sldId id="265" r:id="rId12"/>
    <p:sldId id="266" r:id="rId13"/>
    <p:sldId id="267" r:id="rId14"/>
    <p:sldId id="289" r:id="rId15"/>
    <p:sldId id="291" r:id="rId16"/>
    <p:sldId id="290" r:id="rId17"/>
    <p:sldId id="293" r:id="rId18"/>
    <p:sldId id="294" r:id="rId19"/>
    <p:sldId id="295" r:id="rId20"/>
    <p:sldId id="296" r:id="rId21"/>
    <p:sldId id="297" r:id="rId22"/>
    <p:sldId id="268" r:id="rId23"/>
    <p:sldId id="269" r:id="rId24"/>
    <p:sldId id="270" r:id="rId25"/>
    <p:sldId id="271" r:id="rId26"/>
    <p:sldId id="272" r:id="rId27"/>
    <p:sldId id="273" r:id="rId28"/>
    <p:sldId id="274" r:id="rId29"/>
    <p:sldId id="275" r:id="rId30"/>
    <p:sldId id="299" r:id="rId31"/>
    <p:sldId id="300" r:id="rId32"/>
    <p:sldId id="301" r:id="rId33"/>
    <p:sldId id="276" r:id="rId34"/>
    <p:sldId id="298" r:id="rId35"/>
    <p:sldId id="277" r:id="rId36"/>
    <p:sldId id="278" r:id="rId37"/>
    <p:sldId id="302" r:id="rId38"/>
    <p:sldId id="303" r:id="rId39"/>
    <p:sldId id="280" r:id="rId40"/>
    <p:sldId id="281" r:id="rId41"/>
    <p:sldId id="282" r:id="rId42"/>
    <p:sldId id="284"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AC8DCF-C4A9-422D-AE81-F3415790F0E0}" type="datetimeFigureOut">
              <a:rPr lang="zh-CN" altLang="en-US" smtClean="0"/>
              <a:t>2014/5/5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53A06-6D19-4FBC-BA0D-DD85D6B10F61}" type="slidenum">
              <a:rPr lang="zh-CN" altLang="en-US" smtClean="0"/>
              <a:t>‹#›</a:t>
            </a:fld>
            <a:endParaRPr lang="zh-CN" altLang="en-US"/>
          </a:p>
        </p:txBody>
      </p:sp>
    </p:spTree>
    <p:extLst>
      <p:ext uri="{BB962C8B-B14F-4D97-AF65-F5344CB8AC3E}">
        <p14:creationId xmlns:p14="http://schemas.microsoft.com/office/powerpoint/2010/main" val="238992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cal3d.sourceforge.ne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41988-FCF4-4867-B969-69BA42461790}" type="slidenum">
              <a:rPr lang="en-US" altLang="zh-CN"/>
              <a:pPr/>
              <a:t>7</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zh-CN" altLang="en-US"/>
              <a:t>在时间</a:t>
            </a:r>
            <a:r>
              <a:rPr lang="en-US" altLang="zh-CN"/>
              <a:t>t</a:t>
            </a:r>
            <a:r>
              <a:rPr lang="en-US" altLang="zh-CN" baseline="-25000"/>
              <a:t>1</a:t>
            </a:r>
            <a:r>
              <a:rPr lang="zh-CN" altLang="en-US"/>
              <a:t>，角色开始向前走，形成一个走动的动画，此时的非关键帧在关键帧之间插值得到；到了时间</a:t>
            </a:r>
            <a:r>
              <a:rPr lang="en-US" altLang="zh-CN"/>
              <a:t>t</a:t>
            </a:r>
            <a:r>
              <a:rPr lang="en-US" altLang="zh-CN" baseline="-25000"/>
              <a:t>2</a:t>
            </a:r>
            <a:r>
              <a:rPr lang="zh-CN" altLang="en-US"/>
              <a:t>，一个指示信号出现，角色将向后运动，这导致了三个不同的插值同时出现，并且持续到视见</a:t>
            </a:r>
            <a:r>
              <a:rPr lang="en-US" altLang="zh-CN"/>
              <a:t>t</a:t>
            </a:r>
            <a:r>
              <a:rPr lang="en-US" altLang="zh-CN" baseline="-25000"/>
              <a:t>3</a:t>
            </a:r>
            <a:r>
              <a:rPr lang="zh-CN" altLang="en-US"/>
              <a:t>。</a:t>
            </a:r>
            <a:endParaRPr lang="zh-CN" altLang="en-US" baseline="-25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F30689-DB52-44F1-81C1-9AB62505CD40}" type="slidenum">
              <a:rPr lang="en-US" altLang="zh-CN"/>
              <a:pPr/>
              <a:t>24</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C4184-872A-4294-AF00-B43797F6283A}" type="slidenum">
              <a:rPr lang="en-US" altLang="zh-CN"/>
              <a:pPr/>
              <a:t>25</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2D67B-8F52-457F-BA9E-9D4F7FFDD451}" type="slidenum">
              <a:rPr lang="en-US" altLang="zh-CN"/>
              <a:pPr/>
              <a:t>26</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9F6B33-C0DC-4527-9750-938181824016}" type="slidenum">
              <a:rPr lang="en-US" altLang="zh-CN"/>
              <a:pPr/>
              <a:t>27</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692A34-4D3D-4035-BA7E-1D44CD39F02D}" type="slidenum">
              <a:rPr lang="en-US" altLang="zh-CN"/>
              <a:pPr/>
              <a:t>28</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zh-CN" altLang="en-US"/>
              <a:t>需要注意的是骨胳动画的这些好处不是没有代价的</a:t>
            </a:r>
            <a:r>
              <a:rPr lang="en-US" altLang="zh-CN"/>
              <a:t>. </a:t>
            </a:r>
            <a:r>
              <a:rPr lang="zh-CN" altLang="en-US"/>
              <a:t>与较少的内存消耗对应的是更大的计算量</a:t>
            </a:r>
            <a:r>
              <a:rPr lang="en-US" altLang="zh-CN"/>
              <a:t>. </a:t>
            </a:r>
            <a:r>
              <a:rPr lang="zh-CN" altLang="en-US"/>
              <a:t>但由于现代</a:t>
            </a:r>
            <a:r>
              <a:rPr lang="en-US" altLang="zh-CN"/>
              <a:t>CPU </a:t>
            </a:r>
            <a:r>
              <a:rPr lang="zh-CN" altLang="en-US"/>
              <a:t>的超强运算能力</a:t>
            </a:r>
            <a:r>
              <a:rPr lang="en-US" altLang="zh-CN"/>
              <a:t>, </a:t>
            </a:r>
            <a:r>
              <a:rPr lang="zh-CN" altLang="en-US"/>
              <a:t>这似乎不是一个大问题</a:t>
            </a:r>
            <a:r>
              <a:rPr lang="en-US" altLang="zh-CN"/>
              <a:t>. </a:t>
            </a:r>
            <a:r>
              <a:rPr lang="zh-CN" altLang="en-US"/>
              <a:t>我们甚至可以把一部分计算转移到图形处理器 </a:t>
            </a:r>
            <a:r>
              <a:rPr lang="en-US" altLang="zh-CN"/>
              <a:t>(GPU)</a:t>
            </a:r>
            <a:r>
              <a:rPr lang="zh-CN" altLang="en-US"/>
              <a:t>上去</a:t>
            </a:r>
            <a:r>
              <a:rPr lang="en-US" altLang="zh-CN"/>
              <a:t>, </a:t>
            </a:r>
            <a:r>
              <a:rPr lang="zh-CN" altLang="en-US"/>
              <a:t>以保留更多的</a:t>
            </a:r>
            <a:r>
              <a:rPr lang="en-US" altLang="zh-CN"/>
              <a:t>CPU</a:t>
            </a:r>
            <a:r>
              <a:rPr lang="zh-CN" altLang="en-US"/>
              <a:t>计算能力给其它的模块</a:t>
            </a:r>
            <a:r>
              <a:rPr lang="en-US" altLang="zh-CN"/>
              <a:t>. </a:t>
            </a:r>
            <a:r>
              <a:rPr lang="zh-CN" altLang="en-US"/>
              <a:t>与顶点动画相比</a:t>
            </a:r>
            <a:r>
              <a:rPr lang="en-US" altLang="zh-CN"/>
              <a:t>, </a:t>
            </a:r>
            <a:r>
              <a:rPr lang="zh-CN" altLang="en-US"/>
              <a:t>骨胳动画的复杂性大大地提升了</a:t>
            </a:r>
            <a:r>
              <a:rPr lang="en-US" altLang="zh-CN"/>
              <a:t>. </a:t>
            </a:r>
            <a:r>
              <a:rPr lang="zh-CN" altLang="en-US"/>
              <a:t>它虽然提供了与环境交互的途径</a:t>
            </a:r>
            <a:r>
              <a:rPr lang="en-US" altLang="zh-CN"/>
              <a:t>, </a:t>
            </a:r>
            <a:r>
              <a:rPr lang="zh-CN" altLang="en-US"/>
              <a:t>但这是通过复杂的运算实现的</a:t>
            </a:r>
            <a:r>
              <a:rPr lang="en-US" altLang="zh-CN"/>
              <a:t>. </a:t>
            </a:r>
          </a:p>
          <a:p>
            <a:r>
              <a:rPr lang="zh-CN" altLang="en-US"/>
              <a:t>骨胳动画在游戏中的应用越来越普遍</a:t>
            </a:r>
            <a:r>
              <a:rPr lang="en-US" altLang="zh-CN"/>
              <a:t>. </a:t>
            </a:r>
            <a:r>
              <a:rPr lang="zh-CN" altLang="en-US"/>
              <a:t>它的标准模式是利用正向运动学</a:t>
            </a:r>
            <a:r>
              <a:rPr lang="en-US" altLang="zh-CN"/>
              <a:t>(Forward Kinematics). </a:t>
            </a:r>
            <a:r>
              <a:rPr lang="zh-CN" altLang="en-US"/>
              <a:t>一般来说</a:t>
            </a:r>
            <a:r>
              <a:rPr lang="en-US" altLang="zh-CN"/>
              <a:t>, </a:t>
            </a:r>
            <a:r>
              <a:rPr lang="zh-CN" altLang="en-US"/>
              <a:t>美工利用动画生成软件事先制作好需要的一系列动画</a:t>
            </a:r>
            <a:r>
              <a:rPr lang="en-US" altLang="zh-CN"/>
              <a:t>. </a:t>
            </a:r>
            <a:r>
              <a:rPr lang="zh-CN" altLang="en-US"/>
              <a:t>在游戏运行时</a:t>
            </a:r>
            <a:r>
              <a:rPr lang="en-US" altLang="zh-CN"/>
              <a:t>, </a:t>
            </a:r>
            <a:r>
              <a:rPr lang="zh-CN" altLang="en-US"/>
              <a:t>程序要根据逻辑决定显示哪一个动画</a:t>
            </a:r>
            <a:r>
              <a:rPr lang="en-US" altLang="zh-CN"/>
              <a:t>, </a:t>
            </a:r>
            <a:r>
              <a:rPr lang="zh-CN" altLang="en-US"/>
              <a:t>并根据时间计算出具体的显示</a:t>
            </a:r>
            <a:r>
              <a:rPr lang="en-US" altLang="zh-CN"/>
              <a:t>. </a:t>
            </a:r>
            <a:r>
              <a:rPr lang="zh-CN" altLang="en-US"/>
              <a:t>这种事先制作动画片段的方式带来了一个很大的问题</a:t>
            </a:r>
            <a:r>
              <a:rPr lang="en-US" altLang="zh-CN"/>
              <a:t>: </a:t>
            </a:r>
            <a:r>
              <a:rPr lang="zh-CN" altLang="en-US"/>
              <a:t>所有的动画片段都是一成不变的</a:t>
            </a:r>
            <a:r>
              <a:rPr lang="en-US" altLang="zh-CN"/>
              <a:t>. </a:t>
            </a:r>
            <a:r>
              <a:rPr lang="zh-CN" altLang="en-US"/>
              <a:t>为了使游戏尽可能的真实</a:t>
            </a:r>
            <a:r>
              <a:rPr lang="en-US" altLang="zh-CN"/>
              <a:t>, </a:t>
            </a:r>
            <a:r>
              <a:rPr lang="zh-CN" altLang="en-US"/>
              <a:t>我们的游戏可能需要的动画是丰富多彩的</a:t>
            </a:r>
            <a:r>
              <a:rPr lang="en-US" altLang="zh-CN"/>
              <a:t>. </a:t>
            </a:r>
            <a:r>
              <a:rPr lang="zh-CN" altLang="en-US"/>
              <a:t>制作所有的这些动画可能在成本和时间上难以接受</a:t>
            </a:r>
            <a:r>
              <a:rPr lang="en-US" altLang="zh-CN"/>
              <a:t>. </a:t>
            </a:r>
            <a:r>
              <a:rPr lang="zh-CN" altLang="en-US"/>
              <a:t>为了克服这个问题</a:t>
            </a:r>
            <a:r>
              <a:rPr lang="en-US" altLang="zh-CN"/>
              <a:t>, </a:t>
            </a:r>
            <a:r>
              <a:rPr lang="zh-CN" altLang="en-US"/>
              <a:t>游戏业者引进了运动捕捉 </a:t>
            </a:r>
            <a:r>
              <a:rPr lang="en-US" altLang="zh-CN"/>
              <a:t>(Motion Capture) </a:t>
            </a:r>
            <a:r>
              <a:rPr lang="zh-CN" altLang="en-US"/>
              <a:t>的技术</a:t>
            </a:r>
            <a:r>
              <a:rPr lang="en-US" altLang="zh-CN"/>
              <a:t>. </a:t>
            </a:r>
            <a:r>
              <a:rPr lang="zh-CN" altLang="en-US"/>
              <a:t>运动捕捉技术最早应该是应用在电影业里</a:t>
            </a:r>
            <a:r>
              <a:rPr lang="en-US" altLang="zh-CN"/>
              <a:t>, </a:t>
            </a:r>
            <a:r>
              <a:rPr lang="zh-CN" altLang="en-US"/>
              <a:t>但到现在可能没有任何其它行业比游戏业应用这项技术更为普遍了</a:t>
            </a:r>
            <a:r>
              <a:rPr lang="en-US" altLang="zh-CN"/>
              <a:t>. idSoftware</a:t>
            </a:r>
            <a:r>
              <a:rPr lang="zh-CN" altLang="en-US"/>
              <a:t>的最新产品</a:t>
            </a:r>
            <a:r>
              <a:rPr lang="en-US" altLang="zh-CN"/>
              <a:t>DOOM3 </a:t>
            </a:r>
            <a:r>
              <a:rPr lang="zh-CN" altLang="en-US"/>
              <a:t>就是应用了运动捕捉来生成人物的动画</a:t>
            </a:r>
            <a:r>
              <a:rPr lang="en-US" altLang="zh-CN"/>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03040-BB27-4C01-986E-08EDECA3307E}" type="slidenum">
              <a:rPr lang="en-US" altLang="zh-CN"/>
              <a:pPr/>
              <a:t>29</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5C751-1E12-4F80-B653-556680507B3A}" type="slidenum">
              <a:rPr lang="en-US" altLang="zh-CN"/>
              <a:pPr/>
              <a:t>33</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zh-CN" altLang="en-US"/>
              <a:t>运动捕捉技术并没有解决所有的问题</a:t>
            </a:r>
            <a:r>
              <a:rPr lang="en-US" altLang="zh-CN"/>
              <a:t>. </a:t>
            </a:r>
            <a:r>
              <a:rPr lang="zh-CN" altLang="en-US"/>
              <a:t>我们不能考虑到并预先制作所有可能的动画</a:t>
            </a:r>
            <a:r>
              <a:rPr lang="en-US" altLang="zh-CN"/>
              <a:t>. </a:t>
            </a:r>
            <a:r>
              <a:rPr lang="zh-CN" altLang="en-US"/>
              <a:t>这不仅有成本上的考虑</a:t>
            </a:r>
            <a:r>
              <a:rPr lang="en-US" altLang="zh-CN"/>
              <a:t>, </a:t>
            </a:r>
            <a:r>
              <a:rPr lang="zh-CN" altLang="en-US"/>
              <a:t>而且有技术上的原因</a:t>
            </a:r>
            <a:r>
              <a:rPr lang="en-US" altLang="zh-CN"/>
              <a:t>: </a:t>
            </a:r>
            <a:r>
              <a:rPr lang="zh-CN" altLang="en-US"/>
              <a:t>虽然骨胳动画对内存的需求相比顶点动画大大下降了</a:t>
            </a:r>
            <a:r>
              <a:rPr lang="en-US" altLang="zh-CN"/>
              <a:t>, </a:t>
            </a:r>
            <a:r>
              <a:rPr lang="zh-CN" altLang="en-US"/>
              <a:t>用过多的动画片段还是会耗尽我们的内存资源</a:t>
            </a:r>
            <a:r>
              <a:rPr lang="en-US" altLang="zh-CN"/>
              <a:t>, </a:t>
            </a:r>
            <a:r>
              <a:rPr lang="zh-CN" altLang="en-US"/>
              <a:t>特别是对电视游戏机</a:t>
            </a:r>
            <a:r>
              <a:rPr lang="en-US" altLang="zh-CN"/>
              <a:t>(Game Console, </a:t>
            </a:r>
            <a:r>
              <a:rPr lang="zh-CN" altLang="en-US"/>
              <a:t>象是</a:t>
            </a:r>
            <a:r>
              <a:rPr lang="en-US" altLang="zh-CN"/>
              <a:t>PS2</a:t>
            </a:r>
            <a:r>
              <a:rPr lang="zh-CN" altLang="en-US"/>
              <a:t>或是</a:t>
            </a:r>
            <a:r>
              <a:rPr lang="en-US" altLang="zh-CN"/>
              <a:t>XBOX) </a:t>
            </a:r>
            <a:r>
              <a:rPr lang="zh-CN" altLang="en-US"/>
              <a:t>来说</a:t>
            </a:r>
            <a:r>
              <a:rPr lang="en-US" altLang="zh-CN"/>
              <a:t>. </a:t>
            </a:r>
            <a:r>
              <a:rPr lang="zh-CN" altLang="en-US"/>
              <a:t>相比个人电脑</a:t>
            </a:r>
            <a:r>
              <a:rPr lang="en-US" altLang="zh-CN"/>
              <a:t>, </a:t>
            </a:r>
            <a:r>
              <a:rPr lang="zh-CN" altLang="en-US"/>
              <a:t>这些游戏机拥有的内存资源十分有限</a:t>
            </a:r>
            <a:r>
              <a:rPr lang="en-US" altLang="zh-CN"/>
              <a:t>. </a:t>
            </a:r>
            <a:r>
              <a:rPr lang="zh-CN" altLang="en-US"/>
              <a:t>在这种情况下</a:t>
            </a:r>
            <a:r>
              <a:rPr lang="en-US" altLang="zh-CN"/>
              <a:t>, </a:t>
            </a:r>
            <a:r>
              <a:rPr lang="zh-CN" altLang="en-US"/>
              <a:t>一个解决的办法就是利用动画合成技术</a:t>
            </a:r>
            <a:r>
              <a:rPr lang="en-US" altLang="zh-CN"/>
              <a:t>(Animation Blending). </a:t>
            </a:r>
            <a:r>
              <a:rPr lang="zh-CN" altLang="en-US"/>
              <a:t>顾名思义</a:t>
            </a:r>
            <a:r>
              <a:rPr lang="en-US" altLang="zh-CN"/>
              <a:t>, </a:t>
            </a:r>
            <a:r>
              <a:rPr lang="zh-CN" altLang="en-US"/>
              <a:t>动画合成就是把几个动画片段动态合成为一个新的</a:t>
            </a:r>
            <a:r>
              <a:rPr lang="en-US" altLang="zh-CN"/>
              <a:t>, </a:t>
            </a:r>
            <a:r>
              <a:rPr lang="zh-CN" altLang="en-US"/>
              <a:t>不同于其他动画片段的技术</a:t>
            </a:r>
            <a:r>
              <a:rPr lang="en-US" altLang="zh-CN"/>
              <a:t>. </a:t>
            </a:r>
            <a:r>
              <a:rPr lang="zh-CN" altLang="en-US"/>
              <a:t>动画合成技术也已广泛应用于游戏领域</a:t>
            </a:r>
            <a:r>
              <a:rPr lang="en-US" altLang="zh-CN"/>
              <a:t>, </a:t>
            </a:r>
            <a:r>
              <a:rPr lang="zh-CN" altLang="en-US"/>
              <a:t>它不仅用于合成新的动态的动画片段</a:t>
            </a:r>
            <a:r>
              <a:rPr lang="en-US" altLang="zh-CN"/>
              <a:t>, </a:t>
            </a:r>
            <a:r>
              <a:rPr lang="zh-CN" altLang="en-US"/>
              <a:t>而且被用来光滑地连接两段不同的动画片段</a:t>
            </a:r>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DA055-A91B-4C4C-8815-2EDDE1B9E377}" type="slidenum">
              <a:rPr lang="en-US" altLang="zh-CN"/>
              <a:pPr/>
              <a:t>35</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zh-CN" altLang="en-US"/>
              <a:t>正向运动学为电脑游戏提供了很好的动画解决方案</a:t>
            </a:r>
            <a:r>
              <a:rPr lang="en-US" altLang="zh-CN"/>
              <a:t>, </a:t>
            </a:r>
            <a:r>
              <a:rPr lang="zh-CN" altLang="en-US"/>
              <a:t>但是它依然没有解决一个极大的问题</a:t>
            </a:r>
            <a:r>
              <a:rPr lang="en-US" altLang="zh-CN"/>
              <a:t>: </a:t>
            </a:r>
            <a:r>
              <a:rPr lang="zh-CN" altLang="en-US"/>
              <a:t>游戏人物与周围环境的交互</a:t>
            </a:r>
            <a:r>
              <a:rPr lang="en-US" altLang="zh-CN"/>
              <a:t>. </a:t>
            </a:r>
            <a:r>
              <a:rPr lang="zh-CN" altLang="en-US"/>
              <a:t>游戏人物经常需要从游戏世界里获取各种物品</a:t>
            </a:r>
            <a:r>
              <a:rPr lang="en-US" altLang="zh-CN"/>
              <a:t>. </a:t>
            </a:r>
            <a:r>
              <a:rPr lang="zh-CN" altLang="en-US"/>
              <a:t>如果只是利用正向运动学</a:t>
            </a:r>
            <a:r>
              <a:rPr lang="en-US" altLang="zh-CN"/>
              <a:t>, </a:t>
            </a:r>
            <a:r>
              <a:rPr lang="zh-CN" altLang="en-US"/>
              <a:t>一个收集物品的动画片段只能在获取一定高度的物品时给出令人信服的动作</a:t>
            </a:r>
            <a:r>
              <a:rPr lang="en-US" altLang="zh-CN"/>
              <a:t>. </a:t>
            </a:r>
            <a:r>
              <a:rPr lang="zh-CN" altLang="en-US"/>
              <a:t>然而</a:t>
            </a:r>
            <a:r>
              <a:rPr lang="en-US" altLang="zh-CN"/>
              <a:t>, </a:t>
            </a:r>
            <a:r>
              <a:rPr lang="zh-CN" altLang="en-US"/>
              <a:t>在游戏世界中</a:t>
            </a:r>
            <a:r>
              <a:rPr lang="en-US" altLang="zh-CN"/>
              <a:t>, </a:t>
            </a:r>
            <a:r>
              <a:rPr lang="zh-CN" altLang="en-US"/>
              <a:t>物品通常都被放置在任意的位置</a:t>
            </a:r>
            <a:r>
              <a:rPr lang="en-US" altLang="zh-CN"/>
              <a:t>. </a:t>
            </a:r>
            <a:r>
              <a:rPr lang="zh-CN" altLang="en-US"/>
              <a:t>我们不可能对每一个位置的物体预先制作一个动画片段</a:t>
            </a:r>
            <a:r>
              <a:rPr lang="en-US" altLang="zh-CN"/>
              <a:t>. </a:t>
            </a:r>
            <a:r>
              <a:rPr lang="zh-CN" altLang="en-US"/>
              <a:t>另外</a:t>
            </a:r>
            <a:r>
              <a:rPr lang="en-US" altLang="zh-CN"/>
              <a:t>, </a:t>
            </a:r>
            <a:r>
              <a:rPr lang="zh-CN" altLang="en-US"/>
              <a:t>游戏人物行走的动作通常也需要根据不同的地形作出调整以防止一些令玩家不愉快的效果</a:t>
            </a:r>
            <a:r>
              <a:rPr lang="en-US" altLang="zh-CN"/>
              <a:t>. </a:t>
            </a:r>
            <a:r>
              <a:rPr lang="zh-CN" altLang="en-US"/>
              <a:t>象是人物的脚穿透了地面或是人物在地面上滑动</a:t>
            </a:r>
            <a:r>
              <a:rPr lang="en-US" altLang="zh-CN"/>
              <a:t>. </a:t>
            </a:r>
            <a:r>
              <a:rPr lang="zh-CN" altLang="en-US"/>
              <a:t>所有这些都是正向运动学不能对付的</a:t>
            </a:r>
            <a:r>
              <a:rPr lang="en-US" altLang="zh-CN"/>
              <a:t>. </a:t>
            </a:r>
            <a:r>
              <a:rPr lang="zh-CN" altLang="en-US"/>
              <a:t>在这时</a:t>
            </a:r>
            <a:r>
              <a:rPr lang="en-US" altLang="zh-CN"/>
              <a:t>, </a:t>
            </a:r>
            <a:r>
              <a:rPr lang="zh-CN" altLang="en-US"/>
              <a:t>反向运动学 </a:t>
            </a:r>
            <a:r>
              <a:rPr lang="en-US" altLang="zh-CN"/>
              <a:t>(Inverse Kinematics or IK) </a:t>
            </a:r>
            <a:r>
              <a:rPr lang="zh-CN" altLang="en-US"/>
              <a:t>就能动态地提供合理的解决方案</a:t>
            </a:r>
            <a:r>
              <a:rPr lang="en-US" altLang="zh-CN"/>
              <a:t>. </a:t>
            </a:r>
            <a:r>
              <a:rPr lang="zh-CN" altLang="en-US"/>
              <a:t>反向运动学来源于机器人学</a:t>
            </a:r>
            <a:r>
              <a:rPr lang="en-US" altLang="zh-CN"/>
              <a:t>. </a:t>
            </a:r>
            <a:r>
              <a:rPr lang="zh-CN" altLang="en-US"/>
              <a:t>它在机器人领域中已经被研究了相当长一段时间</a:t>
            </a:r>
            <a:r>
              <a:rPr lang="en-US" altLang="zh-CN"/>
              <a:t>. </a:t>
            </a:r>
            <a:r>
              <a:rPr lang="zh-CN" altLang="en-US"/>
              <a:t>最初它在计算机动画中被应用于动画生成软件非实时地计算合适的骨胳方向</a:t>
            </a:r>
            <a:r>
              <a:rPr lang="en-US" altLang="zh-CN"/>
              <a:t>. </a:t>
            </a:r>
            <a:r>
              <a:rPr lang="zh-CN" altLang="en-US"/>
              <a:t>随着硬件能力的迅速提高和高性能算法的面世</a:t>
            </a:r>
            <a:r>
              <a:rPr lang="en-US" altLang="zh-CN"/>
              <a:t>, IK</a:t>
            </a:r>
            <a:r>
              <a:rPr lang="zh-CN" altLang="en-US"/>
              <a:t>也逐渐被应用于实时的应用程序</a:t>
            </a:r>
            <a:r>
              <a:rPr lang="en-US" altLang="zh-CN"/>
              <a:t>, </a:t>
            </a:r>
            <a:r>
              <a:rPr lang="zh-CN" altLang="en-US"/>
              <a:t>包括电脑游戏</a:t>
            </a:r>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9027E-F27E-4284-8832-F30B8E907289}" type="slidenum">
              <a:rPr lang="en-US" altLang="zh-CN"/>
              <a:pPr/>
              <a:t>36</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zh-CN" altLang="en-US"/>
              <a:t>正向运动学为电脑游戏提供了很好的动画解决方案</a:t>
            </a:r>
            <a:r>
              <a:rPr lang="en-US" altLang="zh-CN"/>
              <a:t>, </a:t>
            </a:r>
            <a:r>
              <a:rPr lang="zh-CN" altLang="en-US"/>
              <a:t>但是它依然没有解决一个极大的问题</a:t>
            </a:r>
            <a:r>
              <a:rPr lang="en-US" altLang="zh-CN"/>
              <a:t>: </a:t>
            </a:r>
            <a:r>
              <a:rPr lang="zh-CN" altLang="en-US"/>
              <a:t>游戏人物与周围环境的交互</a:t>
            </a:r>
            <a:r>
              <a:rPr lang="en-US" altLang="zh-CN"/>
              <a:t>. </a:t>
            </a:r>
            <a:r>
              <a:rPr lang="zh-CN" altLang="en-US"/>
              <a:t>游戏人物经常需要从游戏世界里获取各种物品</a:t>
            </a:r>
            <a:r>
              <a:rPr lang="en-US" altLang="zh-CN"/>
              <a:t>. </a:t>
            </a:r>
            <a:r>
              <a:rPr lang="zh-CN" altLang="en-US"/>
              <a:t>如果只是利用正向运动学</a:t>
            </a:r>
            <a:r>
              <a:rPr lang="en-US" altLang="zh-CN"/>
              <a:t>, </a:t>
            </a:r>
            <a:r>
              <a:rPr lang="zh-CN" altLang="en-US"/>
              <a:t>一个收集物品的动画片段只能在获取一定高度的物品时给出令人信服的动作</a:t>
            </a:r>
            <a:r>
              <a:rPr lang="en-US" altLang="zh-CN"/>
              <a:t>. </a:t>
            </a:r>
            <a:r>
              <a:rPr lang="zh-CN" altLang="en-US"/>
              <a:t>然而</a:t>
            </a:r>
            <a:r>
              <a:rPr lang="en-US" altLang="zh-CN"/>
              <a:t>, </a:t>
            </a:r>
            <a:r>
              <a:rPr lang="zh-CN" altLang="en-US"/>
              <a:t>在游戏世界中</a:t>
            </a:r>
            <a:r>
              <a:rPr lang="en-US" altLang="zh-CN"/>
              <a:t>, </a:t>
            </a:r>
            <a:r>
              <a:rPr lang="zh-CN" altLang="en-US"/>
              <a:t>物品通常都被放置在任意的位置</a:t>
            </a:r>
            <a:r>
              <a:rPr lang="en-US" altLang="zh-CN"/>
              <a:t>. </a:t>
            </a:r>
            <a:r>
              <a:rPr lang="zh-CN" altLang="en-US"/>
              <a:t>我们不可能对每一个位置的物体预先制作一个动画片段</a:t>
            </a:r>
            <a:r>
              <a:rPr lang="en-US" altLang="zh-CN"/>
              <a:t>. </a:t>
            </a:r>
            <a:r>
              <a:rPr lang="zh-CN" altLang="en-US"/>
              <a:t>另外</a:t>
            </a:r>
            <a:r>
              <a:rPr lang="en-US" altLang="zh-CN"/>
              <a:t>, </a:t>
            </a:r>
            <a:r>
              <a:rPr lang="zh-CN" altLang="en-US"/>
              <a:t>游戏人物行走的动作通常也需要根据不同的地形作出调整以防止一些令玩家不愉快的效果</a:t>
            </a:r>
            <a:r>
              <a:rPr lang="en-US" altLang="zh-CN"/>
              <a:t>. </a:t>
            </a:r>
            <a:r>
              <a:rPr lang="zh-CN" altLang="en-US"/>
              <a:t>象是人物的脚穿透了地面或是人物在地面上滑动</a:t>
            </a:r>
            <a:r>
              <a:rPr lang="en-US" altLang="zh-CN"/>
              <a:t>. </a:t>
            </a:r>
            <a:r>
              <a:rPr lang="zh-CN" altLang="en-US"/>
              <a:t>所有这些都是正向运动学不能对付的</a:t>
            </a:r>
            <a:r>
              <a:rPr lang="en-US" altLang="zh-CN"/>
              <a:t>. </a:t>
            </a:r>
            <a:r>
              <a:rPr lang="zh-CN" altLang="en-US"/>
              <a:t>在这时</a:t>
            </a:r>
            <a:r>
              <a:rPr lang="en-US" altLang="zh-CN"/>
              <a:t>, </a:t>
            </a:r>
            <a:r>
              <a:rPr lang="zh-CN" altLang="en-US"/>
              <a:t>反向运动学 </a:t>
            </a:r>
            <a:r>
              <a:rPr lang="en-US" altLang="zh-CN"/>
              <a:t>(Inverse Kinematics or IK) </a:t>
            </a:r>
            <a:r>
              <a:rPr lang="zh-CN" altLang="en-US"/>
              <a:t>就能动态地提供合理的解决方案</a:t>
            </a:r>
            <a:r>
              <a:rPr lang="en-US" altLang="zh-CN"/>
              <a:t>. </a:t>
            </a:r>
            <a:r>
              <a:rPr lang="zh-CN" altLang="en-US"/>
              <a:t>反向运动学来源于机器人学</a:t>
            </a:r>
            <a:r>
              <a:rPr lang="en-US" altLang="zh-CN"/>
              <a:t>. </a:t>
            </a:r>
            <a:r>
              <a:rPr lang="zh-CN" altLang="en-US"/>
              <a:t>它在机器人领域中已经被研究了相当长一段时间</a:t>
            </a:r>
            <a:r>
              <a:rPr lang="en-US" altLang="zh-CN"/>
              <a:t>. </a:t>
            </a:r>
            <a:r>
              <a:rPr lang="zh-CN" altLang="en-US"/>
              <a:t>最初它在计算机动画中被应用于动画生成软件非实时地计算合适的骨胳方向</a:t>
            </a:r>
            <a:r>
              <a:rPr lang="en-US" altLang="zh-CN"/>
              <a:t>. </a:t>
            </a:r>
            <a:r>
              <a:rPr lang="zh-CN" altLang="en-US"/>
              <a:t>随着硬件能力的迅速提高和高性能算法的面世</a:t>
            </a:r>
            <a:r>
              <a:rPr lang="en-US" altLang="zh-CN"/>
              <a:t>, IK</a:t>
            </a:r>
            <a:r>
              <a:rPr lang="zh-CN" altLang="en-US"/>
              <a:t>也逐渐被应用于实时的应用程序</a:t>
            </a:r>
            <a:r>
              <a:rPr lang="en-US" altLang="zh-CN"/>
              <a:t>, </a:t>
            </a:r>
            <a:r>
              <a:rPr lang="zh-CN" altLang="en-US"/>
              <a:t>包括电脑游戏</a:t>
            </a:r>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743729-C45C-4F43-B079-7325725B0728}" type="slidenum">
              <a:rPr lang="en-US" altLang="zh-CN"/>
              <a:pPr/>
              <a:t>39</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zh-CN" altLang="en-US"/>
              <a:t>最近几年</a:t>
            </a:r>
            <a:r>
              <a:rPr lang="en-US" altLang="zh-CN"/>
              <a:t>, </a:t>
            </a:r>
            <a:r>
              <a:rPr lang="zh-CN" altLang="en-US"/>
              <a:t>一些公司已经开始研究和制作动态引擎 </a:t>
            </a:r>
            <a:r>
              <a:rPr lang="en-US" altLang="zh-CN"/>
              <a:t>(Dynamic Engine </a:t>
            </a:r>
            <a:r>
              <a:rPr lang="zh-CN" altLang="en-US"/>
              <a:t>或 </a:t>
            </a:r>
            <a:r>
              <a:rPr lang="en-US" altLang="zh-CN"/>
              <a:t>Physics Engine) </a:t>
            </a:r>
            <a:r>
              <a:rPr lang="zh-CN" altLang="en-US"/>
              <a:t>用于游戏中</a:t>
            </a:r>
            <a:r>
              <a:rPr lang="en-US" altLang="zh-CN"/>
              <a:t>. </a:t>
            </a:r>
            <a:r>
              <a:rPr lang="zh-CN" altLang="en-US"/>
              <a:t>这又提供了游戏动画的一种新的方式</a:t>
            </a:r>
            <a:r>
              <a:rPr lang="en-US" altLang="zh-CN"/>
              <a:t>: </a:t>
            </a:r>
            <a:r>
              <a:rPr lang="zh-CN" altLang="en-US"/>
              <a:t>动力学</a:t>
            </a:r>
            <a:r>
              <a:rPr lang="en-US" altLang="zh-CN"/>
              <a:t>(Dynamics) </a:t>
            </a:r>
            <a:r>
              <a:rPr lang="zh-CN" altLang="en-US"/>
              <a:t>方式</a:t>
            </a:r>
            <a:r>
              <a:rPr lang="en-US" altLang="zh-CN"/>
              <a:t>. </a:t>
            </a:r>
            <a:r>
              <a:rPr lang="zh-CN" altLang="en-US"/>
              <a:t>动力学的人物动画模拟还处于研究阶段</a:t>
            </a:r>
            <a:r>
              <a:rPr lang="en-US" altLang="zh-CN"/>
              <a:t>. </a:t>
            </a:r>
            <a:r>
              <a:rPr lang="zh-CN" altLang="en-US"/>
              <a:t>通常它把生物体视为一个纯粹的刚架结构来进行牛顿力学计算</a:t>
            </a:r>
            <a:r>
              <a:rPr lang="en-US" altLang="zh-CN"/>
              <a:t>. </a:t>
            </a:r>
            <a:r>
              <a:rPr lang="zh-CN" altLang="en-US"/>
              <a:t>通过对各个关节作用合适的力使生物体产生相应的运动</a:t>
            </a:r>
            <a:r>
              <a:rPr lang="en-US" altLang="zh-CN"/>
              <a:t>. </a:t>
            </a:r>
            <a:r>
              <a:rPr lang="zh-CN" altLang="en-US"/>
              <a:t>这种方法的一个问题是生物体并非纯粹的刚架结构</a:t>
            </a:r>
            <a:r>
              <a:rPr lang="en-US" altLang="zh-CN"/>
              <a:t>, </a:t>
            </a:r>
            <a:r>
              <a:rPr lang="zh-CN" altLang="en-US"/>
              <a:t>这样产生的动画通常都非常的机械化</a:t>
            </a:r>
            <a:r>
              <a:rPr lang="en-US" altLang="zh-CN"/>
              <a:t>, </a:t>
            </a:r>
            <a:r>
              <a:rPr lang="zh-CN" altLang="en-US"/>
              <a:t>不象是生物体的运动</a:t>
            </a:r>
            <a:r>
              <a:rPr lang="en-US" altLang="zh-CN"/>
              <a:t>. </a:t>
            </a:r>
            <a:r>
              <a:rPr lang="zh-CN" altLang="en-US"/>
              <a:t>另外一个问题是动力学效率还太低</a:t>
            </a:r>
            <a:r>
              <a:rPr lang="en-US" altLang="zh-CN"/>
              <a:t>. </a:t>
            </a:r>
            <a:r>
              <a:rPr lang="zh-CN" altLang="en-US"/>
              <a:t>据我所知</a:t>
            </a:r>
            <a:r>
              <a:rPr lang="en-US" altLang="zh-CN"/>
              <a:t>, </a:t>
            </a:r>
            <a:r>
              <a:rPr lang="zh-CN" altLang="en-US"/>
              <a:t>动力学产生的动画在电脑游戏中还只应用在人物死去时的动作模拟</a:t>
            </a:r>
            <a:r>
              <a:rPr lang="en-US" altLang="zh-CN"/>
              <a:t>. </a:t>
            </a:r>
            <a:r>
              <a:rPr lang="zh-CN" altLang="en-US"/>
              <a:t>我们通常称这为</a:t>
            </a:r>
            <a:r>
              <a:rPr lang="en-US" altLang="zh-CN"/>
              <a:t>Ragdoll.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FDE66-B394-4FDE-AF1A-FB0D9C57EEA2}" type="slidenum">
              <a:rPr lang="en-US" altLang="zh-CN"/>
              <a:pPr/>
              <a:t>8</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F75CA2-2C9D-4E05-862E-727930264935}" type="slidenum">
              <a:rPr lang="en-US" altLang="zh-CN"/>
              <a:pPr/>
              <a:t>40</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5DC55-88B1-4332-A5B1-8A1A16DEFFD1}" type="slidenum">
              <a:rPr lang="en-US" altLang="zh-CN"/>
              <a:pPr/>
              <a:t>41</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D560A-7CB8-4137-ACF5-61A2084E2C0F}" type="slidenum">
              <a:rPr lang="en-US" altLang="zh-CN"/>
              <a:pPr/>
              <a:t>42</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EA518-F7BC-42A0-B23D-F08C79A2C5F2}" type="slidenum">
              <a:rPr lang="en-US" altLang="zh-CN"/>
              <a:pPr/>
              <a:t>9</a:t>
            </a:fld>
            <a:endParaRPr lang="en-US"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zh-CN" altLang="en-US"/>
              <a:t>动画都是由插值得到的，因为一个时间点不可能正好是关键帧处，一般来说，动画就是姿态对于时间的函数，而初始阶段只有离散的关键帧，所以当时间点对应于非关键帧时，就需要对前后相邻的关键帧进行插值来得到这一帧信息。</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F66CA-9B4F-4318-BFB8-612A11EC00D5}" type="slidenum">
              <a:rPr lang="en-US" altLang="zh-CN"/>
              <a:pPr/>
              <a:t>10</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1FEBE-84DB-4710-B6D8-EBBC240E3B21}" type="slidenum">
              <a:rPr lang="en-US" altLang="zh-CN"/>
              <a:pPr/>
              <a:t>11</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zh-CN" altLang="en-US"/>
              <a:t>从最早的三维游戏开始</a:t>
            </a:r>
            <a:r>
              <a:rPr lang="en-US" altLang="zh-CN"/>
              <a:t>, </a:t>
            </a:r>
            <a:r>
              <a:rPr lang="zh-CN" altLang="en-US"/>
              <a:t>你就能观察到角色动画的应用</a:t>
            </a:r>
            <a:r>
              <a:rPr lang="en-US" altLang="zh-CN"/>
              <a:t>, </a:t>
            </a:r>
            <a:r>
              <a:rPr lang="zh-CN" altLang="en-US"/>
              <a:t>这是玩家对游戏的基本要求</a:t>
            </a:r>
            <a:r>
              <a:rPr lang="en-US" altLang="zh-CN"/>
              <a:t>. </a:t>
            </a:r>
            <a:r>
              <a:rPr lang="zh-CN" altLang="en-US"/>
              <a:t>在</a:t>
            </a:r>
            <a:r>
              <a:rPr lang="en-US" altLang="zh-CN"/>
              <a:t>idSoftware</a:t>
            </a:r>
            <a:r>
              <a:rPr lang="zh-CN" altLang="en-US"/>
              <a:t>的经典作品</a:t>
            </a:r>
            <a:r>
              <a:rPr lang="en-US" altLang="zh-CN"/>
              <a:t>DOOM</a:t>
            </a:r>
            <a:r>
              <a:rPr lang="zh-CN" altLang="en-US"/>
              <a:t>里</a:t>
            </a:r>
            <a:r>
              <a:rPr lang="en-US" altLang="zh-CN"/>
              <a:t>, </a:t>
            </a:r>
            <a:r>
              <a:rPr lang="zh-CN" altLang="en-US"/>
              <a:t>一群冲向你的怪物是吸引玩家的卖点之一</a:t>
            </a:r>
            <a:r>
              <a:rPr lang="en-US" altLang="zh-CN"/>
              <a:t>. </a:t>
            </a:r>
            <a:r>
              <a:rPr lang="zh-CN" altLang="en-US"/>
              <a:t>在这个时期角色动画实际上利用的还是二维技术</a:t>
            </a:r>
            <a:r>
              <a:rPr lang="en-US" altLang="zh-CN"/>
              <a:t>. </a:t>
            </a:r>
            <a:r>
              <a:rPr lang="zh-CN" altLang="en-US"/>
              <a:t>这些怪物实际上是利用一系列二维的图片来表示的</a:t>
            </a:r>
            <a:r>
              <a:rPr lang="en-US" altLang="zh-CN"/>
              <a:t>. </a:t>
            </a:r>
            <a:r>
              <a:rPr lang="zh-CN" altLang="en-US"/>
              <a:t>通过对这些二维图片巧妙的组织和旋转</a:t>
            </a:r>
            <a:r>
              <a:rPr lang="en-US" altLang="zh-CN"/>
              <a:t>, </a:t>
            </a:r>
            <a:r>
              <a:rPr lang="zh-CN" altLang="en-US"/>
              <a:t>早期的三维游戏利用较少的系统资源就实现了相当逼真的三维动画效果</a:t>
            </a:r>
            <a:r>
              <a:rPr lang="en-US" altLang="zh-CN"/>
              <a:t>. </a:t>
            </a:r>
          </a:p>
          <a:p>
            <a:r>
              <a:rPr lang="zh-CN" altLang="en-US"/>
              <a:t>随着电脑能力的迅速增强和玩家对游戏越来越高的要求</a:t>
            </a:r>
            <a:r>
              <a:rPr lang="en-US" altLang="zh-CN"/>
              <a:t>, </a:t>
            </a:r>
            <a:r>
              <a:rPr lang="zh-CN" altLang="en-US"/>
              <a:t>新出现的游戏开始采用真正的三维动画模型</a:t>
            </a:r>
            <a:r>
              <a:rPr lang="en-US" altLang="zh-CN"/>
              <a:t>. </a:t>
            </a:r>
            <a:r>
              <a:rPr lang="zh-CN" altLang="en-US"/>
              <a:t>一个著名的例子是</a:t>
            </a:r>
            <a:r>
              <a:rPr lang="en-US" altLang="zh-CN"/>
              <a:t>idSoftware</a:t>
            </a:r>
            <a:r>
              <a:rPr lang="zh-CN" altLang="en-US"/>
              <a:t>的</a:t>
            </a:r>
            <a:r>
              <a:rPr lang="en-US" altLang="zh-CN"/>
              <a:t>MD2 </a:t>
            </a:r>
            <a:r>
              <a:rPr lang="zh-CN" altLang="en-US"/>
              <a:t>动画模型</a:t>
            </a:r>
            <a:r>
              <a:rPr lang="en-US" altLang="zh-CN"/>
              <a:t>. MD2 </a:t>
            </a:r>
            <a:r>
              <a:rPr lang="zh-CN" altLang="en-US"/>
              <a:t>动画模型被应用在</a:t>
            </a:r>
            <a:r>
              <a:rPr lang="en-US" altLang="zh-CN"/>
              <a:t>Quake2</a:t>
            </a:r>
            <a:r>
              <a:rPr lang="zh-CN" altLang="en-US"/>
              <a:t>中</a:t>
            </a:r>
            <a:r>
              <a:rPr lang="en-US" altLang="zh-CN"/>
              <a:t>. MD2 </a:t>
            </a:r>
            <a:r>
              <a:rPr lang="zh-CN" altLang="en-US"/>
              <a:t>文件保存了角色动画关键帧的顶点信息</a:t>
            </a:r>
            <a:r>
              <a:rPr lang="en-US" altLang="zh-CN"/>
              <a:t>. </a:t>
            </a:r>
            <a:r>
              <a:rPr lang="zh-CN" altLang="en-US"/>
              <a:t>游戏运行时</a:t>
            </a:r>
            <a:r>
              <a:rPr lang="en-US" altLang="zh-CN"/>
              <a:t>, </a:t>
            </a:r>
            <a:r>
              <a:rPr lang="zh-CN" altLang="en-US"/>
              <a:t>根据时间对两个关键帧 </a:t>
            </a:r>
            <a:r>
              <a:rPr lang="en-US" altLang="zh-CN"/>
              <a:t>(Keyframe) </a:t>
            </a:r>
            <a:r>
              <a:rPr lang="zh-CN" altLang="en-US"/>
              <a:t>的信息进行插值计算以得到对应时间的动画数据</a:t>
            </a:r>
            <a:r>
              <a:rPr lang="en-US" altLang="zh-CN"/>
              <a:t>. </a:t>
            </a:r>
            <a:r>
              <a:rPr lang="zh-CN" altLang="en-US"/>
              <a:t>这种动画通常被称为顶点动画 </a:t>
            </a:r>
            <a:r>
              <a:rPr lang="en-US" altLang="zh-CN"/>
              <a:t>(vertex animation). </a:t>
            </a:r>
            <a:r>
              <a:rPr lang="zh-CN" altLang="en-US"/>
              <a:t>它的优点是实现简单</a:t>
            </a:r>
            <a:r>
              <a:rPr lang="en-US" altLang="zh-CN"/>
              <a:t>, </a:t>
            </a:r>
            <a:r>
              <a:rPr lang="zh-CN" altLang="en-US"/>
              <a:t>所需的计算量也很少</a:t>
            </a:r>
            <a:r>
              <a:rPr lang="en-US" altLang="zh-CN"/>
              <a:t>. </a:t>
            </a:r>
            <a:r>
              <a:rPr lang="zh-CN" altLang="en-US"/>
              <a:t>但它同时具有一些问题</a:t>
            </a:r>
            <a:r>
              <a:rPr lang="en-US" altLang="zh-CN"/>
              <a:t>. </a:t>
            </a:r>
            <a:r>
              <a:rPr lang="zh-CN" altLang="en-US"/>
              <a:t>象是需要大量的内存</a:t>
            </a:r>
            <a:r>
              <a:rPr lang="en-US" altLang="zh-CN"/>
              <a:t>, </a:t>
            </a:r>
            <a:r>
              <a:rPr lang="zh-CN" altLang="en-US"/>
              <a:t>插值计算时动画容易产生变形</a:t>
            </a:r>
            <a:r>
              <a:rPr lang="en-US" altLang="zh-CN"/>
              <a:t>, </a:t>
            </a:r>
            <a:r>
              <a:rPr lang="zh-CN" altLang="en-US"/>
              <a:t>以及不能实现游戏角色与游戏环境的交互</a:t>
            </a:r>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27451-BF2F-45B9-8297-8B9A317348A0}" type="slidenum">
              <a:rPr lang="en-US" altLang="zh-CN"/>
              <a:pPr/>
              <a:t>12</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r>
              <a:rPr lang="zh-CN" altLang="en-US"/>
              <a:t>从最早的三维游戏开始</a:t>
            </a:r>
            <a:r>
              <a:rPr lang="en-US" altLang="zh-CN"/>
              <a:t>, </a:t>
            </a:r>
            <a:r>
              <a:rPr lang="zh-CN" altLang="en-US"/>
              <a:t>你就能观察到角色动画的应用</a:t>
            </a:r>
            <a:r>
              <a:rPr lang="en-US" altLang="zh-CN"/>
              <a:t>, </a:t>
            </a:r>
            <a:r>
              <a:rPr lang="zh-CN" altLang="en-US"/>
              <a:t>这是玩家对游戏的基本要求</a:t>
            </a:r>
            <a:r>
              <a:rPr lang="en-US" altLang="zh-CN"/>
              <a:t>. </a:t>
            </a:r>
            <a:r>
              <a:rPr lang="zh-CN" altLang="en-US"/>
              <a:t>在</a:t>
            </a:r>
            <a:r>
              <a:rPr lang="en-US" altLang="zh-CN"/>
              <a:t>idSoftware</a:t>
            </a:r>
            <a:r>
              <a:rPr lang="zh-CN" altLang="en-US"/>
              <a:t>的经典作品</a:t>
            </a:r>
            <a:r>
              <a:rPr lang="en-US" altLang="zh-CN"/>
              <a:t>DOOM</a:t>
            </a:r>
            <a:r>
              <a:rPr lang="zh-CN" altLang="en-US"/>
              <a:t>里</a:t>
            </a:r>
            <a:r>
              <a:rPr lang="en-US" altLang="zh-CN"/>
              <a:t>, </a:t>
            </a:r>
            <a:r>
              <a:rPr lang="zh-CN" altLang="en-US"/>
              <a:t>一群冲向你的怪物是吸引玩家的卖点之一</a:t>
            </a:r>
            <a:r>
              <a:rPr lang="en-US" altLang="zh-CN"/>
              <a:t>. </a:t>
            </a:r>
            <a:r>
              <a:rPr lang="zh-CN" altLang="en-US"/>
              <a:t>在这个时期角色动画实际上利用的还是二维技术</a:t>
            </a:r>
            <a:r>
              <a:rPr lang="en-US" altLang="zh-CN"/>
              <a:t>. </a:t>
            </a:r>
            <a:r>
              <a:rPr lang="zh-CN" altLang="en-US"/>
              <a:t>这些怪物实际上是利用一系列二维的图片来表示的</a:t>
            </a:r>
            <a:r>
              <a:rPr lang="en-US" altLang="zh-CN"/>
              <a:t>. </a:t>
            </a:r>
            <a:r>
              <a:rPr lang="zh-CN" altLang="en-US"/>
              <a:t>通过对这些二维图片巧妙的组织和旋转</a:t>
            </a:r>
            <a:r>
              <a:rPr lang="en-US" altLang="zh-CN"/>
              <a:t>, </a:t>
            </a:r>
            <a:r>
              <a:rPr lang="zh-CN" altLang="en-US"/>
              <a:t>早期的三维游戏利用较少的系统资源就实现了相当逼真的三维动画效果</a:t>
            </a:r>
            <a:r>
              <a:rPr lang="en-US" altLang="zh-CN"/>
              <a:t>. </a:t>
            </a:r>
          </a:p>
          <a:p>
            <a:r>
              <a:rPr lang="zh-CN" altLang="en-US"/>
              <a:t>随着电脑能力的迅速增强和玩家对游戏越来越高的要求</a:t>
            </a:r>
            <a:r>
              <a:rPr lang="en-US" altLang="zh-CN"/>
              <a:t>, </a:t>
            </a:r>
            <a:r>
              <a:rPr lang="zh-CN" altLang="en-US"/>
              <a:t>新出现的游戏开始采用真正的三维动画模型</a:t>
            </a:r>
            <a:r>
              <a:rPr lang="en-US" altLang="zh-CN"/>
              <a:t>. </a:t>
            </a:r>
            <a:r>
              <a:rPr lang="zh-CN" altLang="en-US"/>
              <a:t>一个著名的例子是</a:t>
            </a:r>
            <a:r>
              <a:rPr lang="en-US" altLang="zh-CN"/>
              <a:t>idSoftware</a:t>
            </a:r>
            <a:r>
              <a:rPr lang="zh-CN" altLang="en-US"/>
              <a:t>的</a:t>
            </a:r>
            <a:r>
              <a:rPr lang="en-US" altLang="zh-CN"/>
              <a:t>MD2 </a:t>
            </a:r>
            <a:r>
              <a:rPr lang="zh-CN" altLang="en-US"/>
              <a:t>动画模型</a:t>
            </a:r>
            <a:r>
              <a:rPr lang="en-US" altLang="zh-CN"/>
              <a:t>. MD2 </a:t>
            </a:r>
            <a:r>
              <a:rPr lang="zh-CN" altLang="en-US"/>
              <a:t>动画模型被应用在</a:t>
            </a:r>
            <a:r>
              <a:rPr lang="en-US" altLang="zh-CN"/>
              <a:t>Quake2</a:t>
            </a:r>
            <a:r>
              <a:rPr lang="zh-CN" altLang="en-US"/>
              <a:t>中</a:t>
            </a:r>
            <a:r>
              <a:rPr lang="en-US" altLang="zh-CN"/>
              <a:t>. MD2 </a:t>
            </a:r>
            <a:r>
              <a:rPr lang="zh-CN" altLang="en-US"/>
              <a:t>文件保存了角色动画关键帧的顶点信息</a:t>
            </a:r>
            <a:r>
              <a:rPr lang="en-US" altLang="zh-CN"/>
              <a:t>. </a:t>
            </a:r>
            <a:r>
              <a:rPr lang="zh-CN" altLang="en-US"/>
              <a:t>游戏运行时</a:t>
            </a:r>
            <a:r>
              <a:rPr lang="en-US" altLang="zh-CN"/>
              <a:t>, </a:t>
            </a:r>
            <a:r>
              <a:rPr lang="zh-CN" altLang="en-US"/>
              <a:t>根据时间对两个关键帧 </a:t>
            </a:r>
            <a:r>
              <a:rPr lang="en-US" altLang="zh-CN"/>
              <a:t>(Keyframe) </a:t>
            </a:r>
            <a:r>
              <a:rPr lang="zh-CN" altLang="en-US"/>
              <a:t>的信息进行插值计算以得到对应时间的动画数据</a:t>
            </a:r>
            <a:r>
              <a:rPr lang="en-US" altLang="zh-CN"/>
              <a:t>. </a:t>
            </a:r>
            <a:r>
              <a:rPr lang="zh-CN" altLang="en-US"/>
              <a:t>这种动画通常被称为顶点动画 </a:t>
            </a:r>
            <a:r>
              <a:rPr lang="en-US" altLang="zh-CN"/>
              <a:t>(vertex animation). </a:t>
            </a:r>
            <a:r>
              <a:rPr lang="zh-CN" altLang="en-US"/>
              <a:t>它的优点是实现简单</a:t>
            </a:r>
            <a:r>
              <a:rPr lang="en-US" altLang="zh-CN"/>
              <a:t>, </a:t>
            </a:r>
            <a:r>
              <a:rPr lang="zh-CN" altLang="en-US"/>
              <a:t>所需的计算量也很少</a:t>
            </a:r>
            <a:r>
              <a:rPr lang="en-US" altLang="zh-CN"/>
              <a:t>. </a:t>
            </a:r>
            <a:r>
              <a:rPr lang="zh-CN" altLang="en-US"/>
              <a:t>但它同时具有一些问题</a:t>
            </a:r>
            <a:r>
              <a:rPr lang="en-US" altLang="zh-CN"/>
              <a:t>. </a:t>
            </a:r>
            <a:r>
              <a:rPr lang="zh-CN" altLang="en-US"/>
              <a:t>象是需要大量的内存</a:t>
            </a:r>
            <a:r>
              <a:rPr lang="en-US" altLang="zh-CN"/>
              <a:t>, </a:t>
            </a:r>
            <a:r>
              <a:rPr lang="zh-CN" altLang="en-US"/>
              <a:t>插值计算时动画容易产生变形</a:t>
            </a:r>
            <a:r>
              <a:rPr lang="en-US" altLang="zh-CN"/>
              <a:t>, </a:t>
            </a:r>
            <a:r>
              <a:rPr lang="zh-CN" altLang="en-US"/>
              <a:t>以及不能实现游戏角色与游戏环境的交互</a:t>
            </a:r>
            <a:r>
              <a:rPr lang="en-US" altLang="zh-CN"/>
              <a:t>. </a:t>
            </a:r>
            <a:r>
              <a:rPr lang="zh-CN" altLang="en-US"/>
              <a:t>图一显示的是一个</a:t>
            </a:r>
            <a:r>
              <a:rPr lang="en-US" altLang="zh-CN"/>
              <a:t>MD2 </a:t>
            </a:r>
            <a:r>
              <a:rPr lang="zh-CN" altLang="en-US"/>
              <a:t>顶点动画的模型</a:t>
            </a:r>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8D12A-464D-41D7-A0DF-3C360098D390}" type="slidenum">
              <a:rPr lang="en-US" altLang="zh-CN"/>
              <a:pPr/>
              <a:t>13</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EC06D7-EA45-465A-B8F3-3EAF24273DF8}" type="slidenum">
              <a:rPr lang="en-US" altLang="zh-CN"/>
              <a:pPr/>
              <a:t>22</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zh-CN" altLang="en-US"/>
              <a:t>参考自：</a:t>
            </a:r>
            <a:r>
              <a:rPr lang="en-US" altLang="zh-CN"/>
              <a:t>http://www.gametechzone.net/content/view/41/1/</a:t>
            </a:r>
          </a:p>
          <a:p>
            <a:r>
              <a:rPr lang="zh-CN" altLang="en-US"/>
              <a:t>由于顶点动画的种种问题</a:t>
            </a:r>
            <a:r>
              <a:rPr lang="en-US" altLang="zh-CN"/>
              <a:t>, </a:t>
            </a:r>
            <a:r>
              <a:rPr lang="zh-CN" altLang="en-US"/>
              <a:t>研究人员又设计出了新的方法</a:t>
            </a:r>
            <a:r>
              <a:rPr lang="en-US" altLang="zh-CN"/>
              <a:t>: </a:t>
            </a:r>
            <a:r>
              <a:rPr lang="zh-CN" altLang="en-US"/>
              <a:t>骨胳动画 </a:t>
            </a:r>
            <a:r>
              <a:rPr lang="en-US" altLang="zh-CN"/>
              <a:t>(Skeletal Animation). </a:t>
            </a:r>
            <a:r>
              <a:rPr lang="zh-CN" altLang="en-US"/>
              <a:t>骨胳动画是一种计算机动画技术</a:t>
            </a:r>
            <a:r>
              <a:rPr lang="en-US" altLang="zh-CN"/>
              <a:t>, </a:t>
            </a:r>
            <a:r>
              <a:rPr lang="zh-CN" altLang="en-US"/>
              <a:t>它特别适合于人物和其他的脊椎动物的动画模拟</a:t>
            </a:r>
            <a:r>
              <a:rPr lang="en-US" altLang="zh-CN"/>
              <a:t>. </a:t>
            </a:r>
            <a:r>
              <a:rPr lang="zh-CN" altLang="en-US"/>
              <a:t>一般来说</a:t>
            </a:r>
            <a:r>
              <a:rPr lang="en-US" altLang="zh-CN"/>
              <a:t>, </a:t>
            </a:r>
            <a:r>
              <a:rPr lang="zh-CN" altLang="en-US"/>
              <a:t>被模拟的角色由两个部分来表示</a:t>
            </a:r>
            <a:r>
              <a:rPr lang="en-US" altLang="zh-CN"/>
              <a:t>. </a:t>
            </a:r>
            <a:r>
              <a:rPr lang="zh-CN" altLang="en-US"/>
              <a:t>一个部分是形成层次的一系列骨胳</a:t>
            </a:r>
            <a:r>
              <a:rPr lang="en-US" altLang="zh-CN"/>
              <a:t>, </a:t>
            </a:r>
            <a:r>
              <a:rPr lang="zh-CN" altLang="en-US"/>
              <a:t>我们通常称它为骨架</a:t>
            </a:r>
            <a:r>
              <a:rPr lang="en-US" altLang="zh-CN"/>
              <a:t>(skeleton). </a:t>
            </a:r>
            <a:r>
              <a:rPr lang="zh-CN" altLang="en-US"/>
              <a:t>另一个部分是蒙在骨架上的皮肤</a:t>
            </a:r>
            <a:r>
              <a:rPr lang="en-US" altLang="zh-CN"/>
              <a:t>(skin). </a:t>
            </a:r>
            <a:r>
              <a:rPr lang="zh-CN" altLang="en-US"/>
              <a:t>通过对骨架进行动画模拟</a:t>
            </a:r>
            <a:r>
              <a:rPr lang="en-US" altLang="zh-CN"/>
              <a:t>, </a:t>
            </a:r>
            <a:r>
              <a:rPr lang="zh-CN" altLang="en-US"/>
              <a:t>再利用骨胳控制皮肤变形就达到了角色动画模拟的目的</a:t>
            </a:r>
            <a:r>
              <a:rPr lang="en-US" altLang="zh-CN"/>
              <a:t>. </a:t>
            </a:r>
            <a:r>
              <a:rPr lang="zh-CN" altLang="en-US"/>
              <a:t>图二和图三分别是</a:t>
            </a:r>
            <a:r>
              <a:rPr lang="en-US" altLang="zh-CN">
                <a:hlinkClick r:id="rId3"/>
              </a:rPr>
              <a:t>Cal3D</a:t>
            </a:r>
            <a:r>
              <a:rPr lang="zh-CN" altLang="en-US"/>
              <a:t>提供的一个骨胳动画模型的骨架结构显示和最终动画显示</a:t>
            </a:r>
            <a:r>
              <a:rPr lang="en-US" altLang="zh-CN"/>
              <a:t>. </a:t>
            </a:r>
            <a:r>
              <a:rPr lang="zh-CN" altLang="en-US"/>
              <a:t>骨胳动画带来了许多好处</a:t>
            </a:r>
            <a:r>
              <a:rPr lang="en-US" altLang="zh-CN"/>
              <a:t>: </a:t>
            </a:r>
            <a:r>
              <a:rPr lang="zh-CN" altLang="en-US"/>
              <a:t>较少的内存需求</a:t>
            </a:r>
            <a:r>
              <a:rPr lang="en-US" altLang="zh-CN"/>
              <a:t>, </a:t>
            </a:r>
            <a:r>
              <a:rPr lang="zh-CN" altLang="en-US"/>
              <a:t>与游戏环境更好地交互等等</a:t>
            </a:r>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2F989D-F22D-4B84-90C9-8569A68C4318}" type="slidenum">
              <a:rPr lang="en-US" altLang="zh-CN"/>
              <a:pPr/>
              <a:t>23</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619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7141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4716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4888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3164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3011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341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1872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2848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1721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6380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68278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31532;&#22235;&#31456;/&#39030;&#28857;&#21160;&#30011;&#28436;&#31034;/demoii15_1.ex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_Toc294651025"/><Relationship Id="rId2" Type="http://schemas.openxmlformats.org/officeDocument/2006/relationships/hyperlink" Target="#_Toc294651022"/><Relationship Id="rId1" Type="http://schemas.openxmlformats.org/officeDocument/2006/relationships/slideLayout" Target="../slideLayouts/slideLayout2.xml"/><Relationship Id="rId5" Type="http://schemas.openxmlformats.org/officeDocument/2006/relationships/hyperlink" Target="#_Toc294651038"/><Relationship Id="rId4" Type="http://schemas.openxmlformats.org/officeDocument/2006/relationships/hyperlink" Target="#_Toc294651034"/></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1532;&#22235;&#31456;/cally%20demo&#28436;&#31034;&#39592;&#39612;&#21160;&#30011;/cally.ex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hyperlink" Target="http://www.gametechzone.n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角色动画</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832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3200">
                <a:ea typeface="宋体" charset="-122"/>
              </a:rPr>
              <a:t>组织动画序列</a:t>
            </a:r>
          </a:p>
        </p:txBody>
      </p:sp>
      <p:sp>
        <p:nvSpPr>
          <p:cNvPr id="44035" name="Rectangle 3"/>
          <p:cNvSpPr>
            <a:spLocks noGrp="1" noChangeArrowheads="1"/>
          </p:cNvSpPr>
          <p:nvPr>
            <p:ph idx="1"/>
          </p:nvPr>
        </p:nvSpPr>
        <p:spPr/>
        <p:txBody>
          <a:bodyPr/>
          <a:lstStyle/>
          <a:p>
            <a:endParaRPr lang="en-US" altLang="zh-CN">
              <a:ea typeface="宋体" charset="-122"/>
            </a:endParaRPr>
          </a:p>
          <a:p>
            <a:endParaRPr lang="en-US" altLang="zh-CN">
              <a:ea typeface="宋体" charset="-122"/>
            </a:endParaRPr>
          </a:p>
          <a:p>
            <a:endParaRPr lang="en-US" altLang="zh-CN">
              <a:ea typeface="宋体" charset="-122"/>
            </a:endParaRPr>
          </a:p>
          <a:p>
            <a:endParaRPr lang="en-US" altLang="zh-CN">
              <a:ea typeface="宋体" charset="-122"/>
            </a:endParaRPr>
          </a:p>
          <a:p>
            <a:r>
              <a:rPr lang="zh-CN" altLang="en-US">
                <a:ea typeface="宋体" charset="-122"/>
              </a:rPr>
              <a:t>角色在执行某个动画序列的时候受到外来作用</a:t>
            </a:r>
          </a:p>
          <a:p>
            <a:pPr lvl="1"/>
            <a:r>
              <a:rPr lang="zh-CN" altLang="en-US">
                <a:ea typeface="宋体" charset="-122"/>
              </a:rPr>
              <a:t>需要通过动画的改变来反映外来作用的影响</a:t>
            </a:r>
          </a:p>
          <a:p>
            <a:pPr lvl="1"/>
            <a:endParaRPr lang="en-US" altLang="zh-CN">
              <a:ea typeface="宋体" charset="-122"/>
            </a:endParaRPr>
          </a:p>
        </p:txBody>
      </p:sp>
      <p:grpSp>
        <p:nvGrpSpPr>
          <p:cNvPr id="44054" name="Group 22"/>
          <p:cNvGrpSpPr>
            <a:grpSpLocks/>
          </p:cNvGrpSpPr>
          <p:nvPr/>
        </p:nvGrpSpPr>
        <p:grpSpPr bwMode="auto">
          <a:xfrm>
            <a:off x="2438400" y="2047875"/>
            <a:ext cx="5791200" cy="1457325"/>
            <a:chOff x="1536" y="1008"/>
            <a:chExt cx="3648" cy="918"/>
          </a:xfrm>
        </p:grpSpPr>
        <p:grpSp>
          <p:nvGrpSpPr>
            <p:cNvPr id="44036" name="Group 4"/>
            <p:cNvGrpSpPr>
              <a:grpSpLocks/>
            </p:cNvGrpSpPr>
            <p:nvPr/>
          </p:nvGrpSpPr>
          <p:grpSpPr bwMode="auto">
            <a:xfrm>
              <a:off x="1536" y="1008"/>
              <a:ext cx="2880" cy="918"/>
              <a:chOff x="2952" y="304"/>
              <a:chExt cx="7200" cy="2296"/>
            </a:xfrm>
          </p:grpSpPr>
          <p:sp>
            <p:nvSpPr>
              <p:cNvPr id="44037" name="Line 5"/>
              <p:cNvSpPr>
                <a:spLocks noChangeShapeType="1"/>
              </p:cNvSpPr>
              <p:nvPr/>
            </p:nvSpPr>
            <p:spPr bwMode="auto">
              <a:xfrm>
                <a:off x="3888" y="771"/>
                <a:ext cx="4680" cy="0"/>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38" name="Line 6"/>
              <p:cNvSpPr>
                <a:spLocks noChangeShapeType="1"/>
              </p:cNvSpPr>
              <p:nvPr/>
            </p:nvSpPr>
            <p:spPr bwMode="auto">
              <a:xfrm>
                <a:off x="5148" y="771"/>
                <a:ext cx="1406" cy="2"/>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39" name="Line 7"/>
              <p:cNvSpPr>
                <a:spLocks noChangeShapeType="1"/>
              </p:cNvSpPr>
              <p:nvPr/>
            </p:nvSpPr>
            <p:spPr bwMode="auto">
              <a:xfrm>
                <a:off x="4968" y="1708"/>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0" name="Line 8"/>
              <p:cNvSpPr>
                <a:spLocks noChangeShapeType="1"/>
              </p:cNvSpPr>
              <p:nvPr/>
            </p:nvSpPr>
            <p:spPr bwMode="auto">
              <a:xfrm flipH="1" flipV="1">
                <a:off x="5148" y="771"/>
                <a:ext cx="720" cy="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1" name="Line 9"/>
              <p:cNvSpPr>
                <a:spLocks noChangeShapeType="1"/>
              </p:cNvSpPr>
              <p:nvPr/>
            </p:nvSpPr>
            <p:spPr bwMode="auto">
              <a:xfrm flipV="1">
                <a:off x="5868" y="771"/>
                <a:ext cx="721" cy="937"/>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Text Box 10"/>
              <p:cNvSpPr txBox="1">
                <a:spLocks noChangeArrowheads="1"/>
              </p:cNvSpPr>
              <p:nvPr/>
            </p:nvSpPr>
            <p:spPr bwMode="auto">
              <a:xfrm>
                <a:off x="2952" y="504"/>
                <a:ext cx="125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动作</a:t>
                </a:r>
                <a:r>
                  <a:rPr lang="en-US" altLang="zh-CN" sz="1000" b="1">
                    <a:latin typeface="Times New Roman" pitchFamily="18" charset="0"/>
                  </a:rPr>
                  <a:t>1</a:t>
                </a:r>
                <a:endParaRPr lang="en-US" altLang="zh-CN"/>
              </a:p>
            </p:txBody>
          </p:sp>
          <p:sp>
            <p:nvSpPr>
              <p:cNvPr id="44043" name="Text Box 11"/>
              <p:cNvSpPr txBox="1">
                <a:spLocks noChangeArrowheads="1"/>
              </p:cNvSpPr>
              <p:nvPr/>
            </p:nvSpPr>
            <p:spPr bwMode="auto">
              <a:xfrm>
                <a:off x="2952" y="1440"/>
                <a:ext cx="125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姿势</a:t>
                </a:r>
                <a:endParaRPr lang="zh-CN" altLang="en-US"/>
              </a:p>
            </p:txBody>
          </p:sp>
          <p:sp>
            <p:nvSpPr>
              <p:cNvPr id="44044" name="Text Box 12"/>
              <p:cNvSpPr txBox="1">
                <a:spLocks noChangeArrowheads="1"/>
              </p:cNvSpPr>
              <p:nvPr/>
            </p:nvSpPr>
            <p:spPr bwMode="auto">
              <a:xfrm>
                <a:off x="4574" y="2020"/>
                <a:ext cx="125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受到枪击</a:t>
                </a:r>
                <a:endParaRPr lang="zh-CN" altLang="en-US"/>
              </a:p>
            </p:txBody>
          </p:sp>
          <p:sp>
            <p:nvSpPr>
              <p:cNvPr id="44045" name="Line 13"/>
              <p:cNvSpPr>
                <a:spLocks noChangeShapeType="1"/>
              </p:cNvSpPr>
              <p:nvPr/>
            </p:nvSpPr>
            <p:spPr bwMode="auto">
              <a:xfrm flipV="1">
                <a:off x="5112" y="1708"/>
                <a:ext cx="1"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Text Box 14"/>
              <p:cNvSpPr txBox="1">
                <a:spLocks noChangeArrowheads="1"/>
              </p:cNvSpPr>
              <p:nvPr/>
            </p:nvSpPr>
            <p:spPr bwMode="auto">
              <a:xfrm>
                <a:off x="6372" y="2020"/>
                <a:ext cx="125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单个帧</a:t>
                </a:r>
                <a:endParaRPr lang="zh-CN" altLang="en-US"/>
              </a:p>
            </p:txBody>
          </p:sp>
          <p:sp>
            <p:nvSpPr>
              <p:cNvPr id="44047" name="Line 15"/>
              <p:cNvSpPr>
                <a:spLocks noChangeShapeType="1"/>
              </p:cNvSpPr>
              <p:nvPr/>
            </p:nvSpPr>
            <p:spPr bwMode="auto">
              <a:xfrm flipH="1" flipV="1">
                <a:off x="6012" y="1864"/>
                <a:ext cx="72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8" name="Text Box 16"/>
              <p:cNvSpPr txBox="1">
                <a:spLocks noChangeArrowheads="1"/>
              </p:cNvSpPr>
              <p:nvPr/>
            </p:nvSpPr>
            <p:spPr bwMode="auto">
              <a:xfrm>
                <a:off x="6372" y="928"/>
                <a:ext cx="378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合成（权重从</a:t>
                </a:r>
                <a:r>
                  <a:rPr lang="en-US" altLang="zh-CN" sz="1000" b="1">
                    <a:latin typeface="Times New Roman" pitchFamily="18" charset="0"/>
                  </a:rPr>
                  <a:t>0 </a:t>
                </a:r>
                <a:r>
                  <a:rPr lang="zh-CN" altLang="en-US" sz="1000" b="1">
                    <a:latin typeface="Times New Roman" pitchFamily="18" charset="0"/>
                  </a:rPr>
                  <a:t>－</a:t>
                </a:r>
                <a:r>
                  <a:rPr lang="en-US" altLang="zh-CN" sz="1000" b="1">
                    <a:latin typeface="Times New Roman" pitchFamily="18" charset="0"/>
                  </a:rPr>
                  <a:t>&gt;1</a:t>
                </a:r>
                <a:r>
                  <a:rPr lang="zh-CN" altLang="en-US" sz="1000" b="1">
                    <a:latin typeface="Times New Roman" pitchFamily="18" charset="0"/>
                  </a:rPr>
                  <a:t>－</a:t>
                </a:r>
                <a:r>
                  <a:rPr lang="en-US" altLang="zh-CN" sz="1000" b="1">
                    <a:latin typeface="Times New Roman" pitchFamily="18" charset="0"/>
                  </a:rPr>
                  <a:t>&gt;0</a:t>
                </a:r>
                <a:r>
                  <a:rPr lang="zh-CN" altLang="en-US" sz="1000" b="1">
                    <a:latin typeface="Times New Roman" pitchFamily="18" charset="0"/>
                  </a:rPr>
                  <a:t>）</a:t>
                </a:r>
              </a:p>
            </p:txBody>
          </p:sp>
          <p:sp>
            <p:nvSpPr>
              <p:cNvPr id="44049" name="Text Box 17"/>
              <p:cNvSpPr txBox="1">
                <a:spLocks noChangeArrowheads="1"/>
              </p:cNvSpPr>
              <p:nvPr/>
            </p:nvSpPr>
            <p:spPr bwMode="auto">
              <a:xfrm>
                <a:off x="4934" y="304"/>
                <a:ext cx="125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rPr>
                  <a:t>t</a:t>
                </a:r>
                <a:r>
                  <a:rPr lang="en-US" altLang="zh-CN" sz="1000" b="1" baseline="-25000">
                    <a:latin typeface="Times New Roman" pitchFamily="18" charset="0"/>
                  </a:rPr>
                  <a:t>2</a:t>
                </a:r>
                <a:endParaRPr lang="en-US" altLang="zh-CN"/>
              </a:p>
            </p:txBody>
          </p:sp>
          <p:sp>
            <p:nvSpPr>
              <p:cNvPr id="44050" name="Text Box 18"/>
              <p:cNvSpPr txBox="1">
                <a:spLocks noChangeArrowheads="1"/>
              </p:cNvSpPr>
              <p:nvPr/>
            </p:nvSpPr>
            <p:spPr bwMode="auto">
              <a:xfrm>
                <a:off x="6374" y="304"/>
                <a:ext cx="125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rPr>
                  <a:t>t</a:t>
                </a:r>
                <a:r>
                  <a:rPr lang="en-US" altLang="zh-CN" sz="1000" b="1" baseline="-25000">
                    <a:latin typeface="Times New Roman" pitchFamily="18" charset="0"/>
                  </a:rPr>
                  <a:t>3</a:t>
                </a:r>
                <a:endParaRPr lang="en-US" altLang="zh-CN"/>
              </a:p>
            </p:txBody>
          </p:sp>
        </p:grpSp>
        <p:sp>
          <p:nvSpPr>
            <p:cNvPr id="44051" name="Text Box 19"/>
            <p:cNvSpPr txBox="1">
              <a:spLocks noChangeArrowheads="1"/>
            </p:cNvSpPr>
            <p:nvPr/>
          </p:nvSpPr>
          <p:spPr bwMode="auto">
            <a:xfrm>
              <a:off x="4032" y="134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反应姿势的插值</a:t>
              </a:r>
            </a:p>
          </p:txBody>
        </p:sp>
      </p:grpSp>
      <p:sp>
        <p:nvSpPr>
          <p:cNvPr id="44053" name="Rectangle 21"/>
          <p:cNvSpPr>
            <a:spLocks noChangeArrowheads="1"/>
          </p:cNvSpPr>
          <p:nvPr/>
        </p:nvSpPr>
        <p:spPr bwMode="auto">
          <a:xfrm>
            <a:off x="1524000" y="5029200"/>
            <a:ext cx="502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b="1">
                <a:solidFill>
                  <a:srgbClr val="000000"/>
                </a:solidFill>
                <a:latin typeface="Times New Roman" pitchFamily="18" charset="0"/>
                <a:cs typeface="Times New Roman" pitchFamily="18" charset="0"/>
              </a:rPr>
              <a:t>G</a:t>
            </a:r>
            <a:r>
              <a:rPr lang="zh-CN" altLang="en-US" sz="2000" b="1">
                <a:solidFill>
                  <a:srgbClr val="000000"/>
                </a:solidFill>
                <a:latin typeface="Times New Roman" pitchFamily="18" charset="0"/>
              </a:rPr>
              <a:t>＝</a:t>
            </a:r>
            <a:r>
              <a:rPr lang="en-US" altLang="zh-CN" sz="2000" b="1">
                <a:solidFill>
                  <a:srgbClr val="000000"/>
                </a:solidFill>
                <a:latin typeface="Times New Roman" pitchFamily="18" charset="0"/>
                <a:cs typeface="Times New Roman" pitchFamily="18" charset="0"/>
              </a:rPr>
              <a:t>(1-Blend)×G</a:t>
            </a:r>
            <a:r>
              <a:rPr lang="zh-CN" altLang="en-US" sz="2000" b="1" baseline="-30000">
                <a:solidFill>
                  <a:srgbClr val="000000"/>
                </a:solidFill>
                <a:latin typeface="Times New Roman" pitchFamily="18" charset="0"/>
              </a:rPr>
              <a:t>原来运动</a:t>
            </a:r>
            <a:r>
              <a:rPr lang="zh-CN" altLang="en-US" sz="2000" b="1">
                <a:solidFill>
                  <a:srgbClr val="000000"/>
                </a:solidFill>
                <a:latin typeface="Times New Roman" pitchFamily="18" charset="0"/>
              </a:rPr>
              <a:t>＋</a:t>
            </a:r>
            <a:r>
              <a:rPr lang="en-US" altLang="zh-CN" sz="2000" b="1">
                <a:solidFill>
                  <a:srgbClr val="000000"/>
                </a:solidFill>
                <a:latin typeface="Times New Roman" pitchFamily="18" charset="0"/>
                <a:cs typeface="Times New Roman" pitchFamily="18" charset="0"/>
              </a:rPr>
              <a:t>Blend×G</a:t>
            </a:r>
            <a:r>
              <a:rPr lang="zh-CN" altLang="en-US" sz="2000" b="1" baseline="-30000">
                <a:solidFill>
                  <a:srgbClr val="000000"/>
                </a:solidFill>
                <a:latin typeface="Times New Roman" pitchFamily="18" charset="0"/>
              </a:rPr>
              <a:t>枪击</a:t>
            </a:r>
            <a:endParaRPr lang="zh-CN" altLang="en-US" sz="3200" b="1"/>
          </a:p>
        </p:txBody>
      </p:sp>
    </p:spTree>
    <p:extLst>
      <p:ext uri="{BB962C8B-B14F-4D97-AF65-F5344CB8AC3E}">
        <p14:creationId xmlns:p14="http://schemas.microsoft.com/office/powerpoint/2010/main" val="3451945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z="3200">
                <a:ea typeface="宋体" charset="-122"/>
              </a:rPr>
              <a:t>顶点动画缺陷</a:t>
            </a:r>
          </a:p>
        </p:txBody>
      </p:sp>
      <p:sp>
        <p:nvSpPr>
          <p:cNvPr id="31747" name="Rectangle 3"/>
          <p:cNvSpPr>
            <a:spLocks noGrp="1" noChangeArrowheads="1"/>
          </p:cNvSpPr>
          <p:nvPr>
            <p:ph idx="1"/>
          </p:nvPr>
        </p:nvSpPr>
        <p:spPr/>
        <p:txBody>
          <a:bodyPr/>
          <a:lstStyle/>
          <a:p>
            <a:endParaRPr lang="en-US" altLang="zh-CN">
              <a:ea typeface="宋体" charset="-122"/>
            </a:endParaRPr>
          </a:p>
          <a:p>
            <a:r>
              <a:rPr lang="zh-CN" altLang="en-US">
                <a:ea typeface="宋体" charset="-122"/>
              </a:rPr>
              <a:t>需要大量的内存</a:t>
            </a:r>
          </a:p>
          <a:p>
            <a:endParaRPr lang="zh-CN" altLang="en-US">
              <a:ea typeface="宋体" charset="-122"/>
            </a:endParaRPr>
          </a:p>
          <a:p>
            <a:r>
              <a:rPr lang="zh-CN" altLang="en-US">
                <a:ea typeface="宋体" charset="-122"/>
              </a:rPr>
              <a:t>插值计算时动画容易产生变形</a:t>
            </a:r>
          </a:p>
          <a:p>
            <a:endParaRPr lang="zh-CN" altLang="en-US">
              <a:ea typeface="宋体" charset="-122"/>
            </a:endParaRPr>
          </a:p>
          <a:p>
            <a:r>
              <a:rPr lang="zh-CN" altLang="en-US">
                <a:ea typeface="宋体" charset="-122"/>
              </a:rPr>
              <a:t>不能实现游戏角色与游戏环境的交互</a:t>
            </a:r>
          </a:p>
          <a:p>
            <a:endParaRPr lang="en-US" altLang="zh-CN">
              <a:ea typeface="宋体" charset="-122"/>
            </a:endParaRPr>
          </a:p>
        </p:txBody>
      </p:sp>
    </p:spTree>
    <p:extLst>
      <p:ext uri="{BB962C8B-B14F-4D97-AF65-F5344CB8AC3E}">
        <p14:creationId xmlns:p14="http://schemas.microsoft.com/office/powerpoint/2010/main" val="3607999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3200">
                <a:ea typeface="宋体" charset="-122"/>
              </a:rPr>
              <a:t>顶点动画在游戏中的使用</a:t>
            </a:r>
          </a:p>
        </p:txBody>
      </p:sp>
      <p:sp>
        <p:nvSpPr>
          <p:cNvPr id="11267" name="Rectangle 3"/>
          <p:cNvSpPr>
            <a:spLocks noGrp="1" noChangeArrowheads="1"/>
          </p:cNvSpPr>
          <p:nvPr>
            <p:ph idx="1"/>
          </p:nvPr>
        </p:nvSpPr>
        <p:spPr>
          <a:xfrm>
            <a:off x="152400" y="1524000"/>
            <a:ext cx="8991600" cy="5105400"/>
          </a:xfrm>
        </p:spPr>
        <p:txBody>
          <a:bodyPr>
            <a:normAutofit lnSpcReduction="10000"/>
          </a:bodyPr>
          <a:lstStyle/>
          <a:p>
            <a:pPr>
              <a:lnSpc>
                <a:spcPct val="90000"/>
              </a:lnSpc>
            </a:pPr>
            <a:r>
              <a:rPr lang="zh-CN" altLang="en-US" dirty="0">
                <a:ea typeface="宋体" charset="-122"/>
              </a:rPr>
              <a:t>早期的三维游戏为了提高速度，其角色动画都是利用二维技术完成的</a:t>
            </a:r>
          </a:p>
          <a:p>
            <a:pPr lvl="1">
              <a:lnSpc>
                <a:spcPct val="90000"/>
              </a:lnSpc>
            </a:pPr>
            <a:r>
              <a:rPr lang="zh-CN" altLang="en-US" dirty="0">
                <a:ea typeface="宋体" charset="-122"/>
              </a:rPr>
              <a:t>通过对这些二维图片巧妙的组织和旋转</a:t>
            </a:r>
            <a:r>
              <a:rPr lang="en-US" altLang="zh-CN" dirty="0">
                <a:ea typeface="宋体" charset="-122"/>
              </a:rPr>
              <a:t>, </a:t>
            </a:r>
            <a:r>
              <a:rPr lang="zh-CN" altLang="en-US" dirty="0">
                <a:ea typeface="宋体" charset="-122"/>
              </a:rPr>
              <a:t>实现了相当逼真的三维动画效果</a:t>
            </a:r>
          </a:p>
          <a:p>
            <a:pPr>
              <a:lnSpc>
                <a:spcPct val="90000"/>
              </a:lnSpc>
            </a:pPr>
            <a:r>
              <a:rPr lang="zh-CN" altLang="en-US" dirty="0">
                <a:ea typeface="宋体" charset="-122"/>
              </a:rPr>
              <a:t>三维模型运动著名的例子是</a:t>
            </a:r>
            <a:r>
              <a:rPr lang="en-US" altLang="zh-CN" dirty="0">
                <a:ea typeface="宋体" charset="-122"/>
              </a:rPr>
              <a:t>MD2 </a:t>
            </a:r>
            <a:r>
              <a:rPr lang="zh-CN" altLang="en-US" dirty="0">
                <a:ea typeface="宋体" charset="-122"/>
              </a:rPr>
              <a:t>动画模型</a:t>
            </a:r>
          </a:p>
          <a:p>
            <a:pPr lvl="1">
              <a:lnSpc>
                <a:spcPct val="90000"/>
              </a:lnSpc>
            </a:pPr>
            <a:r>
              <a:rPr lang="en-US" altLang="zh-CN" dirty="0">
                <a:ea typeface="宋体" charset="-122"/>
              </a:rPr>
              <a:t>MD2 </a:t>
            </a:r>
            <a:r>
              <a:rPr lang="zh-CN" altLang="en-US" dirty="0">
                <a:ea typeface="宋体" charset="-122"/>
              </a:rPr>
              <a:t>动画模型被应用在</a:t>
            </a:r>
            <a:r>
              <a:rPr lang="en-US" altLang="zh-CN" dirty="0">
                <a:ea typeface="宋体" charset="-122"/>
              </a:rPr>
              <a:t>Quake2</a:t>
            </a:r>
            <a:r>
              <a:rPr lang="zh-CN" altLang="en-US" dirty="0">
                <a:ea typeface="宋体" charset="-122"/>
              </a:rPr>
              <a:t>中</a:t>
            </a:r>
          </a:p>
          <a:p>
            <a:pPr lvl="1">
              <a:lnSpc>
                <a:spcPct val="90000"/>
              </a:lnSpc>
            </a:pPr>
            <a:r>
              <a:rPr lang="en-US" altLang="zh-CN" dirty="0">
                <a:ea typeface="宋体" charset="-122"/>
              </a:rPr>
              <a:t>MD2 </a:t>
            </a:r>
            <a:r>
              <a:rPr lang="zh-CN" altLang="en-US" dirty="0">
                <a:ea typeface="宋体" charset="-122"/>
              </a:rPr>
              <a:t>文件保存了角色动画关键帧的顶点信息</a:t>
            </a:r>
            <a:r>
              <a:rPr lang="en-US" altLang="zh-CN" dirty="0">
                <a:ea typeface="宋体" charset="-122"/>
              </a:rPr>
              <a:t>. </a:t>
            </a:r>
            <a:r>
              <a:rPr lang="zh-CN" altLang="en-US" dirty="0">
                <a:ea typeface="宋体" charset="-122"/>
              </a:rPr>
              <a:t>游戏运行时</a:t>
            </a:r>
            <a:r>
              <a:rPr lang="en-US" altLang="zh-CN" dirty="0">
                <a:ea typeface="宋体" charset="-122"/>
              </a:rPr>
              <a:t>, </a:t>
            </a:r>
            <a:r>
              <a:rPr lang="zh-CN" altLang="en-US" dirty="0">
                <a:ea typeface="宋体" charset="-122"/>
              </a:rPr>
              <a:t>根据时间对两个关键帧 </a:t>
            </a:r>
            <a:r>
              <a:rPr lang="en-US" altLang="zh-CN" dirty="0">
                <a:ea typeface="宋体" charset="-122"/>
              </a:rPr>
              <a:t>(</a:t>
            </a:r>
            <a:r>
              <a:rPr lang="en-US" altLang="zh-CN" dirty="0" err="1">
                <a:ea typeface="宋体" charset="-122"/>
              </a:rPr>
              <a:t>Keyframe</a:t>
            </a:r>
            <a:r>
              <a:rPr lang="en-US" altLang="zh-CN" dirty="0">
                <a:ea typeface="宋体" charset="-122"/>
              </a:rPr>
              <a:t>) </a:t>
            </a:r>
            <a:r>
              <a:rPr lang="zh-CN" altLang="en-US" dirty="0">
                <a:ea typeface="宋体" charset="-122"/>
              </a:rPr>
              <a:t>的信息进行插值计算以得到对应时间的动画数据</a:t>
            </a:r>
          </a:p>
          <a:p>
            <a:pPr>
              <a:lnSpc>
                <a:spcPct val="90000"/>
              </a:lnSpc>
            </a:pPr>
            <a:r>
              <a:rPr lang="zh-CN" altLang="en-US" dirty="0">
                <a:ea typeface="宋体" charset="-122"/>
              </a:rPr>
              <a:t>顶点动画优点是实现简单</a:t>
            </a:r>
            <a:r>
              <a:rPr lang="en-US" altLang="zh-CN" dirty="0">
                <a:ea typeface="宋体" charset="-122"/>
              </a:rPr>
              <a:t>, </a:t>
            </a:r>
            <a:r>
              <a:rPr lang="zh-CN" altLang="en-US" dirty="0">
                <a:ea typeface="宋体" charset="-122"/>
              </a:rPr>
              <a:t>所需的计算量也很少</a:t>
            </a:r>
          </a:p>
          <a:p>
            <a:pPr>
              <a:lnSpc>
                <a:spcPct val="90000"/>
              </a:lnSpc>
            </a:pPr>
            <a:r>
              <a:rPr lang="zh-CN" altLang="en-US" dirty="0">
                <a:ea typeface="宋体" charset="-122"/>
              </a:rPr>
              <a:t>尽管有比较多缺陷，但该技术持久流行</a:t>
            </a:r>
          </a:p>
        </p:txBody>
      </p:sp>
    </p:spTree>
    <p:extLst>
      <p:ext uri="{BB962C8B-B14F-4D97-AF65-F5344CB8AC3E}">
        <p14:creationId xmlns:p14="http://schemas.microsoft.com/office/powerpoint/2010/main" val="1941299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7" dur="500"/>
                                        <p:tgtEl>
                                          <p:spTgt spid="112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0" dur="500"/>
                                        <p:tgtEl>
                                          <p:spTgt spid="112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3" dur="500"/>
                                        <p:tgtEl>
                                          <p:spTgt spid="11267">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18" dur="500"/>
                                        <p:tgtEl>
                                          <p:spTgt spid="11267">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21"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3200">
                <a:ea typeface="宋体" charset="-122"/>
              </a:rPr>
              <a:t>顶点动画</a:t>
            </a:r>
          </a:p>
        </p:txBody>
      </p:sp>
      <p:sp>
        <p:nvSpPr>
          <p:cNvPr id="16387" name="Rectangle 3"/>
          <p:cNvSpPr>
            <a:spLocks noGrp="1" noChangeArrowheads="1"/>
          </p:cNvSpPr>
          <p:nvPr>
            <p:ph idx="1"/>
          </p:nvPr>
        </p:nvSpPr>
        <p:spPr/>
        <p:txBody>
          <a:bodyPr>
            <a:normAutofit lnSpcReduction="10000"/>
          </a:bodyPr>
          <a:lstStyle/>
          <a:p>
            <a:endParaRPr lang="en-US" altLang="zh-CN">
              <a:ea typeface="宋体" charset="-122"/>
            </a:endParaRPr>
          </a:p>
          <a:p>
            <a:endParaRPr lang="en-US" altLang="zh-CN">
              <a:ea typeface="宋体" charset="-122"/>
            </a:endParaRPr>
          </a:p>
          <a:p>
            <a:endParaRPr lang="en-US" altLang="zh-CN">
              <a:ea typeface="宋体" charset="-122"/>
            </a:endParaRPr>
          </a:p>
          <a:p>
            <a:endParaRPr lang="en-US" altLang="zh-CN">
              <a:ea typeface="宋体" charset="-122"/>
            </a:endParaRPr>
          </a:p>
          <a:p>
            <a:endParaRPr lang="en-US" altLang="zh-CN">
              <a:ea typeface="宋体" charset="-122"/>
            </a:endParaRPr>
          </a:p>
          <a:p>
            <a:endParaRPr lang="en-US" altLang="zh-CN">
              <a:ea typeface="宋体" charset="-122"/>
            </a:endParaRPr>
          </a:p>
          <a:p>
            <a:endParaRPr lang="en-US" altLang="zh-CN">
              <a:ea typeface="宋体" charset="-122"/>
            </a:endParaRPr>
          </a:p>
          <a:p>
            <a:r>
              <a:rPr lang="zh-CN" altLang="en-US">
                <a:ea typeface="宋体" charset="-122"/>
                <a:hlinkClick r:id="rId3" action="ppaction://hlinkfile"/>
              </a:rPr>
              <a:t>顶点动画演示</a:t>
            </a:r>
            <a:endParaRPr lang="zh-CN" altLang="en-US">
              <a:ea typeface="宋体" charset="-122"/>
            </a:endParaRPr>
          </a:p>
        </p:txBody>
      </p:sp>
      <p:pic>
        <p:nvPicPr>
          <p:cNvPr id="16389"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28600" y="213360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724400" y="2190750"/>
            <a:ext cx="41910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137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动画标签</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solidFill>
                  <a:schemeClr val="tx1"/>
                </a:solidFill>
                <a:latin typeface="+mn-lt"/>
                <a:ea typeface="+mn-ea"/>
                <a:cs typeface="+mn-cs"/>
              </a:rPr>
              <a:t>帧动画及关键帧动画比较容易实现，但当模型网格三角形数目很多的时候，其占用存储量大的问题会很</a:t>
            </a:r>
            <a:r>
              <a:rPr lang="zh-CN" altLang="zh-CN" dirty="0" smtClean="0">
                <a:solidFill>
                  <a:schemeClr val="tx1"/>
                </a:solidFill>
                <a:latin typeface="+mn-lt"/>
                <a:ea typeface="+mn-ea"/>
                <a:cs typeface="+mn-cs"/>
              </a:rPr>
              <a:t>明显</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另外</a:t>
            </a:r>
            <a:r>
              <a:rPr lang="zh-CN" altLang="zh-CN" dirty="0">
                <a:solidFill>
                  <a:schemeClr val="tx1"/>
                </a:solidFill>
                <a:latin typeface="+mn-lt"/>
                <a:ea typeface="+mn-ea"/>
                <a:cs typeface="+mn-cs"/>
              </a:rPr>
              <a:t>，当角色的动画数量多的时候，这种类型的动画也会很难处理。比如游戏当中角色具有站立、走路和跑步（向前和前后），还需要跳跃、下蹲和使用不同武器射击</a:t>
            </a:r>
            <a:r>
              <a:rPr lang="zh-CN" altLang="zh-CN" dirty="0" smtClean="0">
                <a:solidFill>
                  <a:schemeClr val="tx1"/>
                </a:solidFill>
                <a:latin typeface="+mn-lt"/>
                <a:ea typeface="+mn-ea"/>
                <a:cs typeface="+mn-cs"/>
              </a:rPr>
              <a:t>动作</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那</a:t>
            </a:r>
            <a:r>
              <a:rPr lang="zh-CN" altLang="zh-CN" dirty="0">
                <a:solidFill>
                  <a:schemeClr val="tx1"/>
                </a:solidFill>
                <a:latin typeface="+mn-lt"/>
                <a:ea typeface="+mn-ea"/>
                <a:cs typeface="+mn-cs"/>
              </a:rPr>
              <a:t>这样的话，我们可能需要</a:t>
            </a:r>
            <a:r>
              <a:rPr lang="en-US" altLang="zh-CN" dirty="0">
                <a:solidFill>
                  <a:schemeClr val="tx1"/>
                </a:solidFill>
                <a:latin typeface="+mn-lt"/>
                <a:ea typeface="+mn-ea"/>
                <a:cs typeface="+mn-cs"/>
              </a:rPr>
              <a:t>10</a:t>
            </a:r>
            <a:r>
              <a:rPr lang="zh-CN" altLang="zh-CN" dirty="0">
                <a:solidFill>
                  <a:schemeClr val="tx1"/>
                </a:solidFill>
                <a:latin typeface="+mn-lt"/>
                <a:ea typeface="+mn-ea"/>
                <a:cs typeface="+mn-cs"/>
              </a:rPr>
              <a:t>个动画</a:t>
            </a:r>
            <a:r>
              <a:rPr lang="zh-CN" altLang="zh-CN" dirty="0" smtClean="0">
                <a:solidFill>
                  <a:schemeClr val="tx1"/>
                </a:solidFill>
                <a:latin typeface="+mn-lt"/>
                <a:ea typeface="+mn-ea"/>
                <a:cs typeface="+mn-cs"/>
              </a:rPr>
              <a:t>序列</a:t>
            </a:r>
            <a:endParaRPr lang="zh-CN" altLang="zh-CN" dirty="0">
              <a:solidFill>
                <a:schemeClr val="tx1"/>
              </a:solidFill>
              <a:latin typeface="+mn-lt"/>
              <a:ea typeface="+mn-ea"/>
              <a:cs typeface="+mn-cs"/>
            </a:endParaRPr>
          </a:p>
          <a:p>
            <a:endParaRPr lang="zh-CN" altLang="en-US" dirty="0"/>
          </a:p>
        </p:txBody>
      </p:sp>
    </p:spTree>
    <p:extLst>
      <p:ext uri="{BB962C8B-B14F-4D97-AF65-F5344CB8AC3E}">
        <p14:creationId xmlns:p14="http://schemas.microsoft.com/office/powerpoint/2010/main" val="3348155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286000" y="1997839"/>
            <a:ext cx="4572000" cy="2862322"/>
          </a:xfrm>
          <a:prstGeom prst="rect">
            <a:avLst/>
          </a:prstGeom>
        </p:spPr>
        <p:txBody>
          <a:bodyPr>
            <a:spAutoFit/>
          </a:bodyPr>
          <a:lstStyle/>
          <a:p>
            <a:pPr lvl="0"/>
            <a:r>
              <a:rPr lang="zh-CN" altLang="zh-CN" dirty="0"/>
              <a:t>站立</a:t>
            </a:r>
          </a:p>
          <a:p>
            <a:pPr lvl="0"/>
            <a:r>
              <a:rPr lang="zh-CN" altLang="zh-CN" dirty="0"/>
              <a:t>向前走</a:t>
            </a:r>
          </a:p>
          <a:p>
            <a:pPr lvl="0"/>
            <a:r>
              <a:rPr lang="zh-CN" altLang="zh-CN" dirty="0"/>
              <a:t>向后走</a:t>
            </a:r>
          </a:p>
          <a:p>
            <a:pPr lvl="0"/>
            <a:r>
              <a:rPr lang="zh-CN" altLang="zh-CN" dirty="0"/>
              <a:t>向前跑</a:t>
            </a:r>
          </a:p>
          <a:p>
            <a:pPr lvl="0"/>
            <a:r>
              <a:rPr lang="zh-CN" altLang="zh-CN" dirty="0"/>
              <a:t>向后跑</a:t>
            </a:r>
          </a:p>
          <a:p>
            <a:pPr lvl="0"/>
            <a:r>
              <a:rPr lang="zh-CN" altLang="zh-CN" dirty="0"/>
              <a:t>跳跃</a:t>
            </a:r>
          </a:p>
          <a:p>
            <a:pPr lvl="0"/>
            <a:r>
              <a:rPr lang="zh-CN" altLang="zh-CN" dirty="0"/>
              <a:t>下蹲</a:t>
            </a:r>
          </a:p>
          <a:p>
            <a:pPr lvl="0"/>
            <a:r>
              <a:rPr lang="zh-CN" altLang="zh-CN" dirty="0"/>
              <a:t>使用武器</a:t>
            </a:r>
            <a:r>
              <a:rPr lang="en-US" altLang="zh-CN" dirty="0"/>
              <a:t>1</a:t>
            </a:r>
            <a:r>
              <a:rPr lang="zh-CN" altLang="zh-CN" dirty="0"/>
              <a:t>射击</a:t>
            </a:r>
          </a:p>
          <a:p>
            <a:pPr lvl="0"/>
            <a:r>
              <a:rPr lang="zh-CN" altLang="zh-CN" dirty="0"/>
              <a:t>使用武器</a:t>
            </a:r>
            <a:r>
              <a:rPr lang="en-US" altLang="zh-CN" dirty="0"/>
              <a:t>2</a:t>
            </a:r>
            <a:r>
              <a:rPr lang="zh-CN" altLang="zh-CN" dirty="0"/>
              <a:t>射击</a:t>
            </a:r>
          </a:p>
          <a:p>
            <a:pPr lvl="0"/>
            <a:r>
              <a:rPr lang="zh-CN" altLang="zh-CN" dirty="0"/>
              <a:t>使用武器</a:t>
            </a:r>
            <a:r>
              <a:rPr lang="en-US" altLang="zh-CN" dirty="0"/>
              <a:t>3</a:t>
            </a:r>
            <a:r>
              <a:rPr lang="zh-CN" altLang="zh-CN" dirty="0"/>
              <a:t>射击</a:t>
            </a:r>
          </a:p>
        </p:txBody>
      </p:sp>
    </p:spTree>
    <p:extLst>
      <p:ext uri="{BB962C8B-B14F-4D97-AF65-F5344CB8AC3E}">
        <p14:creationId xmlns:p14="http://schemas.microsoft.com/office/powerpoint/2010/main" val="2111388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solidFill>
                  <a:schemeClr val="tx1"/>
                </a:solidFill>
                <a:latin typeface="+mn-lt"/>
                <a:ea typeface="+mn-ea"/>
                <a:cs typeface="+mn-cs"/>
              </a:rPr>
              <a:t>但真正地问题是，我们不光需要</a:t>
            </a:r>
            <a:r>
              <a:rPr lang="en-US" altLang="zh-CN" dirty="0">
                <a:solidFill>
                  <a:schemeClr val="tx1"/>
                </a:solidFill>
                <a:latin typeface="+mn-lt"/>
                <a:ea typeface="+mn-ea"/>
                <a:cs typeface="+mn-cs"/>
              </a:rPr>
              <a:t>10</a:t>
            </a:r>
            <a:r>
              <a:rPr lang="zh-CN" altLang="zh-CN" dirty="0">
                <a:solidFill>
                  <a:schemeClr val="tx1"/>
                </a:solidFill>
                <a:latin typeface="+mn-lt"/>
                <a:ea typeface="+mn-ea"/>
                <a:cs typeface="+mn-cs"/>
              </a:rPr>
              <a:t>个独立的运动，我们很可能需要角色在运动的时候同时进行射击</a:t>
            </a:r>
            <a:r>
              <a:rPr lang="zh-CN" altLang="zh-CN" dirty="0" smtClean="0">
                <a:solidFill>
                  <a:schemeClr val="tx1"/>
                </a:solidFill>
                <a:latin typeface="+mn-lt"/>
                <a:ea typeface="+mn-ea"/>
                <a:cs typeface="+mn-cs"/>
              </a:rPr>
              <a:t>动作</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在</a:t>
            </a:r>
            <a:r>
              <a:rPr lang="en-US" altLang="zh-CN" dirty="0" smtClean="0">
                <a:solidFill>
                  <a:schemeClr val="tx1"/>
                </a:solidFill>
                <a:latin typeface="+mn-lt"/>
                <a:ea typeface="+mn-ea"/>
                <a:cs typeface="+mn-cs"/>
              </a:rPr>
              <a:t>Quake 2</a:t>
            </a:r>
            <a:r>
              <a:rPr lang="zh-CN" altLang="zh-CN" dirty="0" smtClean="0">
                <a:solidFill>
                  <a:schemeClr val="tx1"/>
                </a:solidFill>
                <a:latin typeface="+mn-lt"/>
                <a:ea typeface="+mn-ea"/>
                <a:cs typeface="+mn-cs"/>
              </a:rPr>
              <a:t>游戏引擎中，并没有很好地解决这个问题，所以当敌人一边射击一边跑向我们的时候，会看到敌人只是做出了射击动作，而并没有跑步动作，就好像滑冰一样</a:t>
            </a:r>
            <a:endParaRPr lang="zh-CN" altLang="zh-CN" dirty="0">
              <a:solidFill>
                <a:schemeClr val="tx1"/>
              </a:solidFill>
              <a:latin typeface="+mn-lt"/>
              <a:ea typeface="+mn-ea"/>
              <a:cs typeface="+mn-cs"/>
            </a:endParaRPr>
          </a:p>
          <a:p>
            <a:endParaRPr lang="zh-CN" altLang="en-US" dirty="0"/>
          </a:p>
        </p:txBody>
      </p:sp>
    </p:spTree>
    <p:extLst>
      <p:ext uri="{BB962C8B-B14F-4D97-AF65-F5344CB8AC3E}">
        <p14:creationId xmlns:p14="http://schemas.microsoft.com/office/powerpoint/2010/main" val="647580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solidFill>
                  <a:schemeClr val="tx1"/>
                </a:solidFill>
                <a:latin typeface="+mn-lt"/>
                <a:ea typeface="+mn-ea"/>
                <a:cs typeface="+mn-cs"/>
              </a:rPr>
              <a:t>而在</a:t>
            </a:r>
            <a:r>
              <a:rPr lang="en-US" altLang="zh-CN" dirty="0" smtClean="0">
                <a:solidFill>
                  <a:schemeClr val="tx1"/>
                </a:solidFill>
                <a:latin typeface="+mn-lt"/>
                <a:ea typeface="+mn-ea"/>
                <a:cs typeface="+mn-cs"/>
              </a:rPr>
              <a:t>Quake 3</a:t>
            </a:r>
            <a:r>
              <a:rPr lang="zh-CN" altLang="zh-CN" dirty="0" smtClean="0">
                <a:solidFill>
                  <a:schemeClr val="tx1"/>
                </a:solidFill>
                <a:latin typeface="+mn-lt"/>
                <a:ea typeface="+mn-ea"/>
                <a:cs typeface="+mn-cs"/>
              </a:rPr>
              <a:t>的</a:t>
            </a:r>
            <a:r>
              <a:rPr lang="en-US" altLang="zh-CN" dirty="0" smtClean="0">
                <a:solidFill>
                  <a:schemeClr val="tx1"/>
                </a:solidFill>
                <a:latin typeface="+mn-lt"/>
                <a:ea typeface="+mn-ea"/>
                <a:cs typeface="+mn-cs"/>
              </a:rPr>
              <a:t>MD3</a:t>
            </a:r>
            <a:r>
              <a:rPr lang="zh-CN" altLang="zh-CN" dirty="0" smtClean="0">
                <a:solidFill>
                  <a:schemeClr val="tx1"/>
                </a:solidFill>
                <a:latin typeface="+mn-lt"/>
                <a:ea typeface="+mn-ea"/>
                <a:cs typeface="+mn-cs"/>
              </a:rPr>
              <a:t>动画系统中，使用了标签动画的方式来解决这个问题</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其核心是将每个角色分解为不同的身体部分（头部、躯干和腿部），每个部分都具有自己的运动序列，这样不同运动的结合可以通过不同身体部分的运动组合来实现</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比如，解决上面提到的问题，我们可以对不同身体部分设定动画如下：</a:t>
            </a:r>
            <a:endParaRPr lang="zh-CN" altLang="en-US" dirty="0"/>
          </a:p>
        </p:txBody>
      </p:sp>
    </p:spTree>
    <p:extLst>
      <p:ext uri="{BB962C8B-B14F-4D97-AF65-F5344CB8AC3E}">
        <p14:creationId xmlns:p14="http://schemas.microsoft.com/office/powerpoint/2010/main" val="1247008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286000" y="1582341"/>
            <a:ext cx="4572000" cy="3693319"/>
          </a:xfrm>
          <a:prstGeom prst="rect">
            <a:avLst/>
          </a:prstGeom>
        </p:spPr>
        <p:txBody>
          <a:bodyPr>
            <a:spAutoFit/>
          </a:bodyPr>
          <a:lstStyle/>
          <a:p>
            <a:r>
              <a:rPr lang="zh-CN" altLang="zh-CN" dirty="0"/>
              <a:t>腿部：</a:t>
            </a:r>
          </a:p>
          <a:p>
            <a:pPr lvl="0"/>
            <a:r>
              <a:rPr lang="zh-CN" altLang="zh-CN" dirty="0"/>
              <a:t>站立</a:t>
            </a:r>
          </a:p>
          <a:p>
            <a:pPr lvl="0"/>
            <a:r>
              <a:rPr lang="zh-CN" altLang="zh-CN" dirty="0"/>
              <a:t>向前走</a:t>
            </a:r>
          </a:p>
          <a:p>
            <a:pPr lvl="0"/>
            <a:r>
              <a:rPr lang="zh-CN" altLang="zh-CN" dirty="0"/>
              <a:t>向后走</a:t>
            </a:r>
          </a:p>
          <a:p>
            <a:pPr lvl="0"/>
            <a:r>
              <a:rPr lang="zh-CN" altLang="zh-CN" dirty="0"/>
              <a:t>向前跑</a:t>
            </a:r>
          </a:p>
          <a:p>
            <a:pPr lvl="0"/>
            <a:r>
              <a:rPr lang="zh-CN" altLang="zh-CN" dirty="0"/>
              <a:t>向后跑</a:t>
            </a:r>
          </a:p>
          <a:p>
            <a:pPr lvl="0"/>
            <a:r>
              <a:rPr lang="zh-CN" altLang="zh-CN" dirty="0"/>
              <a:t>跳跃</a:t>
            </a:r>
          </a:p>
          <a:p>
            <a:pPr lvl="0"/>
            <a:r>
              <a:rPr lang="zh-CN" altLang="zh-CN" dirty="0"/>
              <a:t>下蹲</a:t>
            </a:r>
          </a:p>
          <a:p>
            <a:r>
              <a:rPr lang="zh-CN" altLang="zh-CN" dirty="0"/>
              <a:t>躯干：</a:t>
            </a:r>
          </a:p>
          <a:p>
            <a:pPr lvl="0"/>
            <a:r>
              <a:rPr lang="zh-CN" altLang="zh-CN" dirty="0"/>
              <a:t>站立</a:t>
            </a:r>
          </a:p>
          <a:p>
            <a:pPr lvl="0"/>
            <a:r>
              <a:rPr lang="zh-CN" altLang="zh-CN" dirty="0"/>
              <a:t>使用武器</a:t>
            </a:r>
            <a:r>
              <a:rPr lang="en-US" altLang="zh-CN" dirty="0"/>
              <a:t>1</a:t>
            </a:r>
            <a:r>
              <a:rPr lang="zh-CN" altLang="zh-CN" dirty="0"/>
              <a:t>射击</a:t>
            </a:r>
          </a:p>
          <a:p>
            <a:pPr lvl="0"/>
            <a:r>
              <a:rPr lang="zh-CN" altLang="zh-CN" dirty="0"/>
              <a:t>使用武器</a:t>
            </a:r>
            <a:r>
              <a:rPr lang="en-US" altLang="zh-CN" dirty="0"/>
              <a:t>2</a:t>
            </a:r>
            <a:r>
              <a:rPr lang="zh-CN" altLang="zh-CN" dirty="0"/>
              <a:t>射击</a:t>
            </a:r>
          </a:p>
          <a:p>
            <a:pPr lvl="0"/>
            <a:r>
              <a:rPr lang="zh-CN" altLang="zh-CN" dirty="0"/>
              <a:t>使用武器</a:t>
            </a:r>
            <a:r>
              <a:rPr lang="en-US" altLang="zh-CN" dirty="0"/>
              <a:t>3</a:t>
            </a:r>
            <a:r>
              <a:rPr lang="zh-CN" altLang="zh-CN" dirty="0"/>
              <a:t>射击</a:t>
            </a:r>
          </a:p>
        </p:txBody>
      </p:sp>
    </p:spTree>
    <p:extLst>
      <p:ext uri="{BB962C8B-B14F-4D97-AF65-F5344CB8AC3E}">
        <p14:creationId xmlns:p14="http://schemas.microsoft.com/office/powerpoint/2010/main" val="157002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solidFill>
                  <a:schemeClr val="tx1"/>
                </a:solidFill>
                <a:latin typeface="+mn-lt"/>
                <a:ea typeface="+mn-ea"/>
                <a:cs typeface="+mn-cs"/>
              </a:rPr>
              <a:t>在</a:t>
            </a:r>
            <a:r>
              <a:rPr lang="zh-CN" altLang="zh-CN" dirty="0">
                <a:solidFill>
                  <a:schemeClr val="tx1"/>
                </a:solidFill>
                <a:latin typeface="+mn-lt"/>
                <a:ea typeface="+mn-ea"/>
                <a:cs typeface="+mn-cs"/>
              </a:rPr>
              <a:t>典型的</a:t>
            </a:r>
            <a:r>
              <a:rPr lang="en-US" altLang="zh-CN" dirty="0">
                <a:solidFill>
                  <a:schemeClr val="tx1"/>
                </a:solidFill>
                <a:latin typeface="+mn-lt"/>
                <a:ea typeface="+mn-ea"/>
                <a:cs typeface="+mn-cs"/>
              </a:rPr>
              <a:t>Quake3</a:t>
            </a:r>
            <a:r>
              <a:rPr lang="zh-CN" altLang="zh-CN" dirty="0">
                <a:solidFill>
                  <a:schemeClr val="tx1"/>
                </a:solidFill>
                <a:latin typeface="+mn-lt"/>
                <a:ea typeface="+mn-ea"/>
                <a:cs typeface="+mn-cs"/>
              </a:rPr>
              <a:t>引擎游戏中，有三个身体部分——头部、躯干和</a:t>
            </a:r>
            <a:r>
              <a:rPr lang="zh-CN" altLang="zh-CN" dirty="0" smtClean="0">
                <a:solidFill>
                  <a:schemeClr val="tx1"/>
                </a:solidFill>
                <a:latin typeface="+mn-lt"/>
                <a:ea typeface="+mn-ea"/>
                <a:cs typeface="+mn-cs"/>
              </a:rPr>
              <a:t>腿部</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有</a:t>
            </a:r>
            <a:r>
              <a:rPr lang="zh-CN" altLang="zh-CN" dirty="0">
                <a:solidFill>
                  <a:schemeClr val="tx1"/>
                </a:solidFill>
                <a:latin typeface="+mn-lt"/>
                <a:ea typeface="+mn-ea"/>
                <a:cs typeface="+mn-cs"/>
              </a:rPr>
              <a:t>四个标签</a:t>
            </a:r>
            <a:r>
              <a:rPr lang="zh-CN" altLang="zh-CN" dirty="0" smtClean="0">
                <a:solidFill>
                  <a:schemeClr val="tx1"/>
                </a:solidFill>
                <a:latin typeface="+mn-lt"/>
                <a:ea typeface="+mn-ea"/>
                <a:cs typeface="+mn-cs"/>
              </a:rPr>
              <a:t>：</a:t>
            </a:r>
            <a:endParaRPr lang="en-US" altLang="zh-CN" dirty="0" smtClean="0">
              <a:solidFill>
                <a:schemeClr val="tx1"/>
              </a:solidFill>
              <a:latin typeface="+mn-lt"/>
              <a:ea typeface="+mn-ea"/>
              <a:cs typeface="+mn-cs"/>
            </a:endParaRPr>
          </a:p>
          <a:p>
            <a:pPr lvl="1"/>
            <a:r>
              <a:rPr lang="en-US" altLang="zh-CN" dirty="0" err="1" smtClean="0">
                <a:solidFill>
                  <a:schemeClr val="tx1"/>
                </a:solidFill>
                <a:latin typeface="+mn-lt"/>
                <a:ea typeface="+mn-ea"/>
                <a:cs typeface="+mn-cs"/>
              </a:rPr>
              <a:t>tag_floor</a:t>
            </a:r>
            <a:r>
              <a:rPr lang="zh-CN" altLang="zh-CN" dirty="0">
                <a:solidFill>
                  <a:schemeClr val="tx1"/>
                </a:solidFill>
                <a:latin typeface="+mn-lt"/>
                <a:ea typeface="+mn-ea"/>
                <a:cs typeface="+mn-cs"/>
              </a:rPr>
              <a:t>用于指定地面位置，这样角色能够准确站立到地面</a:t>
            </a:r>
            <a:r>
              <a:rPr lang="zh-CN" altLang="zh-CN" dirty="0" smtClean="0">
                <a:solidFill>
                  <a:schemeClr val="tx1"/>
                </a:solidFill>
                <a:latin typeface="+mn-lt"/>
                <a:ea typeface="+mn-ea"/>
                <a:cs typeface="+mn-cs"/>
              </a:rPr>
              <a:t>上</a:t>
            </a:r>
            <a:endParaRPr lang="en-US" altLang="zh-CN" dirty="0" smtClean="0">
              <a:solidFill>
                <a:schemeClr val="tx1"/>
              </a:solidFill>
              <a:latin typeface="+mn-lt"/>
              <a:ea typeface="+mn-ea"/>
              <a:cs typeface="+mn-cs"/>
            </a:endParaRPr>
          </a:p>
          <a:p>
            <a:pPr lvl="1"/>
            <a:r>
              <a:rPr lang="en-US" altLang="zh-CN" dirty="0" err="1" smtClean="0">
                <a:solidFill>
                  <a:schemeClr val="tx1"/>
                </a:solidFill>
                <a:latin typeface="+mn-lt"/>
                <a:ea typeface="+mn-ea"/>
                <a:cs typeface="+mn-cs"/>
              </a:rPr>
              <a:t>tag_legs</a:t>
            </a:r>
            <a:r>
              <a:rPr lang="zh-CN" altLang="zh-CN" dirty="0">
                <a:solidFill>
                  <a:schemeClr val="tx1"/>
                </a:solidFill>
                <a:latin typeface="+mn-lt"/>
                <a:ea typeface="+mn-ea"/>
                <a:cs typeface="+mn-cs"/>
              </a:rPr>
              <a:t>用来指定躯干和腿部的</a:t>
            </a:r>
            <a:r>
              <a:rPr lang="zh-CN" altLang="zh-CN" dirty="0" smtClean="0">
                <a:solidFill>
                  <a:schemeClr val="tx1"/>
                </a:solidFill>
                <a:latin typeface="+mn-lt"/>
                <a:ea typeface="+mn-ea"/>
                <a:cs typeface="+mn-cs"/>
              </a:rPr>
              <a:t>连接点</a:t>
            </a:r>
            <a:endParaRPr lang="en-US" altLang="zh-CN" dirty="0" smtClean="0">
              <a:solidFill>
                <a:schemeClr val="tx1"/>
              </a:solidFill>
              <a:latin typeface="+mn-lt"/>
              <a:ea typeface="+mn-ea"/>
              <a:cs typeface="+mn-cs"/>
            </a:endParaRPr>
          </a:p>
          <a:p>
            <a:pPr lvl="1"/>
            <a:r>
              <a:rPr lang="en-US" altLang="zh-CN" dirty="0" err="1" smtClean="0">
                <a:solidFill>
                  <a:schemeClr val="tx1"/>
                </a:solidFill>
                <a:latin typeface="+mn-lt"/>
                <a:ea typeface="+mn-ea"/>
                <a:cs typeface="+mn-cs"/>
              </a:rPr>
              <a:t>tag_head</a:t>
            </a:r>
            <a:r>
              <a:rPr lang="zh-CN" altLang="zh-CN" dirty="0">
                <a:solidFill>
                  <a:schemeClr val="tx1"/>
                </a:solidFill>
                <a:latin typeface="+mn-lt"/>
                <a:ea typeface="+mn-ea"/>
                <a:cs typeface="+mn-cs"/>
              </a:rPr>
              <a:t>用来指定头部和躯干的</a:t>
            </a:r>
            <a:r>
              <a:rPr lang="zh-CN" altLang="zh-CN" dirty="0" smtClean="0">
                <a:solidFill>
                  <a:schemeClr val="tx1"/>
                </a:solidFill>
                <a:latin typeface="+mn-lt"/>
                <a:ea typeface="+mn-ea"/>
                <a:cs typeface="+mn-cs"/>
              </a:rPr>
              <a:t>连接点</a:t>
            </a:r>
            <a:endParaRPr lang="en-US" altLang="zh-CN" dirty="0" smtClean="0">
              <a:solidFill>
                <a:schemeClr val="tx1"/>
              </a:solidFill>
              <a:latin typeface="+mn-lt"/>
              <a:ea typeface="+mn-ea"/>
              <a:cs typeface="+mn-cs"/>
            </a:endParaRPr>
          </a:p>
          <a:p>
            <a:pPr lvl="1"/>
            <a:r>
              <a:rPr lang="en-US" altLang="zh-CN" dirty="0" err="1" smtClean="0">
                <a:solidFill>
                  <a:schemeClr val="tx1"/>
                </a:solidFill>
                <a:latin typeface="+mn-lt"/>
                <a:ea typeface="+mn-ea"/>
                <a:cs typeface="+mn-cs"/>
              </a:rPr>
              <a:t>tag_weapon</a:t>
            </a:r>
            <a:r>
              <a:rPr lang="zh-CN" altLang="zh-CN" dirty="0">
                <a:solidFill>
                  <a:schemeClr val="tx1"/>
                </a:solidFill>
                <a:latin typeface="+mn-lt"/>
                <a:ea typeface="+mn-ea"/>
                <a:cs typeface="+mn-cs"/>
              </a:rPr>
              <a:t>一般放于右手处，这样可以让角色握住</a:t>
            </a:r>
            <a:r>
              <a:rPr lang="zh-CN" altLang="zh-CN" dirty="0" smtClean="0">
                <a:solidFill>
                  <a:schemeClr val="tx1"/>
                </a:solidFill>
                <a:latin typeface="+mn-lt"/>
                <a:ea typeface="+mn-ea"/>
                <a:cs typeface="+mn-cs"/>
              </a:rPr>
              <a:t>武器</a:t>
            </a:r>
            <a:endParaRPr lang="zh-CN" altLang="en-US" dirty="0"/>
          </a:p>
        </p:txBody>
      </p:sp>
    </p:spTree>
    <p:extLst>
      <p:ext uri="{BB962C8B-B14F-4D97-AF65-F5344CB8AC3E}">
        <p14:creationId xmlns:p14="http://schemas.microsoft.com/office/powerpoint/2010/main" val="4234668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u="sng" dirty="0" err="1" smtClean="0">
                <a:solidFill>
                  <a:schemeClr val="tx1"/>
                </a:solidFill>
                <a:latin typeface="+mn-lt"/>
                <a:ea typeface="+mn-ea"/>
                <a:cs typeface="+mn-cs"/>
                <a:hlinkClick r:id="rId2" action="ppaction://hlinkfile"/>
              </a:rPr>
              <a:t>网格动画</a:t>
            </a:r>
            <a:r>
              <a:rPr lang="en-US" altLang="zh-CN" dirty="0">
                <a:solidFill>
                  <a:schemeClr val="tx1"/>
                </a:solidFill>
                <a:latin typeface="+mn-lt"/>
                <a:ea typeface="+mn-ea"/>
                <a:cs typeface="+mn-cs"/>
                <a:hlinkClick r:id="rId2" action="ppaction://hlinkfile"/>
              </a:rPr>
              <a:t>	</a:t>
            </a:r>
            <a:endParaRPr lang="zh-CN" altLang="zh-CN" dirty="0">
              <a:solidFill>
                <a:schemeClr val="tx1"/>
              </a:solidFill>
              <a:latin typeface="+mn-lt"/>
              <a:ea typeface="+mn-ea"/>
              <a:cs typeface="+mn-cs"/>
            </a:endParaRPr>
          </a:p>
          <a:p>
            <a:r>
              <a:rPr lang="en-US" altLang="zh-CN" u="sng" dirty="0" err="1" smtClean="0">
                <a:solidFill>
                  <a:schemeClr val="tx1"/>
                </a:solidFill>
                <a:latin typeface="+mn-lt"/>
                <a:ea typeface="+mn-ea"/>
                <a:cs typeface="+mn-cs"/>
                <a:hlinkClick r:id="rId3" action="ppaction://hlinkfile"/>
              </a:rPr>
              <a:t>骨骼动画</a:t>
            </a:r>
            <a:r>
              <a:rPr lang="en-US" altLang="zh-CN" dirty="0">
                <a:solidFill>
                  <a:schemeClr val="tx1"/>
                </a:solidFill>
                <a:latin typeface="+mn-lt"/>
                <a:ea typeface="+mn-ea"/>
                <a:cs typeface="+mn-cs"/>
                <a:hlinkClick r:id="rId3" action="ppaction://hlinkfile"/>
              </a:rPr>
              <a:t>	</a:t>
            </a:r>
            <a:endParaRPr lang="en-US" altLang="zh-CN" dirty="0" smtClean="0">
              <a:solidFill>
                <a:schemeClr val="tx1"/>
              </a:solidFill>
              <a:latin typeface="+mn-lt"/>
              <a:ea typeface="+mn-ea"/>
              <a:cs typeface="+mn-cs"/>
            </a:endParaRPr>
          </a:p>
          <a:p>
            <a:r>
              <a:rPr lang="en-US" altLang="zh-CN" u="sng" dirty="0" err="1" smtClean="0">
                <a:solidFill>
                  <a:schemeClr val="tx1"/>
                </a:solidFill>
                <a:latin typeface="+mn-lt"/>
                <a:ea typeface="+mn-ea"/>
                <a:cs typeface="+mn-cs"/>
                <a:hlinkClick r:id="rId4" action="ppaction://hlinkfile"/>
              </a:rPr>
              <a:t>逆向运动学</a:t>
            </a:r>
            <a:endParaRPr lang="en-US" altLang="zh-CN" u="sng" dirty="0" smtClean="0">
              <a:solidFill>
                <a:schemeClr val="tx1"/>
              </a:solidFill>
              <a:latin typeface="+mn-lt"/>
              <a:ea typeface="+mn-ea"/>
              <a:cs typeface="+mn-cs"/>
            </a:endParaRPr>
          </a:p>
          <a:p>
            <a:r>
              <a:rPr lang="en-US" altLang="zh-CN" u="sng" dirty="0" err="1" smtClean="0">
                <a:solidFill>
                  <a:schemeClr val="tx1"/>
                </a:solidFill>
                <a:latin typeface="+mn-lt"/>
                <a:ea typeface="+mn-ea"/>
                <a:cs typeface="+mn-cs"/>
                <a:hlinkClick r:id="rId5" action="ppaction://hlinkfile"/>
              </a:rPr>
              <a:t>布娃娃系统</a:t>
            </a:r>
            <a:endParaRPr lang="zh-CN" altLang="en-US" dirty="0"/>
          </a:p>
        </p:txBody>
      </p:sp>
    </p:spTree>
    <p:extLst>
      <p:ext uri="{BB962C8B-B14F-4D97-AF65-F5344CB8AC3E}">
        <p14:creationId xmlns:p14="http://schemas.microsoft.com/office/powerpoint/2010/main" val="3704145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7348" name="图片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73474" y="1212638"/>
            <a:ext cx="2286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7347" name="图片 7"/>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36096" y="1196752"/>
            <a:ext cx="2278063"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7346" name="图片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051720" y="3962434"/>
            <a:ext cx="2278063"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7345" name="图片 1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459518" y="3933056"/>
            <a:ext cx="2278063"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6"/>
          <p:cNvSpPr>
            <a:spLocks noChangeArrowheads="1"/>
          </p:cNvSpPr>
          <p:nvPr/>
        </p:nvSpPr>
        <p:spPr bwMode="auto">
          <a:xfrm>
            <a:off x="0" y="579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7"/>
          <p:cNvSpPr>
            <a:spLocks noChangeArrowheads="1"/>
          </p:cNvSpPr>
          <p:nvPr/>
        </p:nvSpPr>
        <p:spPr bwMode="auto">
          <a:xfrm>
            <a:off x="0" y="1112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97054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网格动画总结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solidFill>
                  <a:schemeClr val="tx1"/>
                </a:solidFill>
                <a:latin typeface="+mn-lt"/>
                <a:ea typeface="+mn-ea"/>
                <a:cs typeface="+mn-cs"/>
              </a:rPr>
              <a:t>然而，标签系统也有一些</a:t>
            </a:r>
            <a:r>
              <a:rPr lang="zh-CN" altLang="zh-CN" dirty="0" smtClean="0">
                <a:solidFill>
                  <a:schemeClr val="tx1"/>
                </a:solidFill>
                <a:latin typeface="+mn-lt"/>
                <a:ea typeface="+mn-ea"/>
                <a:cs typeface="+mn-cs"/>
              </a:rPr>
              <a:t>不足</a:t>
            </a:r>
            <a:endParaRPr lang="en-US" altLang="zh-CN" dirty="0" smtClean="0">
              <a:solidFill>
                <a:schemeClr val="tx1"/>
              </a:solidFill>
              <a:latin typeface="+mn-lt"/>
              <a:ea typeface="+mn-ea"/>
              <a:cs typeface="+mn-cs"/>
            </a:endParaRPr>
          </a:p>
          <a:p>
            <a:pPr lvl="1"/>
            <a:r>
              <a:rPr lang="zh-CN" altLang="zh-CN" dirty="0" smtClean="0">
                <a:solidFill>
                  <a:schemeClr val="tx1"/>
                </a:solidFill>
                <a:latin typeface="+mn-lt"/>
                <a:ea typeface="+mn-ea"/>
                <a:cs typeface="+mn-cs"/>
              </a:rPr>
              <a:t>首先</a:t>
            </a:r>
            <a:r>
              <a:rPr lang="zh-CN" altLang="zh-CN" dirty="0">
                <a:solidFill>
                  <a:schemeClr val="tx1"/>
                </a:solidFill>
                <a:latin typeface="+mn-lt"/>
                <a:ea typeface="+mn-ea"/>
                <a:cs typeface="+mn-cs"/>
              </a:rPr>
              <a:t>，不同角色之间不能复用</a:t>
            </a:r>
            <a:r>
              <a:rPr lang="zh-CN" altLang="zh-CN" dirty="0" smtClean="0">
                <a:solidFill>
                  <a:schemeClr val="tx1"/>
                </a:solidFill>
                <a:latin typeface="+mn-lt"/>
                <a:ea typeface="+mn-ea"/>
                <a:cs typeface="+mn-cs"/>
              </a:rPr>
              <a:t>动画</a:t>
            </a:r>
            <a:endParaRPr lang="en-US" altLang="zh-CN" dirty="0" smtClean="0">
              <a:solidFill>
                <a:schemeClr val="tx1"/>
              </a:solidFill>
              <a:latin typeface="+mn-lt"/>
              <a:ea typeface="+mn-ea"/>
              <a:cs typeface="+mn-cs"/>
            </a:endParaRPr>
          </a:p>
          <a:p>
            <a:pPr lvl="1"/>
            <a:r>
              <a:rPr lang="zh-CN" altLang="zh-CN" dirty="0" smtClean="0">
                <a:solidFill>
                  <a:schemeClr val="tx1"/>
                </a:solidFill>
                <a:latin typeface="+mn-lt"/>
                <a:ea typeface="+mn-ea"/>
                <a:cs typeface="+mn-cs"/>
              </a:rPr>
              <a:t>其次</a:t>
            </a:r>
            <a:r>
              <a:rPr lang="zh-CN" altLang="zh-CN" dirty="0">
                <a:solidFill>
                  <a:schemeClr val="tx1"/>
                </a:solidFill>
                <a:latin typeface="+mn-lt"/>
                <a:ea typeface="+mn-ea"/>
                <a:cs typeface="+mn-cs"/>
              </a:rPr>
              <a:t>，标签动画仍然不能处理角色和游戏场景的</a:t>
            </a:r>
            <a:r>
              <a:rPr lang="zh-CN" altLang="zh-CN" dirty="0" smtClean="0">
                <a:solidFill>
                  <a:schemeClr val="tx1"/>
                </a:solidFill>
                <a:latin typeface="+mn-lt"/>
                <a:ea typeface="+mn-ea"/>
                <a:cs typeface="+mn-cs"/>
              </a:rPr>
              <a:t>交互</a:t>
            </a:r>
            <a:endParaRPr lang="en-US" altLang="zh-CN" dirty="0" smtClean="0">
              <a:solidFill>
                <a:schemeClr val="tx1"/>
              </a:solidFill>
              <a:latin typeface="+mn-lt"/>
              <a:ea typeface="+mn-ea"/>
              <a:cs typeface="+mn-cs"/>
            </a:endParaRPr>
          </a:p>
          <a:p>
            <a:pPr lvl="1"/>
            <a:r>
              <a:rPr lang="zh-CN" altLang="zh-CN" dirty="0" smtClean="0">
                <a:solidFill>
                  <a:schemeClr val="tx1"/>
                </a:solidFill>
                <a:latin typeface="+mn-lt"/>
                <a:ea typeface="+mn-ea"/>
                <a:cs typeface="+mn-cs"/>
              </a:rPr>
              <a:t>第三</a:t>
            </a:r>
            <a:r>
              <a:rPr lang="zh-CN" altLang="zh-CN" dirty="0">
                <a:solidFill>
                  <a:schemeClr val="tx1"/>
                </a:solidFill>
                <a:latin typeface="+mn-lt"/>
                <a:ea typeface="+mn-ea"/>
                <a:cs typeface="+mn-cs"/>
              </a:rPr>
              <a:t>，身体部分划分有一定</a:t>
            </a:r>
            <a:r>
              <a:rPr lang="zh-CN" altLang="zh-CN" dirty="0" smtClean="0">
                <a:solidFill>
                  <a:schemeClr val="tx1"/>
                </a:solidFill>
                <a:latin typeface="+mn-lt"/>
                <a:ea typeface="+mn-ea"/>
                <a:cs typeface="+mn-cs"/>
              </a:rPr>
              <a:t>限制</a:t>
            </a:r>
            <a:endParaRPr lang="en-US" altLang="zh-CN" dirty="0" smtClean="0">
              <a:solidFill>
                <a:schemeClr val="tx1"/>
              </a:solidFill>
              <a:latin typeface="+mn-lt"/>
              <a:ea typeface="+mn-ea"/>
              <a:cs typeface="+mn-cs"/>
            </a:endParaRPr>
          </a:p>
          <a:p>
            <a:pPr lvl="2"/>
            <a:r>
              <a:rPr lang="zh-CN" altLang="zh-CN" dirty="0" smtClean="0">
                <a:solidFill>
                  <a:schemeClr val="tx1"/>
                </a:solidFill>
                <a:latin typeface="+mn-lt"/>
                <a:ea typeface="+mn-ea"/>
                <a:cs typeface="+mn-cs"/>
              </a:rPr>
              <a:t>比如</a:t>
            </a:r>
            <a:r>
              <a:rPr lang="en-US" altLang="zh-CN" dirty="0">
                <a:solidFill>
                  <a:schemeClr val="tx1"/>
                </a:solidFill>
                <a:latin typeface="+mn-lt"/>
                <a:ea typeface="+mn-ea"/>
                <a:cs typeface="+mn-cs"/>
              </a:rPr>
              <a:t>MD3</a:t>
            </a:r>
            <a:r>
              <a:rPr lang="zh-CN" altLang="zh-CN" dirty="0">
                <a:solidFill>
                  <a:schemeClr val="tx1"/>
                </a:solidFill>
                <a:latin typeface="+mn-lt"/>
                <a:ea typeface="+mn-ea"/>
                <a:cs typeface="+mn-cs"/>
              </a:rPr>
              <a:t>文件只需要处理两个身体部分（躯干和腿部，而头部通常没有动画）。</a:t>
            </a:r>
          </a:p>
          <a:p>
            <a:r>
              <a:rPr lang="zh-CN" altLang="en-US" dirty="0" smtClean="0">
                <a:solidFill>
                  <a:schemeClr val="tx1"/>
                </a:solidFill>
                <a:latin typeface="+mn-lt"/>
                <a:ea typeface="+mn-ea"/>
                <a:cs typeface="+mn-cs"/>
              </a:rPr>
              <a:t>一定</a:t>
            </a:r>
            <a:r>
              <a:rPr lang="zh-CN" altLang="zh-CN" dirty="0" smtClean="0">
                <a:solidFill>
                  <a:schemeClr val="tx1"/>
                </a:solidFill>
                <a:latin typeface="+mn-lt"/>
                <a:ea typeface="+mn-ea"/>
                <a:cs typeface="+mn-cs"/>
              </a:rPr>
              <a:t>程度</a:t>
            </a:r>
            <a:r>
              <a:rPr lang="zh-CN" altLang="zh-CN" dirty="0">
                <a:solidFill>
                  <a:schemeClr val="tx1"/>
                </a:solidFill>
                <a:latin typeface="+mn-lt"/>
                <a:ea typeface="+mn-ea"/>
                <a:cs typeface="+mn-cs"/>
              </a:rPr>
              <a:t>上来说，标签动画是使用网格动画来模拟骨骼动画的一种</a:t>
            </a:r>
            <a:r>
              <a:rPr lang="zh-CN" altLang="zh-CN" dirty="0" smtClean="0">
                <a:solidFill>
                  <a:schemeClr val="tx1"/>
                </a:solidFill>
                <a:latin typeface="+mn-lt"/>
                <a:ea typeface="+mn-ea"/>
                <a:cs typeface="+mn-cs"/>
              </a:rPr>
              <a:t>方法</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它</a:t>
            </a:r>
            <a:r>
              <a:rPr lang="zh-CN" altLang="zh-CN" dirty="0">
                <a:solidFill>
                  <a:schemeClr val="tx1"/>
                </a:solidFill>
                <a:latin typeface="+mn-lt"/>
                <a:ea typeface="+mn-ea"/>
                <a:cs typeface="+mn-cs"/>
              </a:rPr>
              <a:t>所面临的很多问题可以使用骨骼动画来</a:t>
            </a:r>
            <a:r>
              <a:rPr lang="zh-CN" altLang="zh-CN" dirty="0" smtClean="0">
                <a:solidFill>
                  <a:schemeClr val="tx1"/>
                </a:solidFill>
                <a:latin typeface="+mn-lt"/>
                <a:ea typeface="+mn-ea"/>
                <a:cs typeface="+mn-cs"/>
              </a:rPr>
              <a:t>解决</a:t>
            </a:r>
            <a:endParaRPr lang="zh-CN" altLang="en-US" dirty="0"/>
          </a:p>
        </p:txBody>
      </p:sp>
    </p:spTree>
    <p:extLst>
      <p:ext uri="{BB962C8B-B14F-4D97-AF65-F5344CB8AC3E}">
        <p14:creationId xmlns:p14="http://schemas.microsoft.com/office/powerpoint/2010/main" val="49489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200">
                <a:ea typeface="宋体" charset="-122"/>
              </a:rPr>
              <a:t>骨骼动画</a:t>
            </a:r>
          </a:p>
        </p:txBody>
      </p:sp>
      <p:sp>
        <p:nvSpPr>
          <p:cNvPr id="12291" name="Rectangle 3"/>
          <p:cNvSpPr>
            <a:spLocks noGrp="1" noChangeArrowheads="1"/>
          </p:cNvSpPr>
          <p:nvPr>
            <p:ph idx="1"/>
          </p:nvPr>
        </p:nvSpPr>
        <p:spPr>
          <a:xfrm>
            <a:off x="152400" y="1676400"/>
            <a:ext cx="9144000" cy="5105400"/>
          </a:xfrm>
        </p:spPr>
        <p:txBody>
          <a:bodyPr/>
          <a:lstStyle/>
          <a:p>
            <a:r>
              <a:rPr lang="zh-CN" altLang="en-US" sz="2400" dirty="0">
                <a:ea typeface="宋体" charset="-122"/>
              </a:rPr>
              <a:t>人们设计出新的动画方法</a:t>
            </a:r>
            <a:r>
              <a:rPr lang="en-US" altLang="zh-CN" sz="2400" dirty="0">
                <a:ea typeface="宋体" charset="-122"/>
              </a:rPr>
              <a:t>:</a:t>
            </a:r>
            <a:r>
              <a:rPr lang="zh-CN" altLang="en-US" sz="2400" dirty="0">
                <a:ea typeface="宋体" charset="-122"/>
              </a:rPr>
              <a:t>骨胳动画 </a:t>
            </a:r>
            <a:r>
              <a:rPr lang="en-US" altLang="zh-CN" sz="2400" dirty="0">
                <a:ea typeface="宋体" charset="-122"/>
              </a:rPr>
              <a:t>(Skeletal Animation)</a:t>
            </a:r>
          </a:p>
          <a:p>
            <a:pPr lvl="1"/>
            <a:r>
              <a:rPr lang="zh-CN" altLang="en-US" sz="2000" dirty="0">
                <a:ea typeface="宋体" charset="-122"/>
              </a:rPr>
              <a:t>针对顶点动画出现的问题</a:t>
            </a:r>
          </a:p>
          <a:p>
            <a:r>
              <a:rPr lang="zh-CN" altLang="en-US" sz="2400" dirty="0">
                <a:ea typeface="宋体" charset="-122"/>
              </a:rPr>
              <a:t>它特别适合于人物和其他的脊椎动物的动画模拟</a:t>
            </a:r>
          </a:p>
          <a:p>
            <a:r>
              <a:rPr lang="zh-CN" altLang="en-US" sz="2400" dirty="0">
                <a:ea typeface="宋体" charset="-122"/>
              </a:rPr>
              <a:t>一般来说</a:t>
            </a:r>
            <a:r>
              <a:rPr lang="en-US" altLang="zh-CN" sz="2400" dirty="0">
                <a:ea typeface="宋体" charset="-122"/>
              </a:rPr>
              <a:t>, </a:t>
            </a:r>
            <a:r>
              <a:rPr lang="zh-CN" altLang="en-US" sz="2400" dirty="0">
                <a:ea typeface="宋体" charset="-122"/>
              </a:rPr>
              <a:t>被模拟的角色由两个部分来表示</a:t>
            </a:r>
          </a:p>
          <a:p>
            <a:pPr lvl="1"/>
            <a:r>
              <a:rPr lang="zh-CN" altLang="en-US" sz="2000" dirty="0">
                <a:ea typeface="宋体" charset="-122"/>
              </a:rPr>
              <a:t>一个部分是形成层次的一系列骨胳</a:t>
            </a:r>
            <a:r>
              <a:rPr lang="en-US" altLang="zh-CN" sz="2000" dirty="0">
                <a:ea typeface="宋体" charset="-122"/>
              </a:rPr>
              <a:t>, </a:t>
            </a:r>
            <a:r>
              <a:rPr lang="zh-CN" altLang="en-US" sz="2000" dirty="0">
                <a:ea typeface="宋体" charset="-122"/>
              </a:rPr>
              <a:t>我们通常称它为骨架</a:t>
            </a:r>
            <a:r>
              <a:rPr lang="en-US" altLang="zh-CN" sz="2000" dirty="0">
                <a:ea typeface="宋体" charset="-122"/>
              </a:rPr>
              <a:t>(skeleton)</a:t>
            </a:r>
          </a:p>
          <a:p>
            <a:pPr lvl="1"/>
            <a:r>
              <a:rPr lang="zh-CN" altLang="en-US" sz="2000" dirty="0">
                <a:ea typeface="宋体" charset="-122"/>
              </a:rPr>
              <a:t>另一个部分是蒙在骨架上的皮肤</a:t>
            </a:r>
            <a:r>
              <a:rPr lang="en-US" altLang="zh-CN" sz="2000" dirty="0">
                <a:ea typeface="宋体" charset="-122"/>
              </a:rPr>
              <a:t>(skin)</a:t>
            </a:r>
          </a:p>
          <a:p>
            <a:r>
              <a:rPr lang="zh-CN" altLang="en-US" sz="2400" dirty="0">
                <a:ea typeface="宋体" charset="-122"/>
              </a:rPr>
              <a:t>通过对骨架进行动画模拟</a:t>
            </a:r>
            <a:r>
              <a:rPr lang="en-US" altLang="zh-CN" sz="2400" dirty="0">
                <a:ea typeface="宋体" charset="-122"/>
              </a:rPr>
              <a:t>, </a:t>
            </a:r>
            <a:r>
              <a:rPr lang="zh-CN" altLang="en-US" sz="2400" dirty="0">
                <a:ea typeface="宋体" charset="-122"/>
              </a:rPr>
              <a:t>再利用骨胳控制皮肤变形就达到了角色动画模拟的目的</a:t>
            </a:r>
          </a:p>
          <a:p>
            <a:r>
              <a:rPr lang="zh-CN" altLang="en-US" sz="2400" dirty="0">
                <a:ea typeface="宋体" charset="-122"/>
              </a:rPr>
              <a:t>骨胳动画带来了许多好处</a:t>
            </a:r>
          </a:p>
          <a:p>
            <a:pPr lvl="1"/>
            <a:r>
              <a:rPr lang="zh-CN" altLang="en-US" sz="2000" dirty="0">
                <a:ea typeface="宋体" charset="-122"/>
              </a:rPr>
              <a:t>较少的内存需求</a:t>
            </a:r>
          </a:p>
          <a:p>
            <a:pPr lvl="1"/>
            <a:r>
              <a:rPr lang="zh-CN" altLang="en-US" sz="2000" dirty="0">
                <a:ea typeface="宋体" charset="-122"/>
              </a:rPr>
              <a:t>与游戏环境更好地交互等等</a:t>
            </a:r>
            <a:r>
              <a:rPr lang="en-US" altLang="zh-CN" sz="2000" dirty="0">
                <a:ea typeface="宋体" charset="-122"/>
              </a:rPr>
              <a:t>. </a:t>
            </a:r>
          </a:p>
        </p:txBody>
      </p:sp>
    </p:spTree>
    <p:extLst>
      <p:ext uri="{BB962C8B-B14F-4D97-AF65-F5344CB8AC3E}">
        <p14:creationId xmlns:p14="http://schemas.microsoft.com/office/powerpoint/2010/main" val="96656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7" dur="500"/>
                                        <p:tgtEl>
                                          <p:spTgt spid="1229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10" dur="500"/>
                                        <p:tgtEl>
                                          <p:spTgt spid="1229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13" dur="500"/>
                                        <p:tgtEl>
                                          <p:spTgt spid="12291">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16" dur="500"/>
                                        <p:tgtEl>
                                          <p:spTgt spid="12291">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21" dur="500"/>
                                        <p:tgtEl>
                                          <p:spTgt spid="12291">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24" dur="500"/>
                                        <p:tgtEl>
                                          <p:spTgt spid="12291">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27"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3200">
                <a:ea typeface="宋体" charset="-122"/>
              </a:rPr>
              <a:t>骨骼动画</a:t>
            </a:r>
          </a:p>
        </p:txBody>
      </p:sp>
      <p:sp>
        <p:nvSpPr>
          <p:cNvPr id="17411" name="Rectangle 3"/>
          <p:cNvSpPr>
            <a:spLocks noGrp="1" noChangeArrowheads="1"/>
          </p:cNvSpPr>
          <p:nvPr>
            <p:ph idx="1"/>
          </p:nvPr>
        </p:nvSpPr>
        <p:spPr/>
        <p:txBody>
          <a:bodyPr/>
          <a:lstStyle/>
          <a:p>
            <a:r>
              <a:rPr lang="zh-CN" altLang="en-US">
                <a:ea typeface="宋体" charset="-122"/>
                <a:hlinkClick r:id="rId3" action="ppaction://hlinkfile"/>
              </a:rPr>
              <a:t>骨骼动画演示</a:t>
            </a:r>
            <a:endParaRPr lang="zh-CN" altLang="en-US">
              <a:ea typeface="宋体" charset="-122"/>
            </a:endParaRPr>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193925" y="2743200"/>
            <a:ext cx="19970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787900" y="2743200"/>
            <a:ext cx="19177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152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z="3200">
                <a:ea typeface="宋体" charset="-122"/>
              </a:rPr>
              <a:t>骨骼动画原理</a:t>
            </a:r>
          </a:p>
        </p:txBody>
      </p:sp>
      <p:sp>
        <p:nvSpPr>
          <p:cNvPr id="47107" name="Rectangle 3"/>
          <p:cNvSpPr>
            <a:spLocks noGrp="1" noChangeArrowheads="1"/>
          </p:cNvSpPr>
          <p:nvPr>
            <p:ph idx="1"/>
          </p:nvPr>
        </p:nvSpPr>
        <p:spPr/>
        <p:txBody>
          <a:bodyPr/>
          <a:lstStyle/>
          <a:p>
            <a:r>
              <a:rPr lang="zh-CN" altLang="en-US">
                <a:ea typeface="宋体" charset="-122"/>
              </a:rPr>
              <a:t>那么我们到底怎样在游戏中生成这种骨架状态对时间的函数呢</a:t>
            </a:r>
            <a:r>
              <a:rPr lang="en-US" altLang="zh-CN">
                <a:ea typeface="宋体" charset="-122"/>
              </a:rPr>
              <a:t>? </a:t>
            </a:r>
          </a:p>
          <a:p>
            <a:r>
              <a:rPr lang="zh-CN" altLang="en-US">
                <a:ea typeface="宋体" charset="-122"/>
              </a:rPr>
              <a:t>电脑游戏常用的方法是预先设计好一整套运动</a:t>
            </a:r>
            <a:r>
              <a:rPr lang="en-US" altLang="zh-CN">
                <a:ea typeface="宋体" charset="-122"/>
              </a:rPr>
              <a:t>, </a:t>
            </a:r>
            <a:r>
              <a:rPr lang="zh-CN" altLang="en-US">
                <a:ea typeface="宋体" charset="-122"/>
              </a:rPr>
              <a:t>并把这些运动存储在文件中</a:t>
            </a:r>
          </a:p>
          <a:p>
            <a:r>
              <a:rPr lang="zh-CN" altLang="en-US">
                <a:ea typeface="宋体" charset="-122"/>
              </a:rPr>
              <a:t>到游戏启动时把这些运动加载到内存中</a:t>
            </a:r>
          </a:p>
          <a:p>
            <a:r>
              <a:rPr lang="zh-CN" altLang="en-US">
                <a:ea typeface="宋体" charset="-122"/>
              </a:rPr>
              <a:t>然后游戏运行时就能以少量的计算来显示事先设计好的精美运动了</a:t>
            </a:r>
          </a:p>
        </p:txBody>
      </p:sp>
    </p:spTree>
    <p:extLst>
      <p:ext uri="{BB962C8B-B14F-4D97-AF65-F5344CB8AC3E}">
        <p14:creationId xmlns:p14="http://schemas.microsoft.com/office/powerpoint/2010/main" val="1531251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7" dur="500"/>
                                        <p:tgtEl>
                                          <p:spTgt spid="471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0" dur="500"/>
                                        <p:tgtEl>
                                          <p:spTgt spid="471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3"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3200">
                <a:ea typeface="宋体" charset="-122"/>
              </a:rPr>
              <a:t>骨骼动画原理</a:t>
            </a:r>
          </a:p>
        </p:txBody>
      </p:sp>
      <p:sp>
        <p:nvSpPr>
          <p:cNvPr id="34819" name="Rectangle 3"/>
          <p:cNvSpPr>
            <a:spLocks noGrp="1" noChangeArrowheads="1"/>
          </p:cNvSpPr>
          <p:nvPr>
            <p:ph idx="1"/>
          </p:nvPr>
        </p:nvSpPr>
        <p:spPr>
          <a:xfrm>
            <a:off x="228600" y="1600200"/>
            <a:ext cx="8686800" cy="5105400"/>
          </a:xfrm>
        </p:spPr>
        <p:txBody>
          <a:bodyPr/>
          <a:lstStyle/>
          <a:p>
            <a:pPr>
              <a:lnSpc>
                <a:spcPct val="90000"/>
              </a:lnSpc>
            </a:pPr>
            <a:r>
              <a:rPr lang="zh-CN" altLang="en-US">
                <a:ea typeface="宋体" charset="-122"/>
              </a:rPr>
              <a:t>中间骨架的插值生成</a:t>
            </a:r>
          </a:p>
          <a:p>
            <a:pPr lvl="1">
              <a:lnSpc>
                <a:spcPct val="90000"/>
              </a:lnSpc>
            </a:pPr>
            <a:r>
              <a:rPr lang="zh-CN" altLang="en-US">
                <a:ea typeface="宋体" charset="-122"/>
              </a:rPr>
              <a:t>插值比例</a:t>
            </a:r>
            <a:r>
              <a:rPr lang="en-US" altLang="zh-CN">
                <a:ea typeface="宋体" charset="-122"/>
              </a:rPr>
              <a:t>t</a:t>
            </a:r>
            <a:r>
              <a:rPr lang="zh-CN" altLang="en-US">
                <a:ea typeface="宋体" charset="-122"/>
              </a:rPr>
              <a:t>的计算：</a:t>
            </a:r>
          </a:p>
          <a:p>
            <a:pPr lvl="1">
              <a:lnSpc>
                <a:spcPct val="90000"/>
              </a:lnSpc>
            </a:pPr>
            <a:r>
              <a:rPr lang="zh-CN" altLang="en-US">
                <a:ea typeface="宋体" charset="-122"/>
              </a:rPr>
              <a:t>其中</a:t>
            </a:r>
            <a:r>
              <a:rPr lang="en-US" altLang="zh-CN">
                <a:ea typeface="宋体" charset="-122"/>
              </a:rPr>
              <a:t>currentTime</a:t>
            </a:r>
            <a:r>
              <a:rPr lang="zh-CN" altLang="en-US">
                <a:ea typeface="宋体" charset="-122"/>
              </a:rPr>
              <a:t>是当前时间，</a:t>
            </a:r>
            <a:r>
              <a:rPr lang="en-US" altLang="zh-CN">
                <a:ea typeface="宋体" charset="-122"/>
              </a:rPr>
              <a:t>keyTime1</a:t>
            </a:r>
            <a:r>
              <a:rPr lang="zh-CN" altLang="en-US">
                <a:ea typeface="宋体" charset="-122"/>
              </a:rPr>
              <a:t>是前一个关键帧时间，</a:t>
            </a:r>
            <a:r>
              <a:rPr lang="en-US" altLang="zh-CN">
                <a:ea typeface="宋体" charset="-122"/>
              </a:rPr>
              <a:t>keyTime2</a:t>
            </a:r>
            <a:r>
              <a:rPr lang="zh-CN" altLang="en-US">
                <a:ea typeface="宋体" charset="-122"/>
              </a:rPr>
              <a:t>是后一个关键帧时间</a:t>
            </a:r>
          </a:p>
          <a:p>
            <a:pPr lvl="1">
              <a:lnSpc>
                <a:spcPct val="90000"/>
              </a:lnSpc>
            </a:pPr>
            <a:r>
              <a:rPr lang="zh-CN" altLang="en-US">
                <a:ea typeface="宋体" charset="-122"/>
              </a:rPr>
              <a:t>应该对旋转角度进行插值，否则引起骨骼长度变化</a:t>
            </a:r>
          </a:p>
          <a:p>
            <a:pPr lvl="1">
              <a:lnSpc>
                <a:spcPct val="90000"/>
              </a:lnSpc>
            </a:pPr>
            <a:endParaRPr lang="zh-CN" altLang="en-US">
              <a:ea typeface="宋体" charset="-122"/>
            </a:endParaRPr>
          </a:p>
          <a:p>
            <a:pPr lvl="1">
              <a:lnSpc>
                <a:spcPct val="90000"/>
              </a:lnSpc>
            </a:pPr>
            <a:endParaRPr lang="zh-CN" altLang="en-US">
              <a:ea typeface="宋体" charset="-122"/>
            </a:endParaRPr>
          </a:p>
          <a:p>
            <a:pPr lvl="1">
              <a:lnSpc>
                <a:spcPct val="90000"/>
              </a:lnSpc>
            </a:pPr>
            <a:endParaRPr lang="zh-CN" altLang="en-US">
              <a:ea typeface="宋体" charset="-122"/>
            </a:endParaRPr>
          </a:p>
          <a:p>
            <a:pPr lvl="1">
              <a:lnSpc>
                <a:spcPct val="90000"/>
              </a:lnSpc>
            </a:pPr>
            <a:r>
              <a:rPr lang="zh-CN" altLang="en-US">
                <a:ea typeface="宋体" charset="-122"/>
              </a:rPr>
              <a:t>旋转角插值类型有：</a:t>
            </a:r>
          </a:p>
          <a:p>
            <a:pPr lvl="2">
              <a:lnSpc>
                <a:spcPct val="90000"/>
              </a:lnSpc>
            </a:pPr>
            <a:r>
              <a:rPr lang="zh-CN" altLang="en-US">
                <a:ea typeface="宋体" charset="-122"/>
              </a:rPr>
              <a:t>欧拉角：容易引起动画的不连续</a:t>
            </a:r>
          </a:p>
          <a:p>
            <a:pPr lvl="2">
              <a:lnSpc>
                <a:spcPct val="90000"/>
              </a:lnSpc>
            </a:pPr>
            <a:r>
              <a:rPr lang="zh-CN" altLang="en-US">
                <a:ea typeface="宋体" charset="-122"/>
              </a:rPr>
              <a:t>四元数：</a:t>
            </a:r>
            <a:r>
              <a:rPr lang="en-US" altLang="zh-CN">
                <a:ea typeface="宋体" charset="-122"/>
              </a:rPr>
              <a:t>slerp</a:t>
            </a:r>
            <a:r>
              <a:rPr lang="zh-CN" altLang="en-US">
                <a:ea typeface="宋体" charset="-122"/>
              </a:rPr>
              <a:t>插值（球面线性插值）</a:t>
            </a:r>
          </a:p>
        </p:txBody>
      </p:sp>
      <p:sp>
        <p:nvSpPr>
          <p:cNvPr id="348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4038600" y="2135188"/>
          <a:ext cx="4648200" cy="303212"/>
        </p:xfrm>
        <a:graphic>
          <a:graphicData uri="http://schemas.openxmlformats.org/presentationml/2006/ole">
            <mc:AlternateContent xmlns:mc="http://schemas.openxmlformats.org/markup-compatibility/2006">
              <mc:Choice xmlns:v="urn:schemas-microsoft-com:vml" Requires="v">
                <p:oleObj spid="_x0000_s2069" name="公式" r:id="rId4" imgW="3263900" imgH="215900" progId="Equation.3">
                  <p:embed/>
                </p:oleObj>
              </mc:Choice>
              <mc:Fallback>
                <p:oleObj name="公式" r:id="rId4" imgW="3263900" imgH="215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135188"/>
                        <a:ext cx="4648200"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833" name="Group 17"/>
          <p:cNvGrpSpPr>
            <a:grpSpLocks/>
          </p:cNvGrpSpPr>
          <p:nvPr/>
        </p:nvGrpSpPr>
        <p:grpSpPr bwMode="auto">
          <a:xfrm>
            <a:off x="3048000" y="3962400"/>
            <a:ext cx="2708275" cy="838200"/>
            <a:chOff x="1318" y="2688"/>
            <a:chExt cx="2714" cy="936"/>
          </a:xfrm>
        </p:grpSpPr>
        <p:grpSp>
          <p:nvGrpSpPr>
            <p:cNvPr id="34822" name="Group 6"/>
            <p:cNvGrpSpPr>
              <a:grpSpLocks/>
            </p:cNvGrpSpPr>
            <p:nvPr/>
          </p:nvGrpSpPr>
          <p:grpSpPr bwMode="auto">
            <a:xfrm>
              <a:off x="1318" y="2688"/>
              <a:ext cx="938" cy="936"/>
              <a:chOff x="4751" y="5026"/>
              <a:chExt cx="2343" cy="2340"/>
            </a:xfrm>
          </p:grpSpPr>
          <p:sp>
            <p:nvSpPr>
              <p:cNvPr id="34823" name="Line 7"/>
              <p:cNvSpPr>
                <a:spLocks noChangeShapeType="1"/>
              </p:cNvSpPr>
              <p:nvPr/>
            </p:nvSpPr>
            <p:spPr bwMode="auto">
              <a:xfrm flipH="1">
                <a:off x="4751" y="7364"/>
                <a:ext cx="2340"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4" name="Line 8"/>
              <p:cNvSpPr>
                <a:spLocks noChangeShapeType="1"/>
              </p:cNvSpPr>
              <p:nvPr/>
            </p:nvSpPr>
            <p:spPr bwMode="auto">
              <a:xfrm flipV="1">
                <a:off x="4751" y="5026"/>
                <a:ext cx="2341" cy="233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5" name="Line 9"/>
              <p:cNvSpPr>
                <a:spLocks noChangeShapeType="1"/>
              </p:cNvSpPr>
              <p:nvPr/>
            </p:nvSpPr>
            <p:spPr bwMode="auto">
              <a:xfrm rot="5400000" flipH="1">
                <a:off x="5923" y="6195"/>
                <a:ext cx="2340"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6" name="Line 10"/>
              <p:cNvSpPr>
                <a:spLocks noChangeShapeType="1"/>
              </p:cNvSpPr>
              <p:nvPr/>
            </p:nvSpPr>
            <p:spPr bwMode="auto">
              <a:xfrm flipH="1" flipV="1">
                <a:off x="5832" y="6274"/>
                <a:ext cx="126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4827" name="Group 11"/>
            <p:cNvGrpSpPr>
              <a:grpSpLocks/>
            </p:cNvGrpSpPr>
            <p:nvPr/>
          </p:nvGrpSpPr>
          <p:grpSpPr bwMode="auto">
            <a:xfrm>
              <a:off x="3024" y="2688"/>
              <a:ext cx="1008" cy="936"/>
              <a:chOff x="6732" y="5650"/>
              <a:chExt cx="2520" cy="2340"/>
            </a:xfrm>
          </p:grpSpPr>
          <p:sp>
            <p:nvSpPr>
              <p:cNvPr id="34828" name="Line 12"/>
              <p:cNvSpPr>
                <a:spLocks noChangeShapeType="1"/>
              </p:cNvSpPr>
              <p:nvPr/>
            </p:nvSpPr>
            <p:spPr bwMode="auto">
              <a:xfrm flipH="1">
                <a:off x="6732" y="7988"/>
                <a:ext cx="2340"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13"/>
              <p:cNvSpPr>
                <a:spLocks noChangeShapeType="1"/>
              </p:cNvSpPr>
              <p:nvPr/>
            </p:nvSpPr>
            <p:spPr bwMode="auto">
              <a:xfrm rot="5400000" flipH="1">
                <a:off x="7904" y="6819"/>
                <a:ext cx="2340"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0" name="Line 14"/>
              <p:cNvSpPr>
                <a:spLocks noChangeShapeType="1"/>
              </p:cNvSpPr>
              <p:nvPr/>
            </p:nvSpPr>
            <p:spPr bwMode="auto">
              <a:xfrm rot="1800000" flipH="1">
                <a:off x="6912" y="7366"/>
                <a:ext cx="2340"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Freeform 15"/>
              <p:cNvSpPr>
                <a:spLocks/>
              </p:cNvSpPr>
              <p:nvPr/>
            </p:nvSpPr>
            <p:spPr bwMode="auto">
              <a:xfrm>
                <a:off x="8352" y="7210"/>
                <a:ext cx="720" cy="780"/>
              </a:xfrm>
              <a:custGeom>
                <a:avLst/>
                <a:gdLst>
                  <a:gd name="T0" fmla="*/ 0 w 720"/>
                  <a:gd name="T1" fmla="*/ 780 h 780"/>
                  <a:gd name="T2" fmla="*/ 180 w 720"/>
                  <a:gd name="T3" fmla="*/ 312 h 780"/>
                  <a:gd name="T4" fmla="*/ 720 w 720"/>
                  <a:gd name="T5" fmla="*/ 156 h 780"/>
                </a:gdLst>
                <a:ahLst/>
                <a:cxnLst>
                  <a:cxn ang="0">
                    <a:pos x="T0" y="T1"/>
                  </a:cxn>
                  <a:cxn ang="0">
                    <a:pos x="T2" y="T3"/>
                  </a:cxn>
                  <a:cxn ang="0">
                    <a:pos x="T4" y="T5"/>
                  </a:cxn>
                </a:cxnLst>
                <a:rect l="0" t="0" r="r" b="b"/>
                <a:pathLst>
                  <a:path w="720" h="780">
                    <a:moveTo>
                      <a:pt x="0" y="780"/>
                    </a:moveTo>
                    <a:cubicBezTo>
                      <a:pt x="30" y="598"/>
                      <a:pt x="60" y="416"/>
                      <a:pt x="180" y="312"/>
                    </a:cubicBezTo>
                    <a:cubicBezTo>
                      <a:pt x="300" y="208"/>
                      <a:pt x="570" y="0"/>
                      <a:pt x="720" y="15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32" name="Line 16"/>
            <p:cNvSpPr>
              <a:spLocks noChangeShapeType="1"/>
            </p:cNvSpPr>
            <p:nvPr/>
          </p:nvSpPr>
          <p:spPr bwMode="auto">
            <a:xfrm>
              <a:off x="2400" y="3216"/>
              <a:ext cx="528" cy="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935847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3200">
                <a:ea typeface="宋体" charset="-122"/>
              </a:rPr>
              <a:t>骨骼运动的结果</a:t>
            </a:r>
          </a:p>
        </p:txBody>
      </p:sp>
      <p:sp>
        <p:nvSpPr>
          <p:cNvPr id="48131" name="Rectangle 3"/>
          <p:cNvSpPr>
            <a:spLocks noGrp="1" noChangeArrowheads="1"/>
          </p:cNvSpPr>
          <p:nvPr>
            <p:ph idx="1"/>
          </p:nvPr>
        </p:nvSpPr>
        <p:spPr/>
        <p:txBody>
          <a:bodyPr/>
          <a:lstStyle/>
          <a:p>
            <a:r>
              <a:rPr lang="zh-CN" altLang="en-US">
                <a:ea typeface="宋体" charset="-122"/>
              </a:rPr>
              <a:t>这样的结果无法满足我们的需要，我们需要让他更真实一些</a:t>
            </a:r>
          </a:p>
        </p:txBody>
      </p:sp>
      <p:pic>
        <p:nvPicPr>
          <p:cNvPr id="48132"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76600" y="2552700"/>
            <a:ext cx="2646363"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67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z="3200">
                <a:ea typeface="宋体" charset="-122"/>
              </a:rPr>
              <a:t>对骨骼进行蒙皮</a:t>
            </a:r>
          </a:p>
        </p:txBody>
      </p:sp>
      <p:sp>
        <p:nvSpPr>
          <p:cNvPr id="35843" name="Rectangle 3"/>
          <p:cNvSpPr>
            <a:spLocks noGrp="1" noChangeArrowheads="1"/>
          </p:cNvSpPr>
          <p:nvPr>
            <p:ph idx="1"/>
          </p:nvPr>
        </p:nvSpPr>
        <p:spPr/>
        <p:txBody>
          <a:bodyPr/>
          <a:lstStyle/>
          <a:p>
            <a:r>
              <a:rPr lang="en-US" altLang="zh-CN">
                <a:ea typeface="宋体" charset="-122"/>
              </a:rPr>
              <a:t>“</a:t>
            </a:r>
            <a:r>
              <a:rPr lang="zh-CN" altLang="en-US">
                <a:ea typeface="宋体" charset="-122"/>
              </a:rPr>
              <a:t>蒙皮”模型的变形</a:t>
            </a:r>
          </a:p>
          <a:p>
            <a:pPr lvl="1"/>
            <a:r>
              <a:rPr lang="zh-CN" altLang="en-US">
                <a:ea typeface="宋体" charset="-122"/>
              </a:rPr>
              <a:t>骨骼变化后要对蒙皮模型进行计算</a:t>
            </a:r>
            <a:r>
              <a:rPr lang="en-US" altLang="zh-CN">
                <a:ea typeface="宋体" charset="-122"/>
              </a:rPr>
              <a:t>,</a:t>
            </a:r>
            <a:r>
              <a:rPr lang="zh-CN" altLang="en-US">
                <a:ea typeface="宋体" charset="-122"/>
              </a:rPr>
              <a:t>才能完成绘制动画</a:t>
            </a:r>
          </a:p>
          <a:p>
            <a:pPr lvl="1"/>
            <a:r>
              <a:rPr lang="zh-CN" altLang="en-US">
                <a:ea typeface="宋体" charset="-122"/>
              </a:rPr>
              <a:t>每个顶点至少附着在一个骨骼上，每个骨骼权重</a:t>
            </a:r>
            <a:r>
              <a:rPr lang="en-US" altLang="zh-CN">
                <a:ea typeface="宋体" charset="-122"/>
              </a:rPr>
              <a:t>0</a:t>
            </a:r>
            <a:r>
              <a:rPr lang="zh-CN" altLang="en-US">
                <a:ea typeface="宋体" charset="-122"/>
              </a:rPr>
              <a:t>～</a:t>
            </a:r>
            <a:r>
              <a:rPr lang="en-US" altLang="zh-CN">
                <a:ea typeface="宋体" charset="-122"/>
              </a:rPr>
              <a:t>1</a:t>
            </a:r>
            <a:r>
              <a:rPr lang="zh-CN" altLang="en-US">
                <a:ea typeface="宋体" charset="-122"/>
              </a:rPr>
              <a:t>，并且具有相对骨骼的偏移量</a:t>
            </a:r>
          </a:p>
          <a:p>
            <a:pPr lvl="1"/>
            <a:r>
              <a:rPr lang="zh-CN" altLang="en-US">
                <a:ea typeface="宋体" charset="-122"/>
              </a:rPr>
              <a:t>根据骨骼运动姿势，蒙皮模型变形流程：</a:t>
            </a:r>
          </a:p>
        </p:txBody>
      </p:sp>
      <p:sp>
        <p:nvSpPr>
          <p:cNvPr id="35844" name="Text Box 4"/>
          <p:cNvSpPr txBox="1">
            <a:spLocks noChangeArrowheads="1"/>
          </p:cNvSpPr>
          <p:nvPr/>
        </p:nvSpPr>
        <p:spPr bwMode="auto">
          <a:xfrm>
            <a:off x="990600" y="4230688"/>
            <a:ext cx="8305800"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b="1"/>
              <a:t>SkinDeform(bone root, mesh originaldata, mesh processeddata)</a:t>
            </a:r>
          </a:p>
          <a:p>
            <a:r>
              <a:rPr lang="en-US" altLang="zh-CN" sz="800" b="1"/>
              <a:t>{</a:t>
            </a:r>
          </a:p>
          <a:p>
            <a:r>
              <a:rPr lang="en-US" altLang="zh-CN" sz="800" b="1"/>
              <a:t>	</a:t>
            </a:r>
            <a:r>
              <a:rPr lang="zh-CN" altLang="en-US" sz="800" b="1"/>
              <a:t>对</a:t>
            </a:r>
            <a:r>
              <a:rPr lang="en-US" altLang="zh-CN" sz="800" b="1"/>
              <a:t>root</a:t>
            </a:r>
            <a:r>
              <a:rPr lang="zh-CN" altLang="en-US" sz="800" b="1"/>
              <a:t>节点的每个子节点骨骼</a:t>
            </a:r>
          </a:p>
          <a:p>
            <a:r>
              <a:rPr lang="zh-CN" altLang="en-US" sz="800" b="1"/>
              <a:t>	</a:t>
            </a:r>
            <a:r>
              <a:rPr lang="en-US" altLang="zh-CN" sz="800" b="1"/>
              <a:t>{</a:t>
            </a:r>
          </a:p>
          <a:p>
            <a:r>
              <a:rPr lang="en-US" altLang="zh-CN" sz="800" b="1"/>
              <a:t>		</a:t>
            </a:r>
            <a:r>
              <a:rPr lang="zh-CN" altLang="en-US" sz="800" b="1"/>
              <a:t>对原来的网格</a:t>
            </a:r>
            <a:r>
              <a:rPr lang="en-US" altLang="zh-CN" sz="800" b="1"/>
              <a:t>originaldata</a:t>
            </a:r>
            <a:r>
              <a:rPr lang="zh-CN" altLang="en-US" sz="800" b="1"/>
              <a:t>中的每个顶点</a:t>
            </a:r>
          </a:p>
          <a:p>
            <a:r>
              <a:rPr lang="zh-CN" altLang="en-US" sz="800" b="1"/>
              <a:t>		</a:t>
            </a:r>
            <a:r>
              <a:rPr lang="en-US" altLang="zh-CN" sz="800" b="1"/>
              <a:t>{</a:t>
            </a:r>
          </a:p>
          <a:p>
            <a:r>
              <a:rPr lang="en-US" altLang="zh-CN" sz="800" b="1"/>
              <a:t>			</a:t>
            </a:r>
            <a:r>
              <a:rPr lang="zh-CN" altLang="en-US" sz="800" b="1"/>
              <a:t>计算该骨骼的运动 对各顶点权重的影响</a:t>
            </a:r>
            <a:r>
              <a:rPr lang="en-US" altLang="zh-CN" sz="800" b="1"/>
              <a:t>;</a:t>
            </a:r>
          </a:p>
          <a:p>
            <a:r>
              <a:rPr lang="en-US" altLang="zh-CN" sz="800" b="1"/>
              <a:t>			</a:t>
            </a:r>
            <a:r>
              <a:rPr lang="zh-CN" altLang="en-US" sz="800" b="1"/>
              <a:t>如果权重大于指定的一个阈值</a:t>
            </a:r>
          </a:p>
          <a:p>
            <a:r>
              <a:rPr lang="zh-CN" altLang="en-US" sz="800" b="1"/>
              <a:t>			</a:t>
            </a:r>
            <a:r>
              <a:rPr lang="en-US" altLang="zh-CN" sz="800" b="1"/>
              <a:t>{</a:t>
            </a:r>
          </a:p>
          <a:p>
            <a:r>
              <a:rPr lang="en-US" altLang="zh-CN" sz="800" b="1"/>
              <a:t>				</a:t>
            </a:r>
            <a:r>
              <a:rPr lang="zh-CN" altLang="en-US" sz="800" b="1"/>
              <a:t>则计算该顶点的平移</a:t>
            </a:r>
            <a:r>
              <a:rPr lang="en-US" altLang="zh-CN" sz="800" b="1"/>
              <a:t>/</a:t>
            </a:r>
            <a:r>
              <a:rPr lang="zh-CN" altLang="en-US" sz="800" b="1"/>
              <a:t>旋转和缩放等值</a:t>
            </a:r>
            <a:r>
              <a:rPr lang="en-US" altLang="zh-CN" sz="800" b="1"/>
              <a:t>,</a:t>
            </a:r>
          </a:p>
          <a:p>
            <a:r>
              <a:rPr lang="en-US" altLang="zh-CN" sz="800" b="1"/>
              <a:t>				</a:t>
            </a:r>
            <a:r>
              <a:rPr lang="zh-CN" altLang="en-US" sz="800" b="1"/>
              <a:t>在</a:t>
            </a:r>
            <a:r>
              <a:rPr lang="en-US" altLang="zh-CN" sz="800" b="1"/>
              <a:t>processeddata</a:t>
            </a:r>
            <a:r>
              <a:rPr lang="zh-CN" altLang="en-US" sz="800" b="1"/>
              <a:t>中记录相应的修改</a:t>
            </a:r>
            <a:r>
              <a:rPr lang="en-US" altLang="zh-CN" sz="800" b="1"/>
              <a:t>.</a:t>
            </a:r>
          </a:p>
          <a:p>
            <a:r>
              <a:rPr lang="en-US" altLang="zh-CN" sz="800" b="1"/>
              <a:t>			}</a:t>
            </a:r>
          </a:p>
          <a:p>
            <a:r>
              <a:rPr lang="en-US" altLang="zh-CN" sz="800" b="1"/>
              <a:t>		}</a:t>
            </a:r>
          </a:p>
          <a:p>
            <a:r>
              <a:rPr lang="en-US" altLang="zh-CN" sz="800" b="1"/>
              <a:t>		</a:t>
            </a:r>
            <a:r>
              <a:rPr lang="zh-CN" altLang="en-US" sz="800" b="1"/>
              <a:t>如果当前骨骼有子节点</a:t>
            </a:r>
            <a:r>
              <a:rPr lang="en-US" altLang="zh-CN" sz="800" b="1"/>
              <a:t>:</a:t>
            </a:r>
          </a:p>
          <a:p>
            <a:r>
              <a:rPr lang="en-US" altLang="zh-CN" sz="800" b="1"/>
              <a:t>			</a:t>
            </a:r>
            <a:r>
              <a:rPr lang="zh-CN" altLang="en-US" sz="800" b="1"/>
              <a:t>则递归调用变形算法</a:t>
            </a:r>
            <a:r>
              <a:rPr lang="en-US" altLang="zh-CN" sz="800" b="1"/>
              <a:t>SkinDeform(</a:t>
            </a:r>
            <a:r>
              <a:rPr lang="zh-CN" altLang="en-US" sz="800" b="1"/>
              <a:t>当前骨骼的子节点</a:t>
            </a:r>
            <a:r>
              <a:rPr lang="en-US" altLang="zh-CN" sz="800" b="1"/>
              <a:t>,originaldata, processdata);</a:t>
            </a:r>
          </a:p>
          <a:p>
            <a:r>
              <a:rPr lang="en-US" altLang="zh-CN" sz="800" b="1"/>
              <a:t>	}</a:t>
            </a:r>
          </a:p>
          <a:p>
            <a:r>
              <a:rPr lang="en-US" altLang="zh-CN" sz="800" b="1"/>
              <a:t>}</a:t>
            </a:r>
          </a:p>
        </p:txBody>
      </p:sp>
    </p:spTree>
    <p:extLst>
      <p:ext uri="{BB962C8B-B14F-4D97-AF65-F5344CB8AC3E}">
        <p14:creationId xmlns:p14="http://schemas.microsoft.com/office/powerpoint/2010/main" val="1412473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3200">
                <a:ea typeface="宋体" charset="-122"/>
              </a:rPr>
              <a:t>骨骼动画</a:t>
            </a:r>
          </a:p>
        </p:txBody>
      </p:sp>
      <p:sp>
        <p:nvSpPr>
          <p:cNvPr id="20483" name="Rectangle 3"/>
          <p:cNvSpPr>
            <a:spLocks noGrp="1" noChangeArrowheads="1"/>
          </p:cNvSpPr>
          <p:nvPr>
            <p:ph idx="1"/>
          </p:nvPr>
        </p:nvSpPr>
        <p:spPr/>
        <p:txBody>
          <a:bodyPr/>
          <a:lstStyle/>
          <a:p>
            <a:r>
              <a:rPr lang="zh-CN" altLang="en-US">
                <a:ea typeface="宋体" charset="-122"/>
              </a:rPr>
              <a:t>制作一般的骨骼动画过程：</a:t>
            </a:r>
          </a:p>
          <a:p>
            <a:pPr lvl="1"/>
            <a:r>
              <a:rPr lang="zh-CN" altLang="en-US">
                <a:ea typeface="宋体" charset="-122"/>
              </a:rPr>
              <a:t>美工利用动画生成软件事先制作好需要的一系列动画</a:t>
            </a:r>
          </a:p>
          <a:p>
            <a:pPr lvl="1"/>
            <a:r>
              <a:rPr lang="zh-CN" altLang="en-US">
                <a:ea typeface="宋体" charset="-122"/>
              </a:rPr>
              <a:t>在游戏运行时</a:t>
            </a:r>
            <a:r>
              <a:rPr lang="en-US" altLang="zh-CN">
                <a:ea typeface="宋体" charset="-122"/>
              </a:rPr>
              <a:t>, </a:t>
            </a:r>
            <a:r>
              <a:rPr lang="zh-CN" altLang="en-US">
                <a:ea typeface="宋体" charset="-122"/>
              </a:rPr>
              <a:t>程序要根据逻辑决定显示哪一个动画</a:t>
            </a:r>
            <a:r>
              <a:rPr lang="en-US" altLang="zh-CN">
                <a:ea typeface="宋体" charset="-122"/>
              </a:rPr>
              <a:t>, </a:t>
            </a:r>
            <a:r>
              <a:rPr lang="zh-CN" altLang="en-US">
                <a:ea typeface="宋体" charset="-122"/>
              </a:rPr>
              <a:t>并根据时间计算出具体的显示</a:t>
            </a:r>
          </a:p>
          <a:p>
            <a:r>
              <a:rPr lang="zh-CN" altLang="en-US">
                <a:ea typeface="宋体" charset="-122"/>
              </a:rPr>
              <a:t>这种事先制作动画片段的方式带来了一个很大的问题</a:t>
            </a:r>
          </a:p>
          <a:p>
            <a:pPr lvl="1"/>
            <a:r>
              <a:rPr lang="zh-CN" altLang="en-US">
                <a:ea typeface="宋体" charset="-122"/>
              </a:rPr>
              <a:t>所有的动画片段都是一成不变的</a:t>
            </a:r>
          </a:p>
          <a:p>
            <a:pPr lvl="1"/>
            <a:r>
              <a:rPr lang="zh-CN" altLang="en-US">
                <a:ea typeface="宋体" charset="-122"/>
              </a:rPr>
              <a:t>如果需要更多的动画，那制作成本和时间将变得难以接受</a:t>
            </a:r>
          </a:p>
        </p:txBody>
      </p:sp>
    </p:spTree>
    <p:extLst>
      <p:ext uri="{BB962C8B-B14F-4D97-AF65-F5344CB8AC3E}">
        <p14:creationId xmlns:p14="http://schemas.microsoft.com/office/powerpoint/2010/main" val="4013709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200">
                <a:ea typeface="宋体" charset="-122"/>
              </a:rPr>
              <a:t>骨骼动画</a:t>
            </a:r>
            <a:r>
              <a:rPr lang="en-US" altLang="zh-CN" sz="3200">
                <a:ea typeface="宋体" charset="-122"/>
              </a:rPr>
              <a:t>——</a:t>
            </a:r>
            <a:r>
              <a:rPr lang="zh-CN" altLang="en-US" sz="3200">
                <a:ea typeface="宋体" charset="-122"/>
              </a:rPr>
              <a:t>运动捕捉</a:t>
            </a:r>
          </a:p>
        </p:txBody>
      </p:sp>
      <p:sp>
        <p:nvSpPr>
          <p:cNvPr id="38915" name="Rectangle 3"/>
          <p:cNvSpPr>
            <a:spLocks noGrp="1" noChangeArrowheads="1"/>
          </p:cNvSpPr>
          <p:nvPr>
            <p:ph idx="1"/>
          </p:nvPr>
        </p:nvSpPr>
        <p:spPr/>
        <p:txBody>
          <a:bodyPr/>
          <a:lstStyle/>
          <a:p>
            <a:r>
              <a:rPr lang="zh-CN" altLang="en-US">
                <a:ea typeface="宋体" charset="-122"/>
              </a:rPr>
              <a:t>为了克服这个问题</a:t>
            </a:r>
            <a:r>
              <a:rPr lang="en-US" altLang="zh-CN">
                <a:ea typeface="宋体" charset="-122"/>
              </a:rPr>
              <a:t>, </a:t>
            </a:r>
            <a:r>
              <a:rPr lang="zh-CN" altLang="en-US">
                <a:ea typeface="宋体" charset="-122"/>
              </a:rPr>
              <a:t>引进了运动捕捉</a:t>
            </a:r>
            <a:r>
              <a:rPr lang="en-US" altLang="zh-CN">
                <a:ea typeface="宋体" charset="-122"/>
              </a:rPr>
              <a:t>(Motion Capture)</a:t>
            </a:r>
            <a:r>
              <a:rPr lang="zh-CN" altLang="en-US">
                <a:ea typeface="宋体" charset="-122"/>
              </a:rPr>
              <a:t>技术</a:t>
            </a:r>
          </a:p>
          <a:p>
            <a:pPr lvl="1"/>
            <a:r>
              <a:rPr lang="zh-CN" altLang="en-US">
                <a:ea typeface="宋体" charset="-122"/>
              </a:rPr>
              <a:t>运动捕捉技术最早应该是应用在电影业里</a:t>
            </a:r>
          </a:p>
          <a:p>
            <a:pPr lvl="1"/>
            <a:r>
              <a:rPr lang="zh-CN" altLang="en-US">
                <a:ea typeface="宋体" charset="-122"/>
              </a:rPr>
              <a:t>但到现在，游戏业中的应用则更为普遍</a:t>
            </a:r>
          </a:p>
          <a:p>
            <a:pPr lvl="1"/>
            <a:r>
              <a:rPr lang="en-US" altLang="zh-CN">
                <a:ea typeface="宋体" charset="-122"/>
              </a:rPr>
              <a:t>idSoftware</a:t>
            </a:r>
            <a:r>
              <a:rPr lang="zh-CN" altLang="en-US">
                <a:ea typeface="宋体" charset="-122"/>
              </a:rPr>
              <a:t>的最新产品</a:t>
            </a:r>
            <a:r>
              <a:rPr lang="en-US" altLang="zh-CN">
                <a:ea typeface="宋体" charset="-122"/>
              </a:rPr>
              <a:t>DOOM3 </a:t>
            </a:r>
            <a:r>
              <a:rPr lang="zh-CN" altLang="en-US">
                <a:ea typeface="宋体" charset="-122"/>
              </a:rPr>
              <a:t>应用了运动捕捉来生成人物的动画</a:t>
            </a:r>
          </a:p>
        </p:txBody>
      </p:sp>
    </p:spTree>
    <p:extLst>
      <p:ext uri="{BB962C8B-B14F-4D97-AF65-F5344CB8AC3E}">
        <p14:creationId xmlns:p14="http://schemas.microsoft.com/office/powerpoint/2010/main" val="2627793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zh-CN" dirty="0">
                <a:solidFill>
                  <a:schemeClr val="tx1"/>
                </a:solidFill>
                <a:latin typeface="+mn-lt"/>
                <a:ea typeface="+mn-ea"/>
                <a:cs typeface="+mn-cs"/>
              </a:rPr>
              <a:t>从早期的游戏开始，就能够发现角色动画的应用，因为这是玩家对游戏的基本</a:t>
            </a:r>
            <a:r>
              <a:rPr lang="zh-CN" altLang="zh-CN" dirty="0" smtClean="0">
                <a:solidFill>
                  <a:schemeClr val="tx1"/>
                </a:solidFill>
                <a:latin typeface="+mn-lt"/>
                <a:ea typeface="+mn-ea"/>
                <a:cs typeface="+mn-cs"/>
              </a:rPr>
              <a:t>要求</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在</a:t>
            </a:r>
            <a:r>
              <a:rPr lang="zh-CN" altLang="zh-CN" dirty="0">
                <a:solidFill>
                  <a:schemeClr val="tx1"/>
                </a:solidFill>
                <a:latin typeface="+mn-lt"/>
                <a:ea typeface="+mn-ea"/>
                <a:cs typeface="+mn-cs"/>
              </a:rPr>
              <a:t>最初的二维游戏当中，角色被绘制成多张图片（有时也将这些图片拼接为一张大图），这些图片组成角色的运动序列，然后逐张图片绘制到屏幕的不同位置就构成了角色</a:t>
            </a:r>
            <a:r>
              <a:rPr lang="zh-CN" altLang="zh-CN" dirty="0" smtClean="0">
                <a:solidFill>
                  <a:schemeClr val="tx1"/>
                </a:solidFill>
                <a:latin typeface="+mn-lt"/>
                <a:ea typeface="+mn-ea"/>
                <a:cs typeface="+mn-cs"/>
              </a:rPr>
              <a:t>动画</a:t>
            </a:r>
            <a:endParaRPr lang="zh-CN" altLang="en-US" dirty="0"/>
          </a:p>
        </p:txBody>
      </p:sp>
    </p:spTree>
    <p:extLst>
      <p:ext uri="{BB962C8B-B14F-4D97-AF65-F5344CB8AC3E}">
        <p14:creationId xmlns:p14="http://schemas.microsoft.com/office/powerpoint/2010/main" val="2948087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光学运动捕捉系统</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descr="角色动画13.png"/>
          <p:cNvPicPr/>
          <p:nvPr/>
        </p:nvPicPr>
        <p:blipFill>
          <a:blip r:embed="rId2" cstate="email">
            <a:extLst>
              <a:ext uri="{28A0092B-C50C-407E-A947-70E740481C1C}">
                <a14:useLocalDpi xmlns:a14="http://schemas.microsoft.com/office/drawing/2010/main"/>
              </a:ext>
            </a:extLst>
          </a:blip>
          <a:stretch>
            <a:fillRect/>
          </a:stretch>
        </p:blipFill>
        <p:spPr>
          <a:xfrm>
            <a:off x="1692275" y="1658620"/>
            <a:ext cx="5759450" cy="3540760"/>
          </a:xfrm>
          <a:prstGeom prst="rect">
            <a:avLst/>
          </a:prstGeom>
        </p:spPr>
      </p:pic>
    </p:spTree>
    <p:extLst>
      <p:ext uri="{BB962C8B-B14F-4D97-AF65-F5344CB8AC3E}">
        <p14:creationId xmlns:p14="http://schemas.microsoft.com/office/powerpoint/2010/main" val="3706632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电磁运动捕捉系统</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descr="角色动画15.png"/>
          <p:cNvPicPr/>
          <p:nvPr/>
        </p:nvPicPr>
        <p:blipFill>
          <a:blip r:embed="rId2" cstate="email">
            <a:extLst>
              <a:ext uri="{28A0092B-C50C-407E-A947-70E740481C1C}">
                <a14:useLocalDpi xmlns:a14="http://schemas.microsoft.com/office/drawing/2010/main"/>
              </a:ext>
            </a:extLst>
          </a:blip>
          <a:stretch>
            <a:fillRect/>
          </a:stretch>
        </p:blipFill>
        <p:spPr>
          <a:xfrm>
            <a:off x="1692275" y="2070735"/>
            <a:ext cx="5759450" cy="2716530"/>
          </a:xfrm>
          <a:prstGeom prst="rect">
            <a:avLst/>
          </a:prstGeom>
        </p:spPr>
      </p:pic>
    </p:spTree>
    <p:extLst>
      <p:ext uri="{BB962C8B-B14F-4D97-AF65-F5344CB8AC3E}">
        <p14:creationId xmlns:p14="http://schemas.microsoft.com/office/powerpoint/2010/main" val="8966531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机械运动捕捉系统</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descr="角色动画16.png"/>
          <p:cNvPicPr/>
          <p:nvPr/>
        </p:nvPicPr>
        <p:blipFill>
          <a:blip r:embed="rId2" cstate="email">
            <a:extLst>
              <a:ext uri="{28A0092B-C50C-407E-A947-70E740481C1C}">
                <a14:useLocalDpi xmlns:a14="http://schemas.microsoft.com/office/drawing/2010/main"/>
              </a:ext>
            </a:extLst>
          </a:blip>
          <a:stretch>
            <a:fillRect/>
          </a:stretch>
        </p:blipFill>
        <p:spPr>
          <a:xfrm>
            <a:off x="2915816" y="1700808"/>
            <a:ext cx="2828578" cy="4805670"/>
          </a:xfrm>
          <a:prstGeom prst="rect">
            <a:avLst/>
          </a:prstGeom>
        </p:spPr>
      </p:pic>
    </p:spTree>
    <p:extLst>
      <p:ext uri="{BB962C8B-B14F-4D97-AF65-F5344CB8AC3E}">
        <p14:creationId xmlns:p14="http://schemas.microsoft.com/office/powerpoint/2010/main" val="1445985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z="3200">
                <a:ea typeface="宋体" charset="-122"/>
              </a:rPr>
              <a:t>骨骼动画</a:t>
            </a:r>
            <a:r>
              <a:rPr lang="en-US" altLang="zh-CN" sz="3200">
                <a:ea typeface="宋体" charset="-122"/>
              </a:rPr>
              <a:t>——</a:t>
            </a:r>
            <a:r>
              <a:rPr lang="zh-CN" altLang="en-US" sz="3200">
                <a:ea typeface="宋体" charset="-122"/>
              </a:rPr>
              <a:t>运动捕捉</a:t>
            </a:r>
          </a:p>
        </p:txBody>
      </p:sp>
      <p:sp>
        <p:nvSpPr>
          <p:cNvPr id="22531" name="Rectangle 3"/>
          <p:cNvSpPr>
            <a:spLocks noGrp="1" noChangeArrowheads="1"/>
          </p:cNvSpPr>
          <p:nvPr>
            <p:ph idx="1"/>
          </p:nvPr>
        </p:nvSpPr>
        <p:spPr>
          <a:xfrm>
            <a:off x="228600" y="1600200"/>
            <a:ext cx="8458200" cy="5105400"/>
          </a:xfrm>
        </p:spPr>
        <p:txBody>
          <a:bodyPr/>
          <a:lstStyle/>
          <a:p>
            <a:r>
              <a:rPr lang="zh-CN" altLang="en-US" sz="2400">
                <a:ea typeface="宋体" charset="-122"/>
              </a:rPr>
              <a:t>运动捕捉技术并没有解决所有的问题</a:t>
            </a:r>
          </a:p>
          <a:p>
            <a:pPr lvl="1"/>
            <a:r>
              <a:rPr lang="zh-CN" altLang="en-US" sz="2000">
                <a:ea typeface="宋体" charset="-122"/>
              </a:rPr>
              <a:t>我们不能考虑到并预先制作所有可能的动画</a:t>
            </a:r>
          </a:p>
          <a:p>
            <a:pPr lvl="2"/>
            <a:r>
              <a:rPr lang="zh-CN" altLang="en-US">
                <a:ea typeface="宋体" charset="-122"/>
              </a:rPr>
              <a:t>这不仅有成本上的考虑</a:t>
            </a:r>
          </a:p>
          <a:p>
            <a:pPr lvl="2"/>
            <a:r>
              <a:rPr lang="zh-CN" altLang="en-US">
                <a:ea typeface="宋体" charset="-122"/>
              </a:rPr>
              <a:t>而且有技术上的原因</a:t>
            </a:r>
          </a:p>
          <a:p>
            <a:pPr lvl="1"/>
            <a:r>
              <a:rPr lang="zh-CN" altLang="en-US" sz="2000">
                <a:ea typeface="宋体" charset="-122"/>
              </a:rPr>
              <a:t>虽然骨胳动画对内存的需求相比顶点动画大大下降了</a:t>
            </a:r>
            <a:r>
              <a:rPr lang="en-US" altLang="zh-CN" sz="2000">
                <a:ea typeface="宋体" charset="-122"/>
              </a:rPr>
              <a:t>, </a:t>
            </a:r>
            <a:r>
              <a:rPr lang="zh-CN" altLang="en-US" sz="2000">
                <a:ea typeface="宋体" charset="-122"/>
              </a:rPr>
              <a:t>用过多的动画片段还是会耗尽我们的内存资源</a:t>
            </a:r>
            <a:r>
              <a:rPr lang="en-US" altLang="zh-CN" sz="2000">
                <a:ea typeface="宋体" charset="-122"/>
              </a:rPr>
              <a:t>, </a:t>
            </a:r>
            <a:r>
              <a:rPr lang="zh-CN" altLang="en-US" sz="2000">
                <a:ea typeface="宋体" charset="-122"/>
              </a:rPr>
              <a:t>特别是对电视游戏机</a:t>
            </a:r>
            <a:r>
              <a:rPr lang="en-US" altLang="zh-CN" sz="2000">
                <a:ea typeface="宋体" charset="-122"/>
              </a:rPr>
              <a:t>(Game Console, </a:t>
            </a:r>
            <a:r>
              <a:rPr lang="zh-CN" altLang="en-US" sz="2000">
                <a:ea typeface="宋体" charset="-122"/>
              </a:rPr>
              <a:t>象是</a:t>
            </a:r>
            <a:r>
              <a:rPr lang="en-US" altLang="zh-CN" sz="2000">
                <a:ea typeface="宋体" charset="-122"/>
              </a:rPr>
              <a:t>PS2</a:t>
            </a:r>
            <a:r>
              <a:rPr lang="zh-CN" altLang="en-US" sz="2000">
                <a:ea typeface="宋体" charset="-122"/>
              </a:rPr>
              <a:t>或是</a:t>
            </a:r>
            <a:r>
              <a:rPr lang="en-US" altLang="zh-CN" sz="2000">
                <a:ea typeface="宋体" charset="-122"/>
              </a:rPr>
              <a:t>XBOX) </a:t>
            </a:r>
            <a:r>
              <a:rPr lang="zh-CN" altLang="en-US" sz="2000">
                <a:ea typeface="宋体" charset="-122"/>
              </a:rPr>
              <a:t>来说</a:t>
            </a:r>
          </a:p>
          <a:p>
            <a:pPr lvl="1"/>
            <a:endParaRPr lang="zh-CN" altLang="en-US" sz="2000">
              <a:ea typeface="宋体" charset="-122"/>
            </a:endParaRPr>
          </a:p>
          <a:p>
            <a:r>
              <a:rPr lang="zh-CN" altLang="en-US" sz="2400">
                <a:ea typeface="宋体" charset="-122"/>
              </a:rPr>
              <a:t>利用动画合成技术</a:t>
            </a:r>
            <a:r>
              <a:rPr lang="en-US" altLang="zh-CN" sz="2400">
                <a:ea typeface="宋体" charset="-122"/>
              </a:rPr>
              <a:t>(Animation Blending)</a:t>
            </a:r>
            <a:r>
              <a:rPr lang="zh-CN" altLang="en-US" sz="2400">
                <a:ea typeface="宋体" charset="-122"/>
              </a:rPr>
              <a:t>来解决 </a:t>
            </a:r>
          </a:p>
          <a:p>
            <a:pPr lvl="1"/>
            <a:r>
              <a:rPr lang="zh-CN" altLang="en-US" sz="2000">
                <a:ea typeface="宋体" charset="-122"/>
              </a:rPr>
              <a:t>把几个动画片段动态合成为一个新的动画</a:t>
            </a:r>
          </a:p>
          <a:p>
            <a:pPr lvl="1"/>
            <a:r>
              <a:rPr lang="zh-CN" altLang="en-US" sz="2000">
                <a:ea typeface="宋体" charset="-122"/>
              </a:rPr>
              <a:t>用于合成新的动态的动画片段；光滑地连接两段不同的动画片段</a:t>
            </a:r>
          </a:p>
        </p:txBody>
      </p:sp>
    </p:spTree>
    <p:extLst>
      <p:ext uri="{BB962C8B-B14F-4D97-AF65-F5344CB8AC3E}">
        <p14:creationId xmlns:p14="http://schemas.microsoft.com/office/powerpoint/2010/main" val="2084490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正向运动学</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m:rPr>
                        <m:sty m:val="p"/>
                      </m:rPr>
                      <a:rPr lang="en-US" altLang="zh-CN">
                        <a:solidFill>
                          <a:schemeClr val="tx1"/>
                        </a:solidFill>
                        <a:latin typeface="Cambria Math"/>
                        <a:ea typeface="+mn-ea"/>
                        <a:cs typeface="+mn-cs"/>
                      </a:rPr>
                      <m:t>M</m:t>
                    </m:r>
                    <m:d>
                      <m:dPr>
                        <m:ctrlPr>
                          <a:rPr lang="zh-CN" altLang="zh-CN" i="1">
                            <a:solidFill>
                              <a:schemeClr val="tx1"/>
                            </a:solidFill>
                            <a:latin typeface="Cambria Math"/>
                            <a:ea typeface="+mn-ea"/>
                            <a:cs typeface="+mn-cs"/>
                          </a:rPr>
                        </m:ctrlPr>
                      </m:dPr>
                      <m:e>
                        <m:r>
                          <m:rPr>
                            <m:sty m:val="p"/>
                          </m:rPr>
                          <a:rPr lang="en-US" altLang="zh-CN">
                            <a:solidFill>
                              <a:schemeClr val="tx1"/>
                            </a:solidFill>
                            <a:latin typeface="Cambria Math"/>
                            <a:ea typeface="+mn-ea"/>
                            <a:cs typeface="+mn-cs"/>
                          </a:rPr>
                          <m:t>t</m:t>
                        </m:r>
                      </m:e>
                    </m:d>
                    <m:r>
                      <a:rPr lang="en-US" altLang="zh-CN">
                        <a:solidFill>
                          <a:schemeClr val="tx1"/>
                        </a:solidFill>
                        <a:latin typeface="Cambria Math"/>
                        <a:ea typeface="+mn-ea"/>
                        <a:cs typeface="+mn-cs"/>
                      </a:rPr>
                      <m:t>=</m:t>
                    </m:r>
                    <m:r>
                      <m:rPr>
                        <m:sty m:val="p"/>
                      </m:rPr>
                      <a:rPr lang="en-US" altLang="zh-CN" smtClean="0">
                        <a:solidFill>
                          <a:schemeClr val="tx1"/>
                        </a:solidFill>
                        <a:latin typeface="Cambria Math"/>
                        <a:ea typeface="+mn-ea"/>
                        <a:cs typeface="+mn-cs"/>
                      </a:rPr>
                      <m:t>f</m:t>
                    </m:r>
                    <m:r>
                      <a:rPr lang="en-US" altLang="zh-CN">
                        <a:solidFill>
                          <a:schemeClr val="tx1"/>
                        </a:solidFill>
                        <a:latin typeface="Cambria Math"/>
                        <a:ea typeface="+mn-ea"/>
                        <a:cs typeface="+mn-cs"/>
                      </a:rPr>
                      <m:t>(</m:t>
                    </m:r>
                    <m:sSub>
                      <m:sSubPr>
                        <m:ctrlPr>
                          <a:rPr lang="zh-CN" altLang="zh-CN" i="1">
                            <a:solidFill>
                              <a:schemeClr val="tx1"/>
                            </a:solidFill>
                            <a:latin typeface="Cambria Math"/>
                            <a:ea typeface="+mn-ea"/>
                            <a:cs typeface="+mn-cs"/>
                          </a:rPr>
                        </m:ctrlPr>
                      </m:sSubPr>
                      <m:e>
                        <m:r>
                          <m:rPr>
                            <m:sty m:val="p"/>
                          </m:rPr>
                          <a:rPr lang="en-US" altLang="zh-CN">
                            <a:solidFill>
                              <a:schemeClr val="tx1"/>
                            </a:solidFill>
                            <a:latin typeface="Cambria Math"/>
                            <a:ea typeface="+mn-ea"/>
                            <a:cs typeface="+mn-cs"/>
                          </a:rPr>
                          <m:t>P</m:t>
                        </m:r>
                      </m:e>
                      <m:sub>
                        <m:r>
                          <a:rPr lang="en-US" altLang="zh-CN">
                            <a:solidFill>
                              <a:schemeClr val="tx1"/>
                            </a:solidFill>
                            <a:latin typeface="Cambria Math"/>
                            <a:ea typeface="+mn-ea"/>
                            <a:cs typeface="+mn-cs"/>
                          </a:rPr>
                          <m:t>0</m:t>
                        </m:r>
                      </m:sub>
                    </m:sSub>
                    <m:d>
                      <m:dPr>
                        <m:ctrlPr>
                          <a:rPr lang="zh-CN" altLang="zh-CN" i="1">
                            <a:solidFill>
                              <a:schemeClr val="tx1"/>
                            </a:solidFill>
                            <a:latin typeface="Cambria Math"/>
                            <a:ea typeface="+mn-ea"/>
                            <a:cs typeface="+mn-cs"/>
                          </a:rPr>
                        </m:ctrlPr>
                      </m:dPr>
                      <m:e>
                        <m:r>
                          <m:rPr>
                            <m:sty m:val="p"/>
                          </m:rPr>
                          <a:rPr lang="en-US" altLang="zh-CN">
                            <a:solidFill>
                              <a:schemeClr val="tx1"/>
                            </a:solidFill>
                            <a:latin typeface="Cambria Math"/>
                            <a:ea typeface="+mn-ea"/>
                            <a:cs typeface="+mn-cs"/>
                          </a:rPr>
                          <m:t>t</m:t>
                        </m:r>
                      </m:e>
                    </m:d>
                    <m:r>
                      <a:rPr lang="zh-CN" altLang="zh-CN">
                        <a:solidFill>
                          <a:schemeClr val="tx1"/>
                        </a:solidFill>
                        <a:latin typeface="Cambria Math"/>
                        <a:ea typeface="+mn-ea"/>
                        <a:cs typeface="+mn-cs"/>
                      </a:rPr>
                      <m:t>，</m:t>
                    </m:r>
                    <m:r>
                      <a:rPr lang="zh-CN" altLang="zh-CN">
                        <a:solidFill>
                          <a:schemeClr val="tx1"/>
                        </a:solidFill>
                        <a:latin typeface="Cambria Math"/>
                        <a:ea typeface="+mn-ea"/>
                        <a:cs typeface="+mn-cs"/>
                      </a:rPr>
                      <m:t> </m:t>
                    </m:r>
                    <m:sSub>
                      <m:sSubPr>
                        <m:ctrlPr>
                          <a:rPr lang="zh-CN" altLang="zh-CN" i="1">
                            <a:solidFill>
                              <a:schemeClr val="tx1"/>
                            </a:solidFill>
                            <a:latin typeface="Cambria Math"/>
                            <a:ea typeface="+mn-ea"/>
                            <a:cs typeface="+mn-cs"/>
                          </a:rPr>
                        </m:ctrlPr>
                      </m:sSubPr>
                      <m:e>
                        <m:r>
                          <m:rPr>
                            <m:sty m:val="p"/>
                          </m:rPr>
                          <a:rPr lang="en-US" altLang="zh-CN">
                            <a:solidFill>
                              <a:schemeClr val="tx1"/>
                            </a:solidFill>
                            <a:latin typeface="Cambria Math"/>
                            <a:ea typeface="+mn-ea"/>
                            <a:cs typeface="+mn-cs"/>
                          </a:rPr>
                          <m:t>Q</m:t>
                        </m:r>
                      </m:e>
                      <m:sub>
                        <m:r>
                          <a:rPr lang="en-US" altLang="zh-CN">
                            <a:solidFill>
                              <a:schemeClr val="tx1"/>
                            </a:solidFill>
                            <a:latin typeface="Cambria Math"/>
                            <a:ea typeface="+mn-ea"/>
                            <a:cs typeface="+mn-cs"/>
                          </a:rPr>
                          <m:t>0</m:t>
                        </m:r>
                      </m:sub>
                    </m:sSub>
                    <m:d>
                      <m:dPr>
                        <m:ctrlPr>
                          <a:rPr lang="zh-CN" altLang="zh-CN" i="1">
                            <a:solidFill>
                              <a:schemeClr val="tx1"/>
                            </a:solidFill>
                            <a:latin typeface="Cambria Math"/>
                            <a:ea typeface="+mn-ea"/>
                            <a:cs typeface="+mn-cs"/>
                          </a:rPr>
                        </m:ctrlPr>
                      </m:dPr>
                      <m:e>
                        <m:r>
                          <m:rPr>
                            <m:sty m:val="p"/>
                          </m:rPr>
                          <a:rPr lang="en-US" altLang="zh-CN">
                            <a:solidFill>
                              <a:schemeClr val="tx1"/>
                            </a:solidFill>
                            <a:latin typeface="Cambria Math"/>
                            <a:ea typeface="+mn-ea"/>
                            <a:cs typeface="+mn-cs"/>
                          </a:rPr>
                          <m:t>t</m:t>
                        </m:r>
                      </m:e>
                    </m:d>
                    <m:r>
                      <a:rPr lang="zh-CN" altLang="zh-CN">
                        <a:solidFill>
                          <a:schemeClr val="tx1"/>
                        </a:solidFill>
                        <a:latin typeface="Cambria Math"/>
                        <a:ea typeface="+mn-ea"/>
                        <a:cs typeface="+mn-cs"/>
                      </a:rPr>
                      <m:t>，</m:t>
                    </m:r>
                    <m:sSub>
                      <m:sSubPr>
                        <m:ctrlPr>
                          <a:rPr lang="zh-CN" altLang="zh-CN" i="1">
                            <a:solidFill>
                              <a:schemeClr val="tx1"/>
                            </a:solidFill>
                            <a:latin typeface="Cambria Math"/>
                            <a:ea typeface="+mn-ea"/>
                            <a:cs typeface="+mn-cs"/>
                          </a:rPr>
                        </m:ctrlPr>
                      </m:sSubPr>
                      <m:e>
                        <m:r>
                          <m:rPr>
                            <m:sty m:val="p"/>
                          </m:rPr>
                          <a:rPr lang="en-US" altLang="zh-CN">
                            <a:solidFill>
                              <a:schemeClr val="tx1"/>
                            </a:solidFill>
                            <a:latin typeface="Cambria Math"/>
                            <a:ea typeface="+mn-ea"/>
                            <a:cs typeface="+mn-cs"/>
                          </a:rPr>
                          <m:t>Q</m:t>
                        </m:r>
                      </m:e>
                      <m:sub>
                        <m:r>
                          <a:rPr lang="en-US" altLang="zh-CN">
                            <a:solidFill>
                              <a:schemeClr val="tx1"/>
                            </a:solidFill>
                            <a:latin typeface="Cambria Math"/>
                            <a:ea typeface="+mn-ea"/>
                            <a:cs typeface="+mn-cs"/>
                          </a:rPr>
                          <m:t>1</m:t>
                        </m:r>
                      </m:sub>
                    </m:sSub>
                    <m:d>
                      <m:dPr>
                        <m:ctrlPr>
                          <a:rPr lang="zh-CN" altLang="zh-CN" i="1">
                            <a:solidFill>
                              <a:schemeClr val="tx1"/>
                            </a:solidFill>
                            <a:latin typeface="Cambria Math"/>
                            <a:ea typeface="+mn-ea"/>
                            <a:cs typeface="+mn-cs"/>
                          </a:rPr>
                        </m:ctrlPr>
                      </m:dPr>
                      <m:e>
                        <m:r>
                          <m:rPr>
                            <m:sty m:val="p"/>
                          </m:rPr>
                          <a:rPr lang="en-US" altLang="zh-CN">
                            <a:solidFill>
                              <a:schemeClr val="tx1"/>
                            </a:solidFill>
                            <a:latin typeface="Cambria Math"/>
                            <a:ea typeface="+mn-ea"/>
                            <a:cs typeface="+mn-cs"/>
                          </a:rPr>
                          <m:t>t</m:t>
                        </m:r>
                      </m:e>
                    </m:d>
                    <m:r>
                      <a:rPr lang="zh-CN" altLang="zh-CN">
                        <a:solidFill>
                          <a:schemeClr val="tx1"/>
                        </a:solidFill>
                        <a:latin typeface="Cambria Math"/>
                        <a:ea typeface="+mn-ea"/>
                        <a:cs typeface="+mn-cs"/>
                      </a:rPr>
                      <m:t>，</m:t>
                    </m:r>
                    <m:r>
                      <a:rPr lang="zh-CN" altLang="zh-CN">
                        <a:solidFill>
                          <a:schemeClr val="tx1"/>
                        </a:solidFill>
                        <a:latin typeface="Cambria Math"/>
                        <a:ea typeface="+mn-ea"/>
                        <a:cs typeface="+mn-cs"/>
                      </a:rPr>
                      <m:t> </m:t>
                    </m:r>
                    <m:sSub>
                      <m:sSubPr>
                        <m:ctrlPr>
                          <a:rPr lang="zh-CN" altLang="zh-CN" i="1">
                            <a:solidFill>
                              <a:schemeClr val="tx1"/>
                            </a:solidFill>
                            <a:latin typeface="Cambria Math"/>
                            <a:ea typeface="+mn-ea"/>
                            <a:cs typeface="+mn-cs"/>
                          </a:rPr>
                        </m:ctrlPr>
                      </m:sSubPr>
                      <m:e>
                        <m:r>
                          <m:rPr>
                            <m:sty m:val="p"/>
                          </m:rPr>
                          <a:rPr lang="en-US" altLang="zh-CN">
                            <a:solidFill>
                              <a:schemeClr val="tx1"/>
                            </a:solidFill>
                            <a:latin typeface="Cambria Math"/>
                            <a:ea typeface="+mn-ea"/>
                            <a:cs typeface="+mn-cs"/>
                          </a:rPr>
                          <m:t>Q</m:t>
                        </m:r>
                      </m:e>
                      <m:sub>
                        <m:r>
                          <a:rPr lang="en-US" altLang="zh-CN">
                            <a:solidFill>
                              <a:schemeClr val="tx1"/>
                            </a:solidFill>
                            <a:latin typeface="Cambria Math"/>
                            <a:ea typeface="+mn-ea"/>
                            <a:cs typeface="+mn-cs"/>
                          </a:rPr>
                          <m:t>2</m:t>
                        </m:r>
                      </m:sub>
                    </m:sSub>
                    <m:d>
                      <m:dPr>
                        <m:ctrlPr>
                          <a:rPr lang="zh-CN" altLang="zh-CN" i="1">
                            <a:solidFill>
                              <a:schemeClr val="tx1"/>
                            </a:solidFill>
                            <a:latin typeface="Cambria Math"/>
                            <a:ea typeface="+mn-ea"/>
                            <a:cs typeface="+mn-cs"/>
                          </a:rPr>
                        </m:ctrlPr>
                      </m:dPr>
                      <m:e>
                        <m:r>
                          <m:rPr>
                            <m:sty m:val="p"/>
                          </m:rPr>
                          <a:rPr lang="en-US" altLang="zh-CN">
                            <a:solidFill>
                              <a:schemeClr val="tx1"/>
                            </a:solidFill>
                            <a:latin typeface="Cambria Math"/>
                            <a:ea typeface="+mn-ea"/>
                            <a:cs typeface="+mn-cs"/>
                          </a:rPr>
                          <m:t>t</m:t>
                        </m:r>
                      </m:e>
                    </m:d>
                    <m:r>
                      <a:rPr lang="zh-CN" altLang="zh-CN">
                        <a:solidFill>
                          <a:schemeClr val="tx1"/>
                        </a:solidFill>
                        <a:latin typeface="Cambria Math"/>
                        <a:ea typeface="+mn-ea"/>
                        <a:cs typeface="+mn-cs"/>
                      </a:rPr>
                      <m:t>，</m:t>
                    </m:r>
                    <m:r>
                      <a:rPr lang="en-US" altLang="zh-CN">
                        <a:solidFill>
                          <a:schemeClr val="tx1"/>
                        </a:solidFill>
                        <a:latin typeface="Cambria Math"/>
                        <a:ea typeface="+mn-ea"/>
                        <a:cs typeface="+mn-cs"/>
                      </a:rPr>
                      <m:t> …</m:t>
                    </m:r>
                    <m:r>
                      <a:rPr lang="zh-CN" altLang="zh-CN">
                        <a:solidFill>
                          <a:schemeClr val="tx1"/>
                        </a:solidFill>
                        <a:latin typeface="Cambria Math"/>
                        <a:ea typeface="+mn-ea"/>
                        <a:cs typeface="+mn-cs"/>
                      </a:rPr>
                      <m:t>，</m:t>
                    </m:r>
                    <m:sSub>
                      <m:sSubPr>
                        <m:ctrlPr>
                          <a:rPr lang="zh-CN" altLang="zh-CN" i="1">
                            <a:solidFill>
                              <a:schemeClr val="tx1"/>
                            </a:solidFill>
                            <a:latin typeface="Cambria Math"/>
                            <a:ea typeface="+mn-ea"/>
                            <a:cs typeface="+mn-cs"/>
                          </a:rPr>
                        </m:ctrlPr>
                      </m:sSubPr>
                      <m:e>
                        <m:r>
                          <m:rPr>
                            <m:sty m:val="p"/>
                          </m:rPr>
                          <a:rPr lang="en-US" altLang="zh-CN">
                            <a:solidFill>
                              <a:schemeClr val="tx1"/>
                            </a:solidFill>
                            <a:latin typeface="Cambria Math"/>
                            <a:ea typeface="+mn-ea"/>
                            <a:cs typeface="+mn-cs"/>
                          </a:rPr>
                          <m:t>Q</m:t>
                        </m:r>
                      </m:e>
                      <m:sub>
                        <m:r>
                          <m:rPr>
                            <m:sty m:val="p"/>
                          </m:rPr>
                          <a:rPr lang="en-US" altLang="zh-CN">
                            <a:solidFill>
                              <a:schemeClr val="tx1"/>
                            </a:solidFill>
                            <a:latin typeface="Cambria Math"/>
                            <a:ea typeface="+mn-ea"/>
                            <a:cs typeface="+mn-cs"/>
                          </a:rPr>
                          <m:t>n</m:t>
                        </m:r>
                      </m:sub>
                    </m:sSub>
                    <m:d>
                      <m:dPr>
                        <m:ctrlPr>
                          <a:rPr lang="zh-CN" altLang="zh-CN" i="1">
                            <a:solidFill>
                              <a:schemeClr val="tx1"/>
                            </a:solidFill>
                            <a:latin typeface="Cambria Math"/>
                            <a:ea typeface="+mn-ea"/>
                            <a:cs typeface="+mn-cs"/>
                          </a:rPr>
                        </m:ctrlPr>
                      </m:dPr>
                      <m:e>
                        <m:r>
                          <m:rPr>
                            <m:sty m:val="p"/>
                          </m:rPr>
                          <a:rPr lang="en-US" altLang="zh-CN">
                            <a:solidFill>
                              <a:schemeClr val="tx1"/>
                            </a:solidFill>
                            <a:latin typeface="Cambria Math"/>
                            <a:ea typeface="+mn-ea"/>
                            <a:cs typeface="+mn-cs"/>
                          </a:rPr>
                          <m:t>t</m:t>
                        </m:r>
                      </m:e>
                    </m:d>
                    <m:r>
                      <a:rPr lang="en-US" altLang="zh-CN">
                        <a:solidFill>
                          <a:schemeClr val="tx1"/>
                        </a:solidFill>
                        <a:latin typeface="Cambria Math"/>
                        <a:ea typeface="+mn-ea"/>
                        <a:cs typeface="+mn-cs"/>
                      </a:rPr>
                      <m:t>)</m:t>
                    </m:r>
                  </m:oMath>
                </a14:m>
                <a:endParaRPr lang="zh-CN" altLang="zh-CN" dirty="0">
                  <a:solidFill>
                    <a:schemeClr val="tx1"/>
                  </a:solidFill>
                  <a:latin typeface="+mn-lt"/>
                  <a:ea typeface="+mn-ea"/>
                  <a:cs typeface="+mn-cs"/>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t="-813"/>
                </a:stretch>
              </a:blipFill>
            </p:spPr>
            <p:txBody>
              <a:bodyPr/>
              <a:lstStyle/>
              <a:p>
                <a:r>
                  <a:rPr lang="zh-CN" altLang="en-US">
                    <a:noFill/>
                  </a:rPr>
                  <a:t> </a:t>
                </a:r>
              </a:p>
            </p:txBody>
          </p:sp>
        </mc:Fallback>
      </mc:AlternateContent>
      <p:pic>
        <p:nvPicPr>
          <p:cNvPr id="58399" name="Picture 3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267744" y="3356992"/>
            <a:ext cx="4329113" cy="241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181873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200">
                <a:ea typeface="宋体" charset="-122"/>
              </a:rPr>
              <a:t>正向运动学</a:t>
            </a:r>
          </a:p>
        </p:txBody>
      </p:sp>
      <p:sp>
        <p:nvSpPr>
          <p:cNvPr id="21507" name="Rectangle 3"/>
          <p:cNvSpPr>
            <a:spLocks noGrp="1" noChangeArrowheads="1"/>
          </p:cNvSpPr>
          <p:nvPr>
            <p:ph idx="1"/>
          </p:nvPr>
        </p:nvSpPr>
        <p:spPr/>
        <p:txBody>
          <a:bodyPr/>
          <a:lstStyle/>
          <a:p>
            <a:r>
              <a:rPr lang="zh-CN" altLang="en-US" sz="2400" dirty="0">
                <a:ea typeface="宋体" charset="-122"/>
              </a:rPr>
              <a:t>正向运动学为电脑游戏提供了很好的动画解决方案</a:t>
            </a:r>
          </a:p>
          <a:p>
            <a:r>
              <a:rPr lang="zh-CN" altLang="en-US" sz="2400" dirty="0">
                <a:ea typeface="宋体" charset="-122"/>
              </a:rPr>
              <a:t>但是它依然没有解决一个极大的问题：</a:t>
            </a:r>
          </a:p>
          <a:p>
            <a:pPr lvl="1"/>
            <a:r>
              <a:rPr lang="zh-CN" altLang="en-US" sz="2000" dirty="0">
                <a:ea typeface="宋体" charset="-122"/>
              </a:rPr>
              <a:t>游戏人物与周围环境的交互</a:t>
            </a:r>
          </a:p>
          <a:p>
            <a:pPr lvl="1"/>
            <a:r>
              <a:rPr lang="zh-CN" altLang="en-US" sz="2000" dirty="0">
                <a:ea typeface="宋体" charset="-122"/>
              </a:rPr>
              <a:t>游戏人物经常需要从游戏世界里获取各种物品</a:t>
            </a:r>
            <a:r>
              <a:rPr lang="en-US" altLang="zh-CN" sz="2000" dirty="0">
                <a:ea typeface="宋体" charset="-122"/>
              </a:rPr>
              <a:t>. </a:t>
            </a:r>
            <a:r>
              <a:rPr lang="zh-CN" altLang="en-US" sz="2000" dirty="0">
                <a:ea typeface="宋体" charset="-122"/>
              </a:rPr>
              <a:t>如果只是利用正向运动学</a:t>
            </a:r>
            <a:r>
              <a:rPr lang="en-US" altLang="zh-CN" sz="2000" dirty="0">
                <a:ea typeface="宋体" charset="-122"/>
              </a:rPr>
              <a:t>, </a:t>
            </a:r>
            <a:r>
              <a:rPr lang="zh-CN" altLang="en-US" sz="2000" dirty="0">
                <a:ea typeface="宋体" charset="-122"/>
              </a:rPr>
              <a:t>一个收集物品的动画片段只能在获取一定高度的物品时给出令人信服的动作</a:t>
            </a:r>
            <a:r>
              <a:rPr lang="en-US" altLang="zh-CN" sz="2000" dirty="0">
                <a:ea typeface="宋体" charset="-122"/>
              </a:rPr>
              <a:t>. </a:t>
            </a:r>
            <a:r>
              <a:rPr lang="zh-CN" altLang="en-US" sz="2000" dirty="0">
                <a:ea typeface="宋体" charset="-122"/>
              </a:rPr>
              <a:t>然而</a:t>
            </a:r>
            <a:r>
              <a:rPr lang="en-US" altLang="zh-CN" sz="2000" dirty="0">
                <a:ea typeface="宋体" charset="-122"/>
              </a:rPr>
              <a:t>, </a:t>
            </a:r>
            <a:r>
              <a:rPr lang="zh-CN" altLang="en-US" sz="2000" dirty="0">
                <a:ea typeface="宋体" charset="-122"/>
              </a:rPr>
              <a:t>在游戏世界中</a:t>
            </a:r>
            <a:r>
              <a:rPr lang="en-US" altLang="zh-CN" sz="2000" dirty="0">
                <a:ea typeface="宋体" charset="-122"/>
              </a:rPr>
              <a:t>, </a:t>
            </a:r>
            <a:r>
              <a:rPr lang="zh-CN" altLang="en-US" sz="2000" dirty="0">
                <a:ea typeface="宋体" charset="-122"/>
              </a:rPr>
              <a:t>物品通常都被放置在任意的位置</a:t>
            </a:r>
            <a:r>
              <a:rPr lang="en-US" altLang="zh-CN" sz="2000" dirty="0">
                <a:ea typeface="宋体" charset="-122"/>
              </a:rPr>
              <a:t>. </a:t>
            </a:r>
            <a:r>
              <a:rPr lang="zh-CN" altLang="en-US" sz="2000" dirty="0">
                <a:ea typeface="宋体" charset="-122"/>
              </a:rPr>
              <a:t>我们不可能对每一个位置的物体预先制作一个动画片段</a:t>
            </a:r>
          </a:p>
          <a:p>
            <a:pPr lvl="1"/>
            <a:r>
              <a:rPr lang="zh-CN" altLang="en-US" sz="2000" dirty="0">
                <a:ea typeface="宋体" charset="-122"/>
              </a:rPr>
              <a:t>另外</a:t>
            </a:r>
            <a:r>
              <a:rPr lang="en-US" altLang="zh-CN" sz="2000" dirty="0">
                <a:ea typeface="宋体" charset="-122"/>
              </a:rPr>
              <a:t>, </a:t>
            </a:r>
            <a:r>
              <a:rPr lang="zh-CN" altLang="en-US" sz="2000" dirty="0">
                <a:ea typeface="宋体" charset="-122"/>
              </a:rPr>
              <a:t>游戏人物行走的动作通常也需要根据不同的地形作出调整以防止一些令玩家不愉快的效果</a:t>
            </a:r>
            <a:r>
              <a:rPr lang="en-US" altLang="zh-CN" sz="2000" dirty="0">
                <a:ea typeface="宋体" charset="-122"/>
              </a:rPr>
              <a:t>. </a:t>
            </a:r>
            <a:r>
              <a:rPr lang="zh-CN" altLang="en-US" sz="2000" dirty="0">
                <a:ea typeface="宋体" charset="-122"/>
              </a:rPr>
              <a:t>象是人物的脚穿透了地面或是人物在地面上滑动</a:t>
            </a:r>
            <a:r>
              <a:rPr lang="en-US" altLang="zh-CN" sz="2000" dirty="0">
                <a:ea typeface="宋体" charset="-122"/>
              </a:rPr>
              <a:t>. </a:t>
            </a:r>
            <a:r>
              <a:rPr lang="zh-CN" altLang="en-US" sz="2000" dirty="0">
                <a:ea typeface="宋体" charset="-122"/>
              </a:rPr>
              <a:t>所有这些都是正向运动学不能对付的</a:t>
            </a:r>
          </a:p>
        </p:txBody>
      </p:sp>
    </p:spTree>
    <p:extLst>
      <p:ext uri="{BB962C8B-B14F-4D97-AF65-F5344CB8AC3E}">
        <p14:creationId xmlns:p14="http://schemas.microsoft.com/office/powerpoint/2010/main" val="2145134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z="3200">
                <a:ea typeface="宋体" charset="-122"/>
              </a:rPr>
              <a:t>逆向运动学</a:t>
            </a:r>
          </a:p>
        </p:txBody>
      </p:sp>
      <p:sp>
        <p:nvSpPr>
          <p:cNvPr id="29699" name="Rectangle 3"/>
          <p:cNvSpPr>
            <a:spLocks noGrp="1" noChangeArrowheads="1"/>
          </p:cNvSpPr>
          <p:nvPr>
            <p:ph idx="1"/>
          </p:nvPr>
        </p:nvSpPr>
        <p:spPr/>
        <p:txBody>
          <a:bodyPr/>
          <a:lstStyle/>
          <a:p>
            <a:r>
              <a:rPr lang="zh-CN" altLang="en-US">
                <a:ea typeface="宋体" charset="-122"/>
              </a:rPr>
              <a:t>在这时</a:t>
            </a:r>
            <a:r>
              <a:rPr lang="en-US" altLang="zh-CN">
                <a:ea typeface="宋体" charset="-122"/>
              </a:rPr>
              <a:t>, </a:t>
            </a:r>
            <a:r>
              <a:rPr lang="zh-CN" altLang="en-US">
                <a:ea typeface="宋体" charset="-122"/>
              </a:rPr>
              <a:t>反向运动学 </a:t>
            </a:r>
            <a:r>
              <a:rPr lang="en-US" altLang="zh-CN">
                <a:ea typeface="宋体" charset="-122"/>
              </a:rPr>
              <a:t>(Inverse Kinematics or IK) </a:t>
            </a:r>
            <a:r>
              <a:rPr lang="zh-CN" altLang="en-US">
                <a:ea typeface="宋体" charset="-122"/>
              </a:rPr>
              <a:t>就能动态地提供合理的解决方案</a:t>
            </a:r>
          </a:p>
          <a:p>
            <a:r>
              <a:rPr lang="zh-CN" altLang="en-US">
                <a:ea typeface="宋体" charset="-122"/>
              </a:rPr>
              <a:t>反向运动学来源于机器人学</a:t>
            </a:r>
          </a:p>
          <a:p>
            <a:r>
              <a:rPr lang="zh-CN" altLang="en-US">
                <a:ea typeface="宋体" charset="-122"/>
              </a:rPr>
              <a:t>最初它在计算机动画中被应用于动画生成软件非实时地计算合适的骨胳方向</a:t>
            </a:r>
          </a:p>
          <a:p>
            <a:r>
              <a:rPr lang="zh-CN" altLang="en-US">
                <a:ea typeface="宋体" charset="-122"/>
              </a:rPr>
              <a:t>随着硬件能力的迅速提高和高性能算法的面世</a:t>
            </a:r>
            <a:r>
              <a:rPr lang="en-US" altLang="zh-CN">
                <a:ea typeface="宋体" charset="-122"/>
              </a:rPr>
              <a:t>, IK</a:t>
            </a:r>
            <a:r>
              <a:rPr lang="zh-CN" altLang="en-US">
                <a:ea typeface="宋体" charset="-122"/>
              </a:rPr>
              <a:t>也逐渐被应用于实时的应用程序</a:t>
            </a:r>
            <a:r>
              <a:rPr lang="en-US" altLang="zh-CN">
                <a:ea typeface="宋体" charset="-122"/>
              </a:rPr>
              <a:t>, </a:t>
            </a:r>
            <a:r>
              <a:rPr lang="zh-CN" altLang="en-US">
                <a:ea typeface="宋体" charset="-122"/>
              </a:rPr>
              <a:t>包括电脑游戏</a:t>
            </a:r>
          </a:p>
          <a:p>
            <a:endParaRPr lang="en-US" altLang="zh-CN">
              <a:ea typeface="宋体" charset="-122"/>
            </a:endParaRPr>
          </a:p>
        </p:txBody>
      </p:sp>
    </p:spTree>
    <p:extLst>
      <p:ext uri="{BB962C8B-B14F-4D97-AF65-F5344CB8AC3E}">
        <p14:creationId xmlns:p14="http://schemas.microsoft.com/office/powerpoint/2010/main" val="2919623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对比</a:t>
            </a:r>
            <a:endParaRPr lang="zh-CN" altLang="en-US" dirty="0"/>
          </a:p>
        </p:txBody>
      </p:sp>
      <p:sp>
        <p:nvSpPr>
          <p:cNvPr id="3" name="内容占位符 2"/>
          <p:cNvSpPr>
            <a:spLocks noGrp="1"/>
          </p:cNvSpPr>
          <p:nvPr>
            <p:ph idx="1"/>
          </p:nvPr>
        </p:nvSpPr>
        <p:spPr/>
        <p:txBody>
          <a:bodyPr/>
          <a:lstStyle/>
          <a:p>
            <a:r>
              <a:rPr lang="zh-CN" altLang="en-US" dirty="0" smtClean="0"/>
              <a:t>正向运动学：在原点、骨骼及它们的角度已知的条件下求解目标的位置</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9393" name="图片 1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51890" y="3140968"/>
            <a:ext cx="5761038" cy="21034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56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7673899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对比</a:t>
            </a:r>
            <a:endParaRPr lang="zh-CN" altLang="en-US" dirty="0"/>
          </a:p>
        </p:txBody>
      </p:sp>
      <p:sp>
        <p:nvSpPr>
          <p:cNvPr id="3" name="内容占位符 2"/>
          <p:cNvSpPr>
            <a:spLocks noGrp="1"/>
          </p:cNvSpPr>
          <p:nvPr>
            <p:ph idx="1"/>
          </p:nvPr>
        </p:nvSpPr>
        <p:spPr/>
        <p:txBody>
          <a:bodyPr/>
          <a:lstStyle/>
          <a:p>
            <a:r>
              <a:rPr lang="zh-CN" altLang="zh-CN" dirty="0">
                <a:solidFill>
                  <a:schemeClr val="tx1"/>
                </a:solidFill>
                <a:latin typeface="+mn-lt"/>
                <a:ea typeface="+mn-ea"/>
                <a:cs typeface="+mn-cs"/>
              </a:rPr>
              <a:t>同样一个问题，使用逆向运动学的三种解法 </a:t>
            </a:r>
          </a:p>
          <a:p>
            <a:endParaRPr lang="zh-CN" altLang="en-US" dirty="0"/>
          </a:p>
        </p:txBody>
      </p:sp>
      <p:pic>
        <p:nvPicPr>
          <p:cNvPr id="4" name="图片 3"/>
          <p:cNvPicPr/>
          <p:nvPr/>
        </p:nvPicPr>
        <p:blipFill>
          <a:blip r:embed="rId2" cstate="email">
            <a:extLst>
              <a:ext uri="{28A0092B-C50C-407E-A947-70E740481C1C}">
                <a14:useLocalDpi xmlns:a14="http://schemas.microsoft.com/office/drawing/2010/main"/>
              </a:ext>
            </a:extLst>
          </a:blip>
          <a:srcRect/>
          <a:stretch>
            <a:fillRect/>
          </a:stretch>
        </p:blipFill>
        <p:spPr bwMode="auto">
          <a:xfrm>
            <a:off x="1693862" y="2722562"/>
            <a:ext cx="5756275" cy="1412875"/>
          </a:xfrm>
          <a:prstGeom prst="rect">
            <a:avLst/>
          </a:prstGeom>
          <a:noFill/>
          <a:ln w="9525">
            <a:noFill/>
            <a:miter lim="800000"/>
            <a:headEnd/>
            <a:tailEnd/>
          </a:ln>
        </p:spPr>
      </p:pic>
    </p:spTree>
    <p:extLst>
      <p:ext uri="{BB962C8B-B14F-4D97-AF65-F5344CB8AC3E}">
        <p14:creationId xmlns:p14="http://schemas.microsoft.com/office/powerpoint/2010/main" val="21091021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z="3200">
                <a:ea typeface="宋体" charset="-122"/>
              </a:rPr>
              <a:t>其他动画方法</a:t>
            </a:r>
          </a:p>
        </p:txBody>
      </p:sp>
      <p:sp>
        <p:nvSpPr>
          <p:cNvPr id="27651" name="Rectangle 3"/>
          <p:cNvSpPr>
            <a:spLocks noGrp="1" noChangeArrowheads="1"/>
          </p:cNvSpPr>
          <p:nvPr>
            <p:ph idx="1"/>
          </p:nvPr>
        </p:nvSpPr>
        <p:spPr/>
        <p:txBody>
          <a:bodyPr>
            <a:normAutofit lnSpcReduction="10000"/>
          </a:bodyPr>
          <a:lstStyle/>
          <a:p>
            <a:pPr>
              <a:lnSpc>
                <a:spcPct val="90000"/>
              </a:lnSpc>
            </a:pPr>
            <a:r>
              <a:rPr lang="zh-CN" altLang="en-US">
                <a:ea typeface="宋体" charset="-122"/>
              </a:rPr>
              <a:t>前面提到的骨骼动画是运动学方法</a:t>
            </a:r>
          </a:p>
          <a:p>
            <a:pPr>
              <a:lnSpc>
                <a:spcPct val="90000"/>
              </a:lnSpc>
            </a:pPr>
            <a:r>
              <a:rPr lang="zh-CN" altLang="en-US">
                <a:ea typeface="宋体" charset="-122"/>
              </a:rPr>
              <a:t>游戏动画的一种新的方式</a:t>
            </a:r>
            <a:r>
              <a:rPr lang="en-US" altLang="zh-CN">
                <a:ea typeface="宋体" charset="-122"/>
              </a:rPr>
              <a:t>: </a:t>
            </a:r>
            <a:r>
              <a:rPr lang="zh-CN" altLang="en-US">
                <a:ea typeface="宋体" charset="-122"/>
              </a:rPr>
              <a:t>动力学</a:t>
            </a:r>
            <a:r>
              <a:rPr lang="en-US" altLang="zh-CN">
                <a:ea typeface="宋体" charset="-122"/>
              </a:rPr>
              <a:t>(Dynamics) </a:t>
            </a:r>
            <a:r>
              <a:rPr lang="zh-CN" altLang="en-US">
                <a:ea typeface="宋体" charset="-122"/>
              </a:rPr>
              <a:t>方式</a:t>
            </a:r>
          </a:p>
          <a:p>
            <a:pPr>
              <a:lnSpc>
                <a:spcPct val="90000"/>
              </a:lnSpc>
            </a:pPr>
            <a:r>
              <a:rPr lang="zh-CN" altLang="en-US">
                <a:ea typeface="宋体" charset="-122"/>
              </a:rPr>
              <a:t>最近几年</a:t>
            </a:r>
            <a:r>
              <a:rPr lang="en-US" altLang="zh-CN">
                <a:ea typeface="宋体" charset="-122"/>
              </a:rPr>
              <a:t>, </a:t>
            </a:r>
            <a:r>
              <a:rPr lang="zh-CN" altLang="en-US">
                <a:ea typeface="宋体" charset="-122"/>
              </a:rPr>
              <a:t>一些公司已经开始研究和制作动力学引擎用于游戏中</a:t>
            </a:r>
          </a:p>
          <a:p>
            <a:pPr>
              <a:lnSpc>
                <a:spcPct val="90000"/>
              </a:lnSpc>
            </a:pPr>
            <a:r>
              <a:rPr lang="zh-CN" altLang="en-US">
                <a:ea typeface="宋体" charset="-122"/>
              </a:rPr>
              <a:t>它把生物体视为一个纯粹的刚架结构来进行牛顿力学计算</a:t>
            </a:r>
          </a:p>
          <a:p>
            <a:pPr>
              <a:lnSpc>
                <a:spcPct val="90000"/>
              </a:lnSpc>
            </a:pPr>
            <a:r>
              <a:rPr lang="zh-CN" altLang="en-US">
                <a:ea typeface="宋体" charset="-122"/>
              </a:rPr>
              <a:t>通过对各个关节作用合适的力使生物体产生相应的运动</a:t>
            </a:r>
          </a:p>
          <a:p>
            <a:pPr>
              <a:lnSpc>
                <a:spcPct val="90000"/>
              </a:lnSpc>
            </a:pPr>
            <a:r>
              <a:rPr lang="zh-CN" altLang="en-US">
                <a:ea typeface="宋体" charset="-122"/>
              </a:rPr>
              <a:t>动力学的人物动画模拟还处于研究阶段</a:t>
            </a:r>
          </a:p>
        </p:txBody>
      </p:sp>
    </p:spTree>
    <p:extLst>
      <p:ext uri="{BB962C8B-B14F-4D97-AF65-F5344CB8AC3E}">
        <p14:creationId xmlns:p14="http://schemas.microsoft.com/office/powerpoint/2010/main" val="519142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106" name="Picture 34"/>
          <p:cNvPicPr>
            <a:picLocks noGrp="1" noChangeAspect="1" noChangeArrowheads="1"/>
          </p:cNvPicPr>
          <p:nvPr>
            <p:ph idx="1"/>
          </p:nvPr>
        </p:nvPicPr>
        <p:blipFill>
          <a:blip r:embed="rId2" cstate="email">
            <a:extLst>
              <a:ext uri="{28A0092B-C50C-407E-A947-70E740481C1C}">
                <a14:useLocalDpi xmlns:a14="http://schemas.microsoft.com/office/drawing/2010/main"/>
              </a:ext>
            </a:extLst>
          </a:blip>
          <a:stretch>
            <a:fillRect/>
          </a:stretch>
        </p:blipFill>
        <p:spPr bwMode="auto">
          <a:xfrm>
            <a:off x="1830920" y="1600200"/>
            <a:ext cx="548215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7139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a:ea typeface="宋体" charset="-122"/>
              </a:rPr>
              <a:t>动力学方法</a:t>
            </a:r>
          </a:p>
        </p:txBody>
      </p:sp>
      <p:sp>
        <p:nvSpPr>
          <p:cNvPr id="40963" name="Rectangle 3"/>
          <p:cNvSpPr>
            <a:spLocks noGrp="1" noChangeArrowheads="1"/>
          </p:cNvSpPr>
          <p:nvPr>
            <p:ph idx="1"/>
          </p:nvPr>
        </p:nvSpPr>
        <p:spPr/>
        <p:txBody>
          <a:bodyPr/>
          <a:lstStyle/>
          <a:p>
            <a:r>
              <a:rPr lang="zh-CN" altLang="en-US">
                <a:ea typeface="宋体" charset="-122"/>
              </a:rPr>
              <a:t>这种方法的一个问题是生物体并非纯粹的刚架结构</a:t>
            </a:r>
            <a:r>
              <a:rPr lang="en-US" altLang="zh-CN">
                <a:ea typeface="宋体" charset="-122"/>
              </a:rPr>
              <a:t>, </a:t>
            </a:r>
            <a:r>
              <a:rPr lang="zh-CN" altLang="en-US">
                <a:ea typeface="宋体" charset="-122"/>
              </a:rPr>
              <a:t>这样产生的动画通常都非常的机械化</a:t>
            </a:r>
          </a:p>
          <a:p>
            <a:r>
              <a:rPr lang="zh-CN" altLang="en-US">
                <a:ea typeface="宋体" charset="-122"/>
              </a:rPr>
              <a:t>另外一个问题是动力学效率还太低</a:t>
            </a:r>
          </a:p>
          <a:p>
            <a:r>
              <a:rPr lang="zh-CN" altLang="en-US">
                <a:ea typeface="宋体" charset="-122"/>
              </a:rPr>
              <a:t>动力学产生的动画在电脑游戏中还只应用在人物死去时的动作模拟</a:t>
            </a:r>
          </a:p>
          <a:p>
            <a:r>
              <a:rPr lang="zh-CN" altLang="en-US">
                <a:ea typeface="宋体" charset="-122"/>
              </a:rPr>
              <a:t>比如我们经常听说的</a:t>
            </a:r>
            <a:r>
              <a:rPr lang="en-US" altLang="zh-CN">
                <a:ea typeface="宋体" charset="-122"/>
              </a:rPr>
              <a:t>Ragdoll</a:t>
            </a:r>
            <a:r>
              <a:rPr lang="zh-CN" altLang="en-US">
                <a:ea typeface="宋体" charset="-122"/>
              </a:rPr>
              <a:t>（布娃娃）系统</a:t>
            </a:r>
          </a:p>
          <a:p>
            <a:endParaRPr lang="en-US" altLang="zh-CN">
              <a:ea typeface="宋体" charset="-122"/>
            </a:endParaRPr>
          </a:p>
        </p:txBody>
      </p:sp>
    </p:spTree>
    <p:extLst>
      <p:ext uri="{BB962C8B-B14F-4D97-AF65-F5344CB8AC3E}">
        <p14:creationId xmlns:p14="http://schemas.microsoft.com/office/powerpoint/2010/main" val="1229005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z="3200">
                <a:ea typeface="宋体" charset="-122"/>
              </a:rPr>
              <a:t>Ragdoll</a:t>
            </a:r>
          </a:p>
        </p:txBody>
      </p:sp>
      <p:sp>
        <p:nvSpPr>
          <p:cNvPr id="41987" name="Rectangle 3"/>
          <p:cNvSpPr>
            <a:spLocks noGrp="1" noChangeArrowheads="1"/>
          </p:cNvSpPr>
          <p:nvPr>
            <p:ph idx="1"/>
          </p:nvPr>
        </p:nvSpPr>
        <p:spPr/>
        <p:txBody>
          <a:bodyPr/>
          <a:lstStyle/>
          <a:p>
            <a:endParaRPr lang="zh-CN" altLang="zh-CN">
              <a:ea typeface="宋体" charset="-122"/>
            </a:endParaRPr>
          </a:p>
        </p:txBody>
      </p:sp>
      <p:pic>
        <p:nvPicPr>
          <p:cNvPr id="4198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 y="1676400"/>
            <a:ext cx="4114800"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24400" y="2095500"/>
            <a:ext cx="41148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38200" y="3981450"/>
            <a:ext cx="3276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968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z="3200">
                <a:ea typeface="宋体" charset="-122"/>
              </a:rPr>
              <a:t>主要参考文献</a:t>
            </a:r>
          </a:p>
        </p:txBody>
      </p:sp>
      <p:sp>
        <p:nvSpPr>
          <p:cNvPr id="37891" name="Rectangle 3"/>
          <p:cNvSpPr>
            <a:spLocks noGrp="1" noChangeArrowheads="1"/>
          </p:cNvSpPr>
          <p:nvPr>
            <p:ph idx="1"/>
          </p:nvPr>
        </p:nvSpPr>
        <p:spPr/>
        <p:txBody>
          <a:bodyPr/>
          <a:lstStyle/>
          <a:p>
            <a:r>
              <a:rPr lang="en-US" altLang="zh-CN">
                <a:ea typeface="宋体" charset="-122"/>
              </a:rPr>
              <a:t>《3D </a:t>
            </a:r>
            <a:r>
              <a:rPr lang="zh-CN" altLang="en-US">
                <a:ea typeface="宋体" charset="-122"/>
              </a:rPr>
              <a:t>游戏 卷</a:t>
            </a:r>
            <a:r>
              <a:rPr lang="en-US" altLang="zh-CN">
                <a:ea typeface="宋体" charset="-122"/>
              </a:rPr>
              <a:t>1》</a:t>
            </a:r>
          </a:p>
          <a:p>
            <a:r>
              <a:rPr lang="en-US" altLang="zh-CN">
                <a:ea typeface="宋体" charset="-122"/>
              </a:rPr>
              <a:t>《3D </a:t>
            </a:r>
            <a:r>
              <a:rPr lang="zh-CN" altLang="en-US">
                <a:ea typeface="宋体" charset="-122"/>
              </a:rPr>
              <a:t>游戏 卷</a:t>
            </a:r>
            <a:r>
              <a:rPr lang="en-US" altLang="zh-CN">
                <a:ea typeface="宋体" charset="-122"/>
              </a:rPr>
              <a:t>2》</a:t>
            </a:r>
          </a:p>
          <a:p>
            <a:r>
              <a:rPr lang="en-US" altLang="zh-CN">
                <a:ea typeface="宋体" charset="-122"/>
                <a:hlinkClick r:id="rId3"/>
              </a:rPr>
              <a:t>http://www.gametechzone.net/</a:t>
            </a:r>
            <a:endParaRPr lang="en-US" altLang="zh-CN">
              <a:ea typeface="宋体" charset="-122"/>
            </a:endParaRPr>
          </a:p>
          <a:p>
            <a:r>
              <a:rPr lang="en-US" altLang="zh-CN">
                <a:ea typeface="宋体" charset="-122"/>
              </a:rPr>
              <a:t>《3D</a:t>
            </a:r>
            <a:r>
              <a:rPr lang="zh-CN" altLang="en-US">
                <a:ea typeface="宋体" charset="-122"/>
              </a:rPr>
              <a:t>数学基础：图形与游戏开发</a:t>
            </a:r>
            <a:r>
              <a:rPr lang="en-US" altLang="zh-CN">
                <a:ea typeface="宋体" charset="-122"/>
              </a:rPr>
              <a:t>》</a:t>
            </a:r>
          </a:p>
          <a:p>
            <a:endParaRPr lang="en-US" altLang="zh-CN">
              <a:ea typeface="宋体" charset="-122"/>
            </a:endParaRPr>
          </a:p>
        </p:txBody>
      </p:sp>
    </p:spTree>
    <p:extLst>
      <p:ext uri="{BB962C8B-B14F-4D97-AF65-F5344CB8AC3E}">
        <p14:creationId xmlns:p14="http://schemas.microsoft.com/office/powerpoint/2010/main" val="1852923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网格动画原理</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solidFill>
                  <a:schemeClr val="tx1"/>
                </a:solidFill>
                <a:latin typeface="+mn-lt"/>
                <a:ea typeface="+mn-ea"/>
                <a:cs typeface="+mn-cs"/>
              </a:rPr>
              <a:t>网格</a:t>
            </a:r>
            <a:r>
              <a:rPr lang="zh-CN" altLang="zh-CN" dirty="0" smtClean="0">
                <a:solidFill>
                  <a:schemeClr val="tx1"/>
                </a:solidFill>
                <a:latin typeface="+mn-lt"/>
                <a:ea typeface="+mn-ea"/>
                <a:cs typeface="+mn-cs"/>
              </a:rPr>
              <a:t>动画也叫顶点</a:t>
            </a:r>
            <a:r>
              <a:rPr lang="zh-CN" altLang="zh-CN" dirty="0">
                <a:solidFill>
                  <a:schemeClr val="tx1"/>
                </a:solidFill>
                <a:latin typeface="+mn-lt"/>
                <a:ea typeface="+mn-ea"/>
                <a:cs typeface="+mn-cs"/>
              </a:rPr>
              <a:t>动画、关键帧动画，或者变形</a:t>
            </a:r>
            <a:r>
              <a:rPr lang="zh-CN" altLang="zh-CN" dirty="0" smtClean="0">
                <a:solidFill>
                  <a:schemeClr val="tx1"/>
                </a:solidFill>
                <a:latin typeface="+mn-lt"/>
                <a:ea typeface="+mn-ea"/>
                <a:cs typeface="+mn-cs"/>
              </a:rPr>
              <a:t>动画</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和</a:t>
            </a:r>
            <a:r>
              <a:rPr lang="zh-CN" altLang="zh-CN" dirty="0">
                <a:solidFill>
                  <a:schemeClr val="tx1"/>
                </a:solidFill>
                <a:latin typeface="+mn-lt"/>
                <a:ea typeface="+mn-ea"/>
                <a:cs typeface="+mn-cs"/>
              </a:rPr>
              <a:t>传统二维动画的原理类似，动画中的每</a:t>
            </a:r>
            <a:r>
              <a:rPr lang="zh-CN" altLang="zh-CN" dirty="0" smtClean="0">
                <a:solidFill>
                  <a:schemeClr val="tx1"/>
                </a:solidFill>
                <a:latin typeface="+mn-lt"/>
                <a:ea typeface="+mn-ea"/>
                <a:cs typeface="+mn-cs"/>
              </a:rPr>
              <a:t>帧都</a:t>
            </a:r>
            <a:r>
              <a:rPr lang="zh-CN" altLang="zh-CN" dirty="0">
                <a:solidFill>
                  <a:schemeClr val="tx1"/>
                </a:solidFill>
                <a:latin typeface="+mn-lt"/>
                <a:ea typeface="+mn-ea"/>
                <a:cs typeface="+mn-cs"/>
              </a:rPr>
              <a:t>独立地保存，在动画播放时，将这些动画帧按照特定频率（通常是每秒</a:t>
            </a:r>
            <a:r>
              <a:rPr lang="en-US" altLang="zh-CN" dirty="0">
                <a:solidFill>
                  <a:schemeClr val="tx1"/>
                </a:solidFill>
                <a:latin typeface="+mn-lt"/>
                <a:ea typeface="+mn-ea"/>
                <a:cs typeface="+mn-cs"/>
              </a:rPr>
              <a:t>25</a:t>
            </a:r>
            <a:r>
              <a:rPr lang="zh-CN" altLang="zh-CN" dirty="0">
                <a:solidFill>
                  <a:schemeClr val="tx1"/>
                </a:solidFill>
                <a:latin typeface="+mn-lt"/>
                <a:ea typeface="+mn-ea"/>
                <a:cs typeface="+mn-cs"/>
              </a:rPr>
              <a:t>帧）绘制到特定</a:t>
            </a:r>
            <a:r>
              <a:rPr lang="zh-CN" altLang="zh-CN" dirty="0" smtClean="0">
                <a:solidFill>
                  <a:schemeClr val="tx1"/>
                </a:solidFill>
                <a:latin typeface="+mn-lt"/>
                <a:ea typeface="+mn-ea"/>
                <a:cs typeface="+mn-cs"/>
              </a:rPr>
              <a:t>位置</a:t>
            </a:r>
            <a:endParaRPr lang="en-US" altLang="zh-CN" dirty="0" smtClean="0">
              <a:solidFill>
                <a:schemeClr val="tx1"/>
              </a:solidFill>
              <a:latin typeface="+mn-lt"/>
              <a:ea typeface="+mn-ea"/>
              <a:cs typeface="+mn-cs"/>
            </a:endParaRPr>
          </a:p>
          <a:p>
            <a:r>
              <a:rPr lang="zh-CN" altLang="zh-CN" dirty="0" smtClean="0">
                <a:solidFill>
                  <a:schemeClr val="tx1"/>
                </a:solidFill>
                <a:latin typeface="+mn-lt"/>
                <a:ea typeface="+mn-ea"/>
                <a:cs typeface="+mn-cs"/>
              </a:rPr>
              <a:t>关键</a:t>
            </a:r>
            <a:r>
              <a:rPr lang="zh-CN" altLang="zh-CN" dirty="0">
                <a:solidFill>
                  <a:schemeClr val="tx1"/>
                </a:solidFill>
                <a:latin typeface="+mn-lt"/>
                <a:ea typeface="+mn-ea"/>
                <a:cs typeface="+mn-cs"/>
              </a:rPr>
              <a:t>帧通常是原始动画的采样，这样，在播放动画的时候，往往需要在关键帧之间进行插值才能得到任意时间点的</a:t>
            </a:r>
            <a:r>
              <a:rPr lang="zh-CN" altLang="zh-CN" dirty="0" smtClean="0">
                <a:solidFill>
                  <a:schemeClr val="tx1"/>
                </a:solidFill>
                <a:latin typeface="+mn-lt"/>
                <a:ea typeface="+mn-ea"/>
                <a:cs typeface="+mn-cs"/>
              </a:rPr>
              <a:t>姿态</a:t>
            </a:r>
            <a:endParaRPr lang="zh-CN" altLang="zh-CN" dirty="0">
              <a:solidFill>
                <a:schemeClr val="tx1"/>
              </a:solidFill>
              <a:latin typeface="+mn-lt"/>
              <a:ea typeface="+mn-ea"/>
              <a:cs typeface="+mn-cs"/>
            </a:endParaRPr>
          </a:p>
          <a:p>
            <a:endParaRPr lang="zh-CN" altLang="en-US" dirty="0"/>
          </a:p>
        </p:txBody>
      </p:sp>
    </p:spTree>
    <p:extLst>
      <p:ext uri="{BB962C8B-B14F-4D97-AF65-F5344CB8AC3E}">
        <p14:creationId xmlns:p14="http://schemas.microsoft.com/office/powerpoint/2010/main" val="3746638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email">
            <a:extLst>
              <a:ext uri="{28A0092B-C50C-407E-A947-70E740481C1C}">
                <a14:useLocalDpi xmlns:a14="http://schemas.microsoft.com/office/drawing/2010/main"/>
              </a:ext>
            </a:extLst>
          </a:blip>
          <a:srcRect/>
          <a:stretch>
            <a:fillRect/>
          </a:stretch>
        </p:blipFill>
        <p:spPr bwMode="auto">
          <a:xfrm>
            <a:off x="1693862" y="1375092"/>
            <a:ext cx="5756275" cy="4107815"/>
          </a:xfrm>
          <a:prstGeom prst="rect">
            <a:avLst/>
          </a:prstGeom>
          <a:noFill/>
          <a:ln w="9525">
            <a:noFill/>
            <a:miter lim="800000"/>
            <a:headEnd/>
            <a:tailEnd/>
          </a:ln>
        </p:spPr>
      </p:pic>
    </p:spTree>
    <p:extLst>
      <p:ext uri="{BB962C8B-B14F-4D97-AF65-F5344CB8AC3E}">
        <p14:creationId xmlns:p14="http://schemas.microsoft.com/office/powerpoint/2010/main" val="159165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3200" dirty="0" smtClean="0">
                <a:ea typeface="宋体" charset="-122"/>
              </a:rPr>
              <a:t>网格动画</a:t>
            </a:r>
            <a:r>
              <a:rPr lang="zh-CN" altLang="en-US" sz="3200" dirty="0">
                <a:ea typeface="宋体" charset="-122"/>
              </a:rPr>
              <a:t>原理</a:t>
            </a:r>
          </a:p>
        </p:txBody>
      </p:sp>
      <p:sp>
        <p:nvSpPr>
          <p:cNvPr id="36867" name="Rectangle 3"/>
          <p:cNvSpPr>
            <a:spLocks noGrp="1" noChangeArrowheads="1"/>
          </p:cNvSpPr>
          <p:nvPr>
            <p:ph idx="1"/>
          </p:nvPr>
        </p:nvSpPr>
        <p:spPr/>
        <p:txBody>
          <a:bodyPr/>
          <a:lstStyle/>
          <a:p>
            <a:r>
              <a:rPr lang="zh-CN" altLang="en-US">
                <a:ea typeface="宋体" charset="-122"/>
              </a:rPr>
              <a:t>一般由关键帧方法来制作网格模型的顶点动画</a:t>
            </a:r>
          </a:p>
          <a:p>
            <a:r>
              <a:rPr lang="zh-CN" altLang="en-US">
                <a:ea typeface="宋体" charset="-122"/>
              </a:rPr>
              <a:t>关键帧由建模软件完成</a:t>
            </a:r>
          </a:p>
          <a:p>
            <a:r>
              <a:rPr lang="zh-CN" altLang="en-US">
                <a:ea typeface="宋体" charset="-122"/>
              </a:rPr>
              <a:t>中间帧由线性插值方法实现</a:t>
            </a:r>
          </a:p>
          <a:p>
            <a:endParaRPr lang="en-US" altLang="zh-CN">
              <a:ea typeface="宋体" charset="-122"/>
            </a:endParaRPr>
          </a:p>
        </p:txBody>
      </p:sp>
      <p:grpSp>
        <p:nvGrpSpPr>
          <p:cNvPr id="36868" name="Group 4"/>
          <p:cNvGrpSpPr>
            <a:grpSpLocks/>
          </p:cNvGrpSpPr>
          <p:nvPr/>
        </p:nvGrpSpPr>
        <p:grpSpPr bwMode="auto">
          <a:xfrm>
            <a:off x="1943100" y="3505200"/>
            <a:ext cx="5372100" cy="2376488"/>
            <a:chOff x="1980" y="9474"/>
            <a:chExt cx="8460" cy="3744"/>
          </a:xfrm>
        </p:grpSpPr>
        <p:grpSp>
          <p:nvGrpSpPr>
            <p:cNvPr id="36869" name="Group 5"/>
            <p:cNvGrpSpPr>
              <a:grpSpLocks/>
            </p:cNvGrpSpPr>
            <p:nvPr/>
          </p:nvGrpSpPr>
          <p:grpSpPr bwMode="auto">
            <a:xfrm>
              <a:off x="2880" y="9474"/>
              <a:ext cx="7560" cy="1872"/>
              <a:chOff x="1980" y="9474"/>
              <a:chExt cx="7560" cy="1872"/>
            </a:xfrm>
          </p:grpSpPr>
          <p:sp>
            <p:nvSpPr>
              <p:cNvPr id="36870" name="Line 6"/>
              <p:cNvSpPr>
                <a:spLocks noChangeShapeType="1"/>
              </p:cNvSpPr>
              <p:nvPr/>
            </p:nvSpPr>
            <p:spPr bwMode="auto">
              <a:xfrm flipV="1">
                <a:off x="2160" y="9942"/>
                <a:ext cx="4140" cy="2"/>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7"/>
              <p:cNvSpPr>
                <a:spLocks noChangeShapeType="1"/>
              </p:cNvSpPr>
              <p:nvPr/>
            </p:nvSpPr>
            <p:spPr bwMode="auto">
              <a:xfrm flipV="1">
                <a:off x="5400" y="10254"/>
                <a:ext cx="4140" cy="2"/>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872" name="Line 8"/>
              <p:cNvSpPr>
                <a:spLocks noChangeShapeType="1"/>
              </p:cNvSpPr>
              <p:nvPr/>
            </p:nvSpPr>
            <p:spPr bwMode="auto">
              <a:xfrm flipV="1">
                <a:off x="2520" y="9942"/>
                <a:ext cx="360" cy="2"/>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873" name="Line 9"/>
              <p:cNvSpPr>
                <a:spLocks noChangeShapeType="1"/>
              </p:cNvSpPr>
              <p:nvPr/>
            </p:nvSpPr>
            <p:spPr bwMode="auto">
              <a:xfrm flipV="1">
                <a:off x="3240" y="9942"/>
                <a:ext cx="360" cy="2"/>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874" name="Line 10"/>
              <p:cNvSpPr>
                <a:spLocks noChangeShapeType="1"/>
              </p:cNvSpPr>
              <p:nvPr/>
            </p:nvSpPr>
            <p:spPr bwMode="auto">
              <a:xfrm>
                <a:off x="5400" y="9944"/>
                <a:ext cx="900" cy="310"/>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AutoShape 11"/>
              <p:cNvSpPr>
                <a:spLocks/>
              </p:cNvSpPr>
              <p:nvPr/>
            </p:nvSpPr>
            <p:spPr bwMode="auto">
              <a:xfrm rot="16200000">
                <a:off x="5670" y="10140"/>
                <a:ext cx="360" cy="900"/>
              </a:xfrm>
              <a:prstGeom prst="leftBrace">
                <a:avLst>
                  <a:gd name="adj1" fmla="val 208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6" name="Text Box 12"/>
              <p:cNvSpPr txBox="1">
                <a:spLocks noChangeArrowheads="1"/>
              </p:cNvSpPr>
              <p:nvPr/>
            </p:nvSpPr>
            <p:spPr bwMode="auto">
              <a:xfrm>
                <a:off x="1980" y="947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rPr>
                  <a:t>t</a:t>
                </a:r>
                <a:r>
                  <a:rPr lang="en-US" altLang="zh-CN" sz="1000" b="1" baseline="-25000">
                    <a:latin typeface="Times New Roman" pitchFamily="18" charset="0"/>
                  </a:rPr>
                  <a:t>1</a:t>
                </a:r>
                <a:endParaRPr lang="en-US" altLang="zh-CN"/>
              </a:p>
            </p:txBody>
          </p:sp>
          <p:sp>
            <p:nvSpPr>
              <p:cNvPr id="36877" name="Text Box 13"/>
              <p:cNvSpPr txBox="1">
                <a:spLocks noChangeArrowheads="1"/>
              </p:cNvSpPr>
              <p:nvPr/>
            </p:nvSpPr>
            <p:spPr bwMode="auto">
              <a:xfrm>
                <a:off x="6120" y="947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rPr>
                  <a:t>t</a:t>
                </a:r>
                <a:r>
                  <a:rPr lang="en-US" altLang="zh-CN" sz="1000" b="1" baseline="-25000">
                    <a:latin typeface="Times New Roman" pitchFamily="18" charset="0"/>
                  </a:rPr>
                  <a:t>3</a:t>
                </a:r>
                <a:endParaRPr lang="en-US" altLang="zh-CN"/>
              </a:p>
            </p:txBody>
          </p:sp>
          <p:sp>
            <p:nvSpPr>
              <p:cNvPr id="36878" name="Text Box 14"/>
              <p:cNvSpPr txBox="1">
                <a:spLocks noChangeArrowheads="1"/>
              </p:cNvSpPr>
              <p:nvPr/>
            </p:nvSpPr>
            <p:spPr bwMode="auto">
              <a:xfrm>
                <a:off x="5220" y="947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rPr>
                  <a:t>t</a:t>
                </a:r>
                <a:r>
                  <a:rPr lang="en-US" altLang="zh-CN" sz="1000" b="1" baseline="-25000">
                    <a:latin typeface="Times New Roman" pitchFamily="18" charset="0"/>
                  </a:rPr>
                  <a:t>2</a:t>
                </a:r>
                <a:endParaRPr lang="en-US" altLang="zh-CN"/>
              </a:p>
            </p:txBody>
          </p:sp>
          <p:sp>
            <p:nvSpPr>
              <p:cNvPr id="36879" name="Text Box 15"/>
              <p:cNvSpPr txBox="1">
                <a:spLocks noChangeArrowheads="1"/>
              </p:cNvSpPr>
              <p:nvPr/>
            </p:nvSpPr>
            <p:spPr bwMode="auto">
              <a:xfrm>
                <a:off x="5400" y="10566"/>
                <a:ext cx="216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rPr>
                  <a:t>~250</a:t>
                </a:r>
                <a:r>
                  <a:rPr lang="zh-CN" altLang="en-US" sz="1000" b="1">
                    <a:latin typeface="Times New Roman" pitchFamily="18" charset="0"/>
                  </a:rPr>
                  <a:t>毫秒</a:t>
                </a:r>
              </a:p>
              <a:p>
                <a:pPr algn="just"/>
                <a:r>
                  <a:rPr lang="zh-CN" altLang="en-US" sz="1000" b="1">
                    <a:latin typeface="Times New Roman" pitchFamily="18" charset="0"/>
                  </a:rPr>
                  <a:t>启动动作</a:t>
                </a:r>
                <a:r>
                  <a:rPr lang="en-US" altLang="zh-CN" sz="1000" b="1">
                    <a:latin typeface="Times New Roman" pitchFamily="18" charset="0"/>
                  </a:rPr>
                  <a:t>2</a:t>
                </a:r>
                <a:r>
                  <a:rPr lang="zh-CN" altLang="en-US" sz="1000" b="1">
                    <a:latin typeface="Times New Roman" pitchFamily="18" charset="0"/>
                  </a:rPr>
                  <a:t>的事件</a:t>
                </a:r>
                <a:endParaRPr lang="zh-CN" altLang="en-US"/>
              </a:p>
            </p:txBody>
          </p:sp>
          <p:sp>
            <p:nvSpPr>
              <p:cNvPr id="36880" name="Text Box 16"/>
              <p:cNvSpPr txBox="1">
                <a:spLocks noChangeArrowheads="1"/>
              </p:cNvSpPr>
              <p:nvPr/>
            </p:nvSpPr>
            <p:spPr bwMode="auto">
              <a:xfrm>
                <a:off x="1980" y="9942"/>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关    键    帧</a:t>
                </a:r>
                <a:endParaRPr lang="zh-CN" altLang="en-US"/>
              </a:p>
            </p:txBody>
          </p:sp>
        </p:grpSp>
        <p:sp>
          <p:nvSpPr>
            <p:cNvPr id="36881" name="Text Box 17"/>
            <p:cNvSpPr txBox="1">
              <a:spLocks noChangeArrowheads="1"/>
            </p:cNvSpPr>
            <p:nvPr/>
          </p:nvSpPr>
          <p:spPr bwMode="auto">
            <a:xfrm>
              <a:off x="1980" y="963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动作</a:t>
              </a:r>
              <a:r>
                <a:rPr lang="en-US" altLang="zh-CN" sz="1000" b="1">
                  <a:latin typeface="Times New Roman" pitchFamily="18" charset="0"/>
                </a:rPr>
                <a:t>1</a:t>
              </a:r>
              <a:endParaRPr lang="en-US" altLang="zh-CN"/>
            </a:p>
          </p:txBody>
        </p:sp>
        <p:sp>
          <p:nvSpPr>
            <p:cNvPr id="36882" name="Text Box 18"/>
            <p:cNvSpPr txBox="1">
              <a:spLocks noChangeArrowheads="1"/>
            </p:cNvSpPr>
            <p:nvPr/>
          </p:nvSpPr>
          <p:spPr bwMode="auto">
            <a:xfrm>
              <a:off x="1980" y="1009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动作</a:t>
              </a:r>
              <a:r>
                <a:rPr lang="en-US" altLang="zh-CN" sz="1000" b="1">
                  <a:latin typeface="Times New Roman" pitchFamily="18" charset="0"/>
                </a:rPr>
                <a:t>2</a:t>
              </a:r>
              <a:endParaRPr lang="en-US" altLang="zh-CN"/>
            </a:p>
          </p:txBody>
        </p:sp>
        <p:grpSp>
          <p:nvGrpSpPr>
            <p:cNvPr id="36883" name="Group 19"/>
            <p:cNvGrpSpPr>
              <a:grpSpLocks/>
            </p:cNvGrpSpPr>
            <p:nvPr/>
          </p:nvGrpSpPr>
          <p:grpSpPr bwMode="auto">
            <a:xfrm>
              <a:off x="3600" y="11502"/>
              <a:ext cx="1980" cy="312"/>
              <a:chOff x="2700" y="11502"/>
              <a:chExt cx="1980" cy="312"/>
            </a:xfrm>
          </p:grpSpPr>
          <p:sp>
            <p:nvSpPr>
              <p:cNvPr id="36884" name="Line 20"/>
              <p:cNvSpPr>
                <a:spLocks noChangeShapeType="1"/>
              </p:cNvSpPr>
              <p:nvPr/>
            </p:nvSpPr>
            <p:spPr bwMode="auto">
              <a:xfrm>
                <a:off x="2700" y="11502"/>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21"/>
              <p:cNvSpPr>
                <a:spLocks noChangeShapeType="1"/>
              </p:cNvSpPr>
              <p:nvPr/>
            </p:nvSpPr>
            <p:spPr bwMode="auto">
              <a:xfrm>
                <a:off x="4680" y="1150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22"/>
              <p:cNvSpPr>
                <a:spLocks noChangeShapeType="1"/>
              </p:cNvSpPr>
              <p:nvPr/>
            </p:nvSpPr>
            <p:spPr bwMode="auto">
              <a:xfrm>
                <a:off x="2700" y="11814"/>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7" name="Line 23"/>
            <p:cNvSpPr>
              <a:spLocks noChangeShapeType="1"/>
            </p:cNvSpPr>
            <p:nvPr/>
          </p:nvSpPr>
          <p:spPr bwMode="auto">
            <a:xfrm>
              <a:off x="2160" y="11502"/>
              <a:ext cx="144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24"/>
            <p:cNvSpPr>
              <a:spLocks noChangeShapeType="1"/>
            </p:cNvSpPr>
            <p:nvPr/>
          </p:nvSpPr>
          <p:spPr bwMode="auto">
            <a:xfrm>
              <a:off x="2160" y="11814"/>
              <a:ext cx="144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Text Box 25"/>
            <p:cNvSpPr txBox="1">
              <a:spLocks noChangeArrowheads="1"/>
            </p:cNvSpPr>
            <p:nvPr/>
          </p:nvSpPr>
          <p:spPr bwMode="auto">
            <a:xfrm>
              <a:off x="3420" y="1103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rPr>
                <a:t>t</a:t>
              </a:r>
              <a:r>
                <a:rPr lang="en-US" altLang="zh-CN" sz="1000" b="1" baseline="-25000">
                  <a:latin typeface="Times New Roman" pitchFamily="18" charset="0"/>
                </a:rPr>
                <a:t>2</a:t>
              </a:r>
              <a:endParaRPr lang="en-US" altLang="zh-CN"/>
            </a:p>
          </p:txBody>
        </p:sp>
        <p:sp>
          <p:nvSpPr>
            <p:cNvPr id="36890" name="Text Box 26"/>
            <p:cNvSpPr txBox="1">
              <a:spLocks noChangeArrowheads="1"/>
            </p:cNvSpPr>
            <p:nvPr/>
          </p:nvSpPr>
          <p:spPr bwMode="auto">
            <a:xfrm>
              <a:off x="5400" y="1103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b="1">
                  <a:latin typeface="Times New Roman" pitchFamily="18" charset="0"/>
                </a:rPr>
                <a:t>t</a:t>
              </a:r>
              <a:r>
                <a:rPr lang="en-US" altLang="zh-CN" sz="1000" b="1" baseline="-25000">
                  <a:latin typeface="Times New Roman" pitchFamily="18" charset="0"/>
                </a:rPr>
                <a:t>3</a:t>
              </a:r>
              <a:endParaRPr lang="en-US" altLang="zh-CN"/>
            </a:p>
          </p:txBody>
        </p:sp>
        <p:sp>
          <p:nvSpPr>
            <p:cNvPr id="36891" name="Text Box 27"/>
            <p:cNvSpPr txBox="1">
              <a:spLocks noChangeArrowheads="1"/>
            </p:cNvSpPr>
            <p:nvPr/>
          </p:nvSpPr>
          <p:spPr bwMode="auto">
            <a:xfrm>
              <a:off x="5580" y="11346"/>
              <a:ext cx="25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插值动作</a:t>
              </a:r>
              <a:r>
                <a:rPr lang="en-US" altLang="zh-CN" sz="1000" b="1">
                  <a:latin typeface="Times New Roman" pitchFamily="18" charset="0"/>
                </a:rPr>
                <a:t>1</a:t>
              </a:r>
              <a:r>
                <a:rPr lang="zh-CN" altLang="en-US" sz="1000" b="1">
                  <a:latin typeface="Times New Roman" pitchFamily="18" charset="0"/>
                </a:rPr>
                <a:t>的关键帧</a:t>
              </a:r>
              <a:endParaRPr lang="zh-CN" altLang="en-US"/>
            </a:p>
          </p:txBody>
        </p:sp>
        <p:sp>
          <p:nvSpPr>
            <p:cNvPr id="36892" name="Rectangle 28"/>
            <p:cNvSpPr>
              <a:spLocks noChangeArrowheads="1"/>
            </p:cNvSpPr>
            <p:nvPr/>
          </p:nvSpPr>
          <p:spPr bwMode="auto">
            <a:xfrm>
              <a:off x="3600" y="12126"/>
              <a:ext cx="19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893" name="Text Box 29"/>
            <p:cNvSpPr txBox="1">
              <a:spLocks noChangeArrowheads="1"/>
            </p:cNvSpPr>
            <p:nvPr/>
          </p:nvSpPr>
          <p:spPr bwMode="auto">
            <a:xfrm>
              <a:off x="5580" y="11970"/>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插值合成序列</a:t>
              </a:r>
              <a:endParaRPr lang="zh-CN" altLang="en-US"/>
            </a:p>
          </p:txBody>
        </p:sp>
        <p:grpSp>
          <p:nvGrpSpPr>
            <p:cNvPr id="36894" name="Group 30"/>
            <p:cNvGrpSpPr>
              <a:grpSpLocks/>
            </p:cNvGrpSpPr>
            <p:nvPr/>
          </p:nvGrpSpPr>
          <p:grpSpPr bwMode="auto">
            <a:xfrm rot="10800000">
              <a:off x="3600" y="12750"/>
              <a:ext cx="1980" cy="312"/>
              <a:chOff x="2700" y="11502"/>
              <a:chExt cx="1980" cy="312"/>
            </a:xfrm>
          </p:grpSpPr>
          <p:sp>
            <p:nvSpPr>
              <p:cNvPr id="36895" name="Line 31"/>
              <p:cNvSpPr>
                <a:spLocks noChangeShapeType="1"/>
              </p:cNvSpPr>
              <p:nvPr/>
            </p:nvSpPr>
            <p:spPr bwMode="auto">
              <a:xfrm>
                <a:off x="2700" y="11502"/>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Line 32"/>
              <p:cNvSpPr>
                <a:spLocks noChangeShapeType="1"/>
              </p:cNvSpPr>
              <p:nvPr/>
            </p:nvSpPr>
            <p:spPr bwMode="auto">
              <a:xfrm>
                <a:off x="4680" y="1150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7" name="Line 33"/>
              <p:cNvSpPr>
                <a:spLocks noChangeShapeType="1"/>
              </p:cNvSpPr>
              <p:nvPr/>
            </p:nvSpPr>
            <p:spPr bwMode="auto">
              <a:xfrm>
                <a:off x="2700" y="11814"/>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98" name="Line 34"/>
            <p:cNvSpPr>
              <a:spLocks noChangeShapeType="1"/>
            </p:cNvSpPr>
            <p:nvPr/>
          </p:nvSpPr>
          <p:spPr bwMode="auto">
            <a:xfrm>
              <a:off x="5580" y="12750"/>
              <a:ext cx="1440" cy="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9" name="Line 35"/>
            <p:cNvSpPr>
              <a:spLocks noChangeShapeType="1"/>
            </p:cNvSpPr>
            <p:nvPr/>
          </p:nvSpPr>
          <p:spPr bwMode="auto">
            <a:xfrm>
              <a:off x="5580" y="13062"/>
              <a:ext cx="1440" cy="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0" name="Rectangle 36"/>
            <p:cNvSpPr>
              <a:spLocks noChangeArrowheads="1"/>
            </p:cNvSpPr>
            <p:nvPr/>
          </p:nvSpPr>
          <p:spPr bwMode="auto">
            <a:xfrm>
              <a:off x="4320" y="11502"/>
              <a:ext cx="180" cy="312"/>
            </a:xfrm>
            <a:prstGeom prst="rect">
              <a:avLst/>
            </a:prstGeom>
            <a:solidFill>
              <a:srgbClr val="969696"/>
            </a:solidFill>
            <a:ln w="9525">
              <a:solidFill>
                <a:srgbClr val="000000"/>
              </a:solidFill>
              <a:miter lim="800000"/>
              <a:headEnd/>
              <a:tailEnd/>
            </a:ln>
          </p:spPr>
          <p:txBody>
            <a:bodyPr/>
            <a:lstStyle/>
            <a:p>
              <a:endParaRPr lang="zh-CN" altLang="en-US"/>
            </a:p>
          </p:txBody>
        </p:sp>
        <p:sp>
          <p:nvSpPr>
            <p:cNvPr id="36901" name="Rectangle 37"/>
            <p:cNvSpPr>
              <a:spLocks noChangeArrowheads="1"/>
            </p:cNvSpPr>
            <p:nvPr/>
          </p:nvSpPr>
          <p:spPr bwMode="auto">
            <a:xfrm>
              <a:off x="4320" y="12126"/>
              <a:ext cx="180" cy="312"/>
            </a:xfrm>
            <a:prstGeom prst="rect">
              <a:avLst/>
            </a:prstGeom>
            <a:solidFill>
              <a:srgbClr val="969696"/>
            </a:solidFill>
            <a:ln w="9525">
              <a:solidFill>
                <a:srgbClr val="000000"/>
              </a:solidFill>
              <a:miter lim="800000"/>
              <a:headEnd/>
              <a:tailEnd/>
            </a:ln>
          </p:spPr>
          <p:txBody>
            <a:bodyPr/>
            <a:lstStyle/>
            <a:p>
              <a:endParaRPr lang="zh-CN" altLang="en-US"/>
            </a:p>
          </p:txBody>
        </p:sp>
        <p:sp>
          <p:nvSpPr>
            <p:cNvPr id="36902" name="Rectangle 38"/>
            <p:cNvSpPr>
              <a:spLocks noChangeArrowheads="1"/>
            </p:cNvSpPr>
            <p:nvPr/>
          </p:nvSpPr>
          <p:spPr bwMode="auto">
            <a:xfrm>
              <a:off x="4320" y="12750"/>
              <a:ext cx="180" cy="312"/>
            </a:xfrm>
            <a:prstGeom prst="rect">
              <a:avLst/>
            </a:prstGeom>
            <a:solidFill>
              <a:srgbClr val="969696"/>
            </a:solidFill>
            <a:ln w="9525">
              <a:solidFill>
                <a:srgbClr val="000000"/>
              </a:solidFill>
              <a:miter lim="800000"/>
              <a:headEnd/>
              <a:tailEnd/>
            </a:ln>
          </p:spPr>
          <p:txBody>
            <a:bodyPr/>
            <a:lstStyle/>
            <a:p>
              <a:endParaRPr lang="zh-CN" altLang="en-US"/>
            </a:p>
          </p:txBody>
        </p:sp>
        <p:sp>
          <p:nvSpPr>
            <p:cNvPr id="36903" name="Text Box 39"/>
            <p:cNvSpPr txBox="1">
              <a:spLocks noChangeArrowheads="1"/>
            </p:cNvSpPr>
            <p:nvPr/>
          </p:nvSpPr>
          <p:spPr bwMode="auto">
            <a:xfrm>
              <a:off x="5580" y="12750"/>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a:latin typeface="Times New Roman" pitchFamily="18" charset="0"/>
                </a:rPr>
                <a:t>插值动作</a:t>
              </a:r>
              <a:r>
                <a:rPr lang="en-US" altLang="zh-CN" sz="1000" b="1">
                  <a:latin typeface="Times New Roman" pitchFamily="18" charset="0"/>
                </a:rPr>
                <a:t>2</a:t>
              </a:r>
              <a:r>
                <a:rPr lang="zh-CN" altLang="en-US" sz="1000" b="1">
                  <a:latin typeface="Times New Roman" pitchFamily="18" charset="0"/>
                </a:rPr>
                <a:t>的关键帧</a:t>
              </a:r>
              <a:endParaRPr lang="zh-CN" altLang="en-US"/>
            </a:p>
          </p:txBody>
        </p:sp>
        <p:sp>
          <p:nvSpPr>
            <p:cNvPr id="36904" name="AutoShape 40"/>
            <p:cNvSpPr>
              <a:spLocks noChangeArrowheads="1"/>
            </p:cNvSpPr>
            <p:nvPr/>
          </p:nvSpPr>
          <p:spPr bwMode="auto">
            <a:xfrm>
              <a:off x="4320" y="11814"/>
              <a:ext cx="180" cy="312"/>
            </a:xfrm>
            <a:prstGeom prst="downArrow">
              <a:avLst>
                <a:gd name="adj1" fmla="val 50000"/>
                <a:gd name="adj2" fmla="val 43333"/>
              </a:avLst>
            </a:prstGeom>
            <a:solidFill>
              <a:srgbClr val="FFFFFF"/>
            </a:solidFill>
            <a:ln w="9525">
              <a:solidFill>
                <a:srgbClr val="000000"/>
              </a:solidFill>
              <a:miter lim="800000"/>
              <a:headEnd/>
              <a:tailEnd/>
            </a:ln>
          </p:spPr>
          <p:txBody>
            <a:bodyPr vert="eaVert"/>
            <a:lstStyle/>
            <a:p>
              <a:endParaRPr lang="zh-CN" altLang="en-US"/>
            </a:p>
          </p:txBody>
        </p:sp>
        <p:sp>
          <p:nvSpPr>
            <p:cNvPr id="36905" name="AutoShape 41"/>
            <p:cNvSpPr>
              <a:spLocks noChangeArrowheads="1"/>
            </p:cNvSpPr>
            <p:nvPr/>
          </p:nvSpPr>
          <p:spPr bwMode="auto">
            <a:xfrm>
              <a:off x="4320" y="12438"/>
              <a:ext cx="180" cy="312"/>
            </a:xfrm>
            <a:prstGeom prst="upArrow">
              <a:avLst>
                <a:gd name="adj1" fmla="val 50000"/>
                <a:gd name="adj2" fmla="val 43333"/>
              </a:avLst>
            </a:prstGeom>
            <a:solidFill>
              <a:srgbClr val="FFFFFF"/>
            </a:solidFill>
            <a:ln w="9525">
              <a:solidFill>
                <a:srgbClr val="000000"/>
              </a:solidFill>
              <a:miter lim="800000"/>
              <a:headEnd/>
              <a:tailEnd/>
            </a:ln>
          </p:spPr>
          <p:txBody>
            <a:bodyPr vert="eaVert"/>
            <a:lstStyle/>
            <a:p>
              <a:endParaRPr lang="zh-CN" altLang="en-US"/>
            </a:p>
          </p:txBody>
        </p:sp>
      </p:grpSp>
    </p:spTree>
    <p:extLst>
      <p:ext uri="{BB962C8B-B14F-4D97-AF65-F5344CB8AC3E}">
        <p14:creationId xmlns:p14="http://schemas.microsoft.com/office/powerpoint/2010/main" val="1633427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3200">
                <a:ea typeface="宋体" charset="-122"/>
              </a:rPr>
              <a:t>关键桢</a:t>
            </a:r>
          </a:p>
        </p:txBody>
      </p:sp>
      <p:sp>
        <p:nvSpPr>
          <p:cNvPr id="102403" name="Rectangle 3"/>
          <p:cNvSpPr>
            <a:spLocks noGrp="1" noChangeArrowheads="1"/>
          </p:cNvSpPr>
          <p:nvPr>
            <p:ph idx="1"/>
          </p:nvPr>
        </p:nvSpPr>
        <p:spPr/>
        <p:txBody>
          <a:bodyPr/>
          <a:lstStyle/>
          <a:p>
            <a:endParaRPr lang="zh-CN" altLang="zh-CN">
              <a:ea typeface="宋体" charset="-122"/>
            </a:endParaRPr>
          </a:p>
        </p:txBody>
      </p:sp>
      <p:pic>
        <p:nvPicPr>
          <p:cNvPr id="102404"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200" y="3086100"/>
            <a:ext cx="2895600" cy="2171700"/>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5"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048000" y="3086100"/>
            <a:ext cx="2895600" cy="2171700"/>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7" name="Picture 7" descr="Motion_Animated"/>
          <p:cNvPicPr>
            <a:picLocks noChangeAspect="1" noChangeArrowheads="1" noCrop="1"/>
          </p:cNvPicPr>
          <p:nvPr/>
        </p:nvPicPr>
        <p:blipFill>
          <a:blip r:embed="rId5" cstate="email">
            <a:extLst>
              <a:ext uri="{28A0092B-C50C-407E-A947-70E740481C1C}">
                <a14:useLocalDpi xmlns:a14="http://schemas.microsoft.com/office/drawing/2010/main"/>
              </a:ext>
            </a:extLst>
          </a:blip>
          <a:srcRect/>
          <a:stretch>
            <a:fillRect/>
          </a:stretch>
        </p:blipFill>
        <p:spPr bwMode="auto">
          <a:xfrm>
            <a:off x="6172200" y="3067050"/>
            <a:ext cx="2819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180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blinds(horizontal)">
                                      <p:cBhvr>
                                        <p:cTn id="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z="3200">
                <a:ea typeface="宋体" charset="-122"/>
              </a:rPr>
              <a:t>控制关键帧动画</a:t>
            </a:r>
          </a:p>
        </p:txBody>
      </p:sp>
      <p:sp>
        <p:nvSpPr>
          <p:cNvPr id="46083" name="Rectangle 3"/>
          <p:cNvSpPr>
            <a:spLocks noGrp="1" noChangeArrowheads="1"/>
          </p:cNvSpPr>
          <p:nvPr>
            <p:ph idx="1"/>
          </p:nvPr>
        </p:nvSpPr>
        <p:spPr/>
        <p:txBody>
          <a:bodyPr>
            <a:normAutofit lnSpcReduction="10000"/>
          </a:bodyPr>
          <a:lstStyle/>
          <a:p>
            <a:r>
              <a:rPr lang="zh-CN" altLang="en-US">
                <a:ea typeface="宋体" charset="-122"/>
              </a:rPr>
              <a:t>动画控制器应当存储当前动画的索引和开始时间，以及下一个动画的索引和开始时间</a:t>
            </a:r>
          </a:p>
          <a:p>
            <a:r>
              <a:rPr lang="zh-CN" altLang="en-US">
                <a:ea typeface="宋体" charset="-122"/>
              </a:rPr>
              <a:t>通常下一个动画的值为</a:t>
            </a:r>
            <a:r>
              <a:rPr lang="en-US" altLang="zh-CN">
                <a:ea typeface="宋体" charset="-122"/>
              </a:rPr>
              <a:t>-1</a:t>
            </a:r>
            <a:r>
              <a:rPr lang="zh-CN" altLang="en-US">
                <a:ea typeface="宋体" charset="-122"/>
              </a:rPr>
              <a:t>，也就是没有动画</a:t>
            </a:r>
          </a:p>
          <a:p>
            <a:r>
              <a:rPr lang="zh-CN" altLang="en-US">
                <a:ea typeface="宋体" charset="-122"/>
              </a:rPr>
              <a:t>动画控制器重复基于开始时间的当前动画</a:t>
            </a:r>
          </a:p>
          <a:p>
            <a:r>
              <a:rPr lang="zh-CN" altLang="en-US">
                <a:ea typeface="宋体" charset="-122"/>
              </a:rPr>
              <a:t>如果下一动画得到设置，控制器需要合成动画</a:t>
            </a:r>
          </a:p>
          <a:p>
            <a:r>
              <a:rPr lang="zh-CN" altLang="en-US">
                <a:ea typeface="宋体" charset="-122"/>
              </a:rPr>
              <a:t>也可以修改控制器来对当前动画进行修正</a:t>
            </a:r>
          </a:p>
          <a:p>
            <a:pPr lvl="1"/>
            <a:r>
              <a:rPr lang="zh-CN" altLang="en-US">
                <a:ea typeface="宋体" charset="-122"/>
              </a:rPr>
              <a:t>见下一小节</a:t>
            </a:r>
          </a:p>
        </p:txBody>
      </p:sp>
    </p:spTree>
    <p:extLst>
      <p:ext uri="{BB962C8B-B14F-4D97-AF65-F5344CB8AC3E}">
        <p14:creationId xmlns:p14="http://schemas.microsoft.com/office/powerpoint/2010/main" val="3264931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4009</Words>
  <Application>Microsoft Office PowerPoint</Application>
  <PresentationFormat>全屏显示(4:3)</PresentationFormat>
  <Paragraphs>273</Paragraphs>
  <Slides>42</Slides>
  <Notes>22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Office 主题​​</vt:lpstr>
      <vt:lpstr>公式</vt:lpstr>
      <vt:lpstr>角色动画</vt:lpstr>
      <vt:lpstr>目录</vt:lpstr>
      <vt:lpstr>简介</vt:lpstr>
      <vt:lpstr>PowerPoint 演示文稿</vt:lpstr>
      <vt:lpstr>网格动画原理</vt:lpstr>
      <vt:lpstr>PowerPoint 演示文稿</vt:lpstr>
      <vt:lpstr>网格动画原理</vt:lpstr>
      <vt:lpstr>关键桢</vt:lpstr>
      <vt:lpstr>控制关键帧动画</vt:lpstr>
      <vt:lpstr>组织动画序列</vt:lpstr>
      <vt:lpstr>顶点动画缺陷</vt:lpstr>
      <vt:lpstr>顶点动画在游戏中的使用</vt:lpstr>
      <vt:lpstr>顶点动画</vt:lpstr>
      <vt:lpstr>动画标签</vt:lpstr>
      <vt:lpstr>PowerPoint 演示文稿</vt:lpstr>
      <vt:lpstr>PowerPoint 演示文稿</vt:lpstr>
      <vt:lpstr>PowerPoint 演示文稿</vt:lpstr>
      <vt:lpstr>PowerPoint 演示文稿</vt:lpstr>
      <vt:lpstr>PowerPoint 演示文稿</vt:lpstr>
      <vt:lpstr>PowerPoint 演示文稿</vt:lpstr>
      <vt:lpstr>网格动画总结</vt:lpstr>
      <vt:lpstr>骨骼动画</vt:lpstr>
      <vt:lpstr>骨骼动画</vt:lpstr>
      <vt:lpstr>骨骼动画原理</vt:lpstr>
      <vt:lpstr>骨骼动画原理</vt:lpstr>
      <vt:lpstr>骨骼运动的结果</vt:lpstr>
      <vt:lpstr>对骨骼进行蒙皮</vt:lpstr>
      <vt:lpstr>骨骼动画</vt:lpstr>
      <vt:lpstr>骨骼动画——运动捕捉</vt:lpstr>
      <vt:lpstr>光学运动捕捉系统</vt:lpstr>
      <vt:lpstr>电磁运动捕捉系统</vt:lpstr>
      <vt:lpstr>机械运动捕捉系统</vt:lpstr>
      <vt:lpstr>骨骼动画——运动捕捉</vt:lpstr>
      <vt:lpstr>正向运动学</vt:lpstr>
      <vt:lpstr>正向运动学</vt:lpstr>
      <vt:lpstr>逆向运动学</vt:lpstr>
      <vt:lpstr>对比</vt:lpstr>
      <vt:lpstr>对比</vt:lpstr>
      <vt:lpstr>其他动画方法</vt:lpstr>
      <vt:lpstr>动力学方法</vt:lpstr>
      <vt:lpstr>Ragdoll</vt:lpstr>
      <vt:lpstr>主要参考文献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角色动画</dc:title>
  <dc:creator>Han</dc:creator>
  <cp:lastModifiedBy>Han</cp:lastModifiedBy>
  <cp:revision>22</cp:revision>
  <dcterms:created xsi:type="dcterms:W3CDTF">2013-08-29T02:20:22Z</dcterms:created>
  <dcterms:modified xsi:type="dcterms:W3CDTF">2014-05-05T08:45:52Z</dcterms:modified>
</cp:coreProperties>
</file>