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0" r:id="rId21"/>
    <p:sldId id="276" r:id="rId22"/>
    <p:sldId id="277" r:id="rId23"/>
    <p:sldId id="279"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294" r:id="rId5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099" autoAdjust="0"/>
  </p:normalViewPr>
  <p:slideViewPr>
    <p:cSldViewPr>
      <p:cViewPr varScale="1">
        <p:scale>
          <a:sx n="76" d="100"/>
          <a:sy n="76" d="100"/>
        </p:scale>
        <p:origin x="-1642" y="-9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C330119-FC64-403C-A4B7-E63C5ABCD1EB}" type="slidenum">
              <a:rPr lang="en-US" altLang="zh-CN"/>
              <a:pPr/>
              <a:t>‹#›</a:t>
            </a:fld>
            <a:endParaRPr lang="en-US" altLang="zh-CN"/>
          </a:p>
        </p:txBody>
      </p:sp>
    </p:spTree>
    <p:extLst>
      <p:ext uri="{BB962C8B-B14F-4D97-AF65-F5344CB8AC3E}">
        <p14:creationId xmlns:p14="http://schemas.microsoft.com/office/powerpoint/2010/main" val="308080984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C7ED35-693D-4187-B01B-EA5A657FE0FD}" type="slidenum">
              <a:rPr lang="en-US" altLang="zh-CN"/>
              <a:pPr/>
              <a:t>1</a:t>
            </a:fld>
            <a:endParaRPr lang="en-US" altLang="zh-CN"/>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EF4CEF-819D-43E9-BC5E-1597CAC913E7}" type="slidenum">
              <a:rPr lang="en-US" altLang="zh-CN"/>
              <a:pPr/>
              <a:t>10</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53397B-43EF-4CDA-9F7C-45BA4313BB1B}" type="slidenum">
              <a:rPr lang="en-US" altLang="zh-CN"/>
              <a:pPr/>
              <a:t>11</a:t>
            </a:fld>
            <a:endParaRPr lang="en-US" altLang="zh-CN"/>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31D828-9D1A-4E0C-BE71-EB3B35B180C7}" type="slidenum">
              <a:rPr lang="en-US" altLang="zh-CN"/>
              <a:pPr/>
              <a:t>12</a:t>
            </a:fld>
            <a:endParaRPr lang="en-US" altLang="zh-CN"/>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17190A-AD35-402C-828B-D2C9246D6514}" type="slidenum">
              <a:rPr lang="en-US" altLang="zh-CN"/>
              <a:pPr/>
              <a:t>13</a:t>
            </a:fld>
            <a:endParaRPr lang="en-US" altLang="zh-CN"/>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4D2250-10EA-4DFE-A93B-765C5CC5B970}" type="slidenum">
              <a:rPr lang="en-US" altLang="zh-CN"/>
              <a:pPr/>
              <a:t>14</a:t>
            </a:fld>
            <a:endParaRPr lang="en-US" altLang="zh-CN"/>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92C1F-7FCC-494D-ADF6-31BC0CD8A3AA}" type="slidenum">
              <a:rPr lang="en-US" altLang="zh-CN"/>
              <a:pPr/>
              <a:t>15</a:t>
            </a:fld>
            <a:endParaRPr lang="en-US" altLang="zh-CN"/>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93467B-7525-4A62-A635-843E8ABEDAA3}" type="slidenum">
              <a:rPr lang="en-US" altLang="zh-CN"/>
              <a:pPr/>
              <a:t>16</a:t>
            </a:fld>
            <a:endParaRPr lang="en-US" altLang="zh-CN"/>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8994E4-4EF2-4428-B3FB-8B1AAAC47B24}" type="slidenum">
              <a:rPr lang="en-US" altLang="zh-CN"/>
              <a:pPr/>
              <a:t>17</a:t>
            </a:fld>
            <a:endParaRPr lang="en-US" altLang="zh-CN"/>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E76718-D1D9-4C39-95F9-21A8724D5F18}" type="slidenum">
              <a:rPr lang="en-US" altLang="zh-CN"/>
              <a:pPr/>
              <a:t>18</a:t>
            </a:fld>
            <a:endParaRPr lang="en-US" altLang="zh-CN"/>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4B32F1-1DF4-40DC-BADC-6462FF0F938C}" type="slidenum">
              <a:rPr lang="en-US" altLang="zh-CN"/>
              <a:pPr/>
              <a:t>19</a:t>
            </a:fld>
            <a:endParaRPr lang="en-US" altLang="zh-CN"/>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5ADDF3-BA0F-4121-823C-B98651236378}" type="slidenum">
              <a:rPr lang="en-US" altLang="zh-CN"/>
              <a:pPr/>
              <a:t>2</a:t>
            </a:fld>
            <a:endParaRPr lang="en-US" altLang="zh-CN"/>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A0433A-BBBA-449B-B0ED-31E935E96A6E}" type="slidenum">
              <a:rPr lang="en-US" altLang="zh-CN"/>
              <a:pPr/>
              <a:t>20</a:t>
            </a:fld>
            <a:endParaRPr lang="en-US" altLang="zh-CN"/>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893D08-044C-4B99-9D4F-FA5D793E4608}" type="slidenum">
              <a:rPr lang="en-US" altLang="zh-CN"/>
              <a:pPr/>
              <a:t>21</a:t>
            </a:fld>
            <a:endParaRPr lang="en-US" altLang="zh-CN"/>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DFDFD7-4985-45E7-BD33-ED3FEF47916A}" type="slidenum">
              <a:rPr lang="en-US" altLang="zh-CN"/>
              <a:pPr/>
              <a:t>22</a:t>
            </a:fld>
            <a:endParaRPr lang="en-US" altLang="zh-CN"/>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zh-CN" altLang="en-US"/>
              <a:t>作业：通过搜集相关资料，了解</a:t>
            </a:r>
            <a:r>
              <a:rPr lang="en-US" altLang="zh-CN"/>
              <a:t>PCA</a:t>
            </a:r>
            <a:r>
              <a:rPr lang="zh-CN" altLang="en-US"/>
              <a:t>（主元分析法）的原理及其应用</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C1CF4D-64EF-4CFD-8FC9-7ABCB8914045}" type="slidenum">
              <a:rPr lang="en-US" altLang="zh-CN"/>
              <a:pPr/>
              <a:t>23</a:t>
            </a:fld>
            <a:endParaRPr lang="en-US" altLang="zh-CN"/>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BDB4B6-40FF-444A-9994-416709DBA882}" type="slidenum">
              <a:rPr lang="en-US" altLang="zh-CN"/>
              <a:pPr/>
              <a:t>24</a:t>
            </a:fld>
            <a:endParaRPr lang="en-US" altLang="zh-CN"/>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C6D618-5975-4C65-89B4-4AC4DD5A5F96}" type="slidenum">
              <a:rPr lang="en-US" altLang="zh-CN"/>
              <a:pPr/>
              <a:t>25</a:t>
            </a:fld>
            <a:endParaRPr lang="en-US" altLang="zh-CN"/>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949166-3E74-4FA7-B844-5981F35BC557}" type="slidenum">
              <a:rPr lang="en-US" altLang="zh-CN"/>
              <a:pPr/>
              <a:t>26</a:t>
            </a:fld>
            <a:endParaRPr lang="en-US" altLang="zh-CN"/>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4A43C7-579F-45DA-80BA-7B70623191A1}" type="slidenum">
              <a:rPr lang="en-US" altLang="zh-CN"/>
              <a:pPr/>
              <a:t>27</a:t>
            </a:fld>
            <a:endParaRPr lang="en-US" altLang="zh-CN"/>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DA0977-6DA3-49CD-ADF1-934731FC9A9E}" type="slidenum">
              <a:rPr lang="en-US" altLang="zh-CN"/>
              <a:pPr/>
              <a:t>28</a:t>
            </a:fld>
            <a:endParaRPr lang="en-US" altLang="zh-CN"/>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lang="zh-CN" altLang="en-US"/>
              <a:t>先将一个</a:t>
            </a:r>
            <a:r>
              <a:rPr lang="en-US" altLang="zh-CN"/>
              <a:t>OBB</a:t>
            </a:r>
            <a:r>
              <a:rPr lang="zh-CN" altLang="en-US"/>
              <a:t>贴合整个场景，然后反复地用正交于其中的一个坐标轴的平面二分原来的</a:t>
            </a:r>
            <a:r>
              <a:rPr lang="en-US" altLang="zh-CN"/>
              <a:t>OBB</a:t>
            </a:r>
            <a:r>
              <a:rPr lang="zh-CN" altLang="en-US"/>
              <a:t>，这就产生了两个新的分割部分，每个部分都与新的</a:t>
            </a:r>
            <a:r>
              <a:rPr lang="en-US" altLang="zh-CN"/>
              <a:t>OBB</a:t>
            </a:r>
            <a:r>
              <a:rPr lang="zh-CN" altLang="en-US"/>
              <a:t>贴合。</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82A96B-A4C8-4879-9161-3A075A7D0668}" type="slidenum">
              <a:rPr lang="en-US" altLang="zh-CN"/>
              <a:pPr/>
              <a:t>29</a:t>
            </a:fld>
            <a:endParaRPr lang="en-US" altLang="zh-CN"/>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5B3DF3-0F3E-45D5-BF92-CCA53DF5CA23}" type="slidenum">
              <a:rPr lang="en-US" altLang="zh-CN"/>
              <a:pPr/>
              <a:t>3</a:t>
            </a:fld>
            <a:endParaRPr lang="en-US" altLang="zh-CN"/>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5F730F-FB9E-48FD-A81C-5DAF5D726F99}" type="slidenum">
              <a:rPr lang="en-US" altLang="zh-CN"/>
              <a:pPr/>
              <a:t>30</a:t>
            </a:fld>
            <a:endParaRPr lang="en-US" altLang="zh-CN"/>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55DFA4-F41A-4334-BB69-3C5A81678A89}" type="slidenum">
              <a:rPr lang="en-US" altLang="zh-CN"/>
              <a:pPr/>
              <a:t>31</a:t>
            </a:fld>
            <a:endParaRPr lang="en-US" altLang="zh-CN"/>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altLang="zh-CN"/>
              <a:t>Gottchalk</a:t>
            </a:r>
            <a:r>
              <a:rPr lang="zh-CN" altLang="en-US"/>
              <a:t>等人定义了一个低弯曲表面的收敛标准，并显示了如果以一定的紧密度包围一个表面要使用</a:t>
            </a:r>
            <a:r>
              <a:rPr lang="en-US" altLang="zh-CN"/>
              <a:t>o(m)</a:t>
            </a:r>
            <a:r>
              <a:rPr lang="zh-CN" altLang="en-US"/>
              <a:t>个</a:t>
            </a:r>
            <a:r>
              <a:rPr lang="en-US" altLang="zh-CN"/>
              <a:t>OBB</a:t>
            </a:r>
            <a:r>
              <a:rPr lang="zh-CN" altLang="en-US"/>
              <a:t>，那么用</a:t>
            </a:r>
            <a:r>
              <a:rPr lang="en-US" altLang="zh-CN"/>
              <a:t>AABB</a:t>
            </a:r>
            <a:r>
              <a:rPr lang="zh-CN" altLang="en-US"/>
              <a:t>或球体树就要用</a:t>
            </a:r>
            <a:r>
              <a:rPr lang="en-US" altLang="zh-CN"/>
              <a:t>o(m</a:t>
            </a:r>
            <a:r>
              <a:rPr lang="en-US" altLang="zh-CN" baseline="30000"/>
              <a:t>2</a:t>
            </a:r>
            <a:r>
              <a:rPr lang="en-US" altLang="zh-CN"/>
              <a:t>)</a:t>
            </a:r>
            <a:r>
              <a:rPr lang="zh-CN" altLang="en-US"/>
              <a: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4C7D9C-9CF7-4F1B-86AF-4D1D2B488C33}" type="slidenum">
              <a:rPr lang="en-US" altLang="zh-CN"/>
              <a:pPr/>
              <a:t>32</a:t>
            </a:fld>
            <a:endParaRPr lang="en-US" altLang="zh-CN"/>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204A5B-2BEC-4AA2-BB9D-A79C8279C63C}" type="slidenum">
              <a:rPr lang="en-US" altLang="zh-CN"/>
              <a:pPr/>
              <a:t>33</a:t>
            </a:fld>
            <a:endParaRPr lang="en-US" altLang="zh-CN"/>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r>
              <a:rPr lang="en-US" altLang="zh-CN"/>
              <a:t>AABB</a:t>
            </a:r>
            <a:r>
              <a:rPr lang="zh-CN" altLang="en-US"/>
              <a:t>重叠所探测到的可能的碰撞引发了对容器的重叠检测。</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066666-CADF-413C-8A18-54D14801FFCC}" type="slidenum">
              <a:rPr lang="en-US" altLang="zh-CN"/>
              <a:pPr/>
              <a:t>34</a:t>
            </a:fld>
            <a:endParaRPr lang="en-US" altLang="zh-CN"/>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272402-D708-48DB-8DFA-E34A879E7B7B}" type="slidenum">
              <a:rPr lang="en-US" altLang="zh-CN"/>
              <a:pPr/>
              <a:t>35</a:t>
            </a:fld>
            <a:endParaRPr lang="en-US" altLang="zh-CN"/>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EF364B-AEF7-4D22-9B85-ACFEA8F0F399}" type="slidenum">
              <a:rPr lang="en-US" altLang="zh-CN"/>
              <a:pPr/>
              <a:t>36</a:t>
            </a:fld>
            <a:endParaRPr lang="en-US" altLang="zh-CN"/>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B77D43-7868-46A0-BFC6-C69403840E02}" type="slidenum">
              <a:rPr lang="en-US" altLang="zh-CN"/>
              <a:pPr/>
              <a:t>37</a:t>
            </a:fld>
            <a:endParaRPr lang="en-US" altLang="zh-CN"/>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CF57D9-C1CF-4FC1-9049-37D2DC9C0041}" type="slidenum">
              <a:rPr lang="en-US" altLang="zh-CN"/>
              <a:pPr/>
              <a:t>38</a:t>
            </a:fld>
            <a:endParaRPr lang="en-US" altLang="zh-CN"/>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1A9A5E-6B68-49B3-BA8F-019F02B56B63}" type="slidenum">
              <a:rPr lang="en-US" altLang="zh-CN"/>
              <a:pPr/>
              <a:t>39</a:t>
            </a:fld>
            <a:endParaRPr lang="en-US" altLang="zh-CN"/>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BFCAA9-6A6F-497A-8E5E-D4670E6D3033}" type="slidenum">
              <a:rPr lang="en-US" altLang="zh-CN"/>
              <a:pPr/>
              <a:t>4</a:t>
            </a:fld>
            <a:endParaRPr lang="en-US" altLang="zh-CN"/>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r>
              <a:rPr lang="zh-CN" altLang="en-US"/>
              <a:t>无论我们是否尝试早期的和简单的测试来消除尽可能多的物体，都可以使用测试方法来对这个领域做简单分类</a:t>
            </a:r>
          </a:p>
          <a:p>
            <a:r>
              <a:rPr lang="zh-CN" altLang="en-US"/>
              <a: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414B7F-F537-4690-BE9B-88ECCF2690D6}" type="slidenum">
              <a:rPr lang="en-US" altLang="zh-CN"/>
              <a:pPr/>
              <a:t>40</a:t>
            </a:fld>
            <a:endParaRPr lang="en-US" altLang="zh-CN"/>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7A7D12-7213-48B1-8D00-4F4591C63E5D}" type="slidenum">
              <a:rPr lang="en-US" altLang="zh-CN"/>
              <a:pPr/>
              <a:t>41</a:t>
            </a:fld>
            <a:endParaRPr lang="en-US" altLang="zh-CN"/>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lang="zh-CN" altLang="en-US"/>
              <a:t>当移动物体</a:t>
            </a:r>
            <a:r>
              <a:rPr lang="en-US" altLang="zh-CN"/>
              <a:t>B</a:t>
            </a:r>
            <a:r>
              <a:rPr lang="zh-CN" altLang="en-US"/>
              <a:t>朝（静止的）物体</a:t>
            </a:r>
            <a:r>
              <a:rPr lang="en-US" altLang="zh-CN"/>
              <a:t>A</a:t>
            </a:r>
            <a:r>
              <a:rPr lang="zh-CN" altLang="en-US"/>
              <a:t>变换时，我们保留了相同的分割面。当这些分割面穿过物体</a:t>
            </a:r>
            <a:r>
              <a:rPr lang="en-US" altLang="zh-CN"/>
              <a:t>A</a:t>
            </a:r>
            <a:r>
              <a:rPr lang="zh-CN" altLang="en-US"/>
              <a:t>，一个新的平面就被找到，并且对这个例子而言这是最终的分割面，其中包含了连接点或相交点。为了找到连接点，我们仅比较与分割面相关的平面、边和顶点。</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19ABB2-0FFA-4800-9EC6-B3C8D070AB3B}" type="slidenum">
              <a:rPr lang="en-US" altLang="zh-CN"/>
              <a:pPr/>
              <a:t>42</a:t>
            </a:fld>
            <a:endParaRPr lang="en-US" altLang="zh-CN"/>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BE2E89-61F6-4085-A627-29AAF7142E3A}" type="slidenum">
              <a:rPr lang="en-US" altLang="zh-CN"/>
              <a:pPr/>
              <a:t>43</a:t>
            </a:fld>
            <a:endParaRPr lang="en-US" altLang="zh-CN"/>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r>
              <a:rPr lang="zh-CN" altLang="en-US"/>
              <a:t>每棵树划分了物体的空间</a:t>
            </a:r>
            <a:r>
              <a:rPr lang="en-US" altLang="zh-CN"/>
              <a:t>,</a:t>
            </a:r>
            <a:r>
              <a:rPr lang="zh-CN" altLang="en-US"/>
              <a:t>为了检查重叠</a:t>
            </a:r>
            <a:r>
              <a:rPr lang="en-US" altLang="zh-CN"/>
              <a:t>,</a:t>
            </a:r>
            <a:r>
              <a:rPr lang="zh-CN" altLang="en-US"/>
              <a:t>我们合并这两个空间的表述体</a:t>
            </a:r>
            <a:r>
              <a:rPr lang="en-US" altLang="zh-CN"/>
              <a:t>,</a:t>
            </a:r>
            <a:r>
              <a:rPr lang="zh-CN" altLang="en-US"/>
              <a:t>也就等于合并空间本身</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D6C7F7-BDAF-4D20-9AA0-EFA2FA498562}" type="slidenum">
              <a:rPr lang="en-US" altLang="zh-CN"/>
              <a:pPr/>
              <a:t>44</a:t>
            </a:fld>
            <a:endParaRPr lang="en-US" altLang="zh-CN"/>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57167-A29A-47DA-B38B-B382DD128E06}" type="slidenum">
              <a:rPr lang="en-US" altLang="zh-CN"/>
              <a:pPr/>
              <a:t>45</a:t>
            </a:fld>
            <a:endParaRPr lang="en-US" altLang="zh-CN"/>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r>
              <a:rPr lang="zh-CN" altLang="en-US"/>
              <a:t>当合并过程进行时，将树区域的对应部分进行相互比较来判定他们是否相交。如果不相交，那么相关的子树就不再做比较</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AB4AB5-DD01-4618-A5C3-51F9B6E49ED7}" type="slidenum">
              <a:rPr lang="en-US" altLang="zh-CN"/>
              <a:pPr/>
              <a:t>46</a:t>
            </a:fld>
            <a:endParaRPr lang="en-US" altLang="zh-CN"/>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F06FDC-C42E-40D6-9983-0CE2BC9309FC}" type="slidenum">
              <a:rPr lang="en-US" altLang="zh-CN"/>
              <a:pPr/>
              <a:t>47</a:t>
            </a:fld>
            <a:endParaRPr lang="en-US" altLang="zh-CN"/>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DDCB55-DBAD-4B9F-A10A-46FC4EF79436}" type="slidenum">
              <a:rPr lang="en-US" altLang="zh-CN"/>
              <a:pPr/>
              <a:t>48</a:t>
            </a:fld>
            <a:endParaRPr lang="en-US" altLang="zh-CN"/>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64EEEE-580A-42E0-B63A-A9F9EAB5A215}" type="slidenum">
              <a:rPr lang="en-US" altLang="zh-CN"/>
              <a:pPr/>
              <a:t>49</a:t>
            </a:fld>
            <a:endParaRPr lang="en-US" altLang="zh-CN"/>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BEA215-E65B-4CA7-86E3-77152E7F896F}" type="slidenum">
              <a:rPr lang="en-US" altLang="zh-CN"/>
              <a:pPr/>
              <a:t>5</a:t>
            </a:fld>
            <a:endParaRPr lang="en-US" altLang="zh-CN"/>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119143-E3E6-4280-BC59-449E79AEBABD}" type="slidenum">
              <a:rPr lang="en-US" altLang="zh-CN"/>
              <a:pPr/>
              <a:t>50</a:t>
            </a:fld>
            <a:endParaRPr lang="en-US" altLang="zh-CN"/>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289D98-B01A-49F6-8AFF-E6B95F9006F3}" type="slidenum">
              <a:rPr lang="en-US" altLang="zh-CN"/>
              <a:pPr/>
              <a:t>51</a:t>
            </a:fld>
            <a:endParaRPr lang="en-US" altLang="zh-CN"/>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A02A0-F64B-405F-8602-8CC738AFD2E5}" type="slidenum">
              <a:rPr lang="en-US" altLang="zh-CN"/>
              <a:pPr/>
              <a:t>6</a:t>
            </a:fld>
            <a:endParaRPr lang="en-US" altLang="zh-CN"/>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3DA192-E64E-43E4-9F66-F4C2A412F71E}" type="slidenum">
              <a:rPr lang="en-US" altLang="zh-CN"/>
              <a:pPr/>
              <a:t>7</a:t>
            </a:fld>
            <a:endParaRPr lang="en-US" altLang="zh-CN"/>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AEC58B-71A5-4572-9761-BDCAC850E901}" type="slidenum">
              <a:rPr lang="en-US" altLang="zh-CN"/>
              <a:pPr/>
              <a:t>8</a:t>
            </a:fld>
            <a:endParaRPr lang="en-US" altLang="zh-CN"/>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886031-55BE-4685-94C0-1E3DD5E26AA8}" type="slidenum">
              <a:rPr lang="en-US" altLang="zh-CN"/>
              <a:pPr/>
              <a:t>9</a:t>
            </a:fld>
            <a:endParaRPr lang="en-US" altLang="zh-CN"/>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41CDBA7E-A88E-46AA-AE65-5E0D1E610F45}" type="slidenum">
              <a:rPr lang="en-US" altLang="zh-CN" smtClean="0"/>
              <a:pPr/>
              <a:t>‹#›</a:t>
            </a:fld>
            <a:endParaRPr lang="en-US" altLang="zh-CN"/>
          </a:p>
        </p:txBody>
      </p:sp>
    </p:spTree>
    <p:extLst>
      <p:ext uri="{BB962C8B-B14F-4D97-AF65-F5344CB8AC3E}">
        <p14:creationId xmlns:p14="http://schemas.microsoft.com/office/powerpoint/2010/main" val="3998519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09753C4B-DC15-4585-92C3-6DA9DBFE7526}" type="slidenum">
              <a:rPr lang="en-US" altLang="zh-CN" smtClean="0"/>
              <a:pPr/>
              <a:t>‹#›</a:t>
            </a:fld>
            <a:endParaRPr lang="en-US" altLang="zh-CN"/>
          </a:p>
        </p:txBody>
      </p:sp>
    </p:spTree>
    <p:extLst>
      <p:ext uri="{BB962C8B-B14F-4D97-AF65-F5344CB8AC3E}">
        <p14:creationId xmlns:p14="http://schemas.microsoft.com/office/powerpoint/2010/main" val="2122234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2412567F-7EE8-4A33-A3F4-C0188096697E}" type="slidenum">
              <a:rPr lang="en-US" altLang="zh-CN" smtClean="0"/>
              <a:pPr/>
              <a:t>‹#›</a:t>
            </a:fld>
            <a:endParaRPr lang="en-US" altLang="zh-CN"/>
          </a:p>
        </p:txBody>
      </p:sp>
    </p:spTree>
    <p:extLst>
      <p:ext uri="{BB962C8B-B14F-4D97-AF65-F5344CB8AC3E}">
        <p14:creationId xmlns:p14="http://schemas.microsoft.com/office/powerpoint/2010/main" val="2162389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36041BB-69AE-4A97-96AB-0920B05E1010}" type="slidenum">
              <a:rPr lang="en-US" altLang="zh-CN" smtClean="0"/>
              <a:pPr/>
              <a:t>‹#›</a:t>
            </a:fld>
            <a:endParaRPr lang="en-US" altLang="zh-CN"/>
          </a:p>
        </p:txBody>
      </p:sp>
    </p:spTree>
    <p:extLst>
      <p:ext uri="{BB962C8B-B14F-4D97-AF65-F5344CB8AC3E}">
        <p14:creationId xmlns:p14="http://schemas.microsoft.com/office/powerpoint/2010/main" val="1966708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3117D6E-FD15-4E1B-9D5E-E3131C4287FB}" type="slidenum">
              <a:rPr lang="en-US" altLang="zh-CN" smtClean="0"/>
              <a:pPr/>
              <a:t>‹#›</a:t>
            </a:fld>
            <a:endParaRPr lang="en-US" altLang="zh-CN"/>
          </a:p>
        </p:txBody>
      </p:sp>
    </p:spTree>
    <p:extLst>
      <p:ext uri="{BB962C8B-B14F-4D97-AF65-F5344CB8AC3E}">
        <p14:creationId xmlns:p14="http://schemas.microsoft.com/office/powerpoint/2010/main" val="1198562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703852C8-5BE7-44A7-9267-D562DF4BEC38}" type="slidenum">
              <a:rPr lang="en-US" altLang="zh-CN" smtClean="0"/>
              <a:pPr/>
              <a:t>‹#›</a:t>
            </a:fld>
            <a:endParaRPr lang="en-US" altLang="zh-CN"/>
          </a:p>
        </p:txBody>
      </p:sp>
    </p:spTree>
    <p:extLst>
      <p:ext uri="{BB962C8B-B14F-4D97-AF65-F5344CB8AC3E}">
        <p14:creationId xmlns:p14="http://schemas.microsoft.com/office/powerpoint/2010/main" val="2121796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9374C303-FFEA-4F35-A6CF-01E097DAA2C0}" type="slidenum">
              <a:rPr lang="en-US" altLang="zh-CN" smtClean="0"/>
              <a:pPr/>
              <a:t>‹#›</a:t>
            </a:fld>
            <a:endParaRPr lang="en-US" altLang="zh-CN"/>
          </a:p>
        </p:txBody>
      </p:sp>
    </p:spTree>
    <p:extLst>
      <p:ext uri="{BB962C8B-B14F-4D97-AF65-F5344CB8AC3E}">
        <p14:creationId xmlns:p14="http://schemas.microsoft.com/office/powerpoint/2010/main" val="3120640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B3AF6A2B-4454-49A0-969B-8212186054A9}" type="slidenum">
              <a:rPr lang="en-US" altLang="zh-CN" smtClean="0"/>
              <a:pPr/>
              <a:t>‹#›</a:t>
            </a:fld>
            <a:endParaRPr lang="en-US" altLang="zh-CN"/>
          </a:p>
        </p:txBody>
      </p:sp>
    </p:spTree>
    <p:extLst>
      <p:ext uri="{BB962C8B-B14F-4D97-AF65-F5344CB8AC3E}">
        <p14:creationId xmlns:p14="http://schemas.microsoft.com/office/powerpoint/2010/main" val="2342667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A581F933-40F5-4780-98E3-D58EA37E7166}" type="slidenum">
              <a:rPr lang="en-US" altLang="zh-CN" smtClean="0"/>
              <a:pPr/>
              <a:t>‹#›</a:t>
            </a:fld>
            <a:endParaRPr lang="en-US" altLang="zh-CN"/>
          </a:p>
        </p:txBody>
      </p:sp>
    </p:spTree>
    <p:extLst>
      <p:ext uri="{BB962C8B-B14F-4D97-AF65-F5344CB8AC3E}">
        <p14:creationId xmlns:p14="http://schemas.microsoft.com/office/powerpoint/2010/main" val="4150545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E36DB5D3-DF75-4A46-BA16-C0B92F67BF5F}" type="slidenum">
              <a:rPr lang="en-US" altLang="zh-CN" smtClean="0"/>
              <a:pPr/>
              <a:t>‹#›</a:t>
            </a:fld>
            <a:endParaRPr lang="en-US" altLang="zh-CN"/>
          </a:p>
        </p:txBody>
      </p:sp>
    </p:spTree>
    <p:extLst>
      <p:ext uri="{BB962C8B-B14F-4D97-AF65-F5344CB8AC3E}">
        <p14:creationId xmlns:p14="http://schemas.microsoft.com/office/powerpoint/2010/main" val="3985706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9BF7189D-1609-454B-BA41-230E0771EE2B}" type="slidenum">
              <a:rPr lang="en-US" altLang="zh-CN" smtClean="0"/>
              <a:pPr/>
              <a:t>‹#›</a:t>
            </a:fld>
            <a:endParaRPr lang="en-US" altLang="zh-CN"/>
          </a:p>
        </p:txBody>
      </p:sp>
    </p:spTree>
    <p:extLst>
      <p:ext uri="{BB962C8B-B14F-4D97-AF65-F5344CB8AC3E}">
        <p14:creationId xmlns:p14="http://schemas.microsoft.com/office/powerpoint/2010/main" val="2327974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D1F553-4B8C-4B4F-A4C3-B5052DB2573F}" type="slidenum">
              <a:rPr lang="en-US" altLang="zh-CN" smtClean="0"/>
              <a:pPr/>
              <a:t>‹#›</a:t>
            </a:fld>
            <a:endParaRPr lang="en-US" altLang="zh-CN"/>
          </a:p>
        </p:txBody>
      </p:sp>
    </p:spTree>
    <p:extLst>
      <p:ext uri="{BB962C8B-B14F-4D97-AF65-F5344CB8AC3E}">
        <p14:creationId xmlns:p14="http://schemas.microsoft.com/office/powerpoint/2010/main" val="424975482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5.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 Id="rId9" Type="http://schemas.openxmlformats.org/officeDocument/2006/relationships/image" Target="../media/image3.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6.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oleObject" Target="../embeddings/oleObject8.bin"/><Relationship Id="rId5" Type="http://schemas.openxmlformats.org/officeDocument/2006/relationships/image" Target="../media/image4.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6.wmf"/></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2.wmf"/><Relationship Id="rId4" Type="http://schemas.openxmlformats.org/officeDocument/2006/relationships/oleObject" Target="../embeddings/oleObject9.bin"/></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zh-CN" altLang="en-US">
                <a:ea typeface="宋体" pitchFamily="2" charset="-122"/>
              </a:rPr>
              <a:t>碰撞检测</a:t>
            </a:r>
          </a:p>
        </p:txBody>
      </p:sp>
      <p:sp>
        <p:nvSpPr>
          <p:cNvPr id="2" name="副标题 1"/>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sz="3200">
                <a:ea typeface="宋体" pitchFamily="2" charset="-122"/>
              </a:rPr>
              <a:t>剔除策略</a:t>
            </a:r>
          </a:p>
        </p:txBody>
      </p:sp>
      <p:sp>
        <p:nvSpPr>
          <p:cNvPr id="23555" name="Rectangle 3"/>
          <p:cNvSpPr>
            <a:spLocks noGrp="1" noChangeArrowheads="1"/>
          </p:cNvSpPr>
          <p:nvPr>
            <p:ph idx="1"/>
          </p:nvPr>
        </p:nvSpPr>
        <p:spPr/>
        <p:txBody>
          <a:bodyPr/>
          <a:lstStyle/>
          <a:p>
            <a:endParaRPr lang="en-US" altLang="zh-CN">
              <a:ea typeface="宋体" pitchFamily="2" charset="-122"/>
            </a:endParaRPr>
          </a:p>
          <a:p>
            <a:r>
              <a:rPr lang="zh-CN" altLang="en-US">
                <a:ea typeface="宋体" pitchFamily="2" charset="-122"/>
              </a:rPr>
              <a:t>剔除策略在复杂场景的实时渲染中很重要</a:t>
            </a:r>
          </a:p>
          <a:p>
            <a:endParaRPr lang="zh-CN" altLang="en-US">
              <a:ea typeface="宋体" pitchFamily="2" charset="-122"/>
            </a:endParaRPr>
          </a:p>
          <a:p>
            <a:r>
              <a:rPr lang="zh-CN" altLang="en-US">
                <a:ea typeface="宋体" pitchFamily="2" charset="-122"/>
              </a:rPr>
              <a:t>视见约束体筛选过程将约束体以外的物体或场景清除出渲染流水线</a:t>
            </a:r>
          </a:p>
          <a:p>
            <a:pPr lvl="1"/>
            <a:r>
              <a:rPr lang="zh-CN" altLang="en-US">
                <a:ea typeface="宋体" pitchFamily="2" charset="-122"/>
              </a:rPr>
              <a:t>这与碰撞检测中的剔除事实上是一样的</a:t>
            </a:r>
          </a:p>
          <a:p>
            <a:pPr lvl="1"/>
            <a:endParaRPr lang="en-US" altLang="zh-CN">
              <a:ea typeface="宋体"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sz="3200">
                <a:ea typeface="宋体" pitchFamily="2" charset="-122"/>
              </a:rPr>
              <a:t>碰撞检测的开销</a:t>
            </a:r>
          </a:p>
        </p:txBody>
      </p:sp>
      <p:sp>
        <p:nvSpPr>
          <p:cNvPr id="25603" name="Rectangle 3"/>
          <p:cNvSpPr>
            <a:spLocks noGrp="1" noChangeArrowheads="1"/>
          </p:cNvSpPr>
          <p:nvPr>
            <p:ph idx="1"/>
          </p:nvPr>
        </p:nvSpPr>
        <p:spPr/>
        <p:txBody>
          <a:bodyPr/>
          <a:lstStyle/>
          <a:p>
            <a:r>
              <a:rPr lang="zh-CN" altLang="en-US">
                <a:ea typeface="宋体" pitchFamily="2" charset="-122"/>
              </a:rPr>
              <a:t>碰撞检测的开销是场景中移动物体的数量和物体复杂度的二次函数</a:t>
            </a:r>
          </a:p>
          <a:p>
            <a:pPr lvl="1"/>
            <a:r>
              <a:rPr lang="zh-CN" altLang="en-US">
                <a:ea typeface="宋体" pitchFamily="2" charset="-122"/>
              </a:rPr>
              <a:t>物体复杂度指物体的平均表面数</a:t>
            </a:r>
          </a:p>
          <a:p>
            <a:pPr lvl="1"/>
            <a:r>
              <a:rPr lang="zh-CN" altLang="en-US">
                <a:ea typeface="宋体" pitchFamily="2" charset="-122"/>
              </a:rPr>
              <a:t>对于先广义后狭义的碰撞检测策略显而易见</a:t>
            </a:r>
          </a:p>
          <a:p>
            <a:pPr lvl="1"/>
            <a:r>
              <a:rPr lang="zh-CN" altLang="en-US">
                <a:ea typeface="宋体" pitchFamily="2" charset="-122"/>
              </a:rPr>
              <a:t>包围体检测是两阶段算法的广义阶段中最通用的一种方法</a:t>
            </a:r>
          </a:p>
          <a:p>
            <a:r>
              <a:rPr lang="zh-CN" altLang="en-US">
                <a:ea typeface="宋体" pitchFamily="2" charset="-122"/>
              </a:rPr>
              <a:t>其他开销有如何测定碰撞点：</a:t>
            </a:r>
          </a:p>
          <a:p>
            <a:pPr lvl="1"/>
            <a:r>
              <a:rPr lang="zh-CN" altLang="en-US">
                <a:ea typeface="宋体" pitchFamily="2" charset="-122"/>
              </a:rPr>
              <a:t>碰撞发生的一刹那并不会立刻被检测到</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endParaRPr lang="zh-CN" altLang="zh-CN" sz="3200">
              <a:ea typeface="宋体" pitchFamily="2" charset="-122"/>
            </a:endParaRPr>
          </a:p>
        </p:txBody>
      </p:sp>
      <p:sp>
        <p:nvSpPr>
          <p:cNvPr id="27651" name="Rectangle 3"/>
          <p:cNvSpPr>
            <a:spLocks noGrp="1" noChangeArrowheads="1"/>
          </p:cNvSpPr>
          <p:nvPr>
            <p:ph idx="1"/>
          </p:nvPr>
        </p:nvSpPr>
        <p:spPr/>
        <p:txBody>
          <a:bodyPr/>
          <a:lstStyle/>
          <a:p>
            <a:endParaRPr lang="en-US" altLang="zh-CN">
              <a:ea typeface="宋体" pitchFamily="2" charset="-122"/>
            </a:endParaRPr>
          </a:p>
          <a:p>
            <a:r>
              <a:rPr lang="zh-CN" altLang="en-US">
                <a:ea typeface="宋体" pitchFamily="2" charset="-122"/>
              </a:rPr>
              <a:t>现在来分别介绍两类碰撞检测方法</a:t>
            </a:r>
          </a:p>
          <a:p>
            <a:pPr lvl="1"/>
            <a:endParaRPr lang="zh-CN" altLang="en-US">
              <a:ea typeface="宋体" pitchFamily="2" charset="-122"/>
            </a:endParaRPr>
          </a:p>
          <a:p>
            <a:pPr lvl="1"/>
            <a:r>
              <a:rPr lang="zh-CN" altLang="en-US">
                <a:ea typeface="宋体" pitchFamily="2" charset="-122"/>
              </a:rPr>
              <a:t>广义</a:t>
            </a:r>
            <a:r>
              <a:rPr lang="en-US" altLang="zh-CN">
                <a:ea typeface="宋体" pitchFamily="2" charset="-122"/>
              </a:rPr>
              <a:t>/</a:t>
            </a:r>
            <a:r>
              <a:rPr lang="zh-CN" altLang="en-US">
                <a:ea typeface="宋体" pitchFamily="2" charset="-122"/>
              </a:rPr>
              <a:t>狭义二阶段算法</a:t>
            </a:r>
          </a:p>
          <a:p>
            <a:pPr lvl="1"/>
            <a:endParaRPr lang="zh-CN" altLang="en-US">
              <a:ea typeface="宋体" pitchFamily="2" charset="-122"/>
            </a:endParaRPr>
          </a:p>
          <a:p>
            <a:pPr lvl="1"/>
            <a:r>
              <a:rPr lang="zh-CN" altLang="en-US">
                <a:ea typeface="宋体" pitchFamily="2" charset="-122"/>
              </a:rPr>
              <a:t>单阶段方法</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sz="3200">
                <a:ea typeface="宋体" pitchFamily="2" charset="-122"/>
              </a:rPr>
              <a:t>广义</a:t>
            </a:r>
            <a:r>
              <a:rPr lang="en-US" altLang="zh-CN" sz="3200">
                <a:ea typeface="宋体" pitchFamily="2" charset="-122"/>
              </a:rPr>
              <a:t>/</a:t>
            </a:r>
            <a:r>
              <a:rPr lang="zh-CN" altLang="en-US" sz="3200">
                <a:ea typeface="宋体" pitchFamily="2" charset="-122"/>
              </a:rPr>
              <a:t>狭义二阶段算法</a:t>
            </a:r>
          </a:p>
        </p:txBody>
      </p:sp>
      <p:sp>
        <p:nvSpPr>
          <p:cNvPr id="29699" name="Rectangle 3"/>
          <p:cNvSpPr>
            <a:spLocks noGrp="1" noChangeArrowheads="1"/>
          </p:cNvSpPr>
          <p:nvPr>
            <p:ph idx="1"/>
          </p:nvPr>
        </p:nvSpPr>
        <p:spPr/>
        <p:txBody>
          <a:bodyPr/>
          <a:lstStyle/>
          <a:p>
            <a:r>
              <a:rPr lang="zh-CN" altLang="en-US">
                <a:ea typeface="宋体" pitchFamily="2" charset="-122"/>
              </a:rPr>
              <a:t>当前最为常用的方法</a:t>
            </a:r>
          </a:p>
          <a:p>
            <a:r>
              <a:rPr lang="zh-CN" altLang="en-US">
                <a:ea typeface="宋体" pitchFamily="2" charset="-122"/>
              </a:rPr>
              <a:t>算法策略是：</a:t>
            </a:r>
          </a:p>
          <a:p>
            <a:pPr lvl="1"/>
            <a:r>
              <a:rPr lang="zh-CN" altLang="en-US">
                <a:ea typeface="宋体" pitchFamily="2" charset="-122"/>
              </a:rPr>
              <a:t>首先尽量剔除不可能碰撞的移动物体对</a:t>
            </a:r>
          </a:p>
          <a:p>
            <a:pPr lvl="1"/>
            <a:r>
              <a:rPr lang="zh-CN" altLang="en-US">
                <a:ea typeface="宋体" pitchFamily="2" charset="-122"/>
              </a:rPr>
              <a:t>对剔除过程中保留的物体对做真正的碰撞检测</a:t>
            </a:r>
          </a:p>
          <a:p>
            <a:r>
              <a:rPr lang="zh-CN" altLang="en-US">
                <a:ea typeface="宋体" pitchFamily="2" charset="-122"/>
              </a:rPr>
              <a:t>重要优势：</a:t>
            </a:r>
          </a:p>
          <a:p>
            <a:pPr lvl="1"/>
            <a:r>
              <a:rPr lang="zh-CN" altLang="en-US">
                <a:ea typeface="宋体" pitchFamily="2" charset="-122"/>
              </a:rPr>
              <a:t>每个阶段算法的选择是独立的</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z="3200">
                <a:ea typeface="宋体" pitchFamily="2" charset="-122"/>
              </a:rPr>
              <a:t>广义阶段</a:t>
            </a:r>
          </a:p>
        </p:txBody>
      </p:sp>
      <p:sp>
        <p:nvSpPr>
          <p:cNvPr id="31747" name="Rectangle 3"/>
          <p:cNvSpPr>
            <a:spLocks noGrp="1" noChangeArrowheads="1"/>
          </p:cNvSpPr>
          <p:nvPr>
            <p:ph idx="1"/>
          </p:nvPr>
        </p:nvSpPr>
        <p:spPr/>
        <p:txBody>
          <a:bodyPr/>
          <a:lstStyle/>
          <a:p>
            <a:endParaRPr lang="en-US" altLang="zh-CN">
              <a:ea typeface="宋体" pitchFamily="2" charset="-122"/>
            </a:endParaRPr>
          </a:p>
          <a:p>
            <a:r>
              <a:rPr lang="zh-CN" altLang="en-US">
                <a:ea typeface="宋体" pitchFamily="2" charset="-122"/>
              </a:rPr>
              <a:t>广义阶段的策略主要有：</a:t>
            </a:r>
          </a:p>
          <a:p>
            <a:pPr lvl="1"/>
            <a:r>
              <a:rPr lang="zh-CN" altLang="en-US">
                <a:ea typeface="宋体" pitchFamily="2" charset="-122"/>
              </a:rPr>
              <a:t>利用时间一致性的策略</a:t>
            </a:r>
          </a:p>
          <a:p>
            <a:pPr lvl="1"/>
            <a:r>
              <a:rPr lang="zh-CN" altLang="en-US">
                <a:ea typeface="宋体" pitchFamily="2" charset="-122"/>
              </a:rPr>
              <a:t>空间划分策略或利用空间一致性的策略</a:t>
            </a:r>
          </a:p>
          <a:p>
            <a:pPr lvl="1"/>
            <a:r>
              <a:rPr lang="zh-CN" altLang="en-US">
                <a:ea typeface="宋体" pitchFamily="2" charset="-122"/>
              </a:rPr>
              <a:t>包围体策略</a:t>
            </a:r>
          </a:p>
          <a:p>
            <a:pPr lvl="1"/>
            <a:r>
              <a:rPr lang="zh-CN" altLang="en-US">
                <a:ea typeface="宋体" pitchFamily="2" charset="-122"/>
              </a:rPr>
              <a:t>以上任意几种策略的结合</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a:ea typeface="宋体" pitchFamily="2" charset="-122"/>
              </a:rPr>
              <a:t>1</a:t>
            </a:r>
            <a:r>
              <a:rPr lang="zh-CN" altLang="en-US">
                <a:ea typeface="宋体" pitchFamily="2" charset="-122"/>
              </a:rPr>
              <a:t>、时间一致性算法</a:t>
            </a:r>
          </a:p>
        </p:txBody>
      </p:sp>
      <p:sp>
        <p:nvSpPr>
          <p:cNvPr id="34819" name="Rectangle 3"/>
          <p:cNvSpPr>
            <a:spLocks noGrp="1" noChangeArrowheads="1"/>
          </p:cNvSpPr>
          <p:nvPr>
            <p:ph idx="1"/>
          </p:nvPr>
        </p:nvSpPr>
        <p:spPr/>
        <p:txBody>
          <a:bodyPr/>
          <a:lstStyle/>
          <a:p>
            <a:r>
              <a:rPr lang="en-US" altLang="zh-CN">
                <a:ea typeface="宋体" pitchFamily="2" charset="-122"/>
              </a:rPr>
              <a:t>Hubbard</a:t>
            </a:r>
            <a:r>
              <a:rPr lang="zh-CN" altLang="en-US">
                <a:ea typeface="宋体" pitchFamily="2" charset="-122"/>
              </a:rPr>
              <a:t>在</a:t>
            </a:r>
            <a:r>
              <a:rPr lang="en-US" altLang="zh-CN">
                <a:ea typeface="宋体" pitchFamily="2" charset="-122"/>
              </a:rPr>
              <a:t>1993</a:t>
            </a:r>
            <a:r>
              <a:rPr lang="zh-CN" altLang="en-US">
                <a:ea typeface="宋体" pitchFamily="2" charset="-122"/>
              </a:rPr>
              <a:t>年给出了一个利用时间一致性的直接方法</a:t>
            </a:r>
          </a:p>
          <a:p>
            <a:r>
              <a:rPr lang="zh-CN" altLang="en-US">
                <a:ea typeface="宋体" pitchFamily="2" charset="-122"/>
              </a:rPr>
              <a:t>将物体与四维时空域的包围体联系起来</a:t>
            </a:r>
          </a:p>
          <a:p>
            <a:r>
              <a:rPr lang="zh-CN" altLang="en-US">
                <a:ea typeface="宋体" pitchFamily="2" charset="-122"/>
              </a:rPr>
              <a:t>基于这样一个环境：</a:t>
            </a:r>
          </a:p>
          <a:p>
            <a:pPr lvl="1"/>
            <a:r>
              <a:rPr lang="zh-CN" altLang="en-US">
                <a:ea typeface="宋体" pitchFamily="2" charset="-122"/>
              </a:rPr>
              <a:t>设一个起点     </a:t>
            </a:r>
            <a:r>
              <a:rPr lang="en-US" altLang="zh-CN">
                <a:ea typeface="宋体" pitchFamily="2" charset="-122"/>
              </a:rPr>
              <a:t>,</a:t>
            </a:r>
            <a:r>
              <a:rPr lang="zh-CN" altLang="en-US">
                <a:ea typeface="宋体" pitchFamily="2" charset="-122"/>
              </a:rPr>
              <a:t>初始速度      </a:t>
            </a:r>
            <a:r>
              <a:rPr lang="en-US" altLang="zh-CN">
                <a:ea typeface="宋体" pitchFamily="2" charset="-122"/>
              </a:rPr>
              <a:t>,</a:t>
            </a:r>
            <a:r>
              <a:rPr lang="zh-CN" altLang="en-US">
                <a:ea typeface="宋体" pitchFamily="2" charset="-122"/>
              </a:rPr>
              <a:t>一个加速度上界</a:t>
            </a:r>
          </a:p>
          <a:p>
            <a:pPr lvl="1"/>
            <a:r>
              <a:rPr lang="zh-CN" altLang="en-US">
                <a:ea typeface="宋体" pitchFamily="2" charset="-122"/>
              </a:rPr>
              <a:t>在</a:t>
            </a:r>
            <a:r>
              <a:rPr lang="en-US" altLang="zh-CN">
                <a:ea typeface="宋体" pitchFamily="2" charset="-122"/>
              </a:rPr>
              <a:t>t</a:t>
            </a:r>
            <a:r>
              <a:rPr lang="zh-CN" altLang="en-US">
                <a:ea typeface="宋体" pitchFamily="2" charset="-122"/>
              </a:rPr>
              <a:t>时刻可以预测物体的位置不超过一定抛物线角</a:t>
            </a:r>
          </a:p>
        </p:txBody>
      </p:sp>
      <p:sp>
        <p:nvSpPr>
          <p:cNvPr id="3482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4820" name="Object 4"/>
          <p:cNvGraphicFramePr>
            <a:graphicFrameLocks noChangeAspect="1"/>
          </p:cNvGraphicFramePr>
          <p:nvPr/>
        </p:nvGraphicFramePr>
        <p:xfrm>
          <a:off x="2743200" y="3848100"/>
          <a:ext cx="533400" cy="342900"/>
        </p:xfrm>
        <a:graphic>
          <a:graphicData uri="http://schemas.openxmlformats.org/presentationml/2006/ole">
            <mc:AlternateContent xmlns:mc="http://schemas.openxmlformats.org/markup-compatibility/2006">
              <mc:Choice xmlns:v="urn:schemas-microsoft-com:vml" Requires="v">
                <p:oleObj spid="_x0000_s34842" name="公式" r:id="rId4" imgW="317225" imgH="203024" progId="Equation.3">
                  <p:embed/>
                </p:oleObj>
              </mc:Choice>
              <mc:Fallback>
                <p:oleObj name="公式" r:id="rId4" imgW="317225" imgH="203024"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848100"/>
                        <a:ext cx="5334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2" name="Object 6"/>
          <p:cNvGraphicFramePr>
            <a:graphicFrameLocks noChangeAspect="1"/>
          </p:cNvGraphicFramePr>
          <p:nvPr/>
        </p:nvGraphicFramePr>
        <p:xfrm>
          <a:off x="4495800" y="3810000"/>
          <a:ext cx="628650" cy="373063"/>
        </p:xfrm>
        <a:graphic>
          <a:graphicData uri="http://schemas.openxmlformats.org/presentationml/2006/ole">
            <mc:AlternateContent xmlns:mc="http://schemas.openxmlformats.org/markup-compatibility/2006">
              <mc:Choice xmlns:v="urn:schemas-microsoft-com:vml" Requires="v">
                <p:oleObj spid="_x0000_s34843" name="公式" r:id="rId6" imgW="342720" imgH="203040" progId="Equation.3">
                  <p:embed/>
                </p:oleObj>
              </mc:Choice>
              <mc:Fallback>
                <p:oleObj name="公式" r:id="rId6" imgW="342720" imgH="20304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3810000"/>
                        <a:ext cx="628650"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4" name="Rectangle 8"/>
          <p:cNvSpPr>
            <a:spLocks noChangeArrowheads="1"/>
          </p:cNvSpPr>
          <p:nvPr/>
        </p:nvSpPr>
        <p:spPr bwMode="auto">
          <a:xfrm>
            <a:off x="0" y="3303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4823" name="Object 7"/>
          <p:cNvGraphicFramePr>
            <a:graphicFrameLocks noChangeAspect="1"/>
          </p:cNvGraphicFramePr>
          <p:nvPr/>
        </p:nvGraphicFramePr>
        <p:xfrm>
          <a:off x="2438400" y="4953000"/>
          <a:ext cx="2667000" cy="558800"/>
        </p:xfrm>
        <a:graphic>
          <a:graphicData uri="http://schemas.openxmlformats.org/presentationml/2006/ole">
            <mc:AlternateContent xmlns:mc="http://schemas.openxmlformats.org/markup-compatibility/2006">
              <mc:Choice xmlns:v="urn:schemas-microsoft-com:vml" Requires="v">
                <p:oleObj spid="_x0000_s34844" name="公式" r:id="rId8" imgW="1193800" imgH="254000" progId="Equation.3">
                  <p:embed/>
                </p:oleObj>
              </mc:Choice>
              <mc:Fallback>
                <p:oleObj name="公式" r:id="rId8" imgW="1193800" imgH="2540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4953000"/>
                        <a:ext cx="26670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6" name="Rectangle 10"/>
          <p:cNvSpPr>
            <a:spLocks noChangeArrowheads="1"/>
          </p:cNvSpPr>
          <p:nvPr/>
        </p:nvSpPr>
        <p:spPr bwMode="auto">
          <a:xfrm>
            <a:off x="0" y="3230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sz="3200">
                <a:ea typeface="宋体" pitchFamily="2" charset="-122"/>
              </a:rPr>
              <a:t>Hubbard</a:t>
            </a:r>
            <a:r>
              <a:rPr lang="zh-CN" altLang="en-US" sz="3200">
                <a:ea typeface="宋体" pitchFamily="2" charset="-122"/>
              </a:rPr>
              <a:t>算法说明</a:t>
            </a:r>
          </a:p>
        </p:txBody>
      </p:sp>
      <p:sp>
        <p:nvSpPr>
          <p:cNvPr id="37891" name="Rectangle 3"/>
          <p:cNvSpPr>
            <a:spLocks noGrp="1" noChangeArrowheads="1"/>
          </p:cNvSpPr>
          <p:nvPr>
            <p:ph idx="1"/>
          </p:nvPr>
        </p:nvSpPr>
        <p:spPr/>
        <p:txBody>
          <a:bodyPr/>
          <a:lstStyle/>
          <a:p>
            <a:endParaRPr lang="en-US" altLang="zh-CN">
              <a:ea typeface="宋体" pitchFamily="2" charset="-122"/>
            </a:endParaRPr>
          </a:p>
          <a:p>
            <a:endParaRPr lang="en-US" altLang="zh-CN">
              <a:ea typeface="宋体" pitchFamily="2" charset="-122"/>
            </a:endParaRPr>
          </a:p>
          <a:p>
            <a:r>
              <a:rPr lang="zh-CN" altLang="en-US">
                <a:ea typeface="宋体" pitchFamily="2" charset="-122"/>
              </a:rPr>
              <a:t>在</a:t>
            </a:r>
            <a:r>
              <a:rPr lang="en-US" altLang="zh-CN">
                <a:ea typeface="宋体" pitchFamily="2" charset="-122"/>
              </a:rPr>
              <a:t>t</a:t>
            </a:r>
            <a:r>
              <a:rPr lang="zh-CN" altLang="en-US">
                <a:ea typeface="宋体" pitchFamily="2" charset="-122"/>
              </a:rPr>
              <a:t>时刻，物体离点               的距离小于</a:t>
            </a:r>
          </a:p>
          <a:p>
            <a:r>
              <a:rPr lang="zh-CN" altLang="en-US">
                <a:ea typeface="宋体" pitchFamily="2" charset="-122"/>
              </a:rPr>
              <a:t>这样，</a:t>
            </a:r>
            <a:r>
              <a:rPr lang="en-US" altLang="zh-CN">
                <a:ea typeface="宋体" pitchFamily="2" charset="-122"/>
              </a:rPr>
              <a:t>t</a:t>
            </a:r>
            <a:r>
              <a:rPr lang="zh-CN" altLang="en-US">
                <a:ea typeface="宋体" pitchFamily="2" charset="-122"/>
              </a:rPr>
              <a:t>时刻物体位置的包围体是一个以</a:t>
            </a:r>
          </a:p>
          <a:p>
            <a:pPr>
              <a:buFont typeface="Wingdings" pitchFamily="2" charset="2"/>
              <a:buNone/>
            </a:pPr>
            <a:r>
              <a:rPr lang="zh-CN" altLang="en-US">
                <a:ea typeface="宋体" pitchFamily="2" charset="-122"/>
              </a:rPr>
              <a:t>    为中心，半径为      的球体</a:t>
            </a:r>
          </a:p>
          <a:p>
            <a:r>
              <a:rPr lang="zh-CN" altLang="en-US">
                <a:ea typeface="宋体" pitchFamily="2" charset="-122"/>
              </a:rPr>
              <a:t>对于三维空间，抛物线角是四维的</a:t>
            </a:r>
            <a:r>
              <a:rPr lang="en-US" altLang="zh-CN">
                <a:ea typeface="宋体" pitchFamily="2" charset="-122"/>
              </a:rPr>
              <a:t>(xyzt</a:t>
            </a:r>
            <a:r>
              <a:rPr lang="zh-CN" altLang="en-US">
                <a:ea typeface="宋体" pitchFamily="2" charset="-122"/>
              </a:rPr>
              <a:t>的函数</a:t>
            </a:r>
            <a:r>
              <a:rPr lang="en-US" altLang="zh-CN">
                <a:ea typeface="宋体" pitchFamily="2" charset="-122"/>
              </a:rPr>
              <a:t>)</a:t>
            </a:r>
          </a:p>
        </p:txBody>
      </p:sp>
      <p:graphicFrame>
        <p:nvGraphicFramePr>
          <p:cNvPr id="37892" name="Object 4"/>
          <p:cNvGraphicFramePr>
            <a:graphicFrameLocks noChangeAspect="1"/>
          </p:cNvGraphicFramePr>
          <p:nvPr/>
        </p:nvGraphicFramePr>
        <p:xfrm>
          <a:off x="1828800" y="1905000"/>
          <a:ext cx="4800600" cy="825500"/>
        </p:xfrm>
        <a:graphic>
          <a:graphicData uri="http://schemas.openxmlformats.org/presentationml/2006/ole">
            <mc:AlternateContent xmlns:mc="http://schemas.openxmlformats.org/markup-compatibility/2006">
              <mc:Choice xmlns:v="urn:schemas-microsoft-com:vml" Requires="v">
                <p:oleObj spid="_x0000_s37922" name="公式" r:id="rId4" imgW="2311400" imgH="393700" progId="Equation.3">
                  <p:embed/>
                </p:oleObj>
              </mc:Choice>
              <mc:Fallback>
                <p:oleObj name="公式" r:id="rId4" imgW="2311400" imgH="3937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905000"/>
                        <a:ext cx="48006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3" name="Object 5"/>
          <p:cNvGraphicFramePr>
            <a:graphicFrameLocks noChangeAspect="1"/>
          </p:cNvGraphicFramePr>
          <p:nvPr/>
        </p:nvGraphicFramePr>
        <p:xfrm>
          <a:off x="3810000" y="2971800"/>
          <a:ext cx="1543050" cy="392113"/>
        </p:xfrm>
        <a:graphic>
          <a:graphicData uri="http://schemas.openxmlformats.org/presentationml/2006/ole">
            <mc:AlternateContent xmlns:mc="http://schemas.openxmlformats.org/markup-compatibility/2006">
              <mc:Choice xmlns:v="urn:schemas-microsoft-com:vml" Requires="v">
                <p:oleObj spid="_x0000_s37923" name="公式" r:id="rId6" imgW="799920" imgH="203040" progId="Equation.3">
                  <p:embed/>
                </p:oleObj>
              </mc:Choice>
              <mc:Fallback>
                <p:oleObj name="公式" r:id="rId6" imgW="799920" imgH="20304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2971800"/>
                        <a:ext cx="1543050"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4" name="Object 6"/>
          <p:cNvGraphicFramePr>
            <a:graphicFrameLocks noChangeAspect="1"/>
          </p:cNvGraphicFramePr>
          <p:nvPr/>
        </p:nvGraphicFramePr>
        <p:xfrm>
          <a:off x="7162800" y="2667000"/>
          <a:ext cx="623888" cy="806450"/>
        </p:xfrm>
        <a:graphic>
          <a:graphicData uri="http://schemas.openxmlformats.org/presentationml/2006/ole">
            <mc:AlternateContent xmlns:mc="http://schemas.openxmlformats.org/markup-compatibility/2006">
              <mc:Choice xmlns:v="urn:schemas-microsoft-com:vml" Requires="v">
                <p:oleObj spid="_x0000_s37924" name="公式" r:id="rId8" imgW="304560" imgH="393480" progId="Equation.3">
                  <p:embed/>
                </p:oleObj>
              </mc:Choice>
              <mc:Fallback>
                <p:oleObj name="公式" r:id="rId8" imgW="304560" imgH="39348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2800" y="2667000"/>
                        <a:ext cx="623888"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5" name="Object 7"/>
          <p:cNvGraphicFramePr>
            <a:graphicFrameLocks noChangeAspect="1"/>
          </p:cNvGraphicFramePr>
          <p:nvPr/>
        </p:nvGraphicFramePr>
        <p:xfrm>
          <a:off x="7010400" y="3429000"/>
          <a:ext cx="1543050" cy="392113"/>
        </p:xfrm>
        <a:graphic>
          <a:graphicData uri="http://schemas.openxmlformats.org/presentationml/2006/ole">
            <mc:AlternateContent xmlns:mc="http://schemas.openxmlformats.org/markup-compatibility/2006">
              <mc:Choice xmlns:v="urn:schemas-microsoft-com:vml" Requires="v">
                <p:oleObj spid="_x0000_s37925" name="公式" r:id="rId10" imgW="799920" imgH="203040" progId="Equation.3">
                  <p:embed/>
                </p:oleObj>
              </mc:Choice>
              <mc:Fallback>
                <p:oleObj name="公式" r:id="rId10" imgW="799920" imgH="20304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0400" y="3429000"/>
                        <a:ext cx="1543050"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6" name="Object 8"/>
          <p:cNvGraphicFramePr>
            <a:graphicFrameLocks noChangeAspect="1"/>
          </p:cNvGraphicFramePr>
          <p:nvPr/>
        </p:nvGraphicFramePr>
        <p:xfrm>
          <a:off x="3429000" y="3733800"/>
          <a:ext cx="623888" cy="806450"/>
        </p:xfrm>
        <a:graphic>
          <a:graphicData uri="http://schemas.openxmlformats.org/presentationml/2006/ole">
            <mc:AlternateContent xmlns:mc="http://schemas.openxmlformats.org/markup-compatibility/2006">
              <mc:Choice xmlns:v="urn:schemas-microsoft-com:vml" Requires="v">
                <p:oleObj spid="_x0000_s37926" name="公式" r:id="rId11" imgW="304560" imgH="393480" progId="Equation.3">
                  <p:embed/>
                </p:oleObj>
              </mc:Choice>
              <mc:Fallback>
                <p:oleObj name="公式" r:id="rId11" imgW="304560" imgH="39348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9000" y="3733800"/>
                        <a:ext cx="623888"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sz="3200">
                <a:ea typeface="宋体" pitchFamily="2" charset="-122"/>
              </a:rPr>
              <a:t>图示说明</a:t>
            </a:r>
          </a:p>
        </p:txBody>
      </p:sp>
      <p:sp>
        <p:nvSpPr>
          <p:cNvPr id="39939" name="Rectangle 3"/>
          <p:cNvSpPr>
            <a:spLocks noGrp="1" noChangeArrowheads="1"/>
          </p:cNvSpPr>
          <p:nvPr>
            <p:ph idx="1"/>
          </p:nvPr>
        </p:nvSpPr>
        <p:spPr/>
        <p:txBody>
          <a:bodyPr/>
          <a:lstStyle/>
          <a:p>
            <a:endParaRPr lang="zh-CN" altLang="zh-CN">
              <a:ea typeface="宋体" pitchFamily="2" charset="-122"/>
            </a:endParaRPr>
          </a:p>
        </p:txBody>
      </p:sp>
      <p:pic>
        <p:nvPicPr>
          <p:cNvPr id="39940"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663825" y="2286000"/>
            <a:ext cx="4117975" cy="2390775"/>
          </a:xfrm>
          <a:prstGeom prst="rect">
            <a:avLst/>
          </a:prstGeom>
          <a:noFill/>
          <a:extLst>
            <a:ext uri="{909E8E84-426E-40DD-AFC4-6F175D3DCCD1}">
              <a14:hiddenFill xmlns:a14="http://schemas.microsoft.com/office/drawing/2010/main">
                <a:solidFill>
                  <a:srgbClr val="FFFFFF"/>
                </a:solidFill>
              </a14:hiddenFill>
            </a:ext>
          </a:extLst>
        </p:spPr>
      </p:pic>
      <p:sp>
        <p:nvSpPr>
          <p:cNvPr id="39941" name="Rectangle 5"/>
          <p:cNvSpPr>
            <a:spLocks noChangeArrowheads="1"/>
          </p:cNvSpPr>
          <p:nvPr/>
        </p:nvSpPr>
        <p:spPr bwMode="auto">
          <a:xfrm>
            <a:off x="2667000" y="4800600"/>
            <a:ext cx="441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在</a:t>
            </a:r>
            <a:r>
              <a:rPr lang="en-US" altLang="zh-CN"/>
              <a:t>2D</a:t>
            </a:r>
            <a:r>
              <a:rPr lang="zh-CN" altLang="en-US"/>
              <a:t>空间内移动的粒子的</a:t>
            </a:r>
            <a:r>
              <a:rPr lang="en-US" altLang="zh-CN"/>
              <a:t>3D“</a:t>
            </a:r>
            <a:r>
              <a:rPr lang="zh-CN" altLang="en-US"/>
              <a:t>抛物线角”</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sz="3200">
                <a:ea typeface="宋体" pitchFamily="2" charset="-122"/>
              </a:rPr>
              <a:t>2</a:t>
            </a:r>
            <a:r>
              <a:rPr lang="zh-CN" altLang="en-US" sz="3200">
                <a:ea typeface="宋体" pitchFamily="2" charset="-122"/>
              </a:rPr>
              <a:t>、空间一致性方法</a:t>
            </a:r>
          </a:p>
        </p:txBody>
      </p:sp>
      <p:sp>
        <p:nvSpPr>
          <p:cNvPr id="41987" name="Rectangle 3"/>
          <p:cNvSpPr>
            <a:spLocks noGrp="1" noChangeArrowheads="1"/>
          </p:cNvSpPr>
          <p:nvPr>
            <p:ph idx="1"/>
          </p:nvPr>
        </p:nvSpPr>
        <p:spPr/>
        <p:txBody>
          <a:bodyPr>
            <a:normAutofit fontScale="92500" lnSpcReduction="10000"/>
          </a:bodyPr>
          <a:lstStyle/>
          <a:p>
            <a:r>
              <a:rPr lang="zh-CN" altLang="en-US">
                <a:ea typeface="宋体" pitchFamily="2" charset="-122"/>
              </a:rPr>
              <a:t>将场景空间分成单元格是最简单的利用空间一致性的方法</a:t>
            </a:r>
          </a:p>
          <a:p>
            <a:r>
              <a:rPr lang="zh-CN" altLang="en-US">
                <a:ea typeface="宋体" pitchFamily="2" charset="-122"/>
              </a:rPr>
              <a:t>对于大多数图形应用来说，物体往往在地面运动</a:t>
            </a:r>
          </a:p>
          <a:p>
            <a:pPr lvl="1"/>
            <a:r>
              <a:rPr lang="zh-CN" altLang="en-US">
                <a:ea typeface="宋体" pitchFamily="2" charset="-122"/>
              </a:rPr>
              <a:t>这样可以将划分变为二维网格</a:t>
            </a:r>
          </a:p>
          <a:p>
            <a:pPr lvl="1"/>
            <a:r>
              <a:rPr lang="zh-CN" altLang="en-US">
                <a:ea typeface="宋体" pitchFamily="2" charset="-122"/>
              </a:rPr>
              <a:t>通过检测一个单元格是否含有一个以上的物体来探测可能发生的碰撞</a:t>
            </a:r>
          </a:p>
          <a:p>
            <a:r>
              <a:rPr lang="zh-CN" altLang="en-US">
                <a:ea typeface="宋体" pitchFamily="2" charset="-122"/>
              </a:rPr>
              <a:t>这个简单方法面临的主要问题是：</a:t>
            </a:r>
          </a:p>
          <a:p>
            <a:pPr lvl="1"/>
            <a:r>
              <a:rPr lang="zh-CN" altLang="en-US">
                <a:ea typeface="宋体" pitchFamily="2" charset="-122"/>
              </a:rPr>
              <a:t>单元格大小的最优选择</a:t>
            </a:r>
          </a:p>
          <a:p>
            <a:pPr lvl="1"/>
            <a:r>
              <a:rPr lang="zh-CN" altLang="en-US">
                <a:ea typeface="宋体" pitchFamily="2" charset="-122"/>
              </a:rPr>
              <a:t>只适用于那些所有物体大小差不多的场景</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sz="3200">
                <a:ea typeface="宋体" pitchFamily="2" charset="-122"/>
              </a:rPr>
              <a:t>八叉树划分</a:t>
            </a:r>
          </a:p>
        </p:txBody>
      </p:sp>
      <p:sp>
        <p:nvSpPr>
          <p:cNvPr id="44035" name="Rectangle 3"/>
          <p:cNvSpPr>
            <a:spLocks noGrp="1" noChangeArrowheads="1"/>
          </p:cNvSpPr>
          <p:nvPr>
            <p:ph idx="1"/>
          </p:nvPr>
        </p:nvSpPr>
        <p:spPr/>
        <p:txBody>
          <a:bodyPr>
            <a:normAutofit fontScale="92500"/>
          </a:bodyPr>
          <a:lstStyle/>
          <a:p>
            <a:endParaRPr lang="en-US" altLang="zh-CN">
              <a:ea typeface="宋体" pitchFamily="2" charset="-122"/>
            </a:endParaRPr>
          </a:p>
          <a:p>
            <a:r>
              <a:rPr lang="zh-CN" altLang="en-US">
                <a:ea typeface="宋体" pitchFamily="2" charset="-122"/>
              </a:rPr>
              <a:t>一种显著改进均匀空间划分法的是八叉树划分</a:t>
            </a:r>
          </a:p>
          <a:p>
            <a:r>
              <a:rPr lang="zh-CN" altLang="en-US">
                <a:ea typeface="宋体" pitchFamily="2" charset="-122"/>
              </a:rPr>
              <a:t>八叉树消除了对那些离得远的物体对的测试</a:t>
            </a:r>
          </a:p>
          <a:p>
            <a:r>
              <a:rPr lang="zh-CN" altLang="en-US">
                <a:ea typeface="宋体" pitchFamily="2" charset="-122"/>
              </a:rPr>
              <a:t>但由于物体运动，八叉树结构必须在每个时间循环步上进行更新，导致了巨大的额外计算量</a:t>
            </a:r>
          </a:p>
          <a:p>
            <a:r>
              <a:rPr lang="zh-CN" altLang="en-US">
                <a:ea typeface="宋体" pitchFamily="2" charset="-122"/>
              </a:rPr>
              <a:t>是否值得进行空间划分取决于物体数量</a:t>
            </a:r>
            <a:r>
              <a:rPr lang="en-US" altLang="zh-CN">
                <a:ea typeface="宋体" pitchFamily="2" charset="-122"/>
              </a:rPr>
              <a:t>N</a:t>
            </a:r>
            <a:r>
              <a:rPr lang="zh-CN" altLang="en-US">
                <a:ea typeface="宋体" pitchFamily="2" charset="-122"/>
              </a:rPr>
              <a:t>和划分策略所占用的时间</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sz="3200">
                <a:ea typeface="宋体" pitchFamily="2" charset="-122"/>
              </a:rPr>
              <a:t>简介</a:t>
            </a:r>
          </a:p>
        </p:txBody>
      </p:sp>
      <p:sp>
        <p:nvSpPr>
          <p:cNvPr id="7171" name="Rectangle 3"/>
          <p:cNvSpPr>
            <a:spLocks noGrp="1" noChangeArrowheads="1"/>
          </p:cNvSpPr>
          <p:nvPr>
            <p:ph idx="1"/>
          </p:nvPr>
        </p:nvSpPr>
        <p:spPr/>
        <p:txBody>
          <a:bodyPr/>
          <a:lstStyle/>
          <a:p>
            <a:r>
              <a:rPr lang="zh-CN" altLang="en-US">
                <a:ea typeface="宋体" pitchFamily="2" charset="-122"/>
              </a:rPr>
              <a:t>碰撞检测</a:t>
            </a:r>
            <a:r>
              <a:rPr lang="en-US" altLang="zh-CN">
                <a:ea typeface="宋体" pitchFamily="2" charset="-122"/>
              </a:rPr>
              <a:t>(collision detection)</a:t>
            </a:r>
            <a:r>
              <a:rPr lang="zh-CN" altLang="en-US">
                <a:ea typeface="宋体" pitchFamily="2" charset="-122"/>
              </a:rPr>
              <a:t>很重要</a:t>
            </a:r>
          </a:p>
          <a:p>
            <a:r>
              <a:rPr lang="zh-CN" altLang="en-US">
                <a:ea typeface="宋体" pitchFamily="2" charset="-122"/>
              </a:rPr>
              <a:t>在这一课题上人们做了大量的研究工作</a:t>
            </a:r>
          </a:p>
          <a:p>
            <a:r>
              <a:rPr lang="zh-CN" altLang="en-US">
                <a:ea typeface="宋体" pitchFamily="2" charset="-122"/>
              </a:rPr>
              <a:t>对碰撞反应关注较少</a:t>
            </a:r>
            <a:r>
              <a:rPr lang="en-US" altLang="zh-CN">
                <a:ea typeface="宋体" pitchFamily="2" charset="-122"/>
              </a:rPr>
              <a:t>,</a:t>
            </a:r>
            <a:r>
              <a:rPr lang="zh-CN" altLang="en-US">
                <a:ea typeface="宋体" pitchFamily="2" charset="-122"/>
              </a:rPr>
              <a:t>却很重视碰撞检测</a:t>
            </a:r>
          </a:p>
          <a:p>
            <a:r>
              <a:rPr lang="zh-CN" altLang="en-US">
                <a:ea typeface="宋体" pitchFamily="2" charset="-122"/>
              </a:rPr>
              <a:t>碰撞检测的效率决定了游戏运行的效率</a:t>
            </a:r>
          </a:p>
          <a:p>
            <a:pPr lvl="1"/>
            <a:r>
              <a:rPr lang="zh-CN" altLang="en-US">
                <a:ea typeface="宋体" pitchFamily="2" charset="-122"/>
              </a:rPr>
              <a:t>在仿真中，几乎每步都需要进行碰撞检测</a:t>
            </a:r>
          </a:p>
          <a:p>
            <a:pPr lvl="1"/>
            <a:r>
              <a:rPr lang="zh-CN" altLang="en-US">
                <a:ea typeface="宋体" pitchFamily="2" charset="-122"/>
              </a:rPr>
              <a:t>系统代价随着场景的复杂性而急剧增加</a:t>
            </a:r>
          </a:p>
          <a:p>
            <a:r>
              <a:rPr lang="zh-CN" altLang="en-US">
                <a:ea typeface="宋体" pitchFamily="2" charset="-122"/>
              </a:rPr>
              <a:t>有必要将碰撞检测单独列为一章</a:t>
            </a:r>
          </a:p>
          <a:p>
            <a:endParaRPr lang="en-US" altLang="zh-CN">
              <a:ea typeface="宋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sz="3200">
                <a:ea typeface="宋体" pitchFamily="2" charset="-122"/>
              </a:rPr>
              <a:t>最近邻居列表</a:t>
            </a:r>
          </a:p>
        </p:txBody>
      </p:sp>
      <p:sp>
        <p:nvSpPr>
          <p:cNvPr id="33795" name="Rectangle 3"/>
          <p:cNvSpPr>
            <a:spLocks noGrp="1" noChangeArrowheads="1"/>
          </p:cNvSpPr>
          <p:nvPr>
            <p:ph idx="1"/>
          </p:nvPr>
        </p:nvSpPr>
        <p:spPr/>
        <p:txBody>
          <a:bodyPr/>
          <a:lstStyle/>
          <a:p>
            <a:endParaRPr lang="en-US" altLang="zh-CN">
              <a:ea typeface="宋体" pitchFamily="2" charset="-122"/>
            </a:endParaRPr>
          </a:p>
          <a:p>
            <a:r>
              <a:rPr lang="zh-CN" altLang="en-US">
                <a:ea typeface="宋体" pitchFamily="2" charset="-122"/>
              </a:rPr>
              <a:t>另一种方法是对每一个物体，基于某个距离的阈值，维护一个最近邻居列表</a:t>
            </a:r>
          </a:p>
          <a:p>
            <a:endParaRPr lang="zh-CN" altLang="en-US">
              <a:ea typeface="宋体" pitchFamily="2" charset="-122"/>
            </a:endParaRPr>
          </a:p>
          <a:p>
            <a:r>
              <a:rPr lang="zh-CN" altLang="en-US">
                <a:ea typeface="宋体" pitchFamily="2" charset="-122"/>
              </a:rPr>
              <a:t>允许自适应的步长</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sz="3200">
                <a:ea typeface="宋体" pitchFamily="2" charset="-122"/>
              </a:rPr>
              <a:t>在广义阶段使用包围盒</a:t>
            </a:r>
          </a:p>
        </p:txBody>
      </p:sp>
      <p:sp>
        <p:nvSpPr>
          <p:cNvPr id="62467" name="Rectangle 3"/>
          <p:cNvSpPr>
            <a:spLocks noGrp="1" noChangeArrowheads="1"/>
          </p:cNvSpPr>
          <p:nvPr>
            <p:ph idx="1"/>
          </p:nvPr>
        </p:nvSpPr>
        <p:spPr/>
        <p:txBody>
          <a:bodyPr>
            <a:normAutofit lnSpcReduction="10000"/>
          </a:bodyPr>
          <a:lstStyle/>
          <a:p>
            <a:r>
              <a:rPr lang="zh-CN" altLang="en-US">
                <a:ea typeface="宋体" pitchFamily="2" charset="-122"/>
              </a:rPr>
              <a:t>在广义碰撞检测阶段使用包围盒是相当常见的，有</a:t>
            </a:r>
            <a:r>
              <a:rPr lang="en-US" altLang="zh-CN">
                <a:ea typeface="宋体" pitchFamily="2" charset="-122"/>
              </a:rPr>
              <a:t>4</a:t>
            </a:r>
            <a:r>
              <a:rPr lang="zh-CN" altLang="en-US">
                <a:ea typeface="宋体" pitchFamily="2" charset="-122"/>
              </a:rPr>
              <a:t>种几何体能用来作为包围盒</a:t>
            </a:r>
          </a:p>
          <a:p>
            <a:pPr lvl="1"/>
            <a:r>
              <a:rPr lang="zh-CN" altLang="en-US">
                <a:ea typeface="宋体" pitchFamily="2" charset="-122"/>
              </a:rPr>
              <a:t>球体、</a:t>
            </a:r>
            <a:r>
              <a:rPr lang="en-US" altLang="zh-CN">
                <a:ea typeface="宋体" pitchFamily="2" charset="-122"/>
              </a:rPr>
              <a:t>AABB</a:t>
            </a:r>
            <a:r>
              <a:rPr lang="zh-CN" altLang="en-US">
                <a:ea typeface="宋体" pitchFamily="2" charset="-122"/>
              </a:rPr>
              <a:t>、</a:t>
            </a:r>
            <a:r>
              <a:rPr lang="en-US" altLang="zh-CN">
                <a:ea typeface="宋体" pitchFamily="2" charset="-122"/>
              </a:rPr>
              <a:t>OBB</a:t>
            </a:r>
            <a:r>
              <a:rPr lang="zh-CN" altLang="en-US">
                <a:ea typeface="宋体" pitchFamily="2" charset="-122"/>
              </a:rPr>
              <a:t>及离散方向多面体</a:t>
            </a:r>
          </a:p>
          <a:p>
            <a:pPr lvl="1"/>
            <a:endParaRPr lang="zh-CN" altLang="en-US">
              <a:ea typeface="宋体" pitchFamily="2" charset="-122"/>
            </a:endParaRPr>
          </a:p>
          <a:p>
            <a:pPr lvl="1"/>
            <a:endParaRPr lang="zh-CN" altLang="en-US">
              <a:ea typeface="宋体" pitchFamily="2" charset="-122"/>
            </a:endParaRPr>
          </a:p>
          <a:p>
            <a:pPr lvl="1"/>
            <a:endParaRPr lang="zh-CN" altLang="en-US">
              <a:ea typeface="宋体" pitchFamily="2" charset="-122"/>
            </a:endParaRPr>
          </a:p>
          <a:p>
            <a:pPr lvl="1"/>
            <a:endParaRPr lang="zh-CN" altLang="en-US">
              <a:ea typeface="宋体" pitchFamily="2" charset="-122"/>
            </a:endParaRPr>
          </a:p>
          <a:p>
            <a:r>
              <a:rPr lang="zh-CN" altLang="en-US">
                <a:ea typeface="宋体" pitchFamily="2" charset="-122"/>
              </a:rPr>
              <a:t>包围体判定的基本原理是：</a:t>
            </a:r>
          </a:p>
          <a:p>
            <a:pPr lvl="1"/>
            <a:r>
              <a:rPr lang="zh-CN" altLang="en-US">
                <a:ea typeface="宋体" pitchFamily="2" charset="-122"/>
              </a:rPr>
              <a:t>检测包围体是否相交要比检测物体相交快得多</a:t>
            </a:r>
          </a:p>
        </p:txBody>
      </p:sp>
      <p:pic>
        <p:nvPicPr>
          <p:cNvPr id="62468"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225550" y="3192463"/>
            <a:ext cx="6699250" cy="18367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sz="3200">
                <a:ea typeface="宋体" pitchFamily="2" charset="-122"/>
              </a:rPr>
              <a:t>优缺点（作业点）</a:t>
            </a:r>
          </a:p>
        </p:txBody>
      </p:sp>
      <p:sp>
        <p:nvSpPr>
          <p:cNvPr id="64515" name="Rectangle 3"/>
          <p:cNvSpPr>
            <a:spLocks noGrp="1" noChangeArrowheads="1"/>
          </p:cNvSpPr>
          <p:nvPr>
            <p:ph idx="1"/>
          </p:nvPr>
        </p:nvSpPr>
        <p:spPr/>
        <p:txBody>
          <a:bodyPr>
            <a:normAutofit fontScale="85000" lnSpcReduction="10000"/>
          </a:bodyPr>
          <a:lstStyle/>
          <a:p>
            <a:r>
              <a:rPr lang="zh-CN" altLang="en-US">
                <a:ea typeface="宋体" pitchFamily="2" charset="-122"/>
              </a:rPr>
              <a:t>球体是最简单的，但缺点是其包围效率很不理想</a:t>
            </a:r>
          </a:p>
          <a:p>
            <a:pPr lvl="1"/>
            <a:r>
              <a:rPr lang="zh-CN" altLang="en-US">
                <a:ea typeface="宋体" pitchFamily="2" charset="-122"/>
              </a:rPr>
              <a:t>狭长物体的球包围体中存在很多空白空间</a:t>
            </a:r>
          </a:p>
          <a:p>
            <a:pPr lvl="1"/>
            <a:r>
              <a:rPr lang="zh-CN" altLang="en-US">
                <a:ea typeface="宋体" pitchFamily="2" charset="-122"/>
              </a:rPr>
              <a:t>对于这样的物体，大多数广义阶段的相交到了狭义阶段检测时就不相交了</a:t>
            </a:r>
          </a:p>
          <a:p>
            <a:r>
              <a:rPr lang="en-US" altLang="zh-CN">
                <a:ea typeface="宋体" pitchFamily="2" charset="-122"/>
              </a:rPr>
              <a:t>AABB</a:t>
            </a:r>
            <a:r>
              <a:rPr lang="zh-CN" altLang="en-US">
                <a:ea typeface="宋体" pitchFamily="2" charset="-122"/>
              </a:rPr>
              <a:t>的计算复杂度较低，且通常比球包围体高效</a:t>
            </a:r>
          </a:p>
          <a:p>
            <a:pPr lvl="1"/>
            <a:r>
              <a:rPr lang="zh-CN" altLang="en-US">
                <a:ea typeface="宋体" pitchFamily="2" charset="-122"/>
              </a:rPr>
              <a:t>但</a:t>
            </a:r>
            <a:r>
              <a:rPr lang="en-US" altLang="zh-CN">
                <a:ea typeface="宋体" pitchFamily="2" charset="-122"/>
              </a:rPr>
              <a:t>AABB</a:t>
            </a:r>
            <a:r>
              <a:rPr lang="zh-CN" altLang="en-US">
                <a:ea typeface="宋体" pitchFamily="2" charset="-122"/>
              </a:rPr>
              <a:t>结构必须在物体运行时更新</a:t>
            </a:r>
          </a:p>
          <a:p>
            <a:pPr lvl="1"/>
            <a:r>
              <a:rPr lang="zh-CN" altLang="en-US">
                <a:ea typeface="宋体" pitchFamily="2" charset="-122"/>
              </a:rPr>
              <a:t>如果一个渲染物体参与了运动</a:t>
            </a:r>
            <a:r>
              <a:rPr lang="en-US" altLang="zh-CN">
                <a:ea typeface="宋体" pitchFamily="2" charset="-122"/>
              </a:rPr>
              <a:t>,</a:t>
            </a:r>
            <a:r>
              <a:rPr lang="zh-CN" altLang="en-US">
                <a:ea typeface="宋体" pitchFamily="2" charset="-122"/>
              </a:rPr>
              <a:t>那么包围盒的效率变低</a:t>
            </a:r>
          </a:p>
          <a:p>
            <a:r>
              <a:rPr lang="en-US" altLang="zh-CN">
                <a:ea typeface="宋体" pitchFamily="2" charset="-122"/>
              </a:rPr>
              <a:t>OBB</a:t>
            </a:r>
            <a:r>
              <a:rPr lang="zh-CN" altLang="en-US">
                <a:ea typeface="宋体" pitchFamily="2" charset="-122"/>
              </a:rPr>
              <a:t>相对于物体是唯一确定的，能够事先算出</a:t>
            </a:r>
          </a:p>
          <a:p>
            <a:pPr lvl="1"/>
            <a:r>
              <a:rPr lang="zh-CN" altLang="en-US">
                <a:ea typeface="宋体" pitchFamily="2" charset="-122"/>
              </a:rPr>
              <a:t>通过使用</a:t>
            </a:r>
            <a:r>
              <a:rPr lang="en-US" altLang="zh-CN">
                <a:solidFill>
                  <a:srgbClr val="FF0000"/>
                </a:solidFill>
                <a:ea typeface="宋体" pitchFamily="2" charset="-122"/>
              </a:rPr>
              <a:t>PCA</a:t>
            </a:r>
            <a:r>
              <a:rPr lang="zh-CN" altLang="en-US">
                <a:ea typeface="宋体" pitchFamily="2" charset="-122"/>
              </a:rPr>
              <a:t>可以计算出</a:t>
            </a:r>
            <a:r>
              <a:rPr lang="en-US" altLang="zh-CN">
                <a:ea typeface="宋体" pitchFamily="2" charset="-122"/>
              </a:rPr>
              <a:t>OBB</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sz="3200">
                <a:ea typeface="宋体" pitchFamily="2" charset="-122"/>
              </a:rPr>
              <a:t>包围体层次结构</a:t>
            </a:r>
          </a:p>
        </p:txBody>
      </p:sp>
      <p:sp>
        <p:nvSpPr>
          <p:cNvPr id="68611" name="Rectangle 3"/>
          <p:cNvSpPr>
            <a:spLocks noGrp="1" noChangeArrowheads="1"/>
          </p:cNvSpPr>
          <p:nvPr>
            <p:ph idx="1"/>
          </p:nvPr>
        </p:nvSpPr>
        <p:spPr/>
        <p:txBody>
          <a:bodyPr>
            <a:normAutofit fontScale="92500"/>
          </a:bodyPr>
          <a:lstStyle/>
          <a:p>
            <a:pPr>
              <a:lnSpc>
                <a:spcPct val="90000"/>
              </a:lnSpc>
            </a:pPr>
            <a:r>
              <a:rPr lang="zh-CN" altLang="en-US">
                <a:ea typeface="宋体" pitchFamily="2" charset="-122"/>
              </a:rPr>
              <a:t>碰撞检测的层次结构或者指空间划分策略</a:t>
            </a:r>
          </a:p>
          <a:p>
            <a:pPr lvl="1">
              <a:lnSpc>
                <a:spcPct val="90000"/>
              </a:lnSpc>
            </a:pPr>
            <a:r>
              <a:rPr lang="zh-CN" altLang="en-US">
                <a:ea typeface="宋体" pitchFamily="2" charset="-122"/>
              </a:rPr>
              <a:t>比如八叉树、</a:t>
            </a:r>
            <a:r>
              <a:rPr lang="en-US" altLang="zh-CN">
                <a:ea typeface="宋体" pitchFamily="2" charset="-122"/>
              </a:rPr>
              <a:t>BSP</a:t>
            </a:r>
            <a:r>
              <a:rPr lang="zh-CN" altLang="en-US">
                <a:ea typeface="宋体" pitchFamily="2" charset="-122"/>
              </a:rPr>
              <a:t>树，或者指包围体的层次结构</a:t>
            </a:r>
          </a:p>
          <a:p>
            <a:pPr lvl="1">
              <a:lnSpc>
                <a:spcPct val="90000"/>
              </a:lnSpc>
            </a:pPr>
            <a:r>
              <a:rPr lang="zh-CN" altLang="en-US">
                <a:ea typeface="宋体" pitchFamily="2" charset="-122"/>
              </a:rPr>
              <a:t>区别因素是一些层次结构在物体这一级就结束了，而另一些层次结构则继续对物体作细分</a:t>
            </a:r>
            <a:r>
              <a:rPr lang="en-US" altLang="zh-CN">
                <a:ea typeface="宋体" pitchFamily="2" charset="-122"/>
              </a:rPr>
              <a:t>(</a:t>
            </a:r>
            <a:r>
              <a:rPr lang="zh-CN" altLang="en-US">
                <a:ea typeface="宋体" pitchFamily="2" charset="-122"/>
              </a:rPr>
              <a:t>内划分</a:t>
            </a:r>
            <a:r>
              <a:rPr lang="en-US" altLang="zh-CN">
                <a:ea typeface="宋体" pitchFamily="2" charset="-122"/>
              </a:rPr>
              <a:t>)</a:t>
            </a:r>
          </a:p>
          <a:p>
            <a:pPr lvl="2">
              <a:lnSpc>
                <a:spcPct val="90000"/>
              </a:lnSpc>
            </a:pPr>
            <a:r>
              <a:rPr lang="zh-CN" altLang="en-US">
                <a:ea typeface="宋体" pitchFamily="2" charset="-122"/>
              </a:rPr>
              <a:t>八叉树是后者的一个例子</a:t>
            </a:r>
          </a:p>
          <a:p>
            <a:pPr>
              <a:lnSpc>
                <a:spcPct val="90000"/>
              </a:lnSpc>
            </a:pPr>
            <a:r>
              <a:rPr lang="zh-CN" altLang="en-US">
                <a:ea typeface="宋体" pitchFamily="2" charset="-122"/>
              </a:rPr>
              <a:t>对于广义阶段的快速剔除使用划分到物体级别的层次结构，然后在树叶上作狭义检测</a:t>
            </a:r>
          </a:p>
          <a:p>
            <a:pPr>
              <a:lnSpc>
                <a:spcPct val="90000"/>
              </a:lnSpc>
            </a:pPr>
            <a:r>
              <a:rPr lang="zh-CN" altLang="en-US">
                <a:ea typeface="宋体" pitchFamily="2" charset="-122"/>
              </a:rPr>
              <a:t>问题是需要对移动物体进行更新</a:t>
            </a:r>
          </a:p>
          <a:p>
            <a:pPr>
              <a:lnSpc>
                <a:spcPct val="90000"/>
              </a:lnSpc>
            </a:pPr>
            <a:r>
              <a:rPr lang="zh-CN" altLang="en-US">
                <a:ea typeface="宋体" pitchFamily="2" charset="-122"/>
              </a:rPr>
              <a:t>包围体层次结构的另一个潜在优势是：</a:t>
            </a:r>
          </a:p>
          <a:p>
            <a:pPr lvl="1">
              <a:lnSpc>
                <a:spcPct val="90000"/>
              </a:lnSpc>
            </a:pPr>
            <a:r>
              <a:rPr lang="zh-CN" altLang="en-US">
                <a:ea typeface="宋体" pitchFamily="2" charset="-122"/>
              </a:rPr>
              <a:t>能用于关节结构的连接</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sz="3200">
                <a:ea typeface="宋体" pitchFamily="2" charset="-122"/>
              </a:rPr>
              <a:t>包围体层次结构</a:t>
            </a:r>
          </a:p>
        </p:txBody>
      </p:sp>
      <p:sp>
        <p:nvSpPr>
          <p:cNvPr id="66563" name="Rectangle 3"/>
          <p:cNvSpPr>
            <a:spLocks noGrp="1" noChangeArrowheads="1"/>
          </p:cNvSpPr>
          <p:nvPr>
            <p:ph idx="1"/>
          </p:nvPr>
        </p:nvSpPr>
        <p:spPr/>
        <p:txBody>
          <a:bodyPr/>
          <a:lstStyle/>
          <a:p>
            <a:endParaRPr lang="zh-CN" altLang="zh-CN">
              <a:ea typeface="宋体" pitchFamily="2" charset="-122"/>
            </a:endParaRPr>
          </a:p>
        </p:txBody>
      </p:sp>
      <p:pic>
        <p:nvPicPr>
          <p:cNvPr id="66564"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990725" y="1285875"/>
            <a:ext cx="5162550" cy="5267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sz="3200">
                <a:ea typeface="宋体" pitchFamily="2" charset="-122"/>
              </a:rPr>
              <a:t>使用</a:t>
            </a:r>
            <a:r>
              <a:rPr lang="en-US" altLang="zh-CN" sz="3200">
                <a:ea typeface="宋体" pitchFamily="2" charset="-122"/>
              </a:rPr>
              <a:t>AABB</a:t>
            </a:r>
            <a:r>
              <a:rPr lang="zh-CN" altLang="en-US" sz="3200">
                <a:ea typeface="宋体" pitchFamily="2" charset="-122"/>
              </a:rPr>
              <a:t>的广义碰撞检测</a:t>
            </a:r>
          </a:p>
        </p:txBody>
      </p:sp>
      <p:sp>
        <p:nvSpPr>
          <p:cNvPr id="69635" name="Rectangle 3"/>
          <p:cNvSpPr>
            <a:spLocks noGrp="1" noChangeArrowheads="1"/>
          </p:cNvSpPr>
          <p:nvPr>
            <p:ph idx="1"/>
          </p:nvPr>
        </p:nvSpPr>
        <p:spPr/>
        <p:txBody>
          <a:bodyPr/>
          <a:lstStyle/>
          <a:p>
            <a:r>
              <a:rPr lang="en-US" altLang="zh-CN">
                <a:ea typeface="宋体" pitchFamily="2" charset="-122"/>
              </a:rPr>
              <a:t>AABB</a:t>
            </a:r>
            <a:r>
              <a:rPr lang="zh-CN" altLang="en-US">
                <a:ea typeface="宋体" pitchFamily="2" charset="-122"/>
              </a:rPr>
              <a:t>能够用于层次结构</a:t>
            </a:r>
            <a:r>
              <a:rPr lang="en-US" altLang="zh-CN">
                <a:ea typeface="宋体" pitchFamily="2" charset="-122"/>
              </a:rPr>
              <a:t>,</a:t>
            </a:r>
            <a:r>
              <a:rPr lang="zh-CN" altLang="en-US">
                <a:ea typeface="宋体" pitchFamily="2" charset="-122"/>
              </a:rPr>
              <a:t>或仅用于包围单个物体</a:t>
            </a:r>
          </a:p>
          <a:p>
            <a:r>
              <a:rPr lang="zh-CN" altLang="en-US">
                <a:ea typeface="宋体" pitchFamily="2" charset="-122"/>
              </a:rPr>
              <a:t>这种方法的简单性来源于空间降维策略</a:t>
            </a:r>
          </a:p>
          <a:p>
            <a:pPr lvl="1"/>
            <a:r>
              <a:rPr lang="zh-CN" altLang="en-US">
                <a:ea typeface="宋体" pitchFamily="2" charset="-122"/>
              </a:rPr>
              <a:t>从二维的碰撞检测降到一维</a:t>
            </a:r>
          </a:p>
          <a:p>
            <a:pPr lvl="1"/>
            <a:r>
              <a:rPr lang="zh-CN" altLang="en-US">
                <a:ea typeface="宋体" pitchFamily="2" charset="-122"/>
              </a:rPr>
              <a:t>一个</a:t>
            </a:r>
            <a:r>
              <a:rPr lang="en-US" altLang="zh-CN">
                <a:ea typeface="宋体" pitchFamily="2" charset="-122"/>
              </a:rPr>
              <a:t>AABB</a:t>
            </a:r>
            <a:r>
              <a:rPr lang="zh-CN" altLang="en-US">
                <a:ea typeface="宋体" pitchFamily="2" charset="-122"/>
              </a:rPr>
              <a:t>结构的物体对发生重叠</a:t>
            </a:r>
            <a:r>
              <a:rPr lang="en-US" altLang="zh-CN">
                <a:ea typeface="宋体" pitchFamily="2" charset="-122"/>
              </a:rPr>
              <a:t>——</a:t>
            </a:r>
            <a:r>
              <a:rPr lang="zh-CN" altLang="en-US">
                <a:ea typeface="宋体" pitchFamily="2" charset="-122"/>
              </a:rPr>
              <a:t>当且仅当其在坐标轴上的延伸部分发生重叠</a:t>
            </a:r>
          </a:p>
          <a:p>
            <a:pPr lvl="1"/>
            <a:endParaRPr lang="en-US" altLang="zh-CN">
              <a:ea typeface="宋体" pitchFamily="2" charset="-122"/>
            </a:endParaRPr>
          </a:p>
        </p:txBody>
      </p:sp>
      <p:grpSp>
        <p:nvGrpSpPr>
          <p:cNvPr id="69636" name="Group 4"/>
          <p:cNvGrpSpPr>
            <a:grpSpLocks/>
          </p:cNvGrpSpPr>
          <p:nvPr/>
        </p:nvGrpSpPr>
        <p:grpSpPr bwMode="auto">
          <a:xfrm>
            <a:off x="2895600" y="4068763"/>
            <a:ext cx="2743200" cy="2179637"/>
            <a:chOff x="2979" y="9901"/>
            <a:chExt cx="4320" cy="3432"/>
          </a:xfrm>
        </p:grpSpPr>
        <p:sp>
          <p:nvSpPr>
            <p:cNvPr id="69637" name="Rectangle 5"/>
            <p:cNvSpPr>
              <a:spLocks noChangeArrowheads="1"/>
            </p:cNvSpPr>
            <p:nvPr/>
          </p:nvSpPr>
          <p:spPr bwMode="auto">
            <a:xfrm>
              <a:off x="3878" y="10368"/>
              <a:ext cx="1441" cy="1560"/>
            </a:xfrm>
            <a:prstGeom prst="rect">
              <a:avLst/>
            </a:prstGeom>
            <a:solidFill>
              <a:srgbClr val="808080"/>
            </a:solidFill>
            <a:ln w="9525">
              <a:solidFill>
                <a:srgbClr val="000000"/>
              </a:solidFill>
              <a:miter lim="800000"/>
              <a:headEnd/>
              <a:tailEnd/>
            </a:ln>
          </p:spPr>
          <p:txBody>
            <a:bodyPr/>
            <a:lstStyle/>
            <a:p>
              <a:endParaRPr lang="zh-CN" altLang="en-US"/>
            </a:p>
          </p:txBody>
        </p:sp>
        <p:sp>
          <p:nvSpPr>
            <p:cNvPr id="69638" name="Rectangle 6"/>
            <p:cNvSpPr>
              <a:spLocks noChangeArrowheads="1"/>
            </p:cNvSpPr>
            <p:nvPr/>
          </p:nvSpPr>
          <p:spPr bwMode="auto">
            <a:xfrm>
              <a:off x="5679" y="11617"/>
              <a:ext cx="722" cy="937"/>
            </a:xfrm>
            <a:prstGeom prst="rect">
              <a:avLst/>
            </a:prstGeom>
            <a:solidFill>
              <a:srgbClr val="808080"/>
            </a:solidFill>
            <a:ln w="9525">
              <a:solidFill>
                <a:srgbClr val="000000"/>
              </a:solidFill>
              <a:miter lim="800000"/>
              <a:headEnd/>
              <a:tailEnd/>
            </a:ln>
          </p:spPr>
          <p:txBody>
            <a:bodyPr/>
            <a:lstStyle/>
            <a:p>
              <a:endParaRPr lang="zh-CN" altLang="en-US"/>
            </a:p>
          </p:txBody>
        </p:sp>
        <p:sp>
          <p:nvSpPr>
            <p:cNvPr id="69639" name="Line 7"/>
            <p:cNvSpPr>
              <a:spLocks noChangeShapeType="1"/>
            </p:cNvSpPr>
            <p:nvPr/>
          </p:nvSpPr>
          <p:spPr bwMode="auto">
            <a:xfrm flipV="1">
              <a:off x="3339" y="9902"/>
              <a:ext cx="0" cy="29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0" name="Line 8"/>
            <p:cNvSpPr>
              <a:spLocks noChangeShapeType="1"/>
            </p:cNvSpPr>
            <p:nvPr/>
          </p:nvSpPr>
          <p:spPr bwMode="auto">
            <a:xfrm>
              <a:off x="3339" y="12865"/>
              <a:ext cx="37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1" name="Line 9"/>
            <p:cNvSpPr>
              <a:spLocks noChangeShapeType="1"/>
            </p:cNvSpPr>
            <p:nvPr/>
          </p:nvSpPr>
          <p:spPr bwMode="auto">
            <a:xfrm>
              <a:off x="3878" y="12085"/>
              <a:ext cx="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2" name="Line 10"/>
            <p:cNvSpPr>
              <a:spLocks noChangeShapeType="1"/>
            </p:cNvSpPr>
            <p:nvPr/>
          </p:nvSpPr>
          <p:spPr bwMode="auto">
            <a:xfrm>
              <a:off x="5319" y="12085"/>
              <a:ext cx="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3" name="Line 11"/>
            <p:cNvSpPr>
              <a:spLocks noChangeShapeType="1"/>
            </p:cNvSpPr>
            <p:nvPr/>
          </p:nvSpPr>
          <p:spPr bwMode="auto">
            <a:xfrm>
              <a:off x="5679" y="12709"/>
              <a:ext cx="2"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4" name="Line 12"/>
            <p:cNvSpPr>
              <a:spLocks noChangeShapeType="1"/>
            </p:cNvSpPr>
            <p:nvPr/>
          </p:nvSpPr>
          <p:spPr bwMode="auto">
            <a:xfrm>
              <a:off x="6399" y="12709"/>
              <a:ext cx="2"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5" name="Line 13"/>
            <p:cNvSpPr>
              <a:spLocks noChangeShapeType="1"/>
            </p:cNvSpPr>
            <p:nvPr/>
          </p:nvSpPr>
          <p:spPr bwMode="auto">
            <a:xfrm>
              <a:off x="3878" y="12865"/>
              <a:ext cx="1441"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6" name="Line 14"/>
            <p:cNvSpPr>
              <a:spLocks noChangeShapeType="1"/>
            </p:cNvSpPr>
            <p:nvPr/>
          </p:nvSpPr>
          <p:spPr bwMode="auto">
            <a:xfrm>
              <a:off x="5679" y="12865"/>
              <a:ext cx="720" cy="1"/>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7" name="Line 15"/>
            <p:cNvSpPr>
              <a:spLocks noChangeShapeType="1"/>
            </p:cNvSpPr>
            <p:nvPr/>
          </p:nvSpPr>
          <p:spPr bwMode="auto">
            <a:xfrm>
              <a:off x="3339" y="10369"/>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8" name="Line 16"/>
            <p:cNvSpPr>
              <a:spLocks noChangeShapeType="1"/>
            </p:cNvSpPr>
            <p:nvPr/>
          </p:nvSpPr>
          <p:spPr bwMode="auto">
            <a:xfrm>
              <a:off x="3339" y="11929"/>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9" name="Line 17"/>
            <p:cNvSpPr>
              <a:spLocks noChangeShapeType="1"/>
            </p:cNvSpPr>
            <p:nvPr/>
          </p:nvSpPr>
          <p:spPr bwMode="auto">
            <a:xfrm flipH="1">
              <a:off x="3339" y="12553"/>
              <a:ext cx="21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0" name="Line 18"/>
            <p:cNvSpPr>
              <a:spLocks noChangeShapeType="1"/>
            </p:cNvSpPr>
            <p:nvPr/>
          </p:nvSpPr>
          <p:spPr bwMode="auto">
            <a:xfrm>
              <a:off x="3339" y="10369"/>
              <a:ext cx="0" cy="2184"/>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1" name="Text Box 19"/>
            <p:cNvSpPr txBox="1">
              <a:spLocks noChangeArrowheads="1"/>
            </p:cNvSpPr>
            <p:nvPr/>
          </p:nvSpPr>
          <p:spPr bwMode="auto">
            <a:xfrm>
              <a:off x="6759" y="12865"/>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000">
                  <a:latin typeface="Times New Roman" pitchFamily="18" charset="0"/>
                </a:rPr>
                <a:t>X</a:t>
              </a:r>
              <a:endParaRPr lang="en-US" altLang="zh-CN"/>
            </a:p>
          </p:txBody>
        </p:sp>
        <p:sp>
          <p:nvSpPr>
            <p:cNvPr id="69652" name="Text Box 20"/>
            <p:cNvSpPr txBox="1">
              <a:spLocks noChangeArrowheads="1"/>
            </p:cNvSpPr>
            <p:nvPr/>
          </p:nvSpPr>
          <p:spPr bwMode="auto">
            <a:xfrm>
              <a:off x="2979" y="9901"/>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000">
                  <a:latin typeface="Times New Roman" pitchFamily="18" charset="0"/>
                </a:rPr>
                <a:t>Y</a:t>
              </a:r>
              <a:endParaRPr lang="en-US" altLang="zh-CN"/>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CN" sz="3200">
                <a:ea typeface="宋体" pitchFamily="2" charset="-122"/>
              </a:rPr>
              <a:t>OBB</a:t>
            </a:r>
            <a:r>
              <a:rPr lang="zh-CN" altLang="en-US" sz="3200">
                <a:ea typeface="宋体" pitchFamily="2" charset="-122"/>
              </a:rPr>
              <a:t>树</a:t>
            </a:r>
          </a:p>
        </p:txBody>
      </p:sp>
      <p:sp>
        <p:nvSpPr>
          <p:cNvPr id="70659" name="Rectangle 3"/>
          <p:cNvSpPr>
            <a:spLocks noGrp="1" noChangeArrowheads="1"/>
          </p:cNvSpPr>
          <p:nvPr>
            <p:ph idx="1"/>
          </p:nvPr>
        </p:nvSpPr>
        <p:spPr/>
        <p:txBody>
          <a:bodyPr/>
          <a:lstStyle/>
          <a:p>
            <a:r>
              <a:rPr lang="en-US" altLang="zh-CN">
                <a:ea typeface="宋体" pitchFamily="2" charset="-122"/>
              </a:rPr>
              <a:t>OBB</a:t>
            </a:r>
            <a:r>
              <a:rPr lang="zh-CN" altLang="en-US">
                <a:ea typeface="宋体" pitchFamily="2" charset="-122"/>
              </a:rPr>
              <a:t>方法最初用于光线追踪算法当中</a:t>
            </a:r>
          </a:p>
          <a:p>
            <a:r>
              <a:rPr lang="zh-CN" altLang="en-US">
                <a:ea typeface="宋体" pitchFamily="2" charset="-122"/>
              </a:rPr>
              <a:t>其设计动机是它能紧密贴合在封闭物体周围</a:t>
            </a:r>
          </a:p>
          <a:p>
            <a:r>
              <a:rPr lang="en-US" altLang="zh-CN">
                <a:ea typeface="宋体" pitchFamily="2" charset="-122"/>
              </a:rPr>
              <a:t>OBB</a:t>
            </a:r>
            <a:r>
              <a:rPr lang="zh-CN" altLang="en-US">
                <a:ea typeface="宋体" pitchFamily="2" charset="-122"/>
              </a:rPr>
              <a:t>贴合的紧密性暗示了在碰撞检测中，比起球体树或</a:t>
            </a:r>
            <a:r>
              <a:rPr lang="en-US" altLang="zh-CN">
                <a:ea typeface="宋体" pitchFamily="2" charset="-122"/>
              </a:rPr>
              <a:t>AABB</a:t>
            </a:r>
            <a:r>
              <a:rPr lang="zh-CN" altLang="en-US">
                <a:ea typeface="宋体" pitchFamily="2" charset="-122"/>
              </a:rPr>
              <a:t>树的层次结构，树的遍历层次较少</a:t>
            </a:r>
          </a:p>
          <a:p>
            <a:r>
              <a:rPr lang="en-US" altLang="zh-CN">
                <a:ea typeface="宋体" pitchFamily="2" charset="-122"/>
              </a:rPr>
              <a:t>Gottchalk(1996)</a:t>
            </a:r>
            <a:r>
              <a:rPr lang="zh-CN" altLang="en-US">
                <a:ea typeface="宋体" pitchFamily="2" charset="-122"/>
              </a:rPr>
              <a:t>最早将</a:t>
            </a:r>
            <a:r>
              <a:rPr lang="en-US" altLang="zh-CN">
                <a:ea typeface="宋体" pitchFamily="2" charset="-122"/>
              </a:rPr>
              <a:t>OBB</a:t>
            </a:r>
            <a:r>
              <a:rPr lang="zh-CN" altLang="en-US">
                <a:ea typeface="宋体" pitchFamily="2" charset="-122"/>
              </a:rPr>
              <a:t>用于碰撞检测中</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sz="3200">
                <a:ea typeface="宋体" pitchFamily="2" charset="-122"/>
              </a:rPr>
              <a:t>建造</a:t>
            </a:r>
            <a:r>
              <a:rPr lang="en-US" altLang="zh-CN" sz="3200">
                <a:ea typeface="宋体" pitchFamily="2" charset="-122"/>
              </a:rPr>
              <a:t>OBB</a:t>
            </a:r>
            <a:r>
              <a:rPr lang="zh-CN" altLang="en-US" sz="3200">
                <a:ea typeface="宋体" pitchFamily="2" charset="-122"/>
              </a:rPr>
              <a:t>树</a:t>
            </a:r>
          </a:p>
        </p:txBody>
      </p:sp>
      <p:sp>
        <p:nvSpPr>
          <p:cNvPr id="71683" name="Rectangle 3"/>
          <p:cNvSpPr>
            <a:spLocks noGrp="1" noChangeArrowheads="1"/>
          </p:cNvSpPr>
          <p:nvPr>
            <p:ph idx="1"/>
          </p:nvPr>
        </p:nvSpPr>
        <p:spPr/>
        <p:txBody>
          <a:bodyPr/>
          <a:lstStyle/>
          <a:p>
            <a:r>
              <a:rPr lang="zh-CN" altLang="en-US">
                <a:ea typeface="宋体" pitchFamily="2" charset="-122"/>
              </a:rPr>
              <a:t>利用主元分析</a:t>
            </a:r>
            <a:r>
              <a:rPr lang="en-US" altLang="zh-CN">
                <a:ea typeface="宋体" pitchFamily="2" charset="-122"/>
              </a:rPr>
              <a:t>(Principal Component Analysis)</a:t>
            </a:r>
            <a:r>
              <a:rPr lang="zh-CN" altLang="en-US">
                <a:ea typeface="宋体" pitchFamily="2" charset="-122"/>
              </a:rPr>
              <a:t>寻找几何体顶点的主轴</a:t>
            </a:r>
          </a:p>
          <a:p>
            <a:endParaRPr lang="en-US" altLang="zh-CN">
              <a:ea typeface="宋体" pitchFamily="2" charset="-122"/>
            </a:endParaRPr>
          </a:p>
        </p:txBody>
      </p:sp>
      <p:pic>
        <p:nvPicPr>
          <p:cNvPr id="71684"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438400" y="2914650"/>
            <a:ext cx="4086225" cy="2724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sz="3200">
                <a:ea typeface="宋体" pitchFamily="2" charset="-122"/>
              </a:rPr>
              <a:t>建造</a:t>
            </a:r>
            <a:r>
              <a:rPr lang="en-US" altLang="zh-CN" sz="3200">
                <a:ea typeface="宋体" pitchFamily="2" charset="-122"/>
              </a:rPr>
              <a:t>OBB</a:t>
            </a:r>
            <a:r>
              <a:rPr lang="zh-CN" altLang="en-US" sz="3200">
                <a:ea typeface="宋体" pitchFamily="2" charset="-122"/>
              </a:rPr>
              <a:t>树</a:t>
            </a:r>
          </a:p>
        </p:txBody>
      </p:sp>
      <p:sp>
        <p:nvSpPr>
          <p:cNvPr id="72707" name="Rectangle 3"/>
          <p:cNvSpPr>
            <a:spLocks noGrp="1" noChangeArrowheads="1"/>
          </p:cNvSpPr>
          <p:nvPr>
            <p:ph idx="1"/>
          </p:nvPr>
        </p:nvSpPr>
        <p:spPr/>
        <p:txBody>
          <a:bodyPr/>
          <a:lstStyle/>
          <a:p>
            <a:r>
              <a:rPr lang="en-US" altLang="zh-CN">
                <a:ea typeface="宋体" pitchFamily="2" charset="-122"/>
              </a:rPr>
              <a:t>OBB</a:t>
            </a:r>
            <a:r>
              <a:rPr lang="zh-CN" altLang="en-US">
                <a:ea typeface="宋体" pitchFamily="2" charset="-122"/>
              </a:rPr>
              <a:t>的计算是递归的算法，该算法确定了一棵树或一个层次结构</a:t>
            </a:r>
          </a:p>
        </p:txBody>
      </p:sp>
      <p:pic>
        <p:nvPicPr>
          <p:cNvPr id="72709"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362075" y="2819400"/>
            <a:ext cx="6418263" cy="2990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sz="3200">
                <a:ea typeface="宋体" pitchFamily="2" charset="-122"/>
              </a:rPr>
              <a:t>使用</a:t>
            </a:r>
            <a:r>
              <a:rPr lang="en-US" altLang="zh-CN" sz="3200">
                <a:ea typeface="宋体" pitchFamily="2" charset="-122"/>
              </a:rPr>
              <a:t>OBB</a:t>
            </a:r>
            <a:r>
              <a:rPr lang="zh-CN" altLang="en-US" sz="3200">
                <a:ea typeface="宋体" pitchFamily="2" charset="-122"/>
              </a:rPr>
              <a:t>的广义碰撞检测</a:t>
            </a:r>
          </a:p>
        </p:txBody>
      </p:sp>
      <p:sp>
        <p:nvSpPr>
          <p:cNvPr id="74755" name="Rectangle 3"/>
          <p:cNvSpPr>
            <a:spLocks noGrp="1" noChangeArrowheads="1"/>
          </p:cNvSpPr>
          <p:nvPr>
            <p:ph idx="1"/>
          </p:nvPr>
        </p:nvSpPr>
        <p:spPr/>
        <p:txBody>
          <a:bodyPr>
            <a:normAutofit lnSpcReduction="10000"/>
          </a:bodyPr>
          <a:lstStyle/>
          <a:p>
            <a:r>
              <a:rPr lang="zh-CN" altLang="en-US">
                <a:ea typeface="宋体" pitchFamily="2" charset="-122"/>
              </a:rPr>
              <a:t>层次的根部包含了物体本身，叶节点包含了一个或多个多边形</a:t>
            </a:r>
          </a:p>
          <a:p>
            <a:r>
              <a:rPr lang="zh-CN" altLang="en-US">
                <a:ea typeface="宋体" pitchFamily="2" charset="-122"/>
              </a:rPr>
              <a:t>如果两个物体的根部相交，那比较将沿着这两个物体的树结构下降</a:t>
            </a:r>
          </a:p>
          <a:p>
            <a:r>
              <a:rPr lang="zh-CN" altLang="en-US">
                <a:ea typeface="宋体" pitchFamily="2" charset="-122"/>
              </a:rPr>
              <a:t>这样树的叶节点就表现了广义阶段的碰撞检测实现的细节层次</a:t>
            </a:r>
          </a:p>
          <a:p>
            <a:r>
              <a:rPr lang="zh-CN" altLang="en-US">
                <a:ea typeface="宋体" pitchFamily="2" charset="-122"/>
              </a:rPr>
              <a:t>由于</a:t>
            </a:r>
            <a:r>
              <a:rPr lang="en-US" altLang="zh-CN">
                <a:ea typeface="宋体" pitchFamily="2" charset="-122"/>
              </a:rPr>
              <a:t>OBB</a:t>
            </a:r>
            <a:r>
              <a:rPr lang="zh-CN" altLang="en-US">
                <a:ea typeface="宋体" pitchFamily="2" charset="-122"/>
              </a:rPr>
              <a:t>树具有更紧密的包围效率，在执行碰撞查询时，可能只需要遍历更少的树层次</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3200">
                <a:ea typeface="宋体" pitchFamily="2" charset="-122"/>
              </a:rPr>
              <a:t>碰撞检测的应用</a:t>
            </a:r>
          </a:p>
        </p:txBody>
      </p:sp>
      <p:sp>
        <p:nvSpPr>
          <p:cNvPr id="9219" name="Rectangle 3"/>
          <p:cNvSpPr>
            <a:spLocks noGrp="1" noChangeArrowheads="1"/>
          </p:cNvSpPr>
          <p:nvPr>
            <p:ph idx="1"/>
          </p:nvPr>
        </p:nvSpPr>
        <p:spPr/>
        <p:txBody>
          <a:bodyPr/>
          <a:lstStyle/>
          <a:p>
            <a:r>
              <a:rPr lang="zh-CN" altLang="en-US">
                <a:ea typeface="宋体" pitchFamily="2" charset="-122"/>
              </a:rPr>
              <a:t>尽管很多理论致力于</a:t>
            </a:r>
            <a:r>
              <a:rPr lang="en-US" altLang="zh-CN">
                <a:ea typeface="宋体" pitchFamily="2" charset="-122"/>
              </a:rPr>
              <a:t>N</a:t>
            </a:r>
            <a:r>
              <a:rPr lang="zh-CN" altLang="en-US">
                <a:ea typeface="宋体" pitchFamily="2" charset="-122"/>
              </a:rPr>
              <a:t>个独立运动物体的问题，但游戏和虚拟显示中最常见的情况仍然是一个或一些在静态环境中运动的物体：</a:t>
            </a:r>
          </a:p>
          <a:p>
            <a:r>
              <a:rPr lang="zh-CN" altLang="en-US">
                <a:ea typeface="宋体" pitchFamily="2" charset="-122"/>
              </a:rPr>
              <a:t>以下这些情况一般由碰撞检测描述：</a:t>
            </a:r>
          </a:p>
          <a:p>
            <a:pPr lvl="1"/>
            <a:r>
              <a:rPr lang="zh-CN" altLang="en-US">
                <a:ea typeface="宋体" pitchFamily="2" charset="-122"/>
              </a:rPr>
              <a:t>检测两个物体之间的碰撞</a:t>
            </a:r>
          </a:p>
          <a:p>
            <a:pPr lvl="1"/>
            <a:r>
              <a:rPr lang="zh-CN" altLang="en-US">
                <a:ea typeface="宋体" pitchFamily="2" charset="-122"/>
              </a:rPr>
              <a:t>检测碰撞发生和连接点的精确度</a:t>
            </a:r>
          </a:p>
          <a:p>
            <a:pPr lvl="1"/>
            <a:r>
              <a:rPr lang="zh-CN" altLang="en-US">
                <a:ea typeface="宋体" pitchFamily="2" charset="-122"/>
              </a:rPr>
              <a:t>检测碰撞连接点和对碰撞响应建模</a:t>
            </a:r>
          </a:p>
          <a:p>
            <a:pPr lvl="1"/>
            <a:r>
              <a:rPr lang="zh-CN" altLang="en-US">
                <a:ea typeface="宋体" pitchFamily="2" charset="-122"/>
              </a:rPr>
              <a:t>前两个是几何操作，第三个需要动态模型</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sz="3200">
                <a:ea typeface="宋体" pitchFamily="2" charset="-122"/>
              </a:rPr>
              <a:t>使用</a:t>
            </a:r>
            <a:r>
              <a:rPr lang="en-US" altLang="zh-CN" sz="3200">
                <a:ea typeface="宋体" pitchFamily="2" charset="-122"/>
              </a:rPr>
              <a:t>OBB</a:t>
            </a:r>
            <a:r>
              <a:rPr lang="zh-CN" altLang="en-US" sz="3200">
                <a:ea typeface="宋体" pitchFamily="2" charset="-122"/>
              </a:rPr>
              <a:t>的广义碰撞检测</a:t>
            </a:r>
          </a:p>
        </p:txBody>
      </p:sp>
      <p:sp>
        <p:nvSpPr>
          <p:cNvPr id="75779" name="Rectangle 3"/>
          <p:cNvSpPr>
            <a:spLocks noGrp="1" noChangeArrowheads="1"/>
          </p:cNvSpPr>
          <p:nvPr>
            <p:ph idx="1"/>
          </p:nvPr>
        </p:nvSpPr>
        <p:spPr/>
        <p:txBody>
          <a:bodyPr/>
          <a:lstStyle/>
          <a:p>
            <a:r>
              <a:rPr lang="zh-CN" altLang="en-US">
                <a:ea typeface="宋体" pitchFamily="2" charset="-122"/>
              </a:rPr>
              <a:t>虽然使用</a:t>
            </a:r>
            <a:r>
              <a:rPr lang="en-US" altLang="zh-CN">
                <a:ea typeface="宋体" pitchFamily="2" charset="-122"/>
              </a:rPr>
              <a:t>AABB</a:t>
            </a:r>
            <a:r>
              <a:rPr lang="zh-CN" altLang="en-US">
                <a:ea typeface="宋体" pitchFamily="2" charset="-122"/>
              </a:rPr>
              <a:t>的重叠检测仅涉及到直观的一维限度的测试，但据研究，</a:t>
            </a:r>
            <a:r>
              <a:rPr lang="en-US" altLang="zh-CN">
                <a:ea typeface="宋体" pitchFamily="2" charset="-122"/>
              </a:rPr>
              <a:t>OBB</a:t>
            </a:r>
            <a:r>
              <a:rPr lang="zh-CN" altLang="en-US">
                <a:ea typeface="宋体" pitchFamily="2" charset="-122"/>
              </a:rPr>
              <a:t>的重叠检测速度更快</a:t>
            </a:r>
          </a:p>
          <a:p>
            <a:endParaRPr lang="en-US" altLang="zh-CN">
              <a:ea typeface="宋体" pitchFamily="2" charset="-122"/>
            </a:endParaRPr>
          </a:p>
        </p:txBody>
      </p:sp>
      <p:pic>
        <p:nvPicPr>
          <p:cNvPr id="75780"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551113" y="2708275"/>
            <a:ext cx="4078287" cy="4149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zh-CN" sz="3200">
                <a:ea typeface="宋体" pitchFamily="2" charset="-122"/>
              </a:rPr>
              <a:t>k-dop</a:t>
            </a:r>
            <a:r>
              <a:rPr lang="zh-CN" altLang="en-US" sz="3200">
                <a:ea typeface="宋体" pitchFamily="2" charset="-122"/>
              </a:rPr>
              <a:t>树</a:t>
            </a:r>
          </a:p>
        </p:txBody>
      </p:sp>
      <p:sp>
        <p:nvSpPr>
          <p:cNvPr id="76803" name="Rectangle 3"/>
          <p:cNvSpPr>
            <a:spLocks noGrp="1" noChangeArrowheads="1"/>
          </p:cNvSpPr>
          <p:nvPr>
            <p:ph idx="1"/>
          </p:nvPr>
        </p:nvSpPr>
        <p:spPr/>
        <p:txBody>
          <a:bodyPr/>
          <a:lstStyle/>
          <a:p>
            <a:r>
              <a:rPr lang="en-US" altLang="zh-CN">
                <a:ea typeface="宋体" pitchFamily="2" charset="-122"/>
              </a:rPr>
              <a:t>k-dop</a:t>
            </a:r>
            <a:r>
              <a:rPr lang="zh-CN" altLang="en-US">
                <a:ea typeface="宋体" pitchFamily="2" charset="-122"/>
              </a:rPr>
              <a:t>是</a:t>
            </a:r>
            <a:r>
              <a:rPr lang="en-US" altLang="zh-CN">
                <a:ea typeface="宋体" pitchFamily="2" charset="-122"/>
              </a:rPr>
              <a:t>AABB</a:t>
            </a:r>
            <a:r>
              <a:rPr lang="zh-CN" altLang="en-US">
                <a:ea typeface="宋体" pitchFamily="2" charset="-122"/>
              </a:rPr>
              <a:t>的推广</a:t>
            </a:r>
          </a:p>
          <a:p>
            <a:r>
              <a:rPr lang="zh-CN" altLang="en-US">
                <a:ea typeface="宋体" pitchFamily="2" charset="-122"/>
              </a:rPr>
              <a:t>组成树结构的包围体的效率定义：</a:t>
            </a:r>
          </a:p>
          <a:p>
            <a:pPr lvl="1"/>
            <a:r>
              <a:rPr lang="zh-CN" altLang="en-US">
                <a:ea typeface="宋体" pitchFamily="2" charset="-122"/>
              </a:rPr>
              <a:t>为完成碰撞查询，需要沿树下降多远？</a:t>
            </a:r>
          </a:p>
          <a:p>
            <a:r>
              <a:rPr lang="zh-CN" altLang="en-US">
                <a:ea typeface="宋体" pitchFamily="2" charset="-122"/>
              </a:rPr>
              <a:t>通常，我们宁愿沿</a:t>
            </a:r>
            <a:r>
              <a:rPr lang="en-US" altLang="zh-CN">
                <a:ea typeface="宋体" pitchFamily="2" charset="-122"/>
              </a:rPr>
              <a:t>AABB</a:t>
            </a:r>
            <a:r>
              <a:rPr lang="zh-CN" altLang="en-US">
                <a:ea typeface="宋体" pitchFamily="2" charset="-122"/>
              </a:rPr>
              <a:t>下降更远的层次来解决查询问题，而不愿用</a:t>
            </a:r>
            <a:r>
              <a:rPr lang="en-US" altLang="zh-CN">
                <a:ea typeface="宋体" pitchFamily="2" charset="-122"/>
              </a:rPr>
              <a:t>OBB</a:t>
            </a:r>
            <a:r>
              <a:rPr lang="zh-CN" altLang="en-US">
                <a:ea typeface="宋体" pitchFamily="2" charset="-122"/>
              </a:rPr>
              <a:t>树来包围物体</a:t>
            </a:r>
          </a:p>
          <a:p>
            <a:r>
              <a:rPr lang="zh-CN" altLang="en-US">
                <a:ea typeface="宋体" pitchFamily="2" charset="-122"/>
              </a:rPr>
              <a:t>将</a:t>
            </a:r>
            <a:r>
              <a:rPr lang="en-US" altLang="zh-CN">
                <a:ea typeface="宋体" pitchFamily="2" charset="-122"/>
              </a:rPr>
              <a:t>AABB</a:t>
            </a:r>
            <a:r>
              <a:rPr lang="zh-CN" altLang="en-US">
                <a:ea typeface="宋体" pitchFamily="2" charset="-122"/>
              </a:rPr>
              <a:t>一般化到</a:t>
            </a:r>
            <a:r>
              <a:rPr lang="en-US" altLang="zh-CN">
                <a:ea typeface="宋体" pitchFamily="2" charset="-122"/>
              </a:rPr>
              <a:t>k-dop</a:t>
            </a:r>
            <a:r>
              <a:rPr lang="zh-CN" altLang="en-US">
                <a:ea typeface="宋体" pitchFamily="2" charset="-122"/>
              </a:rPr>
              <a:t>的目的是增加</a:t>
            </a:r>
            <a:r>
              <a:rPr lang="en-US" altLang="zh-CN">
                <a:ea typeface="宋体" pitchFamily="2" charset="-122"/>
              </a:rPr>
              <a:t>AABB</a:t>
            </a:r>
            <a:r>
              <a:rPr lang="zh-CN" altLang="en-US">
                <a:ea typeface="宋体" pitchFamily="2" charset="-122"/>
              </a:rPr>
              <a:t>的包围效率，并保留它相对于</a:t>
            </a:r>
            <a:r>
              <a:rPr lang="en-US" altLang="zh-CN">
                <a:ea typeface="宋体" pitchFamily="2" charset="-122"/>
              </a:rPr>
              <a:t>OBB</a:t>
            </a:r>
            <a:r>
              <a:rPr lang="zh-CN" altLang="en-US">
                <a:ea typeface="宋体" pitchFamily="2" charset="-122"/>
              </a:rPr>
              <a:t>的优势</a:t>
            </a:r>
          </a:p>
          <a:p>
            <a:pPr lvl="1"/>
            <a:r>
              <a:rPr lang="zh-CN" altLang="en-US">
                <a:ea typeface="宋体" pitchFamily="2" charset="-122"/>
              </a:rPr>
              <a:t>优势是更简单和更快捷的重叠检测</a:t>
            </a:r>
          </a:p>
          <a:p>
            <a:endParaRPr lang="en-US" altLang="zh-CN">
              <a:ea typeface="宋体"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sz="3200">
                <a:ea typeface="宋体" pitchFamily="2" charset="-122"/>
              </a:rPr>
              <a:t>使用局部空间划分的广义碰撞检测</a:t>
            </a:r>
          </a:p>
        </p:txBody>
      </p:sp>
      <p:sp>
        <p:nvSpPr>
          <p:cNvPr id="78851" name="Rectangle 3"/>
          <p:cNvSpPr>
            <a:spLocks noGrp="1" noChangeArrowheads="1"/>
          </p:cNvSpPr>
          <p:nvPr>
            <p:ph idx="1"/>
          </p:nvPr>
        </p:nvSpPr>
        <p:spPr/>
        <p:txBody>
          <a:bodyPr/>
          <a:lstStyle/>
          <a:p>
            <a:r>
              <a:rPr lang="zh-CN" altLang="en-US">
                <a:ea typeface="宋体" pitchFamily="2" charset="-122"/>
              </a:rPr>
              <a:t>对物体自身使用局部空间划分</a:t>
            </a:r>
          </a:p>
          <a:p>
            <a:r>
              <a:rPr lang="zh-CN" altLang="en-US">
                <a:ea typeface="宋体" pitchFamily="2" charset="-122"/>
              </a:rPr>
              <a:t>原理上与包围体层次结构相同</a:t>
            </a:r>
          </a:p>
          <a:p>
            <a:r>
              <a:rPr lang="zh-CN" altLang="en-US">
                <a:ea typeface="宋体" pitchFamily="2" charset="-122"/>
              </a:rPr>
              <a:t>对每个物体做单层细分，并用一个称为容器的盒子来包围物体，然后将这个盒子划分成体素</a:t>
            </a:r>
          </a:p>
          <a:p>
            <a:r>
              <a:rPr lang="zh-CN" altLang="en-US">
                <a:ea typeface="宋体" pitchFamily="2" charset="-122"/>
              </a:rPr>
              <a:t>从包围效率上讲，容器与</a:t>
            </a:r>
            <a:r>
              <a:rPr lang="en-US" altLang="zh-CN">
                <a:ea typeface="宋体" pitchFamily="2" charset="-122"/>
              </a:rPr>
              <a:t>OBB</a:t>
            </a:r>
            <a:r>
              <a:rPr lang="zh-CN" altLang="en-US">
                <a:ea typeface="宋体" pitchFamily="2" charset="-122"/>
              </a:rPr>
              <a:t>树的树根一样，但使用均匀划分来取代层次分解</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endParaRPr lang="zh-CN" altLang="zh-CN">
              <a:ea typeface="宋体" pitchFamily="2" charset="-122"/>
            </a:endParaRPr>
          </a:p>
        </p:txBody>
      </p:sp>
      <p:sp>
        <p:nvSpPr>
          <p:cNvPr id="79875" name="Rectangle 3"/>
          <p:cNvSpPr>
            <a:spLocks noGrp="1" noChangeArrowheads="1"/>
          </p:cNvSpPr>
          <p:nvPr>
            <p:ph idx="1"/>
          </p:nvPr>
        </p:nvSpPr>
        <p:spPr/>
        <p:txBody>
          <a:bodyPr/>
          <a:lstStyle/>
          <a:p>
            <a:endParaRPr lang="zh-CN" altLang="zh-CN">
              <a:ea typeface="宋体" pitchFamily="2" charset="-122"/>
            </a:endParaRPr>
          </a:p>
        </p:txBody>
      </p:sp>
      <p:pic>
        <p:nvPicPr>
          <p:cNvPr id="79876"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357438" y="2066925"/>
            <a:ext cx="4429125" cy="3267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sz="3200">
                <a:ea typeface="宋体" pitchFamily="2" charset="-122"/>
              </a:rPr>
              <a:t>对于</a:t>
            </a:r>
            <a:r>
              <a:rPr lang="en-US" altLang="zh-CN" sz="3200">
                <a:ea typeface="宋体" pitchFamily="2" charset="-122"/>
              </a:rPr>
              <a:t>A</a:t>
            </a:r>
            <a:r>
              <a:rPr lang="zh-CN" altLang="en-US" sz="3200">
                <a:ea typeface="宋体" pitchFamily="2" charset="-122"/>
              </a:rPr>
              <a:t>和</a:t>
            </a:r>
            <a:r>
              <a:rPr lang="en-US" altLang="zh-CN" sz="3200">
                <a:ea typeface="宋体" pitchFamily="2" charset="-122"/>
              </a:rPr>
              <a:t>B</a:t>
            </a:r>
            <a:r>
              <a:rPr lang="zh-CN" altLang="en-US" sz="3200">
                <a:ea typeface="宋体" pitchFamily="2" charset="-122"/>
              </a:rPr>
              <a:t>两个物体，算法步骤</a:t>
            </a:r>
          </a:p>
        </p:txBody>
      </p:sp>
      <p:sp>
        <p:nvSpPr>
          <p:cNvPr id="80899" name="Rectangle 3"/>
          <p:cNvSpPr>
            <a:spLocks noGrp="1" noChangeArrowheads="1"/>
          </p:cNvSpPr>
          <p:nvPr>
            <p:ph idx="1"/>
          </p:nvPr>
        </p:nvSpPr>
        <p:spPr/>
        <p:txBody>
          <a:bodyPr/>
          <a:lstStyle/>
          <a:p>
            <a:pPr marL="533400" indent="-533400">
              <a:buFont typeface="Wingdings" pitchFamily="2" charset="2"/>
              <a:buAutoNum type="arabicPeriod"/>
            </a:pPr>
            <a:r>
              <a:rPr lang="zh-CN" altLang="en-US">
                <a:ea typeface="宋体" pitchFamily="2" charset="-122"/>
              </a:rPr>
              <a:t>在世界坐标系下测试</a:t>
            </a:r>
            <a:r>
              <a:rPr lang="en-US" altLang="zh-CN">
                <a:ea typeface="宋体" pitchFamily="2" charset="-122"/>
              </a:rPr>
              <a:t>AABB</a:t>
            </a:r>
            <a:r>
              <a:rPr lang="zh-CN" altLang="en-US">
                <a:ea typeface="宋体" pitchFamily="2" charset="-122"/>
              </a:rPr>
              <a:t>的重叠，如果检测到重叠，继续进行该进程</a:t>
            </a:r>
          </a:p>
          <a:p>
            <a:pPr marL="533400" indent="-533400">
              <a:buFont typeface="Wingdings" pitchFamily="2" charset="2"/>
              <a:buAutoNum type="arabicPeriod"/>
            </a:pPr>
            <a:r>
              <a:rPr lang="zh-CN" altLang="en-US">
                <a:ea typeface="宋体" pitchFamily="2" charset="-122"/>
              </a:rPr>
              <a:t>在</a:t>
            </a:r>
            <a:r>
              <a:rPr lang="en-US" altLang="zh-CN">
                <a:ea typeface="宋体" pitchFamily="2" charset="-122"/>
              </a:rPr>
              <a:t>B</a:t>
            </a:r>
            <a:r>
              <a:rPr lang="zh-CN" altLang="en-US">
                <a:ea typeface="宋体" pitchFamily="2" charset="-122"/>
              </a:rPr>
              <a:t>的局部坐标系中计算</a:t>
            </a:r>
            <a:r>
              <a:rPr lang="en-US" altLang="zh-CN">
                <a:ea typeface="宋体" pitchFamily="2" charset="-122"/>
              </a:rPr>
              <a:t>A</a:t>
            </a:r>
            <a:r>
              <a:rPr lang="zh-CN" altLang="en-US">
                <a:ea typeface="宋体" pitchFamily="2" charset="-122"/>
              </a:rPr>
              <a:t>的</a:t>
            </a:r>
            <a:r>
              <a:rPr lang="en-US" altLang="zh-CN">
                <a:ea typeface="宋体" pitchFamily="2" charset="-122"/>
              </a:rPr>
              <a:t>AABB</a:t>
            </a:r>
            <a:r>
              <a:rPr lang="zh-CN" altLang="en-US">
                <a:ea typeface="宋体" pitchFamily="2" charset="-122"/>
              </a:rPr>
              <a:t>，并且在</a:t>
            </a:r>
            <a:r>
              <a:rPr lang="en-US" altLang="zh-CN">
                <a:ea typeface="宋体" pitchFamily="2" charset="-122"/>
              </a:rPr>
              <a:t>A</a:t>
            </a:r>
            <a:r>
              <a:rPr lang="zh-CN" altLang="en-US">
                <a:ea typeface="宋体" pitchFamily="2" charset="-122"/>
              </a:rPr>
              <a:t>的坐标系中计算</a:t>
            </a:r>
            <a:r>
              <a:rPr lang="en-US" altLang="zh-CN">
                <a:ea typeface="宋体" pitchFamily="2" charset="-122"/>
              </a:rPr>
              <a:t>B</a:t>
            </a:r>
            <a:r>
              <a:rPr lang="zh-CN" altLang="en-US">
                <a:ea typeface="宋体" pitchFamily="2" charset="-122"/>
              </a:rPr>
              <a:t>的</a:t>
            </a:r>
            <a:r>
              <a:rPr lang="en-US" altLang="zh-CN">
                <a:ea typeface="宋体" pitchFamily="2" charset="-122"/>
              </a:rPr>
              <a:t>AABB</a:t>
            </a:r>
          </a:p>
          <a:p>
            <a:pPr marL="533400" indent="-533400">
              <a:buFont typeface="Wingdings" pitchFamily="2" charset="2"/>
              <a:buAutoNum type="arabicPeriod"/>
            </a:pPr>
            <a:r>
              <a:rPr lang="zh-CN" altLang="en-US">
                <a:ea typeface="宋体" pitchFamily="2" charset="-122"/>
              </a:rPr>
              <a:t>找出那些在</a:t>
            </a:r>
            <a:r>
              <a:rPr lang="en-US" altLang="zh-CN">
                <a:ea typeface="宋体" pitchFamily="2" charset="-122"/>
              </a:rPr>
              <a:t>A</a:t>
            </a:r>
            <a:r>
              <a:rPr lang="zh-CN" altLang="en-US">
                <a:ea typeface="宋体" pitchFamily="2" charset="-122"/>
              </a:rPr>
              <a:t>的坐标框架中重叠的体素和在</a:t>
            </a:r>
            <a:r>
              <a:rPr lang="en-US" altLang="zh-CN">
                <a:ea typeface="宋体" pitchFamily="2" charset="-122"/>
              </a:rPr>
              <a:t>B</a:t>
            </a:r>
            <a:r>
              <a:rPr lang="zh-CN" altLang="en-US">
                <a:ea typeface="宋体" pitchFamily="2" charset="-122"/>
              </a:rPr>
              <a:t>的框架中重叠的体素</a:t>
            </a:r>
          </a:p>
          <a:p>
            <a:pPr marL="533400" indent="-533400">
              <a:buFont typeface="Wingdings" pitchFamily="2" charset="2"/>
              <a:buAutoNum type="arabicPeriod"/>
            </a:pPr>
            <a:r>
              <a:rPr lang="zh-CN" altLang="en-US">
                <a:ea typeface="宋体" pitchFamily="2" charset="-122"/>
              </a:rPr>
              <a:t>对</a:t>
            </a:r>
            <a:r>
              <a:rPr lang="en-US" altLang="zh-CN">
                <a:ea typeface="宋体" pitchFamily="2" charset="-122"/>
              </a:rPr>
              <a:t>A</a:t>
            </a:r>
            <a:r>
              <a:rPr lang="zh-CN" altLang="en-US">
                <a:ea typeface="宋体" pitchFamily="2" charset="-122"/>
              </a:rPr>
              <a:t>集合中的每一个体素，检查相对的位于</a:t>
            </a:r>
            <a:r>
              <a:rPr lang="en-US" altLang="zh-CN">
                <a:ea typeface="宋体" pitchFamily="2" charset="-122"/>
              </a:rPr>
              <a:t>B</a:t>
            </a:r>
            <a:r>
              <a:rPr lang="zh-CN" altLang="en-US">
                <a:ea typeface="宋体" pitchFamily="2" charset="-122"/>
              </a:rPr>
              <a:t>集合中的体素</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endParaRPr lang="zh-CN" altLang="zh-CN">
              <a:ea typeface="宋体" pitchFamily="2" charset="-122"/>
            </a:endParaRPr>
          </a:p>
        </p:txBody>
      </p:sp>
      <p:sp>
        <p:nvSpPr>
          <p:cNvPr id="81923" name="Rectangle 3"/>
          <p:cNvSpPr>
            <a:spLocks noGrp="1" noChangeArrowheads="1"/>
          </p:cNvSpPr>
          <p:nvPr>
            <p:ph idx="1"/>
          </p:nvPr>
        </p:nvSpPr>
        <p:spPr/>
        <p:txBody>
          <a:bodyPr/>
          <a:lstStyle/>
          <a:p>
            <a:endParaRPr lang="zh-CN" altLang="zh-CN">
              <a:ea typeface="宋体" pitchFamily="2" charset="-122"/>
            </a:endParaRPr>
          </a:p>
        </p:txBody>
      </p:sp>
      <p:pic>
        <p:nvPicPr>
          <p:cNvPr id="81924"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781175" y="2019300"/>
            <a:ext cx="5581650" cy="3162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endParaRPr lang="zh-CN" altLang="zh-CN">
              <a:ea typeface="宋体" pitchFamily="2" charset="-122"/>
            </a:endParaRPr>
          </a:p>
        </p:txBody>
      </p:sp>
      <p:sp>
        <p:nvSpPr>
          <p:cNvPr id="82947" name="Rectangle 3"/>
          <p:cNvSpPr>
            <a:spLocks noGrp="1" noChangeArrowheads="1"/>
          </p:cNvSpPr>
          <p:nvPr>
            <p:ph idx="1"/>
          </p:nvPr>
        </p:nvSpPr>
        <p:spPr/>
        <p:txBody>
          <a:bodyPr/>
          <a:lstStyle/>
          <a:p>
            <a:endParaRPr lang="zh-CN" altLang="zh-CN">
              <a:ea typeface="宋体" pitchFamily="2" charset="-122"/>
            </a:endParaRPr>
          </a:p>
        </p:txBody>
      </p:sp>
      <p:pic>
        <p:nvPicPr>
          <p:cNvPr id="82948"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552575" y="2200275"/>
            <a:ext cx="6040438" cy="3057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endParaRPr lang="zh-CN" altLang="zh-CN">
              <a:ea typeface="宋体" pitchFamily="2" charset="-122"/>
            </a:endParaRPr>
          </a:p>
        </p:txBody>
      </p:sp>
      <p:sp>
        <p:nvSpPr>
          <p:cNvPr id="83971" name="Rectangle 3"/>
          <p:cNvSpPr>
            <a:spLocks noGrp="1" noChangeArrowheads="1"/>
          </p:cNvSpPr>
          <p:nvPr>
            <p:ph idx="1"/>
          </p:nvPr>
        </p:nvSpPr>
        <p:spPr/>
        <p:txBody>
          <a:bodyPr/>
          <a:lstStyle/>
          <a:p>
            <a:endParaRPr lang="zh-CN" altLang="zh-CN">
              <a:ea typeface="宋体" pitchFamily="2" charset="-122"/>
            </a:endParaRPr>
          </a:p>
        </p:txBody>
      </p:sp>
      <p:pic>
        <p:nvPicPr>
          <p:cNvPr id="83972"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462213" y="2743200"/>
            <a:ext cx="4219575" cy="1514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sz="3200">
                <a:ea typeface="宋体" pitchFamily="2" charset="-122"/>
              </a:rPr>
              <a:t>狭义碰撞检测</a:t>
            </a:r>
          </a:p>
        </p:txBody>
      </p:sp>
      <p:sp>
        <p:nvSpPr>
          <p:cNvPr id="84995" name="Rectangle 3"/>
          <p:cNvSpPr>
            <a:spLocks noGrp="1" noChangeArrowheads="1"/>
          </p:cNvSpPr>
          <p:nvPr>
            <p:ph idx="1"/>
          </p:nvPr>
        </p:nvSpPr>
        <p:spPr/>
        <p:txBody>
          <a:bodyPr/>
          <a:lstStyle/>
          <a:p>
            <a:r>
              <a:rPr lang="zh-CN" altLang="en-US">
                <a:ea typeface="宋体" pitchFamily="2" charset="-122"/>
              </a:rPr>
              <a:t>以上讨论了二阶段算法中的广义部分</a:t>
            </a:r>
          </a:p>
          <a:p>
            <a:r>
              <a:rPr lang="zh-CN" altLang="en-US">
                <a:ea typeface="宋体" pitchFamily="2" charset="-122"/>
              </a:rPr>
              <a:t>现在开始讨论狭义碰撞检测部分</a:t>
            </a:r>
          </a:p>
          <a:p>
            <a:r>
              <a:rPr lang="en-US" altLang="zh-CN">
                <a:ea typeface="宋体" pitchFamily="2" charset="-122"/>
              </a:rPr>
              <a:t>Moore</a:t>
            </a:r>
            <a:r>
              <a:rPr lang="zh-CN" altLang="en-US">
                <a:ea typeface="宋体" pitchFamily="2" charset="-122"/>
              </a:rPr>
              <a:t>和</a:t>
            </a:r>
            <a:r>
              <a:rPr lang="en-US" altLang="zh-CN">
                <a:ea typeface="宋体" pitchFamily="2" charset="-122"/>
              </a:rPr>
              <a:t>Wilhelms</a:t>
            </a:r>
            <a:r>
              <a:rPr lang="zh-CN" altLang="en-US">
                <a:ea typeface="宋体" pitchFamily="2" charset="-122"/>
              </a:rPr>
              <a:t>提出了一种凸多面体对之间的精确碰撞检测算法</a:t>
            </a:r>
          </a:p>
          <a:p>
            <a:r>
              <a:rPr lang="zh-CN" altLang="en-US">
                <a:ea typeface="宋体" pitchFamily="2" charset="-122"/>
              </a:rPr>
              <a:t>该算法共应用了三个测试，其中任何一个测试通过都意味着碰撞的发生</a:t>
            </a:r>
          </a:p>
          <a:p>
            <a:r>
              <a:rPr lang="zh-CN" altLang="en-US">
                <a:ea typeface="宋体" pitchFamily="2" charset="-122"/>
              </a:rPr>
              <a:t>考虑两个多面体</a:t>
            </a:r>
            <a:r>
              <a:rPr lang="en-US" altLang="zh-CN">
                <a:ea typeface="宋体" pitchFamily="2" charset="-122"/>
              </a:rPr>
              <a:t>P</a:t>
            </a:r>
            <a:r>
              <a:rPr lang="zh-CN" altLang="en-US">
                <a:ea typeface="宋体" pitchFamily="2" charset="-122"/>
              </a:rPr>
              <a:t>和</a:t>
            </a:r>
            <a:r>
              <a:rPr lang="en-US" altLang="zh-CN">
                <a:ea typeface="宋体" pitchFamily="2" charset="-122"/>
              </a:rPr>
              <a:t>Q</a:t>
            </a:r>
            <a:r>
              <a:rPr lang="zh-CN" altLang="en-US">
                <a:ea typeface="宋体" pitchFamily="2" charset="-122"/>
              </a:rPr>
              <a:t>的情况，三个测试如下</a:t>
            </a:r>
          </a:p>
          <a:p>
            <a:endParaRPr lang="en-US" altLang="zh-CN">
              <a:ea typeface="宋体"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sz="3200">
                <a:ea typeface="宋体" pitchFamily="2" charset="-122"/>
              </a:rPr>
              <a:t>三个测试步骤</a:t>
            </a:r>
          </a:p>
        </p:txBody>
      </p:sp>
      <p:sp>
        <p:nvSpPr>
          <p:cNvPr id="87043" name="Rectangle 3"/>
          <p:cNvSpPr>
            <a:spLocks noGrp="1" noChangeArrowheads="1"/>
          </p:cNvSpPr>
          <p:nvPr>
            <p:ph idx="1"/>
          </p:nvPr>
        </p:nvSpPr>
        <p:spPr/>
        <p:txBody>
          <a:bodyPr/>
          <a:lstStyle/>
          <a:p>
            <a:pPr marL="533400" indent="-533400">
              <a:buFont typeface="Wingdings" pitchFamily="2" charset="2"/>
              <a:buAutoNum type="arabicPeriod"/>
            </a:pPr>
            <a:r>
              <a:rPr lang="zh-CN" altLang="en-US">
                <a:ea typeface="宋体" pitchFamily="2" charset="-122"/>
              </a:rPr>
              <a:t>检查</a:t>
            </a:r>
            <a:r>
              <a:rPr lang="en-US" altLang="zh-CN">
                <a:ea typeface="宋体" pitchFamily="2" charset="-122"/>
              </a:rPr>
              <a:t>Q</a:t>
            </a:r>
            <a:r>
              <a:rPr lang="zh-CN" altLang="en-US">
                <a:ea typeface="宋体" pitchFamily="2" charset="-122"/>
              </a:rPr>
              <a:t>的所有顶点，看他们是否被</a:t>
            </a:r>
            <a:r>
              <a:rPr lang="en-US" altLang="zh-CN">
                <a:ea typeface="宋体" pitchFamily="2" charset="-122"/>
              </a:rPr>
              <a:t>P</a:t>
            </a:r>
            <a:r>
              <a:rPr lang="zh-CN" altLang="en-US">
                <a:ea typeface="宋体" pitchFamily="2" charset="-122"/>
              </a:rPr>
              <a:t>包含，反之亦然</a:t>
            </a:r>
          </a:p>
          <a:p>
            <a:pPr marL="533400" indent="-533400">
              <a:buFont typeface="Wingdings" pitchFamily="2" charset="2"/>
              <a:buAutoNum type="arabicPeriod"/>
            </a:pPr>
            <a:r>
              <a:rPr lang="zh-CN" altLang="en-US">
                <a:ea typeface="宋体" pitchFamily="2" charset="-122"/>
              </a:rPr>
              <a:t>检测</a:t>
            </a:r>
            <a:r>
              <a:rPr lang="en-US" altLang="zh-CN">
                <a:ea typeface="宋体" pitchFamily="2" charset="-122"/>
              </a:rPr>
              <a:t>Q</a:t>
            </a:r>
            <a:r>
              <a:rPr lang="zh-CN" altLang="en-US">
                <a:ea typeface="宋体" pitchFamily="2" charset="-122"/>
              </a:rPr>
              <a:t>的边是否穿过了</a:t>
            </a:r>
            <a:r>
              <a:rPr lang="en-US" altLang="zh-CN">
                <a:ea typeface="宋体" pitchFamily="2" charset="-122"/>
              </a:rPr>
              <a:t>P</a:t>
            </a:r>
            <a:r>
              <a:rPr lang="zh-CN" altLang="en-US">
                <a:ea typeface="宋体" pitchFamily="2" charset="-122"/>
              </a:rPr>
              <a:t>的表面，反之亦然</a:t>
            </a:r>
          </a:p>
          <a:p>
            <a:pPr marL="533400" indent="-533400">
              <a:buFont typeface="Wingdings" pitchFamily="2" charset="2"/>
              <a:buAutoNum type="arabicPeriod"/>
            </a:pPr>
            <a:r>
              <a:rPr lang="zh-CN" altLang="en-US">
                <a:ea typeface="宋体" pitchFamily="2" charset="-122"/>
              </a:rPr>
              <a:t>最后一个测试用来检测一个不常发生的情况，即两个多面体互相移动穿过时其表面都完全平行</a:t>
            </a:r>
          </a:p>
          <a:p>
            <a:pPr marL="914400" lvl="1" indent="-457200">
              <a:buFont typeface="Wingdings" pitchFamily="2" charset="2"/>
              <a:buChar char="v"/>
            </a:pPr>
            <a:r>
              <a:rPr lang="zh-CN" altLang="en-US">
                <a:ea typeface="宋体" pitchFamily="2" charset="-122"/>
              </a:rPr>
              <a:t>可以通过考虑</a:t>
            </a:r>
            <a:r>
              <a:rPr lang="en-US" altLang="zh-CN">
                <a:ea typeface="宋体" pitchFamily="2" charset="-122"/>
              </a:rPr>
              <a:t>Q</a:t>
            </a:r>
            <a:r>
              <a:rPr lang="zh-CN" altLang="en-US">
                <a:ea typeface="宋体" pitchFamily="2" charset="-122"/>
              </a:rPr>
              <a:t>的每个平面的质心，并对其应用与顶点包含测试一样的方法来实现</a:t>
            </a:r>
          </a:p>
          <a:p>
            <a:pPr marL="533400" indent="-533400"/>
            <a:r>
              <a:rPr lang="zh-CN" altLang="en-US">
                <a:ea typeface="宋体" pitchFamily="2" charset="-122"/>
              </a:rPr>
              <a:t>第一个测试能够检测出大多数的多面体碰撞，所以许多系统仅仅采用了第一种检测方法</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3200">
                <a:ea typeface="宋体" pitchFamily="2" charset="-122"/>
              </a:rPr>
              <a:t>方法分类</a:t>
            </a:r>
          </a:p>
        </p:txBody>
      </p:sp>
      <p:sp>
        <p:nvSpPr>
          <p:cNvPr id="11267" name="Rectangle 3"/>
          <p:cNvSpPr>
            <a:spLocks noGrp="1" noChangeArrowheads="1"/>
          </p:cNvSpPr>
          <p:nvPr>
            <p:ph idx="1"/>
          </p:nvPr>
        </p:nvSpPr>
        <p:spPr/>
        <p:txBody>
          <a:bodyPr/>
          <a:lstStyle/>
          <a:p>
            <a:endParaRPr lang="en-US" altLang="zh-CN">
              <a:ea typeface="宋体" pitchFamily="2" charset="-122"/>
            </a:endParaRPr>
          </a:p>
          <a:p>
            <a:r>
              <a:rPr lang="zh-CN" altLang="en-US">
                <a:ea typeface="宋体" pitchFamily="2" charset="-122"/>
              </a:rPr>
              <a:t>广义</a:t>
            </a:r>
            <a:r>
              <a:rPr lang="en-US" altLang="zh-CN">
                <a:ea typeface="宋体" pitchFamily="2" charset="-122"/>
              </a:rPr>
              <a:t>/</a:t>
            </a:r>
            <a:r>
              <a:rPr lang="zh-CN" altLang="en-US">
                <a:ea typeface="宋体" pitchFamily="2" charset="-122"/>
              </a:rPr>
              <a:t>狭义二阶段算法</a:t>
            </a:r>
          </a:p>
          <a:p>
            <a:endParaRPr lang="zh-CN" altLang="en-US">
              <a:ea typeface="宋体" pitchFamily="2" charset="-122"/>
            </a:endParaRPr>
          </a:p>
          <a:p>
            <a:r>
              <a:rPr lang="zh-CN" altLang="en-US">
                <a:ea typeface="宋体" pitchFamily="2" charset="-122"/>
              </a:rPr>
              <a:t>单阶段方法</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endParaRPr lang="zh-CN" altLang="zh-CN">
              <a:ea typeface="宋体" pitchFamily="2" charset="-122"/>
            </a:endParaRPr>
          </a:p>
        </p:txBody>
      </p:sp>
      <p:sp>
        <p:nvSpPr>
          <p:cNvPr id="88067" name="Rectangle 3"/>
          <p:cNvSpPr>
            <a:spLocks noGrp="1" noChangeArrowheads="1"/>
          </p:cNvSpPr>
          <p:nvPr>
            <p:ph idx="1"/>
          </p:nvPr>
        </p:nvSpPr>
        <p:spPr/>
        <p:txBody>
          <a:bodyPr/>
          <a:lstStyle/>
          <a:p>
            <a:endParaRPr lang="zh-CN" altLang="zh-CN">
              <a:ea typeface="宋体" pitchFamily="2" charset="-122"/>
            </a:endParaRPr>
          </a:p>
        </p:txBody>
      </p:sp>
      <p:pic>
        <p:nvPicPr>
          <p:cNvPr id="88068"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038475" y="590550"/>
            <a:ext cx="3067050" cy="5676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sz="3200">
                <a:ea typeface="宋体" pitchFamily="2" charset="-122"/>
              </a:rPr>
              <a:t>其他狭义碰撞检测方法</a:t>
            </a:r>
          </a:p>
        </p:txBody>
      </p:sp>
      <p:sp>
        <p:nvSpPr>
          <p:cNvPr id="89091" name="Rectangle 3"/>
          <p:cNvSpPr>
            <a:spLocks noGrp="1" noChangeArrowheads="1"/>
          </p:cNvSpPr>
          <p:nvPr>
            <p:ph idx="1"/>
          </p:nvPr>
        </p:nvSpPr>
        <p:spPr/>
        <p:txBody>
          <a:bodyPr/>
          <a:lstStyle/>
          <a:p>
            <a:r>
              <a:rPr lang="en-US" altLang="zh-CN">
                <a:ea typeface="宋体" pitchFamily="2" charset="-122"/>
              </a:rPr>
              <a:t>Lin-Canny</a:t>
            </a:r>
            <a:r>
              <a:rPr lang="zh-CN" altLang="en-US">
                <a:ea typeface="宋体" pitchFamily="2" charset="-122"/>
              </a:rPr>
              <a:t>最近特征算法</a:t>
            </a:r>
          </a:p>
          <a:p>
            <a:pPr lvl="1"/>
            <a:r>
              <a:rPr lang="zh-CN" altLang="en-US">
                <a:ea typeface="宋体" pitchFamily="2" charset="-122"/>
              </a:rPr>
              <a:t>通过追踪两个物体特征对之间的最接近点来判断是否发生碰撞</a:t>
            </a:r>
          </a:p>
          <a:p>
            <a:r>
              <a:rPr lang="zh-CN" altLang="en-US">
                <a:ea typeface="宋体" pitchFamily="2" charset="-122"/>
              </a:rPr>
              <a:t>分割面</a:t>
            </a:r>
          </a:p>
          <a:p>
            <a:pPr lvl="1"/>
            <a:endParaRPr lang="en-US" altLang="zh-CN">
              <a:ea typeface="宋体" pitchFamily="2" charset="-122"/>
            </a:endParaRPr>
          </a:p>
        </p:txBody>
      </p:sp>
      <p:pic>
        <p:nvPicPr>
          <p:cNvPr id="89092"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219200" y="3581400"/>
            <a:ext cx="2690813" cy="3124200"/>
          </a:xfrm>
          <a:prstGeom prst="rect">
            <a:avLst/>
          </a:prstGeom>
          <a:noFill/>
          <a:extLst>
            <a:ext uri="{909E8E84-426E-40DD-AFC4-6F175D3DCCD1}">
              <a14:hiddenFill xmlns:a14="http://schemas.microsoft.com/office/drawing/2010/main">
                <a:solidFill>
                  <a:srgbClr val="FFFFFF"/>
                </a:solidFill>
              </a14:hiddenFill>
            </a:ext>
          </a:extLst>
        </p:spPr>
      </p:pic>
      <p:pic>
        <p:nvPicPr>
          <p:cNvPr id="89093" name="Picture 5"/>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800600" y="3505200"/>
            <a:ext cx="3219450" cy="2933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sz="3200">
                <a:ea typeface="宋体" pitchFamily="2" charset="-122"/>
              </a:rPr>
              <a:t>单阶段方法</a:t>
            </a:r>
          </a:p>
        </p:txBody>
      </p:sp>
      <p:sp>
        <p:nvSpPr>
          <p:cNvPr id="91139" name="Rectangle 3"/>
          <p:cNvSpPr>
            <a:spLocks noGrp="1" noChangeArrowheads="1"/>
          </p:cNvSpPr>
          <p:nvPr>
            <p:ph idx="1"/>
          </p:nvPr>
        </p:nvSpPr>
        <p:spPr/>
        <p:txBody>
          <a:bodyPr/>
          <a:lstStyle/>
          <a:p>
            <a:r>
              <a:rPr lang="zh-CN" altLang="en-US">
                <a:ea typeface="宋体" pitchFamily="2" charset="-122"/>
              </a:rPr>
              <a:t>以上分析的是碰撞检测的广义</a:t>
            </a:r>
            <a:r>
              <a:rPr lang="en-US" altLang="zh-CN">
                <a:ea typeface="宋体" pitchFamily="2" charset="-122"/>
              </a:rPr>
              <a:t>/</a:t>
            </a:r>
            <a:r>
              <a:rPr lang="zh-CN" altLang="en-US">
                <a:ea typeface="宋体" pitchFamily="2" charset="-122"/>
              </a:rPr>
              <a:t>狭义二阶段方法</a:t>
            </a:r>
          </a:p>
          <a:p>
            <a:r>
              <a:rPr lang="zh-CN" altLang="en-US">
                <a:ea typeface="宋体" pitchFamily="2" charset="-122"/>
              </a:rPr>
              <a:t>现在开始讨论单阶段方法</a:t>
            </a:r>
          </a:p>
          <a:p>
            <a:r>
              <a:rPr lang="zh-CN" altLang="en-US">
                <a:ea typeface="宋体" pitchFamily="2" charset="-122"/>
              </a:rPr>
              <a:t>很多引擎中使用</a:t>
            </a:r>
            <a:r>
              <a:rPr lang="en-US" altLang="zh-CN">
                <a:ea typeface="宋体" pitchFamily="2" charset="-122"/>
              </a:rPr>
              <a:t>BSP</a:t>
            </a:r>
            <a:r>
              <a:rPr lang="zh-CN" altLang="en-US">
                <a:ea typeface="宋体" pitchFamily="2" charset="-122"/>
              </a:rPr>
              <a:t>树做单阶段的碰撞检测</a:t>
            </a:r>
          </a:p>
          <a:p>
            <a:r>
              <a:rPr lang="zh-CN" altLang="en-US">
                <a:ea typeface="宋体" pitchFamily="2" charset="-122"/>
              </a:rPr>
              <a:t>其诱人之处在于这种划分同时满足了实时渲染和碰撞检测的要求</a:t>
            </a:r>
          </a:p>
          <a:p>
            <a:endParaRPr lang="en-US" altLang="zh-CN">
              <a:ea typeface="宋体"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zh-CN" altLang="en-US" sz="3200">
                <a:ea typeface="宋体" pitchFamily="2" charset="-122"/>
              </a:rPr>
              <a:t>局部空间划分</a:t>
            </a:r>
            <a:r>
              <a:rPr lang="en-US" altLang="zh-CN" sz="3200">
                <a:ea typeface="宋体" pitchFamily="2" charset="-122"/>
              </a:rPr>
              <a:t>——BSP</a:t>
            </a:r>
            <a:r>
              <a:rPr lang="zh-CN" altLang="en-US" sz="3200">
                <a:ea typeface="宋体" pitchFamily="2" charset="-122"/>
              </a:rPr>
              <a:t>树合并</a:t>
            </a:r>
          </a:p>
        </p:txBody>
      </p:sp>
      <p:sp>
        <p:nvSpPr>
          <p:cNvPr id="92163" name="Rectangle 3"/>
          <p:cNvSpPr>
            <a:spLocks noGrp="1" noChangeArrowheads="1"/>
          </p:cNvSpPr>
          <p:nvPr>
            <p:ph idx="1"/>
          </p:nvPr>
        </p:nvSpPr>
        <p:spPr/>
        <p:txBody>
          <a:bodyPr/>
          <a:lstStyle/>
          <a:p>
            <a:r>
              <a:rPr lang="zh-CN" altLang="en-US">
                <a:ea typeface="宋体" pitchFamily="2" charset="-122"/>
              </a:rPr>
              <a:t>如果每个物体都有局部</a:t>
            </a:r>
            <a:r>
              <a:rPr lang="en-US" altLang="zh-CN">
                <a:ea typeface="宋体" pitchFamily="2" charset="-122"/>
              </a:rPr>
              <a:t>BSP</a:t>
            </a:r>
            <a:r>
              <a:rPr lang="zh-CN" altLang="en-US">
                <a:ea typeface="宋体" pitchFamily="2" charset="-122"/>
              </a:rPr>
              <a:t>树，那么相交性测试就是一般空间下树的合并操作</a:t>
            </a:r>
          </a:p>
          <a:p>
            <a:endParaRPr lang="zh-CN" altLang="en-US">
              <a:ea typeface="宋体" pitchFamily="2" charset="-122"/>
            </a:endParaRPr>
          </a:p>
          <a:p>
            <a:r>
              <a:rPr lang="zh-CN" altLang="en-US">
                <a:ea typeface="宋体" pitchFamily="2" charset="-122"/>
              </a:rPr>
              <a:t>比如下面的例子：</a:t>
            </a:r>
          </a:p>
          <a:p>
            <a:pPr lvl="1"/>
            <a:r>
              <a:rPr lang="zh-CN" altLang="en-US">
                <a:ea typeface="宋体" pitchFamily="2" charset="-122"/>
              </a:rPr>
              <a:t>问题：物体</a:t>
            </a:r>
            <a:r>
              <a:rPr lang="en-US" altLang="zh-CN">
                <a:ea typeface="宋体" pitchFamily="2" charset="-122"/>
              </a:rPr>
              <a:t>2</a:t>
            </a:r>
            <a:r>
              <a:rPr lang="zh-CN" altLang="en-US">
                <a:ea typeface="宋体" pitchFamily="2" charset="-122"/>
              </a:rPr>
              <a:t>中是否有任何部分位于物体</a:t>
            </a:r>
            <a:r>
              <a:rPr lang="en-US" altLang="zh-CN">
                <a:ea typeface="宋体" pitchFamily="2" charset="-122"/>
              </a:rPr>
              <a:t>1</a:t>
            </a:r>
            <a:r>
              <a:rPr lang="zh-CN" altLang="en-US">
                <a:ea typeface="宋体" pitchFamily="2" charset="-122"/>
              </a:rPr>
              <a:t>中？</a:t>
            </a:r>
          </a:p>
          <a:p>
            <a:pPr lvl="1"/>
            <a:r>
              <a:rPr lang="zh-CN" altLang="en-US">
                <a:ea typeface="宋体" pitchFamily="2" charset="-122"/>
              </a:rPr>
              <a:t>用物体</a:t>
            </a:r>
            <a:r>
              <a:rPr lang="en-US" altLang="zh-CN">
                <a:ea typeface="宋体" pitchFamily="2" charset="-122"/>
              </a:rPr>
              <a:t>1</a:t>
            </a:r>
            <a:r>
              <a:rPr lang="zh-CN" altLang="en-US">
                <a:ea typeface="宋体" pitchFamily="2" charset="-122"/>
              </a:rPr>
              <a:t>的平面来划分物体</a:t>
            </a:r>
            <a:r>
              <a:rPr lang="en-US" altLang="zh-CN">
                <a:ea typeface="宋体" pitchFamily="2" charset="-122"/>
              </a:rPr>
              <a:t>2</a:t>
            </a:r>
            <a:r>
              <a:rPr lang="zh-CN" altLang="en-US">
                <a:ea typeface="宋体" pitchFamily="2" charset="-122"/>
              </a:rPr>
              <a:t>，从而合并</a:t>
            </a:r>
            <a:r>
              <a:rPr lang="en-US" altLang="zh-CN">
                <a:ea typeface="宋体" pitchFamily="2" charset="-122"/>
              </a:rPr>
              <a:t>BSP</a:t>
            </a:r>
            <a:r>
              <a:rPr lang="zh-CN" altLang="en-US">
                <a:ea typeface="宋体" pitchFamily="2" charset="-122"/>
              </a:rPr>
              <a:t>树</a:t>
            </a:r>
          </a:p>
          <a:p>
            <a:pPr lvl="1"/>
            <a:r>
              <a:rPr lang="zh-CN" altLang="en-US">
                <a:ea typeface="宋体" pitchFamily="2" charset="-122"/>
              </a:rPr>
              <a:t>对合并树的检查结果是碎片</a:t>
            </a:r>
            <a:r>
              <a:rPr lang="en-US" altLang="zh-CN">
                <a:ea typeface="宋体" pitchFamily="2" charset="-122"/>
              </a:rPr>
              <a:t>D</a:t>
            </a:r>
            <a:r>
              <a:rPr lang="en-US" altLang="zh-CN" baseline="-25000">
                <a:ea typeface="宋体" pitchFamily="2" charset="-122"/>
              </a:rPr>
              <a:t>2</a:t>
            </a:r>
            <a:r>
              <a:rPr lang="zh-CN" altLang="en-US">
                <a:ea typeface="宋体" pitchFamily="2" charset="-122"/>
              </a:rPr>
              <a:t>属于物体</a:t>
            </a:r>
            <a:r>
              <a:rPr lang="en-US" altLang="zh-CN">
                <a:ea typeface="宋体" pitchFamily="2" charset="-122"/>
              </a:rPr>
              <a:t>1</a:t>
            </a:r>
            <a:r>
              <a:rPr lang="zh-CN" altLang="en-US">
                <a:ea typeface="宋体" pitchFamily="2" charset="-122"/>
              </a:rPr>
              <a:t>内部的子空间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163">
                                            <p:txEl>
                                              <p:pRg st="2" end="2"/>
                                            </p:txEl>
                                          </p:spTgt>
                                        </p:tgtEl>
                                        <p:attrNameLst>
                                          <p:attrName>style.visibility</p:attrName>
                                        </p:attrNameLst>
                                      </p:cBhvr>
                                      <p:to>
                                        <p:strVal val="visible"/>
                                      </p:to>
                                    </p:set>
                                    <p:animEffect transition="in" filter="blinds(horizontal)">
                                      <p:cBhvr>
                                        <p:cTn id="7" dur="500"/>
                                        <p:tgtEl>
                                          <p:spTgt spid="9216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2163">
                                            <p:txEl>
                                              <p:pRg st="3" end="3"/>
                                            </p:txEl>
                                          </p:spTgt>
                                        </p:tgtEl>
                                        <p:attrNameLst>
                                          <p:attrName>style.visibility</p:attrName>
                                        </p:attrNameLst>
                                      </p:cBhvr>
                                      <p:to>
                                        <p:strVal val="visible"/>
                                      </p:to>
                                    </p:set>
                                    <p:animEffect transition="in" filter="blinds(horizontal)">
                                      <p:cBhvr>
                                        <p:cTn id="10" dur="500"/>
                                        <p:tgtEl>
                                          <p:spTgt spid="9216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2163">
                                            <p:txEl>
                                              <p:pRg st="4" end="4"/>
                                            </p:txEl>
                                          </p:spTgt>
                                        </p:tgtEl>
                                        <p:attrNameLst>
                                          <p:attrName>style.visibility</p:attrName>
                                        </p:attrNameLst>
                                      </p:cBhvr>
                                      <p:to>
                                        <p:strVal val="visible"/>
                                      </p:to>
                                    </p:set>
                                    <p:animEffect transition="in" filter="blinds(horizontal)">
                                      <p:cBhvr>
                                        <p:cTn id="13" dur="500"/>
                                        <p:tgtEl>
                                          <p:spTgt spid="9216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2163">
                                            <p:txEl>
                                              <p:pRg st="5" end="5"/>
                                            </p:txEl>
                                          </p:spTgt>
                                        </p:tgtEl>
                                        <p:attrNameLst>
                                          <p:attrName>style.visibility</p:attrName>
                                        </p:attrNameLst>
                                      </p:cBhvr>
                                      <p:to>
                                        <p:strVal val="visible"/>
                                      </p:to>
                                    </p:set>
                                    <p:animEffect transition="in" filter="blinds(horizontal)">
                                      <p:cBhvr>
                                        <p:cTn id="16" dur="500"/>
                                        <p:tgtEl>
                                          <p:spTgt spid="921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endParaRPr lang="zh-CN" altLang="zh-CN">
              <a:ea typeface="宋体" pitchFamily="2" charset="-122"/>
            </a:endParaRPr>
          </a:p>
        </p:txBody>
      </p:sp>
      <p:sp>
        <p:nvSpPr>
          <p:cNvPr id="94211" name="Rectangle 3"/>
          <p:cNvSpPr>
            <a:spLocks noGrp="1" noChangeArrowheads="1"/>
          </p:cNvSpPr>
          <p:nvPr>
            <p:ph idx="1"/>
          </p:nvPr>
        </p:nvSpPr>
        <p:spPr/>
        <p:txBody>
          <a:bodyPr/>
          <a:lstStyle/>
          <a:p>
            <a:endParaRPr lang="zh-CN" altLang="zh-CN">
              <a:ea typeface="宋体" pitchFamily="2" charset="-122"/>
            </a:endParaRPr>
          </a:p>
        </p:txBody>
      </p:sp>
      <p:pic>
        <p:nvPicPr>
          <p:cNvPr id="94212"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866900" y="239713"/>
            <a:ext cx="5410200" cy="63801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zh-CN" sz="3200">
                <a:ea typeface="宋体" pitchFamily="2" charset="-122"/>
              </a:rPr>
              <a:t>BSP</a:t>
            </a:r>
            <a:r>
              <a:rPr lang="zh-CN" altLang="en-US" sz="3200">
                <a:ea typeface="宋体" pitchFamily="2" charset="-122"/>
              </a:rPr>
              <a:t>树的包围体优势</a:t>
            </a:r>
          </a:p>
        </p:txBody>
      </p:sp>
      <p:sp>
        <p:nvSpPr>
          <p:cNvPr id="95235" name="Rectangle 3"/>
          <p:cNvSpPr>
            <a:spLocks noGrp="1" noChangeArrowheads="1"/>
          </p:cNvSpPr>
          <p:nvPr>
            <p:ph idx="1"/>
          </p:nvPr>
        </p:nvSpPr>
        <p:spPr/>
        <p:txBody>
          <a:bodyPr/>
          <a:lstStyle/>
          <a:p>
            <a:r>
              <a:rPr lang="en-US" altLang="zh-CN">
                <a:ea typeface="宋体" pitchFamily="2" charset="-122"/>
              </a:rPr>
              <a:t>BSP</a:t>
            </a:r>
            <a:r>
              <a:rPr lang="zh-CN" altLang="en-US">
                <a:ea typeface="宋体" pitchFamily="2" charset="-122"/>
              </a:rPr>
              <a:t>树使我们能够以低分辨率到高分辨率的方式存取包围体</a:t>
            </a:r>
          </a:p>
          <a:p>
            <a:pPr lvl="1"/>
            <a:r>
              <a:rPr lang="zh-CN" altLang="en-US">
                <a:ea typeface="宋体" pitchFamily="2" charset="-122"/>
              </a:rPr>
              <a:t>用来作为分割平面的物体多边形逐渐增多</a:t>
            </a:r>
          </a:p>
          <a:p>
            <a:r>
              <a:rPr lang="zh-CN" altLang="en-US">
                <a:ea typeface="宋体" pitchFamily="2" charset="-122"/>
              </a:rPr>
              <a:t>如果一对物体的包围体在某一分辨率上相交，那么物体本身就可能相交</a:t>
            </a:r>
          </a:p>
          <a:p>
            <a:r>
              <a:rPr lang="zh-CN" altLang="en-US">
                <a:ea typeface="宋体" pitchFamily="2" charset="-122"/>
              </a:rPr>
              <a:t>我们通过树合并能够发现是否有物体相交</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endParaRPr lang="zh-CN" altLang="zh-CN">
              <a:ea typeface="宋体" pitchFamily="2" charset="-122"/>
            </a:endParaRPr>
          </a:p>
        </p:txBody>
      </p:sp>
      <p:sp>
        <p:nvSpPr>
          <p:cNvPr id="97283" name="Rectangle 3"/>
          <p:cNvSpPr>
            <a:spLocks noGrp="1" noChangeArrowheads="1"/>
          </p:cNvSpPr>
          <p:nvPr>
            <p:ph idx="1"/>
          </p:nvPr>
        </p:nvSpPr>
        <p:spPr/>
        <p:txBody>
          <a:bodyPr/>
          <a:lstStyle/>
          <a:p>
            <a:endParaRPr lang="zh-CN" altLang="zh-CN">
              <a:ea typeface="宋体" pitchFamily="2" charset="-122"/>
            </a:endParaRPr>
          </a:p>
        </p:txBody>
      </p:sp>
      <p:pic>
        <p:nvPicPr>
          <p:cNvPr id="97284"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214563" y="500063"/>
            <a:ext cx="4714875" cy="58594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sz="3200">
                <a:ea typeface="宋体" pitchFamily="2" charset="-122"/>
              </a:rPr>
              <a:t>其他单阶段方法</a:t>
            </a:r>
          </a:p>
        </p:txBody>
      </p:sp>
      <p:sp>
        <p:nvSpPr>
          <p:cNvPr id="98307" name="Rectangle 3"/>
          <p:cNvSpPr>
            <a:spLocks noGrp="1" noChangeArrowheads="1"/>
          </p:cNvSpPr>
          <p:nvPr>
            <p:ph idx="1"/>
          </p:nvPr>
        </p:nvSpPr>
        <p:spPr/>
        <p:txBody>
          <a:bodyPr/>
          <a:lstStyle/>
          <a:p>
            <a:r>
              <a:rPr lang="zh-CN" altLang="en-US">
                <a:ea typeface="宋体" pitchFamily="2" charset="-122"/>
              </a:rPr>
              <a:t>球体</a:t>
            </a:r>
            <a:r>
              <a:rPr lang="en-US" altLang="zh-CN">
                <a:ea typeface="宋体" pitchFamily="2" charset="-122"/>
              </a:rPr>
              <a:t>/</a:t>
            </a:r>
            <a:r>
              <a:rPr lang="zh-CN" altLang="en-US">
                <a:ea typeface="宋体" pitchFamily="2" charset="-122"/>
              </a:rPr>
              <a:t>多面体的特殊化处理</a:t>
            </a:r>
          </a:p>
          <a:p>
            <a:pPr lvl="1"/>
            <a:r>
              <a:rPr lang="zh-CN" altLang="en-US">
                <a:ea typeface="宋体" pitchFamily="2" charset="-122"/>
              </a:rPr>
              <a:t>标准物体可以简化碰撞检测运算</a:t>
            </a:r>
          </a:p>
          <a:p>
            <a:r>
              <a:rPr lang="zh-CN" altLang="en-US">
                <a:ea typeface="宋体" pitchFamily="2" charset="-122"/>
              </a:rPr>
              <a:t>使用深度缓存</a:t>
            </a:r>
          </a:p>
          <a:p>
            <a:pPr lvl="1"/>
            <a:r>
              <a:rPr lang="zh-CN" altLang="en-US">
                <a:ea typeface="宋体" pitchFamily="2" charset="-122"/>
              </a:rPr>
              <a:t>考虑到深度缓存能存放两个深度值</a:t>
            </a:r>
            <a:r>
              <a:rPr lang="en-US" altLang="zh-CN">
                <a:ea typeface="宋体" pitchFamily="2" charset="-122"/>
              </a:rPr>
              <a:t>——</a:t>
            </a:r>
            <a:r>
              <a:rPr lang="zh-CN" altLang="en-US">
                <a:ea typeface="宋体" pitchFamily="2" charset="-122"/>
              </a:rPr>
              <a:t>最大最小深度</a:t>
            </a:r>
          </a:p>
        </p:txBody>
      </p:sp>
      <p:sp>
        <p:nvSpPr>
          <p:cNvPr id="98309" name="Rectangle 5"/>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8308" name="Object 4"/>
          <p:cNvGraphicFramePr>
            <a:graphicFrameLocks noChangeAspect="1"/>
          </p:cNvGraphicFramePr>
          <p:nvPr/>
        </p:nvGraphicFramePr>
        <p:xfrm>
          <a:off x="1600200" y="3857625"/>
          <a:ext cx="6248400" cy="1857375"/>
        </p:xfrm>
        <a:graphic>
          <a:graphicData uri="http://schemas.openxmlformats.org/presentationml/2006/ole">
            <mc:AlternateContent xmlns:mc="http://schemas.openxmlformats.org/markup-compatibility/2006">
              <mc:Choice xmlns:v="urn:schemas-microsoft-com:vml" Requires="v">
                <p:oleObj spid="_x0000_s98315" name="公式" r:id="rId4" imgW="3175000" imgH="939800" progId="Equation.3">
                  <p:embed/>
                </p:oleObj>
              </mc:Choice>
              <mc:Fallback>
                <p:oleObj name="公式" r:id="rId4" imgW="3175000" imgH="939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3857625"/>
                        <a:ext cx="6248400" cy="185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en-US" sz="3200">
                <a:ea typeface="宋体" pitchFamily="2" charset="-122"/>
              </a:rPr>
              <a:t>其他单阶段方法</a:t>
            </a:r>
          </a:p>
        </p:txBody>
      </p:sp>
      <p:sp>
        <p:nvSpPr>
          <p:cNvPr id="99331" name="Rectangle 3"/>
          <p:cNvSpPr>
            <a:spLocks noGrp="1" noChangeArrowheads="1"/>
          </p:cNvSpPr>
          <p:nvPr>
            <p:ph idx="1"/>
          </p:nvPr>
        </p:nvSpPr>
        <p:spPr/>
        <p:txBody>
          <a:bodyPr/>
          <a:lstStyle/>
          <a:p>
            <a:r>
              <a:rPr lang="en-US" altLang="zh-CN">
                <a:ea typeface="宋体" pitchFamily="2" charset="-122"/>
              </a:rPr>
              <a:t>Hubbard</a:t>
            </a:r>
            <a:r>
              <a:rPr lang="zh-CN" altLang="en-US">
                <a:ea typeface="宋体" pitchFamily="2" charset="-122"/>
              </a:rPr>
              <a:t>的时间攸关球树算法</a:t>
            </a:r>
            <a:r>
              <a:rPr lang="en-US" altLang="zh-CN">
                <a:ea typeface="宋体" pitchFamily="2" charset="-122"/>
              </a:rPr>
              <a:t>——</a:t>
            </a:r>
            <a:r>
              <a:rPr lang="zh-CN" altLang="en-US">
                <a:ea typeface="宋体" pitchFamily="2" charset="-122"/>
              </a:rPr>
              <a:t>单步方法</a:t>
            </a:r>
          </a:p>
        </p:txBody>
      </p:sp>
      <p:pic>
        <p:nvPicPr>
          <p:cNvPr id="99332"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62200" y="2509838"/>
            <a:ext cx="4829175" cy="42719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endParaRPr lang="zh-CN" altLang="zh-CN">
              <a:ea typeface="宋体" pitchFamily="2" charset="-122"/>
            </a:endParaRPr>
          </a:p>
        </p:txBody>
      </p:sp>
      <p:sp>
        <p:nvSpPr>
          <p:cNvPr id="100355" name="Rectangle 3"/>
          <p:cNvSpPr>
            <a:spLocks noGrp="1" noChangeArrowheads="1"/>
          </p:cNvSpPr>
          <p:nvPr>
            <p:ph idx="1"/>
          </p:nvPr>
        </p:nvSpPr>
        <p:spPr/>
        <p:txBody>
          <a:bodyPr/>
          <a:lstStyle/>
          <a:p>
            <a:endParaRPr lang="en-US" altLang="zh-CN">
              <a:ea typeface="宋体" pitchFamily="2" charset="-122"/>
            </a:endParaRPr>
          </a:p>
          <a:p>
            <a:r>
              <a:rPr lang="zh-CN" altLang="en-US">
                <a:ea typeface="宋体" pitchFamily="2" charset="-122"/>
              </a:rPr>
              <a:t>这种物体表面层次表示的方法与多边形的</a:t>
            </a:r>
            <a:r>
              <a:rPr lang="en-US" altLang="zh-CN">
                <a:ea typeface="宋体" pitchFamily="2" charset="-122"/>
              </a:rPr>
              <a:t>LOD</a:t>
            </a:r>
            <a:r>
              <a:rPr lang="zh-CN" altLang="en-US">
                <a:ea typeface="宋体" pitchFamily="2" charset="-122"/>
              </a:rPr>
              <a:t>方法相同，而组成多边形的</a:t>
            </a:r>
            <a:r>
              <a:rPr lang="en-US" altLang="zh-CN">
                <a:ea typeface="宋体" pitchFamily="2" charset="-122"/>
              </a:rPr>
              <a:t>LOD</a:t>
            </a:r>
            <a:r>
              <a:rPr lang="zh-CN" altLang="en-US">
                <a:ea typeface="宋体" pitchFamily="2" charset="-122"/>
              </a:rPr>
              <a:t>层次结构不适用于做碰撞检测</a:t>
            </a:r>
          </a:p>
          <a:p>
            <a:endParaRPr lang="zh-CN" altLang="en-US">
              <a:ea typeface="宋体" pitchFamily="2" charset="-122"/>
            </a:endParaRPr>
          </a:p>
          <a:p>
            <a:r>
              <a:rPr lang="zh-CN" altLang="en-US">
                <a:ea typeface="宋体" pitchFamily="2" charset="-122"/>
              </a:rPr>
              <a:t>球层次的最顶层是物体的包围球，通过分解球体到越来越小的程度来收缩到物体表面</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sz="3200">
                <a:ea typeface="宋体" pitchFamily="2" charset="-122"/>
              </a:rPr>
              <a:t>广义</a:t>
            </a:r>
            <a:r>
              <a:rPr lang="en-US" altLang="zh-CN" sz="3200">
                <a:ea typeface="宋体" pitchFamily="2" charset="-122"/>
              </a:rPr>
              <a:t>/</a:t>
            </a:r>
            <a:r>
              <a:rPr lang="zh-CN" altLang="en-US" sz="3200">
                <a:ea typeface="宋体" pitchFamily="2" charset="-122"/>
              </a:rPr>
              <a:t>狭义二阶段算法</a:t>
            </a:r>
          </a:p>
        </p:txBody>
      </p:sp>
      <p:sp>
        <p:nvSpPr>
          <p:cNvPr id="13315" name="Rectangle 3"/>
          <p:cNvSpPr>
            <a:spLocks noGrp="1" noChangeArrowheads="1"/>
          </p:cNvSpPr>
          <p:nvPr>
            <p:ph idx="1"/>
          </p:nvPr>
        </p:nvSpPr>
        <p:spPr/>
        <p:txBody>
          <a:bodyPr>
            <a:normAutofit lnSpcReduction="10000"/>
          </a:bodyPr>
          <a:lstStyle/>
          <a:p>
            <a:r>
              <a:rPr lang="zh-CN" altLang="en-US" dirty="0">
                <a:ea typeface="宋体" pitchFamily="2" charset="-122"/>
              </a:rPr>
              <a:t>广义阶段（选出不可能碰撞的物体对）</a:t>
            </a:r>
          </a:p>
          <a:p>
            <a:pPr lvl="1"/>
            <a:r>
              <a:rPr lang="zh-CN" altLang="en-US" dirty="0">
                <a:ea typeface="宋体" pitchFamily="2" charset="-122"/>
              </a:rPr>
              <a:t>广义阶段能使用下列的某一项或多项组合：</a:t>
            </a:r>
          </a:p>
          <a:p>
            <a:pPr lvl="2"/>
            <a:r>
              <a:rPr lang="zh-CN" altLang="en-US" dirty="0">
                <a:ea typeface="宋体" pitchFamily="2" charset="-122"/>
              </a:rPr>
              <a:t>游戏规则或场景</a:t>
            </a:r>
          </a:p>
          <a:p>
            <a:pPr lvl="2"/>
            <a:r>
              <a:rPr lang="zh-CN" altLang="en-US" dirty="0">
                <a:ea typeface="宋体" pitchFamily="2" charset="-122"/>
              </a:rPr>
              <a:t>世界空间划分</a:t>
            </a:r>
          </a:p>
          <a:p>
            <a:pPr lvl="2"/>
            <a:r>
              <a:rPr lang="zh-CN" altLang="en-US" dirty="0">
                <a:ea typeface="宋体" pitchFamily="2" charset="-122"/>
              </a:rPr>
              <a:t>局部空间划分</a:t>
            </a:r>
          </a:p>
          <a:p>
            <a:pPr lvl="2"/>
            <a:r>
              <a:rPr lang="zh-CN" altLang="en-US" dirty="0">
                <a:ea typeface="宋体" pitchFamily="2" charset="-122"/>
              </a:rPr>
              <a:t>包围体</a:t>
            </a:r>
            <a:r>
              <a:rPr lang="en-US" altLang="zh-CN" dirty="0">
                <a:ea typeface="宋体" pitchFamily="2" charset="-122"/>
              </a:rPr>
              <a:t>(</a:t>
            </a:r>
            <a:r>
              <a:rPr lang="zh-CN" altLang="en-US" dirty="0">
                <a:ea typeface="宋体" pitchFamily="2" charset="-122"/>
              </a:rPr>
              <a:t>球体、</a:t>
            </a:r>
            <a:r>
              <a:rPr lang="en-US" altLang="zh-CN" dirty="0">
                <a:ea typeface="宋体" pitchFamily="2" charset="-122"/>
              </a:rPr>
              <a:t>AABB</a:t>
            </a:r>
            <a:r>
              <a:rPr lang="zh-CN" altLang="en-US" dirty="0">
                <a:ea typeface="宋体" pitchFamily="2" charset="-122"/>
              </a:rPr>
              <a:t>和</a:t>
            </a:r>
            <a:r>
              <a:rPr lang="en-US" altLang="zh-CN" dirty="0">
                <a:ea typeface="宋体" pitchFamily="2" charset="-122"/>
              </a:rPr>
              <a:t>OBB)</a:t>
            </a:r>
            <a:r>
              <a:rPr lang="zh-CN" altLang="en-US" dirty="0">
                <a:ea typeface="宋体" pitchFamily="2" charset="-122"/>
              </a:rPr>
              <a:t>和包围体层次</a:t>
            </a:r>
          </a:p>
          <a:p>
            <a:pPr lvl="1"/>
            <a:r>
              <a:rPr lang="zh-CN" altLang="en-US" dirty="0">
                <a:ea typeface="宋体" pitchFamily="2" charset="-122"/>
              </a:rPr>
              <a:t>狭义阶段（应用精确的碰撞检测）</a:t>
            </a:r>
          </a:p>
          <a:p>
            <a:pPr lvl="2"/>
            <a:r>
              <a:rPr lang="zh-CN" altLang="en-US" dirty="0">
                <a:ea typeface="宋体" pitchFamily="2" charset="-122"/>
              </a:rPr>
              <a:t>多面体</a:t>
            </a:r>
            <a:r>
              <a:rPr lang="en-US" altLang="zh-CN" dirty="0">
                <a:ea typeface="宋体" pitchFamily="2" charset="-122"/>
              </a:rPr>
              <a:t>/</a:t>
            </a:r>
            <a:r>
              <a:rPr lang="zh-CN" altLang="en-US" dirty="0">
                <a:ea typeface="宋体" pitchFamily="2" charset="-122"/>
              </a:rPr>
              <a:t>多面体测试</a:t>
            </a:r>
          </a:p>
          <a:p>
            <a:pPr lvl="2"/>
            <a:r>
              <a:rPr lang="en-US" altLang="zh-CN" dirty="0">
                <a:ea typeface="宋体" pitchFamily="2" charset="-122"/>
              </a:rPr>
              <a:t>Lin-Canny</a:t>
            </a:r>
            <a:r>
              <a:rPr lang="zh-CN" altLang="en-US" dirty="0">
                <a:ea typeface="宋体" pitchFamily="2" charset="-122"/>
              </a:rPr>
              <a:t>最近</a:t>
            </a:r>
            <a:r>
              <a:rPr lang="zh-CN" altLang="en-US" dirty="0" smtClean="0">
                <a:ea typeface="宋体" pitchFamily="2" charset="-122"/>
              </a:rPr>
              <a:t>物体</a:t>
            </a:r>
            <a:r>
              <a:rPr lang="zh-CN" altLang="en-US" dirty="0">
                <a:ea typeface="宋体" pitchFamily="2" charset="-122"/>
              </a:rPr>
              <a:t>物貌</a:t>
            </a:r>
            <a:r>
              <a:rPr lang="zh-CN" altLang="en-US" dirty="0" smtClean="0">
                <a:ea typeface="宋体" pitchFamily="2" charset="-122"/>
              </a:rPr>
              <a:t>跟踪</a:t>
            </a:r>
            <a:endParaRPr lang="zh-CN" altLang="en-US" dirty="0">
              <a:ea typeface="宋体" pitchFamily="2" charset="-122"/>
            </a:endParaRPr>
          </a:p>
          <a:p>
            <a:pPr lvl="2"/>
            <a:r>
              <a:rPr lang="zh-CN" altLang="en-US" dirty="0">
                <a:ea typeface="宋体" pitchFamily="2" charset="-122"/>
              </a:rPr>
              <a:t>分割平面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7" dur="500"/>
                                        <p:tgtEl>
                                          <p:spTgt spid="1331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10" dur="500"/>
                                        <p:tgtEl>
                                          <p:spTgt spid="1331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13" dur="500"/>
                                        <p:tgtEl>
                                          <p:spTgt spid="1331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3315">
                                            <p:txEl>
                                              <p:pRg st="4" end="4"/>
                                            </p:txEl>
                                          </p:spTgt>
                                        </p:tgtEl>
                                        <p:attrNameLst>
                                          <p:attrName>style.visibility</p:attrName>
                                        </p:attrNameLst>
                                      </p:cBhvr>
                                      <p:to>
                                        <p:strVal val="visible"/>
                                      </p:to>
                                    </p:set>
                                    <p:animEffect transition="in" filter="blinds(horizontal)">
                                      <p:cBhvr>
                                        <p:cTn id="16" dur="500"/>
                                        <p:tgtEl>
                                          <p:spTgt spid="13315">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3315">
                                            <p:txEl>
                                              <p:pRg st="5" end="5"/>
                                            </p:txEl>
                                          </p:spTgt>
                                        </p:tgtEl>
                                        <p:attrNameLst>
                                          <p:attrName>style.visibility</p:attrName>
                                        </p:attrNameLst>
                                      </p:cBhvr>
                                      <p:to>
                                        <p:strVal val="visible"/>
                                      </p:to>
                                    </p:set>
                                    <p:animEffect transition="in" filter="blinds(horizontal)">
                                      <p:cBhvr>
                                        <p:cTn id="19" dur="500"/>
                                        <p:tgtEl>
                                          <p:spTgt spid="13315">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13315">
                                            <p:txEl>
                                              <p:pRg st="6" end="6"/>
                                            </p:txEl>
                                          </p:spTgt>
                                        </p:tgtEl>
                                        <p:attrNameLst>
                                          <p:attrName>style.visibility</p:attrName>
                                        </p:attrNameLst>
                                      </p:cBhvr>
                                      <p:to>
                                        <p:strVal val="visible"/>
                                      </p:to>
                                    </p:set>
                                    <p:animEffect transition="in" filter="blinds(horizontal)">
                                      <p:cBhvr>
                                        <p:cTn id="24" dur="500"/>
                                        <p:tgtEl>
                                          <p:spTgt spid="13315">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3315">
                                            <p:txEl>
                                              <p:pRg st="7" end="7"/>
                                            </p:txEl>
                                          </p:spTgt>
                                        </p:tgtEl>
                                        <p:attrNameLst>
                                          <p:attrName>style.visibility</p:attrName>
                                        </p:attrNameLst>
                                      </p:cBhvr>
                                      <p:to>
                                        <p:strVal val="visible"/>
                                      </p:to>
                                    </p:set>
                                    <p:animEffect transition="in" filter="blinds(horizontal)">
                                      <p:cBhvr>
                                        <p:cTn id="27" dur="500"/>
                                        <p:tgtEl>
                                          <p:spTgt spid="13315">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3315">
                                            <p:txEl>
                                              <p:pRg st="8" end="8"/>
                                            </p:txEl>
                                          </p:spTgt>
                                        </p:tgtEl>
                                        <p:attrNameLst>
                                          <p:attrName>style.visibility</p:attrName>
                                        </p:attrNameLst>
                                      </p:cBhvr>
                                      <p:to>
                                        <p:strVal val="visible"/>
                                      </p:to>
                                    </p:set>
                                    <p:animEffect transition="in" filter="blinds(horizontal)">
                                      <p:cBhvr>
                                        <p:cTn id="30" dur="500"/>
                                        <p:tgtEl>
                                          <p:spTgt spid="13315">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3315">
                                            <p:txEl>
                                              <p:pRg st="9" end="9"/>
                                            </p:txEl>
                                          </p:spTgt>
                                        </p:tgtEl>
                                        <p:attrNameLst>
                                          <p:attrName>style.visibility</p:attrName>
                                        </p:attrNameLst>
                                      </p:cBhvr>
                                      <p:to>
                                        <p:strVal val="visible"/>
                                      </p:to>
                                    </p:set>
                                    <p:animEffect transition="in" filter="blinds(horizontal)">
                                      <p:cBhvr>
                                        <p:cTn id="33" dur="500"/>
                                        <p:tgtEl>
                                          <p:spTgt spid="133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zh-CN" altLang="en-US" sz="3200">
                <a:ea typeface="宋体" pitchFamily="2" charset="-122"/>
              </a:rPr>
              <a:t>总结</a:t>
            </a:r>
          </a:p>
        </p:txBody>
      </p:sp>
      <p:sp>
        <p:nvSpPr>
          <p:cNvPr id="101379" name="Rectangle 3"/>
          <p:cNvSpPr>
            <a:spLocks noGrp="1" noChangeArrowheads="1"/>
          </p:cNvSpPr>
          <p:nvPr>
            <p:ph idx="1"/>
          </p:nvPr>
        </p:nvSpPr>
        <p:spPr/>
        <p:txBody>
          <a:bodyPr/>
          <a:lstStyle/>
          <a:p>
            <a:r>
              <a:rPr lang="zh-CN" altLang="en-US">
                <a:ea typeface="宋体" pitchFamily="2" charset="-122"/>
              </a:rPr>
              <a:t>本课学习了游戏引擎中十分重要的一个技术</a:t>
            </a:r>
            <a:r>
              <a:rPr lang="en-US" altLang="zh-CN">
                <a:ea typeface="宋体" pitchFamily="2" charset="-122"/>
              </a:rPr>
              <a:t>——</a:t>
            </a:r>
            <a:r>
              <a:rPr lang="zh-CN" altLang="en-US">
                <a:ea typeface="宋体" pitchFamily="2" charset="-122"/>
              </a:rPr>
              <a:t>碰撞检测</a:t>
            </a:r>
          </a:p>
          <a:p>
            <a:r>
              <a:rPr lang="zh-CN" altLang="en-US">
                <a:ea typeface="宋体" pitchFamily="2" charset="-122"/>
              </a:rPr>
              <a:t>对碰撞检测技术进行了分类，并且按照分类学习了多种实现碰撞检测的方法</a:t>
            </a:r>
          </a:p>
          <a:p>
            <a:r>
              <a:rPr lang="zh-CN" altLang="en-US">
                <a:ea typeface="宋体" pitchFamily="2" charset="-122"/>
              </a:rPr>
              <a:t>碰撞检测是一项比较耗费计算量的工作，但同时也是一项必要的工作</a:t>
            </a:r>
          </a:p>
          <a:p>
            <a:r>
              <a:rPr lang="zh-CN" altLang="en-US">
                <a:ea typeface="宋体" pitchFamily="2" charset="-122"/>
              </a:rPr>
              <a:t>碰撞检测算法的好坏直接影响了游戏引擎的质量</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sz="3200">
                <a:ea typeface="宋体" pitchFamily="2" charset="-122"/>
              </a:rPr>
              <a:t>主要参考文献</a:t>
            </a:r>
          </a:p>
        </p:txBody>
      </p:sp>
      <p:sp>
        <p:nvSpPr>
          <p:cNvPr id="86019" name="Rectangle 3"/>
          <p:cNvSpPr>
            <a:spLocks noGrp="1" noChangeArrowheads="1"/>
          </p:cNvSpPr>
          <p:nvPr>
            <p:ph idx="1"/>
          </p:nvPr>
        </p:nvSpPr>
        <p:spPr/>
        <p:txBody>
          <a:bodyPr/>
          <a:lstStyle/>
          <a:p>
            <a:endParaRPr lang="en-US" altLang="zh-CN">
              <a:ea typeface="宋体" pitchFamily="2" charset="-122"/>
            </a:endParaRPr>
          </a:p>
          <a:p>
            <a:endParaRPr lang="en-US" altLang="zh-CN">
              <a:ea typeface="宋体" pitchFamily="2" charset="-122"/>
            </a:endParaRPr>
          </a:p>
          <a:p>
            <a:r>
              <a:rPr lang="en-US" altLang="zh-CN">
                <a:ea typeface="宋体" pitchFamily="2" charset="-122"/>
              </a:rPr>
              <a:t>3D </a:t>
            </a:r>
            <a:r>
              <a:rPr lang="zh-CN" altLang="en-US">
                <a:ea typeface="宋体" pitchFamily="2" charset="-122"/>
              </a:rPr>
              <a:t>游戏 卷</a:t>
            </a:r>
            <a:r>
              <a:rPr lang="en-US" altLang="zh-CN">
                <a:ea typeface="宋体" pitchFamily="2" charset="-122"/>
              </a:rPr>
              <a:t>1 </a:t>
            </a:r>
            <a:r>
              <a:rPr lang="zh-CN" altLang="en-US">
                <a:ea typeface="宋体" pitchFamily="2" charset="-122"/>
              </a:rPr>
              <a:t>实时渲染与软件技术</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sz="3200">
                <a:ea typeface="宋体" pitchFamily="2" charset="-122"/>
              </a:rPr>
              <a:t>广义</a:t>
            </a:r>
            <a:r>
              <a:rPr lang="en-US" altLang="zh-CN" sz="3200">
                <a:ea typeface="宋体" pitchFamily="2" charset="-122"/>
              </a:rPr>
              <a:t>/</a:t>
            </a:r>
            <a:r>
              <a:rPr lang="zh-CN" altLang="en-US" sz="3200">
                <a:ea typeface="宋体" pitchFamily="2" charset="-122"/>
              </a:rPr>
              <a:t>狭义二阶段算法</a:t>
            </a:r>
          </a:p>
        </p:txBody>
      </p:sp>
      <p:sp>
        <p:nvSpPr>
          <p:cNvPr id="15363" name="Rectangle 3"/>
          <p:cNvSpPr>
            <a:spLocks noGrp="1" noChangeArrowheads="1"/>
          </p:cNvSpPr>
          <p:nvPr>
            <p:ph idx="1"/>
          </p:nvPr>
        </p:nvSpPr>
        <p:spPr/>
        <p:txBody>
          <a:bodyPr/>
          <a:lstStyle/>
          <a:p>
            <a:pPr lvl="1"/>
            <a:endParaRPr lang="en-US" altLang="zh-CN">
              <a:ea typeface="宋体" pitchFamily="2" charset="-122"/>
            </a:endParaRPr>
          </a:p>
          <a:p>
            <a:pPr lvl="1"/>
            <a:endParaRPr lang="en-US" altLang="zh-CN">
              <a:ea typeface="宋体" pitchFamily="2" charset="-122"/>
            </a:endParaRPr>
          </a:p>
          <a:p>
            <a:pPr lvl="1"/>
            <a:r>
              <a:rPr lang="zh-CN" altLang="en-US">
                <a:ea typeface="宋体" pitchFamily="2" charset="-122"/>
              </a:rPr>
              <a:t>用于任意阶段的方法</a:t>
            </a:r>
          </a:p>
          <a:p>
            <a:pPr lvl="2"/>
            <a:r>
              <a:rPr lang="zh-CN" altLang="en-US">
                <a:ea typeface="宋体" pitchFamily="2" charset="-122"/>
              </a:rPr>
              <a:t>包围体层次结构</a:t>
            </a:r>
          </a:p>
          <a:p>
            <a:pPr lvl="2"/>
            <a:r>
              <a:rPr lang="zh-CN" altLang="en-US">
                <a:ea typeface="宋体" pitchFamily="2" charset="-122"/>
              </a:rPr>
              <a:t>局部空间的空间划分</a:t>
            </a:r>
          </a:p>
          <a:p>
            <a:pPr lvl="2"/>
            <a:r>
              <a:rPr lang="en-US" altLang="zh-CN">
                <a:ea typeface="宋体" pitchFamily="2" charset="-122"/>
              </a:rPr>
              <a:t>Z</a:t>
            </a:r>
            <a:r>
              <a:rPr lang="zh-CN" altLang="en-US">
                <a:ea typeface="宋体" pitchFamily="2" charset="-122"/>
              </a:rPr>
              <a:t>缓冲</a:t>
            </a:r>
          </a:p>
          <a:p>
            <a:endParaRPr lang="en-US" altLang="zh-CN">
              <a:ea typeface="宋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sz="3200">
                <a:ea typeface="宋体" pitchFamily="2" charset="-122"/>
              </a:rPr>
              <a:t>单阶段方法</a:t>
            </a:r>
          </a:p>
        </p:txBody>
      </p:sp>
      <p:sp>
        <p:nvSpPr>
          <p:cNvPr id="17411" name="Rectangle 3"/>
          <p:cNvSpPr>
            <a:spLocks noGrp="1" noChangeArrowheads="1"/>
          </p:cNvSpPr>
          <p:nvPr>
            <p:ph idx="1"/>
          </p:nvPr>
        </p:nvSpPr>
        <p:spPr/>
        <p:txBody>
          <a:bodyPr/>
          <a:lstStyle/>
          <a:p>
            <a:endParaRPr lang="en-US" altLang="zh-CN">
              <a:ea typeface="宋体" pitchFamily="2" charset="-122"/>
            </a:endParaRPr>
          </a:p>
          <a:p>
            <a:r>
              <a:rPr lang="zh-CN" altLang="en-US">
                <a:ea typeface="宋体" pitchFamily="2" charset="-122"/>
              </a:rPr>
              <a:t>在整个处理过程中使用单一的划分方法</a:t>
            </a:r>
          </a:p>
          <a:p>
            <a:pPr lvl="1"/>
            <a:r>
              <a:rPr lang="zh-CN" altLang="en-US">
                <a:ea typeface="宋体" pitchFamily="2" charset="-122"/>
              </a:rPr>
              <a:t>比如</a:t>
            </a:r>
            <a:r>
              <a:rPr lang="en-US" altLang="zh-CN">
                <a:ea typeface="宋体" pitchFamily="2" charset="-122"/>
              </a:rPr>
              <a:t>Hubbard</a:t>
            </a:r>
            <a:r>
              <a:rPr lang="zh-CN" altLang="en-US">
                <a:ea typeface="宋体" pitchFamily="2" charset="-122"/>
              </a:rPr>
              <a:t>球树</a:t>
            </a:r>
          </a:p>
          <a:p>
            <a:endParaRPr lang="zh-CN" altLang="en-US">
              <a:ea typeface="宋体" pitchFamily="2" charset="-122"/>
            </a:endParaRPr>
          </a:p>
          <a:p>
            <a:r>
              <a:rPr lang="zh-CN" altLang="en-US">
                <a:ea typeface="宋体" pitchFamily="2" charset="-122"/>
              </a:rPr>
              <a:t>使用通用的</a:t>
            </a:r>
            <a:r>
              <a:rPr lang="en-US" altLang="zh-CN">
                <a:ea typeface="宋体" pitchFamily="2" charset="-122"/>
              </a:rPr>
              <a:t>BSP</a:t>
            </a:r>
            <a:r>
              <a:rPr lang="zh-CN" altLang="en-US">
                <a:ea typeface="宋体" pitchFamily="2" charset="-122"/>
              </a:rPr>
              <a:t>树划分方案</a:t>
            </a:r>
          </a:p>
          <a:p>
            <a:pPr lvl="1"/>
            <a:r>
              <a:rPr lang="zh-CN" altLang="en-US">
                <a:ea typeface="宋体" pitchFamily="2" charset="-122"/>
              </a:rPr>
              <a:t>既用于渲染又用于碰撞检测</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sz="3200">
                <a:ea typeface="宋体" pitchFamily="2" charset="-122"/>
              </a:rPr>
              <a:t>策略</a:t>
            </a:r>
          </a:p>
        </p:txBody>
      </p:sp>
      <p:sp>
        <p:nvSpPr>
          <p:cNvPr id="19459" name="Rectangle 3"/>
          <p:cNvSpPr>
            <a:spLocks noGrp="1" noChangeArrowheads="1"/>
          </p:cNvSpPr>
          <p:nvPr>
            <p:ph idx="1"/>
          </p:nvPr>
        </p:nvSpPr>
        <p:spPr/>
        <p:txBody>
          <a:bodyPr/>
          <a:lstStyle/>
          <a:p>
            <a:r>
              <a:rPr lang="zh-CN" altLang="en-US">
                <a:ea typeface="宋体" pitchFamily="2" charset="-122"/>
              </a:rPr>
              <a:t>所有具有实时性能的算法都使用以下一个或几个策略：</a:t>
            </a:r>
          </a:p>
          <a:p>
            <a:pPr lvl="1"/>
            <a:r>
              <a:rPr lang="zh-CN" altLang="en-US">
                <a:ea typeface="宋体" pitchFamily="2" charset="-122"/>
              </a:rPr>
              <a:t>挖掘利用时间</a:t>
            </a:r>
            <a:r>
              <a:rPr lang="en-US" altLang="zh-CN">
                <a:ea typeface="宋体" pitchFamily="2" charset="-122"/>
              </a:rPr>
              <a:t>/</a:t>
            </a:r>
            <a:r>
              <a:rPr lang="zh-CN" altLang="en-US">
                <a:ea typeface="宋体" pitchFamily="2" charset="-122"/>
              </a:rPr>
              <a:t>空间的相关性</a:t>
            </a:r>
          </a:p>
          <a:p>
            <a:pPr lvl="2"/>
            <a:r>
              <a:rPr lang="zh-CN" altLang="en-US">
                <a:ea typeface="宋体" pitchFamily="2" charset="-122"/>
              </a:rPr>
              <a:t>物体总是趋向于在一帧到另一帧的动画中占据相同的空间区域</a:t>
            </a:r>
          </a:p>
          <a:p>
            <a:pPr lvl="1"/>
            <a:r>
              <a:rPr lang="zh-CN" altLang="en-US">
                <a:ea typeface="宋体" pitchFamily="2" charset="-122"/>
              </a:rPr>
              <a:t>预计算</a:t>
            </a:r>
          </a:p>
          <a:p>
            <a:pPr lvl="2"/>
            <a:r>
              <a:rPr lang="zh-CN" altLang="en-US">
                <a:ea typeface="宋体" pitchFamily="2" charset="-122"/>
              </a:rPr>
              <a:t>预计算和非实时计算总是不可或缺的</a:t>
            </a:r>
          </a:p>
          <a:p>
            <a:pPr lvl="2"/>
            <a:r>
              <a:rPr lang="zh-CN" altLang="en-US">
                <a:ea typeface="宋体" pitchFamily="2" charset="-122"/>
              </a:rPr>
              <a:t>这在实时图形学系统中有很长的历史</a:t>
            </a:r>
          </a:p>
          <a:p>
            <a:pPr lvl="2"/>
            <a:r>
              <a:rPr lang="zh-CN" altLang="en-US">
                <a:ea typeface="宋体" pitchFamily="2" charset="-122"/>
              </a:rPr>
              <a:t>空间划分和包围体包含了一定程度的预计算</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z="3200">
                <a:ea typeface="宋体" pitchFamily="2" charset="-122"/>
              </a:rPr>
              <a:t>说明</a:t>
            </a:r>
          </a:p>
        </p:txBody>
      </p:sp>
      <p:sp>
        <p:nvSpPr>
          <p:cNvPr id="21507" name="Rectangle 3"/>
          <p:cNvSpPr>
            <a:spLocks noGrp="1" noChangeArrowheads="1"/>
          </p:cNvSpPr>
          <p:nvPr>
            <p:ph idx="1"/>
          </p:nvPr>
        </p:nvSpPr>
        <p:spPr>
          <a:xfrm>
            <a:off x="304800" y="1828800"/>
            <a:ext cx="8610600" cy="4495800"/>
          </a:xfrm>
        </p:spPr>
        <p:txBody>
          <a:bodyPr>
            <a:normAutofit lnSpcReduction="10000"/>
          </a:bodyPr>
          <a:lstStyle/>
          <a:p>
            <a:r>
              <a:rPr lang="zh-CN" altLang="en-US">
                <a:ea typeface="宋体" pitchFamily="2" charset="-122"/>
              </a:rPr>
              <a:t>我们仅仅考虑凸多面体的有关算法</a:t>
            </a:r>
          </a:p>
          <a:p>
            <a:r>
              <a:rPr lang="zh-CN" altLang="en-US">
                <a:ea typeface="宋体" pitchFamily="2" charset="-122"/>
              </a:rPr>
              <a:t>非凸多面体的处理并不常见，并且可以将物体切分成多个凸多面体来克服</a:t>
            </a:r>
          </a:p>
          <a:p>
            <a:r>
              <a:rPr lang="zh-CN" altLang="en-US">
                <a:ea typeface="宋体" pitchFamily="2" charset="-122"/>
              </a:rPr>
              <a:t>许多处理通常情况的算法使用了广义</a:t>
            </a:r>
            <a:r>
              <a:rPr lang="en-US" altLang="zh-CN">
                <a:ea typeface="宋体" pitchFamily="2" charset="-122"/>
              </a:rPr>
              <a:t>/</a:t>
            </a:r>
            <a:r>
              <a:rPr lang="zh-CN" altLang="en-US">
                <a:ea typeface="宋体" pitchFamily="2" charset="-122"/>
              </a:rPr>
              <a:t>狭义阶段策略</a:t>
            </a:r>
          </a:p>
          <a:p>
            <a:pPr lvl="1"/>
            <a:r>
              <a:rPr lang="zh-CN" altLang="en-US">
                <a:ea typeface="宋体" pitchFamily="2" charset="-122"/>
              </a:rPr>
              <a:t>包围体或其他划分方案，如空间划分，用来剔除那些不会发生碰撞的物体对</a:t>
            </a:r>
          </a:p>
          <a:p>
            <a:pPr lvl="1"/>
            <a:r>
              <a:rPr lang="zh-CN" altLang="en-US">
                <a:ea typeface="宋体" pitchFamily="2" charset="-122"/>
              </a:rPr>
              <a:t>紧接着进行狭义阶段的计算来确定未被剔除的物体对的碰撞，并在某个精度下找到碰撞点</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922</TotalTime>
  <Words>2667</Words>
  <Application>Microsoft Office PowerPoint</Application>
  <PresentationFormat>全屏显示(4:3)</PresentationFormat>
  <Paragraphs>308</Paragraphs>
  <Slides>51</Slides>
  <Notes>51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53" baseType="lpstr">
      <vt:lpstr>Office 主题​​</vt:lpstr>
      <vt:lpstr>公式</vt:lpstr>
      <vt:lpstr>碰撞检测</vt:lpstr>
      <vt:lpstr>简介</vt:lpstr>
      <vt:lpstr>碰撞检测的应用</vt:lpstr>
      <vt:lpstr>方法分类</vt:lpstr>
      <vt:lpstr>广义/狭义二阶段算法</vt:lpstr>
      <vt:lpstr>广义/狭义二阶段算法</vt:lpstr>
      <vt:lpstr>单阶段方法</vt:lpstr>
      <vt:lpstr>策略</vt:lpstr>
      <vt:lpstr>说明</vt:lpstr>
      <vt:lpstr>剔除策略</vt:lpstr>
      <vt:lpstr>碰撞检测的开销</vt:lpstr>
      <vt:lpstr>PowerPoint 演示文稿</vt:lpstr>
      <vt:lpstr>广义/狭义二阶段算法</vt:lpstr>
      <vt:lpstr>广义阶段</vt:lpstr>
      <vt:lpstr>1、时间一致性算法</vt:lpstr>
      <vt:lpstr>Hubbard算法说明</vt:lpstr>
      <vt:lpstr>图示说明</vt:lpstr>
      <vt:lpstr>2、空间一致性方法</vt:lpstr>
      <vt:lpstr>八叉树划分</vt:lpstr>
      <vt:lpstr>最近邻居列表</vt:lpstr>
      <vt:lpstr>在广义阶段使用包围盒</vt:lpstr>
      <vt:lpstr>优缺点（作业点）</vt:lpstr>
      <vt:lpstr>包围体层次结构</vt:lpstr>
      <vt:lpstr>包围体层次结构</vt:lpstr>
      <vt:lpstr>使用AABB的广义碰撞检测</vt:lpstr>
      <vt:lpstr>OBB树</vt:lpstr>
      <vt:lpstr>建造OBB树</vt:lpstr>
      <vt:lpstr>建造OBB树</vt:lpstr>
      <vt:lpstr>使用OBB的广义碰撞检测</vt:lpstr>
      <vt:lpstr>使用OBB的广义碰撞检测</vt:lpstr>
      <vt:lpstr>k-dop树</vt:lpstr>
      <vt:lpstr>使用局部空间划分的广义碰撞检测</vt:lpstr>
      <vt:lpstr>PowerPoint 演示文稿</vt:lpstr>
      <vt:lpstr>对于A和B两个物体，算法步骤</vt:lpstr>
      <vt:lpstr>PowerPoint 演示文稿</vt:lpstr>
      <vt:lpstr>PowerPoint 演示文稿</vt:lpstr>
      <vt:lpstr>PowerPoint 演示文稿</vt:lpstr>
      <vt:lpstr>狭义碰撞检测</vt:lpstr>
      <vt:lpstr>三个测试步骤</vt:lpstr>
      <vt:lpstr>PowerPoint 演示文稿</vt:lpstr>
      <vt:lpstr>其他狭义碰撞检测方法</vt:lpstr>
      <vt:lpstr>单阶段方法</vt:lpstr>
      <vt:lpstr>局部空间划分——BSP树合并</vt:lpstr>
      <vt:lpstr>PowerPoint 演示文稿</vt:lpstr>
      <vt:lpstr>BSP树的包围体优势</vt:lpstr>
      <vt:lpstr>PowerPoint 演示文稿</vt:lpstr>
      <vt:lpstr>其他单阶段方法</vt:lpstr>
      <vt:lpstr>其他单阶段方法</vt:lpstr>
      <vt:lpstr>PowerPoint 演示文稿</vt:lpstr>
      <vt:lpstr>总结</vt:lpstr>
      <vt:lpstr>主要参考文献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dc:creator>
  <cp:lastModifiedBy>Han</cp:lastModifiedBy>
  <cp:revision>276</cp:revision>
  <cp:lastPrinted>1601-01-01T00:00:00Z</cp:lastPrinted>
  <dcterms:created xsi:type="dcterms:W3CDTF">1601-01-01T00:00:00Z</dcterms:created>
  <dcterms:modified xsi:type="dcterms:W3CDTF">2014-05-06T01:20:55Z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